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20"/>
  </p:notesMasterIdLst>
  <p:sldIdLst>
    <p:sldId id="330" r:id="rId3"/>
    <p:sldId id="321" r:id="rId4"/>
    <p:sldId id="1698" r:id="rId5"/>
    <p:sldId id="1699" r:id="rId6"/>
    <p:sldId id="1700" r:id="rId7"/>
    <p:sldId id="1701" r:id="rId8"/>
    <p:sldId id="1702" r:id="rId9"/>
    <p:sldId id="1703" r:id="rId10"/>
    <p:sldId id="1712" r:id="rId11"/>
    <p:sldId id="1713" r:id="rId12"/>
    <p:sldId id="1714" r:id="rId13"/>
    <p:sldId id="1715" r:id="rId14"/>
    <p:sldId id="1716" r:id="rId15"/>
    <p:sldId id="1717" r:id="rId16"/>
    <p:sldId id="1710" r:id="rId17"/>
    <p:sldId id="1711" r:id="rId18"/>
    <p:sldId id="320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75" userDrawn="1">
          <p15:clr>
            <a:srgbClr val="A4A3A4"/>
          </p15:clr>
        </p15:guide>
        <p15:guide id="7" pos="6584" userDrawn="1">
          <p15:clr>
            <a:srgbClr val="A4A3A4"/>
          </p15:clr>
        </p15:guide>
        <p15:guide id="8" pos="1096" userDrawn="1">
          <p15:clr>
            <a:srgbClr val="A4A3A4"/>
          </p15:clr>
        </p15:guide>
        <p15:guide id="11" pos="3840" userDrawn="1">
          <p15:clr>
            <a:srgbClr val="A4A3A4"/>
          </p15:clr>
        </p15:guide>
        <p15:guide id="14" orient="horz" pos="2160" userDrawn="1">
          <p15:clr>
            <a:srgbClr val="A4A3A4"/>
          </p15:clr>
        </p15:guide>
        <p15:guide id="15" pos="4498" userDrawn="1">
          <p15:clr>
            <a:srgbClr val="A4A3A4"/>
          </p15:clr>
        </p15:guide>
        <p15:guide id="16" orient="horz" pos="731" userDrawn="1">
          <p15:clr>
            <a:srgbClr val="A4A3A4"/>
          </p15:clr>
        </p15:guide>
        <p15:guide id="17" orient="horz" pos="1117" userDrawn="1">
          <p15:clr>
            <a:srgbClr val="A4A3A4"/>
          </p15:clr>
        </p15:guide>
        <p15:guide id="18" orient="horz" pos="1480" userDrawn="1">
          <p15:clr>
            <a:srgbClr val="A4A3A4"/>
          </p15:clr>
        </p15:guide>
        <p15:guide id="19" orient="horz" pos="82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cilia" initials="C" lastIdx="1" clrIdx="0">
    <p:extLst>
      <p:ext uri="{19B8F6BF-5375-455C-9EA6-DF929625EA0E}">
        <p15:presenceInfo xmlns:p15="http://schemas.microsoft.com/office/powerpoint/2012/main" userId="Cecili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1C1C"/>
    <a:srgbClr val="EB8B2D"/>
    <a:srgbClr val="DB2A6F"/>
    <a:srgbClr val="84BF40"/>
    <a:srgbClr val="ED5331"/>
    <a:srgbClr val="E15D29"/>
    <a:srgbClr val="3692C4"/>
    <a:srgbClr val="4A6BA7"/>
    <a:srgbClr val="4CB4AB"/>
    <a:srgbClr val="7B55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118" autoAdjust="0"/>
    <p:restoredTop sz="91274" autoAdjust="0"/>
  </p:normalViewPr>
  <p:slideViewPr>
    <p:cSldViewPr snapToGrid="0" snapToObjects="1">
      <p:cViewPr varScale="1">
        <p:scale>
          <a:sx n="63" d="100"/>
          <a:sy n="63" d="100"/>
        </p:scale>
        <p:origin x="90" y="546"/>
      </p:cViewPr>
      <p:guideLst>
        <p:guide orient="horz" pos="3475"/>
        <p:guide pos="6584"/>
        <p:guide pos="1096"/>
        <p:guide pos="3840"/>
        <p:guide orient="horz" pos="2160"/>
        <p:guide pos="4498"/>
        <p:guide orient="horz" pos="731"/>
        <p:guide orient="horz" pos="1117"/>
        <p:guide orient="horz" pos="1480"/>
        <p:guide orient="horz" pos="82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commentAuthors" Target="commentAuthor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3499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8885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2632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1021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40322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8010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0587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94716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9591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2696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1879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9964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To retain the grid lines when replacing this image with your own school, insert picture, select ‘Layout’ or ‘Picture Format’, then click on ‘Send Backward’ and click on ‘Send to Back’.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0990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5459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00765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123F3-3054-D245-A7FB-D5FD908718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AC4445-F67D-4042-B4BD-0CFD35953E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FE7AA5-4869-0F43-8C8C-4D2283B5D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A5AD63-534E-E94D-B0F1-CE3685531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872A-EC1F-3644-B297-D03216C59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3499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163D5-F302-9D40-B88F-5A6274087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DA01E1-FBDA-ED4B-BDDA-1BF4CB1B2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99A91-5DA0-B848-8F38-2EC3883D2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55C4E-0FC0-8C45-AED4-E9AB3CE9D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45110-9254-A645-8E84-F795249F3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931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8F768-7991-A54F-BEF7-374CF13EF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5FCF98-7D57-6842-97E4-80C2DC4FEB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0BC1B-FBB5-9C4A-A441-86B1FA668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DDF3B-B3DD-4342-83EB-E3F681534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7E5753-AAD6-AA4A-96AD-E91016D8E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6102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33134-21D7-F948-A59E-635462F5B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63FCB-8CBE-AF44-944C-DE6E01E03F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52DD4F-F7BA-B946-B0AE-BA18D3072A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CE10A7-A56D-804F-A825-B928F8A55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69DFB5-1707-8C45-8A1C-85F0AA78C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522461-BD18-8749-ADE0-30495C080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6849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D395C-95CD-E44B-90AD-035769BE4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A44657-46B4-CF46-91EE-E75FBB994F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D53BFF-C8A9-9E45-B4DC-2374D9635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C05BF3-E148-A34F-89B0-776A0B18E1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0E1353-3235-2A4A-9CB4-861F34BC02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9E5377-60A3-0E4C-BE0D-5B0C65630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FB8589-CE29-0947-ADF0-E27C6F42E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4EA3F6-0EF6-F149-ABFC-633677FF2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1651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96B28-5AE7-5940-858A-D0B587844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F818A9-75E3-434B-BF03-BABBEA920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36B67F-F9E2-B247-BB7E-5BEF58DA7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E6496F-8A4B-AD4B-BA09-3535872A8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91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473C1ED-A227-D14A-9124-A7D0C091B34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FA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D0F99BBD-3D7F-1A44-A560-3167F6591B6B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4687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DD471-F1D0-234E-9909-B386C684A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840C92-567F-364E-B1A5-3DA45978D1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4CBC14-6A5A-2C46-A2BB-CF76AC259A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44ACF7-AA88-3748-9D58-A92C1B202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DA3E0F-8B25-3044-8D69-7BFBF6513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C4C5B8-2B6D-3D41-9BF1-13171A86C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770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95AA5-08F4-3142-B98D-DF28E8BF7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8FFAE6-4E37-134A-9767-7F3BDA0700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0A65CA-7A33-3C4D-9704-C682A4776C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C883C0-D637-E64F-BEC6-908DC8B2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CBE907-8846-974A-9D7B-F02C35859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D33A10-7D72-E649-AFA9-8CD585C4B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9761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30466-BA59-4F42-9A30-C2D5969AF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DC62EE-B344-CA4E-88FF-602060CF59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CAECE0-940D-1449-95F1-AE568E314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A18142-65EE-474F-A73F-834A5D8F3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D64A3B-A641-ED4F-A78B-4E7036BB0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598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18F023-5CD5-544D-B1F7-0B869E502E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12E384-8517-3C46-9858-108347FCEF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EF8016-1BB0-0542-819C-40969A08A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C91C63-C026-A041-A591-880D00B8C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0B847D-4038-9D4C-B5F4-15BEDD0D1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986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15C01B5-EB7F-6244-9518-F0886D3430C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B8B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8B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B8B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692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BBD272-2354-F84D-A5AB-00ED16C85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FC58F2-44F4-7A48-8D46-7B67D247E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332161-612E-4848-9EE3-9B41D4F81E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CA54D-14BD-5140-A1ED-F744CFF7EFA3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70224F-C031-4E4E-9D8E-FE5B4E0A0F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CE2AA-3E9A-334F-9E07-BF724562E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308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81598BD1-E7AE-0041-B297-961EE22A1E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8938"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24" name="Picture 2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34A37DC-7728-504F-A91E-70D0B0E7AB3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25" name="Title 1">
            <a:extLst>
              <a:ext uri="{FF2B5EF4-FFF2-40B4-BE49-F238E27FC236}">
                <a16:creationId xmlns:a16="http://schemas.microsoft.com/office/drawing/2014/main" id="{06114406-66CD-8843-A93E-0495DC2FDAB0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AAB761B-0C79-F546-B768-4D1310979212}"/>
              </a:ext>
            </a:extLst>
          </p:cNvPr>
          <p:cNvSpPr txBox="1">
            <a:spLocks/>
          </p:cNvSpPr>
          <p:nvPr/>
        </p:nvSpPr>
        <p:spPr>
          <a:xfrm>
            <a:off x="-2" y="429237"/>
            <a:ext cx="12192002" cy="1228028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Let’s Investigate our Place</a:t>
            </a:r>
          </a:p>
          <a:p>
            <a:pPr algn="ctr">
              <a:spcBef>
                <a:spcPts val="600"/>
              </a:spcBef>
            </a:pPr>
            <a:r>
              <a:rPr lang="en-GB" sz="3200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Steps for </a:t>
            </a:r>
            <a:r>
              <a:rPr lang="en-GB" sz="320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Learning 7</a:t>
            </a:r>
            <a:endParaRPr lang="en-US" sz="3200" dirty="0">
              <a:solidFill>
                <a:schemeClr val="bg1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9AAD5B8-E9DC-0147-AAEB-5CE15103AA18}"/>
              </a:ext>
            </a:extLst>
          </p:cNvPr>
          <p:cNvSpPr/>
          <p:nvPr/>
        </p:nvSpPr>
        <p:spPr>
          <a:xfrm>
            <a:off x="0" y="2198994"/>
            <a:ext cx="12192000" cy="34289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E98C736-7D42-EB46-9B36-67D439B3868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406" b="10406"/>
          <a:stretch/>
        </p:blipFill>
        <p:spPr>
          <a:xfrm>
            <a:off x="907" y="2318914"/>
            <a:ext cx="6037942" cy="318755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B4D25A7-28AE-9A4A-94AF-0F0C18589C3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339" b="10339"/>
          <a:stretch/>
        </p:blipFill>
        <p:spPr>
          <a:xfrm>
            <a:off x="6163235" y="2318914"/>
            <a:ext cx="6037942" cy="318755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BDE41401-3CB7-7E8E-0E9B-119B3C8FA9A6}"/>
              </a:ext>
            </a:extLst>
          </p:cNvPr>
          <p:cNvSpPr txBox="1">
            <a:spLocks/>
          </p:cNvSpPr>
          <p:nvPr/>
        </p:nvSpPr>
        <p:spPr>
          <a:xfrm>
            <a:off x="8154649" y="6022650"/>
            <a:ext cx="3833345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Geography</a:t>
            </a:r>
          </a:p>
        </p:txBody>
      </p:sp>
    </p:spTree>
    <p:extLst>
      <p:ext uri="{BB962C8B-B14F-4D97-AF65-F5344CB8AC3E}">
        <p14:creationId xmlns:p14="http://schemas.microsoft.com/office/powerpoint/2010/main" val="10296577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D2C5D0CD-25B7-BA49-96E4-3ED841EFB9E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9" r="2092"/>
          <a:stretch/>
        </p:blipFill>
        <p:spPr>
          <a:xfrm>
            <a:off x="2901916" y="1426428"/>
            <a:ext cx="6400800" cy="4364772"/>
          </a:xfrm>
          <a:prstGeom prst="rect">
            <a:avLst/>
          </a:prstGeom>
        </p:spPr>
      </p:pic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624EAFAE-70F6-4E4E-B775-7F591E558B3E}"/>
              </a:ext>
            </a:extLst>
          </p:cNvPr>
          <p:cNvGraphicFramePr>
            <a:graphicFrameLocks noGrp="1"/>
          </p:cNvGraphicFramePr>
          <p:nvPr/>
        </p:nvGraphicFramePr>
        <p:xfrm>
          <a:off x="2897581" y="1429462"/>
          <a:ext cx="6408711" cy="4357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6237">
                  <a:extLst>
                    <a:ext uri="{9D8B030D-6E8A-4147-A177-3AD203B41FA5}">
                      <a16:colId xmlns:a16="http://schemas.microsoft.com/office/drawing/2014/main" val="2124099072"/>
                    </a:ext>
                  </a:extLst>
                </a:gridCol>
                <a:gridCol w="2136237">
                  <a:extLst>
                    <a:ext uri="{9D8B030D-6E8A-4147-A177-3AD203B41FA5}">
                      <a16:colId xmlns:a16="http://schemas.microsoft.com/office/drawing/2014/main" val="2968247576"/>
                    </a:ext>
                  </a:extLst>
                </a:gridCol>
                <a:gridCol w="2136237">
                  <a:extLst>
                    <a:ext uri="{9D8B030D-6E8A-4147-A177-3AD203B41FA5}">
                      <a16:colId xmlns:a16="http://schemas.microsoft.com/office/drawing/2014/main" val="1596174415"/>
                    </a:ext>
                  </a:extLst>
                </a:gridCol>
              </a:tblGrid>
              <a:tr h="2178566">
                <a:tc>
                  <a:txBody>
                    <a:bodyPr/>
                    <a:lstStyle/>
                    <a:p>
                      <a:endParaRPr lang="en-GB" dirty="0">
                        <a:ln>
                          <a:solidFill>
                            <a:srgbClr val="EB8B2D"/>
                          </a:solidFill>
                        </a:ln>
                        <a:solidFill>
                          <a:srgbClr val="EB8B2D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>
                          <a:solidFill>
                            <a:srgbClr val="EB8B2D"/>
                          </a:solidFill>
                        </a:ln>
                        <a:solidFill>
                          <a:srgbClr val="EB8B2D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>
                          <a:solidFill>
                            <a:srgbClr val="EB8B2D"/>
                          </a:solidFill>
                        </a:ln>
                        <a:solidFill>
                          <a:srgbClr val="EB8B2D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3410316"/>
                  </a:ext>
                </a:extLst>
              </a:tr>
              <a:tr h="2178566">
                <a:tc>
                  <a:txBody>
                    <a:bodyPr/>
                    <a:lstStyle/>
                    <a:p>
                      <a:endParaRPr lang="en-GB" dirty="0">
                        <a:ln>
                          <a:solidFill>
                            <a:srgbClr val="EB8B2D"/>
                          </a:solidFill>
                        </a:ln>
                        <a:solidFill>
                          <a:srgbClr val="EB8B2D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>
                          <a:solidFill>
                            <a:srgbClr val="EB8B2D"/>
                          </a:solidFill>
                        </a:ln>
                        <a:solidFill>
                          <a:srgbClr val="EB8B2D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>
                          <a:solidFill>
                            <a:srgbClr val="EB8B2D"/>
                          </a:solidFill>
                        </a:ln>
                        <a:solidFill>
                          <a:srgbClr val="EB8B2D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31969621"/>
                  </a:ext>
                </a:extLst>
              </a:tr>
            </a:tbl>
          </a:graphicData>
        </a:graphic>
      </p:graphicFrame>
      <p:grpSp>
        <p:nvGrpSpPr>
          <p:cNvPr id="2" name="Group 1">
            <a:extLst>
              <a:ext uri="{FF2B5EF4-FFF2-40B4-BE49-F238E27FC236}">
                <a16:creationId xmlns:a16="http://schemas.microsoft.com/office/drawing/2014/main" id="{87C48729-C919-ACB1-676D-7D3C0494ACDF}"/>
              </a:ext>
            </a:extLst>
          </p:cNvPr>
          <p:cNvGrpSpPr/>
          <p:nvPr/>
        </p:nvGrpSpPr>
        <p:grpSpPr>
          <a:xfrm>
            <a:off x="2371665" y="1457196"/>
            <a:ext cx="8706043" cy="4822108"/>
            <a:chOff x="2371665" y="1457196"/>
            <a:chExt cx="8706043" cy="4822108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AFA79E52-E3DD-4EDC-B8C5-81F867B307CB}"/>
                </a:ext>
              </a:extLst>
            </p:cNvPr>
            <p:cNvSpPr txBox="1"/>
            <p:nvPr/>
          </p:nvSpPr>
          <p:spPr>
            <a:xfrm>
              <a:off x="2371665" y="3597965"/>
              <a:ext cx="504056" cy="2186609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en-GB" sz="2400" b="1" dirty="0">
                  <a:solidFill>
                    <a:srgbClr val="1C1C1C"/>
                  </a:solidFill>
                  <a:latin typeface="Comic Sans MS" panose="030F0702030302020204" pitchFamily="66" charset="0"/>
                </a:rPr>
                <a:t>1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B62B496-50AF-4E38-9F07-BE5F9C6DF662}"/>
                </a:ext>
              </a:extLst>
            </p:cNvPr>
            <p:cNvSpPr txBox="1"/>
            <p:nvPr/>
          </p:nvSpPr>
          <p:spPr>
            <a:xfrm>
              <a:off x="2371665" y="1457196"/>
              <a:ext cx="504056" cy="2140769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en-GB" sz="2400" b="1" dirty="0">
                  <a:solidFill>
                    <a:srgbClr val="1C1C1C"/>
                  </a:solidFill>
                  <a:latin typeface="Comic Sans MS" panose="030F0702030302020204" pitchFamily="66" charset="0"/>
                </a:rPr>
                <a:t>2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7F899C4-9717-4CD7-8771-A99D16779DCA}"/>
                </a:ext>
              </a:extLst>
            </p:cNvPr>
            <p:cNvSpPr txBox="1"/>
            <p:nvPr/>
          </p:nvSpPr>
          <p:spPr>
            <a:xfrm>
              <a:off x="2905132" y="5817639"/>
              <a:ext cx="21041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b="1" dirty="0">
                  <a:solidFill>
                    <a:srgbClr val="1C1C1C"/>
                  </a:solidFill>
                  <a:latin typeface="Comic Sans MS" panose="030F0702030302020204" pitchFamily="66" charset="0"/>
                </a:rPr>
                <a:t>A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9858B4E-0C82-4378-A6DF-19C376790133}"/>
                </a:ext>
              </a:extLst>
            </p:cNvPr>
            <p:cNvSpPr txBox="1"/>
            <p:nvPr/>
          </p:nvSpPr>
          <p:spPr>
            <a:xfrm>
              <a:off x="5001934" y="5817639"/>
              <a:ext cx="2159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b="1" dirty="0">
                  <a:solidFill>
                    <a:srgbClr val="1C1C1C"/>
                  </a:solidFill>
                  <a:latin typeface="Comic Sans MS" panose="030F0702030302020204" pitchFamily="66" charset="0"/>
                </a:rPr>
                <a:t>B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62A2613-14B7-4DF7-A702-830152968C44}"/>
                </a:ext>
              </a:extLst>
            </p:cNvPr>
            <p:cNvSpPr txBox="1"/>
            <p:nvPr/>
          </p:nvSpPr>
          <p:spPr>
            <a:xfrm>
              <a:off x="7153604" y="5817639"/>
              <a:ext cx="21494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b="1" dirty="0">
                  <a:solidFill>
                    <a:srgbClr val="1C1C1C"/>
                  </a:solidFill>
                  <a:latin typeface="Comic Sans MS" panose="030F0702030302020204" pitchFamily="66" charset="0"/>
                </a:rPr>
                <a:t>C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3837135-1199-4DAC-A1A2-3B88117ACBFE}"/>
                </a:ext>
              </a:extLst>
            </p:cNvPr>
            <p:cNvSpPr txBox="1"/>
            <p:nvPr/>
          </p:nvSpPr>
          <p:spPr>
            <a:xfrm>
              <a:off x="9466420" y="3225892"/>
              <a:ext cx="1611288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900" dirty="0">
                  <a:solidFill>
                    <a:srgbClr val="1C1C1C"/>
                  </a:solidFill>
                  <a:latin typeface="Comic Sans MS" panose="030F0702030302020204" pitchFamily="66" charset="0"/>
                </a:rPr>
                <a:t>Tip: This is </a:t>
              </a:r>
            </a:p>
            <a:p>
              <a:pPr algn="ctr"/>
              <a:r>
                <a:rPr lang="en-GB" sz="1900" dirty="0">
                  <a:solidFill>
                    <a:srgbClr val="1C1C1C"/>
                  </a:solidFill>
                  <a:latin typeface="Comic Sans MS" panose="030F0702030302020204" pitchFamily="66" charset="0"/>
                </a:rPr>
                <a:t>Square C1</a:t>
              </a:r>
            </a:p>
          </p:txBody>
        </p:sp>
      </p:grpSp>
      <p:sp>
        <p:nvSpPr>
          <p:cNvPr id="13" name="Arrow: Bent 12">
            <a:extLst>
              <a:ext uri="{FF2B5EF4-FFF2-40B4-BE49-F238E27FC236}">
                <a16:creationId xmlns:a16="http://schemas.microsoft.com/office/drawing/2014/main" id="{33AA0F88-F85A-4743-A0F5-DAE5BE6693EC}"/>
              </a:ext>
            </a:extLst>
          </p:cNvPr>
          <p:cNvSpPr/>
          <p:nvPr/>
        </p:nvSpPr>
        <p:spPr>
          <a:xfrm rot="10800000">
            <a:off x="9600721" y="4022109"/>
            <a:ext cx="768909" cy="784167"/>
          </a:xfrm>
          <a:prstGeom prst="ben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8E3E049-6A35-44A2-873E-AFC77AA0527E}"/>
              </a:ext>
            </a:extLst>
          </p:cNvPr>
          <p:cNvSpPr txBox="1"/>
          <p:nvPr/>
        </p:nvSpPr>
        <p:spPr>
          <a:xfrm>
            <a:off x="2268485" y="614601"/>
            <a:ext cx="7625953" cy="4588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GB" sz="2800" b="1" dirty="0">
                <a:solidFill>
                  <a:srgbClr val="EB8B2D"/>
                </a:solidFill>
                <a:latin typeface="Comic Sans MS" panose="030F0702030302020204" pitchFamily="66" charset="0"/>
              </a:rPr>
              <a:t>Where would you lay an AstroTurf pitch?</a:t>
            </a:r>
          </a:p>
          <a:p>
            <a:pPr algn="ctr"/>
            <a:endParaRPr lang="en-GB" sz="2800" b="1" dirty="0">
              <a:solidFill>
                <a:srgbClr val="EB8B2D"/>
              </a:solidFill>
              <a:latin typeface="Comic Sans MS" panose="030F0702030302020204" pitchFamily="66" charset="0"/>
            </a:endParaRPr>
          </a:p>
        </p:txBody>
      </p:sp>
      <p:pic>
        <p:nvPicPr>
          <p:cNvPr id="15" name="Picture 1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6A044D8-375F-3847-A326-9EFE563F7E3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8444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5E8E9DB0-A818-5747-80A8-36C88336BBB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9" r="2092"/>
          <a:stretch/>
        </p:blipFill>
        <p:spPr>
          <a:xfrm>
            <a:off x="2901916" y="1426428"/>
            <a:ext cx="6400800" cy="4364772"/>
          </a:xfrm>
          <a:prstGeom prst="rect">
            <a:avLst/>
          </a:prstGeom>
        </p:spPr>
      </p:pic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624EAFAE-70F6-4E4E-B775-7F591E558B3E}"/>
              </a:ext>
            </a:extLst>
          </p:cNvPr>
          <p:cNvGraphicFramePr>
            <a:graphicFrameLocks noGrp="1"/>
          </p:cNvGraphicFramePr>
          <p:nvPr/>
        </p:nvGraphicFramePr>
        <p:xfrm>
          <a:off x="2897581" y="1429462"/>
          <a:ext cx="6408711" cy="4357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6237">
                  <a:extLst>
                    <a:ext uri="{9D8B030D-6E8A-4147-A177-3AD203B41FA5}">
                      <a16:colId xmlns:a16="http://schemas.microsoft.com/office/drawing/2014/main" val="2124099072"/>
                    </a:ext>
                  </a:extLst>
                </a:gridCol>
                <a:gridCol w="2136237">
                  <a:extLst>
                    <a:ext uri="{9D8B030D-6E8A-4147-A177-3AD203B41FA5}">
                      <a16:colId xmlns:a16="http://schemas.microsoft.com/office/drawing/2014/main" val="2968247576"/>
                    </a:ext>
                  </a:extLst>
                </a:gridCol>
                <a:gridCol w="2136237">
                  <a:extLst>
                    <a:ext uri="{9D8B030D-6E8A-4147-A177-3AD203B41FA5}">
                      <a16:colId xmlns:a16="http://schemas.microsoft.com/office/drawing/2014/main" val="1596174415"/>
                    </a:ext>
                  </a:extLst>
                </a:gridCol>
              </a:tblGrid>
              <a:tr h="2178566">
                <a:tc>
                  <a:txBody>
                    <a:bodyPr/>
                    <a:lstStyle/>
                    <a:p>
                      <a:endParaRPr lang="en-GB" dirty="0">
                        <a:ln>
                          <a:solidFill>
                            <a:srgbClr val="EB8B2D"/>
                          </a:solidFill>
                        </a:ln>
                        <a:solidFill>
                          <a:srgbClr val="EB8B2D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>
                          <a:solidFill>
                            <a:srgbClr val="EB8B2D"/>
                          </a:solidFill>
                        </a:ln>
                        <a:solidFill>
                          <a:srgbClr val="EB8B2D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>
                          <a:solidFill>
                            <a:srgbClr val="EB8B2D"/>
                          </a:solidFill>
                        </a:ln>
                        <a:solidFill>
                          <a:srgbClr val="EB8B2D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3410316"/>
                  </a:ext>
                </a:extLst>
              </a:tr>
              <a:tr h="2178566">
                <a:tc>
                  <a:txBody>
                    <a:bodyPr/>
                    <a:lstStyle/>
                    <a:p>
                      <a:endParaRPr lang="en-GB" dirty="0">
                        <a:ln>
                          <a:solidFill>
                            <a:srgbClr val="EB8B2D"/>
                          </a:solidFill>
                        </a:ln>
                        <a:solidFill>
                          <a:srgbClr val="EB8B2D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>
                          <a:solidFill>
                            <a:srgbClr val="EB8B2D"/>
                          </a:solidFill>
                        </a:ln>
                        <a:solidFill>
                          <a:srgbClr val="EB8B2D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>
                          <a:solidFill>
                            <a:srgbClr val="EB8B2D"/>
                          </a:solidFill>
                        </a:ln>
                        <a:solidFill>
                          <a:srgbClr val="EB8B2D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31969621"/>
                  </a:ext>
                </a:extLst>
              </a:tr>
            </a:tbl>
          </a:graphicData>
        </a:graphic>
      </p:graphicFrame>
      <p:sp>
        <p:nvSpPr>
          <p:cNvPr id="13" name="Arrow: Bent 12">
            <a:extLst>
              <a:ext uri="{FF2B5EF4-FFF2-40B4-BE49-F238E27FC236}">
                <a16:creationId xmlns:a16="http://schemas.microsoft.com/office/drawing/2014/main" id="{33AA0F88-F85A-4743-A0F5-DAE5BE6693EC}"/>
              </a:ext>
            </a:extLst>
          </p:cNvPr>
          <p:cNvSpPr/>
          <p:nvPr/>
        </p:nvSpPr>
        <p:spPr>
          <a:xfrm rot="10800000">
            <a:off x="9600721" y="4022109"/>
            <a:ext cx="768909" cy="784167"/>
          </a:xfrm>
          <a:prstGeom prst="ben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8E3E049-6A35-44A2-873E-AFC77AA0527E}"/>
              </a:ext>
            </a:extLst>
          </p:cNvPr>
          <p:cNvSpPr txBox="1"/>
          <p:nvPr/>
        </p:nvSpPr>
        <p:spPr>
          <a:xfrm>
            <a:off x="2616963" y="614601"/>
            <a:ext cx="69580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rgbClr val="EB8B2D"/>
                </a:solidFill>
                <a:latin typeface="Comic Sans MS" panose="030F0702030302020204" pitchFamily="66" charset="0"/>
              </a:rPr>
              <a:t>Where would you start a snack shop?</a:t>
            </a:r>
          </a:p>
        </p:txBody>
      </p:sp>
      <p:pic>
        <p:nvPicPr>
          <p:cNvPr id="15" name="Picture 1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6A044D8-375F-3847-A326-9EFE563F7E3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3C11B53A-6CF8-38E9-1F04-7C9957B52269}"/>
              </a:ext>
            </a:extLst>
          </p:cNvPr>
          <p:cNvGrpSpPr/>
          <p:nvPr/>
        </p:nvGrpSpPr>
        <p:grpSpPr>
          <a:xfrm>
            <a:off x="2371665" y="1457196"/>
            <a:ext cx="8706043" cy="4822108"/>
            <a:chOff x="2371665" y="1457196"/>
            <a:chExt cx="8706043" cy="4822108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754BD6C-C74A-8573-E639-188DE8275C70}"/>
                </a:ext>
              </a:extLst>
            </p:cNvPr>
            <p:cNvSpPr txBox="1"/>
            <p:nvPr/>
          </p:nvSpPr>
          <p:spPr>
            <a:xfrm>
              <a:off x="2371665" y="3597965"/>
              <a:ext cx="504056" cy="2186609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en-GB" sz="2400" b="1" dirty="0">
                  <a:solidFill>
                    <a:srgbClr val="1C1C1C"/>
                  </a:solidFill>
                  <a:latin typeface="Comic Sans MS" panose="030F0702030302020204" pitchFamily="66" charset="0"/>
                </a:rPr>
                <a:t>1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960784B-0AC5-C515-E183-BD9CF7CDA100}"/>
                </a:ext>
              </a:extLst>
            </p:cNvPr>
            <p:cNvSpPr txBox="1"/>
            <p:nvPr/>
          </p:nvSpPr>
          <p:spPr>
            <a:xfrm>
              <a:off x="2371665" y="1457196"/>
              <a:ext cx="504056" cy="2140769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en-GB" sz="2400" b="1" dirty="0">
                  <a:solidFill>
                    <a:srgbClr val="1C1C1C"/>
                  </a:solidFill>
                  <a:latin typeface="Comic Sans MS" panose="030F0702030302020204" pitchFamily="66" charset="0"/>
                </a:rPr>
                <a:t>2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E952D8B-66FF-2E26-385A-4F2F20B3B2F8}"/>
                </a:ext>
              </a:extLst>
            </p:cNvPr>
            <p:cNvSpPr txBox="1"/>
            <p:nvPr/>
          </p:nvSpPr>
          <p:spPr>
            <a:xfrm>
              <a:off x="2905132" y="5817639"/>
              <a:ext cx="21041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b="1" dirty="0">
                  <a:solidFill>
                    <a:srgbClr val="1C1C1C"/>
                  </a:solidFill>
                  <a:latin typeface="Comic Sans MS" panose="030F0702030302020204" pitchFamily="66" charset="0"/>
                </a:rPr>
                <a:t>A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49CEBF3-E01A-AE0D-6006-AE4C83D2B63C}"/>
                </a:ext>
              </a:extLst>
            </p:cNvPr>
            <p:cNvSpPr txBox="1"/>
            <p:nvPr/>
          </p:nvSpPr>
          <p:spPr>
            <a:xfrm>
              <a:off x="5001934" y="5817639"/>
              <a:ext cx="2159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b="1" dirty="0">
                  <a:solidFill>
                    <a:srgbClr val="1C1C1C"/>
                  </a:solidFill>
                  <a:latin typeface="Comic Sans MS" panose="030F0702030302020204" pitchFamily="66" charset="0"/>
                </a:rPr>
                <a:t>B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3056EB42-DC24-AA5E-72D2-6ED3383146A2}"/>
                </a:ext>
              </a:extLst>
            </p:cNvPr>
            <p:cNvSpPr txBox="1"/>
            <p:nvPr/>
          </p:nvSpPr>
          <p:spPr>
            <a:xfrm>
              <a:off x="7153604" y="5817639"/>
              <a:ext cx="21494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b="1" dirty="0">
                  <a:solidFill>
                    <a:srgbClr val="1C1C1C"/>
                  </a:solidFill>
                  <a:latin typeface="Comic Sans MS" panose="030F0702030302020204" pitchFamily="66" charset="0"/>
                </a:rPr>
                <a:t>C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375401E6-673E-84CD-CFDC-91FA53FAB3FB}"/>
                </a:ext>
              </a:extLst>
            </p:cNvPr>
            <p:cNvSpPr txBox="1"/>
            <p:nvPr/>
          </p:nvSpPr>
          <p:spPr>
            <a:xfrm>
              <a:off x="9466420" y="3225892"/>
              <a:ext cx="1611288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900" dirty="0">
                  <a:solidFill>
                    <a:srgbClr val="1C1C1C"/>
                  </a:solidFill>
                  <a:latin typeface="Comic Sans MS" panose="030F0702030302020204" pitchFamily="66" charset="0"/>
                </a:rPr>
                <a:t>Tip: This is </a:t>
              </a:r>
            </a:p>
            <a:p>
              <a:pPr algn="ctr"/>
              <a:r>
                <a:rPr lang="en-GB" sz="1900" dirty="0">
                  <a:solidFill>
                    <a:srgbClr val="1C1C1C"/>
                  </a:solidFill>
                  <a:latin typeface="Comic Sans MS" panose="030F0702030302020204" pitchFamily="66" charset="0"/>
                </a:rPr>
                <a:t>Square C1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942997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56AED757-1705-1E41-82D2-762F59EC75B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9" r="2092"/>
          <a:stretch/>
        </p:blipFill>
        <p:spPr>
          <a:xfrm>
            <a:off x="2901916" y="1426428"/>
            <a:ext cx="6400800" cy="4364772"/>
          </a:xfrm>
          <a:prstGeom prst="rect">
            <a:avLst/>
          </a:prstGeom>
        </p:spPr>
      </p:pic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624EAFAE-70F6-4E4E-B775-7F591E558B3E}"/>
              </a:ext>
            </a:extLst>
          </p:cNvPr>
          <p:cNvGraphicFramePr>
            <a:graphicFrameLocks noGrp="1"/>
          </p:cNvGraphicFramePr>
          <p:nvPr/>
        </p:nvGraphicFramePr>
        <p:xfrm>
          <a:off x="2897581" y="1429462"/>
          <a:ext cx="6408711" cy="4357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6237">
                  <a:extLst>
                    <a:ext uri="{9D8B030D-6E8A-4147-A177-3AD203B41FA5}">
                      <a16:colId xmlns:a16="http://schemas.microsoft.com/office/drawing/2014/main" val="2124099072"/>
                    </a:ext>
                  </a:extLst>
                </a:gridCol>
                <a:gridCol w="2136237">
                  <a:extLst>
                    <a:ext uri="{9D8B030D-6E8A-4147-A177-3AD203B41FA5}">
                      <a16:colId xmlns:a16="http://schemas.microsoft.com/office/drawing/2014/main" val="2968247576"/>
                    </a:ext>
                  </a:extLst>
                </a:gridCol>
                <a:gridCol w="2136237">
                  <a:extLst>
                    <a:ext uri="{9D8B030D-6E8A-4147-A177-3AD203B41FA5}">
                      <a16:colId xmlns:a16="http://schemas.microsoft.com/office/drawing/2014/main" val="1596174415"/>
                    </a:ext>
                  </a:extLst>
                </a:gridCol>
              </a:tblGrid>
              <a:tr h="2178566">
                <a:tc>
                  <a:txBody>
                    <a:bodyPr/>
                    <a:lstStyle/>
                    <a:p>
                      <a:endParaRPr lang="en-GB" dirty="0">
                        <a:ln>
                          <a:solidFill>
                            <a:srgbClr val="EB8B2D"/>
                          </a:solidFill>
                        </a:ln>
                        <a:solidFill>
                          <a:srgbClr val="EB8B2D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>
                          <a:solidFill>
                            <a:srgbClr val="EB8B2D"/>
                          </a:solidFill>
                        </a:ln>
                        <a:solidFill>
                          <a:srgbClr val="EB8B2D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>
                          <a:solidFill>
                            <a:srgbClr val="EB8B2D"/>
                          </a:solidFill>
                        </a:ln>
                        <a:solidFill>
                          <a:srgbClr val="EB8B2D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3410316"/>
                  </a:ext>
                </a:extLst>
              </a:tr>
              <a:tr h="2178566">
                <a:tc>
                  <a:txBody>
                    <a:bodyPr/>
                    <a:lstStyle/>
                    <a:p>
                      <a:endParaRPr lang="en-GB" dirty="0">
                        <a:ln>
                          <a:solidFill>
                            <a:srgbClr val="EB8B2D"/>
                          </a:solidFill>
                        </a:ln>
                        <a:solidFill>
                          <a:srgbClr val="EB8B2D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>
                          <a:solidFill>
                            <a:srgbClr val="EB8B2D"/>
                          </a:solidFill>
                        </a:ln>
                        <a:solidFill>
                          <a:srgbClr val="EB8B2D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>
                          <a:solidFill>
                            <a:srgbClr val="EB8B2D"/>
                          </a:solidFill>
                        </a:ln>
                        <a:solidFill>
                          <a:srgbClr val="EB8B2D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31969621"/>
                  </a:ext>
                </a:extLst>
              </a:tr>
            </a:tbl>
          </a:graphicData>
        </a:graphic>
      </p:graphicFrame>
      <p:sp>
        <p:nvSpPr>
          <p:cNvPr id="13" name="Arrow: Bent 12">
            <a:extLst>
              <a:ext uri="{FF2B5EF4-FFF2-40B4-BE49-F238E27FC236}">
                <a16:creationId xmlns:a16="http://schemas.microsoft.com/office/drawing/2014/main" id="{33AA0F88-F85A-4743-A0F5-DAE5BE6693EC}"/>
              </a:ext>
            </a:extLst>
          </p:cNvPr>
          <p:cNvSpPr/>
          <p:nvPr/>
        </p:nvSpPr>
        <p:spPr>
          <a:xfrm rot="10800000">
            <a:off x="9600721" y="4022109"/>
            <a:ext cx="768909" cy="784167"/>
          </a:xfrm>
          <a:prstGeom prst="ben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8E3E049-6A35-44A2-873E-AFC77AA0527E}"/>
              </a:ext>
            </a:extLst>
          </p:cNvPr>
          <p:cNvSpPr txBox="1"/>
          <p:nvPr/>
        </p:nvSpPr>
        <p:spPr>
          <a:xfrm>
            <a:off x="2459802" y="614601"/>
            <a:ext cx="72723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rgbClr val="EB8B2D"/>
                </a:solidFill>
                <a:latin typeface="Comic Sans MS" panose="030F0702030302020204" pitchFamily="66" charset="0"/>
              </a:rPr>
              <a:t>Where would you build a swimming pool?</a:t>
            </a:r>
          </a:p>
        </p:txBody>
      </p:sp>
      <p:pic>
        <p:nvPicPr>
          <p:cNvPr id="15" name="Picture 1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6A044D8-375F-3847-A326-9EFE563F7E3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FE4CFF2B-C5A5-2162-7226-124D1BF0952A}"/>
              </a:ext>
            </a:extLst>
          </p:cNvPr>
          <p:cNvGrpSpPr/>
          <p:nvPr/>
        </p:nvGrpSpPr>
        <p:grpSpPr>
          <a:xfrm>
            <a:off x="2371665" y="1457196"/>
            <a:ext cx="8706043" cy="4822108"/>
            <a:chOff x="2371665" y="1457196"/>
            <a:chExt cx="8706043" cy="4822108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36BEA6A-B259-4716-9B6E-F85202F008EB}"/>
                </a:ext>
              </a:extLst>
            </p:cNvPr>
            <p:cNvSpPr txBox="1"/>
            <p:nvPr/>
          </p:nvSpPr>
          <p:spPr>
            <a:xfrm>
              <a:off x="2371665" y="3597965"/>
              <a:ext cx="504056" cy="2186609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en-GB" sz="2400" b="1" dirty="0">
                  <a:solidFill>
                    <a:srgbClr val="1C1C1C"/>
                  </a:solidFill>
                  <a:latin typeface="Comic Sans MS" panose="030F0702030302020204" pitchFamily="66" charset="0"/>
                </a:rPr>
                <a:t>1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1A74C13-0D87-7712-E42C-3EC6EB8B2FA8}"/>
                </a:ext>
              </a:extLst>
            </p:cNvPr>
            <p:cNvSpPr txBox="1"/>
            <p:nvPr/>
          </p:nvSpPr>
          <p:spPr>
            <a:xfrm>
              <a:off x="2371665" y="1457196"/>
              <a:ext cx="504056" cy="2140769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en-GB" sz="2400" b="1" dirty="0">
                  <a:solidFill>
                    <a:srgbClr val="1C1C1C"/>
                  </a:solidFill>
                  <a:latin typeface="Comic Sans MS" panose="030F0702030302020204" pitchFamily="66" charset="0"/>
                </a:rPr>
                <a:t>2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9D31477-6C62-955B-CB66-4971E14CBA0C}"/>
                </a:ext>
              </a:extLst>
            </p:cNvPr>
            <p:cNvSpPr txBox="1"/>
            <p:nvPr/>
          </p:nvSpPr>
          <p:spPr>
            <a:xfrm>
              <a:off x="2905132" y="5817639"/>
              <a:ext cx="21041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b="1" dirty="0">
                  <a:solidFill>
                    <a:srgbClr val="1C1C1C"/>
                  </a:solidFill>
                  <a:latin typeface="Comic Sans MS" panose="030F0702030302020204" pitchFamily="66" charset="0"/>
                </a:rPr>
                <a:t>A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A203A57F-69C6-05E6-2C02-9D7D9FF6A0E0}"/>
                </a:ext>
              </a:extLst>
            </p:cNvPr>
            <p:cNvSpPr txBox="1"/>
            <p:nvPr/>
          </p:nvSpPr>
          <p:spPr>
            <a:xfrm>
              <a:off x="5001934" y="5817639"/>
              <a:ext cx="2159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b="1" dirty="0">
                  <a:solidFill>
                    <a:srgbClr val="1C1C1C"/>
                  </a:solidFill>
                  <a:latin typeface="Comic Sans MS" panose="030F0702030302020204" pitchFamily="66" charset="0"/>
                </a:rPr>
                <a:t>B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F52743FC-CBE7-A439-4A49-654B566F5203}"/>
                </a:ext>
              </a:extLst>
            </p:cNvPr>
            <p:cNvSpPr txBox="1"/>
            <p:nvPr/>
          </p:nvSpPr>
          <p:spPr>
            <a:xfrm>
              <a:off x="7153604" y="5817639"/>
              <a:ext cx="21494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b="1" dirty="0">
                  <a:solidFill>
                    <a:srgbClr val="1C1C1C"/>
                  </a:solidFill>
                  <a:latin typeface="Comic Sans MS" panose="030F0702030302020204" pitchFamily="66" charset="0"/>
                </a:rPr>
                <a:t>C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AB106D6B-368A-E1C5-7908-EECA662C26EB}"/>
                </a:ext>
              </a:extLst>
            </p:cNvPr>
            <p:cNvSpPr txBox="1"/>
            <p:nvPr/>
          </p:nvSpPr>
          <p:spPr>
            <a:xfrm>
              <a:off x="9466420" y="3225892"/>
              <a:ext cx="1611288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900" dirty="0">
                  <a:solidFill>
                    <a:srgbClr val="1C1C1C"/>
                  </a:solidFill>
                  <a:latin typeface="Comic Sans MS" panose="030F0702030302020204" pitchFamily="66" charset="0"/>
                </a:rPr>
                <a:t>Tip: This is </a:t>
              </a:r>
            </a:p>
            <a:p>
              <a:pPr algn="ctr"/>
              <a:r>
                <a:rPr lang="en-GB" sz="1900" dirty="0">
                  <a:solidFill>
                    <a:srgbClr val="1C1C1C"/>
                  </a:solidFill>
                  <a:latin typeface="Comic Sans MS" panose="030F0702030302020204" pitchFamily="66" charset="0"/>
                </a:rPr>
                <a:t>Square C1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6724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E727FDE8-E199-574E-969F-65C2A0CE5C4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9" r="2092"/>
          <a:stretch/>
        </p:blipFill>
        <p:spPr>
          <a:xfrm>
            <a:off x="2901916" y="1426428"/>
            <a:ext cx="6400800" cy="4364772"/>
          </a:xfrm>
          <a:prstGeom prst="rect">
            <a:avLst/>
          </a:prstGeom>
        </p:spPr>
      </p:pic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624EAFAE-70F6-4E4E-B775-7F591E558B3E}"/>
              </a:ext>
            </a:extLst>
          </p:cNvPr>
          <p:cNvGraphicFramePr>
            <a:graphicFrameLocks noGrp="1"/>
          </p:cNvGraphicFramePr>
          <p:nvPr/>
        </p:nvGraphicFramePr>
        <p:xfrm>
          <a:off x="2897581" y="1429462"/>
          <a:ext cx="6408711" cy="4357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6237">
                  <a:extLst>
                    <a:ext uri="{9D8B030D-6E8A-4147-A177-3AD203B41FA5}">
                      <a16:colId xmlns:a16="http://schemas.microsoft.com/office/drawing/2014/main" val="2124099072"/>
                    </a:ext>
                  </a:extLst>
                </a:gridCol>
                <a:gridCol w="2136237">
                  <a:extLst>
                    <a:ext uri="{9D8B030D-6E8A-4147-A177-3AD203B41FA5}">
                      <a16:colId xmlns:a16="http://schemas.microsoft.com/office/drawing/2014/main" val="2968247576"/>
                    </a:ext>
                  </a:extLst>
                </a:gridCol>
                <a:gridCol w="2136237">
                  <a:extLst>
                    <a:ext uri="{9D8B030D-6E8A-4147-A177-3AD203B41FA5}">
                      <a16:colId xmlns:a16="http://schemas.microsoft.com/office/drawing/2014/main" val="1596174415"/>
                    </a:ext>
                  </a:extLst>
                </a:gridCol>
              </a:tblGrid>
              <a:tr h="2178566">
                <a:tc>
                  <a:txBody>
                    <a:bodyPr/>
                    <a:lstStyle/>
                    <a:p>
                      <a:endParaRPr lang="en-GB" dirty="0">
                        <a:ln>
                          <a:solidFill>
                            <a:srgbClr val="EB8B2D"/>
                          </a:solidFill>
                        </a:ln>
                        <a:solidFill>
                          <a:srgbClr val="EB8B2D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>
                          <a:solidFill>
                            <a:srgbClr val="EB8B2D"/>
                          </a:solidFill>
                        </a:ln>
                        <a:solidFill>
                          <a:srgbClr val="EB8B2D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>
                          <a:solidFill>
                            <a:srgbClr val="EB8B2D"/>
                          </a:solidFill>
                        </a:ln>
                        <a:solidFill>
                          <a:srgbClr val="EB8B2D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3410316"/>
                  </a:ext>
                </a:extLst>
              </a:tr>
              <a:tr h="2178566">
                <a:tc>
                  <a:txBody>
                    <a:bodyPr/>
                    <a:lstStyle/>
                    <a:p>
                      <a:endParaRPr lang="en-GB" dirty="0">
                        <a:ln>
                          <a:solidFill>
                            <a:srgbClr val="EB8B2D"/>
                          </a:solidFill>
                        </a:ln>
                        <a:solidFill>
                          <a:srgbClr val="EB8B2D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>
                          <a:solidFill>
                            <a:srgbClr val="EB8B2D"/>
                          </a:solidFill>
                        </a:ln>
                        <a:solidFill>
                          <a:srgbClr val="EB8B2D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>
                          <a:solidFill>
                            <a:srgbClr val="EB8B2D"/>
                          </a:solidFill>
                        </a:ln>
                        <a:solidFill>
                          <a:srgbClr val="EB8B2D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31969621"/>
                  </a:ext>
                </a:extLst>
              </a:tr>
            </a:tbl>
          </a:graphicData>
        </a:graphic>
      </p:graphicFrame>
      <p:sp>
        <p:nvSpPr>
          <p:cNvPr id="13" name="Arrow: Bent 12">
            <a:extLst>
              <a:ext uri="{FF2B5EF4-FFF2-40B4-BE49-F238E27FC236}">
                <a16:creationId xmlns:a16="http://schemas.microsoft.com/office/drawing/2014/main" id="{33AA0F88-F85A-4743-A0F5-DAE5BE6693EC}"/>
              </a:ext>
            </a:extLst>
          </p:cNvPr>
          <p:cNvSpPr/>
          <p:nvPr/>
        </p:nvSpPr>
        <p:spPr>
          <a:xfrm rot="10800000">
            <a:off x="9600721" y="4022109"/>
            <a:ext cx="768909" cy="784167"/>
          </a:xfrm>
          <a:prstGeom prst="ben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8E3E049-6A35-44A2-873E-AFC77AA0527E}"/>
              </a:ext>
            </a:extLst>
          </p:cNvPr>
          <p:cNvSpPr txBox="1"/>
          <p:nvPr/>
        </p:nvSpPr>
        <p:spPr>
          <a:xfrm>
            <a:off x="2453151" y="612812"/>
            <a:ext cx="77239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EB8B2D"/>
                </a:solidFill>
                <a:latin typeface="Comic Sans MS" panose="030F0702030302020204" pitchFamily="66" charset="0"/>
              </a:rPr>
              <a:t>Where would you plant a vegetable patch?</a:t>
            </a:r>
          </a:p>
        </p:txBody>
      </p:sp>
      <p:pic>
        <p:nvPicPr>
          <p:cNvPr id="15" name="Picture 1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6A044D8-375F-3847-A326-9EFE563F7E3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FC668A3A-48CB-9BA2-0B71-880B6129E751}"/>
              </a:ext>
            </a:extLst>
          </p:cNvPr>
          <p:cNvGrpSpPr/>
          <p:nvPr/>
        </p:nvGrpSpPr>
        <p:grpSpPr>
          <a:xfrm>
            <a:off x="2371665" y="1457196"/>
            <a:ext cx="8706043" cy="4822108"/>
            <a:chOff x="2371665" y="1457196"/>
            <a:chExt cx="8706043" cy="4822108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786C6F8-A3A7-35FE-7A75-93AFB4784780}"/>
                </a:ext>
              </a:extLst>
            </p:cNvPr>
            <p:cNvSpPr txBox="1"/>
            <p:nvPr/>
          </p:nvSpPr>
          <p:spPr>
            <a:xfrm>
              <a:off x="2371665" y="3597965"/>
              <a:ext cx="504056" cy="2186609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en-GB" sz="2400" b="1" dirty="0">
                  <a:solidFill>
                    <a:srgbClr val="1C1C1C"/>
                  </a:solidFill>
                  <a:latin typeface="Comic Sans MS" panose="030F0702030302020204" pitchFamily="66" charset="0"/>
                </a:rPr>
                <a:t>1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25410B1-8763-BF7B-BCC9-E42E0736CA1A}"/>
                </a:ext>
              </a:extLst>
            </p:cNvPr>
            <p:cNvSpPr txBox="1"/>
            <p:nvPr/>
          </p:nvSpPr>
          <p:spPr>
            <a:xfrm>
              <a:off x="2371665" y="1457196"/>
              <a:ext cx="504056" cy="2140769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en-GB" sz="2400" b="1" dirty="0">
                  <a:solidFill>
                    <a:srgbClr val="1C1C1C"/>
                  </a:solidFill>
                  <a:latin typeface="Comic Sans MS" panose="030F0702030302020204" pitchFamily="66" charset="0"/>
                </a:rPr>
                <a:t>2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264DEF3-0328-E9CE-7899-30E911E7F6ED}"/>
                </a:ext>
              </a:extLst>
            </p:cNvPr>
            <p:cNvSpPr txBox="1"/>
            <p:nvPr/>
          </p:nvSpPr>
          <p:spPr>
            <a:xfrm>
              <a:off x="2905132" y="5817639"/>
              <a:ext cx="21041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b="1" dirty="0">
                  <a:solidFill>
                    <a:srgbClr val="1C1C1C"/>
                  </a:solidFill>
                  <a:latin typeface="Comic Sans MS" panose="030F0702030302020204" pitchFamily="66" charset="0"/>
                </a:rPr>
                <a:t>A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F7D9CA2-46E5-D910-D7B1-1C2ACE5CE348}"/>
                </a:ext>
              </a:extLst>
            </p:cNvPr>
            <p:cNvSpPr txBox="1"/>
            <p:nvPr/>
          </p:nvSpPr>
          <p:spPr>
            <a:xfrm>
              <a:off x="5001934" y="5817639"/>
              <a:ext cx="2159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b="1" dirty="0">
                  <a:solidFill>
                    <a:srgbClr val="1C1C1C"/>
                  </a:solidFill>
                  <a:latin typeface="Comic Sans MS" panose="030F0702030302020204" pitchFamily="66" charset="0"/>
                </a:rPr>
                <a:t>B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A27E0F2-668C-3B74-7CD4-635B3E1713FD}"/>
                </a:ext>
              </a:extLst>
            </p:cNvPr>
            <p:cNvSpPr txBox="1"/>
            <p:nvPr/>
          </p:nvSpPr>
          <p:spPr>
            <a:xfrm>
              <a:off x="7153604" y="5817639"/>
              <a:ext cx="21494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b="1" dirty="0">
                  <a:solidFill>
                    <a:srgbClr val="1C1C1C"/>
                  </a:solidFill>
                  <a:latin typeface="Comic Sans MS" panose="030F0702030302020204" pitchFamily="66" charset="0"/>
                </a:rPr>
                <a:t>C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25CFE017-CDFE-3C53-7AAE-936F573D6D6E}"/>
                </a:ext>
              </a:extLst>
            </p:cNvPr>
            <p:cNvSpPr txBox="1"/>
            <p:nvPr/>
          </p:nvSpPr>
          <p:spPr>
            <a:xfrm>
              <a:off x="9466420" y="3225892"/>
              <a:ext cx="1611288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900" dirty="0">
                  <a:solidFill>
                    <a:srgbClr val="1C1C1C"/>
                  </a:solidFill>
                  <a:latin typeface="Comic Sans MS" panose="030F0702030302020204" pitchFamily="66" charset="0"/>
                </a:rPr>
                <a:t>Tip: This is </a:t>
              </a:r>
            </a:p>
            <a:p>
              <a:pPr algn="ctr"/>
              <a:r>
                <a:rPr lang="en-GB" sz="1900" dirty="0">
                  <a:solidFill>
                    <a:srgbClr val="1C1C1C"/>
                  </a:solidFill>
                  <a:latin typeface="Comic Sans MS" panose="030F0702030302020204" pitchFamily="66" charset="0"/>
                </a:rPr>
                <a:t>Square C1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697727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C2008870-524A-4BF7-A42D-EAA40BD85B1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60" b="1060"/>
          <a:stretch/>
        </p:blipFill>
        <p:spPr>
          <a:xfrm>
            <a:off x="1271588" y="1335566"/>
            <a:ext cx="6475411" cy="4218300"/>
          </a:xfrm>
          <a:prstGeom prst="rect">
            <a:avLst/>
          </a:prstGeom>
        </p:spPr>
      </p:pic>
      <p:pic>
        <p:nvPicPr>
          <p:cNvPr id="15" name="Picture 1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6A044D8-375F-3847-A326-9EFE563F7E3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9706C8D8-551F-EA46-BC5A-7EEF6B3B0C7C}"/>
              </a:ext>
            </a:extLst>
          </p:cNvPr>
          <p:cNvSpPr txBox="1"/>
          <p:nvPr/>
        </p:nvSpPr>
        <p:spPr>
          <a:xfrm>
            <a:off x="8267707" y="2675275"/>
            <a:ext cx="2505073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Why is our school where it is?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What does a school need?</a:t>
            </a:r>
            <a:endParaRPr lang="en-GB" sz="2100" dirty="0">
              <a:solidFill>
                <a:srgbClr val="1C1C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6449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1AE7B31-924A-42FB-9703-E6059BBD749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231652" y="697512"/>
            <a:ext cx="3794568" cy="53697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914C4B8-BCCE-1C4E-B82E-9200F021F34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54880DA-B3B4-D14A-A9B9-0CCEA4E4E688}"/>
              </a:ext>
            </a:extLst>
          </p:cNvPr>
          <p:cNvSpPr/>
          <p:nvPr/>
        </p:nvSpPr>
        <p:spPr>
          <a:xfrm>
            <a:off x="6895432" y="3059024"/>
            <a:ext cx="353612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200" dirty="0">
                <a:solidFill>
                  <a:srgbClr val="1C1C1C"/>
                </a:solidFill>
                <a:latin typeface="Comic Sans MS" panose="030F0902030302020204" pitchFamily="66" charset="0"/>
              </a:rPr>
              <a:t>A letter from the city planning board.</a:t>
            </a:r>
          </a:p>
        </p:txBody>
      </p:sp>
    </p:spTree>
    <p:extLst>
      <p:ext uri="{BB962C8B-B14F-4D97-AF65-F5344CB8AC3E}">
        <p14:creationId xmlns:p14="http://schemas.microsoft.com/office/powerpoint/2010/main" val="19028541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921A740-9074-5747-9D28-22A6F368F04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8C25DAE-3E48-7A43-BEE9-FD1CC825F795}"/>
              </a:ext>
            </a:extLst>
          </p:cNvPr>
          <p:cNvSpPr/>
          <p:nvPr/>
        </p:nvSpPr>
        <p:spPr>
          <a:xfrm>
            <a:off x="7468862" y="3418275"/>
            <a:ext cx="3069978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100" dirty="0">
                <a:solidFill>
                  <a:srgbClr val="1C1C1C"/>
                </a:solidFill>
                <a:latin typeface="Comic Sans MS" panose="030F0902030302020204" pitchFamily="66" charset="0"/>
              </a:rPr>
              <a:t>Suggested location for a children’s playground and park.</a:t>
            </a:r>
          </a:p>
        </p:txBody>
      </p:sp>
      <p:pic>
        <p:nvPicPr>
          <p:cNvPr id="12" name="Content Placeholder 5">
            <a:extLst>
              <a:ext uri="{FF2B5EF4-FFF2-40B4-BE49-F238E27FC236}">
                <a16:creationId xmlns:a16="http://schemas.microsoft.com/office/drawing/2014/main" id="{0E284F93-5D50-1947-B3F1-35947AE5E6A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9339" b="-1284"/>
          <a:stretch/>
        </p:blipFill>
        <p:spPr>
          <a:xfrm>
            <a:off x="1752031" y="1773238"/>
            <a:ext cx="5193380" cy="4106241"/>
          </a:xfrm>
          <a:prstGeom prst="rect">
            <a:avLst/>
          </a:prstGeom>
        </p:spPr>
      </p:pic>
      <p:sp>
        <p:nvSpPr>
          <p:cNvPr id="13" name="Freeform: Shape 4">
            <a:extLst>
              <a:ext uri="{FF2B5EF4-FFF2-40B4-BE49-F238E27FC236}">
                <a16:creationId xmlns:a16="http://schemas.microsoft.com/office/drawing/2014/main" id="{450939C8-A21E-5C4F-9EAA-05A909F07B6E}"/>
              </a:ext>
            </a:extLst>
          </p:cNvPr>
          <p:cNvSpPr/>
          <p:nvPr/>
        </p:nvSpPr>
        <p:spPr>
          <a:xfrm>
            <a:off x="3572270" y="3634746"/>
            <a:ext cx="918122" cy="744424"/>
          </a:xfrm>
          <a:custGeom>
            <a:avLst/>
            <a:gdLst>
              <a:gd name="connsiteX0" fmla="*/ 0 w 1009934"/>
              <a:gd name="connsiteY0" fmla="*/ 350293 h 818866"/>
              <a:gd name="connsiteX1" fmla="*/ 286603 w 1009934"/>
              <a:gd name="connsiteY1" fmla="*/ 304800 h 818866"/>
              <a:gd name="connsiteX2" fmla="*/ 259307 w 1009934"/>
              <a:gd name="connsiteY2" fmla="*/ 218365 h 818866"/>
              <a:gd name="connsiteX3" fmla="*/ 882555 w 1009934"/>
              <a:gd name="connsiteY3" fmla="*/ 0 h 818866"/>
              <a:gd name="connsiteX4" fmla="*/ 973540 w 1009934"/>
              <a:gd name="connsiteY4" fmla="*/ 168323 h 818866"/>
              <a:gd name="connsiteX5" fmla="*/ 1009934 w 1009934"/>
              <a:gd name="connsiteY5" fmla="*/ 495869 h 818866"/>
              <a:gd name="connsiteX6" fmla="*/ 1009934 w 1009934"/>
              <a:gd name="connsiteY6" fmla="*/ 564108 h 818866"/>
              <a:gd name="connsiteX7" fmla="*/ 982639 w 1009934"/>
              <a:gd name="connsiteY7" fmla="*/ 750627 h 818866"/>
              <a:gd name="connsiteX8" fmla="*/ 586854 w 1009934"/>
              <a:gd name="connsiteY8" fmla="*/ 777923 h 818866"/>
              <a:gd name="connsiteX9" fmla="*/ 313898 w 1009934"/>
              <a:gd name="connsiteY9" fmla="*/ 796120 h 818866"/>
              <a:gd name="connsiteX10" fmla="*/ 45492 w 1009934"/>
              <a:gd name="connsiteY10" fmla="*/ 818866 h 818866"/>
              <a:gd name="connsiteX11" fmla="*/ 0 w 1009934"/>
              <a:gd name="connsiteY11" fmla="*/ 350293 h 818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9934" h="818866">
                <a:moveTo>
                  <a:pt x="0" y="350293"/>
                </a:moveTo>
                <a:lnTo>
                  <a:pt x="286603" y="304800"/>
                </a:lnTo>
                <a:lnTo>
                  <a:pt x="259307" y="218365"/>
                </a:lnTo>
                <a:lnTo>
                  <a:pt x="882555" y="0"/>
                </a:lnTo>
                <a:lnTo>
                  <a:pt x="973540" y="168323"/>
                </a:lnTo>
                <a:lnTo>
                  <a:pt x="1009934" y="495869"/>
                </a:lnTo>
                <a:lnTo>
                  <a:pt x="1009934" y="564108"/>
                </a:lnTo>
                <a:lnTo>
                  <a:pt x="982639" y="750627"/>
                </a:lnTo>
                <a:lnTo>
                  <a:pt x="586854" y="777923"/>
                </a:lnTo>
                <a:lnTo>
                  <a:pt x="313898" y="796120"/>
                </a:lnTo>
                <a:lnTo>
                  <a:pt x="45492" y="818866"/>
                </a:lnTo>
                <a:lnTo>
                  <a:pt x="0" y="350293"/>
                </a:lnTo>
                <a:close/>
              </a:path>
            </a:pathLst>
          </a:custGeom>
          <a:ln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216000" tIns="180000" rtlCol="0" anchor="ctr"/>
          <a:lstStyle/>
          <a:p>
            <a:pPr algn="ctr"/>
            <a:endParaRPr lang="en-GB" sz="80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B7EF06C-E4D6-6240-9C24-D3F48FD407FB}"/>
              </a:ext>
            </a:extLst>
          </p:cNvPr>
          <p:cNvSpPr/>
          <p:nvPr/>
        </p:nvSpPr>
        <p:spPr>
          <a:xfrm>
            <a:off x="2412940" y="760201"/>
            <a:ext cx="736611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000" b="1" dirty="0">
                <a:solidFill>
                  <a:srgbClr val="EB8B2D"/>
                </a:solidFill>
                <a:latin typeface="Comic Sans MS" panose="030F0702030302020204" pitchFamily="66" charset="0"/>
              </a:rPr>
              <a:t>Is this a good place for the playground?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BB9C6D95-9891-8247-9EDD-D4E8825A816C}"/>
              </a:ext>
            </a:extLst>
          </p:cNvPr>
          <p:cNvCxnSpPr/>
          <p:nvPr/>
        </p:nvCxnSpPr>
        <p:spPr>
          <a:xfrm flipH="1">
            <a:off x="4122000" y="3962399"/>
            <a:ext cx="3128211" cy="0"/>
          </a:xfrm>
          <a:prstGeom prst="straightConnector1">
            <a:avLst/>
          </a:prstGeom>
          <a:ln w="635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58647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345FEC9-E6C0-2247-B2C4-31965A13249D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</a:t>
            </a:r>
            <a:r>
              <a:rPr lang="en-GB" sz="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C714B0E-3A41-3F4C-B0F0-BB62AC3F289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DB6B8C80-7444-594A-89EE-22F1BD68F5F8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Let’s Investigate our Place: Steps for Learning 7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992DB8A6-CD52-F942-92B3-8BFE9C560FE1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3932EFE-F536-174B-B36A-3B0F0BF221D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86" r="3886"/>
          <a:stretch/>
        </p:blipFill>
        <p:spPr>
          <a:xfrm>
            <a:off x="4140766" y="1993127"/>
            <a:ext cx="3940449" cy="2848362"/>
          </a:xfrm>
          <a:prstGeom prst="rect">
            <a:avLst/>
          </a:prstGeom>
          <a:ln w="101600" cap="sq">
            <a:solidFill>
              <a:schemeClr val="bg1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33361972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F5908E87-868F-2D4E-AA15-DDE3A5DA871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11" r="711"/>
          <a:stretch/>
        </p:blipFill>
        <p:spPr>
          <a:xfrm>
            <a:off x="1271588" y="2322436"/>
            <a:ext cx="4827037" cy="3264415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B6257ED3-3F43-314B-841A-1A1DD858455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EB915F7-C9E7-6746-A5BB-5159F0BD7DC3}"/>
              </a:ext>
            </a:extLst>
          </p:cNvPr>
          <p:cNvSpPr txBox="1">
            <a:spLocks/>
          </p:cNvSpPr>
          <p:nvPr/>
        </p:nvSpPr>
        <p:spPr>
          <a:xfrm>
            <a:off x="0" y="758852"/>
            <a:ext cx="12192000" cy="94538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400"/>
              </a:spcBef>
              <a:buNone/>
            </a:pPr>
            <a:r>
              <a:rPr lang="en-US" sz="3000" b="1" dirty="0">
                <a:solidFill>
                  <a:srgbClr val="EB8B2D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Let’s Investigate our Place: Steps for Learning 7</a:t>
            </a:r>
          </a:p>
          <a:p>
            <a:pPr marL="0" indent="0" algn="ctr">
              <a:buNone/>
            </a:pPr>
            <a:r>
              <a:rPr lang="en-US" sz="3000" b="1" dirty="0">
                <a:solidFill>
                  <a:srgbClr val="EB8B2D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Where would you …?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A88164A-1E0D-C748-BFC0-DC37CD6384D6}"/>
              </a:ext>
            </a:extLst>
          </p:cNvPr>
          <p:cNvSpPr txBox="1"/>
          <p:nvPr/>
        </p:nvSpPr>
        <p:spPr>
          <a:xfrm>
            <a:off x="6643394" y="2497283"/>
            <a:ext cx="4397483" cy="293178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1200"/>
              </a:spcBef>
            </a:pPr>
            <a:r>
              <a:rPr lang="en-US" sz="2400" b="1" dirty="0">
                <a:solidFill>
                  <a:srgbClr val="EB8B2D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Learning aims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To make observations and plot locations on a map.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To recognise physical and human features of the landscape and their significance.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To form and justify opinions based on application of knowledge.</a:t>
            </a:r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228B43F-C91E-1186-D085-2D37EDEFEB2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815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F9879106-35FD-A04C-9BBD-BDB6580F6120}"/>
              </a:ext>
            </a:extLst>
          </p:cNvPr>
          <p:cNvSpPr txBox="1"/>
          <p:nvPr/>
        </p:nvSpPr>
        <p:spPr>
          <a:xfrm>
            <a:off x="6788940" y="2093417"/>
            <a:ext cx="4400837" cy="2662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Who remembers looking through the windows in Steps for Learning 1?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Or the landmarks we found around the school in Steps for Learning 3?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Why are things where they are? </a:t>
            </a:r>
          </a:p>
        </p:txBody>
      </p:sp>
      <p:pic>
        <p:nvPicPr>
          <p:cNvPr id="11" name="Picture 1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0663177-1D5E-A646-B8ED-EDF3CE2EA41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 descr="A person standing in front of a window with her arms up&#10;&#10;Description automatically generated with low confidence">
            <a:extLst>
              <a:ext uri="{FF2B5EF4-FFF2-40B4-BE49-F238E27FC236}">
                <a16:creationId xmlns:a16="http://schemas.microsoft.com/office/drawing/2014/main" id="{0F67CD7D-4AC6-4FA7-A79E-640EDFA6A8D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86" b="10116"/>
          <a:stretch/>
        </p:blipFill>
        <p:spPr>
          <a:xfrm>
            <a:off x="1271588" y="1253451"/>
            <a:ext cx="4995458" cy="4325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500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ench sits unoccupied&#10;&#10;Description automatically generated with medium confidence">
            <a:extLst>
              <a:ext uri="{FF2B5EF4-FFF2-40B4-BE49-F238E27FC236}">
                <a16:creationId xmlns:a16="http://schemas.microsoft.com/office/drawing/2014/main" id="{4458DA89-010B-477B-8490-EA7293EC8D0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450" b="2504"/>
          <a:stretch/>
        </p:blipFill>
        <p:spPr>
          <a:xfrm>
            <a:off x="1271588" y="1940258"/>
            <a:ext cx="5292244" cy="349470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F529260-08E4-40B1-BA75-669F095C5579}"/>
              </a:ext>
            </a:extLst>
          </p:cNvPr>
          <p:cNvSpPr txBox="1"/>
          <p:nvPr/>
        </p:nvSpPr>
        <p:spPr>
          <a:xfrm>
            <a:off x="7049803" y="2441117"/>
            <a:ext cx="3830005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Why is this bench here?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Why does it face outwards?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Why does it not face</a:t>
            </a:r>
          </a:p>
          <a:p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the wall? 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It wouldn’t be much fun to sit on!</a:t>
            </a: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8F153457-4FC2-5043-A290-925E11DC1CF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BD9A3C3-B0F8-CF49-BD24-0463371CB965}"/>
              </a:ext>
            </a:extLst>
          </p:cNvPr>
          <p:cNvSpPr txBox="1"/>
          <p:nvPr/>
        </p:nvSpPr>
        <p:spPr>
          <a:xfrm>
            <a:off x="0" y="897295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EB8B2D"/>
                </a:solidFill>
                <a:latin typeface="Comic Sans MS" panose="030F0702030302020204" pitchFamily="66" charset="0"/>
              </a:rPr>
              <a:t>Why are things where they are? </a:t>
            </a:r>
          </a:p>
        </p:txBody>
      </p:sp>
    </p:spTree>
    <p:extLst>
      <p:ext uri="{BB962C8B-B14F-4D97-AF65-F5344CB8AC3E}">
        <p14:creationId xmlns:p14="http://schemas.microsoft.com/office/powerpoint/2010/main" val="233249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F529260-08E4-40B1-BA75-669F095C5579}"/>
              </a:ext>
            </a:extLst>
          </p:cNvPr>
          <p:cNvSpPr txBox="1"/>
          <p:nvPr/>
        </p:nvSpPr>
        <p:spPr>
          <a:xfrm>
            <a:off x="7049804" y="1696523"/>
            <a:ext cx="3986791" cy="346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Why is the climbing</a:t>
            </a:r>
          </a:p>
          <a:p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frame here?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Why do we put climbing frames in a playground</a:t>
            </a:r>
          </a:p>
          <a:p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or park?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Why not put it inside? 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It is a bit too big! And it would not be so easy for lots of people to find it!</a:t>
            </a:r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88C9A0E-90B6-0E41-AB66-88FB9D2EB69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E84D0D3-BA87-704D-AA45-066D07DE590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197" t="4235" r="6527" b="457"/>
          <a:stretch/>
        </p:blipFill>
        <p:spPr>
          <a:xfrm>
            <a:off x="1271588" y="1499471"/>
            <a:ext cx="5292244" cy="3856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522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F529260-08E4-40B1-BA75-669F095C5579}"/>
              </a:ext>
            </a:extLst>
          </p:cNvPr>
          <p:cNvSpPr txBox="1"/>
          <p:nvPr/>
        </p:nvSpPr>
        <p:spPr>
          <a:xfrm>
            <a:off x="7055211" y="2255258"/>
            <a:ext cx="3960440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Why is the zebra crossing here?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Why not put a zebra crossing on the motorway? 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Why not put a zebra crossing in a field or on the beach? </a:t>
            </a:r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B268574-2CA9-C84F-8C8E-098FA3F0CB3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026D123-8B9C-0D43-B1E2-E358164E4AB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97" t="4863" r="13905" b="9332"/>
          <a:stretch/>
        </p:blipFill>
        <p:spPr>
          <a:xfrm>
            <a:off x="1271588" y="1504819"/>
            <a:ext cx="5292244" cy="3856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691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F529260-08E4-40B1-BA75-669F095C5579}"/>
              </a:ext>
            </a:extLst>
          </p:cNvPr>
          <p:cNvSpPr txBox="1"/>
          <p:nvPr/>
        </p:nvSpPr>
        <p:spPr>
          <a:xfrm>
            <a:off x="7055514" y="2272673"/>
            <a:ext cx="4214997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Why are the streetlights here?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Why are the streetlights turned on now? 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Why not turn streetlights on</a:t>
            </a:r>
          </a:p>
          <a:p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in the day and let them rest</a:t>
            </a:r>
          </a:p>
          <a:p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at night? </a:t>
            </a: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EE731262-BCB6-B64E-84C4-69C1BCF4E87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665A605-FA44-4D48-8ABE-DF87309247A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206" r="6206"/>
          <a:stretch/>
        </p:blipFill>
        <p:spPr>
          <a:xfrm>
            <a:off x="1271588" y="1504819"/>
            <a:ext cx="5292244" cy="3856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803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C2008870-524A-4BF7-A42D-EAA40BD85B1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9" r="2092"/>
          <a:stretch/>
        </p:blipFill>
        <p:spPr>
          <a:xfrm>
            <a:off x="2901916" y="1426428"/>
            <a:ext cx="6400800" cy="4364772"/>
          </a:xfrm>
          <a:prstGeom prst="rect">
            <a:avLst/>
          </a:prstGeom>
        </p:spPr>
      </p:pic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624EAFAE-70F6-4E4E-B775-7F591E558B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2350724"/>
              </p:ext>
            </p:extLst>
          </p:nvPr>
        </p:nvGraphicFramePr>
        <p:xfrm>
          <a:off x="2897581" y="1429462"/>
          <a:ext cx="6408711" cy="4357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6237">
                  <a:extLst>
                    <a:ext uri="{9D8B030D-6E8A-4147-A177-3AD203B41FA5}">
                      <a16:colId xmlns:a16="http://schemas.microsoft.com/office/drawing/2014/main" val="2124099072"/>
                    </a:ext>
                  </a:extLst>
                </a:gridCol>
                <a:gridCol w="2136237">
                  <a:extLst>
                    <a:ext uri="{9D8B030D-6E8A-4147-A177-3AD203B41FA5}">
                      <a16:colId xmlns:a16="http://schemas.microsoft.com/office/drawing/2014/main" val="2968247576"/>
                    </a:ext>
                  </a:extLst>
                </a:gridCol>
                <a:gridCol w="2136237">
                  <a:extLst>
                    <a:ext uri="{9D8B030D-6E8A-4147-A177-3AD203B41FA5}">
                      <a16:colId xmlns:a16="http://schemas.microsoft.com/office/drawing/2014/main" val="1596174415"/>
                    </a:ext>
                  </a:extLst>
                </a:gridCol>
              </a:tblGrid>
              <a:tr h="2178566">
                <a:tc>
                  <a:txBody>
                    <a:bodyPr/>
                    <a:lstStyle/>
                    <a:p>
                      <a:endParaRPr lang="en-GB" dirty="0">
                        <a:ln>
                          <a:solidFill>
                            <a:srgbClr val="EB8B2D"/>
                          </a:solidFill>
                        </a:ln>
                        <a:solidFill>
                          <a:srgbClr val="EB8B2D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>
                          <a:solidFill>
                            <a:srgbClr val="EB8B2D"/>
                          </a:solidFill>
                        </a:ln>
                        <a:solidFill>
                          <a:srgbClr val="EB8B2D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>
                          <a:solidFill>
                            <a:srgbClr val="EB8B2D"/>
                          </a:solidFill>
                        </a:ln>
                        <a:solidFill>
                          <a:srgbClr val="EB8B2D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3410316"/>
                  </a:ext>
                </a:extLst>
              </a:tr>
              <a:tr h="2178566">
                <a:tc>
                  <a:txBody>
                    <a:bodyPr/>
                    <a:lstStyle/>
                    <a:p>
                      <a:endParaRPr lang="en-GB" dirty="0">
                        <a:ln>
                          <a:solidFill>
                            <a:srgbClr val="EB8B2D"/>
                          </a:solidFill>
                        </a:ln>
                        <a:solidFill>
                          <a:srgbClr val="EB8B2D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>
                          <a:solidFill>
                            <a:srgbClr val="EB8B2D"/>
                          </a:solidFill>
                        </a:ln>
                        <a:solidFill>
                          <a:srgbClr val="EB8B2D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>
                          <a:solidFill>
                            <a:srgbClr val="EB8B2D"/>
                          </a:solidFill>
                        </a:ln>
                        <a:solidFill>
                          <a:srgbClr val="EB8B2D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31969621"/>
                  </a:ext>
                </a:extLst>
              </a:tr>
            </a:tbl>
          </a:graphicData>
        </a:graphic>
      </p:graphicFrame>
      <p:sp>
        <p:nvSpPr>
          <p:cNvPr id="13" name="Arrow: Bent 12">
            <a:extLst>
              <a:ext uri="{FF2B5EF4-FFF2-40B4-BE49-F238E27FC236}">
                <a16:creationId xmlns:a16="http://schemas.microsoft.com/office/drawing/2014/main" id="{33AA0F88-F85A-4743-A0F5-DAE5BE6693EC}"/>
              </a:ext>
            </a:extLst>
          </p:cNvPr>
          <p:cNvSpPr/>
          <p:nvPr/>
        </p:nvSpPr>
        <p:spPr>
          <a:xfrm rot="10800000">
            <a:off x="9600721" y="4022109"/>
            <a:ext cx="768909" cy="784167"/>
          </a:xfrm>
          <a:prstGeom prst="ben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15" name="Picture 1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6A044D8-375F-3847-A326-9EFE563F7E3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8E3E049-6A35-44A2-873E-AFC77AA0527E}"/>
              </a:ext>
            </a:extLst>
          </p:cNvPr>
          <p:cNvSpPr txBox="1"/>
          <p:nvPr/>
        </p:nvSpPr>
        <p:spPr>
          <a:xfrm>
            <a:off x="3118010" y="604836"/>
            <a:ext cx="34529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EB8B2D"/>
                </a:solidFill>
                <a:latin typeface="Comic Sans MS" panose="030F0702030302020204" pitchFamily="66" charset="0"/>
              </a:rPr>
              <a:t>Where would you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49738B2-66F9-457D-B33A-00318A5C1E5D}"/>
              </a:ext>
            </a:extLst>
          </p:cNvPr>
          <p:cNvSpPr txBox="1"/>
          <p:nvPr/>
        </p:nvSpPr>
        <p:spPr>
          <a:xfrm>
            <a:off x="6239402" y="604836"/>
            <a:ext cx="28601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EB8B2D"/>
                </a:solidFill>
                <a:latin typeface="Comic Sans MS" panose="030F0702030302020204" pitchFamily="66" charset="0"/>
              </a:rPr>
              <a:t>place a bench?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62185CD-29AB-5E98-D2AF-2B40AF82A015}"/>
              </a:ext>
            </a:extLst>
          </p:cNvPr>
          <p:cNvGrpSpPr/>
          <p:nvPr/>
        </p:nvGrpSpPr>
        <p:grpSpPr>
          <a:xfrm>
            <a:off x="2371665" y="1457196"/>
            <a:ext cx="8706043" cy="4822108"/>
            <a:chOff x="2371665" y="1457196"/>
            <a:chExt cx="8706043" cy="4822108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F5E3F8B-0BE3-78D2-43E2-ED8D01CF35F9}"/>
                </a:ext>
              </a:extLst>
            </p:cNvPr>
            <p:cNvSpPr txBox="1"/>
            <p:nvPr/>
          </p:nvSpPr>
          <p:spPr>
            <a:xfrm>
              <a:off x="2371665" y="3597965"/>
              <a:ext cx="504056" cy="2186609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en-GB" sz="2400" b="1" dirty="0">
                  <a:solidFill>
                    <a:srgbClr val="1C1C1C"/>
                  </a:solidFill>
                  <a:latin typeface="Comic Sans MS" panose="030F0702030302020204" pitchFamily="66" charset="0"/>
                </a:rPr>
                <a:t>1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2BBE5807-FAA4-CB4F-B121-88CB7B43BABB}"/>
                </a:ext>
              </a:extLst>
            </p:cNvPr>
            <p:cNvSpPr txBox="1"/>
            <p:nvPr/>
          </p:nvSpPr>
          <p:spPr>
            <a:xfrm>
              <a:off x="2371665" y="1457196"/>
              <a:ext cx="504056" cy="2140769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en-GB" sz="2400" b="1" dirty="0">
                  <a:solidFill>
                    <a:srgbClr val="1C1C1C"/>
                  </a:solidFill>
                  <a:latin typeface="Comic Sans MS" panose="030F0702030302020204" pitchFamily="66" charset="0"/>
                </a:rPr>
                <a:t>2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6BF8B78-E6DD-7971-E57C-043DCC751B76}"/>
                </a:ext>
              </a:extLst>
            </p:cNvPr>
            <p:cNvSpPr txBox="1"/>
            <p:nvPr/>
          </p:nvSpPr>
          <p:spPr>
            <a:xfrm>
              <a:off x="2905132" y="5817639"/>
              <a:ext cx="21041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b="1" dirty="0">
                  <a:solidFill>
                    <a:srgbClr val="1C1C1C"/>
                  </a:solidFill>
                  <a:latin typeface="Comic Sans MS" panose="030F0702030302020204" pitchFamily="66" charset="0"/>
                </a:rPr>
                <a:t>A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F6E78C3-467F-2A9B-0C48-124427A4E48B}"/>
                </a:ext>
              </a:extLst>
            </p:cNvPr>
            <p:cNvSpPr txBox="1"/>
            <p:nvPr/>
          </p:nvSpPr>
          <p:spPr>
            <a:xfrm>
              <a:off x="5001934" y="5817639"/>
              <a:ext cx="2159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b="1" dirty="0">
                  <a:solidFill>
                    <a:srgbClr val="1C1C1C"/>
                  </a:solidFill>
                  <a:latin typeface="Comic Sans MS" panose="030F0702030302020204" pitchFamily="66" charset="0"/>
                </a:rPr>
                <a:t>B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2C3B3C9-2219-031C-2D76-534BDB97A74D}"/>
                </a:ext>
              </a:extLst>
            </p:cNvPr>
            <p:cNvSpPr txBox="1"/>
            <p:nvPr/>
          </p:nvSpPr>
          <p:spPr>
            <a:xfrm>
              <a:off x="7153604" y="5817639"/>
              <a:ext cx="21494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b="1" dirty="0">
                  <a:solidFill>
                    <a:srgbClr val="1C1C1C"/>
                  </a:solidFill>
                  <a:latin typeface="Comic Sans MS" panose="030F0702030302020204" pitchFamily="66" charset="0"/>
                </a:rPr>
                <a:t>C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8267F7D-66F0-BE5F-2182-06DD688651DE}"/>
                </a:ext>
              </a:extLst>
            </p:cNvPr>
            <p:cNvSpPr txBox="1"/>
            <p:nvPr/>
          </p:nvSpPr>
          <p:spPr>
            <a:xfrm>
              <a:off x="9466420" y="3225892"/>
              <a:ext cx="1611288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900" dirty="0">
                  <a:solidFill>
                    <a:srgbClr val="1C1C1C"/>
                  </a:solidFill>
                  <a:latin typeface="Comic Sans MS" panose="030F0702030302020204" pitchFamily="66" charset="0"/>
                </a:rPr>
                <a:t>Tip: This is </a:t>
              </a:r>
            </a:p>
            <a:p>
              <a:pPr algn="ctr"/>
              <a:r>
                <a:rPr lang="en-GB" sz="1900" dirty="0">
                  <a:solidFill>
                    <a:srgbClr val="1C1C1C"/>
                  </a:solidFill>
                  <a:latin typeface="Comic Sans MS" panose="030F0702030302020204" pitchFamily="66" charset="0"/>
                </a:rPr>
                <a:t>Square C1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09820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6F3AC477-1671-0042-A111-EB352971BFB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9" r="2092"/>
          <a:stretch/>
        </p:blipFill>
        <p:spPr>
          <a:xfrm>
            <a:off x="2901916" y="1426428"/>
            <a:ext cx="6400800" cy="4364772"/>
          </a:xfrm>
          <a:prstGeom prst="rect">
            <a:avLst/>
          </a:prstGeom>
        </p:spPr>
      </p:pic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624EAFAE-70F6-4E4E-B775-7F591E558B3E}"/>
              </a:ext>
            </a:extLst>
          </p:cNvPr>
          <p:cNvGraphicFramePr>
            <a:graphicFrameLocks noGrp="1"/>
          </p:cNvGraphicFramePr>
          <p:nvPr/>
        </p:nvGraphicFramePr>
        <p:xfrm>
          <a:off x="2897581" y="1429462"/>
          <a:ext cx="6408711" cy="4357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6237">
                  <a:extLst>
                    <a:ext uri="{9D8B030D-6E8A-4147-A177-3AD203B41FA5}">
                      <a16:colId xmlns:a16="http://schemas.microsoft.com/office/drawing/2014/main" val="2124099072"/>
                    </a:ext>
                  </a:extLst>
                </a:gridCol>
                <a:gridCol w="2136237">
                  <a:extLst>
                    <a:ext uri="{9D8B030D-6E8A-4147-A177-3AD203B41FA5}">
                      <a16:colId xmlns:a16="http://schemas.microsoft.com/office/drawing/2014/main" val="2968247576"/>
                    </a:ext>
                  </a:extLst>
                </a:gridCol>
                <a:gridCol w="2136237">
                  <a:extLst>
                    <a:ext uri="{9D8B030D-6E8A-4147-A177-3AD203B41FA5}">
                      <a16:colId xmlns:a16="http://schemas.microsoft.com/office/drawing/2014/main" val="1596174415"/>
                    </a:ext>
                  </a:extLst>
                </a:gridCol>
              </a:tblGrid>
              <a:tr h="2178566">
                <a:tc>
                  <a:txBody>
                    <a:bodyPr/>
                    <a:lstStyle/>
                    <a:p>
                      <a:endParaRPr lang="en-GB" dirty="0">
                        <a:ln>
                          <a:solidFill>
                            <a:srgbClr val="EB8B2D"/>
                          </a:solidFill>
                        </a:ln>
                        <a:solidFill>
                          <a:srgbClr val="EB8B2D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>
                          <a:solidFill>
                            <a:srgbClr val="EB8B2D"/>
                          </a:solidFill>
                        </a:ln>
                        <a:solidFill>
                          <a:srgbClr val="EB8B2D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>
                          <a:solidFill>
                            <a:srgbClr val="EB8B2D"/>
                          </a:solidFill>
                        </a:ln>
                        <a:solidFill>
                          <a:srgbClr val="EB8B2D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3410316"/>
                  </a:ext>
                </a:extLst>
              </a:tr>
              <a:tr h="2178566">
                <a:tc>
                  <a:txBody>
                    <a:bodyPr/>
                    <a:lstStyle/>
                    <a:p>
                      <a:endParaRPr lang="en-GB" dirty="0">
                        <a:ln>
                          <a:solidFill>
                            <a:srgbClr val="EB8B2D"/>
                          </a:solidFill>
                        </a:ln>
                        <a:solidFill>
                          <a:srgbClr val="EB8B2D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>
                          <a:solidFill>
                            <a:srgbClr val="EB8B2D"/>
                          </a:solidFill>
                        </a:ln>
                        <a:solidFill>
                          <a:srgbClr val="EB8B2D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>
                          <a:solidFill>
                            <a:srgbClr val="EB8B2D"/>
                          </a:solidFill>
                        </a:ln>
                        <a:solidFill>
                          <a:srgbClr val="EB8B2D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B8B2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31969621"/>
                  </a:ext>
                </a:extLst>
              </a:tr>
            </a:tbl>
          </a:graphicData>
        </a:graphic>
      </p:graphicFrame>
      <p:sp>
        <p:nvSpPr>
          <p:cNvPr id="13" name="Arrow: Bent 12">
            <a:extLst>
              <a:ext uri="{FF2B5EF4-FFF2-40B4-BE49-F238E27FC236}">
                <a16:creationId xmlns:a16="http://schemas.microsoft.com/office/drawing/2014/main" id="{33AA0F88-F85A-4743-A0F5-DAE5BE6693EC}"/>
              </a:ext>
            </a:extLst>
          </p:cNvPr>
          <p:cNvSpPr/>
          <p:nvPr/>
        </p:nvSpPr>
        <p:spPr>
          <a:xfrm rot="10800000">
            <a:off x="9600721" y="4022109"/>
            <a:ext cx="768909" cy="784167"/>
          </a:xfrm>
          <a:prstGeom prst="ben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8E3E049-6A35-44A2-873E-AFC77AA0527E}"/>
              </a:ext>
            </a:extLst>
          </p:cNvPr>
          <p:cNvSpPr txBox="1"/>
          <p:nvPr/>
        </p:nvSpPr>
        <p:spPr>
          <a:xfrm>
            <a:off x="1829502" y="641832"/>
            <a:ext cx="85039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rgbClr val="EB8B2D"/>
                </a:solidFill>
                <a:latin typeface="Comic Sans MS" panose="030F0702030302020204" pitchFamily="66" charset="0"/>
              </a:rPr>
              <a:t>Where would you build a playground?</a:t>
            </a:r>
          </a:p>
        </p:txBody>
      </p:sp>
      <p:pic>
        <p:nvPicPr>
          <p:cNvPr id="15" name="Picture 1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6A044D8-375F-3847-A326-9EFE563F7E3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7F34BB22-5C61-C193-A96C-FF9D26DE6FE6}"/>
              </a:ext>
            </a:extLst>
          </p:cNvPr>
          <p:cNvGrpSpPr/>
          <p:nvPr/>
        </p:nvGrpSpPr>
        <p:grpSpPr>
          <a:xfrm>
            <a:off x="2371665" y="1457196"/>
            <a:ext cx="8706043" cy="4822108"/>
            <a:chOff x="2371665" y="1457196"/>
            <a:chExt cx="8706043" cy="4822108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F3E6A74-17F4-FC9B-6EA1-139FD2E084BA}"/>
                </a:ext>
              </a:extLst>
            </p:cNvPr>
            <p:cNvSpPr txBox="1"/>
            <p:nvPr/>
          </p:nvSpPr>
          <p:spPr>
            <a:xfrm>
              <a:off x="2371665" y="3597965"/>
              <a:ext cx="504056" cy="2186609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en-GB" sz="2400" b="1" dirty="0">
                  <a:solidFill>
                    <a:srgbClr val="1C1C1C"/>
                  </a:solidFill>
                  <a:latin typeface="Comic Sans MS" panose="030F0702030302020204" pitchFamily="66" charset="0"/>
                </a:rPr>
                <a:t>1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9BDF471-ECA4-D7DA-9EEC-C22422233672}"/>
                </a:ext>
              </a:extLst>
            </p:cNvPr>
            <p:cNvSpPr txBox="1"/>
            <p:nvPr/>
          </p:nvSpPr>
          <p:spPr>
            <a:xfrm>
              <a:off x="2371665" y="1457196"/>
              <a:ext cx="504056" cy="2140769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en-GB" sz="2400" b="1" dirty="0">
                  <a:solidFill>
                    <a:srgbClr val="1C1C1C"/>
                  </a:solidFill>
                  <a:latin typeface="Comic Sans MS" panose="030F0702030302020204" pitchFamily="66" charset="0"/>
                </a:rPr>
                <a:t>2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E766BB8F-EAC7-8BC1-591E-8444936A8489}"/>
                </a:ext>
              </a:extLst>
            </p:cNvPr>
            <p:cNvSpPr txBox="1"/>
            <p:nvPr/>
          </p:nvSpPr>
          <p:spPr>
            <a:xfrm>
              <a:off x="2905132" y="5817639"/>
              <a:ext cx="21041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b="1" dirty="0">
                  <a:solidFill>
                    <a:srgbClr val="1C1C1C"/>
                  </a:solidFill>
                  <a:latin typeface="Comic Sans MS" panose="030F0702030302020204" pitchFamily="66" charset="0"/>
                </a:rPr>
                <a:t>A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4B081C2D-DABF-699B-6080-4212970198C3}"/>
                </a:ext>
              </a:extLst>
            </p:cNvPr>
            <p:cNvSpPr txBox="1"/>
            <p:nvPr/>
          </p:nvSpPr>
          <p:spPr>
            <a:xfrm>
              <a:off x="5001934" y="5817639"/>
              <a:ext cx="2159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b="1" dirty="0">
                  <a:solidFill>
                    <a:srgbClr val="1C1C1C"/>
                  </a:solidFill>
                  <a:latin typeface="Comic Sans MS" panose="030F0702030302020204" pitchFamily="66" charset="0"/>
                </a:rPr>
                <a:t>B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C61E8B7-1310-934A-40C9-EF49FD17B153}"/>
                </a:ext>
              </a:extLst>
            </p:cNvPr>
            <p:cNvSpPr txBox="1"/>
            <p:nvPr/>
          </p:nvSpPr>
          <p:spPr>
            <a:xfrm>
              <a:off x="7153604" y="5817639"/>
              <a:ext cx="21494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b="1" dirty="0">
                  <a:solidFill>
                    <a:srgbClr val="1C1C1C"/>
                  </a:solidFill>
                  <a:latin typeface="Comic Sans MS" panose="030F0702030302020204" pitchFamily="66" charset="0"/>
                </a:rPr>
                <a:t>C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A40AA759-D183-6369-0B27-1054AEAD6B33}"/>
                </a:ext>
              </a:extLst>
            </p:cNvPr>
            <p:cNvSpPr txBox="1"/>
            <p:nvPr/>
          </p:nvSpPr>
          <p:spPr>
            <a:xfrm>
              <a:off x="9466420" y="3225892"/>
              <a:ext cx="1611288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900" dirty="0">
                  <a:solidFill>
                    <a:srgbClr val="1C1C1C"/>
                  </a:solidFill>
                  <a:latin typeface="Comic Sans MS" panose="030F0702030302020204" pitchFamily="66" charset="0"/>
                </a:rPr>
                <a:t>Tip: This is </a:t>
              </a:r>
            </a:p>
            <a:p>
              <a:pPr algn="ctr"/>
              <a:r>
                <a:rPr lang="en-GB" sz="1900" dirty="0">
                  <a:solidFill>
                    <a:srgbClr val="1C1C1C"/>
                  </a:solidFill>
                  <a:latin typeface="Comic Sans MS" panose="030F0702030302020204" pitchFamily="66" charset="0"/>
                </a:rPr>
                <a:t>Square C1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576160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15586</TotalTime>
  <Words>489</Words>
  <Application>Microsoft Office PowerPoint</Application>
  <PresentationFormat>Widescreen</PresentationFormat>
  <Paragraphs>107</Paragraphs>
  <Slides>17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Cecilia Weiss</cp:lastModifiedBy>
  <cp:revision>514</cp:revision>
  <dcterms:created xsi:type="dcterms:W3CDTF">2021-01-11T17:47:06Z</dcterms:created>
  <dcterms:modified xsi:type="dcterms:W3CDTF">2022-07-25T10:41:41Z</dcterms:modified>
</cp:coreProperties>
</file>