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21"/>
  </p:notesMasterIdLst>
  <p:sldIdLst>
    <p:sldId id="274" r:id="rId3"/>
    <p:sldId id="271" r:id="rId4"/>
    <p:sldId id="257" r:id="rId5"/>
    <p:sldId id="276" r:id="rId6"/>
    <p:sldId id="258" r:id="rId7"/>
    <p:sldId id="259" r:id="rId8"/>
    <p:sldId id="277" r:id="rId9"/>
    <p:sldId id="278" r:id="rId10"/>
    <p:sldId id="279" r:id="rId11"/>
    <p:sldId id="261" r:id="rId12"/>
    <p:sldId id="269" r:id="rId13"/>
    <p:sldId id="262" r:id="rId14"/>
    <p:sldId id="263" r:id="rId15"/>
    <p:sldId id="264" r:id="rId16"/>
    <p:sldId id="265" r:id="rId17"/>
    <p:sldId id="266" r:id="rId18"/>
    <p:sldId id="272" r:id="rId19"/>
    <p:sldId id="275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17" userDrawn="1">
          <p15:clr>
            <a:srgbClr val="A4A3A4"/>
          </p15:clr>
        </p15:guide>
        <p15:guide id="2" pos="914" userDrawn="1">
          <p15:clr>
            <a:srgbClr val="A4A3A4"/>
          </p15:clr>
        </p15:guide>
        <p15:guide id="3" orient="horz" pos="3475" userDrawn="1">
          <p15:clr>
            <a:srgbClr val="A4A3A4"/>
          </p15:clr>
        </p15:guide>
        <p15:guide id="4" pos="4067" userDrawn="1">
          <p15:clr>
            <a:srgbClr val="A4A3A4"/>
          </p15:clr>
        </p15:guide>
        <p15:guide id="5" pos="4588" userDrawn="1">
          <p15:clr>
            <a:srgbClr val="A4A3A4"/>
          </p15:clr>
        </p15:guide>
        <p15:guide id="6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2626"/>
    <a:srgbClr val="39AB47"/>
    <a:srgbClr val="0A8B42"/>
    <a:srgbClr val="D8222A"/>
    <a:srgbClr val="B982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4966"/>
  </p:normalViewPr>
  <p:slideViewPr>
    <p:cSldViewPr snapToGrid="0" snapToObjects="1">
      <p:cViewPr varScale="1">
        <p:scale>
          <a:sx n="78" d="100"/>
          <a:sy n="78" d="100"/>
        </p:scale>
        <p:origin x="1253" y="67"/>
      </p:cViewPr>
      <p:guideLst>
        <p:guide orient="horz" pos="1117"/>
        <p:guide pos="914"/>
        <p:guide orient="horz" pos="3475"/>
        <p:guide pos="4067"/>
        <p:guide pos="458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4269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332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5007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0365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5172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7340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7857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4883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0552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1928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323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3059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3618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3862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6986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5BF934-5A74-6C43-B1BD-F7C0766A2F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FD05E36-E9AE-424F-9142-F5730F73D8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7A8D94-01A9-B342-87D0-997C9A6A5F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6316D-D7EC-B84C-94A1-826559B08D41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E967F3-9461-1D45-BF1F-64D58435EE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5939A8-4253-4344-9B05-E88F0F139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E340D-ADA4-7F4C-B044-79293112E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7940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A3E36D-B655-FC4B-8888-8D144DEB2F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17E238-799E-4744-9468-89D1E16C9B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6CE837-BED2-574C-B743-068D774761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6316D-D7EC-B84C-94A1-826559B08D41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C607CC-7328-EA4D-BD33-E29D90D0B5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0103FA-76A5-0349-829D-2CBF3C8D4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E340D-ADA4-7F4C-B044-79293112E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5656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B59140-B8BC-B644-BE4A-EC58BA64A3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8515A0-DB63-A140-A9EF-52B39FC20A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CE40FB-F314-BA45-9233-FF80AD04A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6316D-D7EC-B84C-94A1-826559B08D41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203FFA-83D6-A64F-ACC7-0D04EE428C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12567B-AB46-F445-8ABC-A688B9F5C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E340D-ADA4-7F4C-B044-79293112E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21960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B6296C-A298-FD4E-A077-F143397601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2201F3-6168-0E44-B3BE-D438940145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42D10D-CF6C-E248-B157-3A14EC1153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1FECA9-9CC0-AB43-B671-13B5ECB552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6316D-D7EC-B84C-94A1-826559B08D41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A89CE6-CD53-4348-B108-69EAFB7F7F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CA5928-5F9B-5C4D-88B1-E3BE85AAA6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E340D-ADA4-7F4C-B044-79293112E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7274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08C05D-CB83-4D4F-8F50-AD3CA6B84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7B956D-C093-334F-AB7E-69F7FA1247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C661A4-1BE6-E743-8A1B-D79337A2DE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888FBDB-1AE9-3448-A203-1A75AEBC66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2ACA87F-0FDD-4448-927A-499310D281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D12FE9A-36B9-2B48-B106-5634DE3075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6316D-D7EC-B84C-94A1-826559B08D41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5ADDCDE-4D91-F24B-9591-D9289CB397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32C4DEF-1E26-814E-8059-50331127E8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E340D-ADA4-7F4C-B044-79293112E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192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010B5B-FF7D-B446-876D-288646F443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75FB0E9-6D39-F949-B7B9-6B99091FAA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6316D-D7EC-B84C-94A1-826559B08D41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1F74CE-66C4-7240-AA38-99A7C5474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23EA73-0A2A-554C-85E1-7782A2AE34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E340D-ADA4-7F4C-B044-79293112E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48576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6B1376D-99B5-994A-8235-B36D26EAD4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6316D-D7EC-B84C-94A1-826559B08D41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CE4264F-2A8B-AD48-84E2-430B16E89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02366D-7776-BE46-80A7-372D908F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E340D-ADA4-7F4C-B044-79293112E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4009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CA4C58-ED9B-304B-B608-73B7D1DF42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B51025-80BF-2B4D-AF9A-1D75E71D22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1025C7-71C5-8344-9392-64749A85E2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0E769F-B02B-624E-B09D-71FB88CA0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6316D-D7EC-B84C-94A1-826559B08D41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54A7E1-6B74-9D4C-B973-D50ED6D3CD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347543-0D01-2F4E-82C4-99DB637B6F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E340D-ADA4-7F4C-B044-79293112E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365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9EF514-73E9-2F4A-9352-2EFDCFE8CC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F6190A2-C7C1-F84A-A285-BE8DFDF7C2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975F2D-B6B9-8043-B972-24B3BC38D1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A9022B-410C-6C41-BA15-955BA1D25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6316D-D7EC-B84C-94A1-826559B08D41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212ECB-C21B-D442-9CF5-BF128084AE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7CF4F9-1505-3642-AB2A-E3B7D5703A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E340D-ADA4-7F4C-B044-79293112E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181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48C738-17DF-C443-AF94-6E9E42CF69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1416EEF-AADD-CD4C-8549-8A6CFE12C2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48C620-F289-6245-B484-3B8A81FF92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6316D-D7EC-B84C-94A1-826559B08D41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1FE161-C5D8-C345-9AE3-EA9E377750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157BEC-C4AD-CF48-9FF5-6DDFCF6221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E340D-ADA4-7F4C-B044-79293112E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5483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36C0CEA-8ED8-344C-997E-9CEFCD38F2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A0BCAB-73EE-484A-A63A-9CE0A1783E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EE55B-EC15-F643-8148-9CF598D4B0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6316D-D7EC-B84C-94A1-826559B08D41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C3B771-C20E-B146-8E51-BE51522898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6D25EA-5082-4848-9363-ECB9826B8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E340D-ADA4-7F4C-B044-79293112E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74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C0E064-C229-EE4B-8776-5AB4E735F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65001B6-7780-544F-AEE9-4E1C7CBAB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8AC258-AD44-E54D-A9C7-F697C1D87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CBB15C5-14BD-BB4A-B585-EADA3E21FC8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5F831C27-E799-534F-B038-12D9A36B8355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B49ED1-5C3E-BC45-A74C-BC1E818BB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4C7C50-3F02-814B-9ADF-09B5850BE5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6F91B6-4AB6-2141-8EAB-839690BC2C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4C897-0B44-494A-ACD9-84E5440E78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F0E058-33F6-7641-A604-1FF60B004C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4285C48-9E6A-F641-B90C-20E95D780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0B2A97-F058-ED49-90BE-DEAEC20839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CB40F6-8B45-054E-883E-3C1F7D4091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26316D-D7EC-B84C-94A1-826559B08D41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76A92B-3F71-124E-8D1D-66BC357219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AAF716-F929-A046-9112-2F19C821BF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E340D-ADA4-7F4C-B044-79293112E79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3532DB6-5868-5849-8579-505FB7E5E8D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173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93ED0E1-1DF6-C343-9BD5-5B13C6B0444A}"/>
              </a:ext>
            </a:extLst>
          </p:cNvPr>
          <p:cNvSpPr/>
          <p:nvPr/>
        </p:nvSpPr>
        <p:spPr>
          <a:xfrm>
            <a:off x="-752" y="1839532"/>
            <a:ext cx="12192000" cy="37909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4245B12-68AD-EC42-B82F-31144A27C33F}"/>
              </a:ext>
            </a:extLst>
          </p:cNvPr>
          <p:cNvSpPr txBox="1">
            <a:spLocks/>
          </p:cNvSpPr>
          <p:nvPr/>
        </p:nvSpPr>
        <p:spPr>
          <a:xfrm>
            <a:off x="-2" y="524385"/>
            <a:ext cx="12192002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Physical Geography</a:t>
            </a:r>
          </a:p>
        </p:txBody>
      </p:sp>
      <p:pic>
        <p:nvPicPr>
          <p:cNvPr id="11" name="Picture 10" descr="A picture containing sky, grass, outdoor, mountain&#10;&#10;Description automatically generated">
            <a:extLst>
              <a:ext uri="{FF2B5EF4-FFF2-40B4-BE49-F238E27FC236}">
                <a16:creationId xmlns:a16="http://schemas.microsoft.com/office/drawing/2014/main" id="{E541435E-2C79-5147-A72A-FCA1189C3D1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430" t="12100" r="29260"/>
          <a:stretch/>
        </p:blipFill>
        <p:spPr>
          <a:xfrm>
            <a:off x="8188222" y="1960318"/>
            <a:ext cx="4003778" cy="3555937"/>
          </a:xfrm>
          <a:prstGeom prst="rect">
            <a:avLst/>
          </a:prstGeom>
        </p:spPr>
      </p:pic>
      <p:pic>
        <p:nvPicPr>
          <p:cNvPr id="13" name="Picture 12" descr="A mountain covered in snow&#10;&#10;Description automatically generated with low confidence">
            <a:extLst>
              <a:ext uri="{FF2B5EF4-FFF2-40B4-BE49-F238E27FC236}">
                <a16:creationId xmlns:a16="http://schemas.microsoft.com/office/drawing/2014/main" id="{3E0F2939-2654-C643-8924-E699F8DCCF7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432" t="7370" r="15426"/>
          <a:stretch/>
        </p:blipFill>
        <p:spPr>
          <a:xfrm>
            <a:off x="4132694" y="1951459"/>
            <a:ext cx="3924735" cy="3564796"/>
          </a:xfrm>
          <a:prstGeom prst="rect">
            <a:avLst/>
          </a:prstGeom>
        </p:spPr>
      </p:pic>
      <p:pic>
        <p:nvPicPr>
          <p:cNvPr id="25" name="Picture 24" descr="A picture containing sky, grass, outdoor, nature&#10;&#10;Description automatically generated">
            <a:extLst>
              <a:ext uri="{FF2B5EF4-FFF2-40B4-BE49-F238E27FC236}">
                <a16:creationId xmlns:a16="http://schemas.microsoft.com/office/drawing/2014/main" id="{D81C9438-9DC6-BD43-B749-A3E5CC53D7B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891" t="7097" r="24055" b="438"/>
          <a:stretch/>
        </p:blipFill>
        <p:spPr>
          <a:xfrm>
            <a:off x="0" y="1960318"/>
            <a:ext cx="4001901" cy="3562249"/>
          </a:xfrm>
          <a:prstGeom prst="rect">
            <a:avLst/>
          </a:prstGeom>
        </p:spPr>
      </p:pic>
      <p:pic>
        <p:nvPicPr>
          <p:cNvPr id="10" name="Picture 9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ADCA8BCC-CE3A-ED43-A49E-3216D6856C3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12" name="Picture 1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6F34974-21A6-C548-955C-855B5B57B4A7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AAD8DF95-FED2-4643-B873-1CA953C987EB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8EAD277-C2A3-A942-84D8-21CC6B57B00B}"/>
              </a:ext>
            </a:extLst>
          </p:cNvPr>
          <p:cNvSpPr txBox="1">
            <a:spLocks/>
          </p:cNvSpPr>
          <p:nvPr/>
        </p:nvSpPr>
        <p:spPr>
          <a:xfrm>
            <a:off x="8487784" y="6019475"/>
            <a:ext cx="3502298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Geography</a:t>
            </a:r>
          </a:p>
        </p:txBody>
      </p:sp>
      <p:pic>
        <p:nvPicPr>
          <p:cNvPr id="16" name="Picture 15" descr="Logo, company name&#10;&#10;Description automatically generated">
            <a:extLst>
              <a:ext uri="{FF2B5EF4-FFF2-40B4-BE49-F238E27FC236}">
                <a16:creationId xmlns:a16="http://schemas.microsoft.com/office/drawing/2014/main" id="{16BF446A-DA14-2A4F-ADD6-0D63D110871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71391" y="237024"/>
            <a:ext cx="920371" cy="707886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AEC1D30E-5D5E-765F-D344-9917EF6E5013}"/>
              </a:ext>
            </a:extLst>
          </p:cNvPr>
          <p:cNvGrpSpPr/>
          <p:nvPr/>
        </p:nvGrpSpPr>
        <p:grpSpPr>
          <a:xfrm>
            <a:off x="4101341" y="5874029"/>
            <a:ext cx="3875136" cy="739868"/>
            <a:chOff x="4226851" y="5874029"/>
            <a:chExt cx="3875136" cy="739868"/>
          </a:xfrm>
        </p:grpSpPr>
        <p:pic>
          <p:nvPicPr>
            <p:cNvPr id="18" name="Picture 17" descr="Logo, company name&#10;&#10;Description automatically generated">
              <a:extLst>
                <a:ext uri="{FF2B5EF4-FFF2-40B4-BE49-F238E27FC236}">
                  <a16:creationId xmlns:a16="http://schemas.microsoft.com/office/drawing/2014/main" id="{436AA808-94BD-B082-808D-87631CBFABB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140035" y="5874029"/>
              <a:ext cx="961952" cy="739868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858837D-A120-4562-4A5F-64742ED4CB76}"/>
                </a:ext>
              </a:extLst>
            </p:cNvPr>
            <p:cNvSpPr txBox="1"/>
            <p:nvPr/>
          </p:nvSpPr>
          <p:spPr>
            <a:xfrm>
              <a:off x="4226851" y="5951453"/>
              <a:ext cx="2771951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50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Produced in collaboration with</a:t>
              </a:r>
              <a:br>
                <a:rPr lang="en-GB" sz="150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50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the Geographical Association</a:t>
              </a:r>
              <a:endParaRPr lang="en-US" sz="1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125007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sky, grass, outdoor, mountain&#10;&#10;Description automatically generated">
            <a:extLst>
              <a:ext uri="{FF2B5EF4-FFF2-40B4-BE49-F238E27FC236}">
                <a16:creationId xmlns:a16="http://schemas.microsoft.com/office/drawing/2014/main" id="{6A451E6A-CFCD-5747-A41E-B8500553535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276"/>
          <a:stretch/>
        </p:blipFill>
        <p:spPr>
          <a:xfrm>
            <a:off x="1444266" y="1687398"/>
            <a:ext cx="5456067" cy="39003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8EDD2AC-5C0E-194C-9F4F-2DDA966E3D07}"/>
              </a:ext>
            </a:extLst>
          </p:cNvPr>
          <p:cNvSpPr txBox="1"/>
          <p:nvPr/>
        </p:nvSpPr>
        <p:spPr>
          <a:xfrm>
            <a:off x="7362235" y="1840923"/>
            <a:ext cx="3547423" cy="3593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7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 hill is where the land rises up higher than the land surrounding it.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Hills are lovely places to go for a walk, because you can enjoy wonderful views!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Imagine you’re at the top of a giant hill in your local park.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What sort of things might you see from the top?</a:t>
            </a: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1BB3A4E-5A21-1242-9F04-8B70B52E452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487D6D3-5415-E046-A28D-E726868F86B6}"/>
              </a:ext>
            </a:extLst>
          </p:cNvPr>
          <p:cNvSpPr/>
          <p:nvPr/>
        </p:nvSpPr>
        <p:spPr>
          <a:xfrm>
            <a:off x="0" y="783782"/>
            <a:ext cx="1219199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500"/>
              </a:spcBef>
            </a:pPr>
            <a:r>
              <a:rPr lang="en-GB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Hills</a:t>
            </a:r>
            <a:endParaRPr lang="en-GB" sz="3000" b="1" dirty="0">
              <a:solidFill>
                <a:schemeClr val="accent6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2907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ountain covered in snow&#10;&#10;Description automatically generated with low confidence">
            <a:extLst>
              <a:ext uri="{FF2B5EF4-FFF2-40B4-BE49-F238E27FC236}">
                <a16:creationId xmlns:a16="http://schemas.microsoft.com/office/drawing/2014/main" id="{214519F4-87A8-3841-928C-9650F4E4F42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149" r="7328" b="2421"/>
          <a:stretch/>
        </p:blipFill>
        <p:spPr>
          <a:xfrm>
            <a:off x="1444266" y="1751590"/>
            <a:ext cx="5012097" cy="376497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107BCF1-7C15-6C4B-97DE-EF76AB31A45F}"/>
              </a:ext>
            </a:extLst>
          </p:cNvPr>
          <p:cNvSpPr txBox="1"/>
          <p:nvPr/>
        </p:nvSpPr>
        <p:spPr>
          <a:xfrm>
            <a:off x="6992661" y="2336365"/>
            <a:ext cx="4354212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If the land rises up more than 300 metres above its surroundings, then we call it a mountain.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Often mountains are grouped together to form mountain ranges, such as the Himalayas or the Alps.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Have you heard of Mount Everest?</a:t>
            </a: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EF46AF-3624-D541-93FB-FAF42CBA762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553C55A-8297-1840-B9C8-3C2CAEF3A429}"/>
              </a:ext>
            </a:extLst>
          </p:cNvPr>
          <p:cNvSpPr/>
          <p:nvPr/>
        </p:nvSpPr>
        <p:spPr>
          <a:xfrm>
            <a:off x="0" y="773391"/>
            <a:ext cx="1219199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500"/>
              </a:spcBef>
            </a:pPr>
            <a:r>
              <a:rPr lang="en-GB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Mountains</a:t>
            </a:r>
            <a:endParaRPr lang="en-GB" sz="3000" b="1" dirty="0">
              <a:solidFill>
                <a:schemeClr val="accent6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DCF6EB3-C7D7-4D6B-9D71-3FC4066D482D}"/>
              </a:ext>
            </a:extLst>
          </p:cNvPr>
          <p:cNvSpPr txBox="1"/>
          <p:nvPr/>
        </p:nvSpPr>
        <p:spPr>
          <a:xfrm>
            <a:off x="6992661" y="4860133"/>
            <a:ext cx="43542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8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It is the highest mountain in the whole world, and it is in the Himalayas.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5ECFDD6-F5F9-413F-8C4D-45B59B9D766F}"/>
              </a:ext>
            </a:extLst>
          </p:cNvPr>
          <p:cNvSpPr txBox="1"/>
          <p:nvPr/>
        </p:nvSpPr>
        <p:spPr>
          <a:xfrm>
            <a:off x="6992661" y="1967033"/>
            <a:ext cx="43542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8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When does a hill become a mountain?</a:t>
            </a:r>
          </a:p>
        </p:txBody>
      </p:sp>
    </p:spTree>
    <p:extLst>
      <p:ext uri="{BB962C8B-B14F-4D97-AF65-F5344CB8AC3E}">
        <p14:creationId xmlns:p14="http://schemas.microsoft.com/office/powerpoint/2010/main" val="661607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42360E5-3B78-424B-9C48-F2A80DE561D6}"/>
              </a:ext>
            </a:extLst>
          </p:cNvPr>
          <p:cNvSpPr txBox="1"/>
          <p:nvPr/>
        </p:nvSpPr>
        <p:spPr>
          <a:xfrm>
            <a:off x="7210713" y="1835584"/>
            <a:ext cx="3684269" cy="36522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The lower land that lies between mountains or hills is called a valley.</a:t>
            </a:r>
          </a:p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Often there is a stream or river running along the valley bottom.</a:t>
            </a:r>
          </a:p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Why do you think rivers run along the bottom of the valley? </a:t>
            </a:r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872F8BD-D7C0-4347-A91A-64B641E9B74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B5A598B-EF30-2040-8529-71992D75059E}"/>
              </a:ext>
            </a:extLst>
          </p:cNvPr>
          <p:cNvSpPr/>
          <p:nvPr/>
        </p:nvSpPr>
        <p:spPr>
          <a:xfrm>
            <a:off x="0" y="777194"/>
            <a:ext cx="1219199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500"/>
              </a:spcBef>
            </a:pPr>
            <a:r>
              <a:rPr lang="en-GB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Valleys</a:t>
            </a:r>
            <a:endParaRPr lang="en-GB" sz="3000" b="1" dirty="0">
              <a:solidFill>
                <a:schemeClr val="accent6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  <p:pic>
        <p:nvPicPr>
          <p:cNvPr id="3" name="Picture 2" descr="A picture containing mountain, outdoor, nature, valley&#10;&#10;Description automatically generated">
            <a:extLst>
              <a:ext uri="{FF2B5EF4-FFF2-40B4-BE49-F238E27FC236}">
                <a16:creationId xmlns:a16="http://schemas.microsoft.com/office/drawing/2014/main" id="{9C792EE1-EEF0-3945-9A28-2799B59F6A0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7" t="24096" r="2663" b="21794"/>
          <a:stretch/>
        </p:blipFill>
        <p:spPr>
          <a:xfrm>
            <a:off x="1450975" y="1773238"/>
            <a:ext cx="5005388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231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boats in the ocean&#10;&#10;Description automatically generated with medium confidence">
            <a:extLst>
              <a:ext uri="{FF2B5EF4-FFF2-40B4-BE49-F238E27FC236}">
                <a16:creationId xmlns:a16="http://schemas.microsoft.com/office/drawing/2014/main" id="{68778FB4-E343-DA49-8A03-82B7916A413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468" t="1491" r="17442"/>
          <a:stretch/>
        </p:blipFill>
        <p:spPr>
          <a:xfrm>
            <a:off x="1444266" y="1773238"/>
            <a:ext cx="5012097" cy="374816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882A5F5-B4DD-CD4D-A1FB-71CB44B7E9CF}"/>
              </a:ext>
            </a:extLst>
          </p:cNvPr>
          <p:cNvSpPr txBox="1"/>
          <p:nvPr/>
        </p:nvSpPr>
        <p:spPr>
          <a:xfrm>
            <a:off x="7026651" y="1682680"/>
            <a:ext cx="4268266" cy="39292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7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Seas and oceans are the large areas of salt water that cover more than two-thirds of the Earth’s surface. What do you think is the difference?</a:t>
            </a:r>
          </a:p>
          <a:p>
            <a:pPr>
              <a:spcBef>
                <a:spcPts val="15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Oceans are much larger. There are</a:t>
            </a:r>
            <a:br>
              <a:rPr lang="en-GB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GB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only five of them on the planet.</a:t>
            </a:r>
            <a:br>
              <a:rPr lang="en-GB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GB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Shall we name them?</a:t>
            </a:r>
          </a:p>
          <a:p>
            <a:pPr marL="285750" indent="-285750">
              <a:spcBef>
                <a:spcPts val="5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Atlantic Ocean</a:t>
            </a:r>
          </a:p>
          <a:p>
            <a:pPr marL="285750" indent="-285750">
              <a:spcBef>
                <a:spcPts val="5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Pacific Ocean</a:t>
            </a:r>
          </a:p>
          <a:p>
            <a:pPr marL="285750" indent="-285750">
              <a:spcBef>
                <a:spcPts val="5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Indian Ocean</a:t>
            </a:r>
          </a:p>
          <a:p>
            <a:pPr marL="285750" indent="-285750">
              <a:spcBef>
                <a:spcPts val="5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Southern Ocean</a:t>
            </a:r>
          </a:p>
          <a:p>
            <a:pPr marL="285750" indent="-285750">
              <a:spcBef>
                <a:spcPts val="5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Arctic Ocean</a:t>
            </a: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059E708-F628-3346-990A-E65E18B1373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5024147C-E845-E14E-AC83-68890B089B47}"/>
              </a:ext>
            </a:extLst>
          </p:cNvPr>
          <p:cNvSpPr/>
          <p:nvPr/>
        </p:nvSpPr>
        <p:spPr>
          <a:xfrm>
            <a:off x="0" y="758783"/>
            <a:ext cx="1219199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500"/>
              </a:spcBef>
            </a:pPr>
            <a:r>
              <a:rPr lang="en-GB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Oceans and Seas</a:t>
            </a:r>
            <a:endParaRPr lang="en-GB" sz="3000" b="1" dirty="0">
              <a:solidFill>
                <a:schemeClr val="accent6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0828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AC2E2D2-F976-774D-ADE7-1EE0440734EC}"/>
              </a:ext>
            </a:extLst>
          </p:cNvPr>
          <p:cNvSpPr txBox="1"/>
          <p:nvPr/>
        </p:nvSpPr>
        <p:spPr>
          <a:xfrm>
            <a:off x="6864470" y="1839990"/>
            <a:ext cx="4586888" cy="3593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7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Rivers and streams flow down from hills and mountains across the low-lying land to empty into the sea.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This is the river Thames, which flows through London.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London is one of many towns and cities that have grown up next to rivers.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Why do you think living things, including humans, need to live close</a:t>
            </a:r>
            <a:br>
              <a:rPr lang="en-GB" sz="19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to rivers and streams?</a:t>
            </a:r>
          </a:p>
        </p:txBody>
      </p:sp>
      <p:pic>
        <p:nvPicPr>
          <p:cNvPr id="3" name="Picture 2" descr="An aerial view of a city&#10;&#10;Description automatically generated">
            <a:extLst>
              <a:ext uri="{FF2B5EF4-FFF2-40B4-BE49-F238E27FC236}">
                <a16:creationId xmlns:a16="http://schemas.microsoft.com/office/drawing/2014/main" id="{A75F573F-0C08-1E4C-B022-89A2ECE89B6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971" t="16514" r="8029" b="10959"/>
          <a:stretch/>
        </p:blipFill>
        <p:spPr>
          <a:xfrm>
            <a:off x="1444090" y="1773238"/>
            <a:ext cx="5012273" cy="3726796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5E8282F-EB16-3342-9784-47E77BEFDD6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4B5F836-4927-7544-B57B-F88713B72FD7}"/>
              </a:ext>
            </a:extLst>
          </p:cNvPr>
          <p:cNvSpPr/>
          <p:nvPr/>
        </p:nvSpPr>
        <p:spPr>
          <a:xfrm>
            <a:off x="0" y="771211"/>
            <a:ext cx="1219199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500"/>
              </a:spcBef>
            </a:pPr>
            <a:r>
              <a:rPr lang="en-GB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Rivers and Streams</a:t>
            </a:r>
            <a:endParaRPr lang="en-GB" sz="3000" b="1" dirty="0">
              <a:solidFill>
                <a:schemeClr val="accent6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9485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grass, plant&#10;&#10;Description automatically generated">
            <a:extLst>
              <a:ext uri="{FF2B5EF4-FFF2-40B4-BE49-F238E27FC236}">
                <a16:creationId xmlns:a16="http://schemas.microsoft.com/office/drawing/2014/main" id="{37772DDF-D5B1-4E4D-88E7-12D10A77314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92" t="2664" r="35732" b="2747"/>
          <a:stretch/>
        </p:blipFill>
        <p:spPr>
          <a:xfrm>
            <a:off x="1450975" y="1683327"/>
            <a:ext cx="3983470" cy="400049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EC4281A-83F4-D948-BF6A-2B2CBD3ABA8D}"/>
              </a:ext>
            </a:extLst>
          </p:cNvPr>
          <p:cNvSpPr txBox="1"/>
          <p:nvPr/>
        </p:nvSpPr>
        <p:spPr>
          <a:xfrm>
            <a:off x="5986166" y="1570673"/>
            <a:ext cx="5420267" cy="4229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700"/>
              </a:spcBef>
            </a:pPr>
            <a:r>
              <a:rPr lang="en-GB" sz="16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Vegetation means all plant life. </a:t>
            </a:r>
          </a:p>
          <a:p>
            <a:pPr>
              <a:spcBef>
                <a:spcPts val="1500"/>
              </a:spcBef>
            </a:pPr>
            <a:r>
              <a:rPr lang="en-GB" sz="16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 often call soil ‘earth’, but really soil is the upper layer of earth.</a:t>
            </a:r>
          </a:p>
          <a:p>
            <a:pPr>
              <a:spcBef>
                <a:spcPts val="1500"/>
              </a:spcBef>
            </a:pPr>
            <a:r>
              <a:rPr lang="en-GB" sz="16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Soil is very special. It is made up of </a:t>
            </a:r>
            <a:r>
              <a:rPr lang="en-GB" sz="16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air</a:t>
            </a:r>
            <a:r>
              <a:rPr lang="en-GB" sz="16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, </a:t>
            </a:r>
            <a:r>
              <a:rPr lang="en-GB" sz="16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water</a:t>
            </a:r>
            <a:r>
              <a:rPr lang="en-GB" sz="16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, </a:t>
            </a:r>
            <a:r>
              <a:rPr lang="en-GB" sz="16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minerals</a:t>
            </a:r>
            <a:r>
              <a:rPr lang="en-GB" sz="16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 and </a:t>
            </a:r>
            <a:r>
              <a:rPr lang="en-GB" sz="16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organic matter</a:t>
            </a:r>
            <a:r>
              <a:rPr lang="en-GB" sz="16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. Most plants grow in soil.</a:t>
            </a:r>
          </a:p>
          <a:p>
            <a:pPr>
              <a:spcBef>
                <a:spcPts val="700"/>
              </a:spcBef>
            </a:pPr>
            <a:r>
              <a:rPr lang="en-GB" sz="16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Air</a:t>
            </a:r>
            <a:r>
              <a:rPr lang="en-GB" sz="16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 – is all around us.</a:t>
            </a:r>
          </a:p>
          <a:p>
            <a:pPr>
              <a:spcBef>
                <a:spcPts val="700"/>
              </a:spcBef>
            </a:pPr>
            <a:r>
              <a:rPr lang="en-GB" sz="16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Water</a:t>
            </a:r>
            <a:r>
              <a:rPr lang="en-GB" sz="16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 – comes from the rain and streams.</a:t>
            </a:r>
          </a:p>
          <a:p>
            <a:pPr>
              <a:spcBef>
                <a:spcPts val="700"/>
              </a:spcBef>
            </a:pPr>
            <a:r>
              <a:rPr lang="en-GB" sz="16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Minerals</a:t>
            </a:r>
            <a:r>
              <a:rPr lang="en-GB" sz="16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 – come from the finely broken down</a:t>
            </a:r>
            <a:br>
              <a:rPr lang="en-GB" sz="16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rock that we find in soil.</a:t>
            </a:r>
          </a:p>
          <a:p>
            <a:pPr>
              <a:spcBef>
                <a:spcPts val="700"/>
              </a:spcBef>
            </a:pPr>
            <a:r>
              <a:rPr lang="en-GB" sz="16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Organic matter </a:t>
            </a:r>
            <a:r>
              <a:rPr lang="en-GB" sz="16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– comes from living and decaying </a:t>
            </a:r>
            <a:r>
              <a:rPr lang="en-GB" sz="160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animals and plants</a:t>
            </a:r>
            <a:r>
              <a:rPr lang="en-GB" sz="16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.</a:t>
            </a:r>
          </a:p>
          <a:p>
            <a:pPr>
              <a:spcBef>
                <a:spcPts val="1500"/>
              </a:spcBef>
            </a:pPr>
            <a:r>
              <a:rPr lang="en-GB" sz="16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Who can remember what most plants </a:t>
            </a:r>
            <a:r>
              <a:rPr lang="en-GB" sz="1600" dirty="0">
                <a:latin typeface="Comic Sans MS" panose="030F0902030302020204" pitchFamily="66" charset="0"/>
                <a:cs typeface="Arial" panose="020B0604020202020204" pitchFamily="34" charset="0"/>
              </a:rPr>
              <a:t>need to be</a:t>
            </a:r>
            <a:br>
              <a:rPr lang="en-GB" sz="1600" dirty="0"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GB" sz="1600" dirty="0">
                <a:latin typeface="Comic Sans MS" panose="030F0902030302020204" pitchFamily="66" charset="0"/>
                <a:cs typeface="Arial" panose="020B0604020202020204" pitchFamily="34" charset="0"/>
              </a:rPr>
              <a:t>able to grow successfully?</a:t>
            </a: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8C80C1C-6B63-374E-8A82-D770C7338B8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CEC9835-D316-094C-86BD-9C826DFD498C}"/>
              </a:ext>
            </a:extLst>
          </p:cNvPr>
          <p:cNvSpPr/>
          <p:nvPr/>
        </p:nvSpPr>
        <p:spPr>
          <a:xfrm>
            <a:off x="0" y="780965"/>
            <a:ext cx="1219199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500"/>
              </a:spcBef>
            </a:pPr>
            <a:r>
              <a:rPr lang="en-GB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Soil and Vegetation</a:t>
            </a:r>
            <a:endParaRPr lang="en-GB" sz="3000" b="1" dirty="0">
              <a:solidFill>
                <a:schemeClr val="accent6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926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BBAD453B-DFC0-C449-B0F9-A81A316B4B38}"/>
              </a:ext>
            </a:extLst>
          </p:cNvPr>
          <p:cNvSpPr txBox="1"/>
          <p:nvPr/>
        </p:nvSpPr>
        <p:spPr>
          <a:xfrm>
            <a:off x="0" y="902989"/>
            <a:ext cx="12191999" cy="374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GB" sz="22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Let’s find out about more marvellous places – and they all begin with M!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52BDA55-6E77-2B46-A2B7-7DDE64B7E7C1}"/>
              </a:ext>
            </a:extLst>
          </p:cNvPr>
          <p:cNvSpPr txBox="1"/>
          <p:nvPr/>
        </p:nvSpPr>
        <p:spPr>
          <a:xfrm>
            <a:off x="3700569" y="4554740"/>
            <a:ext cx="7255523" cy="1202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What is a moor?</a:t>
            </a:r>
            <a:endParaRPr lang="en-GB" sz="2000" b="1" dirty="0">
              <a:solidFill>
                <a:schemeClr val="accent6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  <a:p>
            <a:pPr>
              <a:spcBef>
                <a:spcPts val="500"/>
              </a:spcBef>
            </a:pPr>
            <a: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</a:rPr>
              <a:t>A moor is </a:t>
            </a:r>
            <a:r>
              <a:rPr lang="en-GB" sz="1600" dirty="0">
                <a:latin typeface="Comic Sans MS" panose="030F0702030302020204" pitchFamily="66" charset="0"/>
              </a:rPr>
              <a:t>an</a:t>
            </a:r>
            <a: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</a:rPr>
              <a:t> upland landscape, often covered by heather and gorse. Many British moorlands were created hundreds of years ago, when ancient farmers cut down trees. They are often wild and beautiful places.</a:t>
            </a:r>
          </a:p>
        </p:txBody>
      </p:sp>
      <p:pic>
        <p:nvPicPr>
          <p:cNvPr id="12" name="Picture 11" descr="A field of flowers&#10;&#10;Description automatically generated with medium confidence">
            <a:extLst>
              <a:ext uri="{FF2B5EF4-FFF2-40B4-BE49-F238E27FC236}">
                <a16:creationId xmlns:a16="http://schemas.microsoft.com/office/drawing/2014/main" id="{7EE3C101-765B-CD42-9A60-E8F58A65A84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1659" y="1582491"/>
            <a:ext cx="1918266" cy="1279568"/>
          </a:xfrm>
          <a:prstGeom prst="rect">
            <a:avLst/>
          </a:prstGeom>
        </p:spPr>
      </p:pic>
      <p:pic>
        <p:nvPicPr>
          <p:cNvPr id="14" name="Picture 13" descr="A picture containing grass, outdoor, sky, field&#10;&#10;Description automatically generated">
            <a:extLst>
              <a:ext uri="{FF2B5EF4-FFF2-40B4-BE49-F238E27FC236}">
                <a16:creationId xmlns:a16="http://schemas.microsoft.com/office/drawing/2014/main" id="{76A91552-1C6F-F349-8214-B9E6D802D2D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6826" y="3051010"/>
            <a:ext cx="1927932" cy="1284290"/>
          </a:xfrm>
          <a:prstGeom prst="rect">
            <a:avLst/>
          </a:prstGeom>
        </p:spPr>
      </p:pic>
      <p:pic>
        <p:nvPicPr>
          <p:cNvPr id="16" name="Picture 15" descr="A picture containing sky, outdoor, grass, nature&#10;&#10;Description automatically generated">
            <a:extLst>
              <a:ext uri="{FF2B5EF4-FFF2-40B4-BE49-F238E27FC236}">
                <a16:creationId xmlns:a16="http://schemas.microsoft.com/office/drawing/2014/main" id="{565989E2-1664-9940-B8FE-0BBE4444804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6826" y="4524251"/>
            <a:ext cx="1927932" cy="1285288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B15B8DB8-2790-774E-A62C-C24F2B19AA38}"/>
              </a:ext>
            </a:extLst>
          </p:cNvPr>
          <p:cNvSpPr txBox="1"/>
          <p:nvPr/>
        </p:nvSpPr>
        <p:spPr>
          <a:xfrm>
            <a:off x="3700569" y="1743939"/>
            <a:ext cx="7005792" cy="956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What is a meadow?</a:t>
            </a:r>
            <a:endParaRPr lang="en-GB" sz="2000" b="1" dirty="0">
              <a:solidFill>
                <a:schemeClr val="accent6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  <a:p>
            <a:pPr>
              <a:spcBef>
                <a:spcPts val="500"/>
              </a:spcBef>
            </a:pPr>
            <a: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</a:rPr>
              <a:t>A meadow is open grassland, where we cut the grass every year for hay. It often has beautiful wild flowers.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0100752-B64F-5442-AF21-7B63AA272C0D}"/>
              </a:ext>
            </a:extLst>
          </p:cNvPr>
          <p:cNvSpPr txBox="1"/>
          <p:nvPr/>
        </p:nvSpPr>
        <p:spPr>
          <a:xfrm>
            <a:off x="3700569" y="3214819"/>
            <a:ext cx="7073027" cy="956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What is </a:t>
            </a:r>
            <a:r>
              <a:rPr lang="en-GB" sz="2000" b="1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 marsh</a:t>
            </a:r>
            <a:r>
              <a:rPr lang="en-GB" sz="2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?</a:t>
            </a:r>
            <a:endParaRPr lang="en-GB" sz="2000" b="1" dirty="0">
              <a:solidFill>
                <a:schemeClr val="accent6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  <a:p>
            <a:pPr>
              <a:spcBef>
                <a:spcPts val="500"/>
              </a:spcBef>
            </a:pPr>
            <a: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</a:rPr>
              <a:t>A marsh is low-lying land, a type of wetland, where water often covers the ground. A marsh is always wet. Not the best place to go for a walk!</a:t>
            </a:r>
          </a:p>
        </p:txBody>
      </p:sp>
      <p:pic>
        <p:nvPicPr>
          <p:cNvPr id="13" name="Picture 1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B793E1A-AB82-B647-AA66-FF9C55B7EE4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164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18861714-F5BC-A44C-9925-1B1A4375446B}"/>
              </a:ext>
            </a:extLst>
          </p:cNvPr>
          <p:cNvGrpSpPr/>
          <p:nvPr/>
        </p:nvGrpSpPr>
        <p:grpSpPr>
          <a:xfrm>
            <a:off x="1506407" y="1692385"/>
            <a:ext cx="9166149" cy="1962181"/>
            <a:chOff x="383" y="2042088"/>
            <a:chExt cx="12191588" cy="2609831"/>
          </a:xfrm>
        </p:grpSpPr>
        <p:pic>
          <p:nvPicPr>
            <p:cNvPr id="14" name="Picture 13" descr="A field of flowers&#10;&#10;Description automatically generated with medium confidence">
              <a:extLst>
                <a:ext uri="{FF2B5EF4-FFF2-40B4-BE49-F238E27FC236}">
                  <a16:creationId xmlns:a16="http://schemas.microsoft.com/office/drawing/2014/main" id="{6BDCE2AF-CD6C-5A4A-A6CC-FB430FF8188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3" y="2042088"/>
              <a:ext cx="3886774" cy="2592650"/>
            </a:xfrm>
            <a:prstGeom prst="rect">
              <a:avLst/>
            </a:prstGeom>
          </p:spPr>
        </p:pic>
        <p:pic>
          <p:nvPicPr>
            <p:cNvPr id="15" name="Picture 14" descr="A picture containing grass, outdoor, sky, field&#10;&#10;Description automatically generated">
              <a:extLst>
                <a:ext uri="{FF2B5EF4-FFF2-40B4-BE49-F238E27FC236}">
                  <a16:creationId xmlns:a16="http://schemas.microsoft.com/office/drawing/2014/main" id="{F2EC9F20-55F0-6841-A642-8D9ABF29869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36767" y="2042092"/>
              <a:ext cx="3905199" cy="2601445"/>
            </a:xfrm>
            <a:prstGeom prst="rect">
              <a:avLst/>
            </a:prstGeom>
          </p:spPr>
        </p:pic>
        <p:pic>
          <p:nvPicPr>
            <p:cNvPr id="16" name="Picture 15" descr="A picture containing sky, outdoor, grass, nature&#10;&#10;Description automatically generated">
              <a:extLst>
                <a:ext uri="{FF2B5EF4-FFF2-40B4-BE49-F238E27FC236}">
                  <a16:creationId xmlns:a16="http://schemas.microsoft.com/office/drawing/2014/main" id="{A337A886-2D56-134E-8514-7D4CB350161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78720" y="2042088"/>
              <a:ext cx="3913251" cy="2609831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7B92E3F4-976A-444E-9526-C8B5FB83F3F4}"/>
              </a:ext>
            </a:extLst>
          </p:cNvPr>
          <p:cNvSpPr txBox="1"/>
          <p:nvPr/>
        </p:nvSpPr>
        <p:spPr>
          <a:xfrm>
            <a:off x="1411025" y="4131010"/>
            <a:ext cx="7157242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Fill out our worksheets:</a:t>
            </a:r>
          </a:p>
          <a:p>
            <a:pPr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Describing the places we’ve learnt about.</a:t>
            </a:r>
          </a:p>
          <a:p>
            <a:pPr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Talk about what you can see, hear and smell.</a:t>
            </a:r>
          </a:p>
          <a:p>
            <a:pPr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Describe how they make you feel.</a:t>
            </a:r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46EEF26-D8B1-2145-AE5C-2C87C3E0FEF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2EF45B2D-D8E7-D440-8F4F-E906F8DAB24F}"/>
              </a:ext>
            </a:extLst>
          </p:cNvPr>
          <p:cNvSpPr txBox="1">
            <a:spLocks/>
          </p:cNvSpPr>
          <p:nvPr/>
        </p:nvSpPr>
        <p:spPr>
          <a:xfrm>
            <a:off x="0" y="74559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Activity</a:t>
            </a:r>
          </a:p>
        </p:txBody>
      </p:sp>
    </p:spTree>
    <p:extLst>
      <p:ext uri="{BB962C8B-B14F-4D97-AF65-F5344CB8AC3E}">
        <p14:creationId xmlns:p14="http://schemas.microsoft.com/office/powerpoint/2010/main" val="1375939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>
            <a:extLst>
              <a:ext uri="{FF2B5EF4-FFF2-40B4-BE49-F238E27FC236}">
                <a16:creationId xmlns:a16="http://schemas.microsoft.com/office/drawing/2014/main" id="{02BA0FCC-B14A-474D-84B2-2A1DE0CE6B64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Physical Geography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D292DE-BD13-2D4C-BE2C-98AAA8E388D4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459404E-D48C-6B42-B844-B89E37D9156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E6113D65-A9DA-0740-888F-9300DCF5A937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11" name="Picture 10" descr="A picture containing sky, grass, outdoor, nature&#10;&#10;Description automatically generated">
            <a:extLst>
              <a:ext uri="{FF2B5EF4-FFF2-40B4-BE49-F238E27FC236}">
                <a16:creationId xmlns:a16="http://schemas.microsoft.com/office/drawing/2014/main" id="{3F6208B7-1819-6C4A-AF22-B24824D2EF7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891" t="7097" r="24055" b="438"/>
          <a:stretch/>
        </p:blipFill>
        <p:spPr>
          <a:xfrm>
            <a:off x="4164796" y="1679425"/>
            <a:ext cx="3845348" cy="3422895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0004680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sky, grass, outdoor, nature&#10;&#10;Description automatically generated">
            <a:extLst>
              <a:ext uri="{FF2B5EF4-FFF2-40B4-BE49-F238E27FC236}">
                <a16:creationId xmlns:a16="http://schemas.microsoft.com/office/drawing/2014/main" id="{C1AF3257-B35F-F545-917F-EAC772B1326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88" b="7601"/>
          <a:stretch/>
        </p:blipFill>
        <p:spPr>
          <a:xfrm>
            <a:off x="1444266" y="1994053"/>
            <a:ext cx="5132753" cy="304065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EAD0314-B746-B245-B205-1E1C05B70F1C}"/>
              </a:ext>
            </a:extLst>
          </p:cNvPr>
          <p:cNvSpPr txBox="1"/>
          <p:nvPr/>
        </p:nvSpPr>
        <p:spPr>
          <a:xfrm>
            <a:off x="7203548" y="2937299"/>
            <a:ext cx="3420909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3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Learning about the different landscapes that exist in the world.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D38FCAB2-0F36-774C-AFF6-ABF2FE7D3A63}"/>
              </a:ext>
            </a:extLst>
          </p:cNvPr>
          <p:cNvSpPr txBox="1">
            <a:spLocks/>
          </p:cNvSpPr>
          <p:nvPr/>
        </p:nvSpPr>
        <p:spPr>
          <a:xfrm>
            <a:off x="0" y="654977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Physical Geography</a:t>
            </a:r>
            <a:br>
              <a:rPr lang="en-US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Lesson aims</a:t>
            </a: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DB554C7-CEE4-2044-91B1-2199CF85899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791201B-5750-4A46-83A7-FE73AE63E75C}"/>
              </a:ext>
            </a:extLst>
          </p:cNvPr>
          <p:cNvSpPr txBox="1"/>
          <p:nvPr/>
        </p:nvSpPr>
        <p:spPr>
          <a:xfrm>
            <a:off x="519405" y="5545421"/>
            <a:ext cx="89631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>
                <a:solidFill>
                  <a:srgbClr val="39AB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Curriculum links: KEY STAGE 1</a:t>
            </a:r>
          </a:p>
          <a:p>
            <a:r>
              <a:rPr lang="en-GB" sz="1100" dirty="0">
                <a:solidFill>
                  <a:srgbClr val="00B05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Pupils should develop knowledge about the world, the United Kingdom and their locality.</a:t>
            </a:r>
            <a:endParaRPr lang="en-GB" sz="11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100" u="sng" dirty="0">
                <a:solidFill>
                  <a:srgbClr val="00B05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Human and physical geography</a:t>
            </a:r>
            <a:endParaRPr lang="en-GB" sz="1100" dirty="0">
              <a:solidFill>
                <a:srgbClr val="00B05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GB" sz="1100" dirty="0">
                <a:solidFill>
                  <a:srgbClr val="00B05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key physical features, including: beach, cliff, coast, forest, hill, mountain, sea, ocean, river, soil, valley, vegetation.</a:t>
            </a:r>
            <a:endParaRPr lang="en-GB" sz="11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86989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sky, grass, outdoor, nature&#10;&#10;Description automatically generated">
            <a:extLst>
              <a:ext uri="{FF2B5EF4-FFF2-40B4-BE49-F238E27FC236}">
                <a16:creationId xmlns:a16="http://schemas.microsoft.com/office/drawing/2014/main" id="{8D964402-3086-C141-8A5A-83A2A7EBFB6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914" b="9490"/>
          <a:stretch/>
        </p:blipFill>
        <p:spPr>
          <a:xfrm>
            <a:off x="1444266" y="2734079"/>
            <a:ext cx="4573769" cy="29250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CFE2765-2D07-4768-89AB-FF3D78AD9A38}"/>
              </a:ext>
            </a:extLst>
          </p:cNvPr>
          <p:cNvSpPr txBox="1"/>
          <p:nvPr/>
        </p:nvSpPr>
        <p:spPr>
          <a:xfrm>
            <a:off x="0" y="764374"/>
            <a:ext cx="1219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500"/>
              </a:spcBef>
            </a:pPr>
            <a:r>
              <a:rPr lang="en-GB" sz="27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Let’s take a look at some of the amazing natural</a:t>
            </a:r>
            <a:br>
              <a:rPr lang="en-GB" sz="27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GB" sz="27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landscapes in the world around us.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617FBD5-7042-5B48-A0A3-16BDE0A5D8DD}"/>
              </a:ext>
            </a:extLst>
          </p:cNvPr>
          <p:cNvSpPr txBox="1"/>
          <p:nvPr/>
        </p:nvSpPr>
        <p:spPr>
          <a:xfrm>
            <a:off x="6741457" y="3186838"/>
            <a:ext cx="4006277" cy="1977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This is where the land and sea meet.</a:t>
            </a:r>
          </a:p>
          <a:p>
            <a:pPr>
              <a:spcBef>
                <a:spcPts val="15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If we say, ‘we’re going to the coast’, it’s like saying, ‘we’re going to the seaside’.</a:t>
            </a:r>
          </a:p>
        </p:txBody>
      </p:sp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B10CBDF-A3FD-3D42-9FBF-85362AD74E7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687D190-627D-534E-BAF5-7F8C2CF1A182}"/>
              </a:ext>
            </a:extLst>
          </p:cNvPr>
          <p:cNvSpPr/>
          <p:nvPr/>
        </p:nvSpPr>
        <p:spPr>
          <a:xfrm>
            <a:off x="0" y="2000102"/>
            <a:ext cx="1219199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500"/>
              </a:spcBef>
            </a:pPr>
            <a:r>
              <a:rPr lang="en-GB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Coasts</a:t>
            </a:r>
            <a:endParaRPr lang="en-GB" sz="3000" b="1" dirty="0">
              <a:solidFill>
                <a:schemeClr val="accent6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3640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sky, grass, outdoor, nature&#10;&#10;Description automatically generated">
            <a:extLst>
              <a:ext uri="{FF2B5EF4-FFF2-40B4-BE49-F238E27FC236}">
                <a16:creationId xmlns:a16="http://schemas.microsoft.com/office/drawing/2014/main" id="{8D964402-3086-C141-8A5A-83A2A7EBFB6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916" t="-1" r="11834" b="1618"/>
          <a:stretch/>
        </p:blipFill>
        <p:spPr>
          <a:xfrm>
            <a:off x="1320800" y="1295712"/>
            <a:ext cx="5039360" cy="426657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617FBD5-7042-5B48-A0A3-16BDE0A5D8DD}"/>
              </a:ext>
            </a:extLst>
          </p:cNvPr>
          <p:cNvSpPr txBox="1"/>
          <p:nvPr/>
        </p:nvSpPr>
        <p:spPr>
          <a:xfrm>
            <a:off x="7066577" y="1592302"/>
            <a:ext cx="4006277" cy="3734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The UK is a collection of islands with thousands of miles of coastline, which</a:t>
            </a:r>
            <a:b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is made up of different types of physical landforms. </a:t>
            </a:r>
          </a:p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Different stretches of coastline have different features and landforms due to the different rocks that make them up.</a:t>
            </a:r>
          </a:p>
        </p:txBody>
      </p:sp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B10CBDF-A3FD-3D42-9FBF-85362AD74E7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328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sky, water, outdoor, nature&#10;&#10;Description automatically generated">
            <a:extLst>
              <a:ext uri="{FF2B5EF4-FFF2-40B4-BE49-F238E27FC236}">
                <a16:creationId xmlns:a16="http://schemas.microsoft.com/office/drawing/2014/main" id="{2085DB39-7BC0-3A48-949E-BF2F944C239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405" t="1097" r="2266" b="1740"/>
          <a:stretch/>
        </p:blipFill>
        <p:spPr>
          <a:xfrm>
            <a:off x="1444266" y="1786979"/>
            <a:ext cx="4998867" cy="375078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0603334-AFEF-2447-9E1B-CAFE9F3997A4}"/>
              </a:ext>
            </a:extLst>
          </p:cNvPr>
          <p:cNvSpPr txBox="1"/>
          <p:nvPr/>
        </p:nvSpPr>
        <p:spPr>
          <a:xfrm>
            <a:off x="7194830" y="2312002"/>
            <a:ext cx="4783810" cy="2700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Who loves going to</a:t>
            </a:r>
            <a:b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the beach?</a:t>
            </a:r>
          </a:p>
          <a:p>
            <a:pPr>
              <a:spcBef>
                <a:spcPts val="15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What do you like</a:t>
            </a:r>
            <a:b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about the beach?</a:t>
            </a:r>
          </a:p>
          <a:p>
            <a:pPr>
              <a:spcBef>
                <a:spcPts val="15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Is it the sand or the sea?</a:t>
            </a:r>
          </a:p>
          <a:p>
            <a:pPr>
              <a:spcBef>
                <a:spcPts val="15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Or perhaps the ice cream!</a:t>
            </a:r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01505EE-AA56-DB48-B502-FD86E20237B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E746D53-1929-4649-9130-4FB79D6B4888}"/>
              </a:ext>
            </a:extLst>
          </p:cNvPr>
          <p:cNvSpPr/>
          <p:nvPr/>
        </p:nvSpPr>
        <p:spPr>
          <a:xfrm>
            <a:off x="0" y="766236"/>
            <a:ext cx="1219199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500"/>
              </a:spcBef>
            </a:pPr>
            <a:r>
              <a:rPr lang="en-GB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The Beach</a:t>
            </a:r>
            <a:endParaRPr lang="en-GB" sz="3000" b="1" dirty="0">
              <a:solidFill>
                <a:schemeClr val="accent6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1165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large white cliff next to a body of water&#10;&#10;Description automatically generated with medium confidence">
            <a:extLst>
              <a:ext uri="{FF2B5EF4-FFF2-40B4-BE49-F238E27FC236}">
                <a16:creationId xmlns:a16="http://schemas.microsoft.com/office/drawing/2014/main" id="{1EE42CE2-2E07-B648-8A0A-AC69FD74481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772"/>
          <a:stretch/>
        </p:blipFill>
        <p:spPr>
          <a:xfrm>
            <a:off x="1444266" y="1773238"/>
            <a:ext cx="5012097" cy="374332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DEE52B5-94DF-5843-9BAE-3796949D251B}"/>
              </a:ext>
            </a:extLst>
          </p:cNvPr>
          <p:cNvSpPr txBox="1"/>
          <p:nvPr/>
        </p:nvSpPr>
        <p:spPr>
          <a:xfrm>
            <a:off x="7188550" y="1988036"/>
            <a:ext cx="3829483" cy="3313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Cliffs are beautiful!</a:t>
            </a:r>
          </a:p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These are the White Cliffs of Dover. Have you heard of them?</a:t>
            </a:r>
          </a:p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They are made of chalk, just like you might use to draw pictures in the playground!</a:t>
            </a:r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D2455A8-911B-3E4D-82DD-4507CD42FA2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29DA41E-DD7D-BE4B-A318-40DB64533F1A}"/>
              </a:ext>
            </a:extLst>
          </p:cNvPr>
          <p:cNvSpPr/>
          <p:nvPr/>
        </p:nvSpPr>
        <p:spPr>
          <a:xfrm>
            <a:off x="0" y="766003"/>
            <a:ext cx="1219199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500"/>
              </a:spcBef>
            </a:pPr>
            <a:r>
              <a:rPr lang="en-GB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Cliff</a:t>
            </a:r>
            <a:endParaRPr lang="en-GB" sz="3000" b="1" dirty="0">
              <a:solidFill>
                <a:schemeClr val="accent6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3964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large white cliff next to a body of water&#10;&#10;Description automatically generated with medium confidence">
            <a:extLst>
              <a:ext uri="{FF2B5EF4-FFF2-40B4-BE49-F238E27FC236}">
                <a16:creationId xmlns:a16="http://schemas.microsoft.com/office/drawing/2014/main" id="{1EE42CE2-2E07-B648-8A0A-AC69FD74481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772"/>
          <a:stretch/>
        </p:blipFill>
        <p:spPr>
          <a:xfrm>
            <a:off x="1444266" y="1773238"/>
            <a:ext cx="5012097" cy="374332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DEE52B5-94DF-5843-9BAE-3796949D251B}"/>
              </a:ext>
            </a:extLst>
          </p:cNvPr>
          <p:cNvSpPr txBox="1"/>
          <p:nvPr/>
        </p:nvSpPr>
        <p:spPr>
          <a:xfrm>
            <a:off x="7188781" y="2261230"/>
            <a:ext cx="3829483" cy="28469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Imagine a friend told you they wanted to play near the edge of a cliff… </a:t>
            </a:r>
          </a:p>
          <a:p>
            <a:pPr>
              <a:spcBef>
                <a:spcPts val="15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What would you tell them?</a:t>
            </a:r>
          </a:p>
          <a:p>
            <a:pPr>
              <a:spcBef>
                <a:spcPts val="15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Why do you think we should never play near the edge of a cliff?</a:t>
            </a:r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D2455A8-911B-3E4D-82DD-4507CD42FA2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29DA41E-DD7D-BE4B-A318-40DB64533F1A}"/>
              </a:ext>
            </a:extLst>
          </p:cNvPr>
          <p:cNvSpPr/>
          <p:nvPr/>
        </p:nvSpPr>
        <p:spPr>
          <a:xfrm>
            <a:off x="0" y="766003"/>
            <a:ext cx="1219199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500"/>
              </a:spcBef>
            </a:pPr>
            <a:r>
              <a:rPr lang="en-GB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Cliff</a:t>
            </a:r>
            <a:endParaRPr lang="en-GB" sz="3000" b="1" dirty="0">
              <a:solidFill>
                <a:schemeClr val="accent6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8387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D2455A8-911B-3E4D-82DD-4507CD42FA2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29DA41E-DD7D-BE4B-A318-40DB64533F1A}"/>
              </a:ext>
            </a:extLst>
          </p:cNvPr>
          <p:cNvSpPr/>
          <p:nvPr/>
        </p:nvSpPr>
        <p:spPr>
          <a:xfrm>
            <a:off x="0" y="766003"/>
            <a:ext cx="1219199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500"/>
              </a:spcBef>
            </a:pPr>
            <a:r>
              <a:rPr lang="en-GB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Woodland and Forests</a:t>
            </a:r>
            <a:endParaRPr lang="en-GB" sz="3000" b="1" dirty="0">
              <a:solidFill>
                <a:schemeClr val="accent6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forest with the sun shining through the trees&#10;&#10;Description automatically generated with low confidence">
            <a:extLst>
              <a:ext uri="{FF2B5EF4-FFF2-40B4-BE49-F238E27FC236}">
                <a16:creationId xmlns:a16="http://schemas.microsoft.com/office/drawing/2014/main" id="{25CB6702-29A9-584E-958E-6761FF14F7F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067" r="27309"/>
          <a:stretch/>
        </p:blipFill>
        <p:spPr>
          <a:xfrm>
            <a:off x="1450975" y="1773237"/>
            <a:ext cx="5005388" cy="374332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AFE486C-B23E-EB40-8274-D38757ADDE39}"/>
              </a:ext>
            </a:extLst>
          </p:cNvPr>
          <p:cNvSpPr txBox="1"/>
          <p:nvPr/>
        </p:nvSpPr>
        <p:spPr>
          <a:xfrm>
            <a:off x="7180129" y="1630017"/>
            <a:ext cx="4270653" cy="4196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Have you ever been to a place where there are trees everywhere you turn? </a:t>
            </a:r>
          </a:p>
          <a:p>
            <a:pPr>
              <a:spcBef>
                <a:spcPts val="2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If so, you were probably in</a:t>
            </a:r>
            <a:b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 wood or a forest!</a:t>
            </a:r>
          </a:p>
          <a:p>
            <a:pPr>
              <a:spcBef>
                <a:spcPts val="2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 forest is bigger than a wood.</a:t>
            </a:r>
          </a:p>
          <a:p>
            <a:pPr marL="182563" indent="-182563">
              <a:spcBef>
                <a:spcPts val="10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What did you see?</a:t>
            </a:r>
          </a:p>
          <a:p>
            <a:pPr marL="182563" indent="-182563">
              <a:spcBef>
                <a:spcPts val="7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What did you hear?</a:t>
            </a:r>
          </a:p>
          <a:p>
            <a:pPr marL="182563" indent="-182563">
              <a:spcBef>
                <a:spcPts val="7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What did you smell?</a:t>
            </a:r>
          </a:p>
          <a:p>
            <a:pPr marL="182563" indent="-182563">
              <a:spcBef>
                <a:spcPts val="7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How did you feel?</a:t>
            </a:r>
          </a:p>
        </p:txBody>
      </p:sp>
    </p:spTree>
    <p:extLst>
      <p:ext uri="{BB962C8B-B14F-4D97-AF65-F5344CB8AC3E}">
        <p14:creationId xmlns:p14="http://schemas.microsoft.com/office/powerpoint/2010/main" val="2731224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D2455A8-911B-3E4D-82DD-4507CD42FA2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29DA41E-DD7D-BE4B-A318-40DB64533F1A}"/>
              </a:ext>
            </a:extLst>
          </p:cNvPr>
          <p:cNvSpPr/>
          <p:nvPr/>
        </p:nvSpPr>
        <p:spPr>
          <a:xfrm>
            <a:off x="0" y="766003"/>
            <a:ext cx="1219199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500"/>
              </a:spcBef>
            </a:pPr>
            <a:r>
              <a:rPr lang="en-GB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Woodland and Forests</a:t>
            </a:r>
            <a:endParaRPr lang="en-GB" sz="3000" b="1" dirty="0">
              <a:solidFill>
                <a:schemeClr val="accent6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EDE35D9-645B-CD44-B0C9-95D5D377684F}"/>
              </a:ext>
            </a:extLst>
          </p:cNvPr>
          <p:cNvSpPr txBox="1"/>
          <p:nvPr/>
        </p:nvSpPr>
        <p:spPr>
          <a:xfrm>
            <a:off x="7200725" y="1693341"/>
            <a:ext cx="3699340" cy="4054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Do you think these flowers are pretty?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They are bluebells and we see them in many UK woodlands in the spring.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Do you know why we always say ‘bluebell woods’, but never ‘bluebell forest’?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 don’t know either, but we’d love to know what</a:t>
            </a:r>
            <a:b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you think!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E1905A0-38A1-5C4A-B5F8-EDE5695EBE68}"/>
              </a:ext>
            </a:extLst>
          </p:cNvPr>
          <p:cNvGrpSpPr/>
          <p:nvPr/>
        </p:nvGrpSpPr>
        <p:grpSpPr>
          <a:xfrm>
            <a:off x="1450975" y="1627551"/>
            <a:ext cx="5231468" cy="3889012"/>
            <a:chOff x="1450975" y="1627551"/>
            <a:chExt cx="5231468" cy="3889012"/>
          </a:xfrm>
        </p:grpSpPr>
        <p:pic>
          <p:nvPicPr>
            <p:cNvPr id="3" name="Picture 2" descr="A picture containing tree, grass, plant, outdoor&#10;&#10;Description automatically generated">
              <a:extLst>
                <a:ext uri="{FF2B5EF4-FFF2-40B4-BE49-F238E27FC236}">
                  <a16:creationId xmlns:a16="http://schemas.microsoft.com/office/drawing/2014/main" id="{0FD0914C-404B-0C4E-A445-BD65C51FAD3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6059" r="15868"/>
            <a:stretch/>
          </p:blipFill>
          <p:spPr>
            <a:xfrm>
              <a:off x="1450975" y="1773517"/>
              <a:ext cx="5005389" cy="3743046"/>
            </a:xfrm>
            <a:prstGeom prst="rect">
              <a:avLst/>
            </a:prstGeom>
          </p:spPr>
        </p:pic>
        <p:pic>
          <p:nvPicPr>
            <p:cNvPr id="6" name="Picture 5" descr="A picture containing plant, flower, prairie gentian&#10;&#10;Description automatically generated">
              <a:extLst>
                <a:ext uri="{FF2B5EF4-FFF2-40B4-BE49-F238E27FC236}">
                  <a16:creationId xmlns:a16="http://schemas.microsoft.com/office/drawing/2014/main" id="{8992039F-8AE6-454E-BBA2-EB3CAA4A80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6995" t="37492" r="46351" b="11641"/>
            <a:stretch/>
          </p:blipFill>
          <p:spPr>
            <a:xfrm>
              <a:off x="4734502" y="1627551"/>
              <a:ext cx="1947941" cy="180144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00636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3423</TotalTime>
  <Words>1010</Words>
  <Application>Microsoft Office PowerPoint</Application>
  <PresentationFormat>Widescreen</PresentationFormat>
  <Paragraphs>109</Paragraphs>
  <Slides>18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Phil Bird</cp:lastModifiedBy>
  <cp:revision>214</cp:revision>
  <dcterms:created xsi:type="dcterms:W3CDTF">2021-01-11T17:47:06Z</dcterms:created>
  <dcterms:modified xsi:type="dcterms:W3CDTF">2022-08-17T16:24:00Z</dcterms:modified>
</cp:coreProperties>
</file>