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1"/>
  </p:notesMasterIdLst>
  <p:sldIdLst>
    <p:sldId id="330" r:id="rId3"/>
    <p:sldId id="321" r:id="rId4"/>
    <p:sldId id="259" r:id="rId5"/>
    <p:sldId id="333" r:id="rId6"/>
    <p:sldId id="331" r:id="rId7"/>
    <p:sldId id="260" r:id="rId8"/>
    <p:sldId id="332" r:id="rId9"/>
    <p:sldId id="32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7" pos="6856" userDrawn="1">
          <p15:clr>
            <a:srgbClr val="A4A3A4"/>
          </p15:clr>
        </p15:guide>
        <p15:guide id="8" pos="824" userDrawn="1">
          <p15:clr>
            <a:srgbClr val="A4A3A4"/>
          </p15:clr>
        </p15:guide>
        <p15:guide id="11" pos="3840" userDrawn="1">
          <p15:clr>
            <a:srgbClr val="A4A3A4"/>
          </p15:clr>
        </p15:guide>
        <p15:guide id="12" orient="horz" pos="1071" userDrawn="1">
          <p15:clr>
            <a:srgbClr val="A4A3A4"/>
          </p15:clr>
        </p15:guide>
        <p15:guide id="14" orient="horz" pos="2137" userDrawn="1">
          <p15:clr>
            <a:srgbClr val="A4A3A4"/>
          </p15:clr>
        </p15:guide>
        <p15:guide id="15" pos="207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ED5331"/>
    <a:srgbClr val="E15D29"/>
    <a:srgbClr val="3692C4"/>
    <a:srgbClr val="4A6BA7"/>
    <a:srgbClr val="4CB4AB"/>
    <a:srgbClr val="7B559D"/>
    <a:srgbClr val="4D4996"/>
    <a:srgbClr val="65B08C"/>
    <a:srgbClr val="39A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 autoAdjust="0"/>
    <p:restoredTop sz="93979" autoAdjust="0"/>
  </p:normalViewPr>
  <p:slideViewPr>
    <p:cSldViewPr snapToGrid="0" snapToObjects="1">
      <p:cViewPr varScale="1">
        <p:scale>
          <a:sx n="92" d="100"/>
          <a:sy n="92" d="100"/>
        </p:scale>
        <p:origin x="536" y="176"/>
      </p:cViewPr>
      <p:guideLst>
        <p:guide orient="horz" pos="3475"/>
        <p:guide pos="6856"/>
        <p:guide pos="824"/>
        <p:guide pos="3840"/>
        <p:guide orient="horz" pos="1071"/>
        <p:guide orient="horz" pos="2137"/>
        <p:guide pos="20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30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We’ve offered a large selection of statements; you may want to make a smaller selection.</a:t>
            </a:r>
          </a:p>
          <a:p>
            <a:r>
              <a:rPr lang="en-US" sz="1200" dirty="0"/>
              <a:t>Or you may want to use different statements during different lessons throughout the term.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15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We’ve offered a large selection of statements; you may want to make a smaller selection.</a:t>
            </a:r>
          </a:p>
          <a:p>
            <a:r>
              <a:rPr lang="en-US" sz="1200" dirty="0"/>
              <a:t>Or you may want to use different statements during different lessons throughout the term.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81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We’ve offered a large selection of statements; you may want to make a smaller selection.</a:t>
            </a:r>
          </a:p>
          <a:p>
            <a:r>
              <a:rPr lang="en-US" sz="1200" dirty="0"/>
              <a:t>Or you may want to use different statements during different lessons throughout the term.</a:t>
            </a:r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3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33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466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D884A6-03A0-308E-82F6-62DA121E23B4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D84570-8421-C0F0-441D-BF929FD1AD93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ECD70B1-E6AE-8833-95A7-6DD466C374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1" r="2701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C494683-7E36-10BF-2BDA-B34355CC58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78" t="20382" r="11401" b="8801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BA4CBD1-C9FA-45E1-61B1-DF9A4D452A16}"/>
              </a:ext>
            </a:extLst>
          </p:cNvPr>
          <p:cNvSpPr txBox="1">
            <a:spLocks/>
          </p:cNvSpPr>
          <p:nvPr/>
        </p:nvSpPr>
        <p:spPr>
          <a:xfrm>
            <a:off x="8981" y="341943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Steps for Learning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Investigate our Place: Steps for Learning 3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C640B6-CDD4-9616-3DE9-E7AB3CD70D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7" r="6167"/>
          <a:stretch/>
        </p:blipFill>
        <p:spPr>
          <a:xfrm>
            <a:off x="1755774" y="2390449"/>
            <a:ext cx="4823701" cy="30959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614B64-426B-3508-C1F5-1ADC9F75BF96}"/>
              </a:ext>
            </a:extLst>
          </p:cNvPr>
          <p:cNvSpPr txBox="1"/>
          <p:nvPr/>
        </p:nvSpPr>
        <p:spPr>
          <a:xfrm>
            <a:off x="7213777" y="2474752"/>
            <a:ext cx="3667583" cy="2931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To explore emotional response to place.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1C1C1C"/>
                </a:solidFill>
                <a:latin typeface="Comic Sans MS" panose="030F0902030302020204" pitchFamily="66" charset="0"/>
              </a:rPr>
              <a:t>To collect and analyse perceptual data.</a:t>
            </a:r>
          </a:p>
        </p:txBody>
      </p:sp>
      <p:pic>
        <p:nvPicPr>
          <p:cNvPr id="9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21DACB-8FF2-CC6D-D01B-64C33064CE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line">
            <a:extLst>
              <a:ext uri="{FF2B5EF4-FFF2-40B4-BE49-F238E27FC236}">
                <a16:creationId xmlns:a16="http://schemas.microsoft.com/office/drawing/2014/main" id="{DDE3C564-05FA-4E43-A16F-6695EBA3A9E5}"/>
              </a:ext>
            </a:extLst>
          </p:cNvPr>
          <p:cNvSpPr txBox="1"/>
          <p:nvPr/>
        </p:nvSpPr>
        <p:spPr>
          <a:xfrm>
            <a:off x="1932350" y="1275624"/>
            <a:ext cx="8327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1C1C1C"/>
                </a:solidFill>
                <a:latin typeface="Comic Sans MS" panose="030F0902030302020204" pitchFamily="66" charset="0"/>
              </a:rPr>
              <a:t>Here are lots of describing words. We are going to go into our school grounds and find places that match these words.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36D46-C019-434C-B68E-5EE58A5F6FD1}"/>
              </a:ext>
            </a:extLst>
          </p:cNvPr>
          <p:cNvSpPr txBox="1"/>
          <p:nvPr/>
        </p:nvSpPr>
        <p:spPr>
          <a:xfrm rot="21420000">
            <a:off x="9350827" y="2969198"/>
            <a:ext cx="1504969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Warmest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EFBFB3-5CC5-6C4E-B72C-EC475CE0C968}"/>
              </a:ext>
            </a:extLst>
          </p:cNvPr>
          <p:cNvSpPr txBox="1"/>
          <p:nvPr/>
        </p:nvSpPr>
        <p:spPr>
          <a:xfrm>
            <a:off x="4648452" y="2492563"/>
            <a:ext cx="1475474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Coldest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506929-36B7-2049-8B81-019E79EDFB27}"/>
              </a:ext>
            </a:extLst>
          </p:cNvPr>
          <p:cNvSpPr txBox="1"/>
          <p:nvPr/>
        </p:nvSpPr>
        <p:spPr>
          <a:xfrm rot="21480000">
            <a:off x="6861003" y="5170556"/>
            <a:ext cx="1623021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Wettest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9910B6-428F-D24B-8C5D-042692B2B9A1}"/>
              </a:ext>
            </a:extLst>
          </p:cNvPr>
          <p:cNvSpPr txBox="1"/>
          <p:nvPr/>
        </p:nvSpPr>
        <p:spPr>
          <a:xfrm>
            <a:off x="4558376" y="4240931"/>
            <a:ext cx="1785323" cy="733534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ts val="2440"/>
              </a:lnSpc>
            </a:pPr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Most interesting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BF3FB-19DB-764C-82F2-4E35A46C8D1B}"/>
              </a:ext>
            </a:extLst>
          </p:cNvPr>
          <p:cNvSpPr txBox="1"/>
          <p:nvPr/>
        </p:nvSpPr>
        <p:spPr>
          <a:xfrm rot="21720000">
            <a:off x="4802593" y="3355493"/>
            <a:ext cx="1475474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Dullest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F75F4E-0EB2-D54C-AB19-E630037F43F1}"/>
              </a:ext>
            </a:extLst>
          </p:cNvPr>
          <p:cNvSpPr txBox="1"/>
          <p:nvPr/>
        </p:nvSpPr>
        <p:spPr>
          <a:xfrm>
            <a:off x="9346034" y="5413092"/>
            <a:ext cx="1220407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Best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1472BA-0430-AB45-8D8A-033BE167554C}"/>
              </a:ext>
            </a:extLst>
          </p:cNvPr>
          <p:cNvSpPr txBox="1"/>
          <p:nvPr/>
        </p:nvSpPr>
        <p:spPr>
          <a:xfrm rot="21660000">
            <a:off x="7139135" y="4277120"/>
            <a:ext cx="1342448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Worst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7266F6-6F4E-2047-A94A-2CD8E7EE5857}"/>
              </a:ext>
            </a:extLst>
          </p:cNvPr>
          <p:cNvSpPr txBox="1"/>
          <p:nvPr/>
        </p:nvSpPr>
        <p:spPr>
          <a:xfrm rot="21480000">
            <a:off x="9209678" y="2288535"/>
            <a:ext cx="1342448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Cleanest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685B93-F33F-174E-8111-79805EE19F52}"/>
              </a:ext>
            </a:extLst>
          </p:cNvPr>
          <p:cNvSpPr txBox="1"/>
          <p:nvPr/>
        </p:nvSpPr>
        <p:spPr>
          <a:xfrm>
            <a:off x="6978440" y="3451439"/>
            <a:ext cx="1476693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Unloved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0AE987-4C4A-554B-A5D1-BCD06194208C}"/>
              </a:ext>
            </a:extLst>
          </p:cNvPr>
          <p:cNvSpPr txBox="1"/>
          <p:nvPr/>
        </p:nvSpPr>
        <p:spPr>
          <a:xfrm>
            <a:off x="9001716" y="4631807"/>
            <a:ext cx="2091705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To see green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8C4828-0542-E942-8068-135D4737617E}"/>
              </a:ext>
            </a:extLst>
          </p:cNvPr>
          <p:cNvSpPr txBox="1"/>
          <p:nvPr/>
        </p:nvSpPr>
        <p:spPr>
          <a:xfrm rot="21480000">
            <a:off x="6983969" y="2490150"/>
            <a:ext cx="1476693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Dirtiest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291A04-FBF3-8342-B7BE-D769219C614C}"/>
              </a:ext>
            </a:extLst>
          </p:cNvPr>
          <p:cNvSpPr txBox="1"/>
          <p:nvPr/>
        </p:nvSpPr>
        <p:spPr>
          <a:xfrm rot="60000">
            <a:off x="9130921" y="3806669"/>
            <a:ext cx="1821010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Neglected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9B37F9F-6002-A14C-BC12-579EE54D6581}"/>
              </a:ext>
            </a:extLst>
          </p:cNvPr>
          <p:cNvSpPr txBox="1"/>
          <p:nvPr/>
        </p:nvSpPr>
        <p:spPr>
          <a:xfrm rot="21480000">
            <a:off x="4905367" y="5330590"/>
            <a:ext cx="1109461" cy="430887"/>
          </a:xfrm>
          <a:prstGeom prst="rect">
            <a:avLst/>
          </a:prstGeom>
          <a:solidFill>
            <a:schemeClr val="bg1"/>
          </a:solidFill>
          <a:ln w="31750">
            <a:solidFill>
              <a:srgbClr val="1C1C1C"/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rgbClr val="1C1C1C"/>
                </a:solidFill>
                <a:latin typeface="Comic Sans MS" panose="030F0702030302020204" pitchFamily="66" charset="0"/>
              </a:rPr>
              <a:t>Busy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605F67-E6BC-3C40-A955-74184B6A3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03" t="12724" r="18868"/>
          <a:stretch/>
        </p:blipFill>
        <p:spPr>
          <a:xfrm>
            <a:off x="1121568" y="2752854"/>
            <a:ext cx="2754693" cy="2793181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C019D496-35B8-560B-C7CA-0D05C1E0CE15}"/>
              </a:ext>
            </a:extLst>
          </p:cNvPr>
          <p:cNvSpPr txBox="1">
            <a:spLocks/>
          </p:cNvSpPr>
          <p:nvPr/>
        </p:nvSpPr>
        <p:spPr>
          <a:xfrm>
            <a:off x="112413" y="7122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Describe the school</a:t>
            </a:r>
          </a:p>
        </p:txBody>
      </p:sp>
    </p:spTree>
    <p:extLst>
      <p:ext uri="{BB962C8B-B14F-4D97-AF65-F5344CB8AC3E}">
        <p14:creationId xmlns:p14="http://schemas.microsoft.com/office/powerpoint/2010/main" val="535544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line">
            <a:extLst>
              <a:ext uri="{FF2B5EF4-FFF2-40B4-BE49-F238E27FC236}">
                <a16:creationId xmlns:a16="http://schemas.microsoft.com/office/drawing/2014/main" id="{DDE3C564-05FA-4E43-A16F-6695EBA3A9E5}"/>
              </a:ext>
            </a:extLst>
          </p:cNvPr>
          <p:cNvSpPr txBox="1"/>
          <p:nvPr/>
        </p:nvSpPr>
        <p:spPr>
          <a:xfrm>
            <a:off x="854765" y="745827"/>
            <a:ext cx="4830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902030302020204" pitchFamily="66" charset="0"/>
              </a:rPr>
              <a:t>Here are more describing words.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605F67-E6BC-3C40-A955-74184B6A36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55" b="9955"/>
          <a:stretch/>
        </p:blipFill>
        <p:spPr>
          <a:xfrm rot="21720000">
            <a:off x="8455390" y="2923503"/>
            <a:ext cx="2478782" cy="2976882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03FE6FE-A11B-F848-A929-BF72D23BB713}"/>
              </a:ext>
            </a:extLst>
          </p:cNvPr>
          <p:cNvSpPr txBox="1"/>
          <p:nvPr/>
        </p:nvSpPr>
        <p:spPr>
          <a:xfrm rot="21480000">
            <a:off x="1241534" y="3368483"/>
            <a:ext cx="2356625" cy="738664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a toddler would run to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5045E96-E0B7-F64B-AA22-A08E4D50069A}"/>
              </a:ext>
            </a:extLst>
          </p:cNvPr>
          <p:cNvSpPr txBox="1"/>
          <p:nvPr/>
        </p:nvSpPr>
        <p:spPr>
          <a:xfrm rot="120000">
            <a:off x="1430176" y="2241645"/>
            <a:ext cx="2107460" cy="738664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that is right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84651E-7616-C443-A459-3398944DD6C1}"/>
              </a:ext>
            </a:extLst>
          </p:cNvPr>
          <p:cNvSpPr txBox="1"/>
          <p:nvPr/>
        </p:nvSpPr>
        <p:spPr>
          <a:xfrm rot="21720000">
            <a:off x="4956169" y="3952810"/>
            <a:ext cx="2297055" cy="738664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you can be a statue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4E836D3-B28C-9048-A380-DF0037CF7B66}"/>
              </a:ext>
            </a:extLst>
          </p:cNvPr>
          <p:cNvSpPr txBox="1"/>
          <p:nvPr/>
        </p:nvSpPr>
        <p:spPr>
          <a:xfrm>
            <a:off x="4827595" y="1452139"/>
            <a:ext cx="2487917" cy="415498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Well-cared for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C08F33-5E28-604A-9848-D1029DC9D0BF}"/>
              </a:ext>
            </a:extLst>
          </p:cNvPr>
          <p:cNvSpPr txBox="1"/>
          <p:nvPr/>
        </p:nvSpPr>
        <p:spPr>
          <a:xfrm rot="21720000">
            <a:off x="1093580" y="5204258"/>
            <a:ext cx="2849839" cy="738664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Most like a place near your home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1708B9-020B-B046-98D8-5B139C0597BA}"/>
              </a:ext>
            </a:extLst>
          </p:cNvPr>
          <p:cNvSpPr txBox="1"/>
          <p:nvPr/>
        </p:nvSpPr>
        <p:spPr>
          <a:xfrm rot="21720000">
            <a:off x="4556004" y="2216157"/>
            <a:ext cx="3017500" cy="707886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you’d like to be photographed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82089C-F407-9942-BFC9-744C7270AEFC}"/>
              </a:ext>
            </a:extLst>
          </p:cNvPr>
          <p:cNvSpPr txBox="1"/>
          <p:nvPr/>
        </p:nvSpPr>
        <p:spPr>
          <a:xfrm>
            <a:off x="832353" y="4426911"/>
            <a:ext cx="3264446" cy="4308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Could be from a movie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494298-2624-DD46-BECF-C377D04076A3}"/>
              </a:ext>
            </a:extLst>
          </p:cNvPr>
          <p:cNvSpPr txBox="1"/>
          <p:nvPr/>
        </p:nvSpPr>
        <p:spPr>
          <a:xfrm rot="21540000">
            <a:off x="8489318" y="2022798"/>
            <a:ext cx="2426315" cy="415498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With a number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E3AF9E-3CD1-3440-A53B-019090662A29}"/>
              </a:ext>
            </a:extLst>
          </p:cNvPr>
          <p:cNvSpPr txBox="1"/>
          <p:nvPr/>
        </p:nvSpPr>
        <p:spPr>
          <a:xfrm rot="21540000">
            <a:off x="4711565" y="3211882"/>
            <a:ext cx="2694592" cy="457048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That is brightest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CFF440B-77B4-C34C-9EAB-7E6A8964DAC6}"/>
              </a:ext>
            </a:extLst>
          </p:cNvPr>
          <p:cNvSpPr txBox="1"/>
          <p:nvPr/>
        </p:nvSpPr>
        <p:spPr>
          <a:xfrm rot="21540000">
            <a:off x="4903218" y="5137686"/>
            <a:ext cx="2243555" cy="738664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that annoys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2B2997-DB02-264E-8F90-429527D2D038}"/>
              </a:ext>
            </a:extLst>
          </p:cNvPr>
          <p:cNvSpPr txBox="1"/>
          <p:nvPr/>
        </p:nvSpPr>
        <p:spPr>
          <a:xfrm rot="21540000">
            <a:off x="842810" y="1433733"/>
            <a:ext cx="3134568" cy="45865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Best place for a bench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FFEC567-5C72-8E4B-9761-9EA27F49A3BC}"/>
              </a:ext>
            </a:extLst>
          </p:cNvPr>
          <p:cNvSpPr txBox="1"/>
          <p:nvPr/>
        </p:nvSpPr>
        <p:spPr>
          <a:xfrm rot="21480000">
            <a:off x="8932396" y="1350014"/>
            <a:ext cx="1220407" cy="4308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Oldest</a:t>
            </a:r>
          </a:p>
        </p:txBody>
      </p:sp>
    </p:spTree>
    <p:extLst>
      <p:ext uri="{BB962C8B-B14F-4D97-AF65-F5344CB8AC3E}">
        <p14:creationId xmlns:p14="http://schemas.microsoft.com/office/powerpoint/2010/main" val="2684435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036D46-C019-434C-B68E-5EE58A5F6FD1}"/>
              </a:ext>
            </a:extLst>
          </p:cNvPr>
          <p:cNvSpPr txBox="1"/>
          <p:nvPr/>
        </p:nvSpPr>
        <p:spPr>
          <a:xfrm rot="21420000">
            <a:off x="1671880" y="1574058"/>
            <a:ext cx="2203425" cy="41549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To see the sky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EFBFB3-5CC5-6C4E-B72C-EC475CE0C968}"/>
              </a:ext>
            </a:extLst>
          </p:cNvPr>
          <p:cNvSpPr txBox="1"/>
          <p:nvPr/>
        </p:nvSpPr>
        <p:spPr>
          <a:xfrm>
            <a:off x="1672407" y="3213640"/>
            <a:ext cx="2160241" cy="7360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With a word or sentence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506929-36B7-2049-8B81-019E79EDFB27}"/>
              </a:ext>
            </a:extLst>
          </p:cNvPr>
          <p:cNvSpPr txBox="1"/>
          <p:nvPr/>
        </p:nvSpPr>
        <p:spPr>
          <a:xfrm rot="21480000">
            <a:off x="837588" y="2343475"/>
            <a:ext cx="3826999" cy="41549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Has an interesting pattern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BF3FB-19DB-764C-82F2-4E35A46C8D1B}"/>
              </a:ext>
            </a:extLst>
          </p:cNvPr>
          <p:cNvSpPr txBox="1"/>
          <p:nvPr/>
        </p:nvSpPr>
        <p:spPr>
          <a:xfrm rot="21660000">
            <a:off x="8274269" y="2257174"/>
            <a:ext cx="3162809" cy="41549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With a date or number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7266F6-6F4E-2047-A94A-2CD8E7EE5857}"/>
              </a:ext>
            </a:extLst>
          </p:cNvPr>
          <p:cNvSpPr txBox="1"/>
          <p:nvPr/>
        </p:nvSpPr>
        <p:spPr>
          <a:xfrm rot="21480000">
            <a:off x="5105721" y="2744716"/>
            <a:ext cx="2877657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That an alien would</a:t>
            </a:r>
          </a:p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find intriguing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F54F51-4B9B-AC43-9A64-2EE8A80E1CB4}"/>
              </a:ext>
            </a:extLst>
          </p:cNvPr>
          <p:cNvSpPr txBox="1"/>
          <p:nvPr/>
        </p:nvSpPr>
        <p:spPr>
          <a:xfrm rot="21660000">
            <a:off x="4879242" y="3972770"/>
            <a:ext cx="3363119" cy="41549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Something that is wrong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685B93-F33F-174E-8111-79805EE19F52}"/>
              </a:ext>
            </a:extLst>
          </p:cNvPr>
          <p:cNvSpPr txBox="1"/>
          <p:nvPr/>
        </p:nvSpPr>
        <p:spPr>
          <a:xfrm rot="21480000">
            <a:off x="1416557" y="5189641"/>
            <a:ext cx="2616052" cy="7360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That a superhero would like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0AE987-4C4A-554B-A5D1-BCD06194208C}"/>
              </a:ext>
            </a:extLst>
          </p:cNvPr>
          <p:cNvSpPr txBox="1"/>
          <p:nvPr/>
        </p:nvSpPr>
        <p:spPr>
          <a:xfrm>
            <a:off x="823084" y="4357838"/>
            <a:ext cx="3705584" cy="41549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Reminds you of something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8C4828-0542-E942-8068-135D4737617E}"/>
              </a:ext>
            </a:extLst>
          </p:cNvPr>
          <p:cNvSpPr txBox="1"/>
          <p:nvPr/>
        </p:nvSpPr>
        <p:spPr>
          <a:xfrm>
            <a:off x="5202652" y="1530093"/>
            <a:ext cx="2616052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Perfect for a mini-beast’s home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412775-1350-3846-B104-5406B38143D0}"/>
              </a:ext>
            </a:extLst>
          </p:cNvPr>
          <p:cNvSpPr txBox="1"/>
          <p:nvPr/>
        </p:nvSpPr>
        <p:spPr>
          <a:xfrm rot="21720000">
            <a:off x="8737681" y="5145597"/>
            <a:ext cx="2487917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The best place to hide – do it! </a:t>
            </a:r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en-GB" sz="2100" dirty="0">
              <a:solidFill>
                <a:srgbClr val="1C1C1C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291A04-FBF3-8342-B7BE-D769219C614C}"/>
              </a:ext>
            </a:extLst>
          </p:cNvPr>
          <p:cNvSpPr txBox="1"/>
          <p:nvPr/>
        </p:nvSpPr>
        <p:spPr>
          <a:xfrm>
            <a:off x="8894649" y="4044911"/>
            <a:ext cx="2203422" cy="7360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Rough/smooth textured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9B37F9F-6002-A14C-BC12-579EE54D6581}"/>
              </a:ext>
            </a:extLst>
          </p:cNvPr>
          <p:cNvSpPr txBox="1"/>
          <p:nvPr/>
        </p:nvSpPr>
        <p:spPr>
          <a:xfrm rot="21540000">
            <a:off x="5066679" y="4997596"/>
            <a:ext cx="2877657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That an alien would find intriguing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434246-B9BE-7048-AB10-B7BBA9BF765C}"/>
              </a:ext>
            </a:extLst>
          </p:cNvPr>
          <p:cNvSpPr txBox="1"/>
          <p:nvPr/>
        </p:nvSpPr>
        <p:spPr>
          <a:xfrm rot="120000">
            <a:off x="9146813" y="3013854"/>
            <a:ext cx="1675177" cy="7360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Best place for a bin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2C8602-2418-534D-8457-F12B613F00BC}"/>
              </a:ext>
            </a:extLst>
          </p:cNvPr>
          <p:cNvSpPr txBox="1"/>
          <p:nvPr/>
        </p:nvSpPr>
        <p:spPr>
          <a:xfrm>
            <a:off x="8997139" y="1543290"/>
            <a:ext cx="1623021" cy="4308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50800" dir="4620000" sx="99000" sy="99000" algn="ctr" rotWithShape="0">
              <a:srgbClr val="000000">
                <a:alpha val="26191"/>
              </a:srgb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100" dirty="0">
                <a:solidFill>
                  <a:srgbClr val="1C1C1C"/>
                </a:solidFill>
                <a:latin typeface="Comic Sans MS" panose="030F0702030302020204" pitchFamily="66" charset="0"/>
              </a:rPr>
              <a:t>Newest</a:t>
            </a: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2B0F711-405F-4545-A872-F822DF3553F4}"/>
              </a:ext>
            </a:extLst>
          </p:cNvPr>
          <p:cNvSpPr txBox="1"/>
          <p:nvPr/>
        </p:nvSpPr>
        <p:spPr>
          <a:xfrm>
            <a:off x="854765" y="745827"/>
            <a:ext cx="487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902030302020204" pitchFamily="66" charset="0"/>
              </a:rPr>
              <a:t>Here are more describing words.</a:t>
            </a:r>
          </a:p>
        </p:txBody>
      </p:sp>
    </p:spTree>
    <p:extLst>
      <p:ext uri="{BB962C8B-B14F-4D97-AF65-F5344CB8AC3E}">
        <p14:creationId xmlns:p14="http://schemas.microsoft.com/office/powerpoint/2010/main" val="181482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C75BEE1-E8EB-5144-9055-3CE2F1EC112D}"/>
              </a:ext>
            </a:extLst>
          </p:cNvPr>
          <p:cNvSpPr txBox="1">
            <a:spLocks/>
          </p:cNvSpPr>
          <p:nvPr/>
        </p:nvSpPr>
        <p:spPr>
          <a:xfrm>
            <a:off x="112413" y="7122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Environmental survey</a:t>
            </a: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05CD8D85-267C-504C-9651-0ABCF194BE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711" y="1590628"/>
            <a:ext cx="7861405" cy="4408265"/>
          </a:xfrm>
          <a:prstGeom prst="rect">
            <a:avLst/>
          </a:prstGeom>
          <a:ln>
            <a:noFill/>
          </a:ln>
          <a:effectLst>
            <a:outerShdw blurRad="206672" dist="21828" dir="2280000" sx="100267" sy="100267" algn="tl" rotWithShape="0">
              <a:srgbClr val="333333">
                <a:alpha val="4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129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C75BEE1-E8EB-5144-9055-3CE2F1EC112D}"/>
              </a:ext>
            </a:extLst>
          </p:cNvPr>
          <p:cNvSpPr txBox="1">
            <a:spLocks/>
          </p:cNvSpPr>
          <p:nvPr/>
        </p:nvSpPr>
        <p:spPr>
          <a:xfrm>
            <a:off x="112413" y="7122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Around the school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AE5F59-33CA-AC45-A2AF-526A37392CB6}"/>
              </a:ext>
            </a:extLst>
          </p:cNvPr>
          <p:cNvSpPr/>
          <p:nvPr/>
        </p:nvSpPr>
        <p:spPr>
          <a:xfrm>
            <a:off x="1319867" y="2730015"/>
            <a:ext cx="611189" cy="7141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1DBFAB-32F9-5C4C-9332-EA2C814A2683}"/>
              </a:ext>
            </a:extLst>
          </p:cNvPr>
          <p:cNvSpPr/>
          <p:nvPr/>
        </p:nvSpPr>
        <p:spPr>
          <a:xfrm>
            <a:off x="1319867" y="5270016"/>
            <a:ext cx="792809" cy="714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89E029-EE5E-C14B-883F-3BA9679243E5}"/>
              </a:ext>
            </a:extLst>
          </p:cNvPr>
          <p:cNvSpPr/>
          <p:nvPr/>
        </p:nvSpPr>
        <p:spPr>
          <a:xfrm>
            <a:off x="1319867" y="4423349"/>
            <a:ext cx="611189" cy="714129"/>
          </a:xfrm>
          <a:prstGeom prst="rect">
            <a:avLst/>
          </a:prstGeom>
          <a:solidFill>
            <a:srgbClr val="C2E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7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174C0D-FE67-BC44-8B02-3A5FDD1E791F}"/>
              </a:ext>
            </a:extLst>
          </p:cNvPr>
          <p:cNvSpPr/>
          <p:nvPr/>
        </p:nvSpPr>
        <p:spPr>
          <a:xfrm>
            <a:off x="2062512" y="4423349"/>
            <a:ext cx="611189" cy="714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A5CA49-4B74-B14B-9736-C172213E244E}"/>
              </a:ext>
            </a:extLst>
          </p:cNvPr>
          <p:cNvSpPr/>
          <p:nvPr/>
        </p:nvSpPr>
        <p:spPr>
          <a:xfrm>
            <a:off x="2817252" y="4423349"/>
            <a:ext cx="611189" cy="714129"/>
          </a:xfrm>
          <a:prstGeom prst="rect">
            <a:avLst/>
          </a:prstGeom>
          <a:solidFill>
            <a:srgbClr val="00E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1ED7016-A3F5-FA43-9487-3E9B90187E7D}"/>
              </a:ext>
            </a:extLst>
          </p:cNvPr>
          <p:cNvSpPr/>
          <p:nvPr/>
        </p:nvSpPr>
        <p:spPr>
          <a:xfrm>
            <a:off x="2062512" y="2730015"/>
            <a:ext cx="611189" cy="714129"/>
          </a:xfrm>
          <a:prstGeom prst="rect">
            <a:avLst/>
          </a:prstGeom>
          <a:solidFill>
            <a:srgbClr val="CF2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2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omic Sans MS" panose="030F0902030302020204" pitchFamily="66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C562DE-D3F3-914B-80E5-F16B8BBDA631}"/>
              </a:ext>
            </a:extLst>
          </p:cNvPr>
          <p:cNvSpPr/>
          <p:nvPr/>
        </p:nvSpPr>
        <p:spPr>
          <a:xfrm>
            <a:off x="2817252" y="2730015"/>
            <a:ext cx="611189" cy="714129"/>
          </a:xfrm>
          <a:prstGeom prst="rect">
            <a:avLst/>
          </a:prstGeom>
          <a:solidFill>
            <a:srgbClr val="ED5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C60AD7-7B7B-D24A-A911-C867DF7E9C25}"/>
              </a:ext>
            </a:extLst>
          </p:cNvPr>
          <p:cNvSpPr/>
          <p:nvPr/>
        </p:nvSpPr>
        <p:spPr>
          <a:xfrm>
            <a:off x="1319867" y="3576682"/>
            <a:ext cx="611189" cy="7141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C7445E-5EF2-9649-937E-DB3C8C32D5FF}"/>
              </a:ext>
            </a:extLst>
          </p:cNvPr>
          <p:cNvSpPr/>
          <p:nvPr/>
        </p:nvSpPr>
        <p:spPr>
          <a:xfrm>
            <a:off x="2062512" y="3576682"/>
            <a:ext cx="611189" cy="7141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5D28A9-95FC-8D42-ADA0-E5F46ED24FC3}"/>
              </a:ext>
            </a:extLst>
          </p:cNvPr>
          <p:cNvSpPr/>
          <p:nvPr/>
        </p:nvSpPr>
        <p:spPr>
          <a:xfrm>
            <a:off x="2817252" y="3576682"/>
            <a:ext cx="611189" cy="7141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omic Sans MS" panose="030F0902030302020204" pitchFamily="66" charset="0"/>
              </a:rPr>
              <a:t>6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12937E4-D848-484C-8168-ED1DAEECB5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63" t="28598" r="22405" b="7828"/>
          <a:stretch/>
        </p:blipFill>
        <p:spPr>
          <a:xfrm>
            <a:off x="4372924" y="1482178"/>
            <a:ext cx="2059356" cy="1375131"/>
          </a:xfrm>
          <a:prstGeom prst="rect">
            <a:avLst/>
          </a:prstGeom>
        </p:spPr>
      </p:pic>
      <p:sp>
        <p:nvSpPr>
          <p:cNvPr id="28" name="line">
            <a:extLst>
              <a:ext uri="{FF2B5EF4-FFF2-40B4-BE49-F238E27FC236}">
                <a16:creationId xmlns:a16="http://schemas.microsoft.com/office/drawing/2014/main" id="{ECC3CCCC-842A-F541-B5A5-49046800B34D}"/>
              </a:ext>
            </a:extLst>
          </p:cNvPr>
          <p:cNvSpPr txBox="1"/>
          <p:nvPr/>
        </p:nvSpPr>
        <p:spPr>
          <a:xfrm>
            <a:off x="1241211" y="1416863"/>
            <a:ext cx="2895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1C1C1C"/>
                </a:solidFill>
                <a:latin typeface="Comic Sans MS" panose="030F0702030302020204" pitchFamily="66" charset="0"/>
              </a:rPr>
              <a:t>Let’s look at these places and give each one a score out of 10!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DB32694-C581-FF42-9039-1553933252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" r="139"/>
          <a:stretch/>
        </p:blipFill>
        <p:spPr>
          <a:xfrm>
            <a:off x="4372924" y="3050724"/>
            <a:ext cx="2059356" cy="13751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9889050-1611-5842-8B3D-FA3A2939FB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8" t="5412" r="2763" b="2051"/>
          <a:stretch/>
        </p:blipFill>
        <p:spPr>
          <a:xfrm>
            <a:off x="4372924" y="4619270"/>
            <a:ext cx="2059356" cy="1375131"/>
          </a:xfrm>
          <a:prstGeom prst="rect">
            <a:avLst/>
          </a:prstGeom>
        </p:spPr>
      </p:pic>
      <p:pic>
        <p:nvPicPr>
          <p:cNvPr id="43" name="Picture 42" descr="A picture containing ground, sky, outdoor, tree&#10;&#10;Description automatically generated">
            <a:extLst>
              <a:ext uri="{FF2B5EF4-FFF2-40B4-BE49-F238E27FC236}">
                <a16:creationId xmlns:a16="http://schemas.microsoft.com/office/drawing/2014/main" id="{F6599845-3C43-B141-8AD2-45DA514E12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06" t="1668" r="4288" b="8071"/>
          <a:stretch/>
        </p:blipFill>
        <p:spPr>
          <a:xfrm>
            <a:off x="6608684" y="1482178"/>
            <a:ext cx="2059356" cy="13751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4F971A6-0DE9-5947-B8A3-3ED90A5C32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" r="129"/>
          <a:stretch/>
        </p:blipFill>
        <p:spPr>
          <a:xfrm>
            <a:off x="6608684" y="3050724"/>
            <a:ext cx="2059356" cy="137513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AA465D2-F885-8444-AEF8-AAFDC7A4398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64" t="21012" r="13518" b="19930"/>
          <a:stretch/>
        </p:blipFill>
        <p:spPr>
          <a:xfrm>
            <a:off x="6608684" y="4619270"/>
            <a:ext cx="2059356" cy="137513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C70304F-64A7-8049-96DB-225651D161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" r="81"/>
          <a:stretch/>
        </p:blipFill>
        <p:spPr>
          <a:xfrm>
            <a:off x="8844444" y="1482178"/>
            <a:ext cx="2059356" cy="13751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B62AD6A-57C3-694A-9EF7-6F73313E87B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0" t="12170" r="16238" b="3361"/>
          <a:stretch/>
        </p:blipFill>
        <p:spPr>
          <a:xfrm>
            <a:off x="8844444" y="3050724"/>
            <a:ext cx="2059356" cy="13751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ED139A8-CBFA-CA40-BF76-C2E375B5066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" r="81"/>
          <a:stretch/>
        </p:blipFill>
        <p:spPr>
          <a:xfrm>
            <a:off x="8844444" y="4619270"/>
            <a:ext cx="2059356" cy="1375131"/>
          </a:xfrm>
          <a:prstGeom prst="rect">
            <a:avLst/>
          </a:prstGeom>
        </p:spPr>
      </p:pic>
      <p:pic>
        <p:nvPicPr>
          <p:cNvPr id="49" name="Graphic 48" descr="Arrow: Straight with solid fill">
            <a:extLst>
              <a:ext uri="{FF2B5EF4-FFF2-40B4-BE49-F238E27FC236}">
                <a16:creationId xmlns:a16="http://schemas.microsoft.com/office/drawing/2014/main" id="{D364EE1A-AE2B-7A45-A9A9-DE7441DEF5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150886">
            <a:off x="2150205" y="5173821"/>
            <a:ext cx="1104635" cy="86540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A8958029-1D14-9B42-8F75-33CF7700224D}"/>
              </a:ext>
            </a:extLst>
          </p:cNvPr>
          <p:cNvSpPr txBox="1"/>
          <p:nvPr/>
        </p:nvSpPr>
        <p:spPr>
          <a:xfrm>
            <a:off x="5482600" y="2606539"/>
            <a:ext cx="916910" cy="2162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Playground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9230EF2-EDD6-4443-A198-F30CBC5095BC}"/>
              </a:ext>
            </a:extLst>
          </p:cNvPr>
          <p:cNvSpPr txBox="1"/>
          <p:nvPr/>
        </p:nvSpPr>
        <p:spPr>
          <a:xfrm>
            <a:off x="5482600" y="4175840"/>
            <a:ext cx="91691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Classroom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83B2C6-94D3-4342-9F9D-E89F007319E8}"/>
              </a:ext>
            </a:extLst>
          </p:cNvPr>
          <p:cNvSpPr txBox="1"/>
          <p:nvPr/>
        </p:nvSpPr>
        <p:spPr>
          <a:xfrm>
            <a:off x="5390909" y="5744935"/>
            <a:ext cx="1008601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Cooking area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A5B3A72-C34F-8C4A-84A5-3E9A9F307DB5}"/>
              </a:ext>
            </a:extLst>
          </p:cNvPr>
          <p:cNvSpPr txBox="1"/>
          <p:nvPr/>
        </p:nvSpPr>
        <p:spPr>
          <a:xfrm>
            <a:off x="7526430" y="2583940"/>
            <a:ext cx="1109461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Climbing area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94E8412-2498-D54F-904C-795E16093C87}"/>
              </a:ext>
            </a:extLst>
          </p:cNvPr>
          <p:cNvSpPr txBox="1"/>
          <p:nvPr/>
        </p:nvSpPr>
        <p:spPr>
          <a:xfrm>
            <a:off x="7718981" y="4175840"/>
            <a:ext cx="91691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Library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6B22E9C-9168-DA43-BC9C-AFD48D999665}"/>
              </a:ext>
            </a:extLst>
          </p:cNvPr>
          <p:cNvSpPr txBox="1"/>
          <p:nvPr/>
        </p:nvSpPr>
        <p:spPr>
          <a:xfrm>
            <a:off x="7526429" y="5744935"/>
            <a:ext cx="1109462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Head‘s office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AD47C08-D73A-8C40-AA45-5337C86A2AAE}"/>
              </a:ext>
            </a:extLst>
          </p:cNvPr>
          <p:cNvSpPr txBox="1"/>
          <p:nvPr/>
        </p:nvSpPr>
        <p:spPr>
          <a:xfrm>
            <a:off x="9953591" y="2606745"/>
            <a:ext cx="91691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Hall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8E5A9A7-E446-D044-92DF-99AAAAB3BE39}"/>
              </a:ext>
            </a:extLst>
          </p:cNvPr>
          <p:cNvSpPr txBox="1"/>
          <p:nvPr/>
        </p:nvSpPr>
        <p:spPr>
          <a:xfrm>
            <a:off x="9953591" y="4175840"/>
            <a:ext cx="91691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ICT suite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D3245A-4BAD-5C40-9201-50BC3CB5AA5A}"/>
              </a:ext>
            </a:extLst>
          </p:cNvPr>
          <p:cNvSpPr txBox="1"/>
          <p:nvPr/>
        </p:nvSpPr>
        <p:spPr>
          <a:xfrm>
            <a:off x="9861899" y="5744935"/>
            <a:ext cx="1008602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5000"/>
                <a:lumOff val="5000"/>
              </a:schemeClr>
            </a:solidFill>
          </a:ln>
          <a:effectLst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Staff room</a:t>
            </a:r>
          </a:p>
        </p:txBody>
      </p:sp>
    </p:spTree>
    <p:extLst>
      <p:ext uri="{BB962C8B-B14F-4D97-AF65-F5344CB8AC3E}">
        <p14:creationId xmlns:p14="http://schemas.microsoft.com/office/powerpoint/2010/main" val="209997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Investigate our Place: Steps for Learning 4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882" t="14733" r="1747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3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14817</TotalTime>
  <Words>407</Words>
  <Application>Microsoft Macintosh PowerPoint</Application>
  <PresentationFormat>Widescreen</PresentationFormat>
  <Paragraphs>90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478</cp:revision>
  <dcterms:created xsi:type="dcterms:W3CDTF">2021-01-11T17:47:06Z</dcterms:created>
  <dcterms:modified xsi:type="dcterms:W3CDTF">2022-07-28T12:33:56Z</dcterms:modified>
</cp:coreProperties>
</file>