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2"/>
  </p:notesMasterIdLst>
  <p:sldIdLst>
    <p:sldId id="330" r:id="rId3"/>
    <p:sldId id="321" r:id="rId4"/>
    <p:sldId id="1680" r:id="rId5"/>
    <p:sldId id="1682" r:id="rId6"/>
    <p:sldId id="1685" r:id="rId7"/>
    <p:sldId id="1686" r:id="rId8"/>
    <p:sldId id="1687" r:id="rId9"/>
    <p:sldId id="1698" r:id="rId10"/>
    <p:sldId id="1681" r:id="rId11"/>
    <p:sldId id="1689" r:id="rId12"/>
    <p:sldId id="1691" r:id="rId13"/>
    <p:sldId id="1690" r:id="rId14"/>
    <p:sldId id="1692" r:id="rId15"/>
    <p:sldId id="1693" r:id="rId16"/>
    <p:sldId id="1694" r:id="rId17"/>
    <p:sldId id="1695" r:id="rId18"/>
    <p:sldId id="1696" r:id="rId19"/>
    <p:sldId id="1697" r:id="rId20"/>
    <p:sldId id="32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856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5" pos="4407" userDrawn="1">
          <p15:clr>
            <a:srgbClr val="A4A3A4"/>
          </p15:clr>
        </p15:guide>
        <p15:guide id="16" orient="horz" pos="731" userDrawn="1">
          <p15:clr>
            <a:srgbClr val="A4A3A4"/>
          </p15:clr>
        </p15:guide>
        <p15:guide id="17" orient="horz" pos="1117" userDrawn="1">
          <p15:clr>
            <a:srgbClr val="A4A3A4"/>
          </p15:clr>
        </p15:guide>
        <p15:guide id="18" orient="horz" pos="14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ED5331"/>
    <a:srgbClr val="DB2A6F"/>
    <a:srgbClr val="84BF40"/>
    <a:srgbClr val="E15D29"/>
    <a:srgbClr val="3692C4"/>
    <a:srgbClr val="4A6BA7"/>
    <a:srgbClr val="4CB4AB"/>
    <a:srgbClr val="7B559D"/>
    <a:srgbClr val="4D4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902" autoAdjust="0"/>
    <p:restoredTop sz="91099" autoAdjust="0"/>
  </p:normalViewPr>
  <p:slideViewPr>
    <p:cSldViewPr snapToGrid="0" snapToObjects="1">
      <p:cViewPr varScale="1">
        <p:scale>
          <a:sx n="72" d="100"/>
          <a:sy n="72" d="100"/>
        </p:scale>
        <p:origin x="58" y="120"/>
      </p:cViewPr>
      <p:guideLst>
        <p:guide orient="horz" pos="3475"/>
        <p:guide pos="6856"/>
        <p:guide pos="801"/>
        <p:guide pos="3840"/>
        <p:guide orient="horz" pos="2137"/>
        <p:guide pos="4407"/>
        <p:guide orient="horz" pos="731"/>
        <p:guide orient="horz" pos="1117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15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92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77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26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93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6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34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606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6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3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71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68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31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5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57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6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2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CDE413-DF81-5367-A395-FED9AFA92A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A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2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68D5FC-76C2-21B6-4381-BCD6431BA276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17A43-06EC-7F3E-6411-84C2DB44C3F1}"/>
              </a:ext>
            </a:extLst>
          </p:cNvPr>
          <p:cNvSpPr txBox="1">
            <a:spLocks/>
          </p:cNvSpPr>
          <p:nvPr/>
        </p:nvSpPr>
        <p:spPr>
          <a:xfrm>
            <a:off x="-7947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6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9AEBD1-28E1-4985-4752-0A2C3B890D80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6B5FA79-A3D8-C108-FE56-6C4EBF4C67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3" r="3362" b="13242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CF349B5-2250-CEE7-EA38-17397551E21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20" t="15060" b="1136"/>
          <a:stretch/>
        </p:blipFill>
        <p:spPr>
          <a:xfrm>
            <a:off x="6154891" y="1924031"/>
            <a:ext cx="6037109" cy="359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2504EBF-0B93-494C-8C46-4911F047374A}"/>
              </a:ext>
            </a:extLst>
          </p:cNvPr>
          <p:cNvSpPr txBox="1"/>
          <p:nvPr/>
        </p:nvSpPr>
        <p:spPr>
          <a:xfrm>
            <a:off x="1271588" y="1458629"/>
            <a:ext cx="9648825" cy="42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did we mean by ‘</a:t>
            </a: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best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’ place?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3993F23-EF59-4D4E-BD84-77CBCEF6F448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E426B15-D83B-B54F-8033-A284DE317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04D797B-6D1E-9247-9F8F-AF853F4156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F0AE92D-79AF-6F40-A404-C36C487DB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E807995-7889-4C13-BE7F-E10DE6C07ED7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</p:spTree>
    <p:extLst>
      <p:ext uri="{BB962C8B-B14F-4D97-AF65-F5344CB8AC3E}">
        <p14:creationId xmlns:p14="http://schemas.microsoft.com/office/powerpoint/2010/main" val="977315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ABDD53A-900F-4A66-98D2-5896A6826DD7}"/>
              </a:ext>
            </a:extLst>
          </p:cNvPr>
          <p:cNvSpPr txBox="1"/>
          <p:nvPr/>
        </p:nvSpPr>
        <p:spPr>
          <a:xfrm>
            <a:off x="1271588" y="1458628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Can the playground be split up into different parts?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739FEE-A831-8C4A-9E15-55DC2DFA5161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C70D985-8D10-F84A-8134-0FC81DC395D9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03011A6-2E4C-FA46-BDC4-772DF4539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1ED30D0-6966-1043-9304-82AAF08DD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0B8D882-6976-1F48-B609-9FCBA6EC4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974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1271588" y="1458631"/>
            <a:ext cx="9648825" cy="42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How can we measure and record our findings on a map?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307193-E98A-3549-9247-2A9D4B7C4DED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B20DB7-C09E-4B42-8618-4ADEC600337E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309FB57-FB77-8141-9402-D67B01041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AC205B2-42F4-614B-99E1-A8277DC7B6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3DA3904-5B45-344E-A552-253667720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883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1271588" y="1458629"/>
            <a:ext cx="9648825" cy="42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How can we find out the children’s favourite spots?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563F6-76F2-F844-BC11-C06BE45A2CF0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BF08011-5813-E847-AC25-26B988466FCF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C6B6B05-90F2-CE43-A82D-A720D4DEB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1C34FAF-5894-A347-BF99-76FECE4550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E6C8857-22E3-154C-81BE-51DB297A7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790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7059572" y="2508743"/>
            <a:ext cx="397430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Will this change with the weather?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Will this change with the time of day or of the year?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Will this change with the age of the children?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0D360-406F-234D-8FCC-5093395CFBE8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FE32A9-0C8F-914A-85FE-C1FF1A3690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9" r="989"/>
          <a:stretch/>
        </p:blipFill>
        <p:spPr>
          <a:xfrm>
            <a:off x="1302972" y="1950622"/>
            <a:ext cx="5219619" cy="35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1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1271588" y="1461886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How can we show our findings?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0A5162-BA98-F640-957E-F1EA57135528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24DA602-C2BC-E14D-86FE-3E4E6A3DD9DF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1A201C5-A92A-5141-9817-9B57394CB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D7936A4-E4E7-6C4A-B6B7-0BB7CA36AC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61976CE-331D-7347-AB70-6EF1507E9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686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1287353" y="1460519"/>
            <a:ext cx="96330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Why is this information useful?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34AE12-6489-314F-B590-496946619E0E}"/>
              </a:ext>
            </a:extLst>
          </p:cNvPr>
          <p:cNvSpPr txBox="1"/>
          <p:nvPr/>
        </p:nvSpPr>
        <p:spPr>
          <a:xfrm>
            <a:off x="0" y="811924"/>
            <a:ext cx="12192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1C1C1C"/>
                </a:solidFill>
                <a:latin typeface="Comic Sans MS" panose="030F0702030302020204" pitchFamily="66" charset="0"/>
              </a:rPr>
              <a:t>Let’s ask some questions to help us answer our headteacher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FCB709-39C3-A84E-A2C2-2F8E2041FE9C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5A1836-C2CE-D34E-9B7B-17A2534FF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7C0F0DC-1056-9C43-9DD8-335D73BD00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53B06B6-7E4E-B14B-B860-B19462F23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4183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5AF0C5D-BD31-4EC5-BEC3-8D73BE1FAB32}"/>
              </a:ext>
            </a:extLst>
          </p:cNvPr>
          <p:cNvSpPr txBox="1"/>
          <p:nvPr/>
        </p:nvSpPr>
        <p:spPr>
          <a:xfrm>
            <a:off x="7013010" y="2133082"/>
            <a:ext cx="40152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We found that three quarters of the school liked one area of the playground best.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But…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This area takes up one quarter of the school.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What should our</a:t>
            </a:r>
          </a:p>
          <a:p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headteacher do?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634CAE-DBF7-044B-A514-34D72A43B95C}"/>
              </a:ext>
            </a:extLst>
          </p:cNvPr>
          <p:cNvSpPr txBox="1"/>
          <p:nvPr/>
        </p:nvSpPr>
        <p:spPr>
          <a:xfrm>
            <a:off x="0" y="74892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Our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664C-D2AD-8B4E-B820-AA7786240D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9" r="989"/>
          <a:stretch/>
        </p:blipFill>
        <p:spPr>
          <a:xfrm>
            <a:off x="1302972" y="1928904"/>
            <a:ext cx="5219619" cy="35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6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B33525B-6DC2-431F-8933-4EFA03A16AD1}"/>
              </a:ext>
            </a:extLst>
          </p:cNvPr>
          <p:cNvSpPr txBox="1"/>
          <p:nvPr/>
        </p:nvSpPr>
        <p:spPr>
          <a:xfrm>
            <a:off x="0" y="75329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Why is this a good idea?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AF0C5D-BD31-4EC5-BEC3-8D73BE1FAB32}"/>
              </a:ext>
            </a:extLst>
          </p:cNvPr>
          <p:cNvSpPr txBox="1"/>
          <p:nvPr/>
        </p:nvSpPr>
        <p:spPr>
          <a:xfrm>
            <a:off x="6998254" y="2688953"/>
            <a:ext cx="4404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Here’s a great message for our headteacher: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Happy children learn better!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010103"/>
                </a:solidFill>
                <a:latin typeface="Comic Sans MS" panose="030F0702030302020204" pitchFamily="66" charset="0"/>
              </a:rPr>
              <a:t>Happy children behave better!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0C58A8-5484-9F4C-9080-7D2E864108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6" t="16159" r="24066" b="6902"/>
          <a:stretch/>
        </p:blipFill>
        <p:spPr>
          <a:xfrm>
            <a:off x="1302972" y="1942232"/>
            <a:ext cx="5219619" cy="35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6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41208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Happy class!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6" r="3916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F5908E87-868F-2D4E-AA15-DDE3A5DA87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0" t="1388" r="3035" b="7241"/>
          <a:stretch/>
        </p:blipFill>
        <p:spPr>
          <a:xfrm>
            <a:off x="1415021" y="2397082"/>
            <a:ext cx="4840378" cy="3132184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5885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DB2A6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6</a:t>
            </a:r>
          </a:p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Where is the best place to play at school?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855516" y="2497283"/>
            <a:ext cx="3843867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rgbClr val="DB2A6F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carry out a guided enquiry around a central question.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plan, collect, analyse and communicate data.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To think about how data can inform choices made</a:t>
            </a:r>
            <a:endParaRPr lang="en-GB" sz="21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274E69-E3A3-477C-87F7-F755A46D5F2F}"/>
              </a:ext>
            </a:extLst>
          </p:cNvPr>
          <p:cNvSpPr txBox="1"/>
          <p:nvPr/>
        </p:nvSpPr>
        <p:spPr>
          <a:xfrm>
            <a:off x="0" y="742314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What do we mean by ‘best’?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6934BE-8869-D148-A5FE-25A08A6C0B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30" r="19830"/>
          <a:stretch/>
        </p:blipFill>
        <p:spPr>
          <a:xfrm>
            <a:off x="1140960" y="1918111"/>
            <a:ext cx="3140754" cy="34678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251F3C-FE88-F945-8A16-C3F01F7D95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35" r="4731" b="6828"/>
          <a:stretch/>
        </p:blipFill>
        <p:spPr>
          <a:xfrm>
            <a:off x="4531539" y="1916832"/>
            <a:ext cx="3140754" cy="34678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0150DC-E9CE-D54F-BC47-A49E0E5B89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30" r="19830"/>
          <a:stretch/>
        </p:blipFill>
        <p:spPr>
          <a:xfrm>
            <a:off x="7922118" y="1916832"/>
            <a:ext cx="3140754" cy="34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0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274E69-E3A3-477C-87F7-F755A46D5F2F}"/>
              </a:ext>
            </a:extLst>
          </p:cNvPr>
          <p:cNvSpPr txBox="1"/>
          <p:nvPr/>
        </p:nvSpPr>
        <p:spPr>
          <a:xfrm>
            <a:off x="0" y="74643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do some research!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E89997-4755-40E9-AEAD-FEA52D85267E}"/>
              </a:ext>
            </a:extLst>
          </p:cNvPr>
          <p:cNvSpPr txBox="1"/>
          <p:nvPr/>
        </p:nvSpPr>
        <p:spPr>
          <a:xfrm>
            <a:off x="1271588" y="1465434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Is our place sunny or in shadow?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32BDB7-867E-B040-92B1-9DF387DD12EA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C00ED2-017B-7A47-9C92-800A097A9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8598377-E534-C949-B507-E2F9A6C17B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45EB6A8-BAE4-AD40-A799-3368DD243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2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B036264-503D-4EA0-97AC-0D17F0DB3719}"/>
              </a:ext>
            </a:extLst>
          </p:cNvPr>
          <p:cNvSpPr txBox="1"/>
          <p:nvPr/>
        </p:nvSpPr>
        <p:spPr>
          <a:xfrm>
            <a:off x="1271587" y="1454064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Is our place windy or sheltered?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FB1A63-3DDC-324C-B13B-732ABE692D8F}"/>
              </a:ext>
            </a:extLst>
          </p:cNvPr>
          <p:cNvSpPr txBox="1"/>
          <p:nvPr/>
        </p:nvSpPr>
        <p:spPr>
          <a:xfrm>
            <a:off x="0" y="74643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do some research!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38D761F-CA86-A24C-9965-78E0F9F0504A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67D05C2-841D-DF4B-9FEC-9B5400312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B6CF529-4F6F-1440-8EB3-E490ADEA79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9B89DBD-CDAB-E946-85F7-90F1CCCB4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56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78CC48-A8EE-471B-9D25-A4E91E37ADA9}"/>
              </a:ext>
            </a:extLst>
          </p:cNvPr>
          <p:cNvSpPr txBox="1"/>
          <p:nvPr/>
        </p:nvSpPr>
        <p:spPr>
          <a:xfrm>
            <a:off x="1271587" y="1458465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Is our place dusty or grassy or sandy?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3D41A5-D489-2340-85FD-906F03F24EA1}"/>
              </a:ext>
            </a:extLst>
          </p:cNvPr>
          <p:cNvSpPr txBox="1"/>
          <p:nvPr/>
        </p:nvSpPr>
        <p:spPr>
          <a:xfrm>
            <a:off x="0" y="74643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do some research!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8BE0D6F-0638-F241-B609-2A6CE43AFCFC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1D6D087-8290-2647-8491-99A4D5C0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EDFF2EE-1F02-844C-9B6F-BF8659E60B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C885022-A65E-984A-8167-348A020B0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504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ECB7363-3AA0-473B-A5B2-92B43B909792}"/>
              </a:ext>
            </a:extLst>
          </p:cNvPr>
          <p:cNvSpPr txBox="1"/>
          <p:nvPr/>
        </p:nvSpPr>
        <p:spPr>
          <a:xfrm>
            <a:off x="1271588" y="1465433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Is our place nice and clean and litter-free?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39BABF-A556-EA40-91E3-F793D449DB99}"/>
              </a:ext>
            </a:extLst>
          </p:cNvPr>
          <p:cNvSpPr txBox="1"/>
          <p:nvPr/>
        </p:nvSpPr>
        <p:spPr>
          <a:xfrm>
            <a:off x="0" y="74643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do some research!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0631EE-AA6E-4B47-8BA3-A6C5A4D02E0A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956489F-EF43-9B4E-8DAF-0F9E8843B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ECAD6CB-B364-C042-BA23-006A72E947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86459B8-C576-AE45-804B-0BBE20218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4037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ECB7363-3AA0-473B-A5B2-92B43B909792}"/>
              </a:ext>
            </a:extLst>
          </p:cNvPr>
          <p:cNvSpPr txBox="1"/>
          <p:nvPr/>
        </p:nvSpPr>
        <p:spPr>
          <a:xfrm>
            <a:off x="1271588" y="1465433"/>
            <a:ext cx="9648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What equipment is there?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39BABF-A556-EA40-91E3-F793D449DB99}"/>
              </a:ext>
            </a:extLst>
          </p:cNvPr>
          <p:cNvSpPr txBox="1"/>
          <p:nvPr/>
        </p:nvSpPr>
        <p:spPr>
          <a:xfrm>
            <a:off x="0" y="74643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B2A6F"/>
                </a:solidFill>
                <a:latin typeface="Comic Sans MS" panose="030F0702030302020204" pitchFamily="66" charset="0"/>
              </a:rPr>
              <a:t>Let’s do some research!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0631EE-AA6E-4B47-8BA3-A6C5A4D02E0A}"/>
              </a:ext>
            </a:extLst>
          </p:cNvPr>
          <p:cNvGrpSpPr/>
          <p:nvPr/>
        </p:nvGrpSpPr>
        <p:grpSpPr>
          <a:xfrm>
            <a:off x="1140960" y="2349499"/>
            <a:ext cx="9921912" cy="3350761"/>
            <a:chOff x="1140960" y="2349499"/>
            <a:chExt cx="9921912" cy="335076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956489F-EF43-9B4E-8DAF-0F9E8843B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76" r="18776"/>
            <a:stretch/>
          </p:blipFill>
          <p:spPr>
            <a:xfrm>
              <a:off x="1140960" y="2349500"/>
              <a:ext cx="3140754" cy="335076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ECAD6CB-B364-C042-BA23-006A72E947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534" r="3642" b="6806"/>
            <a:stretch/>
          </p:blipFill>
          <p:spPr>
            <a:xfrm>
              <a:off x="4531539" y="2349499"/>
              <a:ext cx="3140754" cy="334948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86459B8-C576-AE45-804B-0BBE20218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764" r="18764"/>
            <a:stretch/>
          </p:blipFill>
          <p:spPr>
            <a:xfrm>
              <a:off x="7922118" y="2349499"/>
              <a:ext cx="3140754" cy="334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1715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8291988-C61D-1346-9DB4-54014CF3CC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35" r="6735"/>
          <a:stretch/>
        </p:blipFill>
        <p:spPr>
          <a:xfrm>
            <a:off x="6491042" y="1057116"/>
            <a:ext cx="3069773" cy="2363583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3F85D6-2D7B-804C-86E4-14BD80EA61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6" t="10770" r="26718" b="3707"/>
          <a:stretch/>
        </p:blipFill>
        <p:spPr>
          <a:xfrm rot="619226">
            <a:off x="7108351" y="3723330"/>
            <a:ext cx="2667805" cy="2165176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A91DCE-F969-D64B-8690-24A9B8CEDB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93" t="4385" r="2150" b="15891"/>
          <a:stretch/>
        </p:blipFill>
        <p:spPr>
          <a:xfrm rot="791622">
            <a:off x="9491100" y="1604047"/>
            <a:ext cx="1485399" cy="1980595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279E475-F244-CE41-9A4A-9E7CBCBD02C5}"/>
              </a:ext>
            </a:extLst>
          </p:cNvPr>
          <p:cNvGrpSpPr/>
          <p:nvPr/>
        </p:nvGrpSpPr>
        <p:grpSpPr>
          <a:xfrm>
            <a:off x="1605599" y="1111780"/>
            <a:ext cx="3852580" cy="4666360"/>
            <a:chOff x="1605599" y="1111780"/>
            <a:chExt cx="3852580" cy="4666360"/>
          </a:xfrm>
        </p:grpSpPr>
        <p:pic>
          <p:nvPicPr>
            <p:cNvPr id="4" name="Picture 3" descr="Table&#10;&#10;Description automatically generated">
              <a:extLst>
                <a:ext uri="{FF2B5EF4-FFF2-40B4-BE49-F238E27FC236}">
                  <a16:creationId xmlns:a16="http://schemas.microsoft.com/office/drawing/2014/main" id="{CCFD5895-BAA0-494D-A1A1-1242D6214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30506">
              <a:off x="1605599" y="1111780"/>
              <a:ext cx="3852580" cy="46663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4E023AA-78FE-4453-882E-603B49472068}"/>
                </a:ext>
              </a:extLst>
            </p:cNvPr>
            <p:cNvSpPr txBox="1"/>
            <p:nvPr/>
          </p:nvSpPr>
          <p:spPr>
            <a:xfrm rot="21344052">
              <a:off x="2108505" y="1611062"/>
              <a:ext cx="3279181" cy="318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GB" sz="20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Dear Class,</a:t>
              </a:r>
            </a:p>
            <a:p>
              <a:pPr>
                <a:lnSpc>
                  <a:spcPts val="2700"/>
                </a:lnSpc>
              </a:pPr>
              <a:endParaRPr lang="en-GB" sz="2000" dirty="0">
                <a:solidFill>
                  <a:srgbClr val="1C1C1C"/>
                </a:solidFill>
                <a:latin typeface="Comic Sans MS" panose="030F0702030302020204" pitchFamily="66" charset="0"/>
              </a:endParaRPr>
            </a:p>
            <a:p>
              <a:pPr>
                <a:lnSpc>
                  <a:spcPts val="2700"/>
                </a:lnSpc>
              </a:pPr>
              <a:r>
                <a:rPr lang="en-GB" sz="20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Please tell me the children’s favourite place for playing at our school?</a:t>
              </a:r>
            </a:p>
            <a:p>
              <a:pPr>
                <a:lnSpc>
                  <a:spcPts val="2700"/>
                </a:lnSpc>
              </a:pPr>
              <a:endParaRPr lang="en-GB" sz="2000" dirty="0">
                <a:solidFill>
                  <a:srgbClr val="1C1C1C"/>
                </a:solidFill>
                <a:latin typeface="Comic Sans MS" panose="030F0702030302020204" pitchFamily="66" charset="0"/>
              </a:endParaRPr>
            </a:p>
            <a:p>
              <a:pPr>
                <a:lnSpc>
                  <a:spcPts val="2700"/>
                </a:lnSpc>
              </a:pPr>
              <a:r>
                <a:rPr lang="en-GB" sz="20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Thank you,</a:t>
              </a:r>
            </a:p>
            <a:p>
              <a:pPr>
                <a:lnSpc>
                  <a:spcPts val="2700"/>
                </a:lnSpc>
              </a:pPr>
              <a:endParaRPr lang="en-GB" sz="2000" dirty="0">
                <a:solidFill>
                  <a:srgbClr val="1C1C1C"/>
                </a:solidFill>
                <a:latin typeface="Comic Sans MS" panose="030F0702030302020204" pitchFamily="66" charset="0"/>
              </a:endParaRPr>
            </a:p>
            <a:p>
              <a:pPr>
                <a:lnSpc>
                  <a:spcPts val="2700"/>
                </a:lnSpc>
              </a:pPr>
              <a:r>
                <a:rPr lang="en-GB" sz="2000" dirty="0">
                  <a:solidFill>
                    <a:srgbClr val="1C1C1C"/>
                  </a:solidFill>
                  <a:latin typeface="Comic Sans MS" panose="030F0702030302020204" pitchFamily="66" charset="0"/>
                </a:rPr>
                <a:t>Headteacher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1421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15584</TotalTime>
  <Words>434</Words>
  <Application>Microsoft Office PowerPoint</Application>
  <PresentationFormat>Widescreen</PresentationFormat>
  <Paragraphs>75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480</cp:revision>
  <dcterms:created xsi:type="dcterms:W3CDTF">2021-01-11T17:47:06Z</dcterms:created>
  <dcterms:modified xsi:type="dcterms:W3CDTF">2022-07-30T14:59:21Z</dcterms:modified>
</cp:coreProperties>
</file>