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30"/>
  </p:notesMasterIdLst>
  <p:sldIdLst>
    <p:sldId id="330" r:id="rId3"/>
    <p:sldId id="321" r:id="rId4"/>
    <p:sldId id="352" r:id="rId5"/>
    <p:sldId id="1722" r:id="rId6"/>
    <p:sldId id="1723" r:id="rId7"/>
    <p:sldId id="1676" r:id="rId8"/>
    <p:sldId id="1724" r:id="rId9"/>
    <p:sldId id="1725" r:id="rId10"/>
    <p:sldId id="1726" r:id="rId11"/>
    <p:sldId id="1727" r:id="rId12"/>
    <p:sldId id="1728" r:id="rId13"/>
    <p:sldId id="1729" r:id="rId14"/>
    <p:sldId id="1730" r:id="rId15"/>
    <p:sldId id="1731" r:id="rId16"/>
    <p:sldId id="1686" r:id="rId17"/>
    <p:sldId id="1732" r:id="rId18"/>
    <p:sldId id="1733" r:id="rId19"/>
    <p:sldId id="1734" r:id="rId20"/>
    <p:sldId id="1735" r:id="rId21"/>
    <p:sldId id="1720" r:id="rId22"/>
    <p:sldId id="1736" r:id="rId23"/>
    <p:sldId id="1737" r:id="rId24"/>
    <p:sldId id="1738" r:id="rId25"/>
    <p:sldId id="1739" r:id="rId26"/>
    <p:sldId id="1740" r:id="rId27"/>
    <p:sldId id="1696" r:id="rId28"/>
    <p:sldId id="320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21" userDrawn="1">
          <p15:clr>
            <a:srgbClr val="A4A3A4"/>
          </p15:clr>
        </p15:guide>
        <p15:guide id="7" pos="6766" userDrawn="1">
          <p15:clr>
            <a:srgbClr val="A4A3A4"/>
          </p15:clr>
        </p15:guide>
        <p15:guide id="11" pos="914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pos="4861" userDrawn="1">
          <p15:clr>
            <a:srgbClr val="A4A3A4"/>
          </p15:clr>
        </p15:guide>
        <p15:guide id="19" orient="horz" pos="754" userDrawn="1">
          <p15:clr>
            <a:srgbClr val="A4A3A4"/>
          </p15:clr>
        </p15:guide>
        <p15:guide id="20" orient="horz" pos="1003" userDrawn="1">
          <p15:clr>
            <a:srgbClr val="A4A3A4"/>
          </p15:clr>
        </p15:guide>
        <p15:guide id="21" pos="508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C1C"/>
    <a:srgbClr val="951B81"/>
    <a:srgbClr val="EB8B2D"/>
    <a:srgbClr val="DB2A6F"/>
    <a:srgbClr val="84BF40"/>
    <a:srgbClr val="ED5331"/>
    <a:srgbClr val="E15D29"/>
    <a:srgbClr val="3692C4"/>
    <a:srgbClr val="4A6BA7"/>
    <a:srgbClr val="4CB4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612" autoAdjust="0"/>
    <p:restoredTop sz="91221" autoAdjust="0"/>
  </p:normalViewPr>
  <p:slideViewPr>
    <p:cSldViewPr snapToGrid="0" snapToObjects="1">
      <p:cViewPr varScale="1">
        <p:scale>
          <a:sx n="75" d="100"/>
          <a:sy n="75" d="100"/>
        </p:scale>
        <p:origin x="413" y="48"/>
      </p:cViewPr>
      <p:guideLst>
        <p:guide orient="horz" pos="3521"/>
        <p:guide pos="6766"/>
        <p:guide pos="914"/>
        <p:guide orient="horz" pos="2160"/>
        <p:guide pos="4861"/>
        <p:guide orient="horz" pos="754"/>
        <p:guide orient="horz" pos="1003"/>
        <p:guide pos="50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067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059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0760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8675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646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110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5304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8244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1909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301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4983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824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788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3795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7237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7646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783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850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8933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746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184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566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402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347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1B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AAB761B-0C79-F546-B768-4D1310979212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122802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</a:t>
            </a:r>
          </a:p>
          <a:p>
            <a:pPr algn="ctr">
              <a:spcBef>
                <a:spcPts val="6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8</a:t>
            </a:r>
            <a:endParaRPr lang="en-US" sz="3200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AAD5B8-E9DC-0147-AAEB-5CE15103AA18}"/>
              </a:ext>
            </a:extLst>
          </p:cNvPr>
          <p:cNvSpPr/>
          <p:nvPr/>
        </p:nvSpPr>
        <p:spPr>
          <a:xfrm>
            <a:off x="0" y="2198994"/>
            <a:ext cx="12192000" cy="3428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collage of buildings and a body of water&#10;&#10;Description automatically generated with low confidence">
            <a:extLst>
              <a:ext uri="{FF2B5EF4-FFF2-40B4-BE49-F238E27FC236}">
                <a16:creationId xmlns:a16="http://schemas.microsoft.com/office/drawing/2014/main" id="{0D86BA1F-3384-D84D-A73E-CD8A153972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19364"/>
            <a:ext cx="12192000" cy="3188223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971ED866-D3F7-73C8-835B-D0DA909B562B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435976" y="3055658"/>
            <a:ext cx="21971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 dirty="0">
                <a:solidFill>
                  <a:srgbClr val="1C1C1C"/>
                </a:solidFill>
                <a:latin typeface="Comic Sans MS" panose="030F0702030302020204" pitchFamily="66" charset="0"/>
              </a:rPr>
              <a:t>In a detached house.</a:t>
            </a:r>
          </a:p>
        </p:txBody>
      </p:sp>
      <p:pic>
        <p:nvPicPr>
          <p:cNvPr id="6" name="Picture 5" descr="A picture containing grass, sky, outdoor, field&#10;&#10;Description automatically generated">
            <a:extLst>
              <a:ext uri="{FF2B5EF4-FFF2-40B4-BE49-F238E27FC236}">
                <a16:creationId xmlns:a16="http://schemas.microsoft.com/office/drawing/2014/main" id="{CF191EB1-D81A-0003-8689-61052F9DDA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368" y="1379621"/>
            <a:ext cx="6448927" cy="409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142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795A9AF-BCAF-F84F-982B-0E7F26FE8860}"/>
              </a:ext>
            </a:extLst>
          </p:cNvPr>
          <p:cNvSpPr txBox="1"/>
          <p:nvPr/>
        </p:nvSpPr>
        <p:spPr>
          <a:xfrm>
            <a:off x="0" y="789721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In a city, what sort of house might we live in?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FEB747-B419-2640-9A02-615B3C7846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100" y="2641600"/>
            <a:ext cx="9575800" cy="3092449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E5774FB-C36A-AA43-A9BC-68C284D028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3D5CD18-2191-844F-AEF1-8EBB2BA9353E}"/>
              </a:ext>
            </a:extLst>
          </p:cNvPr>
          <p:cNvSpPr txBox="1"/>
          <p:nvPr/>
        </p:nvSpPr>
        <p:spPr>
          <a:xfrm>
            <a:off x="1308101" y="1524441"/>
            <a:ext cx="957580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Cities also have many types of houses. </a:t>
            </a:r>
          </a:p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But people are more likely to live in flats or terraced houses.</a:t>
            </a:r>
          </a:p>
        </p:txBody>
      </p:sp>
    </p:spTree>
    <p:extLst>
      <p:ext uri="{BB962C8B-B14F-4D97-AF65-F5344CB8AC3E}">
        <p14:creationId xmlns:p14="http://schemas.microsoft.com/office/powerpoint/2010/main" val="124166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E1F990C-F8B0-45B1-97E9-E62B1CF5DAB4}"/>
              </a:ext>
            </a:extLst>
          </p:cNvPr>
          <p:cNvSpPr txBox="1"/>
          <p:nvPr/>
        </p:nvSpPr>
        <p:spPr>
          <a:xfrm>
            <a:off x="1308101" y="1524441"/>
            <a:ext cx="957580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Cities also have many types of houses. </a:t>
            </a:r>
          </a:p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But people are more likely to live in flats or terraced houses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95A9AF-BCAF-F84F-982B-0E7F26FE8860}"/>
              </a:ext>
            </a:extLst>
          </p:cNvPr>
          <p:cNvSpPr txBox="1"/>
          <p:nvPr/>
        </p:nvSpPr>
        <p:spPr>
          <a:xfrm>
            <a:off x="0" y="78971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In a city, what sort of house might we live in?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E5774FB-C36A-AA43-A9BC-68C284D028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329AD3-3A67-0DBF-DD9B-2106C64E55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8117" y="2709332"/>
            <a:ext cx="4618800" cy="30764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94B18C9-91E5-7C04-52E8-37C0DEB8759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2266" y="2708920"/>
            <a:ext cx="4618567" cy="304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313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795A9AF-BCAF-F84F-982B-0E7F26FE8860}"/>
              </a:ext>
            </a:extLst>
          </p:cNvPr>
          <p:cNvSpPr txBox="1"/>
          <p:nvPr/>
        </p:nvSpPr>
        <p:spPr>
          <a:xfrm>
            <a:off x="0" y="789720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In the country, what sort of house might we live in?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E5774FB-C36A-AA43-A9BC-68C284D028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3D5CD18-2191-844F-AEF1-8EBB2BA9353E}"/>
              </a:ext>
            </a:extLst>
          </p:cNvPr>
          <p:cNvSpPr txBox="1"/>
          <p:nvPr/>
        </p:nvSpPr>
        <p:spPr>
          <a:xfrm>
            <a:off x="1308101" y="1526114"/>
            <a:ext cx="957580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There are not many flats or terraced houses in the country. </a:t>
            </a:r>
          </a:p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Houses usually have more space. Why do we think this is?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3A7E3E-713A-394D-8096-238FFE5A50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100" y="2641600"/>
            <a:ext cx="9575800" cy="309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9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E5774FB-C36A-AA43-A9BC-68C284D028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3D5CD18-2191-844F-AEF1-8EBB2BA9353E}"/>
              </a:ext>
            </a:extLst>
          </p:cNvPr>
          <p:cNvSpPr txBox="1"/>
          <p:nvPr/>
        </p:nvSpPr>
        <p:spPr>
          <a:xfrm>
            <a:off x="1308101" y="989545"/>
            <a:ext cx="957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If you live in the countryside, you could live on a farm.</a:t>
            </a:r>
          </a:p>
        </p:txBody>
      </p:sp>
      <p:pic>
        <p:nvPicPr>
          <p:cNvPr id="5" name="Picture 4" descr="A group of cows in a field&#10;&#10;Description automatically generated with low confidence">
            <a:extLst>
              <a:ext uri="{FF2B5EF4-FFF2-40B4-BE49-F238E27FC236}">
                <a16:creationId xmlns:a16="http://schemas.microsoft.com/office/drawing/2014/main" id="{A5208F4E-AEEE-1095-7D9E-8DCCFE1F98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454" y="1909011"/>
            <a:ext cx="9561094" cy="381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1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68CCEF1-6022-4972-A4D6-B08ED90D289F}"/>
              </a:ext>
            </a:extLst>
          </p:cNvPr>
          <p:cNvSpPr txBox="1"/>
          <p:nvPr/>
        </p:nvSpPr>
        <p:spPr>
          <a:xfrm>
            <a:off x="2963652" y="1403521"/>
            <a:ext cx="62646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Where do most of us get our food?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F6C076-4A7F-4A96-9F9E-35D94450066E}"/>
              </a:ext>
            </a:extLst>
          </p:cNvPr>
          <p:cNvSpPr txBox="1"/>
          <p:nvPr/>
        </p:nvSpPr>
        <p:spPr>
          <a:xfrm>
            <a:off x="1308099" y="2055863"/>
            <a:ext cx="29760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Local shop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2BE80B-2F89-4A9D-8D2E-5ED33992FF49}"/>
              </a:ext>
            </a:extLst>
          </p:cNvPr>
          <p:cNvSpPr txBox="1"/>
          <p:nvPr/>
        </p:nvSpPr>
        <p:spPr>
          <a:xfrm>
            <a:off x="4495800" y="2063721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Supermarket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F2ADAB-717B-44A5-A597-61A07E655D9B}"/>
              </a:ext>
            </a:extLst>
          </p:cNvPr>
          <p:cNvSpPr txBox="1"/>
          <p:nvPr/>
        </p:nvSpPr>
        <p:spPr>
          <a:xfrm>
            <a:off x="7840132" y="2055863"/>
            <a:ext cx="3166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Farmers’ Market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AE39CB-F100-42C0-A9B2-9153AC82D23F}"/>
              </a:ext>
            </a:extLst>
          </p:cNvPr>
          <p:cNvSpPr txBox="1"/>
          <p:nvPr/>
        </p:nvSpPr>
        <p:spPr>
          <a:xfrm>
            <a:off x="3143672" y="5223104"/>
            <a:ext cx="59046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Where do we find these places?</a:t>
            </a:r>
          </a:p>
          <a:p>
            <a:pPr algn="ctr"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Does our food grow in the shops?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0F7466-D8FE-3547-B036-ABB2E08F2CED}"/>
              </a:ext>
            </a:extLst>
          </p:cNvPr>
          <p:cNvSpPr txBox="1"/>
          <p:nvPr/>
        </p:nvSpPr>
        <p:spPr>
          <a:xfrm>
            <a:off x="0" y="789721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What about food?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170F8-BAAA-8B46-8338-398DE308C5A6}"/>
              </a:ext>
            </a:extLst>
          </p:cNvPr>
          <p:cNvGrpSpPr/>
          <p:nvPr/>
        </p:nvGrpSpPr>
        <p:grpSpPr>
          <a:xfrm>
            <a:off x="1214967" y="2570300"/>
            <a:ext cx="9762066" cy="2286580"/>
            <a:chOff x="1223434" y="2420887"/>
            <a:chExt cx="9762066" cy="228658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3E1EF4-781B-471E-A8B7-3E889F8B98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3434" y="2420887"/>
              <a:ext cx="3179233" cy="228657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0A85B42-89AD-4143-AD6B-EC89FBBD9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14851" y="2420888"/>
              <a:ext cx="3179233" cy="228657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6F02403-B5F7-3349-AA18-6EF7F5FFE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06267" y="2420888"/>
              <a:ext cx="3179233" cy="22865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834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E1F990C-F8B0-45B1-97E9-E62B1CF5DAB4}"/>
              </a:ext>
            </a:extLst>
          </p:cNvPr>
          <p:cNvSpPr txBox="1"/>
          <p:nvPr/>
        </p:nvSpPr>
        <p:spPr>
          <a:xfrm>
            <a:off x="914400" y="1507505"/>
            <a:ext cx="1039706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Then we harvest crops, vegetables, fruit.</a:t>
            </a:r>
          </a:p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Only after the harvest and preparations does the food make it to the shops!</a:t>
            </a:r>
          </a:p>
          <a:p>
            <a:pPr algn="ctr">
              <a:spcBef>
                <a:spcPts val="600"/>
              </a:spcBef>
            </a:pPr>
            <a:endParaRPr lang="en-GB" sz="2100" dirty="0">
              <a:solidFill>
                <a:srgbClr val="1C1C1C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95A9AF-BCAF-F84F-982B-0E7F26FE8860}"/>
              </a:ext>
            </a:extLst>
          </p:cNvPr>
          <p:cNvSpPr txBox="1"/>
          <p:nvPr/>
        </p:nvSpPr>
        <p:spPr>
          <a:xfrm>
            <a:off x="0" y="80764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Food is grown in the countryside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E5774FB-C36A-AA43-A9BC-68C284D028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4CA08-372E-AB47-A62D-028A42408D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100" y="2709333"/>
            <a:ext cx="4618567" cy="30495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6AD95B6-9194-9143-A647-9C49BA9290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2266" y="2708920"/>
            <a:ext cx="4618567" cy="304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45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3AE39CB-F100-42C0-A9B2-9153AC82D23F}"/>
              </a:ext>
            </a:extLst>
          </p:cNvPr>
          <p:cNvSpPr txBox="1"/>
          <p:nvPr/>
        </p:nvSpPr>
        <p:spPr>
          <a:xfrm>
            <a:off x="2655570" y="4541215"/>
            <a:ext cx="6880861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Is travel different in different places?</a:t>
            </a:r>
          </a:p>
          <a:p>
            <a:pPr algn="ctr"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What other ways of travel can we think of?</a:t>
            </a:r>
          </a:p>
          <a:p>
            <a:pPr algn="ctr"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What do we need to help us travel?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0F7466-D8FE-3547-B036-ABB2E08F2CED}"/>
              </a:ext>
            </a:extLst>
          </p:cNvPr>
          <p:cNvSpPr txBox="1"/>
          <p:nvPr/>
        </p:nvSpPr>
        <p:spPr>
          <a:xfrm>
            <a:off x="0" y="80764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How will we travel?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170F8-BAAA-8B46-8338-398DE308C5A6}"/>
              </a:ext>
            </a:extLst>
          </p:cNvPr>
          <p:cNvGrpSpPr/>
          <p:nvPr/>
        </p:nvGrpSpPr>
        <p:grpSpPr>
          <a:xfrm>
            <a:off x="1214967" y="1818690"/>
            <a:ext cx="9762066" cy="2286580"/>
            <a:chOff x="1223434" y="2420887"/>
            <a:chExt cx="9762066" cy="228658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3E1EF4-781B-471E-A8B7-3E889F8B98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3434" y="2420887"/>
              <a:ext cx="3179233" cy="228657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0A85B42-89AD-4143-AD6B-EC89FBBD9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14851" y="2420888"/>
              <a:ext cx="3179233" cy="228657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6F02403-B5F7-3349-AA18-6EF7F5FFE8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06267" y="2420888"/>
              <a:ext cx="3179233" cy="22865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304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E1F990C-F8B0-45B1-97E9-E62B1CF5DAB4}"/>
              </a:ext>
            </a:extLst>
          </p:cNvPr>
          <p:cNvSpPr txBox="1"/>
          <p:nvPr/>
        </p:nvSpPr>
        <p:spPr>
          <a:xfrm>
            <a:off x="914400" y="1507506"/>
            <a:ext cx="10397067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Will we wear the same clothes in summer and winter? </a:t>
            </a:r>
          </a:p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Will we wear the same clothes on a rainy day or a sunny day?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95A9AF-BCAF-F84F-982B-0E7F26FE8860}"/>
              </a:ext>
            </a:extLst>
          </p:cNvPr>
          <p:cNvSpPr txBox="1"/>
          <p:nvPr/>
        </p:nvSpPr>
        <p:spPr>
          <a:xfrm>
            <a:off x="0" y="78971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What will we wear?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E5774FB-C36A-AA43-A9BC-68C284D028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4CA08-372E-AB47-A62D-028A42408D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100" y="2709333"/>
            <a:ext cx="4618567" cy="30495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6AD95B6-9194-9143-A647-9C49BA9290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2266" y="2708920"/>
            <a:ext cx="4618567" cy="304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1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3AE39CB-F100-42C0-A9B2-9153AC82D23F}"/>
              </a:ext>
            </a:extLst>
          </p:cNvPr>
          <p:cNvSpPr txBox="1"/>
          <p:nvPr/>
        </p:nvSpPr>
        <p:spPr>
          <a:xfrm>
            <a:off x="1825540" y="5153379"/>
            <a:ext cx="854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There may well be brand new jobs in the future, when you grow up, that we don’t even know about yet!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0F7466-D8FE-3547-B036-ABB2E08F2CED}"/>
              </a:ext>
            </a:extLst>
          </p:cNvPr>
          <p:cNvSpPr txBox="1"/>
          <p:nvPr/>
        </p:nvSpPr>
        <p:spPr>
          <a:xfrm>
            <a:off x="0" y="807650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What jobs will people do?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170F8-BAAA-8B46-8338-398DE308C5A6}"/>
              </a:ext>
            </a:extLst>
          </p:cNvPr>
          <p:cNvGrpSpPr/>
          <p:nvPr/>
        </p:nvGrpSpPr>
        <p:grpSpPr>
          <a:xfrm>
            <a:off x="1214967" y="1624032"/>
            <a:ext cx="9762066" cy="2286580"/>
            <a:chOff x="1223434" y="2420887"/>
            <a:chExt cx="9762066" cy="228658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3E1EF4-781B-471E-A8B7-3E889F8B98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3434" y="2420887"/>
              <a:ext cx="3179233" cy="228657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0A85B42-89AD-4143-AD6B-EC89FBBD9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14851" y="2420888"/>
              <a:ext cx="3179233" cy="228657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6F02403-B5F7-3349-AA18-6EF7F5FFE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06267" y="2420888"/>
              <a:ext cx="3179233" cy="2286579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DF1C862-2D50-FB49-B1B0-1EC72B46717A}"/>
              </a:ext>
            </a:extLst>
          </p:cNvPr>
          <p:cNvSpPr txBox="1"/>
          <p:nvPr/>
        </p:nvSpPr>
        <p:spPr>
          <a:xfrm>
            <a:off x="1239668" y="3978013"/>
            <a:ext cx="313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C1C1C"/>
                </a:solidFill>
                <a:latin typeface="Comic Sans MS" panose="030F0702030302020204" pitchFamily="66" charset="0"/>
              </a:rPr>
              <a:t>Doctor or nurse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F949CD-CABE-B84C-9E12-82AEA4DA6FF7}"/>
              </a:ext>
            </a:extLst>
          </p:cNvPr>
          <p:cNvSpPr txBox="1"/>
          <p:nvPr/>
        </p:nvSpPr>
        <p:spPr>
          <a:xfrm>
            <a:off x="7812178" y="3978013"/>
            <a:ext cx="3142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C1C1C"/>
                </a:solidFill>
                <a:latin typeface="Comic Sans MS" panose="030F0702030302020204" pitchFamily="66" charset="0"/>
              </a:rPr>
              <a:t>Computer programmer, software developer or game designer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9A1F84-C070-9D4F-9773-6F08019F8A10}"/>
              </a:ext>
            </a:extLst>
          </p:cNvPr>
          <p:cNvSpPr txBox="1"/>
          <p:nvPr/>
        </p:nvSpPr>
        <p:spPr>
          <a:xfrm>
            <a:off x="4538101" y="3978013"/>
            <a:ext cx="3135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C1C1C"/>
                </a:solidFill>
                <a:latin typeface="Comic Sans MS" panose="030F0702030302020204" pitchFamily="66" charset="0"/>
              </a:rPr>
              <a:t>Engineer or train driver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BE6D5A5-97B6-D54E-8753-634696CCA8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6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5885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our Place: Steps for Learning 8</a:t>
            </a:r>
          </a:p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B119DA-D6F4-D74B-AEC2-927F0E8ABBD5}"/>
              </a:ext>
            </a:extLst>
          </p:cNvPr>
          <p:cNvSpPr txBox="1"/>
          <p:nvPr/>
        </p:nvSpPr>
        <p:spPr>
          <a:xfrm>
            <a:off x="6726097" y="2474752"/>
            <a:ext cx="4104813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The different places people live.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The different types of buildings that we live in.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Think about what makes a place somewhere good to live.</a:t>
            </a:r>
          </a:p>
        </p:txBody>
      </p:sp>
      <p:pic>
        <p:nvPicPr>
          <p:cNvPr id="9" name="Picture 8" descr="A picture containing sky, outdoor, nature, mountain&#10;&#10;Description automatically generated">
            <a:extLst>
              <a:ext uri="{FF2B5EF4-FFF2-40B4-BE49-F238E27FC236}">
                <a16:creationId xmlns:a16="http://schemas.microsoft.com/office/drawing/2014/main" id="{F2151FE4-2CB1-3B46-AA70-ACCE12833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0975" y="2390449"/>
            <a:ext cx="4822826" cy="3100388"/>
          </a:xfrm>
          <a:prstGeom prst="rect">
            <a:avLst/>
          </a:prstGeom>
        </p:spPr>
      </p:pic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9F7CBE-1B57-87A5-3645-9C3D7C3478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FE55DDC-DB5F-4C5A-A49A-AA646DCD99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740" y="2762123"/>
            <a:ext cx="2480850" cy="26272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A219C0-3429-467B-B5E9-6C883EF3CF93}"/>
              </a:ext>
            </a:extLst>
          </p:cNvPr>
          <p:cNvSpPr txBox="1"/>
          <p:nvPr/>
        </p:nvSpPr>
        <p:spPr>
          <a:xfrm>
            <a:off x="1762200" y="1429545"/>
            <a:ext cx="866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What do settlements need to make them good places to live?</a:t>
            </a:r>
          </a:p>
          <a:p>
            <a:pPr algn="ctr"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Let’s discuss!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EFDA9B-318B-C046-9226-6F617C1C8F00}"/>
              </a:ext>
            </a:extLst>
          </p:cNvPr>
          <p:cNvSpPr txBox="1"/>
          <p:nvPr/>
        </p:nvSpPr>
        <p:spPr>
          <a:xfrm>
            <a:off x="0" y="807648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Activity 2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1815209-55CF-C54A-AA0A-CE77489D66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9309" y="2762123"/>
            <a:ext cx="2480850" cy="26272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DFD429-1E6B-074C-BBA5-4332C901C92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878" y="2762123"/>
            <a:ext cx="2480850" cy="26272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97DE8AC-95C7-1D43-BCA2-EBCB970EADE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6446" y="2762123"/>
            <a:ext cx="2480850" cy="262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242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5231DB-23CE-4BBF-9EB8-EBA8A10368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3468" y="1705825"/>
            <a:ext cx="6137867" cy="389540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100404" y="2807141"/>
            <a:ext cx="2745869" cy="1692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are the good things about living by the sea?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would be more difficult?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E9BA7F-FCD6-E54D-A57F-C1466E9E93BA}"/>
              </a:ext>
            </a:extLst>
          </p:cNvPr>
          <p:cNvSpPr txBox="1"/>
          <p:nvPr/>
        </p:nvSpPr>
        <p:spPr>
          <a:xfrm>
            <a:off x="0" y="807650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By the sea</a:t>
            </a:r>
          </a:p>
        </p:txBody>
      </p:sp>
    </p:spTree>
    <p:extLst>
      <p:ext uri="{BB962C8B-B14F-4D97-AF65-F5344CB8AC3E}">
        <p14:creationId xmlns:p14="http://schemas.microsoft.com/office/powerpoint/2010/main" val="38749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5231DB-23CE-4BBF-9EB8-EBA8A10368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0975" y="1700213"/>
            <a:ext cx="6146709" cy="39010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095247" y="2804335"/>
            <a:ext cx="2859266" cy="1692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are the good things about living on a hillside or in a valley? 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would be more difficult?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E9BA7F-FCD6-E54D-A57F-C1466E9E93BA}"/>
              </a:ext>
            </a:extLst>
          </p:cNvPr>
          <p:cNvSpPr txBox="1"/>
          <p:nvPr/>
        </p:nvSpPr>
        <p:spPr>
          <a:xfrm>
            <a:off x="0" y="78971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On a hillside or in a valley</a:t>
            </a:r>
          </a:p>
        </p:txBody>
      </p:sp>
    </p:spTree>
    <p:extLst>
      <p:ext uri="{BB962C8B-B14F-4D97-AF65-F5344CB8AC3E}">
        <p14:creationId xmlns:p14="http://schemas.microsoft.com/office/powerpoint/2010/main" val="178039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5231DB-23CE-4BBF-9EB8-EBA8A1036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3595" y="1700213"/>
            <a:ext cx="6146709" cy="39010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082116" y="2804335"/>
            <a:ext cx="2996881" cy="1692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are the good things about living in (or near) a forest? 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would be more difficult?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E9BA7F-FCD6-E54D-A57F-C1466E9E93BA}"/>
              </a:ext>
            </a:extLst>
          </p:cNvPr>
          <p:cNvSpPr txBox="1"/>
          <p:nvPr/>
        </p:nvSpPr>
        <p:spPr>
          <a:xfrm>
            <a:off x="0" y="789721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In a forest</a:t>
            </a:r>
          </a:p>
        </p:txBody>
      </p:sp>
    </p:spTree>
    <p:extLst>
      <p:ext uri="{BB962C8B-B14F-4D97-AF65-F5344CB8AC3E}">
        <p14:creationId xmlns:p14="http://schemas.microsoft.com/office/powerpoint/2010/main" val="109010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5231DB-23CE-4BBF-9EB8-EBA8A1036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1524" y="1700213"/>
            <a:ext cx="6146709" cy="39010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082116" y="2804335"/>
            <a:ext cx="2996881" cy="1692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are the good things about living on a mountain? 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would be more difficult?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E9BA7F-FCD6-E54D-A57F-C1466E9E93BA}"/>
              </a:ext>
            </a:extLst>
          </p:cNvPr>
          <p:cNvSpPr txBox="1"/>
          <p:nvPr/>
        </p:nvSpPr>
        <p:spPr>
          <a:xfrm>
            <a:off x="0" y="897295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On a mountain</a:t>
            </a:r>
          </a:p>
        </p:txBody>
      </p:sp>
    </p:spTree>
    <p:extLst>
      <p:ext uri="{BB962C8B-B14F-4D97-AF65-F5344CB8AC3E}">
        <p14:creationId xmlns:p14="http://schemas.microsoft.com/office/powerpoint/2010/main" val="68381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082116" y="2180236"/>
            <a:ext cx="2658909" cy="29238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are the good things about living in an active volcano?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Hmmm … no need to heat your home!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would be more difficult? 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Hmmm … quite a lot!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E9BA7F-FCD6-E54D-A57F-C1466E9E93BA}"/>
              </a:ext>
            </a:extLst>
          </p:cNvPr>
          <p:cNvSpPr txBox="1"/>
          <p:nvPr/>
        </p:nvSpPr>
        <p:spPr>
          <a:xfrm>
            <a:off x="0" y="897295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In an active volcano</a:t>
            </a:r>
          </a:p>
        </p:txBody>
      </p:sp>
      <p:pic>
        <p:nvPicPr>
          <p:cNvPr id="9" name="Picture 8" descr="A volcano erupting at night&#10;&#10;Description automatically generated">
            <a:extLst>
              <a:ext uri="{FF2B5EF4-FFF2-40B4-BE49-F238E27FC236}">
                <a16:creationId xmlns:a16="http://schemas.microsoft.com/office/drawing/2014/main" id="{11A62FE5-48A1-42EA-D64E-26407DA18E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0974" y="1688123"/>
            <a:ext cx="6158223" cy="390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61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36F38EE-8B42-48BE-80AF-E329250552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5779" y="3285389"/>
            <a:ext cx="7100442" cy="27926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E3A2B4-FDC8-4820-9A19-075F958A721D}"/>
              </a:ext>
            </a:extLst>
          </p:cNvPr>
          <p:cNvSpPr txBox="1"/>
          <p:nvPr/>
        </p:nvSpPr>
        <p:spPr>
          <a:xfrm>
            <a:off x="1991544" y="1312245"/>
            <a:ext cx="820891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solidFill>
                  <a:srgbClr val="1C1C1C"/>
                </a:solidFill>
                <a:latin typeface="Comic Sans MS" panose="030F0702030302020204" pitchFamily="66" charset="0"/>
              </a:rPr>
              <a:t>Design our own place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0C5FF4-96CC-49D0-BC63-70BD80C2A27E}"/>
              </a:ext>
            </a:extLst>
          </p:cNvPr>
          <p:cNvSpPr txBox="1"/>
          <p:nvPr/>
        </p:nvSpPr>
        <p:spPr>
          <a:xfrm>
            <a:off x="1687071" y="1805300"/>
            <a:ext cx="8817859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kind of housing will you create?</a:t>
            </a:r>
          </a:p>
          <a:p>
            <a:pPr algn="ctr">
              <a:spcBef>
                <a:spcPts val="8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What will the transport be like?</a:t>
            </a:r>
          </a:p>
          <a:p>
            <a:pPr algn="ctr">
              <a:spcBef>
                <a:spcPts val="8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How will it be environmentally friendly? Should there be cars?!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E65470-8A98-6748-9502-2B14C2F45336}"/>
              </a:ext>
            </a:extLst>
          </p:cNvPr>
          <p:cNvSpPr txBox="1"/>
          <p:nvPr/>
        </p:nvSpPr>
        <p:spPr>
          <a:xfrm>
            <a:off x="0" y="628358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Activity 3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2B5F168-045E-8145-A7DE-9E3B51BA10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056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Place: Steps for Learning 8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F90B29-E895-5541-992A-38B84F2DBD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0766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5231DB-23CE-4BBF-9EB8-EBA8A1036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8971" y="1757082"/>
            <a:ext cx="6130431" cy="38906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450434" y="3502369"/>
            <a:ext cx="217213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rgbClr val="1C1C1C"/>
                </a:solidFill>
                <a:latin typeface="Comic Sans MS" panose="030F0702030302020204" pitchFamily="66" charset="0"/>
              </a:rPr>
              <a:t>In a town.</a:t>
            </a:r>
            <a:endParaRPr lang="en-GB" sz="2400" dirty="0">
              <a:solidFill>
                <a:srgbClr val="1C1C1C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E9BA7F-FCD6-E54D-A57F-C1466E9E93BA}"/>
              </a:ext>
            </a:extLst>
          </p:cNvPr>
          <p:cNvSpPr txBox="1"/>
          <p:nvPr/>
        </p:nvSpPr>
        <p:spPr>
          <a:xfrm>
            <a:off x="0" y="78971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Where would you like to live?</a:t>
            </a:r>
          </a:p>
        </p:txBody>
      </p:sp>
    </p:spTree>
    <p:extLst>
      <p:ext uri="{BB962C8B-B14F-4D97-AF65-F5344CB8AC3E}">
        <p14:creationId xmlns:p14="http://schemas.microsoft.com/office/powerpoint/2010/main" val="3740461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5231DB-23CE-4BBF-9EB8-EBA8A1036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8971" y="1773238"/>
            <a:ext cx="6137867" cy="388177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453216" y="3314017"/>
            <a:ext cx="242499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rgbClr val="1C1C1C"/>
                </a:solidFill>
                <a:latin typeface="Comic Sans MS" panose="030F0702030302020204" pitchFamily="66" charset="0"/>
              </a:rPr>
              <a:t>In a village in the countryside.</a:t>
            </a:r>
            <a:endParaRPr lang="en-GB" sz="2400" dirty="0">
              <a:solidFill>
                <a:srgbClr val="1C1C1C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E9BA7F-FCD6-E54D-A57F-C1466E9E93BA}"/>
              </a:ext>
            </a:extLst>
          </p:cNvPr>
          <p:cNvSpPr txBox="1"/>
          <p:nvPr/>
        </p:nvSpPr>
        <p:spPr>
          <a:xfrm>
            <a:off x="0" y="80764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Where would you like to live?</a:t>
            </a:r>
          </a:p>
        </p:txBody>
      </p:sp>
    </p:spTree>
    <p:extLst>
      <p:ext uri="{BB962C8B-B14F-4D97-AF65-F5344CB8AC3E}">
        <p14:creationId xmlns:p14="http://schemas.microsoft.com/office/powerpoint/2010/main" val="2497030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5231DB-23CE-4BBF-9EB8-EBA8A1036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8971" y="1773238"/>
            <a:ext cx="6137867" cy="38638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448268" y="3505107"/>
            <a:ext cx="32661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rgbClr val="1C1C1C"/>
                </a:solidFill>
                <a:latin typeface="Comic Sans MS" panose="030F0702030302020204" pitchFamily="66" charset="0"/>
              </a:rPr>
              <a:t>In a city.</a:t>
            </a:r>
            <a:endParaRPr lang="en-GB" sz="2400" dirty="0">
              <a:solidFill>
                <a:srgbClr val="1C1C1C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E9BA7F-FCD6-E54D-A57F-C1466E9E93BA}"/>
              </a:ext>
            </a:extLst>
          </p:cNvPr>
          <p:cNvSpPr txBox="1"/>
          <p:nvPr/>
        </p:nvSpPr>
        <p:spPr>
          <a:xfrm>
            <a:off x="0" y="80764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Where would you like to live?</a:t>
            </a:r>
          </a:p>
        </p:txBody>
      </p:sp>
    </p:spTree>
    <p:extLst>
      <p:ext uri="{BB962C8B-B14F-4D97-AF65-F5344CB8AC3E}">
        <p14:creationId xmlns:p14="http://schemas.microsoft.com/office/powerpoint/2010/main" val="554963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E1F990C-F8B0-45B1-97E9-E62B1CF5DAB4}"/>
              </a:ext>
            </a:extLst>
          </p:cNvPr>
          <p:cNvSpPr txBox="1"/>
          <p:nvPr/>
        </p:nvSpPr>
        <p:spPr>
          <a:xfrm>
            <a:off x="1216389" y="1797313"/>
            <a:ext cx="345721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Probably quite a few different ones! 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For example: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95A9AF-BCAF-F84F-982B-0E7F26FE8860}"/>
              </a:ext>
            </a:extLst>
          </p:cNvPr>
          <p:cNvSpPr txBox="1"/>
          <p:nvPr/>
        </p:nvSpPr>
        <p:spPr>
          <a:xfrm>
            <a:off x="0" y="807650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In a town, what sort of house might we live in?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FEB747-B419-2640-9A02-615B3C7846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1294" y="1760837"/>
            <a:ext cx="6107687" cy="3876250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E5774FB-C36A-AA43-A9BC-68C284D028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41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442077" y="3240323"/>
            <a:ext cx="32661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rgbClr val="1C1C1C"/>
                </a:solidFill>
                <a:latin typeface="Comic Sans MS" panose="030F0702030302020204" pitchFamily="66" charset="0"/>
              </a:rPr>
              <a:t>In a flat.</a:t>
            </a:r>
            <a:endParaRPr lang="en-GB" sz="2400" dirty="0">
              <a:solidFill>
                <a:srgbClr val="1C1C1C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A38FF4-7B7A-C341-8BAE-BA9E009BD5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4790" y="1379621"/>
            <a:ext cx="6449770" cy="409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929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435976" y="3059667"/>
            <a:ext cx="21971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 dirty="0">
                <a:solidFill>
                  <a:srgbClr val="1C1C1C"/>
                </a:solidFill>
                <a:latin typeface="Comic Sans MS" panose="030F0702030302020204" pitchFamily="66" charset="0"/>
              </a:rPr>
              <a:t>In a terrace house.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A64DB6-506D-FBE7-BEF0-516F984F0F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5847" y="1382659"/>
            <a:ext cx="6448712" cy="409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083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8435975" y="2875001"/>
            <a:ext cx="291334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 dirty="0">
                <a:solidFill>
                  <a:srgbClr val="1C1C1C"/>
                </a:solidFill>
                <a:latin typeface="Comic Sans MS" panose="030F0702030302020204" pitchFamily="66" charset="0"/>
              </a:rPr>
              <a:t>In a</a:t>
            </a:r>
          </a:p>
          <a:p>
            <a:r>
              <a:rPr lang="en-GB" sz="2400" dirty="0">
                <a:solidFill>
                  <a:srgbClr val="1C1C1C"/>
                </a:solidFill>
                <a:latin typeface="Comic Sans MS" panose="030F0702030302020204" pitchFamily="66" charset="0"/>
              </a:rPr>
              <a:t>semi-detached house.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03E9AC-EDA8-C650-9E4B-80D7F85577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5847" y="1382659"/>
            <a:ext cx="6448712" cy="409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02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15727</TotalTime>
  <Words>666</Words>
  <Application>Microsoft Office PowerPoint</Application>
  <PresentationFormat>Widescreen</PresentationFormat>
  <Paragraphs>109</Paragraphs>
  <Slides>27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519</cp:revision>
  <dcterms:created xsi:type="dcterms:W3CDTF">2021-01-11T17:47:06Z</dcterms:created>
  <dcterms:modified xsi:type="dcterms:W3CDTF">2022-09-15T18:05:13Z</dcterms:modified>
</cp:coreProperties>
</file>