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1"/>
  </p:notesMasterIdLst>
  <p:sldIdLst>
    <p:sldId id="262" r:id="rId3"/>
    <p:sldId id="258" r:id="rId4"/>
    <p:sldId id="266" r:id="rId5"/>
    <p:sldId id="259" r:id="rId6"/>
    <p:sldId id="260" r:id="rId7"/>
    <p:sldId id="261" r:id="rId8"/>
    <p:sldId id="265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86" userDrawn="1">
          <p15:clr>
            <a:srgbClr val="A4A3A4"/>
          </p15:clr>
        </p15:guide>
        <p15:guide id="2" pos="733" userDrawn="1">
          <p15:clr>
            <a:srgbClr val="A4A3A4"/>
          </p15:clr>
        </p15:guide>
        <p15:guide id="3" orient="horz" pos="3612" userDrawn="1">
          <p15:clr>
            <a:srgbClr val="A4A3A4"/>
          </p15:clr>
        </p15:guide>
        <p15:guide id="4" pos="47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8B2D"/>
    <a:srgbClr val="EA5B0C"/>
    <a:srgbClr val="F8C623"/>
    <a:srgbClr val="272626"/>
    <a:srgbClr val="F9B233"/>
    <a:srgbClr val="951B81"/>
    <a:srgbClr val="D9222A"/>
    <a:srgbClr val="D8222A"/>
    <a:srgbClr val="064B8D"/>
    <a:srgbClr val="DB2A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 autoAdjust="0"/>
    <p:restoredTop sz="94700"/>
  </p:normalViewPr>
  <p:slideViewPr>
    <p:cSldViewPr snapToGrid="0" snapToObjects="1">
      <p:cViewPr varScale="1">
        <p:scale>
          <a:sx n="124" d="100"/>
          <a:sy n="124" d="100"/>
        </p:scale>
        <p:origin x="1200" y="168"/>
      </p:cViewPr>
      <p:guideLst>
        <p:guide orient="horz" pos="686"/>
        <p:guide pos="733"/>
        <p:guide orient="horz" pos="3612"/>
        <p:guide pos="474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9/27/22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2232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3587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8099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8469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9169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6761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6151" y="4988725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73772" y="5012579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70844" y="5028482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2002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102056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6151" y="4988725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73772" y="5012579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70844" y="5028482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6151" y="4988725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73772" y="5012579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70844" y="5028482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190B29-DF11-5343-849F-ECECBFF496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86D4663-C96D-584F-9361-A77375285F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8AD517-602C-5443-8728-519884F3E4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6664B-B604-754D-A480-59B5500F1CE9}" type="datetimeFigureOut">
              <a:rPr lang="en-US" smtClean="0"/>
              <a:t>9/27/22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6966DE-F8B2-D645-A029-4FBADDAED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335CB8-9B48-2C49-AE33-43E38A5F2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5C991-4A81-F849-AAE3-85E5D0A470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0931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90C64C-8396-6C4C-9117-2AD30A8D3B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F340E6-E1F3-2647-AE01-8A5AA6D19C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C38598-20E8-8245-944A-15BED0E30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6664B-B604-754D-A480-59B5500F1CE9}" type="datetimeFigureOut">
              <a:rPr lang="en-US" smtClean="0"/>
              <a:t>9/27/22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C89282-C93F-5F43-93F0-9B7F04D2FA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ED8AB9-5F8A-854C-A62D-200B24924F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5C991-4A81-F849-AAE3-85E5D0A470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8694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BA4F5-C161-F14B-B3EE-81D8A3BFB3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9A59B0-717F-8446-9BA9-CEEC581ADE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A091F6-44B3-074C-BFAD-89BEA14792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6664B-B604-754D-A480-59B5500F1CE9}" type="datetimeFigureOut">
              <a:rPr lang="en-US" smtClean="0"/>
              <a:t>9/27/22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E16843-385B-E144-8243-5C5483AAE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3C2E1F-C389-914B-B143-8440BB373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5C991-4A81-F849-AAE3-85E5D0A470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1025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068ECA-3765-264D-9406-1D1FDD4BA8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AD6DE7-77A3-684E-931F-65E7357E7D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DEA75D-8912-8E4E-B49D-6EB2102A98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EC7D62-48D8-F44D-A271-10F8095801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6664B-B604-754D-A480-59B5500F1CE9}" type="datetimeFigureOut">
              <a:rPr lang="en-US" smtClean="0"/>
              <a:t>9/27/22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41089-A419-3749-9FD5-34202771C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89C16F-0140-C243-A04B-FC7AFD396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5C991-4A81-F849-AAE3-85E5D0A470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0255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14B70-10C6-DB41-80BE-9345A54F27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3ADB7D-1931-834E-AE38-D2EDBFD743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9D56A6-DD3D-7540-8FCE-FF3BAA6E45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456B2F9-8020-1B42-94CA-088F721F934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63FA17B-76D6-9543-80B6-0B7F4ADAC3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2C95EE1-EA1C-454B-929C-2780EC350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6664B-B604-754D-A480-59B5500F1CE9}" type="datetimeFigureOut">
              <a:rPr lang="en-US" smtClean="0"/>
              <a:t>9/27/22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5A5A4D2-21A4-8C40-929E-1FE08B4A6E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3117140-812A-9C48-97FF-6370ED217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5C991-4A81-F849-AAE3-85E5D0A470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6420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41C32D-D8C9-2C4A-9FC1-B2D00A1B71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118B9EA-F770-8541-876A-A5BC6517A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6664B-B604-754D-A480-59B5500F1CE9}" type="datetimeFigureOut">
              <a:rPr lang="en-US" smtClean="0"/>
              <a:t>9/27/22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6C3D448-EB1F-724E-AB9B-61B4096DC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6FF476-A20C-6D48-B4DD-761220DB3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5C991-4A81-F849-AAE3-85E5D0A470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2549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47B5400-0B95-F743-9B89-8A2BE6FB4D8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B8B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3642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A6D65-97DC-D248-ADB8-84F0FAF75C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F5C440-C231-2044-82A7-3509BAC8AA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9CFD89-AC40-9A40-8347-A7933E0A1C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258129-10C4-D14F-BAC0-8587DD7A5D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6664B-B604-754D-A480-59B5500F1CE9}" type="datetimeFigureOut">
              <a:rPr lang="en-US" smtClean="0"/>
              <a:t>9/27/22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56C23F-E1CD-554F-B774-06821C7A63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389D7D-FAC4-124B-9857-B5B36B2E7C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5C991-4A81-F849-AAE3-85E5D0A470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927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2002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02056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6151" y="4988725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73772" y="5012579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70844" y="5028482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B1A507-5EBA-B949-9191-C7FC88803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BC71AFD-EADA-7F47-A44F-923C60B661E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BE26A2-28EC-6948-AA76-912F45B037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9D8195-5918-B947-BC5B-92EBEE8493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6664B-B604-754D-A480-59B5500F1CE9}" type="datetimeFigureOut">
              <a:rPr lang="en-US" smtClean="0"/>
              <a:t>9/27/22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E541E2-FF71-3F4E-855D-784266FD0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30E361-5E2B-2044-9280-88AF4A370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5C991-4A81-F849-AAE3-85E5D0A470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522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22C424-A7B9-0D4C-8F39-0CEAC219F9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DF9514-B3BB-6444-BF49-FCB1E2F78D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EA64C5-C65D-B640-A148-F40235666B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6664B-B604-754D-A480-59B5500F1CE9}" type="datetimeFigureOut">
              <a:rPr lang="en-US" smtClean="0"/>
              <a:t>9/27/22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3E1027-53C7-4A42-8CAE-89F11C502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97241E-851A-4749-8F4C-D5B6C0209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5C991-4A81-F849-AAE3-85E5D0A470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5360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64EC05E-D0D3-D145-9DC5-E76B662900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57B45F-8744-3C42-AF5C-FA3E0C4845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7F8AB6-DBEE-5B42-A20F-9A51499A74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6664B-B604-754D-A480-59B5500F1CE9}" type="datetimeFigureOut">
              <a:rPr lang="en-US" smtClean="0"/>
              <a:t>9/27/22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FBE7C7-FFF2-EF40-936B-DF3491E5D7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8832A7-7A38-A549-83D5-12013A0056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5C991-4A81-F849-AAE3-85E5D0A470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833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6151" y="4988725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73772" y="5012579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70844" y="5028482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2002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6151" y="4988725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9/27/22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73772" y="5012579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70844" y="5028482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6151" y="4988725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9/27/22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73772" y="5012579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70844" y="5028482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2002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6151" y="4988725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9/27/22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73772" y="5012579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70844" y="5028482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C0E064-C229-EE4B-8776-5AB4E735F6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6151" y="4988725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9/27/22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65001B6-7780-544F-AEE9-4E1C7CBAB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73772" y="5012579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8AC258-AD44-E54D-A9C7-F697C1D87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70844" y="5028482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6151" y="4988725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9/27/22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73772" y="5012579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70844" y="5028482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6151" y="4988725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9/27/22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73772" y="5012579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70844" y="5028482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D1859ED-9036-414A-A188-5FFF17C29E2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B8B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10" name="Round Diagonal Corner of Rectangle 9">
            <a:extLst>
              <a:ext uri="{FF2B5EF4-FFF2-40B4-BE49-F238E27FC236}">
                <a16:creationId xmlns:a16="http://schemas.microsoft.com/office/drawing/2014/main" id="{7D9AEFB3-9AD2-2E44-932A-63A7A96385D6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412C18A-0915-074D-B2A5-D3A3DE65C2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B221DC-9DE9-7741-9922-379AEECA44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E11867-63C5-CC4F-A5F3-640F71B5463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6664B-B604-754D-A480-59B5500F1CE9}" type="datetimeFigureOut">
              <a:rPr lang="en-US" smtClean="0"/>
              <a:t>9/27/22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E905B4-E592-E94A-9FF0-C17AF850D5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F41F87-9ECB-F94C-8C76-3E259075DD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95C991-4A81-F849-AAE3-85E5D0A470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64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9.pn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jpeg"/><Relationship Id="rId9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942A522-7FC0-F747-B978-F055220CFD0B}"/>
              </a:ext>
            </a:extLst>
          </p:cNvPr>
          <p:cNvSpPr/>
          <p:nvPr/>
        </p:nvSpPr>
        <p:spPr>
          <a:xfrm>
            <a:off x="0" y="1839533"/>
            <a:ext cx="12192000" cy="3793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F4E4D63-774D-B641-981E-DD9BC87C0663}"/>
              </a:ext>
            </a:extLst>
          </p:cNvPr>
          <p:cNvSpPr txBox="1">
            <a:spLocks/>
          </p:cNvSpPr>
          <p:nvPr/>
        </p:nvSpPr>
        <p:spPr>
          <a:xfrm>
            <a:off x="-2" y="586806"/>
            <a:ext cx="12192002" cy="646331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Night and Day</a:t>
            </a:r>
          </a:p>
        </p:txBody>
      </p:sp>
      <p:pic>
        <p:nvPicPr>
          <p:cNvPr id="10" name="Picture 9" descr="A view of the earth from space&#10;&#10;Description automatically generated with medium confidence">
            <a:extLst>
              <a:ext uri="{FF2B5EF4-FFF2-40B4-BE49-F238E27FC236}">
                <a16:creationId xmlns:a16="http://schemas.microsoft.com/office/drawing/2014/main" id="{497B1601-C5C0-2E47-AB90-682521EAE51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4863" b="10140"/>
          <a:stretch/>
        </p:blipFill>
        <p:spPr>
          <a:xfrm>
            <a:off x="0" y="1968163"/>
            <a:ext cx="12192000" cy="3535973"/>
          </a:xfrm>
          <a:prstGeom prst="rect">
            <a:avLst/>
          </a:prstGeom>
        </p:spPr>
      </p:pic>
      <p:pic>
        <p:nvPicPr>
          <p:cNvPr id="8" name="Picture 7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20E5A6A8-A442-624B-A53D-5FBC8217BE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2BD6ACD-78EA-2F46-A25A-B6D78F3597E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0F33B909-0EFE-B440-A523-1FE8838217A3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7DD0FC3-FA8D-CE47-840C-62F0FCD915A0}"/>
              </a:ext>
            </a:extLst>
          </p:cNvPr>
          <p:cNvSpPr txBox="1">
            <a:spLocks/>
          </p:cNvSpPr>
          <p:nvPr/>
        </p:nvSpPr>
        <p:spPr>
          <a:xfrm>
            <a:off x="8487784" y="6019475"/>
            <a:ext cx="3502298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Geography KS1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97213F0-6FC9-3C45-A77C-929C169449E7}"/>
              </a:ext>
            </a:extLst>
          </p:cNvPr>
          <p:cNvGrpSpPr/>
          <p:nvPr/>
        </p:nvGrpSpPr>
        <p:grpSpPr>
          <a:xfrm>
            <a:off x="4101341" y="5874029"/>
            <a:ext cx="3875136" cy="739868"/>
            <a:chOff x="4226851" y="5874029"/>
            <a:chExt cx="3875136" cy="739868"/>
          </a:xfrm>
        </p:grpSpPr>
        <p:pic>
          <p:nvPicPr>
            <p:cNvPr id="14" name="Picture 13" descr="Logo, company name&#10;&#10;Description automatically generated">
              <a:extLst>
                <a:ext uri="{FF2B5EF4-FFF2-40B4-BE49-F238E27FC236}">
                  <a16:creationId xmlns:a16="http://schemas.microsoft.com/office/drawing/2014/main" id="{9A41DD84-D664-7049-BB4D-866B70B7E54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40035" y="5874029"/>
              <a:ext cx="961952" cy="739868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AEB9D6E-BCDE-8D41-8800-563D917C9017}"/>
                </a:ext>
              </a:extLst>
            </p:cNvPr>
            <p:cNvSpPr txBox="1"/>
            <p:nvPr/>
          </p:nvSpPr>
          <p:spPr>
            <a:xfrm>
              <a:off x="4226851" y="5951453"/>
              <a:ext cx="2771951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50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Produced in collaboration with</a:t>
              </a:r>
              <a:br>
                <a:rPr lang="en-GB" sz="150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50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the Geographical Association</a:t>
              </a:r>
              <a:endParaRPr lang="en-US" sz="1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65904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7DA13A17-AC15-5247-9567-D77681E1D95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0519" y="2006928"/>
            <a:ext cx="4422061" cy="363457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0B7DF27-78C0-0140-AF68-D65B94EA90CF}"/>
              </a:ext>
            </a:extLst>
          </p:cNvPr>
          <p:cNvSpPr txBox="1"/>
          <p:nvPr/>
        </p:nvSpPr>
        <p:spPr>
          <a:xfrm>
            <a:off x="4856458" y="3518549"/>
            <a:ext cx="6716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Sun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F6F4E805-C0AF-D84C-9914-B1C639F77B9D}"/>
              </a:ext>
            </a:extLst>
          </p:cNvPr>
          <p:cNvSpPr txBox="1">
            <a:spLocks/>
          </p:cNvSpPr>
          <p:nvPr/>
        </p:nvSpPr>
        <p:spPr>
          <a:xfrm>
            <a:off x="0" y="90550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EB8B2D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Night and Day: Lesson aims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D5A8567-E563-364D-B89E-73BCB6B916EE}"/>
              </a:ext>
            </a:extLst>
          </p:cNvPr>
          <p:cNvSpPr txBox="1"/>
          <p:nvPr/>
        </p:nvSpPr>
        <p:spPr>
          <a:xfrm>
            <a:off x="6312422" y="2330062"/>
            <a:ext cx="4333081" cy="1364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How the </a:t>
            </a:r>
            <a:r>
              <a:rPr lang="en-GB" sz="2200" b="1" dirty="0">
                <a:solidFill>
                  <a:srgbClr val="272626"/>
                </a:solidFill>
                <a:latin typeface="Comic Sans MS" panose="030F0702030302020204" pitchFamily="66" charset="0"/>
              </a:rPr>
              <a:t>earth</a:t>
            </a: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 travels around the </a:t>
            </a:r>
            <a:r>
              <a:rPr lang="en-GB" sz="2200" b="1" dirty="0">
                <a:solidFill>
                  <a:srgbClr val="272626"/>
                </a:solidFill>
                <a:latin typeface="Comic Sans MS" panose="030F0702030302020204" pitchFamily="66" charset="0"/>
              </a:rPr>
              <a:t>sun</a:t>
            </a: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How this forms </a:t>
            </a:r>
            <a:r>
              <a:rPr lang="en-GB" sz="2200" b="1" dirty="0">
                <a:solidFill>
                  <a:srgbClr val="272626"/>
                </a:solidFill>
                <a:latin typeface="Comic Sans MS" panose="030F0702030302020204" pitchFamily="66" charset="0"/>
              </a:rPr>
              <a:t>day</a:t>
            </a: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 and </a:t>
            </a:r>
            <a:r>
              <a:rPr lang="en-GB" sz="2200" b="1" dirty="0">
                <a:solidFill>
                  <a:srgbClr val="272626"/>
                </a:solidFill>
                <a:latin typeface="Comic Sans MS" panose="030F0702030302020204" pitchFamily="66" charset="0"/>
              </a:rPr>
              <a:t>night</a:t>
            </a: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. </a:t>
            </a:r>
          </a:p>
        </p:txBody>
      </p:sp>
      <p:pic>
        <p:nvPicPr>
          <p:cNvPr id="13" name="Picture 1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B5D03E3-639A-5045-AEC6-7ABF8116C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1D4BD1E-61EE-4BB2-BA68-72424111FDD2}"/>
              </a:ext>
            </a:extLst>
          </p:cNvPr>
          <p:cNvSpPr txBox="1"/>
          <p:nvPr/>
        </p:nvSpPr>
        <p:spPr>
          <a:xfrm>
            <a:off x="6312421" y="3824212"/>
            <a:ext cx="454905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Understand that day and night happen because the earth spins around on its </a:t>
            </a:r>
            <a:r>
              <a:rPr lang="en-GB" sz="2200" b="1" dirty="0">
                <a:solidFill>
                  <a:srgbClr val="272626"/>
                </a:solidFill>
                <a:latin typeface="Comic Sans MS" panose="030F0702030302020204" pitchFamily="66" charset="0"/>
              </a:rPr>
              <a:t>axis </a:t>
            </a: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as it </a:t>
            </a:r>
            <a:r>
              <a:rPr lang="en-GB" sz="2200" b="1" dirty="0">
                <a:solidFill>
                  <a:srgbClr val="272626"/>
                </a:solidFill>
                <a:latin typeface="Comic Sans MS" panose="030F0702030302020204" pitchFamily="66" charset="0"/>
              </a:rPr>
              <a:t>orbits</a:t>
            </a: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 the sun.</a:t>
            </a:r>
          </a:p>
        </p:txBody>
      </p:sp>
    </p:spTree>
    <p:extLst>
      <p:ext uri="{BB962C8B-B14F-4D97-AF65-F5344CB8AC3E}">
        <p14:creationId xmlns:p14="http://schemas.microsoft.com/office/powerpoint/2010/main" val="10961621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95D6CBF-E62B-48F0-8BAB-613E4F3AE2B0}"/>
              </a:ext>
            </a:extLst>
          </p:cNvPr>
          <p:cNvSpPr txBox="1"/>
          <p:nvPr/>
        </p:nvSpPr>
        <p:spPr>
          <a:xfrm>
            <a:off x="7457482" y="1643896"/>
            <a:ext cx="4028187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Planet Earth is a sphere, or ball, which spins round and round as it travels around the sun.</a:t>
            </a:r>
          </a:p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It takes Planet Earth 24 hours to complete one spin. </a:t>
            </a:r>
          </a:p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This gives us …</a:t>
            </a:r>
          </a:p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… </a:t>
            </a:r>
            <a:r>
              <a:rPr lang="en-GB" sz="2200" b="1" dirty="0">
                <a:solidFill>
                  <a:srgbClr val="272626"/>
                </a:solidFill>
                <a:latin typeface="Comic Sans MS" panose="030F0702030302020204" pitchFamily="66" charset="0"/>
              </a:rPr>
              <a:t>day</a:t>
            </a: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 and </a:t>
            </a:r>
            <a:r>
              <a:rPr lang="en-GB" sz="2200" b="1" dirty="0">
                <a:solidFill>
                  <a:srgbClr val="272626"/>
                </a:solidFill>
                <a:latin typeface="Comic Sans MS" panose="030F0702030302020204" pitchFamily="66" charset="0"/>
              </a:rPr>
              <a:t>night</a:t>
            </a: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!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7488F2E-82ED-CF4A-AF47-2B60D6CE3AEB}"/>
              </a:ext>
            </a:extLst>
          </p:cNvPr>
          <p:cNvGrpSpPr/>
          <p:nvPr/>
        </p:nvGrpSpPr>
        <p:grpSpPr>
          <a:xfrm>
            <a:off x="1163638" y="1089025"/>
            <a:ext cx="5651447" cy="4645025"/>
            <a:chOff x="1728151" y="1606459"/>
            <a:chExt cx="4422061" cy="3634571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DA13A17-AC15-5247-9567-D77681E1D9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28151" y="1606459"/>
              <a:ext cx="4422061" cy="3634571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0B7DF27-78C0-0140-AF68-D65B94EA90CF}"/>
                </a:ext>
              </a:extLst>
            </p:cNvPr>
            <p:cNvSpPr txBox="1"/>
            <p:nvPr/>
          </p:nvSpPr>
          <p:spPr>
            <a:xfrm>
              <a:off x="5254090" y="3118080"/>
              <a:ext cx="6716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500"/>
                </a:spcBef>
              </a:pPr>
              <a:r>
                <a:rPr lang="en-GB" sz="2000" b="1" dirty="0">
                  <a:solidFill>
                    <a:srgbClr val="272626"/>
                  </a:solidFill>
                  <a:latin typeface="Comic Sans MS" panose="030F0702030302020204" pitchFamily="66" charset="0"/>
                </a:rPr>
                <a:t>Sun</a:t>
              </a:r>
            </a:p>
          </p:txBody>
        </p:sp>
      </p:grp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A52502E-3B99-5E44-A5FE-B9E221FC7E3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897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121DDEAD-AB8E-4302-8D4C-7A3D83DDE4D4}"/>
              </a:ext>
            </a:extLst>
          </p:cNvPr>
          <p:cNvSpPr txBox="1"/>
          <p:nvPr/>
        </p:nvSpPr>
        <p:spPr>
          <a:xfrm>
            <a:off x="7433640" y="1515655"/>
            <a:ext cx="3798669" cy="3826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As Planet Earth spins, part of the planet is facing</a:t>
            </a:r>
            <a:b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the sun.</a:t>
            </a:r>
          </a:p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What time is that?</a:t>
            </a:r>
          </a:p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Yes, it’s </a:t>
            </a:r>
            <a:r>
              <a:rPr lang="en-GB" sz="2200" b="1" dirty="0">
                <a:solidFill>
                  <a:srgbClr val="272626"/>
                </a:solidFill>
                <a:latin typeface="Comic Sans MS" panose="030F0702030302020204" pitchFamily="66" charset="0"/>
              </a:rPr>
              <a:t>daytime</a:t>
            </a: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!</a:t>
            </a:r>
          </a:p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What time will be on the opposite end of the planet?</a:t>
            </a:r>
          </a:p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That’s right, </a:t>
            </a:r>
            <a:r>
              <a:rPr lang="en-GB" sz="2200" b="1">
                <a:solidFill>
                  <a:srgbClr val="272626"/>
                </a:solidFill>
                <a:latin typeface="Comic Sans MS" panose="030F0702030302020204" pitchFamily="66" charset="0"/>
              </a:rPr>
              <a:t>nighttime</a:t>
            </a: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!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DD2A9B4-EEBB-BC46-BC91-9B86635DA527}"/>
              </a:ext>
            </a:extLst>
          </p:cNvPr>
          <p:cNvGrpSpPr/>
          <p:nvPr/>
        </p:nvGrpSpPr>
        <p:grpSpPr>
          <a:xfrm>
            <a:off x="1170960" y="1099644"/>
            <a:ext cx="6065082" cy="4627180"/>
            <a:chOff x="1962312" y="1863520"/>
            <a:chExt cx="4764019" cy="3634571"/>
          </a:xfrm>
        </p:grpSpPr>
        <p:pic>
          <p:nvPicPr>
            <p:cNvPr id="21" name="Picture 20" descr="A close-up of a planet&#10;&#10;Description automatically generated with low confidence">
              <a:extLst>
                <a:ext uri="{FF2B5EF4-FFF2-40B4-BE49-F238E27FC236}">
                  <a16:creationId xmlns:a16="http://schemas.microsoft.com/office/drawing/2014/main" id="{D950B68A-36B6-E34D-9F16-A9FC1DE5CC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62312" y="1863520"/>
              <a:ext cx="4409835" cy="3634571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55FF6B7-D71F-4B4D-8474-2F58B6D17ACE}"/>
                </a:ext>
              </a:extLst>
            </p:cNvPr>
            <p:cNvSpPr txBox="1"/>
            <p:nvPr/>
          </p:nvSpPr>
          <p:spPr>
            <a:xfrm>
              <a:off x="5652108" y="3385070"/>
              <a:ext cx="10742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500"/>
                </a:spcBef>
              </a:pPr>
              <a:r>
                <a:rPr lang="en-GB" sz="2000" b="1" dirty="0">
                  <a:solidFill>
                    <a:srgbClr val="272626"/>
                  </a:solidFill>
                  <a:latin typeface="Comic Sans MS" panose="030F0702030302020204" pitchFamily="66" charset="0"/>
                </a:rPr>
                <a:t>Sun</a:t>
              </a:r>
            </a:p>
          </p:txBody>
        </p:sp>
        <p:pic>
          <p:nvPicPr>
            <p:cNvPr id="3" name="Picture 2" descr="Shape, arrow&#10;&#10;Description automatically generated">
              <a:extLst>
                <a:ext uri="{FF2B5EF4-FFF2-40B4-BE49-F238E27FC236}">
                  <a16:creationId xmlns:a16="http://schemas.microsoft.com/office/drawing/2014/main" id="{94CF69FE-EC34-D040-A2F5-E1AB7F297DA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55582" y="3019355"/>
              <a:ext cx="2152310" cy="1355158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0645129-3FD0-854C-9EE1-81BCBD6FA7FB}"/>
                </a:ext>
              </a:extLst>
            </p:cNvPr>
            <p:cNvSpPr txBox="1"/>
            <p:nvPr/>
          </p:nvSpPr>
          <p:spPr>
            <a:xfrm>
              <a:off x="2437521" y="2999026"/>
              <a:ext cx="8652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500"/>
                </a:spcBef>
              </a:pPr>
              <a:r>
                <a:rPr lang="en-GB" sz="2000" b="1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Night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BD6A6E3-1A64-2B48-926B-A8CAEB62D35E}"/>
                </a:ext>
              </a:extLst>
            </p:cNvPr>
            <p:cNvSpPr txBox="1"/>
            <p:nvPr/>
          </p:nvSpPr>
          <p:spPr>
            <a:xfrm>
              <a:off x="3645302" y="2998113"/>
              <a:ext cx="7514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500"/>
                </a:spcBef>
              </a:pPr>
              <a:r>
                <a:rPr lang="en-GB" sz="2000" b="1" dirty="0">
                  <a:solidFill>
                    <a:srgbClr val="272626"/>
                  </a:solidFill>
                  <a:latin typeface="Comic Sans MS" panose="030F0702030302020204" pitchFamily="66" charset="0"/>
                </a:rPr>
                <a:t>Day</a:t>
              </a:r>
            </a:p>
          </p:txBody>
        </p:sp>
        <p:pic>
          <p:nvPicPr>
            <p:cNvPr id="14" name="Picture 13" descr="Shape, icon, arrow&#10;&#10;Description automatically generated">
              <a:extLst>
                <a:ext uri="{FF2B5EF4-FFF2-40B4-BE49-F238E27FC236}">
                  <a16:creationId xmlns:a16="http://schemas.microsoft.com/office/drawing/2014/main" id="{5AF06266-A93D-E147-9770-4B2D5EE69BA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24978" y="2342281"/>
              <a:ext cx="1392968" cy="2536163"/>
            </a:xfrm>
            <a:prstGeom prst="rect">
              <a:avLst/>
            </a:prstGeom>
          </p:spPr>
        </p:pic>
      </p:grp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57881E8-52B7-2A40-898B-8305388CB89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188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95D6CBF-E62B-48F0-8BAB-613E4F3AE2B0}"/>
              </a:ext>
            </a:extLst>
          </p:cNvPr>
          <p:cNvSpPr txBox="1"/>
          <p:nvPr/>
        </p:nvSpPr>
        <p:spPr>
          <a:xfrm>
            <a:off x="7439249" y="1916216"/>
            <a:ext cx="3519446" cy="3057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As Planet Earth continues turning, the </a:t>
            </a:r>
            <a:r>
              <a:rPr lang="en-GB" sz="2200" b="1" dirty="0">
                <a:solidFill>
                  <a:srgbClr val="272626"/>
                </a:solidFill>
                <a:latin typeface="Comic Sans MS" panose="030F0702030302020204" pitchFamily="66" charset="0"/>
              </a:rPr>
              <a:t>daytime</a:t>
            </a: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 side will turn away from the sun and </a:t>
            </a:r>
            <a:r>
              <a:rPr lang="en-GB" sz="2200" b="1" dirty="0">
                <a:solidFill>
                  <a:srgbClr val="272626"/>
                </a:solidFill>
                <a:latin typeface="Comic Sans MS" panose="030F0702030302020204" pitchFamily="66" charset="0"/>
              </a:rPr>
              <a:t>night</a:t>
            </a: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 will fall.</a:t>
            </a:r>
          </a:p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The </a:t>
            </a:r>
            <a:r>
              <a:rPr lang="en-GB" sz="2200" b="1" dirty="0" err="1">
                <a:solidFill>
                  <a:srgbClr val="272626"/>
                </a:solidFill>
                <a:latin typeface="Comic Sans MS" panose="030F0702030302020204" pitchFamily="66" charset="0"/>
              </a:rPr>
              <a:t>nighttime</a:t>
            </a: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 side will move towards the sun and </a:t>
            </a:r>
            <a:r>
              <a:rPr lang="en-GB" sz="2200" b="1" dirty="0">
                <a:solidFill>
                  <a:srgbClr val="272626"/>
                </a:solidFill>
                <a:latin typeface="Comic Sans MS" panose="030F0702030302020204" pitchFamily="66" charset="0"/>
              </a:rPr>
              <a:t>dawn will break</a:t>
            </a: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</p:txBody>
      </p:sp>
      <p:pic>
        <p:nvPicPr>
          <p:cNvPr id="12" name="Picture 11" descr="Shape, arrow&#10;&#10;Description automatically generated">
            <a:extLst>
              <a:ext uri="{FF2B5EF4-FFF2-40B4-BE49-F238E27FC236}">
                <a16:creationId xmlns:a16="http://schemas.microsoft.com/office/drawing/2014/main" id="{93134374-92A9-1E4C-AD84-C81BE4EC16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6516" y="3092478"/>
            <a:ext cx="2298110" cy="1446958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129F8B1C-A83E-7248-9409-0C902279458D}"/>
              </a:ext>
            </a:extLst>
          </p:cNvPr>
          <p:cNvGrpSpPr/>
          <p:nvPr/>
        </p:nvGrpSpPr>
        <p:grpSpPr>
          <a:xfrm>
            <a:off x="1163637" y="1089025"/>
            <a:ext cx="6017556" cy="4652721"/>
            <a:chOff x="1938432" y="1848280"/>
            <a:chExt cx="4720638" cy="3649955"/>
          </a:xfrm>
        </p:grpSpPr>
        <p:pic>
          <p:nvPicPr>
            <p:cNvPr id="3" name="Picture 2" descr="A picture containing transport&#10;&#10;Description automatically generated">
              <a:extLst>
                <a:ext uri="{FF2B5EF4-FFF2-40B4-BE49-F238E27FC236}">
                  <a16:creationId xmlns:a16="http://schemas.microsoft.com/office/drawing/2014/main" id="{FD6C2BE2-7DB2-E94E-9084-6321555CB8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38432" y="1848280"/>
              <a:ext cx="4422061" cy="3649955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720C32F-47B2-AC40-B61A-8B0CED7CBA77}"/>
                </a:ext>
              </a:extLst>
            </p:cNvPr>
            <p:cNvSpPr txBox="1"/>
            <p:nvPr/>
          </p:nvSpPr>
          <p:spPr>
            <a:xfrm>
              <a:off x="5584847" y="3385070"/>
              <a:ext cx="10742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500"/>
                </a:spcBef>
              </a:pPr>
              <a:r>
                <a:rPr lang="en-GB" sz="2000" b="1" dirty="0">
                  <a:solidFill>
                    <a:srgbClr val="272626"/>
                  </a:solidFill>
                  <a:latin typeface="Comic Sans MS" panose="030F0702030302020204" pitchFamily="66" charset="0"/>
                </a:rPr>
                <a:t>Sun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7C78CEE-F3C2-8D4F-9A5F-850F33CE90B6}"/>
                </a:ext>
              </a:extLst>
            </p:cNvPr>
            <p:cNvSpPr txBox="1"/>
            <p:nvPr/>
          </p:nvSpPr>
          <p:spPr>
            <a:xfrm>
              <a:off x="2352383" y="2994408"/>
              <a:ext cx="10742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500"/>
                </a:spcBef>
              </a:pPr>
              <a:r>
                <a:rPr lang="en-GB" sz="2000" b="1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Night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E1B715E-600F-1747-B903-1F9C00578899}"/>
                </a:ext>
              </a:extLst>
            </p:cNvPr>
            <p:cNvSpPr txBox="1"/>
            <p:nvPr/>
          </p:nvSpPr>
          <p:spPr>
            <a:xfrm>
              <a:off x="3553152" y="2998113"/>
              <a:ext cx="7514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500"/>
                </a:spcBef>
              </a:pPr>
              <a:r>
                <a:rPr lang="en-GB" sz="2000" b="1" dirty="0">
                  <a:solidFill>
                    <a:srgbClr val="272626"/>
                  </a:solidFill>
                  <a:latin typeface="Comic Sans MS" panose="030F0702030302020204" pitchFamily="66" charset="0"/>
                </a:rPr>
                <a:t>Day</a:t>
              </a:r>
            </a:p>
          </p:txBody>
        </p:sp>
        <p:pic>
          <p:nvPicPr>
            <p:cNvPr id="15" name="Picture 14" descr="Shape, icon, arrow&#10;&#10;Description automatically generated">
              <a:extLst>
                <a:ext uri="{FF2B5EF4-FFF2-40B4-BE49-F238E27FC236}">
                  <a16:creationId xmlns:a16="http://schemas.microsoft.com/office/drawing/2014/main" id="{0FED504A-3729-AA43-A2A5-B19A72437EC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9968" y="2342281"/>
              <a:ext cx="1392968" cy="2536163"/>
            </a:xfrm>
            <a:prstGeom prst="rect">
              <a:avLst/>
            </a:prstGeom>
          </p:spPr>
        </p:pic>
      </p:grp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F6B78D5-A551-8344-812F-3702FFCCD7A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458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EB97B9F-A359-CE4A-9EE0-53B35DAC3C39}"/>
              </a:ext>
            </a:extLst>
          </p:cNvPr>
          <p:cNvSpPr txBox="1"/>
          <p:nvPr/>
        </p:nvSpPr>
        <p:spPr>
          <a:xfrm>
            <a:off x="0" y="693860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rgbClr val="EB8B2D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Fun facts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3BB069A-B5D9-DF47-A86F-6C9CEC0B02B5}"/>
              </a:ext>
            </a:extLst>
          </p:cNvPr>
          <p:cNvGrpSpPr/>
          <p:nvPr/>
        </p:nvGrpSpPr>
        <p:grpSpPr>
          <a:xfrm>
            <a:off x="954572" y="1597109"/>
            <a:ext cx="3177082" cy="2611300"/>
            <a:chOff x="-2691449" y="-2318100"/>
            <a:chExt cx="4422061" cy="3634571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7C7709B5-4155-D24D-BDEB-35CEE053952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691449" y="-2318100"/>
              <a:ext cx="4422061" cy="3634571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1E47A8A-5857-6346-80F2-6B39FDC91B32}"/>
                </a:ext>
              </a:extLst>
            </p:cNvPr>
            <p:cNvSpPr txBox="1"/>
            <p:nvPr/>
          </p:nvSpPr>
          <p:spPr>
            <a:xfrm>
              <a:off x="834491" y="-806479"/>
              <a:ext cx="765407" cy="471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500"/>
                </a:spcBef>
              </a:pPr>
              <a:r>
                <a:rPr lang="en-GB" sz="1600" b="1" dirty="0">
                  <a:solidFill>
                    <a:srgbClr val="272626"/>
                  </a:solidFill>
                  <a:latin typeface="Comic Sans MS" panose="030F0702030302020204" pitchFamily="66" charset="0"/>
                </a:rPr>
                <a:t>Sun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C78881E1-4073-7C4A-A427-C86CB0EBBF4F}"/>
              </a:ext>
            </a:extLst>
          </p:cNvPr>
          <p:cNvGrpSpPr/>
          <p:nvPr/>
        </p:nvGrpSpPr>
        <p:grpSpPr>
          <a:xfrm>
            <a:off x="4503414" y="1597109"/>
            <a:ext cx="3390044" cy="2611300"/>
            <a:chOff x="2356549" y="-2501734"/>
            <a:chExt cx="4718476" cy="3634571"/>
          </a:xfrm>
        </p:grpSpPr>
        <p:pic>
          <p:nvPicPr>
            <p:cNvPr id="12" name="Picture 11" descr="A close-up of a planet&#10;&#10;Description automatically generated with low confidence">
              <a:extLst>
                <a:ext uri="{FF2B5EF4-FFF2-40B4-BE49-F238E27FC236}">
                  <a16:creationId xmlns:a16="http://schemas.microsoft.com/office/drawing/2014/main" id="{581375D4-2016-E249-8FB8-9006E99E83A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56549" y="-2501734"/>
              <a:ext cx="4409835" cy="3634571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BEA4BF7-2651-BF48-8BBF-101B0D5CF7B3}"/>
                </a:ext>
              </a:extLst>
            </p:cNvPr>
            <p:cNvSpPr txBox="1"/>
            <p:nvPr/>
          </p:nvSpPr>
          <p:spPr>
            <a:xfrm>
              <a:off x="6000802" y="-980185"/>
              <a:ext cx="1074223" cy="471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500"/>
                </a:spcBef>
              </a:pPr>
              <a:r>
                <a:rPr lang="en-GB" sz="1600" b="1" dirty="0">
                  <a:solidFill>
                    <a:srgbClr val="272626"/>
                  </a:solidFill>
                  <a:latin typeface="Comic Sans MS" panose="030F0702030302020204" pitchFamily="66" charset="0"/>
                </a:rPr>
                <a:t>Sun</a:t>
              </a:r>
            </a:p>
          </p:txBody>
        </p:sp>
        <p:pic>
          <p:nvPicPr>
            <p:cNvPr id="14" name="Picture 13" descr="Shape, arrow&#10;&#10;Description automatically generated">
              <a:extLst>
                <a:ext uri="{FF2B5EF4-FFF2-40B4-BE49-F238E27FC236}">
                  <a16:creationId xmlns:a16="http://schemas.microsoft.com/office/drawing/2014/main" id="{47C4AD4A-47CE-D842-B04A-609EBDCD09A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49819" y="-1345899"/>
              <a:ext cx="2152310" cy="1355158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90913C3-EF4C-2F4D-B722-9C852930FACC}"/>
                </a:ext>
              </a:extLst>
            </p:cNvPr>
            <p:cNvSpPr txBox="1"/>
            <p:nvPr/>
          </p:nvSpPr>
          <p:spPr>
            <a:xfrm>
              <a:off x="2831757" y="-1366227"/>
              <a:ext cx="1081237" cy="471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500"/>
                </a:spcBef>
              </a:pPr>
              <a:r>
                <a:rPr lang="en-GB" sz="1600" b="1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Night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167556E-BE2C-6845-835D-E9B299122345}"/>
                </a:ext>
              </a:extLst>
            </p:cNvPr>
            <p:cNvSpPr txBox="1"/>
            <p:nvPr/>
          </p:nvSpPr>
          <p:spPr>
            <a:xfrm>
              <a:off x="3985504" y="-1367140"/>
              <a:ext cx="853130" cy="471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500"/>
                </a:spcBef>
              </a:pPr>
              <a:r>
                <a:rPr lang="en-GB" sz="1600" b="1" dirty="0">
                  <a:solidFill>
                    <a:srgbClr val="272626"/>
                  </a:solidFill>
                  <a:latin typeface="Comic Sans MS" panose="030F0702030302020204" pitchFamily="66" charset="0"/>
                </a:rPr>
                <a:t>Day</a:t>
              </a:r>
            </a:p>
          </p:txBody>
        </p:sp>
        <p:pic>
          <p:nvPicPr>
            <p:cNvPr id="17" name="Picture 16" descr="Shape, icon, arrow&#10;&#10;Description automatically generated">
              <a:extLst>
                <a:ext uri="{FF2B5EF4-FFF2-40B4-BE49-F238E27FC236}">
                  <a16:creationId xmlns:a16="http://schemas.microsoft.com/office/drawing/2014/main" id="{FECDDE6A-E5DE-6544-A3EC-6C2801EDE3F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19215" y="-2022973"/>
              <a:ext cx="1392968" cy="2536163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C9084F47-2BD8-CA44-AFAD-A2399FEFFDDB}"/>
              </a:ext>
            </a:extLst>
          </p:cNvPr>
          <p:cNvGrpSpPr/>
          <p:nvPr/>
        </p:nvGrpSpPr>
        <p:grpSpPr>
          <a:xfrm>
            <a:off x="8057196" y="1591723"/>
            <a:ext cx="3391597" cy="2622353"/>
            <a:chOff x="1938432" y="1848280"/>
            <a:chExt cx="4720638" cy="3649955"/>
          </a:xfrm>
        </p:grpSpPr>
        <p:pic>
          <p:nvPicPr>
            <p:cNvPr id="18" name="Picture 17" descr="A picture containing transport&#10;&#10;Description automatically generated">
              <a:extLst>
                <a:ext uri="{FF2B5EF4-FFF2-40B4-BE49-F238E27FC236}">
                  <a16:creationId xmlns:a16="http://schemas.microsoft.com/office/drawing/2014/main" id="{9D85E73A-21C3-DE42-83E0-9D756D4835A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38432" y="1848280"/>
              <a:ext cx="4422061" cy="3649955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79B1985-2FBF-0D48-9445-A3CEFE1E5A0A}"/>
                </a:ext>
              </a:extLst>
            </p:cNvPr>
            <p:cNvSpPr txBox="1"/>
            <p:nvPr/>
          </p:nvSpPr>
          <p:spPr>
            <a:xfrm>
              <a:off x="5584847" y="3385070"/>
              <a:ext cx="1074223" cy="471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500"/>
                </a:spcBef>
              </a:pPr>
              <a:r>
                <a:rPr lang="en-GB" sz="1600" b="1" dirty="0">
                  <a:solidFill>
                    <a:srgbClr val="272626"/>
                  </a:solidFill>
                  <a:latin typeface="Comic Sans MS" panose="030F0702030302020204" pitchFamily="66" charset="0"/>
                </a:rPr>
                <a:t>Sun</a:t>
              </a:r>
            </a:p>
          </p:txBody>
        </p:sp>
        <p:pic>
          <p:nvPicPr>
            <p:cNvPr id="20" name="Picture 19" descr="Shape, arrow&#10;&#10;Description automatically generated">
              <a:extLst>
                <a:ext uri="{FF2B5EF4-FFF2-40B4-BE49-F238E27FC236}">
                  <a16:creationId xmlns:a16="http://schemas.microsoft.com/office/drawing/2014/main" id="{D0E6F44D-9508-5546-9958-91F72F97AE0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06516" y="3092478"/>
              <a:ext cx="2298110" cy="1446958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7615AEF-9588-924D-B025-6574CC1683BD}"/>
                </a:ext>
              </a:extLst>
            </p:cNvPr>
            <p:cNvSpPr txBox="1"/>
            <p:nvPr/>
          </p:nvSpPr>
          <p:spPr>
            <a:xfrm>
              <a:off x="2352383" y="2994408"/>
              <a:ext cx="1074223" cy="471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500"/>
                </a:spcBef>
              </a:pPr>
              <a:r>
                <a:rPr lang="en-GB" sz="1600" b="1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Night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9D579E5-1E85-C241-88D1-0A71E4AE7588}"/>
                </a:ext>
              </a:extLst>
            </p:cNvPr>
            <p:cNvSpPr txBox="1"/>
            <p:nvPr/>
          </p:nvSpPr>
          <p:spPr>
            <a:xfrm>
              <a:off x="3553152" y="2998113"/>
              <a:ext cx="819559" cy="471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500"/>
                </a:spcBef>
              </a:pPr>
              <a:r>
                <a:rPr lang="en-GB" sz="1600" b="1" dirty="0">
                  <a:solidFill>
                    <a:srgbClr val="272626"/>
                  </a:solidFill>
                  <a:latin typeface="Comic Sans MS" panose="030F0702030302020204" pitchFamily="66" charset="0"/>
                </a:rPr>
                <a:t>Day</a:t>
              </a:r>
            </a:p>
          </p:txBody>
        </p:sp>
        <p:pic>
          <p:nvPicPr>
            <p:cNvPr id="24" name="Picture 23" descr="Shape, icon, arrow&#10;&#10;Description automatically generated">
              <a:extLst>
                <a:ext uri="{FF2B5EF4-FFF2-40B4-BE49-F238E27FC236}">
                  <a16:creationId xmlns:a16="http://schemas.microsoft.com/office/drawing/2014/main" id="{B677DD9E-6ED6-3A4B-B241-22DDBC02799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9968" y="2342281"/>
              <a:ext cx="1392968" cy="2536163"/>
            </a:xfrm>
            <a:prstGeom prst="rect">
              <a:avLst/>
            </a:prstGeom>
          </p:spPr>
        </p:pic>
      </p:grpSp>
      <p:pic>
        <p:nvPicPr>
          <p:cNvPr id="26" name="Picture 2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CE8016E-95AE-2242-8138-BBE41B7C3FE8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8944F72D-EA41-8D47-A0BF-AA18F33F8A58}"/>
              </a:ext>
            </a:extLst>
          </p:cNvPr>
          <p:cNvSpPr txBox="1"/>
          <p:nvPr/>
        </p:nvSpPr>
        <p:spPr>
          <a:xfrm>
            <a:off x="0" y="4712023"/>
            <a:ext cx="12192000" cy="15183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Planet Earth spins towards the east. </a:t>
            </a:r>
          </a:p>
          <a:p>
            <a:pPr algn="ctr"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That is why it looks as though the sun rises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in the east and travels towards the west through the daylight hours. </a:t>
            </a:r>
          </a:p>
          <a:p>
            <a:pPr algn="ctr"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 sun never moves! It is an optical illusion created by the Earth spinning!</a:t>
            </a:r>
          </a:p>
        </p:txBody>
      </p:sp>
    </p:spTree>
    <p:extLst>
      <p:ext uri="{BB962C8B-B14F-4D97-AF65-F5344CB8AC3E}">
        <p14:creationId xmlns:p14="http://schemas.microsoft.com/office/powerpoint/2010/main" val="61910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A1D66575-00B7-4D73-95C1-DE1A9ED6ADA9}"/>
              </a:ext>
            </a:extLst>
          </p:cNvPr>
          <p:cNvSpPr txBox="1"/>
          <p:nvPr/>
        </p:nvSpPr>
        <p:spPr>
          <a:xfrm>
            <a:off x="1599006" y="2380530"/>
            <a:ext cx="4793086" cy="25083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Look at a globe. Pretend a window or part of the classroom is the sun. </a:t>
            </a:r>
          </a:p>
          <a:p>
            <a:pPr>
              <a:spcBef>
                <a:spcPts val="15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Spin the globe. </a:t>
            </a:r>
          </a:p>
          <a:p>
            <a:pPr>
              <a:spcBef>
                <a:spcPts val="15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Look at how the countries will change from day to night as the globe spins!  </a:t>
            </a:r>
          </a:p>
        </p:txBody>
      </p:sp>
      <p:pic>
        <p:nvPicPr>
          <p:cNvPr id="26" name="Picture 2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CE8016E-95AE-2242-8138-BBE41B7C3FE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3" name="Subtitle 2">
            <a:extLst>
              <a:ext uri="{FF2B5EF4-FFF2-40B4-BE49-F238E27FC236}">
                <a16:creationId xmlns:a16="http://schemas.microsoft.com/office/drawing/2014/main" id="{5CB60CF8-1059-A941-8AC6-8B2B1447349E}"/>
              </a:ext>
            </a:extLst>
          </p:cNvPr>
          <p:cNvSpPr txBox="1">
            <a:spLocks/>
          </p:cNvSpPr>
          <p:nvPr/>
        </p:nvSpPr>
        <p:spPr>
          <a:xfrm>
            <a:off x="0" y="74559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EB8B2D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Activity</a:t>
            </a:r>
          </a:p>
        </p:txBody>
      </p:sp>
      <p:pic>
        <p:nvPicPr>
          <p:cNvPr id="27" name="Picture 26" descr="Map&#10;&#10;Description automatically generated">
            <a:extLst>
              <a:ext uri="{FF2B5EF4-FFF2-40B4-BE49-F238E27FC236}">
                <a16:creationId xmlns:a16="http://schemas.microsoft.com/office/drawing/2014/main" id="{48EFC73A-3C2D-524B-BAD5-902A07BC01C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9831" y="1185761"/>
            <a:ext cx="3689426" cy="4710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12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F4E4D63-774D-B641-981E-DD9BC87C0663}"/>
              </a:ext>
            </a:extLst>
          </p:cNvPr>
          <p:cNvSpPr txBox="1">
            <a:spLocks/>
          </p:cNvSpPr>
          <p:nvPr/>
        </p:nvSpPr>
        <p:spPr>
          <a:xfrm>
            <a:off x="-2" y="737217"/>
            <a:ext cx="12192000" cy="577081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Night and Day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D6D8022B-EA60-4F40-8F9C-26E25D32C75F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0BA1DE8-6F01-C049-AA3D-C4DFDA27C2B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2C89166-91F9-4E4A-A89B-2B2C4B4B1FB3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07BBC4D-8A2B-AC42-9200-BE0CED4F7AF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6138" y="1725235"/>
            <a:ext cx="4079724" cy="3353198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5914175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1962</TotalTime>
  <Words>302</Words>
  <Application>Microsoft Macintosh PowerPoint</Application>
  <PresentationFormat>Widescreen</PresentationFormat>
  <Paragraphs>51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sandra moyes</cp:lastModifiedBy>
  <cp:revision>164</cp:revision>
  <dcterms:created xsi:type="dcterms:W3CDTF">2021-01-11T17:47:06Z</dcterms:created>
  <dcterms:modified xsi:type="dcterms:W3CDTF">2022-09-27T16:54:42Z</dcterms:modified>
</cp:coreProperties>
</file>