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2"/>
  </p:notesMasterIdLst>
  <p:sldIdLst>
    <p:sldId id="267" r:id="rId3"/>
    <p:sldId id="262" r:id="rId4"/>
    <p:sldId id="271" r:id="rId5"/>
    <p:sldId id="268" r:id="rId6"/>
    <p:sldId id="263" r:id="rId7"/>
    <p:sldId id="264" r:id="rId8"/>
    <p:sldId id="265" r:id="rId9"/>
    <p:sldId id="266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00A3DB"/>
    <a:srgbClr val="064B8D"/>
    <a:srgbClr val="00A3A6"/>
    <a:srgbClr val="D9222A"/>
    <a:srgbClr val="F9B233"/>
    <a:srgbClr val="D8117D"/>
    <a:srgbClr val="EB7D3C"/>
    <a:srgbClr val="EA5B0C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1090" y="72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719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88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0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5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39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015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5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CFAF9-81ED-0842-8FC1-1CCD05879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77081A-0B24-334C-A066-1B9CBC9390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CD0F7-6C2E-F642-BAAC-77C566CA1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40EA5-7403-EF4E-B012-CFE941922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C5112-4CF5-384A-8E61-D6CD291EB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39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6FA62-181F-8E40-92B2-3A344F202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D87D0-349A-FC40-82F4-31FCB6ECBD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D955F7-8369-044B-B6BE-3E5ECBE79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E58B1-EB13-D745-8F7F-0DF753730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3D79F-AFF5-5041-9E29-EBA6307E1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68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2B5C1-FF6A-CE40-85FF-2E1EF6F93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DBBA3A-0099-554B-8742-F5C1EC451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CCBFA5-C62E-0C4F-A9EA-C2E016254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A6D17E-E892-5E42-A896-B9D646E1F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AE12C-B54A-D04E-BBA7-9F6EC2537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92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7BA46-3A47-E64B-919E-A34D78AE6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2688D8-E88B-4B4B-ABEA-F9ECD2F740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E834C-3B07-5A45-BBBA-200371434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E189B-8A14-244B-906D-2DAF0C5C5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08D2B1-E1E5-494B-A60B-63DEC8B16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6B1E7-E051-824C-9E0B-41EC5F9F6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884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9B666-B5B1-6C47-BDE3-907DF801A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E4FA82-7A06-8B4C-8DAA-2A30D22819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D47726-8F12-6241-9947-151653DE28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0BBFEB-92B7-A94F-87F6-75C84CD820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BD18D4-A2F9-614D-9D8E-6A9E0C6F46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4F3DA5-6D9F-2649-A073-EEC8702AB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C29940-269F-0945-8B64-9E502671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8C395E-2EDE-1848-B5DA-1C8CBDEB4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019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E54E4-AD18-A844-8B40-C0542441B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7CDE76-0383-3743-B7BE-B14AFBF62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D982A2-7503-6C49-A5B0-054547CEB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F321E2-D5D8-CC4A-83EB-ABA8504B5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42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0B3D0AD-FFD0-9341-8730-A53C178CA35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269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DC0BD-566A-4C4F-9207-8E72F17D2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8AF9D-A2AD-504F-80D8-9E1C91034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F34AB5-7D58-AC4D-B9E6-8E00773434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BBDECC-EB48-744B-8C45-80D550E97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F2820-AC7D-5746-8850-CEE63DE17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7A8410-8C3A-2246-A564-4509A8D46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937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3D44-01BF-BB4E-8788-93E33C036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64EC13-6430-124F-949C-1C0C9A501F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1BAFF-57CA-3146-9CC0-8FA66E857B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7BF077-10FA-5E4F-B4F7-3461D5E08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708FEC-EFE2-404F-BDB6-EF12B002E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480152-FD58-1B4F-AC0F-F4754588A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5240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CCD1F-C553-CA41-837A-B89E9B44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ADFA72-9530-C941-AECF-4AC33DABA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728F9-ED77-F64D-AF10-4EC132DA8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86E74B-ED51-2B42-9F78-180ABBF9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3439C-1B22-5D48-9CE2-2AF776AFD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185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203C53-9362-CF46-92F6-D4E128076A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E46E26-2891-0443-B2FA-776196D9BC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8C6E1-EFAA-9946-B92E-408BBFED7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C8FE55-FC57-554A-BB7B-36B359CA5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2F2B0-190F-4045-AC9F-884617E1D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520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A449EF-3BCE-0840-8AB5-B3678B9D594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8" name="Round Diagonal Corner of Rectangle 9">
            <a:extLst>
              <a:ext uri="{FF2B5EF4-FFF2-40B4-BE49-F238E27FC236}">
                <a16:creationId xmlns:a16="http://schemas.microsoft.com/office/drawing/2014/main" id="{3F8F3A97-FA48-174F-92E2-C045228FBFA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27EBD6-C783-CC4D-BC04-E107DE985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1CEE7-60E6-DB44-8658-C8F96C9C0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6C63B9-3988-C54C-B6FF-BE453B8F0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A3692-5920-4441-A52B-253E2A117EEA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33281-A3A8-EF4F-84A4-203A95F05F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AD9B9-113C-964E-94C8-BD468D1243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617BA-C11A-8C46-B671-5597470B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767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D82FBF4-8358-A440-8071-941E3A48989E}"/>
              </a:ext>
            </a:extLst>
          </p:cNvPr>
          <p:cNvSpPr txBox="1">
            <a:spLocks/>
          </p:cNvSpPr>
          <p:nvPr/>
        </p:nvSpPr>
        <p:spPr>
          <a:xfrm>
            <a:off x="-2" y="566020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Water Cycle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DDC0F6-A050-8A44-9F2D-7442B8B69A00}"/>
              </a:ext>
            </a:extLst>
          </p:cNvPr>
          <p:cNvSpPr/>
          <p:nvPr/>
        </p:nvSpPr>
        <p:spPr>
          <a:xfrm>
            <a:off x="0" y="1830775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map of the world&#10;&#10;Description automatically generated with low confidence">
            <a:extLst>
              <a:ext uri="{FF2B5EF4-FFF2-40B4-BE49-F238E27FC236}">
                <a16:creationId xmlns:a16="http://schemas.microsoft.com/office/drawing/2014/main" id="{0A53C930-CBE3-1B42-89C2-A2F8B80591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" t="12003" r="299" b="30014"/>
          <a:stretch/>
        </p:blipFill>
        <p:spPr>
          <a:xfrm>
            <a:off x="-2" y="1948282"/>
            <a:ext cx="12192001" cy="3555936"/>
          </a:xfrm>
          <a:prstGeom prst="rect">
            <a:avLst/>
          </a:prstGeom>
        </p:spPr>
      </p:pic>
      <p:pic>
        <p:nvPicPr>
          <p:cNvPr id="8" name="Picture 7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0A91A492-262F-0947-A6A8-90241B3F66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87E732-3985-9142-9DB6-44080BB23C2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2F7FE90-F2D5-1245-A46F-DED54955DA6C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A26E805-7696-F84E-82D3-AD32B29B4AAA}"/>
              </a:ext>
            </a:extLst>
          </p:cNvPr>
          <p:cNvSpPr txBox="1">
            <a:spLocks/>
          </p:cNvSpPr>
          <p:nvPr/>
        </p:nvSpPr>
        <p:spPr>
          <a:xfrm>
            <a:off x="8487784" y="60099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pic>
        <p:nvPicPr>
          <p:cNvPr id="13" name="Picture 12" descr="Logo, company name&#10;&#10;Description automatically generated">
            <a:extLst>
              <a:ext uri="{FF2B5EF4-FFF2-40B4-BE49-F238E27FC236}">
                <a16:creationId xmlns:a16="http://schemas.microsoft.com/office/drawing/2014/main" id="{A028CBEA-E26F-5D44-8919-58C1CC1DE3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1391" y="237024"/>
            <a:ext cx="920371" cy="70788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596BB0BD-82D2-06AB-DFAC-50ADEA817C6A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5" name="Picture 14" descr="Logo, company name&#10;&#10;Description automatically generated">
              <a:extLst>
                <a:ext uri="{FF2B5EF4-FFF2-40B4-BE49-F238E27FC236}">
                  <a16:creationId xmlns:a16="http://schemas.microsoft.com/office/drawing/2014/main" id="{B390E025-B085-5941-9FB2-6A3490254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2212450-9BBD-CEC3-C1DC-60B6E14B59D5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859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85D4C2A-4C54-F24D-93BA-930109E03006}"/>
              </a:ext>
            </a:extLst>
          </p:cNvPr>
          <p:cNvSpPr/>
          <p:nvPr/>
        </p:nvSpPr>
        <p:spPr>
          <a:xfrm>
            <a:off x="0" y="5253104"/>
            <a:ext cx="1219200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We are going to learn about how </a:t>
            </a:r>
            <a:r>
              <a:rPr lang="en-GB" sz="1900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rain</a:t>
            </a: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is made.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ADC521C-063C-AA44-9F95-2760EC104910}"/>
              </a:ext>
            </a:extLst>
          </p:cNvPr>
          <p:cNvSpPr txBox="1">
            <a:spLocks/>
          </p:cNvSpPr>
          <p:nvPr/>
        </p:nvSpPr>
        <p:spPr>
          <a:xfrm>
            <a:off x="0" y="65497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00A3DB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Town &amp; Country</a:t>
            </a:r>
            <a:br>
              <a:rPr lang="en-US" sz="3000" b="1" dirty="0">
                <a:solidFill>
                  <a:srgbClr val="00A3DB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00A3DB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3" name="Picture 2" descr="A picture containing outdoor&#10;&#10;Description automatically generated">
            <a:extLst>
              <a:ext uri="{FF2B5EF4-FFF2-40B4-BE49-F238E27FC236}">
                <a16:creationId xmlns:a16="http://schemas.microsoft.com/office/drawing/2014/main" id="{87536335-F05C-F441-9588-692E274E0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39" b="5024"/>
          <a:stretch/>
        </p:blipFill>
        <p:spPr>
          <a:xfrm>
            <a:off x="3573141" y="1947439"/>
            <a:ext cx="5027961" cy="3000652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633795-5C14-5B44-82E5-7E9C15E485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8BADC6-03BA-D540-BFBB-7AC054598FDB}"/>
              </a:ext>
            </a:extLst>
          </p:cNvPr>
          <p:cNvSpPr txBox="1"/>
          <p:nvPr/>
        </p:nvSpPr>
        <p:spPr>
          <a:xfrm>
            <a:off x="489836" y="5833249"/>
            <a:ext cx="63630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dirty="0">
                <a:solidFill>
                  <a:srgbClr val="00A3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300" u="sng" dirty="0">
                <a:solidFill>
                  <a:srgbClr val="00A3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 and physical geography</a:t>
            </a:r>
          </a:p>
          <a:p>
            <a:r>
              <a:rPr lang="en-GB" sz="1300" dirty="0">
                <a:solidFill>
                  <a:srgbClr val="00A3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cycle</a:t>
            </a:r>
          </a:p>
        </p:txBody>
      </p:sp>
    </p:spTree>
    <p:extLst>
      <p:ext uri="{BB962C8B-B14F-4D97-AF65-F5344CB8AC3E}">
        <p14:creationId xmlns:p14="http://schemas.microsoft.com/office/powerpoint/2010/main" val="1228532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633795-5C14-5B44-82E5-7E9C15E485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 descr="A picture containing outdoor&#10;&#10;Description automatically generated">
            <a:extLst>
              <a:ext uri="{FF2B5EF4-FFF2-40B4-BE49-F238E27FC236}">
                <a16:creationId xmlns:a16="http://schemas.microsoft.com/office/drawing/2014/main" id="{94968B44-A0B9-D74E-9D17-E969CBA8E5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22" t="5539" r="13979" b="5024"/>
          <a:stretch/>
        </p:blipFill>
        <p:spPr>
          <a:xfrm>
            <a:off x="1194256" y="1293610"/>
            <a:ext cx="5086903" cy="42459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1F91420-3B85-5849-B96F-671A0C034294}"/>
              </a:ext>
            </a:extLst>
          </p:cNvPr>
          <p:cNvSpPr txBox="1"/>
          <p:nvPr/>
        </p:nvSpPr>
        <p:spPr>
          <a:xfrm>
            <a:off x="6809625" y="2513364"/>
            <a:ext cx="6093822" cy="1831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Where does rain come from?</a:t>
            </a:r>
          </a:p>
          <a:p>
            <a:pPr>
              <a:spcBef>
                <a:spcPts val="1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How do clouds get into the sky?</a:t>
            </a:r>
          </a:p>
          <a:p>
            <a:pPr>
              <a:spcBef>
                <a:spcPts val="1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Why does it rain?</a:t>
            </a:r>
          </a:p>
          <a:p>
            <a:pPr>
              <a:spcBef>
                <a:spcPts val="1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We’re going to find out!</a:t>
            </a:r>
          </a:p>
        </p:txBody>
      </p:sp>
    </p:spTree>
    <p:extLst>
      <p:ext uri="{BB962C8B-B14F-4D97-AF65-F5344CB8AC3E}">
        <p14:creationId xmlns:p14="http://schemas.microsoft.com/office/powerpoint/2010/main" val="256271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map of the world&#10;&#10;Description automatically generated with low confidence">
            <a:extLst>
              <a:ext uri="{FF2B5EF4-FFF2-40B4-BE49-F238E27FC236}">
                <a16:creationId xmlns:a16="http://schemas.microsoft.com/office/drawing/2014/main" id="{29E67BD7-6F10-CB49-9BE6-71B0349315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4213" y="969137"/>
            <a:ext cx="7923573" cy="3961787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9920821-AA28-2045-AA7E-FC0C951784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F129124-BA79-B04F-AD42-C8636B564CCC}"/>
              </a:ext>
            </a:extLst>
          </p:cNvPr>
          <p:cNvSpPr/>
          <p:nvPr/>
        </p:nvSpPr>
        <p:spPr>
          <a:xfrm>
            <a:off x="0" y="5226008"/>
            <a:ext cx="1219199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Look at this map of the world.</a:t>
            </a:r>
          </a:p>
          <a:p>
            <a:pPr algn="ctr"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As you can see, about three quarters of our world is covered by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sea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oceans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324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2A2A1F-4819-324D-A668-A4D693AD4D99}"/>
              </a:ext>
            </a:extLst>
          </p:cNvPr>
          <p:cNvSpPr/>
          <p:nvPr/>
        </p:nvSpPr>
        <p:spPr>
          <a:xfrm>
            <a:off x="4760594" y="1298406"/>
            <a:ext cx="2670811" cy="3716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make rain, we need the sea and the sun.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sun heats the top layer of the water.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This makes the water turn in to </a:t>
            </a:r>
            <a:r>
              <a:rPr lang="en-GB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water vapour </a:t>
            </a: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and rise up into the air.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bit like steam from a kettle, which you’ve probably seen at home.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8C5C00-A2A5-8F49-B089-CE8C1364C722}"/>
              </a:ext>
            </a:extLst>
          </p:cNvPr>
          <p:cNvSpPr/>
          <p:nvPr/>
        </p:nvSpPr>
        <p:spPr>
          <a:xfrm>
            <a:off x="1162364" y="5238299"/>
            <a:ext cx="8703632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272626"/>
                </a:solidFill>
                <a:latin typeface="Comic Sans MS" panose="030F0902030302020204" pitchFamily="66" charset="0"/>
              </a:rPr>
              <a:t>This is called </a:t>
            </a:r>
            <a:r>
              <a:rPr lang="en-GB" b="1" dirty="0">
                <a:solidFill>
                  <a:srgbClr val="272626"/>
                </a:solidFill>
                <a:latin typeface="Comic Sans MS" panose="030F0902030302020204" pitchFamily="66" charset="0"/>
              </a:rPr>
              <a:t>evaporation</a:t>
            </a: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Imagine flying free over the ocean, what would that be like?</a:t>
            </a:r>
          </a:p>
        </p:txBody>
      </p:sp>
      <p:pic>
        <p:nvPicPr>
          <p:cNvPr id="5" name="Picture 4" descr="A picture containing indoor, dark, light&#10;&#10;Description automatically generated">
            <a:extLst>
              <a:ext uri="{FF2B5EF4-FFF2-40B4-BE49-F238E27FC236}">
                <a16:creationId xmlns:a16="http://schemas.microsoft.com/office/drawing/2014/main" id="{88D8E508-D3A6-4448-BCB0-63436C6F2F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0791" y="1158479"/>
            <a:ext cx="3028339" cy="3719259"/>
          </a:xfrm>
          <a:prstGeom prst="rect">
            <a:avLst/>
          </a:prstGeom>
        </p:spPr>
      </p:pic>
      <p:pic>
        <p:nvPicPr>
          <p:cNvPr id="10" name="Picture 9" descr="A picture containing sky, beach, outdoor, water&#10;&#10;Description automatically generated">
            <a:extLst>
              <a:ext uri="{FF2B5EF4-FFF2-40B4-BE49-F238E27FC236}">
                <a16:creationId xmlns:a16="http://schemas.microsoft.com/office/drawing/2014/main" id="{209E8957-F170-F044-98A5-C130277432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658" b="25367"/>
          <a:stretch/>
        </p:blipFill>
        <p:spPr>
          <a:xfrm>
            <a:off x="1202370" y="1158479"/>
            <a:ext cx="3028838" cy="3719259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6C309072-2656-7641-B03E-A2F51F901D7A}"/>
              </a:ext>
            </a:extLst>
          </p:cNvPr>
          <p:cNvSpPr/>
          <p:nvPr/>
        </p:nvSpPr>
        <p:spPr>
          <a:xfrm>
            <a:off x="1845091" y="2530122"/>
            <a:ext cx="1708859" cy="346586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272626"/>
                </a:solidFill>
                <a:latin typeface="Comic Sans MS" panose="030F0902030302020204" pitchFamily="66" charset="0"/>
              </a:rPr>
              <a:t>Water </a:t>
            </a:r>
            <a:r>
              <a:rPr lang="en-US" sz="1600" b="1" dirty="0" err="1">
                <a:solidFill>
                  <a:srgbClr val="272626"/>
                </a:solidFill>
                <a:latin typeface="Comic Sans MS" panose="030F0902030302020204" pitchFamily="66" charset="0"/>
              </a:rPr>
              <a:t>Vapour</a:t>
            </a:r>
            <a:endParaRPr lang="en-US" sz="1600" b="1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21" name="Picture 20" descr="A picture containing dark&#10;&#10;Description automatically generated">
            <a:extLst>
              <a:ext uri="{FF2B5EF4-FFF2-40B4-BE49-F238E27FC236}">
                <a16:creationId xmlns:a16="http://schemas.microsoft.com/office/drawing/2014/main" id="{79C552E1-A24C-8D47-9FFD-7DF9CDC894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1299" y="2998252"/>
            <a:ext cx="245373" cy="1246237"/>
          </a:xfrm>
          <a:prstGeom prst="rect">
            <a:avLst/>
          </a:prstGeom>
        </p:spPr>
      </p:pic>
      <p:pic>
        <p:nvPicPr>
          <p:cNvPr id="24" name="Picture 23" descr="A picture containing dark&#10;&#10;Description automatically generated">
            <a:extLst>
              <a:ext uri="{FF2B5EF4-FFF2-40B4-BE49-F238E27FC236}">
                <a16:creationId xmlns:a16="http://schemas.microsoft.com/office/drawing/2014/main" id="{443ADC76-9412-A14E-90F7-E64EA73329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962" y="3254104"/>
            <a:ext cx="245373" cy="1246237"/>
          </a:xfrm>
          <a:prstGeom prst="rect">
            <a:avLst/>
          </a:prstGeom>
        </p:spPr>
      </p:pic>
      <p:pic>
        <p:nvPicPr>
          <p:cNvPr id="25" name="Picture 24" descr="A picture containing dark&#10;&#10;Description automatically generated">
            <a:extLst>
              <a:ext uri="{FF2B5EF4-FFF2-40B4-BE49-F238E27FC236}">
                <a16:creationId xmlns:a16="http://schemas.microsoft.com/office/drawing/2014/main" id="{81AF9723-BEF5-804B-B118-B935788FEF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2625" y="2998252"/>
            <a:ext cx="245373" cy="1246237"/>
          </a:xfrm>
          <a:prstGeom prst="rect">
            <a:avLst/>
          </a:prstGeom>
        </p:spPr>
      </p:pic>
      <p:pic>
        <p:nvPicPr>
          <p:cNvPr id="26" name="Picture 25" descr="A picture containing dark&#10;&#10;Description automatically generated">
            <a:extLst>
              <a:ext uri="{FF2B5EF4-FFF2-40B4-BE49-F238E27FC236}">
                <a16:creationId xmlns:a16="http://schemas.microsoft.com/office/drawing/2014/main" id="{26706F13-F2AB-A643-A14D-F7AC27B9C3F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3288" y="3254104"/>
            <a:ext cx="245373" cy="1246237"/>
          </a:xfrm>
          <a:prstGeom prst="rect">
            <a:avLst/>
          </a:prstGeom>
        </p:spPr>
      </p:pic>
      <p:pic>
        <p:nvPicPr>
          <p:cNvPr id="27" name="Picture 26" descr="A picture containing dark&#10;&#10;Description automatically generated">
            <a:extLst>
              <a:ext uri="{FF2B5EF4-FFF2-40B4-BE49-F238E27FC236}">
                <a16:creationId xmlns:a16="http://schemas.microsoft.com/office/drawing/2014/main" id="{416331EB-3E06-CA46-947C-74B05BDB80F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950" y="2998252"/>
            <a:ext cx="245373" cy="1246237"/>
          </a:xfrm>
          <a:prstGeom prst="rect">
            <a:avLst/>
          </a:prstGeom>
        </p:spPr>
      </p:pic>
      <p:pic>
        <p:nvPicPr>
          <p:cNvPr id="31" name="Picture 30" descr="A picture containing device, gauge&#10;&#10;Description automatically generated">
            <a:extLst>
              <a:ext uri="{FF2B5EF4-FFF2-40B4-BE49-F238E27FC236}">
                <a16:creationId xmlns:a16="http://schemas.microsoft.com/office/drawing/2014/main" id="{5A18A724-4563-B34B-881B-83AD8A8263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2175" y="1685648"/>
            <a:ext cx="258440" cy="1312604"/>
          </a:xfrm>
          <a:prstGeom prst="rect">
            <a:avLst/>
          </a:prstGeom>
        </p:spPr>
      </p:pic>
      <p:pic>
        <p:nvPicPr>
          <p:cNvPr id="32" name="Picture 31" descr="A picture containing device, gauge&#10;&#10;Description automatically generated">
            <a:extLst>
              <a:ext uri="{FF2B5EF4-FFF2-40B4-BE49-F238E27FC236}">
                <a16:creationId xmlns:a16="http://schemas.microsoft.com/office/drawing/2014/main" id="{CEBF1BE7-FCFA-6746-A919-BAD6A457D6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7960" y="1295592"/>
            <a:ext cx="258440" cy="1312604"/>
          </a:xfrm>
          <a:prstGeom prst="rect">
            <a:avLst/>
          </a:prstGeom>
        </p:spPr>
      </p:pic>
      <p:pic>
        <p:nvPicPr>
          <p:cNvPr id="33" name="Picture 32" descr="A picture containing device, gauge&#10;&#10;Description automatically generated">
            <a:extLst>
              <a:ext uri="{FF2B5EF4-FFF2-40B4-BE49-F238E27FC236}">
                <a16:creationId xmlns:a16="http://schemas.microsoft.com/office/drawing/2014/main" id="{6BFCC5C9-569C-054B-BF3E-1602EFAB8CD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1709" y="2312455"/>
            <a:ext cx="258440" cy="1312604"/>
          </a:xfrm>
          <a:prstGeom prst="rect">
            <a:avLst/>
          </a:prstGeom>
        </p:spPr>
      </p:pic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12F9B45-05F7-844F-8280-8EA8C32B97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36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ue sky with clouds&#10;&#10;Description automatically generated with low confidence">
            <a:extLst>
              <a:ext uri="{FF2B5EF4-FFF2-40B4-BE49-F238E27FC236}">
                <a16:creationId xmlns:a16="http://schemas.microsoft.com/office/drawing/2014/main" id="{7314BE6C-8665-DB40-9FCE-0C810463AB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41" t="31633" r="36783" b="4624"/>
          <a:stretch/>
        </p:blipFill>
        <p:spPr>
          <a:xfrm>
            <a:off x="1195314" y="1474341"/>
            <a:ext cx="4560220" cy="311217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7" name="Picture 6" descr="A picture containing indoor, kitchen appliance&#10;&#10;Description automatically generated">
            <a:extLst>
              <a:ext uri="{FF2B5EF4-FFF2-40B4-BE49-F238E27FC236}">
                <a16:creationId xmlns:a16="http://schemas.microsoft.com/office/drawing/2014/main" id="{11F49D5A-F209-AF4C-A293-E41B8C099A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769" y="3495349"/>
            <a:ext cx="1377544" cy="183751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4EAA499-6E04-D547-A1A3-644BE8279E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9B2C0AC-3405-8646-B339-7722A78E1E07}"/>
              </a:ext>
            </a:extLst>
          </p:cNvPr>
          <p:cNvSpPr/>
          <p:nvPr/>
        </p:nvSpPr>
        <p:spPr>
          <a:xfrm>
            <a:off x="6284689" y="1336119"/>
            <a:ext cx="499863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water vapour rises higher and higher into the atmosphere.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High up in the sky the air becomes very cold. This makes the water vapour cool down and change back into tiny drops of water.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These attach themselves to pieces of dust or pollution in the atmosphere and then clump together to form </a:t>
            </a:r>
            <a:r>
              <a:rPr lang="en-GB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clouds</a:t>
            </a: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This is called </a:t>
            </a:r>
            <a:r>
              <a:rPr lang="en-GB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condensation</a:t>
            </a: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You’ve probably seen </a:t>
            </a:r>
            <a:r>
              <a:rPr lang="en-GB" b="1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condensation</a:t>
            </a: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at home.</a:t>
            </a:r>
            <a:b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 happens when the hot steam of your</a:t>
            </a:r>
            <a:b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shower or bath hits the bathroom mirror.</a:t>
            </a:r>
          </a:p>
        </p:txBody>
      </p:sp>
    </p:spTree>
    <p:extLst>
      <p:ext uri="{BB962C8B-B14F-4D97-AF65-F5344CB8AC3E}">
        <p14:creationId xmlns:p14="http://schemas.microsoft.com/office/powerpoint/2010/main" val="114626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ky, beach, outdoor, water&#10;&#10;Description automatically generated">
            <a:extLst>
              <a:ext uri="{FF2B5EF4-FFF2-40B4-BE49-F238E27FC236}">
                <a16:creationId xmlns:a16="http://schemas.microsoft.com/office/drawing/2014/main" id="{EDB983FE-5A55-1446-974A-DF4FF71F2B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15" r="67215" b="25367"/>
          <a:stretch/>
        </p:blipFill>
        <p:spPr>
          <a:xfrm>
            <a:off x="3837445" y="1234601"/>
            <a:ext cx="2499306" cy="4259055"/>
          </a:xfrm>
          <a:prstGeom prst="rect">
            <a:avLst/>
          </a:prstGeom>
        </p:spPr>
      </p:pic>
      <p:pic>
        <p:nvPicPr>
          <p:cNvPr id="14" name="Picture 13" descr="A picture containing grass, outdoor, mountain, nature&#10;&#10;Description automatically generated">
            <a:extLst>
              <a:ext uri="{FF2B5EF4-FFF2-40B4-BE49-F238E27FC236}">
                <a16:creationId xmlns:a16="http://schemas.microsoft.com/office/drawing/2014/main" id="{9EB59FCA-F50F-744E-BE00-A98F710ED7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61" r="44330"/>
          <a:stretch/>
        </p:blipFill>
        <p:spPr>
          <a:xfrm>
            <a:off x="1010740" y="1234601"/>
            <a:ext cx="2499306" cy="42590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A4A473-0C2D-204E-B6E6-28AA80DEE368}"/>
              </a:ext>
            </a:extLst>
          </p:cNvPr>
          <p:cNvSpPr txBox="1"/>
          <p:nvPr/>
        </p:nvSpPr>
        <p:spPr>
          <a:xfrm>
            <a:off x="5698599" y="-2891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6430043-C652-A74E-BA32-FFA1352E6D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2E57628-1630-CC4C-B823-4B8EE57BD847}"/>
              </a:ext>
            </a:extLst>
          </p:cNvPr>
          <p:cNvSpPr/>
          <p:nvPr/>
        </p:nvSpPr>
        <p:spPr>
          <a:xfrm>
            <a:off x="6664150" y="1220747"/>
            <a:ext cx="4706837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Eventually the water droplets become too heavy for the cloud to hold.</a:t>
            </a:r>
          </a:p>
          <a:p>
            <a:pPr>
              <a:spcBef>
                <a:spcPts val="1000"/>
              </a:spcBef>
            </a:pP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Then the water falls back to the ground</a:t>
            </a:r>
            <a:b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as </a:t>
            </a:r>
            <a:r>
              <a:rPr lang="en-GB" sz="1750" b="1" dirty="0">
                <a:solidFill>
                  <a:srgbClr val="272626"/>
                </a:solidFill>
                <a:latin typeface="Comic Sans MS" panose="030F0902030302020204" pitchFamily="66" charset="0"/>
              </a:rPr>
              <a:t>rain</a:t>
            </a: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If it’s cold, the water droplets will fall</a:t>
            </a:r>
            <a:b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as sleet, hail or </a:t>
            </a:r>
            <a:r>
              <a:rPr lang="en-GB" sz="1750" b="1" dirty="0">
                <a:solidFill>
                  <a:srgbClr val="272626"/>
                </a:solidFill>
                <a:latin typeface="Comic Sans MS" panose="030F0902030302020204" pitchFamily="66" charset="0"/>
              </a:rPr>
              <a:t>snow</a:t>
            </a: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This is called </a:t>
            </a:r>
            <a:r>
              <a:rPr lang="en-GB" sz="1750" b="1" dirty="0">
                <a:solidFill>
                  <a:srgbClr val="272626"/>
                </a:solidFill>
                <a:latin typeface="Comic Sans MS" panose="030F0902030302020204" pitchFamily="66" charset="0"/>
              </a:rPr>
              <a:t>precipitation</a:t>
            </a: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When the precipitation hits the ground</a:t>
            </a:r>
            <a:b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the water makes its way in to the streams and rivers.</a:t>
            </a:r>
          </a:p>
          <a:p>
            <a:pPr>
              <a:spcBef>
                <a:spcPts val="1000"/>
              </a:spcBef>
            </a:pP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The water flows back into the sea.</a:t>
            </a:r>
          </a:p>
          <a:p>
            <a:pPr>
              <a:spcBef>
                <a:spcPts val="1000"/>
              </a:spcBef>
            </a:pPr>
            <a:r>
              <a:rPr lang="en-GB" sz="1750" dirty="0">
                <a:solidFill>
                  <a:srgbClr val="272626"/>
                </a:solidFill>
                <a:latin typeface="Comic Sans MS" panose="030F0902030302020204" pitchFamily="66" charset="0"/>
              </a:rPr>
              <a:t>The sun comes out. And the water cycle starts all over again!</a:t>
            </a:r>
          </a:p>
          <a:p>
            <a:endParaRPr lang="en-GB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34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7A4A473-0C2D-204E-B6E6-28AA80DEE368}"/>
              </a:ext>
            </a:extLst>
          </p:cNvPr>
          <p:cNvSpPr txBox="1"/>
          <p:nvPr/>
        </p:nvSpPr>
        <p:spPr>
          <a:xfrm>
            <a:off x="5705856" y="-3108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027EAD8-0081-AD48-872B-B443651EA6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402" y="1443915"/>
            <a:ext cx="4711654" cy="4594698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5505235-7EE6-5444-871B-ECBA5D54A4E9}"/>
              </a:ext>
            </a:extLst>
          </p:cNvPr>
          <p:cNvSpPr/>
          <p:nvPr/>
        </p:nvSpPr>
        <p:spPr>
          <a:xfrm>
            <a:off x="4924349" y="2155228"/>
            <a:ext cx="156301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Condensation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78A542E7-003F-2D45-8A46-C924F5743F99}"/>
              </a:ext>
            </a:extLst>
          </p:cNvPr>
          <p:cNvSpPr/>
          <p:nvPr/>
        </p:nvSpPr>
        <p:spPr>
          <a:xfrm>
            <a:off x="6928407" y="1560808"/>
            <a:ext cx="1074707" cy="303963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Clouds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1027589-AFEE-B34C-A04D-2720DCDC77E4}"/>
              </a:ext>
            </a:extLst>
          </p:cNvPr>
          <p:cNvSpPr/>
          <p:nvPr/>
        </p:nvSpPr>
        <p:spPr>
          <a:xfrm>
            <a:off x="6928407" y="2653437"/>
            <a:ext cx="1429490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Precipitation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34D6EE7-938D-AE41-A443-8A012EC61AB2}"/>
              </a:ext>
            </a:extLst>
          </p:cNvPr>
          <p:cNvSpPr/>
          <p:nvPr/>
        </p:nvSpPr>
        <p:spPr>
          <a:xfrm>
            <a:off x="3951612" y="4204670"/>
            <a:ext cx="1382364" cy="32202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Evaporation</a:t>
            </a:r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FF30F632-A3C9-384A-BDA2-92475B5291BC}"/>
              </a:ext>
            </a:extLst>
          </p:cNvPr>
          <p:cNvSpPr/>
          <p:nvPr/>
        </p:nvSpPr>
        <p:spPr>
          <a:xfrm rot="4836363">
            <a:off x="5528044" y="1701984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18">
            <a:extLst>
              <a:ext uri="{FF2B5EF4-FFF2-40B4-BE49-F238E27FC236}">
                <a16:creationId xmlns:a16="http://schemas.microsoft.com/office/drawing/2014/main" id="{F11A7F2D-0505-C64E-95BC-5C1595187216}"/>
              </a:ext>
            </a:extLst>
          </p:cNvPr>
          <p:cNvSpPr/>
          <p:nvPr/>
        </p:nvSpPr>
        <p:spPr>
          <a:xfrm rot="7408920">
            <a:off x="7295272" y="1951151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Up Arrow 19">
            <a:extLst>
              <a:ext uri="{FF2B5EF4-FFF2-40B4-BE49-F238E27FC236}">
                <a16:creationId xmlns:a16="http://schemas.microsoft.com/office/drawing/2014/main" id="{0D68E527-BE6F-8944-8E2E-514C8428015A}"/>
              </a:ext>
            </a:extLst>
          </p:cNvPr>
          <p:cNvSpPr/>
          <p:nvPr/>
        </p:nvSpPr>
        <p:spPr>
          <a:xfrm rot="12091115">
            <a:off x="7295272" y="3144820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Up Arrow 21">
            <a:extLst>
              <a:ext uri="{FF2B5EF4-FFF2-40B4-BE49-F238E27FC236}">
                <a16:creationId xmlns:a16="http://schemas.microsoft.com/office/drawing/2014/main" id="{4BB92BD3-C79A-9B43-A4D8-F2881F44820D}"/>
              </a:ext>
            </a:extLst>
          </p:cNvPr>
          <p:cNvSpPr/>
          <p:nvPr/>
        </p:nvSpPr>
        <p:spPr>
          <a:xfrm rot="10351137">
            <a:off x="8031274" y="3246866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 Arrow 23">
            <a:extLst>
              <a:ext uri="{FF2B5EF4-FFF2-40B4-BE49-F238E27FC236}">
                <a16:creationId xmlns:a16="http://schemas.microsoft.com/office/drawing/2014/main" id="{5FA49F3B-76CB-8F47-8703-41FE5F0F380B}"/>
              </a:ext>
            </a:extLst>
          </p:cNvPr>
          <p:cNvSpPr/>
          <p:nvPr/>
        </p:nvSpPr>
        <p:spPr>
          <a:xfrm rot="13404346">
            <a:off x="7325189" y="4408573"/>
            <a:ext cx="298465" cy="452077"/>
          </a:xfrm>
          <a:prstGeom prst="upArrow">
            <a:avLst/>
          </a:prstGeom>
          <a:solidFill>
            <a:srgbClr val="27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43FD41DE-3819-EF41-9C89-4C7774FB61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3137" y="2477256"/>
            <a:ext cx="675896" cy="1684335"/>
          </a:xfrm>
          <a:prstGeom prst="rect">
            <a:avLst/>
          </a:prstGeom>
        </p:spPr>
      </p:pic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99388E-017E-8C44-B9F4-849512534C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94117">
            <a:off x="4726076" y="4579226"/>
            <a:ext cx="675896" cy="991899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C76C9E5E-9F69-5242-9DAA-929A5842608A}"/>
              </a:ext>
            </a:extLst>
          </p:cNvPr>
          <p:cNvSpPr txBox="1">
            <a:spLocks/>
          </p:cNvSpPr>
          <p:nvPr/>
        </p:nvSpPr>
        <p:spPr>
          <a:xfrm>
            <a:off x="0" y="65709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00A3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Water Cycle</a:t>
            </a:r>
          </a:p>
        </p:txBody>
      </p:sp>
      <p:pic>
        <p:nvPicPr>
          <p:cNvPr id="27" name="Picture 2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1226C4D-CBB5-5143-A01B-3A74F852BD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6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7" grpId="0" animBg="1"/>
      <p:bldP spid="19" grpId="0" animBg="1"/>
      <p:bldP spid="20" grpId="0" animBg="1"/>
      <p:bldP spid="22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6B305666-8BEA-5A48-B2BD-AC5D0460FEF5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B0F1C75-75AD-3B40-85CA-5B73A046ED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776E9AAA-90C7-624A-AF57-7B4EB9EA13D0}"/>
              </a:ext>
            </a:extLst>
          </p:cNvPr>
          <p:cNvSpPr txBox="1">
            <a:spLocks/>
          </p:cNvSpPr>
          <p:nvPr/>
        </p:nvSpPr>
        <p:spPr>
          <a:xfrm>
            <a:off x="0" y="51748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Water Cycle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B918FDF-DC9D-1448-B076-11B215E3743C}"/>
              </a:ext>
            </a:extLst>
          </p:cNvPr>
          <p:cNvSpPr txBox="1">
            <a:spLocks/>
          </p:cNvSpPr>
          <p:nvPr/>
        </p:nvSpPr>
        <p:spPr>
          <a:xfrm>
            <a:off x="0" y="561634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6B52F2A-CE3D-FD48-B783-0D3036EE0879}"/>
              </a:ext>
            </a:extLst>
          </p:cNvPr>
          <p:cNvGrpSpPr/>
          <p:nvPr/>
        </p:nvGrpSpPr>
        <p:grpSpPr>
          <a:xfrm>
            <a:off x="4089598" y="1418145"/>
            <a:ext cx="4012804" cy="3913195"/>
            <a:chOff x="3737402" y="1443915"/>
            <a:chExt cx="4711654" cy="4594698"/>
          </a:xfrm>
        </p:grpSpPr>
        <p:pic>
          <p:nvPicPr>
            <p:cNvPr id="15" name="Picture 14" descr="Diagram&#10;&#10;Description automatically generated">
              <a:extLst>
                <a:ext uri="{FF2B5EF4-FFF2-40B4-BE49-F238E27FC236}">
                  <a16:creationId xmlns:a16="http://schemas.microsoft.com/office/drawing/2014/main" id="{9D2EFD83-F663-A941-B721-FB05898C7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7402" y="1443915"/>
              <a:ext cx="4711654" cy="4594698"/>
            </a:xfrm>
            <a:prstGeom prst="rect">
              <a:avLst/>
            </a:prstGeom>
          </p:spPr>
        </p:pic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612F663-276E-5844-B2B6-8692170AF28B}"/>
                </a:ext>
              </a:extLst>
            </p:cNvPr>
            <p:cNvSpPr/>
            <p:nvPr/>
          </p:nvSpPr>
          <p:spPr>
            <a:xfrm>
              <a:off x="3951612" y="2798743"/>
              <a:ext cx="1563014" cy="322028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Condensation</a:t>
              </a: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503FB4F-F5F5-A843-8F61-594B99520B92}"/>
                </a:ext>
              </a:extLst>
            </p:cNvPr>
            <p:cNvSpPr/>
            <p:nvPr/>
          </p:nvSpPr>
          <p:spPr>
            <a:xfrm>
              <a:off x="6928407" y="1560808"/>
              <a:ext cx="848269" cy="322028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Clouds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9F138A0F-4873-7640-AD02-CFEA4B1FE148}"/>
                </a:ext>
              </a:extLst>
            </p:cNvPr>
            <p:cNvSpPr/>
            <p:nvPr/>
          </p:nvSpPr>
          <p:spPr>
            <a:xfrm>
              <a:off x="6928407" y="2653437"/>
              <a:ext cx="1429490" cy="322028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Precipitation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8592793C-17F1-F342-B9DA-C4E45EB7F1F3}"/>
                </a:ext>
              </a:extLst>
            </p:cNvPr>
            <p:cNvSpPr/>
            <p:nvPr/>
          </p:nvSpPr>
          <p:spPr>
            <a:xfrm>
              <a:off x="3951612" y="4204670"/>
              <a:ext cx="1382364" cy="322028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Evaporation</a:t>
              </a:r>
            </a:p>
          </p:txBody>
        </p:sp>
        <p:sp>
          <p:nvSpPr>
            <p:cNvPr id="20" name="Up Arrow 19">
              <a:extLst>
                <a:ext uri="{FF2B5EF4-FFF2-40B4-BE49-F238E27FC236}">
                  <a16:creationId xmlns:a16="http://schemas.microsoft.com/office/drawing/2014/main" id="{07571C08-7158-2D41-B226-D379CAB2BF28}"/>
                </a:ext>
              </a:extLst>
            </p:cNvPr>
            <p:cNvSpPr/>
            <p:nvPr/>
          </p:nvSpPr>
          <p:spPr>
            <a:xfrm rot="4836363">
              <a:off x="5528044" y="1701984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1" name="Up Arrow 20">
              <a:extLst>
                <a:ext uri="{FF2B5EF4-FFF2-40B4-BE49-F238E27FC236}">
                  <a16:creationId xmlns:a16="http://schemas.microsoft.com/office/drawing/2014/main" id="{E1E3DAA0-CB4D-F14E-BB05-CCE86B4F03BE}"/>
                </a:ext>
              </a:extLst>
            </p:cNvPr>
            <p:cNvSpPr/>
            <p:nvPr/>
          </p:nvSpPr>
          <p:spPr>
            <a:xfrm rot="7408920">
              <a:off x="7295272" y="1951151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Up Arrow 21">
              <a:extLst>
                <a:ext uri="{FF2B5EF4-FFF2-40B4-BE49-F238E27FC236}">
                  <a16:creationId xmlns:a16="http://schemas.microsoft.com/office/drawing/2014/main" id="{A45219C7-0297-2E42-9990-20B73A969695}"/>
                </a:ext>
              </a:extLst>
            </p:cNvPr>
            <p:cNvSpPr/>
            <p:nvPr/>
          </p:nvSpPr>
          <p:spPr>
            <a:xfrm rot="12091115">
              <a:off x="7295272" y="3144820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3" name="Up Arrow 22">
              <a:extLst>
                <a:ext uri="{FF2B5EF4-FFF2-40B4-BE49-F238E27FC236}">
                  <a16:creationId xmlns:a16="http://schemas.microsoft.com/office/drawing/2014/main" id="{B97F1273-1A64-0F4E-BEB3-0AA1EC829C46}"/>
                </a:ext>
              </a:extLst>
            </p:cNvPr>
            <p:cNvSpPr/>
            <p:nvPr/>
          </p:nvSpPr>
          <p:spPr>
            <a:xfrm rot="10351137">
              <a:off x="8031274" y="3246866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4" name="Up Arrow 23">
              <a:extLst>
                <a:ext uri="{FF2B5EF4-FFF2-40B4-BE49-F238E27FC236}">
                  <a16:creationId xmlns:a16="http://schemas.microsoft.com/office/drawing/2014/main" id="{61B5E0E4-24BF-114E-9CF2-E7609229EDB0}"/>
                </a:ext>
              </a:extLst>
            </p:cNvPr>
            <p:cNvSpPr/>
            <p:nvPr/>
          </p:nvSpPr>
          <p:spPr>
            <a:xfrm rot="13404346">
              <a:off x="7325189" y="4408573"/>
              <a:ext cx="298465" cy="452077"/>
            </a:xfrm>
            <a:prstGeom prst="upArrow">
              <a:avLst/>
            </a:prstGeom>
            <a:solidFill>
              <a:srgbClr val="27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25" name="Picture 24" descr="Background pattern&#10;&#10;Description automatically generated">
              <a:extLst>
                <a:ext uri="{FF2B5EF4-FFF2-40B4-BE49-F238E27FC236}">
                  <a16:creationId xmlns:a16="http://schemas.microsoft.com/office/drawing/2014/main" id="{8FE2B6CB-D443-7845-B10B-98FFFD4DD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58506" y="3156924"/>
              <a:ext cx="675896" cy="991899"/>
            </a:xfrm>
            <a:prstGeom prst="rect">
              <a:avLst/>
            </a:prstGeom>
          </p:spPr>
        </p:pic>
        <p:pic>
          <p:nvPicPr>
            <p:cNvPr id="26" name="Picture 25" descr="Background pattern&#10;&#10;Description automatically generated">
              <a:extLst>
                <a:ext uri="{FF2B5EF4-FFF2-40B4-BE49-F238E27FC236}">
                  <a16:creationId xmlns:a16="http://schemas.microsoft.com/office/drawing/2014/main" id="{7DB259A1-90B5-0540-862C-1A7667075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394117">
              <a:off x="4726076" y="4579226"/>
              <a:ext cx="675896" cy="9918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5148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</TotalTime>
  <Words>380</Words>
  <Application>Microsoft Office PowerPoint</Application>
  <PresentationFormat>Widescreen</PresentationFormat>
  <Paragraphs>52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233</cp:revision>
  <dcterms:created xsi:type="dcterms:W3CDTF">2021-01-11T17:47:06Z</dcterms:created>
  <dcterms:modified xsi:type="dcterms:W3CDTF">2022-08-17T16:55:19Z</dcterms:modified>
</cp:coreProperties>
</file>