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notesMasterIdLst>
    <p:notesMasterId r:id="rId62"/>
  </p:notesMasterIdLst>
  <p:sldIdLst>
    <p:sldId id="274" r:id="rId3"/>
    <p:sldId id="277" r:id="rId4"/>
    <p:sldId id="278" r:id="rId5"/>
    <p:sldId id="279" r:id="rId6"/>
    <p:sldId id="280" r:id="rId7"/>
    <p:sldId id="385" r:id="rId8"/>
    <p:sldId id="410" r:id="rId9"/>
    <p:sldId id="283" r:id="rId10"/>
    <p:sldId id="285" r:id="rId11"/>
    <p:sldId id="288" r:id="rId12"/>
    <p:sldId id="286" r:id="rId13"/>
    <p:sldId id="416" r:id="rId14"/>
    <p:sldId id="287" r:id="rId15"/>
    <p:sldId id="417" r:id="rId16"/>
    <p:sldId id="292" r:id="rId17"/>
    <p:sldId id="293" r:id="rId18"/>
    <p:sldId id="418" r:id="rId19"/>
    <p:sldId id="318" r:id="rId20"/>
    <p:sldId id="419" r:id="rId21"/>
    <p:sldId id="289" r:id="rId22"/>
    <p:sldId id="420" r:id="rId23"/>
    <p:sldId id="421" r:id="rId24"/>
    <p:sldId id="422" r:id="rId25"/>
    <p:sldId id="295" r:id="rId26"/>
    <p:sldId id="302" r:id="rId27"/>
    <p:sldId id="296" r:id="rId28"/>
    <p:sldId id="297" r:id="rId29"/>
    <p:sldId id="430" r:id="rId30"/>
    <p:sldId id="450" r:id="rId31"/>
    <p:sldId id="424" r:id="rId32"/>
    <p:sldId id="425" r:id="rId33"/>
    <p:sldId id="431" r:id="rId34"/>
    <p:sldId id="427" r:id="rId35"/>
    <p:sldId id="428" r:id="rId36"/>
    <p:sldId id="429" r:id="rId37"/>
    <p:sldId id="432" r:id="rId38"/>
    <p:sldId id="433" r:id="rId39"/>
    <p:sldId id="434" r:id="rId40"/>
    <p:sldId id="435" r:id="rId41"/>
    <p:sldId id="290" r:id="rId42"/>
    <p:sldId id="436" r:id="rId43"/>
    <p:sldId id="437" r:id="rId44"/>
    <p:sldId id="438" r:id="rId45"/>
    <p:sldId id="305" r:id="rId46"/>
    <p:sldId id="439" r:id="rId47"/>
    <p:sldId id="310" r:id="rId48"/>
    <p:sldId id="441" r:id="rId49"/>
    <p:sldId id="442" r:id="rId50"/>
    <p:sldId id="443" r:id="rId51"/>
    <p:sldId id="444" r:id="rId52"/>
    <p:sldId id="445" r:id="rId53"/>
    <p:sldId id="446" r:id="rId54"/>
    <p:sldId id="447" r:id="rId55"/>
    <p:sldId id="448" r:id="rId56"/>
    <p:sldId id="449" r:id="rId57"/>
    <p:sldId id="378" r:id="rId58"/>
    <p:sldId id="440" r:id="rId59"/>
    <p:sldId id="275" r:id="rId60"/>
    <p:sldId id="375" r:id="rId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366" userDrawn="1">
          <p15:clr>
            <a:srgbClr val="A4A3A4"/>
          </p15:clr>
        </p15:guide>
        <p15:guide id="4" pos="2547" userDrawn="1">
          <p15:clr>
            <a:srgbClr val="A4A3A4"/>
          </p15:clr>
        </p15:guide>
        <p15:guide id="5" pos="6720" userDrawn="1">
          <p15:clr>
            <a:srgbClr val="A4A3A4"/>
          </p15:clr>
        </p15:guide>
        <p15:guide id="7" orient="horz" pos="1797" userDrawn="1">
          <p15:clr>
            <a:srgbClr val="A4A3A4"/>
          </p15:clr>
        </p15:guide>
        <p15:guide id="8" pos="5087" userDrawn="1">
          <p15:clr>
            <a:srgbClr val="A4A3A4"/>
          </p15:clr>
        </p15:guide>
        <p15:guide id="9" pos="892" userDrawn="1">
          <p15:clr>
            <a:srgbClr val="A4A3A4"/>
          </p15:clr>
        </p15:guide>
        <p15:guide id="10" orient="horz" pos="2228" userDrawn="1">
          <p15:clr>
            <a:srgbClr val="A4A3A4"/>
          </p15:clr>
        </p15:guide>
        <p15:guide id="11" orient="horz" pos="550" userDrawn="1">
          <p15:clr>
            <a:srgbClr val="A4A3A4"/>
          </p15:clr>
        </p15:guide>
        <p15:guide id="13" orient="horz" pos="1389" userDrawn="1">
          <p15:clr>
            <a:srgbClr val="A4A3A4"/>
          </p15:clr>
        </p15:guide>
        <p15:guide id="14" orient="horz" pos="958" userDrawn="1">
          <p15:clr>
            <a:srgbClr val="A4A3A4"/>
          </p15:clr>
        </p15:guide>
        <p15:guide id="15" orient="horz" pos="2636" userDrawn="1">
          <p15:clr>
            <a:srgbClr val="A4A3A4"/>
          </p15:clr>
        </p15:guide>
        <p15:guide id="16" orient="horz" pos="3362" userDrawn="1">
          <p15:clr>
            <a:srgbClr val="A4A3A4"/>
          </p15:clr>
        </p15:guide>
        <p15:guide id="17" orient="horz" pos="295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4042"/>
    <a:srgbClr val="0070C0"/>
    <a:srgbClr val="39AB47"/>
    <a:srgbClr val="EC7206"/>
    <a:srgbClr val="D8222A"/>
    <a:srgbClr val="CC0099"/>
    <a:srgbClr val="272626"/>
    <a:srgbClr val="343433"/>
    <a:srgbClr val="FDAD2D"/>
    <a:srgbClr val="FFD9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874"/>
    <p:restoredTop sz="89362"/>
  </p:normalViewPr>
  <p:slideViewPr>
    <p:cSldViewPr snapToGrid="0" snapToObjects="1">
      <p:cViewPr varScale="1">
        <p:scale>
          <a:sx n="102" d="100"/>
          <a:sy n="102" d="100"/>
        </p:scale>
        <p:origin x="1362" y="96"/>
      </p:cViewPr>
      <p:guideLst>
        <p:guide pos="2366"/>
        <p:guide pos="2547"/>
        <p:guide pos="6720"/>
        <p:guide orient="horz" pos="1797"/>
        <p:guide pos="5087"/>
        <p:guide pos="892"/>
        <p:guide orient="horz" pos="2228"/>
        <p:guide orient="horz" pos="550"/>
        <p:guide orient="horz" pos="1389"/>
        <p:guide orient="horz" pos="958"/>
        <p:guide orient="horz" pos="2636"/>
        <p:guide orient="horz" pos="3362"/>
        <p:guide orient="horz" pos="2954"/>
      </p:guideLst>
    </p:cSldViewPr>
  </p:slideViewPr>
  <p:notesTextViewPr>
    <p:cViewPr>
      <p:scale>
        <a:sx n="1" d="1"/>
        <a:sy n="1" d="1"/>
      </p:scale>
      <p:origin x="0" y="0"/>
    </p:cViewPr>
  </p:notesTextViewPr>
  <p:notesViewPr>
    <p:cSldViewPr snapToGrid="0" snapToObjects="1">
      <p:cViewPr varScale="1">
        <p:scale>
          <a:sx n="142" d="100"/>
          <a:sy n="142" d="100"/>
        </p:scale>
        <p:origin x="3464" y="16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10/10/2022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623426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6803256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solidFill>
                  <a:srgbClr val="414042"/>
                </a:solidFill>
              </a:rPr>
              <a:t>Do not underestimate the </a:t>
            </a:r>
            <a:r>
              <a:rPr lang="en-US" altLang="en-US" sz="1200" dirty="0">
                <a:solidFill>
                  <a:srgbClr val="414042"/>
                </a:solidFill>
              </a:rPr>
              <a:t>investment you are making at this stage in the children’s understanding and future writing success.</a:t>
            </a:r>
            <a:endParaRPr lang="en-GB" altLang="en-US" sz="1200" dirty="0">
              <a:solidFill>
                <a:srgbClr val="414042"/>
              </a:solidFill>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5699096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Not every element is covered in this unit but teachers may select whichever focuses they wish.</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32245800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Priming pupils for reading </a:t>
            </a:r>
          </a:p>
          <a:p>
            <a:r>
              <a:rPr lang="en-GB" altLang="en-US" i="1" dirty="0"/>
              <a:t>Use a visual image to focus attention on key ideas, to engage their imaginations, to provide hooks for thinking</a:t>
            </a:r>
          </a:p>
          <a:p>
            <a:r>
              <a:rPr lang="en-GB" altLang="en-US" i="1" dirty="0"/>
              <a:t>Opportunity to explore associations with known events in history. How might these connect with the picture? </a:t>
            </a:r>
          </a:p>
          <a:p>
            <a:r>
              <a:rPr lang="en-GB" altLang="en-US" i="1" dirty="0"/>
              <a:t>Video clips available on YouTube that give an excellent overview of the departure:</a:t>
            </a:r>
          </a:p>
          <a:p>
            <a:pPr>
              <a:spcBef>
                <a:spcPct val="0"/>
              </a:spcBef>
            </a:pPr>
            <a:r>
              <a:rPr lang="en-GB" altLang="en-US" dirty="0"/>
              <a:t>https://www.youtube.com/watch?v=jkjjxioYIuE</a:t>
            </a:r>
          </a:p>
          <a:p>
            <a:pPr>
              <a:spcBef>
                <a:spcPct val="0"/>
              </a:spcBef>
            </a:pPr>
            <a:r>
              <a:rPr lang="en-GB" altLang="en-US" dirty="0"/>
              <a:t>https://</a:t>
            </a:r>
            <a:r>
              <a:rPr lang="en-GB" altLang="en-US" dirty="0" err="1"/>
              <a:t>www.youtube.com</a:t>
            </a:r>
            <a:r>
              <a:rPr lang="en-GB" altLang="en-US" dirty="0"/>
              <a:t>/</a:t>
            </a:r>
            <a:r>
              <a:rPr lang="en-GB" altLang="en-US" dirty="0" err="1"/>
              <a:t>watch?v</a:t>
            </a:r>
            <a:r>
              <a:rPr lang="en-GB" altLang="en-US" dirty="0"/>
              <a:t>=J2nJMKcTIo4</a:t>
            </a:r>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529973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32193399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Freeze frame and thought tracking are drama strategies which enable children to verbally express their understanding of characters and situations. The teacher should prompt the thoughts with questions to elicit thoughts and feelings from the children in character.</a:t>
            </a:r>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34224912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is similar to our “in the spotlight” or a </a:t>
            </a:r>
            <a:r>
              <a:rPr lang="en-GB" altLang="en-US" dirty="0" err="1"/>
              <a:t>hotseating</a:t>
            </a:r>
            <a:r>
              <a:rPr lang="en-GB" altLang="en-US" dirty="0"/>
              <a:t> activity, but instead of questioners, the children in the class are ‘opportunities’ which might present themselves to the characters on board the Titanic, whether they are passengers, crew, servants, etc. Children may work in pairs or individually to construct an opportunity that they will present to the character in the ‘hotseat’ who may be the teacher in role.</a:t>
            </a:r>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37618532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2750459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37803169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11719044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The Teaching Sequence for Writing is still the recommended approach to the teaching of reading and writing.</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5956434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31255350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4089751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Direct teaching of vocabulary in advance</a:t>
            </a:r>
            <a:endParaRPr lang="en-GB" altLang="en-US" dirty="0"/>
          </a:p>
          <a:p>
            <a:r>
              <a:rPr lang="en-GB" altLang="en-US" i="1" dirty="0"/>
              <a:t>Explain key information for pupils to look out for</a:t>
            </a:r>
            <a:endParaRPr lang="en-GB" altLang="en-US" dirty="0"/>
          </a:p>
          <a:p>
            <a:r>
              <a:rPr lang="en-GB" altLang="en-US" i="1" dirty="0"/>
              <a:t>Usefulness of a visual focus, to aid comprehension while listening to/reading to the story</a:t>
            </a:r>
            <a:endParaRPr lang="en-GB" altLang="en-US" dirty="0"/>
          </a:p>
          <a:p>
            <a:r>
              <a:rPr lang="en-GB" altLang="en-US" i="1" dirty="0"/>
              <a:t>Examples of </a:t>
            </a:r>
            <a:r>
              <a:rPr lang="en-GB" altLang="en-US" dirty="0"/>
              <a:t>scaffolding</a:t>
            </a:r>
            <a:r>
              <a:rPr lang="en-GB" altLang="en-US" i="1" dirty="0"/>
              <a:t> for mixed ability whole-class reading – rather than differentiation by task/resource</a:t>
            </a:r>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a:p>
        </p:txBody>
      </p:sp>
    </p:spTree>
    <p:extLst>
      <p:ext uri="{BB962C8B-B14F-4D97-AF65-F5344CB8AC3E}">
        <p14:creationId xmlns:p14="http://schemas.microsoft.com/office/powerpoint/2010/main" val="24054584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Reading aloud with prosody is central to a poetry unit and needs to be modelled by the teacher.</a:t>
            </a:r>
          </a:p>
          <a:p>
            <a:r>
              <a:rPr lang="en-GB" altLang="en-US" i="1" dirty="0"/>
              <a:t>Children’s comments can lead the discussion picking up of different interpretations.</a:t>
            </a:r>
            <a:endParaRPr lang="en-GB" altLang="en-US" dirty="0"/>
          </a:p>
          <a:p>
            <a:r>
              <a:rPr lang="en-GB" altLang="en-US" i="1" dirty="0"/>
              <a:t>Structure the questioning to build in challenge and support.</a:t>
            </a:r>
          </a:p>
          <a:p>
            <a:r>
              <a:rPr lang="en-GB" altLang="en-US" i="1" dirty="0"/>
              <a:t>Children learn from each other by listening to classmates justify and elaborate.</a:t>
            </a:r>
          </a:p>
          <a:p>
            <a:r>
              <a:rPr lang="en-GB" altLang="en-US" i="1" dirty="0"/>
              <a:t>Supporting comments used with kind permission of https://</a:t>
            </a:r>
            <a:r>
              <a:rPr lang="en-GB" altLang="en-US" i="1" dirty="0" err="1"/>
              <a:t>jamesdurran.blog</a:t>
            </a:r>
            <a:r>
              <a:rPr lang="en-GB" altLang="en-US" i="1" dirty="0"/>
              <a:t>/</a:t>
            </a:r>
          </a:p>
          <a:p>
            <a:r>
              <a:rPr lang="en-GB" altLang="en-US" dirty="0"/>
              <a:t> </a:t>
            </a:r>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a:p>
        </p:txBody>
      </p:sp>
    </p:spTree>
    <p:extLst>
      <p:ext uri="{BB962C8B-B14F-4D97-AF65-F5344CB8AC3E}">
        <p14:creationId xmlns:p14="http://schemas.microsoft.com/office/powerpoint/2010/main" val="6058072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b="1" dirty="0"/>
              <a:t>Teachers should model the reading of this poem with prosody, encouraging the children to join in and mimic the way it is read.</a:t>
            </a:r>
          </a:p>
          <a:p>
            <a:r>
              <a:rPr lang="en-GB" altLang="en-US" i="1" dirty="0"/>
              <a:t>Importance of talk and analysis being rooted in personal response; </a:t>
            </a:r>
          </a:p>
          <a:p>
            <a:r>
              <a:rPr lang="en-GB" altLang="en-US" i="1" dirty="0"/>
              <a:t>Give individuals or pairs their own copy of the text. A ‘Tell-me grid’ recommended by Aidan Chambers as one mechanism for structuring thinking. This grid is supplied on the accompanying PDF file. </a:t>
            </a:r>
          </a:p>
          <a:p>
            <a:r>
              <a:rPr lang="en-GB" altLang="en-US" i="1" dirty="0"/>
              <a:t>Blend pair, small group and whole-class talk</a:t>
            </a:r>
            <a:endParaRPr lang="en-GB" altLang="en-US" dirty="0"/>
          </a:p>
          <a:p>
            <a:r>
              <a:rPr lang="en-GB" altLang="en-US" i="1" dirty="0"/>
              <a:t>Train pupils over time to talk in small groups; strategies for structuring talk (turn-taking in a given order, asking each other questions, etc)</a:t>
            </a:r>
            <a:endParaRPr lang="en-GB" altLang="en-US" dirty="0"/>
          </a:p>
          <a:p>
            <a:r>
              <a:rPr lang="en-GB" altLang="en-US" i="1" dirty="0"/>
              <a:t>The teacher spends time joining tables; over a series of lessons, can interact with and assess individuals as might in small group reading sessions</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14148028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b="1" dirty="0"/>
              <a:t>Teachers should model the reading of this poem with prosody, encouraging the children to join in and mimic the way it is read.</a:t>
            </a:r>
          </a:p>
          <a:p>
            <a:r>
              <a:rPr lang="en-GB" altLang="en-US" i="1" dirty="0"/>
              <a:t>Importance of talk and analysis being rooted in personal response; </a:t>
            </a:r>
          </a:p>
          <a:p>
            <a:r>
              <a:rPr lang="en-GB" altLang="en-US" i="1" dirty="0"/>
              <a:t>Give individuals or pairs their own copy of the text. A ‘Tell-me grid’ recommended by Aidan Chambers as one mechanism for structuring thinking. This grid is supplied on the accompanying PDF file. </a:t>
            </a:r>
          </a:p>
          <a:p>
            <a:r>
              <a:rPr lang="en-GB" altLang="en-US" i="1" dirty="0"/>
              <a:t>Blend pair, small group and whole-class talk</a:t>
            </a:r>
            <a:endParaRPr lang="en-GB" altLang="en-US" dirty="0"/>
          </a:p>
          <a:p>
            <a:r>
              <a:rPr lang="en-GB" altLang="en-US" i="1" dirty="0"/>
              <a:t>Train pupils over time to talk in small groups; strategies for structuring talk (turn-taking in a given order, asking each other questions, etc)</a:t>
            </a:r>
            <a:endParaRPr lang="en-GB" altLang="en-US" dirty="0"/>
          </a:p>
          <a:p>
            <a:r>
              <a:rPr lang="en-GB" altLang="en-US" i="1" dirty="0"/>
              <a:t>The teacher spends time joining tables; over a series of lessons, can interact with and assess individuals as might in small group reading sessions</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a:p>
        </p:txBody>
      </p:sp>
    </p:spTree>
    <p:extLst>
      <p:ext uri="{BB962C8B-B14F-4D97-AF65-F5344CB8AC3E}">
        <p14:creationId xmlns:p14="http://schemas.microsoft.com/office/powerpoint/2010/main" val="38169069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Read and re-read, aloud and silently.</a:t>
            </a:r>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a:p>
        </p:txBody>
      </p:sp>
    </p:spTree>
    <p:extLst>
      <p:ext uri="{BB962C8B-B14F-4D97-AF65-F5344CB8AC3E}">
        <p14:creationId xmlns:p14="http://schemas.microsoft.com/office/powerpoint/2010/main" val="28063487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GB" altLang="en-US" dirty="0"/>
              <a:t>Through listening to, and reading, poetry, and allowing images, sounds, smells and emotions to take shape and develop and in their heads, children are exposed to varied language. By paying close attention to the language used, they can enjoy the sound of words spoken aloud, supporting their understanding of how language works.</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a:p>
        </p:txBody>
      </p:sp>
    </p:spTree>
    <p:extLst>
      <p:ext uri="{BB962C8B-B14F-4D97-AF65-F5344CB8AC3E}">
        <p14:creationId xmlns:p14="http://schemas.microsoft.com/office/powerpoint/2010/main" val="36105339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‘Placing listening at the centre of learning so that everyone in the classroom experiences different readings or class performances of a poem is a highly effective way of reinforcing the existence and importance of contrasting interpretations.’</a:t>
            </a:r>
            <a:r>
              <a:rPr lang="en-GB" altLang="en-US" dirty="0"/>
              <a:t> Julie Blake, Poetry by Heart</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a:p>
        </p:txBody>
      </p:sp>
    </p:spTree>
    <p:extLst>
      <p:ext uri="{BB962C8B-B14F-4D97-AF65-F5344CB8AC3E}">
        <p14:creationId xmlns:p14="http://schemas.microsoft.com/office/powerpoint/2010/main" val="33644432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a:p>
        </p:txBody>
      </p:sp>
    </p:spTree>
    <p:extLst>
      <p:ext uri="{BB962C8B-B14F-4D97-AF65-F5344CB8AC3E}">
        <p14:creationId xmlns:p14="http://schemas.microsoft.com/office/powerpoint/2010/main" val="147993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Do not underestimate the investment made at the reading phase which will pay dividends in the writing phase.</a:t>
            </a:r>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10875660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Elicit from the children that, although the Titanic was advertised as a luxury cruise for the wealthy, many passengers were travelling in search of a better life, or to escape famine or poverty. For the majority of third class passengers, this was their once in a lifetime chance to improve their lot in life.</a:t>
            </a:r>
          </a:p>
        </p:txBody>
      </p:sp>
      <p:sp>
        <p:nvSpPr>
          <p:cNvPr id="4" name="Slide Number Placeholder 3"/>
          <p:cNvSpPr>
            <a:spLocks noGrp="1"/>
          </p:cNvSpPr>
          <p:nvPr>
            <p:ph type="sldNum" sz="quarter" idx="5"/>
          </p:nvPr>
        </p:nvSpPr>
        <p:spPr/>
        <p:txBody>
          <a:bodyPr/>
          <a:lstStyle/>
          <a:p>
            <a:fld id="{311D70A8-8575-AB47-B894-1AEE29AFC934}" type="slidenum">
              <a:rPr lang="en-US" smtClean="0"/>
              <a:t>33</a:t>
            </a:fld>
            <a:endParaRPr lang="en-US"/>
          </a:p>
        </p:txBody>
      </p:sp>
    </p:spTree>
    <p:extLst>
      <p:ext uri="{BB962C8B-B14F-4D97-AF65-F5344CB8AC3E}">
        <p14:creationId xmlns:p14="http://schemas.microsoft.com/office/powerpoint/2010/main" val="37389647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a:p>
        </p:txBody>
      </p:sp>
    </p:spTree>
    <p:extLst>
      <p:ext uri="{BB962C8B-B14F-4D97-AF65-F5344CB8AC3E}">
        <p14:creationId xmlns:p14="http://schemas.microsoft.com/office/powerpoint/2010/main" val="38588546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a:p>
        </p:txBody>
      </p:sp>
    </p:spTree>
    <p:extLst>
      <p:ext uri="{BB962C8B-B14F-4D97-AF65-F5344CB8AC3E}">
        <p14:creationId xmlns:p14="http://schemas.microsoft.com/office/powerpoint/2010/main" val="29431947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is a technique called ‘</a:t>
            </a:r>
            <a:r>
              <a:rPr lang="en-GB" altLang="en-US" dirty="0" err="1"/>
              <a:t>Dictogloss</a:t>
            </a:r>
            <a:r>
              <a:rPr lang="en-GB" altLang="en-US" dirty="0"/>
              <a:t>’ which is a classroom activity where children are required to reconstruct a short text by listening and noting down key words, which are then used as a base for reconstruction. </a:t>
            </a:r>
            <a:r>
              <a:rPr lang="en-GB" altLang="en-US" dirty="0" err="1"/>
              <a:t>Dictogloss</a:t>
            </a:r>
            <a:r>
              <a:rPr lang="en-GB" altLang="en-US" dirty="0"/>
              <a:t> is often regarded as a multiple skills activity. Children practise listening closely, collaborating and using vocabulary, grammar and discourse systems in order to complete the task. Support with visuals may be displayed while the text is read aloud</a:t>
            </a:r>
          </a:p>
          <a:p>
            <a:br>
              <a:rPr lang="en-GB" altLang="en-US" dirty="0"/>
            </a:br>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36</a:t>
            </a:fld>
            <a:endParaRPr lang="en-US"/>
          </a:p>
        </p:txBody>
      </p:sp>
    </p:spTree>
    <p:extLst>
      <p:ext uri="{BB962C8B-B14F-4D97-AF65-F5344CB8AC3E}">
        <p14:creationId xmlns:p14="http://schemas.microsoft.com/office/powerpoint/2010/main" val="20603209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37</a:t>
            </a:fld>
            <a:endParaRPr lang="en-US"/>
          </a:p>
        </p:txBody>
      </p:sp>
    </p:spTree>
    <p:extLst>
      <p:ext uri="{BB962C8B-B14F-4D97-AF65-F5344CB8AC3E}">
        <p14:creationId xmlns:p14="http://schemas.microsoft.com/office/powerpoint/2010/main" val="29449579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Co construct a timeline that will clarify the narrative of the poem.</a:t>
            </a:r>
          </a:p>
        </p:txBody>
      </p:sp>
      <p:sp>
        <p:nvSpPr>
          <p:cNvPr id="4" name="Slide Number Placeholder 3"/>
          <p:cNvSpPr>
            <a:spLocks noGrp="1"/>
          </p:cNvSpPr>
          <p:nvPr>
            <p:ph type="sldNum" sz="quarter" idx="5"/>
          </p:nvPr>
        </p:nvSpPr>
        <p:spPr/>
        <p:txBody>
          <a:bodyPr/>
          <a:lstStyle/>
          <a:p>
            <a:fld id="{311D70A8-8575-AB47-B894-1AEE29AFC934}" type="slidenum">
              <a:rPr lang="en-US" smtClean="0"/>
              <a:t>38</a:t>
            </a:fld>
            <a:endParaRPr lang="en-US"/>
          </a:p>
        </p:txBody>
      </p:sp>
    </p:spTree>
    <p:extLst>
      <p:ext uri="{BB962C8B-B14F-4D97-AF65-F5344CB8AC3E}">
        <p14:creationId xmlns:p14="http://schemas.microsoft.com/office/powerpoint/2010/main" val="30192104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Children need to explore the possibilities of writing from the point of view of an inanimate object, the iceberg. This could be done as a drama activity. It is important that children try to see the iceberg as having human characteristics in order to write from the viewpoint of an inanimate object. Questions are suggestions. Teachers should encourage children to invent their own.</a:t>
            </a:r>
          </a:p>
        </p:txBody>
      </p:sp>
      <p:sp>
        <p:nvSpPr>
          <p:cNvPr id="4" name="Slide Number Placeholder 3"/>
          <p:cNvSpPr>
            <a:spLocks noGrp="1"/>
          </p:cNvSpPr>
          <p:nvPr>
            <p:ph type="sldNum" sz="quarter" idx="5"/>
          </p:nvPr>
        </p:nvSpPr>
        <p:spPr/>
        <p:txBody>
          <a:bodyPr/>
          <a:lstStyle/>
          <a:p>
            <a:fld id="{311D70A8-8575-AB47-B894-1AEE29AFC934}" type="slidenum">
              <a:rPr lang="en-US" smtClean="0"/>
              <a:t>39</a:t>
            </a:fld>
            <a:endParaRPr lang="en-US"/>
          </a:p>
        </p:txBody>
      </p:sp>
    </p:spTree>
    <p:extLst>
      <p:ext uri="{BB962C8B-B14F-4D97-AF65-F5344CB8AC3E}">
        <p14:creationId xmlns:p14="http://schemas.microsoft.com/office/powerpoint/2010/main" val="12286063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Zone of Relevance Diagram – </a:t>
            </a:r>
            <a:r>
              <a:rPr lang="en-US" altLang="en-US" dirty="0"/>
              <a:t>This is an activity specifically designed to develop and extend vocabulary within the context of the poem. Children should discuss the words with a partner then sort them onto the diagram. If a word is irrelevant, it is placed outside the circle.  If it is relevant, children need to decide how relevant - the more relevant it is the closer it must be to the </a:t>
            </a:r>
            <a:r>
              <a:rPr lang="en-US" altLang="en-US" dirty="0" err="1"/>
              <a:t>centre</a:t>
            </a:r>
            <a:r>
              <a:rPr lang="en-US" altLang="en-US" dirty="0"/>
              <a:t>.</a:t>
            </a:r>
          </a:p>
        </p:txBody>
      </p:sp>
      <p:sp>
        <p:nvSpPr>
          <p:cNvPr id="4" name="Slide Number Placeholder 3"/>
          <p:cNvSpPr>
            <a:spLocks noGrp="1"/>
          </p:cNvSpPr>
          <p:nvPr>
            <p:ph type="sldNum" sz="quarter" idx="5"/>
          </p:nvPr>
        </p:nvSpPr>
        <p:spPr/>
        <p:txBody>
          <a:bodyPr/>
          <a:lstStyle/>
          <a:p>
            <a:fld id="{311D70A8-8575-AB47-B894-1AEE29AFC934}" type="slidenum">
              <a:rPr lang="en-US" smtClean="0"/>
              <a:t>40</a:t>
            </a:fld>
            <a:endParaRPr lang="en-US"/>
          </a:p>
        </p:txBody>
      </p:sp>
    </p:spTree>
    <p:extLst>
      <p:ext uri="{BB962C8B-B14F-4D97-AF65-F5344CB8AC3E}">
        <p14:creationId xmlns:p14="http://schemas.microsoft.com/office/powerpoint/2010/main" val="23579510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What kind of iceberg will they create? One full of remorse and slinking away in shame, or an aggressive iceberg that doesn’t care? Allow plenty of oral opportunities to explore the feelings of the iceberg in the aftermath of the disaster.</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41</a:t>
            </a:fld>
            <a:endParaRPr lang="en-US"/>
          </a:p>
        </p:txBody>
      </p:sp>
    </p:spTree>
    <p:extLst>
      <p:ext uri="{BB962C8B-B14F-4D97-AF65-F5344CB8AC3E}">
        <p14:creationId xmlns:p14="http://schemas.microsoft.com/office/powerpoint/2010/main" val="26212959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ct val="50000"/>
              </a:spcBef>
            </a:pPr>
            <a:r>
              <a:rPr lang="en-GB" altLang="en-US" dirty="0"/>
              <a:t>This example may be used as a model write or just as an example of what could be written. Lexile rating 1000L</a:t>
            </a:r>
          </a:p>
        </p:txBody>
      </p:sp>
      <p:sp>
        <p:nvSpPr>
          <p:cNvPr id="4" name="Slide Number Placeholder 3"/>
          <p:cNvSpPr>
            <a:spLocks noGrp="1"/>
          </p:cNvSpPr>
          <p:nvPr>
            <p:ph type="sldNum" sz="quarter" idx="5"/>
          </p:nvPr>
        </p:nvSpPr>
        <p:spPr/>
        <p:txBody>
          <a:bodyPr/>
          <a:lstStyle/>
          <a:p>
            <a:fld id="{311D70A8-8575-AB47-B894-1AEE29AFC934}" type="slidenum">
              <a:rPr lang="en-US" smtClean="0"/>
              <a:t>42</a:t>
            </a:fld>
            <a:endParaRPr lang="en-US"/>
          </a:p>
        </p:txBody>
      </p:sp>
    </p:spTree>
    <p:extLst>
      <p:ext uri="{BB962C8B-B14F-4D97-AF65-F5344CB8AC3E}">
        <p14:creationId xmlns:p14="http://schemas.microsoft.com/office/powerpoint/2010/main" val="883744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4590752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Teachers should ensure that children have plenty of opportunities to read, perform and hear the poem. This can be done chorally, individually, in smaller groups, or however the teacher prefers, but the focus on oracy is the key.</a:t>
            </a:r>
          </a:p>
        </p:txBody>
      </p:sp>
      <p:sp>
        <p:nvSpPr>
          <p:cNvPr id="4" name="Slide Number Placeholder 3"/>
          <p:cNvSpPr>
            <a:spLocks noGrp="1"/>
          </p:cNvSpPr>
          <p:nvPr>
            <p:ph type="sldNum" sz="quarter" idx="5"/>
          </p:nvPr>
        </p:nvSpPr>
        <p:spPr/>
        <p:txBody>
          <a:bodyPr/>
          <a:lstStyle/>
          <a:p>
            <a:fld id="{311D70A8-8575-AB47-B894-1AEE29AFC934}" type="slidenum">
              <a:rPr lang="en-US" smtClean="0"/>
              <a:t>43</a:t>
            </a:fld>
            <a:endParaRPr lang="en-US"/>
          </a:p>
        </p:txBody>
      </p:sp>
    </p:spTree>
    <p:extLst>
      <p:ext uri="{BB962C8B-B14F-4D97-AF65-F5344CB8AC3E}">
        <p14:creationId xmlns:p14="http://schemas.microsoft.com/office/powerpoint/2010/main" val="40123357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Choose one or two objectives to be the main focus of studying the text with a poet’s eye. Use the word ‘poet’ when speaking to the children. They need to see themselves as poets.</a:t>
            </a:r>
          </a:p>
          <a:p>
            <a:r>
              <a:rPr lang="en-GB" altLang="en-US" dirty="0"/>
              <a:t>The wording of these response prompts is slightly different when reading as a poet.</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44</a:t>
            </a:fld>
            <a:endParaRPr lang="en-US"/>
          </a:p>
        </p:txBody>
      </p:sp>
    </p:spTree>
    <p:extLst>
      <p:ext uri="{BB962C8B-B14F-4D97-AF65-F5344CB8AC3E}">
        <p14:creationId xmlns:p14="http://schemas.microsoft.com/office/powerpoint/2010/main" val="31934227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Rhyme appearing within the lines is known as internal rhyme.</a:t>
            </a:r>
          </a:p>
        </p:txBody>
      </p:sp>
      <p:sp>
        <p:nvSpPr>
          <p:cNvPr id="4" name="Slide Number Placeholder 3"/>
          <p:cNvSpPr>
            <a:spLocks noGrp="1"/>
          </p:cNvSpPr>
          <p:nvPr>
            <p:ph type="sldNum" sz="quarter" idx="5"/>
          </p:nvPr>
        </p:nvSpPr>
        <p:spPr/>
        <p:txBody>
          <a:bodyPr/>
          <a:lstStyle/>
          <a:p>
            <a:fld id="{311D70A8-8575-AB47-B894-1AEE29AFC934}" type="slidenum">
              <a:rPr lang="en-US" smtClean="0"/>
              <a:t>45</a:t>
            </a:fld>
            <a:endParaRPr lang="en-US"/>
          </a:p>
        </p:txBody>
      </p:sp>
    </p:spTree>
    <p:extLst>
      <p:ext uri="{BB962C8B-B14F-4D97-AF65-F5344CB8AC3E}">
        <p14:creationId xmlns:p14="http://schemas.microsoft.com/office/powerpoint/2010/main" val="406219274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Although the structures should be included, teachers need to decide whether to use these more advanced </a:t>
            </a:r>
            <a:r>
              <a:rPr lang="en-GB" altLang="en-US" b="1" dirty="0"/>
              <a:t>terms</a:t>
            </a:r>
            <a:r>
              <a:rPr lang="en-GB" altLang="en-US" dirty="0"/>
              <a:t> or not. Children’s interest in words can often be underestimated, as can their ability to grasp and use new language. Consider the two-year-old who can name all those dinosaur names!</a:t>
            </a:r>
          </a:p>
        </p:txBody>
      </p:sp>
      <p:sp>
        <p:nvSpPr>
          <p:cNvPr id="4" name="Slide Number Placeholder 3"/>
          <p:cNvSpPr>
            <a:spLocks noGrp="1"/>
          </p:cNvSpPr>
          <p:nvPr>
            <p:ph type="sldNum" sz="quarter" idx="5"/>
          </p:nvPr>
        </p:nvSpPr>
        <p:spPr/>
        <p:txBody>
          <a:bodyPr/>
          <a:lstStyle/>
          <a:p>
            <a:fld id="{311D70A8-8575-AB47-B894-1AEE29AFC934}" type="slidenum">
              <a:rPr lang="en-US" smtClean="0"/>
              <a:t>46</a:t>
            </a:fld>
            <a:endParaRPr lang="en-US"/>
          </a:p>
        </p:txBody>
      </p:sp>
    </p:spTree>
    <p:extLst>
      <p:ext uri="{BB962C8B-B14F-4D97-AF65-F5344CB8AC3E}">
        <p14:creationId xmlns:p14="http://schemas.microsoft.com/office/powerpoint/2010/main" val="41145509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Read and re-read, aloud and silently.</a:t>
            </a:r>
          </a:p>
        </p:txBody>
      </p:sp>
      <p:sp>
        <p:nvSpPr>
          <p:cNvPr id="4" name="Slide Number Placeholder 3"/>
          <p:cNvSpPr>
            <a:spLocks noGrp="1"/>
          </p:cNvSpPr>
          <p:nvPr>
            <p:ph type="sldNum" sz="quarter" idx="5"/>
          </p:nvPr>
        </p:nvSpPr>
        <p:spPr/>
        <p:txBody>
          <a:bodyPr/>
          <a:lstStyle/>
          <a:p>
            <a:fld id="{311D70A8-8575-AB47-B894-1AEE29AFC934}" type="slidenum">
              <a:rPr lang="en-US" smtClean="0"/>
              <a:t>47</a:t>
            </a:fld>
            <a:endParaRPr lang="en-US"/>
          </a:p>
        </p:txBody>
      </p:sp>
    </p:spTree>
    <p:extLst>
      <p:ext uri="{BB962C8B-B14F-4D97-AF65-F5344CB8AC3E}">
        <p14:creationId xmlns:p14="http://schemas.microsoft.com/office/powerpoint/2010/main" val="33848055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48</a:t>
            </a:fld>
            <a:endParaRPr lang="en-US"/>
          </a:p>
        </p:txBody>
      </p:sp>
    </p:spTree>
    <p:extLst>
      <p:ext uri="{BB962C8B-B14F-4D97-AF65-F5344CB8AC3E}">
        <p14:creationId xmlns:p14="http://schemas.microsoft.com/office/powerpoint/2010/main" val="37121171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Encourage children to put forward their own ideas, which may be different from the ideas of others and different from the teacher’s ideas, but valid nevertheless. Annotations may be displayed or not, depending how much support the teacher feels the children need.</a:t>
            </a:r>
          </a:p>
        </p:txBody>
      </p:sp>
      <p:sp>
        <p:nvSpPr>
          <p:cNvPr id="4" name="Slide Number Placeholder 3"/>
          <p:cNvSpPr>
            <a:spLocks noGrp="1"/>
          </p:cNvSpPr>
          <p:nvPr>
            <p:ph type="sldNum" sz="quarter" idx="5"/>
          </p:nvPr>
        </p:nvSpPr>
        <p:spPr/>
        <p:txBody>
          <a:bodyPr/>
          <a:lstStyle/>
          <a:p>
            <a:fld id="{311D70A8-8575-AB47-B894-1AEE29AFC934}" type="slidenum">
              <a:rPr lang="en-US" smtClean="0"/>
              <a:t>49</a:t>
            </a:fld>
            <a:endParaRPr lang="en-US"/>
          </a:p>
        </p:txBody>
      </p:sp>
    </p:spTree>
    <p:extLst>
      <p:ext uri="{BB962C8B-B14F-4D97-AF65-F5344CB8AC3E}">
        <p14:creationId xmlns:p14="http://schemas.microsoft.com/office/powerpoint/2010/main" val="40688162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Encourage children to put forward their own ideas, which may be different from the ideas of others and different from the teacher’s ideas, but valid nevertheless. Annotations may be displayed or not, depending how much support the teacher feels the children need.</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50</a:t>
            </a:fld>
            <a:endParaRPr lang="en-US"/>
          </a:p>
        </p:txBody>
      </p:sp>
    </p:spTree>
    <p:extLst>
      <p:ext uri="{BB962C8B-B14F-4D97-AF65-F5344CB8AC3E}">
        <p14:creationId xmlns:p14="http://schemas.microsoft.com/office/powerpoint/2010/main" val="270293243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Encourage children to put forward their own ideas, which may be different from the ideas of others and different from the teacher’s ideas, but valid nevertheless. Annotations may be displayed or not, depending how much support the teacher feels the children need. Lines 4-6 especially need their own focus as these exemplify a ‘show not tell’ approach. Nowhere does it explicitly tell the reader the ship hit the iceberg. Rather, the reference to warnings, keeping a watchful check for icebergs, then words to describe a collision all reveal these unfolding events.</a:t>
            </a:r>
          </a:p>
        </p:txBody>
      </p:sp>
      <p:sp>
        <p:nvSpPr>
          <p:cNvPr id="4" name="Slide Number Placeholder 3"/>
          <p:cNvSpPr>
            <a:spLocks noGrp="1"/>
          </p:cNvSpPr>
          <p:nvPr>
            <p:ph type="sldNum" sz="quarter" idx="5"/>
          </p:nvPr>
        </p:nvSpPr>
        <p:spPr/>
        <p:txBody>
          <a:bodyPr/>
          <a:lstStyle/>
          <a:p>
            <a:fld id="{311D70A8-8575-AB47-B894-1AEE29AFC934}" type="slidenum">
              <a:rPr lang="en-US" smtClean="0"/>
              <a:t>51</a:t>
            </a:fld>
            <a:endParaRPr lang="en-US"/>
          </a:p>
        </p:txBody>
      </p:sp>
    </p:spTree>
    <p:extLst>
      <p:ext uri="{BB962C8B-B14F-4D97-AF65-F5344CB8AC3E}">
        <p14:creationId xmlns:p14="http://schemas.microsoft.com/office/powerpoint/2010/main" val="38995213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final verse opens up plenty of opportunities for children to explore how the poet has deliberately chosen words, phrase and comparisons to convey the panic and despair of the passengers and how the contrast with the confidence in the ship and the iceberg (drifted on, indifferent) sharpens the hopelessness of the situation.</a:t>
            </a:r>
          </a:p>
        </p:txBody>
      </p:sp>
      <p:sp>
        <p:nvSpPr>
          <p:cNvPr id="4" name="Slide Number Placeholder 3"/>
          <p:cNvSpPr>
            <a:spLocks noGrp="1"/>
          </p:cNvSpPr>
          <p:nvPr>
            <p:ph type="sldNum" sz="quarter" idx="5"/>
          </p:nvPr>
        </p:nvSpPr>
        <p:spPr/>
        <p:txBody>
          <a:bodyPr/>
          <a:lstStyle/>
          <a:p>
            <a:fld id="{311D70A8-8575-AB47-B894-1AEE29AFC934}" type="slidenum">
              <a:rPr lang="en-US" smtClean="0"/>
              <a:t>52</a:t>
            </a:fld>
            <a:endParaRPr lang="en-US"/>
          </a:p>
        </p:txBody>
      </p:sp>
    </p:spTree>
    <p:extLst>
      <p:ext uri="{BB962C8B-B14F-4D97-AF65-F5344CB8AC3E}">
        <p14:creationId xmlns:p14="http://schemas.microsoft.com/office/powerpoint/2010/main" val="39758487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808522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Close reading involves the reader thinking about both what is being said in the poem and how it is being said, leading to possibilities for observation and insight. This activity may be more suitable for readers who are currently demonstrating greater competence.</a:t>
            </a:r>
          </a:p>
        </p:txBody>
      </p:sp>
      <p:sp>
        <p:nvSpPr>
          <p:cNvPr id="4" name="Slide Number Placeholder 3"/>
          <p:cNvSpPr>
            <a:spLocks noGrp="1"/>
          </p:cNvSpPr>
          <p:nvPr>
            <p:ph type="sldNum" sz="quarter" idx="5"/>
          </p:nvPr>
        </p:nvSpPr>
        <p:spPr/>
        <p:txBody>
          <a:bodyPr/>
          <a:lstStyle/>
          <a:p>
            <a:fld id="{311D70A8-8575-AB47-B894-1AEE29AFC934}" type="slidenum">
              <a:rPr lang="en-US" smtClean="0"/>
              <a:t>53</a:t>
            </a:fld>
            <a:endParaRPr lang="en-US"/>
          </a:p>
        </p:txBody>
      </p:sp>
    </p:spTree>
    <p:extLst>
      <p:ext uri="{BB962C8B-B14F-4D97-AF65-F5344CB8AC3E}">
        <p14:creationId xmlns:p14="http://schemas.microsoft.com/office/powerpoint/2010/main" val="404565355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success criteria is made up of suggested elements which may be included. Teachers should co-construct this with the children and be flexible in their approach. Children often find writing poems challenging so teachers may wish to amend or remove some elements, e.g. rhyme.</a:t>
            </a:r>
          </a:p>
        </p:txBody>
      </p:sp>
      <p:sp>
        <p:nvSpPr>
          <p:cNvPr id="4" name="Slide Number Placeholder 3"/>
          <p:cNvSpPr>
            <a:spLocks noGrp="1"/>
          </p:cNvSpPr>
          <p:nvPr>
            <p:ph type="sldNum" sz="quarter" idx="5"/>
          </p:nvPr>
        </p:nvSpPr>
        <p:spPr/>
        <p:txBody>
          <a:bodyPr/>
          <a:lstStyle/>
          <a:p>
            <a:fld id="{311D70A8-8575-AB47-B894-1AEE29AFC934}" type="slidenum">
              <a:rPr lang="en-US" smtClean="0"/>
              <a:t>54</a:t>
            </a:fld>
            <a:endParaRPr lang="en-US"/>
          </a:p>
        </p:txBody>
      </p:sp>
    </p:spTree>
    <p:extLst>
      <p:ext uri="{BB962C8B-B14F-4D97-AF65-F5344CB8AC3E}">
        <p14:creationId xmlns:p14="http://schemas.microsoft.com/office/powerpoint/2010/main" val="217485272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modelling technique may be applied to any poem that has a a structure or pattern. Identify the techniques used in the poem then use as a scaffold to enable children to write their own poems.</a:t>
            </a:r>
          </a:p>
          <a:p>
            <a:r>
              <a:rPr lang="en-GB" altLang="en-US" dirty="0"/>
              <a:t>The examples and models used have all retained the theme of sailing vessels but if children have different ideas, then let them use their imaginations.</a:t>
            </a:r>
          </a:p>
        </p:txBody>
      </p:sp>
      <p:sp>
        <p:nvSpPr>
          <p:cNvPr id="4" name="Slide Number Placeholder 3"/>
          <p:cNvSpPr>
            <a:spLocks noGrp="1"/>
          </p:cNvSpPr>
          <p:nvPr>
            <p:ph type="sldNum" sz="quarter" idx="5"/>
          </p:nvPr>
        </p:nvSpPr>
        <p:spPr/>
        <p:txBody>
          <a:bodyPr/>
          <a:lstStyle/>
          <a:p>
            <a:fld id="{311D70A8-8575-AB47-B894-1AEE29AFC934}" type="slidenum">
              <a:rPr lang="en-US" smtClean="0"/>
              <a:t>55</a:t>
            </a:fld>
            <a:endParaRPr lang="en-US"/>
          </a:p>
        </p:txBody>
      </p:sp>
    </p:spTree>
    <p:extLst>
      <p:ext uri="{BB962C8B-B14F-4D97-AF65-F5344CB8AC3E}">
        <p14:creationId xmlns:p14="http://schemas.microsoft.com/office/powerpoint/2010/main" val="25159891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Co-construct the success criteria with the children and agree what the writing COULD include. This is modelled here but can be introduced at any point in the sequence.</a:t>
            </a:r>
          </a:p>
          <a:p>
            <a:r>
              <a:rPr lang="en-GB" altLang="en-US" dirty="0"/>
              <a:t>Any vocabulary recorded for potential use should only be capitalised where a capital letter is needed, e.g. the start of sentences, proper nouns. Otherwise, stick to lower case so when children use the words, they won’t capitalise them in the middle of a sentence.</a:t>
            </a:r>
          </a:p>
          <a:p>
            <a:r>
              <a:rPr lang="en-GB" altLang="en-US" dirty="0"/>
              <a:t>The agreed success criteria is a repository to select from, not a hard and fast ‘tick every item’.</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56</a:t>
            </a:fld>
            <a:endParaRPr lang="en-US"/>
          </a:p>
        </p:txBody>
      </p:sp>
    </p:spTree>
    <p:extLst>
      <p:ext uri="{BB962C8B-B14F-4D97-AF65-F5344CB8AC3E}">
        <p14:creationId xmlns:p14="http://schemas.microsoft.com/office/powerpoint/2010/main" val="36011815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is a suggestion. Teachers should attempt and model their own versions if they can.</a:t>
            </a:r>
          </a:p>
        </p:txBody>
      </p:sp>
      <p:sp>
        <p:nvSpPr>
          <p:cNvPr id="4" name="Slide Number Placeholder 3"/>
          <p:cNvSpPr>
            <a:spLocks noGrp="1"/>
          </p:cNvSpPr>
          <p:nvPr>
            <p:ph type="sldNum" sz="quarter" idx="5"/>
          </p:nvPr>
        </p:nvSpPr>
        <p:spPr/>
        <p:txBody>
          <a:bodyPr/>
          <a:lstStyle/>
          <a:p>
            <a:fld id="{311D70A8-8575-AB47-B894-1AEE29AFC934}" type="slidenum">
              <a:rPr lang="en-US" smtClean="0"/>
              <a:t>57</a:t>
            </a:fld>
            <a:endParaRPr lang="en-US"/>
          </a:p>
        </p:txBody>
      </p:sp>
    </p:spTree>
    <p:extLst>
      <p:ext uri="{BB962C8B-B14F-4D97-AF65-F5344CB8AC3E}">
        <p14:creationId xmlns:p14="http://schemas.microsoft.com/office/powerpoint/2010/main" val="309297971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414042"/>
                </a:solidFill>
              </a:rPr>
              <a:t>All websites referred to were functional at the time of publication. Teaches should check that these are still operational before including them in the lesson.</a:t>
            </a:r>
            <a:endParaRPr lang="en-GB" dirty="0"/>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59</a:t>
            </a:fld>
            <a:endParaRPr lang="en-US"/>
          </a:p>
        </p:txBody>
      </p:sp>
    </p:spTree>
    <p:extLst>
      <p:ext uri="{BB962C8B-B14F-4D97-AF65-F5344CB8AC3E}">
        <p14:creationId xmlns:p14="http://schemas.microsoft.com/office/powerpoint/2010/main" val="17617242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200" dirty="0"/>
              <a:t>The poems selected are suggestions only. Teachers may choose to use the recommended approaches with poems of their own choice.</a:t>
            </a:r>
            <a:endParaRPr lang="en-GB" altLang="en-US" sz="800" dirty="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2777329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1397835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These are suggested objectives from the National Curriculum for Year 5/6. Teachers should select the most appropriate focuses for the children they teach. Further objectives will be met incidentally as the unit progresses. </a:t>
            </a:r>
          </a:p>
          <a:p>
            <a:r>
              <a:rPr lang="en-GB" altLang="en-US" dirty="0"/>
              <a:t>* Non-statutory guidance states: As vocabulary increases, teachers should show pupils how to understand the relationships between words, how to understand nuances in meaning, and </a:t>
            </a:r>
            <a:r>
              <a:rPr lang="en-GB" altLang="en-US" b="1" dirty="0"/>
              <a:t>how to develop their understanding of, and ability to use, figurative language</a:t>
            </a:r>
            <a:r>
              <a:rPr lang="en-GB" altLang="en-US" dirty="0"/>
              <a:t>. Identification of, and opportunity to use simile and metaphor where appropriate is included in this unit.</a:t>
            </a:r>
          </a:p>
          <a:p>
            <a:pPr algn="ctr">
              <a:spcBef>
                <a:spcPct val="0"/>
              </a:spcBef>
            </a:pPr>
            <a:endParaRPr lang="en-US" altLang="en-US" i="1"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37267708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2447247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10/10/2022</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10/10/2022</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10/10/2022</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08865-A9B3-F345-A990-6A888B20D47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651227A-8AF4-D14B-A7D9-675CE940E4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ED75860-16F8-9343-8AEC-A4EE34F12D1D}"/>
              </a:ext>
            </a:extLst>
          </p:cNvPr>
          <p:cNvSpPr>
            <a:spLocks noGrp="1"/>
          </p:cNvSpPr>
          <p:nvPr>
            <p:ph type="dt" sz="half" idx="10"/>
          </p:nvPr>
        </p:nvSpPr>
        <p:spPr/>
        <p:txBody>
          <a:bodyPr/>
          <a:lstStyle/>
          <a:p>
            <a:fld id="{7F1F7BB5-15C0-CE4A-99FB-2438A9B9BB54}" type="datetimeFigureOut">
              <a:rPr lang="en-US" smtClean="0"/>
              <a:t>10/10/2022</a:t>
            </a:fld>
            <a:endParaRPr lang="en-US"/>
          </a:p>
        </p:txBody>
      </p:sp>
      <p:sp>
        <p:nvSpPr>
          <p:cNvPr id="5" name="Footer Placeholder 4">
            <a:extLst>
              <a:ext uri="{FF2B5EF4-FFF2-40B4-BE49-F238E27FC236}">
                <a16:creationId xmlns:a16="http://schemas.microsoft.com/office/drawing/2014/main" id="{B506C23F-E1FE-5946-9E56-FDE5DD10AE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685628-BC79-0641-AB08-0F46F17BB035}"/>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05517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B7143-6441-D446-80E6-207FC4FCCE4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965F2ED-440A-EA4B-BD77-07CFE95E34D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98CE269-9D0D-A440-A372-4E7088B19BDF}"/>
              </a:ext>
            </a:extLst>
          </p:cNvPr>
          <p:cNvSpPr>
            <a:spLocks noGrp="1"/>
          </p:cNvSpPr>
          <p:nvPr>
            <p:ph type="dt" sz="half" idx="10"/>
          </p:nvPr>
        </p:nvSpPr>
        <p:spPr/>
        <p:txBody>
          <a:bodyPr/>
          <a:lstStyle/>
          <a:p>
            <a:fld id="{7F1F7BB5-15C0-CE4A-99FB-2438A9B9BB54}" type="datetimeFigureOut">
              <a:rPr lang="en-US" smtClean="0"/>
              <a:t>10/10/2022</a:t>
            </a:fld>
            <a:endParaRPr lang="en-US"/>
          </a:p>
        </p:txBody>
      </p:sp>
      <p:sp>
        <p:nvSpPr>
          <p:cNvPr id="5" name="Footer Placeholder 4">
            <a:extLst>
              <a:ext uri="{FF2B5EF4-FFF2-40B4-BE49-F238E27FC236}">
                <a16:creationId xmlns:a16="http://schemas.microsoft.com/office/drawing/2014/main" id="{CB4ABA30-84D9-9245-8D9D-AD00E7DAC0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405DE7-01C7-1A4E-B04E-D44D6B467952}"/>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1948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95BCA-7A54-9A41-BB79-AD661605179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8692B1B-A17E-1145-82CC-DBB629BE63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0AE3730-9B4F-E542-B97E-AEE0F6D09240}"/>
              </a:ext>
            </a:extLst>
          </p:cNvPr>
          <p:cNvSpPr>
            <a:spLocks noGrp="1"/>
          </p:cNvSpPr>
          <p:nvPr>
            <p:ph type="dt" sz="half" idx="10"/>
          </p:nvPr>
        </p:nvSpPr>
        <p:spPr/>
        <p:txBody>
          <a:bodyPr/>
          <a:lstStyle/>
          <a:p>
            <a:fld id="{7F1F7BB5-15C0-CE4A-99FB-2438A9B9BB54}" type="datetimeFigureOut">
              <a:rPr lang="en-US" smtClean="0"/>
              <a:t>10/10/2022</a:t>
            </a:fld>
            <a:endParaRPr lang="en-US"/>
          </a:p>
        </p:txBody>
      </p:sp>
      <p:sp>
        <p:nvSpPr>
          <p:cNvPr id="5" name="Footer Placeholder 4">
            <a:extLst>
              <a:ext uri="{FF2B5EF4-FFF2-40B4-BE49-F238E27FC236}">
                <a16:creationId xmlns:a16="http://schemas.microsoft.com/office/drawing/2014/main" id="{0B48FE9E-CEAC-8B4E-A73F-24444361E2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F86B51-7576-384E-A699-FBC1DE38298E}"/>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5221321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C8E4E-B791-E14F-9F3F-7569AECBAD0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539BF95-4795-564E-B410-0E0DC85F0C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8F090A7-2B47-6A44-B2A4-E7535D97F78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B146B2A-A05B-BA4F-BCCA-116350E47A25}"/>
              </a:ext>
            </a:extLst>
          </p:cNvPr>
          <p:cNvSpPr>
            <a:spLocks noGrp="1"/>
          </p:cNvSpPr>
          <p:nvPr>
            <p:ph type="dt" sz="half" idx="10"/>
          </p:nvPr>
        </p:nvSpPr>
        <p:spPr/>
        <p:txBody>
          <a:bodyPr/>
          <a:lstStyle/>
          <a:p>
            <a:fld id="{7F1F7BB5-15C0-CE4A-99FB-2438A9B9BB54}" type="datetimeFigureOut">
              <a:rPr lang="en-US" smtClean="0"/>
              <a:t>10/10/2022</a:t>
            </a:fld>
            <a:endParaRPr lang="en-US"/>
          </a:p>
        </p:txBody>
      </p:sp>
      <p:sp>
        <p:nvSpPr>
          <p:cNvPr id="6" name="Footer Placeholder 5">
            <a:extLst>
              <a:ext uri="{FF2B5EF4-FFF2-40B4-BE49-F238E27FC236}">
                <a16:creationId xmlns:a16="http://schemas.microsoft.com/office/drawing/2014/main" id="{CD1A8810-C5FC-3349-A0A9-7EF28CEB7B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0B37C9-2619-024C-9F29-4803F6C936A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7269689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428E95A-8700-844E-B7C7-B90F67820F09}"/>
              </a:ext>
            </a:extLst>
          </p:cNvPr>
          <p:cNvSpPr/>
          <p:nvPr userDrawn="1"/>
        </p:nvSpPr>
        <p:spPr>
          <a:xfrm>
            <a:off x="0" y="0"/>
            <a:ext cx="12192000" cy="6858000"/>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 Diagonal Corner of Rectangle 9">
            <a:extLst>
              <a:ext uri="{FF2B5EF4-FFF2-40B4-BE49-F238E27FC236}">
                <a16:creationId xmlns:a16="http://schemas.microsoft.com/office/drawing/2014/main" id="{46EBDEC0-797C-5D4E-B0BB-79C109156836}"/>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82264046-A222-BD41-96CC-9209274E826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40099099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6A3078-51C3-F249-9F2C-6CD9BFB3148D}"/>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 Diagonal Corner of Rectangle 9">
            <a:extLst>
              <a:ext uri="{FF2B5EF4-FFF2-40B4-BE49-F238E27FC236}">
                <a16:creationId xmlns:a16="http://schemas.microsoft.com/office/drawing/2014/main" id="{9E6C6BD6-68C8-9548-BAB5-437A71A19D8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63DD79FF-7CA1-D34D-A195-CA11B46A786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944647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879194-8788-5844-87FD-FB4B9C93025A}"/>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A226A8D3-A520-AA41-B78E-46B11CC199E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BE0CD794-A33B-9944-A210-12B783E5A92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5609510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74A3B-1A36-CE4F-A90F-DEF6351528D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B902F507-C613-DF40-8E34-3A39CD5042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607D9FD-6108-0248-989E-EAD23F6044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2EF92E3-78D0-F14B-AFB8-D46ED55F5E68}"/>
              </a:ext>
            </a:extLst>
          </p:cNvPr>
          <p:cNvSpPr>
            <a:spLocks noGrp="1"/>
          </p:cNvSpPr>
          <p:nvPr>
            <p:ph type="dt" sz="half" idx="10"/>
          </p:nvPr>
        </p:nvSpPr>
        <p:spPr/>
        <p:txBody>
          <a:bodyPr/>
          <a:lstStyle/>
          <a:p>
            <a:fld id="{7F1F7BB5-15C0-CE4A-99FB-2438A9B9BB54}" type="datetimeFigureOut">
              <a:rPr lang="en-US" smtClean="0"/>
              <a:t>10/10/2022</a:t>
            </a:fld>
            <a:endParaRPr lang="en-US"/>
          </a:p>
        </p:txBody>
      </p:sp>
      <p:sp>
        <p:nvSpPr>
          <p:cNvPr id="6" name="Footer Placeholder 5">
            <a:extLst>
              <a:ext uri="{FF2B5EF4-FFF2-40B4-BE49-F238E27FC236}">
                <a16:creationId xmlns:a16="http://schemas.microsoft.com/office/drawing/2014/main" id="{8053F653-7D8A-8E43-A0E8-AF31E96249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A3CC37-603C-CA4D-A70D-08FD8952C44B}"/>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4166368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10/10/2022</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F42A0-8D65-3646-84F8-42811BAE0BC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854FB7B-8D68-824E-A751-D2426FBBBC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F4653D-D27D-A741-AA3E-0C5FE456DB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725FF6F-3A1B-9E41-93D1-2BFFE0706C40}"/>
              </a:ext>
            </a:extLst>
          </p:cNvPr>
          <p:cNvSpPr>
            <a:spLocks noGrp="1"/>
          </p:cNvSpPr>
          <p:nvPr>
            <p:ph type="dt" sz="half" idx="10"/>
          </p:nvPr>
        </p:nvSpPr>
        <p:spPr/>
        <p:txBody>
          <a:bodyPr/>
          <a:lstStyle/>
          <a:p>
            <a:fld id="{7F1F7BB5-15C0-CE4A-99FB-2438A9B9BB54}" type="datetimeFigureOut">
              <a:rPr lang="en-US" smtClean="0"/>
              <a:t>10/10/2022</a:t>
            </a:fld>
            <a:endParaRPr lang="en-US"/>
          </a:p>
        </p:txBody>
      </p:sp>
      <p:sp>
        <p:nvSpPr>
          <p:cNvPr id="6" name="Footer Placeholder 5">
            <a:extLst>
              <a:ext uri="{FF2B5EF4-FFF2-40B4-BE49-F238E27FC236}">
                <a16:creationId xmlns:a16="http://schemas.microsoft.com/office/drawing/2014/main" id="{F996A166-97F1-C64B-A059-D918015E44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1A05A3-AC49-2946-8BB0-7820ADC7A44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234476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81D4F-6221-4F4A-A0CA-A32E44E679D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2D47E34-15B5-CA4E-BC1A-7DBA0033556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FC7F37-B794-0D4B-A3AF-92A4C1A7FCA8}"/>
              </a:ext>
            </a:extLst>
          </p:cNvPr>
          <p:cNvSpPr>
            <a:spLocks noGrp="1"/>
          </p:cNvSpPr>
          <p:nvPr>
            <p:ph type="dt" sz="half" idx="10"/>
          </p:nvPr>
        </p:nvSpPr>
        <p:spPr/>
        <p:txBody>
          <a:bodyPr/>
          <a:lstStyle/>
          <a:p>
            <a:fld id="{7F1F7BB5-15C0-CE4A-99FB-2438A9B9BB54}" type="datetimeFigureOut">
              <a:rPr lang="en-US" smtClean="0"/>
              <a:t>10/10/2022</a:t>
            </a:fld>
            <a:endParaRPr lang="en-US"/>
          </a:p>
        </p:txBody>
      </p:sp>
      <p:sp>
        <p:nvSpPr>
          <p:cNvPr id="5" name="Footer Placeholder 4">
            <a:extLst>
              <a:ext uri="{FF2B5EF4-FFF2-40B4-BE49-F238E27FC236}">
                <a16:creationId xmlns:a16="http://schemas.microsoft.com/office/drawing/2014/main" id="{E8FF9B33-B3A4-AB41-B3ED-E57D4CC9BF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EA072C-11A6-9448-919F-3AD3DDF8B89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3273341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CCE71F-1829-9340-9AB5-77D8243A808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B58DF7A-908C-4440-9786-E8B94D9C0E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334640-9F39-4640-B3D0-A48B777D8A5E}"/>
              </a:ext>
            </a:extLst>
          </p:cNvPr>
          <p:cNvSpPr>
            <a:spLocks noGrp="1"/>
          </p:cNvSpPr>
          <p:nvPr>
            <p:ph type="dt" sz="half" idx="10"/>
          </p:nvPr>
        </p:nvSpPr>
        <p:spPr/>
        <p:txBody>
          <a:bodyPr/>
          <a:lstStyle/>
          <a:p>
            <a:fld id="{7F1F7BB5-15C0-CE4A-99FB-2438A9B9BB54}" type="datetimeFigureOut">
              <a:rPr lang="en-US" smtClean="0"/>
              <a:t>10/10/2022</a:t>
            </a:fld>
            <a:endParaRPr lang="en-US"/>
          </a:p>
        </p:txBody>
      </p:sp>
      <p:sp>
        <p:nvSpPr>
          <p:cNvPr id="5" name="Footer Placeholder 4">
            <a:extLst>
              <a:ext uri="{FF2B5EF4-FFF2-40B4-BE49-F238E27FC236}">
                <a16:creationId xmlns:a16="http://schemas.microsoft.com/office/drawing/2014/main" id="{FF78FA46-C705-D840-A46C-E8ED34D31C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0487C6-9A0A-D04E-9BC9-D18C53C4270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967517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10/10/2022</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10/10/2022</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10/10/2022</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10/10/2022</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10/10/2022</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10/10/2022</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10/10/2022</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10/10/2022</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C8A34A-EE7B-C841-AC5A-565F395E5F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55C58FA-56A9-F64E-97DE-9EE37B957E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06C19C5-5310-A94A-ABC9-F6BC901F33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1F7BB5-15C0-CE4A-99FB-2438A9B9BB54}" type="datetimeFigureOut">
              <a:rPr lang="en-US" smtClean="0"/>
              <a:t>10/10/2022</a:t>
            </a:fld>
            <a:endParaRPr lang="en-US"/>
          </a:p>
        </p:txBody>
      </p:sp>
      <p:sp>
        <p:nvSpPr>
          <p:cNvPr id="5" name="Footer Placeholder 4">
            <a:extLst>
              <a:ext uri="{FF2B5EF4-FFF2-40B4-BE49-F238E27FC236}">
                <a16:creationId xmlns:a16="http://schemas.microsoft.com/office/drawing/2014/main" id="{0DB3BEFE-2610-A54D-AB55-F155DC4066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2E14AF2-623C-2044-B39B-731219F0C3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FD70A-07E1-7442-A394-E9CB3A8537F7}" type="slidenum">
              <a:rPr lang="en-US" smtClean="0"/>
              <a:t>‹#›</a:t>
            </a:fld>
            <a:endParaRPr lang="en-US"/>
          </a:p>
        </p:txBody>
      </p:sp>
    </p:spTree>
    <p:extLst>
      <p:ext uri="{BB962C8B-B14F-4D97-AF65-F5344CB8AC3E}">
        <p14:creationId xmlns:p14="http://schemas.microsoft.com/office/powerpoint/2010/main" val="1168372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8.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jpeg"/><Relationship Id="rId4" Type="http://schemas.openxmlformats.org/officeDocument/2006/relationships/image" Target="../media/image13.png"/><Relationship Id="rId9"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18.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jpeg"/><Relationship Id="rId7"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18.xml"/><Relationship Id="rId4" Type="http://schemas.openxmlformats.org/officeDocument/2006/relationships/image" Target="../media/image36.jpeg"/></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image" Target="../media/image46.jpeg"/></Relationships>
</file>

<file path=ppt/slides/_rels/slide59.xml.rels><?xml version="1.0" encoding="UTF-8" standalone="yes"?>
<Relationships xmlns="http://schemas.openxmlformats.org/package/2006/relationships"><Relationship Id="rId8" Type="http://schemas.openxmlformats.org/officeDocument/2006/relationships/hyperlink" Target="https://www.teacher-of-primary.co.uk/titanic-(non-fiction-writing)-teaching-resources-807.html" TargetMode="External"/><Relationship Id="rId3" Type="http://schemas.openxmlformats.org/officeDocument/2006/relationships/hyperlink" Target="https://www.radicalcartoons.com/" TargetMode="External"/><Relationship Id="rId7" Type="http://schemas.openxmlformats.org/officeDocument/2006/relationships/image" Target="../media/image50.png"/><Relationship Id="rId2" Type="http://schemas.openxmlformats.org/officeDocument/2006/relationships/notesSlide" Target="../notesSlides/notesSlide55.xml"/><Relationship Id="rId1" Type="http://schemas.openxmlformats.org/officeDocument/2006/relationships/slideLayout" Target="../slideLayouts/slideLayout18.xml"/><Relationship Id="rId6" Type="http://schemas.openxmlformats.org/officeDocument/2006/relationships/image" Target="../media/image49.jpeg"/><Relationship Id="rId5" Type="http://schemas.openxmlformats.org/officeDocument/2006/relationships/image" Target="../media/image48.png"/><Relationship Id="rId4" Type="http://schemas.openxmlformats.org/officeDocument/2006/relationships/hyperlink" Target="https://jamesdurran.blog/" TargetMode="External"/><Relationship Id="rId9" Type="http://schemas.openxmlformats.org/officeDocument/2006/relationships/image" Target="../media/image5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68C81D4-997A-E348-9ADA-B11E1B256096}"/>
              </a:ext>
            </a:extLst>
          </p:cNvPr>
          <p:cNvSpPr/>
          <p:nvPr/>
        </p:nvSpPr>
        <p:spPr>
          <a:xfrm>
            <a:off x="-4135" y="1855688"/>
            <a:ext cx="12196135"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3" name="Title 1">
            <a:extLst>
              <a:ext uri="{FF2B5EF4-FFF2-40B4-BE49-F238E27FC236}">
                <a16:creationId xmlns:a16="http://schemas.microsoft.com/office/drawing/2014/main" id="{54245B12-68AD-EC42-B82F-31144A27C33F}"/>
              </a:ext>
            </a:extLst>
          </p:cNvPr>
          <p:cNvSpPr txBox="1">
            <a:spLocks/>
          </p:cNvSpPr>
          <p:nvPr/>
        </p:nvSpPr>
        <p:spPr>
          <a:xfrm>
            <a:off x="0" y="144940"/>
            <a:ext cx="12192002" cy="22057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400"/>
              </a:spcBef>
            </a:pPr>
            <a:r>
              <a:rPr lang="en-GB" sz="3200" b="1" dirty="0">
                <a:solidFill>
                  <a:schemeClr val="bg1"/>
                </a:solidFill>
                <a:latin typeface="Comic Sans MS" panose="030F0702030302020204" pitchFamily="66" charset="0"/>
              </a:rPr>
              <a:t>Titanic Poetry</a:t>
            </a:r>
            <a:br>
              <a:rPr lang="en-GB" sz="3200" b="1" dirty="0">
                <a:solidFill>
                  <a:schemeClr val="bg1"/>
                </a:solidFill>
                <a:latin typeface="Comic Sans MS" panose="030F0702030302020204" pitchFamily="66" charset="0"/>
              </a:rPr>
            </a:br>
            <a:r>
              <a:rPr lang="en-GB" sz="3200" b="1" dirty="0">
                <a:solidFill>
                  <a:schemeClr val="bg1"/>
                </a:solidFill>
                <a:latin typeface="Comic Sans MS" panose="030F0702030302020204" pitchFamily="66" charset="0"/>
              </a:rPr>
              <a:t>Incident at Sea, 1912</a:t>
            </a:r>
          </a:p>
          <a:p>
            <a:pPr algn="ctr">
              <a:lnSpc>
                <a:spcPct val="100000"/>
              </a:lnSpc>
              <a:spcBef>
                <a:spcPts val="400"/>
              </a:spcBef>
            </a:pPr>
            <a:r>
              <a:rPr lang="en-GB" sz="2200" dirty="0">
                <a:solidFill>
                  <a:schemeClr val="bg1"/>
                </a:solidFill>
                <a:latin typeface="Comic Sans MS" panose="030F0902030302020204" pitchFamily="66" charset="0"/>
                <a:cs typeface="Arial" panose="020B0604020202020204" pitchFamily="34" charset="0"/>
              </a:rPr>
              <a:t>The Teaching Sequence for Writing</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sp>
        <p:nvSpPr>
          <p:cNvPr id="14" name="Title 1">
            <a:extLst>
              <a:ext uri="{FF2B5EF4-FFF2-40B4-BE49-F238E27FC236}">
                <a16:creationId xmlns:a16="http://schemas.microsoft.com/office/drawing/2014/main" id="{C0D4E6E7-B4DD-D549-ADFA-E2A20EF60A4F}"/>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English Year 6</a:t>
            </a:r>
            <a:endParaRPr lang="en-US" sz="2000" b="1" dirty="0">
              <a:solidFill>
                <a:schemeClr val="bg1"/>
              </a:solidFill>
              <a:latin typeface="Arial" panose="020B0604020202020204" pitchFamily="34" charset="0"/>
              <a:cs typeface="Arial" panose="020B0604020202020204" pitchFamily="34" charset="0"/>
            </a:endParaRPr>
          </a:p>
        </p:txBody>
      </p:sp>
      <p:pic>
        <p:nvPicPr>
          <p:cNvPr id="15" name="Picture 14" descr="Graphical user interface, text, application, chat or text message&#10;&#10;Description automatically generated">
            <a:extLst>
              <a:ext uri="{FF2B5EF4-FFF2-40B4-BE49-F238E27FC236}">
                <a16:creationId xmlns:a16="http://schemas.microsoft.com/office/drawing/2014/main" id="{4891A891-ECD8-8D49-8647-B1621BA0EF9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6" name="Picture 15" descr="A picture containing text, clipart&#10;&#10;Description automatically generated">
            <a:extLst>
              <a:ext uri="{FF2B5EF4-FFF2-40B4-BE49-F238E27FC236}">
                <a16:creationId xmlns:a16="http://schemas.microsoft.com/office/drawing/2014/main" id="{0F1E5222-6948-C945-8768-FFBD113294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7" name="Title 1">
            <a:extLst>
              <a:ext uri="{FF2B5EF4-FFF2-40B4-BE49-F238E27FC236}">
                <a16:creationId xmlns:a16="http://schemas.microsoft.com/office/drawing/2014/main" id="{1AC1684E-0081-D547-940E-8DCA29F625E6}"/>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pic>
        <p:nvPicPr>
          <p:cNvPr id="18" name="Picture 4">
            <a:extLst>
              <a:ext uri="{FF2B5EF4-FFF2-40B4-BE49-F238E27FC236}">
                <a16:creationId xmlns:a16="http://schemas.microsoft.com/office/drawing/2014/main" id="{3218762E-07B8-3946-AE3C-852F873ACC7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610885" y="1903022"/>
            <a:ext cx="2581115" cy="368487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5">
            <a:extLst>
              <a:ext uri="{FF2B5EF4-FFF2-40B4-BE49-F238E27FC236}">
                <a16:creationId xmlns:a16="http://schemas.microsoft.com/office/drawing/2014/main" id="{99498406-6639-8E41-A0FC-D8D0BEEB064F}"/>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495901" y="1903022"/>
            <a:ext cx="3067483" cy="368487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a:extLst>
              <a:ext uri="{FF2B5EF4-FFF2-40B4-BE49-F238E27FC236}">
                <a16:creationId xmlns:a16="http://schemas.microsoft.com/office/drawing/2014/main" id="{4F8A0653-CBD0-E848-8D17-366016BD0B59}"/>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4136" y="1903022"/>
            <a:ext cx="6447553" cy="368487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6047C413-64FE-974C-AB7C-8F86EC33F63E}"/>
              </a:ext>
            </a:extLst>
          </p:cNvPr>
          <p:cNvGrpSpPr/>
          <p:nvPr/>
        </p:nvGrpSpPr>
        <p:grpSpPr>
          <a:xfrm>
            <a:off x="4634444" y="5885900"/>
            <a:ext cx="2832327" cy="646331"/>
            <a:chOff x="4568598" y="5897859"/>
            <a:chExt cx="2832327" cy="646331"/>
          </a:xfrm>
        </p:grpSpPr>
        <p:sp>
          <p:nvSpPr>
            <p:cNvPr id="13" name="TextBox 12">
              <a:extLst>
                <a:ext uri="{FF2B5EF4-FFF2-40B4-BE49-F238E27FC236}">
                  <a16:creationId xmlns:a16="http://schemas.microsoft.com/office/drawing/2014/main" id="{A927C276-F847-1D41-BD80-3B0D0DBDC04D}"/>
                </a:ext>
              </a:extLst>
            </p:cNvPr>
            <p:cNvSpPr txBox="1"/>
            <p:nvPr/>
          </p:nvSpPr>
          <p:spPr>
            <a:xfrm>
              <a:off x="4568598" y="5897859"/>
              <a:ext cx="2450288" cy="646331"/>
            </a:xfrm>
            <a:prstGeom prst="rect">
              <a:avLst/>
            </a:prstGeom>
            <a:noFill/>
          </p:spPr>
          <p:txBody>
            <a:bodyPr wrap="square">
              <a:spAutoFit/>
            </a:bodyPr>
            <a:lstStyle/>
            <a:p>
              <a:r>
                <a:rPr lang="en-GB" sz="1200" dirty="0">
                  <a:solidFill>
                    <a:schemeClr val="bg1"/>
                  </a:solidFill>
                  <a:latin typeface="Arial" panose="020B0604020202020204" pitchFamily="34" charset="0"/>
                  <a:cs typeface="Arial" panose="020B0604020202020204" pitchFamily="34" charset="0"/>
                </a:rPr>
                <a:t>Produced in collaboration with the National Association for the Teaching of English (NATE)</a:t>
              </a:r>
              <a:endParaRPr lang="en-US" sz="1200" dirty="0">
                <a:solidFill>
                  <a:schemeClr val="bg1"/>
                </a:solidFill>
                <a:latin typeface="Arial" panose="020B0604020202020204" pitchFamily="34" charset="0"/>
                <a:cs typeface="Arial" panose="020B0604020202020204" pitchFamily="34" charset="0"/>
              </a:endParaRPr>
            </a:p>
          </p:txBody>
        </p:sp>
        <p:pic>
          <p:nvPicPr>
            <p:cNvPr id="19" name="Picture 18" descr="A black and white logo&#10;&#10;Description automatically generated with medium confidence">
              <a:extLst>
                <a:ext uri="{FF2B5EF4-FFF2-40B4-BE49-F238E27FC236}">
                  <a16:creationId xmlns:a16="http://schemas.microsoft.com/office/drawing/2014/main" id="{5B40E381-692E-C54D-A87D-1479EAFC5BB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923613" y="5968599"/>
              <a:ext cx="477312" cy="536976"/>
            </a:xfrm>
            <a:prstGeom prst="rect">
              <a:avLst/>
            </a:prstGeom>
          </p:spPr>
        </p:pic>
      </p:grpSp>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345116-B929-E449-ADF6-BC6BD553423F}"/>
              </a:ext>
            </a:extLst>
          </p:cNvPr>
          <p:cNvSpPr/>
          <p:nvPr/>
        </p:nvSpPr>
        <p:spPr>
          <a:xfrm>
            <a:off x="972066" y="763031"/>
            <a:ext cx="2529016" cy="645639"/>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Reading objectives</a:t>
            </a:r>
          </a:p>
        </p:txBody>
      </p:sp>
      <p:sp>
        <p:nvSpPr>
          <p:cNvPr id="22" name="Rectangle 21">
            <a:extLst>
              <a:ext uri="{FF2B5EF4-FFF2-40B4-BE49-F238E27FC236}">
                <a16:creationId xmlns:a16="http://schemas.microsoft.com/office/drawing/2014/main" id="{E06FE0F1-D07D-874E-8BEF-573DE4ADDF98}"/>
              </a:ext>
            </a:extLst>
          </p:cNvPr>
          <p:cNvSpPr/>
          <p:nvPr/>
        </p:nvSpPr>
        <p:spPr>
          <a:xfrm>
            <a:off x="972066" y="1483787"/>
            <a:ext cx="2529016" cy="2467663"/>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600" dirty="0">
                <a:solidFill>
                  <a:srgbClr val="414042"/>
                </a:solidFill>
                <a:latin typeface="Comic Sans MS" panose="030F0902030302020204" pitchFamily="66" charset="0"/>
              </a:rPr>
              <a:t>Prepare poems to read aloud and to perform, showing understanding through intonation, tone and volume so that the meaning is clear to an audience</a:t>
            </a:r>
          </a:p>
        </p:txBody>
      </p:sp>
      <p:sp>
        <p:nvSpPr>
          <p:cNvPr id="23" name="Rectangle 22">
            <a:extLst>
              <a:ext uri="{FF2B5EF4-FFF2-40B4-BE49-F238E27FC236}">
                <a16:creationId xmlns:a16="http://schemas.microsoft.com/office/drawing/2014/main" id="{9A6B2C4B-199B-B845-AF01-231F8B1DDDE3}"/>
              </a:ext>
            </a:extLst>
          </p:cNvPr>
          <p:cNvSpPr/>
          <p:nvPr/>
        </p:nvSpPr>
        <p:spPr>
          <a:xfrm>
            <a:off x="972066" y="4026568"/>
            <a:ext cx="2529016" cy="810688"/>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600" dirty="0" err="1">
                <a:solidFill>
                  <a:srgbClr val="414042"/>
                </a:solidFill>
                <a:latin typeface="Comic Sans MS" panose="030F0902030302020204" pitchFamily="66" charset="0"/>
              </a:rPr>
              <a:t>Recognise</a:t>
            </a:r>
            <a:r>
              <a:rPr lang="en-US" sz="1600" dirty="0">
                <a:solidFill>
                  <a:srgbClr val="414042"/>
                </a:solidFill>
                <a:latin typeface="Comic Sans MS" panose="030F0902030302020204" pitchFamily="66" charset="0"/>
              </a:rPr>
              <a:t> literary language in poems</a:t>
            </a:r>
          </a:p>
        </p:txBody>
      </p:sp>
      <p:sp>
        <p:nvSpPr>
          <p:cNvPr id="24" name="Rectangle 23">
            <a:extLst>
              <a:ext uri="{FF2B5EF4-FFF2-40B4-BE49-F238E27FC236}">
                <a16:creationId xmlns:a16="http://schemas.microsoft.com/office/drawing/2014/main" id="{922B634A-2179-FA45-9C95-DB51A5B58216}"/>
              </a:ext>
            </a:extLst>
          </p:cNvPr>
          <p:cNvSpPr/>
          <p:nvPr/>
        </p:nvSpPr>
        <p:spPr>
          <a:xfrm>
            <a:off x="972067" y="4912374"/>
            <a:ext cx="2529016" cy="113316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GB" altLang="en-US" sz="1600" dirty="0">
                <a:solidFill>
                  <a:srgbClr val="414042"/>
                </a:solidFill>
                <a:latin typeface="Comic Sans MS" panose="030F0902030302020204" pitchFamily="66" charset="0"/>
                <a:ea typeface="Microsoft YaHei" panose="020B0503020204020204" pitchFamily="34" charset="-122"/>
              </a:rPr>
              <a:t>Learn a wider range</a:t>
            </a:r>
            <a:br>
              <a:rPr lang="en-GB" altLang="en-US" sz="1600" dirty="0">
                <a:solidFill>
                  <a:srgbClr val="414042"/>
                </a:solidFill>
                <a:latin typeface="Comic Sans MS" panose="030F0902030302020204" pitchFamily="66" charset="0"/>
                <a:ea typeface="Microsoft YaHei" panose="020B0503020204020204" pitchFamily="34" charset="-122"/>
              </a:rPr>
            </a:br>
            <a:r>
              <a:rPr lang="en-GB" altLang="en-US" sz="1600" dirty="0">
                <a:solidFill>
                  <a:srgbClr val="414042"/>
                </a:solidFill>
                <a:latin typeface="Comic Sans MS" panose="030F0902030302020204" pitchFamily="66" charset="0"/>
                <a:ea typeface="Microsoft YaHei" panose="020B0503020204020204" pitchFamily="34" charset="-122"/>
              </a:rPr>
              <a:t>of poetry by heart </a:t>
            </a:r>
          </a:p>
        </p:txBody>
      </p:sp>
      <p:sp>
        <p:nvSpPr>
          <p:cNvPr id="25" name="Rectangle 24">
            <a:extLst>
              <a:ext uri="{FF2B5EF4-FFF2-40B4-BE49-F238E27FC236}">
                <a16:creationId xmlns:a16="http://schemas.microsoft.com/office/drawing/2014/main" id="{D6CD5A0F-D882-544F-8EE3-954DE8A682C9}"/>
              </a:ext>
            </a:extLst>
          </p:cNvPr>
          <p:cNvSpPr/>
          <p:nvPr/>
        </p:nvSpPr>
        <p:spPr>
          <a:xfrm>
            <a:off x="8641493" y="763031"/>
            <a:ext cx="2529016" cy="645639"/>
          </a:xfrm>
          <a:prstGeom prst="rect">
            <a:avLst/>
          </a:prstGeom>
          <a:solidFill>
            <a:srgbClr val="EC7206"/>
          </a:solid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Writing objectives</a:t>
            </a:r>
          </a:p>
        </p:txBody>
      </p:sp>
      <p:sp>
        <p:nvSpPr>
          <p:cNvPr id="26" name="Rectangle 25">
            <a:extLst>
              <a:ext uri="{FF2B5EF4-FFF2-40B4-BE49-F238E27FC236}">
                <a16:creationId xmlns:a16="http://schemas.microsoft.com/office/drawing/2014/main" id="{EDEB8C55-3D7B-6B4E-A5ED-41040B7B6E68}"/>
              </a:ext>
            </a:extLst>
          </p:cNvPr>
          <p:cNvSpPr/>
          <p:nvPr/>
        </p:nvSpPr>
        <p:spPr>
          <a:xfrm>
            <a:off x="8641493" y="1483788"/>
            <a:ext cx="2529016" cy="914508"/>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pPr>
            <a:r>
              <a:rPr lang="en-GB" altLang="en-US" sz="1600" dirty="0">
                <a:solidFill>
                  <a:srgbClr val="414042"/>
                </a:solidFill>
                <a:latin typeface="Comic Sans MS" panose="030F0902030302020204" pitchFamily="66" charset="0"/>
                <a:ea typeface="Microsoft YaHei" panose="020B0503020204020204" pitchFamily="34" charset="-122"/>
              </a:rPr>
              <a:t>Take account of audience</a:t>
            </a:r>
          </a:p>
        </p:txBody>
      </p:sp>
      <p:sp>
        <p:nvSpPr>
          <p:cNvPr id="27" name="Rectangle 26">
            <a:extLst>
              <a:ext uri="{FF2B5EF4-FFF2-40B4-BE49-F238E27FC236}">
                <a16:creationId xmlns:a16="http://schemas.microsoft.com/office/drawing/2014/main" id="{0950BCBE-22D0-EA44-8655-E886CB6443D4}"/>
              </a:ext>
            </a:extLst>
          </p:cNvPr>
          <p:cNvSpPr/>
          <p:nvPr/>
        </p:nvSpPr>
        <p:spPr>
          <a:xfrm>
            <a:off x="8641493" y="2473415"/>
            <a:ext cx="2529016" cy="2363842"/>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buClr>
                <a:srgbClr val="000000"/>
              </a:buClr>
            </a:pPr>
            <a:r>
              <a:rPr lang="en-GB" altLang="en-US" sz="1600" dirty="0">
                <a:solidFill>
                  <a:srgbClr val="414042"/>
                </a:solidFill>
                <a:latin typeface="Comic Sans MS" panose="030F0902030302020204" pitchFamily="66" charset="0"/>
                <a:ea typeface="Microsoft YaHei" panose="020B0503020204020204" pitchFamily="34" charset="-122"/>
              </a:rPr>
              <a:t>Select appropriate vocabulary, understanding how such choices can change and enhance meaning including</a:t>
            </a:r>
            <a:br>
              <a:rPr lang="en-GB" altLang="en-US" sz="1600" dirty="0">
                <a:solidFill>
                  <a:srgbClr val="414042"/>
                </a:solidFill>
                <a:latin typeface="Comic Sans MS" panose="030F0902030302020204" pitchFamily="66" charset="0"/>
                <a:ea typeface="Microsoft YaHei" panose="020B0503020204020204" pitchFamily="34" charset="-122"/>
              </a:rPr>
            </a:br>
            <a:r>
              <a:rPr lang="en-GB" altLang="en-US" sz="1600" dirty="0">
                <a:solidFill>
                  <a:srgbClr val="414042"/>
                </a:solidFill>
                <a:latin typeface="Comic Sans MS" panose="030F0902030302020204" pitchFamily="66" charset="0"/>
                <a:ea typeface="Microsoft YaHei" panose="020B0503020204020204" pitchFamily="34" charset="-122"/>
              </a:rPr>
              <a:t>the use of language effects</a:t>
            </a:r>
          </a:p>
        </p:txBody>
      </p:sp>
      <p:sp>
        <p:nvSpPr>
          <p:cNvPr id="28" name="Rectangle 27">
            <a:extLst>
              <a:ext uri="{FF2B5EF4-FFF2-40B4-BE49-F238E27FC236}">
                <a16:creationId xmlns:a16="http://schemas.microsoft.com/office/drawing/2014/main" id="{6E4B8674-734B-D84D-90F9-0FBFFC4FEF58}"/>
              </a:ext>
            </a:extLst>
          </p:cNvPr>
          <p:cNvSpPr/>
          <p:nvPr/>
        </p:nvSpPr>
        <p:spPr>
          <a:xfrm>
            <a:off x="8641492" y="4912374"/>
            <a:ext cx="2529016" cy="1133167"/>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ct val="0"/>
              </a:spcBef>
              <a:buClr>
                <a:srgbClr val="000000"/>
              </a:buClr>
            </a:pPr>
            <a:r>
              <a:rPr lang="en-GB" altLang="en-US" sz="1600" dirty="0">
                <a:solidFill>
                  <a:srgbClr val="414042"/>
                </a:solidFill>
                <a:latin typeface="Comic Sans MS" panose="030F0902030302020204" pitchFamily="66" charset="0"/>
                <a:ea typeface="Microsoft YaHei" panose="020B0503020204020204" pitchFamily="34" charset="-122"/>
              </a:rPr>
              <a:t>Describe settings, characters and atmosphere</a:t>
            </a:r>
          </a:p>
        </p:txBody>
      </p:sp>
      <p:pic>
        <p:nvPicPr>
          <p:cNvPr id="12" name="Picture 6">
            <a:extLst>
              <a:ext uri="{FF2B5EF4-FFF2-40B4-BE49-F238E27FC236}">
                <a16:creationId xmlns:a16="http://schemas.microsoft.com/office/drawing/2014/main" id="{8C9D05D8-1FAB-F442-93AA-0883F0823A3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733800" y="787744"/>
            <a:ext cx="4724400" cy="5282511"/>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07486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A9BD404-C047-4F43-9E50-A3B040D35CF8}"/>
              </a:ext>
            </a:extLst>
          </p:cNvPr>
          <p:cNvSpPr>
            <a:spLocks noChangeArrowheads="1"/>
          </p:cNvSpPr>
          <p:nvPr/>
        </p:nvSpPr>
        <p:spPr bwMode="auto">
          <a:xfrm>
            <a:off x="4554736" y="1099390"/>
            <a:ext cx="6847369" cy="6035056"/>
          </a:xfrm>
          <a:prstGeom prst="rect">
            <a:avLst/>
          </a:prstGeom>
          <a:noFill/>
          <a:ln>
            <a:noFill/>
          </a:ln>
          <a:effectLst/>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500"/>
              </a:spcBef>
              <a:buFontTx/>
              <a:buNone/>
            </a:pPr>
            <a:r>
              <a:rPr lang="en-GB" altLang="en-US" sz="1900" dirty="0">
                <a:solidFill>
                  <a:srgbClr val="414042"/>
                </a:solidFill>
                <a:ea typeface="Microsoft YaHei" panose="020B0503020204020204" pitchFamily="34" charset="-122"/>
              </a:rPr>
              <a:t>In this unit, you will have opportunities to listen to, read</a:t>
            </a:r>
            <a:r>
              <a:rPr lang="en-US" altLang="en-US" sz="1900" dirty="0">
                <a:solidFill>
                  <a:srgbClr val="414042"/>
                </a:solidFill>
                <a:ea typeface="Microsoft YaHei" panose="020B0503020204020204" pitchFamily="34" charset="-122"/>
              </a:rPr>
              <a:t>, enjoy and write poetry</a:t>
            </a:r>
            <a:r>
              <a:rPr lang="en-GB" altLang="en-US" sz="1900" dirty="0">
                <a:solidFill>
                  <a:srgbClr val="414042"/>
                </a:solidFill>
                <a:ea typeface="Microsoft YaHei" panose="020B0503020204020204" pitchFamily="34" charset="-122"/>
              </a:rPr>
              <a:t>. You will read a narrative poem written especially </a:t>
            </a:r>
            <a:r>
              <a:rPr lang="en-US" altLang="en-US" sz="1900" dirty="0">
                <a:solidFill>
                  <a:srgbClr val="414042"/>
                </a:solidFill>
                <a:ea typeface="Microsoft YaHei" panose="020B0503020204020204" pitchFamily="34" charset="-122"/>
              </a:rPr>
              <a:t>about Titanic’s fateful journey and you will write your own lines on the same theme.</a:t>
            </a:r>
          </a:p>
          <a:p>
            <a:pPr>
              <a:spcBef>
                <a:spcPts val="1500"/>
              </a:spcBef>
              <a:buFontTx/>
              <a:buNone/>
            </a:pPr>
            <a:r>
              <a:rPr lang="en-US" altLang="en-US" sz="1900" dirty="0">
                <a:solidFill>
                  <a:srgbClr val="414042"/>
                </a:solidFill>
                <a:ea typeface="Microsoft YaHei" panose="020B0503020204020204" pitchFamily="34" charset="-122"/>
              </a:rPr>
              <a:t>Poetry provides opportunities to explore and experiment with language without the restrictions of having to comply with rules of grammar and punctuation as rigidly as in other writing. Poetry allows you to express feelings and ideas in writing in a creative and more relaxed way. Poets use a wide range of poem types, language effects, patterns and rhyme to charm and fascinate their audience.</a:t>
            </a:r>
          </a:p>
          <a:p>
            <a:pPr>
              <a:spcBef>
                <a:spcPts val="1500"/>
              </a:spcBef>
              <a:buFontTx/>
              <a:buNone/>
            </a:pPr>
            <a:r>
              <a:rPr lang="en-US" altLang="en-US" sz="1900" dirty="0">
                <a:solidFill>
                  <a:srgbClr val="414042"/>
                </a:solidFill>
                <a:ea typeface="Microsoft YaHei" panose="020B0503020204020204" pitchFamily="34" charset="-122"/>
              </a:rPr>
              <a:t>Reading poems aloud, and sharing them with others, can add to the poetry experience. Make sure you use your voice to help you hear the rhythm and beat of the poem.  </a:t>
            </a:r>
            <a:endParaRPr lang="en-GB" altLang="en-US" sz="1900" dirty="0">
              <a:solidFill>
                <a:srgbClr val="414042"/>
              </a:solidFill>
              <a:ea typeface="Microsoft YaHei" panose="020B0503020204020204" pitchFamily="34" charset="-122"/>
            </a:endParaRPr>
          </a:p>
        </p:txBody>
      </p:sp>
      <p:pic>
        <p:nvPicPr>
          <p:cNvPr id="7" name="Picture 6">
            <a:extLst>
              <a:ext uri="{FF2B5EF4-FFF2-40B4-BE49-F238E27FC236}">
                <a16:creationId xmlns:a16="http://schemas.microsoft.com/office/drawing/2014/main" id="{C371941B-9EAE-5942-AF7B-47343A437FCA}"/>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74956" y="1094031"/>
            <a:ext cx="3346170" cy="4540650"/>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51287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A9BD404-C047-4F43-9E50-A3B040D35CF8}"/>
              </a:ext>
            </a:extLst>
          </p:cNvPr>
          <p:cNvSpPr>
            <a:spLocks noChangeArrowheads="1"/>
          </p:cNvSpPr>
          <p:nvPr/>
        </p:nvSpPr>
        <p:spPr bwMode="auto">
          <a:xfrm>
            <a:off x="5352178" y="1301409"/>
            <a:ext cx="5939599" cy="6035056"/>
          </a:xfrm>
          <a:prstGeom prst="rect">
            <a:avLst/>
          </a:prstGeom>
          <a:noFill/>
          <a:ln>
            <a:noFill/>
          </a:ln>
          <a:effectLst/>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FontTx/>
              <a:buNone/>
            </a:pPr>
            <a:r>
              <a:rPr lang="en-GB" altLang="en-US" sz="1900" dirty="0">
                <a:solidFill>
                  <a:srgbClr val="414042"/>
                </a:solidFill>
                <a:ea typeface="Microsoft YaHei" panose="020B0503020204020204" pitchFamily="34" charset="-122"/>
              </a:rPr>
              <a:t>In this unit, you will read, perform and discuss sections of:</a:t>
            </a:r>
          </a:p>
          <a:p>
            <a:pPr>
              <a:spcBef>
                <a:spcPts val="1000"/>
              </a:spcBef>
              <a:buFontTx/>
              <a:buNone/>
            </a:pPr>
            <a:r>
              <a:rPr lang="en-GB" altLang="en-US" sz="1900" b="1" i="1" dirty="0">
                <a:solidFill>
                  <a:srgbClr val="414042"/>
                </a:solidFill>
                <a:ea typeface="Microsoft YaHei" panose="020B0503020204020204" pitchFamily="34" charset="-122"/>
              </a:rPr>
              <a:t>‘Incident at sea, 1912’</a:t>
            </a:r>
            <a:r>
              <a:rPr lang="en-GB" altLang="en-US" sz="1900" dirty="0">
                <a:solidFill>
                  <a:srgbClr val="414042"/>
                </a:solidFill>
                <a:ea typeface="Microsoft YaHei" panose="020B0503020204020204" pitchFamily="34" charset="-122"/>
              </a:rPr>
              <a:t>  by Peter Thomas.</a:t>
            </a:r>
          </a:p>
          <a:p>
            <a:pPr>
              <a:spcBef>
                <a:spcPts val="1000"/>
              </a:spcBef>
              <a:buFontTx/>
              <a:buNone/>
            </a:pPr>
            <a:r>
              <a:rPr lang="en-GB" altLang="en-US" sz="1900" b="1" dirty="0">
                <a:solidFill>
                  <a:srgbClr val="414042"/>
                </a:solidFill>
                <a:ea typeface="Microsoft YaHei" panose="020B0503020204020204" pitchFamily="34" charset="-122"/>
              </a:rPr>
              <a:t>You will:</a:t>
            </a:r>
          </a:p>
          <a:p>
            <a:pPr marL="231775" indent="-231775">
              <a:spcBef>
                <a:spcPts val="500"/>
              </a:spcBef>
              <a:buClr>
                <a:srgbClr val="0070C0"/>
              </a:buClr>
              <a:buFont typeface="Arial" panose="020B0604020202020204" pitchFamily="34" charset="0"/>
              <a:buChar char="•"/>
            </a:pPr>
            <a:r>
              <a:rPr lang="en-GB" altLang="en-US" sz="1900" dirty="0">
                <a:solidFill>
                  <a:srgbClr val="414042"/>
                </a:solidFill>
                <a:ea typeface="Microsoft YaHei" panose="020B0503020204020204" pitchFamily="34" charset="-122"/>
              </a:rPr>
              <a:t>prepare sections of the poem to read aloud either alone or as part of a group.</a:t>
            </a:r>
          </a:p>
          <a:p>
            <a:pPr marL="231775" indent="-231775">
              <a:spcBef>
                <a:spcPts val="1000"/>
              </a:spcBef>
              <a:buClr>
                <a:srgbClr val="0070C0"/>
              </a:buClr>
              <a:buFont typeface="Arial" panose="020B0604020202020204" pitchFamily="34" charset="0"/>
              <a:buChar char="•"/>
            </a:pPr>
            <a:r>
              <a:rPr lang="en-GB" altLang="en-US" sz="1900" dirty="0">
                <a:solidFill>
                  <a:srgbClr val="414042"/>
                </a:solidFill>
                <a:ea typeface="Microsoft YaHei" panose="020B0503020204020204" pitchFamily="34" charset="-122"/>
              </a:rPr>
              <a:t>consider how you can enhance your performance though intonation, tone and volume.</a:t>
            </a:r>
          </a:p>
          <a:p>
            <a:pPr marL="231775" indent="-231775">
              <a:spcBef>
                <a:spcPts val="1000"/>
              </a:spcBef>
              <a:buClr>
                <a:srgbClr val="0070C0"/>
              </a:buClr>
              <a:buFont typeface="Arial" panose="020B0604020202020204" pitchFamily="34" charset="0"/>
              <a:buChar char="•"/>
            </a:pPr>
            <a:r>
              <a:rPr lang="en-GB" altLang="en-US" sz="1900" dirty="0">
                <a:solidFill>
                  <a:srgbClr val="414042"/>
                </a:solidFill>
                <a:ea typeface="Microsoft YaHei" panose="020B0503020204020204" pitchFamily="34" charset="-122"/>
              </a:rPr>
              <a:t>identify and use literary language.</a:t>
            </a:r>
          </a:p>
          <a:p>
            <a:pPr marL="231775" indent="-231775">
              <a:spcBef>
                <a:spcPts val="1000"/>
              </a:spcBef>
              <a:buClr>
                <a:srgbClr val="0070C0"/>
              </a:buClr>
              <a:buFont typeface="Arial" panose="020B0604020202020204" pitchFamily="34" charset="0"/>
              <a:buChar char="•"/>
            </a:pPr>
            <a:r>
              <a:rPr lang="en-GB" altLang="en-US" sz="1900" dirty="0">
                <a:solidFill>
                  <a:srgbClr val="414042"/>
                </a:solidFill>
                <a:ea typeface="Microsoft YaHei" panose="020B0503020204020204" pitchFamily="34" charset="-122"/>
              </a:rPr>
              <a:t>learn poems and sections of the poem by heart.</a:t>
            </a:r>
          </a:p>
          <a:p>
            <a:pPr marL="231775" indent="-231775">
              <a:spcBef>
                <a:spcPts val="1000"/>
              </a:spcBef>
              <a:buClr>
                <a:srgbClr val="0070C0"/>
              </a:buClr>
              <a:buFont typeface="Arial" panose="020B0604020202020204" pitchFamily="34" charset="0"/>
              <a:buChar char="•"/>
            </a:pPr>
            <a:r>
              <a:rPr lang="en-GB" altLang="en-US" sz="1900" dirty="0">
                <a:solidFill>
                  <a:srgbClr val="414042"/>
                </a:solidFill>
                <a:ea typeface="Microsoft YaHei" panose="020B0503020204020204" pitchFamily="34" charset="-122"/>
              </a:rPr>
              <a:t>write your own lines on the same theme.</a:t>
            </a:r>
          </a:p>
        </p:txBody>
      </p:sp>
      <p:pic>
        <p:nvPicPr>
          <p:cNvPr id="4" name="Picture 18">
            <a:extLst>
              <a:ext uri="{FF2B5EF4-FFF2-40B4-BE49-F238E27FC236}">
                <a16:creationId xmlns:a16="http://schemas.microsoft.com/office/drawing/2014/main" id="{553DEE81-3BB1-DF40-B586-CFE1B1763947}"/>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073889" y="1367439"/>
            <a:ext cx="3906150" cy="4110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55330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47AD7C4F-135A-4A4C-BC88-0DF114E1F0E1}"/>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 Create opportunities to:</a:t>
            </a:r>
            <a:endParaRPr lang="en-US" sz="2500" b="1" dirty="0">
              <a:solidFill>
                <a:srgbClr val="0070C0"/>
              </a:solidFill>
              <a:latin typeface="Comic Sans MS" panose="030F0902030302020204" pitchFamily="66" charset="0"/>
              <a:cs typeface="Arial" panose="020B0604020202020204" pitchFamily="34" charset="0"/>
            </a:endParaRPr>
          </a:p>
        </p:txBody>
      </p:sp>
      <p:graphicFrame>
        <p:nvGraphicFramePr>
          <p:cNvPr id="8" name="Table 4">
            <a:extLst>
              <a:ext uri="{FF2B5EF4-FFF2-40B4-BE49-F238E27FC236}">
                <a16:creationId xmlns:a16="http://schemas.microsoft.com/office/drawing/2014/main" id="{C9B594B4-C8A8-4D40-90DF-63E71F7799A4}"/>
              </a:ext>
            </a:extLst>
          </p:cNvPr>
          <p:cNvGraphicFramePr>
            <a:graphicFrameLocks noGrp="1"/>
          </p:cNvGraphicFramePr>
          <p:nvPr>
            <p:extLst>
              <p:ext uri="{D42A27DB-BD31-4B8C-83A1-F6EECF244321}">
                <p14:modId xmlns:p14="http://schemas.microsoft.com/office/powerpoint/2010/main" val="846111698"/>
              </p:ext>
            </p:extLst>
          </p:nvPr>
        </p:nvGraphicFramePr>
        <p:xfrm>
          <a:off x="871632" y="1424690"/>
          <a:ext cx="10448736" cy="3985134"/>
        </p:xfrm>
        <a:graphic>
          <a:graphicData uri="http://schemas.openxmlformats.org/drawingml/2006/table">
            <a:tbl>
              <a:tblPr firstRow="1" bandRow="1">
                <a:tableStyleId>{5C22544A-7EE6-4342-B048-85BDC9FD1C3A}</a:tableStyleId>
              </a:tblPr>
              <a:tblGrid>
                <a:gridCol w="2612184">
                  <a:extLst>
                    <a:ext uri="{9D8B030D-6E8A-4147-A177-3AD203B41FA5}">
                      <a16:colId xmlns:a16="http://schemas.microsoft.com/office/drawing/2014/main" val="366655502"/>
                    </a:ext>
                  </a:extLst>
                </a:gridCol>
                <a:gridCol w="2612184">
                  <a:extLst>
                    <a:ext uri="{9D8B030D-6E8A-4147-A177-3AD203B41FA5}">
                      <a16:colId xmlns:a16="http://schemas.microsoft.com/office/drawing/2014/main" val="128635826"/>
                    </a:ext>
                  </a:extLst>
                </a:gridCol>
                <a:gridCol w="2612184">
                  <a:extLst>
                    <a:ext uri="{9D8B030D-6E8A-4147-A177-3AD203B41FA5}">
                      <a16:colId xmlns:a16="http://schemas.microsoft.com/office/drawing/2014/main" val="971550250"/>
                    </a:ext>
                  </a:extLst>
                </a:gridCol>
                <a:gridCol w="2612184">
                  <a:extLst>
                    <a:ext uri="{9D8B030D-6E8A-4147-A177-3AD203B41FA5}">
                      <a16:colId xmlns:a16="http://schemas.microsoft.com/office/drawing/2014/main" val="3242468409"/>
                    </a:ext>
                  </a:extLst>
                </a:gridCol>
              </a:tblGrid>
              <a:tr h="1992567">
                <a:tc>
                  <a:txBody>
                    <a:bodyPr/>
                    <a:lstStyle/>
                    <a:p>
                      <a:r>
                        <a:rPr lang="en-US" dirty="0"/>
                        <a:t> </a:t>
                      </a:r>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296611071"/>
                  </a:ext>
                </a:extLst>
              </a:tr>
              <a:tr h="1992567">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2424623524"/>
                  </a:ext>
                </a:extLst>
              </a:tr>
            </a:tbl>
          </a:graphicData>
        </a:graphic>
      </p:graphicFrame>
      <p:sp>
        <p:nvSpPr>
          <p:cNvPr id="9" name="TextBox 8">
            <a:extLst>
              <a:ext uri="{FF2B5EF4-FFF2-40B4-BE49-F238E27FC236}">
                <a16:creationId xmlns:a16="http://schemas.microsoft.com/office/drawing/2014/main" id="{E6A03AA2-FD2B-DC41-A215-FB1148778CBD}"/>
              </a:ext>
            </a:extLst>
          </p:cNvPr>
          <p:cNvSpPr txBox="1"/>
          <p:nvPr/>
        </p:nvSpPr>
        <p:spPr>
          <a:xfrm>
            <a:off x="1000032" y="1888698"/>
            <a:ext cx="1184818" cy="1535614"/>
          </a:xfrm>
          <a:prstGeom prst="rect">
            <a:avLst/>
          </a:prstGeom>
          <a:noFill/>
        </p:spPr>
        <p:txBody>
          <a:bodyPr wrap="square">
            <a:noAutofit/>
          </a:bodyPr>
          <a:lstStyle/>
          <a:p>
            <a:pPr marL="0" marR="0" lvl="0" indent="0" algn="l" defTabSz="914400" rtl="0" eaLnBrk="1" fontAlgn="base" latinLnBrk="0" hangingPunct="1">
              <a:lnSpc>
                <a:spcPct val="100000"/>
              </a:lnSpc>
              <a:spcBef>
                <a:spcPts val="500"/>
              </a:spcBef>
              <a:spcAft>
                <a:spcPct val="0"/>
              </a:spcAft>
              <a:buClrTx/>
              <a:buSzTx/>
              <a:buFontTx/>
              <a:buNone/>
              <a:tabLst/>
            </a:pPr>
            <a:r>
              <a:rPr kumimoji="0" lang="en-GB" altLang="en-US" sz="14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Speculate about what will happen next based on events so far.</a:t>
            </a:r>
          </a:p>
        </p:txBody>
      </p:sp>
      <p:pic>
        <p:nvPicPr>
          <p:cNvPr id="10" name="Picture 9" descr="Logo&#10;&#10;Description automatically generated">
            <a:extLst>
              <a:ext uri="{FF2B5EF4-FFF2-40B4-BE49-F238E27FC236}">
                <a16:creationId xmlns:a16="http://schemas.microsoft.com/office/drawing/2014/main" id="{79F1707C-1489-1841-AEEB-0CD733860F8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34766" y="2006588"/>
            <a:ext cx="1053889" cy="1349210"/>
          </a:xfrm>
          <a:prstGeom prst="rect">
            <a:avLst/>
          </a:prstGeom>
        </p:spPr>
      </p:pic>
      <p:sp>
        <p:nvSpPr>
          <p:cNvPr id="11" name="Rectangle 10">
            <a:extLst>
              <a:ext uri="{FF2B5EF4-FFF2-40B4-BE49-F238E27FC236}">
                <a16:creationId xmlns:a16="http://schemas.microsoft.com/office/drawing/2014/main" id="{9EF363E9-F446-0040-BBF4-AF6C22D5D04A}"/>
              </a:ext>
            </a:extLst>
          </p:cNvPr>
          <p:cNvSpPr/>
          <p:nvPr/>
        </p:nvSpPr>
        <p:spPr>
          <a:xfrm>
            <a:off x="86110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Predict</a:t>
            </a:r>
          </a:p>
        </p:txBody>
      </p:sp>
      <p:sp>
        <p:nvSpPr>
          <p:cNvPr id="12" name="Rectangle 11">
            <a:extLst>
              <a:ext uri="{FF2B5EF4-FFF2-40B4-BE49-F238E27FC236}">
                <a16:creationId xmlns:a16="http://schemas.microsoft.com/office/drawing/2014/main" id="{ACB37E05-EB06-B949-8671-54F6A84C7081}"/>
              </a:ext>
            </a:extLst>
          </p:cNvPr>
          <p:cNvSpPr/>
          <p:nvPr/>
        </p:nvSpPr>
        <p:spPr>
          <a:xfrm>
            <a:off x="348550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Question and discuss</a:t>
            </a:r>
          </a:p>
        </p:txBody>
      </p:sp>
      <p:sp>
        <p:nvSpPr>
          <p:cNvPr id="13" name="Rectangle 12">
            <a:extLst>
              <a:ext uri="{FF2B5EF4-FFF2-40B4-BE49-F238E27FC236}">
                <a16:creationId xmlns:a16="http://schemas.microsoft.com/office/drawing/2014/main" id="{F39E116D-B169-ED46-909D-AF578C75AEFF}"/>
              </a:ext>
            </a:extLst>
          </p:cNvPr>
          <p:cNvSpPr/>
          <p:nvPr/>
        </p:nvSpPr>
        <p:spPr>
          <a:xfrm>
            <a:off x="610812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Clarify</a:t>
            </a:r>
          </a:p>
        </p:txBody>
      </p:sp>
      <p:sp>
        <p:nvSpPr>
          <p:cNvPr id="14" name="Rectangle 13">
            <a:extLst>
              <a:ext uri="{FF2B5EF4-FFF2-40B4-BE49-F238E27FC236}">
                <a16:creationId xmlns:a16="http://schemas.microsoft.com/office/drawing/2014/main" id="{8740EFFD-907C-E145-A4F0-C0837236A824}"/>
              </a:ext>
            </a:extLst>
          </p:cNvPr>
          <p:cNvSpPr/>
          <p:nvPr/>
        </p:nvSpPr>
        <p:spPr>
          <a:xfrm>
            <a:off x="8710648"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Summarise</a:t>
            </a:r>
            <a:endParaRPr lang="en-US" b="1" dirty="0">
              <a:latin typeface="Comic Sans MS" panose="030F0902030302020204" pitchFamily="66" charset="0"/>
            </a:endParaRPr>
          </a:p>
        </p:txBody>
      </p:sp>
      <p:sp>
        <p:nvSpPr>
          <p:cNvPr id="15" name="Rectangle 14">
            <a:extLst>
              <a:ext uri="{FF2B5EF4-FFF2-40B4-BE49-F238E27FC236}">
                <a16:creationId xmlns:a16="http://schemas.microsoft.com/office/drawing/2014/main" id="{FE7A434E-D59D-ED49-9D10-267D634BF03F}"/>
              </a:ext>
            </a:extLst>
          </p:cNvPr>
          <p:cNvSpPr/>
          <p:nvPr/>
        </p:nvSpPr>
        <p:spPr>
          <a:xfrm>
            <a:off x="86110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Think aloud</a:t>
            </a:r>
          </a:p>
        </p:txBody>
      </p:sp>
      <p:sp>
        <p:nvSpPr>
          <p:cNvPr id="16" name="Rectangle 15">
            <a:extLst>
              <a:ext uri="{FF2B5EF4-FFF2-40B4-BE49-F238E27FC236}">
                <a16:creationId xmlns:a16="http://schemas.microsoft.com/office/drawing/2014/main" id="{89090A85-0CDE-6446-A72E-E3C0BD78DE43}"/>
              </a:ext>
            </a:extLst>
          </p:cNvPr>
          <p:cNvSpPr/>
          <p:nvPr/>
        </p:nvSpPr>
        <p:spPr>
          <a:xfrm>
            <a:off x="348550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Note the structure</a:t>
            </a:r>
          </a:p>
        </p:txBody>
      </p:sp>
      <p:sp>
        <p:nvSpPr>
          <p:cNvPr id="17" name="Rectangle 16">
            <a:extLst>
              <a:ext uri="{FF2B5EF4-FFF2-40B4-BE49-F238E27FC236}">
                <a16:creationId xmlns:a16="http://schemas.microsoft.com/office/drawing/2014/main" id="{148DB9AA-BC95-5442-AE7D-5CF6B5B561F5}"/>
              </a:ext>
            </a:extLst>
          </p:cNvPr>
          <p:cNvSpPr/>
          <p:nvPr/>
        </p:nvSpPr>
        <p:spPr>
          <a:xfrm>
            <a:off x="610812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Make connections</a:t>
            </a:r>
          </a:p>
        </p:txBody>
      </p:sp>
      <p:sp>
        <p:nvSpPr>
          <p:cNvPr id="18" name="Rectangle 17">
            <a:extLst>
              <a:ext uri="{FF2B5EF4-FFF2-40B4-BE49-F238E27FC236}">
                <a16:creationId xmlns:a16="http://schemas.microsoft.com/office/drawing/2014/main" id="{6FEA0AF9-5EA4-E848-99D5-CD1807544959}"/>
              </a:ext>
            </a:extLst>
          </p:cNvPr>
          <p:cNvSpPr/>
          <p:nvPr/>
        </p:nvSpPr>
        <p:spPr>
          <a:xfrm>
            <a:off x="8710648"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Visualise</a:t>
            </a:r>
            <a:endParaRPr lang="en-US" b="1" dirty="0">
              <a:latin typeface="Comic Sans MS" panose="030F0902030302020204" pitchFamily="66" charset="0"/>
            </a:endParaRPr>
          </a:p>
        </p:txBody>
      </p:sp>
      <p:sp>
        <p:nvSpPr>
          <p:cNvPr id="19" name="TextBox 18">
            <a:extLst>
              <a:ext uri="{FF2B5EF4-FFF2-40B4-BE49-F238E27FC236}">
                <a16:creationId xmlns:a16="http://schemas.microsoft.com/office/drawing/2014/main" id="{4E2E2076-7132-9243-A3E1-F94B0CD52CBF}"/>
              </a:ext>
            </a:extLst>
          </p:cNvPr>
          <p:cNvSpPr txBox="1"/>
          <p:nvPr/>
        </p:nvSpPr>
        <p:spPr>
          <a:xfrm>
            <a:off x="3572410" y="1888698"/>
            <a:ext cx="105388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414042"/>
                </a:solidFill>
                <a:latin typeface="Comic Sans MS" panose="030F0702030302020204" pitchFamily="66" charset="0"/>
                <a:cs typeface="Arial" panose="020B0604020202020204" pitchFamily="34" charset="0"/>
              </a:rPr>
              <a:t>Why</a:t>
            </a:r>
            <a:br>
              <a:rPr lang="en-GB" altLang="en-US" sz="1400" dirty="0">
                <a:solidFill>
                  <a:srgbClr val="414042"/>
                </a:solidFill>
                <a:latin typeface="Comic Sans MS" panose="030F0702030302020204" pitchFamily="66" charset="0"/>
                <a:cs typeface="Arial" panose="020B0604020202020204" pitchFamily="34" charset="0"/>
              </a:rPr>
            </a:br>
            <a:r>
              <a:rPr lang="en-GB" altLang="en-US" sz="1400" dirty="0">
                <a:solidFill>
                  <a:srgbClr val="414042"/>
                </a:solidFill>
                <a:latin typeface="Comic Sans MS" panose="030F0702030302020204" pitchFamily="66" charset="0"/>
                <a:cs typeface="Arial" panose="020B0604020202020204" pitchFamily="34" charset="0"/>
              </a:rPr>
              <a:t>has the character said/done that?</a:t>
            </a:r>
          </a:p>
        </p:txBody>
      </p:sp>
      <p:sp>
        <p:nvSpPr>
          <p:cNvPr id="21" name="TextBox 20">
            <a:extLst>
              <a:ext uri="{FF2B5EF4-FFF2-40B4-BE49-F238E27FC236}">
                <a16:creationId xmlns:a16="http://schemas.microsoft.com/office/drawing/2014/main" id="{215D17B3-65ED-4D4D-A5E7-A84E2C4A8F9F}"/>
              </a:ext>
            </a:extLst>
          </p:cNvPr>
          <p:cNvSpPr txBox="1"/>
          <p:nvPr/>
        </p:nvSpPr>
        <p:spPr>
          <a:xfrm>
            <a:off x="8767406" y="1888698"/>
            <a:ext cx="255260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414042"/>
                </a:solidFill>
                <a:latin typeface="Comic Sans MS" panose="030F0702030302020204" pitchFamily="66" charset="0"/>
                <a:cs typeface="Arial" panose="020B0604020202020204" pitchFamily="34" charset="0"/>
              </a:rPr>
              <a:t>Collate the main ideas or events and summarise them</a:t>
            </a:r>
            <a:r>
              <a:rPr lang="en-GB" altLang="en-US" sz="1600" dirty="0">
                <a:solidFill>
                  <a:srgbClr val="414042"/>
                </a:solidFill>
                <a:latin typeface="Comic Sans MS" panose="030F0702030302020204" pitchFamily="66" charset="0"/>
                <a:cs typeface="Arial" panose="020B0604020202020204" pitchFamily="34" charset="0"/>
              </a:rPr>
              <a:t>.</a:t>
            </a:r>
          </a:p>
        </p:txBody>
      </p:sp>
      <p:sp>
        <p:nvSpPr>
          <p:cNvPr id="23" name="TextBox 22">
            <a:extLst>
              <a:ext uri="{FF2B5EF4-FFF2-40B4-BE49-F238E27FC236}">
                <a16:creationId xmlns:a16="http://schemas.microsoft.com/office/drawing/2014/main" id="{B791EF48-4D0B-4647-A8F0-516353FB80F2}"/>
              </a:ext>
            </a:extLst>
          </p:cNvPr>
          <p:cNvSpPr txBox="1"/>
          <p:nvPr/>
        </p:nvSpPr>
        <p:spPr>
          <a:xfrm>
            <a:off x="3572409" y="3878272"/>
            <a:ext cx="1351283"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414042"/>
                </a:solidFill>
                <a:latin typeface="Comic Sans MS" panose="030F0702030302020204" pitchFamily="66" charset="0"/>
                <a:cs typeface="Arial" panose="020B0604020202020204" pitchFamily="34" charset="0"/>
              </a:rPr>
              <a:t>Organisation, language features, layout.</a:t>
            </a:r>
          </a:p>
        </p:txBody>
      </p:sp>
      <p:sp>
        <p:nvSpPr>
          <p:cNvPr id="24" name="TextBox 23">
            <a:extLst>
              <a:ext uri="{FF2B5EF4-FFF2-40B4-BE49-F238E27FC236}">
                <a16:creationId xmlns:a16="http://schemas.microsoft.com/office/drawing/2014/main" id="{E227908E-8928-004B-BB88-CBFF699333BB}"/>
              </a:ext>
            </a:extLst>
          </p:cNvPr>
          <p:cNvSpPr txBox="1"/>
          <p:nvPr/>
        </p:nvSpPr>
        <p:spPr>
          <a:xfrm>
            <a:off x="6205077" y="3878272"/>
            <a:ext cx="1351283" cy="1411789"/>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How does this text relate</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to other texts, your life, the world?</a:t>
            </a:r>
          </a:p>
        </p:txBody>
      </p:sp>
      <p:sp>
        <p:nvSpPr>
          <p:cNvPr id="25" name="TextBox 24">
            <a:extLst>
              <a:ext uri="{FF2B5EF4-FFF2-40B4-BE49-F238E27FC236}">
                <a16:creationId xmlns:a16="http://schemas.microsoft.com/office/drawing/2014/main" id="{90B366F1-CE4A-BE4A-986A-B99C8340011A}"/>
              </a:ext>
            </a:extLst>
          </p:cNvPr>
          <p:cNvSpPr txBox="1"/>
          <p:nvPr/>
        </p:nvSpPr>
        <p:spPr>
          <a:xfrm>
            <a:off x="8767407" y="3878272"/>
            <a:ext cx="2028930"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414042"/>
                </a:solidFill>
                <a:latin typeface="Comic Sans MS" panose="030F0702030302020204" pitchFamily="66" charset="0"/>
                <a:cs typeface="Arial" panose="020B0604020202020204" pitchFamily="34" charset="0"/>
              </a:rPr>
              <a:t>Form a mental picture through</a:t>
            </a:r>
            <a:br>
              <a:rPr lang="en-GB" altLang="en-US" sz="1400" dirty="0">
                <a:solidFill>
                  <a:srgbClr val="414042"/>
                </a:solidFill>
                <a:latin typeface="Comic Sans MS" panose="030F0702030302020204" pitchFamily="66" charset="0"/>
                <a:cs typeface="Arial" panose="020B0604020202020204" pitchFamily="34" charset="0"/>
              </a:rPr>
            </a:br>
            <a:r>
              <a:rPr lang="en-GB" altLang="en-US" sz="1400" dirty="0">
                <a:solidFill>
                  <a:srgbClr val="414042"/>
                </a:solidFill>
                <a:latin typeface="Comic Sans MS" panose="030F0702030302020204" pitchFamily="66" charset="0"/>
                <a:cs typeface="Arial" panose="020B0604020202020204" pitchFamily="34" charset="0"/>
              </a:rPr>
              <a:t>drama and</a:t>
            </a:r>
            <a:br>
              <a:rPr lang="en-GB" altLang="en-US" sz="1400" dirty="0">
                <a:solidFill>
                  <a:srgbClr val="414042"/>
                </a:solidFill>
                <a:latin typeface="Comic Sans MS" panose="030F0702030302020204" pitchFamily="66" charset="0"/>
                <a:cs typeface="Arial" panose="020B0604020202020204" pitchFamily="34" charset="0"/>
              </a:rPr>
            </a:br>
            <a:r>
              <a:rPr lang="en-GB" altLang="en-US" sz="1400" dirty="0">
                <a:solidFill>
                  <a:srgbClr val="414042"/>
                </a:solidFill>
                <a:latin typeface="Comic Sans MS" panose="030F0702030302020204" pitchFamily="66" charset="0"/>
                <a:cs typeface="Arial" panose="020B0604020202020204" pitchFamily="34" charset="0"/>
              </a:rPr>
              <a:t>role play.</a:t>
            </a:r>
          </a:p>
        </p:txBody>
      </p:sp>
      <p:pic>
        <p:nvPicPr>
          <p:cNvPr id="26" name="Picture 25" descr="A close-up of a book&#10;&#10;Description automatically generated with medium confidence">
            <a:extLst>
              <a:ext uri="{FF2B5EF4-FFF2-40B4-BE49-F238E27FC236}">
                <a16:creationId xmlns:a16="http://schemas.microsoft.com/office/drawing/2014/main" id="{03088FD6-E00B-8D4E-A42C-FA561343A1C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919829" y="2510064"/>
            <a:ext cx="2191003" cy="666446"/>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B6A6E15F-8DC4-E64F-82C9-EF5BDAEE638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70866" y="2036594"/>
            <a:ext cx="1420610" cy="1195291"/>
          </a:xfrm>
          <a:prstGeom prst="rect">
            <a:avLst/>
          </a:prstGeom>
        </p:spPr>
      </p:pic>
      <p:sp>
        <p:nvSpPr>
          <p:cNvPr id="29" name="TextBox 28">
            <a:extLst>
              <a:ext uri="{FF2B5EF4-FFF2-40B4-BE49-F238E27FC236}">
                <a16:creationId xmlns:a16="http://schemas.microsoft.com/office/drawing/2014/main" id="{0ED5483D-926F-E040-A309-A6135DCF93DA}"/>
              </a:ext>
            </a:extLst>
          </p:cNvPr>
          <p:cNvSpPr txBox="1"/>
          <p:nvPr/>
        </p:nvSpPr>
        <p:spPr>
          <a:xfrm>
            <a:off x="4760721" y="2397486"/>
            <a:ext cx="1053889" cy="394606"/>
          </a:xfrm>
          <a:prstGeom prst="rect">
            <a:avLst/>
          </a:prstGeom>
          <a:noFill/>
        </p:spPr>
        <p:txBody>
          <a:bodyPr wrap="square">
            <a:noAutofit/>
          </a:bodyPr>
          <a:lstStyle/>
          <a:p>
            <a:pPr lvl="0" fontAlgn="base">
              <a:spcBef>
                <a:spcPct val="20000"/>
              </a:spcBef>
              <a:spcAft>
                <a:spcPct val="0"/>
              </a:spcAft>
            </a:pPr>
            <a:r>
              <a:rPr lang="en-GB" altLang="en-US" sz="1400" i="1" dirty="0">
                <a:latin typeface="Comic Sans MS" panose="030F0702030302020204" pitchFamily="66" charset="0"/>
                <a:cs typeface="Arial" panose="020B0604020202020204" pitchFamily="34" charset="0"/>
              </a:rPr>
              <a:t>I wonder…</a:t>
            </a:r>
          </a:p>
        </p:txBody>
      </p:sp>
      <p:pic>
        <p:nvPicPr>
          <p:cNvPr id="30" name="Picture 29" descr="A picture containing logo&#10;&#10;Description automatically generated">
            <a:extLst>
              <a:ext uri="{FF2B5EF4-FFF2-40B4-BE49-F238E27FC236}">
                <a16:creationId xmlns:a16="http://schemas.microsoft.com/office/drawing/2014/main" id="{8B5EF4C9-5D2F-2A4E-9DEE-97142899924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830318" y="3983314"/>
            <a:ext cx="1335224" cy="1306747"/>
          </a:xfrm>
          <a:prstGeom prst="rect">
            <a:avLst/>
          </a:prstGeom>
        </p:spPr>
      </p:pic>
      <p:pic>
        <p:nvPicPr>
          <p:cNvPr id="31" name="Picture 30" descr="Text&#10;&#10;Description automatically generated with medium confidence">
            <a:extLst>
              <a:ext uri="{FF2B5EF4-FFF2-40B4-BE49-F238E27FC236}">
                <a16:creationId xmlns:a16="http://schemas.microsoft.com/office/drawing/2014/main" id="{3E40A5B3-07E1-F540-9337-1B3F9BFF02FF}"/>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524829">
            <a:off x="4845919" y="3982086"/>
            <a:ext cx="1036619" cy="1249580"/>
          </a:xfrm>
          <a:prstGeom prst="rect">
            <a:avLst/>
          </a:prstGeom>
          <a:ln w="6350">
            <a:solidFill>
              <a:schemeClr val="bg1">
                <a:lumMod val="75000"/>
              </a:schemeClr>
            </a:solidFill>
          </a:ln>
        </p:spPr>
      </p:pic>
      <p:pic>
        <p:nvPicPr>
          <p:cNvPr id="33" name="Picture 32" descr="Logo&#10;&#10;Description automatically generated">
            <a:extLst>
              <a:ext uri="{FF2B5EF4-FFF2-40B4-BE49-F238E27FC236}">
                <a16:creationId xmlns:a16="http://schemas.microsoft.com/office/drawing/2014/main" id="{3ADBE551-32C9-2F47-A528-77D4CEF030E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140345" y="4008482"/>
            <a:ext cx="1541535" cy="1281579"/>
          </a:xfrm>
          <a:prstGeom prst="rect">
            <a:avLst/>
          </a:prstGeom>
        </p:spPr>
      </p:pic>
      <p:sp>
        <p:nvSpPr>
          <p:cNvPr id="34" name="TextBox 33">
            <a:extLst>
              <a:ext uri="{FF2B5EF4-FFF2-40B4-BE49-F238E27FC236}">
                <a16:creationId xmlns:a16="http://schemas.microsoft.com/office/drawing/2014/main" id="{5CA1BC29-CC2B-D148-9C4B-39FC152925C4}"/>
              </a:ext>
            </a:extLst>
          </p:cNvPr>
          <p:cNvSpPr txBox="1"/>
          <p:nvPr/>
        </p:nvSpPr>
        <p:spPr>
          <a:xfrm>
            <a:off x="1000031" y="3878272"/>
            <a:ext cx="2107379"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Explain and explore your ideas</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out loud</a:t>
            </a:r>
          </a:p>
        </p:txBody>
      </p:sp>
      <p:pic>
        <p:nvPicPr>
          <p:cNvPr id="35" name="Picture 34" descr="Background pattern&#10;&#10;Description automatically generated">
            <a:extLst>
              <a:ext uri="{FF2B5EF4-FFF2-40B4-BE49-F238E27FC236}">
                <a16:creationId xmlns:a16="http://schemas.microsoft.com/office/drawing/2014/main" id="{C6BF768E-2913-E143-B4E5-DEBE6CC1F7BE}"/>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629705" y="4277855"/>
            <a:ext cx="1701800" cy="952500"/>
          </a:xfrm>
          <a:prstGeom prst="rect">
            <a:avLst/>
          </a:prstGeom>
        </p:spPr>
      </p:pic>
      <p:pic>
        <p:nvPicPr>
          <p:cNvPr id="3" name="Picture 2" descr="Text&#10;&#10;Description automatically generated">
            <a:extLst>
              <a:ext uri="{FF2B5EF4-FFF2-40B4-BE49-F238E27FC236}">
                <a16:creationId xmlns:a16="http://schemas.microsoft.com/office/drawing/2014/main" id="{02773F54-5E41-7F4C-8D99-0F37EFB63CB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903513" y="2170726"/>
            <a:ext cx="1687028" cy="1074918"/>
          </a:xfrm>
          <a:prstGeom prst="rect">
            <a:avLst/>
          </a:prstGeom>
        </p:spPr>
      </p:pic>
      <p:sp>
        <p:nvSpPr>
          <p:cNvPr id="20" name="TextBox 19">
            <a:extLst>
              <a:ext uri="{FF2B5EF4-FFF2-40B4-BE49-F238E27FC236}">
                <a16:creationId xmlns:a16="http://schemas.microsoft.com/office/drawing/2014/main" id="{1C4490C9-48E1-7045-B58A-699B7EFFA325}"/>
              </a:ext>
            </a:extLst>
          </p:cNvPr>
          <p:cNvSpPr txBox="1"/>
          <p:nvPr/>
        </p:nvSpPr>
        <p:spPr>
          <a:xfrm>
            <a:off x="6205078" y="1888698"/>
            <a:ext cx="1708692" cy="1028923"/>
          </a:xfrm>
          <a:prstGeom prst="rect">
            <a:avLst/>
          </a:prstGeom>
          <a:noFill/>
        </p:spPr>
        <p:txBody>
          <a:bodyPr wrap="square">
            <a:noAutofit/>
          </a:bodyPr>
          <a:lstStyle/>
          <a:p>
            <a:pPr lvl="0" fontAlgn="base">
              <a:spcBef>
                <a:spcPct val="20000"/>
              </a:spcBef>
              <a:spcAft>
                <a:spcPct val="0"/>
              </a:spcAft>
            </a:pPr>
            <a:r>
              <a:rPr lang="en-GB" altLang="en-US" sz="1400" dirty="0">
                <a:solidFill>
                  <a:srgbClr val="414042"/>
                </a:solidFill>
                <a:latin typeface="Comic Sans MS" panose="030F0702030302020204" pitchFamily="66" charset="0"/>
                <a:cs typeface="Arial" panose="020B0604020202020204" pitchFamily="34" charset="0"/>
              </a:rPr>
              <a:t>Has the text been understood – words,</a:t>
            </a:r>
            <a:br>
              <a:rPr lang="en-GB" altLang="en-US" sz="1400" dirty="0">
                <a:solidFill>
                  <a:srgbClr val="414042"/>
                </a:solidFill>
                <a:latin typeface="Comic Sans MS" panose="030F0702030302020204" pitchFamily="66" charset="0"/>
                <a:cs typeface="Arial" panose="020B0604020202020204" pitchFamily="34" charset="0"/>
              </a:rPr>
            </a:br>
            <a:r>
              <a:rPr lang="en-GB" altLang="en-US" sz="1400" dirty="0">
                <a:solidFill>
                  <a:srgbClr val="414042"/>
                </a:solidFill>
                <a:latin typeface="Comic Sans MS" panose="030F0702030302020204" pitchFamily="66" charset="0"/>
                <a:cs typeface="Arial" panose="020B0604020202020204" pitchFamily="34" charset="0"/>
              </a:rPr>
              <a:t>phrases,</a:t>
            </a:r>
            <a:br>
              <a:rPr lang="en-GB" altLang="en-US" sz="1400" dirty="0">
                <a:solidFill>
                  <a:srgbClr val="414042"/>
                </a:solidFill>
                <a:latin typeface="Comic Sans MS" panose="030F0702030302020204" pitchFamily="66" charset="0"/>
                <a:cs typeface="Arial" panose="020B0604020202020204" pitchFamily="34" charset="0"/>
              </a:rPr>
            </a:br>
            <a:r>
              <a:rPr lang="en-GB" altLang="en-US" sz="1400" dirty="0">
                <a:solidFill>
                  <a:srgbClr val="414042"/>
                </a:solidFill>
                <a:latin typeface="Comic Sans MS" panose="030F0702030302020204" pitchFamily="66" charset="0"/>
                <a:cs typeface="Arial" panose="020B0604020202020204" pitchFamily="34" charset="0"/>
              </a:rPr>
              <a:t>etc.?</a:t>
            </a:r>
          </a:p>
        </p:txBody>
      </p:sp>
    </p:spTree>
    <p:extLst>
      <p:ext uri="{BB962C8B-B14F-4D97-AF65-F5344CB8AC3E}">
        <p14:creationId xmlns:p14="http://schemas.microsoft.com/office/powerpoint/2010/main" val="35967364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Subtitle 2">
            <a:extLst>
              <a:ext uri="{FF2B5EF4-FFF2-40B4-BE49-F238E27FC236}">
                <a16:creationId xmlns:a16="http://schemas.microsoft.com/office/drawing/2014/main" id="{302B051F-51A9-C94A-AFDC-03059EE17C53}"/>
              </a:ext>
            </a:extLst>
          </p:cNvPr>
          <p:cNvSpPr txBox="1">
            <a:spLocks/>
          </p:cNvSpPr>
          <p:nvPr/>
        </p:nvSpPr>
        <p:spPr>
          <a:xfrm>
            <a:off x="0" y="53188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Elements of poetry</a:t>
            </a:r>
          </a:p>
        </p:txBody>
      </p:sp>
      <p:graphicFrame>
        <p:nvGraphicFramePr>
          <p:cNvPr id="35" name="Group 55">
            <a:extLst>
              <a:ext uri="{FF2B5EF4-FFF2-40B4-BE49-F238E27FC236}">
                <a16:creationId xmlns:a16="http://schemas.microsoft.com/office/drawing/2014/main" id="{13FB5A7E-5465-2B48-B680-D6EDCD868FF6}"/>
              </a:ext>
            </a:extLst>
          </p:cNvPr>
          <p:cNvGraphicFramePr>
            <a:graphicFrameLocks noGrp="1"/>
          </p:cNvGraphicFramePr>
          <p:nvPr>
            <p:extLst>
              <p:ext uri="{D42A27DB-BD31-4B8C-83A1-F6EECF244321}">
                <p14:modId xmlns:p14="http://schemas.microsoft.com/office/powerpoint/2010/main" val="627878306"/>
              </p:ext>
            </p:extLst>
          </p:nvPr>
        </p:nvGraphicFramePr>
        <p:xfrm>
          <a:off x="915720" y="2576680"/>
          <a:ext cx="10360560" cy="3498189"/>
        </p:xfrm>
        <a:graphic>
          <a:graphicData uri="http://schemas.openxmlformats.org/drawingml/2006/table">
            <a:tbl>
              <a:tblPr/>
              <a:tblGrid>
                <a:gridCol w="2589094">
                  <a:extLst>
                    <a:ext uri="{9D8B030D-6E8A-4147-A177-3AD203B41FA5}">
                      <a16:colId xmlns:a16="http://schemas.microsoft.com/office/drawing/2014/main" val="2823991975"/>
                    </a:ext>
                  </a:extLst>
                </a:gridCol>
                <a:gridCol w="2593278">
                  <a:extLst>
                    <a:ext uri="{9D8B030D-6E8A-4147-A177-3AD203B41FA5}">
                      <a16:colId xmlns:a16="http://schemas.microsoft.com/office/drawing/2014/main" val="2346390661"/>
                    </a:ext>
                  </a:extLst>
                </a:gridCol>
                <a:gridCol w="2586304">
                  <a:extLst>
                    <a:ext uri="{9D8B030D-6E8A-4147-A177-3AD203B41FA5}">
                      <a16:colId xmlns:a16="http://schemas.microsoft.com/office/drawing/2014/main" val="103874221"/>
                    </a:ext>
                  </a:extLst>
                </a:gridCol>
                <a:gridCol w="2591884">
                  <a:extLst>
                    <a:ext uri="{9D8B030D-6E8A-4147-A177-3AD203B41FA5}">
                      <a16:colId xmlns:a16="http://schemas.microsoft.com/office/drawing/2014/main" val="2987607567"/>
                    </a:ext>
                  </a:extLst>
                </a:gridCol>
              </a:tblGrid>
              <a:tr h="30254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GB" altLang="en-US" sz="15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Mood</a:t>
                      </a:r>
                    </a:p>
                  </a:txBody>
                  <a:tcPr marL="90000" marR="90000" marT="46800" marB="46800" anchor="ctr" anchorCtr="1" horzOverflow="overflow">
                    <a:lnL w="38100"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GB" altLang="en-US" sz="15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Theme</a:t>
                      </a:r>
                    </a:p>
                  </a:txBody>
                  <a:tcPr marL="90000" marR="90000" marT="46800" marB="46800" anchor="ctr" anchorCtr="1"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GB" altLang="en-US" sz="15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Rhythm</a:t>
                      </a:r>
                    </a:p>
                  </a:txBody>
                  <a:tcPr marL="90000" marR="90000" marT="46800" marB="46800" anchor="ctr" anchorCtr="1"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GB" altLang="en-US" sz="15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Rhyme</a:t>
                      </a:r>
                    </a:p>
                  </a:txBody>
                  <a:tcPr marL="90000" marR="90000" marT="46800" marB="46800" anchor="ctr" anchorCtr="1" horzOverflow="overflow">
                    <a:lnL w="28575" cap="flat" cmpd="sng" algn="ctr">
                      <a:solidFill>
                        <a:schemeClr val="bg1"/>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816873397"/>
                  </a:ext>
                </a:extLst>
              </a:tr>
              <a:tr h="1480029">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4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Mood is the feeling the poet creates for the reader. Does the poet want you to feel joyful, sad, intrigued, etc.?</a:t>
                      </a:r>
                    </a:p>
                  </a:txBody>
                  <a:tcPr marL="90000" marR="90000" marT="46800" marB="46800" horzOverflow="overflow">
                    <a:lnL w="381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4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The theme of a poem is the ‘big idea’ or message that the poet wants to convey, although each person reading it may have a different interpretation.</a:t>
                      </a:r>
                    </a:p>
                  </a:txBody>
                  <a:tcPr marL="90000" marR="90000" marT="46800" marB="46800"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4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The beat of the lines in a poem is known as the rhythm. The stress on syllables in a line will show the rhythm.</a:t>
                      </a:r>
                    </a:p>
                  </a:txBody>
                  <a:tcPr marL="90000" marR="90000" marT="46800" marB="46800"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4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Rhyme is the repetition of the same or similar sounds, usually at the end of a line.</a:t>
                      </a:r>
                    </a:p>
                  </a:txBody>
                  <a:tcPr marL="90000" marR="90000" marT="46800" marB="46800" horzOverflow="overflow">
                    <a:lnL w="28575"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33289975"/>
                  </a:ext>
                </a:extLst>
              </a:tr>
              <a:tr h="280471">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GB" altLang="en-US" sz="15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Line</a:t>
                      </a:r>
                    </a:p>
                  </a:txBody>
                  <a:tcPr marL="90000" marR="90000" marT="46800" marB="46800" anchor="ctr" anchorCtr="1" horzOverflow="overflow">
                    <a:lnL w="38100"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GB" altLang="en-US" sz="15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Stanza</a:t>
                      </a:r>
                    </a:p>
                  </a:txBody>
                  <a:tcPr marL="90000" marR="90000" marT="46800" marB="46800" anchor="ctr" anchorCtr="1"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GB" altLang="en-US" sz="15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Metre</a:t>
                      </a:r>
                    </a:p>
                  </a:txBody>
                  <a:tcPr marL="90000" marR="90000" marT="46800" marB="46800" anchor="ctr" anchorCtr="1"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GB" altLang="en-US" sz="15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Language effects</a:t>
                      </a:r>
                    </a:p>
                  </a:txBody>
                  <a:tcPr marL="90000" marR="90000" marT="46800" marB="46800" anchor="ctr" anchorCtr="1" horzOverflow="overflow">
                    <a:lnL w="28575" cap="flat" cmpd="sng" algn="ctr">
                      <a:solidFill>
                        <a:schemeClr val="bg1"/>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40294243"/>
                  </a:ext>
                </a:extLst>
              </a:tr>
              <a:tr h="1357145">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4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Poets choose how long each line will be and where it will end. This creates the shape of the poem.</a:t>
                      </a:r>
                    </a:p>
                  </a:txBody>
                  <a:tcPr marL="90000" marR="90000" marT="46800" marB="46800" horzOverflow="overflow">
                    <a:lnL w="381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4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In ordinary writing, ideas are grouped together in paragraphs to organise ideas. In poems, lines are grouped together into </a:t>
                      </a:r>
                      <a:r>
                        <a:rPr kumimoji="0" lang="en-GB" altLang="en-US" sz="1400" b="0" i="1"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stanzas</a:t>
                      </a:r>
                      <a:r>
                        <a:rPr kumimoji="0" lang="en-GB" altLang="en-US" sz="14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 </a:t>
                      </a:r>
                    </a:p>
                  </a:txBody>
                  <a:tcPr marL="90000" marR="90000" marT="46800" marB="46800"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4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Metre is the number of syllables in a line that are emphasised.</a:t>
                      </a:r>
                    </a:p>
                  </a:txBody>
                  <a:tcPr marL="90000" marR="90000" marT="46800" marB="46800"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4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Similes, metaphors, personification, imagery, alliteration, assonance and onomatopoeia are common effects used in poetry.</a:t>
                      </a:r>
                    </a:p>
                  </a:txBody>
                  <a:tcPr marL="90000" marR="90000" marT="46800" marB="46800" horzOverflow="overflow">
                    <a:lnL w="28575"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98385861"/>
                  </a:ext>
                </a:extLst>
              </a:tr>
            </a:tbl>
          </a:graphicData>
        </a:graphic>
      </p:graphicFrame>
      <p:sp>
        <p:nvSpPr>
          <p:cNvPr id="36" name="Text Box 43">
            <a:extLst>
              <a:ext uri="{FF2B5EF4-FFF2-40B4-BE49-F238E27FC236}">
                <a16:creationId xmlns:a16="http://schemas.microsoft.com/office/drawing/2014/main" id="{0783F7A4-794B-414D-9F03-254FF5926AB1}"/>
              </a:ext>
            </a:extLst>
          </p:cNvPr>
          <p:cNvSpPr txBox="1">
            <a:spLocks noChangeArrowheads="1"/>
          </p:cNvSpPr>
          <p:nvPr/>
        </p:nvSpPr>
        <p:spPr bwMode="auto">
          <a:xfrm>
            <a:off x="835524" y="1040741"/>
            <a:ext cx="9977788" cy="152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500"/>
              </a:spcBef>
            </a:pPr>
            <a:r>
              <a:rPr lang="en-GB" altLang="en-US" sz="1600" dirty="0">
                <a:solidFill>
                  <a:srgbClr val="414042"/>
                </a:solidFill>
                <a:latin typeface="Comic Sans MS" panose="030F0902030302020204" pitchFamily="66" charset="0"/>
              </a:rPr>
              <a:t>Poems come in different forms and with different structures. Just as narrative or non fiction writing is made up of sentences in paragraphs, the content of poems is also grouped together but in a slightly different way.</a:t>
            </a:r>
          </a:p>
          <a:p>
            <a:pPr>
              <a:spcBef>
                <a:spcPts val="500"/>
              </a:spcBef>
            </a:pPr>
            <a:r>
              <a:rPr lang="en-GB" altLang="en-US" sz="1600" dirty="0">
                <a:solidFill>
                  <a:srgbClr val="414042"/>
                </a:solidFill>
                <a:latin typeface="Comic Sans MS" panose="030F0902030302020204" pitchFamily="66" charset="0"/>
              </a:rPr>
              <a:t>The title of a poem can often reveal what it will be about, but you will also spot other conventions as you read a range of poems.</a:t>
            </a:r>
          </a:p>
        </p:txBody>
      </p:sp>
    </p:spTree>
    <p:extLst>
      <p:ext uri="{BB962C8B-B14F-4D97-AF65-F5344CB8AC3E}">
        <p14:creationId xmlns:p14="http://schemas.microsoft.com/office/powerpoint/2010/main" val="36213388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5">
            <a:extLst>
              <a:ext uri="{FF2B5EF4-FFF2-40B4-BE49-F238E27FC236}">
                <a16:creationId xmlns:a16="http://schemas.microsoft.com/office/drawing/2014/main" id="{E9764917-BBDF-B148-A58C-51E3B3270FA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021095" y="1234367"/>
            <a:ext cx="6130462" cy="4281159"/>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5">
            <a:extLst>
              <a:ext uri="{FF2B5EF4-FFF2-40B4-BE49-F238E27FC236}">
                <a16:creationId xmlns:a16="http://schemas.microsoft.com/office/drawing/2014/main" id="{F6C3EA12-8D1F-124E-ACF6-3550A4E88CE8}"/>
              </a:ext>
            </a:extLst>
          </p:cNvPr>
          <p:cNvSpPr txBox="1">
            <a:spLocks noChangeArrowheads="1"/>
          </p:cNvSpPr>
          <p:nvPr/>
        </p:nvSpPr>
        <p:spPr bwMode="auto">
          <a:xfrm>
            <a:off x="0" y="505969"/>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2500" b="1" dirty="0">
                <a:solidFill>
                  <a:srgbClr val="0070C0"/>
                </a:solidFill>
              </a:rPr>
              <a:t>Get ready for reading a poem – can you see…</a:t>
            </a:r>
          </a:p>
        </p:txBody>
      </p:sp>
      <p:sp>
        <p:nvSpPr>
          <p:cNvPr id="9" name="AutoShape 7">
            <a:extLst>
              <a:ext uri="{FF2B5EF4-FFF2-40B4-BE49-F238E27FC236}">
                <a16:creationId xmlns:a16="http://schemas.microsoft.com/office/drawing/2014/main" id="{61D7C746-FF28-9948-A68B-4A77BFFBE957}"/>
              </a:ext>
            </a:extLst>
          </p:cNvPr>
          <p:cNvSpPr>
            <a:spLocks noChangeArrowheads="1"/>
          </p:cNvSpPr>
          <p:nvPr/>
        </p:nvSpPr>
        <p:spPr bwMode="auto">
          <a:xfrm>
            <a:off x="1149372" y="1787460"/>
            <a:ext cx="1624493" cy="585179"/>
          </a:xfrm>
          <a:prstGeom prst="wedgeRoundRectCallout">
            <a:avLst>
              <a:gd name="adj1" fmla="val -76263"/>
              <a:gd name="adj2" fmla="val 17560"/>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dirty="0">
                <a:solidFill>
                  <a:srgbClr val="414042"/>
                </a:solidFill>
              </a:rPr>
              <a:t>flags</a:t>
            </a:r>
          </a:p>
        </p:txBody>
      </p:sp>
      <p:sp>
        <p:nvSpPr>
          <p:cNvPr id="17" name="AutoShape 11">
            <a:extLst>
              <a:ext uri="{FF2B5EF4-FFF2-40B4-BE49-F238E27FC236}">
                <a16:creationId xmlns:a16="http://schemas.microsoft.com/office/drawing/2014/main" id="{5B317FD6-8796-C549-B698-F56EEC38BA8C}"/>
              </a:ext>
            </a:extLst>
          </p:cNvPr>
          <p:cNvSpPr>
            <a:spLocks noChangeArrowheads="1"/>
          </p:cNvSpPr>
          <p:nvPr/>
        </p:nvSpPr>
        <p:spPr bwMode="auto">
          <a:xfrm>
            <a:off x="1034620" y="3257145"/>
            <a:ext cx="1664599" cy="770736"/>
          </a:xfrm>
          <a:prstGeom prst="wedgeRoundRectCallout">
            <a:avLst>
              <a:gd name="adj1" fmla="val -77484"/>
              <a:gd name="adj2" fmla="val 38126"/>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dirty="0">
                <a:solidFill>
                  <a:srgbClr val="414042"/>
                </a:solidFill>
              </a:rPr>
              <a:t>people wearing hats</a:t>
            </a:r>
          </a:p>
        </p:txBody>
      </p:sp>
      <p:sp>
        <p:nvSpPr>
          <p:cNvPr id="20" name="AutoShape 18">
            <a:extLst>
              <a:ext uri="{FF2B5EF4-FFF2-40B4-BE49-F238E27FC236}">
                <a16:creationId xmlns:a16="http://schemas.microsoft.com/office/drawing/2014/main" id="{3EF9A331-6B69-954A-9591-9C6A97B615CB}"/>
              </a:ext>
            </a:extLst>
          </p:cNvPr>
          <p:cNvSpPr>
            <a:spLocks noChangeArrowheads="1"/>
          </p:cNvSpPr>
          <p:nvPr/>
        </p:nvSpPr>
        <p:spPr bwMode="auto">
          <a:xfrm>
            <a:off x="1074727" y="2541329"/>
            <a:ext cx="1624493" cy="607842"/>
          </a:xfrm>
          <a:prstGeom prst="wedgeRoundRectCallout">
            <a:avLst>
              <a:gd name="adj1" fmla="val -78024"/>
              <a:gd name="adj2" fmla="val 13578"/>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dirty="0">
                <a:solidFill>
                  <a:srgbClr val="414042"/>
                </a:solidFill>
              </a:rPr>
              <a:t>handkerchiefs</a:t>
            </a:r>
          </a:p>
        </p:txBody>
      </p:sp>
      <p:sp>
        <p:nvSpPr>
          <p:cNvPr id="24" name="AutoShape 11">
            <a:extLst>
              <a:ext uri="{FF2B5EF4-FFF2-40B4-BE49-F238E27FC236}">
                <a16:creationId xmlns:a16="http://schemas.microsoft.com/office/drawing/2014/main" id="{668A3C44-E2A1-1C47-BC06-80FCA4384300}"/>
              </a:ext>
            </a:extLst>
          </p:cNvPr>
          <p:cNvSpPr>
            <a:spLocks noChangeArrowheads="1"/>
          </p:cNvSpPr>
          <p:nvPr/>
        </p:nvSpPr>
        <p:spPr bwMode="auto">
          <a:xfrm>
            <a:off x="1049169" y="4906590"/>
            <a:ext cx="1664599" cy="595050"/>
          </a:xfrm>
          <a:prstGeom prst="wedgeRoundRectCallout">
            <a:avLst>
              <a:gd name="adj1" fmla="val -74769"/>
              <a:gd name="adj2" fmla="val 32053"/>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dirty="0">
                <a:solidFill>
                  <a:srgbClr val="414042"/>
                </a:solidFill>
              </a:rPr>
              <a:t>crew</a:t>
            </a:r>
          </a:p>
        </p:txBody>
      </p:sp>
      <p:sp>
        <p:nvSpPr>
          <p:cNvPr id="25" name="AutoShape 7">
            <a:extLst>
              <a:ext uri="{FF2B5EF4-FFF2-40B4-BE49-F238E27FC236}">
                <a16:creationId xmlns:a16="http://schemas.microsoft.com/office/drawing/2014/main" id="{07945C1B-0414-FB43-99AF-CD03F7EBF312}"/>
              </a:ext>
            </a:extLst>
          </p:cNvPr>
          <p:cNvSpPr>
            <a:spLocks noChangeArrowheads="1"/>
          </p:cNvSpPr>
          <p:nvPr/>
        </p:nvSpPr>
        <p:spPr bwMode="auto">
          <a:xfrm>
            <a:off x="1149373" y="1057982"/>
            <a:ext cx="1624493" cy="585179"/>
          </a:xfrm>
          <a:prstGeom prst="wedgeRoundRectCallout">
            <a:avLst>
              <a:gd name="adj1" fmla="val -76263"/>
              <a:gd name="adj2" fmla="val 17560"/>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dirty="0">
                <a:solidFill>
                  <a:srgbClr val="414042"/>
                </a:solidFill>
              </a:rPr>
              <a:t>arms waving</a:t>
            </a:r>
          </a:p>
        </p:txBody>
      </p:sp>
      <p:sp>
        <p:nvSpPr>
          <p:cNvPr id="26" name="AutoShape 7">
            <a:extLst>
              <a:ext uri="{FF2B5EF4-FFF2-40B4-BE49-F238E27FC236}">
                <a16:creationId xmlns:a16="http://schemas.microsoft.com/office/drawing/2014/main" id="{37A4FDE1-BD54-CF4C-949E-9DC0E98F3B1A}"/>
              </a:ext>
            </a:extLst>
          </p:cNvPr>
          <p:cNvSpPr>
            <a:spLocks noChangeArrowheads="1"/>
          </p:cNvSpPr>
          <p:nvPr/>
        </p:nvSpPr>
        <p:spPr bwMode="auto">
          <a:xfrm flipH="1">
            <a:off x="9473432" y="1749964"/>
            <a:ext cx="1569200" cy="585179"/>
          </a:xfrm>
          <a:prstGeom prst="wedgeRoundRectCallout">
            <a:avLst>
              <a:gd name="adj1" fmla="val -76263"/>
              <a:gd name="adj2" fmla="val 17560"/>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dirty="0">
                <a:solidFill>
                  <a:srgbClr val="414042"/>
                </a:solidFill>
              </a:rPr>
              <a:t>funnels</a:t>
            </a:r>
          </a:p>
        </p:txBody>
      </p:sp>
      <p:sp>
        <p:nvSpPr>
          <p:cNvPr id="27" name="AutoShape 11">
            <a:extLst>
              <a:ext uri="{FF2B5EF4-FFF2-40B4-BE49-F238E27FC236}">
                <a16:creationId xmlns:a16="http://schemas.microsoft.com/office/drawing/2014/main" id="{ED420F35-C396-0948-9EAC-A4E603302F98}"/>
              </a:ext>
            </a:extLst>
          </p:cNvPr>
          <p:cNvSpPr>
            <a:spLocks noChangeArrowheads="1"/>
          </p:cNvSpPr>
          <p:nvPr/>
        </p:nvSpPr>
        <p:spPr bwMode="auto">
          <a:xfrm flipH="1">
            <a:off x="9436385" y="3397108"/>
            <a:ext cx="1569199" cy="595050"/>
          </a:xfrm>
          <a:prstGeom prst="wedgeRoundRectCallout">
            <a:avLst>
              <a:gd name="adj1" fmla="val -77484"/>
              <a:gd name="adj2" fmla="val 38126"/>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dirty="0">
                <a:solidFill>
                  <a:srgbClr val="414042"/>
                </a:solidFill>
              </a:rPr>
              <a:t>news reports</a:t>
            </a:r>
          </a:p>
        </p:txBody>
      </p:sp>
      <p:sp>
        <p:nvSpPr>
          <p:cNvPr id="28" name="AutoShape 18">
            <a:extLst>
              <a:ext uri="{FF2B5EF4-FFF2-40B4-BE49-F238E27FC236}">
                <a16:creationId xmlns:a16="http://schemas.microsoft.com/office/drawing/2014/main" id="{B4DFEB63-E789-A24E-A233-AEE3B535DA61}"/>
              </a:ext>
            </a:extLst>
          </p:cNvPr>
          <p:cNvSpPr>
            <a:spLocks noChangeArrowheads="1"/>
          </p:cNvSpPr>
          <p:nvPr/>
        </p:nvSpPr>
        <p:spPr bwMode="auto">
          <a:xfrm flipH="1">
            <a:off x="9436386" y="2586487"/>
            <a:ext cx="1569198" cy="654085"/>
          </a:xfrm>
          <a:prstGeom prst="wedgeRoundRectCallout">
            <a:avLst>
              <a:gd name="adj1" fmla="val -78024"/>
              <a:gd name="adj2" fmla="val 13578"/>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dirty="0">
                <a:solidFill>
                  <a:srgbClr val="414042"/>
                </a:solidFill>
              </a:rPr>
              <a:t>a camera</a:t>
            </a:r>
          </a:p>
        </p:txBody>
      </p:sp>
      <p:sp>
        <p:nvSpPr>
          <p:cNvPr id="30" name="AutoShape 11">
            <a:extLst>
              <a:ext uri="{FF2B5EF4-FFF2-40B4-BE49-F238E27FC236}">
                <a16:creationId xmlns:a16="http://schemas.microsoft.com/office/drawing/2014/main" id="{E917A515-B4C3-1F4A-99EF-4EC15BE815BC}"/>
              </a:ext>
            </a:extLst>
          </p:cNvPr>
          <p:cNvSpPr>
            <a:spLocks noChangeArrowheads="1"/>
          </p:cNvSpPr>
          <p:nvPr/>
        </p:nvSpPr>
        <p:spPr bwMode="auto">
          <a:xfrm flipH="1">
            <a:off x="9398786" y="4198370"/>
            <a:ext cx="1569199" cy="595050"/>
          </a:xfrm>
          <a:prstGeom prst="wedgeRoundRectCallout">
            <a:avLst>
              <a:gd name="adj1" fmla="val -74769"/>
              <a:gd name="adj2" fmla="val 32053"/>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dirty="0">
                <a:solidFill>
                  <a:srgbClr val="414042"/>
                </a:solidFill>
              </a:rPr>
              <a:t>children</a:t>
            </a:r>
          </a:p>
        </p:txBody>
      </p:sp>
      <p:sp>
        <p:nvSpPr>
          <p:cNvPr id="31" name="AutoShape 7">
            <a:extLst>
              <a:ext uri="{FF2B5EF4-FFF2-40B4-BE49-F238E27FC236}">
                <a16:creationId xmlns:a16="http://schemas.microsoft.com/office/drawing/2014/main" id="{6845C182-531F-4644-880F-99128F945718}"/>
              </a:ext>
            </a:extLst>
          </p:cNvPr>
          <p:cNvSpPr>
            <a:spLocks noChangeArrowheads="1"/>
          </p:cNvSpPr>
          <p:nvPr/>
        </p:nvSpPr>
        <p:spPr bwMode="auto">
          <a:xfrm flipH="1">
            <a:off x="9458884" y="1078968"/>
            <a:ext cx="1569201" cy="477054"/>
          </a:xfrm>
          <a:prstGeom prst="wedgeRoundRectCallout">
            <a:avLst>
              <a:gd name="adj1" fmla="val -76263"/>
              <a:gd name="adj2" fmla="val 17560"/>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dirty="0">
                <a:solidFill>
                  <a:srgbClr val="414042"/>
                </a:solidFill>
              </a:rPr>
              <a:t>lifeboats</a:t>
            </a:r>
          </a:p>
        </p:txBody>
      </p:sp>
      <p:sp>
        <p:nvSpPr>
          <p:cNvPr id="18" name="AutoShape 11">
            <a:extLst>
              <a:ext uri="{FF2B5EF4-FFF2-40B4-BE49-F238E27FC236}">
                <a16:creationId xmlns:a16="http://schemas.microsoft.com/office/drawing/2014/main" id="{FB9F747A-06A6-1B41-89C6-652D40A8C001}"/>
              </a:ext>
            </a:extLst>
          </p:cNvPr>
          <p:cNvSpPr>
            <a:spLocks noChangeArrowheads="1"/>
          </p:cNvSpPr>
          <p:nvPr/>
        </p:nvSpPr>
        <p:spPr bwMode="auto">
          <a:xfrm>
            <a:off x="1663246" y="5766870"/>
            <a:ext cx="8886361" cy="434066"/>
          </a:xfrm>
          <a:prstGeom prst="wedgeRoundRectCallout">
            <a:avLst>
              <a:gd name="adj1" fmla="val -56145"/>
              <a:gd name="adj2" fmla="val 42499"/>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dirty="0">
                <a:solidFill>
                  <a:srgbClr val="414042"/>
                </a:solidFill>
              </a:rPr>
              <a:t>Imagine you are in this picture. How do you feel right at this moment?</a:t>
            </a:r>
          </a:p>
        </p:txBody>
      </p:sp>
      <p:sp>
        <p:nvSpPr>
          <p:cNvPr id="2" name="AutoShape 11">
            <a:extLst>
              <a:ext uri="{FF2B5EF4-FFF2-40B4-BE49-F238E27FC236}">
                <a16:creationId xmlns:a16="http://schemas.microsoft.com/office/drawing/2014/main" id="{7614ADD5-69EA-5612-20C5-8315A0A39816}"/>
              </a:ext>
            </a:extLst>
          </p:cNvPr>
          <p:cNvSpPr>
            <a:spLocks noChangeArrowheads="1"/>
          </p:cNvSpPr>
          <p:nvPr/>
        </p:nvSpPr>
        <p:spPr bwMode="auto">
          <a:xfrm>
            <a:off x="1034619" y="4198370"/>
            <a:ext cx="1664599" cy="595050"/>
          </a:xfrm>
          <a:prstGeom prst="wedgeRoundRectCallout">
            <a:avLst>
              <a:gd name="adj1" fmla="val -74769"/>
              <a:gd name="adj2" fmla="val 32053"/>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dirty="0">
                <a:solidFill>
                  <a:srgbClr val="414042"/>
                </a:solidFill>
              </a:rPr>
              <a:t>passengers</a:t>
            </a:r>
          </a:p>
        </p:txBody>
      </p:sp>
      <p:sp>
        <p:nvSpPr>
          <p:cNvPr id="3" name="AutoShape 11">
            <a:extLst>
              <a:ext uri="{FF2B5EF4-FFF2-40B4-BE49-F238E27FC236}">
                <a16:creationId xmlns:a16="http://schemas.microsoft.com/office/drawing/2014/main" id="{8EE01E58-2C68-1C92-4A90-85EFBAA733E3}"/>
              </a:ext>
            </a:extLst>
          </p:cNvPr>
          <p:cNvSpPr>
            <a:spLocks noChangeArrowheads="1"/>
          </p:cNvSpPr>
          <p:nvPr/>
        </p:nvSpPr>
        <p:spPr bwMode="auto">
          <a:xfrm flipH="1">
            <a:off x="9398785" y="4970967"/>
            <a:ext cx="1569199" cy="595050"/>
          </a:xfrm>
          <a:prstGeom prst="wedgeRoundRectCallout">
            <a:avLst>
              <a:gd name="adj1" fmla="val -74769"/>
              <a:gd name="adj2" fmla="val 32053"/>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dirty="0">
                <a:solidFill>
                  <a:srgbClr val="414042"/>
                </a:solidFill>
              </a:rPr>
              <a:t>portholes</a:t>
            </a:r>
          </a:p>
        </p:txBody>
      </p:sp>
    </p:spTree>
    <p:extLst>
      <p:ext uri="{BB962C8B-B14F-4D97-AF65-F5344CB8AC3E}">
        <p14:creationId xmlns:p14="http://schemas.microsoft.com/office/powerpoint/2010/main" val="2804329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20" grpId="0" animBg="1"/>
      <p:bldP spid="24" grpId="0" animBg="1"/>
      <p:bldP spid="25" grpId="0" animBg="1"/>
      <p:bldP spid="26" grpId="0" animBg="1"/>
      <p:bldP spid="27" grpId="0" animBg="1"/>
      <p:bldP spid="28" grpId="0" animBg="1"/>
      <p:bldP spid="30" grpId="0" animBg="1"/>
      <p:bldP spid="31" grpId="0" animBg="1"/>
      <p:bldP spid="18" grpId="0" animBg="1"/>
      <p:bldP spid="2" grpId="0" animBg="1"/>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in a suit and tie&#10;&#10;Description automatically generated with medium confidence">
            <a:extLst>
              <a:ext uri="{FF2B5EF4-FFF2-40B4-BE49-F238E27FC236}">
                <a16:creationId xmlns:a16="http://schemas.microsoft.com/office/drawing/2014/main" id="{D2638003-E1F0-0E4C-B4C3-5B767DC66F5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73200" y="1238281"/>
            <a:ext cx="2630052" cy="2483469"/>
          </a:xfrm>
          <a:prstGeom prst="rect">
            <a:avLst/>
          </a:prstGeom>
        </p:spPr>
      </p:pic>
      <p:pic>
        <p:nvPicPr>
          <p:cNvPr id="11" name="Picture 10" descr="A group of people rowing a boat&#10;&#10;Description automatically generated with medium confidence">
            <a:extLst>
              <a:ext uri="{FF2B5EF4-FFF2-40B4-BE49-F238E27FC236}">
                <a16:creationId xmlns:a16="http://schemas.microsoft.com/office/drawing/2014/main" id="{200945A3-1B89-844E-9ECE-4C900A35528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507763" y="4466866"/>
            <a:ext cx="2595489" cy="1459301"/>
          </a:xfrm>
          <a:prstGeom prst="rect">
            <a:avLst/>
          </a:prstGeom>
        </p:spPr>
      </p:pic>
      <p:sp>
        <p:nvSpPr>
          <p:cNvPr id="16" name="Rectangle 7">
            <a:extLst>
              <a:ext uri="{FF2B5EF4-FFF2-40B4-BE49-F238E27FC236}">
                <a16:creationId xmlns:a16="http://schemas.microsoft.com/office/drawing/2014/main" id="{8C40DA16-3615-5449-9B3F-CC0916B4E4F8}"/>
              </a:ext>
            </a:extLst>
          </p:cNvPr>
          <p:cNvSpPr>
            <a:spLocks noChangeArrowheads="1"/>
          </p:cNvSpPr>
          <p:nvPr/>
        </p:nvSpPr>
        <p:spPr bwMode="auto">
          <a:xfrm>
            <a:off x="4618410" y="1393824"/>
            <a:ext cx="6493639" cy="5259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76213">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2000"/>
              </a:spcBef>
            </a:pPr>
            <a:r>
              <a:rPr lang="en-GB" altLang="en-US" sz="2200" dirty="0">
                <a:solidFill>
                  <a:srgbClr val="414042"/>
                </a:solidFill>
              </a:rPr>
              <a:t>The Titanic passenger list ranged from the richest people in the world to the poorest, many of whom were setting out to make a new life in America. It is perhaps the range of people on board with a wide range of reasons for travel which makes the ship’s story so fascinating. </a:t>
            </a:r>
          </a:p>
          <a:p>
            <a:pPr indent="0">
              <a:spcBef>
                <a:spcPts val="2000"/>
              </a:spcBef>
            </a:pPr>
            <a:r>
              <a:rPr lang="en-GB" altLang="en-US" sz="2200" dirty="0">
                <a:solidFill>
                  <a:srgbClr val="414042"/>
                </a:solidFill>
              </a:rPr>
              <a:t>The class system which existed at the time ensured that these different social classes neither met nor mixed while on board, except perhaps during the very last minutes of Titanic’s life when everyone was in the same danger, regardless of their social standing.</a:t>
            </a:r>
          </a:p>
        </p:txBody>
      </p:sp>
      <p:sp>
        <p:nvSpPr>
          <p:cNvPr id="8" name="Text Box 6">
            <a:extLst>
              <a:ext uri="{FF2B5EF4-FFF2-40B4-BE49-F238E27FC236}">
                <a16:creationId xmlns:a16="http://schemas.microsoft.com/office/drawing/2014/main" id="{B1B0084D-8BF2-9B41-8A97-C4850A244E24}"/>
              </a:ext>
            </a:extLst>
          </p:cNvPr>
          <p:cNvSpPr txBox="1">
            <a:spLocks noChangeArrowheads="1"/>
          </p:cNvSpPr>
          <p:nvPr/>
        </p:nvSpPr>
        <p:spPr bwMode="auto">
          <a:xfrm>
            <a:off x="1473200" y="3792798"/>
            <a:ext cx="283577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en-GB" altLang="en-US" sz="1200" dirty="0">
                <a:solidFill>
                  <a:srgbClr val="414042"/>
                </a:solidFill>
                <a:latin typeface="Comic Sans MS" panose="030F0902030302020204" pitchFamily="66" charset="0"/>
              </a:rPr>
              <a:t>John Jacob Astor was the wealthiest man on board Titanic.</a:t>
            </a:r>
          </a:p>
        </p:txBody>
      </p:sp>
      <p:sp>
        <p:nvSpPr>
          <p:cNvPr id="12" name="Subtitle 2">
            <a:extLst>
              <a:ext uri="{FF2B5EF4-FFF2-40B4-BE49-F238E27FC236}">
                <a16:creationId xmlns:a16="http://schemas.microsoft.com/office/drawing/2014/main" id="{6795D3F9-1316-D847-A56C-F478DCDB4940}"/>
              </a:ext>
            </a:extLst>
          </p:cNvPr>
          <p:cNvSpPr txBox="1">
            <a:spLocks/>
          </p:cNvSpPr>
          <p:nvPr/>
        </p:nvSpPr>
        <p:spPr>
          <a:xfrm>
            <a:off x="0" y="62925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The Titanic</a:t>
            </a:r>
          </a:p>
        </p:txBody>
      </p:sp>
    </p:spTree>
    <p:extLst>
      <p:ext uri="{BB962C8B-B14F-4D97-AF65-F5344CB8AC3E}">
        <p14:creationId xmlns:p14="http://schemas.microsoft.com/office/powerpoint/2010/main" val="24184304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5ECEC586-661F-E140-8A9D-A8420F63A423}"/>
              </a:ext>
            </a:extLst>
          </p:cNvPr>
          <p:cNvSpPr txBox="1">
            <a:spLocks/>
          </p:cNvSpPr>
          <p:nvPr/>
        </p:nvSpPr>
        <p:spPr>
          <a:xfrm>
            <a:off x="0" y="726097"/>
            <a:ext cx="12192000" cy="40011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for reading a poem – freeze frame ‘I was there’</a:t>
            </a:r>
          </a:p>
        </p:txBody>
      </p:sp>
      <p:sp>
        <p:nvSpPr>
          <p:cNvPr id="12" name="Text Box 4">
            <a:extLst>
              <a:ext uri="{FF2B5EF4-FFF2-40B4-BE49-F238E27FC236}">
                <a16:creationId xmlns:a16="http://schemas.microsoft.com/office/drawing/2014/main" id="{E7B0A165-B2A9-3248-9243-798475E7B8F8}"/>
              </a:ext>
            </a:extLst>
          </p:cNvPr>
          <p:cNvSpPr txBox="1">
            <a:spLocks noChangeArrowheads="1"/>
          </p:cNvSpPr>
          <p:nvPr/>
        </p:nvSpPr>
        <p:spPr bwMode="auto">
          <a:xfrm>
            <a:off x="1076642" y="1489393"/>
            <a:ext cx="10038715" cy="4505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500"/>
              </a:spcBef>
            </a:pPr>
            <a:r>
              <a:rPr lang="en-GB" altLang="en-US" sz="2000" dirty="0">
                <a:solidFill>
                  <a:srgbClr val="414042"/>
                </a:solidFill>
                <a:latin typeface="Comic Sans MS" panose="030F0902030302020204" pitchFamily="66" charset="0"/>
              </a:rPr>
              <a:t>In groups of three or four, you are going to create a still image of the departure scene. Decide what kind of passengers you are – first, second or third class, or you might be members of the crew, servants to the wealthy or members of the orchestra. You might be on the dockside waving off your loved ones. You might even be an inanimate object observing all that is going on.</a:t>
            </a:r>
          </a:p>
          <a:p>
            <a:pPr>
              <a:spcBef>
                <a:spcPts val="1500"/>
              </a:spcBef>
            </a:pPr>
            <a:r>
              <a:rPr lang="en-GB" altLang="en-US" sz="2000" dirty="0">
                <a:solidFill>
                  <a:srgbClr val="414042"/>
                </a:solidFill>
                <a:latin typeface="Comic Sans MS" panose="030F0902030302020204" pitchFamily="66" charset="0"/>
              </a:rPr>
              <a:t>Your aim is to represent the scene as the Titanic departs from Southampton on her maiden voyage. You will communicate your ideas just through body language and facial expression. Think about how you feel and what you are thinking at this precise moment.</a:t>
            </a:r>
          </a:p>
          <a:p>
            <a:pPr>
              <a:spcBef>
                <a:spcPts val="1500"/>
              </a:spcBef>
            </a:pPr>
            <a:r>
              <a:rPr lang="en-GB" altLang="en-US" sz="2000" dirty="0">
                <a:solidFill>
                  <a:srgbClr val="414042"/>
                </a:solidFill>
                <a:latin typeface="Comic Sans MS" panose="030F0902030302020204" pitchFamily="66" charset="0"/>
              </a:rPr>
              <a:t>Plan and practise your scene and then create the image for the rest of your class.</a:t>
            </a:r>
          </a:p>
          <a:p>
            <a:pPr>
              <a:spcBef>
                <a:spcPts val="1500"/>
              </a:spcBef>
            </a:pPr>
            <a:r>
              <a:rPr lang="en-GB" altLang="en-US" sz="2000" dirty="0">
                <a:solidFill>
                  <a:srgbClr val="414042"/>
                </a:solidFill>
                <a:latin typeface="Comic Sans MS" panose="030F0902030302020204" pitchFamily="66" charset="0"/>
              </a:rPr>
              <a:t>When your teacher taps you on the shoulder, you will speak the thoughts or feelings of your character aloud. </a:t>
            </a:r>
          </a:p>
        </p:txBody>
      </p:sp>
    </p:spTree>
    <p:extLst>
      <p:ext uri="{BB962C8B-B14F-4D97-AF65-F5344CB8AC3E}">
        <p14:creationId xmlns:p14="http://schemas.microsoft.com/office/powerpoint/2010/main" val="9714672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picture containing icon&#10;&#10;Description automatically generated">
            <a:extLst>
              <a:ext uri="{FF2B5EF4-FFF2-40B4-BE49-F238E27FC236}">
                <a16:creationId xmlns:a16="http://schemas.microsoft.com/office/drawing/2014/main" id="{861692DA-30BF-5C47-A297-C1AF78919F2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61498" y="1472964"/>
            <a:ext cx="2751233" cy="2759831"/>
          </a:xfrm>
          <a:prstGeom prst="rect">
            <a:avLst/>
          </a:prstGeom>
        </p:spPr>
      </p:pic>
      <p:pic>
        <p:nvPicPr>
          <p:cNvPr id="15" name="Picture 14" descr="A picture containing kitchenware&#10;&#10;Description automatically generated">
            <a:extLst>
              <a:ext uri="{FF2B5EF4-FFF2-40B4-BE49-F238E27FC236}">
                <a16:creationId xmlns:a16="http://schemas.microsoft.com/office/drawing/2014/main" id="{3B3CBDC2-4F36-3941-9401-66DF051BEE6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8224" y="2585452"/>
            <a:ext cx="2489200" cy="2120900"/>
          </a:xfrm>
          <a:prstGeom prst="rect">
            <a:avLst/>
          </a:prstGeom>
        </p:spPr>
      </p:pic>
      <p:pic>
        <p:nvPicPr>
          <p:cNvPr id="9" name="Picture 8" descr="Shape&#10;&#10;Description automatically generated with medium confidence">
            <a:extLst>
              <a:ext uri="{FF2B5EF4-FFF2-40B4-BE49-F238E27FC236}">
                <a16:creationId xmlns:a16="http://schemas.microsoft.com/office/drawing/2014/main" id="{CE31DE73-B28C-E040-B5E3-8DE2FE8CCE6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57910" y="3048442"/>
            <a:ext cx="2731864" cy="2327660"/>
          </a:xfrm>
          <a:prstGeom prst="rect">
            <a:avLst/>
          </a:prstGeom>
        </p:spPr>
      </p:pic>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35" name="Subtitle 2">
            <a:extLst>
              <a:ext uri="{FF2B5EF4-FFF2-40B4-BE49-F238E27FC236}">
                <a16:creationId xmlns:a16="http://schemas.microsoft.com/office/drawing/2014/main" id="{89B20A21-EDE1-664E-ADBE-B2BB110FF64C}"/>
              </a:ext>
            </a:extLst>
          </p:cNvPr>
          <p:cNvSpPr txBox="1">
            <a:spLocks/>
          </p:cNvSpPr>
          <p:nvPr/>
        </p:nvSpPr>
        <p:spPr>
          <a:xfrm>
            <a:off x="0" y="593729"/>
            <a:ext cx="12191999" cy="8198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300" b="1" dirty="0">
                <a:solidFill>
                  <a:srgbClr val="0070C0"/>
                </a:solidFill>
                <a:latin typeface="Comic Sans MS" panose="030F0902030302020204" pitchFamily="66" charset="0"/>
              </a:rPr>
              <a:t>Get ready for reading a poem – Opportunities</a:t>
            </a:r>
          </a:p>
        </p:txBody>
      </p:sp>
      <p:sp>
        <p:nvSpPr>
          <p:cNvPr id="31" name="Text Box 30">
            <a:extLst>
              <a:ext uri="{FF2B5EF4-FFF2-40B4-BE49-F238E27FC236}">
                <a16:creationId xmlns:a16="http://schemas.microsoft.com/office/drawing/2014/main" id="{6BB51083-DF98-7341-ACD3-345FED9D0153}"/>
              </a:ext>
            </a:extLst>
          </p:cNvPr>
          <p:cNvSpPr txBox="1">
            <a:spLocks noChangeArrowheads="1"/>
          </p:cNvSpPr>
          <p:nvPr/>
        </p:nvSpPr>
        <p:spPr bwMode="auto">
          <a:xfrm>
            <a:off x="9572149" y="3594445"/>
            <a:ext cx="1703387"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1600" dirty="0">
                <a:solidFill>
                  <a:srgbClr val="343433"/>
                </a:solidFill>
                <a:latin typeface="Comic Sans MS" panose="030F0902030302020204" pitchFamily="66" charset="0"/>
              </a:rPr>
              <a:t>You may be travelling to reunite with your family</a:t>
            </a:r>
          </a:p>
        </p:txBody>
      </p:sp>
      <p:sp>
        <p:nvSpPr>
          <p:cNvPr id="38" name="Text Box 26">
            <a:extLst>
              <a:ext uri="{FF2B5EF4-FFF2-40B4-BE49-F238E27FC236}">
                <a16:creationId xmlns:a16="http://schemas.microsoft.com/office/drawing/2014/main" id="{190678DE-3A6E-8544-A898-E57B1AC86155}"/>
              </a:ext>
            </a:extLst>
          </p:cNvPr>
          <p:cNvSpPr txBox="1">
            <a:spLocks noChangeArrowheads="1"/>
          </p:cNvSpPr>
          <p:nvPr/>
        </p:nvSpPr>
        <p:spPr bwMode="auto">
          <a:xfrm>
            <a:off x="1106716" y="3133615"/>
            <a:ext cx="170497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1600" dirty="0">
                <a:solidFill>
                  <a:srgbClr val="343433"/>
                </a:solidFill>
                <a:latin typeface="Comic Sans MS" panose="030F0902030302020204" pitchFamily="66" charset="0"/>
              </a:rPr>
              <a:t>You might</a:t>
            </a:r>
            <a:br>
              <a:rPr lang="en-GB" altLang="en-US" sz="1600" dirty="0">
                <a:solidFill>
                  <a:srgbClr val="343433"/>
                </a:solidFill>
                <a:latin typeface="Comic Sans MS" panose="030F0902030302020204" pitchFamily="66" charset="0"/>
              </a:rPr>
            </a:br>
            <a:r>
              <a:rPr lang="en-GB" altLang="en-US" sz="1600" dirty="0">
                <a:solidFill>
                  <a:srgbClr val="343433"/>
                </a:solidFill>
                <a:latin typeface="Comic Sans MS" panose="030F0902030302020204" pitchFamily="66" charset="0"/>
              </a:rPr>
              <a:t>meet new friends</a:t>
            </a:r>
          </a:p>
        </p:txBody>
      </p:sp>
      <p:pic>
        <p:nvPicPr>
          <p:cNvPr id="7" name="Picture 6" descr="A picture containing text&#10;&#10;Description automatically generated">
            <a:extLst>
              <a:ext uri="{FF2B5EF4-FFF2-40B4-BE49-F238E27FC236}">
                <a16:creationId xmlns:a16="http://schemas.microsoft.com/office/drawing/2014/main" id="{69068F0B-6737-244C-A2BF-CAF8BA5EC1C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691978" y="930228"/>
            <a:ext cx="2731864" cy="2327660"/>
          </a:xfrm>
          <a:prstGeom prst="rect">
            <a:avLst/>
          </a:prstGeom>
        </p:spPr>
      </p:pic>
      <p:sp>
        <p:nvSpPr>
          <p:cNvPr id="29" name="Text Box 28">
            <a:extLst>
              <a:ext uri="{FF2B5EF4-FFF2-40B4-BE49-F238E27FC236}">
                <a16:creationId xmlns:a16="http://schemas.microsoft.com/office/drawing/2014/main" id="{C8911357-0154-7044-92EF-6381E27D8DD3}"/>
              </a:ext>
            </a:extLst>
          </p:cNvPr>
          <p:cNvSpPr txBox="1">
            <a:spLocks noChangeArrowheads="1"/>
          </p:cNvSpPr>
          <p:nvPr/>
        </p:nvSpPr>
        <p:spPr bwMode="auto">
          <a:xfrm>
            <a:off x="8236744" y="1629256"/>
            <a:ext cx="1703388"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lgn="ctr">
              <a:spcBef>
                <a:spcPct val="50000"/>
              </a:spcBef>
            </a:pPr>
            <a:r>
              <a:rPr lang="en-GB" altLang="en-US" sz="1600" dirty="0">
                <a:solidFill>
                  <a:srgbClr val="343433"/>
                </a:solidFill>
                <a:latin typeface="Comic Sans MS" panose="030F0902030302020204" pitchFamily="66" charset="0"/>
              </a:rPr>
              <a:t>You might be promoted to a better job on board ship</a:t>
            </a:r>
          </a:p>
        </p:txBody>
      </p:sp>
      <p:pic>
        <p:nvPicPr>
          <p:cNvPr id="17" name="Picture 16">
            <a:extLst>
              <a:ext uri="{FF2B5EF4-FFF2-40B4-BE49-F238E27FC236}">
                <a16:creationId xmlns:a16="http://schemas.microsoft.com/office/drawing/2014/main" id="{1E2C3409-6424-044F-A43E-3C0963AA4AC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972448" y="867240"/>
            <a:ext cx="2489200" cy="2120900"/>
          </a:xfrm>
          <a:prstGeom prst="rect">
            <a:avLst/>
          </a:prstGeom>
        </p:spPr>
      </p:pic>
      <p:sp>
        <p:nvSpPr>
          <p:cNvPr id="37" name="Text Box 25">
            <a:extLst>
              <a:ext uri="{FF2B5EF4-FFF2-40B4-BE49-F238E27FC236}">
                <a16:creationId xmlns:a16="http://schemas.microsoft.com/office/drawing/2014/main" id="{F67A37B8-1903-3F48-94B2-24214BD8202E}"/>
              </a:ext>
            </a:extLst>
          </p:cNvPr>
          <p:cNvSpPr txBox="1">
            <a:spLocks noChangeArrowheads="1"/>
          </p:cNvSpPr>
          <p:nvPr/>
        </p:nvSpPr>
        <p:spPr bwMode="auto">
          <a:xfrm>
            <a:off x="2413701" y="1472965"/>
            <a:ext cx="170497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1600" dirty="0">
                <a:solidFill>
                  <a:srgbClr val="343433"/>
                </a:solidFill>
                <a:latin typeface="Comic Sans MS" panose="030F0902030302020204" pitchFamily="66" charset="0"/>
              </a:rPr>
              <a:t>You could be starting a new life in America</a:t>
            </a:r>
          </a:p>
        </p:txBody>
      </p:sp>
      <p:pic>
        <p:nvPicPr>
          <p:cNvPr id="13" name="Picture 12" descr="A picture containing vector graphics&#10;&#10;Description automatically generated">
            <a:extLst>
              <a:ext uri="{FF2B5EF4-FFF2-40B4-BE49-F238E27FC236}">
                <a16:creationId xmlns:a16="http://schemas.microsoft.com/office/drawing/2014/main" id="{97380F38-4F13-634D-9F64-48D89E50E2D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709546" y="4143371"/>
            <a:ext cx="2489200" cy="2120900"/>
          </a:xfrm>
          <a:prstGeom prst="rect">
            <a:avLst/>
          </a:prstGeom>
        </p:spPr>
      </p:pic>
      <p:sp>
        <p:nvSpPr>
          <p:cNvPr id="39" name="Text Box 27">
            <a:extLst>
              <a:ext uri="{FF2B5EF4-FFF2-40B4-BE49-F238E27FC236}">
                <a16:creationId xmlns:a16="http://schemas.microsoft.com/office/drawing/2014/main" id="{76C25719-C30B-2D47-BF84-FD2E864AE428}"/>
              </a:ext>
            </a:extLst>
          </p:cNvPr>
          <p:cNvSpPr txBox="1">
            <a:spLocks noChangeArrowheads="1"/>
          </p:cNvSpPr>
          <p:nvPr/>
        </p:nvSpPr>
        <p:spPr bwMode="auto">
          <a:xfrm>
            <a:off x="3170598" y="4750480"/>
            <a:ext cx="149574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600" dirty="0">
                <a:solidFill>
                  <a:srgbClr val="343433"/>
                </a:solidFill>
                <a:latin typeface="Comic Sans MS" panose="030F0902030302020204" pitchFamily="66" charset="0"/>
              </a:rPr>
              <a:t>You could be offered a great job</a:t>
            </a:r>
          </a:p>
        </p:txBody>
      </p:sp>
      <p:pic>
        <p:nvPicPr>
          <p:cNvPr id="5" name="Picture 4" descr="A picture containing kitchenware&#10;&#10;Description automatically generated">
            <a:extLst>
              <a:ext uri="{FF2B5EF4-FFF2-40B4-BE49-F238E27FC236}">
                <a16:creationId xmlns:a16="http://schemas.microsoft.com/office/drawing/2014/main" id="{32410B58-5315-F04E-A149-B48E3974CE9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852189" y="4085265"/>
            <a:ext cx="2387392" cy="2034155"/>
          </a:xfrm>
          <a:prstGeom prst="rect">
            <a:avLst/>
          </a:prstGeom>
        </p:spPr>
      </p:pic>
      <p:sp>
        <p:nvSpPr>
          <p:cNvPr id="30" name="Text Box 29">
            <a:extLst>
              <a:ext uri="{FF2B5EF4-FFF2-40B4-BE49-F238E27FC236}">
                <a16:creationId xmlns:a16="http://schemas.microsoft.com/office/drawing/2014/main" id="{ED99AF11-3AFD-8E4F-BC78-BEF0BC6141C4}"/>
              </a:ext>
            </a:extLst>
          </p:cNvPr>
          <p:cNvSpPr txBox="1">
            <a:spLocks noChangeArrowheads="1"/>
          </p:cNvSpPr>
          <p:nvPr/>
        </p:nvSpPr>
        <p:spPr bwMode="auto">
          <a:xfrm>
            <a:off x="7193397" y="4671663"/>
            <a:ext cx="170497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1600" dirty="0">
                <a:solidFill>
                  <a:srgbClr val="343433"/>
                </a:solidFill>
                <a:latin typeface="Comic Sans MS" panose="030F0902030302020204" pitchFamily="66" charset="0"/>
              </a:rPr>
              <a:t>You might get to sit at the Captain’s table</a:t>
            </a:r>
          </a:p>
        </p:txBody>
      </p:sp>
    </p:spTree>
    <p:extLst>
      <p:ext uri="{BB962C8B-B14F-4D97-AF65-F5344CB8AC3E}">
        <p14:creationId xmlns:p14="http://schemas.microsoft.com/office/powerpoint/2010/main" val="1659876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8" grpId="0"/>
      <p:bldP spid="29" grpId="0"/>
      <p:bldP spid="37" grpId="0"/>
      <p:bldP spid="39"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35" name="Subtitle 2">
            <a:extLst>
              <a:ext uri="{FF2B5EF4-FFF2-40B4-BE49-F238E27FC236}">
                <a16:creationId xmlns:a16="http://schemas.microsoft.com/office/drawing/2014/main" id="{89B20A21-EDE1-664E-ADBE-B2BB110FF64C}"/>
              </a:ext>
            </a:extLst>
          </p:cNvPr>
          <p:cNvSpPr txBox="1">
            <a:spLocks/>
          </p:cNvSpPr>
          <p:nvPr/>
        </p:nvSpPr>
        <p:spPr>
          <a:xfrm>
            <a:off x="0" y="593729"/>
            <a:ext cx="12191999" cy="8198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300" b="1" dirty="0">
                <a:solidFill>
                  <a:srgbClr val="0070C0"/>
                </a:solidFill>
                <a:latin typeface="Comic Sans MS" panose="030F0902030302020204" pitchFamily="66" charset="0"/>
              </a:rPr>
              <a:t>Get ready for reading a poem – vocabulary</a:t>
            </a:r>
          </a:p>
        </p:txBody>
      </p:sp>
      <p:sp>
        <p:nvSpPr>
          <p:cNvPr id="18" name="Text Box 5">
            <a:extLst>
              <a:ext uri="{FF2B5EF4-FFF2-40B4-BE49-F238E27FC236}">
                <a16:creationId xmlns:a16="http://schemas.microsoft.com/office/drawing/2014/main" id="{3CB39B79-5248-F042-9A6E-EA48940FAEB1}"/>
              </a:ext>
            </a:extLst>
          </p:cNvPr>
          <p:cNvSpPr txBox="1">
            <a:spLocks noChangeArrowheads="1"/>
          </p:cNvSpPr>
          <p:nvPr/>
        </p:nvSpPr>
        <p:spPr bwMode="auto">
          <a:xfrm>
            <a:off x="5789295" y="2034793"/>
            <a:ext cx="5396865" cy="3474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indent="2714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4588"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ct val="50000"/>
              </a:spcBef>
              <a:buFontTx/>
              <a:buNone/>
            </a:pPr>
            <a:r>
              <a:rPr lang="en-GB" altLang="en-US" sz="2100" dirty="0">
                <a:solidFill>
                  <a:srgbClr val="414042"/>
                </a:solidFill>
              </a:rPr>
              <a:t>You are going to read a poem about this amazing ship and all it had to offer its wealthy first class passengers.</a:t>
            </a:r>
          </a:p>
          <a:p>
            <a:pPr indent="0">
              <a:spcBef>
                <a:spcPct val="50000"/>
              </a:spcBef>
              <a:buFontTx/>
              <a:buNone/>
            </a:pPr>
            <a:r>
              <a:rPr lang="en-GB" altLang="en-US" sz="2100" dirty="0">
                <a:solidFill>
                  <a:srgbClr val="414042"/>
                </a:solidFill>
              </a:rPr>
              <a:t>Look at the images on the following slides, and read the vocabulary surrounding the images .</a:t>
            </a:r>
          </a:p>
          <a:p>
            <a:pPr indent="0">
              <a:spcBef>
                <a:spcPct val="50000"/>
              </a:spcBef>
              <a:buFontTx/>
              <a:buNone/>
            </a:pPr>
            <a:r>
              <a:rPr lang="en-GB" altLang="en-US" sz="2100" dirty="0">
                <a:solidFill>
                  <a:srgbClr val="414042"/>
                </a:solidFill>
              </a:rPr>
              <a:t>Discuss with a partner which words you think are the most appropriate ones to use to describe the different aspects o</a:t>
            </a:r>
            <a:r>
              <a:rPr lang="en-US" altLang="en-US" sz="2100" dirty="0">
                <a:solidFill>
                  <a:srgbClr val="414042"/>
                </a:solidFill>
              </a:rPr>
              <a:t>f the Titanic’s maiden voyage</a:t>
            </a:r>
            <a:r>
              <a:rPr lang="en-GB" altLang="en-US" sz="2100" dirty="0">
                <a:solidFill>
                  <a:srgbClr val="414042"/>
                </a:solidFill>
              </a:rPr>
              <a:t>.</a:t>
            </a:r>
          </a:p>
        </p:txBody>
      </p:sp>
      <p:sp>
        <p:nvSpPr>
          <p:cNvPr id="19" name="Subtitle 2">
            <a:extLst>
              <a:ext uri="{FF2B5EF4-FFF2-40B4-BE49-F238E27FC236}">
                <a16:creationId xmlns:a16="http://schemas.microsoft.com/office/drawing/2014/main" id="{0A4E251E-6F57-224E-B5FB-05A834043C86}"/>
              </a:ext>
            </a:extLst>
          </p:cNvPr>
          <p:cNvSpPr txBox="1">
            <a:spLocks/>
          </p:cNvSpPr>
          <p:nvPr/>
        </p:nvSpPr>
        <p:spPr>
          <a:xfrm>
            <a:off x="0" y="1214909"/>
            <a:ext cx="12191999" cy="8198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The Ship of Dreams</a:t>
            </a:r>
          </a:p>
        </p:txBody>
      </p:sp>
      <p:pic>
        <p:nvPicPr>
          <p:cNvPr id="20" name="Picture 25">
            <a:extLst>
              <a:ext uri="{FF2B5EF4-FFF2-40B4-BE49-F238E27FC236}">
                <a16:creationId xmlns:a16="http://schemas.microsoft.com/office/drawing/2014/main" id="{3D8DD4B5-0C12-9940-9378-0B2284BE8640}"/>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320800" y="2123440"/>
            <a:ext cx="4085278" cy="34747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05472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53D71C0F-6660-A749-82C4-E75B794A984F}"/>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The Teaching Sequence for Writing</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0" name="Text Box 21">
            <a:extLst>
              <a:ext uri="{FF2B5EF4-FFF2-40B4-BE49-F238E27FC236}">
                <a16:creationId xmlns:a16="http://schemas.microsoft.com/office/drawing/2014/main" id="{D5B5E7AC-19BE-1141-8B3E-2CCDDCEB1375}"/>
              </a:ext>
            </a:extLst>
          </p:cNvPr>
          <p:cNvSpPr txBox="1">
            <a:spLocks noChangeArrowheads="1"/>
          </p:cNvSpPr>
          <p:nvPr/>
        </p:nvSpPr>
        <p:spPr bwMode="auto">
          <a:xfrm>
            <a:off x="507541" y="6112074"/>
            <a:ext cx="4080935" cy="29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rPr>
              <a:t>Diagram from Raising Boys’ Achievements in Writing UKLA 2014 </a:t>
            </a:r>
          </a:p>
        </p:txBody>
      </p:sp>
      <p:grpSp>
        <p:nvGrpSpPr>
          <p:cNvPr id="67" name="Group 66">
            <a:extLst>
              <a:ext uri="{FF2B5EF4-FFF2-40B4-BE49-F238E27FC236}">
                <a16:creationId xmlns:a16="http://schemas.microsoft.com/office/drawing/2014/main" id="{821E2E85-081F-C640-AB65-029A74EF0BFE}"/>
              </a:ext>
            </a:extLst>
          </p:cNvPr>
          <p:cNvGrpSpPr/>
          <p:nvPr/>
        </p:nvGrpSpPr>
        <p:grpSpPr>
          <a:xfrm>
            <a:off x="1441622" y="1503385"/>
            <a:ext cx="3006811" cy="4420339"/>
            <a:chOff x="1640263" y="1503386"/>
            <a:chExt cx="2948213" cy="4334194"/>
          </a:xfrm>
        </p:grpSpPr>
        <p:sp>
          <p:nvSpPr>
            <p:cNvPr id="9" name="Oval 11">
              <a:extLst>
                <a:ext uri="{FF2B5EF4-FFF2-40B4-BE49-F238E27FC236}">
                  <a16:creationId xmlns:a16="http://schemas.microsoft.com/office/drawing/2014/main" id="{BFC5AF31-7044-774D-8F3D-CF158BFAB0E5}"/>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10" name="Oval 14">
              <a:extLst>
                <a:ext uri="{FF2B5EF4-FFF2-40B4-BE49-F238E27FC236}">
                  <a16:creationId xmlns:a16="http://schemas.microsoft.com/office/drawing/2014/main" id="{55745BE3-2C10-874C-A545-267AF3EFA02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1" name="Oval 15">
              <a:extLst>
                <a:ext uri="{FF2B5EF4-FFF2-40B4-BE49-F238E27FC236}">
                  <a16:creationId xmlns:a16="http://schemas.microsoft.com/office/drawing/2014/main" id="{A276AAB0-BF04-7643-8B48-F6FFF6C36219}"/>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3" name="Text Box 9">
              <a:extLst>
                <a:ext uri="{FF2B5EF4-FFF2-40B4-BE49-F238E27FC236}">
                  <a16:creationId xmlns:a16="http://schemas.microsoft.com/office/drawing/2014/main" id="{2066FAA0-D983-AA49-B1E9-9F42039E1563}"/>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4" name="Text Box 10">
              <a:extLst>
                <a:ext uri="{FF2B5EF4-FFF2-40B4-BE49-F238E27FC236}">
                  <a16:creationId xmlns:a16="http://schemas.microsoft.com/office/drawing/2014/main" id="{D8AE7010-D864-094A-B59C-98618F2DFDF9}"/>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5" name="Text Box 12">
              <a:extLst>
                <a:ext uri="{FF2B5EF4-FFF2-40B4-BE49-F238E27FC236}">
                  <a16:creationId xmlns:a16="http://schemas.microsoft.com/office/drawing/2014/main" id="{41710380-0A64-8040-8B26-3C459EB612E6}"/>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6" name="Text Box 13">
              <a:extLst>
                <a:ext uri="{FF2B5EF4-FFF2-40B4-BE49-F238E27FC236}">
                  <a16:creationId xmlns:a16="http://schemas.microsoft.com/office/drawing/2014/main" id="{D9BF6153-0A45-3F4A-8E11-DA0717A4A06D}"/>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36" name="Straight Arrow Connector 35">
              <a:extLst>
                <a:ext uri="{FF2B5EF4-FFF2-40B4-BE49-F238E27FC236}">
                  <a16:creationId xmlns:a16="http://schemas.microsoft.com/office/drawing/2014/main" id="{7E58EFB2-CB5E-7242-8EC4-B205690B5000}"/>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8A3EB1C5-ED12-314F-835A-57BB297847C6}"/>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87AD3879-0C3C-C84C-A3DD-98E3A647A385}"/>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51" name="Rectangle 50">
            <a:extLst>
              <a:ext uri="{FF2B5EF4-FFF2-40B4-BE49-F238E27FC236}">
                <a16:creationId xmlns:a16="http://schemas.microsoft.com/office/drawing/2014/main" id="{EB9181BE-69A1-6342-ABBE-1ECFC3F412D2}"/>
              </a:ext>
            </a:extLst>
          </p:cNvPr>
          <p:cNvSpPr/>
          <p:nvPr/>
        </p:nvSpPr>
        <p:spPr>
          <a:xfrm>
            <a:off x="5262187" y="1508362"/>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 Box 6">
            <a:extLst>
              <a:ext uri="{FF2B5EF4-FFF2-40B4-BE49-F238E27FC236}">
                <a16:creationId xmlns:a16="http://schemas.microsoft.com/office/drawing/2014/main" id="{8CAC88A2-096D-9D43-8917-0A787F39E51D}"/>
              </a:ext>
            </a:extLst>
          </p:cNvPr>
          <p:cNvSpPr txBox="1">
            <a:spLocks noChangeArrowheads="1"/>
          </p:cNvSpPr>
          <p:nvPr/>
        </p:nvSpPr>
        <p:spPr bwMode="auto">
          <a:xfrm>
            <a:off x="6648702" y="1597205"/>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500" dirty="0">
                <a:solidFill>
                  <a:srgbClr val="414042"/>
                </a:solidFill>
              </a:rPr>
              <a:t>Reading with a </a:t>
            </a:r>
            <a:r>
              <a:rPr lang="en-GB" altLang="en-US" sz="1500" b="1" dirty="0">
                <a:solidFill>
                  <a:srgbClr val="414042"/>
                </a:solidFill>
              </a:rPr>
              <a:t>reader’s eye</a:t>
            </a:r>
            <a:r>
              <a:rPr lang="en-GB" altLang="en-US" sz="1500" dirty="0">
                <a:solidFill>
                  <a:srgbClr val="414042"/>
                </a:solidFill>
              </a:rPr>
              <a:t>: </a:t>
            </a:r>
            <a:br>
              <a:rPr lang="en-GB" altLang="en-US" sz="1500" dirty="0">
                <a:solidFill>
                  <a:srgbClr val="414042"/>
                </a:solidFill>
              </a:rPr>
            </a:br>
            <a:r>
              <a:rPr lang="en-GB" altLang="en-US" sz="1500" dirty="0">
                <a:solidFill>
                  <a:srgbClr val="414042"/>
                </a:solidFill>
              </a:rPr>
              <a:t>Do I like it? </a:t>
            </a:r>
            <a:br>
              <a:rPr lang="en-GB" altLang="en-US" sz="1500" dirty="0">
                <a:solidFill>
                  <a:srgbClr val="414042"/>
                </a:solidFill>
              </a:rPr>
            </a:br>
            <a:r>
              <a:rPr lang="en-GB" altLang="en-US" sz="1500" dirty="0">
                <a:solidFill>
                  <a:srgbClr val="414042"/>
                </a:solidFill>
              </a:rPr>
              <a:t>How does it affect me?</a:t>
            </a:r>
          </a:p>
        </p:txBody>
      </p:sp>
      <p:sp>
        <p:nvSpPr>
          <p:cNvPr id="56" name="Rectangle 55">
            <a:extLst>
              <a:ext uri="{FF2B5EF4-FFF2-40B4-BE49-F238E27FC236}">
                <a16:creationId xmlns:a16="http://schemas.microsoft.com/office/drawing/2014/main" id="{ADF28A3C-BEEC-D54E-96E9-7842F12A3639}"/>
              </a:ext>
            </a:extLst>
          </p:cNvPr>
          <p:cNvSpPr/>
          <p:nvPr/>
        </p:nvSpPr>
        <p:spPr>
          <a:xfrm>
            <a:off x="5262187" y="1515302"/>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1a</a:t>
            </a:r>
          </a:p>
        </p:txBody>
      </p:sp>
      <p:sp>
        <p:nvSpPr>
          <p:cNvPr id="57" name="Rectangle 56">
            <a:extLst>
              <a:ext uri="{FF2B5EF4-FFF2-40B4-BE49-F238E27FC236}">
                <a16:creationId xmlns:a16="http://schemas.microsoft.com/office/drawing/2014/main" id="{219236C5-813E-9A4D-B0B6-9A8BB727E1B1}"/>
              </a:ext>
            </a:extLst>
          </p:cNvPr>
          <p:cNvSpPr/>
          <p:nvPr/>
        </p:nvSpPr>
        <p:spPr>
          <a:xfrm>
            <a:off x="5262187" y="2654085"/>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 Box 6">
            <a:extLst>
              <a:ext uri="{FF2B5EF4-FFF2-40B4-BE49-F238E27FC236}">
                <a16:creationId xmlns:a16="http://schemas.microsoft.com/office/drawing/2014/main" id="{DBED06B3-A4E1-6D42-98BB-CC03357984BC}"/>
              </a:ext>
            </a:extLst>
          </p:cNvPr>
          <p:cNvSpPr txBox="1">
            <a:spLocks noChangeArrowheads="1"/>
          </p:cNvSpPr>
          <p:nvPr/>
        </p:nvSpPr>
        <p:spPr bwMode="auto">
          <a:xfrm>
            <a:off x="6648702" y="2742927"/>
            <a:ext cx="4208629"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Reading with a </a:t>
            </a:r>
            <a:r>
              <a:rPr lang="en-GB" altLang="en-US" sz="1500" b="1" dirty="0">
                <a:solidFill>
                  <a:srgbClr val="414042"/>
                </a:solidFill>
              </a:rPr>
              <a:t>writer’s ey</a:t>
            </a:r>
            <a:r>
              <a:rPr lang="en-GB" altLang="en-US" sz="1500" dirty="0">
                <a:solidFill>
                  <a:srgbClr val="414042"/>
                </a:solidFill>
              </a:rPr>
              <a:t>e:</a:t>
            </a:r>
            <a:br>
              <a:rPr lang="en-GB" altLang="en-US" sz="1500" dirty="0">
                <a:solidFill>
                  <a:srgbClr val="414042"/>
                </a:solidFill>
              </a:rPr>
            </a:br>
            <a:r>
              <a:rPr lang="en-GB" altLang="en-US" sz="1500" dirty="0">
                <a:solidFill>
                  <a:srgbClr val="414042"/>
                </a:solidFill>
              </a:rPr>
              <a:t>How has the writer done it? </a:t>
            </a:r>
            <a:br>
              <a:rPr lang="en-GB" altLang="en-US" sz="1500" dirty="0">
                <a:solidFill>
                  <a:srgbClr val="414042"/>
                </a:solidFill>
              </a:rPr>
            </a:br>
            <a:r>
              <a:rPr lang="en-GB" altLang="en-US" sz="1500" dirty="0">
                <a:solidFill>
                  <a:srgbClr val="414042"/>
                </a:solidFill>
              </a:rPr>
              <a:t>What techniques can I learn and apply?</a:t>
            </a:r>
          </a:p>
        </p:txBody>
      </p:sp>
      <p:sp>
        <p:nvSpPr>
          <p:cNvPr id="59" name="Rectangle 58">
            <a:extLst>
              <a:ext uri="{FF2B5EF4-FFF2-40B4-BE49-F238E27FC236}">
                <a16:creationId xmlns:a16="http://schemas.microsoft.com/office/drawing/2014/main" id="{AECFDAEE-CE1C-4444-9E81-550FAACF90E9}"/>
              </a:ext>
            </a:extLst>
          </p:cNvPr>
          <p:cNvSpPr/>
          <p:nvPr/>
        </p:nvSpPr>
        <p:spPr>
          <a:xfrm>
            <a:off x="5262187" y="2661025"/>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1b</a:t>
            </a:r>
          </a:p>
        </p:txBody>
      </p:sp>
      <p:sp>
        <p:nvSpPr>
          <p:cNvPr id="60" name="Rectangle 59">
            <a:extLst>
              <a:ext uri="{FF2B5EF4-FFF2-40B4-BE49-F238E27FC236}">
                <a16:creationId xmlns:a16="http://schemas.microsoft.com/office/drawing/2014/main" id="{852CD3DC-2AAB-5E46-847F-D3DE544E4A64}"/>
              </a:ext>
            </a:extLst>
          </p:cNvPr>
          <p:cNvSpPr/>
          <p:nvPr/>
        </p:nvSpPr>
        <p:spPr>
          <a:xfrm>
            <a:off x="5262187" y="3792119"/>
            <a:ext cx="5595144" cy="960696"/>
          </a:xfrm>
          <a:prstGeom prst="rect">
            <a:avLst/>
          </a:prstGeom>
          <a:noFill/>
          <a:ln w="38100">
            <a:solidFill>
              <a:srgbClr val="FDAD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Box 6">
            <a:extLst>
              <a:ext uri="{FF2B5EF4-FFF2-40B4-BE49-F238E27FC236}">
                <a16:creationId xmlns:a16="http://schemas.microsoft.com/office/drawing/2014/main" id="{5C828757-2CA2-2F4B-8910-1EB1AE427DA5}"/>
              </a:ext>
            </a:extLst>
          </p:cNvPr>
          <p:cNvSpPr txBox="1">
            <a:spLocks noChangeArrowheads="1"/>
          </p:cNvSpPr>
          <p:nvPr/>
        </p:nvSpPr>
        <p:spPr bwMode="auto">
          <a:xfrm>
            <a:off x="6648702" y="3970666"/>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Capturing ideas, learning the skills, practising, planning, having a go</a:t>
            </a:r>
          </a:p>
        </p:txBody>
      </p:sp>
      <p:sp>
        <p:nvSpPr>
          <p:cNvPr id="62" name="Rectangle 61">
            <a:extLst>
              <a:ext uri="{FF2B5EF4-FFF2-40B4-BE49-F238E27FC236}">
                <a16:creationId xmlns:a16="http://schemas.microsoft.com/office/drawing/2014/main" id="{C65BFC56-1A42-984B-B7EA-E7972DD6BF36}"/>
              </a:ext>
            </a:extLst>
          </p:cNvPr>
          <p:cNvSpPr/>
          <p:nvPr/>
        </p:nvSpPr>
        <p:spPr>
          <a:xfrm>
            <a:off x="5262187" y="3799059"/>
            <a:ext cx="1245238" cy="960696"/>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2</a:t>
            </a:r>
          </a:p>
        </p:txBody>
      </p:sp>
      <p:sp>
        <p:nvSpPr>
          <p:cNvPr id="63" name="Rectangle 62">
            <a:extLst>
              <a:ext uri="{FF2B5EF4-FFF2-40B4-BE49-F238E27FC236}">
                <a16:creationId xmlns:a16="http://schemas.microsoft.com/office/drawing/2014/main" id="{70777BC2-8101-5E47-8019-3BFBE2AAF138}"/>
              </a:ext>
            </a:extLst>
          </p:cNvPr>
          <p:cNvSpPr/>
          <p:nvPr/>
        </p:nvSpPr>
        <p:spPr>
          <a:xfrm>
            <a:off x="5262187" y="4968599"/>
            <a:ext cx="5595144" cy="960696"/>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Box 6">
            <a:extLst>
              <a:ext uri="{FF2B5EF4-FFF2-40B4-BE49-F238E27FC236}">
                <a16:creationId xmlns:a16="http://schemas.microsoft.com/office/drawing/2014/main" id="{066A1EF9-6C85-6848-B2F1-B3D8C7C770FA}"/>
              </a:ext>
            </a:extLst>
          </p:cNvPr>
          <p:cNvSpPr txBox="1">
            <a:spLocks noChangeArrowheads="1"/>
          </p:cNvSpPr>
          <p:nvPr/>
        </p:nvSpPr>
        <p:spPr bwMode="auto">
          <a:xfrm>
            <a:off x="6648702" y="5147147"/>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Teacher modelling</a:t>
            </a:r>
            <a:br>
              <a:rPr lang="en-GB" altLang="en-US" sz="1500" dirty="0">
                <a:solidFill>
                  <a:srgbClr val="414042"/>
                </a:solidFill>
              </a:rPr>
            </a:br>
            <a:r>
              <a:rPr lang="en-GB" altLang="en-US" sz="1500" dirty="0">
                <a:solidFill>
                  <a:srgbClr val="414042"/>
                </a:solidFill>
              </a:rPr>
              <a:t>Planning, drafting, editing, writing</a:t>
            </a:r>
          </a:p>
        </p:txBody>
      </p:sp>
      <p:sp>
        <p:nvSpPr>
          <p:cNvPr id="65" name="Rectangle 64">
            <a:extLst>
              <a:ext uri="{FF2B5EF4-FFF2-40B4-BE49-F238E27FC236}">
                <a16:creationId xmlns:a16="http://schemas.microsoft.com/office/drawing/2014/main" id="{736D51C3-A651-D847-9C72-B74E3D070493}"/>
              </a:ext>
            </a:extLst>
          </p:cNvPr>
          <p:cNvSpPr/>
          <p:nvPr/>
        </p:nvSpPr>
        <p:spPr>
          <a:xfrm>
            <a:off x="5262187" y="4975540"/>
            <a:ext cx="1245238" cy="96069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3</a:t>
            </a:r>
          </a:p>
        </p:txBody>
      </p:sp>
    </p:spTree>
    <p:extLst>
      <p:ext uri="{BB962C8B-B14F-4D97-AF65-F5344CB8AC3E}">
        <p14:creationId xmlns:p14="http://schemas.microsoft.com/office/powerpoint/2010/main" val="4012581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lack, white&#10;&#10;Description automatically generated">
            <a:extLst>
              <a:ext uri="{FF2B5EF4-FFF2-40B4-BE49-F238E27FC236}">
                <a16:creationId xmlns:a16="http://schemas.microsoft.com/office/drawing/2014/main" id="{77F44878-C135-6147-8A09-4DAB241F4ED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41940" y="874265"/>
            <a:ext cx="4040909" cy="3815210"/>
          </a:xfrm>
          <a:prstGeom prst="rect">
            <a:avLst/>
          </a:prstGeom>
        </p:spPr>
      </p:pic>
      <p:sp>
        <p:nvSpPr>
          <p:cNvPr id="10" name="Text Box 7">
            <a:extLst>
              <a:ext uri="{FF2B5EF4-FFF2-40B4-BE49-F238E27FC236}">
                <a16:creationId xmlns:a16="http://schemas.microsoft.com/office/drawing/2014/main" id="{0EA2C56A-F382-5848-BDA1-ABD37CF7F4AB}"/>
              </a:ext>
            </a:extLst>
          </p:cNvPr>
          <p:cNvSpPr txBox="1">
            <a:spLocks noChangeArrowheads="1"/>
          </p:cNvSpPr>
          <p:nvPr/>
        </p:nvSpPr>
        <p:spPr bwMode="auto">
          <a:xfrm>
            <a:off x="1312692" y="5073260"/>
            <a:ext cx="9360782" cy="1189990"/>
          </a:xfrm>
          <a:prstGeom prst="rect">
            <a:avLst/>
          </a:prstGeom>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FontTx/>
              <a:buNone/>
            </a:pPr>
            <a:r>
              <a:rPr lang="en-GB" altLang="en-US" sz="1900" dirty="0">
                <a:solidFill>
                  <a:srgbClr val="414042"/>
                </a:solidFill>
              </a:rPr>
              <a:t>Passengers ascended the Grand Staircase on their way to the First Class reception room where they would wine, dine and dance the night away. Really important passengers would get a seat at the Captain’s table.</a:t>
            </a:r>
          </a:p>
        </p:txBody>
      </p:sp>
      <p:sp>
        <p:nvSpPr>
          <p:cNvPr id="4" name="Rectangle 3">
            <a:extLst>
              <a:ext uri="{FF2B5EF4-FFF2-40B4-BE49-F238E27FC236}">
                <a16:creationId xmlns:a16="http://schemas.microsoft.com/office/drawing/2014/main" id="{1CE46ACD-339E-BE49-9607-D0737F681734}"/>
              </a:ext>
            </a:extLst>
          </p:cNvPr>
          <p:cNvSpPr/>
          <p:nvPr/>
        </p:nvSpPr>
        <p:spPr>
          <a:xfrm>
            <a:off x="1417714" y="874265"/>
            <a:ext cx="2346960" cy="49875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latin typeface="Comic Sans MS" panose="030F0902030302020204" pitchFamily="66" charset="0"/>
              </a:rPr>
              <a:t>cruise</a:t>
            </a:r>
          </a:p>
        </p:txBody>
      </p:sp>
      <p:sp>
        <p:nvSpPr>
          <p:cNvPr id="17" name="Rectangle 16">
            <a:extLst>
              <a:ext uri="{FF2B5EF4-FFF2-40B4-BE49-F238E27FC236}">
                <a16:creationId xmlns:a16="http://schemas.microsoft.com/office/drawing/2014/main" id="{239D8621-FD45-A849-8DF7-102EDB9CC828}"/>
              </a:ext>
            </a:extLst>
          </p:cNvPr>
          <p:cNvSpPr/>
          <p:nvPr/>
        </p:nvSpPr>
        <p:spPr>
          <a:xfrm>
            <a:off x="1417714" y="1540493"/>
            <a:ext cx="2346960" cy="49875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latin typeface="Comic Sans MS" panose="030F0902030302020204" pitchFamily="66" charset="0"/>
              </a:rPr>
              <a:t>palace</a:t>
            </a:r>
          </a:p>
        </p:txBody>
      </p:sp>
      <p:sp>
        <p:nvSpPr>
          <p:cNvPr id="18" name="Rectangle 17">
            <a:extLst>
              <a:ext uri="{FF2B5EF4-FFF2-40B4-BE49-F238E27FC236}">
                <a16:creationId xmlns:a16="http://schemas.microsoft.com/office/drawing/2014/main" id="{EA812CF2-58EC-C843-B06E-2C4D12D9F7DF}"/>
              </a:ext>
            </a:extLst>
          </p:cNvPr>
          <p:cNvSpPr/>
          <p:nvPr/>
        </p:nvSpPr>
        <p:spPr>
          <a:xfrm>
            <a:off x="1417714" y="2206721"/>
            <a:ext cx="2346960" cy="49875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latin typeface="Comic Sans MS" panose="030F0902030302020204" pitchFamily="66" charset="0"/>
              </a:rPr>
              <a:t>luxurious</a:t>
            </a:r>
          </a:p>
        </p:txBody>
      </p:sp>
      <p:sp>
        <p:nvSpPr>
          <p:cNvPr id="21" name="Rectangle 20">
            <a:extLst>
              <a:ext uri="{FF2B5EF4-FFF2-40B4-BE49-F238E27FC236}">
                <a16:creationId xmlns:a16="http://schemas.microsoft.com/office/drawing/2014/main" id="{65004E90-754E-0441-ADBB-371ACE23B35D}"/>
              </a:ext>
            </a:extLst>
          </p:cNvPr>
          <p:cNvSpPr/>
          <p:nvPr/>
        </p:nvSpPr>
        <p:spPr>
          <a:xfrm>
            <a:off x="1417714" y="2866086"/>
            <a:ext cx="2346960" cy="49875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latin typeface="Comic Sans MS" panose="030F0902030302020204" pitchFamily="66" charset="0"/>
              </a:rPr>
              <a:t>first-class</a:t>
            </a:r>
          </a:p>
        </p:txBody>
      </p:sp>
      <p:sp>
        <p:nvSpPr>
          <p:cNvPr id="22" name="Rectangle 21">
            <a:extLst>
              <a:ext uri="{FF2B5EF4-FFF2-40B4-BE49-F238E27FC236}">
                <a16:creationId xmlns:a16="http://schemas.microsoft.com/office/drawing/2014/main" id="{34AA3802-C9CF-D94E-8B7F-2E6B00575746}"/>
              </a:ext>
            </a:extLst>
          </p:cNvPr>
          <p:cNvSpPr/>
          <p:nvPr/>
        </p:nvSpPr>
        <p:spPr>
          <a:xfrm>
            <a:off x="1417714" y="3524498"/>
            <a:ext cx="2346960" cy="49875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latin typeface="Comic Sans MS" panose="030F0902030302020204" pitchFamily="66" charset="0"/>
              </a:rPr>
              <a:t>sumptuous</a:t>
            </a:r>
          </a:p>
        </p:txBody>
      </p:sp>
      <p:sp>
        <p:nvSpPr>
          <p:cNvPr id="23" name="Rectangle 22">
            <a:extLst>
              <a:ext uri="{FF2B5EF4-FFF2-40B4-BE49-F238E27FC236}">
                <a16:creationId xmlns:a16="http://schemas.microsoft.com/office/drawing/2014/main" id="{E4D96113-4090-9A4C-9500-4DBB9400697B}"/>
              </a:ext>
            </a:extLst>
          </p:cNvPr>
          <p:cNvSpPr/>
          <p:nvPr/>
        </p:nvSpPr>
        <p:spPr>
          <a:xfrm>
            <a:off x="1417714" y="4190724"/>
            <a:ext cx="2346960" cy="49875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latin typeface="Comic Sans MS" panose="030F0902030302020204" pitchFamily="66" charset="0"/>
              </a:rPr>
              <a:t>champagne</a:t>
            </a:r>
          </a:p>
        </p:txBody>
      </p:sp>
      <p:sp>
        <p:nvSpPr>
          <p:cNvPr id="24" name="Rectangle 23">
            <a:extLst>
              <a:ext uri="{FF2B5EF4-FFF2-40B4-BE49-F238E27FC236}">
                <a16:creationId xmlns:a16="http://schemas.microsoft.com/office/drawing/2014/main" id="{5E5CA615-C967-BB47-9158-D677F3B3135E}"/>
              </a:ext>
            </a:extLst>
          </p:cNvPr>
          <p:cNvSpPr/>
          <p:nvPr/>
        </p:nvSpPr>
        <p:spPr>
          <a:xfrm>
            <a:off x="8326514" y="883031"/>
            <a:ext cx="2346960" cy="49875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latin typeface="Comic Sans MS" panose="030F0902030302020204" pitchFamily="66" charset="0"/>
              </a:rPr>
              <a:t>grand</a:t>
            </a:r>
          </a:p>
        </p:txBody>
      </p:sp>
      <p:sp>
        <p:nvSpPr>
          <p:cNvPr id="25" name="Rectangle 24">
            <a:extLst>
              <a:ext uri="{FF2B5EF4-FFF2-40B4-BE49-F238E27FC236}">
                <a16:creationId xmlns:a16="http://schemas.microsoft.com/office/drawing/2014/main" id="{01156233-1610-3E48-AE83-0E4975474F8E}"/>
              </a:ext>
            </a:extLst>
          </p:cNvPr>
          <p:cNvSpPr/>
          <p:nvPr/>
        </p:nvSpPr>
        <p:spPr>
          <a:xfrm>
            <a:off x="8326514" y="1540493"/>
            <a:ext cx="2346960" cy="49875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latin typeface="Comic Sans MS" panose="030F0902030302020204" pitchFamily="66" charset="0"/>
              </a:rPr>
              <a:t>wealth</a:t>
            </a:r>
          </a:p>
        </p:txBody>
      </p:sp>
      <p:sp>
        <p:nvSpPr>
          <p:cNvPr id="26" name="Rectangle 25">
            <a:extLst>
              <a:ext uri="{FF2B5EF4-FFF2-40B4-BE49-F238E27FC236}">
                <a16:creationId xmlns:a16="http://schemas.microsoft.com/office/drawing/2014/main" id="{DBA18DD7-EFC5-A241-87FE-0FB14BF78459}"/>
              </a:ext>
            </a:extLst>
          </p:cNvPr>
          <p:cNvSpPr/>
          <p:nvPr/>
        </p:nvSpPr>
        <p:spPr>
          <a:xfrm>
            <a:off x="8326514" y="2206721"/>
            <a:ext cx="2346960" cy="49875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latin typeface="Comic Sans MS" panose="030F0902030302020204" pitchFamily="66" charset="0"/>
              </a:rPr>
              <a:t>leisure</a:t>
            </a:r>
          </a:p>
        </p:txBody>
      </p:sp>
      <p:sp>
        <p:nvSpPr>
          <p:cNvPr id="27" name="Rectangle 26">
            <a:extLst>
              <a:ext uri="{FF2B5EF4-FFF2-40B4-BE49-F238E27FC236}">
                <a16:creationId xmlns:a16="http://schemas.microsoft.com/office/drawing/2014/main" id="{E0E1667A-2794-C347-9897-E1860975E37A}"/>
              </a:ext>
            </a:extLst>
          </p:cNvPr>
          <p:cNvSpPr/>
          <p:nvPr/>
        </p:nvSpPr>
        <p:spPr>
          <a:xfrm>
            <a:off x="8326514" y="2866086"/>
            <a:ext cx="2346960" cy="478088"/>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latin typeface="Comic Sans MS" panose="030F0902030302020204" pitchFamily="66" charset="0"/>
              </a:rPr>
              <a:t>ballroom</a:t>
            </a:r>
          </a:p>
        </p:txBody>
      </p:sp>
      <p:sp>
        <p:nvSpPr>
          <p:cNvPr id="28" name="Rectangle 27">
            <a:extLst>
              <a:ext uri="{FF2B5EF4-FFF2-40B4-BE49-F238E27FC236}">
                <a16:creationId xmlns:a16="http://schemas.microsoft.com/office/drawing/2014/main" id="{7EAAA658-8076-3748-86E0-726E79823864}"/>
              </a:ext>
            </a:extLst>
          </p:cNvPr>
          <p:cNvSpPr/>
          <p:nvPr/>
        </p:nvSpPr>
        <p:spPr>
          <a:xfrm>
            <a:off x="8326514" y="3524498"/>
            <a:ext cx="2346960" cy="49875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latin typeface="Comic Sans MS" panose="030F0902030302020204" pitchFamily="66" charset="0"/>
              </a:rPr>
              <a:t>extravagant</a:t>
            </a:r>
          </a:p>
        </p:txBody>
      </p:sp>
      <p:sp>
        <p:nvSpPr>
          <p:cNvPr id="29" name="Rectangle 28">
            <a:extLst>
              <a:ext uri="{FF2B5EF4-FFF2-40B4-BE49-F238E27FC236}">
                <a16:creationId xmlns:a16="http://schemas.microsoft.com/office/drawing/2014/main" id="{12189A91-40AC-D945-BFF9-D463B1D3A846}"/>
              </a:ext>
            </a:extLst>
          </p:cNvPr>
          <p:cNvSpPr/>
          <p:nvPr/>
        </p:nvSpPr>
        <p:spPr>
          <a:xfrm>
            <a:off x="8326514" y="4190724"/>
            <a:ext cx="2346960" cy="49875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latin typeface="Comic Sans MS" panose="030F0902030302020204" pitchFamily="66" charset="0"/>
              </a:rPr>
              <a:t>unsinkable</a:t>
            </a:r>
          </a:p>
        </p:txBody>
      </p:sp>
    </p:spTree>
    <p:extLst>
      <p:ext uri="{BB962C8B-B14F-4D97-AF65-F5344CB8AC3E}">
        <p14:creationId xmlns:p14="http://schemas.microsoft.com/office/powerpoint/2010/main" val="30344097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10;&#10;Description automatically generated">
            <a:extLst>
              <a:ext uri="{FF2B5EF4-FFF2-40B4-BE49-F238E27FC236}">
                <a16:creationId xmlns:a16="http://schemas.microsoft.com/office/drawing/2014/main" id="{19EE0421-144D-8B43-B652-B0C6885A9C3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41939" y="858158"/>
            <a:ext cx="4040909" cy="3829889"/>
          </a:xfrm>
          <a:prstGeom prst="rect">
            <a:avLst/>
          </a:prstGeom>
        </p:spPr>
      </p:pic>
      <p:sp>
        <p:nvSpPr>
          <p:cNvPr id="10" name="Text Box 7">
            <a:extLst>
              <a:ext uri="{FF2B5EF4-FFF2-40B4-BE49-F238E27FC236}">
                <a16:creationId xmlns:a16="http://schemas.microsoft.com/office/drawing/2014/main" id="{0EA2C56A-F382-5848-BDA1-ABD37CF7F4AB}"/>
              </a:ext>
            </a:extLst>
          </p:cNvPr>
          <p:cNvSpPr txBox="1">
            <a:spLocks noChangeArrowheads="1"/>
          </p:cNvSpPr>
          <p:nvPr/>
        </p:nvSpPr>
        <p:spPr bwMode="auto">
          <a:xfrm>
            <a:off x="1310492" y="5065445"/>
            <a:ext cx="9503801" cy="1189990"/>
          </a:xfrm>
          <a:prstGeom prst="rect">
            <a:avLst/>
          </a:prstGeom>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FontTx/>
              <a:buNone/>
            </a:pPr>
            <a:r>
              <a:rPr lang="en-GB" altLang="en-US" sz="1900" dirty="0">
                <a:solidFill>
                  <a:srgbClr val="414042"/>
                </a:solidFill>
              </a:rPr>
              <a:t>The cheapest tickets would buy a small cabin in steerage on the lowest deck of the ship. Conditions here were very different from the opulence of first class. Many of those travelling in steerage were in search of a new life in America.</a:t>
            </a:r>
          </a:p>
        </p:txBody>
      </p:sp>
      <p:sp>
        <p:nvSpPr>
          <p:cNvPr id="4" name="Rectangle 3">
            <a:extLst>
              <a:ext uri="{FF2B5EF4-FFF2-40B4-BE49-F238E27FC236}">
                <a16:creationId xmlns:a16="http://schemas.microsoft.com/office/drawing/2014/main" id="{1CE46ACD-339E-BE49-9607-D0737F681734}"/>
              </a:ext>
            </a:extLst>
          </p:cNvPr>
          <p:cNvSpPr/>
          <p:nvPr/>
        </p:nvSpPr>
        <p:spPr>
          <a:xfrm>
            <a:off x="1417714" y="858158"/>
            <a:ext cx="2346960" cy="49875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dirty="0">
                <a:latin typeface="Comic Sans MS" panose="030F0902030302020204" pitchFamily="66" charset="0"/>
              </a:rPr>
              <a:t>cramped</a:t>
            </a:r>
          </a:p>
        </p:txBody>
      </p:sp>
      <p:sp>
        <p:nvSpPr>
          <p:cNvPr id="17" name="Rectangle 16">
            <a:extLst>
              <a:ext uri="{FF2B5EF4-FFF2-40B4-BE49-F238E27FC236}">
                <a16:creationId xmlns:a16="http://schemas.microsoft.com/office/drawing/2014/main" id="{239D8621-FD45-A849-8DF7-102EDB9CC828}"/>
              </a:ext>
            </a:extLst>
          </p:cNvPr>
          <p:cNvSpPr/>
          <p:nvPr/>
        </p:nvSpPr>
        <p:spPr>
          <a:xfrm>
            <a:off x="1417714" y="1524386"/>
            <a:ext cx="2346960" cy="49875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dirty="0">
                <a:latin typeface="Comic Sans MS" panose="030F0902030302020204" pitchFamily="66" charset="0"/>
              </a:rPr>
              <a:t>dark</a:t>
            </a:r>
          </a:p>
        </p:txBody>
      </p:sp>
      <p:sp>
        <p:nvSpPr>
          <p:cNvPr id="18" name="Rectangle 17">
            <a:extLst>
              <a:ext uri="{FF2B5EF4-FFF2-40B4-BE49-F238E27FC236}">
                <a16:creationId xmlns:a16="http://schemas.microsoft.com/office/drawing/2014/main" id="{EA812CF2-58EC-C843-B06E-2C4D12D9F7DF}"/>
              </a:ext>
            </a:extLst>
          </p:cNvPr>
          <p:cNvSpPr/>
          <p:nvPr/>
        </p:nvSpPr>
        <p:spPr>
          <a:xfrm>
            <a:off x="1417714" y="2190614"/>
            <a:ext cx="2346960" cy="49875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dirty="0">
                <a:latin typeface="Comic Sans MS" panose="030F0902030302020204" pitchFamily="66" charset="0"/>
              </a:rPr>
              <a:t>steerage</a:t>
            </a:r>
          </a:p>
        </p:txBody>
      </p:sp>
      <p:sp>
        <p:nvSpPr>
          <p:cNvPr id="21" name="Rectangle 20">
            <a:extLst>
              <a:ext uri="{FF2B5EF4-FFF2-40B4-BE49-F238E27FC236}">
                <a16:creationId xmlns:a16="http://schemas.microsoft.com/office/drawing/2014/main" id="{65004E90-754E-0441-ADBB-371ACE23B35D}"/>
              </a:ext>
            </a:extLst>
          </p:cNvPr>
          <p:cNvSpPr/>
          <p:nvPr/>
        </p:nvSpPr>
        <p:spPr>
          <a:xfrm>
            <a:off x="1417714" y="2856842"/>
            <a:ext cx="2346960" cy="49875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dirty="0">
                <a:latin typeface="Comic Sans MS" panose="030F0902030302020204" pitchFamily="66" charset="0"/>
              </a:rPr>
              <a:t>basic</a:t>
            </a:r>
          </a:p>
        </p:txBody>
      </p:sp>
      <p:sp>
        <p:nvSpPr>
          <p:cNvPr id="22" name="Rectangle 21">
            <a:extLst>
              <a:ext uri="{FF2B5EF4-FFF2-40B4-BE49-F238E27FC236}">
                <a16:creationId xmlns:a16="http://schemas.microsoft.com/office/drawing/2014/main" id="{34AA3802-C9CF-D94E-8B7F-2E6B00575746}"/>
              </a:ext>
            </a:extLst>
          </p:cNvPr>
          <p:cNvSpPr/>
          <p:nvPr/>
        </p:nvSpPr>
        <p:spPr>
          <a:xfrm>
            <a:off x="1417714" y="3523070"/>
            <a:ext cx="2346960" cy="49875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dirty="0">
                <a:latin typeface="Comic Sans MS" panose="030F0902030302020204" pitchFamily="66" charset="0"/>
              </a:rPr>
              <a:t>crowded</a:t>
            </a:r>
          </a:p>
        </p:txBody>
      </p:sp>
      <p:sp>
        <p:nvSpPr>
          <p:cNvPr id="23" name="Rectangle 22">
            <a:extLst>
              <a:ext uri="{FF2B5EF4-FFF2-40B4-BE49-F238E27FC236}">
                <a16:creationId xmlns:a16="http://schemas.microsoft.com/office/drawing/2014/main" id="{E4D96113-4090-9A4C-9500-4DBB9400697B}"/>
              </a:ext>
            </a:extLst>
          </p:cNvPr>
          <p:cNvSpPr/>
          <p:nvPr/>
        </p:nvSpPr>
        <p:spPr>
          <a:xfrm>
            <a:off x="1417714" y="4189296"/>
            <a:ext cx="2346960" cy="49875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dirty="0">
                <a:latin typeface="Comic Sans MS" panose="030F0902030302020204" pitchFamily="66" charset="0"/>
              </a:rPr>
              <a:t>small</a:t>
            </a:r>
          </a:p>
        </p:txBody>
      </p:sp>
      <p:sp>
        <p:nvSpPr>
          <p:cNvPr id="24" name="Rectangle 23">
            <a:extLst>
              <a:ext uri="{FF2B5EF4-FFF2-40B4-BE49-F238E27FC236}">
                <a16:creationId xmlns:a16="http://schemas.microsoft.com/office/drawing/2014/main" id="{5E5CA615-C967-BB47-9158-D677F3B3135E}"/>
              </a:ext>
            </a:extLst>
          </p:cNvPr>
          <p:cNvSpPr/>
          <p:nvPr/>
        </p:nvSpPr>
        <p:spPr>
          <a:xfrm>
            <a:off x="8326514" y="858158"/>
            <a:ext cx="2346960" cy="49875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dirty="0">
                <a:latin typeface="Comic Sans MS" panose="030F0902030302020204" pitchFamily="66" charset="0"/>
              </a:rPr>
              <a:t>full of hope</a:t>
            </a:r>
          </a:p>
        </p:txBody>
      </p:sp>
      <p:sp>
        <p:nvSpPr>
          <p:cNvPr id="25" name="Rectangle 24">
            <a:extLst>
              <a:ext uri="{FF2B5EF4-FFF2-40B4-BE49-F238E27FC236}">
                <a16:creationId xmlns:a16="http://schemas.microsoft.com/office/drawing/2014/main" id="{01156233-1610-3E48-AE83-0E4975474F8E}"/>
              </a:ext>
            </a:extLst>
          </p:cNvPr>
          <p:cNvSpPr/>
          <p:nvPr/>
        </p:nvSpPr>
        <p:spPr>
          <a:xfrm>
            <a:off x="8326514" y="1524386"/>
            <a:ext cx="2346960" cy="49875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dirty="0">
                <a:latin typeface="Comic Sans MS" panose="030F0902030302020204" pitchFamily="66" charset="0"/>
              </a:rPr>
              <a:t>opportunity</a:t>
            </a:r>
          </a:p>
        </p:txBody>
      </p:sp>
      <p:sp>
        <p:nvSpPr>
          <p:cNvPr id="26" name="Rectangle 25">
            <a:extLst>
              <a:ext uri="{FF2B5EF4-FFF2-40B4-BE49-F238E27FC236}">
                <a16:creationId xmlns:a16="http://schemas.microsoft.com/office/drawing/2014/main" id="{DBA18DD7-EFC5-A241-87FE-0FB14BF78459}"/>
              </a:ext>
            </a:extLst>
          </p:cNvPr>
          <p:cNvSpPr/>
          <p:nvPr/>
        </p:nvSpPr>
        <p:spPr>
          <a:xfrm>
            <a:off x="8326514" y="2190614"/>
            <a:ext cx="2346960" cy="49875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dirty="0">
                <a:latin typeface="Comic Sans MS" panose="030F0902030302020204" pitchFamily="66" charset="0"/>
              </a:rPr>
              <a:t>dreams</a:t>
            </a:r>
          </a:p>
        </p:txBody>
      </p:sp>
      <p:sp>
        <p:nvSpPr>
          <p:cNvPr id="27" name="Rectangle 26">
            <a:extLst>
              <a:ext uri="{FF2B5EF4-FFF2-40B4-BE49-F238E27FC236}">
                <a16:creationId xmlns:a16="http://schemas.microsoft.com/office/drawing/2014/main" id="{E0E1667A-2794-C347-9897-E1860975E37A}"/>
              </a:ext>
            </a:extLst>
          </p:cNvPr>
          <p:cNvSpPr/>
          <p:nvPr/>
        </p:nvSpPr>
        <p:spPr>
          <a:xfrm>
            <a:off x="8326514" y="2856842"/>
            <a:ext cx="2346960" cy="49875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dirty="0">
                <a:latin typeface="Comic Sans MS" panose="030F0902030302020204" pitchFamily="66" charset="0"/>
              </a:rPr>
              <a:t>escape</a:t>
            </a:r>
          </a:p>
        </p:txBody>
      </p:sp>
      <p:sp>
        <p:nvSpPr>
          <p:cNvPr id="28" name="Rectangle 27">
            <a:extLst>
              <a:ext uri="{FF2B5EF4-FFF2-40B4-BE49-F238E27FC236}">
                <a16:creationId xmlns:a16="http://schemas.microsoft.com/office/drawing/2014/main" id="{7EAAA658-8076-3748-86E0-726E79823864}"/>
              </a:ext>
            </a:extLst>
          </p:cNvPr>
          <p:cNvSpPr/>
          <p:nvPr/>
        </p:nvSpPr>
        <p:spPr>
          <a:xfrm>
            <a:off x="8326514" y="3523070"/>
            <a:ext cx="2346960" cy="49875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dirty="0">
                <a:latin typeface="Comic Sans MS" panose="030F0902030302020204" pitchFamily="66" charset="0"/>
              </a:rPr>
              <a:t>brave</a:t>
            </a:r>
          </a:p>
        </p:txBody>
      </p:sp>
      <p:sp>
        <p:nvSpPr>
          <p:cNvPr id="29" name="Rectangle 28">
            <a:extLst>
              <a:ext uri="{FF2B5EF4-FFF2-40B4-BE49-F238E27FC236}">
                <a16:creationId xmlns:a16="http://schemas.microsoft.com/office/drawing/2014/main" id="{12189A91-40AC-D945-BFF9-D463B1D3A846}"/>
              </a:ext>
            </a:extLst>
          </p:cNvPr>
          <p:cNvSpPr/>
          <p:nvPr/>
        </p:nvSpPr>
        <p:spPr>
          <a:xfrm>
            <a:off x="8326514" y="4189296"/>
            <a:ext cx="2346960" cy="49875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dirty="0">
                <a:latin typeface="Comic Sans MS" panose="030F0902030302020204" pitchFamily="66" charset="0"/>
              </a:rPr>
              <a:t>prospects</a:t>
            </a:r>
          </a:p>
        </p:txBody>
      </p:sp>
    </p:spTree>
    <p:extLst>
      <p:ext uri="{BB962C8B-B14F-4D97-AF65-F5344CB8AC3E}">
        <p14:creationId xmlns:p14="http://schemas.microsoft.com/office/powerpoint/2010/main" val="6067748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Subtitle 2">
            <a:extLst>
              <a:ext uri="{FF2B5EF4-FFF2-40B4-BE49-F238E27FC236}">
                <a16:creationId xmlns:a16="http://schemas.microsoft.com/office/drawing/2014/main" id="{5E287E39-6F74-394A-9BF5-C3692EA8BF9D}"/>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A word about prosody</a:t>
            </a:r>
          </a:p>
        </p:txBody>
      </p:sp>
      <p:sp>
        <p:nvSpPr>
          <p:cNvPr id="20" name="Rectangle 4">
            <a:extLst>
              <a:ext uri="{FF2B5EF4-FFF2-40B4-BE49-F238E27FC236}">
                <a16:creationId xmlns:a16="http://schemas.microsoft.com/office/drawing/2014/main" id="{E9DA77A7-984A-6543-8BDD-8872D8E5DF67}"/>
              </a:ext>
            </a:extLst>
          </p:cNvPr>
          <p:cNvSpPr>
            <a:spLocks noChangeArrowheads="1"/>
          </p:cNvSpPr>
          <p:nvPr/>
        </p:nvSpPr>
        <p:spPr bwMode="auto">
          <a:xfrm>
            <a:off x="5340033" y="1771226"/>
            <a:ext cx="5752147" cy="2082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r>
              <a:rPr lang="en-US" altLang="en-US" sz="2000" dirty="0">
                <a:solidFill>
                  <a:srgbClr val="414042"/>
                </a:solidFill>
                <a:latin typeface="Comic Sans MS" panose="030F0902030302020204" pitchFamily="66" charset="0"/>
              </a:rPr>
              <a:t>Fluent </a:t>
            </a:r>
            <a:r>
              <a:rPr lang="en-US" altLang="en-US" sz="2000" b="1" dirty="0">
                <a:solidFill>
                  <a:srgbClr val="0070C0"/>
                </a:solidFill>
                <a:latin typeface="Comic Sans MS" panose="030F0902030302020204" pitchFamily="66" charset="0"/>
              </a:rPr>
              <a:t>readers</a:t>
            </a:r>
            <a:r>
              <a:rPr lang="en-US" altLang="en-US" sz="2000" dirty="0">
                <a:solidFill>
                  <a:srgbClr val="414042"/>
                </a:solidFill>
                <a:latin typeface="Comic Sans MS" panose="030F0902030302020204" pitchFamily="66" charset="0"/>
              </a:rPr>
              <a:t> use </a:t>
            </a:r>
            <a:r>
              <a:rPr lang="en-US" altLang="en-US" sz="2000" b="1" dirty="0">
                <a:solidFill>
                  <a:srgbClr val="0070C0"/>
                </a:solidFill>
                <a:latin typeface="Comic Sans MS" panose="030F0902030302020204" pitchFamily="66" charset="0"/>
              </a:rPr>
              <a:t>prosody</a:t>
            </a:r>
            <a:r>
              <a:rPr lang="en-US" altLang="en-US" sz="2000" dirty="0">
                <a:solidFill>
                  <a:srgbClr val="414042"/>
                </a:solidFill>
                <a:latin typeface="Comic Sans MS" panose="030F0902030302020204" pitchFamily="66" charset="0"/>
              </a:rPr>
              <a:t> (pitch, stress, intonation, volume and timing) to convey meaning when they read aloud, whether that is actually out loud or reading ‘aloud’ in your own head – reading in your head as if you were saying it out loud.</a:t>
            </a:r>
            <a:endParaRPr lang="en-GB" altLang="en-US" sz="2000" dirty="0">
              <a:solidFill>
                <a:srgbClr val="414042"/>
              </a:solidFill>
              <a:latin typeface="Comic Sans MS" panose="030F0902030302020204" pitchFamily="66" charset="0"/>
            </a:endParaRPr>
          </a:p>
        </p:txBody>
      </p:sp>
      <p:sp>
        <p:nvSpPr>
          <p:cNvPr id="34" name="Rectangle 13">
            <a:extLst>
              <a:ext uri="{FF2B5EF4-FFF2-40B4-BE49-F238E27FC236}">
                <a16:creationId xmlns:a16="http://schemas.microsoft.com/office/drawing/2014/main" id="{3C18ED80-60B3-DE46-9B62-14E5804441E2}"/>
              </a:ext>
            </a:extLst>
          </p:cNvPr>
          <p:cNvSpPr>
            <a:spLocks noChangeArrowheads="1"/>
          </p:cNvSpPr>
          <p:nvPr/>
        </p:nvSpPr>
        <p:spPr bwMode="auto">
          <a:xfrm>
            <a:off x="1475423" y="4054273"/>
            <a:ext cx="9616757" cy="1798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ct val="50000"/>
              </a:spcBef>
            </a:pPr>
            <a:r>
              <a:rPr lang="en-GB" altLang="en-US" sz="2000" b="1" dirty="0">
                <a:solidFill>
                  <a:srgbClr val="0070C0"/>
                </a:solidFill>
                <a:latin typeface="Comic Sans MS" panose="030F0902030302020204" pitchFamily="66" charset="0"/>
              </a:rPr>
              <a:t>Prosody</a:t>
            </a:r>
            <a:r>
              <a:rPr lang="en-GB" altLang="en-US" sz="2000" dirty="0">
                <a:solidFill>
                  <a:srgbClr val="414042"/>
                </a:solidFill>
                <a:latin typeface="Comic Sans MS" panose="030F0902030302020204" pitchFamily="66" charset="0"/>
              </a:rPr>
              <a:t> is important in letting your reader </a:t>
            </a:r>
            <a:r>
              <a:rPr lang="en-US" altLang="en-US" sz="2000" dirty="0">
                <a:solidFill>
                  <a:srgbClr val="414042"/>
                </a:solidFill>
                <a:latin typeface="Comic Sans MS" panose="030F0902030302020204" pitchFamily="66" charset="0"/>
              </a:rPr>
              <a:t>know about</a:t>
            </a:r>
            <a:r>
              <a:rPr lang="en-GB" altLang="en-US" sz="2000" dirty="0">
                <a:solidFill>
                  <a:srgbClr val="414042"/>
                </a:solidFill>
                <a:latin typeface="Comic Sans MS" panose="030F0902030302020204" pitchFamily="66" charset="0"/>
              </a:rPr>
              <a:t> emotions and attitudes. When you deliberately vary the way you read something, for example to indicate fear or surprise, you are reading with prosody. You might change the way you read something to show that a different person is speaking, or you might read slowly to convey a feeling of calm, or very fast to indicate speed.</a:t>
            </a:r>
          </a:p>
        </p:txBody>
      </p:sp>
      <p:sp>
        <p:nvSpPr>
          <p:cNvPr id="5" name="Oval Callout 4">
            <a:extLst>
              <a:ext uri="{FF2B5EF4-FFF2-40B4-BE49-F238E27FC236}">
                <a16:creationId xmlns:a16="http://schemas.microsoft.com/office/drawing/2014/main" id="{C9C30552-CCE4-E24F-AE28-3739281ACED8}"/>
              </a:ext>
            </a:extLst>
          </p:cNvPr>
          <p:cNvSpPr/>
          <p:nvPr/>
        </p:nvSpPr>
        <p:spPr>
          <a:xfrm>
            <a:off x="883920" y="1321669"/>
            <a:ext cx="4124960" cy="2468489"/>
          </a:xfrm>
          <a:prstGeom prst="wedgeEllipseCallout">
            <a:avLst>
              <a:gd name="adj1" fmla="val -48868"/>
              <a:gd name="adj2" fmla="val 60561"/>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2000" dirty="0">
                <a:solidFill>
                  <a:srgbClr val="414042"/>
                </a:solidFill>
                <a:latin typeface="Comic Sans MS" panose="030F0902030302020204" pitchFamily="66" charset="0"/>
              </a:rPr>
              <a:t>Prosody is reading aloud with </a:t>
            </a:r>
            <a:r>
              <a:rPr lang="en-GB" altLang="en-US" sz="2000" b="1" dirty="0">
                <a:solidFill>
                  <a:srgbClr val="0070C0"/>
                </a:solidFill>
                <a:latin typeface="Comic Sans MS" panose="030F0902030302020204" pitchFamily="66" charset="0"/>
              </a:rPr>
              <a:t>intonation</a:t>
            </a:r>
            <a:r>
              <a:rPr lang="en-GB" altLang="en-US" sz="2000" dirty="0">
                <a:solidFill>
                  <a:srgbClr val="414042"/>
                </a:solidFill>
                <a:latin typeface="Comic Sans MS" panose="030F0902030302020204" pitchFamily="66" charset="0"/>
              </a:rPr>
              <a:t>, taking account of where to vary your </a:t>
            </a:r>
            <a:r>
              <a:rPr lang="en-GB" altLang="en-US" sz="2000" b="1" dirty="0">
                <a:solidFill>
                  <a:srgbClr val="0070C0"/>
                </a:solidFill>
                <a:latin typeface="Comic Sans MS" panose="030F0902030302020204" pitchFamily="66" charset="0"/>
              </a:rPr>
              <a:t>pitch, stress, volume </a:t>
            </a:r>
            <a:r>
              <a:rPr lang="en-GB" altLang="en-US" sz="2000" dirty="0">
                <a:solidFill>
                  <a:srgbClr val="414042"/>
                </a:solidFill>
                <a:latin typeface="Comic Sans MS" panose="030F0902030302020204" pitchFamily="66" charset="0"/>
              </a:rPr>
              <a:t>and </a:t>
            </a:r>
            <a:r>
              <a:rPr lang="en-GB" altLang="en-US" sz="2000" b="1" dirty="0">
                <a:solidFill>
                  <a:srgbClr val="0070C0"/>
                </a:solidFill>
                <a:latin typeface="Comic Sans MS" panose="030F0902030302020204" pitchFamily="66" charset="0"/>
              </a:rPr>
              <a:t>timing</a:t>
            </a:r>
            <a:r>
              <a:rPr lang="en-GB" altLang="en-US" sz="2000" dirty="0">
                <a:solidFill>
                  <a:srgbClr val="414042"/>
                </a:solidFill>
                <a:latin typeface="Comic Sans MS" panose="030F0902030302020204" pitchFamily="66" charset="0"/>
              </a:rPr>
              <a:t>.</a:t>
            </a:r>
          </a:p>
        </p:txBody>
      </p:sp>
    </p:spTree>
    <p:extLst>
      <p:ext uri="{BB962C8B-B14F-4D97-AF65-F5344CB8AC3E}">
        <p14:creationId xmlns:p14="http://schemas.microsoft.com/office/powerpoint/2010/main" val="23190822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Subtitle 2">
            <a:extLst>
              <a:ext uri="{FF2B5EF4-FFF2-40B4-BE49-F238E27FC236}">
                <a16:creationId xmlns:a16="http://schemas.microsoft.com/office/drawing/2014/main" id="{5E287E39-6F74-394A-9BF5-C3692EA8BF9D}"/>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A word about prosody</a:t>
            </a:r>
          </a:p>
        </p:txBody>
      </p:sp>
      <p:sp>
        <p:nvSpPr>
          <p:cNvPr id="6" name="Text Box 5">
            <a:extLst>
              <a:ext uri="{FF2B5EF4-FFF2-40B4-BE49-F238E27FC236}">
                <a16:creationId xmlns:a16="http://schemas.microsoft.com/office/drawing/2014/main" id="{5C57BBAB-5B73-4942-A149-C7BBAFF31D4C}"/>
              </a:ext>
            </a:extLst>
          </p:cNvPr>
          <p:cNvSpPr txBox="1">
            <a:spLocks noChangeArrowheads="1"/>
          </p:cNvSpPr>
          <p:nvPr/>
        </p:nvSpPr>
        <p:spPr bwMode="auto">
          <a:xfrm>
            <a:off x="2543174" y="1301468"/>
            <a:ext cx="8653146" cy="969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900" b="1" dirty="0">
                <a:solidFill>
                  <a:srgbClr val="0070C0"/>
                </a:solidFill>
              </a:rPr>
              <a:t>Stress</a:t>
            </a:r>
            <a:r>
              <a:rPr lang="en-GB" altLang="en-US" sz="1900" dirty="0">
                <a:solidFill>
                  <a:srgbClr val="414042"/>
                </a:solidFill>
              </a:rPr>
              <a:t> is the use of loudness to make one word stand out from the others to convey meaning</a:t>
            </a:r>
            <a:r>
              <a:rPr lang="en-US" altLang="en-US" sz="1900" dirty="0">
                <a:solidFill>
                  <a:srgbClr val="414042"/>
                </a:solidFill>
              </a:rPr>
              <a:t>. Try reading this line without changing any pitch – read in a monotone:</a:t>
            </a:r>
            <a:endParaRPr lang="en-GB" altLang="en-US" sz="1900" dirty="0">
              <a:solidFill>
                <a:srgbClr val="414042"/>
              </a:solidFill>
            </a:endParaRPr>
          </a:p>
        </p:txBody>
      </p:sp>
      <p:sp>
        <p:nvSpPr>
          <p:cNvPr id="7" name="Text Box 5">
            <a:extLst>
              <a:ext uri="{FF2B5EF4-FFF2-40B4-BE49-F238E27FC236}">
                <a16:creationId xmlns:a16="http://schemas.microsoft.com/office/drawing/2014/main" id="{C3B7BEBD-43D0-8F48-A004-F7275BC71AD2}"/>
              </a:ext>
            </a:extLst>
          </p:cNvPr>
          <p:cNvSpPr txBox="1">
            <a:spLocks noChangeArrowheads="1"/>
          </p:cNvSpPr>
          <p:nvPr/>
        </p:nvSpPr>
        <p:spPr bwMode="auto">
          <a:xfrm>
            <a:off x="2543175" y="2834140"/>
            <a:ext cx="5994717"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900" dirty="0">
                <a:solidFill>
                  <a:srgbClr val="414042"/>
                </a:solidFill>
              </a:rPr>
              <a:t>Now try varying the way you read</a:t>
            </a:r>
            <a:r>
              <a:rPr lang="en-US" altLang="en-US" sz="1900" dirty="0">
                <a:solidFill>
                  <a:srgbClr val="414042"/>
                </a:solidFill>
              </a:rPr>
              <a:t> the same line:</a:t>
            </a:r>
            <a:endParaRPr lang="en-GB" altLang="en-US" sz="1900" dirty="0">
              <a:solidFill>
                <a:srgbClr val="414042"/>
              </a:solidFill>
            </a:endParaRPr>
          </a:p>
        </p:txBody>
      </p:sp>
      <p:sp>
        <p:nvSpPr>
          <p:cNvPr id="8" name="Text Box 7">
            <a:extLst>
              <a:ext uri="{FF2B5EF4-FFF2-40B4-BE49-F238E27FC236}">
                <a16:creationId xmlns:a16="http://schemas.microsoft.com/office/drawing/2014/main" id="{AFDB5F9A-F726-3A48-B1A7-06DBD2D2596C}"/>
              </a:ext>
            </a:extLst>
          </p:cNvPr>
          <p:cNvSpPr txBox="1">
            <a:spLocks noChangeArrowheads="1"/>
          </p:cNvSpPr>
          <p:nvPr/>
        </p:nvSpPr>
        <p:spPr bwMode="auto">
          <a:xfrm>
            <a:off x="815975" y="5373564"/>
            <a:ext cx="9923145"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900" dirty="0">
                <a:solidFill>
                  <a:srgbClr val="414042"/>
                </a:solidFill>
                <a:latin typeface="Comic Sans MS" panose="030F0902030302020204" pitchFamily="66" charset="0"/>
              </a:rPr>
              <a:t>Discuss with your partner what difference it makes when you stress different words. If you can read in this manner, it will help you understand the text you are reading.</a:t>
            </a:r>
          </a:p>
        </p:txBody>
      </p:sp>
      <p:sp>
        <p:nvSpPr>
          <p:cNvPr id="10" name="Rectangle 9">
            <a:extLst>
              <a:ext uri="{FF2B5EF4-FFF2-40B4-BE49-F238E27FC236}">
                <a16:creationId xmlns:a16="http://schemas.microsoft.com/office/drawing/2014/main" id="{671B4154-1D1E-9A44-AAD6-BEBEB6C4ABF1}"/>
              </a:ext>
            </a:extLst>
          </p:cNvPr>
          <p:cNvSpPr/>
          <p:nvPr/>
        </p:nvSpPr>
        <p:spPr>
          <a:xfrm>
            <a:off x="588733" y="534990"/>
            <a:ext cx="1605827" cy="16038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1a</a:t>
            </a:r>
          </a:p>
          <a:p>
            <a:pPr marL="138113" lvl="0">
              <a:spcBef>
                <a:spcPts val="700"/>
              </a:spcBef>
            </a:pPr>
            <a:r>
              <a:rPr lang="en-GB" altLang="en-US" sz="1700" dirty="0">
                <a:solidFill>
                  <a:prstClr val="white"/>
                </a:solidFill>
                <a:latin typeface="Comic Sans MS" panose="030F0902030302020204" pitchFamily="66" charset="0"/>
              </a:rPr>
              <a:t>Book Talk</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Reading as</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a reader</a:t>
            </a:r>
          </a:p>
        </p:txBody>
      </p:sp>
      <p:sp>
        <p:nvSpPr>
          <p:cNvPr id="11" name="Text Box 5">
            <a:extLst>
              <a:ext uri="{FF2B5EF4-FFF2-40B4-BE49-F238E27FC236}">
                <a16:creationId xmlns:a16="http://schemas.microsoft.com/office/drawing/2014/main" id="{FBBBEC59-1CC4-0948-819D-81E5E7FED9B1}"/>
              </a:ext>
            </a:extLst>
          </p:cNvPr>
          <p:cNvSpPr txBox="1">
            <a:spLocks noChangeArrowheads="1"/>
          </p:cNvSpPr>
          <p:nvPr/>
        </p:nvSpPr>
        <p:spPr bwMode="auto">
          <a:xfrm>
            <a:off x="0" y="2242312"/>
            <a:ext cx="12191999"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30000"/>
              </a:spcBef>
              <a:buFontTx/>
              <a:buNone/>
            </a:pPr>
            <a:r>
              <a:rPr lang="en-GB" altLang="en-US" sz="1900" b="1" dirty="0">
                <a:solidFill>
                  <a:srgbClr val="0070C0"/>
                </a:solidFill>
              </a:rPr>
              <a:t>John only spoke to Jim.</a:t>
            </a:r>
          </a:p>
        </p:txBody>
      </p:sp>
      <p:sp>
        <p:nvSpPr>
          <p:cNvPr id="12" name="Text Box 5">
            <a:extLst>
              <a:ext uri="{FF2B5EF4-FFF2-40B4-BE49-F238E27FC236}">
                <a16:creationId xmlns:a16="http://schemas.microsoft.com/office/drawing/2014/main" id="{3BBA32E9-ECD3-7F41-B7F3-790126ECA11B}"/>
              </a:ext>
            </a:extLst>
          </p:cNvPr>
          <p:cNvSpPr txBox="1">
            <a:spLocks noChangeArrowheads="1"/>
          </p:cNvSpPr>
          <p:nvPr/>
        </p:nvSpPr>
        <p:spPr bwMode="auto">
          <a:xfrm>
            <a:off x="0" y="3278399"/>
            <a:ext cx="12191999" cy="190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30000"/>
              </a:spcBef>
              <a:buFontTx/>
              <a:buNone/>
            </a:pPr>
            <a:r>
              <a:rPr lang="en-GB" altLang="en-US" sz="1900" b="1" dirty="0">
                <a:solidFill>
                  <a:srgbClr val="0070C0"/>
                </a:solidFill>
              </a:rPr>
              <a:t>John </a:t>
            </a:r>
            <a:r>
              <a:rPr lang="en-GB" altLang="en-US" sz="1900" dirty="0">
                <a:solidFill>
                  <a:srgbClr val="414042"/>
                </a:solidFill>
              </a:rPr>
              <a:t>only spoke to Jim.</a:t>
            </a:r>
          </a:p>
          <a:p>
            <a:pPr algn="ctr">
              <a:spcBef>
                <a:spcPct val="30000"/>
              </a:spcBef>
              <a:buFontTx/>
              <a:buNone/>
            </a:pPr>
            <a:r>
              <a:rPr lang="en-GB" altLang="en-US" sz="1900" dirty="0">
                <a:solidFill>
                  <a:srgbClr val="414042"/>
                </a:solidFill>
              </a:rPr>
              <a:t>John </a:t>
            </a:r>
            <a:r>
              <a:rPr lang="en-GB" altLang="en-US" sz="1900" b="1" dirty="0">
                <a:solidFill>
                  <a:srgbClr val="0070C0"/>
                </a:solidFill>
              </a:rPr>
              <a:t>only </a:t>
            </a:r>
            <a:r>
              <a:rPr lang="en-GB" altLang="en-US" sz="1900" dirty="0">
                <a:solidFill>
                  <a:srgbClr val="414042"/>
                </a:solidFill>
              </a:rPr>
              <a:t>spoke to Jim.</a:t>
            </a:r>
          </a:p>
          <a:p>
            <a:pPr algn="ctr">
              <a:spcBef>
                <a:spcPct val="30000"/>
              </a:spcBef>
              <a:buFontTx/>
              <a:buNone/>
            </a:pPr>
            <a:r>
              <a:rPr lang="en-GB" altLang="en-US" sz="1900" dirty="0">
                <a:solidFill>
                  <a:srgbClr val="414042"/>
                </a:solidFill>
              </a:rPr>
              <a:t>John only </a:t>
            </a:r>
            <a:r>
              <a:rPr lang="en-GB" altLang="en-US" sz="1900" b="1" dirty="0">
                <a:solidFill>
                  <a:srgbClr val="0070C0"/>
                </a:solidFill>
              </a:rPr>
              <a:t>spoke </a:t>
            </a:r>
            <a:r>
              <a:rPr lang="en-GB" altLang="en-US" sz="1900" dirty="0">
                <a:solidFill>
                  <a:srgbClr val="414042"/>
                </a:solidFill>
              </a:rPr>
              <a:t>to Jim.</a:t>
            </a:r>
          </a:p>
          <a:p>
            <a:pPr algn="ctr">
              <a:spcBef>
                <a:spcPct val="30000"/>
              </a:spcBef>
              <a:buFontTx/>
              <a:buNone/>
            </a:pPr>
            <a:r>
              <a:rPr lang="en-GB" altLang="en-US" sz="1900" dirty="0">
                <a:solidFill>
                  <a:srgbClr val="414042"/>
                </a:solidFill>
              </a:rPr>
              <a:t>John only spoke </a:t>
            </a:r>
            <a:r>
              <a:rPr lang="en-GB" altLang="en-US" sz="1900" b="1" dirty="0">
                <a:solidFill>
                  <a:srgbClr val="0070C0"/>
                </a:solidFill>
              </a:rPr>
              <a:t>to </a:t>
            </a:r>
            <a:r>
              <a:rPr lang="en-GB" altLang="en-US" sz="1900" dirty="0">
                <a:solidFill>
                  <a:srgbClr val="414042"/>
                </a:solidFill>
              </a:rPr>
              <a:t>Jim.</a:t>
            </a:r>
          </a:p>
          <a:p>
            <a:pPr algn="ctr">
              <a:spcBef>
                <a:spcPct val="30000"/>
              </a:spcBef>
              <a:buFontTx/>
              <a:buNone/>
            </a:pPr>
            <a:r>
              <a:rPr lang="en-GB" altLang="en-US" sz="1900" dirty="0">
                <a:solidFill>
                  <a:srgbClr val="414042"/>
                </a:solidFill>
              </a:rPr>
              <a:t>John only spoke to </a:t>
            </a:r>
            <a:r>
              <a:rPr lang="en-GB" altLang="en-US" sz="1900" b="1" dirty="0">
                <a:solidFill>
                  <a:srgbClr val="0070C0"/>
                </a:solidFill>
              </a:rPr>
              <a:t>Jim</a:t>
            </a:r>
            <a:r>
              <a:rPr lang="en-GB" altLang="en-US" sz="1900" dirty="0">
                <a:solidFill>
                  <a:srgbClr val="414042"/>
                </a:solidFill>
              </a:rPr>
              <a:t>.</a:t>
            </a:r>
          </a:p>
        </p:txBody>
      </p:sp>
    </p:spTree>
    <p:extLst>
      <p:ext uri="{BB962C8B-B14F-4D97-AF65-F5344CB8AC3E}">
        <p14:creationId xmlns:p14="http://schemas.microsoft.com/office/powerpoint/2010/main" val="40899855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1" name="Rectangle 8">
            <a:extLst>
              <a:ext uri="{FF2B5EF4-FFF2-40B4-BE49-F238E27FC236}">
                <a16:creationId xmlns:a16="http://schemas.microsoft.com/office/drawing/2014/main" id="{A265F59B-1BBD-1543-8663-A961A2C1C6D8}"/>
              </a:ext>
            </a:extLst>
          </p:cNvPr>
          <p:cNvSpPr>
            <a:spLocks noChangeArrowheads="1"/>
          </p:cNvSpPr>
          <p:nvPr/>
        </p:nvSpPr>
        <p:spPr bwMode="auto">
          <a:xfrm>
            <a:off x="1823827" y="3649109"/>
            <a:ext cx="1494469"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steerage</a:t>
            </a:r>
          </a:p>
        </p:txBody>
      </p:sp>
      <p:sp>
        <p:nvSpPr>
          <p:cNvPr id="12" name="Rectangle 9">
            <a:extLst>
              <a:ext uri="{FF2B5EF4-FFF2-40B4-BE49-F238E27FC236}">
                <a16:creationId xmlns:a16="http://schemas.microsoft.com/office/drawing/2014/main" id="{1A98793F-1B43-BA42-8717-67C9AAE44502}"/>
              </a:ext>
            </a:extLst>
          </p:cNvPr>
          <p:cNvSpPr>
            <a:spLocks noChangeArrowheads="1"/>
          </p:cNvSpPr>
          <p:nvPr/>
        </p:nvSpPr>
        <p:spPr bwMode="auto">
          <a:xfrm>
            <a:off x="1823827" y="1742307"/>
            <a:ext cx="1494469"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quayside</a:t>
            </a:r>
          </a:p>
        </p:txBody>
      </p:sp>
      <p:sp>
        <p:nvSpPr>
          <p:cNvPr id="14" name="Text Box 11">
            <a:extLst>
              <a:ext uri="{FF2B5EF4-FFF2-40B4-BE49-F238E27FC236}">
                <a16:creationId xmlns:a16="http://schemas.microsoft.com/office/drawing/2014/main" id="{F8A2B51C-F453-D640-9125-69D0F1E60E5B}"/>
              </a:ext>
            </a:extLst>
          </p:cNvPr>
          <p:cNvSpPr txBox="1">
            <a:spLocks noChangeArrowheads="1"/>
          </p:cNvSpPr>
          <p:nvPr/>
        </p:nvSpPr>
        <p:spPr bwMode="auto">
          <a:xfrm>
            <a:off x="0" y="5595773"/>
            <a:ext cx="12192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dirty="0">
                <a:solidFill>
                  <a:srgbClr val="414042"/>
                </a:solidFill>
              </a:rPr>
              <a:t>Listen for this key information as your teacher is reading.</a:t>
            </a:r>
          </a:p>
        </p:txBody>
      </p:sp>
      <p:sp>
        <p:nvSpPr>
          <p:cNvPr id="15" name="Rectangle 12">
            <a:extLst>
              <a:ext uri="{FF2B5EF4-FFF2-40B4-BE49-F238E27FC236}">
                <a16:creationId xmlns:a16="http://schemas.microsoft.com/office/drawing/2014/main" id="{651439C1-BC86-3C4C-AA74-F0B4EF023C65}"/>
              </a:ext>
            </a:extLst>
          </p:cNvPr>
          <p:cNvSpPr>
            <a:spLocks noChangeArrowheads="1"/>
          </p:cNvSpPr>
          <p:nvPr/>
        </p:nvSpPr>
        <p:spPr bwMode="auto">
          <a:xfrm>
            <a:off x="1248386" y="2241247"/>
            <a:ext cx="2728973" cy="1294751"/>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700" dirty="0">
                <a:solidFill>
                  <a:srgbClr val="414042"/>
                </a:solidFill>
              </a:rPr>
              <a:t>A platform lying alongside the water for loading and unloading ships.</a:t>
            </a:r>
          </a:p>
        </p:txBody>
      </p:sp>
      <p:sp>
        <p:nvSpPr>
          <p:cNvPr id="18" name="Rectangle 15">
            <a:extLst>
              <a:ext uri="{FF2B5EF4-FFF2-40B4-BE49-F238E27FC236}">
                <a16:creationId xmlns:a16="http://schemas.microsoft.com/office/drawing/2014/main" id="{E626A0E5-9DCB-2841-A35E-EEEF92F68DC4}"/>
              </a:ext>
            </a:extLst>
          </p:cNvPr>
          <p:cNvSpPr>
            <a:spLocks noChangeArrowheads="1"/>
          </p:cNvSpPr>
          <p:nvPr/>
        </p:nvSpPr>
        <p:spPr bwMode="auto">
          <a:xfrm>
            <a:off x="1248386" y="4127576"/>
            <a:ext cx="2564662" cy="1148099"/>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700" dirty="0">
                <a:solidFill>
                  <a:srgbClr val="414042"/>
                </a:solidFill>
              </a:rPr>
              <a:t>The lowest deck of a ship, providing the cheapest accommodation</a:t>
            </a:r>
          </a:p>
        </p:txBody>
      </p:sp>
      <p:sp>
        <p:nvSpPr>
          <p:cNvPr id="20" name="Text Box 18">
            <a:extLst>
              <a:ext uri="{FF2B5EF4-FFF2-40B4-BE49-F238E27FC236}">
                <a16:creationId xmlns:a16="http://schemas.microsoft.com/office/drawing/2014/main" id="{EB8AC2D1-98CD-FB48-BA66-D13F30C9292A}"/>
              </a:ext>
            </a:extLst>
          </p:cNvPr>
          <p:cNvSpPr txBox="1">
            <a:spLocks noChangeArrowheads="1"/>
          </p:cNvSpPr>
          <p:nvPr/>
        </p:nvSpPr>
        <p:spPr bwMode="auto">
          <a:xfrm>
            <a:off x="0" y="684676"/>
            <a:ext cx="12169775" cy="737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dirty="0">
                <a:solidFill>
                  <a:srgbClr val="414042"/>
                </a:solidFill>
              </a:rPr>
              <a:t>Before you are introduced to the poem, discuss with a partner: </a:t>
            </a:r>
            <a:br>
              <a:rPr lang="en-GB" altLang="en-US" dirty="0">
                <a:solidFill>
                  <a:srgbClr val="414042"/>
                </a:solidFill>
              </a:rPr>
            </a:br>
            <a:r>
              <a:rPr lang="en-GB" altLang="en-US" dirty="0">
                <a:solidFill>
                  <a:srgbClr val="414042"/>
                </a:solidFill>
              </a:rPr>
              <a:t>What is your understanding of these words and phrases?</a:t>
            </a:r>
          </a:p>
        </p:txBody>
      </p:sp>
      <p:sp>
        <p:nvSpPr>
          <p:cNvPr id="22" name="Rectangle 20">
            <a:extLst>
              <a:ext uri="{FF2B5EF4-FFF2-40B4-BE49-F238E27FC236}">
                <a16:creationId xmlns:a16="http://schemas.microsoft.com/office/drawing/2014/main" id="{F86C3717-8CCD-574C-A2A5-A3435518E116}"/>
              </a:ext>
            </a:extLst>
          </p:cNvPr>
          <p:cNvSpPr>
            <a:spLocks noChangeArrowheads="1"/>
          </p:cNvSpPr>
          <p:nvPr/>
        </p:nvSpPr>
        <p:spPr bwMode="auto">
          <a:xfrm>
            <a:off x="4675567" y="2251757"/>
            <a:ext cx="2261424" cy="942137"/>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700" dirty="0">
                <a:solidFill>
                  <a:srgbClr val="414042"/>
                </a:solidFill>
              </a:rPr>
              <a:t>A food consisting of fish eggs – considered a delicacy</a:t>
            </a:r>
          </a:p>
        </p:txBody>
      </p:sp>
      <p:sp>
        <p:nvSpPr>
          <p:cNvPr id="2" name="Rectangle 1">
            <a:extLst>
              <a:ext uri="{FF2B5EF4-FFF2-40B4-BE49-F238E27FC236}">
                <a16:creationId xmlns:a16="http://schemas.microsoft.com/office/drawing/2014/main" id="{971875B0-AF8D-3743-998B-F7AB8E6CA440}"/>
              </a:ext>
            </a:extLst>
          </p:cNvPr>
          <p:cNvSpPr/>
          <p:nvPr/>
        </p:nvSpPr>
        <p:spPr>
          <a:xfrm>
            <a:off x="1046206" y="2106789"/>
            <a:ext cx="3049710" cy="116796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DDB3FC91-4EB8-E840-A8A3-75D12944EA4B}"/>
              </a:ext>
            </a:extLst>
          </p:cNvPr>
          <p:cNvSpPr/>
          <p:nvPr/>
        </p:nvSpPr>
        <p:spPr>
          <a:xfrm>
            <a:off x="1045124" y="4020736"/>
            <a:ext cx="3059667" cy="116796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8">
            <a:extLst>
              <a:ext uri="{FF2B5EF4-FFF2-40B4-BE49-F238E27FC236}">
                <a16:creationId xmlns:a16="http://schemas.microsoft.com/office/drawing/2014/main" id="{381D7D15-0B8B-624D-BF2E-645FC6D7569A}"/>
              </a:ext>
            </a:extLst>
          </p:cNvPr>
          <p:cNvSpPr>
            <a:spLocks noChangeArrowheads="1"/>
          </p:cNvSpPr>
          <p:nvPr/>
        </p:nvSpPr>
        <p:spPr bwMode="auto">
          <a:xfrm>
            <a:off x="6480710" y="3649109"/>
            <a:ext cx="904414" cy="369332"/>
          </a:xfrm>
          <a:prstGeom prst="rect">
            <a:avLst/>
          </a:prstGeom>
          <a:solidFill>
            <a:srgbClr val="0070C0"/>
          </a:solidFill>
          <a:ln>
            <a:noFill/>
          </a:ln>
          <a:effectLst/>
        </p:spPr>
        <p:txBody>
          <a:bodyPr wrap="non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frenzy</a:t>
            </a:r>
          </a:p>
        </p:txBody>
      </p:sp>
      <p:sp>
        <p:nvSpPr>
          <p:cNvPr id="31" name="Rectangle 9">
            <a:extLst>
              <a:ext uri="{FF2B5EF4-FFF2-40B4-BE49-F238E27FC236}">
                <a16:creationId xmlns:a16="http://schemas.microsoft.com/office/drawing/2014/main" id="{35C17F1C-E9E0-1744-9B78-FE665C7143E9}"/>
              </a:ext>
            </a:extLst>
          </p:cNvPr>
          <p:cNvSpPr>
            <a:spLocks noChangeArrowheads="1"/>
          </p:cNvSpPr>
          <p:nvPr/>
        </p:nvSpPr>
        <p:spPr bwMode="auto">
          <a:xfrm>
            <a:off x="8498107" y="1742307"/>
            <a:ext cx="1494469"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refugees</a:t>
            </a:r>
          </a:p>
        </p:txBody>
      </p:sp>
      <p:sp>
        <p:nvSpPr>
          <p:cNvPr id="32" name="Rectangle 12">
            <a:extLst>
              <a:ext uri="{FF2B5EF4-FFF2-40B4-BE49-F238E27FC236}">
                <a16:creationId xmlns:a16="http://schemas.microsoft.com/office/drawing/2014/main" id="{03C4DF8B-1CDB-8840-9BEE-D6D653C514BB}"/>
              </a:ext>
            </a:extLst>
          </p:cNvPr>
          <p:cNvSpPr>
            <a:spLocks noChangeArrowheads="1"/>
          </p:cNvSpPr>
          <p:nvPr/>
        </p:nvSpPr>
        <p:spPr bwMode="auto">
          <a:xfrm>
            <a:off x="7681374" y="2241248"/>
            <a:ext cx="3010935" cy="1187752"/>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700" dirty="0">
                <a:solidFill>
                  <a:srgbClr val="414042"/>
                </a:solidFill>
              </a:rPr>
              <a:t>People who have been forced to leave their country for one reason or another</a:t>
            </a:r>
          </a:p>
        </p:txBody>
      </p:sp>
      <p:sp>
        <p:nvSpPr>
          <p:cNvPr id="33" name="Rectangle 15">
            <a:extLst>
              <a:ext uri="{FF2B5EF4-FFF2-40B4-BE49-F238E27FC236}">
                <a16:creationId xmlns:a16="http://schemas.microsoft.com/office/drawing/2014/main" id="{0F1BE530-2A96-6D44-AEEE-3D4C7438CB25}"/>
              </a:ext>
            </a:extLst>
          </p:cNvPr>
          <p:cNvSpPr>
            <a:spLocks noChangeArrowheads="1"/>
          </p:cNvSpPr>
          <p:nvPr/>
        </p:nvSpPr>
        <p:spPr bwMode="auto">
          <a:xfrm>
            <a:off x="6289454" y="4127577"/>
            <a:ext cx="1322486" cy="1061126"/>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700" dirty="0">
                <a:solidFill>
                  <a:srgbClr val="414042"/>
                </a:solidFill>
              </a:rPr>
              <a:t>Uncontrolled or wild behaviour</a:t>
            </a:r>
          </a:p>
        </p:txBody>
      </p:sp>
      <p:sp>
        <p:nvSpPr>
          <p:cNvPr id="34" name="Rectangle 33">
            <a:extLst>
              <a:ext uri="{FF2B5EF4-FFF2-40B4-BE49-F238E27FC236}">
                <a16:creationId xmlns:a16="http://schemas.microsoft.com/office/drawing/2014/main" id="{4F787AD8-4353-B543-BCC8-E2015FF350CA}"/>
              </a:ext>
            </a:extLst>
          </p:cNvPr>
          <p:cNvSpPr/>
          <p:nvPr/>
        </p:nvSpPr>
        <p:spPr>
          <a:xfrm>
            <a:off x="7494328" y="2106789"/>
            <a:ext cx="3502026" cy="116796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51443EA2-5C49-2B4D-9722-AB95F8401BD8}"/>
              </a:ext>
            </a:extLst>
          </p:cNvPr>
          <p:cNvSpPr/>
          <p:nvPr/>
        </p:nvSpPr>
        <p:spPr>
          <a:xfrm>
            <a:off x="6096000" y="4020736"/>
            <a:ext cx="1673835" cy="116796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9">
            <a:extLst>
              <a:ext uri="{FF2B5EF4-FFF2-40B4-BE49-F238E27FC236}">
                <a16:creationId xmlns:a16="http://schemas.microsoft.com/office/drawing/2014/main" id="{9597AE63-3FC1-9949-9EAF-15AA67B4CE12}"/>
              </a:ext>
            </a:extLst>
          </p:cNvPr>
          <p:cNvSpPr>
            <a:spLocks noChangeArrowheads="1"/>
          </p:cNvSpPr>
          <p:nvPr/>
        </p:nvSpPr>
        <p:spPr bwMode="auto">
          <a:xfrm>
            <a:off x="5338950" y="1742307"/>
            <a:ext cx="897924"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caviar</a:t>
            </a:r>
          </a:p>
        </p:txBody>
      </p:sp>
      <p:sp>
        <p:nvSpPr>
          <p:cNvPr id="39" name="Rectangle 38">
            <a:extLst>
              <a:ext uri="{FF2B5EF4-FFF2-40B4-BE49-F238E27FC236}">
                <a16:creationId xmlns:a16="http://schemas.microsoft.com/office/drawing/2014/main" id="{0C14BA8B-91E5-5A4A-9D62-8D64B9F29666}"/>
              </a:ext>
            </a:extLst>
          </p:cNvPr>
          <p:cNvSpPr/>
          <p:nvPr/>
        </p:nvSpPr>
        <p:spPr>
          <a:xfrm>
            <a:off x="4490352" y="2106789"/>
            <a:ext cx="2595121" cy="116796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20">
            <a:extLst>
              <a:ext uri="{FF2B5EF4-FFF2-40B4-BE49-F238E27FC236}">
                <a16:creationId xmlns:a16="http://schemas.microsoft.com/office/drawing/2014/main" id="{C95F959E-836C-AB46-AB93-FC4CE5187872}"/>
              </a:ext>
            </a:extLst>
          </p:cNvPr>
          <p:cNvSpPr>
            <a:spLocks noChangeArrowheads="1"/>
          </p:cNvSpPr>
          <p:nvPr/>
        </p:nvSpPr>
        <p:spPr bwMode="auto">
          <a:xfrm>
            <a:off x="4530422" y="4165704"/>
            <a:ext cx="1453006" cy="890813"/>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700" dirty="0">
                <a:solidFill>
                  <a:srgbClr val="414042"/>
                </a:solidFill>
              </a:rPr>
              <a:t>Shake and vibrate rapidly</a:t>
            </a:r>
          </a:p>
        </p:txBody>
      </p:sp>
      <p:sp>
        <p:nvSpPr>
          <p:cNvPr id="41" name="Rectangle 9">
            <a:extLst>
              <a:ext uri="{FF2B5EF4-FFF2-40B4-BE49-F238E27FC236}">
                <a16:creationId xmlns:a16="http://schemas.microsoft.com/office/drawing/2014/main" id="{DD5DA4F3-95CD-0F41-BEAC-86EA650CEB9F}"/>
              </a:ext>
            </a:extLst>
          </p:cNvPr>
          <p:cNvSpPr>
            <a:spLocks noChangeArrowheads="1"/>
          </p:cNvSpPr>
          <p:nvPr/>
        </p:nvSpPr>
        <p:spPr bwMode="auto">
          <a:xfrm>
            <a:off x="4600292" y="3656254"/>
            <a:ext cx="979691"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judder</a:t>
            </a:r>
          </a:p>
        </p:txBody>
      </p:sp>
      <p:sp>
        <p:nvSpPr>
          <p:cNvPr id="42" name="Rectangle 41">
            <a:extLst>
              <a:ext uri="{FF2B5EF4-FFF2-40B4-BE49-F238E27FC236}">
                <a16:creationId xmlns:a16="http://schemas.microsoft.com/office/drawing/2014/main" id="{DB17C0C4-729C-BB48-BC7D-0F87063B626D}"/>
              </a:ext>
            </a:extLst>
          </p:cNvPr>
          <p:cNvSpPr/>
          <p:nvPr/>
        </p:nvSpPr>
        <p:spPr>
          <a:xfrm>
            <a:off x="4363634" y="4020736"/>
            <a:ext cx="1453006" cy="116796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8">
            <a:extLst>
              <a:ext uri="{FF2B5EF4-FFF2-40B4-BE49-F238E27FC236}">
                <a16:creationId xmlns:a16="http://schemas.microsoft.com/office/drawing/2014/main" id="{9445BB13-38A7-EE45-ABBE-261C1B5EEDC0}"/>
              </a:ext>
            </a:extLst>
          </p:cNvPr>
          <p:cNvSpPr>
            <a:spLocks noChangeArrowheads="1"/>
          </p:cNvSpPr>
          <p:nvPr/>
        </p:nvSpPr>
        <p:spPr bwMode="auto">
          <a:xfrm>
            <a:off x="8851212" y="3649109"/>
            <a:ext cx="1314784" cy="369332"/>
          </a:xfrm>
          <a:prstGeom prst="rect">
            <a:avLst/>
          </a:prstGeom>
          <a:solidFill>
            <a:srgbClr val="0070C0"/>
          </a:solidFill>
          <a:ln>
            <a:noFill/>
          </a:ln>
          <a:effectLst/>
        </p:spPr>
        <p:txBody>
          <a:bodyPr wrap="non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enterprise</a:t>
            </a:r>
          </a:p>
        </p:txBody>
      </p:sp>
      <p:sp>
        <p:nvSpPr>
          <p:cNvPr id="24" name="Rectangle 15">
            <a:extLst>
              <a:ext uri="{FF2B5EF4-FFF2-40B4-BE49-F238E27FC236}">
                <a16:creationId xmlns:a16="http://schemas.microsoft.com/office/drawing/2014/main" id="{274A49AA-77AB-904D-84B4-7F0164D74E6E}"/>
              </a:ext>
            </a:extLst>
          </p:cNvPr>
          <p:cNvSpPr>
            <a:spLocks noChangeArrowheads="1"/>
          </p:cNvSpPr>
          <p:nvPr/>
        </p:nvSpPr>
        <p:spPr bwMode="auto">
          <a:xfrm>
            <a:off x="8216756" y="4127577"/>
            <a:ext cx="2615211" cy="1061126"/>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700" dirty="0">
                <a:solidFill>
                  <a:srgbClr val="414042"/>
                </a:solidFill>
              </a:rPr>
              <a:t>A project or undertaking, especially a bold one</a:t>
            </a:r>
          </a:p>
        </p:txBody>
      </p:sp>
      <p:sp>
        <p:nvSpPr>
          <p:cNvPr id="26" name="Rectangle 25">
            <a:extLst>
              <a:ext uri="{FF2B5EF4-FFF2-40B4-BE49-F238E27FC236}">
                <a16:creationId xmlns:a16="http://schemas.microsoft.com/office/drawing/2014/main" id="{0238FAC4-086A-D047-AAA4-C32648AFC369}"/>
              </a:ext>
            </a:extLst>
          </p:cNvPr>
          <p:cNvSpPr/>
          <p:nvPr/>
        </p:nvSpPr>
        <p:spPr>
          <a:xfrm>
            <a:off x="8020854" y="4020736"/>
            <a:ext cx="2975500" cy="116796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8984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P spid="22" grpId="0"/>
      <p:bldP spid="2" grpId="0" animBg="1"/>
      <p:bldP spid="25" grpId="0" animBg="1"/>
      <p:bldP spid="32" grpId="0"/>
      <p:bldP spid="33" grpId="0"/>
      <p:bldP spid="34" grpId="0" animBg="1"/>
      <p:bldP spid="35" grpId="0" animBg="1"/>
      <p:bldP spid="39" grpId="0" animBg="1"/>
      <p:bldP spid="40" grpId="0"/>
      <p:bldP spid="42" grpId="0" animBg="1"/>
      <p:bldP spid="24" grpId="0"/>
      <p:bldP spid="2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6" name="Subtitle 2">
            <a:extLst>
              <a:ext uri="{FF2B5EF4-FFF2-40B4-BE49-F238E27FC236}">
                <a16:creationId xmlns:a16="http://schemas.microsoft.com/office/drawing/2014/main" id="{7A61D3F0-5A40-5141-8D00-DB1DA8430C85}"/>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7" name="Subtitle 2">
            <a:extLst>
              <a:ext uri="{FF2B5EF4-FFF2-40B4-BE49-F238E27FC236}">
                <a16:creationId xmlns:a16="http://schemas.microsoft.com/office/drawing/2014/main" id="{DF8FAC1D-C2DC-A543-833B-830F87726265}"/>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8" name="Oval 4">
            <a:hlinkClick r:id="rId3" action="ppaction://hlinkfile"/>
            <a:extLst>
              <a:ext uri="{FF2B5EF4-FFF2-40B4-BE49-F238E27FC236}">
                <a16:creationId xmlns:a16="http://schemas.microsoft.com/office/drawing/2014/main" id="{609723F6-EB63-E944-98D4-803B0216F3C2}"/>
              </a:ext>
            </a:extLst>
          </p:cNvPr>
          <p:cNvSpPr>
            <a:spLocks noChangeArrowheads="1"/>
          </p:cNvSpPr>
          <p:nvPr/>
        </p:nvSpPr>
        <p:spPr bwMode="auto">
          <a:xfrm>
            <a:off x="4423378" y="2804631"/>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reader</a:t>
            </a:r>
          </a:p>
        </p:txBody>
      </p:sp>
      <p:sp>
        <p:nvSpPr>
          <p:cNvPr id="10" name="Text Box 5">
            <a:extLst>
              <a:ext uri="{FF2B5EF4-FFF2-40B4-BE49-F238E27FC236}">
                <a16:creationId xmlns:a16="http://schemas.microsoft.com/office/drawing/2014/main" id="{0D67FAB0-B915-BE48-B7B3-333F51E0C785}"/>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Put forward your ideas, but be prepared to change your mind</a:t>
            </a:r>
          </a:p>
        </p:txBody>
      </p:sp>
      <p:sp>
        <p:nvSpPr>
          <p:cNvPr id="13" name="Text Box 6">
            <a:extLst>
              <a:ext uri="{FF2B5EF4-FFF2-40B4-BE49-F238E27FC236}">
                <a16:creationId xmlns:a16="http://schemas.microsoft.com/office/drawing/2014/main" id="{C8D3489D-0016-744F-A679-91F6C78E1CE8}"/>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How</a:t>
            </a:r>
            <a:r>
              <a:rPr lang="en-US" altLang="en-US" sz="1600" dirty="0">
                <a:solidFill>
                  <a:srgbClr val="414042"/>
                </a:solidFill>
              </a:rPr>
              <a:t> does the poem make you feel?</a:t>
            </a:r>
            <a:endParaRPr lang="en-GB" altLang="en-US" sz="1600" dirty="0">
              <a:solidFill>
                <a:srgbClr val="414042"/>
              </a:solidFill>
            </a:endParaRPr>
          </a:p>
        </p:txBody>
      </p:sp>
      <p:sp>
        <p:nvSpPr>
          <p:cNvPr id="14" name="Text Box 7">
            <a:extLst>
              <a:ext uri="{FF2B5EF4-FFF2-40B4-BE49-F238E27FC236}">
                <a16:creationId xmlns:a16="http://schemas.microsoft.com/office/drawing/2014/main" id="{59FAB8C8-B63F-B740-85B1-467BAA5BD720}"/>
              </a:ext>
            </a:extLst>
          </p:cNvPr>
          <p:cNvSpPr txBox="1">
            <a:spLocks noChangeArrowheads="1"/>
          </p:cNvSpPr>
          <p:nvPr/>
        </p:nvSpPr>
        <p:spPr bwMode="auto">
          <a:xfrm>
            <a:off x="1261117" y="1818594"/>
            <a:ext cx="2313963"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What’s in </a:t>
            </a:r>
            <a:r>
              <a:rPr lang="en-GB" altLang="en-US" sz="1600" b="1" dirty="0">
                <a:solidFill>
                  <a:srgbClr val="414042"/>
                </a:solidFill>
              </a:rPr>
              <a:t>your</a:t>
            </a:r>
            <a:r>
              <a:rPr lang="en-GB" altLang="en-US" sz="1600" dirty="0">
                <a:solidFill>
                  <a:srgbClr val="414042"/>
                </a:solidFill>
              </a:rPr>
              <a:t> head? </a:t>
            </a:r>
            <a:br>
              <a:rPr lang="en-GB" altLang="en-US" sz="1600" dirty="0">
                <a:solidFill>
                  <a:srgbClr val="414042"/>
                </a:solidFill>
              </a:rPr>
            </a:br>
            <a:r>
              <a:rPr lang="en-GB" altLang="en-US" sz="1600" dirty="0">
                <a:solidFill>
                  <a:srgbClr val="414042"/>
                </a:solidFill>
              </a:rPr>
              <a:t>What do </a:t>
            </a:r>
            <a:r>
              <a:rPr lang="en-US" altLang="en-US" sz="1600" b="1" dirty="0">
                <a:solidFill>
                  <a:srgbClr val="414042"/>
                </a:solidFill>
              </a:rPr>
              <a:t>you</a:t>
            </a:r>
            <a:r>
              <a:rPr lang="en-US" altLang="en-US" sz="1600" dirty="0">
                <a:solidFill>
                  <a:srgbClr val="414042"/>
                </a:solidFill>
              </a:rPr>
              <a:t> think?</a:t>
            </a:r>
            <a:endParaRPr lang="en-GB" altLang="en-US" sz="1600" dirty="0">
              <a:solidFill>
                <a:srgbClr val="414042"/>
              </a:solidFill>
            </a:endParaRPr>
          </a:p>
        </p:txBody>
      </p:sp>
      <p:sp>
        <p:nvSpPr>
          <p:cNvPr id="15" name="Text Box 8">
            <a:extLst>
              <a:ext uri="{FF2B5EF4-FFF2-40B4-BE49-F238E27FC236}">
                <a16:creationId xmlns:a16="http://schemas.microsoft.com/office/drawing/2014/main" id="{0B575064-B591-6945-902E-FEAEB3611BCC}"/>
              </a:ext>
            </a:extLst>
          </p:cNvPr>
          <p:cNvSpPr txBox="1">
            <a:spLocks noChangeArrowheads="1"/>
          </p:cNvSpPr>
          <p:nvPr/>
        </p:nvSpPr>
        <p:spPr bwMode="auto">
          <a:xfrm>
            <a:off x="1261117" y="2901749"/>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err="1">
                <a:solidFill>
                  <a:srgbClr val="414042"/>
                </a:solidFill>
              </a:rPr>
              <a:t>Propos</a:t>
            </a:r>
            <a:r>
              <a:rPr lang="en-US" altLang="en-US" sz="1600" dirty="0">
                <a:solidFill>
                  <a:srgbClr val="414042"/>
                </a:solidFill>
              </a:rPr>
              <a:t>e</a:t>
            </a:r>
            <a:r>
              <a:rPr lang="en-GB" altLang="en-US" sz="1600" dirty="0">
                <a:solidFill>
                  <a:srgbClr val="414042"/>
                </a:solidFill>
              </a:rPr>
              <a:t> ideas using tentative language, such as </a:t>
            </a:r>
            <a:r>
              <a:rPr lang="en-US" altLang="en-US" sz="1600" dirty="0">
                <a:solidFill>
                  <a:srgbClr val="414042"/>
                </a:solidFill>
              </a:rPr>
              <a:t>I wonder why… I think that… Perhaps…</a:t>
            </a:r>
            <a:endParaRPr lang="en-GB" altLang="en-US" sz="1600" dirty="0">
              <a:solidFill>
                <a:srgbClr val="414042"/>
              </a:solidFill>
            </a:endParaRPr>
          </a:p>
        </p:txBody>
      </p:sp>
      <p:sp>
        <p:nvSpPr>
          <p:cNvPr id="16" name="Text Box 11">
            <a:extLst>
              <a:ext uri="{FF2B5EF4-FFF2-40B4-BE49-F238E27FC236}">
                <a16:creationId xmlns:a16="http://schemas.microsoft.com/office/drawing/2014/main" id="{56127191-F216-EC4A-940B-BF26CD4BFA23}"/>
              </a:ext>
            </a:extLst>
          </p:cNvPr>
          <p:cNvSpPr txBox="1">
            <a:spLocks noChangeArrowheads="1"/>
          </p:cNvSpPr>
          <p:nvPr/>
        </p:nvSpPr>
        <p:spPr bwMode="auto">
          <a:xfrm>
            <a:off x="3898256" y="5566732"/>
            <a:ext cx="3975350" cy="46366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All ideas are accepted</a:t>
            </a:r>
          </a:p>
        </p:txBody>
      </p:sp>
      <p:sp>
        <p:nvSpPr>
          <p:cNvPr id="17" name="Text Box 9">
            <a:extLst>
              <a:ext uri="{FF2B5EF4-FFF2-40B4-BE49-F238E27FC236}">
                <a16:creationId xmlns:a16="http://schemas.microsoft.com/office/drawing/2014/main" id="{53293DDF-74EE-114B-8C81-18B7005757BC}"/>
              </a:ext>
            </a:extLst>
          </p:cNvPr>
          <p:cNvSpPr txBox="1">
            <a:spLocks noChangeArrowheads="1"/>
          </p:cNvSpPr>
          <p:nvPr/>
        </p:nvSpPr>
        <p:spPr bwMode="auto">
          <a:xfrm>
            <a:off x="8271543" y="2901750"/>
            <a:ext cx="2562546" cy="164326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Can you identify the mood of the poem?</a:t>
            </a:r>
          </a:p>
        </p:txBody>
      </p:sp>
      <p:sp>
        <p:nvSpPr>
          <p:cNvPr id="18" name="Text Box 6">
            <a:extLst>
              <a:ext uri="{FF2B5EF4-FFF2-40B4-BE49-F238E27FC236}">
                <a16:creationId xmlns:a16="http://schemas.microsoft.com/office/drawing/2014/main" id="{2CCF1363-7C78-734A-B3DD-D2839D090A40}"/>
              </a:ext>
            </a:extLst>
          </p:cNvPr>
          <p:cNvSpPr txBox="1">
            <a:spLocks noChangeArrowheads="1"/>
          </p:cNvSpPr>
          <p:nvPr/>
        </p:nvSpPr>
        <p:spPr bwMode="auto">
          <a:xfrm>
            <a:off x="8271543" y="1829864"/>
            <a:ext cx="2562546"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Identify and discuss unknown words</a:t>
            </a:r>
          </a:p>
        </p:txBody>
      </p:sp>
      <p:sp>
        <p:nvSpPr>
          <p:cNvPr id="19" name="Text Box 6">
            <a:extLst>
              <a:ext uri="{FF2B5EF4-FFF2-40B4-BE49-F238E27FC236}">
                <a16:creationId xmlns:a16="http://schemas.microsoft.com/office/drawing/2014/main" id="{ABF09F3E-AD4D-4647-B23F-37122379224D}"/>
              </a:ext>
            </a:extLst>
          </p:cNvPr>
          <p:cNvSpPr txBox="1">
            <a:spLocks noChangeArrowheads="1"/>
          </p:cNvSpPr>
          <p:nvPr/>
        </p:nvSpPr>
        <p:spPr bwMode="auto">
          <a:xfrm>
            <a:off x="8271543" y="4724415"/>
            <a:ext cx="2562546"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Read aloud</a:t>
            </a:r>
            <a:br>
              <a:rPr lang="en-GB" altLang="en-US" sz="1600" dirty="0">
                <a:solidFill>
                  <a:srgbClr val="414042"/>
                </a:solidFill>
              </a:rPr>
            </a:br>
            <a:r>
              <a:rPr lang="en-GB" altLang="en-US" sz="1600" dirty="0">
                <a:solidFill>
                  <a:srgbClr val="414042"/>
                </a:solidFill>
              </a:rPr>
              <a:t>with prosody</a:t>
            </a:r>
          </a:p>
        </p:txBody>
      </p:sp>
    </p:spTree>
    <p:extLst>
      <p:ext uri="{BB962C8B-B14F-4D97-AF65-F5344CB8AC3E}">
        <p14:creationId xmlns:p14="http://schemas.microsoft.com/office/powerpoint/2010/main" val="41034257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52" name="Subtitle 2">
            <a:extLst>
              <a:ext uri="{FF2B5EF4-FFF2-40B4-BE49-F238E27FC236}">
                <a16:creationId xmlns:a16="http://schemas.microsoft.com/office/drawing/2014/main" id="{A5B4066B-EFA0-DB49-9349-22DF539F647A}"/>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53" name="Subtitle 2">
            <a:extLst>
              <a:ext uri="{FF2B5EF4-FFF2-40B4-BE49-F238E27FC236}">
                <a16:creationId xmlns:a16="http://schemas.microsoft.com/office/drawing/2014/main" id="{22B80E6A-58CA-BA4C-B443-F0016F861099}"/>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54" name="Rectangle 53">
            <a:extLst>
              <a:ext uri="{FF2B5EF4-FFF2-40B4-BE49-F238E27FC236}">
                <a16:creationId xmlns:a16="http://schemas.microsoft.com/office/drawing/2014/main" id="{00898082-5412-7249-8FFB-DAC7295E7BAF}"/>
              </a:ext>
            </a:extLst>
          </p:cNvPr>
          <p:cNvSpPr/>
          <p:nvPr/>
        </p:nvSpPr>
        <p:spPr>
          <a:xfrm>
            <a:off x="1056319" y="1885977"/>
            <a:ext cx="10147138" cy="328270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Text Box 6">
            <a:extLst>
              <a:ext uri="{FF2B5EF4-FFF2-40B4-BE49-F238E27FC236}">
                <a16:creationId xmlns:a16="http://schemas.microsoft.com/office/drawing/2014/main" id="{A25E2082-4CF6-C746-8AB9-7BD2EE7CDD65}"/>
              </a:ext>
            </a:extLst>
          </p:cNvPr>
          <p:cNvSpPr txBox="1">
            <a:spLocks noChangeArrowheads="1"/>
          </p:cNvSpPr>
          <p:nvPr/>
        </p:nvSpPr>
        <p:spPr bwMode="auto">
          <a:xfrm>
            <a:off x="5076747" y="2184922"/>
            <a:ext cx="5545944" cy="2902685"/>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500"/>
              </a:spcBef>
              <a:buNone/>
            </a:pPr>
            <a:r>
              <a:rPr lang="en-GB" altLang="en-US" sz="1800" dirty="0">
                <a:solidFill>
                  <a:srgbClr val="414042"/>
                </a:solidFill>
              </a:rPr>
              <a:t>You are now going to read the first stanza of the poem. Your teacher will model how to read it. Listen closely for the rhythm of the poem and join in if you feel confident.</a:t>
            </a:r>
          </a:p>
          <a:p>
            <a:pPr>
              <a:spcBef>
                <a:spcPts val="1500"/>
              </a:spcBef>
              <a:buNone/>
            </a:pPr>
            <a:r>
              <a:rPr lang="en-GB" altLang="en-US" sz="1800" dirty="0">
                <a:solidFill>
                  <a:srgbClr val="414042"/>
                </a:solidFill>
              </a:rPr>
              <a:t>Share your initial reactions with a partner and complete the grid on the next slide.</a:t>
            </a:r>
          </a:p>
          <a:p>
            <a:pPr>
              <a:spcBef>
                <a:spcPts val="1500"/>
              </a:spcBef>
              <a:buNone/>
            </a:pPr>
            <a:r>
              <a:rPr lang="en-GB" altLang="en-US" sz="1800" dirty="0">
                <a:solidFill>
                  <a:srgbClr val="414042"/>
                </a:solidFill>
              </a:rPr>
              <a:t>Re-read and practise it with your partner. Make sure you read with prosody.</a:t>
            </a:r>
          </a:p>
        </p:txBody>
      </p:sp>
      <p:sp>
        <p:nvSpPr>
          <p:cNvPr id="56" name="Rectangle 55">
            <a:extLst>
              <a:ext uri="{FF2B5EF4-FFF2-40B4-BE49-F238E27FC236}">
                <a16:creationId xmlns:a16="http://schemas.microsoft.com/office/drawing/2014/main" id="{E0986AF5-23D9-F34F-9F52-1FFA3550A3ED}"/>
              </a:ext>
            </a:extLst>
          </p:cNvPr>
          <p:cNvSpPr/>
          <p:nvPr/>
        </p:nvSpPr>
        <p:spPr>
          <a:xfrm>
            <a:off x="1056318" y="1892918"/>
            <a:ext cx="3439663" cy="32684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p>
          <a:p>
            <a:pPr lvl="0" algn="ctr">
              <a:spcBef>
                <a:spcPts val="1000"/>
              </a:spcBef>
            </a:pPr>
            <a:r>
              <a:rPr lang="en-GB" altLang="en-US" dirty="0">
                <a:solidFill>
                  <a:prstClr val="white"/>
                </a:solidFill>
                <a:latin typeface="Comic Sans MS" panose="030F0902030302020204" pitchFamily="66" charset="0"/>
              </a:rPr>
              <a:t>Book Talk Reading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as a reader</a:t>
            </a:r>
            <a:endParaRPr lang="en-GB" altLang="en-US" sz="1700" dirty="0">
              <a:solidFill>
                <a:prstClr val="white"/>
              </a:solidFill>
              <a:latin typeface="Comic Sans MS" panose="030F0902030302020204" pitchFamily="66" charset="0"/>
            </a:endParaRPr>
          </a:p>
        </p:txBody>
      </p:sp>
      <p:sp>
        <p:nvSpPr>
          <p:cNvPr id="9" name="TextBox 8">
            <a:extLst>
              <a:ext uri="{FF2B5EF4-FFF2-40B4-BE49-F238E27FC236}">
                <a16:creationId xmlns:a16="http://schemas.microsoft.com/office/drawing/2014/main" id="{24AC6C3F-D703-9D49-9315-4FCDE0FBBC3B}"/>
              </a:ext>
            </a:extLst>
          </p:cNvPr>
          <p:cNvSpPr txBox="1"/>
          <p:nvPr/>
        </p:nvSpPr>
        <p:spPr>
          <a:xfrm>
            <a:off x="988543" y="5375985"/>
            <a:ext cx="10497312" cy="646331"/>
          </a:xfrm>
          <a:prstGeom prst="rect">
            <a:avLst/>
          </a:prstGeom>
          <a:noFill/>
        </p:spPr>
        <p:txBody>
          <a:bodyPr wrap="square">
            <a:spAutoFit/>
          </a:bodyPr>
          <a:lstStyle/>
          <a:p>
            <a:pPr>
              <a:spcBef>
                <a:spcPct val="50000"/>
              </a:spcBef>
            </a:pPr>
            <a:r>
              <a:rPr lang="en-GB" altLang="en-US" sz="1800" b="1" dirty="0">
                <a:solidFill>
                  <a:srgbClr val="414042"/>
                </a:solidFill>
                <a:latin typeface="Comic Sans MS" panose="030F0902030302020204" pitchFamily="66" charset="0"/>
              </a:rPr>
              <a:t>Consider: </a:t>
            </a:r>
            <a:r>
              <a:rPr lang="en-GB" altLang="en-US" sz="1800" dirty="0">
                <a:solidFill>
                  <a:srgbClr val="414042"/>
                </a:solidFill>
                <a:latin typeface="Comic Sans MS" panose="030F0902030302020204" pitchFamily="66" charset="0"/>
              </a:rPr>
              <a:t>This is a narrative</a:t>
            </a:r>
            <a:r>
              <a:rPr lang="en-US" altLang="en-US" sz="1800" dirty="0">
                <a:solidFill>
                  <a:srgbClr val="414042"/>
                </a:solidFill>
                <a:latin typeface="Comic Sans MS" panose="030F0902030302020204" pitchFamily="66" charset="0"/>
              </a:rPr>
              <a:t>-style poem that tells the story of the Titanic and its encounter with the iceberg.</a:t>
            </a:r>
          </a:p>
        </p:txBody>
      </p:sp>
    </p:spTree>
    <p:extLst>
      <p:ext uri="{BB962C8B-B14F-4D97-AF65-F5344CB8AC3E}">
        <p14:creationId xmlns:p14="http://schemas.microsoft.com/office/powerpoint/2010/main" val="32936381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C9FA7A4-21BC-8F48-908C-66D8F6AC1B71}"/>
              </a:ext>
            </a:extLst>
          </p:cNvPr>
          <p:cNvSpPr/>
          <p:nvPr/>
        </p:nvSpPr>
        <p:spPr>
          <a:xfrm>
            <a:off x="1056319" y="3369349"/>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18" name="Rectangle 17">
            <a:extLst>
              <a:ext uri="{FF2B5EF4-FFF2-40B4-BE49-F238E27FC236}">
                <a16:creationId xmlns:a16="http://schemas.microsoft.com/office/drawing/2014/main" id="{EF46A7DD-F4C6-B546-B806-0A7B634DC234}"/>
              </a:ext>
            </a:extLst>
          </p:cNvPr>
          <p:cNvSpPr/>
          <p:nvPr/>
        </p:nvSpPr>
        <p:spPr>
          <a:xfrm>
            <a:off x="6130828" y="3369349"/>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2" name="Rectangle 1">
            <a:extLst>
              <a:ext uri="{FF2B5EF4-FFF2-40B4-BE49-F238E27FC236}">
                <a16:creationId xmlns:a16="http://schemas.microsoft.com/office/drawing/2014/main" id="{EECE5433-EA07-204F-A5C1-0DF8ED38C337}"/>
              </a:ext>
            </a:extLst>
          </p:cNvPr>
          <p:cNvSpPr/>
          <p:nvPr/>
        </p:nvSpPr>
        <p:spPr>
          <a:xfrm>
            <a:off x="1056319" y="1091297"/>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16" name="Rectangle 15">
            <a:extLst>
              <a:ext uri="{FF2B5EF4-FFF2-40B4-BE49-F238E27FC236}">
                <a16:creationId xmlns:a16="http://schemas.microsoft.com/office/drawing/2014/main" id="{666F0AB0-B57E-1946-BB2E-88720E2CAAA6}"/>
              </a:ext>
            </a:extLst>
          </p:cNvPr>
          <p:cNvSpPr/>
          <p:nvPr/>
        </p:nvSpPr>
        <p:spPr>
          <a:xfrm>
            <a:off x="6130828" y="1091297"/>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50" name="Line 41">
            <a:extLst>
              <a:ext uri="{FF2B5EF4-FFF2-40B4-BE49-F238E27FC236}">
                <a16:creationId xmlns:a16="http://schemas.microsoft.com/office/drawing/2014/main" id="{EB1699CA-C86B-DA46-91B5-7253C2B8D341}"/>
              </a:ext>
            </a:extLst>
          </p:cNvPr>
          <p:cNvSpPr>
            <a:spLocks noChangeShapeType="1"/>
          </p:cNvSpPr>
          <p:nvPr/>
        </p:nvSpPr>
        <p:spPr bwMode="auto">
          <a:xfrm>
            <a:off x="6120805" y="1091297"/>
            <a:ext cx="0" cy="4572869"/>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 name="Rectangle 56">
            <a:extLst>
              <a:ext uri="{FF2B5EF4-FFF2-40B4-BE49-F238E27FC236}">
                <a16:creationId xmlns:a16="http://schemas.microsoft.com/office/drawing/2014/main" id="{6B07371E-7D32-884B-AEE7-9C3B35771CE4}"/>
              </a:ext>
            </a:extLst>
          </p:cNvPr>
          <p:cNvSpPr/>
          <p:nvPr/>
        </p:nvSpPr>
        <p:spPr>
          <a:xfrm>
            <a:off x="1056319" y="1075186"/>
            <a:ext cx="10147138" cy="460068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Line 41">
            <a:extLst>
              <a:ext uri="{FF2B5EF4-FFF2-40B4-BE49-F238E27FC236}">
                <a16:creationId xmlns:a16="http://schemas.microsoft.com/office/drawing/2014/main" id="{80DE8BEB-5AA2-A446-B373-8A15A7E4E1A8}"/>
              </a:ext>
            </a:extLst>
          </p:cNvPr>
          <p:cNvSpPr>
            <a:spLocks noChangeShapeType="1"/>
          </p:cNvSpPr>
          <p:nvPr/>
        </p:nvSpPr>
        <p:spPr bwMode="auto">
          <a:xfrm flipH="1">
            <a:off x="1056319" y="3369349"/>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39562318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9">
            <a:extLst>
              <a:ext uri="{FF2B5EF4-FFF2-40B4-BE49-F238E27FC236}">
                <a16:creationId xmlns:a16="http://schemas.microsoft.com/office/drawing/2014/main" id="{661B4A58-31A1-6E49-B90C-EBCB59528361}"/>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05614" y="859994"/>
            <a:ext cx="3636216" cy="513801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6" name="Subtitle 2">
            <a:extLst>
              <a:ext uri="{FF2B5EF4-FFF2-40B4-BE49-F238E27FC236}">
                <a16:creationId xmlns:a16="http://schemas.microsoft.com/office/drawing/2014/main" id="{D35F0CE8-C5C0-6447-B66B-7C24670870DE}"/>
              </a:ext>
            </a:extLst>
          </p:cNvPr>
          <p:cNvSpPr txBox="1">
            <a:spLocks/>
          </p:cNvSpPr>
          <p:nvPr/>
        </p:nvSpPr>
        <p:spPr>
          <a:xfrm>
            <a:off x="4441831" y="769188"/>
            <a:ext cx="7339234" cy="1361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 the first stanza</a:t>
            </a:r>
          </a:p>
        </p:txBody>
      </p:sp>
      <p:sp>
        <p:nvSpPr>
          <p:cNvPr id="9" name="Rectangle 8">
            <a:extLst>
              <a:ext uri="{FF2B5EF4-FFF2-40B4-BE49-F238E27FC236}">
                <a16:creationId xmlns:a16="http://schemas.microsoft.com/office/drawing/2014/main" id="{C5A7927D-C3F9-7C43-AE66-497C1BD35768}"/>
              </a:ext>
            </a:extLst>
          </p:cNvPr>
          <p:cNvSpPr>
            <a:spLocks noChangeArrowheads="1"/>
          </p:cNvSpPr>
          <p:nvPr/>
        </p:nvSpPr>
        <p:spPr bwMode="auto">
          <a:xfrm>
            <a:off x="4441831" y="1945904"/>
            <a:ext cx="7339233" cy="3588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lgn="ctr">
              <a:spcBef>
                <a:spcPts val="1000"/>
              </a:spcBef>
            </a:pPr>
            <a:r>
              <a:rPr lang="en-GB" altLang="en-US" sz="1700" dirty="0">
                <a:solidFill>
                  <a:srgbClr val="414042"/>
                </a:solidFill>
                <a:latin typeface="Comic Sans MS" panose="030F0902030302020204" pitchFamily="66" charset="0"/>
              </a:rPr>
              <a:t>From the quayside nudging, arms and flags all waving,</a:t>
            </a:r>
          </a:p>
          <a:p>
            <a:pPr algn="ctr">
              <a:spcBef>
                <a:spcPts val="1000"/>
              </a:spcBef>
            </a:pPr>
            <a:r>
              <a:rPr lang="en-GB" altLang="en-US" sz="1700" dirty="0">
                <a:solidFill>
                  <a:srgbClr val="414042"/>
                </a:solidFill>
                <a:latin typeface="Comic Sans MS" panose="030F0902030302020204" pitchFamily="66" charset="0"/>
              </a:rPr>
              <a:t>Mighty engines throbbing, the great ship's US-bound.</a:t>
            </a:r>
          </a:p>
          <a:p>
            <a:pPr algn="ctr">
              <a:spcBef>
                <a:spcPts val="1000"/>
              </a:spcBef>
            </a:pPr>
            <a:r>
              <a:rPr lang="en-GB" altLang="en-US" sz="1700" dirty="0">
                <a:solidFill>
                  <a:srgbClr val="414042"/>
                </a:solidFill>
                <a:latin typeface="Comic Sans MS" panose="030F0902030302020204" pitchFamily="66" charset="0"/>
              </a:rPr>
              <a:t>For comfort engineering, for safety and for saving</a:t>
            </a:r>
          </a:p>
          <a:p>
            <a:pPr algn="ctr">
              <a:spcBef>
                <a:spcPts val="1000"/>
              </a:spcBef>
            </a:pPr>
            <a:r>
              <a:rPr lang="en-GB" altLang="en-US" sz="1700" dirty="0">
                <a:solidFill>
                  <a:srgbClr val="414042"/>
                </a:solidFill>
                <a:latin typeface="Comic Sans MS" panose="030F0902030302020204" pitchFamily="66" charset="0"/>
              </a:rPr>
              <a:t>Atlantic crossing time, it leaves ashore, the sound</a:t>
            </a:r>
          </a:p>
          <a:p>
            <a:pPr algn="ctr">
              <a:spcBef>
                <a:spcPts val="1000"/>
              </a:spcBef>
            </a:pPr>
            <a:r>
              <a:rPr lang="en-GB" altLang="en-US" sz="1700" dirty="0">
                <a:solidFill>
                  <a:srgbClr val="414042"/>
                </a:solidFill>
                <a:latin typeface="Comic Sans MS" panose="030F0902030302020204" pitchFamily="66" charset="0"/>
              </a:rPr>
              <a:t>Of dockside farewells: friends and viewers left behind.</a:t>
            </a:r>
          </a:p>
          <a:p>
            <a:pPr algn="ctr">
              <a:spcBef>
                <a:spcPts val="1000"/>
              </a:spcBef>
            </a:pPr>
            <a:r>
              <a:rPr lang="en-GB" altLang="en-US" sz="1700" dirty="0">
                <a:solidFill>
                  <a:srgbClr val="414042"/>
                </a:solidFill>
                <a:latin typeface="Comic Sans MS" panose="030F0902030302020204" pitchFamily="66" charset="0"/>
              </a:rPr>
              <a:t>An ocean-going palace, </a:t>
            </a:r>
            <a:r>
              <a:rPr lang="en-GB" altLang="en-US" sz="1700" b="1" dirty="0">
                <a:solidFill>
                  <a:srgbClr val="414042"/>
                </a:solidFill>
                <a:latin typeface="Comic Sans MS" panose="030F0902030302020204" pitchFamily="66" charset="0"/>
              </a:rPr>
              <a:t>Unsinkable</a:t>
            </a:r>
            <a:r>
              <a:rPr lang="en-GB" altLang="en-US" sz="1700" dirty="0">
                <a:solidFill>
                  <a:srgbClr val="414042"/>
                </a:solidFill>
                <a:latin typeface="Comic Sans MS" panose="030F0902030302020204" pitchFamily="66" charset="0"/>
              </a:rPr>
              <a:t> and grand,</a:t>
            </a:r>
          </a:p>
          <a:p>
            <a:pPr algn="ctr">
              <a:spcBef>
                <a:spcPts val="1000"/>
              </a:spcBef>
            </a:pPr>
            <a:r>
              <a:rPr lang="en-GB" altLang="en-US" sz="1700" dirty="0">
                <a:solidFill>
                  <a:srgbClr val="414042"/>
                </a:solidFill>
                <a:latin typeface="Comic Sans MS" panose="030F0902030302020204" pitchFamily="66" charset="0"/>
              </a:rPr>
              <a:t>First-class cabins, restaurants for the wealthiest kind -</a:t>
            </a:r>
          </a:p>
          <a:p>
            <a:pPr algn="ctr">
              <a:spcBef>
                <a:spcPts val="1000"/>
              </a:spcBef>
            </a:pPr>
            <a:r>
              <a:rPr lang="en-GB" altLang="en-US" sz="1700" dirty="0">
                <a:solidFill>
                  <a:srgbClr val="414042"/>
                </a:solidFill>
                <a:latin typeface="Comic Sans MS" panose="030F0902030302020204" pitchFamily="66" charset="0"/>
              </a:rPr>
              <a:t>Champagne, caviar, service, a suited ballroom band.</a:t>
            </a:r>
          </a:p>
        </p:txBody>
      </p:sp>
    </p:spTree>
    <p:extLst>
      <p:ext uri="{BB962C8B-B14F-4D97-AF65-F5344CB8AC3E}">
        <p14:creationId xmlns:p14="http://schemas.microsoft.com/office/powerpoint/2010/main" val="10291524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5D921232-214F-C84D-968E-3D79B81E7A70}"/>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456419" y="369840"/>
            <a:ext cx="9279162" cy="6074504"/>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73490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A6E3B2E0-EB03-2D40-B0C1-F59188727121}"/>
              </a:ext>
            </a:extLst>
          </p:cNvPr>
          <p:cNvSpPr/>
          <p:nvPr/>
        </p:nvSpPr>
        <p:spPr>
          <a:xfrm>
            <a:off x="1385833" y="3127506"/>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Box 6">
            <a:extLst>
              <a:ext uri="{FF2B5EF4-FFF2-40B4-BE49-F238E27FC236}">
                <a16:creationId xmlns:a16="http://schemas.microsoft.com/office/drawing/2014/main" id="{8E4CE016-62B4-2345-9F42-63356D12CE72}"/>
              </a:ext>
            </a:extLst>
          </p:cNvPr>
          <p:cNvSpPr txBox="1">
            <a:spLocks noChangeArrowheads="1"/>
          </p:cNvSpPr>
          <p:nvPr/>
        </p:nvSpPr>
        <p:spPr bwMode="auto">
          <a:xfrm>
            <a:off x="5000225" y="3348978"/>
            <a:ext cx="5555481"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None/>
            </a:pPr>
            <a:r>
              <a:rPr lang="en-GB" altLang="en-US" sz="1600" dirty="0">
                <a:solidFill>
                  <a:srgbClr val="343433"/>
                </a:solidFill>
                <a:ea typeface="Microsoft YaHei" panose="020B0503020204020204" pitchFamily="34" charset="-122"/>
              </a:rPr>
              <a:t>The second part of the reading phase allows children to explore how the author has achieved the effects in the text through the choices made of vocabulary, sentence structure, etc. This is crucial for children to see themselves as writers and allows them to emulate what a skilled writer has done.</a:t>
            </a:r>
          </a:p>
        </p:txBody>
      </p:sp>
      <p:sp>
        <p:nvSpPr>
          <p:cNvPr id="34" name="Rectangle 33">
            <a:extLst>
              <a:ext uri="{FF2B5EF4-FFF2-40B4-BE49-F238E27FC236}">
                <a16:creationId xmlns:a16="http://schemas.microsoft.com/office/drawing/2014/main" id="{56CDE49C-AD52-4744-85E9-C3837A556F72}"/>
              </a:ext>
            </a:extLst>
          </p:cNvPr>
          <p:cNvSpPr/>
          <p:nvPr/>
        </p:nvSpPr>
        <p:spPr>
          <a:xfrm>
            <a:off x="1385832" y="3134447"/>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altLang="en-US" sz="2200" b="1" dirty="0">
                <a:solidFill>
                  <a:schemeClr val="bg1"/>
                </a:solidFill>
                <a:latin typeface="Comic Sans MS" panose="030F0902030302020204" pitchFamily="66" charset="0"/>
              </a:rPr>
              <a:t>Phase 1b</a:t>
            </a:r>
            <a:br>
              <a:rPr lang="en-GB" altLang="en-US" sz="2200" b="1" dirty="0">
                <a:solidFill>
                  <a:schemeClr val="bg1"/>
                </a:solidFill>
                <a:latin typeface="Comic Sans MS" panose="030F0902030302020204" pitchFamily="66" charset="0"/>
              </a:rPr>
            </a:br>
            <a:r>
              <a:rPr lang="en-GB" altLang="en-US" b="1" dirty="0">
                <a:solidFill>
                  <a:schemeClr val="bg1"/>
                </a:solidFill>
                <a:latin typeface="Comic Sans MS" panose="030F0902030302020204" pitchFamily="66" charset="0"/>
              </a:rPr>
              <a:t>Reading with a writer’s eye: </a:t>
            </a:r>
          </a:p>
          <a:p>
            <a:pPr marL="138113">
              <a:spcBef>
                <a:spcPts val="700"/>
              </a:spcBef>
            </a:pPr>
            <a:r>
              <a:rPr lang="en-GB" altLang="en-US" sz="1700" dirty="0">
                <a:solidFill>
                  <a:schemeClr val="bg1"/>
                </a:solidFill>
                <a:latin typeface="Comic Sans MS" panose="030F0902030302020204" pitchFamily="66" charset="0"/>
              </a:rPr>
              <a:t>How has the writer done it? </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What techniques can I learn and apply?</a:t>
            </a:r>
          </a:p>
        </p:txBody>
      </p:sp>
      <p:sp>
        <p:nvSpPr>
          <p:cNvPr id="35" name="Rectangle 34">
            <a:extLst>
              <a:ext uri="{FF2B5EF4-FFF2-40B4-BE49-F238E27FC236}">
                <a16:creationId xmlns:a16="http://schemas.microsoft.com/office/drawing/2014/main" id="{7EA6948E-661A-504A-B105-DABD49DE4310}"/>
              </a:ext>
            </a:extLst>
          </p:cNvPr>
          <p:cNvSpPr/>
          <p:nvPr/>
        </p:nvSpPr>
        <p:spPr>
          <a:xfrm>
            <a:off x="1385833" y="902682"/>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 Box 6">
            <a:extLst>
              <a:ext uri="{FF2B5EF4-FFF2-40B4-BE49-F238E27FC236}">
                <a16:creationId xmlns:a16="http://schemas.microsoft.com/office/drawing/2014/main" id="{CAB23EB3-D703-9D4A-9287-FD34644DFABA}"/>
              </a:ext>
            </a:extLst>
          </p:cNvPr>
          <p:cNvSpPr txBox="1">
            <a:spLocks noChangeArrowheads="1"/>
          </p:cNvSpPr>
          <p:nvPr/>
        </p:nvSpPr>
        <p:spPr bwMode="auto">
          <a:xfrm>
            <a:off x="5000224" y="1009919"/>
            <a:ext cx="5741773"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600" dirty="0">
                <a:solidFill>
                  <a:srgbClr val="343433"/>
                </a:solidFill>
                <a:ea typeface="Microsoft YaHei" panose="020B0503020204020204" pitchFamily="34" charset="-122"/>
              </a:rPr>
              <a:t>It is recommended that the reading phase of the teaching sequence is given sufficient time for children to respond as readers to the texts they read. They need to see themselves as readers with valid opinions and responses. Written responses can be helpful in clarifying thinking. With poetry in particular, opportunities need to be provided for reading and performance.</a:t>
            </a:r>
          </a:p>
        </p:txBody>
      </p:sp>
      <p:sp>
        <p:nvSpPr>
          <p:cNvPr id="38" name="Rectangle 37">
            <a:extLst>
              <a:ext uri="{FF2B5EF4-FFF2-40B4-BE49-F238E27FC236}">
                <a16:creationId xmlns:a16="http://schemas.microsoft.com/office/drawing/2014/main" id="{B601D44D-E13F-6048-92B6-6EE8C86C7205}"/>
              </a:ext>
            </a:extLst>
          </p:cNvPr>
          <p:cNvSpPr/>
          <p:nvPr/>
        </p:nvSpPr>
        <p:spPr>
          <a:xfrm>
            <a:off x="1385832" y="909623"/>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br>
              <a:rPr lang="en-GB" altLang="en-US" sz="2200"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Reading with a reader’s eye: </a:t>
            </a:r>
          </a:p>
          <a:p>
            <a:pPr marL="138113" lvl="0">
              <a:spcBef>
                <a:spcPts val="700"/>
              </a:spcBef>
            </a:pPr>
            <a:r>
              <a:rPr lang="en-GB" altLang="en-US" sz="1700" dirty="0">
                <a:solidFill>
                  <a:prstClr val="white"/>
                </a:solidFill>
                <a:latin typeface="Comic Sans MS" panose="030F0902030302020204" pitchFamily="66" charset="0"/>
              </a:rPr>
              <a:t>Do I like it? </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How does it affect me?</a:t>
            </a:r>
            <a:endParaRPr lang="en-GB" altLang="en-US" sz="1700" b="1" dirty="0">
              <a:solidFill>
                <a:prstClr val="white"/>
              </a:solidFill>
              <a:latin typeface="Comic Sans MS" panose="030F0902030302020204" pitchFamily="66" charset="0"/>
            </a:endParaRPr>
          </a:p>
        </p:txBody>
      </p:sp>
      <p:sp>
        <p:nvSpPr>
          <p:cNvPr id="2" name="Rectangle 1">
            <a:extLst>
              <a:ext uri="{FF2B5EF4-FFF2-40B4-BE49-F238E27FC236}">
                <a16:creationId xmlns:a16="http://schemas.microsoft.com/office/drawing/2014/main" id="{2A91D823-D985-1A4C-804D-2F6516068726}"/>
              </a:ext>
            </a:extLst>
          </p:cNvPr>
          <p:cNvSpPr/>
          <p:nvPr/>
        </p:nvSpPr>
        <p:spPr>
          <a:xfrm>
            <a:off x="1385832" y="5329715"/>
            <a:ext cx="9420334" cy="55831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Poetry reading will focus on reading aloud, performance and enjoyment.</a:t>
            </a:r>
          </a:p>
        </p:txBody>
      </p:sp>
    </p:spTree>
    <p:extLst>
      <p:ext uri="{BB962C8B-B14F-4D97-AF65-F5344CB8AC3E}">
        <p14:creationId xmlns:p14="http://schemas.microsoft.com/office/powerpoint/2010/main" val="40270447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6" name="Subtitle 2">
            <a:extLst>
              <a:ext uri="{FF2B5EF4-FFF2-40B4-BE49-F238E27FC236}">
                <a16:creationId xmlns:a16="http://schemas.microsoft.com/office/drawing/2014/main" id="{D35F0CE8-C5C0-6447-B66B-7C24670870DE}"/>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dirty="0">
                <a:solidFill>
                  <a:srgbClr val="0070C0"/>
                </a:solidFill>
                <a:latin typeface="Comic Sans MS" panose="030F0902030302020204" pitchFamily="66" charset="0"/>
              </a:rPr>
              <a:t>Respond as a reader to the first stanza – </a:t>
            </a:r>
            <a:r>
              <a:rPr lang="en-GB" sz="2500" b="1" dirty="0">
                <a:solidFill>
                  <a:srgbClr val="0070C0"/>
                </a:solidFill>
                <a:latin typeface="Comic Sans MS" panose="030F0902030302020204" pitchFamily="66" charset="0"/>
              </a:rPr>
              <a:t>‘I was there’</a:t>
            </a:r>
          </a:p>
        </p:txBody>
      </p:sp>
      <p:sp>
        <p:nvSpPr>
          <p:cNvPr id="7" name="Text Box 6">
            <a:extLst>
              <a:ext uri="{FF2B5EF4-FFF2-40B4-BE49-F238E27FC236}">
                <a16:creationId xmlns:a16="http://schemas.microsoft.com/office/drawing/2014/main" id="{BEF7C4F8-E0B4-6A45-936B-09A60319DD1C}"/>
              </a:ext>
            </a:extLst>
          </p:cNvPr>
          <p:cNvSpPr txBox="1">
            <a:spLocks noChangeArrowheads="1"/>
          </p:cNvSpPr>
          <p:nvPr/>
        </p:nvSpPr>
        <p:spPr bwMode="auto">
          <a:xfrm>
            <a:off x="971831" y="1473186"/>
            <a:ext cx="5510249" cy="4391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marL="1436688" indent="-522288">
              <a:defRPr>
                <a:solidFill>
                  <a:schemeClr val="tx1"/>
                </a:solidFill>
                <a:latin typeface="Comic Sans MS" panose="030F0902030302020204" pitchFamily="66" charset="0"/>
                <a:cs typeface="Arial" panose="020B0604020202020204" pitchFamily="34" charset="0"/>
              </a:defRPr>
            </a:lvl3pPr>
            <a:lvl4pPr marL="1616075">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000"/>
              </a:spcBef>
              <a:buClr>
                <a:srgbClr val="0070C0"/>
              </a:buClr>
            </a:pPr>
            <a:r>
              <a:rPr lang="en-GB" altLang="en-US" sz="2000" dirty="0">
                <a:solidFill>
                  <a:srgbClr val="414042"/>
                </a:solidFill>
              </a:rPr>
              <a:t>Re-read the first stanza as if you were there in the scene.</a:t>
            </a:r>
          </a:p>
          <a:p>
            <a:pPr>
              <a:spcBef>
                <a:spcPts val="1000"/>
              </a:spcBef>
              <a:buClr>
                <a:srgbClr val="0070C0"/>
              </a:buClr>
            </a:pPr>
            <a:r>
              <a:rPr lang="en-GB" altLang="en-US" sz="2000" b="1" dirty="0">
                <a:solidFill>
                  <a:srgbClr val="414042"/>
                </a:solidFill>
              </a:rPr>
              <a:t>Consider the following:</a:t>
            </a:r>
          </a:p>
          <a:p>
            <a:pPr marL="0" lvl="2" indent="222250">
              <a:spcBef>
                <a:spcPts val="500"/>
              </a:spcBef>
              <a:buClr>
                <a:srgbClr val="0070C0"/>
              </a:buClr>
              <a:buFont typeface="Arial" panose="020B0604020202020204" pitchFamily="34" charset="0"/>
              <a:buChar char="•"/>
            </a:pPr>
            <a:r>
              <a:rPr lang="en-GB" altLang="en-US" sz="2000" dirty="0">
                <a:solidFill>
                  <a:srgbClr val="414042"/>
                </a:solidFill>
              </a:rPr>
              <a:t>Where are you?</a:t>
            </a:r>
          </a:p>
          <a:p>
            <a:pPr marL="0" lvl="2" indent="222250">
              <a:spcBef>
                <a:spcPts val="500"/>
              </a:spcBef>
              <a:buClr>
                <a:srgbClr val="0070C0"/>
              </a:buClr>
              <a:buFont typeface="Arial" panose="020B0604020202020204" pitchFamily="34" charset="0"/>
              <a:buChar char="•"/>
            </a:pPr>
            <a:r>
              <a:rPr lang="en-GB" altLang="en-US" sz="2000" dirty="0">
                <a:solidFill>
                  <a:srgbClr val="414042"/>
                </a:solidFill>
              </a:rPr>
              <a:t>Who are you with?</a:t>
            </a:r>
          </a:p>
          <a:p>
            <a:pPr marL="0" lvl="2" indent="222250">
              <a:spcBef>
                <a:spcPts val="500"/>
              </a:spcBef>
              <a:buClr>
                <a:srgbClr val="0070C0"/>
              </a:buClr>
              <a:buFont typeface="Arial" panose="020B0604020202020204" pitchFamily="34" charset="0"/>
              <a:buChar char="•"/>
            </a:pPr>
            <a:r>
              <a:rPr lang="en-GB" altLang="en-US" sz="2000" dirty="0">
                <a:solidFill>
                  <a:srgbClr val="414042"/>
                </a:solidFill>
              </a:rPr>
              <a:t>What is the weather like?</a:t>
            </a:r>
          </a:p>
          <a:p>
            <a:pPr marL="0" lvl="2" indent="222250">
              <a:spcBef>
                <a:spcPts val="500"/>
              </a:spcBef>
              <a:buClr>
                <a:srgbClr val="0070C0"/>
              </a:buClr>
              <a:buFont typeface="Arial" panose="020B0604020202020204" pitchFamily="34" charset="0"/>
              <a:buChar char="•"/>
            </a:pPr>
            <a:r>
              <a:rPr lang="en-GB" altLang="en-US" sz="2000" dirty="0">
                <a:solidFill>
                  <a:srgbClr val="414042"/>
                </a:solidFill>
              </a:rPr>
              <a:t>What are you holding or touching?</a:t>
            </a:r>
          </a:p>
          <a:p>
            <a:pPr marL="0" lvl="2" indent="222250">
              <a:spcBef>
                <a:spcPts val="500"/>
              </a:spcBef>
              <a:buClr>
                <a:srgbClr val="0070C0"/>
              </a:buClr>
              <a:buFont typeface="Arial" panose="020B0604020202020204" pitchFamily="34" charset="0"/>
              <a:buChar char="•"/>
            </a:pPr>
            <a:r>
              <a:rPr lang="en-GB" altLang="en-US" sz="2000" dirty="0">
                <a:solidFill>
                  <a:srgbClr val="414042"/>
                </a:solidFill>
              </a:rPr>
              <a:t>What can you see?</a:t>
            </a:r>
          </a:p>
          <a:p>
            <a:pPr marL="0" lvl="2" indent="222250">
              <a:spcBef>
                <a:spcPts val="500"/>
              </a:spcBef>
              <a:buClr>
                <a:srgbClr val="0070C0"/>
              </a:buClr>
              <a:buFont typeface="Arial" panose="020B0604020202020204" pitchFamily="34" charset="0"/>
              <a:buChar char="•"/>
            </a:pPr>
            <a:r>
              <a:rPr lang="en-GB" altLang="en-US" sz="2000" dirty="0">
                <a:solidFill>
                  <a:srgbClr val="414042"/>
                </a:solidFill>
              </a:rPr>
              <a:t>What can you smell?</a:t>
            </a:r>
          </a:p>
          <a:p>
            <a:pPr marL="0" lvl="2" indent="222250">
              <a:spcBef>
                <a:spcPts val="500"/>
              </a:spcBef>
              <a:buClr>
                <a:srgbClr val="0070C0"/>
              </a:buClr>
              <a:buFont typeface="Arial" panose="020B0604020202020204" pitchFamily="34" charset="0"/>
              <a:buChar char="•"/>
            </a:pPr>
            <a:r>
              <a:rPr lang="en-GB" altLang="en-US" sz="2000" dirty="0">
                <a:solidFill>
                  <a:srgbClr val="414042"/>
                </a:solidFill>
              </a:rPr>
              <a:t>What can you hear?</a:t>
            </a:r>
          </a:p>
          <a:p>
            <a:pPr marL="0" lvl="2" indent="222250">
              <a:spcBef>
                <a:spcPts val="500"/>
              </a:spcBef>
              <a:buClr>
                <a:srgbClr val="0070C0"/>
              </a:buClr>
              <a:buFont typeface="Arial" panose="020B0604020202020204" pitchFamily="34" charset="0"/>
              <a:buChar char="•"/>
            </a:pPr>
            <a:r>
              <a:rPr lang="en-GB" altLang="en-US" sz="2000" dirty="0">
                <a:solidFill>
                  <a:srgbClr val="414042"/>
                </a:solidFill>
              </a:rPr>
              <a:t>What is being spoken around you?</a:t>
            </a:r>
          </a:p>
          <a:p>
            <a:pPr marL="0" lvl="2" indent="222250">
              <a:spcBef>
                <a:spcPts val="500"/>
              </a:spcBef>
              <a:buClr>
                <a:srgbClr val="0070C0"/>
              </a:buClr>
              <a:buFont typeface="Arial" panose="020B0604020202020204" pitchFamily="34" charset="0"/>
              <a:buChar char="•"/>
            </a:pPr>
            <a:r>
              <a:rPr lang="en-GB" altLang="en-US" sz="2000" dirty="0">
                <a:solidFill>
                  <a:srgbClr val="414042"/>
                </a:solidFill>
              </a:rPr>
              <a:t>How are you feeling?</a:t>
            </a:r>
          </a:p>
        </p:txBody>
      </p:sp>
      <p:pic>
        <p:nvPicPr>
          <p:cNvPr id="4" name="Picture 3" descr="Icon&#10;&#10;Description automatically generated">
            <a:extLst>
              <a:ext uri="{FF2B5EF4-FFF2-40B4-BE49-F238E27FC236}">
                <a16:creationId xmlns:a16="http://schemas.microsoft.com/office/drawing/2014/main" id="{86B15202-44CD-A847-B56C-68084D95E46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585200" y="3287334"/>
            <a:ext cx="2202970" cy="3157198"/>
          </a:xfrm>
          <a:prstGeom prst="rect">
            <a:avLst/>
          </a:prstGeom>
        </p:spPr>
      </p:pic>
      <p:sp>
        <p:nvSpPr>
          <p:cNvPr id="8" name="Text Box 6">
            <a:extLst>
              <a:ext uri="{FF2B5EF4-FFF2-40B4-BE49-F238E27FC236}">
                <a16:creationId xmlns:a16="http://schemas.microsoft.com/office/drawing/2014/main" id="{414D2CD1-CCDA-1E42-B684-F2221604A51F}"/>
              </a:ext>
            </a:extLst>
          </p:cNvPr>
          <p:cNvSpPr txBox="1">
            <a:spLocks noChangeArrowheads="1"/>
          </p:cNvSpPr>
          <p:nvPr/>
        </p:nvSpPr>
        <p:spPr bwMode="auto">
          <a:xfrm>
            <a:off x="6593840" y="1473186"/>
            <a:ext cx="4453609" cy="4391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marL="1436688" indent="-522288">
              <a:defRPr>
                <a:solidFill>
                  <a:schemeClr val="tx1"/>
                </a:solidFill>
                <a:latin typeface="Comic Sans MS" panose="030F0902030302020204" pitchFamily="66" charset="0"/>
                <a:cs typeface="Arial" panose="020B0604020202020204" pitchFamily="34" charset="0"/>
              </a:defRPr>
            </a:lvl3pPr>
            <a:lvl4pPr marL="1616075">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500"/>
              </a:spcBef>
              <a:buClr>
                <a:srgbClr val="0070C0"/>
              </a:buClr>
            </a:pPr>
            <a:r>
              <a:rPr lang="en-GB" altLang="en-US" sz="2000" dirty="0">
                <a:solidFill>
                  <a:srgbClr val="414042"/>
                </a:solidFill>
              </a:rPr>
              <a:t>Imagine you are in the scene but you are able to send an instant message to someone else (you wouldn’t have been able to do</a:t>
            </a:r>
            <a:br>
              <a:rPr lang="en-GB" altLang="en-US" sz="2000" dirty="0">
                <a:solidFill>
                  <a:srgbClr val="414042"/>
                </a:solidFill>
              </a:rPr>
            </a:br>
            <a:r>
              <a:rPr lang="en-GB" altLang="en-US" sz="2000" dirty="0">
                <a:solidFill>
                  <a:srgbClr val="414042"/>
                </a:solidFill>
              </a:rPr>
              <a:t>this in 1912, but just pretend).</a:t>
            </a:r>
          </a:p>
          <a:p>
            <a:pPr>
              <a:spcBef>
                <a:spcPts val="1500"/>
              </a:spcBef>
              <a:buClr>
                <a:srgbClr val="0070C0"/>
              </a:buClr>
            </a:pPr>
            <a:r>
              <a:rPr lang="en-GB" altLang="en-US" sz="2000" dirty="0">
                <a:solidFill>
                  <a:srgbClr val="414042"/>
                </a:solidFill>
              </a:rPr>
              <a:t>Write a short</a:t>
            </a:r>
            <a:br>
              <a:rPr lang="en-GB" altLang="en-US" sz="2000" dirty="0">
                <a:solidFill>
                  <a:srgbClr val="414042"/>
                </a:solidFill>
              </a:rPr>
            </a:br>
            <a:r>
              <a:rPr lang="en-GB" altLang="en-US" sz="2000" dirty="0">
                <a:solidFill>
                  <a:srgbClr val="414042"/>
                </a:solidFill>
              </a:rPr>
              <a:t>message telling</a:t>
            </a:r>
            <a:br>
              <a:rPr lang="en-GB" altLang="en-US" sz="2000" dirty="0">
                <a:solidFill>
                  <a:srgbClr val="414042"/>
                </a:solidFill>
              </a:rPr>
            </a:br>
            <a:r>
              <a:rPr lang="en-GB" altLang="en-US" sz="2000" dirty="0">
                <a:solidFill>
                  <a:srgbClr val="414042"/>
                </a:solidFill>
              </a:rPr>
              <a:t>the recipient</a:t>
            </a:r>
            <a:br>
              <a:rPr lang="en-GB" altLang="en-US" sz="2000" dirty="0">
                <a:solidFill>
                  <a:srgbClr val="414042"/>
                </a:solidFill>
              </a:rPr>
            </a:br>
            <a:r>
              <a:rPr lang="en-GB" altLang="en-US" sz="2000" dirty="0">
                <a:solidFill>
                  <a:srgbClr val="414042"/>
                </a:solidFill>
              </a:rPr>
              <a:t>about your</a:t>
            </a:r>
            <a:br>
              <a:rPr lang="en-GB" altLang="en-US" sz="2000" dirty="0">
                <a:solidFill>
                  <a:srgbClr val="414042"/>
                </a:solidFill>
              </a:rPr>
            </a:br>
            <a:r>
              <a:rPr lang="en-GB" altLang="en-US" sz="2000" dirty="0">
                <a:solidFill>
                  <a:srgbClr val="414042"/>
                </a:solidFill>
              </a:rPr>
              <a:t>situation and</a:t>
            </a:r>
            <a:br>
              <a:rPr lang="en-GB" altLang="en-US" sz="2000" dirty="0">
                <a:solidFill>
                  <a:srgbClr val="414042"/>
                </a:solidFill>
              </a:rPr>
            </a:br>
            <a:r>
              <a:rPr lang="en-GB" altLang="en-US" sz="2000" dirty="0">
                <a:solidFill>
                  <a:srgbClr val="414042"/>
                </a:solidFill>
              </a:rPr>
              <a:t>feelings</a:t>
            </a:r>
            <a:br>
              <a:rPr lang="en-GB" altLang="en-US" sz="2000" dirty="0">
                <a:solidFill>
                  <a:srgbClr val="414042"/>
                </a:solidFill>
              </a:rPr>
            </a:br>
            <a:r>
              <a:rPr lang="en-GB" altLang="en-US" sz="2000" dirty="0">
                <a:solidFill>
                  <a:srgbClr val="414042"/>
                </a:solidFill>
              </a:rPr>
              <a:t>right now.</a:t>
            </a:r>
          </a:p>
          <a:p>
            <a:pPr marL="0" lvl="2" indent="222250">
              <a:spcBef>
                <a:spcPts val="500"/>
              </a:spcBef>
              <a:buClr>
                <a:srgbClr val="0070C0"/>
              </a:buClr>
              <a:buFont typeface="Arial" panose="020B0604020202020204" pitchFamily="34" charset="0"/>
              <a:buChar char="•"/>
            </a:pPr>
            <a:endParaRPr lang="en-GB" altLang="en-US" sz="2000" dirty="0">
              <a:solidFill>
                <a:srgbClr val="414042"/>
              </a:solidFill>
            </a:endParaRPr>
          </a:p>
        </p:txBody>
      </p:sp>
    </p:spTree>
    <p:extLst>
      <p:ext uri="{BB962C8B-B14F-4D97-AF65-F5344CB8AC3E}">
        <p14:creationId xmlns:p14="http://schemas.microsoft.com/office/powerpoint/2010/main" val="3800762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6" name="Subtitle 2">
            <a:extLst>
              <a:ext uri="{FF2B5EF4-FFF2-40B4-BE49-F238E27FC236}">
                <a16:creationId xmlns:a16="http://schemas.microsoft.com/office/drawing/2014/main" id="{D35F0CE8-C5C0-6447-B66B-7C24670870DE}"/>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Learn the first stanza – Poetry by Heart</a:t>
            </a:r>
          </a:p>
        </p:txBody>
      </p:sp>
      <p:sp>
        <p:nvSpPr>
          <p:cNvPr id="7" name="Text Box 6">
            <a:extLst>
              <a:ext uri="{FF2B5EF4-FFF2-40B4-BE49-F238E27FC236}">
                <a16:creationId xmlns:a16="http://schemas.microsoft.com/office/drawing/2014/main" id="{BEF7C4F8-E0B4-6A45-936B-09A60319DD1C}"/>
              </a:ext>
            </a:extLst>
          </p:cNvPr>
          <p:cNvSpPr txBox="1">
            <a:spLocks noChangeArrowheads="1"/>
          </p:cNvSpPr>
          <p:nvPr/>
        </p:nvSpPr>
        <p:spPr bwMode="auto">
          <a:xfrm>
            <a:off x="943115" y="1453146"/>
            <a:ext cx="10366729" cy="4391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marL="1436688" indent="-522288">
              <a:defRPr>
                <a:solidFill>
                  <a:schemeClr val="tx1"/>
                </a:solidFill>
                <a:latin typeface="Comic Sans MS" panose="030F0902030302020204" pitchFamily="66" charset="0"/>
                <a:cs typeface="Arial" panose="020B0604020202020204" pitchFamily="34" charset="0"/>
              </a:defRPr>
            </a:lvl3pPr>
            <a:lvl4pPr marL="1616075">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000"/>
              </a:spcBef>
              <a:buClr>
                <a:srgbClr val="0070C0"/>
              </a:buClr>
            </a:pPr>
            <a:r>
              <a:rPr lang="en-GB" altLang="en-US" sz="2000" dirty="0">
                <a:solidFill>
                  <a:srgbClr val="414042"/>
                </a:solidFill>
              </a:rPr>
              <a:t>Learning a poem by heart might sound scary but it can help your understanding</a:t>
            </a:r>
            <a:br>
              <a:rPr lang="en-GB" altLang="en-US" sz="2000" dirty="0">
                <a:solidFill>
                  <a:srgbClr val="414042"/>
                </a:solidFill>
              </a:rPr>
            </a:br>
            <a:r>
              <a:rPr lang="en-GB" altLang="en-US" sz="2000" dirty="0">
                <a:solidFill>
                  <a:srgbClr val="414042"/>
                </a:solidFill>
              </a:rPr>
              <a:t>and confidence.</a:t>
            </a:r>
          </a:p>
          <a:p>
            <a:pPr marL="222250" indent="-222250">
              <a:spcBef>
                <a:spcPts val="1000"/>
              </a:spcBef>
              <a:buClr>
                <a:srgbClr val="0070C0"/>
              </a:buClr>
              <a:buFont typeface="Arial" panose="020B0604020202020204" pitchFamily="34" charset="0"/>
              <a:buChar char="•"/>
            </a:pPr>
            <a:r>
              <a:rPr lang="en-GB" altLang="en-US" sz="2000" dirty="0">
                <a:solidFill>
                  <a:srgbClr val="414042"/>
                </a:solidFill>
              </a:rPr>
              <a:t>In pairs, choose between one and three lines to learn by heart, noticing any phrases that continue on the next line.</a:t>
            </a:r>
          </a:p>
          <a:p>
            <a:pPr marL="222250" indent="-222250">
              <a:spcBef>
                <a:spcPts val="1000"/>
              </a:spcBef>
              <a:buClr>
                <a:srgbClr val="0070C0"/>
              </a:buClr>
              <a:buFont typeface="Arial" panose="020B0604020202020204" pitchFamily="34" charset="0"/>
              <a:buChar char="•"/>
            </a:pPr>
            <a:r>
              <a:rPr lang="en-GB" altLang="en-US" sz="2000" dirty="0">
                <a:solidFill>
                  <a:srgbClr val="414042"/>
                </a:solidFill>
              </a:rPr>
              <a:t>Discuss and agree how you will perform your lines.</a:t>
            </a:r>
          </a:p>
          <a:p>
            <a:pPr marL="222250" indent="-222250">
              <a:spcBef>
                <a:spcPts val="1000"/>
              </a:spcBef>
              <a:buClr>
                <a:srgbClr val="0070C0"/>
              </a:buClr>
              <a:buFont typeface="Arial" panose="020B0604020202020204" pitchFamily="34" charset="0"/>
              <a:buChar char="•"/>
            </a:pPr>
            <a:r>
              <a:rPr lang="en-GB" altLang="en-US" sz="2000" dirty="0">
                <a:solidFill>
                  <a:srgbClr val="414042"/>
                </a:solidFill>
              </a:rPr>
              <a:t>Practise them and perform them out loud, paying attention to reading with prosody.</a:t>
            </a:r>
          </a:p>
          <a:p>
            <a:pPr marL="222250" indent="-222250">
              <a:spcBef>
                <a:spcPts val="1000"/>
              </a:spcBef>
              <a:buClr>
                <a:srgbClr val="0070C0"/>
              </a:buClr>
              <a:buFont typeface="Arial" panose="020B0604020202020204" pitchFamily="34" charset="0"/>
              <a:buChar char="•"/>
            </a:pPr>
            <a:r>
              <a:rPr lang="en-GB" altLang="en-US" sz="2000" dirty="0">
                <a:solidFill>
                  <a:srgbClr val="414042"/>
                </a:solidFill>
              </a:rPr>
              <a:t>Join with the rest of the class to read the first stanza.</a:t>
            </a:r>
          </a:p>
        </p:txBody>
      </p:sp>
      <p:sp>
        <p:nvSpPr>
          <p:cNvPr id="9" name="Rectangle 8">
            <a:extLst>
              <a:ext uri="{FF2B5EF4-FFF2-40B4-BE49-F238E27FC236}">
                <a16:creationId xmlns:a16="http://schemas.microsoft.com/office/drawing/2014/main" id="{C5A7927D-C3F9-7C43-AE66-497C1BD35768}"/>
              </a:ext>
            </a:extLst>
          </p:cNvPr>
          <p:cNvSpPr>
            <a:spLocks noChangeArrowheads="1"/>
          </p:cNvSpPr>
          <p:nvPr/>
        </p:nvSpPr>
        <p:spPr bwMode="auto">
          <a:xfrm>
            <a:off x="2325089" y="4430395"/>
            <a:ext cx="8763000" cy="1373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en-GB" altLang="en-US" sz="2200" dirty="0">
                <a:solidFill>
                  <a:srgbClr val="0070C0"/>
                </a:solidFill>
                <a:latin typeface="Comic Sans MS" panose="030F0902030302020204" pitchFamily="66" charset="0"/>
              </a:rPr>
              <a:t>For comfort engineering, for safety and for saving</a:t>
            </a:r>
          </a:p>
          <a:p>
            <a:pPr>
              <a:lnSpc>
                <a:spcPct val="130000"/>
              </a:lnSpc>
            </a:pPr>
            <a:r>
              <a:rPr lang="en-GB" altLang="en-US" sz="2200" dirty="0">
                <a:solidFill>
                  <a:srgbClr val="0070C0"/>
                </a:solidFill>
                <a:latin typeface="Comic Sans MS" panose="030F0902030302020204" pitchFamily="66" charset="0"/>
              </a:rPr>
              <a:t>Atlantic crossing time, it leaves ashore, the sound</a:t>
            </a:r>
          </a:p>
          <a:p>
            <a:pPr>
              <a:lnSpc>
                <a:spcPct val="130000"/>
              </a:lnSpc>
            </a:pPr>
            <a:r>
              <a:rPr lang="en-GB" altLang="en-US" sz="2200" dirty="0">
                <a:solidFill>
                  <a:srgbClr val="0070C0"/>
                </a:solidFill>
                <a:latin typeface="Comic Sans MS" panose="030F0902030302020204" pitchFamily="66" charset="0"/>
              </a:rPr>
              <a:t>Of dockside farewells:  friends and viewers left behind.</a:t>
            </a:r>
          </a:p>
        </p:txBody>
      </p:sp>
      <p:sp>
        <p:nvSpPr>
          <p:cNvPr id="10" name="AutoShape 9">
            <a:extLst>
              <a:ext uri="{FF2B5EF4-FFF2-40B4-BE49-F238E27FC236}">
                <a16:creationId xmlns:a16="http://schemas.microsoft.com/office/drawing/2014/main" id="{E2ACFFEA-CD8C-8A4A-9D24-5DD7B4AF66CB}"/>
              </a:ext>
            </a:extLst>
          </p:cNvPr>
          <p:cNvSpPr>
            <a:spLocks noChangeArrowheads="1"/>
          </p:cNvSpPr>
          <p:nvPr/>
        </p:nvSpPr>
        <p:spPr bwMode="auto">
          <a:xfrm>
            <a:off x="9199282" y="4652645"/>
            <a:ext cx="409575" cy="228600"/>
          </a:xfrm>
          <a:prstGeom prst="rightArrow">
            <a:avLst>
              <a:gd name="adj1" fmla="val 50000"/>
              <a:gd name="adj2" fmla="val 44792"/>
            </a:avLst>
          </a:prstGeom>
          <a:solidFill>
            <a:srgbClr val="39AB47"/>
          </a:solidFill>
          <a:ln w="9525">
            <a:noFill/>
            <a:miter lim="800000"/>
            <a:headEnd/>
            <a:tailEnd/>
          </a:ln>
          <a:effectLst/>
        </p:spPr>
        <p:txBody>
          <a:bodyPr wrap="none" anchor="ctr"/>
          <a:lstStyle/>
          <a:p>
            <a:endParaRPr lang="en-US"/>
          </a:p>
        </p:txBody>
      </p:sp>
      <p:sp>
        <p:nvSpPr>
          <p:cNvPr id="11" name="AutoShape 10">
            <a:extLst>
              <a:ext uri="{FF2B5EF4-FFF2-40B4-BE49-F238E27FC236}">
                <a16:creationId xmlns:a16="http://schemas.microsoft.com/office/drawing/2014/main" id="{5297A266-B196-8044-88CF-A32256A90CB0}"/>
              </a:ext>
            </a:extLst>
          </p:cNvPr>
          <p:cNvSpPr>
            <a:spLocks noChangeArrowheads="1"/>
          </p:cNvSpPr>
          <p:nvPr/>
        </p:nvSpPr>
        <p:spPr bwMode="auto">
          <a:xfrm>
            <a:off x="9199282" y="5047933"/>
            <a:ext cx="409575" cy="228600"/>
          </a:xfrm>
          <a:prstGeom prst="rightArrow">
            <a:avLst>
              <a:gd name="adj1" fmla="val 50000"/>
              <a:gd name="adj2" fmla="val 44792"/>
            </a:avLst>
          </a:prstGeom>
          <a:solidFill>
            <a:srgbClr val="39AB47"/>
          </a:solidFill>
          <a:ln w="9525">
            <a:noFill/>
            <a:miter lim="800000"/>
            <a:headEnd/>
            <a:tailEnd/>
          </a:ln>
          <a:effectLst/>
        </p:spPr>
        <p:txBody>
          <a:bodyPr wrap="none" anchor="ctr"/>
          <a:lstStyle/>
          <a:p>
            <a:endParaRPr lang="en-US"/>
          </a:p>
        </p:txBody>
      </p:sp>
    </p:spTree>
    <p:extLst>
      <p:ext uri="{BB962C8B-B14F-4D97-AF65-F5344CB8AC3E}">
        <p14:creationId xmlns:p14="http://schemas.microsoft.com/office/powerpoint/2010/main" val="32428250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9">
            <a:extLst>
              <a:ext uri="{FF2B5EF4-FFF2-40B4-BE49-F238E27FC236}">
                <a16:creationId xmlns:a16="http://schemas.microsoft.com/office/drawing/2014/main" id="{661B4A58-31A1-6E49-B90C-EBCB59528361}"/>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05614" y="859994"/>
            <a:ext cx="3636216" cy="513801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6" name="Subtitle 2">
            <a:extLst>
              <a:ext uri="{FF2B5EF4-FFF2-40B4-BE49-F238E27FC236}">
                <a16:creationId xmlns:a16="http://schemas.microsoft.com/office/drawing/2014/main" id="{D35F0CE8-C5C0-6447-B66B-7C24670870DE}"/>
              </a:ext>
            </a:extLst>
          </p:cNvPr>
          <p:cNvSpPr txBox="1">
            <a:spLocks/>
          </p:cNvSpPr>
          <p:nvPr/>
        </p:nvSpPr>
        <p:spPr>
          <a:xfrm>
            <a:off x="4441831" y="769188"/>
            <a:ext cx="7339234" cy="1361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 the second stanza</a:t>
            </a:r>
          </a:p>
        </p:txBody>
      </p:sp>
      <p:sp>
        <p:nvSpPr>
          <p:cNvPr id="9" name="Rectangle 8">
            <a:extLst>
              <a:ext uri="{FF2B5EF4-FFF2-40B4-BE49-F238E27FC236}">
                <a16:creationId xmlns:a16="http://schemas.microsoft.com/office/drawing/2014/main" id="{C5A7927D-C3F9-7C43-AE66-497C1BD35768}"/>
              </a:ext>
            </a:extLst>
          </p:cNvPr>
          <p:cNvSpPr>
            <a:spLocks noChangeArrowheads="1"/>
          </p:cNvSpPr>
          <p:nvPr/>
        </p:nvSpPr>
        <p:spPr bwMode="auto">
          <a:xfrm>
            <a:off x="4441831" y="1945904"/>
            <a:ext cx="7339233" cy="3588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lgn="ctr">
              <a:spcBef>
                <a:spcPts val="1000"/>
              </a:spcBef>
            </a:pPr>
            <a:r>
              <a:rPr lang="en-GB" altLang="en-US" sz="1700" dirty="0">
                <a:solidFill>
                  <a:srgbClr val="414042"/>
                </a:solidFill>
                <a:latin typeface="Comic Sans MS" panose="030F0902030302020204" pitchFamily="66" charset="0"/>
              </a:rPr>
              <a:t>Exclusive cruise escape for those with wealth and leisure,</a:t>
            </a:r>
          </a:p>
          <a:p>
            <a:pPr algn="ctr">
              <a:spcBef>
                <a:spcPts val="1000"/>
              </a:spcBef>
            </a:pPr>
            <a:r>
              <a:rPr lang="en-GB" altLang="en-US" sz="1700" dirty="0">
                <a:solidFill>
                  <a:srgbClr val="414042"/>
                </a:solidFill>
                <a:latin typeface="Comic Sans MS" panose="030F0902030302020204" pitchFamily="66" charset="0"/>
              </a:rPr>
              <a:t>For others, steerage cabins, in the cramping dark below:</a:t>
            </a:r>
          </a:p>
          <a:p>
            <a:pPr algn="ctr">
              <a:spcBef>
                <a:spcPts val="1000"/>
              </a:spcBef>
            </a:pPr>
            <a:r>
              <a:rPr lang="en-GB" altLang="en-US" sz="1700" dirty="0">
                <a:solidFill>
                  <a:srgbClr val="414042"/>
                </a:solidFill>
                <a:latin typeface="Comic Sans MS" panose="030F0902030302020204" pitchFamily="66" charset="0"/>
              </a:rPr>
              <a:t>Refugees from famine, poverty, the voyage not for pleasure,</a:t>
            </a:r>
          </a:p>
          <a:p>
            <a:pPr algn="ctr">
              <a:spcBef>
                <a:spcPts val="1000"/>
              </a:spcBef>
            </a:pPr>
            <a:r>
              <a:rPr lang="en-GB" altLang="en-US" sz="1700" dirty="0">
                <a:solidFill>
                  <a:srgbClr val="414042"/>
                </a:solidFill>
                <a:latin typeface="Comic Sans MS" panose="030F0902030302020204" pitchFamily="66" charset="0"/>
              </a:rPr>
              <a:t>But seeking opportunity, in hope that dreams could grow.</a:t>
            </a:r>
          </a:p>
          <a:p>
            <a:pPr algn="ctr">
              <a:spcBef>
                <a:spcPts val="1000"/>
              </a:spcBef>
            </a:pPr>
            <a:r>
              <a:rPr lang="en-GB" altLang="en-US" sz="1700" dirty="0">
                <a:solidFill>
                  <a:srgbClr val="414042"/>
                </a:solidFill>
                <a:latin typeface="Comic Sans MS" panose="030F0902030302020204" pitchFamily="66" charset="0"/>
              </a:rPr>
              <a:t>This brave new century, the twentieth, only twelve years old, </a:t>
            </a:r>
          </a:p>
          <a:p>
            <a:pPr algn="ctr">
              <a:spcBef>
                <a:spcPts val="1000"/>
              </a:spcBef>
            </a:pPr>
            <a:r>
              <a:rPr lang="en-GB" altLang="en-US" sz="1700" dirty="0">
                <a:solidFill>
                  <a:srgbClr val="414042"/>
                </a:solidFill>
                <a:latin typeface="Comic Sans MS" panose="030F0902030302020204" pitchFamily="66" charset="0"/>
              </a:rPr>
              <a:t>This Empire's hub, the home of science and invention,</a:t>
            </a:r>
          </a:p>
          <a:p>
            <a:pPr algn="ctr">
              <a:spcBef>
                <a:spcPts val="1000"/>
              </a:spcBef>
            </a:pPr>
            <a:r>
              <a:rPr lang="en-GB" altLang="en-US" sz="1700" dirty="0">
                <a:solidFill>
                  <a:srgbClr val="414042"/>
                </a:solidFill>
                <a:latin typeface="Comic Sans MS" panose="030F0902030302020204" pitchFamily="66" charset="0"/>
              </a:rPr>
              <a:t>With Progress its ambition, and with efforts brave and bold,</a:t>
            </a:r>
          </a:p>
          <a:p>
            <a:pPr algn="ctr">
              <a:spcBef>
                <a:spcPts val="1000"/>
              </a:spcBef>
            </a:pPr>
            <a:r>
              <a:rPr lang="en-GB" altLang="en-US" sz="1700" dirty="0">
                <a:solidFill>
                  <a:srgbClr val="414042"/>
                </a:solidFill>
                <a:latin typeface="Comic Sans MS" panose="030F0902030302020204" pitchFamily="66" charset="0"/>
              </a:rPr>
              <a:t>Makes Titanic! - a nation's pride, a bold world-best intention.</a:t>
            </a:r>
          </a:p>
        </p:txBody>
      </p:sp>
      <p:pic>
        <p:nvPicPr>
          <p:cNvPr id="7" name="Picture 6">
            <a:extLst>
              <a:ext uri="{FF2B5EF4-FFF2-40B4-BE49-F238E27FC236}">
                <a16:creationId xmlns:a16="http://schemas.microsoft.com/office/drawing/2014/main" id="{214B2A40-7370-2A46-A037-CED537B4F333}"/>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805614" y="852285"/>
            <a:ext cx="3636216" cy="51457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49426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6" name="Subtitle 2">
            <a:extLst>
              <a:ext uri="{FF2B5EF4-FFF2-40B4-BE49-F238E27FC236}">
                <a16:creationId xmlns:a16="http://schemas.microsoft.com/office/drawing/2014/main" id="{D35F0CE8-C5C0-6447-B66B-7C24670870DE}"/>
              </a:ext>
            </a:extLst>
          </p:cNvPr>
          <p:cNvSpPr txBox="1">
            <a:spLocks/>
          </p:cNvSpPr>
          <p:nvPr/>
        </p:nvSpPr>
        <p:spPr>
          <a:xfrm>
            <a:off x="0" y="61467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Respond as a reader to the second stanza – Close reading</a:t>
            </a:r>
          </a:p>
        </p:txBody>
      </p:sp>
      <p:sp>
        <p:nvSpPr>
          <p:cNvPr id="7" name="Rectangle 4">
            <a:extLst>
              <a:ext uri="{FF2B5EF4-FFF2-40B4-BE49-F238E27FC236}">
                <a16:creationId xmlns:a16="http://schemas.microsoft.com/office/drawing/2014/main" id="{ACC07BCE-A68B-BB40-A7F0-50AD377D42F3}"/>
              </a:ext>
            </a:extLst>
          </p:cNvPr>
          <p:cNvSpPr>
            <a:spLocks noChangeArrowheads="1"/>
          </p:cNvSpPr>
          <p:nvPr/>
        </p:nvSpPr>
        <p:spPr bwMode="auto">
          <a:xfrm>
            <a:off x="57151" y="1330742"/>
            <a:ext cx="12134850" cy="1455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lgn="ctr">
              <a:spcBef>
                <a:spcPts val="500"/>
              </a:spcBef>
            </a:pPr>
            <a:r>
              <a:rPr lang="en-GB" altLang="en-US" sz="2300" dirty="0">
                <a:solidFill>
                  <a:srgbClr val="0070C0"/>
                </a:solidFill>
                <a:latin typeface="Comic Sans MS" panose="030F0902030302020204" pitchFamily="66" charset="0"/>
              </a:rPr>
              <a:t>For others, steerage cabins, in the cramping dark below:</a:t>
            </a:r>
          </a:p>
          <a:p>
            <a:pPr algn="ctr">
              <a:spcBef>
                <a:spcPts val="500"/>
              </a:spcBef>
            </a:pPr>
            <a:r>
              <a:rPr lang="en-GB" altLang="en-US" sz="2300" dirty="0">
                <a:solidFill>
                  <a:srgbClr val="0070C0"/>
                </a:solidFill>
                <a:latin typeface="Comic Sans MS" panose="030F0902030302020204" pitchFamily="66" charset="0"/>
              </a:rPr>
              <a:t>Refugees from famine, poverty, the voyage not for pleasure,</a:t>
            </a:r>
          </a:p>
          <a:p>
            <a:pPr algn="ctr">
              <a:spcBef>
                <a:spcPts val="500"/>
              </a:spcBef>
            </a:pPr>
            <a:r>
              <a:rPr lang="en-GB" altLang="en-US" sz="2300" dirty="0">
                <a:solidFill>
                  <a:srgbClr val="0070C0"/>
                </a:solidFill>
                <a:latin typeface="Comic Sans MS" panose="030F0902030302020204" pitchFamily="66" charset="0"/>
              </a:rPr>
              <a:t>But seeking opportunity, in hope that dreams could grow.</a:t>
            </a:r>
          </a:p>
        </p:txBody>
      </p:sp>
      <p:sp>
        <p:nvSpPr>
          <p:cNvPr id="11" name="Text Box 10">
            <a:extLst>
              <a:ext uri="{FF2B5EF4-FFF2-40B4-BE49-F238E27FC236}">
                <a16:creationId xmlns:a16="http://schemas.microsoft.com/office/drawing/2014/main" id="{A0140038-2D86-0247-A897-56A9866887EE}"/>
              </a:ext>
            </a:extLst>
          </p:cNvPr>
          <p:cNvSpPr txBox="1">
            <a:spLocks noChangeArrowheads="1"/>
          </p:cNvSpPr>
          <p:nvPr/>
        </p:nvSpPr>
        <p:spPr bwMode="auto">
          <a:xfrm>
            <a:off x="930728" y="3653779"/>
            <a:ext cx="12241213" cy="2144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omic Sans MS" panose="030F0902030302020204" pitchFamily="66" charset="0"/>
                <a:cs typeface="Arial" panose="020B0604020202020204" pitchFamily="34" charset="0"/>
              </a:defRPr>
            </a:lvl1pPr>
            <a:lvl2pPr marL="538163">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000"/>
              </a:spcBef>
            </a:pPr>
            <a:r>
              <a:rPr lang="en-GB" altLang="en-US" sz="2000" dirty="0">
                <a:solidFill>
                  <a:srgbClr val="414042"/>
                </a:solidFill>
              </a:rPr>
              <a:t>What do these lines mean to you, the reader?</a:t>
            </a:r>
          </a:p>
          <a:p>
            <a:pPr>
              <a:spcBef>
                <a:spcPts val="1000"/>
              </a:spcBef>
            </a:pPr>
            <a:r>
              <a:rPr lang="en-GB" altLang="en-US" sz="2000" dirty="0">
                <a:solidFill>
                  <a:srgbClr val="414042"/>
                </a:solidFill>
              </a:rPr>
              <a:t>What do you understand by these words and phrases:</a:t>
            </a:r>
          </a:p>
          <a:p>
            <a:pPr>
              <a:spcBef>
                <a:spcPts val="1000"/>
              </a:spcBef>
            </a:pPr>
            <a:r>
              <a:rPr lang="en-GB" altLang="en-US" sz="2000" dirty="0">
                <a:solidFill>
                  <a:srgbClr val="0070C0"/>
                </a:solidFill>
              </a:rPr>
              <a:t>steerage cabins; cramping dark; refugees; famine; poverty; not for pleasure.</a:t>
            </a:r>
          </a:p>
          <a:p>
            <a:pPr>
              <a:spcBef>
                <a:spcPts val="1000"/>
              </a:spcBef>
            </a:pPr>
            <a:r>
              <a:rPr lang="en-GB" altLang="en-US" sz="2000" dirty="0">
                <a:solidFill>
                  <a:srgbClr val="414042"/>
                </a:solidFill>
              </a:rPr>
              <a:t>Discuss with a partner what feelings these words and phrases evoke:</a:t>
            </a:r>
          </a:p>
          <a:p>
            <a:pPr>
              <a:spcBef>
                <a:spcPts val="1000"/>
              </a:spcBef>
            </a:pPr>
            <a:r>
              <a:rPr lang="en-GB" altLang="en-US" sz="2000" dirty="0">
                <a:solidFill>
                  <a:srgbClr val="0070C0"/>
                </a:solidFill>
              </a:rPr>
              <a:t>seeking opportunity; hope; dreams could grow.</a:t>
            </a:r>
          </a:p>
        </p:txBody>
      </p:sp>
      <p:pic>
        <p:nvPicPr>
          <p:cNvPr id="12" name="Picture 11" descr="A picture containing tableware&#10;&#10;Description automatically generated">
            <a:extLst>
              <a:ext uri="{FF2B5EF4-FFF2-40B4-BE49-F238E27FC236}">
                <a16:creationId xmlns:a16="http://schemas.microsoft.com/office/drawing/2014/main" id="{19BF011A-B637-5744-B3E8-FCA11DDE630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75550" y="2684714"/>
            <a:ext cx="2479858" cy="2479858"/>
          </a:xfrm>
          <a:prstGeom prst="rect">
            <a:avLst/>
          </a:prstGeom>
        </p:spPr>
      </p:pic>
    </p:spTree>
    <p:extLst>
      <p:ext uri="{BB962C8B-B14F-4D97-AF65-F5344CB8AC3E}">
        <p14:creationId xmlns:p14="http://schemas.microsoft.com/office/powerpoint/2010/main" val="7518706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8" name="Subtitle 2">
            <a:extLst>
              <a:ext uri="{FF2B5EF4-FFF2-40B4-BE49-F238E27FC236}">
                <a16:creationId xmlns:a16="http://schemas.microsoft.com/office/drawing/2014/main" id="{D16AD22C-948A-644A-80CC-921D0534D25C}"/>
              </a:ext>
            </a:extLst>
          </p:cNvPr>
          <p:cNvSpPr txBox="1">
            <a:spLocks/>
          </p:cNvSpPr>
          <p:nvPr/>
        </p:nvSpPr>
        <p:spPr>
          <a:xfrm>
            <a:off x="0" y="61467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Respond as a reader to the second stanza – Compare and contrast</a:t>
            </a:r>
          </a:p>
        </p:txBody>
      </p:sp>
      <p:sp>
        <p:nvSpPr>
          <p:cNvPr id="9" name="Rectangle 8">
            <a:extLst>
              <a:ext uri="{FF2B5EF4-FFF2-40B4-BE49-F238E27FC236}">
                <a16:creationId xmlns:a16="http://schemas.microsoft.com/office/drawing/2014/main" id="{A4500E99-6ADB-BA4C-A509-3279A65A2988}"/>
              </a:ext>
            </a:extLst>
          </p:cNvPr>
          <p:cNvSpPr>
            <a:spLocks noChangeArrowheads="1"/>
          </p:cNvSpPr>
          <p:nvPr/>
        </p:nvSpPr>
        <p:spPr bwMode="auto">
          <a:xfrm>
            <a:off x="1193346" y="1106935"/>
            <a:ext cx="9805308" cy="969496"/>
          </a:xfrm>
          <a:prstGeom prst="rect">
            <a:avLst/>
          </a:prstGeom>
          <a:noFill/>
          <a:ln w="28575">
            <a:noFill/>
            <a:miter lim="800000"/>
            <a:headEnd/>
            <a:tailEnd/>
          </a:ln>
          <a:effectLst/>
        </p:spPr>
        <p:txBody>
          <a:bodyPr wrap="square">
            <a:noAutofit/>
          </a:bodyPr>
          <a:lstStyle/>
          <a:p>
            <a:pPr eaLnBrk="0" hangingPunct="0"/>
            <a:r>
              <a:rPr lang="en-GB" altLang="en-US" dirty="0">
                <a:solidFill>
                  <a:srgbClr val="414042"/>
                </a:solidFill>
                <a:latin typeface="Comic Sans MS" panose="030F0902030302020204" pitchFamily="66" charset="0"/>
              </a:rPr>
              <a:t>Compare and contrast the words and phrases in the first stanza with the second and plot them on a Venn diagram. Make sure you include details as well as the emotions of those making the journey. Three have been done for you.</a:t>
            </a:r>
          </a:p>
        </p:txBody>
      </p:sp>
      <p:sp>
        <p:nvSpPr>
          <p:cNvPr id="10" name="Rectangle 9">
            <a:extLst>
              <a:ext uri="{FF2B5EF4-FFF2-40B4-BE49-F238E27FC236}">
                <a16:creationId xmlns:a16="http://schemas.microsoft.com/office/drawing/2014/main" id="{197827F9-4DF6-3D45-96B3-D26C0CC18C2E}"/>
              </a:ext>
            </a:extLst>
          </p:cNvPr>
          <p:cNvSpPr>
            <a:spLocks noChangeArrowheads="1"/>
          </p:cNvSpPr>
          <p:nvPr/>
        </p:nvSpPr>
        <p:spPr bwMode="auto">
          <a:xfrm>
            <a:off x="1254515" y="2476538"/>
            <a:ext cx="5912251" cy="553998"/>
          </a:xfrm>
          <a:prstGeom prst="rect">
            <a:avLst/>
          </a:prstGeom>
          <a:noFill/>
          <a:ln w="28575">
            <a:noFill/>
            <a:miter lim="800000"/>
            <a:headEnd/>
            <a:tailEnd/>
          </a:ln>
          <a:effectLst/>
        </p:spPr>
        <p:txBody>
          <a:bodyPr wrap="square">
            <a:spAutoFit/>
          </a:bodyPr>
          <a:lstStyle/>
          <a:p>
            <a:pPr algn="ctr" eaLnBrk="0" hangingPunct="0"/>
            <a:r>
              <a:rPr lang="en-GB" altLang="en-US" sz="3000" b="1" dirty="0">
                <a:solidFill>
                  <a:srgbClr val="0070C0"/>
                </a:solidFill>
                <a:latin typeface="Comic Sans MS" panose="030F0902030302020204" pitchFamily="66" charset="0"/>
              </a:rPr>
              <a:t>Stanza 1</a:t>
            </a:r>
          </a:p>
        </p:txBody>
      </p:sp>
      <p:sp>
        <p:nvSpPr>
          <p:cNvPr id="13" name="Rectangle 9">
            <a:extLst>
              <a:ext uri="{FF2B5EF4-FFF2-40B4-BE49-F238E27FC236}">
                <a16:creationId xmlns:a16="http://schemas.microsoft.com/office/drawing/2014/main" id="{EBB2CB8A-B49C-E64B-A549-64A6623F033F}"/>
              </a:ext>
            </a:extLst>
          </p:cNvPr>
          <p:cNvSpPr>
            <a:spLocks noChangeArrowheads="1"/>
          </p:cNvSpPr>
          <p:nvPr/>
        </p:nvSpPr>
        <p:spPr bwMode="auto">
          <a:xfrm>
            <a:off x="5012137" y="2476538"/>
            <a:ext cx="5925348" cy="553998"/>
          </a:xfrm>
          <a:prstGeom prst="rect">
            <a:avLst/>
          </a:prstGeom>
          <a:noFill/>
          <a:ln w="28575">
            <a:noFill/>
            <a:miter lim="800000"/>
            <a:headEnd/>
            <a:tailEnd/>
          </a:ln>
          <a:effectLst/>
        </p:spPr>
        <p:txBody>
          <a:bodyPr wrap="square">
            <a:spAutoFit/>
          </a:bodyPr>
          <a:lstStyle/>
          <a:p>
            <a:pPr algn="ctr" eaLnBrk="0" hangingPunct="0"/>
            <a:r>
              <a:rPr lang="en-GB" altLang="en-US" sz="3000" b="1" dirty="0">
                <a:solidFill>
                  <a:srgbClr val="0070C0"/>
                </a:solidFill>
                <a:latin typeface="Comic Sans MS" panose="030F0902030302020204" pitchFamily="66" charset="0"/>
              </a:rPr>
              <a:t>Stanza 2</a:t>
            </a:r>
          </a:p>
        </p:txBody>
      </p:sp>
      <p:sp>
        <p:nvSpPr>
          <p:cNvPr id="14" name="Rectangle 9">
            <a:extLst>
              <a:ext uri="{FF2B5EF4-FFF2-40B4-BE49-F238E27FC236}">
                <a16:creationId xmlns:a16="http://schemas.microsoft.com/office/drawing/2014/main" id="{528339AC-CD0F-854B-9184-FB53134A2C53}"/>
              </a:ext>
            </a:extLst>
          </p:cNvPr>
          <p:cNvSpPr>
            <a:spLocks noChangeArrowheads="1"/>
          </p:cNvSpPr>
          <p:nvPr/>
        </p:nvSpPr>
        <p:spPr bwMode="auto">
          <a:xfrm>
            <a:off x="5271094" y="3124291"/>
            <a:ext cx="1649811" cy="553998"/>
          </a:xfrm>
          <a:prstGeom prst="rect">
            <a:avLst/>
          </a:prstGeom>
          <a:noFill/>
          <a:ln w="28575">
            <a:noFill/>
            <a:miter lim="800000"/>
            <a:headEnd/>
            <a:tailEnd/>
          </a:ln>
          <a:effectLst/>
        </p:spPr>
        <p:txBody>
          <a:bodyPr wrap="square">
            <a:spAutoFit/>
          </a:bodyPr>
          <a:lstStyle/>
          <a:p>
            <a:pPr algn="ctr" eaLnBrk="0" hangingPunct="0"/>
            <a:r>
              <a:rPr lang="en-GB" altLang="en-US" sz="3000" b="1" dirty="0">
                <a:solidFill>
                  <a:srgbClr val="0070C0"/>
                </a:solidFill>
                <a:latin typeface="Comic Sans MS" panose="030F0902030302020204" pitchFamily="66" charset="0"/>
              </a:rPr>
              <a:t>Both</a:t>
            </a:r>
          </a:p>
        </p:txBody>
      </p:sp>
      <p:sp>
        <p:nvSpPr>
          <p:cNvPr id="15" name="Oval 14">
            <a:extLst>
              <a:ext uri="{FF2B5EF4-FFF2-40B4-BE49-F238E27FC236}">
                <a16:creationId xmlns:a16="http://schemas.microsoft.com/office/drawing/2014/main" id="{DE80029B-7036-C943-AE1A-8C17633927FA}"/>
              </a:ext>
            </a:extLst>
          </p:cNvPr>
          <p:cNvSpPr/>
          <p:nvPr/>
        </p:nvSpPr>
        <p:spPr>
          <a:xfrm>
            <a:off x="1241418" y="2209800"/>
            <a:ext cx="5925348" cy="3829168"/>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EF8E5D26-3134-5648-BAE7-376656D21AC5}"/>
              </a:ext>
            </a:extLst>
          </p:cNvPr>
          <p:cNvSpPr/>
          <p:nvPr/>
        </p:nvSpPr>
        <p:spPr>
          <a:xfrm>
            <a:off x="5012137" y="2209800"/>
            <a:ext cx="5925348" cy="3829168"/>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FD25EDF-33D2-6048-857E-3EF74AA2BC4E}"/>
              </a:ext>
            </a:extLst>
          </p:cNvPr>
          <p:cNvSpPr>
            <a:spLocks noChangeArrowheads="1"/>
          </p:cNvSpPr>
          <p:nvPr/>
        </p:nvSpPr>
        <p:spPr bwMode="auto">
          <a:xfrm>
            <a:off x="1254516" y="3827465"/>
            <a:ext cx="3757622" cy="400110"/>
          </a:xfrm>
          <a:prstGeom prst="rect">
            <a:avLst/>
          </a:prstGeom>
          <a:noFill/>
          <a:ln w="28575">
            <a:noFill/>
            <a:miter lim="800000"/>
            <a:headEnd/>
            <a:tailEnd/>
          </a:ln>
          <a:effectLst/>
        </p:spPr>
        <p:txBody>
          <a:bodyPr wrap="square">
            <a:spAutoFit/>
          </a:bodyPr>
          <a:lstStyle/>
          <a:p>
            <a:pPr algn="ctr" eaLnBrk="0" hangingPunct="0"/>
            <a:r>
              <a:rPr lang="en-GB" altLang="en-US" sz="2000" dirty="0">
                <a:solidFill>
                  <a:srgbClr val="0070C0"/>
                </a:solidFill>
                <a:latin typeface="Comic Sans MS" panose="030F0902030302020204" pitchFamily="66" charset="0"/>
              </a:rPr>
              <a:t>First-class cabins</a:t>
            </a:r>
          </a:p>
        </p:txBody>
      </p:sp>
      <p:sp>
        <p:nvSpPr>
          <p:cNvPr id="18" name="Rectangle 17">
            <a:extLst>
              <a:ext uri="{FF2B5EF4-FFF2-40B4-BE49-F238E27FC236}">
                <a16:creationId xmlns:a16="http://schemas.microsoft.com/office/drawing/2014/main" id="{48F29C27-5E18-584F-97BF-969EBF1B086C}"/>
              </a:ext>
            </a:extLst>
          </p:cNvPr>
          <p:cNvSpPr>
            <a:spLocks noChangeArrowheads="1"/>
          </p:cNvSpPr>
          <p:nvPr/>
        </p:nvSpPr>
        <p:spPr bwMode="auto">
          <a:xfrm>
            <a:off x="7140966" y="3827465"/>
            <a:ext cx="3757622" cy="400110"/>
          </a:xfrm>
          <a:prstGeom prst="rect">
            <a:avLst/>
          </a:prstGeom>
          <a:noFill/>
          <a:ln w="28575">
            <a:noFill/>
            <a:miter lim="800000"/>
            <a:headEnd/>
            <a:tailEnd/>
          </a:ln>
          <a:effectLst/>
        </p:spPr>
        <p:txBody>
          <a:bodyPr wrap="square">
            <a:spAutoFit/>
          </a:bodyPr>
          <a:lstStyle/>
          <a:p>
            <a:pPr algn="ctr" eaLnBrk="0" hangingPunct="0"/>
            <a:r>
              <a:rPr lang="en-GB" altLang="en-US" sz="2000" dirty="0">
                <a:solidFill>
                  <a:srgbClr val="0070C0"/>
                </a:solidFill>
                <a:latin typeface="Comic Sans MS" panose="030F0902030302020204" pitchFamily="66" charset="0"/>
              </a:rPr>
              <a:t>Refugees from famine</a:t>
            </a:r>
          </a:p>
        </p:txBody>
      </p:sp>
      <p:sp>
        <p:nvSpPr>
          <p:cNvPr id="19" name="Rectangle 18">
            <a:extLst>
              <a:ext uri="{FF2B5EF4-FFF2-40B4-BE49-F238E27FC236}">
                <a16:creationId xmlns:a16="http://schemas.microsoft.com/office/drawing/2014/main" id="{5BD106E2-F252-724E-B581-0E7A5453CD16}"/>
              </a:ext>
            </a:extLst>
          </p:cNvPr>
          <p:cNvSpPr>
            <a:spLocks noChangeArrowheads="1"/>
          </p:cNvSpPr>
          <p:nvPr/>
        </p:nvSpPr>
        <p:spPr bwMode="auto">
          <a:xfrm>
            <a:off x="5042745" y="3627592"/>
            <a:ext cx="2098220" cy="1387559"/>
          </a:xfrm>
          <a:prstGeom prst="rect">
            <a:avLst/>
          </a:prstGeom>
          <a:noFill/>
          <a:ln w="28575">
            <a:noFill/>
            <a:miter lim="800000"/>
            <a:headEnd/>
            <a:tailEnd/>
          </a:ln>
          <a:effectLst/>
        </p:spPr>
        <p:txBody>
          <a:bodyPr wrap="square">
            <a:spAutoFit/>
          </a:bodyPr>
          <a:lstStyle/>
          <a:p>
            <a:pPr algn="ctr" eaLnBrk="0" hangingPunct="0">
              <a:spcBef>
                <a:spcPts val="500"/>
              </a:spcBef>
            </a:pPr>
            <a:r>
              <a:rPr lang="en-GB" altLang="en-US" sz="2000" dirty="0">
                <a:solidFill>
                  <a:srgbClr val="0070C0"/>
                </a:solidFill>
                <a:latin typeface="Comic Sans MS" panose="030F0902030302020204" pitchFamily="66" charset="0"/>
              </a:rPr>
              <a:t>great ship</a:t>
            </a:r>
          </a:p>
          <a:p>
            <a:pPr algn="ctr" eaLnBrk="0" hangingPunct="0">
              <a:spcBef>
                <a:spcPts val="500"/>
              </a:spcBef>
            </a:pPr>
            <a:r>
              <a:rPr lang="en-GB" altLang="en-US" sz="2000" dirty="0">
                <a:solidFill>
                  <a:srgbClr val="0070C0"/>
                </a:solidFill>
                <a:latin typeface="Comic Sans MS" panose="030F0902030302020204" pitchFamily="66" charset="0"/>
              </a:rPr>
              <a:t>Titanic! - a nation's pride</a:t>
            </a:r>
          </a:p>
          <a:p>
            <a:pPr algn="ctr" eaLnBrk="0" hangingPunct="0"/>
            <a:endParaRPr lang="en-GB" altLang="en-US" sz="2000" dirty="0">
              <a:solidFill>
                <a:srgbClr val="0070C0"/>
              </a:solidFill>
              <a:latin typeface="Comic Sans MS" panose="030F0902030302020204" pitchFamily="66" charset="0"/>
            </a:endParaRPr>
          </a:p>
        </p:txBody>
      </p:sp>
    </p:spTree>
    <p:extLst>
      <p:ext uri="{BB962C8B-B14F-4D97-AF65-F5344CB8AC3E}">
        <p14:creationId xmlns:p14="http://schemas.microsoft.com/office/powerpoint/2010/main" val="23330389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6" name="Subtitle 2">
            <a:extLst>
              <a:ext uri="{FF2B5EF4-FFF2-40B4-BE49-F238E27FC236}">
                <a16:creationId xmlns:a16="http://schemas.microsoft.com/office/drawing/2014/main" id="{D35F0CE8-C5C0-6447-B66B-7C24670870DE}"/>
              </a:ext>
            </a:extLst>
          </p:cNvPr>
          <p:cNvSpPr txBox="1">
            <a:spLocks/>
          </p:cNvSpPr>
          <p:nvPr/>
        </p:nvSpPr>
        <p:spPr>
          <a:xfrm>
            <a:off x="4441831" y="769188"/>
            <a:ext cx="7339234" cy="1361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 the third stanza</a:t>
            </a:r>
          </a:p>
        </p:txBody>
      </p:sp>
      <p:sp>
        <p:nvSpPr>
          <p:cNvPr id="9" name="Rectangle 8">
            <a:extLst>
              <a:ext uri="{FF2B5EF4-FFF2-40B4-BE49-F238E27FC236}">
                <a16:creationId xmlns:a16="http://schemas.microsoft.com/office/drawing/2014/main" id="{C5A7927D-C3F9-7C43-AE66-497C1BD35768}"/>
              </a:ext>
            </a:extLst>
          </p:cNvPr>
          <p:cNvSpPr>
            <a:spLocks noChangeArrowheads="1"/>
          </p:cNvSpPr>
          <p:nvPr/>
        </p:nvSpPr>
        <p:spPr bwMode="auto">
          <a:xfrm>
            <a:off x="4441831" y="1945904"/>
            <a:ext cx="7339233" cy="3588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lgn="ctr">
              <a:spcBef>
                <a:spcPts val="1000"/>
              </a:spcBef>
            </a:pPr>
            <a:r>
              <a:rPr lang="en-GB" altLang="en-US" sz="1700" dirty="0">
                <a:solidFill>
                  <a:srgbClr val="414042"/>
                </a:solidFill>
                <a:latin typeface="Comic Sans MS" panose="030F0902030302020204" pitchFamily="66" charset="0"/>
              </a:rPr>
              <a:t>North Atlantic night...  bright stars reflect in waves below,</a:t>
            </a:r>
          </a:p>
          <a:p>
            <a:pPr algn="ctr">
              <a:spcBef>
                <a:spcPts val="1000"/>
              </a:spcBef>
            </a:pPr>
            <a:r>
              <a:rPr lang="en-GB" altLang="en-US" sz="1700" dirty="0">
                <a:solidFill>
                  <a:srgbClr val="414042"/>
                </a:solidFill>
                <a:latin typeface="Comic Sans MS" panose="030F0902030302020204" pitchFamily="66" charset="0"/>
              </a:rPr>
              <a:t>Dark water, deadly cold, and silver moonlight on the deck;</a:t>
            </a:r>
          </a:p>
          <a:p>
            <a:pPr algn="ctr">
              <a:spcBef>
                <a:spcPts val="1000"/>
              </a:spcBef>
            </a:pPr>
            <a:r>
              <a:rPr lang="en-GB" altLang="en-US" sz="1700" dirty="0">
                <a:solidFill>
                  <a:srgbClr val="414042"/>
                </a:solidFill>
                <a:latin typeface="Comic Sans MS" panose="030F0902030302020204" pitchFamily="66" charset="0"/>
              </a:rPr>
              <a:t>Simple Irish songs below; above, a dance-band and a show.</a:t>
            </a:r>
          </a:p>
          <a:p>
            <a:pPr algn="ctr">
              <a:spcBef>
                <a:spcPts val="1000"/>
              </a:spcBef>
            </a:pPr>
            <a:r>
              <a:rPr lang="en-GB" altLang="en-US" sz="1700" dirty="0">
                <a:solidFill>
                  <a:srgbClr val="414042"/>
                </a:solidFill>
                <a:latin typeface="Comic Sans MS" panose="030F0902030302020204" pitchFamily="66" charset="0"/>
              </a:rPr>
              <a:t>The radio crackles warnings: advice to keep a watchful check</a:t>
            </a:r>
          </a:p>
          <a:p>
            <a:pPr algn="ctr">
              <a:spcBef>
                <a:spcPts val="1000"/>
              </a:spcBef>
            </a:pPr>
            <a:r>
              <a:rPr lang="en-GB" altLang="en-US" sz="1700" dirty="0">
                <a:solidFill>
                  <a:srgbClr val="414042"/>
                </a:solidFill>
                <a:latin typeface="Comic Sans MS" panose="030F0902030302020204" pitchFamily="66" charset="0"/>
              </a:rPr>
              <a:t>For icebergs - then a thump and shock and shake and judder.</a:t>
            </a:r>
          </a:p>
          <a:p>
            <a:pPr algn="ctr">
              <a:spcBef>
                <a:spcPts val="1000"/>
              </a:spcBef>
            </a:pPr>
            <a:r>
              <a:rPr lang="en-GB" altLang="en-US" sz="1700" dirty="0">
                <a:solidFill>
                  <a:srgbClr val="414042"/>
                </a:solidFill>
                <a:latin typeface="Comic Sans MS" panose="030F0902030302020204" pitchFamily="66" charset="0"/>
              </a:rPr>
              <a:t>Movement ceases, no response from wheel or rudder.</a:t>
            </a:r>
          </a:p>
          <a:p>
            <a:pPr algn="ctr">
              <a:spcBef>
                <a:spcPts val="1000"/>
              </a:spcBef>
            </a:pPr>
            <a:r>
              <a:rPr lang="en-GB" altLang="en-US" sz="1700" dirty="0">
                <a:solidFill>
                  <a:srgbClr val="414042"/>
                </a:solidFill>
                <a:latin typeface="Comic Sans MS" panose="030F0902030302020204" pitchFamily="66" charset="0"/>
              </a:rPr>
              <a:t>Doubt and disbelief, then panic as Titanic starts to roll:</a:t>
            </a:r>
          </a:p>
          <a:p>
            <a:pPr algn="ctr">
              <a:spcBef>
                <a:spcPts val="1000"/>
              </a:spcBef>
            </a:pPr>
            <a:r>
              <a:rPr lang="en-GB" altLang="en-US" sz="1700" dirty="0">
                <a:solidFill>
                  <a:srgbClr val="414042"/>
                </a:solidFill>
                <a:latin typeface="Comic Sans MS" panose="030F0902030302020204" pitchFamily="66" charset="0"/>
              </a:rPr>
              <a:t>Too few lifeboats, too much pushing test the crew's control.</a:t>
            </a:r>
          </a:p>
        </p:txBody>
      </p:sp>
      <p:pic>
        <p:nvPicPr>
          <p:cNvPr id="7" name="Picture 4">
            <a:extLst>
              <a:ext uri="{FF2B5EF4-FFF2-40B4-BE49-F238E27FC236}">
                <a16:creationId xmlns:a16="http://schemas.microsoft.com/office/drawing/2014/main" id="{47F75F5C-01A3-4E41-BA13-C7500F68281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5616" y="859994"/>
            <a:ext cx="3636215" cy="5138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02758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0" name="Text Box 5">
            <a:extLst>
              <a:ext uri="{FF2B5EF4-FFF2-40B4-BE49-F238E27FC236}">
                <a16:creationId xmlns:a16="http://schemas.microsoft.com/office/drawing/2014/main" id="{336B5D48-BDB0-A84A-AD03-9562A9E912FC}"/>
              </a:ext>
            </a:extLst>
          </p:cNvPr>
          <p:cNvSpPr txBox="1">
            <a:spLocks noChangeArrowheads="1"/>
          </p:cNvSpPr>
          <p:nvPr/>
        </p:nvSpPr>
        <p:spPr bwMode="auto">
          <a:xfrm>
            <a:off x="1167493" y="1470860"/>
            <a:ext cx="9707335"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marL="360363" indent="-360363">
              <a:defRPr>
                <a:solidFill>
                  <a:schemeClr val="tx1"/>
                </a:solidFill>
                <a:latin typeface="Comic Sans MS" panose="030F0902030302020204" pitchFamily="66" charset="0"/>
                <a:cs typeface="Arial" panose="020B0604020202020204" pitchFamily="34" charset="0"/>
              </a:defRPr>
            </a:lvl1pPr>
            <a:lvl2pPr marL="539750">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68288" indent="-268288">
              <a:spcBef>
                <a:spcPts val="1500"/>
              </a:spcBef>
              <a:buClr>
                <a:srgbClr val="0070C0"/>
              </a:buClr>
              <a:buFont typeface="Arial" panose="020B0604020202020204" pitchFamily="34" charset="0"/>
              <a:buChar char="•"/>
            </a:pPr>
            <a:r>
              <a:rPr lang="en-GB" altLang="en-US" sz="2000" dirty="0">
                <a:solidFill>
                  <a:srgbClr val="414042"/>
                </a:solidFill>
              </a:rPr>
              <a:t>Your teacher will re-read the third stanza as you listen closely. As the words are being read, jot down any words or phrases that you consider are memorable. Sketches may be used to help you remember what is being read.</a:t>
            </a:r>
          </a:p>
          <a:p>
            <a:pPr marL="268288" indent="-268288">
              <a:spcBef>
                <a:spcPts val="1500"/>
              </a:spcBef>
              <a:buClr>
                <a:srgbClr val="0070C0"/>
              </a:buClr>
              <a:buFont typeface="Arial" panose="020B0604020202020204" pitchFamily="34" charset="0"/>
              <a:buChar char="•"/>
            </a:pPr>
            <a:r>
              <a:rPr lang="en-GB" altLang="en-US" sz="2000" dirty="0">
                <a:solidFill>
                  <a:srgbClr val="414042"/>
                </a:solidFill>
              </a:rPr>
              <a:t>Your teacher will read the third stanza again.</a:t>
            </a:r>
          </a:p>
          <a:p>
            <a:pPr marL="268288" indent="-268288">
              <a:spcBef>
                <a:spcPts val="1500"/>
              </a:spcBef>
              <a:buClr>
                <a:srgbClr val="0070C0"/>
              </a:buClr>
              <a:buFont typeface="Arial" panose="020B0604020202020204" pitchFamily="34" charset="0"/>
              <a:buChar char="•"/>
            </a:pPr>
            <a:r>
              <a:rPr lang="en-GB" altLang="en-US" sz="2000" dirty="0">
                <a:solidFill>
                  <a:srgbClr val="414042"/>
                </a:solidFill>
              </a:rPr>
              <a:t>Join with a partner and share your notes, amending what you have written where appropriate.</a:t>
            </a:r>
          </a:p>
          <a:p>
            <a:pPr marL="268288" indent="-268288">
              <a:spcBef>
                <a:spcPts val="1500"/>
              </a:spcBef>
              <a:buClr>
                <a:srgbClr val="0070C0"/>
              </a:buClr>
              <a:buFont typeface="Arial" panose="020B0604020202020204" pitchFamily="34" charset="0"/>
              <a:buChar char="•"/>
            </a:pPr>
            <a:r>
              <a:rPr lang="en-GB" altLang="en-US" sz="2000" dirty="0">
                <a:solidFill>
                  <a:srgbClr val="414042"/>
                </a:solidFill>
              </a:rPr>
              <a:t>Your teacher will read the third stanza again.</a:t>
            </a:r>
          </a:p>
          <a:p>
            <a:pPr marL="268288" indent="-268288">
              <a:spcBef>
                <a:spcPts val="1500"/>
              </a:spcBef>
              <a:buClr>
                <a:srgbClr val="0070C0"/>
              </a:buClr>
              <a:buFont typeface="Arial" panose="020B0604020202020204" pitchFamily="34" charset="0"/>
              <a:buChar char="•"/>
            </a:pPr>
            <a:r>
              <a:rPr lang="en-GB" altLang="en-US" sz="2000" dirty="0">
                <a:solidFill>
                  <a:srgbClr val="414042"/>
                </a:solidFill>
              </a:rPr>
              <a:t>Now, you and your partner will join with another pair to form a group of four. </a:t>
            </a:r>
          </a:p>
          <a:p>
            <a:pPr marL="268288" indent="-268288">
              <a:spcBef>
                <a:spcPts val="1500"/>
              </a:spcBef>
              <a:buClr>
                <a:srgbClr val="0070C0"/>
              </a:buClr>
              <a:buFont typeface="Arial" panose="020B0604020202020204" pitchFamily="34" charset="0"/>
              <a:buChar char="•"/>
            </a:pPr>
            <a:r>
              <a:rPr lang="en-GB" altLang="en-US" sz="2000" dirty="0">
                <a:solidFill>
                  <a:srgbClr val="414042"/>
                </a:solidFill>
              </a:rPr>
              <a:t>Work together to produce your own version of events in the third stanza.</a:t>
            </a:r>
          </a:p>
          <a:p>
            <a:pPr marL="268288" indent="-268288">
              <a:spcBef>
                <a:spcPts val="1500"/>
              </a:spcBef>
              <a:buClr>
                <a:srgbClr val="0070C0"/>
              </a:buClr>
              <a:buFont typeface="Arial" panose="020B0604020202020204" pitchFamily="34" charset="0"/>
              <a:buChar char="•"/>
            </a:pPr>
            <a:r>
              <a:rPr lang="en-GB" altLang="en-US" sz="2000" dirty="0">
                <a:solidFill>
                  <a:srgbClr val="414042"/>
                </a:solidFill>
              </a:rPr>
              <a:t>NB It does not have to be written as a poem.</a:t>
            </a:r>
          </a:p>
        </p:txBody>
      </p:sp>
      <p:sp>
        <p:nvSpPr>
          <p:cNvPr id="11" name="Subtitle 2">
            <a:extLst>
              <a:ext uri="{FF2B5EF4-FFF2-40B4-BE49-F238E27FC236}">
                <a16:creationId xmlns:a16="http://schemas.microsoft.com/office/drawing/2014/main" id="{6AEF9D9D-0391-EC41-ACC3-C071F7B30BCD}"/>
              </a:ext>
            </a:extLst>
          </p:cNvPr>
          <p:cNvSpPr txBox="1">
            <a:spLocks/>
          </p:cNvSpPr>
          <p:nvPr/>
        </p:nvSpPr>
        <p:spPr>
          <a:xfrm>
            <a:off x="0" y="61467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Re-read the third stanza – </a:t>
            </a:r>
            <a:r>
              <a:rPr lang="en-GB" sz="2500" b="1" dirty="0" err="1">
                <a:solidFill>
                  <a:srgbClr val="0070C0"/>
                </a:solidFill>
                <a:latin typeface="Comic Sans MS" panose="030F0902030302020204" pitchFamily="66" charset="0"/>
              </a:rPr>
              <a:t>Dictogloss</a:t>
            </a:r>
            <a:endParaRPr lang="en-GB" sz="2500" b="1" dirty="0">
              <a:solidFill>
                <a:srgbClr val="0070C0"/>
              </a:solidFill>
              <a:latin typeface="Comic Sans MS" panose="030F0902030302020204" pitchFamily="66" charset="0"/>
            </a:endParaRPr>
          </a:p>
        </p:txBody>
      </p:sp>
    </p:spTree>
    <p:extLst>
      <p:ext uri="{BB962C8B-B14F-4D97-AF65-F5344CB8AC3E}">
        <p14:creationId xmlns:p14="http://schemas.microsoft.com/office/powerpoint/2010/main" val="33650853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a:extLst>
              <a:ext uri="{FF2B5EF4-FFF2-40B4-BE49-F238E27FC236}">
                <a16:creationId xmlns:a16="http://schemas.microsoft.com/office/drawing/2014/main" id="{B52ECFDD-BE06-3F41-9178-35588DF5A568}"/>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91070" y="859995"/>
            <a:ext cx="3650760" cy="513801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6" name="Subtitle 2">
            <a:extLst>
              <a:ext uri="{FF2B5EF4-FFF2-40B4-BE49-F238E27FC236}">
                <a16:creationId xmlns:a16="http://schemas.microsoft.com/office/drawing/2014/main" id="{D35F0CE8-C5C0-6447-B66B-7C24670870DE}"/>
              </a:ext>
            </a:extLst>
          </p:cNvPr>
          <p:cNvSpPr txBox="1">
            <a:spLocks/>
          </p:cNvSpPr>
          <p:nvPr/>
        </p:nvSpPr>
        <p:spPr>
          <a:xfrm>
            <a:off x="4441831" y="769188"/>
            <a:ext cx="7339234" cy="1361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 the fourth stanza</a:t>
            </a:r>
          </a:p>
        </p:txBody>
      </p:sp>
      <p:sp>
        <p:nvSpPr>
          <p:cNvPr id="9" name="Rectangle 8">
            <a:extLst>
              <a:ext uri="{FF2B5EF4-FFF2-40B4-BE49-F238E27FC236}">
                <a16:creationId xmlns:a16="http://schemas.microsoft.com/office/drawing/2014/main" id="{C5A7927D-C3F9-7C43-AE66-497C1BD35768}"/>
              </a:ext>
            </a:extLst>
          </p:cNvPr>
          <p:cNvSpPr>
            <a:spLocks noChangeArrowheads="1"/>
          </p:cNvSpPr>
          <p:nvPr/>
        </p:nvSpPr>
        <p:spPr bwMode="auto">
          <a:xfrm>
            <a:off x="4441831" y="1945904"/>
            <a:ext cx="7339233" cy="3588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lgn="ctr">
              <a:spcBef>
                <a:spcPts val="1000"/>
              </a:spcBef>
            </a:pPr>
            <a:r>
              <a:rPr lang="en-GB" altLang="en-US" sz="1700" dirty="0">
                <a:solidFill>
                  <a:srgbClr val="414042"/>
                </a:solidFill>
                <a:latin typeface="Comic Sans MS" panose="030F0902030302020204" pitchFamily="66" charset="0"/>
              </a:rPr>
              <a:t>Some in frenzy fought their way to safety; but for most </a:t>
            </a:r>
          </a:p>
          <a:p>
            <a:pPr algn="ctr">
              <a:spcBef>
                <a:spcPts val="1000"/>
              </a:spcBef>
            </a:pPr>
            <a:r>
              <a:rPr lang="en-GB" altLang="en-US" sz="1700" dirty="0">
                <a:solidFill>
                  <a:srgbClr val="414042"/>
                </a:solidFill>
                <a:latin typeface="Comic Sans MS" panose="030F0902030302020204" pitchFamily="66" charset="0"/>
              </a:rPr>
              <a:t>The floating wreckage served till cold unfixed their grip.</a:t>
            </a:r>
          </a:p>
          <a:p>
            <a:pPr algn="ctr">
              <a:spcBef>
                <a:spcPts val="1000"/>
              </a:spcBef>
            </a:pPr>
            <a:r>
              <a:rPr lang="en-GB" altLang="en-US" sz="1700" dirty="0">
                <a:solidFill>
                  <a:srgbClr val="414042"/>
                </a:solidFill>
                <a:latin typeface="Comic Sans MS" panose="030F0902030302020204" pitchFamily="66" charset="0"/>
              </a:rPr>
              <a:t>As captain and musicians chose to stay calm at their post,</a:t>
            </a:r>
          </a:p>
          <a:p>
            <a:pPr algn="ctr">
              <a:spcBef>
                <a:spcPts val="1000"/>
              </a:spcBef>
            </a:pPr>
            <a:r>
              <a:rPr lang="en-GB" altLang="en-US" sz="1700" dirty="0">
                <a:solidFill>
                  <a:srgbClr val="414042"/>
                </a:solidFill>
                <a:latin typeface="Comic Sans MS" panose="030F0902030302020204" pitchFamily="66" charset="0"/>
              </a:rPr>
              <a:t>Titanic rose up, lights aglow, and then the wonder-ship</a:t>
            </a:r>
          </a:p>
          <a:p>
            <a:pPr algn="ctr">
              <a:spcBef>
                <a:spcPts val="1000"/>
              </a:spcBef>
            </a:pPr>
            <a:r>
              <a:rPr lang="en-GB" altLang="en-US" sz="1700" dirty="0">
                <a:solidFill>
                  <a:srgbClr val="414042"/>
                </a:solidFill>
                <a:latin typeface="Comic Sans MS" panose="030F0902030302020204" pitchFamily="66" charset="0"/>
              </a:rPr>
              <a:t>Slipped beneath the waves, and with it hopes and dreams:</a:t>
            </a:r>
          </a:p>
          <a:p>
            <a:pPr algn="ctr">
              <a:spcBef>
                <a:spcPts val="1000"/>
              </a:spcBef>
            </a:pPr>
            <a:r>
              <a:rPr lang="en-GB" altLang="en-US" sz="1700" dirty="0">
                <a:solidFill>
                  <a:srgbClr val="414042"/>
                </a:solidFill>
                <a:latin typeface="Comic Sans MS" panose="030F0902030302020204" pitchFamily="66" charset="0"/>
              </a:rPr>
              <a:t>Industry and enterprise were no defence it seems.</a:t>
            </a:r>
          </a:p>
          <a:p>
            <a:pPr algn="ctr">
              <a:spcBef>
                <a:spcPts val="1000"/>
              </a:spcBef>
            </a:pPr>
            <a:r>
              <a:rPr lang="en-GB" altLang="en-US" sz="1700" dirty="0">
                <a:solidFill>
                  <a:srgbClr val="414042"/>
                </a:solidFill>
                <a:latin typeface="Comic Sans MS" panose="030F0902030302020204" pitchFamily="66" charset="0"/>
              </a:rPr>
              <a:t>The iceberg drifted on, indifferent to the human plight:</a:t>
            </a:r>
          </a:p>
          <a:p>
            <a:pPr algn="ctr">
              <a:spcBef>
                <a:spcPts val="1000"/>
              </a:spcBef>
            </a:pPr>
            <a:r>
              <a:rPr lang="en-GB" altLang="en-US" sz="1700" dirty="0">
                <a:solidFill>
                  <a:srgbClr val="414042"/>
                </a:solidFill>
                <a:latin typeface="Comic Sans MS" panose="030F0902030302020204" pitchFamily="66" charset="0"/>
              </a:rPr>
              <a:t>Science, Empire, Wealth no match for neutral Nature's Might.</a:t>
            </a:r>
          </a:p>
        </p:txBody>
      </p:sp>
    </p:spTree>
    <p:extLst>
      <p:ext uri="{BB962C8B-B14F-4D97-AF65-F5344CB8AC3E}">
        <p14:creationId xmlns:p14="http://schemas.microsoft.com/office/powerpoint/2010/main" val="37988978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0" name="Text Box 11">
            <a:extLst>
              <a:ext uri="{FF2B5EF4-FFF2-40B4-BE49-F238E27FC236}">
                <a16:creationId xmlns:a16="http://schemas.microsoft.com/office/drawing/2014/main" id="{D2D0DAD0-9587-DB4E-ACF6-595CA9861FAC}"/>
              </a:ext>
            </a:extLst>
          </p:cNvPr>
          <p:cNvSpPr txBox="1">
            <a:spLocks noChangeArrowheads="1"/>
          </p:cNvSpPr>
          <p:nvPr/>
        </p:nvSpPr>
        <p:spPr bwMode="auto">
          <a:xfrm>
            <a:off x="2343269" y="1842217"/>
            <a:ext cx="7505460" cy="4752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3000"/>
              </a:spcBef>
              <a:buNone/>
            </a:pPr>
            <a:r>
              <a:rPr lang="en-GB" altLang="en-US" sz="1900" dirty="0">
                <a:solidFill>
                  <a:srgbClr val="414042"/>
                </a:solidFill>
              </a:rPr>
              <a:t>Passengers fought their way to safety</a:t>
            </a:r>
          </a:p>
          <a:p>
            <a:pPr algn="ctr">
              <a:spcBef>
                <a:spcPts val="3000"/>
              </a:spcBef>
              <a:buNone/>
            </a:pPr>
            <a:r>
              <a:rPr lang="en-GB" altLang="en-US" sz="1900" dirty="0">
                <a:solidFill>
                  <a:srgbClr val="414042"/>
                </a:solidFill>
              </a:rPr>
              <a:t>Some people clung to wreckage until the cold made them let go</a:t>
            </a:r>
          </a:p>
          <a:p>
            <a:pPr algn="ctr">
              <a:spcBef>
                <a:spcPts val="3000"/>
              </a:spcBef>
              <a:buNone/>
            </a:pPr>
            <a:r>
              <a:rPr lang="en-GB" altLang="en-US" sz="1900" dirty="0">
                <a:solidFill>
                  <a:srgbClr val="414042"/>
                </a:solidFill>
              </a:rPr>
              <a:t>The musicians continued to play</a:t>
            </a:r>
          </a:p>
          <a:p>
            <a:pPr algn="ctr">
              <a:spcBef>
                <a:spcPts val="3000"/>
              </a:spcBef>
              <a:buNone/>
            </a:pPr>
            <a:r>
              <a:rPr lang="en-GB" altLang="en-US" sz="1900" dirty="0">
                <a:solidFill>
                  <a:srgbClr val="414042"/>
                </a:solidFill>
              </a:rPr>
              <a:t>The ship rose up, then slipped beneath the waves</a:t>
            </a:r>
          </a:p>
          <a:p>
            <a:pPr algn="ctr">
              <a:spcBef>
                <a:spcPts val="3000"/>
              </a:spcBef>
              <a:buNone/>
            </a:pPr>
            <a:r>
              <a:rPr lang="en-GB" altLang="en-US" sz="1900" dirty="0">
                <a:solidFill>
                  <a:srgbClr val="414042"/>
                </a:solidFill>
              </a:rPr>
              <a:t>Everyone realised that however good the ship was,</a:t>
            </a:r>
            <a:br>
              <a:rPr lang="en-GB" altLang="en-US" sz="1900" dirty="0">
                <a:solidFill>
                  <a:srgbClr val="414042"/>
                </a:solidFill>
              </a:rPr>
            </a:br>
            <a:r>
              <a:rPr lang="en-GB" altLang="en-US" sz="1900" dirty="0">
                <a:solidFill>
                  <a:srgbClr val="414042"/>
                </a:solidFill>
              </a:rPr>
              <a:t>it was no match for Nature</a:t>
            </a:r>
          </a:p>
          <a:p>
            <a:pPr algn="ctr">
              <a:spcBef>
                <a:spcPts val="3000"/>
              </a:spcBef>
              <a:buNone/>
            </a:pPr>
            <a:r>
              <a:rPr lang="en-GB" altLang="en-US" sz="1900" dirty="0">
                <a:solidFill>
                  <a:srgbClr val="414042"/>
                </a:solidFill>
              </a:rPr>
              <a:t>The iceberg was indifferent and drifted away</a:t>
            </a:r>
          </a:p>
          <a:p>
            <a:pPr eaLnBrk="1" hangingPunct="1">
              <a:spcBef>
                <a:spcPct val="50000"/>
              </a:spcBef>
              <a:buFontTx/>
              <a:buNone/>
            </a:pPr>
            <a:endParaRPr lang="en-GB" altLang="en-US" sz="2000" dirty="0"/>
          </a:p>
        </p:txBody>
      </p:sp>
      <p:sp>
        <p:nvSpPr>
          <p:cNvPr id="11" name="Subtitle 2">
            <a:extLst>
              <a:ext uri="{FF2B5EF4-FFF2-40B4-BE49-F238E27FC236}">
                <a16:creationId xmlns:a16="http://schemas.microsoft.com/office/drawing/2014/main" id="{9CD6E9D5-2232-794C-B9D7-DAA19D7B2CF5}"/>
              </a:ext>
            </a:extLst>
          </p:cNvPr>
          <p:cNvSpPr txBox="1">
            <a:spLocks/>
          </p:cNvSpPr>
          <p:nvPr/>
        </p:nvSpPr>
        <p:spPr>
          <a:xfrm>
            <a:off x="0" y="62454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Respond as a reader to the fourth stanza – Timeline</a:t>
            </a:r>
          </a:p>
        </p:txBody>
      </p:sp>
      <p:sp>
        <p:nvSpPr>
          <p:cNvPr id="12" name="TextBox 11">
            <a:extLst>
              <a:ext uri="{FF2B5EF4-FFF2-40B4-BE49-F238E27FC236}">
                <a16:creationId xmlns:a16="http://schemas.microsoft.com/office/drawing/2014/main" id="{E5E49C48-4643-2544-BD14-86381E715F49}"/>
              </a:ext>
            </a:extLst>
          </p:cNvPr>
          <p:cNvSpPr txBox="1"/>
          <p:nvPr/>
        </p:nvSpPr>
        <p:spPr>
          <a:xfrm>
            <a:off x="1" y="1214253"/>
            <a:ext cx="12192000" cy="400110"/>
          </a:xfrm>
          <a:prstGeom prst="rect">
            <a:avLst/>
          </a:prstGeom>
          <a:noFill/>
        </p:spPr>
        <p:txBody>
          <a:bodyPr wrap="square">
            <a:spAutoFit/>
          </a:bodyPr>
          <a:lstStyle/>
          <a:p>
            <a:pPr algn="ctr" eaLnBrk="1" hangingPunct="1">
              <a:spcBef>
                <a:spcPts val="3000"/>
              </a:spcBef>
              <a:buFontTx/>
              <a:buNone/>
            </a:pPr>
            <a:r>
              <a:rPr lang="en-GB" altLang="en-US" sz="2000" b="1" dirty="0">
                <a:solidFill>
                  <a:srgbClr val="414042"/>
                </a:solidFill>
                <a:latin typeface="Comic Sans MS" panose="030F0902030302020204" pitchFamily="66" charset="0"/>
              </a:rPr>
              <a:t>Draw a timeline of events in the poem.</a:t>
            </a:r>
          </a:p>
        </p:txBody>
      </p:sp>
      <p:cxnSp>
        <p:nvCxnSpPr>
          <p:cNvPr id="13" name="Straight Arrow Connector 12">
            <a:extLst>
              <a:ext uri="{FF2B5EF4-FFF2-40B4-BE49-F238E27FC236}">
                <a16:creationId xmlns:a16="http://schemas.microsoft.com/office/drawing/2014/main" id="{6E6F2B7C-FF22-F447-AFA1-2D1F7EF9FDD3}"/>
              </a:ext>
            </a:extLst>
          </p:cNvPr>
          <p:cNvCxnSpPr>
            <a:cxnSpLocks/>
          </p:cNvCxnSpPr>
          <p:nvPr/>
        </p:nvCxnSpPr>
        <p:spPr>
          <a:xfrm>
            <a:off x="6095999" y="2208880"/>
            <a:ext cx="0" cy="314794"/>
          </a:xfrm>
          <a:prstGeom prst="straightConnector1">
            <a:avLst/>
          </a:prstGeom>
          <a:ln w="635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AF4D1F05-CAB5-E545-A52B-2B9CA2CE12F9}"/>
              </a:ext>
            </a:extLst>
          </p:cNvPr>
          <p:cNvCxnSpPr>
            <a:cxnSpLocks/>
          </p:cNvCxnSpPr>
          <p:nvPr/>
        </p:nvCxnSpPr>
        <p:spPr>
          <a:xfrm>
            <a:off x="6095999" y="2891505"/>
            <a:ext cx="0" cy="314794"/>
          </a:xfrm>
          <a:prstGeom prst="straightConnector1">
            <a:avLst/>
          </a:prstGeom>
          <a:ln w="635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42E02927-2110-2F40-8F16-65D3B2204078}"/>
              </a:ext>
            </a:extLst>
          </p:cNvPr>
          <p:cNvCxnSpPr>
            <a:cxnSpLocks/>
          </p:cNvCxnSpPr>
          <p:nvPr/>
        </p:nvCxnSpPr>
        <p:spPr>
          <a:xfrm>
            <a:off x="6095999" y="3542380"/>
            <a:ext cx="0" cy="314794"/>
          </a:xfrm>
          <a:prstGeom prst="straightConnector1">
            <a:avLst/>
          </a:prstGeom>
          <a:ln w="635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21C28277-4734-5349-A9DF-FFB778D133CD}"/>
              </a:ext>
            </a:extLst>
          </p:cNvPr>
          <p:cNvCxnSpPr>
            <a:cxnSpLocks/>
          </p:cNvCxnSpPr>
          <p:nvPr/>
        </p:nvCxnSpPr>
        <p:spPr>
          <a:xfrm>
            <a:off x="6095999" y="4218655"/>
            <a:ext cx="0" cy="314794"/>
          </a:xfrm>
          <a:prstGeom prst="straightConnector1">
            <a:avLst/>
          </a:prstGeom>
          <a:ln w="635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44A59ED9-5E6F-6D41-B8CE-D130C27873BF}"/>
              </a:ext>
            </a:extLst>
          </p:cNvPr>
          <p:cNvCxnSpPr>
            <a:cxnSpLocks/>
          </p:cNvCxnSpPr>
          <p:nvPr/>
        </p:nvCxnSpPr>
        <p:spPr>
          <a:xfrm>
            <a:off x="6095999" y="5204519"/>
            <a:ext cx="0" cy="314794"/>
          </a:xfrm>
          <a:prstGeom prst="straightConnector1">
            <a:avLst/>
          </a:prstGeom>
          <a:ln w="635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7C1E798-EE24-8144-9AE2-34F73AD6EC9E}"/>
              </a:ext>
            </a:extLst>
          </p:cNvPr>
          <p:cNvCxnSpPr>
            <a:cxnSpLocks/>
          </p:cNvCxnSpPr>
          <p:nvPr/>
        </p:nvCxnSpPr>
        <p:spPr>
          <a:xfrm>
            <a:off x="10597515" y="2023383"/>
            <a:ext cx="0" cy="3674467"/>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951B47A-4CEC-FA41-BD86-FD4AA51EDAD4}"/>
              </a:ext>
            </a:extLst>
          </p:cNvPr>
          <p:cNvCxnSpPr>
            <a:cxnSpLocks/>
          </p:cNvCxnSpPr>
          <p:nvPr/>
        </p:nvCxnSpPr>
        <p:spPr>
          <a:xfrm flipH="1">
            <a:off x="9848729" y="2023383"/>
            <a:ext cx="768743"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B01E2D4-E73D-8B40-BBFC-4A03BEAC3772}"/>
              </a:ext>
            </a:extLst>
          </p:cNvPr>
          <p:cNvCxnSpPr>
            <a:cxnSpLocks/>
          </p:cNvCxnSpPr>
          <p:nvPr/>
        </p:nvCxnSpPr>
        <p:spPr>
          <a:xfrm flipH="1">
            <a:off x="9848729" y="2707438"/>
            <a:ext cx="768743"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64FEF7D-2804-5143-8BA8-7562FCB63051}"/>
              </a:ext>
            </a:extLst>
          </p:cNvPr>
          <p:cNvCxnSpPr>
            <a:cxnSpLocks/>
          </p:cNvCxnSpPr>
          <p:nvPr/>
        </p:nvCxnSpPr>
        <p:spPr>
          <a:xfrm flipH="1">
            <a:off x="9848729" y="3405454"/>
            <a:ext cx="768743"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92D9BC2-9D0D-594C-A312-BF676B3AE6A8}"/>
              </a:ext>
            </a:extLst>
          </p:cNvPr>
          <p:cNvCxnSpPr>
            <a:cxnSpLocks/>
          </p:cNvCxnSpPr>
          <p:nvPr/>
        </p:nvCxnSpPr>
        <p:spPr>
          <a:xfrm flipH="1">
            <a:off x="9848729" y="4047627"/>
            <a:ext cx="768743"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474C7F06-2682-944C-ADCB-CD37E929116F}"/>
              </a:ext>
            </a:extLst>
          </p:cNvPr>
          <p:cNvCxnSpPr>
            <a:cxnSpLocks/>
          </p:cNvCxnSpPr>
          <p:nvPr/>
        </p:nvCxnSpPr>
        <p:spPr>
          <a:xfrm flipH="1">
            <a:off x="9848729" y="4731683"/>
            <a:ext cx="768743"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ACA990F-7595-B347-A272-61A5B30827B2}"/>
              </a:ext>
            </a:extLst>
          </p:cNvPr>
          <p:cNvCxnSpPr>
            <a:cxnSpLocks/>
          </p:cNvCxnSpPr>
          <p:nvPr/>
        </p:nvCxnSpPr>
        <p:spPr>
          <a:xfrm flipH="1">
            <a:off x="9848729" y="5690102"/>
            <a:ext cx="768743"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506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13"/>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0">
                                            <p:txEl>
                                              <p:pRg st="1" end="1"/>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50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xEl>
                                              <p:pRg st="2" end="2"/>
                                            </p:txEl>
                                          </p:spTgt>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nodeType="afterEffect">
                                  <p:stCondLst>
                                    <p:cond delay="500"/>
                                  </p:stCondLst>
                                  <p:childTnLst>
                                    <p:set>
                                      <p:cBhvr>
                                        <p:cTn id="23" dur="1" fill="hold">
                                          <p:stCondLst>
                                            <p:cond delay="0"/>
                                          </p:stCondLst>
                                        </p:cTn>
                                        <p:tgtEl>
                                          <p:spTgt spid="1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0">
                                            <p:txEl>
                                              <p:pRg st="3" end="3"/>
                                            </p:txEl>
                                          </p:spTgt>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nodeType="afterEffect">
                                  <p:stCondLst>
                                    <p:cond delay="50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xEl>
                                              <p:pRg st="4" end="4"/>
                                            </p:txEl>
                                          </p:spTgt>
                                        </p:tgtEl>
                                        <p:attrNameLst>
                                          <p:attrName>style.visibility</p:attrName>
                                        </p:attrNameLst>
                                      </p:cBhvr>
                                      <p:to>
                                        <p:strVal val="visible"/>
                                      </p:to>
                                    </p:set>
                                  </p:childTnLst>
                                </p:cTn>
                              </p:par>
                            </p:childTnLst>
                          </p:cTn>
                        </p:par>
                        <p:par>
                          <p:cTn id="35" fill="hold">
                            <p:stCondLst>
                              <p:cond delay="0"/>
                            </p:stCondLst>
                            <p:childTnLst>
                              <p:par>
                                <p:cTn id="36" presetID="1" presetClass="entr" presetSubtype="0" fill="hold" nodeType="afterEffect">
                                  <p:stCondLst>
                                    <p:cond delay="500"/>
                                  </p:stCondLst>
                                  <p:childTnLst>
                                    <p:set>
                                      <p:cBhvr>
                                        <p:cTn id="37" dur="1" fill="hold">
                                          <p:stCondLst>
                                            <p:cond delay="0"/>
                                          </p:stCondLst>
                                        </p:cTn>
                                        <p:tgtEl>
                                          <p:spTgt spid="17"/>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ackground pattern&#10;&#10;Description automatically generated">
            <a:extLst>
              <a:ext uri="{FF2B5EF4-FFF2-40B4-BE49-F238E27FC236}">
                <a16:creationId xmlns:a16="http://schemas.microsoft.com/office/drawing/2014/main" id="{CF04844F-660D-4045-81DF-13058FD6471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492"/>
          <a:stretch/>
        </p:blipFill>
        <p:spPr>
          <a:xfrm>
            <a:off x="411848" y="371957"/>
            <a:ext cx="11439357" cy="6145079"/>
          </a:xfrm>
          <a:prstGeom prst="rect">
            <a:avLst/>
          </a:prstGeom>
        </p:spPr>
      </p:pic>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20" name="Text Box 7">
            <a:extLst>
              <a:ext uri="{FF2B5EF4-FFF2-40B4-BE49-F238E27FC236}">
                <a16:creationId xmlns:a16="http://schemas.microsoft.com/office/drawing/2014/main" id="{B8D6AA82-89C0-BE4C-AB8A-FD6D29DE6A1C}"/>
              </a:ext>
            </a:extLst>
          </p:cNvPr>
          <p:cNvSpPr txBox="1">
            <a:spLocks noChangeArrowheads="1"/>
          </p:cNvSpPr>
          <p:nvPr/>
        </p:nvSpPr>
        <p:spPr bwMode="auto">
          <a:xfrm>
            <a:off x="866298" y="1063902"/>
            <a:ext cx="5415112" cy="209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ct val="50000"/>
              </a:spcBef>
            </a:pPr>
            <a:r>
              <a:rPr lang="en-GB" altLang="en-US" sz="1900" dirty="0">
                <a:solidFill>
                  <a:srgbClr val="414042"/>
                </a:solidFill>
                <a:latin typeface="Comic Sans MS" panose="030F0902030302020204" pitchFamily="66" charset="0"/>
              </a:rPr>
              <a:t>Imagine the iceberg could describe the events of that fateful night…</a:t>
            </a:r>
          </a:p>
          <a:p>
            <a:pPr>
              <a:spcBef>
                <a:spcPct val="50000"/>
              </a:spcBef>
            </a:pPr>
            <a:r>
              <a:rPr lang="en-GB" altLang="en-US" sz="1900" dirty="0">
                <a:solidFill>
                  <a:srgbClr val="414042"/>
                </a:solidFill>
                <a:latin typeface="Comic Sans MS" panose="030F0902030302020204" pitchFamily="66" charset="0"/>
              </a:rPr>
              <a:t>In pairs, consider what you would want to ask the iceberg and write down 2-3 questions.</a:t>
            </a:r>
          </a:p>
        </p:txBody>
      </p:sp>
      <p:sp>
        <p:nvSpPr>
          <p:cNvPr id="21" name="AutoShape 8">
            <a:extLst>
              <a:ext uri="{FF2B5EF4-FFF2-40B4-BE49-F238E27FC236}">
                <a16:creationId xmlns:a16="http://schemas.microsoft.com/office/drawing/2014/main" id="{58A2F219-66F6-494A-B687-65DB06D58E40}"/>
              </a:ext>
            </a:extLst>
          </p:cNvPr>
          <p:cNvSpPr>
            <a:spLocks noChangeArrowheads="1"/>
          </p:cNvSpPr>
          <p:nvPr/>
        </p:nvSpPr>
        <p:spPr bwMode="auto">
          <a:xfrm>
            <a:off x="8407832" y="1279461"/>
            <a:ext cx="3246894" cy="1440925"/>
          </a:xfrm>
          <a:prstGeom prst="wedgeEllipseCallout">
            <a:avLst>
              <a:gd name="adj1" fmla="val 50653"/>
              <a:gd name="adj2" fmla="val 94273"/>
            </a:avLst>
          </a:prstGeom>
          <a:solidFill>
            <a:schemeClr val="bg1"/>
          </a:solidFill>
          <a:ln w="38100">
            <a:solidFill>
              <a:srgbClr val="0070C0"/>
            </a:solidFill>
            <a:miter lim="800000"/>
            <a:headEnd/>
            <a:tailEnd/>
          </a:ln>
          <a:effectLst/>
        </p:spPr>
        <p:txBody>
          <a:bodyPr anchor="ctr" anchorCtr="0"/>
          <a:lstStyle/>
          <a:p>
            <a:pPr algn="ctr"/>
            <a:r>
              <a:rPr lang="en-GB" altLang="en-US" sz="2000" dirty="0">
                <a:solidFill>
                  <a:srgbClr val="414042"/>
                </a:solidFill>
                <a:latin typeface="Comic Sans MS" panose="030F0902030302020204" pitchFamily="66" charset="0"/>
              </a:rPr>
              <a:t>Was it your intention to destroy the ship?</a:t>
            </a:r>
          </a:p>
        </p:txBody>
      </p:sp>
      <p:sp>
        <p:nvSpPr>
          <p:cNvPr id="22" name="AutoShape 9">
            <a:extLst>
              <a:ext uri="{FF2B5EF4-FFF2-40B4-BE49-F238E27FC236}">
                <a16:creationId xmlns:a16="http://schemas.microsoft.com/office/drawing/2014/main" id="{4E231003-9451-DD4A-A08D-F2DA2B027E72}"/>
              </a:ext>
            </a:extLst>
          </p:cNvPr>
          <p:cNvSpPr>
            <a:spLocks noChangeArrowheads="1"/>
          </p:cNvSpPr>
          <p:nvPr/>
        </p:nvSpPr>
        <p:spPr bwMode="auto">
          <a:xfrm>
            <a:off x="7131350" y="4243839"/>
            <a:ext cx="4099395" cy="1174750"/>
          </a:xfrm>
          <a:prstGeom prst="wedgeEllipseCallout">
            <a:avLst>
              <a:gd name="adj1" fmla="val 56148"/>
              <a:gd name="adj2" fmla="val 67156"/>
            </a:avLst>
          </a:prstGeom>
          <a:solidFill>
            <a:schemeClr val="bg1"/>
          </a:solidFill>
          <a:ln w="38100">
            <a:solidFill>
              <a:srgbClr val="0070C0"/>
            </a:solidFill>
            <a:miter lim="800000"/>
            <a:headEnd/>
            <a:tailEnd/>
          </a:ln>
          <a:effectLst/>
        </p:spPr>
        <p:txBody>
          <a:bodyPr anchor="ctr" anchorCtr="0"/>
          <a:lstStyle/>
          <a:p>
            <a:pPr algn="ctr"/>
            <a:r>
              <a:rPr lang="en-GB" altLang="en-US" sz="2000">
                <a:solidFill>
                  <a:srgbClr val="414042"/>
                </a:solidFill>
                <a:latin typeface="Comic Sans MS" panose="030F0902030302020204" pitchFamily="66" charset="0"/>
              </a:rPr>
              <a:t>Could you have moved out of the way?</a:t>
            </a:r>
          </a:p>
        </p:txBody>
      </p:sp>
      <p:sp>
        <p:nvSpPr>
          <p:cNvPr id="23" name="AutoShape 10">
            <a:extLst>
              <a:ext uri="{FF2B5EF4-FFF2-40B4-BE49-F238E27FC236}">
                <a16:creationId xmlns:a16="http://schemas.microsoft.com/office/drawing/2014/main" id="{8E040935-08BC-BB42-9F27-3E035B2B7BA5}"/>
              </a:ext>
            </a:extLst>
          </p:cNvPr>
          <p:cNvSpPr>
            <a:spLocks noChangeArrowheads="1"/>
          </p:cNvSpPr>
          <p:nvPr/>
        </p:nvSpPr>
        <p:spPr bwMode="auto">
          <a:xfrm>
            <a:off x="3898505" y="5286028"/>
            <a:ext cx="4096581" cy="850900"/>
          </a:xfrm>
          <a:prstGeom prst="wedgeEllipseCallout">
            <a:avLst>
              <a:gd name="adj1" fmla="val 73824"/>
              <a:gd name="adj2" fmla="val 74815"/>
            </a:avLst>
          </a:prstGeom>
          <a:solidFill>
            <a:schemeClr val="bg1"/>
          </a:solidFill>
          <a:ln w="38100">
            <a:solidFill>
              <a:srgbClr val="0070C0"/>
            </a:solidFill>
            <a:miter lim="800000"/>
            <a:headEnd/>
            <a:tailEnd/>
          </a:ln>
          <a:effectLst/>
        </p:spPr>
        <p:txBody>
          <a:bodyPr anchor="ctr" anchorCtr="0"/>
          <a:lstStyle/>
          <a:p>
            <a:pPr algn="ctr"/>
            <a:r>
              <a:rPr lang="en-GB" altLang="en-US" sz="2000">
                <a:solidFill>
                  <a:srgbClr val="414042"/>
                </a:solidFill>
                <a:latin typeface="Comic Sans MS" panose="030F0902030302020204" pitchFamily="66" charset="0"/>
              </a:rPr>
              <a:t>How do you feel now?</a:t>
            </a:r>
          </a:p>
        </p:txBody>
      </p:sp>
      <p:sp>
        <p:nvSpPr>
          <p:cNvPr id="26" name="AutoShape 11">
            <a:extLst>
              <a:ext uri="{FF2B5EF4-FFF2-40B4-BE49-F238E27FC236}">
                <a16:creationId xmlns:a16="http://schemas.microsoft.com/office/drawing/2014/main" id="{F86F32CA-7394-D946-8C81-1AAE8CE9AA6F}"/>
              </a:ext>
            </a:extLst>
          </p:cNvPr>
          <p:cNvSpPr>
            <a:spLocks noChangeArrowheads="1"/>
          </p:cNvSpPr>
          <p:nvPr/>
        </p:nvSpPr>
        <p:spPr bwMode="auto">
          <a:xfrm>
            <a:off x="6693258" y="2839999"/>
            <a:ext cx="4405222" cy="1208993"/>
          </a:xfrm>
          <a:prstGeom prst="wedgeEllipseCallout">
            <a:avLst>
              <a:gd name="adj1" fmla="val 61509"/>
              <a:gd name="adj2" fmla="val 64812"/>
            </a:avLst>
          </a:prstGeom>
          <a:solidFill>
            <a:schemeClr val="bg1"/>
          </a:solidFill>
          <a:ln w="38100">
            <a:solidFill>
              <a:srgbClr val="0070C0"/>
            </a:solidFill>
            <a:miter lim="800000"/>
            <a:headEnd/>
            <a:tailEnd/>
          </a:ln>
          <a:effectLst/>
        </p:spPr>
        <p:txBody>
          <a:bodyPr anchor="ctr" anchorCtr="0"/>
          <a:lstStyle/>
          <a:p>
            <a:pPr algn="ctr"/>
            <a:r>
              <a:rPr lang="en-GB" altLang="en-US" sz="2000" dirty="0">
                <a:solidFill>
                  <a:srgbClr val="414042"/>
                </a:solidFill>
                <a:latin typeface="Comic Sans MS" panose="030F0902030302020204" pitchFamily="66" charset="0"/>
              </a:rPr>
              <a:t>Have you been responsible for this sort of thing before?</a:t>
            </a:r>
          </a:p>
        </p:txBody>
      </p:sp>
      <p:sp>
        <p:nvSpPr>
          <p:cNvPr id="32" name="AutoShape 12">
            <a:extLst>
              <a:ext uri="{FF2B5EF4-FFF2-40B4-BE49-F238E27FC236}">
                <a16:creationId xmlns:a16="http://schemas.microsoft.com/office/drawing/2014/main" id="{F7A18981-03D9-EE47-B2C0-C012A1ADF62D}"/>
              </a:ext>
            </a:extLst>
          </p:cNvPr>
          <p:cNvSpPr>
            <a:spLocks noChangeArrowheads="1"/>
          </p:cNvSpPr>
          <p:nvPr/>
        </p:nvSpPr>
        <p:spPr bwMode="auto">
          <a:xfrm>
            <a:off x="767105" y="2728860"/>
            <a:ext cx="4385011" cy="1231541"/>
          </a:xfrm>
          <a:prstGeom prst="wedgeEllipseCallout">
            <a:avLst>
              <a:gd name="adj1" fmla="val -43755"/>
              <a:gd name="adj2" fmla="val 94301"/>
            </a:avLst>
          </a:prstGeom>
          <a:solidFill>
            <a:schemeClr val="bg1"/>
          </a:solidFill>
          <a:ln w="38100">
            <a:solidFill>
              <a:srgbClr val="0070C0"/>
            </a:solidFill>
            <a:miter lim="800000"/>
            <a:headEnd/>
            <a:tailEnd/>
          </a:ln>
          <a:effectLst/>
        </p:spPr>
        <p:txBody>
          <a:bodyPr anchor="ctr" anchorCtr="0"/>
          <a:lstStyle/>
          <a:p>
            <a:pPr algn="ctr"/>
            <a:r>
              <a:rPr lang="en-GB" altLang="en-US" sz="2000">
                <a:solidFill>
                  <a:srgbClr val="414042"/>
                </a:solidFill>
                <a:latin typeface="Comic Sans MS" panose="030F0902030302020204" pitchFamily="66" charset="0"/>
              </a:rPr>
              <a:t>Why were you there in that particular location?</a:t>
            </a:r>
          </a:p>
        </p:txBody>
      </p:sp>
      <p:sp>
        <p:nvSpPr>
          <p:cNvPr id="33" name="AutoShape 13">
            <a:extLst>
              <a:ext uri="{FF2B5EF4-FFF2-40B4-BE49-F238E27FC236}">
                <a16:creationId xmlns:a16="http://schemas.microsoft.com/office/drawing/2014/main" id="{FB2F1141-E84E-BB4E-9D69-FF0C37F5EF49}"/>
              </a:ext>
            </a:extLst>
          </p:cNvPr>
          <p:cNvSpPr>
            <a:spLocks noChangeArrowheads="1"/>
          </p:cNvSpPr>
          <p:nvPr/>
        </p:nvSpPr>
        <p:spPr bwMode="auto">
          <a:xfrm>
            <a:off x="2265976" y="4129140"/>
            <a:ext cx="2922587" cy="1125537"/>
          </a:xfrm>
          <a:prstGeom prst="wedgeEllipseCallout">
            <a:avLst>
              <a:gd name="adj1" fmla="val -43157"/>
              <a:gd name="adj2" fmla="val 129551"/>
            </a:avLst>
          </a:prstGeom>
          <a:solidFill>
            <a:schemeClr val="bg1"/>
          </a:solidFill>
          <a:ln w="38100">
            <a:solidFill>
              <a:srgbClr val="0070C0"/>
            </a:solidFill>
            <a:miter lim="800000"/>
            <a:headEnd/>
            <a:tailEnd/>
          </a:ln>
          <a:effectLst/>
        </p:spPr>
        <p:txBody>
          <a:bodyPr anchor="ctr" anchorCtr="0"/>
          <a:lstStyle/>
          <a:p>
            <a:pPr algn="ctr"/>
            <a:r>
              <a:rPr lang="en-GB" altLang="en-US" sz="2000">
                <a:solidFill>
                  <a:srgbClr val="414042"/>
                </a:solidFill>
                <a:latin typeface="Comic Sans MS" panose="030F0902030302020204" pitchFamily="66" charset="0"/>
              </a:rPr>
              <a:t>Where had you come from?</a:t>
            </a:r>
          </a:p>
        </p:txBody>
      </p:sp>
      <p:sp>
        <p:nvSpPr>
          <p:cNvPr id="34" name="Subtitle 2">
            <a:extLst>
              <a:ext uri="{FF2B5EF4-FFF2-40B4-BE49-F238E27FC236}">
                <a16:creationId xmlns:a16="http://schemas.microsoft.com/office/drawing/2014/main" id="{EF04446D-953E-F14D-A93B-E85E84A0D39B}"/>
              </a:ext>
            </a:extLst>
          </p:cNvPr>
          <p:cNvSpPr txBox="1">
            <a:spLocks/>
          </p:cNvSpPr>
          <p:nvPr/>
        </p:nvSpPr>
        <p:spPr>
          <a:xfrm>
            <a:off x="0" y="474361"/>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300" b="1" dirty="0">
                <a:solidFill>
                  <a:srgbClr val="0070C0"/>
                </a:solidFill>
                <a:latin typeface="Comic Sans MS" panose="030F0902030302020204" pitchFamily="66" charset="0"/>
              </a:rPr>
              <a:t>Respond as a reader to the fourth stanza – The Iceberg’s Story</a:t>
            </a:r>
          </a:p>
        </p:txBody>
      </p:sp>
    </p:spTree>
    <p:extLst>
      <p:ext uri="{BB962C8B-B14F-4D97-AF65-F5344CB8AC3E}">
        <p14:creationId xmlns:p14="http://schemas.microsoft.com/office/powerpoint/2010/main" val="4479566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2450" cy="25949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1a</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reader’s eye: </a:t>
            </a:r>
          </a:p>
          <a:p>
            <a:pPr marL="138113" lvl="0">
              <a:spcBef>
                <a:spcPts val="700"/>
              </a:spcBef>
            </a:pPr>
            <a:r>
              <a:rPr lang="en-GB" altLang="en-US" sz="1700" dirty="0">
                <a:solidFill>
                  <a:prstClr val="white"/>
                </a:solidFill>
                <a:latin typeface="Comic Sans MS" panose="030F0902030302020204" pitchFamily="66" charset="0"/>
              </a:rPr>
              <a:t>Do I like it? </a:t>
            </a:r>
          </a:p>
          <a:p>
            <a:pPr marL="138113" lvl="0">
              <a:spcBef>
                <a:spcPts val="700"/>
              </a:spcBef>
            </a:pPr>
            <a:r>
              <a:rPr lang="en-GB" altLang="en-US" sz="1700" dirty="0">
                <a:solidFill>
                  <a:prstClr val="white"/>
                </a:solidFill>
                <a:latin typeface="Comic Sans MS" panose="030F0902030302020204" pitchFamily="66" charset="0"/>
              </a:rPr>
              <a:t>How does it</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affect me?</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772928" y="1421375"/>
            <a:ext cx="7356389" cy="526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69875" indent="-182563" eaLnBrk="1" hangingPunct="1">
              <a:spcBef>
                <a:spcPts val="1000"/>
              </a:spcBef>
              <a:buClr>
                <a:srgbClr val="0070C0"/>
              </a:buClr>
              <a:buFont typeface="Arial" panose="020B0604020202020204" pitchFamily="34" charset="0"/>
              <a:buChar char="•"/>
            </a:pPr>
            <a:r>
              <a:rPr lang="en-GB" altLang="en-US" sz="1600" i="1" dirty="0">
                <a:solidFill>
                  <a:srgbClr val="343433"/>
                </a:solidFill>
              </a:rPr>
              <a:t>‘</a:t>
            </a:r>
            <a:r>
              <a:rPr lang="en-GB" altLang="en-US" sz="1600" i="1" dirty="0">
                <a:solidFill>
                  <a:srgbClr val="414042"/>
                </a:solidFill>
              </a:rPr>
              <a:t>Think aloud’</a:t>
            </a:r>
            <a:r>
              <a:rPr lang="en-GB" altLang="en-US" sz="1600" dirty="0">
                <a:solidFill>
                  <a:srgbClr val="414042"/>
                </a:solidFill>
              </a:rPr>
              <a:t>  your thoughts as you read aloud to pupils</a:t>
            </a:r>
            <a:r>
              <a:rPr lang="en-US" altLang="en-US" sz="1600" dirty="0">
                <a:solidFill>
                  <a:srgbClr val="414042"/>
                </a:solidFill>
              </a:rPr>
              <a:t>.</a:t>
            </a:r>
          </a:p>
          <a:p>
            <a:pPr marL="269875" indent="-182563" eaLnBrk="1" hangingPunct="1">
              <a:spcBef>
                <a:spcPts val="1000"/>
              </a:spcBef>
              <a:buClr>
                <a:srgbClr val="0070C0"/>
              </a:buClr>
              <a:buFont typeface="Arial" panose="020B0604020202020204" pitchFamily="34" charset="0"/>
              <a:buChar char="•"/>
            </a:pPr>
            <a:r>
              <a:rPr lang="en-GB" altLang="en-US" sz="1600" dirty="0">
                <a:solidFill>
                  <a:srgbClr val="414042"/>
                </a:solidFill>
              </a:rPr>
              <a:t>Ask yourselves questions that show how you monitor your own </a:t>
            </a:r>
            <a:br>
              <a:rPr lang="en-GB" altLang="en-US" sz="1600" dirty="0">
                <a:solidFill>
                  <a:srgbClr val="414042"/>
                </a:solidFill>
              </a:rPr>
            </a:br>
            <a:r>
              <a:rPr lang="en-GB" altLang="en-US" sz="1600" dirty="0">
                <a:solidFill>
                  <a:srgbClr val="414042"/>
                </a:solidFill>
              </a:rPr>
              <a:t>comprehension (demonstrating that it is acceptable</a:t>
            </a:r>
            <a:r>
              <a:rPr lang="en-US" altLang="en-US" sz="1600" dirty="0">
                <a:solidFill>
                  <a:srgbClr val="414042"/>
                </a:solidFill>
              </a:rPr>
              <a:t> to not fully </a:t>
            </a:r>
            <a:br>
              <a:rPr lang="en-US" altLang="en-US" sz="1600" dirty="0">
                <a:solidFill>
                  <a:srgbClr val="414042"/>
                </a:solidFill>
              </a:rPr>
            </a:br>
            <a:r>
              <a:rPr lang="en-US" altLang="en-US" sz="1600" dirty="0">
                <a:solidFill>
                  <a:srgbClr val="414042"/>
                </a:solidFill>
              </a:rPr>
              <a:t>understand on first reading but that you know this and also know what</a:t>
            </a:r>
            <a:br>
              <a:rPr lang="en-US" altLang="en-US" sz="1600" dirty="0">
                <a:solidFill>
                  <a:srgbClr val="414042"/>
                </a:solidFill>
              </a:rPr>
            </a:br>
            <a:r>
              <a:rPr lang="en-US" altLang="en-US" sz="1600" dirty="0">
                <a:solidFill>
                  <a:srgbClr val="414042"/>
                </a:solidFill>
              </a:rPr>
              <a:t>to do about it).</a:t>
            </a:r>
            <a:endParaRPr lang="en-GB" altLang="en-US" sz="1600" dirty="0">
              <a:solidFill>
                <a:srgbClr val="414042"/>
              </a:solidFill>
            </a:endParaRPr>
          </a:p>
          <a:p>
            <a:pPr marL="269875" indent="-182563" eaLnBrk="1" hangingPunct="1">
              <a:spcBef>
                <a:spcPts val="1000"/>
              </a:spcBef>
              <a:buClr>
                <a:srgbClr val="0070C0"/>
              </a:buClr>
              <a:buFont typeface="Arial" panose="020B0604020202020204" pitchFamily="34" charset="0"/>
              <a:buChar char="•"/>
            </a:pPr>
            <a:r>
              <a:rPr lang="en-GB" altLang="en-US" sz="1600" dirty="0">
                <a:solidFill>
                  <a:srgbClr val="414042"/>
                </a:solidFill>
              </a:rPr>
              <a:t>Make </a:t>
            </a:r>
            <a:r>
              <a:rPr lang="en-GB" altLang="en-US" sz="1600" b="1" dirty="0">
                <a:solidFill>
                  <a:srgbClr val="414042"/>
                </a:solidFill>
              </a:rPr>
              <a:t>explicit</a:t>
            </a:r>
            <a:r>
              <a:rPr lang="en-GB" altLang="en-US" sz="1600" dirty="0">
                <a:solidFill>
                  <a:srgbClr val="414042"/>
                </a:solidFill>
              </a:rPr>
              <a:t> the thinking processes that result in drawing an inference</a:t>
            </a:r>
            <a:r>
              <a:rPr lang="en-US" altLang="en-US" sz="1600" dirty="0">
                <a:solidFill>
                  <a:srgbClr val="414042"/>
                </a:solidFill>
              </a:rPr>
              <a:t>.</a:t>
            </a:r>
            <a:endParaRPr lang="en-GB" altLang="en-US" sz="1600" dirty="0">
              <a:solidFill>
                <a:srgbClr val="414042"/>
              </a:solidFill>
            </a:endParaRP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Demonstrate techniques and strategies as you use them, e.g. re-reading a section to clarify understanding, working out the meaning of words from contextual clues.</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Demonstrate speculating about poems using tentative language, e.g. I wonder why he/she behaved like that? and make explicit the processes that result in drawing an inference.</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Explain your thinking as you use strategies to work out unfamiliar words, such as re-reading a section to clarify understanding, working out the meaning of words from contextual clues, analogy or by using etymology or morphology.</a:t>
            </a: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comprehending text:</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33236225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3">
            <a:extLst>
              <a:ext uri="{FF2B5EF4-FFF2-40B4-BE49-F238E27FC236}">
                <a16:creationId xmlns:a16="http://schemas.microsoft.com/office/drawing/2014/main" id="{8E281AB3-7E64-7B42-9174-1534FE3234DD}"/>
              </a:ext>
            </a:extLst>
          </p:cNvPr>
          <p:cNvSpPr>
            <a:spLocks noChangeArrowheads="1"/>
          </p:cNvSpPr>
          <p:nvPr/>
        </p:nvSpPr>
        <p:spPr bwMode="auto">
          <a:xfrm>
            <a:off x="1997737" y="655698"/>
            <a:ext cx="8134350" cy="5518150"/>
          </a:xfrm>
          <a:prstGeom prst="ellipse">
            <a:avLst/>
          </a:prstGeom>
          <a:solidFill>
            <a:srgbClr val="0070C0">
              <a:alpha val="20000"/>
            </a:srgbClr>
          </a:solidFill>
          <a:ln w="9525">
            <a:noFill/>
            <a:round/>
            <a:headEnd/>
            <a:tailEnd/>
          </a:ln>
          <a:effec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0"/>
              </a:spcBef>
              <a:buFontTx/>
              <a:buNone/>
            </a:pPr>
            <a:endParaRPr lang="en-GB" altLang="en-US" sz="2000"/>
          </a:p>
        </p:txBody>
      </p:sp>
      <p:sp>
        <p:nvSpPr>
          <p:cNvPr id="13" name="Oval 4">
            <a:extLst>
              <a:ext uri="{FF2B5EF4-FFF2-40B4-BE49-F238E27FC236}">
                <a16:creationId xmlns:a16="http://schemas.microsoft.com/office/drawing/2014/main" id="{6615B5C8-B989-604E-88BC-68EF1E1EA09F}"/>
              </a:ext>
            </a:extLst>
          </p:cNvPr>
          <p:cNvSpPr>
            <a:spLocks noChangeArrowheads="1"/>
          </p:cNvSpPr>
          <p:nvPr/>
        </p:nvSpPr>
        <p:spPr bwMode="auto">
          <a:xfrm>
            <a:off x="3404262" y="1609786"/>
            <a:ext cx="5321300" cy="3609975"/>
          </a:xfrm>
          <a:prstGeom prst="ellipse">
            <a:avLst/>
          </a:prstGeom>
          <a:solidFill>
            <a:srgbClr val="0070C0">
              <a:alpha val="39999"/>
            </a:srgbClr>
          </a:solidFill>
          <a:ln w="28575">
            <a:solidFill>
              <a:schemeClr val="bg1"/>
            </a:solidFill>
            <a:round/>
            <a:headEnd/>
            <a:tailEnd/>
          </a:ln>
          <a:effec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0"/>
              </a:spcBef>
              <a:buFontTx/>
              <a:buNone/>
            </a:pPr>
            <a:endParaRPr lang="en-GB" altLang="en-US" sz="2000"/>
          </a:p>
        </p:txBody>
      </p:sp>
      <p:sp>
        <p:nvSpPr>
          <p:cNvPr id="14" name="Oval 5">
            <a:extLst>
              <a:ext uri="{FF2B5EF4-FFF2-40B4-BE49-F238E27FC236}">
                <a16:creationId xmlns:a16="http://schemas.microsoft.com/office/drawing/2014/main" id="{E6DAEA2B-4CEF-734D-9F09-10A3FDB89A66}"/>
              </a:ext>
            </a:extLst>
          </p:cNvPr>
          <p:cNvSpPr>
            <a:spLocks noChangeArrowheads="1"/>
          </p:cNvSpPr>
          <p:nvPr/>
        </p:nvSpPr>
        <p:spPr bwMode="auto">
          <a:xfrm>
            <a:off x="4744112" y="2519423"/>
            <a:ext cx="2641600" cy="1790700"/>
          </a:xfrm>
          <a:prstGeom prst="ellipse">
            <a:avLst/>
          </a:prstGeom>
          <a:solidFill>
            <a:srgbClr val="0070C0">
              <a:alpha val="70000"/>
            </a:srgbClr>
          </a:solidFill>
          <a:ln w="38100">
            <a:solidFill>
              <a:schemeClr val="bg1"/>
            </a:solidFill>
            <a:round/>
            <a:headEnd/>
            <a:tailEnd/>
          </a:ln>
          <a:effectLst/>
        </p:spPr>
        <p:txBody>
          <a:bodyPr wrap="none" anchor="ctr" anchorCtr="1"/>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0"/>
              </a:spcBef>
              <a:buFontTx/>
              <a:buNone/>
            </a:pPr>
            <a:r>
              <a:rPr lang="en-GB" altLang="en-US" sz="2000" dirty="0">
                <a:solidFill>
                  <a:schemeClr val="bg1"/>
                </a:solidFill>
              </a:rPr>
              <a:t>Zone of</a:t>
            </a:r>
            <a:br>
              <a:rPr lang="en-GB" altLang="en-US" sz="2000" dirty="0">
                <a:solidFill>
                  <a:schemeClr val="bg1"/>
                </a:solidFill>
              </a:rPr>
            </a:br>
            <a:r>
              <a:rPr lang="en-GB" altLang="en-US" sz="2000" dirty="0">
                <a:solidFill>
                  <a:schemeClr val="bg1"/>
                </a:solidFill>
              </a:rPr>
              <a:t>Relevance</a:t>
            </a:r>
          </a:p>
        </p:txBody>
      </p:sp>
      <p:sp>
        <p:nvSpPr>
          <p:cNvPr id="15" name="Rectangle 7">
            <a:extLst>
              <a:ext uri="{FF2B5EF4-FFF2-40B4-BE49-F238E27FC236}">
                <a16:creationId xmlns:a16="http://schemas.microsoft.com/office/drawing/2014/main" id="{20880931-8E4A-0D4B-8C0D-F644CB23158F}"/>
              </a:ext>
            </a:extLst>
          </p:cNvPr>
          <p:cNvSpPr>
            <a:spLocks noChangeArrowheads="1"/>
          </p:cNvSpPr>
          <p:nvPr/>
        </p:nvSpPr>
        <p:spPr bwMode="auto">
          <a:xfrm>
            <a:off x="10238825" y="4899227"/>
            <a:ext cx="1202573"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r">
              <a:spcBef>
                <a:spcPct val="0"/>
              </a:spcBef>
              <a:buFontTx/>
              <a:buNone/>
            </a:pPr>
            <a:r>
              <a:rPr lang="en-GB" altLang="ja-JP" sz="1900" dirty="0">
                <a:solidFill>
                  <a:srgbClr val="414042"/>
                </a:solidFill>
                <a:ea typeface="ＭＳ Ｐゴシック" panose="020B0600070205080204" pitchFamily="34" charset="-128"/>
              </a:rPr>
              <a:t>malicious</a:t>
            </a:r>
            <a:endParaRPr lang="en-GB" altLang="en-US" sz="1900" dirty="0">
              <a:solidFill>
                <a:srgbClr val="414042"/>
              </a:solidFill>
              <a:ea typeface="ＭＳ Ｐゴシック" panose="020B0600070205080204" pitchFamily="34" charset="-128"/>
            </a:endParaRPr>
          </a:p>
        </p:txBody>
      </p:sp>
      <p:sp>
        <p:nvSpPr>
          <p:cNvPr id="16" name="Rectangle 8">
            <a:extLst>
              <a:ext uri="{FF2B5EF4-FFF2-40B4-BE49-F238E27FC236}">
                <a16:creationId xmlns:a16="http://schemas.microsoft.com/office/drawing/2014/main" id="{DF23F09B-80DA-B043-B97C-5B1474E34EDC}"/>
              </a:ext>
            </a:extLst>
          </p:cNvPr>
          <p:cNvSpPr>
            <a:spLocks noChangeArrowheads="1"/>
          </p:cNvSpPr>
          <p:nvPr/>
        </p:nvSpPr>
        <p:spPr bwMode="auto">
          <a:xfrm>
            <a:off x="10373477" y="4016253"/>
            <a:ext cx="1067921"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r">
              <a:spcBef>
                <a:spcPct val="0"/>
              </a:spcBef>
              <a:buFontTx/>
              <a:buNone/>
            </a:pPr>
            <a:r>
              <a:rPr lang="en-GB" altLang="ja-JP" sz="1900" dirty="0">
                <a:solidFill>
                  <a:srgbClr val="414042"/>
                </a:solidFill>
                <a:ea typeface="ＭＳ Ｐゴシック" panose="020B0600070205080204" pitchFamily="34" charset="-128"/>
              </a:rPr>
              <a:t>spiteful</a:t>
            </a:r>
            <a:endParaRPr lang="en-GB" altLang="en-US" sz="1900" dirty="0">
              <a:solidFill>
                <a:srgbClr val="414042"/>
              </a:solidFill>
              <a:ea typeface="ＭＳ Ｐゴシック" panose="020B0600070205080204" pitchFamily="34" charset="-128"/>
            </a:endParaRPr>
          </a:p>
        </p:txBody>
      </p:sp>
      <p:sp>
        <p:nvSpPr>
          <p:cNvPr id="17" name="Rectangle 10">
            <a:extLst>
              <a:ext uri="{FF2B5EF4-FFF2-40B4-BE49-F238E27FC236}">
                <a16:creationId xmlns:a16="http://schemas.microsoft.com/office/drawing/2014/main" id="{B1F623F9-26A4-B94D-B60D-071E3C06778E}"/>
              </a:ext>
            </a:extLst>
          </p:cNvPr>
          <p:cNvSpPr>
            <a:spLocks noChangeArrowheads="1"/>
          </p:cNvSpPr>
          <p:nvPr/>
        </p:nvSpPr>
        <p:spPr bwMode="auto">
          <a:xfrm>
            <a:off x="10561029" y="925844"/>
            <a:ext cx="880369"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r">
              <a:spcBef>
                <a:spcPct val="0"/>
              </a:spcBef>
              <a:buFontTx/>
              <a:buNone/>
            </a:pPr>
            <a:r>
              <a:rPr lang="en-GB" altLang="ja-JP" sz="1900" dirty="0">
                <a:solidFill>
                  <a:srgbClr val="414042"/>
                </a:solidFill>
                <a:ea typeface="ＭＳ Ｐゴシック" panose="020B0600070205080204" pitchFamily="34" charset="-128"/>
              </a:rPr>
              <a:t>brutal</a:t>
            </a:r>
            <a:endParaRPr lang="en-GB" altLang="en-US" sz="1900" dirty="0">
              <a:solidFill>
                <a:srgbClr val="414042"/>
              </a:solidFill>
              <a:ea typeface="ＭＳ Ｐゴシック" panose="020B0600070205080204" pitchFamily="34" charset="-128"/>
            </a:endParaRPr>
          </a:p>
        </p:txBody>
      </p:sp>
      <p:sp>
        <p:nvSpPr>
          <p:cNvPr id="25" name="Rectangle 19">
            <a:extLst>
              <a:ext uri="{FF2B5EF4-FFF2-40B4-BE49-F238E27FC236}">
                <a16:creationId xmlns:a16="http://schemas.microsoft.com/office/drawing/2014/main" id="{50C847AC-55D9-B141-819B-3A08B5840205}"/>
              </a:ext>
            </a:extLst>
          </p:cNvPr>
          <p:cNvSpPr>
            <a:spLocks noChangeArrowheads="1"/>
          </p:cNvSpPr>
          <p:nvPr/>
        </p:nvSpPr>
        <p:spPr bwMode="auto">
          <a:xfrm>
            <a:off x="10056082" y="4457740"/>
            <a:ext cx="1385316"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r">
              <a:spcBef>
                <a:spcPct val="0"/>
              </a:spcBef>
              <a:buFontTx/>
              <a:buNone/>
            </a:pPr>
            <a:r>
              <a:rPr lang="en-GB" altLang="ja-JP" sz="1900" dirty="0">
                <a:solidFill>
                  <a:srgbClr val="414042"/>
                </a:solidFill>
                <a:ea typeface="ＭＳ Ｐゴシック" panose="020B0600070205080204" pitchFamily="34" charset="-128"/>
              </a:rPr>
              <a:t>insensitive</a:t>
            </a:r>
            <a:endParaRPr lang="en-GB" altLang="en-US" sz="1900" dirty="0">
              <a:solidFill>
                <a:srgbClr val="414042"/>
              </a:solidFill>
              <a:ea typeface="ＭＳ Ｐゴシック" panose="020B0600070205080204" pitchFamily="34" charset="-128"/>
            </a:endParaRPr>
          </a:p>
        </p:txBody>
      </p:sp>
      <p:sp>
        <p:nvSpPr>
          <p:cNvPr id="26" name="Rectangle 20">
            <a:extLst>
              <a:ext uri="{FF2B5EF4-FFF2-40B4-BE49-F238E27FC236}">
                <a16:creationId xmlns:a16="http://schemas.microsoft.com/office/drawing/2014/main" id="{922D1244-EF21-2042-BC35-60BFAF147747}"/>
              </a:ext>
            </a:extLst>
          </p:cNvPr>
          <p:cNvSpPr>
            <a:spLocks noChangeArrowheads="1"/>
          </p:cNvSpPr>
          <p:nvPr/>
        </p:nvSpPr>
        <p:spPr bwMode="auto">
          <a:xfrm>
            <a:off x="10484085" y="3133279"/>
            <a:ext cx="957313"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r">
              <a:spcBef>
                <a:spcPct val="0"/>
              </a:spcBef>
              <a:buFontTx/>
              <a:buNone/>
            </a:pPr>
            <a:r>
              <a:rPr lang="en-GB" altLang="ja-JP" sz="1900" dirty="0">
                <a:solidFill>
                  <a:srgbClr val="414042"/>
                </a:solidFill>
                <a:ea typeface="ＭＳ Ｐゴシック" panose="020B0600070205080204" pitchFamily="34" charset="-128"/>
              </a:rPr>
              <a:t>hostile</a:t>
            </a:r>
            <a:endParaRPr lang="en-GB" altLang="en-US" sz="1900" dirty="0">
              <a:solidFill>
                <a:srgbClr val="414042"/>
              </a:solidFill>
              <a:ea typeface="ＭＳ Ｐゴシック" panose="020B0600070205080204" pitchFamily="34" charset="-128"/>
            </a:endParaRPr>
          </a:p>
        </p:txBody>
      </p:sp>
      <p:sp>
        <p:nvSpPr>
          <p:cNvPr id="28" name="Rectangle 21">
            <a:extLst>
              <a:ext uri="{FF2B5EF4-FFF2-40B4-BE49-F238E27FC236}">
                <a16:creationId xmlns:a16="http://schemas.microsoft.com/office/drawing/2014/main" id="{89BC0B9B-DB41-7941-91CD-439AD306A3C5}"/>
              </a:ext>
            </a:extLst>
          </p:cNvPr>
          <p:cNvSpPr>
            <a:spLocks noChangeArrowheads="1"/>
          </p:cNvSpPr>
          <p:nvPr/>
        </p:nvSpPr>
        <p:spPr bwMode="auto">
          <a:xfrm>
            <a:off x="10684460" y="1808818"/>
            <a:ext cx="756938"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r">
              <a:spcBef>
                <a:spcPct val="0"/>
              </a:spcBef>
              <a:buFontTx/>
              <a:buNone/>
            </a:pPr>
            <a:r>
              <a:rPr lang="en-GB" altLang="ja-JP" sz="1900" dirty="0">
                <a:solidFill>
                  <a:srgbClr val="414042"/>
                </a:solidFill>
                <a:ea typeface="ＭＳ Ｐゴシック" panose="020B0600070205080204" pitchFamily="34" charset="-128"/>
              </a:rPr>
              <a:t>aloof</a:t>
            </a:r>
            <a:endParaRPr lang="en-GB" altLang="en-US" sz="1900" dirty="0">
              <a:solidFill>
                <a:srgbClr val="414042"/>
              </a:solidFill>
              <a:ea typeface="ＭＳ Ｐゴシック" panose="020B0600070205080204" pitchFamily="34" charset="-128"/>
            </a:endParaRPr>
          </a:p>
        </p:txBody>
      </p:sp>
      <p:sp>
        <p:nvSpPr>
          <p:cNvPr id="29" name="Rectangle 22">
            <a:extLst>
              <a:ext uri="{FF2B5EF4-FFF2-40B4-BE49-F238E27FC236}">
                <a16:creationId xmlns:a16="http://schemas.microsoft.com/office/drawing/2014/main" id="{142868E1-A6EE-7A4F-B0BD-3BF9DEA7B802}"/>
              </a:ext>
            </a:extLst>
          </p:cNvPr>
          <p:cNvSpPr>
            <a:spLocks noChangeArrowheads="1"/>
          </p:cNvSpPr>
          <p:nvPr/>
        </p:nvSpPr>
        <p:spPr bwMode="auto">
          <a:xfrm>
            <a:off x="10307754" y="5782196"/>
            <a:ext cx="1133644"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r">
              <a:spcBef>
                <a:spcPct val="0"/>
              </a:spcBef>
              <a:buFontTx/>
              <a:buNone/>
            </a:pPr>
            <a:r>
              <a:rPr lang="en-GB" altLang="ja-JP" sz="1900" dirty="0">
                <a:solidFill>
                  <a:srgbClr val="414042"/>
                </a:solidFill>
                <a:ea typeface="ＭＳ Ｐゴシック" panose="020B0600070205080204" pitchFamily="34" charset="-128"/>
              </a:rPr>
              <a:t>uncaring</a:t>
            </a:r>
            <a:endParaRPr lang="en-GB" altLang="en-US" sz="1900" dirty="0">
              <a:solidFill>
                <a:srgbClr val="414042"/>
              </a:solidFill>
              <a:ea typeface="ＭＳ Ｐゴシック" panose="020B0600070205080204" pitchFamily="34" charset="-128"/>
            </a:endParaRPr>
          </a:p>
        </p:txBody>
      </p:sp>
      <p:sp>
        <p:nvSpPr>
          <p:cNvPr id="30" name="Rectangle 23">
            <a:extLst>
              <a:ext uri="{FF2B5EF4-FFF2-40B4-BE49-F238E27FC236}">
                <a16:creationId xmlns:a16="http://schemas.microsoft.com/office/drawing/2014/main" id="{C348CBE0-EB0C-FE4C-AF5C-4547446E695D}"/>
              </a:ext>
            </a:extLst>
          </p:cNvPr>
          <p:cNvSpPr>
            <a:spLocks noChangeArrowheads="1"/>
          </p:cNvSpPr>
          <p:nvPr/>
        </p:nvSpPr>
        <p:spPr bwMode="auto">
          <a:xfrm>
            <a:off x="9613654" y="1367331"/>
            <a:ext cx="1827744"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r">
              <a:spcBef>
                <a:spcPct val="0"/>
              </a:spcBef>
              <a:buFontTx/>
              <a:buNone/>
            </a:pPr>
            <a:r>
              <a:rPr lang="en-GB" altLang="ja-JP" sz="1900" dirty="0">
                <a:solidFill>
                  <a:srgbClr val="414042"/>
                </a:solidFill>
                <a:ea typeface="ＭＳ Ｐゴシック" panose="020B0600070205080204" pitchFamily="34" charset="-128"/>
              </a:rPr>
              <a:t>unsympathetic</a:t>
            </a:r>
            <a:endParaRPr lang="en-GB" altLang="en-US" sz="1900" dirty="0">
              <a:solidFill>
                <a:srgbClr val="414042"/>
              </a:solidFill>
              <a:ea typeface="ＭＳ Ｐゴシック" panose="020B0600070205080204" pitchFamily="34" charset="-128"/>
            </a:endParaRPr>
          </a:p>
        </p:txBody>
      </p:sp>
      <p:sp>
        <p:nvSpPr>
          <p:cNvPr id="31" name="Rectangle 25">
            <a:extLst>
              <a:ext uri="{FF2B5EF4-FFF2-40B4-BE49-F238E27FC236}">
                <a16:creationId xmlns:a16="http://schemas.microsoft.com/office/drawing/2014/main" id="{AE01B83C-438B-544D-80DD-378F47FA5BE0}"/>
              </a:ext>
            </a:extLst>
          </p:cNvPr>
          <p:cNvSpPr>
            <a:spLocks noChangeArrowheads="1"/>
          </p:cNvSpPr>
          <p:nvPr/>
        </p:nvSpPr>
        <p:spPr bwMode="auto">
          <a:xfrm>
            <a:off x="9995168" y="5340714"/>
            <a:ext cx="1446230"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r">
              <a:spcBef>
                <a:spcPct val="0"/>
              </a:spcBef>
              <a:buFontTx/>
              <a:buNone/>
            </a:pPr>
            <a:r>
              <a:rPr lang="en-GB" altLang="ja-JP" sz="1900" dirty="0">
                <a:solidFill>
                  <a:srgbClr val="414042"/>
                </a:solidFill>
                <a:ea typeface="ＭＳ Ｐゴシック" panose="020B0600070205080204" pitchFamily="34" charset="-128"/>
              </a:rPr>
              <a:t>aggravated</a:t>
            </a:r>
            <a:endParaRPr lang="en-GB" altLang="en-US" sz="1900" dirty="0">
              <a:solidFill>
                <a:srgbClr val="414042"/>
              </a:solidFill>
              <a:ea typeface="ＭＳ Ｐゴシック" panose="020B0600070205080204" pitchFamily="34" charset="-128"/>
            </a:endParaRPr>
          </a:p>
        </p:txBody>
      </p:sp>
      <p:sp>
        <p:nvSpPr>
          <p:cNvPr id="32" name="Rectangle 27">
            <a:extLst>
              <a:ext uri="{FF2B5EF4-FFF2-40B4-BE49-F238E27FC236}">
                <a16:creationId xmlns:a16="http://schemas.microsoft.com/office/drawing/2014/main" id="{48B3F391-7989-564B-916F-13861FAD651B}"/>
              </a:ext>
            </a:extLst>
          </p:cNvPr>
          <p:cNvSpPr>
            <a:spLocks noChangeArrowheads="1"/>
          </p:cNvSpPr>
          <p:nvPr/>
        </p:nvSpPr>
        <p:spPr bwMode="auto">
          <a:xfrm>
            <a:off x="9974330" y="2250305"/>
            <a:ext cx="1467068"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r">
              <a:spcBef>
                <a:spcPct val="0"/>
              </a:spcBef>
              <a:buFontTx/>
              <a:buNone/>
            </a:pPr>
            <a:r>
              <a:rPr lang="en-GB" altLang="ja-JP" sz="1900" dirty="0">
                <a:solidFill>
                  <a:srgbClr val="414042"/>
                </a:solidFill>
                <a:ea typeface="ＭＳ Ｐゴシック" panose="020B0600070205080204" pitchFamily="34" charset="-128"/>
              </a:rPr>
              <a:t>indifferent</a:t>
            </a:r>
            <a:endParaRPr lang="en-GB" altLang="en-US" sz="1900" dirty="0">
              <a:solidFill>
                <a:srgbClr val="414042"/>
              </a:solidFill>
              <a:ea typeface="ＭＳ Ｐゴシック" panose="020B0600070205080204" pitchFamily="34" charset="-128"/>
            </a:endParaRPr>
          </a:p>
        </p:txBody>
      </p:sp>
      <p:sp>
        <p:nvSpPr>
          <p:cNvPr id="33" name="Rectangle 28">
            <a:extLst>
              <a:ext uri="{FF2B5EF4-FFF2-40B4-BE49-F238E27FC236}">
                <a16:creationId xmlns:a16="http://schemas.microsoft.com/office/drawing/2014/main" id="{B1AB37CD-E053-514D-AA11-D140A7B25F69}"/>
              </a:ext>
            </a:extLst>
          </p:cNvPr>
          <p:cNvSpPr>
            <a:spLocks noChangeArrowheads="1"/>
          </p:cNvSpPr>
          <p:nvPr/>
        </p:nvSpPr>
        <p:spPr bwMode="auto">
          <a:xfrm>
            <a:off x="10687666" y="3574766"/>
            <a:ext cx="753732"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r">
              <a:spcBef>
                <a:spcPct val="0"/>
              </a:spcBef>
              <a:buFontTx/>
              <a:buNone/>
            </a:pPr>
            <a:r>
              <a:rPr lang="en-GB" altLang="ja-JP" sz="1900" dirty="0">
                <a:solidFill>
                  <a:srgbClr val="414042"/>
                </a:solidFill>
                <a:ea typeface="ＭＳ Ｐゴシック" panose="020B0600070205080204" pitchFamily="34" charset="-128"/>
              </a:rPr>
              <a:t>cruel</a:t>
            </a:r>
            <a:endParaRPr lang="en-GB" altLang="en-US" sz="1900" dirty="0">
              <a:solidFill>
                <a:srgbClr val="414042"/>
              </a:solidFill>
              <a:ea typeface="ＭＳ Ｐゴシック" panose="020B0600070205080204" pitchFamily="34" charset="-128"/>
            </a:endParaRPr>
          </a:p>
        </p:txBody>
      </p:sp>
      <p:sp>
        <p:nvSpPr>
          <p:cNvPr id="34" name="Rectangle 29">
            <a:extLst>
              <a:ext uri="{FF2B5EF4-FFF2-40B4-BE49-F238E27FC236}">
                <a16:creationId xmlns:a16="http://schemas.microsoft.com/office/drawing/2014/main" id="{75A03797-2875-9D41-B904-036C78EC26F6}"/>
              </a:ext>
            </a:extLst>
          </p:cNvPr>
          <p:cNvSpPr>
            <a:spLocks noChangeArrowheads="1"/>
          </p:cNvSpPr>
          <p:nvPr/>
        </p:nvSpPr>
        <p:spPr bwMode="auto">
          <a:xfrm>
            <a:off x="10253252" y="2691792"/>
            <a:ext cx="1188146"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r">
              <a:spcBef>
                <a:spcPct val="0"/>
              </a:spcBef>
              <a:buFontTx/>
              <a:buNone/>
            </a:pPr>
            <a:r>
              <a:rPr lang="en-GB" altLang="ja-JP" sz="1900" dirty="0">
                <a:solidFill>
                  <a:srgbClr val="414042"/>
                </a:solidFill>
                <a:ea typeface="ＭＳ Ｐゴシック" panose="020B0600070205080204" pitchFamily="34" charset="-128"/>
              </a:rPr>
              <a:t>irritated</a:t>
            </a:r>
            <a:endParaRPr lang="en-GB" altLang="en-US" sz="1900" dirty="0">
              <a:solidFill>
                <a:srgbClr val="414042"/>
              </a:solidFill>
              <a:ea typeface="ＭＳ Ｐゴシック" panose="020B0600070205080204" pitchFamily="34" charset="-128"/>
            </a:endParaRPr>
          </a:p>
        </p:txBody>
      </p:sp>
      <p:sp>
        <p:nvSpPr>
          <p:cNvPr id="35" name="Rectangle 30">
            <a:extLst>
              <a:ext uri="{FF2B5EF4-FFF2-40B4-BE49-F238E27FC236}">
                <a16:creationId xmlns:a16="http://schemas.microsoft.com/office/drawing/2014/main" id="{7223FA05-55EC-B146-936B-69ADBABDB359}"/>
              </a:ext>
            </a:extLst>
          </p:cNvPr>
          <p:cNvSpPr>
            <a:spLocks noChangeArrowheads="1"/>
          </p:cNvSpPr>
          <p:nvPr/>
        </p:nvSpPr>
        <p:spPr bwMode="auto">
          <a:xfrm>
            <a:off x="10168293" y="484357"/>
            <a:ext cx="1273105"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r">
              <a:spcBef>
                <a:spcPct val="0"/>
              </a:spcBef>
              <a:buFontTx/>
              <a:buNone/>
            </a:pPr>
            <a:r>
              <a:rPr lang="en-GB" altLang="ja-JP" sz="1900" dirty="0">
                <a:solidFill>
                  <a:srgbClr val="414042"/>
                </a:solidFill>
                <a:ea typeface="ＭＳ Ｐゴシック" panose="020B0600070205080204" pitchFamily="34" charset="-128"/>
              </a:rPr>
              <a:t>vindictive</a:t>
            </a:r>
            <a:endParaRPr lang="en-GB" altLang="en-US" sz="1900" dirty="0">
              <a:solidFill>
                <a:srgbClr val="414042"/>
              </a:solidFill>
              <a:ea typeface="ＭＳ Ｐゴシック" panose="020B0600070205080204" pitchFamily="34" charset="-128"/>
            </a:endParaRPr>
          </a:p>
        </p:txBody>
      </p:sp>
      <p:sp>
        <p:nvSpPr>
          <p:cNvPr id="36" name="Rectangle 30">
            <a:extLst>
              <a:ext uri="{FF2B5EF4-FFF2-40B4-BE49-F238E27FC236}">
                <a16:creationId xmlns:a16="http://schemas.microsoft.com/office/drawing/2014/main" id="{8D5BB1E0-104F-F44A-A125-79B1EE4B55AB}"/>
              </a:ext>
            </a:extLst>
          </p:cNvPr>
          <p:cNvSpPr>
            <a:spLocks noChangeArrowheads="1"/>
          </p:cNvSpPr>
          <p:nvPr/>
        </p:nvSpPr>
        <p:spPr bwMode="auto">
          <a:xfrm>
            <a:off x="523317" y="1360991"/>
            <a:ext cx="792205"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0"/>
              </a:spcBef>
              <a:buFontTx/>
              <a:buNone/>
            </a:pPr>
            <a:r>
              <a:rPr lang="en-GB" altLang="ja-JP" sz="1900">
                <a:solidFill>
                  <a:srgbClr val="414042"/>
                </a:solidFill>
                <a:ea typeface="ＭＳ Ｐゴシック" panose="020B0600070205080204" pitchFamily="34" charset="-128"/>
              </a:rPr>
              <a:t>sorry</a:t>
            </a:r>
            <a:endParaRPr lang="en-GB" altLang="en-US" sz="1900">
              <a:solidFill>
                <a:srgbClr val="414042"/>
              </a:solidFill>
              <a:ea typeface="ＭＳ Ｐゴシック" panose="020B0600070205080204" pitchFamily="34" charset="-128"/>
            </a:endParaRPr>
          </a:p>
        </p:txBody>
      </p:sp>
      <p:sp>
        <p:nvSpPr>
          <p:cNvPr id="37" name="Rectangle 30">
            <a:extLst>
              <a:ext uri="{FF2B5EF4-FFF2-40B4-BE49-F238E27FC236}">
                <a16:creationId xmlns:a16="http://schemas.microsoft.com/office/drawing/2014/main" id="{45F18785-EDF0-D64E-B9B8-87A845FE3EAC}"/>
              </a:ext>
            </a:extLst>
          </p:cNvPr>
          <p:cNvSpPr>
            <a:spLocks noChangeArrowheads="1"/>
          </p:cNvSpPr>
          <p:nvPr/>
        </p:nvSpPr>
        <p:spPr bwMode="auto">
          <a:xfrm>
            <a:off x="523317" y="1803111"/>
            <a:ext cx="1116011"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0"/>
              </a:spcBef>
              <a:buFontTx/>
              <a:buNone/>
            </a:pPr>
            <a:r>
              <a:rPr lang="en-GB" altLang="ja-JP" sz="1900" dirty="0">
                <a:solidFill>
                  <a:srgbClr val="414042"/>
                </a:solidFill>
                <a:ea typeface="ＭＳ Ｐゴシック" panose="020B0600070205080204" pitchFamily="34" charset="-128"/>
              </a:rPr>
              <a:t>contrite</a:t>
            </a:r>
            <a:endParaRPr lang="en-GB" altLang="en-US" sz="1900" dirty="0">
              <a:solidFill>
                <a:srgbClr val="414042"/>
              </a:solidFill>
              <a:ea typeface="ＭＳ Ｐゴシック" panose="020B0600070205080204" pitchFamily="34" charset="-128"/>
            </a:endParaRPr>
          </a:p>
        </p:txBody>
      </p:sp>
      <p:sp>
        <p:nvSpPr>
          <p:cNvPr id="38" name="Rectangle 30">
            <a:extLst>
              <a:ext uri="{FF2B5EF4-FFF2-40B4-BE49-F238E27FC236}">
                <a16:creationId xmlns:a16="http://schemas.microsoft.com/office/drawing/2014/main" id="{E44AC693-A602-A04D-8D4E-9FEC5D82FCAC}"/>
              </a:ext>
            </a:extLst>
          </p:cNvPr>
          <p:cNvSpPr>
            <a:spLocks noChangeArrowheads="1"/>
          </p:cNvSpPr>
          <p:nvPr/>
        </p:nvSpPr>
        <p:spPr bwMode="auto">
          <a:xfrm>
            <a:off x="523317" y="2245231"/>
            <a:ext cx="1247457"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0"/>
              </a:spcBef>
              <a:buFontTx/>
              <a:buNone/>
            </a:pPr>
            <a:r>
              <a:rPr lang="en-GB" altLang="ja-JP" sz="1900">
                <a:solidFill>
                  <a:srgbClr val="414042"/>
                </a:solidFill>
                <a:ea typeface="ＭＳ Ｐゴシック" panose="020B0600070205080204" pitchFamily="34" charset="-128"/>
              </a:rPr>
              <a:t>regretful</a:t>
            </a:r>
            <a:endParaRPr lang="en-GB" altLang="en-US" sz="1900">
              <a:solidFill>
                <a:srgbClr val="414042"/>
              </a:solidFill>
              <a:ea typeface="ＭＳ Ｐゴシック" panose="020B0600070205080204" pitchFamily="34" charset="-128"/>
            </a:endParaRPr>
          </a:p>
        </p:txBody>
      </p:sp>
      <p:sp>
        <p:nvSpPr>
          <p:cNvPr id="39" name="Rectangle 30">
            <a:extLst>
              <a:ext uri="{FF2B5EF4-FFF2-40B4-BE49-F238E27FC236}">
                <a16:creationId xmlns:a16="http://schemas.microsoft.com/office/drawing/2014/main" id="{9C118DB5-63DF-7744-A8FB-2344D4CE76A0}"/>
              </a:ext>
            </a:extLst>
          </p:cNvPr>
          <p:cNvSpPr>
            <a:spLocks noChangeArrowheads="1"/>
          </p:cNvSpPr>
          <p:nvPr/>
        </p:nvSpPr>
        <p:spPr bwMode="auto">
          <a:xfrm>
            <a:off x="523317" y="3129471"/>
            <a:ext cx="1438214"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0"/>
              </a:spcBef>
              <a:buFontTx/>
              <a:buNone/>
            </a:pPr>
            <a:r>
              <a:rPr lang="en-GB" altLang="ja-JP" sz="1900" dirty="0">
                <a:solidFill>
                  <a:srgbClr val="414042"/>
                </a:solidFill>
                <a:ea typeface="ＭＳ Ｐゴシック" panose="020B0600070205080204" pitchFamily="34" charset="-128"/>
              </a:rPr>
              <a:t>remorseful</a:t>
            </a:r>
            <a:endParaRPr lang="en-GB" altLang="en-US" sz="1900" dirty="0">
              <a:solidFill>
                <a:srgbClr val="414042"/>
              </a:solidFill>
              <a:ea typeface="ＭＳ Ｐゴシック" panose="020B0600070205080204" pitchFamily="34" charset="-128"/>
            </a:endParaRPr>
          </a:p>
        </p:txBody>
      </p:sp>
      <p:sp>
        <p:nvSpPr>
          <p:cNvPr id="40" name="Rectangle 30">
            <a:extLst>
              <a:ext uri="{FF2B5EF4-FFF2-40B4-BE49-F238E27FC236}">
                <a16:creationId xmlns:a16="http://schemas.microsoft.com/office/drawing/2014/main" id="{7642AA5B-A903-4842-8487-C7FBD5DC717F}"/>
              </a:ext>
            </a:extLst>
          </p:cNvPr>
          <p:cNvSpPr>
            <a:spLocks noChangeArrowheads="1"/>
          </p:cNvSpPr>
          <p:nvPr/>
        </p:nvSpPr>
        <p:spPr bwMode="auto">
          <a:xfrm>
            <a:off x="523317" y="4897951"/>
            <a:ext cx="1526380"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0"/>
              </a:spcBef>
              <a:buFontTx/>
              <a:buNone/>
            </a:pPr>
            <a:r>
              <a:rPr lang="en-GB" altLang="ja-JP" sz="1900" dirty="0">
                <a:solidFill>
                  <a:srgbClr val="414042"/>
                </a:solidFill>
                <a:ea typeface="ＭＳ Ｐゴシック" panose="020B0600070205080204" pitchFamily="34" charset="-128"/>
              </a:rPr>
              <a:t>guilt-ridden</a:t>
            </a:r>
            <a:endParaRPr lang="en-GB" altLang="en-US" sz="1900" dirty="0">
              <a:solidFill>
                <a:srgbClr val="414042"/>
              </a:solidFill>
              <a:ea typeface="ＭＳ Ｐゴシック" panose="020B0600070205080204" pitchFamily="34" charset="-128"/>
            </a:endParaRPr>
          </a:p>
        </p:txBody>
      </p:sp>
      <p:sp>
        <p:nvSpPr>
          <p:cNvPr id="41" name="Rectangle 30">
            <a:extLst>
              <a:ext uri="{FF2B5EF4-FFF2-40B4-BE49-F238E27FC236}">
                <a16:creationId xmlns:a16="http://schemas.microsoft.com/office/drawing/2014/main" id="{B65D407B-18BD-554A-B862-720ACC61BBDE}"/>
              </a:ext>
            </a:extLst>
          </p:cNvPr>
          <p:cNvSpPr>
            <a:spLocks noChangeArrowheads="1"/>
          </p:cNvSpPr>
          <p:nvPr/>
        </p:nvSpPr>
        <p:spPr bwMode="auto">
          <a:xfrm>
            <a:off x="523317" y="3571591"/>
            <a:ext cx="570990"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0"/>
              </a:spcBef>
              <a:buFontTx/>
              <a:buNone/>
            </a:pPr>
            <a:r>
              <a:rPr lang="en-GB" altLang="ja-JP" sz="1900" dirty="0">
                <a:solidFill>
                  <a:srgbClr val="414042"/>
                </a:solidFill>
                <a:ea typeface="ＭＳ Ｐゴシック" panose="020B0600070205080204" pitchFamily="34" charset="-128"/>
              </a:rPr>
              <a:t>sad</a:t>
            </a:r>
            <a:endParaRPr lang="en-GB" altLang="en-US" sz="1900" dirty="0">
              <a:solidFill>
                <a:srgbClr val="414042"/>
              </a:solidFill>
              <a:ea typeface="ＭＳ Ｐゴシック" panose="020B0600070205080204" pitchFamily="34" charset="-128"/>
            </a:endParaRPr>
          </a:p>
        </p:txBody>
      </p:sp>
      <p:sp>
        <p:nvSpPr>
          <p:cNvPr id="42" name="Rectangle 30">
            <a:extLst>
              <a:ext uri="{FF2B5EF4-FFF2-40B4-BE49-F238E27FC236}">
                <a16:creationId xmlns:a16="http://schemas.microsoft.com/office/drawing/2014/main" id="{2A223455-EEFB-1E41-B4A5-A2CFAA54377C}"/>
              </a:ext>
            </a:extLst>
          </p:cNvPr>
          <p:cNvSpPr>
            <a:spLocks noChangeArrowheads="1"/>
          </p:cNvSpPr>
          <p:nvPr/>
        </p:nvSpPr>
        <p:spPr bwMode="auto">
          <a:xfrm>
            <a:off x="523317" y="4013711"/>
            <a:ext cx="1277914"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0"/>
              </a:spcBef>
              <a:buFontTx/>
              <a:buNone/>
            </a:pPr>
            <a:r>
              <a:rPr lang="en-GB" altLang="ja-JP" sz="1900" dirty="0">
                <a:solidFill>
                  <a:srgbClr val="414042"/>
                </a:solidFill>
                <a:ea typeface="ＭＳ Ｐゴシック" panose="020B0600070205080204" pitchFamily="34" charset="-128"/>
              </a:rPr>
              <a:t>sorrowful</a:t>
            </a:r>
            <a:endParaRPr lang="en-GB" altLang="en-US" sz="1900" dirty="0">
              <a:solidFill>
                <a:srgbClr val="414042"/>
              </a:solidFill>
              <a:ea typeface="ＭＳ Ｐゴシック" panose="020B0600070205080204" pitchFamily="34" charset="-128"/>
            </a:endParaRPr>
          </a:p>
        </p:txBody>
      </p:sp>
      <p:sp>
        <p:nvSpPr>
          <p:cNvPr id="43" name="Rectangle 30">
            <a:extLst>
              <a:ext uri="{FF2B5EF4-FFF2-40B4-BE49-F238E27FC236}">
                <a16:creationId xmlns:a16="http://schemas.microsoft.com/office/drawing/2014/main" id="{E4D4DDF2-327D-A84B-857B-3B10BE10C084}"/>
              </a:ext>
            </a:extLst>
          </p:cNvPr>
          <p:cNvSpPr>
            <a:spLocks noChangeArrowheads="1"/>
          </p:cNvSpPr>
          <p:nvPr/>
        </p:nvSpPr>
        <p:spPr bwMode="auto">
          <a:xfrm>
            <a:off x="523317" y="4455831"/>
            <a:ext cx="1159292"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0"/>
              </a:spcBef>
              <a:buFontTx/>
              <a:buNone/>
            </a:pPr>
            <a:r>
              <a:rPr lang="en-GB" altLang="ja-JP" sz="1900" dirty="0">
                <a:solidFill>
                  <a:srgbClr val="414042"/>
                </a:solidFill>
                <a:ea typeface="ＭＳ Ｐゴシック" panose="020B0600070205080204" pitchFamily="34" charset="-128"/>
              </a:rPr>
              <a:t>ashamed</a:t>
            </a:r>
            <a:endParaRPr lang="en-GB" altLang="en-US" sz="1900" dirty="0">
              <a:solidFill>
                <a:srgbClr val="414042"/>
              </a:solidFill>
              <a:ea typeface="ＭＳ Ｐゴシック" panose="020B0600070205080204" pitchFamily="34" charset="-128"/>
            </a:endParaRPr>
          </a:p>
        </p:txBody>
      </p:sp>
      <p:sp>
        <p:nvSpPr>
          <p:cNvPr id="44" name="Rectangle 30">
            <a:extLst>
              <a:ext uri="{FF2B5EF4-FFF2-40B4-BE49-F238E27FC236}">
                <a16:creationId xmlns:a16="http://schemas.microsoft.com/office/drawing/2014/main" id="{7528B52E-F8BA-E74C-815F-2688417F7265}"/>
              </a:ext>
            </a:extLst>
          </p:cNvPr>
          <p:cNvSpPr>
            <a:spLocks noChangeArrowheads="1"/>
          </p:cNvSpPr>
          <p:nvPr/>
        </p:nvSpPr>
        <p:spPr bwMode="auto">
          <a:xfrm>
            <a:off x="523317" y="5340071"/>
            <a:ext cx="1335622"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0"/>
              </a:spcBef>
              <a:buFontTx/>
              <a:buNone/>
            </a:pPr>
            <a:r>
              <a:rPr lang="en-GB" altLang="ja-JP" sz="1900" dirty="0">
                <a:solidFill>
                  <a:srgbClr val="414042"/>
                </a:solidFill>
                <a:ea typeface="ＭＳ Ｐゴシック" panose="020B0600070205080204" pitchFamily="34" charset="-128"/>
              </a:rPr>
              <a:t>apologetic</a:t>
            </a:r>
            <a:endParaRPr lang="en-GB" altLang="en-US" sz="1900" dirty="0">
              <a:solidFill>
                <a:srgbClr val="414042"/>
              </a:solidFill>
              <a:ea typeface="ＭＳ Ｐゴシック" panose="020B0600070205080204" pitchFamily="34" charset="-128"/>
            </a:endParaRPr>
          </a:p>
        </p:txBody>
      </p:sp>
      <p:sp>
        <p:nvSpPr>
          <p:cNvPr id="45" name="Rectangle 30">
            <a:extLst>
              <a:ext uri="{FF2B5EF4-FFF2-40B4-BE49-F238E27FC236}">
                <a16:creationId xmlns:a16="http://schemas.microsoft.com/office/drawing/2014/main" id="{8C573FCD-D5BF-1C42-B36C-681F1C00761F}"/>
              </a:ext>
            </a:extLst>
          </p:cNvPr>
          <p:cNvSpPr>
            <a:spLocks noChangeArrowheads="1"/>
          </p:cNvSpPr>
          <p:nvPr/>
        </p:nvSpPr>
        <p:spPr bwMode="auto">
          <a:xfrm>
            <a:off x="523317" y="2687351"/>
            <a:ext cx="878767"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0"/>
              </a:spcBef>
              <a:buFontTx/>
              <a:buNone/>
            </a:pPr>
            <a:r>
              <a:rPr lang="en-GB" altLang="ja-JP" sz="1900" dirty="0">
                <a:solidFill>
                  <a:srgbClr val="414042"/>
                </a:solidFill>
                <a:ea typeface="ＭＳ Ｐゴシック" panose="020B0600070205080204" pitchFamily="34" charset="-128"/>
              </a:rPr>
              <a:t>rueful</a:t>
            </a:r>
            <a:endParaRPr lang="en-GB" altLang="en-US" sz="1900" dirty="0">
              <a:solidFill>
                <a:srgbClr val="414042"/>
              </a:solidFill>
              <a:ea typeface="ＭＳ Ｐゴシック" panose="020B0600070205080204" pitchFamily="34" charset="-128"/>
            </a:endParaRPr>
          </a:p>
        </p:txBody>
      </p:sp>
      <p:sp>
        <p:nvSpPr>
          <p:cNvPr id="46" name="Rectangle 30">
            <a:extLst>
              <a:ext uri="{FF2B5EF4-FFF2-40B4-BE49-F238E27FC236}">
                <a16:creationId xmlns:a16="http://schemas.microsoft.com/office/drawing/2014/main" id="{8E9974A9-93E0-AD44-BE54-B8B20EAD449A}"/>
              </a:ext>
            </a:extLst>
          </p:cNvPr>
          <p:cNvSpPr>
            <a:spLocks noChangeArrowheads="1"/>
          </p:cNvSpPr>
          <p:nvPr/>
        </p:nvSpPr>
        <p:spPr bwMode="auto">
          <a:xfrm>
            <a:off x="523317" y="476751"/>
            <a:ext cx="986167"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0"/>
              </a:spcBef>
              <a:buFontTx/>
              <a:buNone/>
            </a:pPr>
            <a:r>
              <a:rPr lang="en-GB" altLang="ja-JP" sz="1900" dirty="0">
                <a:solidFill>
                  <a:srgbClr val="414042"/>
                </a:solidFill>
                <a:ea typeface="ＭＳ Ｐゴシック" panose="020B0600070205080204" pitchFamily="34" charset="-128"/>
              </a:rPr>
              <a:t>humble</a:t>
            </a:r>
            <a:endParaRPr lang="en-GB" altLang="en-US" sz="1900" dirty="0">
              <a:solidFill>
                <a:srgbClr val="414042"/>
              </a:solidFill>
              <a:ea typeface="ＭＳ Ｐゴシック" panose="020B0600070205080204" pitchFamily="34" charset="-128"/>
            </a:endParaRPr>
          </a:p>
        </p:txBody>
      </p:sp>
      <p:sp>
        <p:nvSpPr>
          <p:cNvPr id="47" name="Rectangle 30">
            <a:extLst>
              <a:ext uri="{FF2B5EF4-FFF2-40B4-BE49-F238E27FC236}">
                <a16:creationId xmlns:a16="http://schemas.microsoft.com/office/drawing/2014/main" id="{07A7213F-0B6D-5447-887F-4CD1EB2F8BE1}"/>
              </a:ext>
            </a:extLst>
          </p:cNvPr>
          <p:cNvSpPr>
            <a:spLocks noChangeArrowheads="1"/>
          </p:cNvSpPr>
          <p:nvPr/>
        </p:nvSpPr>
        <p:spPr bwMode="auto">
          <a:xfrm>
            <a:off x="523317" y="5782197"/>
            <a:ext cx="1648208"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0"/>
              </a:spcBef>
              <a:buFontTx/>
              <a:buNone/>
            </a:pPr>
            <a:r>
              <a:rPr lang="en-GB" altLang="ja-JP" sz="1900" dirty="0">
                <a:solidFill>
                  <a:srgbClr val="414042"/>
                </a:solidFill>
                <a:ea typeface="ＭＳ Ｐゴシック" panose="020B0600070205080204" pitchFamily="34" charset="-128"/>
              </a:rPr>
              <a:t>embarrassed</a:t>
            </a:r>
            <a:endParaRPr lang="en-GB" altLang="en-US" sz="1900" dirty="0">
              <a:solidFill>
                <a:srgbClr val="414042"/>
              </a:solidFill>
              <a:ea typeface="ＭＳ Ｐゴシック" panose="020B0600070205080204" pitchFamily="34" charset="-128"/>
            </a:endParaRPr>
          </a:p>
        </p:txBody>
      </p:sp>
      <p:sp>
        <p:nvSpPr>
          <p:cNvPr id="48" name="Rectangle 30">
            <a:extLst>
              <a:ext uri="{FF2B5EF4-FFF2-40B4-BE49-F238E27FC236}">
                <a16:creationId xmlns:a16="http://schemas.microsoft.com/office/drawing/2014/main" id="{DA0F606A-190F-7F4C-B5E1-5DCA5DD2F133}"/>
              </a:ext>
            </a:extLst>
          </p:cNvPr>
          <p:cNvSpPr>
            <a:spLocks noChangeArrowheads="1"/>
          </p:cNvSpPr>
          <p:nvPr/>
        </p:nvSpPr>
        <p:spPr bwMode="auto">
          <a:xfrm>
            <a:off x="523317" y="918871"/>
            <a:ext cx="1119217"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0"/>
              </a:spcBef>
              <a:buFontTx/>
              <a:buNone/>
            </a:pPr>
            <a:r>
              <a:rPr lang="en-GB" altLang="ja-JP" sz="1900" dirty="0">
                <a:solidFill>
                  <a:srgbClr val="414042"/>
                </a:solidFill>
                <a:ea typeface="ＭＳ Ｐゴシック" panose="020B0600070205080204" pitchFamily="34" charset="-128"/>
              </a:rPr>
              <a:t>subdued</a:t>
            </a:r>
            <a:endParaRPr lang="en-GB" altLang="en-US" sz="1900" dirty="0">
              <a:solidFill>
                <a:srgbClr val="414042"/>
              </a:solidFill>
              <a:ea typeface="ＭＳ Ｐゴシック" panose="020B0600070205080204" pitchFamily="34" charset="-128"/>
            </a:endParaRPr>
          </a:p>
        </p:txBody>
      </p:sp>
    </p:spTree>
    <p:extLst>
      <p:ext uri="{BB962C8B-B14F-4D97-AF65-F5344CB8AC3E}">
        <p14:creationId xmlns:p14="http://schemas.microsoft.com/office/powerpoint/2010/main" val="39743160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5" descr="Iceberg, Water, Blue, Ocean, Ice, Underwater">
            <a:extLst>
              <a:ext uri="{FF2B5EF4-FFF2-40B4-BE49-F238E27FC236}">
                <a16:creationId xmlns:a16="http://schemas.microsoft.com/office/drawing/2014/main" id="{DB58AFE2-4682-FE44-83E0-6520328250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00346" y="375019"/>
            <a:ext cx="4749503" cy="6073965"/>
          </a:xfrm>
          <a:prstGeom prst="rect">
            <a:avLst/>
          </a:prstGeom>
          <a:noFill/>
          <a:extLst>
            <a:ext uri="{909E8E84-426E-40DD-AFC4-6F175D3DCCD1}">
              <a14:hiddenFill xmlns:a14="http://schemas.microsoft.com/office/drawing/2010/main">
                <a:solidFill>
                  <a:srgbClr val="FFFFFF"/>
                </a:solidFill>
              </a14:hiddenFill>
            </a:ext>
          </a:extLst>
        </p:spPr>
      </p:pic>
      <p:sp>
        <p:nvSpPr>
          <p:cNvPr id="50" name="Rectangle 31">
            <a:extLst>
              <a:ext uri="{FF2B5EF4-FFF2-40B4-BE49-F238E27FC236}">
                <a16:creationId xmlns:a16="http://schemas.microsoft.com/office/drawing/2014/main" id="{FA3A31A5-6C11-E74D-B62E-B745E45EE238}"/>
              </a:ext>
            </a:extLst>
          </p:cNvPr>
          <p:cNvSpPr>
            <a:spLocks noChangeArrowheads="1"/>
          </p:cNvSpPr>
          <p:nvPr/>
        </p:nvSpPr>
        <p:spPr bwMode="auto">
          <a:xfrm>
            <a:off x="5768502" y="780643"/>
            <a:ext cx="5505855" cy="4865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500"/>
              </a:spcBef>
              <a:buFontTx/>
              <a:buNone/>
            </a:pPr>
            <a:r>
              <a:rPr lang="en-GB" altLang="en-US" sz="2000" b="1" dirty="0">
                <a:solidFill>
                  <a:srgbClr val="414042"/>
                </a:solidFill>
              </a:rPr>
              <a:t>What if…</a:t>
            </a:r>
          </a:p>
          <a:p>
            <a:pPr>
              <a:spcBef>
                <a:spcPts val="1000"/>
              </a:spcBef>
              <a:buFontTx/>
              <a:buNone/>
            </a:pPr>
            <a:r>
              <a:rPr lang="en-GB" altLang="en-US" sz="2000" dirty="0">
                <a:solidFill>
                  <a:srgbClr val="414042"/>
                </a:solidFill>
              </a:rPr>
              <a:t>the iceberg could give its own account of what happen</a:t>
            </a:r>
            <a:r>
              <a:rPr lang="en-US" altLang="en-US" sz="2000" dirty="0">
                <a:solidFill>
                  <a:srgbClr val="414042"/>
                </a:solidFill>
              </a:rPr>
              <a:t>ed? </a:t>
            </a:r>
          </a:p>
          <a:p>
            <a:pPr>
              <a:spcBef>
                <a:spcPts val="1000"/>
              </a:spcBef>
              <a:buFontTx/>
              <a:buNone/>
            </a:pPr>
            <a:r>
              <a:rPr lang="en-US" altLang="en-US" sz="2000" dirty="0">
                <a:solidFill>
                  <a:srgbClr val="414042"/>
                </a:solidFill>
              </a:rPr>
              <a:t>Imagine you are the iceberg – do you regret what happened or are you, as the poem said, indifferent? And was it really neutral?</a:t>
            </a:r>
          </a:p>
          <a:p>
            <a:pPr>
              <a:spcBef>
                <a:spcPts val="1000"/>
              </a:spcBef>
              <a:buFontTx/>
              <a:buNone/>
            </a:pPr>
            <a:r>
              <a:rPr lang="en-US" altLang="en-US" sz="2000" dirty="0">
                <a:solidFill>
                  <a:srgbClr val="414042"/>
                </a:solidFill>
              </a:rPr>
              <a:t>What kind of iceberg are you? </a:t>
            </a:r>
          </a:p>
          <a:p>
            <a:pPr>
              <a:spcBef>
                <a:spcPts val="1000"/>
              </a:spcBef>
              <a:buFontTx/>
              <a:buNone/>
            </a:pPr>
            <a:r>
              <a:rPr lang="en-US" altLang="en-US" sz="2000" dirty="0">
                <a:solidFill>
                  <a:srgbClr val="414042"/>
                </a:solidFill>
              </a:rPr>
              <a:t>Decide whether you are regretful and wish it had never happened, or unmoved by the suffering of all those people. </a:t>
            </a:r>
          </a:p>
          <a:p>
            <a:pPr>
              <a:spcBef>
                <a:spcPts val="1000"/>
              </a:spcBef>
              <a:buFontTx/>
              <a:buNone/>
            </a:pPr>
            <a:r>
              <a:rPr lang="en-US" altLang="en-US" sz="2000" dirty="0">
                <a:solidFill>
                  <a:srgbClr val="414042"/>
                </a:solidFill>
              </a:rPr>
              <a:t>Was it perhaps a deliberate act? Why would that be?</a:t>
            </a:r>
          </a:p>
          <a:p>
            <a:pPr>
              <a:spcBef>
                <a:spcPts val="1000"/>
              </a:spcBef>
              <a:buFontTx/>
              <a:buNone/>
            </a:pPr>
            <a:r>
              <a:rPr lang="en-US" altLang="en-US" sz="2000" dirty="0">
                <a:solidFill>
                  <a:srgbClr val="414042"/>
                </a:solidFill>
              </a:rPr>
              <a:t>Consider the words on the previous slide and write your own account of the event.</a:t>
            </a:r>
            <a:endParaRPr lang="en-GB" altLang="en-US" sz="2000" dirty="0">
              <a:solidFill>
                <a:srgbClr val="414042"/>
              </a:solidFill>
            </a:endParaRPr>
          </a:p>
        </p:txBody>
      </p:sp>
    </p:spTree>
    <p:extLst>
      <p:ext uri="{BB962C8B-B14F-4D97-AF65-F5344CB8AC3E}">
        <p14:creationId xmlns:p14="http://schemas.microsoft.com/office/powerpoint/2010/main" val="6203360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7423173-A9DC-524F-9592-360B4639D6F3}"/>
              </a:ext>
            </a:extLst>
          </p:cNvPr>
          <p:cNvSpPr/>
          <p:nvPr/>
        </p:nvSpPr>
        <p:spPr>
          <a:xfrm>
            <a:off x="5973632" y="493912"/>
            <a:ext cx="4932420" cy="5813448"/>
          </a:xfrm>
          <a:prstGeom prst="rect">
            <a:avLst/>
          </a:prstGeom>
          <a:solidFill>
            <a:schemeClr val="bg1"/>
          </a:solidFill>
          <a:ln w="190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9" name="Picture 5" descr="Iceberg, Water, Blue, Ocean, Ice, Underwater">
            <a:extLst>
              <a:ext uri="{FF2B5EF4-FFF2-40B4-BE49-F238E27FC236}">
                <a16:creationId xmlns:a16="http://schemas.microsoft.com/office/drawing/2014/main" id="{DB58AFE2-4682-FE44-83E0-6520328250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00346" y="375019"/>
            <a:ext cx="4749503" cy="607396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2A6898B5-7947-C443-9E72-DC08A59DF04C}"/>
              </a:ext>
            </a:extLst>
          </p:cNvPr>
          <p:cNvSpPr/>
          <p:nvPr/>
        </p:nvSpPr>
        <p:spPr>
          <a:xfrm>
            <a:off x="710118" y="3939704"/>
            <a:ext cx="4163439" cy="2178996"/>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Box 11">
            <a:extLst>
              <a:ext uri="{FF2B5EF4-FFF2-40B4-BE49-F238E27FC236}">
                <a16:creationId xmlns:a16="http://schemas.microsoft.com/office/drawing/2014/main" id="{87BBE0E7-65D7-864A-824B-010F0D54A182}"/>
              </a:ext>
            </a:extLst>
          </p:cNvPr>
          <p:cNvSpPr txBox="1">
            <a:spLocks noChangeArrowheads="1"/>
          </p:cNvSpPr>
          <p:nvPr/>
        </p:nvSpPr>
        <p:spPr bwMode="auto">
          <a:xfrm>
            <a:off x="898187" y="4116086"/>
            <a:ext cx="4071936" cy="1785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500"/>
              </a:spcBef>
            </a:pPr>
            <a:r>
              <a:rPr lang="en-GB" altLang="en-US" sz="2000" dirty="0">
                <a:solidFill>
                  <a:srgbClr val="414042"/>
                </a:solidFill>
                <a:latin typeface="Comic Sans MS" panose="030F0902030302020204" pitchFamily="66" charset="0"/>
              </a:rPr>
              <a:t>Read this example and discuss what kind of iceberg this was.</a:t>
            </a:r>
          </a:p>
          <a:p>
            <a:pPr>
              <a:spcBef>
                <a:spcPts val="1500"/>
              </a:spcBef>
            </a:pPr>
            <a:r>
              <a:rPr lang="en-GB" altLang="en-US" sz="2000" dirty="0">
                <a:solidFill>
                  <a:srgbClr val="414042"/>
                </a:solidFill>
                <a:latin typeface="Comic Sans MS" panose="030F0902030302020204" pitchFamily="66" charset="0"/>
              </a:rPr>
              <a:t>Now have a go at writing an account of the event from the perspective of your iceberg.</a:t>
            </a:r>
          </a:p>
        </p:txBody>
      </p:sp>
      <p:sp>
        <p:nvSpPr>
          <p:cNvPr id="3" name="TextBox 2">
            <a:extLst>
              <a:ext uri="{FF2B5EF4-FFF2-40B4-BE49-F238E27FC236}">
                <a16:creationId xmlns:a16="http://schemas.microsoft.com/office/drawing/2014/main" id="{F9349E45-277D-46A2-7521-7E32AEC68C75}"/>
              </a:ext>
            </a:extLst>
          </p:cNvPr>
          <p:cNvSpPr txBox="1"/>
          <p:nvPr/>
        </p:nvSpPr>
        <p:spPr>
          <a:xfrm>
            <a:off x="6439850" y="820888"/>
            <a:ext cx="3999984" cy="5016758"/>
          </a:xfrm>
          <a:prstGeom prst="rect">
            <a:avLst/>
          </a:prstGeom>
          <a:noFill/>
        </p:spPr>
        <p:txBody>
          <a:bodyPr wrap="square" rtlCol="0">
            <a:spAutoFit/>
          </a:bodyPr>
          <a:lstStyle/>
          <a:p>
            <a:pPr>
              <a:spcAft>
                <a:spcPts val="600"/>
              </a:spcAft>
            </a:pPr>
            <a:r>
              <a:rPr lang="en-GB" sz="1200" i="1" dirty="0">
                <a:solidFill>
                  <a:srgbClr val="414042"/>
                </a:solidFill>
                <a:latin typeface="Comic Sans MS" panose="030F0702030302020204" pitchFamily="66" charset="0"/>
              </a:rPr>
              <a:t>I am floating freely southwards through the chilly Atlantic when I catch sight of it approaching – the biggest I have seen in these parts. How dare it?</a:t>
            </a:r>
          </a:p>
          <a:p>
            <a:pPr>
              <a:spcAft>
                <a:spcPts val="600"/>
              </a:spcAft>
            </a:pPr>
            <a:r>
              <a:rPr lang="en-GB" sz="1200" i="1" dirty="0">
                <a:solidFill>
                  <a:srgbClr val="414042"/>
                </a:solidFill>
                <a:latin typeface="Comic Sans MS" panose="030F0702030302020204" pitchFamily="66" charset="0"/>
              </a:rPr>
              <a:t>I rage with fury. What gives these pompous humans the right to invade my territory? The ship is speeding t</a:t>
            </a:r>
            <a:r>
              <a:rPr lang="en-GB" sz="1200" i="1" dirty="0">
                <a:solidFill>
                  <a:srgbClr val="414042"/>
                </a:solidFill>
                <a:effectLst/>
                <a:latin typeface="Comic Sans MS" panose="030F0702030302020204" pitchFamily="66" charset="0"/>
                <a:ea typeface="Times New Roman" panose="02020603050405020304" pitchFamily="18" charset="0"/>
              </a:rPr>
              <a:t>owards me, no regard for safety, intent only on its own selfish goals. Crackling radios have been transmitting warnings all day but this arrogant ship has ignored them all. It deserves everything it gets. Now is the perfect time to put my plan into action. This ship is no match for my might. </a:t>
            </a:r>
          </a:p>
          <a:p>
            <a:pPr>
              <a:spcAft>
                <a:spcPts val="600"/>
              </a:spcAft>
            </a:pPr>
            <a:r>
              <a:rPr lang="en-GB" sz="1200" i="1" dirty="0">
                <a:solidFill>
                  <a:srgbClr val="414042"/>
                </a:solidFill>
                <a:effectLst/>
                <a:latin typeface="Comic Sans MS" panose="030F0702030302020204" pitchFamily="66" charset="0"/>
                <a:ea typeface="Times New Roman" panose="02020603050405020304" pitchFamily="18" charset="0"/>
              </a:rPr>
              <a:t>No one could blame me for blocking their path. Don’t they realise how insignificant they are? Unlike them, I drift in silence, in peaceful harmony with the sea. Bright stars glint their signal on my steep sides but no one heeds the caution.</a:t>
            </a:r>
            <a:endParaRPr lang="en-GB" sz="1200" i="1" dirty="0">
              <a:solidFill>
                <a:srgbClr val="414042"/>
              </a:solidFill>
              <a:latin typeface="Comic Sans MS" panose="030F0702030302020204" pitchFamily="66" charset="0"/>
              <a:ea typeface="Times New Roman" panose="02020603050405020304" pitchFamily="18" charset="0"/>
            </a:endParaRPr>
          </a:p>
          <a:p>
            <a:pPr>
              <a:spcAft>
                <a:spcPts val="600"/>
              </a:spcAft>
            </a:pPr>
            <a:r>
              <a:rPr lang="en-GB" sz="1200" i="1" dirty="0">
                <a:solidFill>
                  <a:srgbClr val="414042"/>
                </a:solidFill>
                <a:effectLst/>
                <a:latin typeface="Comic Sans MS" panose="030F0702030302020204" pitchFamily="66" charset="0"/>
                <a:ea typeface="Times New Roman" panose="02020603050405020304" pitchFamily="18" charset="0"/>
              </a:rPr>
              <a:t>Waves of music hover in the air, passengers unaware that enjoyment will soon turn to terror. They ignore me now but soon they will remember me for ever. </a:t>
            </a:r>
          </a:p>
          <a:p>
            <a:pPr>
              <a:spcAft>
                <a:spcPts val="600"/>
              </a:spcAft>
            </a:pPr>
            <a:r>
              <a:rPr lang="en-GB" sz="1200" i="1" dirty="0">
                <a:solidFill>
                  <a:srgbClr val="414042"/>
                </a:solidFill>
                <a:effectLst/>
                <a:latin typeface="Comic Sans MS" panose="030F0702030302020204" pitchFamily="66" charset="0"/>
                <a:ea typeface="Times New Roman" panose="02020603050405020304" pitchFamily="18" charset="0"/>
              </a:rPr>
              <a:t>I shrug off the glancing blow. The ship is ignorant to the havoc I cause below the waves, tearing the hull like paper. They continue on, oblivious to their plight, until movement ceases, lights flicker and die and the ship slips down towards the ocean floor. I am left in peace once more.</a:t>
            </a:r>
            <a:endParaRPr lang="en-GB" sz="1200" i="1" dirty="0">
              <a:solidFill>
                <a:srgbClr val="414042"/>
              </a:solidFill>
              <a:latin typeface="Comic Sans MS" panose="030F0702030302020204" pitchFamily="66" charset="0"/>
            </a:endParaRPr>
          </a:p>
        </p:txBody>
      </p:sp>
      <p:sp>
        <p:nvSpPr>
          <p:cNvPr id="5" name="Rectangle 4">
            <a:extLst>
              <a:ext uri="{FF2B5EF4-FFF2-40B4-BE49-F238E27FC236}">
                <a16:creationId xmlns:a16="http://schemas.microsoft.com/office/drawing/2014/main" id="{1CE42B0D-CCAD-E244-854C-14AB5DD35D31}"/>
              </a:ext>
            </a:extLst>
          </p:cNvPr>
          <p:cNvSpPr/>
          <p:nvPr/>
        </p:nvSpPr>
        <p:spPr>
          <a:xfrm>
            <a:off x="6111103" y="732773"/>
            <a:ext cx="4657478" cy="5351735"/>
          </a:xfrm>
          <a:prstGeom prst="rect">
            <a:avLst/>
          </a:prstGeom>
          <a:noFill/>
          <a:ln w="28575">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6F9B2C4-BCF5-0F43-8231-87B4867F56F2}"/>
              </a:ext>
            </a:extLst>
          </p:cNvPr>
          <p:cNvSpPr/>
          <p:nvPr/>
        </p:nvSpPr>
        <p:spPr>
          <a:xfrm>
            <a:off x="6213247" y="630664"/>
            <a:ext cx="4453191" cy="5539944"/>
          </a:xfrm>
          <a:prstGeom prst="rect">
            <a:avLst/>
          </a:prstGeom>
          <a:noFill/>
          <a:ln w="28575">
            <a:solidFill>
              <a:srgbClr val="41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89371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9C6403A9-0251-1B41-968B-FB86DDEC8F73}"/>
              </a:ext>
            </a:extLst>
          </p:cNvPr>
          <p:cNvSpPr txBox="1">
            <a:spLocks/>
          </p:cNvSpPr>
          <p:nvPr/>
        </p:nvSpPr>
        <p:spPr>
          <a:xfrm>
            <a:off x="-55124" y="453500"/>
            <a:ext cx="12192000" cy="64132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200"/>
              </a:spcBef>
              <a:buNone/>
            </a:pPr>
            <a:r>
              <a:rPr lang="en-GB" sz="2500" b="1" dirty="0">
                <a:solidFill>
                  <a:srgbClr val="0070C0"/>
                </a:solidFill>
                <a:latin typeface="Comic Sans MS" panose="030F0902030302020204" pitchFamily="66" charset="0"/>
              </a:rPr>
              <a:t>Read the whole poem</a:t>
            </a:r>
          </a:p>
          <a:p>
            <a:pPr marL="0" indent="0" algn="ctr">
              <a:lnSpc>
                <a:spcPct val="100000"/>
              </a:lnSpc>
              <a:spcBef>
                <a:spcPts val="200"/>
              </a:spcBef>
              <a:buNone/>
            </a:pPr>
            <a:r>
              <a:rPr lang="en-GB" sz="2500" b="1" i="1" dirty="0">
                <a:solidFill>
                  <a:srgbClr val="0070C0"/>
                </a:solidFill>
                <a:latin typeface="Comic Sans MS" panose="030F0902030302020204" pitchFamily="66" charset="0"/>
              </a:rPr>
              <a:t>Incident at Sea, 1912</a:t>
            </a:r>
          </a:p>
        </p:txBody>
      </p:sp>
      <p:sp>
        <p:nvSpPr>
          <p:cNvPr id="10" name="Rectangle 5">
            <a:extLst>
              <a:ext uri="{FF2B5EF4-FFF2-40B4-BE49-F238E27FC236}">
                <a16:creationId xmlns:a16="http://schemas.microsoft.com/office/drawing/2014/main" id="{C2F5C8E1-4DC9-154F-8E26-5C45E81F413F}"/>
              </a:ext>
            </a:extLst>
          </p:cNvPr>
          <p:cNvSpPr>
            <a:spLocks noChangeArrowheads="1"/>
          </p:cNvSpPr>
          <p:nvPr/>
        </p:nvSpPr>
        <p:spPr bwMode="auto">
          <a:xfrm>
            <a:off x="583659" y="1394101"/>
            <a:ext cx="5457217" cy="5084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p>
            <a:pPr algn="ctr">
              <a:spcBef>
                <a:spcPts val="500"/>
              </a:spcBef>
            </a:pPr>
            <a:r>
              <a:rPr lang="en-GB" altLang="en-US" sz="1400" dirty="0">
                <a:solidFill>
                  <a:srgbClr val="414042"/>
                </a:solidFill>
                <a:latin typeface="Comic Sans MS" panose="030F0902030302020204" pitchFamily="66" charset="0"/>
              </a:rPr>
              <a:t>From the quayside nudging, arms and flags all waving,</a:t>
            </a:r>
          </a:p>
          <a:p>
            <a:pPr algn="ctr">
              <a:spcBef>
                <a:spcPts val="500"/>
              </a:spcBef>
            </a:pPr>
            <a:r>
              <a:rPr lang="en-GB" altLang="en-US" sz="1400" dirty="0">
                <a:solidFill>
                  <a:srgbClr val="414042"/>
                </a:solidFill>
                <a:latin typeface="Comic Sans MS" panose="030F0902030302020204" pitchFamily="66" charset="0"/>
              </a:rPr>
              <a:t>Mighty engines throbbing, the great ship's US-bound.</a:t>
            </a:r>
          </a:p>
          <a:p>
            <a:pPr algn="ctr">
              <a:spcBef>
                <a:spcPts val="500"/>
              </a:spcBef>
            </a:pPr>
            <a:r>
              <a:rPr lang="en-GB" altLang="en-US" sz="1400" dirty="0">
                <a:solidFill>
                  <a:srgbClr val="414042"/>
                </a:solidFill>
                <a:latin typeface="Comic Sans MS" panose="030F0902030302020204" pitchFamily="66" charset="0"/>
              </a:rPr>
              <a:t>For comfort engineered, for safety and for saving</a:t>
            </a:r>
          </a:p>
          <a:p>
            <a:pPr algn="ctr">
              <a:spcBef>
                <a:spcPts val="500"/>
              </a:spcBef>
            </a:pPr>
            <a:r>
              <a:rPr lang="en-GB" altLang="en-US" sz="1400" dirty="0">
                <a:solidFill>
                  <a:srgbClr val="414042"/>
                </a:solidFill>
                <a:latin typeface="Comic Sans MS" panose="030F0902030302020204" pitchFamily="66" charset="0"/>
              </a:rPr>
              <a:t>Atlantic crossing time, it leaves ashore the sound</a:t>
            </a:r>
          </a:p>
          <a:p>
            <a:pPr algn="ctr">
              <a:spcBef>
                <a:spcPts val="500"/>
              </a:spcBef>
            </a:pPr>
            <a:r>
              <a:rPr lang="en-GB" altLang="en-US" sz="1400" dirty="0">
                <a:solidFill>
                  <a:srgbClr val="414042"/>
                </a:solidFill>
                <a:latin typeface="Comic Sans MS" panose="030F0902030302020204" pitchFamily="66" charset="0"/>
              </a:rPr>
              <a:t>Of dockside farewells:  friends and viewers left behind.</a:t>
            </a:r>
          </a:p>
          <a:p>
            <a:pPr algn="ctr">
              <a:spcBef>
                <a:spcPts val="500"/>
              </a:spcBef>
            </a:pPr>
            <a:r>
              <a:rPr lang="en-GB" altLang="en-US" sz="1400" dirty="0">
                <a:solidFill>
                  <a:srgbClr val="414042"/>
                </a:solidFill>
                <a:latin typeface="Comic Sans MS" panose="030F0902030302020204" pitchFamily="66" charset="0"/>
              </a:rPr>
              <a:t>An ocean-going palace, Unsinkable and grand,</a:t>
            </a:r>
          </a:p>
          <a:p>
            <a:pPr algn="ctr">
              <a:spcBef>
                <a:spcPts val="500"/>
              </a:spcBef>
            </a:pPr>
            <a:r>
              <a:rPr lang="en-GB" altLang="en-US" sz="1400" dirty="0">
                <a:solidFill>
                  <a:srgbClr val="414042"/>
                </a:solidFill>
                <a:latin typeface="Comic Sans MS" panose="030F0902030302020204" pitchFamily="66" charset="0"/>
              </a:rPr>
              <a:t>First-class cabins, restaurants for the wealthiest kind -</a:t>
            </a:r>
          </a:p>
          <a:p>
            <a:pPr algn="ctr">
              <a:spcBef>
                <a:spcPts val="500"/>
              </a:spcBef>
            </a:pPr>
            <a:r>
              <a:rPr lang="en-GB" altLang="en-US" sz="1400" dirty="0">
                <a:solidFill>
                  <a:srgbClr val="414042"/>
                </a:solidFill>
                <a:latin typeface="Comic Sans MS" panose="030F0902030302020204" pitchFamily="66" charset="0"/>
              </a:rPr>
              <a:t>Champagne, caviar, service, a suited ballroom band.</a:t>
            </a:r>
          </a:p>
          <a:p>
            <a:pPr algn="ctr">
              <a:spcBef>
                <a:spcPts val="500"/>
              </a:spcBef>
            </a:pPr>
            <a:endParaRPr lang="en-GB" altLang="en-US" sz="1400" dirty="0">
              <a:solidFill>
                <a:srgbClr val="414042"/>
              </a:solidFill>
              <a:latin typeface="Comic Sans MS" panose="030F0902030302020204" pitchFamily="66" charset="0"/>
            </a:endParaRPr>
          </a:p>
          <a:p>
            <a:pPr algn="ctr">
              <a:spcBef>
                <a:spcPts val="500"/>
              </a:spcBef>
            </a:pPr>
            <a:r>
              <a:rPr lang="en-GB" altLang="en-US" sz="1400" dirty="0">
                <a:solidFill>
                  <a:srgbClr val="414042"/>
                </a:solidFill>
                <a:latin typeface="Comic Sans MS" panose="030F0902030302020204" pitchFamily="66" charset="0"/>
              </a:rPr>
              <a:t>Exclusive cruise escape for those with wealth and leisure,</a:t>
            </a:r>
          </a:p>
          <a:p>
            <a:pPr algn="ctr">
              <a:spcBef>
                <a:spcPts val="500"/>
              </a:spcBef>
            </a:pPr>
            <a:r>
              <a:rPr lang="en-GB" altLang="en-US" sz="1400" dirty="0">
                <a:solidFill>
                  <a:srgbClr val="414042"/>
                </a:solidFill>
                <a:latin typeface="Comic Sans MS" panose="030F0902030302020204" pitchFamily="66" charset="0"/>
              </a:rPr>
              <a:t>For others, steerage cabins, in the cramping dark below:</a:t>
            </a:r>
          </a:p>
          <a:p>
            <a:pPr algn="ctr">
              <a:spcBef>
                <a:spcPts val="500"/>
              </a:spcBef>
            </a:pPr>
            <a:r>
              <a:rPr lang="en-GB" altLang="en-US" sz="1400" dirty="0">
                <a:solidFill>
                  <a:srgbClr val="414042"/>
                </a:solidFill>
                <a:latin typeface="Comic Sans MS" panose="030F0902030302020204" pitchFamily="66" charset="0"/>
              </a:rPr>
              <a:t>Refugees from famine, poverty, the voyage not for pleasure,</a:t>
            </a:r>
          </a:p>
          <a:p>
            <a:pPr algn="ctr">
              <a:spcBef>
                <a:spcPts val="500"/>
              </a:spcBef>
            </a:pPr>
            <a:r>
              <a:rPr lang="en-GB" altLang="en-US" sz="1400" dirty="0">
                <a:solidFill>
                  <a:srgbClr val="414042"/>
                </a:solidFill>
                <a:latin typeface="Comic Sans MS" panose="030F0902030302020204" pitchFamily="66" charset="0"/>
              </a:rPr>
              <a:t>But seeking opportunity, in hope that dreams could grow.</a:t>
            </a:r>
          </a:p>
          <a:p>
            <a:pPr algn="ctr">
              <a:spcBef>
                <a:spcPts val="500"/>
              </a:spcBef>
            </a:pPr>
            <a:r>
              <a:rPr lang="en-GB" altLang="en-US" sz="1400" dirty="0">
                <a:solidFill>
                  <a:srgbClr val="414042"/>
                </a:solidFill>
                <a:latin typeface="Comic Sans MS" panose="030F0902030302020204" pitchFamily="66" charset="0"/>
              </a:rPr>
              <a:t>This brave new century, the twentieth, only twelve years old, </a:t>
            </a:r>
          </a:p>
          <a:p>
            <a:pPr algn="ctr">
              <a:spcBef>
                <a:spcPts val="500"/>
              </a:spcBef>
            </a:pPr>
            <a:r>
              <a:rPr lang="en-GB" altLang="en-US" sz="1400" dirty="0">
                <a:solidFill>
                  <a:srgbClr val="414042"/>
                </a:solidFill>
                <a:latin typeface="Comic Sans MS" panose="030F0902030302020204" pitchFamily="66" charset="0"/>
              </a:rPr>
              <a:t>This Empire's hub, the home of science and invention,</a:t>
            </a:r>
          </a:p>
          <a:p>
            <a:pPr algn="ctr">
              <a:spcBef>
                <a:spcPts val="500"/>
              </a:spcBef>
            </a:pPr>
            <a:r>
              <a:rPr lang="en-GB" altLang="en-US" sz="1400" dirty="0">
                <a:solidFill>
                  <a:srgbClr val="414042"/>
                </a:solidFill>
                <a:latin typeface="Comic Sans MS" panose="030F0902030302020204" pitchFamily="66" charset="0"/>
              </a:rPr>
              <a:t>With Progress its ambition, and with efforts brave and bold,</a:t>
            </a:r>
          </a:p>
          <a:p>
            <a:pPr algn="ctr">
              <a:spcBef>
                <a:spcPts val="500"/>
              </a:spcBef>
            </a:pPr>
            <a:r>
              <a:rPr lang="en-GB" altLang="en-US" sz="1400" dirty="0">
                <a:solidFill>
                  <a:srgbClr val="414042"/>
                </a:solidFill>
                <a:latin typeface="Comic Sans MS" panose="030F0902030302020204" pitchFamily="66" charset="0"/>
              </a:rPr>
              <a:t>Makes Titanic! - a nation's pride, a bold world-best intention.</a:t>
            </a:r>
          </a:p>
        </p:txBody>
      </p:sp>
      <p:sp>
        <p:nvSpPr>
          <p:cNvPr id="11" name="Rectangle 6">
            <a:extLst>
              <a:ext uri="{FF2B5EF4-FFF2-40B4-BE49-F238E27FC236}">
                <a16:creationId xmlns:a16="http://schemas.microsoft.com/office/drawing/2014/main" id="{256FA60F-AB67-2147-AA01-050CE39F5F28}"/>
              </a:ext>
            </a:extLst>
          </p:cNvPr>
          <p:cNvSpPr>
            <a:spLocks noChangeArrowheads="1"/>
          </p:cNvSpPr>
          <p:nvPr/>
        </p:nvSpPr>
        <p:spPr bwMode="auto">
          <a:xfrm>
            <a:off x="5950085" y="1436865"/>
            <a:ext cx="5693923" cy="5084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p>
            <a:pPr algn="ctr">
              <a:spcBef>
                <a:spcPts val="500"/>
              </a:spcBef>
            </a:pPr>
            <a:r>
              <a:rPr lang="en-GB" altLang="en-US" sz="1400" dirty="0">
                <a:solidFill>
                  <a:srgbClr val="414042"/>
                </a:solidFill>
                <a:latin typeface="Comic Sans MS" panose="030F0902030302020204" pitchFamily="66" charset="0"/>
              </a:rPr>
              <a:t>North Atlantic night...  bright stars reflect in waves below,</a:t>
            </a:r>
          </a:p>
          <a:p>
            <a:pPr algn="ctr">
              <a:spcBef>
                <a:spcPts val="500"/>
              </a:spcBef>
            </a:pPr>
            <a:r>
              <a:rPr lang="en-GB" altLang="en-US" sz="1400" dirty="0">
                <a:solidFill>
                  <a:srgbClr val="414042"/>
                </a:solidFill>
                <a:latin typeface="Comic Sans MS" panose="030F0902030302020204" pitchFamily="66" charset="0"/>
              </a:rPr>
              <a:t>Dark water, deadly cold, and silver moonlight on the deck;</a:t>
            </a:r>
          </a:p>
          <a:p>
            <a:pPr algn="ctr">
              <a:spcBef>
                <a:spcPts val="500"/>
              </a:spcBef>
            </a:pPr>
            <a:r>
              <a:rPr lang="en-GB" altLang="en-US" sz="1400" dirty="0">
                <a:solidFill>
                  <a:srgbClr val="414042"/>
                </a:solidFill>
                <a:latin typeface="Comic Sans MS" panose="030F0902030302020204" pitchFamily="66" charset="0"/>
              </a:rPr>
              <a:t>Simple Irish songs below; above, a dance-band and a show.</a:t>
            </a:r>
          </a:p>
          <a:p>
            <a:pPr algn="ctr">
              <a:spcBef>
                <a:spcPts val="500"/>
              </a:spcBef>
            </a:pPr>
            <a:r>
              <a:rPr lang="en-GB" altLang="en-US" sz="1400" dirty="0">
                <a:solidFill>
                  <a:srgbClr val="414042"/>
                </a:solidFill>
                <a:latin typeface="Comic Sans MS" panose="030F0902030302020204" pitchFamily="66" charset="0"/>
              </a:rPr>
              <a:t>The radio crackles warnings: advice to keep a watchful check</a:t>
            </a:r>
          </a:p>
          <a:p>
            <a:pPr algn="ctr">
              <a:spcBef>
                <a:spcPts val="500"/>
              </a:spcBef>
            </a:pPr>
            <a:r>
              <a:rPr lang="en-GB" altLang="en-US" sz="1400" dirty="0">
                <a:solidFill>
                  <a:srgbClr val="414042"/>
                </a:solidFill>
                <a:latin typeface="Comic Sans MS" panose="030F0902030302020204" pitchFamily="66" charset="0"/>
              </a:rPr>
              <a:t>For icebergs - then a thump and shock and shake and judder.</a:t>
            </a:r>
          </a:p>
          <a:p>
            <a:pPr algn="ctr">
              <a:spcBef>
                <a:spcPts val="500"/>
              </a:spcBef>
            </a:pPr>
            <a:r>
              <a:rPr lang="en-GB" altLang="en-US" sz="1400" dirty="0">
                <a:solidFill>
                  <a:srgbClr val="414042"/>
                </a:solidFill>
                <a:latin typeface="Comic Sans MS" panose="030F0902030302020204" pitchFamily="66" charset="0"/>
              </a:rPr>
              <a:t>Movement ceases, no response from wheel or rudder.</a:t>
            </a:r>
          </a:p>
          <a:p>
            <a:pPr algn="ctr">
              <a:spcBef>
                <a:spcPts val="500"/>
              </a:spcBef>
            </a:pPr>
            <a:r>
              <a:rPr lang="en-GB" altLang="en-US" sz="1400" dirty="0">
                <a:solidFill>
                  <a:srgbClr val="414042"/>
                </a:solidFill>
                <a:latin typeface="Comic Sans MS" panose="030F0902030302020204" pitchFamily="66" charset="0"/>
              </a:rPr>
              <a:t>Doubt and disbelief, then panic as Titanic starts to roll:</a:t>
            </a:r>
          </a:p>
          <a:p>
            <a:pPr algn="ctr">
              <a:spcBef>
                <a:spcPts val="500"/>
              </a:spcBef>
            </a:pPr>
            <a:r>
              <a:rPr lang="en-GB" altLang="en-US" sz="1400" dirty="0">
                <a:solidFill>
                  <a:srgbClr val="414042"/>
                </a:solidFill>
                <a:latin typeface="Comic Sans MS" panose="030F0902030302020204" pitchFamily="66" charset="0"/>
              </a:rPr>
              <a:t>Too few lifeboats, too much pushing test the crew's control.</a:t>
            </a:r>
          </a:p>
          <a:p>
            <a:pPr algn="ctr">
              <a:spcBef>
                <a:spcPts val="500"/>
              </a:spcBef>
            </a:pPr>
            <a:endParaRPr lang="en-GB" altLang="en-US" sz="1400" dirty="0">
              <a:solidFill>
                <a:srgbClr val="414042"/>
              </a:solidFill>
              <a:latin typeface="Comic Sans MS" panose="030F0902030302020204" pitchFamily="66" charset="0"/>
            </a:endParaRPr>
          </a:p>
          <a:p>
            <a:pPr algn="ctr">
              <a:spcBef>
                <a:spcPts val="500"/>
              </a:spcBef>
            </a:pPr>
            <a:r>
              <a:rPr lang="en-GB" altLang="en-US" sz="1400" dirty="0">
                <a:solidFill>
                  <a:srgbClr val="414042"/>
                </a:solidFill>
                <a:latin typeface="Comic Sans MS" panose="030F0902030302020204" pitchFamily="66" charset="0"/>
              </a:rPr>
              <a:t>Some in frenzy fought their way to safety; but for most </a:t>
            </a:r>
          </a:p>
          <a:p>
            <a:pPr algn="ctr">
              <a:spcBef>
                <a:spcPts val="500"/>
              </a:spcBef>
            </a:pPr>
            <a:r>
              <a:rPr lang="en-GB" altLang="en-US" sz="1400" dirty="0">
                <a:solidFill>
                  <a:srgbClr val="414042"/>
                </a:solidFill>
                <a:latin typeface="Comic Sans MS" panose="030F0902030302020204" pitchFamily="66" charset="0"/>
              </a:rPr>
              <a:t>The floating wreckage served till cold unfixed their grip.</a:t>
            </a:r>
          </a:p>
          <a:p>
            <a:pPr algn="ctr">
              <a:spcBef>
                <a:spcPts val="500"/>
              </a:spcBef>
            </a:pPr>
            <a:r>
              <a:rPr lang="en-GB" altLang="en-US" sz="1400" dirty="0">
                <a:solidFill>
                  <a:srgbClr val="414042"/>
                </a:solidFill>
                <a:latin typeface="Comic Sans MS" panose="030F0902030302020204" pitchFamily="66" charset="0"/>
              </a:rPr>
              <a:t>As captain and musicians chose to stay calm at their post,</a:t>
            </a:r>
          </a:p>
          <a:p>
            <a:pPr algn="ctr">
              <a:spcBef>
                <a:spcPts val="500"/>
              </a:spcBef>
            </a:pPr>
            <a:r>
              <a:rPr lang="en-GB" altLang="en-US" sz="1400" dirty="0">
                <a:solidFill>
                  <a:srgbClr val="414042"/>
                </a:solidFill>
                <a:latin typeface="Comic Sans MS" panose="030F0902030302020204" pitchFamily="66" charset="0"/>
              </a:rPr>
              <a:t>Titanic rose up, lights aglow, and then the wonder-ship</a:t>
            </a:r>
          </a:p>
          <a:p>
            <a:pPr algn="ctr">
              <a:spcBef>
                <a:spcPts val="500"/>
              </a:spcBef>
            </a:pPr>
            <a:r>
              <a:rPr lang="en-GB" altLang="en-US" sz="1400" dirty="0">
                <a:solidFill>
                  <a:srgbClr val="414042"/>
                </a:solidFill>
                <a:latin typeface="Comic Sans MS" panose="030F0902030302020204" pitchFamily="66" charset="0"/>
              </a:rPr>
              <a:t>Slipped beneath the waves, and with it hopes and dreams:</a:t>
            </a:r>
          </a:p>
          <a:p>
            <a:pPr algn="ctr">
              <a:spcBef>
                <a:spcPts val="500"/>
              </a:spcBef>
            </a:pPr>
            <a:r>
              <a:rPr lang="en-GB" altLang="en-US" sz="1400" dirty="0">
                <a:solidFill>
                  <a:srgbClr val="414042"/>
                </a:solidFill>
                <a:latin typeface="Comic Sans MS" panose="030F0902030302020204" pitchFamily="66" charset="0"/>
              </a:rPr>
              <a:t>Industry and enterprise were no defence it seems.</a:t>
            </a:r>
          </a:p>
          <a:p>
            <a:pPr algn="ctr">
              <a:spcBef>
                <a:spcPts val="500"/>
              </a:spcBef>
            </a:pPr>
            <a:r>
              <a:rPr lang="en-GB" altLang="en-US" sz="1400" dirty="0">
                <a:solidFill>
                  <a:srgbClr val="414042"/>
                </a:solidFill>
                <a:latin typeface="Comic Sans MS" panose="030F0902030302020204" pitchFamily="66" charset="0"/>
              </a:rPr>
              <a:t>The iceberg drifted on, indifferent to the human plight:</a:t>
            </a:r>
          </a:p>
          <a:p>
            <a:pPr algn="ctr">
              <a:spcBef>
                <a:spcPts val="500"/>
              </a:spcBef>
            </a:pPr>
            <a:r>
              <a:rPr lang="en-GB" altLang="en-US" sz="1400" dirty="0">
                <a:solidFill>
                  <a:srgbClr val="414042"/>
                </a:solidFill>
                <a:latin typeface="Comic Sans MS" panose="030F0902030302020204" pitchFamily="66" charset="0"/>
              </a:rPr>
              <a:t>Science, Empire, Wealth no match for neutral Nature's Might.</a:t>
            </a:r>
          </a:p>
        </p:txBody>
      </p:sp>
    </p:spTree>
    <p:extLst>
      <p:ext uri="{BB962C8B-B14F-4D97-AF65-F5344CB8AC3E}">
        <p14:creationId xmlns:p14="http://schemas.microsoft.com/office/powerpoint/2010/main" val="21516012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2" name="Subtitle 2">
            <a:extLst>
              <a:ext uri="{FF2B5EF4-FFF2-40B4-BE49-F238E27FC236}">
                <a16:creationId xmlns:a16="http://schemas.microsoft.com/office/drawing/2014/main" id="{1DE855AF-D929-7C4C-AE0D-F36ECA032EEB}"/>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800" b="1" dirty="0">
                <a:solidFill>
                  <a:srgbClr val="0070C0"/>
                </a:solidFill>
                <a:latin typeface="Comic Sans MS" panose="030F0902030302020204" pitchFamily="66" charset="0"/>
              </a:rPr>
              <a:t>Reading with a writer’s eye: How has the writer done it? What techniques can I learn and apply?</a:t>
            </a:r>
          </a:p>
        </p:txBody>
      </p:sp>
      <p:sp>
        <p:nvSpPr>
          <p:cNvPr id="33" name="Oval 4">
            <a:hlinkClick r:id="rId3" action="ppaction://hlinkfile"/>
            <a:extLst>
              <a:ext uri="{FF2B5EF4-FFF2-40B4-BE49-F238E27FC236}">
                <a16:creationId xmlns:a16="http://schemas.microsoft.com/office/drawing/2014/main" id="{3B6A0B5D-5686-554E-B01B-15991E0BB17E}"/>
              </a:ext>
            </a:extLst>
          </p:cNvPr>
          <p:cNvSpPr>
            <a:spLocks noChangeArrowheads="1"/>
          </p:cNvSpPr>
          <p:nvPr/>
        </p:nvSpPr>
        <p:spPr bwMode="auto">
          <a:xfrm>
            <a:off x="4626697" y="2738127"/>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1b</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writer</a:t>
            </a:r>
          </a:p>
        </p:txBody>
      </p:sp>
      <p:sp>
        <p:nvSpPr>
          <p:cNvPr id="34" name="Text Box 5">
            <a:extLst>
              <a:ext uri="{FF2B5EF4-FFF2-40B4-BE49-F238E27FC236}">
                <a16:creationId xmlns:a16="http://schemas.microsoft.com/office/drawing/2014/main" id="{13DCEAEB-FE40-D540-9618-A700E015D307}"/>
              </a:ext>
            </a:extLst>
          </p:cNvPr>
          <p:cNvSpPr txBox="1">
            <a:spLocks noChangeArrowheads="1"/>
          </p:cNvSpPr>
          <p:nvPr/>
        </p:nvSpPr>
        <p:spPr bwMode="auto">
          <a:xfrm>
            <a:off x="1515918" y="4432678"/>
            <a:ext cx="2313920" cy="60902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Is there a narrative?</a:t>
            </a:r>
          </a:p>
        </p:txBody>
      </p:sp>
      <p:sp>
        <p:nvSpPr>
          <p:cNvPr id="38" name="Text Box 6">
            <a:extLst>
              <a:ext uri="{FF2B5EF4-FFF2-40B4-BE49-F238E27FC236}">
                <a16:creationId xmlns:a16="http://schemas.microsoft.com/office/drawing/2014/main" id="{E61E5E34-A0DC-B84E-B974-F023DE727ACA}"/>
              </a:ext>
            </a:extLst>
          </p:cNvPr>
          <p:cNvSpPr txBox="1">
            <a:spLocks noChangeArrowheads="1"/>
          </p:cNvSpPr>
          <p:nvPr/>
        </p:nvSpPr>
        <p:spPr bwMode="auto">
          <a:xfrm>
            <a:off x="4151869" y="1834108"/>
            <a:ext cx="3838833"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How is the poem structured?</a:t>
            </a:r>
          </a:p>
        </p:txBody>
      </p:sp>
      <p:sp>
        <p:nvSpPr>
          <p:cNvPr id="39" name="Text Box 7">
            <a:extLst>
              <a:ext uri="{FF2B5EF4-FFF2-40B4-BE49-F238E27FC236}">
                <a16:creationId xmlns:a16="http://schemas.microsoft.com/office/drawing/2014/main" id="{6A8A7380-21EF-1041-9137-3E320251713A}"/>
              </a:ext>
            </a:extLst>
          </p:cNvPr>
          <p:cNvSpPr txBox="1">
            <a:spLocks noChangeArrowheads="1"/>
          </p:cNvSpPr>
          <p:nvPr/>
        </p:nvSpPr>
        <p:spPr bwMode="auto">
          <a:xfrm>
            <a:off x="1515874" y="1818594"/>
            <a:ext cx="2313963" cy="1365183"/>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effect has</a:t>
            </a:r>
            <a:br>
              <a:rPr lang="en-GB" altLang="en-US" sz="1600" dirty="0">
                <a:solidFill>
                  <a:srgbClr val="414042"/>
                </a:solidFill>
              </a:rPr>
            </a:br>
            <a:r>
              <a:rPr lang="en-GB" altLang="en-US" sz="1600" dirty="0">
                <a:solidFill>
                  <a:srgbClr val="414042"/>
                </a:solidFill>
              </a:rPr>
              <a:t>been created and</a:t>
            </a:r>
            <a:br>
              <a:rPr lang="en-GB" altLang="en-US" sz="1600" dirty="0">
                <a:solidFill>
                  <a:srgbClr val="414042"/>
                </a:solidFill>
              </a:rPr>
            </a:br>
            <a:r>
              <a:rPr lang="en-GB" altLang="en-US" sz="1600" dirty="0">
                <a:solidFill>
                  <a:srgbClr val="414042"/>
                </a:solidFill>
              </a:rPr>
              <a:t>how did the writer</a:t>
            </a:r>
            <a:br>
              <a:rPr lang="en-GB" altLang="en-US" sz="1600" dirty="0">
                <a:solidFill>
                  <a:srgbClr val="414042"/>
                </a:solidFill>
              </a:rPr>
            </a:br>
            <a:r>
              <a:rPr lang="en-GB" altLang="en-US" sz="1600" dirty="0">
                <a:solidFill>
                  <a:srgbClr val="414042"/>
                </a:solidFill>
              </a:rPr>
              <a:t>do that?</a:t>
            </a:r>
          </a:p>
        </p:txBody>
      </p:sp>
      <p:sp>
        <p:nvSpPr>
          <p:cNvPr id="54" name="Text Box 8">
            <a:extLst>
              <a:ext uri="{FF2B5EF4-FFF2-40B4-BE49-F238E27FC236}">
                <a16:creationId xmlns:a16="http://schemas.microsoft.com/office/drawing/2014/main" id="{8FDD13DB-5E69-4D4E-9990-C3B8105ECCD2}"/>
              </a:ext>
            </a:extLst>
          </p:cNvPr>
          <p:cNvSpPr txBox="1">
            <a:spLocks noChangeArrowheads="1"/>
          </p:cNvSpPr>
          <p:nvPr/>
        </p:nvSpPr>
        <p:spPr bwMode="auto">
          <a:xfrm>
            <a:off x="1515874" y="3326914"/>
            <a:ext cx="2313963" cy="96262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What language effects have</a:t>
            </a:r>
            <a:br>
              <a:rPr lang="en-GB" altLang="en-US" sz="1600" dirty="0">
                <a:solidFill>
                  <a:srgbClr val="414042"/>
                </a:solidFill>
              </a:rPr>
            </a:br>
            <a:r>
              <a:rPr lang="en-GB" altLang="en-US" sz="1600" dirty="0">
                <a:solidFill>
                  <a:srgbClr val="414042"/>
                </a:solidFill>
              </a:rPr>
              <a:t>been used?</a:t>
            </a:r>
          </a:p>
        </p:txBody>
      </p:sp>
      <p:sp>
        <p:nvSpPr>
          <p:cNvPr id="57" name="Text Box 9">
            <a:extLst>
              <a:ext uri="{FF2B5EF4-FFF2-40B4-BE49-F238E27FC236}">
                <a16:creationId xmlns:a16="http://schemas.microsoft.com/office/drawing/2014/main" id="{3366EAB4-ED1F-314D-ABF0-3140325AF2DE}"/>
              </a:ext>
            </a:extLst>
          </p:cNvPr>
          <p:cNvSpPr txBox="1">
            <a:spLocks noChangeArrowheads="1"/>
          </p:cNvSpPr>
          <p:nvPr/>
        </p:nvSpPr>
        <p:spPr bwMode="auto">
          <a:xfrm>
            <a:off x="8312733" y="3586291"/>
            <a:ext cx="2340770" cy="155798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 writer created links between lines and between stanzas?</a:t>
            </a:r>
          </a:p>
        </p:txBody>
      </p:sp>
      <p:sp>
        <p:nvSpPr>
          <p:cNvPr id="59" name="Text Box 6">
            <a:extLst>
              <a:ext uri="{FF2B5EF4-FFF2-40B4-BE49-F238E27FC236}">
                <a16:creationId xmlns:a16="http://schemas.microsoft.com/office/drawing/2014/main" id="{0EB34A19-3110-4B40-B2F5-3C7B9A080950}"/>
              </a:ext>
            </a:extLst>
          </p:cNvPr>
          <p:cNvSpPr txBox="1">
            <a:spLocks noChangeArrowheads="1"/>
          </p:cNvSpPr>
          <p:nvPr/>
        </p:nvSpPr>
        <p:spPr bwMode="auto">
          <a:xfrm>
            <a:off x="8312733" y="1829864"/>
            <a:ext cx="2340770" cy="1474245"/>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words and</a:t>
            </a:r>
            <a:br>
              <a:rPr lang="en-GB" altLang="en-US" sz="1600" dirty="0">
                <a:solidFill>
                  <a:srgbClr val="414042"/>
                </a:solidFill>
              </a:rPr>
            </a:br>
            <a:r>
              <a:rPr lang="en-GB" altLang="en-US" sz="1600" dirty="0">
                <a:solidFill>
                  <a:srgbClr val="414042"/>
                </a:solidFill>
              </a:rPr>
              <a:t>phrases has the writer chosen</a:t>
            </a:r>
            <a:br>
              <a:rPr lang="en-GB" altLang="en-US" sz="1600" dirty="0">
                <a:solidFill>
                  <a:srgbClr val="414042"/>
                </a:solidFill>
              </a:rPr>
            </a:br>
            <a:r>
              <a:rPr lang="en-GB" altLang="en-US" sz="1600" dirty="0">
                <a:solidFill>
                  <a:srgbClr val="414042"/>
                </a:solidFill>
              </a:rPr>
              <a:t>to create</a:t>
            </a:r>
            <a:br>
              <a:rPr lang="en-GB" altLang="en-US" sz="1600" dirty="0">
                <a:solidFill>
                  <a:srgbClr val="414042"/>
                </a:solidFill>
              </a:rPr>
            </a:br>
            <a:r>
              <a:rPr lang="en-GB" altLang="en-US" sz="1600" dirty="0">
                <a:solidFill>
                  <a:srgbClr val="414042"/>
                </a:solidFill>
              </a:rPr>
              <a:t>the effects?</a:t>
            </a:r>
          </a:p>
        </p:txBody>
      </p:sp>
      <p:sp>
        <p:nvSpPr>
          <p:cNvPr id="61" name="Text Box 6">
            <a:extLst>
              <a:ext uri="{FF2B5EF4-FFF2-40B4-BE49-F238E27FC236}">
                <a16:creationId xmlns:a16="http://schemas.microsoft.com/office/drawing/2014/main" id="{11060439-C07D-7D4C-9D7F-E3E9E5863EE0}"/>
              </a:ext>
            </a:extLst>
          </p:cNvPr>
          <p:cNvSpPr txBox="1">
            <a:spLocks noChangeArrowheads="1"/>
          </p:cNvSpPr>
          <p:nvPr/>
        </p:nvSpPr>
        <p:spPr bwMode="auto">
          <a:xfrm>
            <a:off x="4336651" y="5426453"/>
            <a:ext cx="6316852" cy="58641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 poet used rhythm and rhyme?</a:t>
            </a:r>
          </a:p>
        </p:txBody>
      </p:sp>
      <p:sp>
        <p:nvSpPr>
          <p:cNvPr id="13" name="Text Box 5">
            <a:extLst>
              <a:ext uri="{FF2B5EF4-FFF2-40B4-BE49-F238E27FC236}">
                <a16:creationId xmlns:a16="http://schemas.microsoft.com/office/drawing/2014/main" id="{07D03CB6-F38F-5444-BF78-7EFE62D86D3A}"/>
              </a:ext>
            </a:extLst>
          </p:cNvPr>
          <p:cNvSpPr txBox="1">
            <a:spLocks noChangeArrowheads="1"/>
          </p:cNvSpPr>
          <p:nvPr/>
        </p:nvSpPr>
        <p:spPr bwMode="auto">
          <a:xfrm>
            <a:off x="1515918" y="5184843"/>
            <a:ext cx="2313920" cy="82802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Can you explain the theme of the poem?</a:t>
            </a:r>
          </a:p>
        </p:txBody>
      </p:sp>
    </p:spTree>
    <p:extLst>
      <p:ext uri="{BB962C8B-B14F-4D97-AF65-F5344CB8AC3E}">
        <p14:creationId xmlns:p14="http://schemas.microsoft.com/office/powerpoint/2010/main" val="35008040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14" name="Subtitle 2">
            <a:extLst>
              <a:ext uri="{FF2B5EF4-FFF2-40B4-BE49-F238E27FC236}">
                <a16:creationId xmlns:a16="http://schemas.microsoft.com/office/drawing/2014/main" id="{C57F30CE-BF65-244F-89EE-F622BCCCC30F}"/>
              </a:ext>
            </a:extLst>
          </p:cNvPr>
          <p:cNvSpPr txBox="1">
            <a:spLocks/>
          </p:cNvSpPr>
          <p:nvPr/>
        </p:nvSpPr>
        <p:spPr>
          <a:xfrm>
            <a:off x="0" y="574636"/>
            <a:ext cx="12192000" cy="64132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Reading as a writer – poetic devices</a:t>
            </a:r>
          </a:p>
        </p:txBody>
      </p:sp>
      <p:sp>
        <p:nvSpPr>
          <p:cNvPr id="15" name="Rectangle 6">
            <a:extLst>
              <a:ext uri="{FF2B5EF4-FFF2-40B4-BE49-F238E27FC236}">
                <a16:creationId xmlns:a16="http://schemas.microsoft.com/office/drawing/2014/main" id="{9119032E-F69E-3E49-828F-6D1FD85B998B}"/>
              </a:ext>
            </a:extLst>
          </p:cNvPr>
          <p:cNvSpPr>
            <a:spLocks noChangeArrowheads="1"/>
          </p:cNvSpPr>
          <p:nvPr/>
        </p:nvSpPr>
        <p:spPr bwMode="auto">
          <a:xfrm>
            <a:off x="987661" y="1215958"/>
            <a:ext cx="4334186" cy="167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1900" dirty="0">
                <a:solidFill>
                  <a:srgbClr val="414042"/>
                </a:solidFill>
                <a:latin typeface="Comic Sans MS" panose="030F0902030302020204" pitchFamily="66" charset="0"/>
              </a:rPr>
              <a:t>In the first two stanzas of this poem, the rhyme is seen mainly at the end of alternate lines.</a:t>
            </a:r>
          </a:p>
          <a:p>
            <a:pPr>
              <a:spcBef>
                <a:spcPts val="1000"/>
              </a:spcBef>
            </a:pPr>
            <a:r>
              <a:rPr lang="en-GB" altLang="en-US" sz="1900" dirty="0">
                <a:solidFill>
                  <a:srgbClr val="414042"/>
                </a:solidFill>
                <a:latin typeface="Comic Sans MS" panose="030F0902030302020204" pitchFamily="66" charset="0"/>
              </a:rPr>
              <a:t>This is called an </a:t>
            </a:r>
            <a:r>
              <a:rPr lang="en-GB" altLang="en-US" sz="1900" dirty="0">
                <a:solidFill>
                  <a:srgbClr val="0070C0"/>
                </a:solidFill>
                <a:latin typeface="Comic Sans MS" panose="030F0902030302020204" pitchFamily="66" charset="0"/>
              </a:rPr>
              <a:t>A</a:t>
            </a:r>
            <a:r>
              <a:rPr lang="en-GB" altLang="en-US" sz="1900" dirty="0">
                <a:solidFill>
                  <a:srgbClr val="EC7206"/>
                </a:solidFill>
                <a:latin typeface="Comic Sans MS" panose="030F0902030302020204" pitchFamily="66" charset="0"/>
              </a:rPr>
              <a:t>B</a:t>
            </a:r>
            <a:r>
              <a:rPr lang="en-GB" altLang="en-US" sz="1900" dirty="0">
                <a:solidFill>
                  <a:srgbClr val="0070C0"/>
                </a:solidFill>
                <a:latin typeface="Comic Sans MS" panose="030F0902030302020204" pitchFamily="66" charset="0"/>
              </a:rPr>
              <a:t>A</a:t>
            </a:r>
            <a:r>
              <a:rPr lang="en-GB" altLang="en-US" sz="1900" dirty="0">
                <a:solidFill>
                  <a:srgbClr val="EC7206"/>
                </a:solidFill>
                <a:latin typeface="Comic Sans MS" panose="030F0902030302020204" pitchFamily="66" charset="0"/>
              </a:rPr>
              <a:t>B</a:t>
            </a:r>
            <a:r>
              <a:rPr lang="en-GB" altLang="en-US" sz="1900" dirty="0">
                <a:solidFill>
                  <a:srgbClr val="414042"/>
                </a:solidFill>
                <a:latin typeface="Comic Sans MS" panose="030F0902030302020204" pitchFamily="66" charset="0"/>
              </a:rPr>
              <a:t> rhyming scheme:</a:t>
            </a:r>
          </a:p>
        </p:txBody>
      </p:sp>
      <p:sp>
        <p:nvSpPr>
          <p:cNvPr id="19" name="Text Box 9">
            <a:extLst>
              <a:ext uri="{FF2B5EF4-FFF2-40B4-BE49-F238E27FC236}">
                <a16:creationId xmlns:a16="http://schemas.microsoft.com/office/drawing/2014/main" id="{113EB782-F873-D342-ACD7-653D492D3CCA}"/>
              </a:ext>
            </a:extLst>
          </p:cNvPr>
          <p:cNvSpPr txBox="1">
            <a:spLocks noChangeArrowheads="1"/>
          </p:cNvSpPr>
          <p:nvPr/>
        </p:nvSpPr>
        <p:spPr bwMode="auto">
          <a:xfrm>
            <a:off x="993045" y="3045219"/>
            <a:ext cx="4329274" cy="1839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1000"/>
              </a:spcBef>
            </a:pPr>
            <a:r>
              <a:rPr lang="en-GB" altLang="en-US" sz="1900" dirty="0">
                <a:solidFill>
                  <a:srgbClr val="414042"/>
                </a:solidFill>
                <a:latin typeface="Comic Sans MS" panose="030F0902030302020204" pitchFamily="66" charset="0"/>
              </a:rPr>
              <a:t>Look at the first two stanzas again and see if you can spot any more examples of rhyme. </a:t>
            </a:r>
          </a:p>
          <a:p>
            <a:pPr>
              <a:spcBef>
                <a:spcPts val="1000"/>
              </a:spcBef>
            </a:pPr>
            <a:r>
              <a:rPr lang="en-GB" altLang="en-US" sz="1900" dirty="0">
                <a:solidFill>
                  <a:srgbClr val="414042"/>
                </a:solidFill>
                <a:latin typeface="Comic Sans MS" panose="030F0902030302020204" pitchFamily="66" charset="0"/>
              </a:rPr>
              <a:t>Are there any that appear within the lines, rather than at the end?</a:t>
            </a:r>
          </a:p>
        </p:txBody>
      </p:sp>
      <p:sp>
        <p:nvSpPr>
          <p:cNvPr id="20" name="Rectangle 12">
            <a:extLst>
              <a:ext uri="{FF2B5EF4-FFF2-40B4-BE49-F238E27FC236}">
                <a16:creationId xmlns:a16="http://schemas.microsoft.com/office/drawing/2014/main" id="{F668F4E9-56B3-C246-B13D-AE27BEAEB037}"/>
              </a:ext>
            </a:extLst>
          </p:cNvPr>
          <p:cNvSpPr>
            <a:spLocks noChangeArrowheads="1"/>
          </p:cNvSpPr>
          <p:nvPr/>
        </p:nvSpPr>
        <p:spPr bwMode="auto">
          <a:xfrm>
            <a:off x="1" y="5339631"/>
            <a:ext cx="12192000" cy="814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20000"/>
              </a:lnSpc>
            </a:pPr>
            <a:r>
              <a:rPr lang="en-GB" altLang="en-US" sz="2000" dirty="0">
                <a:solidFill>
                  <a:srgbClr val="414042"/>
                </a:solidFill>
                <a:latin typeface="Comic Sans MS" panose="030F0902030302020204" pitchFamily="66" charset="0"/>
              </a:rPr>
              <a:t>From the quayside </a:t>
            </a:r>
            <a:r>
              <a:rPr lang="en-GB" altLang="en-US" sz="2000" dirty="0">
                <a:solidFill>
                  <a:srgbClr val="0070C0"/>
                </a:solidFill>
                <a:latin typeface="Comic Sans MS" panose="030F0902030302020204" pitchFamily="66" charset="0"/>
              </a:rPr>
              <a:t>nudging</a:t>
            </a:r>
            <a:r>
              <a:rPr lang="en-GB" altLang="en-US" sz="2000" dirty="0">
                <a:solidFill>
                  <a:srgbClr val="414042"/>
                </a:solidFill>
                <a:latin typeface="Comic Sans MS" panose="030F0902030302020204" pitchFamily="66" charset="0"/>
              </a:rPr>
              <a:t>, arms and flags all </a:t>
            </a:r>
            <a:r>
              <a:rPr lang="en-GB" altLang="en-US" sz="2000" dirty="0">
                <a:solidFill>
                  <a:srgbClr val="0070C0"/>
                </a:solidFill>
                <a:latin typeface="Comic Sans MS" panose="030F0902030302020204" pitchFamily="66" charset="0"/>
              </a:rPr>
              <a:t>waving</a:t>
            </a:r>
          </a:p>
          <a:p>
            <a:pPr algn="ctr">
              <a:lnSpc>
                <a:spcPct val="120000"/>
              </a:lnSpc>
            </a:pPr>
            <a:r>
              <a:rPr lang="en-GB" altLang="en-US" sz="2000" dirty="0">
                <a:solidFill>
                  <a:srgbClr val="414042"/>
                </a:solidFill>
                <a:latin typeface="Comic Sans MS" panose="030F0902030302020204" pitchFamily="66" charset="0"/>
              </a:rPr>
              <a:t>Mighty engines </a:t>
            </a:r>
            <a:r>
              <a:rPr lang="en-GB" altLang="en-US" sz="2000" dirty="0">
                <a:solidFill>
                  <a:srgbClr val="0070C0"/>
                </a:solidFill>
                <a:latin typeface="Comic Sans MS" panose="030F0902030302020204" pitchFamily="66" charset="0"/>
              </a:rPr>
              <a:t>throbbing</a:t>
            </a:r>
            <a:r>
              <a:rPr lang="en-GB" altLang="en-US" sz="2000" dirty="0">
                <a:solidFill>
                  <a:srgbClr val="414042"/>
                </a:solidFill>
                <a:latin typeface="Comic Sans MS" panose="030F0902030302020204" pitchFamily="66" charset="0"/>
              </a:rPr>
              <a:t>, the great ship's US-bound.</a:t>
            </a:r>
          </a:p>
        </p:txBody>
      </p:sp>
      <p:sp>
        <p:nvSpPr>
          <p:cNvPr id="16" name="Rectangle 5">
            <a:extLst>
              <a:ext uri="{FF2B5EF4-FFF2-40B4-BE49-F238E27FC236}">
                <a16:creationId xmlns:a16="http://schemas.microsoft.com/office/drawing/2014/main" id="{FED6A5CE-18B3-6942-8A4D-F86E5189ACEC}"/>
              </a:ext>
            </a:extLst>
          </p:cNvPr>
          <p:cNvSpPr>
            <a:spLocks noChangeArrowheads="1"/>
          </p:cNvSpPr>
          <p:nvPr/>
        </p:nvSpPr>
        <p:spPr bwMode="auto">
          <a:xfrm>
            <a:off x="5761284" y="1807715"/>
            <a:ext cx="2898641" cy="3139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Comic Sans MS" panose="030F0902030302020204" pitchFamily="66" charset="0"/>
                <a:cs typeface="Arial" panose="020B0604020202020204" pitchFamily="34" charset="0"/>
              </a:defRPr>
            </a:lvl1pPr>
            <a:lvl2pP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Comic Sans MS" panose="030F0902030302020204" pitchFamily="66" charset="0"/>
                <a:cs typeface="Arial" panose="020B0604020202020204" pitchFamily="34" charset="0"/>
              </a:defRPr>
            </a:lvl2pPr>
            <a:lvl3pP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Comic Sans MS" panose="030F0902030302020204" pitchFamily="66" charset="0"/>
                <a:cs typeface="Arial" panose="020B0604020202020204" pitchFamily="34" charset="0"/>
              </a:defRPr>
            </a:lvl3pPr>
            <a:lvl4pP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Comic Sans MS" panose="030F0902030302020204" pitchFamily="66" charset="0"/>
                <a:cs typeface="Arial" panose="020B0604020202020204" pitchFamily="34" charset="0"/>
              </a:defRPr>
            </a:lvl4pPr>
            <a:lvl5pP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Comic Sans MS" panose="030F0902030302020204" pitchFamily="66" charset="0"/>
                <a:cs typeface="Arial" panose="020B0604020202020204" pitchFamily="34" charset="0"/>
              </a:defRPr>
            </a:lvl9pPr>
          </a:lstStyle>
          <a:p>
            <a:pPr algn="ctr"/>
            <a:r>
              <a:rPr lang="en-GB" altLang="en-US" sz="2200" dirty="0">
                <a:solidFill>
                  <a:srgbClr val="0070C0"/>
                </a:solidFill>
              </a:rPr>
              <a:t>waving		A</a:t>
            </a:r>
            <a:br>
              <a:rPr lang="en-GB" altLang="en-US" sz="2200" dirty="0">
                <a:solidFill>
                  <a:srgbClr val="0070C0"/>
                </a:solidFill>
              </a:rPr>
            </a:br>
            <a:r>
              <a:rPr lang="en-GB" altLang="en-US" sz="2200" dirty="0">
                <a:solidFill>
                  <a:srgbClr val="EC7206"/>
                </a:solidFill>
              </a:rPr>
              <a:t>bound		B</a:t>
            </a:r>
          </a:p>
          <a:p>
            <a:pPr algn="ctr"/>
            <a:r>
              <a:rPr lang="en-GB" altLang="en-US" sz="2200" dirty="0">
                <a:solidFill>
                  <a:srgbClr val="0070C0"/>
                </a:solidFill>
              </a:rPr>
              <a:t>saving		A</a:t>
            </a:r>
          </a:p>
          <a:p>
            <a:pPr algn="ctr"/>
            <a:r>
              <a:rPr lang="en-GB" altLang="en-US" sz="2200" dirty="0">
                <a:solidFill>
                  <a:srgbClr val="EC7206"/>
                </a:solidFill>
              </a:rPr>
              <a:t>sound		B</a:t>
            </a:r>
          </a:p>
          <a:p>
            <a:pPr algn="ctr"/>
            <a:endParaRPr lang="en-GB" altLang="en-US" sz="2200" dirty="0">
              <a:solidFill>
                <a:schemeClr val="accent2"/>
              </a:solidFill>
            </a:endParaRPr>
          </a:p>
          <a:p>
            <a:pPr algn="ctr"/>
            <a:r>
              <a:rPr lang="en-GB" altLang="en-US" sz="2200" dirty="0">
                <a:solidFill>
                  <a:srgbClr val="0070C0"/>
                </a:solidFill>
              </a:rPr>
              <a:t>behind		A</a:t>
            </a:r>
          </a:p>
          <a:p>
            <a:pPr algn="ctr"/>
            <a:r>
              <a:rPr lang="en-GB" altLang="en-US" sz="2200" dirty="0">
                <a:solidFill>
                  <a:srgbClr val="EC7206"/>
                </a:solidFill>
              </a:rPr>
              <a:t>grand		B</a:t>
            </a:r>
            <a:br>
              <a:rPr lang="en-GB" altLang="en-US" sz="2200" dirty="0">
                <a:solidFill>
                  <a:srgbClr val="EC7206"/>
                </a:solidFill>
              </a:rPr>
            </a:br>
            <a:r>
              <a:rPr lang="en-GB" altLang="en-US" sz="2200" dirty="0">
                <a:solidFill>
                  <a:srgbClr val="0070C0"/>
                </a:solidFill>
              </a:rPr>
              <a:t>kind	 	       A</a:t>
            </a:r>
          </a:p>
          <a:p>
            <a:pPr algn="ctr"/>
            <a:r>
              <a:rPr lang="en-GB" altLang="en-US" sz="2200" dirty="0">
                <a:solidFill>
                  <a:srgbClr val="EC7206"/>
                </a:solidFill>
              </a:rPr>
              <a:t>band		B</a:t>
            </a:r>
          </a:p>
        </p:txBody>
      </p:sp>
      <p:sp>
        <p:nvSpPr>
          <p:cNvPr id="17" name="Rectangle 11">
            <a:extLst>
              <a:ext uri="{FF2B5EF4-FFF2-40B4-BE49-F238E27FC236}">
                <a16:creationId xmlns:a16="http://schemas.microsoft.com/office/drawing/2014/main" id="{246CEF75-DEF0-884F-8DEA-971040BA2261}"/>
              </a:ext>
            </a:extLst>
          </p:cNvPr>
          <p:cNvSpPr>
            <a:spLocks noChangeArrowheads="1"/>
          </p:cNvSpPr>
          <p:nvPr/>
        </p:nvSpPr>
        <p:spPr bwMode="auto">
          <a:xfrm>
            <a:off x="8393273" y="1807715"/>
            <a:ext cx="2479232" cy="3139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Comic Sans MS" panose="030F0902030302020204" pitchFamily="66" charset="0"/>
                <a:cs typeface="Arial" panose="020B0604020202020204" pitchFamily="34" charset="0"/>
              </a:defRPr>
            </a:lvl1pPr>
            <a:lvl2pP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Comic Sans MS" panose="030F0902030302020204" pitchFamily="66" charset="0"/>
                <a:cs typeface="Arial" panose="020B0604020202020204" pitchFamily="34" charset="0"/>
              </a:defRPr>
            </a:lvl2pPr>
            <a:lvl3pP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Comic Sans MS" panose="030F0902030302020204" pitchFamily="66" charset="0"/>
                <a:cs typeface="Arial" panose="020B0604020202020204" pitchFamily="34" charset="0"/>
              </a:defRPr>
            </a:lvl3pPr>
            <a:lvl4pP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Comic Sans MS" panose="030F0902030302020204" pitchFamily="66" charset="0"/>
                <a:cs typeface="Arial" panose="020B0604020202020204" pitchFamily="34" charset="0"/>
              </a:defRPr>
            </a:lvl4pPr>
            <a:lvl5pP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a:solidFill>
                  <a:schemeClr val="tx1"/>
                </a:solidFill>
                <a:latin typeface="Comic Sans MS" panose="030F0902030302020204" pitchFamily="66" charset="0"/>
                <a:cs typeface="Arial" panose="020B0604020202020204" pitchFamily="34" charset="0"/>
              </a:defRPr>
            </a:lvl9pPr>
          </a:lstStyle>
          <a:p>
            <a:pPr algn="ctr"/>
            <a:r>
              <a:rPr lang="en-GB" altLang="en-US" sz="2200" dirty="0">
                <a:solidFill>
                  <a:srgbClr val="0070C0"/>
                </a:solidFill>
              </a:rPr>
              <a:t>leisure		A</a:t>
            </a:r>
          </a:p>
          <a:p>
            <a:pPr algn="ctr"/>
            <a:r>
              <a:rPr lang="en-GB" altLang="en-US" sz="2200" dirty="0">
                <a:solidFill>
                  <a:srgbClr val="EC7206"/>
                </a:solidFill>
              </a:rPr>
              <a:t>below		B</a:t>
            </a:r>
          </a:p>
          <a:p>
            <a:pPr algn="ctr"/>
            <a:r>
              <a:rPr lang="en-GB" altLang="en-US" sz="2200" dirty="0">
                <a:solidFill>
                  <a:srgbClr val="0070C0"/>
                </a:solidFill>
              </a:rPr>
              <a:t>pleasure	       A</a:t>
            </a:r>
          </a:p>
          <a:p>
            <a:pPr algn="ctr"/>
            <a:r>
              <a:rPr lang="en-GB" altLang="en-US" sz="2200" dirty="0">
                <a:solidFill>
                  <a:schemeClr val="accent2"/>
                </a:solidFill>
              </a:rPr>
              <a:t>grow		B</a:t>
            </a:r>
          </a:p>
          <a:p>
            <a:pPr algn="ctr"/>
            <a:endParaRPr lang="en-GB" altLang="en-US" sz="2200" dirty="0">
              <a:solidFill>
                <a:schemeClr val="accent2"/>
              </a:solidFill>
            </a:endParaRPr>
          </a:p>
          <a:p>
            <a:pPr algn="ctr"/>
            <a:r>
              <a:rPr lang="en-GB" altLang="en-US" sz="2200" dirty="0">
                <a:solidFill>
                  <a:srgbClr val="0070C0"/>
                </a:solidFill>
              </a:rPr>
              <a:t>old			A</a:t>
            </a:r>
          </a:p>
          <a:p>
            <a:pPr algn="ctr"/>
            <a:r>
              <a:rPr lang="en-GB" altLang="en-US" sz="2200" dirty="0">
                <a:solidFill>
                  <a:srgbClr val="EC7206"/>
                </a:solidFill>
              </a:rPr>
              <a:t>invention	        B</a:t>
            </a:r>
          </a:p>
          <a:p>
            <a:pPr algn="ctr"/>
            <a:r>
              <a:rPr lang="en-GB" altLang="en-US" sz="2200" dirty="0">
                <a:solidFill>
                  <a:srgbClr val="0070C0"/>
                </a:solidFill>
              </a:rPr>
              <a:t>bold		        A</a:t>
            </a:r>
          </a:p>
          <a:p>
            <a:pPr algn="ctr"/>
            <a:r>
              <a:rPr lang="en-GB" altLang="en-US" sz="2200" dirty="0">
                <a:solidFill>
                  <a:srgbClr val="EC7206"/>
                </a:solidFill>
              </a:rPr>
              <a:t>intention	         B</a:t>
            </a:r>
          </a:p>
        </p:txBody>
      </p:sp>
      <p:sp>
        <p:nvSpPr>
          <p:cNvPr id="18" name="Rectangle 13">
            <a:extLst>
              <a:ext uri="{FF2B5EF4-FFF2-40B4-BE49-F238E27FC236}">
                <a16:creationId xmlns:a16="http://schemas.microsoft.com/office/drawing/2014/main" id="{A868EB80-DE03-5B48-B3D6-3768E5021A04}"/>
              </a:ext>
            </a:extLst>
          </p:cNvPr>
          <p:cNvSpPr>
            <a:spLocks noChangeArrowheads="1"/>
          </p:cNvSpPr>
          <p:nvPr/>
        </p:nvSpPr>
        <p:spPr bwMode="auto">
          <a:xfrm>
            <a:off x="6028690" y="1417423"/>
            <a:ext cx="4761314" cy="471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lgn="ctr"/>
            <a:r>
              <a:rPr lang="en-GB" altLang="en-US" sz="2200" b="1" dirty="0">
                <a:solidFill>
                  <a:srgbClr val="0070C0"/>
                </a:solidFill>
                <a:latin typeface="Comic Sans MS" panose="030F0902030302020204" pitchFamily="66" charset="0"/>
              </a:rPr>
              <a:t>RHYME</a:t>
            </a:r>
          </a:p>
        </p:txBody>
      </p:sp>
      <p:sp>
        <p:nvSpPr>
          <p:cNvPr id="2" name="Rectangle 1">
            <a:extLst>
              <a:ext uri="{FF2B5EF4-FFF2-40B4-BE49-F238E27FC236}">
                <a16:creationId xmlns:a16="http://schemas.microsoft.com/office/drawing/2014/main" id="{BFC9622B-4E04-1142-9F6F-0BAEB314E83D}"/>
              </a:ext>
            </a:extLst>
          </p:cNvPr>
          <p:cNvSpPr/>
          <p:nvPr/>
        </p:nvSpPr>
        <p:spPr>
          <a:xfrm>
            <a:off x="5761284" y="1313856"/>
            <a:ext cx="5263978" cy="3703452"/>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06053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2" name="TextBox 1">
            <a:extLst>
              <a:ext uri="{FF2B5EF4-FFF2-40B4-BE49-F238E27FC236}">
                <a16:creationId xmlns:a16="http://schemas.microsoft.com/office/drawing/2014/main" id="{A85FA07A-AFF0-A54F-A7E0-9586B5AA086C}"/>
              </a:ext>
            </a:extLst>
          </p:cNvPr>
          <p:cNvSpPr txBox="1"/>
          <p:nvPr/>
        </p:nvSpPr>
        <p:spPr>
          <a:xfrm>
            <a:off x="16878300" y="-165100"/>
            <a:ext cx="184731" cy="369332"/>
          </a:xfrm>
          <a:prstGeom prst="rect">
            <a:avLst/>
          </a:prstGeom>
          <a:noFill/>
        </p:spPr>
        <p:txBody>
          <a:bodyPr wrap="none" rtlCol="0">
            <a:noAutofit/>
          </a:bodyPr>
          <a:lstStyle/>
          <a:p>
            <a:endParaRPr lang="en-US" dirty="0"/>
          </a:p>
        </p:txBody>
      </p:sp>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10" name="Subtitle 2">
            <a:extLst>
              <a:ext uri="{FF2B5EF4-FFF2-40B4-BE49-F238E27FC236}">
                <a16:creationId xmlns:a16="http://schemas.microsoft.com/office/drawing/2014/main" id="{6D293572-B483-E042-8E77-D42B49D917B2}"/>
              </a:ext>
            </a:extLst>
          </p:cNvPr>
          <p:cNvSpPr txBox="1">
            <a:spLocks/>
          </p:cNvSpPr>
          <p:nvPr/>
        </p:nvSpPr>
        <p:spPr>
          <a:xfrm>
            <a:off x="0" y="61467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Reading as a writer – explore the structure</a:t>
            </a:r>
          </a:p>
        </p:txBody>
      </p:sp>
      <p:sp>
        <p:nvSpPr>
          <p:cNvPr id="11" name="Text Box 4">
            <a:extLst>
              <a:ext uri="{FF2B5EF4-FFF2-40B4-BE49-F238E27FC236}">
                <a16:creationId xmlns:a16="http://schemas.microsoft.com/office/drawing/2014/main" id="{8EFABCC2-2483-3745-A3D2-A4B18BC0967E}"/>
              </a:ext>
            </a:extLst>
          </p:cNvPr>
          <p:cNvSpPr txBox="1">
            <a:spLocks noChangeArrowheads="1"/>
          </p:cNvSpPr>
          <p:nvPr/>
        </p:nvSpPr>
        <p:spPr bwMode="auto">
          <a:xfrm>
            <a:off x="1307432" y="3656290"/>
            <a:ext cx="9264315" cy="2367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marL="87313">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a:spcBef>
                <a:spcPts val="1000"/>
              </a:spcBef>
            </a:pPr>
            <a:r>
              <a:rPr lang="en-GB" altLang="en-US" sz="1900" b="1" dirty="0">
                <a:solidFill>
                  <a:srgbClr val="0070C0"/>
                </a:solidFill>
              </a:rPr>
              <a:t>Enjambment</a:t>
            </a:r>
            <a:r>
              <a:rPr lang="en-GB" altLang="en-US" sz="1900" dirty="0">
                <a:solidFill>
                  <a:srgbClr val="414042"/>
                </a:solidFill>
              </a:rPr>
              <a:t> is a poetic term for the continuation of a sentence or phrase from one line of poetry to the next. It usually does not have punctuation at its line break so the reader is carried without interruption to the next line of the poem where the phrase or sentence will end. The reader is expected to read on without a pause.</a:t>
            </a:r>
          </a:p>
          <a:p>
            <a:pPr marL="0">
              <a:spcBef>
                <a:spcPts val="1000"/>
              </a:spcBef>
            </a:pPr>
            <a:r>
              <a:rPr lang="en-GB" altLang="en-US" sz="1900" dirty="0">
                <a:solidFill>
                  <a:srgbClr val="414042"/>
                </a:solidFill>
              </a:rPr>
              <a:t>This device creates a sense of urgency as the reader is carried from one line to the next. The second line can complete, clarify or expand upon the previous line.</a:t>
            </a:r>
          </a:p>
        </p:txBody>
      </p:sp>
      <p:sp>
        <p:nvSpPr>
          <p:cNvPr id="3" name="Rectangle 2">
            <a:extLst>
              <a:ext uri="{FF2B5EF4-FFF2-40B4-BE49-F238E27FC236}">
                <a16:creationId xmlns:a16="http://schemas.microsoft.com/office/drawing/2014/main" id="{6131F278-0EB1-5C46-B702-BA26A61CA299}"/>
              </a:ext>
            </a:extLst>
          </p:cNvPr>
          <p:cNvSpPr/>
          <p:nvPr/>
        </p:nvSpPr>
        <p:spPr>
          <a:xfrm>
            <a:off x="1058778" y="1263802"/>
            <a:ext cx="10050379" cy="2000766"/>
          </a:xfrm>
          <a:prstGeom prst="rect">
            <a:avLst/>
          </a:prstGeom>
          <a:noFill/>
          <a:ln w="38100">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Box 4">
            <a:extLst>
              <a:ext uri="{FF2B5EF4-FFF2-40B4-BE49-F238E27FC236}">
                <a16:creationId xmlns:a16="http://schemas.microsoft.com/office/drawing/2014/main" id="{1AC3A1B9-A31B-3D48-8A91-EE4608DCBD12}"/>
              </a:ext>
            </a:extLst>
          </p:cNvPr>
          <p:cNvSpPr txBox="1">
            <a:spLocks noChangeArrowheads="1"/>
          </p:cNvSpPr>
          <p:nvPr/>
        </p:nvSpPr>
        <p:spPr bwMode="auto">
          <a:xfrm>
            <a:off x="1307433" y="1403183"/>
            <a:ext cx="8991600" cy="1821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marL="87313">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a:spcBef>
                <a:spcPts val="1000"/>
              </a:spcBef>
            </a:pPr>
            <a:r>
              <a:rPr lang="en-GB" altLang="en-US" sz="1900" b="1" dirty="0">
                <a:solidFill>
                  <a:srgbClr val="EC7206"/>
                </a:solidFill>
              </a:rPr>
              <a:t>End-stopped</a:t>
            </a:r>
            <a:r>
              <a:rPr lang="en-GB" altLang="en-US" sz="1900" dirty="0">
                <a:solidFill>
                  <a:srgbClr val="414042"/>
                </a:solidFill>
              </a:rPr>
              <a:t> means exactly what it sounds like – the end of the line completes a sentence or phrase and is demarcated by a punctuation mark, which is most commonly a full stop but may also be a comma, dash, etc.</a:t>
            </a:r>
          </a:p>
          <a:p>
            <a:pPr marL="0">
              <a:spcBef>
                <a:spcPts val="1000"/>
              </a:spcBef>
            </a:pPr>
            <a:r>
              <a:rPr lang="en-GB" altLang="en-US" sz="1900" dirty="0">
                <a:solidFill>
                  <a:srgbClr val="414042"/>
                </a:solidFill>
              </a:rPr>
              <a:t>Poets use both arrangements for grouping lines in their poems to achieve different effects.</a:t>
            </a:r>
          </a:p>
        </p:txBody>
      </p:sp>
      <p:sp>
        <p:nvSpPr>
          <p:cNvPr id="14" name="Rectangle 13">
            <a:extLst>
              <a:ext uri="{FF2B5EF4-FFF2-40B4-BE49-F238E27FC236}">
                <a16:creationId xmlns:a16="http://schemas.microsoft.com/office/drawing/2014/main" id="{A50EBF9C-5D6B-C740-A3CE-9EB26FC7FA21}"/>
              </a:ext>
            </a:extLst>
          </p:cNvPr>
          <p:cNvSpPr/>
          <p:nvPr/>
        </p:nvSpPr>
        <p:spPr>
          <a:xfrm>
            <a:off x="1058778" y="3477612"/>
            <a:ext cx="10050379" cy="2666513"/>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32634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2" name="TextBox 1">
            <a:extLst>
              <a:ext uri="{FF2B5EF4-FFF2-40B4-BE49-F238E27FC236}">
                <a16:creationId xmlns:a16="http://schemas.microsoft.com/office/drawing/2014/main" id="{A85FA07A-AFF0-A54F-A7E0-9586B5AA086C}"/>
              </a:ext>
            </a:extLst>
          </p:cNvPr>
          <p:cNvSpPr txBox="1"/>
          <p:nvPr/>
        </p:nvSpPr>
        <p:spPr>
          <a:xfrm>
            <a:off x="16878300" y="-165100"/>
            <a:ext cx="184731" cy="369332"/>
          </a:xfrm>
          <a:prstGeom prst="rect">
            <a:avLst/>
          </a:prstGeom>
          <a:noFill/>
        </p:spPr>
        <p:txBody>
          <a:bodyPr wrap="none" rtlCol="0">
            <a:noAutofit/>
          </a:bodyPr>
          <a:lstStyle/>
          <a:p>
            <a:endParaRPr lang="en-US" dirty="0"/>
          </a:p>
        </p:txBody>
      </p:sp>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12" name="Rectangle 3">
            <a:extLst>
              <a:ext uri="{FF2B5EF4-FFF2-40B4-BE49-F238E27FC236}">
                <a16:creationId xmlns:a16="http://schemas.microsoft.com/office/drawing/2014/main" id="{DA85DE08-7071-5B4A-B59D-BA78BB919B46}"/>
              </a:ext>
            </a:extLst>
          </p:cNvPr>
          <p:cNvSpPr>
            <a:spLocks noChangeArrowheads="1"/>
          </p:cNvSpPr>
          <p:nvPr/>
        </p:nvSpPr>
        <p:spPr bwMode="auto">
          <a:xfrm>
            <a:off x="2320767" y="1766246"/>
            <a:ext cx="7550464" cy="3574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nchorCtr="0">
            <a:noAutofit/>
          </a:bodyPr>
          <a:lstStyle/>
          <a:p>
            <a:pPr algn="ctr">
              <a:spcBef>
                <a:spcPts val="700"/>
              </a:spcBef>
            </a:pPr>
            <a:r>
              <a:rPr lang="en-GB" altLang="en-US" sz="2200" dirty="0">
                <a:solidFill>
                  <a:srgbClr val="414042"/>
                </a:solidFill>
                <a:latin typeface="Comic Sans MS" panose="030F0902030302020204" pitchFamily="66" charset="0"/>
              </a:rPr>
              <a:t>From the quayside nudging, arms and flags all </a:t>
            </a:r>
            <a:r>
              <a:rPr lang="en-GB" altLang="en-US" sz="2200" dirty="0">
                <a:solidFill>
                  <a:srgbClr val="39AB47"/>
                </a:solidFill>
                <a:latin typeface="Comic Sans MS" panose="030F0902030302020204" pitchFamily="66" charset="0"/>
              </a:rPr>
              <a:t>waving</a:t>
            </a:r>
            <a:r>
              <a:rPr lang="en-GB" altLang="en-US" sz="2200" dirty="0">
                <a:solidFill>
                  <a:srgbClr val="414042"/>
                </a:solidFill>
                <a:latin typeface="Comic Sans MS" panose="030F0902030302020204" pitchFamily="66" charset="0"/>
              </a:rPr>
              <a:t>,</a:t>
            </a:r>
          </a:p>
          <a:p>
            <a:pPr algn="ctr">
              <a:spcBef>
                <a:spcPts val="700"/>
              </a:spcBef>
            </a:pPr>
            <a:r>
              <a:rPr lang="en-GB" altLang="en-US" sz="2200" dirty="0">
                <a:solidFill>
                  <a:srgbClr val="414042"/>
                </a:solidFill>
                <a:latin typeface="Comic Sans MS" panose="030F0902030302020204" pitchFamily="66" charset="0"/>
              </a:rPr>
              <a:t>Mighty engines throbbing, the great ship's </a:t>
            </a:r>
            <a:r>
              <a:rPr lang="en-GB" altLang="en-US" sz="2200" dirty="0">
                <a:solidFill>
                  <a:srgbClr val="39AB47"/>
                </a:solidFill>
                <a:latin typeface="Comic Sans MS" panose="030F0902030302020204" pitchFamily="66" charset="0"/>
              </a:rPr>
              <a:t>US-bound</a:t>
            </a:r>
            <a:r>
              <a:rPr lang="en-GB" altLang="en-US" sz="2200" dirty="0">
                <a:solidFill>
                  <a:srgbClr val="414042"/>
                </a:solidFill>
                <a:latin typeface="Comic Sans MS" panose="030F0902030302020204" pitchFamily="66" charset="0"/>
              </a:rPr>
              <a:t>.</a:t>
            </a:r>
          </a:p>
          <a:p>
            <a:pPr algn="ctr">
              <a:spcBef>
                <a:spcPts val="700"/>
              </a:spcBef>
            </a:pPr>
            <a:r>
              <a:rPr lang="en-GB" altLang="en-US" sz="2200" dirty="0">
                <a:solidFill>
                  <a:srgbClr val="414042"/>
                </a:solidFill>
                <a:latin typeface="Comic Sans MS" panose="030F0902030302020204" pitchFamily="66" charset="0"/>
              </a:rPr>
              <a:t>For comfort engineering, for safety and </a:t>
            </a:r>
            <a:r>
              <a:rPr lang="en-GB" altLang="en-US" sz="2200" dirty="0">
                <a:solidFill>
                  <a:srgbClr val="EC7206"/>
                </a:solidFill>
                <a:latin typeface="Comic Sans MS" panose="030F0902030302020204" pitchFamily="66" charset="0"/>
              </a:rPr>
              <a:t>for saving</a:t>
            </a:r>
          </a:p>
          <a:p>
            <a:pPr algn="ctr">
              <a:spcBef>
                <a:spcPts val="700"/>
              </a:spcBef>
            </a:pPr>
            <a:r>
              <a:rPr lang="en-GB" altLang="en-US" sz="2200" dirty="0">
                <a:solidFill>
                  <a:srgbClr val="EC7206"/>
                </a:solidFill>
                <a:latin typeface="Comic Sans MS" panose="030F0902030302020204" pitchFamily="66" charset="0"/>
              </a:rPr>
              <a:t>Atlantic crossing time</a:t>
            </a:r>
            <a:r>
              <a:rPr lang="en-GB" altLang="en-US" sz="2200" dirty="0">
                <a:solidFill>
                  <a:srgbClr val="414042"/>
                </a:solidFill>
                <a:latin typeface="Comic Sans MS" panose="030F0902030302020204" pitchFamily="66" charset="0"/>
              </a:rPr>
              <a:t>, it leaves ashore, </a:t>
            </a:r>
            <a:r>
              <a:rPr lang="en-GB" altLang="en-US" sz="2200" dirty="0">
                <a:solidFill>
                  <a:srgbClr val="EC7206"/>
                </a:solidFill>
                <a:latin typeface="Comic Sans MS" panose="030F0902030302020204" pitchFamily="66" charset="0"/>
              </a:rPr>
              <a:t>the sound</a:t>
            </a:r>
          </a:p>
          <a:p>
            <a:pPr algn="ctr">
              <a:spcBef>
                <a:spcPts val="700"/>
              </a:spcBef>
            </a:pPr>
            <a:r>
              <a:rPr lang="en-GB" altLang="en-US" sz="2200" dirty="0">
                <a:solidFill>
                  <a:srgbClr val="EC7206"/>
                </a:solidFill>
                <a:latin typeface="Comic Sans MS" panose="030F0902030302020204" pitchFamily="66" charset="0"/>
              </a:rPr>
              <a:t>Of dockside farewells</a:t>
            </a:r>
            <a:r>
              <a:rPr lang="en-GB" altLang="en-US" sz="2200" dirty="0">
                <a:solidFill>
                  <a:srgbClr val="414042"/>
                </a:solidFill>
                <a:latin typeface="Comic Sans MS" panose="030F0902030302020204" pitchFamily="66" charset="0"/>
              </a:rPr>
              <a:t>: friends and viewers left </a:t>
            </a:r>
            <a:r>
              <a:rPr lang="en-GB" altLang="en-US" sz="2200" dirty="0">
                <a:solidFill>
                  <a:srgbClr val="39AB47"/>
                </a:solidFill>
                <a:latin typeface="Comic Sans MS" panose="030F0902030302020204" pitchFamily="66" charset="0"/>
              </a:rPr>
              <a:t>behind</a:t>
            </a:r>
            <a:r>
              <a:rPr lang="en-GB" altLang="en-US" sz="2200" dirty="0">
                <a:solidFill>
                  <a:srgbClr val="414042"/>
                </a:solidFill>
                <a:latin typeface="Comic Sans MS" panose="030F0902030302020204" pitchFamily="66" charset="0"/>
              </a:rPr>
              <a:t>.</a:t>
            </a:r>
          </a:p>
          <a:p>
            <a:pPr algn="ctr">
              <a:spcBef>
                <a:spcPts val="700"/>
              </a:spcBef>
            </a:pPr>
            <a:r>
              <a:rPr lang="en-GB" altLang="en-US" sz="2200" dirty="0">
                <a:solidFill>
                  <a:srgbClr val="414042"/>
                </a:solidFill>
                <a:latin typeface="Comic Sans MS" panose="030F0902030302020204" pitchFamily="66" charset="0"/>
              </a:rPr>
              <a:t>An ocean-going palace, Unsinkable and </a:t>
            </a:r>
            <a:r>
              <a:rPr lang="en-GB" altLang="en-US" sz="2200" dirty="0">
                <a:solidFill>
                  <a:srgbClr val="39AB47"/>
                </a:solidFill>
                <a:latin typeface="Comic Sans MS" panose="030F0902030302020204" pitchFamily="66" charset="0"/>
              </a:rPr>
              <a:t>grand</a:t>
            </a:r>
            <a:r>
              <a:rPr lang="en-GB" altLang="en-US" sz="2200" dirty="0">
                <a:solidFill>
                  <a:srgbClr val="414042"/>
                </a:solidFill>
                <a:latin typeface="Comic Sans MS" panose="030F0902030302020204" pitchFamily="66" charset="0"/>
              </a:rPr>
              <a:t>,</a:t>
            </a:r>
          </a:p>
          <a:p>
            <a:pPr algn="ctr">
              <a:spcBef>
                <a:spcPts val="700"/>
              </a:spcBef>
            </a:pPr>
            <a:r>
              <a:rPr lang="en-GB" altLang="en-US" sz="2200" dirty="0">
                <a:solidFill>
                  <a:srgbClr val="414042"/>
                </a:solidFill>
                <a:latin typeface="Comic Sans MS" panose="030F0902030302020204" pitchFamily="66" charset="0"/>
              </a:rPr>
              <a:t>First-class cabins, restaurants for the wealthiest </a:t>
            </a:r>
            <a:r>
              <a:rPr lang="en-GB" altLang="en-US" sz="2200" dirty="0">
                <a:solidFill>
                  <a:srgbClr val="39AB47"/>
                </a:solidFill>
                <a:latin typeface="Comic Sans MS" panose="030F0902030302020204" pitchFamily="66" charset="0"/>
              </a:rPr>
              <a:t>kind -</a:t>
            </a:r>
          </a:p>
          <a:p>
            <a:pPr algn="ctr">
              <a:spcBef>
                <a:spcPts val="700"/>
              </a:spcBef>
            </a:pPr>
            <a:r>
              <a:rPr lang="en-GB" altLang="en-US" sz="2200" dirty="0">
                <a:solidFill>
                  <a:srgbClr val="414042"/>
                </a:solidFill>
                <a:latin typeface="Comic Sans MS" panose="030F0902030302020204" pitchFamily="66" charset="0"/>
              </a:rPr>
              <a:t>Champagne, caviar, service, a suited ballroom </a:t>
            </a:r>
            <a:r>
              <a:rPr lang="en-GB" altLang="en-US" sz="2200" dirty="0">
                <a:solidFill>
                  <a:srgbClr val="39AB47"/>
                </a:solidFill>
                <a:latin typeface="Comic Sans MS" panose="030F0902030302020204" pitchFamily="66" charset="0"/>
              </a:rPr>
              <a:t>band</a:t>
            </a:r>
            <a:r>
              <a:rPr lang="en-GB" altLang="en-US" sz="2200" dirty="0">
                <a:solidFill>
                  <a:srgbClr val="414042"/>
                </a:solidFill>
                <a:latin typeface="Comic Sans MS" panose="030F0902030302020204" pitchFamily="66" charset="0"/>
              </a:rPr>
              <a:t>.</a:t>
            </a:r>
          </a:p>
        </p:txBody>
      </p:sp>
      <p:sp>
        <p:nvSpPr>
          <p:cNvPr id="16" name="Text Box 6">
            <a:extLst>
              <a:ext uri="{FF2B5EF4-FFF2-40B4-BE49-F238E27FC236}">
                <a16:creationId xmlns:a16="http://schemas.microsoft.com/office/drawing/2014/main" id="{503CAC55-2A56-C642-9D39-296C60A51693}"/>
              </a:ext>
            </a:extLst>
          </p:cNvPr>
          <p:cNvSpPr txBox="1">
            <a:spLocks noChangeArrowheads="1"/>
          </p:cNvSpPr>
          <p:nvPr/>
        </p:nvSpPr>
        <p:spPr bwMode="auto">
          <a:xfrm>
            <a:off x="418933" y="1183703"/>
            <a:ext cx="38306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400" b="1" dirty="0">
                <a:solidFill>
                  <a:srgbClr val="39AB47"/>
                </a:solidFill>
                <a:latin typeface="Comic Sans MS" panose="030F0902030302020204" pitchFamily="66" charset="0"/>
              </a:rPr>
              <a:t>End-stopped lines</a:t>
            </a:r>
          </a:p>
        </p:txBody>
      </p:sp>
      <p:sp>
        <p:nvSpPr>
          <p:cNvPr id="17" name="Text Box 7">
            <a:extLst>
              <a:ext uri="{FF2B5EF4-FFF2-40B4-BE49-F238E27FC236}">
                <a16:creationId xmlns:a16="http://schemas.microsoft.com/office/drawing/2014/main" id="{C64CAC18-C315-2347-8879-2853C66D48A0}"/>
              </a:ext>
            </a:extLst>
          </p:cNvPr>
          <p:cNvSpPr txBox="1">
            <a:spLocks noChangeArrowheads="1"/>
          </p:cNvSpPr>
          <p:nvPr/>
        </p:nvSpPr>
        <p:spPr bwMode="auto">
          <a:xfrm>
            <a:off x="7926388" y="1183703"/>
            <a:ext cx="38306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400" b="1" dirty="0">
                <a:solidFill>
                  <a:srgbClr val="EC7206"/>
                </a:solidFill>
                <a:latin typeface="Comic Sans MS" panose="030F0902030302020204" pitchFamily="66" charset="0"/>
              </a:rPr>
              <a:t>Enjambed lines</a:t>
            </a:r>
          </a:p>
        </p:txBody>
      </p:sp>
      <p:sp>
        <p:nvSpPr>
          <p:cNvPr id="18" name="Text Box 8">
            <a:extLst>
              <a:ext uri="{FF2B5EF4-FFF2-40B4-BE49-F238E27FC236}">
                <a16:creationId xmlns:a16="http://schemas.microsoft.com/office/drawing/2014/main" id="{EAA38B66-F7A0-AE43-BF15-3D8AF2A146DB}"/>
              </a:ext>
            </a:extLst>
          </p:cNvPr>
          <p:cNvSpPr txBox="1">
            <a:spLocks noChangeArrowheads="1"/>
          </p:cNvSpPr>
          <p:nvPr/>
        </p:nvSpPr>
        <p:spPr bwMode="auto">
          <a:xfrm>
            <a:off x="841292" y="5536646"/>
            <a:ext cx="9754519" cy="677108"/>
          </a:xfrm>
          <a:prstGeom prst="rect">
            <a:avLst/>
          </a:prstGeom>
          <a:noFill/>
          <a:ln w="9525">
            <a:noFill/>
            <a:miter lim="800000"/>
            <a:headEnd/>
            <a:tailEnd/>
          </a:ln>
          <a:effectLst/>
        </p:spPr>
        <p:txBody>
          <a:bodyPr wrap="square">
            <a:spAutoFit/>
          </a:bodyPr>
          <a:lstStyle/>
          <a:p>
            <a:pPr>
              <a:spcBef>
                <a:spcPct val="50000"/>
              </a:spcBef>
            </a:pPr>
            <a:r>
              <a:rPr lang="en-GB" altLang="en-US" sz="1900" dirty="0">
                <a:solidFill>
                  <a:srgbClr val="414042"/>
                </a:solidFill>
                <a:latin typeface="Comic Sans MS" panose="030F0902030302020204" pitchFamily="66" charset="0"/>
              </a:rPr>
              <a:t>Now look at the other stanzas and identify where these devices have been used throughout the poem.</a:t>
            </a:r>
          </a:p>
        </p:txBody>
      </p:sp>
      <p:sp>
        <p:nvSpPr>
          <p:cNvPr id="19" name="Subtitle 2">
            <a:extLst>
              <a:ext uri="{FF2B5EF4-FFF2-40B4-BE49-F238E27FC236}">
                <a16:creationId xmlns:a16="http://schemas.microsoft.com/office/drawing/2014/main" id="{B32A72F6-9FBD-C64A-BD66-16860B85C077}"/>
              </a:ext>
            </a:extLst>
          </p:cNvPr>
          <p:cNvSpPr txBox="1">
            <a:spLocks/>
          </p:cNvSpPr>
          <p:nvPr/>
        </p:nvSpPr>
        <p:spPr>
          <a:xfrm>
            <a:off x="0" y="574636"/>
            <a:ext cx="12192000" cy="64132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Reading as a writer – explore the structure</a:t>
            </a:r>
          </a:p>
        </p:txBody>
      </p:sp>
    </p:spTree>
    <p:extLst>
      <p:ext uri="{BB962C8B-B14F-4D97-AF65-F5344CB8AC3E}">
        <p14:creationId xmlns:p14="http://schemas.microsoft.com/office/powerpoint/2010/main" val="23014666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2" name="TextBox 1">
            <a:extLst>
              <a:ext uri="{FF2B5EF4-FFF2-40B4-BE49-F238E27FC236}">
                <a16:creationId xmlns:a16="http://schemas.microsoft.com/office/drawing/2014/main" id="{A85FA07A-AFF0-A54F-A7E0-9586B5AA086C}"/>
              </a:ext>
            </a:extLst>
          </p:cNvPr>
          <p:cNvSpPr txBox="1"/>
          <p:nvPr/>
        </p:nvSpPr>
        <p:spPr>
          <a:xfrm>
            <a:off x="16878300" y="-165100"/>
            <a:ext cx="184731" cy="369332"/>
          </a:xfrm>
          <a:prstGeom prst="rect">
            <a:avLst/>
          </a:prstGeom>
          <a:noFill/>
        </p:spPr>
        <p:txBody>
          <a:bodyPr wrap="none" rtlCol="0">
            <a:noAutofit/>
          </a:bodyPr>
          <a:lstStyle/>
          <a:p>
            <a:endParaRPr lang="en-US" dirty="0"/>
          </a:p>
        </p:txBody>
      </p:sp>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12" name="Rectangle 3">
            <a:extLst>
              <a:ext uri="{FF2B5EF4-FFF2-40B4-BE49-F238E27FC236}">
                <a16:creationId xmlns:a16="http://schemas.microsoft.com/office/drawing/2014/main" id="{DA85DE08-7071-5B4A-B59D-BA78BB919B46}"/>
              </a:ext>
            </a:extLst>
          </p:cNvPr>
          <p:cNvSpPr>
            <a:spLocks noChangeArrowheads="1"/>
          </p:cNvSpPr>
          <p:nvPr/>
        </p:nvSpPr>
        <p:spPr bwMode="auto">
          <a:xfrm>
            <a:off x="417096" y="1710262"/>
            <a:ext cx="11349788" cy="3574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nchorCtr="0">
            <a:noAutofit/>
          </a:bodyPr>
          <a:lstStyle/>
          <a:p>
            <a:pPr algn="ctr">
              <a:spcBef>
                <a:spcPts val="400"/>
              </a:spcBef>
            </a:pPr>
            <a:r>
              <a:rPr lang="en-GB" altLang="en-US" sz="2200" dirty="0">
                <a:solidFill>
                  <a:srgbClr val="414042"/>
                </a:solidFill>
                <a:latin typeface="Comic Sans MS" panose="030F0902030302020204" pitchFamily="66" charset="0"/>
              </a:rPr>
              <a:t>for </a:t>
            </a:r>
            <a:r>
              <a:rPr lang="en-GB" altLang="en-US" sz="2200" dirty="0">
                <a:solidFill>
                  <a:srgbClr val="EC7206"/>
                </a:solidFill>
                <a:latin typeface="Comic Sans MS" panose="030F0902030302020204" pitchFamily="66" charset="0"/>
              </a:rPr>
              <a:t>s</a:t>
            </a:r>
            <a:r>
              <a:rPr lang="en-GB" altLang="en-US" sz="2200" dirty="0">
                <a:solidFill>
                  <a:srgbClr val="414042"/>
                </a:solidFill>
                <a:latin typeface="Comic Sans MS" panose="030F0902030302020204" pitchFamily="66" charset="0"/>
              </a:rPr>
              <a:t>afety and for </a:t>
            </a:r>
            <a:r>
              <a:rPr lang="en-GB" altLang="en-US" sz="2200" dirty="0">
                <a:solidFill>
                  <a:srgbClr val="EC7206"/>
                </a:solidFill>
                <a:latin typeface="Comic Sans MS" panose="030F0902030302020204" pitchFamily="66" charset="0"/>
              </a:rPr>
              <a:t>s</a:t>
            </a:r>
            <a:r>
              <a:rPr lang="en-GB" altLang="en-US" sz="2200" dirty="0">
                <a:solidFill>
                  <a:srgbClr val="414042"/>
                </a:solidFill>
                <a:latin typeface="Comic Sans MS" panose="030F0902030302020204" pitchFamily="66" charset="0"/>
              </a:rPr>
              <a:t>aving</a:t>
            </a:r>
          </a:p>
          <a:p>
            <a:pPr algn="ctr">
              <a:spcBef>
                <a:spcPts val="400"/>
              </a:spcBef>
            </a:pPr>
            <a:r>
              <a:rPr lang="en-GB" altLang="en-US" sz="2200" dirty="0">
                <a:solidFill>
                  <a:srgbClr val="414042"/>
                </a:solidFill>
                <a:latin typeface="Comic Sans MS" panose="030F0902030302020204" pitchFamily="66" charset="0"/>
              </a:rPr>
              <a:t>dockside </a:t>
            </a:r>
            <a:r>
              <a:rPr lang="en-GB" altLang="en-US" sz="2200" dirty="0">
                <a:solidFill>
                  <a:srgbClr val="EC7206"/>
                </a:solidFill>
                <a:latin typeface="Comic Sans MS" panose="030F0902030302020204" pitchFamily="66" charset="0"/>
              </a:rPr>
              <a:t>f</a:t>
            </a:r>
            <a:r>
              <a:rPr lang="en-GB" altLang="en-US" sz="2200" dirty="0">
                <a:solidFill>
                  <a:srgbClr val="414042"/>
                </a:solidFill>
                <a:latin typeface="Comic Sans MS" panose="030F0902030302020204" pitchFamily="66" charset="0"/>
              </a:rPr>
              <a:t>arewells: </a:t>
            </a:r>
            <a:r>
              <a:rPr lang="en-GB" altLang="en-US" sz="2200" dirty="0">
                <a:solidFill>
                  <a:srgbClr val="EC7206"/>
                </a:solidFill>
                <a:latin typeface="Comic Sans MS" panose="030F0902030302020204" pitchFamily="66" charset="0"/>
              </a:rPr>
              <a:t>f</a:t>
            </a:r>
            <a:r>
              <a:rPr lang="en-GB" altLang="en-US" sz="2200" dirty="0">
                <a:solidFill>
                  <a:srgbClr val="414042"/>
                </a:solidFill>
                <a:latin typeface="Comic Sans MS" panose="030F0902030302020204" pitchFamily="66" charset="0"/>
              </a:rPr>
              <a:t>riends</a:t>
            </a:r>
          </a:p>
          <a:p>
            <a:pPr algn="ctr">
              <a:spcBef>
                <a:spcPts val="400"/>
              </a:spcBef>
            </a:pPr>
            <a:r>
              <a:rPr lang="en-GB" altLang="en-US" sz="2200" dirty="0">
                <a:solidFill>
                  <a:srgbClr val="EC7206"/>
                </a:solidFill>
                <a:latin typeface="Comic Sans MS" panose="030F0902030302020204" pitchFamily="66" charset="0"/>
              </a:rPr>
              <a:t>s</a:t>
            </a:r>
            <a:r>
              <a:rPr lang="en-GB" altLang="en-US" sz="2200" dirty="0">
                <a:solidFill>
                  <a:srgbClr val="414042"/>
                </a:solidFill>
                <a:latin typeface="Comic Sans MS" panose="030F0902030302020204" pitchFamily="66" charset="0"/>
              </a:rPr>
              <a:t>ervice, a </a:t>
            </a:r>
            <a:r>
              <a:rPr lang="en-GB" altLang="en-US" sz="2200" dirty="0">
                <a:solidFill>
                  <a:srgbClr val="EC7206"/>
                </a:solidFill>
                <a:latin typeface="Comic Sans MS" panose="030F0902030302020204" pitchFamily="66" charset="0"/>
              </a:rPr>
              <a:t>s</a:t>
            </a:r>
            <a:r>
              <a:rPr lang="en-GB" altLang="en-US" sz="2200" dirty="0">
                <a:solidFill>
                  <a:srgbClr val="414042"/>
                </a:solidFill>
                <a:latin typeface="Comic Sans MS" panose="030F0902030302020204" pitchFamily="66" charset="0"/>
              </a:rPr>
              <a:t>uited</a:t>
            </a:r>
          </a:p>
          <a:p>
            <a:pPr algn="ctr">
              <a:spcBef>
                <a:spcPts val="400"/>
              </a:spcBef>
            </a:pPr>
            <a:r>
              <a:rPr lang="en-GB" altLang="en-US" sz="2200" dirty="0">
                <a:solidFill>
                  <a:srgbClr val="EC7206"/>
                </a:solidFill>
                <a:latin typeface="Comic Sans MS" panose="030F0902030302020204" pitchFamily="66" charset="0"/>
              </a:rPr>
              <a:t>b</a:t>
            </a:r>
            <a:r>
              <a:rPr lang="en-GB" altLang="en-US" sz="2200" dirty="0">
                <a:solidFill>
                  <a:srgbClr val="414042"/>
                </a:solidFill>
                <a:latin typeface="Comic Sans MS" panose="030F0902030302020204" pitchFamily="66" charset="0"/>
              </a:rPr>
              <a:t>allroom </a:t>
            </a:r>
            <a:r>
              <a:rPr lang="en-GB" altLang="en-US" sz="2200" dirty="0">
                <a:solidFill>
                  <a:srgbClr val="EC7206"/>
                </a:solidFill>
                <a:latin typeface="Comic Sans MS" panose="030F0902030302020204" pitchFamily="66" charset="0"/>
              </a:rPr>
              <a:t>b</a:t>
            </a:r>
            <a:r>
              <a:rPr lang="en-GB" altLang="en-US" sz="2200" dirty="0">
                <a:solidFill>
                  <a:srgbClr val="414042"/>
                </a:solidFill>
                <a:latin typeface="Comic Sans MS" panose="030F0902030302020204" pitchFamily="66" charset="0"/>
              </a:rPr>
              <a:t>and</a:t>
            </a:r>
          </a:p>
          <a:p>
            <a:pPr algn="ctr">
              <a:spcBef>
                <a:spcPts val="1200"/>
              </a:spcBef>
            </a:pPr>
            <a:r>
              <a:rPr lang="en-GB" altLang="en-US" sz="2200" dirty="0">
                <a:solidFill>
                  <a:srgbClr val="EC7206"/>
                </a:solidFill>
                <a:latin typeface="Comic Sans MS" panose="030F0902030302020204" pitchFamily="66" charset="0"/>
              </a:rPr>
              <a:t>w</a:t>
            </a:r>
            <a:r>
              <a:rPr lang="en-GB" altLang="en-US" sz="2200" dirty="0">
                <a:solidFill>
                  <a:srgbClr val="414042"/>
                </a:solidFill>
                <a:latin typeface="Comic Sans MS" panose="030F0902030302020204" pitchFamily="66" charset="0"/>
              </a:rPr>
              <a:t>ith </a:t>
            </a:r>
            <a:r>
              <a:rPr lang="en-GB" altLang="en-US" sz="2200" dirty="0">
                <a:solidFill>
                  <a:srgbClr val="EC7206"/>
                </a:solidFill>
                <a:latin typeface="Comic Sans MS" panose="030F0902030302020204" pitchFamily="66" charset="0"/>
              </a:rPr>
              <a:t>w</a:t>
            </a:r>
            <a:r>
              <a:rPr lang="en-GB" altLang="en-US" sz="2200" dirty="0">
                <a:solidFill>
                  <a:srgbClr val="414042"/>
                </a:solidFill>
                <a:latin typeface="Comic Sans MS" panose="030F0902030302020204" pitchFamily="66" charset="0"/>
              </a:rPr>
              <a:t>ealth</a:t>
            </a:r>
          </a:p>
          <a:p>
            <a:pPr algn="ctr">
              <a:spcBef>
                <a:spcPts val="400"/>
              </a:spcBef>
            </a:pPr>
            <a:r>
              <a:rPr lang="en-GB" altLang="en-US" sz="2200" dirty="0">
                <a:solidFill>
                  <a:srgbClr val="EC7206"/>
                </a:solidFill>
                <a:latin typeface="Comic Sans MS" panose="030F0902030302020204" pitchFamily="66" charset="0"/>
              </a:rPr>
              <a:t>c</a:t>
            </a:r>
            <a:r>
              <a:rPr lang="en-GB" altLang="en-US" sz="2200" dirty="0">
                <a:solidFill>
                  <a:srgbClr val="414042"/>
                </a:solidFill>
                <a:latin typeface="Comic Sans MS" panose="030F0902030302020204" pitchFamily="66" charset="0"/>
              </a:rPr>
              <a:t>abins, in the </a:t>
            </a:r>
            <a:r>
              <a:rPr lang="en-GB" altLang="en-US" sz="2200" dirty="0">
                <a:solidFill>
                  <a:srgbClr val="EC7206"/>
                </a:solidFill>
                <a:latin typeface="Comic Sans MS" panose="030F0902030302020204" pitchFamily="66" charset="0"/>
              </a:rPr>
              <a:t>c</a:t>
            </a:r>
            <a:r>
              <a:rPr lang="en-GB" altLang="en-US" sz="2200" dirty="0">
                <a:solidFill>
                  <a:srgbClr val="414042"/>
                </a:solidFill>
                <a:latin typeface="Comic Sans MS" panose="030F0902030302020204" pitchFamily="66" charset="0"/>
              </a:rPr>
              <a:t>ramping</a:t>
            </a:r>
          </a:p>
          <a:p>
            <a:pPr algn="ctr">
              <a:spcBef>
                <a:spcPts val="400"/>
              </a:spcBef>
            </a:pPr>
            <a:r>
              <a:rPr lang="en-GB" altLang="en-US" sz="2200" dirty="0">
                <a:solidFill>
                  <a:srgbClr val="EC7206"/>
                </a:solidFill>
                <a:latin typeface="Comic Sans MS" panose="030F0902030302020204" pitchFamily="66" charset="0"/>
              </a:rPr>
              <a:t>t</a:t>
            </a:r>
            <a:r>
              <a:rPr lang="en-GB" altLang="en-US" sz="2200" dirty="0">
                <a:solidFill>
                  <a:srgbClr val="414042"/>
                </a:solidFill>
                <a:latin typeface="Comic Sans MS" panose="030F0902030302020204" pitchFamily="66" charset="0"/>
              </a:rPr>
              <a:t>wentieth, only </a:t>
            </a:r>
            <a:r>
              <a:rPr lang="en-GB" altLang="en-US" sz="2200" dirty="0">
                <a:solidFill>
                  <a:srgbClr val="EC7206"/>
                </a:solidFill>
                <a:latin typeface="Comic Sans MS" panose="030F0902030302020204" pitchFamily="66" charset="0"/>
              </a:rPr>
              <a:t>t</a:t>
            </a:r>
            <a:r>
              <a:rPr lang="en-GB" altLang="en-US" sz="2200" dirty="0">
                <a:solidFill>
                  <a:srgbClr val="414042"/>
                </a:solidFill>
                <a:latin typeface="Comic Sans MS" panose="030F0902030302020204" pitchFamily="66" charset="0"/>
              </a:rPr>
              <a:t>welve</a:t>
            </a:r>
          </a:p>
          <a:p>
            <a:pPr algn="ctr">
              <a:spcBef>
                <a:spcPts val="400"/>
              </a:spcBef>
            </a:pPr>
            <a:r>
              <a:rPr lang="en-GB" altLang="en-US" sz="2200" dirty="0">
                <a:solidFill>
                  <a:srgbClr val="EC7206"/>
                </a:solidFill>
                <a:latin typeface="Comic Sans MS" panose="030F0902030302020204" pitchFamily="66" charset="0"/>
              </a:rPr>
              <a:t>h</a:t>
            </a:r>
            <a:r>
              <a:rPr lang="en-GB" altLang="en-US" sz="2200" dirty="0">
                <a:solidFill>
                  <a:srgbClr val="414042"/>
                </a:solidFill>
                <a:latin typeface="Comic Sans MS" panose="030F0902030302020204" pitchFamily="66" charset="0"/>
              </a:rPr>
              <a:t>ub, the </a:t>
            </a:r>
            <a:r>
              <a:rPr lang="en-GB" altLang="en-US" sz="2200" dirty="0">
                <a:solidFill>
                  <a:srgbClr val="EC7206"/>
                </a:solidFill>
                <a:latin typeface="Comic Sans MS" panose="030F0902030302020204" pitchFamily="66" charset="0"/>
              </a:rPr>
              <a:t>h</a:t>
            </a:r>
            <a:r>
              <a:rPr lang="en-GB" altLang="en-US" sz="2200" dirty="0">
                <a:solidFill>
                  <a:srgbClr val="414042"/>
                </a:solidFill>
                <a:latin typeface="Comic Sans MS" panose="030F0902030302020204" pitchFamily="66" charset="0"/>
              </a:rPr>
              <a:t>ome</a:t>
            </a:r>
          </a:p>
          <a:p>
            <a:pPr algn="ctr">
              <a:spcBef>
                <a:spcPts val="400"/>
              </a:spcBef>
            </a:pPr>
            <a:r>
              <a:rPr lang="en-GB" altLang="en-US" sz="2200" dirty="0">
                <a:solidFill>
                  <a:srgbClr val="EC7206"/>
                </a:solidFill>
                <a:latin typeface="Comic Sans MS" panose="030F0902030302020204" pitchFamily="66" charset="0"/>
              </a:rPr>
              <a:t>b</a:t>
            </a:r>
            <a:r>
              <a:rPr lang="en-GB" altLang="en-US" sz="2200" dirty="0">
                <a:solidFill>
                  <a:srgbClr val="414042"/>
                </a:solidFill>
                <a:latin typeface="Comic Sans MS" panose="030F0902030302020204" pitchFamily="66" charset="0"/>
              </a:rPr>
              <a:t>rave and </a:t>
            </a:r>
            <a:r>
              <a:rPr lang="en-GB" altLang="en-US" sz="2200" dirty="0">
                <a:solidFill>
                  <a:srgbClr val="EC7206"/>
                </a:solidFill>
                <a:latin typeface="Comic Sans MS" panose="030F0902030302020204" pitchFamily="66" charset="0"/>
              </a:rPr>
              <a:t>b</a:t>
            </a:r>
            <a:r>
              <a:rPr lang="en-GB" altLang="en-US" sz="2200" dirty="0">
                <a:solidFill>
                  <a:srgbClr val="414042"/>
                </a:solidFill>
                <a:latin typeface="Comic Sans MS" panose="030F0902030302020204" pitchFamily="66" charset="0"/>
              </a:rPr>
              <a:t>old</a:t>
            </a:r>
          </a:p>
        </p:txBody>
      </p:sp>
      <p:sp>
        <p:nvSpPr>
          <p:cNvPr id="16" name="Text Box 6">
            <a:extLst>
              <a:ext uri="{FF2B5EF4-FFF2-40B4-BE49-F238E27FC236}">
                <a16:creationId xmlns:a16="http://schemas.microsoft.com/office/drawing/2014/main" id="{503CAC55-2A56-C642-9D39-296C60A51693}"/>
              </a:ext>
            </a:extLst>
          </p:cNvPr>
          <p:cNvSpPr txBox="1">
            <a:spLocks noChangeArrowheads="1"/>
          </p:cNvSpPr>
          <p:nvPr/>
        </p:nvSpPr>
        <p:spPr bwMode="auto">
          <a:xfrm>
            <a:off x="0" y="1126898"/>
            <a:ext cx="1219199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2400" b="1" dirty="0">
                <a:solidFill>
                  <a:srgbClr val="EC7206"/>
                </a:solidFill>
                <a:latin typeface="Comic Sans MS" panose="030F0902030302020204" pitchFamily="66" charset="0"/>
              </a:rPr>
              <a:t>Alliteration</a:t>
            </a:r>
          </a:p>
        </p:txBody>
      </p:sp>
      <p:sp>
        <p:nvSpPr>
          <p:cNvPr id="18" name="Text Box 8">
            <a:extLst>
              <a:ext uri="{FF2B5EF4-FFF2-40B4-BE49-F238E27FC236}">
                <a16:creationId xmlns:a16="http://schemas.microsoft.com/office/drawing/2014/main" id="{EAA38B66-F7A0-AE43-BF15-3D8AF2A146DB}"/>
              </a:ext>
            </a:extLst>
          </p:cNvPr>
          <p:cNvSpPr txBox="1">
            <a:spLocks noChangeArrowheads="1"/>
          </p:cNvSpPr>
          <p:nvPr/>
        </p:nvSpPr>
        <p:spPr bwMode="auto">
          <a:xfrm>
            <a:off x="841292" y="5536646"/>
            <a:ext cx="9754519" cy="677108"/>
          </a:xfrm>
          <a:prstGeom prst="rect">
            <a:avLst/>
          </a:prstGeom>
          <a:noFill/>
          <a:ln w="9525">
            <a:noFill/>
            <a:miter lim="800000"/>
            <a:headEnd/>
            <a:tailEnd/>
          </a:ln>
          <a:effectLst/>
        </p:spPr>
        <p:txBody>
          <a:bodyPr wrap="square">
            <a:spAutoFit/>
          </a:bodyPr>
          <a:lstStyle/>
          <a:p>
            <a:pPr>
              <a:spcBef>
                <a:spcPct val="50000"/>
              </a:spcBef>
            </a:pPr>
            <a:r>
              <a:rPr lang="en-GB" altLang="en-US" sz="1900" dirty="0">
                <a:solidFill>
                  <a:srgbClr val="414042"/>
                </a:solidFill>
                <a:latin typeface="Comic Sans MS" panose="030F0902030302020204" pitchFamily="66" charset="0"/>
              </a:rPr>
              <a:t>Now look at the other stanzas and identify where these devices have been used throughout the poem.</a:t>
            </a:r>
          </a:p>
        </p:txBody>
      </p:sp>
      <p:sp>
        <p:nvSpPr>
          <p:cNvPr id="19" name="Subtitle 2">
            <a:extLst>
              <a:ext uri="{FF2B5EF4-FFF2-40B4-BE49-F238E27FC236}">
                <a16:creationId xmlns:a16="http://schemas.microsoft.com/office/drawing/2014/main" id="{B32A72F6-9FBD-C64A-BD66-16860B85C077}"/>
              </a:ext>
            </a:extLst>
          </p:cNvPr>
          <p:cNvSpPr txBox="1">
            <a:spLocks/>
          </p:cNvSpPr>
          <p:nvPr/>
        </p:nvSpPr>
        <p:spPr>
          <a:xfrm>
            <a:off x="0" y="574636"/>
            <a:ext cx="12192000" cy="64132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Reading as a writer – poetic devices</a:t>
            </a:r>
          </a:p>
        </p:txBody>
      </p:sp>
    </p:spTree>
    <p:extLst>
      <p:ext uri="{BB962C8B-B14F-4D97-AF65-F5344CB8AC3E}">
        <p14:creationId xmlns:p14="http://schemas.microsoft.com/office/powerpoint/2010/main" val="28716593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29">
            <a:extLst>
              <a:ext uri="{FF2B5EF4-FFF2-40B4-BE49-F238E27FC236}">
                <a16:creationId xmlns:a16="http://schemas.microsoft.com/office/drawing/2014/main" id="{1B8BD25E-2BB1-994F-BE7B-87238E7ADB79}"/>
              </a:ext>
            </a:extLst>
          </p:cNvPr>
          <p:cNvSpPr>
            <a:spLocks noChangeArrowheads="1"/>
          </p:cNvSpPr>
          <p:nvPr/>
        </p:nvSpPr>
        <p:spPr bwMode="auto">
          <a:xfrm>
            <a:off x="4342475" y="4094610"/>
            <a:ext cx="1213499" cy="311663"/>
          </a:xfrm>
          <a:prstGeom prst="rect">
            <a:avLst/>
          </a:prstGeom>
          <a:solidFill>
            <a:srgbClr val="EC7206">
              <a:alpha val="30000"/>
            </a:srgbClr>
          </a:solidFill>
          <a:ln w="9525">
            <a:noFill/>
            <a:miter lim="800000"/>
            <a:headEnd/>
            <a:tailEnd/>
          </a:ln>
          <a:effectLst/>
        </p:spPr>
        <p:txBody>
          <a:bodyPr wrap="none" anchor="ctr"/>
          <a:lstStyle/>
          <a:p>
            <a:endParaRPr lang="en-US"/>
          </a:p>
        </p:txBody>
      </p:sp>
      <p:sp>
        <p:nvSpPr>
          <p:cNvPr id="70" name="Rectangle 29">
            <a:extLst>
              <a:ext uri="{FF2B5EF4-FFF2-40B4-BE49-F238E27FC236}">
                <a16:creationId xmlns:a16="http://schemas.microsoft.com/office/drawing/2014/main" id="{04C96BF3-C668-AE46-B4F2-8265A0086BD7}"/>
              </a:ext>
            </a:extLst>
          </p:cNvPr>
          <p:cNvSpPr>
            <a:spLocks noChangeArrowheads="1"/>
          </p:cNvSpPr>
          <p:nvPr/>
        </p:nvSpPr>
        <p:spPr bwMode="auto">
          <a:xfrm>
            <a:off x="6220971" y="4094610"/>
            <a:ext cx="1094230" cy="311663"/>
          </a:xfrm>
          <a:prstGeom prst="rect">
            <a:avLst/>
          </a:prstGeom>
          <a:solidFill>
            <a:srgbClr val="EC7206">
              <a:alpha val="30000"/>
            </a:srgbClr>
          </a:solidFill>
          <a:ln w="9525">
            <a:noFill/>
            <a:miter lim="800000"/>
            <a:headEnd/>
            <a:tailEnd/>
          </a:ln>
          <a:effectLst/>
        </p:spPr>
        <p:txBody>
          <a:bodyPr wrap="none" anchor="ctr"/>
          <a:lstStyle/>
          <a:p>
            <a:endParaRPr lang="en-US"/>
          </a:p>
        </p:txBody>
      </p:sp>
      <p:sp>
        <p:nvSpPr>
          <p:cNvPr id="71" name="Rectangle 29">
            <a:extLst>
              <a:ext uri="{FF2B5EF4-FFF2-40B4-BE49-F238E27FC236}">
                <a16:creationId xmlns:a16="http://schemas.microsoft.com/office/drawing/2014/main" id="{08C8B043-0D2E-3E46-AF71-BAD7422A9C88}"/>
              </a:ext>
            </a:extLst>
          </p:cNvPr>
          <p:cNvSpPr>
            <a:spLocks noChangeArrowheads="1"/>
          </p:cNvSpPr>
          <p:nvPr/>
        </p:nvSpPr>
        <p:spPr bwMode="auto">
          <a:xfrm>
            <a:off x="3478696" y="4442480"/>
            <a:ext cx="1142999" cy="311663"/>
          </a:xfrm>
          <a:prstGeom prst="rect">
            <a:avLst/>
          </a:prstGeom>
          <a:solidFill>
            <a:srgbClr val="EC7206">
              <a:alpha val="30000"/>
            </a:srgbClr>
          </a:solidFill>
          <a:ln w="9525">
            <a:noFill/>
            <a:miter lim="800000"/>
            <a:headEnd/>
            <a:tailEnd/>
          </a:ln>
          <a:effectLst/>
        </p:spPr>
        <p:txBody>
          <a:bodyPr wrap="none" anchor="ctr"/>
          <a:lstStyle/>
          <a:p>
            <a:endParaRPr lang="en-US"/>
          </a:p>
        </p:txBody>
      </p:sp>
      <p:sp>
        <p:nvSpPr>
          <p:cNvPr id="72" name="Rectangle 29">
            <a:extLst>
              <a:ext uri="{FF2B5EF4-FFF2-40B4-BE49-F238E27FC236}">
                <a16:creationId xmlns:a16="http://schemas.microsoft.com/office/drawing/2014/main" id="{1464B077-8321-CC43-B2BD-D3CA8D63C874}"/>
              </a:ext>
            </a:extLst>
          </p:cNvPr>
          <p:cNvSpPr>
            <a:spLocks noChangeArrowheads="1"/>
          </p:cNvSpPr>
          <p:nvPr/>
        </p:nvSpPr>
        <p:spPr bwMode="auto">
          <a:xfrm>
            <a:off x="7234761" y="4442480"/>
            <a:ext cx="1094230" cy="311663"/>
          </a:xfrm>
          <a:prstGeom prst="rect">
            <a:avLst/>
          </a:prstGeom>
          <a:solidFill>
            <a:srgbClr val="EC7206">
              <a:alpha val="30000"/>
            </a:srgbClr>
          </a:solidFill>
          <a:ln w="9525">
            <a:noFill/>
            <a:miter lim="800000"/>
            <a:headEnd/>
            <a:tailEnd/>
          </a:ln>
          <a:effectLst/>
        </p:spPr>
        <p:txBody>
          <a:bodyPr wrap="none" anchor="ctr"/>
          <a:lstStyle/>
          <a:p>
            <a:endParaRPr lang="en-US"/>
          </a:p>
        </p:txBody>
      </p:sp>
      <p:sp>
        <p:nvSpPr>
          <p:cNvPr id="73" name="Rectangle 29">
            <a:extLst>
              <a:ext uri="{FF2B5EF4-FFF2-40B4-BE49-F238E27FC236}">
                <a16:creationId xmlns:a16="http://schemas.microsoft.com/office/drawing/2014/main" id="{2BC59567-73D5-3D44-B156-BFD439376A88}"/>
              </a:ext>
            </a:extLst>
          </p:cNvPr>
          <p:cNvSpPr>
            <a:spLocks noChangeArrowheads="1"/>
          </p:cNvSpPr>
          <p:nvPr/>
        </p:nvSpPr>
        <p:spPr bwMode="auto">
          <a:xfrm>
            <a:off x="7691962" y="4094610"/>
            <a:ext cx="637029" cy="311663"/>
          </a:xfrm>
          <a:prstGeom prst="rect">
            <a:avLst/>
          </a:prstGeom>
          <a:solidFill>
            <a:srgbClr val="EC7206">
              <a:alpha val="30000"/>
            </a:srgbClr>
          </a:solidFill>
          <a:ln w="9525">
            <a:noFill/>
            <a:miter lim="800000"/>
            <a:headEnd/>
            <a:tailEnd/>
          </a:ln>
          <a:effectLst/>
        </p:spPr>
        <p:txBody>
          <a:bodyPr wrap="none" anchor="ctr"/>
          <a:lstStyle/>
          <a:p>
            <a:endParaRPr lang="en-US"/>
          </a:p>
        </p:txBody>
      </p:sp>
      <p:sp>
        <p:nvSpPr>
          <p:cNvPr id="30" name="Rectangle 3">
            <a:extLst>
              <a:ext uri="{FF2B5EF4-FFF2-40B4-BE49-F238E27FC236}">
                <a16:creationId xmlns:a16="http://schemas.microsoft.com/office/drawing/2014/main" id="{EFAFABD8-EB80-0C48-AF9D-D03098987E66}"/>
              </a:ext>
            </a:extLst>
          </p:cNvPr>
          <p:cNvSpPr>
            <a:spLocks noChangeArrowheads="1"/>
          </p:cNvSpPr>
          <p:nvPr/>
        </p:nvSpPr>
        <p:spPr bwMode="auto">
          <a:xfrm>
            <a:off x="2431884" y="2398038"/>
            <a:ext cx="7550464" cy="2766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nchorCtr="0">
            <a:noAutofit/>
          </a:bodyPr>
          <a:lstStyle/>
          <a:p>
            <a:pPr algn="ctr">
              <a:spcBef>
                <a:spcPts val="700"/>
              </a:spcBef>
            </a:pPr>
            <a:r>
              <a:rPr lang="en-GB" altLang="en-US" sz="1600" dirty="0">
                <a:solidFill>
                  <a:srgbClr val="414042"/>
                </a:solidFill>
                <a:latin typeface="Comic Sans MS" panose="030F0902030302020204" pitchFamily="66" charset="0"/>
              </a:rPr>
              <a:t>From the quayside nudging, arms and flags all waving,</a:t>
            </a:r>
          </a:p>
          <a:p>
            <a:pPr algn="ctr">
              <a:spcBef>
                <a:spcPts val="700"/>
              </a:spcBef>
            </a:pPr>
            <a:r>
              <a:rPr lang="en-GB" altLang="en-US" sz="1600" dirty="0">
                <a:solidFill>
                  <a:srgbClr val="414042"/>
                </a:solidFill>
                <a:latin typeface="Comic Sans MS" panose="030F0902030302020204" pitchFamily="66" charset="0"/>
              </a:rPr>
              <a:t>Mighty engines throbbing, the great ship's US-bound.</a:t>
            </a:r>
          </a:p>
          <a:p>
            <a:pPr algn="ctr">
              <a:spcBef>
                <a:spcPts val="700"/>
              </a:spcBef>
            </a:pPr>
            <a:r>
              <a:rPr lang="en-GB" altLang="en-US" sz="1600" dirty="0">
                <a:solidFill>
                  <a:srgbClr val="414042"/>
                </a:solidFill>
                <a:latin typeface="Comic Sans MS" panose="030F0902030302020204" pitchFamily="66" charset="0"/>
              </a:rPr>
              <a:t>For comfort engineering, for safety and for saving</a:t>
            </a:r>
          </a:p>
          <a:p>
            <a:pPr algn="ctr">
              <a:spcBef>
                <a:spcPts val="700"/>
              </a:spcBef>
            </a:pPr>
            <a:r>
              <a:rPr lang="en-GB" altLang="en-US" sz="1600" dirty="0">
                <a:solidFill>
                  <a:srgbClr val="414042"/>
                </a:solidFill>
                <a:latin typeface="Comic Sans MS" panose="030F0902030302020204" pitchFamily="66" charset="0"/>
              </a:rPr>
              <a:t>Atlantic crossing time, it leaves ashore, the sound</a:t>
            </a:r>
          </a:p>
          <a:p>
            <a:pPr algn="ctr">
              <a:spcBef>
                <a:spcPts val="700"/>
              </a:spcBef>
            </a:pPr>
            <a:r>
              <a:rPr lang="en-GB" altLang="en-US" sz="1600" dirty="0">
                <a:solidFill>
                  <a:srgbClr val="414042"/>
                </a:solidFill>
                <a:latin typeface="Comic Sans MS" panose="030F0902030302020204" pitchFamily="66" charset="0"/>
              </a:rPr>
              <a:t>Of dockside farewells: friends and viewers left behind.</a:t>
            </a:r>
          </a:p>
          <a:p>
            <a:pPr algn="ctr">
              <a:spcBef>
                <a:spcPts val="700"/>
              </a:spcBef>
            </a:pPr>
            <a:r>
              <a:rPr lang="en-GB" altLang="en-US" sz="1600" dirty="0">
                <a:solidFill>
                  <a:srgbClr val="414042"/>
                </a:solidFill>
                <a:latin typeface="Comic Sans MS" panose="030F0902030302020204" pitchFamily="66" charset="0"/>
              </a:rPr>
              <a:t>An ocean-going palace, </a:t>
            </a:r>
            <a:r>
              <a:rPr lang="en-GB" altLang="en-US" sz="1600" b="1" dirty="0">
                <a:solidFill>
                  <a:srgbClr val="414042"/>
                </a:solidFill>
                <a:latin typeface="Comic Sans MS" panose="030F0902030302020204" pitchFamily="66" charset="0"/>
              </a:rPr>
              <a:t>Unsinkable</a:t>
            </a:r>
            <a:r>
              <a:rPr lang="en-GB" altLang="en-US" sz="1600" dirty="0">
                <a:solidFill>
                  <a:srgbClr val="414042"/>
                </a:solidFill>
                <a:latin typeface="Comic Sans MS" panose="030F0902030302020204" pitchFamily="66" charset="0"/>
              </a:rPr>
              <a:t> and grand,</a:t>
            </a:r>
          </a:p>
          <a:p>
            <a:pPr algn="ctr">
              <a:spcBef>
                <a:spcPts val="700"/>
              </a:spcBef>
            </a:pPr>
            <a:r>
              <a:rPr lang="en-GB" altLang="en-US" sz="1600" dirty="0">
                <a:solidFill>
                  <a:srgbClr val="414042"/>
                </a:solidFill>
                <a:latin typeface="Comic Sans MS" panose="030F0902030302020204" pitchFamily="66" charset="0"/>
              </a:rPr>
              <a:t>First-class cabins, restaurants for the wealthiest kind -</a:t>
            </a:r>
          </a:p>
          <a:p>
            <a:pPr algn="ctr">
              <a:spcBef>
                <a:spcPts val="700"/>
              </a:spcBef>
            </a:pPr>
            <a:r>
              <a:rPr lang="en-GB" altLang="en-US" sz="1600" dirty="0">
                <a:solidFill>
                  <a:srgbClr val="414042"/>
                </a:solidFill>
                <a:latin typeface="Comic Sans MS" panose="030F0902030302020204" pitchFamily="66" charset="0"/>
              </a:rPr>
              <a:t>Champagne, caviar, service, a suited ballroom band.</a:t>
            </a:r>
          </a:p>
        </p:txBody>
      </p:sp>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2" name="TextBox 1">
            <a:extLst>
              <a:ext uri="{FF2B5EF4-FFF2-40B4-BE49-F238E27FC236}">
                <a16:creationId xmlns:a16="http://schemas.microsoft.com/office/drawing/2014/main" id="{A85FA07A-AFF0-A54F-A7E0-9586B5AA086C}"/>
              </a:ext>
            </a:extLst>
          </p:cNvPr>
          <p:cNvSpPr txBox="1"/>
          <p:nvPr/>
        </p:nvSpPr>
        <p:spPr>
          <a:xfrm>
            <a:off x="16878300" y="-165100"/>
            <a:ext cx="184731" cy="369332"/>
          </a:xfrm>
          <a:prstGeom prst="rect">
            <a:avLst/>
          </a:prstGeom>
          <a:noFill/>
        </p:spPr>
        <p:txBody>
          <a:bodyPr wrap="none" rtlCol="0">
            <a:noAutofit/>
          </a:bodyPr>
          <a:lstStyle/>
          <a:p>
            <a:endParaRPr lang="en-US" dirty="0"/>
          </a:p>
        </p:txBody>
      </p:sp>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19" name="Subtitle 2">
            <a:extLst>
              <a:ext uri="{FF2B5EF4-FFF2-40B4-BE49-F238E27FC236}">
                <a16:creationId xmlns:a16="http://schemas.microsoft.com/office/drawing/2014/main" id="{B32A72F6-9FBD-C64A-BD66-16860B85C077}"/>
              </a:ext>
            </a:extLst>
          </p:cNvPr>
          <p:cNvSpPr txBox="1">
            <a:spLocks/>
          </p:cNvSpPr>
          <p:nvPr/>
        </p:nvSpPr>
        <p:spPr>
          <a:xfrm>
            <a:off x="0" y="574636"/>
            <a:ext cx="12192000" cy="64132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Reading as a writer – explore the poem</a:t>
            </a:r>
          </a:p>
        </p:txBody>
      </p:sp>
      <p:sp>
        <p:nvSpPr>
          <p:cNvPr id="11" name="Rectangle 10">
            <a:extLst>
              <a:ext uri="{FF2B5EF4-FFF2-40B4-BE49-F238E27FC236}">
                <a16:creationId xmlns:a16="http://schemas.microsoft.com/office/drawing/2014/main" id="{65BEAD27-FC01-1B41-B54F-E7DA64D15DC5}"/>
              </a:ext>
            </a:extLst>
          </p:cNvPr>
          <p:cNvSpPr/>
          <p:nvPr/>
        </p:nvSpPr>
        <p:spPr>
          <a:xfrm>
            <a:off x="767008" y="2245110"/>
            <a:ext cx="2402684" cy="99810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opening line sets the scene. It describes the excitement of the busy scene as the ship sets sail.</a:t>
            </a:r>
          </a:p>
        </p:txBody>
      </p:sp>
      <p:sp>
        <p:nvSpPr>
          <p:cNvPr id="13" name="Rectangle 12">
            <a:extLst>
              <a:ext uri="{FF2B5EF4-FFF2-40B4-BE49-F238E27FC236}">
                <a16:creationId xmlns:a16="http://schemas.microsoft.com/office/drawing/2014/main" id="{B30FA481-2B9B-3E4D-996E-649FEDB686BB}"/>
              </a:ext>
            </a:extLst>
          </p:cNvPr>
          <p:cNvSpPr/>
          <p:nvPr/>
        </p:nvSpPr>
        <p:spPr>
          <a:xfrm>
            <a:off x="767009" y="3379354"/>
            <a:ext cx="2402684" cy="113737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next three lines provide the reader with more information about the ship and the journey.</a:t>
            </a:r>
          </a:p>
        </p:txBody>
      </p:sp>
      <p:sp>
        <p:nvSpPr>
          <p:cNvPr id="14" name="Rectangle 13">
            <a:extLst>
              <a:ext uri="{FF2B5EF4-FFF2-40B4-BE49-F238E27FC236}">
                <a16:creationId xmlns:a16="http://schemas.microsoft.com/office/drawing/2014/main" id="{DAC84724-C87C-6F4B-B1F3-F096A4F19959}"/>
              </a:ext>
            </a:extLst>
          </p:cNvPr>
          <p:cNvSpPr/>
          <p:nvPr/>
        </p:nvSpPr>
        <p:spPr>
          <a:xfrm>
            <a:off x="767009" y="4648284"/>
            <a:ext cx="2402684" cy="62941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Use of adjectives</a:t>
            </a:r>
            <a:br>
              <a:rPr lang="en-GB" altLang="en-US" sz="1300" dirty="0">
                <a:solidFill>
                  <a:srgbClr val="414042"/>
                </a:solidFill>
                <a:latin typeface="Comic Sans MS" panose="030F0902030302020204" pitchFamily="66" charset="0"/>
              </a:rPr>
            </a:br>
            <a:r>
              <a:rPr lang="en-GB" altLang="en-US" sz="1300" dirty="0">
                <a:solidFill>
                  <a:srgbClr val="414042"/>
                </a:solidFill>
                <a:latin typeface="Comic Sans MS" panose="030F0902030302020204" pitchFamily="66" charset="0"/>
              </a:rPr>
              <a:t>to describe.</a:t>
            </a:r>
          </a:p>
        </p:txBody>
      </p:sp>
      <p:sp>
        <p:nvSpPr>
          <p:cNvPr id="15" name="Rectangle 14">
            <a:extLst>
              <a:ext uri="{FF2B5EF4-FFF2-40B4-BE49-F238E27FC236}">
                <a16:creationId xmlns:a16="http://schemas.microsoft.com/office/drawing/2014/main" id="{6A389E88-9905-8840-8A51-231B2603083E}"/>
              </a:ext>
            </a:extLst>
          </p:cNvPr>
          <p:cNvSpPr/>
          <p:nvPr/>
        </p:nvSpPr>
        <p:spPr>
          <a:xfrm>
            <a:off x="9069937" y="2245110"/>
            <a:ext cx="2355054" cy="99810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second line identifies that this ship has an engine and is sailing to America (US-bound).</a:t>
            </a:r>
          </a:p>
        </p:txBody>
      </p:sp>
      <p:sp>
        <p:nvSpPr>
          <p:cNvPr id="17" name="Rectangle 16">
            <a:extLst>
              <a:ext uri="{FF2B5EF4-FFF2-40B4-BE49-F238E27FC236}">
                <a16:creationId xmlns:a16="http://schemas.microsoft.com/office/drawing/2014/main" id="{1FEB149E-35F2-8846-82B5-3504E2E1622D}"/>
              </a:ext>
            </a:extLst>
          </p:cNvPr>
          <p:cNvSpPr/>
          <p:nvPr/>
        </p:nvSpPr>
        <p:spPr>
          <a:xfrm>
            <a:off x="9069937" y="3374776"/>
            <a:ext cx="2355054" cy="91640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choice of words make it sound poignant, e.g. friends and viewers</a:t>
            </a:r>
            <a:br>
              <a:rPr lang="en-GB" altLang="en-US" sz="1300" dirty="0">
                <a:solidFill>
                  <a:srgbClr val="414042"/>
                </a:solidFill>
                <a:latin typeface="Comic Sans MS" panose="030F0902030302020204" pitchFamily="66" charset="0"/>
              </a:rPr>
            </a:br>
            <a:r>
              <a:rPr lang="en-GB" altLang="en-US" sz="1300" dirty="0">
                <a:solidFill>
                  <a:srgbClr val="414042"/>
                </a:solidFill>
                <a:latin typeface="Comic Sans MS" panose="030F0902030302020204" pitchFamily="66" charset="0"/>
              </a:rPr>
              <a:t>left behind</a:t>
            </a:r>
          </a:p>
        </p:txBody>
      </p:sp>
      <p:cxnSp>
        <p:nvCxnSpPr>
          <p:cNvPr id="22" name="Straight Arrow Connector 21">
            <a:extLst>
              <a:ext uri="{FF2B5EF4-FFF2-40B4-BE49-F238E27FC236}">
                <a16:creationId xmlns:a16="http://schemas.microsoft.com/office/drawing/2014/main" id="{8B48BAC6-08C4-2846-A8FE-D330E29CB4F4}"/>
              </a:ext>
            </a:extLst>
          </p:cNvPr>
          <p:cNvCxnSpPr>
            <a:cxnSpLocks/>
            <a:stCxn id="11" idx="3"/>
          </p:cNvCxnSpPr>
          <p:nvPr/>
        </p:nvCxnSpPr>
        <p:spPr>
          <a:xfrm flipV="1">
            <a:off x="3169692" y="2570740"/>
            <a:ext cx="428273" cy="173424"/>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23C4D382-CF12-CC4B-88F4-A7E7552F1914}"/>
              </a:ext>
            </a:extLst>
          </p:cNvPr>
          <p:cNvCxnSpPr>
            <a:cxnSpLocks/>
          </p:cNvCxnSpPr>
          <p:nvPr/>
        </p:nvCxnSpPr>
        <p:spPr>
          <a:xfrm flipV="1">
            <a:off x="3169692" y="4336160"/>
            <a:ext cx="1141097" cy="515764"/>
          </a:xfrm>
          <a:prstGeom prst="bentConnector3">
            <a:avLst>
              <a:gd name="adj1" fmla="val 17158"/>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FE728DE6-BDC2-FF49-A477-DF96DFF9CF93}"/>
              </a:ext>
            </a:extLst>
          </p:cNvPr>
          <p:cNvCxnSpPr>
            <a:cxnSpLocks/>
            <a:stCxn id="15" idx="1"/>
          </p:cNvCxnSpPr>
          <p:nvPr/>
        </p:nvCxnSpPr>
        <p:spPr>
          <a:xfrm flipH="1">
            <a:off x="8710369" y="2744164"/>
            <a:ext cx="359568" cy="188895"/>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47C06491-5DB8-F240-A994-FD70CD9F11D8}"/>
              </a:ext>
            </a:extLst>
          </p:cNvPr>
          <p:cNvCxnSpPr>
            <a:cxnSpLocks/>
            <a:stCxn id="17" idx="1"/>
          </p:cNvCxnSpPr>
          <p:nvPr/>
        </p:nvCxnSpPr>
        <p:spPr>
          <a:xfrm flipH="1">
            <a:off x="8806071" y="3832976"/>
            <a:ext cx="263866" cy="5902"/>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9" name="Text Box 6">
            <a:extLst>
              <a:ext uri="{FF2B5EF4-FFF2-40B4-BE49-F238E27FC236}">
                <a16:creationId xmlns:a16="http://schemas.microsoft.com/office/drawing/2014/main" id="{DD27D85C-7B38-304D-BCA5-1BB198EC8D00}"/>
              </a:ext>
            </a:extLst>
          </p:cNvPr>
          <p:cNvSpPr txBox="1">
            <a:spLocks noChangeArrowheads="1"/>
          </p:cNvSpPr>
          <p:nvPr/>
        </p:nvSpPr>
        <p:spPr bwMode="auto">
          <a:xfrm>
            <a:off x="705855" y="1097793"/>
            <a:ext cx="10162671" cy="92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700"/>
              </a:spcBef>
            </a:pPr>
            <a:r>
              <a:rPr lang="en-GB" altLang="en-US" sz="1600" dirty="0">
                <a:solidFill>
                  <a:srgbClr val="414042"/>
                </a:solidFill>
                <a:latin typeface="Comic Sans MS" panose="030F0902030302020204" pitchFamily="66" charset="0"/>
              </a:rPr>
              <a:t>You are now going to delve a bit deeper and consider the structure and the meaning of the poem.</a:t>
            </a:r>
          </a:p>
          <a:p>
            <a:pPr>
              <a:spcBef>
                <a:spcPts val="700"/>
              </a:spcBef>
            </a:pPr>
            <a:r>
              <a:rPr lang="en-GB" altLang="en-US" sz="1600" dirty="0">
                <a:solidFill>
                  <a:srgbClr val="414042"/>
                </a:solidFill>
                <a:latin typeface="Comic Sans MS" panose="030F0902030302020204" pitchFamily="66" charset="0"/>
              </a:rPr>
              <a:t>Discuss with a partner and annotate the poem with your thoughts and ideas. The verses follow separately and offer suggestions, but remember it is YOUR opinion that is important in this exercise:</a:t>
            </a:r>
          </a:p>
        </p:txBody>
      </p:sp>
      <p:sp>
        <p:nvSpPr>
          <p:cNvPr id="33" name="Rectangle 32">
            <a:extLst>
              <a:ext uri="{FF2B5EF4-FFF2-40B4-BE49-F238E27FC236}">
                <a16:creationId xmlns:a16="http://schemas.microsoft.com/office/drawing/2014/main" id="{55998D9B-E915-8549-BDB0-FF61D0F0A2DF}"/>
              </a:ext>
            </a:extLst>
          </p:cNvPr>
          <p:cNvSpPr/>
          <p:nvPr/>
        </p:nvSpPr>
        <p:spPr>
          <a:xfrm>
            <a:off x="767007" y="5444225"/>
            <a:ext cx="6416217" cy="438756"/>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300" dirty="0">
                <a:solidFill>
                  <a:srgbClr val="414042"/>
                </a:solidFill>
                <a:latin typeface="Comic Sans MS" panose="030F0902030302020204" pitchFamily="66" charset="0"/>
              </a:rPr>
              <a:t>There is use of action verbs throughout, e.g. nudging, waving, throbbing, etc.</a:t>
            </a:r>
          </a:p>
        </p:txBody>
      </p:sp>
      <p:sp>
        <p:nvSpPr>
          <p:cNvPr id="34" name="Rectangle 33">
            <a:extLst>
              <a:ext uri="{FF2B5EF4-FFF2-40B4-BE49-F238E27FC236}">
                <a16:creationId xmlns:a16="http://schemas.microsoft.com/office/drawing/2014/main" id="{B2B0959A-0A2D-3242-BDA0-A8979293E26A}"/>
              </a:ext>
            </a:extLst>
          </p:cNvPr>
          <p:cNvSpPr/>
          <p:nvPr/>
        </p:nvSpPr>
        <p:spPr>
          <a:xfrm>
            <a:off x="7522590" y="5444564"/>
            <a:ext cx="3902401" cy="438756"/>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300" dirty="0">
                <a:solidFill>
                  <a:srgbClr val="414042"/>
                </a:solidFill>
                <a:latin typeface="Comic Sans MS" panose="030F0902030302020204" pitchFamily="66" charset="0"/>
              </a:rPr>
              <a:t>The lines follow an ABAB rhyming scheme.</a:t>
            </a:r>
          </a:p>
        </p:txBody>
      </p:sp>
      <p:sp>
        <p:nvSpPr>
          <p:cNvPr id="45" name="Left Brace 44">
            <a:extLst>
              <a:ext uri="{FF2B5EF4-FFF2-40B4-BE49-F238E27FC236}">
                <a16:creationId xmlns:a16="http://schemas.microsoft.com/office/drawing/2014/main" id="{39C56EF2-B2AE-7044-8BFD-D89B9C800620}"/>
              </a:ext>
            </a:extLst>
          </p:cNvPr>
          <p:cNvSpPr/>
          <p:nvPr/>
        </p:nvSpPr>
        <p:spPr>
          <a:xfrm>
            <a:off x="3301855" y="3116380"/>
            <a:ext cx="404670" cy="998108"/>
          </a:xfrm>
          <a:prstGeom prst="leftBrace">
            <a:avLst>
              <a:gd name="adj1" fmla="val 59954"/>
              <a:gd name="adj2" fmla="val 64291"/>
            </a:avLst>
          </a:prstGeom>
          <a:ln w="2857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Rectangle 51">
            <a:extLst>
              <a:ext uri="{FF2B5EF4-FFF2-40B4-BE49-F238E27FC236}">
                <a16:creationId xmlns:a16="http://schemas.microsoft.com/office/drawing/2014/main" id="{5E762B2F-AABB-2A46-8E35-437CC0618905}"/>
              </a:ext>
            </a:extLst>
          </p:cNvPr>
          <p:cNvSpPr/>
          <p:nvPr/>
        </p:nvSpPr>
        <p:spPr>
          <a:xfrm>
            <a:off x="9069937" y="4426151"/>
            <a:ext cx="2355054" cy="85154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last two lines describe the experience for first class passengers.</a:t>
            </a:r>
          </a:p>
        </p:txBody>
      </p:sp>
      <p:cxnSp>
        <p:nvCxnSpPr>
          <p:cNvPr id="53" name="Straight Arrow Connector 52">
            <a:extLst>
              <a:ext uri="{FF2B5EF4-FFF2-40B4-BE49-F238E27FC236}">
                <a16:creationId xmlns:a16="http://schemas.microsoft.com/office/drawing/2014/main" id="{7B56DC9A-0739-BA46-83ED-DCAA07350EE7}"/>
              </a:ext>
            </a:extLst>
          </p:cNvPr>
          <p:cNvCxnSpPr>
            <a:cxnSpLocks/>
            <a:stCxn id="52" idx="1"/>
          </p:cNvCxnSpPr>
          <p:nvPr/>
        </p:nvCxnSpPr>
        <p:spPr>
          <a:xfrm flipH="1" flipV="1">
            <a:off x="8621671" y="4717766"/>
            <a:ext cx="448266" cy="134158"/>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8795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par>
                          <p:cTn id="7" fill="hold">
                            <p:stCondLst>
                              <p:cond delay="0"/>
                            </p:stCondLst>
                            <p:childTnLst>
                              <p:par>
                                <p:cTn id="8" presetID="22" presetClass="entr" presetSubtype="4" fill="hold" nodeType="after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down)">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par>
                          <p:cTn id="15" fill="hold">
                            <p:stCondLst>
                              <p:cond delay="0"/>
                            </p:stCondLst>
                            <p:childTnLst>
                              <p:par>
                                <p:cTn id="16" presetID="22" presetClass="entr" presetSubtype="2"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right)">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par>
                          <p:cTn id="23" fill="hold">
                            <p:stCondLst>
                              <p:cond delay="0"/>
                            </p:stCondLst>
                            <p:childTnLst>
                              <p:par>
                                <p:cTn id="24" presetID="22" presetClass="entr" presetSubtype="8" fill="hold" grpId="0" nodeType="afterEffect">
                                  <p:stCondLst>
                                    <p:cond delay="500"/>
                                  </p:stCondLst>
                                  <p:childTnLst>
                                    <p:set>
                                      <p:cBhvr>
                                        <p:cTn id="25" dur="1" fill="hold">
                                          <p:stCondLst>
                                            <p:cond delay="0"/>
                                          </p:stCondLst>
                                        </p:cTn>
                                        <p:tgtEl>
                                          <p:spTgt spid="45"/>
                                        </p:tgtEl>
                                        <p:attrNameLst>
                                          <p:attrName>style.visibility</p:attrName>
                                        </p:attrNameLst>
                                      </p:cBhvr>
                                      <p:to>
                                        <p:strVal val="visible"/>
                                      </p:to>
                                    </p:set>
                                    <p:animEffect transition="in" filter="wipe(left)">
                                      <p:cBhvr>
                                        <p:cTn id="26" dur="500"/>
                                        <p:tgtEl>
                                          <p:spTgt spid="45"/>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par>
                          <p:cTn id="31" fill="hold">
                            <p:stCondLst>
                              <p:cond delay="0"/>
                            </p:stCondLst>
                            <p:childTnLst>
                              <p:par>
                                <p:cTn id="32" presetID="22" presetClass="entr" presetSubtype="2"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right)">
                                      <p:cBhvr>
                                        <p:cTn id="34" dur="500"/>
                                        <p:tgtEl>
                                          <p:spTgt spid="26"/>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par>
                          <p:cTn id="39" fill="hold">
                            <p:stCondLst>
                              <p:cond delay="0"/>
                            </p:stCondLst>
                            <p:childTnLst>
                              <p:par>
                                <p:cTn id="40" presetID="22" presetClass="entr" presetSubtype="4"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down)">
                                      <p:cBhvr>
                                        <p:cTn id="42" dur="500"/>
                                        <p:tgtEl>
                                          <p:spTgt spid="24"/>
                                        </p:tgtEl>
                                      </p:cBhvr>
                                    </p:animEffect>
                                  </p:childTnLst>
                                </p:cTn>
                              </p:par>
                              <p:par>
                                <p:cTn id="43" presetID="1" presetClass="entr" presetSubtype="0" fill="hold" nodeType="withEffect">
                                  <p:stCondLst>
                                    <p:cond delay="0"/>
                                  </p:stCondLst>
                                  <p:childTnLst>
                                    <p:set>
                                      <p:cBhvr>
                                        <p:cTn id="44" dur="1" fill="hold">
                                          <p:stCondLst>
                                            <p:cond delay="0"/>
                                          </p:stCondLst>
                                        </p:cTn>
                                        <p:tgtEl>
                                          <p:spTgt spid="66"/>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7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71"/>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72"/>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73"/>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52"/>
                                        </p:tgtEl>
                                        <p:attrNameLst>
                                          <p:attrName>style.visibility</p:attrName>
                                        </p:attrNameLst>
                                      </p:cBhvr>
                                      <p:to>
                                        <p:strVal val="visible"/>
                                      </p:to>
                                    </p:set>
                                  </p:childTnLst>
                                </p:cTn>
                              </p:par>
                            </p:childTnLst>
                          </p:cTn>
                        </p:par>
                        <p:par>
                          <p:cTn id="57" fill="hold">
                            <p:stCondLst>
                              <p:cond delay="0"/>
                            </p:stCondLst>
                            <p:childTnLst>
                              <p:par>
                                <p:cTn id="58" presetID="22" presetClass="entr" presetSubtype="2" fill="hold"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wipe(right)">
                                      <p:cBhvr>
                                        <p:cTn id="60" dur="500"/>
                                        <p:tgtEl>
                                          <p:spTgt spid="53"/>
                                        </p:tgtEl>
                                      </p:cBhvr>
                                    </p:animEffec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3"/>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17" grpId="0" animBg="1"/>
      <p:bldP spid="33" grpId="0" animBg="1"/>
      <p:bldP spid="34" grpId="0" animBg="1"/>
      <p:bldP spid="45" grpId="0" animBg="1"/>
      <p:bldP spid="5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9014" cy="28255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1b</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writer’s eye: </a:t>
            </a:r>
          </a:p>
          <a:p>
            <a:pPr marL="138113" lvl="0">
              <a:spcBef>
                <a:spcPts val="700"/>
              </a:spcBef>
            </a:pPr>
            <a:r>
              <a:rPr lang="en-GB" altLang="en-US" sz="1700" dirty="0">
                <a:solidFill>
                  <a:prstClr val="white"/>
                </a:solidFill>
                <a:latin typeface="Comic Sans MS" panose="030F0902030302020204" pitchFamily="66" charset="0"/>
              </a:rPr>
              <a:t>How has the writer done it? </a:t>
            </a:r>
          </a:p>
          <a:p>
            <a:pPr marL="138113" lvl="0">
              <a:spcBef>
                <a:spcPts val="700"/>
              </a:spcBef>
            </a:pPr>
            <a:r>
              <a:rPr lang="en-GB" altLang="en-US" sz="1700" dirty="0">
                <a:solidFill>
                  <a:prstClr val="white"/>
                </a:solidFill>
                <a:latin typeface="Comic Sans MS" panose="030F0902030302020204" pitchFamily="66" charset="0"/>
              </a:rPr>
              <a:t>What techniques can I learn and apply?</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863542" y="1437417"/>
            <a:ext cx="7157384" cy="526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The teacher’s role in the analysis stage is to model for the children how to identify authors’ techniques and the intention for the text</a:t>
            </a:r>
            <a:br>
              <a:rPr lang="en-GB" altLang="ja-JP" sz="1600" dirty="0">
                <a:solidFill>
                  <a:srgbClr val="414042"/>
                </a:solidFill>
                <a:ea typeface="MS PGothic" panose="020B0600070205080204" pitchFamily="34" charset="-128"/>
              </a:rPr>
            </a:br>
            <a:r>
              <a:rPr lang="en-GB" altLang="ja-JP" sz="1600" dirty="0">
                <a:solidFill>
                  <a:srgbClr val="414042"/>
                </a:solidFill>
                <a:ea typeface="MS PGothic" panose="020B0600070205080204" pitchFamily="34" charset="-128"/>
              </a:rPr>
              <a:t>and the intended effect upon the reader, asking </a:t>
            </a:r>
            <a:r>
              <a:rPr lang="en-GB" altLang="ja-JP" sz="1600" i="1" dirty="0">
                <a:solidFill>
                  <a:srgbClr val="414042"/>
                </a:solidFill>
                <a:ea typeface="MS PGothic" panose="020B0600070205080204" pitchFamily="34" charset="-128"/>
              </a:rPr>
              <a:t>‘‘How did the poet</a:t>
            </a:r>
            <a:br>
              <a:rPr lang="en-GB" altLang="ja-JP" sz="1600" i="1" dirty="0">
                <a:solidFill>
                  <a:srgbClr val="414042"/>
                </a:solidFill>
                <a:ea typeface="MS PGothic" panose="020B0600070205080204" pitchFamily="34" charset="-128"/>
              </a:rPr>
            </a:br>
            <a:r>
              <a:rPr lang="en-GB" altLang="ja-JP" sz="1600" i="1" dirty="0">
                <a:solidFill>
                  <a:srgbClr val="414042"/>
                </a:solidFill>
                <a:ea typeface="MS PGothic" panose="020B0600070205080204" pitchFamily="34" charset="-128"/>
              </a:rPr>
              <a:t>do that?’. </a:t>
            </a:r>
            <a:endParaRPr lang="en-GB" altLang="ja-JP" sz="1600" dirty="0">
              <a:solidFill>
                <a:srgbClr val="414042"/>
              </a:solidFill>
              <a:ea typeface="MS PGothic" panose="020B0600070205080204" pitchFamily="34" charset="-128"/>
            </a:endParaRP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Consider what structures, register and language has been used and provide opportunities for the children to explore and discuss these.</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Model working out the meaning of unfamiliar words and phrases by</a:t>
            </a:r>
            <a:br>
              <a:rPr lang="en-GB" altLang="ja-JP" sz="1600" dirty="0">
                <a:solidFill>
                  <a:srgbClr val="414042"/>
                </a:solidFill>
                <a:ea typeface="Microsoft YaHei" panose="020B0503020204020204" pitchFamily="34" charset="-122"/>
              </a:rPr>
            </a:br>
            <a:r>
              <a:rPr lang="en-GB" altLang="ja-JP" sz="1600" dirty="0">
                <a:solidFill>
                  <a:srgbClr val="414042"/>
                </a:solidFill>
                <a:ea typeface="Microsoft YaHei" panose="020B0503020204020204" pitchFamily="34" charset="-122"/>
              </a:rPr>
              <a:t>re-reading, pointing out the context, making analogies to known words, linking thoughts to etymological and morphological clues.</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Children need to be taught how to infer, activate prior knowledge, understand the language used and monitor their own understanding. This knowledge is used to inform the children’s own writing.</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Identify common features in poetry.</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Model recording and retrieving information from a working wall or a writing journal.</a:t>
            </a: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analysing a text:</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41008505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3">
            <a:extLst>
              <a:ext uri="{FF2B5EF4-FFF2-40B4-BE49-F238E27FC236}">
                <a16:creationId xmlns:a16="http://schemas.microsoft.com/office/drawing/2014/main" id="{EFAFABD8-EB80-0C48-AF9D-D03098987E66}"/>
              </a:ext>
            </a:extLst>
          </p:cNvPr>
          <p:cNvSpPr>
            <a:spLocks noChangeArrowheads="1"/>
          </p:cNvSpPr>
          <p:nvPr/>
        </p:nvSpPr>
        <p:spPr bwMode="auto">
          <a:xfrm>
            <a:off x="2431884" y="2545913"/>
            <a:ext cx="7550464" cy="2766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nchorCtr="0">
            <a:noAutofit/>
          </a:bodyPr>
          <a:lstStyle/>
          <a:p>
            <a:pPr algn="ctr">
              <a:spcBef>
                <a:spcPts val="700"/>
              </a:spcBef>
            </a:pPr>
            <a:r>
              <a:rPr lang="en-GB" altLang="en-US" sz="1600" dirty="0">
                <a:solidFill>
                  <a:srgbClr val="414042"/>
                </a:solidFill>
                <a:latin typeface="Comic Sans MS" panose="030F0902030302020204" pitchFamily="66" charset="0"/>
              </a:rPr>
              <a:t>Exclusive cruise escape for those with wealth and leisure,</a:t>
            </a:r>
          </a:p>
          <a:p>
            <a:pPr algn="ctr">
              <a:spcBef>
                <a:spcPts val="700"/>
              </a:spcBef>
            </a:pPr>
            <a:r>
              <a:rPr lang="en-GB" altLang="en-US" sz="1600" dirty="0">
                <a:solidFill>
                  <a:srgbClr val="414042"/>
                </a:solidFill>
                <a:latin typeface="Comic Sans MS" panose="030F0902030302020204" pitchFamily="66" charset="0"/>
              </a:rPr>
              <a:t>For others, steerage cabins, in the cramping dark below:</a:t>
            </a:r>
          </a:p>
          <a:p>
            <a:pPr algn="ctr">
              <a:spcBef>
                <a:spcPts val="700"/>
              </a:spcBef>
            </a:pPr>
            <a:r>
              <a:rPr lang="en-GB" altLang="en-US" sz="1600" dirty="0">
                <a:solidFill>
                  <a:srgbClr val="414042"/>
                </a:solidFill>
                <a:latin typeface="Comic Sans MS" panose="030F0902030302020204" pitchFamily="66" charset="0"/>
              </a:rPr>
              <a:t>Refugees from famine, poverty, the voyage not for pleasure,</a:t>
            </a:r>
          </a:p>
          <a:p>
            <a:pPr algn="ctr">
              <a:spcBef>
                <a:spcPts val="700"/>
              </a:spcBef>
            </a:pPr>
            <a:r>
              <a:rPr lang="en-GB" altLang="en-US" sz="1600" dirty="0">
                <a:solidFill>
                  <a:srgbClr val="414042"/>
                </a:solidFill>
                <a:latin typeface="Comic Sans MS" panose="030F0902030302020204" pitchFamily="66" charset="0"/>
              </a:rPr>
              <a:t>But seeking opportunity, in hope that dreams could grow.</a:t>
            </a:r>
          </a:p>
          <a:p>
            <a:pPr algn="ctr">
              <a:spcBef>
                <a:spcPts val="700"/>
              </a:spcBef>
            </a:pPr>
            <a:r>
              <a:rPr lang="en-GB" altLang="en-US" sz="1600" dirty="0">
                <a:solidFill>
                  <a:srgbClr val="414042"/>
                </a:solidFill>
                <a:latin typeface="Comic Sans MS" panose="030F0902030302020204" pitchFamily="66" charset="0"/>
              </a:rPr>
              <a:t>This brave new century, the twentieth, only twelve years old, </a:t>
            </a:r>
          </a:p>
          <a:p>
            <a:pPr algn="ctr">
              <a:spcBef>
                <a:spcPts val="700"/>
              </a:spcBef>
            </a:pPr>
            <a:r>
              <a:rPr lang="en-GB" altLang="en-US" sz="1600" dirty="0">
                <a:solidFill>
                  <a:srgbClr val="414042"/>
                </a:solidFill>
                <a:latin typeface="Comic Sans MS" panose="030F0902030302020204" pitchFamily="66" charset="0"/>
              </a:rPr>
              <a:t>This Empire's hub, the home of science and invention,</a:t>
            </a:r>
          </a:p>
          <a:p>
            <a:pPr algn="ctr">
              <a:spcBef>
                <a:spcPts val="700"/>
              </a:spcBef>
            </a:pPr>
            <a:r>
              <a:rPr lang="en-GB" altLang="en-US" sz="1600" dirty="0">
                <a:solidFill>
                  <a:srgbClr val="414042"/>
                </a:solidFill>
                <a:latin typeface="Comic Sans MS" panose="030F0902030302020204" pitchFamily="66" charset="0"/>
              </a:rPr>
              <a:t>With Progress its ambition, and with efforts brave and bold,</a:t>
            </a:r>
          </a:p>
          <a:p>
            <a:pPr algn="ctr">
              <a:spcBef>
                <a:spcPts val="700"/>
              </a:spcBef>
            </a:pPr>
            <a:r>
              <a:rPr lang="en-GB" altLang="en-US" sz="1600" dirty="0">
                <a:solidFill>
                  <a:srgbClr val="414042"/>
                </a:solidFill>
                <a:latin typeface="Comic Sans MS" panose="030F0902030302020204" pitchFamily="66" charset="0"/>
              </a:rPr>
              <a:t>Makes Titanic! - a nation's pride, a bold world-best intention.</a:t>
            </a:r>
          </a:p>
        </p:txBody>
      </p:sp>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2" name="TextBox 1">
            <a:extLst>
              <a:ext uri="{FF2B5EF4-FFF2-40B4-BE49-F238E27FC236}">
                <a16:creationId xmlns:a16="http://schemas.microsoft.com/office/drawing/2014/main" id="{A85FA07A-AFF0-A54F-A7E0-9586B5AA086C}"/>
              </a:ext>
            </a:extLst>
          </p:cNvPr>
          <p:cNvSpPr txBox="1"/>
          <p:nvPr/>
        </p:nvSpPr>
        <p:spPr>
          <a:xfrm>
            <a:off x="16878300" y="-165100"/>
            <a:ext cx="184731" cy="369332"/>
          </a:xfrm>
          <a:prstGeom prst="rect">
            <a:avLst/>
          </a:prstGeom>
          <a:noFill/>
        </p:spPr>
        <p:txBody>
          <a:bodyPr wrap="none" rtlCol="0">
            <a:noAutofit/>
          </a:bodyPr>
          <a:lstStyle/>
          <a:p>
            <a:endParaRPr lang="en-US" dirty="0"/>
          </a:p>
        </p:txBody>
      </p:sp>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19" name="Subtitle 2">
            <a:extLst>
              <a:ext uri="{FF2B5EF4-FFF2-40B4-BE49-F238E27FC236}">
                <a16:creationId xmlns:a16="http://schemas.microsoft.com/office/drawing/2014/main" id="{B32A72F6-9FBD-C64A-BD66-16860B85C077}"/>
              </a:ext>
            </a:extLst>
          </p:cNvPr>
          <p:cNvSpPr txBox="1">
            <a:spLocks/>
          </p:cNvSpPr>
          <p:nvPr/>
        </p:nvSpPr>
        <p:spPr>
          <a:xfrm>
            <a:off x="0" y="574636"/>
            <a:ext cx="12192000" cy="64132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Reading as a writer – explore the poem</a:t>
            </a:r>
          </a:p>
        </p:txBody>
      </p:sp>
      <p:sp>
        <p:nvSpPr>
          <p:cNvPr id="11" name="Rectangle 10">
            <a:extLst>
              <a:ext uri="{FF2B5EF4-FFF2-40B4-BE49-F238E27FC236}">
                <a16:creationId xmlns:a16="http://schemas.microsoft.com/office/drawing/2014/main" id="{65BEAD27-FC01-1B41-B54F-E7DA64D15DC5}"/>
              </a:ext>
            </a:extLst>
          </p:cNvPr>
          <p:cNvSpPr/>
          <p:nvPr/>
        </p:nvSpPr>
        <p:spPr>
          <a:xfrm>
            <a:off x="767008" y="1838739"/>
            <a:ext cx="2135217" cy="1323544"/>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opening line provides cohesion with a link back to the first stanza by referring to first class passengers.</a:t>
            </a:r>
          </a:p>
        </p:txBody>
      </p:sp>
      <p:sp>
        <p:nvSpPr>
          <p:cNvPr id="13" name="Rectangle 12">
            <a:extLst>
              <a:ext uri="{FF2B5EF4-FFF2-40B4-BE49-F238E27FC236}">
                <a16:creationId xmlns:a16="http://schemas.microsoft.com/office/drawing/2014/main" id="{B30FA481-2B9B-3E4D-996E-649FEDB686BB}"/>
              </a:ext>
            </a:extLst>
          </p:cNvPr>
          <p:cNvSpPr/>
          <p:nvPr/>
        </p:nvSpPr>
        <p:spPr>
          <a:xfrm>
            <a:off x="767009" y="3309765"/>
            <a:ext cx="2135217" cy="155919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next two lines provide the reader with more information about why the steerage passengers  were</a:t>
            </a:r>
            <a:br>
              <a:rPr lang="en-GB" altLang="en-US" sz="1300" dirty="0">
                <a:solidFill>
                  <a:srgbClr val="414042"/>
                </a:solidFill>
                <a:latin typeface="Comic Sans MS" panose="030F0902030302020204" pitchFamily="66" charset="0"/>
              </a:rPr>
            </a:br>
            <a:r>
              <a:rPr lang="en-GB" altLang="en-US" sz="1300" dirty="0">
                <a:solidFill>
                  <a:srgbClr val="414042"/>
                </a:solidFill>
                <a:latin typeface="Comic Sans MS" panose="030F0902030302020204" pitchFamily="66" charset="0"/>
              </a:rPr>
              <a:t>on board. </a:t>
            </a:r>
          </a:p>
        </p:txBody>
      </p:sp>
      <p:sp>
        <p:nvSpPr>
          <p:cNvPr id="15" name="Rectangle 14">
            <a:extLst>
              <a:ext uri="{FF2B5EF4-FFF2-40B4-BE49-F238E27FC236}">
                <a16:creationId xmlns:a16="http://schemas.microsoft.com/office/drawing/2014/main" id="{6A389E88-9905-8840-8A51-231B2603083E}"/>
              </a:ext>
            </a:extLst>
          </p:cNvPr>
          <p:cNvSpPr/>
          <p:nvPr/>
        </p:nvSpPr>
        <p:spPr>
          <a:xfrm>
            <a:off x="9447143" y="1674475"/>
            <a:ext cx="1977848" cy="117128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second line makes</a:t>
            </a:r>
            <a:br>
              <a:rPr lang="en-GB" altLang="en-US" sz="1300" dirty="0">
                <a:solidFill>
                  <a:srgbClr val="414042"/>
                </a:solidFill>
                <a:latin typeface="Comic Sans MS" panose="030F0902030302020204" pitchFamily="66" charset="0"/>
              </a:rPr>
            </a:br>
            <a:r>
              <a:rPr lang="en-GB" altLang="en-US" sz="1300" dirty="0">
                <a:solidFill>
                  <a:srgbClr val="414042"/>
                </a:solidFill>
                <a:latin typeface="Comic Sans MS" panose="030F0902030302020204" pitchFamily="66" charset="0"/>
              </a:rPr>
              <a:t>a stark contrast by describing the experience of those travelling in steerage.</a:t>
            </a:r>
          </a:p>
        </p:txBody>
      </p:sp>
      <p:sp>
        <p:nvSpPr>
          <p:cNvPr id="17" name="Rectangle 16">
            <a:extLst>
              <a:ext uri="{FF2B5EF4-FFF2-40B4-BE49-F238E27FC236}">
                <a16:creationId xmlns:a16="http://schemas.microsoft.com/office/drawing/2014/main" id="{1FEB149E-35F2-8846-82B5-3504E2E1622D}"/>
              </a:ext>
            </a:extLst>
          </p:cNvPr>
          <p:cNvSpPr/>
          <p:nvPr/>
        </p:nvSpPr>
        <p:spPr>
          <a:xfrm>
            <a:off x="9447143" y="3001652"/>
            <a:ext cx="1977848" cy="143740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choice of words makes it sound a much different trip for poorer people: refugees, famine, poverty, not for pleasure, hope.</a:t>
            </a:r>
          </a:p>
        </p:txBody>
      </p:sp>
      <p:cxnSp>
        <p:nvCxnSpPr>
          <p:cNvPr id="22" name="Straight Arrow Connector 21">
            <a:extLst>
              <a:ext uri="{FF2B5EF4-FFF2-40B4-BE49-F238E27FC236}">
                <a16:creationId xmlns:a16="http://schemas.microsoft.com/office/drawing/2014/main" id="{8B48BAC6-08C4-2846-A8FE-D330E29CB4F4}"/>
              </a:ext>
            </a:extLst>
          </p:cNvPr>
          <p:cNvCxnSpPr>
            <a:cxnSpLocks/>
            <a:stCxn id="11" idx="3"/>
          </p:cNvCxnSpPr>
          <p:nvPr/>
        </p:nvCxnSpPr>
        <p:spPr>
          <a:xfrm>
            <a:off x="2902225" y="2500511"/>
            <a:ext cx="483705" cy="189129"/>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FE728DE6-BDC2-FF49-A477-DF96DFF9CF93}"/>
              </a:ext>
            </a:extLst>
          </p:cNvPr>
          <p:cNvCxnSpPr>
            <a:cxnSpLocks/>
          </p:cNvCxnSpPr>
          <p:nvPr/>
        </p:nvCxnSpPr>
        <p:spPr>
          <a:xfrm flipH="1">
            <a:off x="8717261" y="2508782"/>
            <a:ext cx="716520" cy="468153"/>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47C06491-5DB8-F240-A994-FD70CD9F11D8}"/>
              </a:ext>
            </a:extLst>
          </p:cNvPr>
          <p:cNvCxnSpPr>
            <a:cxnSpLocks/>
          </p:cNvCxnSpPr>
          <p:nvPr/>
        </p:nvCxnSpPr>
        <p:spPr>
          <a:xfrm flipH="1">
            <a:off x="8656983" y="3501222"/>
            <a:ext cx="776798" cy="83795"/>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9" name="Text Box 6">
            <a:extLst>
              <a:ext uri="{FF2B5EF4-FFF2-40B4-BE49-F238E27FC236}">
                <a16:creationId xmlns:a16="http://schemas.microsoft.com/office/drawing/2014/main" id="{DD27D85C-7B38-304D-BCA5-1BB198EC8D00}"/>
              </a:ext>
            </a:extLst>
          </p:cNvPr>
          <p:cNvSpPr txBox="1">
            <a:spLocks noChangeArrowheads="1"/>
          </p:cNvSpPr>
          <p:nvPr/>
        </p:nvSpPr>
        <p:spPr bwMode="auto">
          <a:xfrm>
            <a:off x="407505" y="1148309"/>
            <a:ext cx="11370366" cy="639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lgn="ctr">
              <a:spcBef>
                <a:spcPts val="700"/>
              </a:spcBef>
            </a:pPr>
            <a:r>
              <a:rPr lang="en-GB" altLang="en-US" sz="1600" dirty="0">
                <a:solidFill>
                  <a:srgbClr val="414042"/>
                </a:solidFill>
                <a:latin typeface="Comic Sans MS" panose="030F0902030302020204" pitchFamily="66" charset="0"/>
              </a:rPr>
              <a:t>What do you think of the poet’s word choices to make the distinction</a:t>
            </a:r>
            <a:br>
              <a:rPr lang="en-GB" altLang="en-US" sz="1600" dirty="0">
                <a:solidFill>
                  <a:srgbClr val="414042"/>
                </a:solidFill>
                <a:latin typeface="Comic Sans MS" panose="030F0902030302020204" pitchFamily="66" charset="0"/>
              </a:rPr>
            </a:br>
            <a:r>
              <a:rPr lang="en-GB" altLang="en-US" sz="1600" dirty="0">
                <a:solidFill>
                  <a:srgbClr val="414042"/>
                </a:solidFill>
                <a:latin typeface="Comic Sans MS" panose="030F0902030302020204" pitchFamily="66" charset="0"/>
              </a:rPr>
              <a:t>between the different classes of passengers?</a:t>
            </a:r>
          </a:p>
        </p:txBody>
      </p:sp>
      <p:sp>
        <p:nvSpPr>
          <p:cNvPr id="34" name="Rectangle 33">
            <a:extLst>
              <a:ext uri="{FF2B5EF4-FFF2-40B4-BE49-F238E27FC236}">
                <a16:creationId xmlns:a16="http://schemas.microsoft.com/office/drawing/2014/main" id="{B2B0959A-0A2D-3242-BDA0-A8979293E26A}"/>
              </a:ext>
            </a:extLst>
          </p:cNvPr>
          <p:cNvSpPr/>
          <p:nvPr/>
        </p:nvSpPr>
        <p:spPr>
          <a:xfrm>
            <a:off x="4388380" y="5503453"/>
            <a:ext cx="3902401" cy="438756"/>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300" dirty="0">
                <a:solidFill>
                  <a:srgbClr val="414042"/>
                </a:solidFill>
                <a:latin typeface="Comic Sans MS" panose="030F0902030302020204" pitchFamily="66" charset="0"/>
              </a:rPr>
              <a:t>The lines follow an ABAB rhyming scheme.</a:t>
            </a:r>
          </a:p>
        </p:txBody>
      </p:sp>
      <p:sp>
        <p:nvSpPr>
          <p:cNvPr id="45" name="Left Brace 44">
            <a:extLst>
              <a:ext uri="{FF2B5EF4-FFF2-40B4-BE49-F238E27FC236}">
                <a16:creationId xmlns:a16="http://schemas.microsoft.com/office/drawing/2014/main" id="{39C56EF2-B2AE-7044-8BFD-D89B9C800620}"/>
              </a:ext>
            </a:extLst>
          </p:cNvPr>
          <p:cNvSpPr/>
          <p:nvPr/>
        </p:nvSpPr>
        <p:spPr>
          <a:xfrm>
            <a:off x="3011557" y="3198035"/>
            <a:ext cx="374373" cy="686148"/>
          </a:xfrm>
          <a:prstGeom prst="leftBrace">
            <a:avLst>
              <a:gd name="adj1" fmla="val 59954"/>
              <a:gd name="adj2" fmla="val 67188"/>
            </a:avLst>
          </a:prstGeom>
          <a:ln w="2857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Rectangle 51">
            <a:extLst>
              <a:ext uri="{FF2B5EF4-FFF2-40B4-BE49-F238E27FC236}">
                <a16:creationId xmlns:a16="http://schemas.microsoft.com/office/drawing/2014/main" id="{5E762B2F-AABB-2A46-8E35-437CC0618905}"/>
              </a:ext>
            </a:extLst>
          </p:cNvPr>
          <p:cNvSpPr/>
          <p:nvPr/>
        </p:nvSpPr>
        <p:spPr>
          <a:xfrm>
            <a:off x="9433781" y="4594948"/>
            <a:ext cx="1991209" cy="1333011"/>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last three lines are retrospective about the achievements of Great Britain at that time</a:t>
            </a:r>
            <a:br>
              <a:rPr lang="en-GB" altLang="en-US" sz="1300" dirty="0">
                <a:solidFill>
                  <a:srgbClr val="414042"/>
                </a:solidFill>
                <a:latin typeface="Comic Sans MS" panose="030F0902030302020204" pitchFamily="66" charset="0"/>
              </a:rPr>
            </a:br>
            <a:r>
              <a:rPr lang="en-GB" altLang="en-US" sz="1300" dirty="0">
                <a:solidFill>
                  <a:srgbClr val="414042"/>
                </a:solidFill>
                <a:latin typeface="Comic Sans MS" panose="030F0902030302020204" pitchFamily="66" charset="0"/>
              </a:rPr>
              <a:t>in history.</a:t>
            </a:r>
          </a:p>
        </p:txBody>
      </p:sp>
      <p:sp>
        <p:nvSpPr>
          <p:cNvPr id="58" name="Left Brace 57">
            <a:extLst>
              <a:ext uri="{FF2B5EF4-FFF2-40B4-BE49-F238E27FC236}">
                <a16:creationId xmlns:a16="http://schemas.microsoft.com/office/drawing/2014/main" id="{57BE6322-25FE-FB49-BFF0-172AAAD784A2}"/>
              </a:ext>
            </a:extLst>
          </p:cNvPr>
          <p:cNvSpPr/>
          <p:nvPr/>
        </p:nvSpPr>
        <p:spPr>
          <a:xfrm rot="10800000">
            <a:off x="8953500" y="4306326"/>
            <a:ext cx="374373" cy="933328"/>
          </a:xfrm>
          <a:prstGeom prst="leftBrace">
            <a:avLst>
              <a:gd name="adj1" fmla="val 59954"/>
              <a:gd name="adj2" fmla="val 49085"/>
            </a:avLst>
          </a:prstGeom>
          <a:ln w="2857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285410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left)">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par>
                          <p:cTn id="15" fill="hold">
                            <p:stCondLst>
                              <p:cond delay="0"/>
                            </p:stCondLst>
                            <p:childTnLst>
                              <p:par>
                                <p:cTn id="16" presetID="22" presetClass="entr" presetSubtype="2"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right)">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22" presetClass="entr" presetSubtype="8"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wipe(left)">
                                      <p:cBhvr>
                                        <p:cTn id="25" dur="500"/>
                                        <p:tgtEl>
                                          <p:spTgt spid="45"/>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childTnLst>
                                </p:cTn>
                              </p:par>
                            </p:childTnLst>
                          </p:cTn>
                        </p:par>
                        <p:par>
                          <p:cTn id="30" fill="hold">
                            <p:stCondLst>
                              <p:cond delay="0"/>
                            </p:stCondLst>
                            <p:childTnLst>
                              <p:par>
                                <p:cTn id="31" presetID="22" presetClass="entr" presetSubtype="2"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right)">
                                      <p:cBhvr>
                                        <p:cTn id="33" dur="5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52"/>
                                        </p:tgtEl>
                                        <p:attrNameLst>
                                          <p:attrName>style.visibility</p:attrName>
                                        </p:attrNameLst>
                                      </p:cBhvr>
                                      <p:to>
                                        <p:strVal val="visible"/>
                                      </p:to>
                                    </p:set>
                                  </p:childTnLst>
                                </p:cTn>
                              </p:par>
                            </p:childTnLst>
                          </p:cTn>
                        </p:par>
                        <p:par>
                          <p:cTn id="38" fill="hold">
                            <p:stCondLst>
                              <p:cond delay="0"/>
                            </p:stCondLst>
                            <p:childTnLst>
                              <p:par>
                                <p:cTn id="39" presetID="22" presetClass="entr" presetSubtype="2"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right)">
                                      <p:cBhvr>
                                        <p:cTn id="41" dur="500"/>
                                        <p:tgtEl>
                                          <p:spTgt spid="58"/>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5" grpId="0" animBg="1"/>
      <p:bldP spid="17" grpId="0" animBg="1"/>
      <p:bldP spid="34" grpId="0" animBg="1"/>
      <p:bldP spid="45" grpId="0" animBg="1"/>
      <p:bldP spid="52" grpId="0" animBg="1"/>
      <p:bldP spid="5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3">
            <a:extLst>
              <a:ext uri="{FF2B5EF4-FFF2-40B4-BE49-F238E27FC236}">
                <a16:creationId xmlns:a16="http://schemas.microsoft.com/office/drawing/2014/main" id="{EFAFABD8-EB80-0C48-AF9D-D03098987E66}"/>
              </a:ext>
            </a:extLst>
          </p:cNvPr>
          <p:cNvSpPr>
            <a:spLocks noChangeArrowheads="1"/>
          </p:cNvSpPr>
          <p:nvPr/>
        </p:nvSpPr>
        <p:spPr bwMode="auto">
          <a:xfrm>
            <a:off x="2431884" y="2545913"/>
            <a:ext cx="7550464" cy="2766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nchorCtr="0">
            <a:noAutofit/>
          </a:bodyPr>
          <a:lstStyle/>
          <a:p>
            <a:pPr algn="ctr">
              <a:spcBef>
                <a:spcPts val="700"/>
              </a:spcBef>
            </a:pPr>
            <a:r>
              <a:rPr lang="en-GB" altLang="en-US" sz="1600" dirty="0">
                <a:solidFill>
                  <a:srgbClr val="414042"/>
                </a:solidFill>
                <a:latin typeface="Comic Sans MS" panose="030F0902030302020204" pitchFamily="66" charset="0"/>
              </a:rPr>
              <a:t>North Atlantic night...  bright stars reflect in waves below,</a:t>
            </a:r>
          </a:p>
          <a:p>
            <a:pPr algn="ctr">
              <a:spcBef>
                <a:spcPts val="700"/>
              </a:spcBef>
            </a:pPr>
            <a:r>
              <a:rPr lang="en-GB" altLang="en-US" sz="1600" dirty="0">
                <a:solidFill>
                  <a:srgbClr val="414042"/>
                </a:solidFill>
                <a:latin typeface="Comic Sans MS" panose="030F0902030302020204" pitchFamily="66" charset="0"/>
              </a:rPr>
              <a:t>Dark water, deadly cold, and silver moonlight on the deck;</a:t>
            </a:r>
          </a:p>
          <a:p>
            <a:pPr algn="ctr">
              <a:spcBef>
                <a:spcPts val="700"/>
              </a:spcBef>
            </a:pPr>
            <a:r>
              <a:rPr lang="en-GB" altLang="en-US" sz="1600" dirty="0">
                <a:solidFill>
                  <a:srgbClr val="414042"/>
                </a:solidFill>
                <a:latin typeface="Comic Sans MS" panose="030F0902030302020204" pitchFamily="66" charset="0"/>
              </a:rPr>
              <a:t>Simple Irish songs below; above, a dance-band and a show.</a:t>
            </a:r>
          </a:p>
          <a:p>
            <a:pPr algn="ctr">
              <a:spcBef>
                <a:spcPts val="700"/>
              </a:spcBef>
            </a:pPr>
            <a:r>
              <a:rPr lang="en-GB" altLang="en-US" sz="1600" dirty="0">
                <a:solidFill>
                  <a:srgbClr val="414042"/>
                </a:solidFill>
                <a:latin typeface="Comic Sans MS" panose="030F0902030302020204" pitchFamily="66" charset="0"/>
              </a:rPr>
              <a:t>The radio crackles warnings: advice to keep a watchful check</a:t>
            </a:r>
          </a:p>
          <a:p>
            <a:pPr algn="ctr">
              <a:spcBef>
                <a:spcPts val="700"/>
              </a:spcBef>
            </a:pPr>
            <a:r>
              <a:rPr lang="en-GB" altLang="en-US" sz="1600" dirty="0">
                <a:solidFill>
                  <a:srgbClr val="414042"/>
                </a:solidFill>
                <a:latin typeface="Comic Sans MS" panose="030F0902030302020204" pitchFamily="66" charset="0"/>
              </a:rPr>
              <a:t>For icebergs - then a thump and shock and shake and judder.</a:t>
            </a:r>
          </a:p>
          <a:p>
            <a:pPr algn="ctr">
              <a:spcBef>
                <a:spcPts val="700"/>
              </a:spcBef>
            </a:pPr>
            <a:r>
              <a:rPr lang="en-GB" altLang="en-US" sz="1600" dirty="0">
                <a:solidFill>
                  <a:srgbClr val="414042"/>
                </a:solidFill>
                <a:latin typeface="Comic Sans MS" panose="030F0902030302020204" pitchFamily="66" charset="0"/>
              </a:rPr>
              <a:t>Movement ceases, no response from wheel or rudder.</a:t>
            </a:r>
          </a:p>
          <a:p>
            <a:pPr algn="ctr">
              <a:spcBef>
                <a:spcPts val="700"/>
              </a:spcBef>
            </a:pPr>
            <a:r>
              <a:rPr lang="en-GB" altLang="en-US" sz="1600" dirty="0">
                <a:solidFill>
                  <a:srgbClr val="414042"/>
                </a:solidFill>
                <a:latin typeface="Comic Sans MS" panose="030F0902030302020204" pitchFamily="66" charset="0"/>
              </a:rPr>
              <a:t>Doubt and disbelief, then panic as Titanic starts to roll:</a:t>
            </a:r>
          </a:p>
          <a:p>
            <a:pPr algn="ctr">
              <a:spcBef>
                <a:spcPts val="700"/>
              </a:spcBef>
            </a:pPr>
            <a:r>
              <a:rPr lang="en-GB" altLang="en-US" sz="1600" dirty="0">
                <a:solidFill>
                  <a:srgbClr val="414042"/>
                </a:solidFill>
                <a:latin typeface="Comic Sans MS" panose="030F0902030302020204" pitchFamily="66" charset="0"/>
              </a:rPr>
              <a:t>Too few lifeboats, too much pushing test the crew's control.</a:t>
            </a:r>
          </a:p>
        </p:txBody>
      </p:sp>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2" name="TextBox 1">
            <a:extLst>
              <a:ext uri="{FF2B5EF4-FFF2-40B4-BE49-F238E27FC236}">
                <a16:creationId xmlns:a16="http://schemas.microsoft.com/office/drawing/2014/main" id="{A85FA07A-AFF0-A54F-A7E0-9586B5AA086C}"/>
              </a:ext>
            </a:extLst>
          </p:cNvPr>
          <p:cNvSpPr txBox="1"/>
          <p:nvPr/>
        </p:nvSpPr>
        <p:spPr>
          <a:xfrm>
            <a:off x="16878300" y="-165100"/>
            <a:ext cx="184731" cy="369332"/>
          </a:xfrm>
          <a:prstGeom prst="rect">
            <a:avLst/>
          </a:prstGeom>
          <a:noFill/>
        </p:spPr>
        <p:txBody>
          <a:bodyPr wrap="none" rtlCol="0">
            <a:noAutofit/>
          </a:bodyPr>
          <a:lstStyle/>
          <a:p>
            <a:endParaRPr lang="en-US" dirty="0"/>
          </a:p>
        </p:txBody>
      </p:sp>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19" name="Subtitle 2">
            <a:extLst>
              <a:ext uri="{FF2B5EF4-FFF2-40B4-BE49-F238E27FC236}">
                <a16:creationId xmlns:a16="http://schemas.microsoft.com/office/drawing/2014/main" id="{B32A72F6-9FBD-C64A-BD66-16860B85C077}"/>
              </a:ext>
            </a:extLst>
          </p:cNvPr>
          <p:cNvSpPr txBox="1">
            <a:spLocks/>
          </p:cNvSpPr>
          <p:nvPr/>
        </p:nvSpPr>
        <p:spPr>
          <a:xfrm>
            <a:off x="0" y="574636"/>
            <a:ext cx="12192000" cy="64132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Reading as a writer – explore the poem</a:t>
            </a:r>
          </a:p>
        </p:txBody>
      </p:sp>
      <p:sp>
        <p:nvSpPr>
          <p:cNvPr id="11" name="Rectangle 10">
            <a:extLst>
              <a:ext uri="{FF2B5EF4-FFF2-40B4-BE49-F238E27FC236}">
                <a16:creationId xmlns:a16="http://schemas.microsoft.com/office/drawing/2014/main" id="{65BEAD27-FC01-1B41-B54F-E7DA64D15DC5}"/>
              </a:ext>
            </a:extLst>
          </p:cNvPr>
          <p:cNvSpPr/>
          <p:nvPr/>
        </p:nvSpPr>
        <p:spPr>
          <a:xfrm>
            <a:off x="767008" y="2228064"/>
            <a:ext cx="2135217" cy="1323544"/>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Now we have the first reference to the night of the disaster and the build-up of events follows.</a:t>
            </a:r>
          </a:p>
        </p:txBody>
      </p:sp>
      <p:sp>
        <p:nvSpPr>
          <p:cNvPr id="13" name="Rectangle 12">
            <a:extLst>
              <a:ext uri="{FF2B5EF4-FFF2-40B4-BE49-F238E27FC236}">
                <a16:creationId xmlns:a16="http://schemas.microsoft.com/office/drawing/2014/main" id="{B30FA481-2B9B-3E4D-996E-649FEDB686BB}"/>
              </a:ext>
            </a:extLst>
          </p:cNvPr>
          <p:cNvSpPr/>
          <p:nvPr/>
        </p:nvSpPr>
        <p:spPr>
          <a:xfrm>
            <a:off x="767009" y="3699090"/>
            <a:ext cx="2135217" cy="155919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next line conveys</a:t>
            </a:r>
            <a:br>
              <a:rPr lang="en-GB" altLang="en-US" sz="1300" dirty="0">
                <a:solidFill>
                  <a:srgbClr val="414042"/>
                </a:solidFill>
                <a:latin typeface="Comic Sans MS" panose="030F0902030302020204" pitchFamily="66" charset="0"/>
              </a:rPr>
            </a:br>
            <a:r>
              <a:rPr lang="en-GB" altLang="en-US" sz="1300" dirty="0">
                <a:solidFill>
                  <a:srgbClr val="414042"/>
                </a:solidFill>
                <a:latin typeface="Comic Sans MS" panose="030F0902030302020204" pitchFamily="66" charset="0"/>
              </a:rPr>
              <a:t>to the reader that the passengers were</a:t>
            </a:r>
            <a:br>
              <a:rPr lang="en-GB" altLang="en-US" sz="1300" dirty="0">
                <a:solidFill>
                  <a:srgbClr val="414042"/>
                </a:solidFill>
                <a:latin typeface="Comic Sans MS" panose="030F0902030302020204" pitchFamily="66" charset="0"/>
              </a:rPr>
            </a:br>
            <a:r>
              <a:rPr lang="en-GB" altLang="en-US" sz="1300" dirty="0">
                <a:solidFill>
                  <a:srgbClr val="414042"/>
                </a:solidFill>
                <a:latin typeface="Comic Sans MS" panose="030F0902030302020204" pitchFamily="66" charset="0"/>
              </a:rPr>
              <a:t>unaware of the impending disaster.</a:t>
            </a:r>
          </a:p>
        </p:txBody>
      </p:sp>
      <p:sp>
        <p:nvSpPr>
          <p:cNvPr id="15" name="Rectangle 14">
            <a:extLst>
              <a:ext uri="{FF2B5EF4-FFF2-40B4-BE49-F238E27FC236}">
                <a16:creationId xmlns:a16="http://schemas.microsoft.com/office/drawing/2014/main" id="{6A389E88-9905-8840-8A51-231B2603083E}"/>
              </a:ext>
            </a:extLst>
          </p:cNvPr>
          <p:cNvSpPr/>
          <p:nvPr/>
        </p:nvSpPr>
        <p:spPr>
          <a:xfrm>
            <a:off x="9447143" y="2101822"/>
            <a:ext cx="1977848" cy="117128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choice of words in the second line (dark water, deadly cold) forewarn the reader of danger. </a:t>
            </a:r>
          </a:p>
        </p:txBody>
      </p:sp>
      <p:sp>
        <p:nvSpPr>
          <p:cNvPr id="17" name="Rectangle 16">
            <a:extLst>
              <a:ext uri="{FF2B5EF4-FFF2-40B4-BE49-F238E27FC236}">
                <a16:creationId xmlns:a16="http://schemas.microsoft.com/office/drawing/2014/main" id="{1FEB149E-35F2-8846-82B5-3504E2E1622D}"/>
              </a:ext>
            </a:extLst>
          </p:cNvPr>
          <p:cNvSpPr/>
          <p:nvPr/>
        </p:nvSpPr>
        <p:spPr>
          <a:xfrm>
            <a:off x="9447143" y="3429000"/>
            <a:ext cx="1977848" cy="101005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next three lines indirectly convey to the reader what has happened.  </a:t>
            </a:r>
          </a:p>
        </p:txBody>
      </p:sp>
      <p:cxnSp>
        <p:nvCxnSpPr>
          <p:cNvPr id="22" name="Straight Arrow Connector 21">
            <a:extLst>
              <a:ext uri="{FF2B5EF4-FFF2-40B4-BE49-F238E27FC236}">
                <a16:creationId xmlns:a16="http://schemas.microsoft.com/office/drawing/2014/main" id="{8B48BAC6-08C4-2846-A8FE-D330E29CB4F4}"/>
              </a:ext>
            </a:extLst>
          </p:cNvPr>
          <p:cNvCxnSpPr>
            <a:cxnSpLocks/>
            <a:stCxn id="11" idx="3"/>
          </p:cNvCxnSpPr>
          <p:nvPr/>
        </p:nvCxnSpPr>
        <p:spPr>
          <a:xfrm flipV="1">
            <a:off x="2902225" y="2764284"/>
            <a:ext cx="479468" cy="125552"/>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FE728DE6-BDC2-FF49-A477-DF96DFF9CF93}"/>
              </a:ext>
            </a:extLst>
          </p:cNvPr>
          <p:cNvCxnSpPr>
            <a:cxnSpLocks/>
            <a:stCxn id="15" idx="1"/>
          </p:cNvCxnSpPr>
          <p:nvPr/>
        </p:nvCxnSpPr>
        <p:spPr>
          <a:xfrm flipH="1">
            <a:off x="8716617" y="2687463"/>
            <a:ext cx="730526" cy="242668"/>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47C06491-5DB8-F240-A994-FD70CD9F11D8}"/>
              </a:ext>
            </a:extLst>
          </p:cNvPr>
          <p:cNvCxnSpPr>
            <a:cxnSpLocks/>
          </p:cNvCxnSpPr>
          <p:nvPr/>
        </p:nvCxnSpPr>
        <p:spPr>
          <a:xfrm flipH="1" flipV="1">
            <a:off x="8729979" y="4831164"/>
            <a:ext cx="703802" cy="160561"/>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B2B0959A-0A2D-3242-BDA0-A8979293E26A}"/>
              </a:ext>
            </a:extLst>
          </p:cNvPr>
          <p:cNvSpPr/>
          <p:nvPr/>
        </p:nvSpPr>
        <p:spPr>
          <a:xfrm>
            <a:off x="4388380" y="5503453"/>
            <a:ext cx="3902401" cy="62899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300" dirty="0">
                <a:solidFill>
                  <a:srgbClr val="414042"/>
                </a:solidFill>
                <a:latin typeface="Comic Sans MS" panose="030F0902030302020204" pitchFamily="66" charset="0"/>
              </a:rPr>
              <a:t>The lines follow an ABAB rhyming scheme in lines 1-4, then this changes to AABB</a:t>
            </a:r>
          </a:p>
        </p:txBody>
      </p:sp>
      <p:sp>
        <p:nvSpPr>
          <p:cNvPr id="52" name="Rectangle 51">
            <a:extLst>
              <a:ext uri="{FF2B5EF4-FFF2-40B4-BE49-F238E27FC236}">
                <a16:creationId xmlns:a16="http://schemas.microsoft.com/office/drawing/2014/main" id="{5E762B2F-AABB-2A46-8E35-437CC0618905}"/>
              </a:ext>
            </a:extLst>
          </p:cNvPr>
          <p:cNvSpPr/>
          <p:nvPr/>
        </p:nvSpPr>
        <p:spPr>
          <a:xfrm>
            <a:off x="9433781" y="4594948"/>
            <a:ext cx="1991209" cy="1333011"/>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last two lines use words to convey the emotions of all involved, e.g. doubt, disbelief, panic.</a:t>
            </a:r>
          </a:p>
        </p:txBody>
      </p:sp>
      <p:sp>
        <p:nvSpPr>
          <p:cNvPr id="58" name="Left Brace 57">
            <a:extLst>
              <a:ext uri="{FF2B5EF4-FFF2-40B4-BE49-F238E27FC236}">
                <a16:creationId xmlns:a16="http://schemas.microsoft.com/office/drawing/2014/main" id="{57BE6322-25FE-FB49-BFF0-172AAAD784A2}"/>
              </a:ext>
            </a:extLst>
          </p:cNvPr>
          <p:cNvSpPr/>
          <p:nvPr/>
        </p:nvSpPr>
        <p:spPr>
          <a:xfrm rot="10800000">
            <a:off x="8967675" y="3545361"/>
            <a:ext cx="374373" cy="933328"/>
          </a:xfrm>
          <a:prstGeom prst="leftBrace">
            <a:avLst>
              <a:gd name="adj1" fmla="val 59954"/>
              <a:gd name="adj2" fmla="val 49085"/>
            </a:avLst>
          </a:prstGeom>
          <a:ln w="2857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Text Box 6">
            <a:extLst>
              <a:ext uri="{FF2B5EF4-FFF2-40B4-BE49-F238E27FC236}">
                <a16:creationId xmlns:a16="http://schemas.microsoft.com/office/drawing/2014/main" id="{241CE1E4-53B8-FD4B-8EE3-D9F7F8C453B2}"/>
              </a:ext>
            </a:extLst>
          </p:cNvPr>
          <p:cNvSpPr txBox="1">
            <a:spLocks noChangeArrowheads="1"/>
          </p:cNvSpPr>
          <p:nvPr/>
        </p:nvSpPr>
        <p:spPr bwMode="auto">
          <a:xfrm>
            <a:off x="705856" y="1097793"/>
            <a:ext cx="10097980" cy="92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700"/>
              </a:spcBef>
            </a:pPr>
            <a:r>
              <a:rPr lang="en-GB" altLang="en-US" sz="1600" dirty="0">
                <a:solidFill>
                  <a:srgbClr val="414042"/>
                </a:solidFill>
                <a:latin typeface="Comic Sans MS" panose="030F0902030302020204" pitchFamily="66" charset="0"/>
              </a:rPr>
              <a:t>Look closely at lines 4-6 of this stanza. What occurrence is the poet describing? How do you know? What words reveal the unfolding events?</a:t>
            </a:r>
          </a:p>
          <a:p>
            <a:pPr>
              <a:spcBef>
                <a:spcPts val="700"/>
              </a:spcBef>
            </a:pPr>
            <a:r>
              <a:rPr lang="en-GB" altLang="en-US" sz="1600" dirty="0">
                <a:solidFill>
                  <a:srgbClr val="414042"/>
                </a:solidFill>
                <a:latin typeface="Comic Sans MS" panose="030F0902030302020204" pitchFamily="66" charset="0"/>
              </a:rPr>
              <a:t>Why do you think the poet has changed to a different rhyming scheme for the last four lines?</a:t>
            </a:r>
          </a:p>
        </p:txBody>
      </p:sp>
      <p:cxnSp>
        <p:nvCxnSpPr>
          <p:cNvPr id="21" name="Straight Arrow Connector 20">
            <a:extLst>
              <a:ext uri="{FF2B5EF4-FFF2-40B4-BE49-F238E27FC236}">
                <a16:creationId xmlns:a16="http://schemas.microsoft.com/office/drawing/2014/main" id="{FEBB86C2-A3FB-1046-B531-BEF7D01C2349}"/>
              </a:ext>
            </a:extLst>
          </p:cNvPr>
          <p:cNvCxnSpPr>
            <a:cxnSpLocks/>
          </p:cNvCxnSpPr>
          <p:nvPr/>
        </p:nvCxnSpPr>
        <p:spPr>
          <a:xfrm flipV="1">
            <a:off x="2902225" y="3429000"/>
            <a:ext cx="479468" cy="539166"/>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1380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left)">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par>
                          <p:cTn id="15" fill="hold">
                            <p:stCondLst>
                              <p:cond delay="0"/>
                            </p:stCondLst>
                            <p:childTnLst>
                              <p:par>
                                <p:cTn id="16" presetID="22" presetClass="entr" presetSubtype="2"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right)">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par>
                          <p:cTn id="23" fill="hold">
                            <p:stCondLst>
                              <p:cond delay="0"/>
                            </p:stCondLst>
                            <p:childTnLst>
                              <p:par>
                                <p:cTn id="24" presetID="22" presetClass="entr" presetSubtype="4"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22" presetClass="entr" presetSubtype="2" fill="hold" grpId="0" nodeType="withEffect">
                                  <p:stCondLst>
                                    <p:cond delay="500"/>
                                  </p:stCondLst>
                                  <p:childTnLst>
                                    <p:set>
                                      <p:cBhvr>
                                        <p:cTn id="32" dur="1" fill="hold">
                                          <p:stCondLst>
                                            <p:cond delay="0"/>
                                          </p:stCondLst>
                                        </p:cTn>
                                        <p:tgtEl>
                                          <p:spTgt spid="58"/>
                                        </p:tgtEl>
                                        <p:attrNameLst>
                                          <p:attrName>style.visibility</p:attrName>
                                        </p:attrNameLst>
                                      </p:cBhvr>
                                      <p:to>
                                        <p:strVal val="visible"/>
                                      </p:to>
                                    </p:set>
                                    <p:animEffect transition="in" filter="wipe(right)">
                                      <p:cBhvr>
                                        <p:cTn id="33" dur="500"/>
                                        <p:tgtEl>
                                          <p:spTgt spid="58"/>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52"/>
                                        </p:tgtEl>
                                        <p:attrNameLst>
                                          <p:attrName>style.visibility</p:attrName>
                                        </p:attrNameLst>
                                      </p:cBhvr>
                                      <p:to>
                                        <p:strVal val="visible"/>
                                      </p:to>
                                    </p:set>
                                  </p:childTnLst>
                                </p:cTn>
                              </p:par>
                            </p:childTnLst>
                          </p:cTn>
                        </p:par>
                        <p:par>
                          <p:cTn id="38" fill="hold">
                            <p:stCondLst>
                              <p:cond delay="0"/>
                            </p:stCondLst>
                            <p:childTnLst>
                              <p:par>
                                <p:cTn id="39" presetID="22" presetClass="entr" presetSubtype="2"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right)">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5" grpId="0" animBg="1"/>
      <p:bldP spid="17" grpId="0" animBg="1"/>
      <p:bldP spid="34" grpId="0" animBg="1"/>
      <p:bldP spid="52" grpId="0" animBg="1"/>
      <p:bldP spid="58"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3">
            <a:extLst>
              <a:ext uri="{FF2B5EF4-FFF2-40B4-BE49-F238E27FC236}">
                <a16:creationId xmlns:a16="http://schemas.microsoft.com/office/drawing/2014/main" id="{EFAFABD8-EB80-0C48-AF9D-D03098987E66}"/>
              </a:ext>
            </a:extLst>
          </p:cNvPr>
          <p:cNvSpPr>
            <a:spLocks noChangeArrowheads="1"/>
          </p:cNvSpPr>
          <p:nvPr/>
        </p:nvSpPr>
        <p:spPr bwMode="auto">
          <a:xfrm>
            <a:off x="2431884" y="2327252"/>
            <a:ext cx="7550464" cy="2766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nchorCtr="0">
            <a:noAutofit/>
          </a:bodyPr>
          <a:lstStyle/>
          <a:p>
            <a:pPr algn="ctr">
              <a:spcBef>
                <a:spcPts val="700"/>
              </a:spcBef>
            </a:pPr>
            <a:r>
              <a:rPr lang="en-GB" altLang="en-US" sz="1600" dirty="0">
                <a:solidFill>
                  <a:srgbClr val="414042"/>
                </a:solidFill>
                <a:latin typeface="Comic Sans MS" panose="030F0902030302020204" pitchFamily="66" charset="0"/>
              </a:rPr>
              <a:t>Some in frenzy fought their way to safety; but for most </a:t>
            </a:r>
          </a:p>
          <a:p>
            <a:pPr algn="ctr">
              <a:spcBef>
                <a:spcPts val="700"/>
              </a:spcBef>
            </a:pPr>
            <a:r>
              <a:rPr lang="en-GB" altLang="en-US" sz="1600" dirty="0">
                <a:solidFill>
                  <a:srgbClr val="414042"/>
                </a:solidFill>
                <a:latin typeface="Comic Sans MS" panose="030F0902030302020204" pitchFamily="66" charset="0"/>
              </a:rPr>
              <a:t>The floating wreckage served till cold unfixed their grip.</a:t>
            </a:r>
          </a:p>
          <a:p>
            <a:pPr algn="ctr">
              <a:spcBef>
                <a:spcPts val="700"/>
              </a:spcBef>
            </a:pPr>
            <a:r>
              <a:rPr lang="en-GB" altLang="en-US" sz="1600" dirty="0">
                <a:solidFill>
                  <a:srgbClr val="414042"/>
                </a:solidFill>
                <a:latin typeface="Comic Sans MS" panose="030F0902030302020204" pitchFamily="66" charset="0"/>
              </a:rPr>
              <a:t>As captain and musicians chose to stay calm at their post,</a:t>
            </a:r>
          </a:p>
          <a:p>
            <a:pPr algn="ctr">
              <a:spcBef>
                <a:spcPts val="700"/>
              </a:spcBef>
            </a:pPr>
            <a:r>
              <a:rPr lang="en-GB" altLang="en-US" sz="1600" dirty="0">
                <a:solidFill>
                  <a:srgbClr val="414042"/>
                </a:solidFill>
                <a:latin typeface="Comic Sans MS" panose="030F0902030302020204" pitchFamily="66" charset="0"/>
              </a:rPr>
              <a:t>Titanic rose up, lights aglow, and then the wonder-ship</a:t>
            </a:r>
          </a:p>
          <a:p>
            <a:pPr algn="ctr">
              <a:spcBef>
                <a:spcPts val="700"/>
              </a:spcBef>
            </a:pPr>
            <a:r>
              <a:rPr lang="en-GB" altLang="en-US" sz="1600" dirty="0">
                <a:solidFill>
                  <a:srgbClr val="414042"/>
                </a:solidFill>
                <a:latin typeface="Comic Sans MS" panose="030F0902030302020204" pitchFamily="66" charset="0"/>
              </a:rPr>
              <a:t>Slipped beneath the waves, and with it hopes and dreams:</a:t>
            </a:r>
          </a:p>
          <a:p>
            <a:pPr algn="ctr">
              <a:spcBef>
                <a:spcPts val="700"/>
              </a:spcBef>
            </a:pPr>
            <a:r>
              <a:rPr lang="en-GB" altLang="en-US" sz="1600" dirty="0">
                <a:solidFill>
                  <a:srgbClr val="414042"/>
                </a:solidFill>
                <a:latin typeface="Comic Sans MS" panose="030F0902030302020204" pitchFamily="66" charset="0"/>
              </a:rPr>
              <a:t>Industry and enterprise were no defence it seems.</a:t>
            </a:r>
          </a:p>
          <a:p>
            <a:pPr algn="ctr">
              <a:spcBef>
                <a:spcPts val="700"/>
              </a:spcBef>
            </a:pPr>
            <a:r>
              <a:rPr lang="en-GB" altLang="en-US" sz="1600" dirty="0">
                <a:solidFill>
                  <a:srgbClr val="414042"/>
                </a:solidFill>
                <a:latin typeface="Comic Sans MS" panose="030F0902030302020204" pitchFamily="66" charset="0"/>
              </a:rPr>
              <a:t>The iceberg drifted on, indifferent to the human plight:</a:t>
            </a:r>
          </a:p>
          <a:p>
            <a:pPr algn="ctr">
              <a:spcBef>
                <a:spcPts val="700"/>
              </a:spcBef>
            </a:pPr>
            <a:r>
              <a:rPr lang="en-GB" altLang="en-US" sz="1600" dirty="0">
                <a:solidFill>
                  <a:srgbClr val="414042"/>
                </a:solidFill>
                <a:latin typeface="Comic Sans MS" panose="030F0902030302020204" pitchFamily="66" charset="0"/>
              </a:rPr>
              <a:t>Science, Empire, Wealth no match for neutral Nature's Might.</a:t>
            </a:r>
          </a:p>
        </p:txBody>
      </p:sp>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2" name="TextBox 1">
            <a:extLst>
              <a:ext uri="{FF2B5EF4-FFF2-40B4-BE49-F238E27FC236}">
                <a16:creationId xmlns:a16="http://schemas.microsoft.com/office/drawing/2014/main" id="{A85FA07A-AFF0-A54F-A7E0-9586B5AA086C}"/>
              </a:ext>
            </a:extLst>
          </p:cNvPr>
          <p:cNvSpPr txBox="1"/>
          <p:nvPr/>
        </p:nvSpPr>
        <p:spPr>
          <a:xfrm>
            <a:off x="16878300" y="-165100"/>
            <a:ext cx="184731" cy="369332"/>
          </a:xfrm>
          <a:prstGeom prst="rect">
            <a:avLst/>
          </a:prstGeom>
          <a:noFill/>
        </p:spPr>
        <p:txBody>
          <a:bodyPr wrap="none" rtlCol="0">
            <a:noAutofit/>
          </a:bodyPr>
          <a:lstStyle/>
          <a:p>
            <a:endParaRPr lang="en-US" dirty="0"/>
          </a:p>
        </p:txBody>
      </p:sp>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19" name="Subtitle 2">
            <a:extLst>
              <a:ext uri="{FF2B5EF4-FFF2-40B4-BE49-F238E27FC236}">
                <a16:creationId xmlns:a16="http://schemas.microsoft.com/office/drawing/2014/main" id="{B32A72F6-9FBD-C64A-BD66-16860B85C077}"/>
              </a:ext>
            </a:extLst>
          </p:cNvPr>
          <p:cNvSpPr txBox="1">
            <a:spLocks/>
          </p:cNvSpPr>
          <p:nvPr/>
        </p:nvSpPr>
        <p:spPr>
          <a:xfrm>
            <a:off x="0" y="574636"/>
            <a:ext cx="12192000" cy="64132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Reading as a writer – explore the poem</a:t>
            </a:r>
          </a:p>
        </p:txBody>
      </p:sp>
      <p:sp>
        <p:nvSpPr>
          <p:cNvPr id="11" name="Rectangle 10">
            <a:extLst>
              <a:ext uri="{FF2B5EF4-FFF2-40B4-BE49-F238E27FC236}">
                <a16:creationId xmlns:a16="http://schemas.microsoft.com/office/drawing/2014/main" id="{65BEAD27-FC01-1B41-B54F-E7DA64D15DC5}"/>
              </a:ext>
            </a:extLst>
          </p:cNvPr>
          <p:cNvSpPr/>
          <p:nvPr/>
        </p:nvSpPr>
        <p:spPr>
          <a:xfrm>
            <a:off x="767008" y="2190307"/>
            <a:ext cx="2135217" cy="114264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choice of words conveys how desperate the passengers were to get to safety</a:t>
            </a:r>
          </a:p>
        </p:txBody>
      </p:sp>
      <p:sp>
        <p:nvSpPr>
          <p:cNvPr id="13" name="Rectangle 12">
            <a:extLst>
              <a:ext uri="{FF2B5EF4-FFF2-40B4-BE49-F238E27FC236}">
                <a16:creationId xmlns:a16="http://schemas.microsoft.com/office/drawing/2014/main" id="{B30FA481-2B9B-3E4D-996E-649FEDB686BB}"/>
              </a:ext>
            </a:extLst>
          </p:cNvPr>
          <p:cNvSpPr/>
          <p:nvPr/>
        </p:nvSpPr>
        <p:spPr>
          <a:xfrm>
            <a:off x="767009" y="3480429"/>
            <a:ext cx="2135217" cy="89585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Read lines 4-5 closely. What are these describing?</a:t>
            </a:r>
          </a:p>
        </p:txBody>
      </p:sp>
      <p:sp>
        <p:nvSpPr>
          <p:cNvPr id="15" name="Rectangle 14">
            <a:extLst>
              <a:ext uri="{FF2B5EF4-FFF2-40B4-BE49-F238E27FC236}">
                <a16:creationId xmlns:a16="http://schemas.microsoft.com/office/drawing/2014/main" id="{6A389E88-9905-8840-8A51-231B2603083E}"/>
              </a:ext>
            </a:extLst>
          </p:cNvPr>
          <p:cNvSpPr/>
          <p:nvPr/>
        </p:nvSpPr>
        <p:spPr>
          <a:xfrm>
            <a:off x="9447143" y="2044389"/>
            <a:ext cx="1977848" cy="1010053"/>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What do you think ‘cold unfixed their grip’ means?</a:t>
            </a:r>
          </a:p>
        </p:txBody>
      </p:sp>
      <p:sp>
        <p:nvSpPr>
          <p:cNvPr id="17" name="Rectangle 16">
            <a:extLst>
              <a:ext uri="{FF2B5EF4-FFF2-40B4-BE49-F238E27FC236}">
                <a16:creationId xmlns:a16="http://schemas.microsoft.com/office/drawing/2014/main" id="{1FEB149E-35F2-8846-82B5-3504E2E1622D}"/>
              </a:ext>
            </a:extLst>
          </p:cNvPr>
          <p:cNvSpPr/>
          <p:nvPr/>
        </p:nvSpPr>
        <p:spPr>
          <a:xfrm>
            <a:off x="9447143" y="3210339"/>
            <a:ext cx="1977848" cy="101005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Why do you think the musicians stayed ‘calm at their post’?</a:t>
            </a:r>
          </a:p>
        </p:txBody>
      </p:sp>
      <p:cxnSp>
        <p:nvCxnSpPr>
          <p:cNvPr id="22" name="Straight Arrow Connector 21">
            <a:extLst>
              <a:ext uri="{FF2B5EF4-FFF2-40B4-BE49-F238E27FC236}">
                <a16:creationId xmlns:a16="http://schemas.microsoft.com/office/drawing/2014/main" id="{8B48BAC6-08C4-2846-A8FE-D330E29CB4F4}"/>
              </a:ext>
            </a:extLst>
          </p:cNvPr>
          <p:cNvCxnSpPr>
            <a:cxnSpLocks/>
            <a:stCxn id="11" idx="3"/>
          </p:cNvCxnSpPr>
          <p:nvPr/>
        </p:nvCxnSpPr>
        <p:spPr>
          <a:xfrm flipV="1">
            <a:off x="2902225" y="2518959"/>
            <a:ext cx="573159" cy="242668"/>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FE728DE6-BDC2-FF49-A477-DF96DFF9CF93}"/>
              </a:ext>
            </a:extLst>
          </p:cNvPr>
          <p:cNvCxnSpPr>
            <a:cxnSpLocks/>
            <a:stCxn id="15" idx="1"/>
          </p:cNvCxnSpPr>
          <p:nvPr/>
        </p:nvCxnSpPr>
        <p:spPr>
          <a:xfrm flipH="1">
            <a:off x="8716617" y="2549416"/>
            <a:ext cx="730526" cy="162054"/>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47C06491-5DB8-F240-A994-FD70CD9F11D8}"/>
              </a:ext>
            </a:extLst>
          </p:cNvPr>
          <p:cNvCxnSpPr>
            <a:cxnSpLocks/>
          </p:cNvCxnSpPr>
          <p:nvPr/>
        </p:nvCxnSpPr>
        <p:spPr>
          <a:xfrm flipH="1" flipV="1">
            <a:off x="8724237" y="3298040"/>
            <a:ext cx="717164" cy="296993"/>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B2B0959A-0A2D-3242-BDA0-A8979293E26A}"/>
              </a:ext>
            </a:extLst>
          </p:cNvPr>
          <p:cNvSpPr/>
          <p:nvPr/>
        </p:nvSpPr>
        <p:spPr>
          <a:xfrm>
            <a:off x="4388380" y="5284792"/>
            <a:ext cx="3902401" cy="62899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300" dirty="0">
                <a:solidFill>
                  <a:srgbClr val="414042"/>
                </a:solidFill>
                <a:latin typeface="Comic Sans MS" panose="030F0902030302020204" pitchFamily="66" charset="0"/>
              </a:rPr>
              <a:t>The lines follow an ABAB rhyming scheme in lines 1-4, then this changes to AABB.</a:t>
            </a:r>
          </a:p>
        </p:txBody>
      </p:sp>
      <p:sp>
        <p:nvSpPr>
          <p:cNvPr id="52" name="Rectangle 51">
            <a:extLst>
              <a:ext uri="{FF2B5EF4-FFF2-40B4-BE49-F238E27FC236}">
                <a16:creationId xmlns:a16="http://schemas.microsoft.com/office/drawing/2014/main" id="{5E762B2F-AABB-2A46-8E35-437CC0618905}"/>
              </a:ext>
            </a:extLst>
          </p:cNvPr>
          <p:cNvSpPr/>
          <p:nvPr/>
        </p:nvSpPr>
        <p:spPr>
          <a:xfrm>
            <a:off x="9433781" y="4376287"/>
            <a:ext cx="1991209" cy="116525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last three lines contemplate how nothing is a match</a:t>
            </a:r>
            <a:br>
              <a:rPr lang="en-GB" altLang="en-US" sz="1300" dirty="0">
                <a:solidFill>
                  <a:srgbClr val="414042"/>
                </a:solidFill>
                <a:latin typeface="Comic Sans MS" panose="030F0902030302020204" pitchFamily="66" charset="0"/>
              </a:rPr>
            </a:br>
            <a:r>
              <a:rPr lang="en-GB" altLang="en-US" sz="1300" dirty="0">
                <a:solidFill>
                  <a:srgbClr val="414042"/>
                </a:solidFill>
                <a:latin typeface="Comic Sans MS" panose="030F0902030302020204" pitchFamily="66" charset="0"/>
              </a:rPr>
              <a:t>for nature.</a:t>
            </a:r>
          </a:p>
        </p:txBody>
      </p:sp>
      <p:sp>
        <p:nvSpPr>
          <p:cNvPr id="20" name="Text Box 6">
            <a:extLst>
              <a:ext uri="{FF2B5EF4-FFF2-40B4-BE49-F238E27FC236}">
                <a16:creationId xmlns:a16="http://schemas.microsoft.com/office/drawing/2014/main" id="{241CE1E4-53B8-FD4B-8EE3-D9F7F8C453B2}"/>
              </a:ext>
            </a:extLst>
          </p:cNvPr>
          <p:cNvSpPr txBox="1">
            <a:spLocks noChangeArrowheads="1"/>
          </p:cNvSpPr>
          <p:nvPr/>
        </p:nvSpPr>
        <p:spPr bwMode="auto">
          <a:xfrm>
            <a:off x="705856" y="1097793"/>
            <a:ext cx="10097980" cy="92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700"/>
              </a:spcBef>
            </a:pPr>
            <a:r>
              <a:rPr lang="en-GB" altLang="en-US" sz="1600" dirty="0">
                <a:solidFill>
                  <a:srgbClr val="414042"/>
                </a:solidFill>
                <a:latin typeface="Comic Sans MS" panose="030F0902030302020204" pitchFamily="66" charset="0"/>
              </a:rPr>
              <a:t>Consider the word choices the poet has made to describe the scene and convey a feeling of panic for the reader. Why do you think the poet has chosen to capitalise some words? The other stanzas have been written in present tense but this one is written in past tense. Why do you think this is?</a:t>
            </a:r>
          </a:p>
        </p:txBody>
      </p:sp>
      <p:sp>
        <p:nvSpPr>
          <p:cNvPr id="23" name="Left Brace 22">
            <a:extLst>
              <a:ext uri="{FF2B5EF4-FFF2-40B4-BE49-F238E27FC236}">
                <a16:creationId xmlns:a16="http://schemas.microsoft.com/office/drawing/2014/main" id="{4E4388C3-9A45-7A47-82CA-119AE2637F04}"/>
              </a:ext>
            </a:extLst>
          </p:cNvPr>
          <p:cNvSpPr/>
          <p:nvPr/>
        </p:nvSpPr>
        <p:spPr>
          <a:xfrm>
            <a:off x="3025542" y="3326700"/>
            <a:ext cx="510138" cy="758281"/>
          </a:xfrm>
          <a:prstGeom prst="leftBrace">
            <a:avLst>
              <a:gd name="adj1" fmla="val 25477"/>
              <a:gd name="adj2" fmla="val 49085"/>
            </a:avLst>
          </a:prstGeom>
          <a:ln w="2857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4" name="Straight Arrow Connector 23">
            <a:extLst>
              <a:ext uri="{FF2B5EF4-FFF2-40B4-BE49-F238E27FC236}">
                <a16:creationId xmlns:a16="http://schemas.microsoft.com/office/drawing/2014/main" id="{3768EA6A-00C7-D644-946A-D0D9E4DFC687}"/>
              </a:ext>
            </a:extLst>
          </p:cNvPr>
          <p:cNvCxnSpPr>
            <a:cxnSpLocks/>
          </p:cNvCxnSpPr>
          <p:nvPr/>
        </p:nvCxnSpPr>
        <p:spPr>
          <a:xfrm flipH="1" flipV="1">
            <a:off x="8905461" y="4462522"/>
            <a:ext cx="528320" cy="454355"/>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4620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par>
                          <p:cTn id="7" fill="hold">
                            <p:stCondLst>
                              <p:cond delay="0"/>
                            </p:stCondLst>
                            <p:childTnLst>
                              <p:par>
                                <p:cTn id="8" presetID="22" presetClass="entr" presetSubtype="4" fill="hold" nodeType="after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down)">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par>
                          <p:cTn id="15" fill="hold">
                            <p:stCondLst>
                              <p:cond delay="0"/>
                            </p:stCondLst>
                            <p:childTnLst>
                              <p:par>
                                <p:cTn id="16" presetID="22" presetClass="entr" presetSubtype="2"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right)">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par>
                          <p:cTn id="23" fill="hold">
                            <p:stCondLst>
                              <p:cond delay="0"/>
                            </p:stCondLst>
                            <p:childTnLst>
                              <p:par>
                                <p:cTn id="24" presetID="22" presetClass="entr" presetSubtype="8"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par>
                          <p:cTn id="31" fill="hold">
                            <p:stCondLst>
                              <p:cond delay="0"/>
                            </p:stCondLst>
                            <p:childTnLst>
                              <p:par>
                                <p:cTn id="32" presetID="22" presetClass="entr" presetSubtype="2"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right)">
                                      <p:cBhvr>
                                        <p:cTn id="34" dur="500"/>
                                        <p:tgtEl>
                                          <p:spTgt spid="26"/>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2"/>
                                        </p:tgtEl>
                                        <p:attrNameLst>
                                          <p:attrName>style.visibility</p:attrName>
                                        </p:attrNameLst>
                                      </p:cBhvr>
                                      <p:to>
                                        <p:strVal val="visible"/>
                                      </p:to>
                                    </p:set>
                                  </p:childTnLst>
                                </p:cTn>
                              </p:par>
                            </p:childTnLst>
                          </p:cTn>
                        </p:par>
                        <p:par>
                          <p:cTn id="39" fill="hold">
                            <p:stCondLst>
                              <p:cond delay="0"/>
                            </p:stCondLst>
                            <p:childTnLst>
                              <p:par>
                                <p:cTn id="40" presetID="22" presetClass="entr" presetSubtype="2"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right)">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5" grpId="0" animBg="1"/>
      <p:bldP spid="17" grpId="0" animBg="1"/>
      <p:bldP spid="34" grpId="0" animBg="1"/>
      <p:bldP spid="52" grpId="0" animBg="1"/>
      <p:bldP spid="2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3">
            <a:extLst>
              <a:ext uri="{FF2B5EF4-FFF2-40B4-BE49-F238E27FC236}">
                <a16:creationId xmlns:a16="http://schemas.microsoft.com/office/drawing/2014/main" id="{EFAFABD8-EB80-0C48-AF9D-D03098987E66}"/>
              </a:ext>
            </a:extLst>
          </p:cNvPr>
          <p:cNvSpPr>
            <a:spLocks noChangeArrowheads="1"/>
          </p:cNvSpPr>
          <p:nvPr/>
        </p:nvSpPr>
        <p:spPr bwMode="auto">
          <a:xfrm>
            <a:off x="2431884" y="3173051"/>
            <a:ext cx="7550464" cy="1250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nchorCtr="0">
            <a:noAutofit/>
          </a:bodyPr>
          <a:lstStyle/>
          <a:p>
            <a:pPr algn="ctr">
              <a:spcBef>
                <a:spcPts val="700"/>
              </a:spcBef>
            </a:pPr>
            <a:r>
              <a:rPr lang="en-GB" altLang="en-US" sz="2000" dirty="0">
                <a:solidFill>
                  <a:srgbClr val="414042"/>
                </a:solidFill>
                <a:latin typeface="Comic Sans MS" panose="030F0902030302020204" pitchFamily="66" charset="0"/>
              </a:rPr>
              <a:t>Titanic rose up, lights aglow, and then the wonder-ship</a:t>
            </a:r>
          </a:p>
          <a:p>
            <a:pPr algn="ctr">
              <a:spcBef>
                <a:spcPts val="700"/>
              </a:spcBef>
            </a:pPr>
            <a:r>
              <a:rPr lang="en-GB" altLang="en-US" sz="2000" dirty="0">
                <a:solidFill>
                  <a:srgbClr val="414042"/>
                </a:solidFill>
                <a:latin typeface="Comic Sans MS" panose="030F0902030302020204" pitchFamily="66" charset="0"/>
              </a:rPr>
              <a:t>Slipped beneath the waves, and with it hopes and dreams:</a:t>
            </a:r>
          </a:p>
          <a:p>
            <a:pPr algn="ctr">
              <a:spcBef>
                <a:spcPts val="700"/>
              </a:spcBef>
            </a:pPr>
            <a:r>
              <a:rPr lang="en-GB" altLang="en-US" sz="2000" dirty="0">
                <a:solidFill>
                  <a:srgbClr val="414042"/>
                </a:solidFill>
                <a:latin typeface="Comic Sans MS" panose="030F0902030302020204" pitchFamily="66" charset="0"/>
              </a:rPr>
              <a:t>Industry and enterprise were no defence it seems.</a:t>
            </a:r>
          </a:p>
        </p:txBody>
      </p:sp>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2" name="TextBox 1">
            <a:extLst>
              <a:ext uri="{FF2B5EF4-FFF2-40B4-BE49-F238E27FC236}">
                <a16:creationId xmlns:a16="http://schemas.microsoft.com/office/drawing/2014/main" id="{A85FA07A-AFF0-A54F-A7E0-9586B5AA086C}"/>
              </a:ext>
            </a:extLst>
          </p:cNvPr>
          <p:cNvSpPr txBox="1"/>
          <p:nvPr/>
        </p:nvSpPr>
        <p:spPr>
          <a:xfrm>
            <a:off x="16878300" y="-165100"/>
            <a:ext cx="184731" cy="369332"/>
          </a:xfrm>
          <a:prstGeom prst="rect">
            <a:avLst/>
          </a:prstGeom>
          <a:noFill/>
        </p:spPr>
        <p:txBody>
          <a:bodyPr wrap="none" rtlCol="0">
            <a:noAutofit/>
          </a:bodyPr>
          <a:lstStyle/>
          <a:p>
            <a:endParaRPr lang="en-US" dirty="0"/>
          </a:p>
        </p:txBody>
      </p:sp>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19" name="Subtitle 2">
            <a:extLst>
              <a:ext uri="{FF2B5EF4-FFF2-40B4-BE49-F238E27FC236}">
                <a16:creationId xmlns:a16="http://schemas.microsoft.com/office/drawing/2014/main" id="{B32A72F6-9FBD-C64A-BD66-16860B85C077}"/>
              </a:ext>
            </a:extLst>
          </p:cNvPr>
          <p:cNvSpPr txBox="1">
            <a:spLocks/>
          </p:cNvSpPr>
          <p:nvPr/>
        </p:nvSpPr>
        <p:spPr>
          <a:xfrm>
            <a:off x="0" y="574636"/>
            <a:ext cx="12192000" cy="64132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Reading as a writer – close reading</a:t>
            </a:r>
          </a:p>
        </p:txBody>
      </p:sp>
      <p:sp>
        <p:nvSpPr>
          <p:cNvPr id="20" name="Text Box 6">
            <a:extLst>
              <a:ext uri="{FF2B5EF4-FFF2-40B4-BE49-F238E27FC236}">
                <a16:creationId xmlns:a16="http://schemas.microsoft.com/office/drawing/2014/main" id="{241CE1E4-53B8-FD4B-8EE3-D9F7F8C453B2}"/>
              </a:ext>
            </a:extLst>
          </p:cNvPr>
          <p:cNvSpPr txBox="1">
            <a:spLocks noChangeArrowheads="1"/>
          </p:cNvSpPr>
          <p:nvPr/>
        </p:nvSpPr>
        <p:spPr bwMode="auto">
          <a:xfrm>
            <a:off x="705856" y="1097793"/>
            <a:ext cx="10097980" cy="92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700"/>
              </a:spcBef>
            </a:pPr>
            <a:r>
              <a:rPr lang="en-GB" altLang="en-US" sz="1600" dirty="0">
                <a:solidFill>
                  <a:srgbClr val="414042"/>
                </a:solidFill>
                <a:latin typeface="Comic Sans MS" panose="030F0902030302020204" pitchFamily="66" charset="0"/>
              </a:rPr>
              <a:t>Discuss with a partner the meaning of these three lines. </a:t>
            </a:r>
          </a:p>
        </p:txBody>
      </p:sp>
      <p:sp>
        <p:nvSpPr>
          <p:cNvPr id="21" name="AutoShape 8">
            <a:extLst>
              <a:ext uri="{FF2B5EF4-FFF2-40B4-BE49-F238E27FC236}">
                <a16:creationId xmlns:a16="http://schemas.microsoft.com/office/drawing/2014/main" id="{89521C5E-8229-964F-861A-E65132D6FE3C}"/>
              </a:ext>
            </a:extLst>
          </p:cNvPr>
          <p:cNvSpPr>
            <a:spLocks noChangeArrowheads="1"/>
          </p:cNvSpPr>
          <p:nvPr/>
        </p:nvSpPr>
        <p:spPr bwMode="auto">
          <a:xfrm>
            <a:off x="836503" y="1724712"/>
            <a:ext cx="2888496" cy="973138"/>
          </a:xfrm>
          <a:prstGeom prst="wedgeRoundRectCallout">
            <a:avLst>
              <a:gd name="adj1" fmla="val -45128"/>
              <a:gd name="adj2" fmla="val 80279"/>
              <a:gd name="adj3" fmla="val 16667"/>
            </a:avLst>
          </a:prstGeom>
          <a:solidFill>
            <a:srgbClr val="0070C0"/>
          </a:solidFill>
          <a:ln w="9525">
            <a:noFill/>
            <a:miter lim="800000"/>
            <a:headEnd/>
            <a:tailEnd/>
          </a:ln>
          <a:effectLst/>
        </p:spPr>
        <p:txBody>
          <a:bodyPr anchor="ctr" anchorCtr="1"/>
          <a:lstStyle/>
          <a:p>
            <a:pPr algn="ctr"/>
            <a:r>
              <a:rPr lang="en-GB" altLang="en-US" sz="1600" dirty="0">
                <a:solidFill>
                  <a:schemeClr val="bg1"/>
                </a:solidFill>
                <a:latin typeface="Comic Sans MS" panose="030F0902030302020204" pitchFamily="66" charset="0"/>
              </a:rPr>
              <a:t>What does the phrase ‘rose up’ tell you about the poet’s view of the ship?</a:t>
            </a:r>
          </a:p>
        </p:txBody>
      </p:sp>
      <p:sp>
        <p:nvSpPr>
          <p:cNvPr id="27" name="AutoShape 9">
            <a:extLst>
              <a:ext uri="{FF2B5EF4-FFF2-40B4-BE49-F238E27FC236}">
                <a16:creationId xmlns:a16="http://schemas.microsoft.com/office/drawing/2014/main" id="{5EBA5513-5679-E749-9124-AB1D955B1E17}"/>
              </a:ext>
            </a:extLst>
          </p:cNvPr>
          <p:cNvSpPr>
            <a:spLocks noChangeArrowheads="1"/>
          </p:cNvSpPr>
          <p:nvPr/>
        </p:nvSpPr>
        <p:spPr bwMode="auto">
          <a:xfrm>
            <a:off x="4174435" y="1724712"/>
            <a:ext cx="3518451" cy="973138"/>
          </a:xfrm>
          <a:prstGeom prst="wedgeRoundRectCallout">
            <a:avLst>
              <a:gd name="adj1" fmla="val -42635"/>
              <a:gd name="adj2" fmla="val 79762"/>
              <a:gd name="adj3" fmla="val 16667"/>
            </a:avLst>
          </a:prstGeom>
          <a:solidFill>
            <a:srgbClr val="EC7206"/>
          </a:solidFill>
          <a:ln w="9525">
            <a:noFill/>
            <a:miter lim="800000"/>
            <a:headEnd/>
            <a:tailEnd/>
          </a:ln>
          <a:effectLst/>
        </p:spPr>
        <p:txBody>
          <a:bodyPr anchor="ctr" anchorCtr="1"/>
          <a:lstStyle/>
          <a:p>
            <a:pPr algn="ctr"/>
            <a:r>
              <a:rPr lang="en-GB" altLang="en-US" sz="1600" dirty="0">
                <a:solidFill>
                  <a:schemeClr val="bg1"/>
                </a:solidFill>
                <a:latin typeface="Comic Sans MS" panose="030F0902030302020204" pitchFamily="66" charset="0"/>
              </a:rPr>
              <a:t>Why has the poet referred to the ship as the ‘wonder-ship’?</a:t>
            </a:r>
          </a:p>
        </p:txBody>
      </p:sp>
      <p:sp>
        <p:nvSpPr>
          <p:cNvPr id="28" name="AutoShape 10">
            <a:extLst>
              <a:ext uri="{FF2B5EF4-FFF2-40B4-BE49-F238E27FC236}">
                <a16:creationId xmlns:a16="http://schemas.microsoft.com/office/drawing/2014/main" id="{1DB1D756-4657-3548-9AE1-0C461E734D46}"/>
              </a:ext>
            </a:extLst>
          </p:cNvPr>
          <p:cNvSpPr>
            <a:spLocks noChangeArrowheads="1"/>
          </p:cNvSpPr>
          <p:nvPr/>
        </p:nvSpPr>
        <p:spPr bwMode="auto">
          <a:xfrm>
            <a:off x="8125712" y="1724712"/>
            <a:ext cx="3268807" cy="973138"/>
          </a:xfrm>
          <a:prstGeom prst="wedgeRoundRectCallout">
            <a:avLst>
              <a:gd name="adj1" fmla="val 43376"/>
              <a:gd name="adj2" fmla="val 79832"/>
              <a:gd name="adj3" fmla="val 16667"/>
            </a:avLst>
          </a:prstGeom>
          <a:solidFill>
            <a:srgbClr val="39AB47"/>
          </a:solidFill>
          <a:ln w="9525">
            <a:noFill/>
            <a:miter lim="800000"/>
            <a:headEnd/>
            <a:tailEnd/>
          </a:ln>
          <a:effectLst/>
        </p:spPr>
        <p:txBody>
          <a:bodyPr anchor="ctr" anchorCtr="1"/>
          <a:lstStyle/>
          <a:p>
            <a:pPr algn="ctr"/>
            <a:r>
              <a:rPr lang="en-GB" altLang="en-US" sz="1600" dirty="0">
                <a:solidFill>
                  <a:schemeClr val="bg1"/>
                </a:solidFill>
                <a:latin typeface="Comic Sans MS" panose="030F0902030302020204" pitchFamily="66" charset="0"/>
              </a:rPr>
              <a:t>Do you think ‘slipped beneath the waves’ is a good description of the sinking of the ship?</a:t>
            </a:r>
          </a:p>
        </p:txBody>
      </p:sp>
      <p:sp>
        <p:nvSpPr>
          <p:cNvPr id="29" name="AutoShape 11">
            <a:extLst>
              <a:ext uri="{FF2B5EF4-FFF2-40B4-BE49-F238E27FC236}">
                <a16:creationId xmlns:a16="http://schemas.microsoft.com/office/drawing/2014/main" id="{B00FE43A-0945-F94A-AD41-0F96962CD17C}"/>
              </a:ext>
            </a:extLst>
          </p:cNvPr>
          <p:cNvSpPr>
            <a:spLocks noChangeArrowheads="1"/>
          </p:cNvSpPr>
          <p:nvPr/>
        </p:nvSpPr>
        <p:spPr bwMode="auto">
          <a:xfrm>
            <a:off x="836503" y="4767263"/>
            <a:ext cx="2888496" cy="973137"/>
          </a:xfrm>
          <a:prstGeom prst="wedgeRoundRectCallout">
            <a:avLst>
              <a:gd name="adj1" fmla="val -44440"/>
              <a:gd name="adj2" fmla="val 81300"/>
              <a:gd name="adj3" fmla="val 16667"/>
            </a:avLst>
          </a:prstGeom>
          <a:solidFill>
            <a:srgbClr val="7030A0"/>
          </a:solidFill>
          <a:ln w="9525">
            <a:noFill/>
            <a:miter lim="800000"/>
            <a:headEnd/>
            <a:tailEnd/>
          </a:ln>
          <a:effectLst/>
        </p:spPr>
        <p:txBody>
          <a:bodyPr anchor="ctr" anchorCtr="1"/>
          <a:lstStyle/>
          <a:p>
            <a:pPr algn="ctr"/>
            <a:r>
              <a:rPr lang="en-GB" altLang="en-US" sz="1600">
                <a:solidFill>
                  <a:schemeClr val="bg1"/>
                </a:solidFill>
                <a:latin typeface="Comic Sans MS" panose="030F0902030302020204" pitchFamily="66" charset="0"/>
              </a:rPr>
              <a:t>Whose hopes and dreams slip beneath the waves with the ship?</a:t>
            </a:r>
          </a:p>
        </p:txBody>
      </p:sp>
      <p:sp>
        <p:nvSpPr>
          <p:cNvPr id="31" name="AutoShape 12">
            <a:extLst>
              <a:ext uri="{FF2B5EF4-FFF2-40B4-BE49-F238E27FC236}">
                <a16:creationId xmlns:a16="http://schemas.microsoft.com/office/drawing/2014/main" id="{72322E42-CCA7-3245-81E2-93B0BA23B23C}"/>
              </a:ext>
            </a:extLst>
          </p:cNvPr>
          <p:cNvSpPr>
            <a:spLocks noChangeArrowheads="1"/>
          </p:cNvSpPr>
          <p:nvPr/>
        </p:nvSpPr>
        <p:spPr bwMode="auto">
          <a:xfrm>
            <a:off x="4174435" y="4767262"/>
            <a:ext cx="3518451" cy="973137"/>
          </a:xfrm>
          <a:prstGeom prst="wedgeRoundRectCallout">
            <a:avLst>
              <a:gd name="adj1" fmla="val -43139"/>
              <a:gd name="adj2" fmla="val 89975"/>
              <a:gd name="adj3" fmla="val 16667"/>
            </a:avLst>
          </a:prstGeom>
          <a:solidFill>
            <a:srgbClr val="D8222A"/>
          </a:solidFill>
          <a:ln w="9525">
            <a:noFill/>
            <a:miter lim="800000"/>
            <a:headEnd/>
            <a:tailEnd/>
          </a:ln>
          <a:effectLst/>
        </p:spPr>
        <p:txBody>
          <a:bodyPr anchor="ctr" anchorCtr="1"/>
          <a:lstStyle/>
          <a:p>
            <a:pPr algn="ctr"/>
            <a:r>
              <a:rPr lang="en-GB" altLang="en-US" sz="1600">
                <a:solidFill>
                  <a:schemeClr val="bg1"/>
                </a:solidFill>
                <a:latin typeface="Comic Sans MS" panose="030F0902030302020204" pitchFamily="66" charset="0"/>
              </a:rPr>
              <a:t>What does the poet mean by industry and enterprise?</a:t>
            </a:r>
          </a:p>
        </p:txBody>
      </p:sp>
      <p:sp>
        <p:nvSpPr>
          <p:cNvPr id="32" name="AutoShape 13">
            <a:extLst>
              <a:ext uri="{FF2B5EF4-FFF2-40B4-BE49-F238E27FC236}">
                <a16:creationId xmlns:a16="http://schemas.microsoft.com/office/drawing/2014/main" id="{FD2C4707-5841-6B4C-92BF-5D79AC652B6C}"/>
              </a:ext>
            </a:extLst>
          </p:cNvPr>
          <p:cNvSpPr>
            <a:spLocks noChangeArrowheads="1"/>
          </p:cNvSpPr>
          <p:nvPr/>
        </p:nvSpPr>
        <p:spPr bwMode="auto">
          <a:xfrm>
            <a:off x="8125712" y="4767263"/>
            <a:ext cx="3268807" cy="973136"/>
          </a:xfrm>
          <a:prstGeom prst="wedgeRoundRectCallout">
            <a:avLst>
              <a:gd name="adj1" fmla="val 40336"/>
              <a:gd name="adj2" fmla="val 89808"/>
              <a:gd name="adj3" fmla="val 16667"/>
            </a:avLst>
          </a:prstGeom>
          <a:solidFill>
            <a:srgbClr val="CC0099"/>
          </a:solidFill>
          <a:ln w="9525">
            <a:noFill/>
            <a:miter lim="800000"/>
            <a:headEnd/>
            <a:tailEnd/>
          </a:ln>
          <a:effectLst/>
        </p:spPr>
        <p:txBody>
          <a:bodyPr anchor="ctr" anchorCtr="1"/>
          <a:lstStyle/>
          <a:p>
            <a:pPr algn="ctr"/>
            <a:r>
              <a:rPr lang="en-GB" altLang="en-US" sz="1600" dirty="0">
                <a:solidFill>
                  <a:schemeClr val="bg1"/>
                </a:solidFill>
                <a:latin typeface="Comic Sans MS" panose="030F0902030302020204" pitchFamily="66" charset="0"/>
              </a:rPr>
              <a:t>What would you ask the poet if you met him?</a:t>
            </a:r>
          </a:p>
        </p:txBody>
      </p:sp>
    </p:spTree>
    <p:extLst>
      <p:ext uri="{BB962C8B-B14F-4D97-AF65-F5344CB8AC3E}">
        <p14:creationId xmlns:p14="http://schemas.microsoft.com/office/powerpoint/2010/main" val="328229827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2" name="TextBox 1">
            <a:extLst>
              <a:ext uri="{FF2B5EF4-FFF2-40B4-BE49-F238E27FC236}">
                <a16:creationId xmlns:a16="http://schemas.microsoft.com/office/drawing/2014/main" id="{A85FA07A-AFF0-A54F-A7E0-9586B5AA086C}"/>
              </a:ext>
            </a:extLst>
          </p:cNvPr>
          <p:cNvSpPr txBox="1"/>
          <p:nvPr/>
        </p:nvSpPr>
        <p:spPr>
          <a:xfrm>
            <a:off x="16878300" y="-165100"/>
            <a:ext cx="184731" cy="369332"/>
          </a:xfrm>
          <a:prstGeom prst="rect">
            <a:avLst/>
          </a:prstGeom>
          <a:noFill/>
        </p:spPr>
        <p:txBody>
          <a:bodyPr wrap="none" rtlCol="0">
            <a:noAutofit/>
          </a:bodyPr>
          <a:lstStyle/>
          <a:p>
            <a:endParaRPr lang="en-US" dirty="0"/>
          </a:p>
        </p:txBody>
      </p:sp>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19" name="Subtitle 2">
            <a:extLst>
              <a:ext uri="{FF2B5EF4-FFF2-40B4-BE49-F238E27FC236}">
                <a16:creationId xmlns:a16="http://schemas.microsoft.com/office/drawing/2014/main" id="{B32A72F6-9FBD-C64A-BD66-16860B85C077}"/>
              </a:ext>
            </a:extLst>
          </p:cNvPr>
          <p:cNvSpPr txBox="1">
            <a:spLocks/>
          </p:cNvSpPr>
          <p:nvPr/>
        </p:nvSpPr>
        <p:spPr>
          <a:xfrm>
            <a:off x="936349" y="785837"/>
            <a:ext cx="9501809" cy="10255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FontTx/>
              <a:buNone/>
            </a:pPr>
            <a:r>
              <a:rPr lang="en-GB" altLang="en-US" sz="2000" b="1" dirty="0">
                <a:solidFill>
                  <a:srgbClr val="414042"/>
                </a:solidFill>
                <a:latin typeface="Comic Sans MS" panose="030F0902030302020204" pitchFamily="66" charset="0"/>
              </a:rPr>
              <a:t>You are now going to plan your own lines</a:t>
            </a:r>
            <a:r>
              <a:rPr lang="en-US" altLang="en-US" sz="2000" b="1" dirty="0">
                <a:solidFill>
                  <a:srgbClr val="414042"/>
                </a:solidFill>
                <a:latin typeface="Comic Sans MS" panose="030F0902030302020204" pitchFamily="66" charset="0"/>
              </a:rPr>
              <a:t> based on </a:t>
            </a:r>
            <a:r>
              <a:rPr lang="en-US" altLang="en-US" sz="2000" b="1" i="1" dirty="0">
                <a:solidFill>
                  <a:srgbClr val="414042"/>
                </a:solidFill>
                <a:latin typeface="Comic Sans MS" panose="030F0902030302020204" pitchFamily="66" charset="0"/>
              </a:rPr>
              <a:t>Incident at Sea, 1912</a:t>
            </a:r>
            <a:r>
              <a:rPr lang="en-US" altLang="en-US" sz="2000" b="1" dirty="0">
                <a:solidFill>
                  <a:srgbClr val="414042"/>
                </a:solidFill>
                <a:latin typeface="Comic Sans MS" panose="030F0902030302020204" pitchFamily="66" charset="0"/>
              </a:rPr>
              <a:t>.</a:t>
            </a:r>
            <a:endParaRPr lang="en-GB" altLang="en-US" sz="2000" b="1" dirty="0">
              <a:solidFill>
                <a:srgbClr val="414042"/>
              </a:solidFill>
              <a:latin typeface="Comic Sans MS" panose="030F0902030302020204" pitchFamily="66" charset="0"/>
            </a:endParaRPr>
          </a:p>
          <a:p>
            <a:pPr>
              <a:lnSpc>
                <a:spcPct val="100000"/>
              </a:lnSpc>
              <a:buFontTx/>
              <a:buNone/>
            </a:pPr>
            <a:r>
              <a:rPr lang="en-GB" altLang="en-US" sz="2000" b="1" dirty="0">
                <a:solidFill>
                  <a:srgbClr val="414042"/>
                </a:solidFill>
                <a:latin typeface="Comic Sans MS" panose="030F0902030302020204" pitchFamily="66" charset="0"/>
              </a:rPr>
              <a:t>Talk to your partner and decide the following:</a:t>
            </a:r>
          </a:p>
        </p:txBody>
      </p:sp>
      <p:sp>
        <p:nvSpPr>
          <p:cNvPr id="5" name="Rounded Rectangle 4">
            <a:extLst>
              <a:ext uri="{FF2B5EF4-FFF2-40B4-BE49-F238E27FC236}">
                <a16:creationId xmlns:a16="http://schemas.microsoft.com/office/drawing/2014/main" id="{C70D5963-7057-7B4E-92DC-6B7924BBB14B}"/>
              </a:ext>
            </a:extLst>
          </p:cNvPr>
          <p:cNvSpPr/>
          <p:nvPr/>
        </p:nvSpPr>
        <p:spPr>
          <a:xfrm>
            <a:off x="10333383" y="572803"/>
            <a:ext cx="1282147" cy="627999"/>
          </a:xfrm>
          <a:prstGeom prst="roundRect">
            <a:avLst>
              <a:gd name="adj" fmla="val 50000"/>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Activity</a:t>
            </a:r>
          </a:p>
        </p:txBody>
      </p:sp>
      <p:sp>
        <p:nvSpPr>
          <p:cNvPr id="16" name="Rectangle 2">
            <a:extLst>
              <a:ext uri="{FF2B5EF4-FFF2-40B4-BE49-F238E27FC236}">
                <a16:creationId xmlns:a16="http://schemas.microsoft.com/office/drawing/2014/main" id="{695058FE-D1E7-FF47-9D29-76D7A64478C6}"/>
              </a:ext>
            </a:extLst>
          </p:cNvPr>
          <p:cNvSpPr>
            <a:spLocks noChangeArrowheads="1"/>
          </p:cNvSpPr>
          <p:nvPr/>
        </p:nvSpPr>
        <p:spPr bwMode="auto">
          <a:xfrm>
            <a:off x="848966" y="1930345"/>
            <a:ext cx="9589191" cy="3116255"/>
          </a:xfrm>
          <a:prstGeom prst="rect">
            <a:avLst/>
          </a:prstGeom>
          <a:noFill/>
          <a:ln w="9525">
            <a:noFill/>
            <a:miter lim="800000"/>
            <a:headEnd/>
            <a:tailEnd/>
          </a:ln>
          <a:effectLst/>
        </p:spPr>
        <p:txBody>
          <a:bodyPr anchor="t" anchorCtr="0">
            <a:noAutofit/>
          </a:bodyPr>
          <a:lstStyle>
            <a:lvl1pPr marL="361950" indent="-266700">
              <a:defRPr>
                <a:solidFill>
                  <a:schemeClr val="tx1"/>
                </a:solidFill>
                <a:latin typeface="Comic Sans MS" panose="030F0902030302020204" pitchFamily="66" charset="0"/>
                <a:cs typeface="Arial" panose="020B0604020202020204" pitchFamily="34" charset="0"/>
              </a:defRPr>
            </a:lvl1pPr>
            <a:lvl2pPr marL="541338">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000"/>
              </a:spcBef>
              <a:buClr>
                <a:srgbClr val="0070C0"/>
              </a:buClr>
              <a:buFontTx/>
              <a:buChar char="•"/>
            </a:pPr>
            <a:r>
              <a:rPr lang="en-GB" altLang="en-US" sz="2000" dirty="0">
                <a:solidFill>
                  <a:srgbClr val="414042"/>
                </a:solidFill>
              </a:rPr>
              <a:t>At what point in time will you base your lines?</a:t>
            </a:r>
          </a:p>
          <a:p>
            <a:pPr>
              <a:spcBef>
                <a:spcPts val="1000"/>
              </a:spcBef>
              <a:buClr>
                <a:srgbClr val="0070C0"/>
              </a:buClr>
              <a:buFontTx/>
              <a:buChar char="•"/>
            </a:pPr>
            <a:r>
              <a:rPr lang="en-GB" altLang="en-US" sz="2000" dirty="0">
                <a:solidFill>
                  <a:srgbClr val="414042"/>
                </a:solidFill>
              </a:rPr>
              <a:t>From whose perspective will you write?</a:t>
            </a:r>
          </a:p>
          <a:p>
            <a:pPr>
              <a:spcBef>
                <a:spcPts val="1000"/>
              </a:spcBef>
              <a:buClr>
                <a:srgbClr val="0070C0"/>
              </a:buClr>
              <a:buFontTx/>
              <a:buChar char="•"/>
            </a:pPr>
            <a:r>
              <a:rPr lang="en-GB" altLang="en-US" sz="2000" dirty="0">
                <a:solidFill>
                  <a:srgbClr val="414042"/>
                </a:solidFill>
              </a:rPr>
              <a:t>What words will you choose to convey your meaning?</a:t>
            </a:r>
          </a:p>
          <a:p>
            <a:pPr>
              <a:spcBef>
                <a:spcPts val="1000"/>
              </a:spcBef>
              <a:buClr>
                <a:srgbClr val="0070C0"/>
              </a:buClr>
              <a:buFontTx/>
              <a:buChar char="•"/>
            </a:pPr>
            <a:r>
              <a:rPr lang="en-GB" altLang="en-US" sz="2000" dirty="0">
                <a:solidFill>
                  <a:srgbClr val="414042"/>
                </a:solidFill>
              </a:rPr>
              <a:t>Will you choose end-stopped lines or will you attempt to use enjambment?</a:t>
            </a:r>
          </a:p>
          <a:p>
            <a:pPr>
              <a:spcBef>
                <a:spcPts val="1000"/>
              </a:spcBef>
              <a:buClr>
                <a:srgbClr val="0070C0"/>
              </a:buClr>
              <a:buFontTx/>
              <a:buChar char="•"/>
            </a:pPr>
            <a:r>
              <a:rPr lang="en-GB" altLang="en-US" sz="2000" dirty="0">
                <a:solidFill>
                  <a:srgbClr val="414042"/>
                </a:solidFill>
              </a:rPr>
              <a:t>How will you perform your lines for the class?</a:t>
            </a:r>
          </a:p>
        </p:txBody>
      </p:sp>
      <p:pic>
        <p:nvPicPr>
          <p:cNvPr id="7" name="Picture 6" descr="A close-up of a book&#10;&#10;Description automatically generated with low confidence">
            <a:extLst>
              <a:ext uri="{FF2B5EF4-FFF2-40B4-BE49-F238E27FC236}">
                <a16:creationId xmlns:a16="http://schemas.microsoft.com/office/drawing/2014/main" id="{9E2F9369-18E5-5A48-B7DB-794E95C8BA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65715" y="4008384"/>
            <a:ext cx="4542182" cy="2361935"/>
          </a:xfrm>
          <a:prstGeom prst="rect">
            <a:avLst/>
          </a:prstGeom>
        </p:spPr>
      </p:pic>
    </p:spTree>
    <p:extLst>
      <p:ext uri="{BB962C8B-B14F-4D97-AF65-F5344CB8AC3E}">
        <p14:creationId xmlns:p14="http://schemas.microsoft.com/office/powerpoint/2010/main" val="13442833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2" name="TextBox 1">
            <a:extLst>
              <a:ext uri="{FF2B5EF4-FFF2-40B4-BE49-F238E27FC236}">
                <a16:creationId xmlns:a16="http://schemas.microsoft.com/office/drawing/2014/main" id="{A85FA07A-AFF0-A54F-A7E0-9586B5AA086C}"/>
              </a:ext>
            </a:extLst>
          </p:cNvPr>
          <p:cNvSpPr txBox="1"/>
          <p:nvPr/>
        </p:nvSpPr>
        <p:spPr>
          <a:xfrm>
            <a:off x="16878300" y="-165100"/>
            <a:ext cx="184731" cy="369332"/>
          </a:xfrm>
          <a:prstGeom prst="rect">
            <a:avLst/>
          </a:prstGeom>
          <a:noFill/>
        </p:spPr>
        <p:txBody>
          <a:bodyPr wrap="none" rtlCol="0">
            <a:noAutofit/>
          </a:bodyPr>
          <a:lstStyle/>
          <a:p>
            <a:endParaRPr lang="en-US" dirty="0"/>
          </a:p>
        </p:txBody>
      </p:sp>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19" name="Subtitle 2">
            <a:extLst>
              <a:ext uri="{FF2B5EF4-FFF2-40B4-BE49-F238E27FC236}">
                <a16:creationId xmlns:a16="http://schemas.microsoft.com/office/drawing/2014/main" id="{B32A72F6-9FBD-C64A-BD66-16860B85C077}"/>
              </a:ext>
            </a:extLst>
          </p:cNvPr>
          <p:cNvSpPr txBox="1">
            <a:spLocks/>
          </p:cNvSpPr>
          <p:nvPr/>
        </p:nvSpPr>
        <p:spPr>
          <a:xfrm>
            <a:off x="936349" y="785837"/>
            <a:ext cx="9501809" cy="10255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FontTx/>
              <a:buNone/>
            </a:pPr>
            <a:r>
              <a:rPr lang="en-GB" altLang="en-US" sz="2000" b="1" dirty="0">
                <a:solidFill>
                  <a:srgbClr val="414042"/>
                </a:solidFill>
                <a:latin typeface="Comic Sans MS" panose="030F0902030302020204" pitchFamily="66" charset="0"/>
              </a:rPr>
              <a:t>Can you follow a similar structure?</a:t>
            </a:r>
          </a:p>
        </p:txBody>
      </p:sp>
      <p:sp>
        <p:nvSpPr>
          <p:cNvPr id="5" name="Rounded Rectangle 4">
            <a:extLst>
              <a:ext uri="{FF2B5EF4-FFF2-40B4-BE49-F238E27FC236}">
                <a16:creationId xmlns:a16="http://schemas.microsoft.com/office/drawing/2014/main" id="{C70D5963-7057-7B4E-92DC-6B7924BBB14B}"/>
              </a:ext>
            </a:extLst>
          </p:cNvPr>
          <p:cNvSpPr/>
          <p:nvPr/>
        </p:nvSpPr>
        <p:spPr>
          <a:xfrm>
            <a:off x="10333383" y="572803"/>
            <a:ext cx="1282147" cy="627999"/>
          </a:xfrm>
          <a:prstGeom prst="roundRect">
            <a:avLst>
              <a:gd name="adj" fmla="val 50000"/>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Activity</a:t>
            </a:r>
          </a:p>
        </p:txBody>
      </p:sp>
      <p:sp>
        <p:nvSpPr>
          <p:cNvPr id="16" name="Rectangle 2">
            <a:extLst>
              <a:ext uri="{FF2B5EF4-FFF2-40B4-BE49-F238E27FC236}">
                <a16:creationId xmlns:a16="http://schemas.microsoft.com/office/drawing/2014/main" id="{695058FE-D1E7-FF47-9D29-76D7A64478C6}"/>
              </a:ext>
            </a:extLst>
          </p:cNvPr>
          <p:cNvSpPr>
            <a:spLocks noChangeArrowheads="1"/>
          </p:cNvSpPr>
          <p:nvPr/>
        </p:nvSpPr>
        <p:spPr bwMode="auto">
          <a:xfrm>
            <a:off x="848966" y="1602354"/>
            <a:ext cx="10004564" cy="4271672"/>
          </a:xfrm>
          <a:prstGeom prst="rect">
            <a:avLst/>
          </a:prstGeom>
          <a:noFill/>
          <a:ln w="9525">
            <a:noFill/>
            <a:miter lim="800000"/>
            <a:headEnd/>
            <a:tailEnd/>
          </a:ln>
          <a:effectLst/>
        </p:spPr>
        <p:txBody>
          <a:bodyPr anchor="t" anchorCtr="0">
            <a:noAutofit/>
          </a:bodyPr>
          <a:lstStyle>
            <a:lvl1pPr marL="361950" indent="-266700">
              <a:defRPr>
                <a:solidFill>
                  <a:schemeClr val="tx1"/>
                </a:solidFill>
                <a:latin typeface="Comic Sans MS" panose="030F0902030302020204" pitchFamily="66" charset="0"/>
                <a:cs typeface="Arial" panose="020B0604020202020204" pitchFamily="34" charset="0"/>
              </a:defRPr>
            </a:lvl1pPr>
            <a:lvl2pPr marL="541338">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357188" indent="-261938">
              <a:spcBef>
                <a:spcPts val="1000"/>
              </a:spcBef>
              <a:buClr>
                <a:srgbClr val="0070C0"/>
              </a:buClr>
              <a:buFont typeface="Arial" panose="020B0604020202020204" pitchFamily="34" charset="0"/>
              <a:buChar char="•"/>
            </a:pPr>
            <a:r>
              <a:rPr lang="en-GB" altLang="en-US" sz="2000" dirty="0">
                <a:solidFill>
                  <a:srgbClr val="414042"/>
                </a:solidFill>
              </a:rPr>
              <a:t>There is a clear narrative.</a:t>
            </a:r>
          </a:p>
          <a:p>
            <a:pPr marL="357188" indent="-261938">
              <a:spcBef>
                <a:spcPts val="1000"/>
              </a:spcBef>
              <a:buClr>
                <a:srgbClr val="0070C0"/>
              </a:buClr>
              <a:buFont typeface="Arial" panose="020B0604020202020204" pitchFamily="34" charset="0"/>
              <a:buChar char="•"/>
            </a:pPr>
            <a:r>
              <a:rPr lang="en-GB" altLang="en-US" sz="2000" dirty="0">
                <a:solidFill>
                  <a:srgbClr val="414042"/>
                </a:solidFill>
              </a:rPr>
              <a:t>There are action verbs to describe what is happening.</a:t>
            </a:r>
          </a:p>
          <a:p>
            <a:pPr marL="357188" indent="-261938">
              <a:spcBef>
                <a:spcPts val="1000"/>
              </a:spcBef>
              <a:buClr>
                <a:srgbClr val="0070C0"/>
              </a:buClr>
              <a:buFont typeface="Arial" panose="020B0604020202020204" pitchFamily="34" charset="0"/>
              <a:buChar char="•"/>
            </a:pPr>
            <a:r>
              <a:rPr lang="en-GB" altLang="en-US" sz="2000" dirty="0">
                <a:solidFill>
                  <a:srgbClr val="414042"/>
                </a:solidFill>
              </a:rPr>
              <a:t>Make a deliberate choice about where your lines will fit – will you write about the anticipation before the departure scene? Perhaps you will add to a scene already written about, or you may wish to write about the survival of a passenger and what happened next. </a:t>
            </a:r>
          </a:p>
          <a:p>
            <a:pPr marL="357188" indent="-261938">
              <a:spcBef>
                <a:spcPts val="1000"/>
              </a:spcBef>
              <a:buClr>
                <a:srgbClr val="0070C0"/>
              </a:buClr>
              <a:buFont typeface="Arial" panose="020B0604020202020204" pitchFamily="34" charset="0"/>
              <a:buChar char="•"/>
            </a:pPr>
            <a:r>
              <a:rPr lang="en-GB" altLang="en-US" sz="2000" dirty="0">
                <a:solidFill>
                  <a:srgbClr val="414042"/>
                </a:solidFill>
              </a:rPr>
              <a:t>The choice of words conveys the mood – will your lines be frantic, hopeful, relieved or something else?</a:t>
            </a:r>
          </a:p>
          <a:p>
            <a:pPr marL="357188" indent="-261938">
              <a:spcBef>
                <a:spcPts val="1000"/>
              </a:spcBef>
              <a:buClr>
                <a:srgbClr val="0070C0"/>
              </a:buClr>
              <a:buFont typeface="Arial" panose="020B0604020202020204" pitchFamily="34" charset="0"/>
              <a:buChar char="•"/>
            </a:pPr>
            <a:r>
              <a:rPr lang="en-GB" altLang="en-US" sz="2000" dirty="0">
                <a:solidFill>
                  <a:srgbClr val="414042"/>
                </a:solidFill>
              </a:rPr>
              <a:t>Could you include some alliteration?</a:t>
            </a:r>
          </a:p>
          <a:p>
            <a:pPr marL="357188" indent="-261938">
              <a:spcBef>
                <a:spcPts val="1000"/>
              </a:spcBef>
              <a:buClr>
                <a:srgbClr val="0070C0"/>
              </a:buClr>
              <a:buFont typeface="Arial" panose="020B0604020202020204" pitchFamily="34" charset="0"/>
              <a:buChar char="•"/>
            </a:pPr>
            <a:r>
              <a:rPr lang="en-GB" altLang="en-US" sz="2000" dirty="0">
                <a:solidFill>
                  <a:srgbClr val="414042"/>
                </a:solidFill>
              </a:rPr>
              <a:t>Can you use words that rhyme on lines two and five? (Don’t worry if you can’t)  </a:t>
            </a:r>
          </a:p>
        </p:txBody>
      </p:sp>
    </p:spTree>
    <p:extLst>
      <p:ext uri="{BB962C8B-B14F-4D97-AF65-F5344CB8AC3E}">
        <p14:creationId xmlns:p14="http://schemas.microsoft.com/office/powerpoint/2010/main" val="38907959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83245B1-257E-364D-9689-C983340B1E78}"/>
              </a:ext>
            </a:extLst>
          </p:cNvPr>
          <p:cNvGrpSpPr/>
          <p:nvPr/>
        </p:nvGrpSpPr>
        <p:grpSpPr>
          <a:xfrm>
            <a:off x="4997684" y="1833052"/>
            <a:ext cx="5218529" cy="3271984"/>
            <a:chOff x="4997684" y="2073967"/>
            <a:chExt cx="5218529" cy="3271984"/>
          </a:xfrm>
        </p:grpSpPr>
        <p:sp>
          <p:nvSpPr>
            <p:cNvPr id="11" name="Rectangle 12">
              <a:extLst>
                <a:ext uri="{FF2B5EF4-FFF2-40B4-BE49-F238E27FC236}">
                  <a16:creationId xmlns:a16="http://schemas.microsoft.com/office/drawing/2014/main" id="{6DECD101-651F-324A-951E-CB45EAB8FAAB}"/>
                </a:ext>
              </a:extLst>
            </p:cNvPr>
            <p:cNvSpPr>
              <a:spLocks noChangeArrowheads="1"/>
            </p:cNvSpPr>
            <p:nvPr/>
          </p:nvSpPr>
          <p:spPr bwMode="auto">
            <a:xfrm>
              <a:off x="5038202" y="2073967"/>
              <a:ext cx="5136396" cy="3271984"/>
            </a:xfrm>
            <a:prstGeom prst="rect">
              <a:avLst/>
            </a:prstGeom>
            <a:solidFill>
              <a:srgbClr val="0070C0"/>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12" name="Rectangle 11">
              <a:extLst>
                <a:ext uri="{FF2B5EF4-FFF2-40B4-BE49-F238E27FC236}">
                  <a16:creationId xmlns:a16="http://schemas.microsoft.com/office/drawing/2014/main" id="{E3E33698-60C2-7043-B158-E14FF026F32D}"/>
                </a:ext>
              </a:extLst>
            </p:cNvPr>
            <p:cNvSpPr/>
            <p:nvPr/>
          </p:nvSpPr>
          <p:spPr>
            <a:xfrm>
              <a:off x="5073127" y="2108892"/>
              <a:ext cx="2138991" cy="34941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 Box 22">
              <a:extLst>
                <a:ext uri="{FF2B5EF4-FFF2-40B4-BE49-F238E27FC236}">
                  <a16:creationId xmlns:a16="http://schemas.microsoft.com/office/drawing/2014/main" id="{3CE99F78-DB1F-6446-9CE4-511688751E17}"/>
                </a:ext>
              </a:extLst>
            </p:cNvPr>
            <p:cNvSpPr txBox="1">
              <a:spLocks noChangeArrowheads="1"/>
            </p:cNvSpPr>
            <p:nvPr/>
          </p:nvSpPr>
          <p:spPr bwMode="auto">
            <a:xfrm rot="683034">
              <a:off x="4997684" y="3579197"/>
              <a:ext cx="104443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Use of description</a:t>
              </a:r>
            </a:p>
          </p:txBody>
        </p:sp>
        <p:sp>
          <p:nvSpPr>
            <p:cNvPr id="16" name="Text Box 23">
              <a:extLst>
                <a:ext uri="{FF2B5EF4-FFF2-40B4-BE49-F238E27FC236}">
                  <a16:creationId xmlns:a16="http://schemas.microsoft.com/office/drawing/2014/main" id="{E3FF8436-024F-704C-9A78-DF58AEF191DB}"/>
                </a:ext>
              </a:extLst>
            </p:cNvPr>
            <p:cNvSpPr txBox="1">
              <a:spLocks noChangeArrowheads="1"/>
            </p:cNvSpPr>
            <p:nvPr/>
          </p:nvSpPr>
          <p:spPr bwMode="auto">
            <a:xfrm rot="450359">
              <a:off x="5011129" y="4807412"/>
              <a:ext cx="285553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Use of action verbs, e.g. waving. </a:t>
              </a:r>
            </a:p>
          </p:txBody>
        </p:sp>
        <p:sp>
          <p:nvSpPr>
            <p:cNvPr id="17" name="Text Box 24">
              <a:extLst>
                <a:ext uri="{FF2B5EF4-FFF2-40B4-BE49-F238E27FC236}">
                  <a16:creationId xmlns:a16="http://schemas.microsoft.com/office/drawing/2014/main" id="{45F3A042-5853-DC49-98BD-5846087612B3}"/>
                </a:ext>
              </a:extLst>
            </p:cNvPr>
            <p:cNvSpPr txBox="1">
              <a:spLocks noChangeArrowheads="1"/>
            </p:cNvSpPr>
            <p:nvPr/>
          </p:nvSpPr>
          <p:spPr bwMode="auto">
            <a:xfrm rot="21346810">
              <a:off x="7184903" y="2325397"/>
              <a:ext cx="176183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Rhythm</a:t>
              </a:r>
            </a:p>
          </p:txBody>
        </p:sp>
        <p:sp>
          <p:nvSpPr>
            <p:cNvPr id="18" name="Text Box 26">
              <a:extLst>
                <a:ext uri="{FF2B5EF4-FFF2-40B4-BE49-F238E27FC236}">
                  <a16:creationId xmlns:a16="http://schemas.microsoft.com/office/drawing/2014/main" id="{BEA5D123-C7E3-E24A-8DDB-7FC9495E6EA4}"/>
                </a:ext>
              </a:extLst>
            </p:cNvPr>
            <p:cNvSpPr txBox="1">
              <a:spLocks noChangeArrowheads="1"/>
            </p:cNvSpPr>
            <p:nvPr/>
          </p:nvSpPr>
          <p:spPr bwMode="auto">
            <a:xfrm>
              <a:off x="5095974" y="2128517"/>
              <a:ext cx="240725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are the ingredients?</a:t>
              </a:r>
            </a:p>
          </p:txBody>
        </p:sp>
        <p:sp>
          <p:nvSpPr>
            <p:cNvPr id="20" name="Text Box 41">
              <a:extLst>
                <a:ext uri="{FF2B5EF4-FFF2-40B4-BE49-F238E27FC236}">
                  <a16:creationId xmlns:a16="http://schemas.microsoft.com/office/drawing/2014/main" id="{CD8B8BC2-ECB6-B84B-B790-5E39B77D87DD}"/>
                </a:ext>
              </a:extLst>
            </p:cNvPr>
            <p:cNvSpPr txBox="1">
              <a:spLocks noChangeArrowheads="1"/>
            </p:cNvSpPr>
            <p:nvPr/>
          </p:nvSpPr>
          <p:spPr bwMode="auto">
            <a:xfrm rot="20623381">
              <a:off x="7401589" y="4846550"/>
              <a:ext cx="178281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Formal</a:t>
              </a:r>
            </a:p>
          </p:txBody>
        </p:sp>
        <p:sp>
          <p:nvSpPr>
            <p:cNvPr id="21" name="Text Box 42">
              <a:extLst>
                <a:ext uri="{FF2B5EF4-FFF2-40B4-BE49-F238E27FC236}">
                  <a16:creationId xmlns:a16="http://schemas.microsoft.com/office/drawing/2014/main" id="{47A9C249-CCA7-6748-83B2-3557BDA58FE4}"/>
                </a:ext>
              </a:extLst>
            </p:cNvPr>
            <p:cNvSpPr txBox="1">
              <a:spLocks noChangeArrowheads="1"/>
            </p:cNvSpPr>
            <p:nvPr/>
          </p:nvSpPr>
          <p:spPr bwMode="auto">
            <a:xfrm rot="1251642">
              <a:off x="9219923" y="2335061"/>
              <a:ext cx="86694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Language effects</a:t>
              </a:r>
            </a:p>
          </p:txBody>
        </p:sp>
        <p:sp>
          <p:nvSpPr>
            <p:cNvPr id="22" name="Text Box 44">
              <a:extLst>
                <a:ext uri="{FF2B5EF4-FFF2-40B4-BE49-F238E27FC236}">
                  <a16:creationId xmlns:a16="http://schemas.microsoft.com/office/drawing/2014/main" id="{405D41C7-8E9E-5347-97FD-743753DF6471}"/>
                </a:ext>
              </a:extLst>
            </p:cNvPr>
            <p:cNvSpPr txBox="1">
              <a:spLocks noChangeArrowheads="1"/>
            </p:cNvSpPr>
            <p:nvPr/>
          </p:nvSpPr>
          <p:spPr bwMode="auto">
            <a:xfrm rot="333141">
              <a:off x="9282253" y="3400117"/>
              <a:ext cx="93396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 Present or past tense, but keep it consistent</a:t>
              </a:r>
            </a:p>
          </p:txBody>
        </p:sp>
        <p:sp>
          <p:nvSpPr>
            <p:cNvPr id="54" name="Text Box 41">
              <a:extLst>
                <a:ext uri="{FF2B5EF4-FFF2-40B4-BE49-F238E27FC236}">
                  <a16:creationId xmlns:a16="http://schemas.microsoft.com/office/drawing/2014/main" id="{15506AA9-80B2-F948-B27F-663826B257FC}"/>
                </a:ext>
              </a:extLst>
            </p:cNvPr>
            <p:cNvSpPr txBox="1">
              <a:spLocks noChangeArrowheads="1"/>
            </p:cNvSpPr>
            <p:nvPr/>
          </p:nvSpPr>
          <p:spPr bwMode="auto">
            <a:xfrm rot="781278">
              <a:off x="9016091" y="4754216"/>
              <a:ext cx="96035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Use of rhyme</a:t>
              </a:r>
            </a:p>
          </p:txBody>
        </p:sp>
      </p:grpSp>
      <p:sp>
        <p:nvSpPr>
          <p:cNvPr id="24" name="Subtitle 2">
            <a:extLst>
              <a:ext uri="{FF2B5EF4-FFF2-40B4-BE49-F238E27FC236}">
                <a16:creationId xmlns:a16="http://schemas.microsoft.com/office/drawing/2014/main" id="{8155F074-2F66-2D43-B3A9-B4F32D547DD3}"/>
              </a:ext>
            </a:extLst>
          </p:cNvPr>
          <p:cNvSpPr txBox="1">
            <a:spLocks/>
          </p:cNvSpPr>
          <p:nvPr/>
        </p:nvSpPr>
        <p:spPr>
          <a:xfrm>
            <a:off x="0" y="47209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modelling – Poetry </a:t>
            </a:r>
          </a:p>
        </p:txBody>
      </p:sp>
      <p:grpSp>
        <p:nvGrpSpPr>
          <p:cNvPr id="25" name="Group 2">
            <a:extLst>
              <a:ext uri="{FF2B5EF4-FFF2-40B4-BE49-F238E27FC236}">
                <a16:creationId xmlns:a16="http://schemas.microsoft.com/office/drawing/2014/main" id="{5FC44A16-5FC9-1B41-A9C6-166643A90544}"/>
              </a:ext>
            </a:extLst>
          </p:cNvPr>
          <p:cNvGrpSpPr>
            <a:grpSpLocks/>
          </p:cNvGrpSpPr>
          <p:nvPr/>
        </p:nvGrpSpPr>
        <p:grpSpPr bwMode="auto">
          <a:xfrm>
            <a:off x="1047008" y="2537244"/>
            <a:ext cx="2693876" cy="2672551"/>
            <a:chOff x="3805" y="1284"/>
            <a:chExt cx="1955" cy="1637"/>
          </a:xfrm>
        </p:grpSpPr>
        <p:sp>
          <p:nvSpPr>
            <p:cNvPr id="26" name="Text Box 12">
              <a:extLst>
                <a:ext uri="{FF2B5EF4-FFF2-40B4-BE49-F238E27FC236}">
                  <a16:creationId xmlns:a16="http://schemas.microsoft.com/office/drawing/2014/main" id="{8F834B29-F5BE-A046-8FDB-5D999EAB72D1}"/>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27" name="Text Box 13">
              <a:extLst>
                <a:ext uri="{FF2B5EF4-FFF2-40B4-BE49-F238E27FC236}">
                  <a16:creationId xmlns:a16="http://schemas.microsoft.com/office/drawing/2014/main" id="{E0AF6B43-24B5-A249-BCDD-9AABE86337D8}"/>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28" name="Oval 14">
              <a:extLst>
                <a:ext uri="{FF2B5EF4-FFF2-40B4-BE49-F238E27FC236}">
                  <a16:creationId xmlns:a16="http://schemas.microsoft.com/office/drawing/2014/main" id="{E4183FB6-2C09-C848-8E8C-0DDB83C685F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grpSp>
        <p:nvGrpSpPr>
          <p:cNvPr id="29" name="Group 28">
            <a:extLst>
              <a:ext uri="{FF2B5EF4-FFF2-40B4-BE49-F238E27FC236}">
                <a16:creationId xmlns:a16="http://schemas.microsoft.com/office/drawing/2014/main" id="{21D70541-6B2E-7F47-874C-229EE2D0180E}"/>
              </a:ext>
            </a:extLst>
          </p:cNvPr>
          <p:cNvGrpSpPr/>
          <p:nvPr/>
        </p:nvGrpSpPr>
        <p:grpSpPr>
          <a:xfrm>
            <a:off x="5746402" y="2545324"/>
            <a:ext cx="3611106" cy="1841091"/>
            <a:chOff x="5746402" y="2786239"/>
            <a:chExt cx="3611106" cy="1841091"/>
          </a:xfrm>
        </p:grpSpPr>
        <p:sp>
          <p:nvSpPr>
            <p:cNvPr id="30" name="Rectangle 13">
              <a:extLst>
                <a:ext uri="{FF2B5EF4-FFF2-40B4-BE49-F238E27FC236}">
                  <a16:creationId xmlns:a16="http://schemas.microsoft.com/office/drawing/2014/main" id="{94C6A391-01DB-4144-86E8-1F708CB095F1}"/>
                </a:ext>
              </a:extLst>
            </p:cNvPr>
            <p:cNvSpPr>
              <a:spLocks noChangeArrowheads="1"/>
            </p:cNvSpPr>
            <p:nvPr/>
          </p:nvSpPr>
          <p:spPr bwMode="auto">
            <a:xfrm>
              <a:off x="6020997" y="2786239"/>
              <a:ext cx="3263752" cy="1841091"/>
            </a:xfrm>
            <a:prstGeom prst="rect">
              <a:avLst/>
            </a:prstGeom>
            <a:solidFill>
              <a:schemeClr val="bg1"/>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31" name="Rectangle 30">
              <a:extLst>
                <a:ext uri="{FF2B5EF4-FFF2-40B4-BE49-F238E27FC236}">
                  <a16:creationId xmlns:a16="http://schemas.microsoft.com/office/drawing/2014/main" id="{B42CF62D-053C-6946-B919-4F97FFDF10CB}"/>
                </a:ext>
              </a:extLst>
            </p:cNvPr>
            <p:cNvSpPr/>
            <p:nvPr/>
          </p:nvSpPr>
          <p:spPr>
            <a:xfrm>
              <a:off x="6054360" y="2823340"/>
              <a:ext cx="3196272" cy="443302"/>
            </a:xfrm>
            <a:prstGeom prst="rect">
              <a:avLst/>
            </a:prstGeom>
            <a:solidFill>
              <a:srgbClr val="39AB4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Box 15">
              <a:extLst>
                <a:ext uri="{FF2B5EF4-FFF2-40B4-BE49-F238E27FC236}">
                  <a16:creationId xmlns:a16="http://schemas.microsoft.com/office/drawing/2014/main" id="{33DC18A5-AAD3-AA4D-8776-426AB0F1E532}"/>
                </a:ext>
              </a:extLst>
            </p:cNvPr>
            <p:cNvSpPr txBox="1">
              <a:spLocks noChangeArrowheads="1"/>
            </p:cNvSpPr>
            <p:nvPr/>
          </p:nvSpPr>
          <p:spPr bwMode="auto">
            <a:xfrm>
              <a:off x="6137641" y="2801449"/>
              <a:ext cx="278988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effect do you want to have on the reader?</a:t>
              </a:r>
            </a:p>
          </p:txBody>
        </p:sp>
        <p:sp>
          <p:nvSpPr>
            <p:cNvPr id="33" name="Text Box 16">
              <a:extLst>
                <a:ext uri="{FF2B5EF4-FFF2-40B4-BE49-F238E27FC236}">
                  <a16:creationId xmlns:a16="http://schemas.microsoft.com/office/drawing/2014/main" id="{6193A581-8D1C-F542-AAFD-3FF27F7EBF63}"/>
                </a:ext>
              </a:extLst>
            </p:cNvPr>
            <p:cNvSpPr txBox="1">
              <a:spLocks noChangeArrowheads="1"/>
            </p:cNvSpPr>
            <p:nvPr/>
          </p:nvSpPr>
          <p:spPr bwMode="auto">
            <a:xfrm rot="704613">
              <a:off x="8336434" y="3422926"/>
              <a:ext cx="102107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Be</a:t>
              </a:r>
              <a:br>
                <a:rPr lang="en-GB" altLang="en-US" sz="1200" dirty="0">
                  <a:solidFill>
                    <a:srgbClr val="414042"/>
                  </a:solidFill>
                  <a:ea typeface="MS PGothic" panose="020B0600070205080204" pitchFamily="34" charset="-128"/>
                </a:rPr>
              </a:br>
              <a:r>
                <a:rPr lang="en-GB" altLang="en-US" sz="1200" dirty="0">
                  <a:solidFill>
                    <a:srgbClr val="414042"/>
                  </a:solidFill>
                  <a:ea typeface="MS PGothic" panose="020B0600070205080204" pitchFamily="34" charset="-128"/>
                </a:rPr>
                <a:t>moved</a:t>
              </a:r>
            </a:p>
          </p:txBody>
        </p:sp>
        <p:sp>
          <p:nvSpPr>
            <p:cNvPr id="34" name="Text Box 17">
              <a:extLst>
                <a:ext uri="{FF2B5EF4-FFF2-40B4-BE49-F238E27FC236}">
                  <a16:creationId xmlns:a16="http://schemas.microsoft.com/office/drawing/2014/main" id="{7D4A13B3-4B2B-B749-AF4E-87C5950DE742}"/>
                </a:ext>
              </a:extLst>
            </p:cNvPr>
            <p:cNvSpPr txBox="1">
              <a:spLocks noChangeArrowheads="1"/>
            </p:cNvSpPr>
            <p:nvPr/>
          </p:nvSpPr>
          <p:spPr bwMode="auto">
            <a:xfrm rot="21027077">
              <a:off x="5964631" y="3457549"/>
              <a:ext cx="88052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Be informed</a:t>
              </a:r>
            </a:p>
          </p:txBody>
        </p:sp>
        <p:sp>
          <p:nvSpPr>
            <p:cNvPr id="35" name="Text Box 18">
              <a:extLst>
                <a:ext uri="{FF2B5EF4-FFF2-40B4-BE49-F238E27FC236}">
                  <a16:creationId xmlns:a16="http://schemas.microsoft.com/office/drawing/2014/main" id="{BE6D4EEC-1F7F-2744-8E11-793FBD19CCF7}"/>
                </a:ext>
              </a:extLst>
            </p:cNvPr>
            <p:cNvSpPr txBox="1">
              <a:spLocks noChangeArrowheads="1"/>
            </p:cNvSpPr>
            <p:nvPr/>
          </p:nvSpPr>
          <p:spPr bwMode="auto">
            <a:xfrm rot="21295211">
              <a:off x="5746402" y="4214802"/>
              <a:ext cx="2587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To engage with the poem</a:t>
              </a:r>
            </a:p>
          </p:txBody>
        </p:sp>
        <p:sp>
          <p:nvSpPr>
            <p:cNvPr id="36" name="Text Box 19">
              <a:extLst>
                <a:ext uri="{FF2B5EF4-FFF2-40B4-BE49-F238E27FC236}">
                  <a16:creationId xmlns:a16="http://schemas.microsoft.com/office/drawing/2014/main" id="{4FC8ADB1-45B7-4F49-A966-1F3AF3E1FA6F}"/>
                </a:ext>
              </a:extLst>
            </p:cNvPr>
            <p:cNvSpPr txBox="1">
              <a:spLocks noChangeArrowheads="1"/>
            </p:cNvSpPr>
            <p:nvPr/>
          </p:nvSpPr>
          <p:spPr bwMode="auto">
            <a:xfrm rot="1186130">
              <a:off x="8239762" y="3987842"/>
              <a:ext cx="102739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To perform the poem</a:t>
              </a:r>
            </a:p>
          </p:txBody>
        </p:sp>
      </p:grpSp>
      <p:grpSp>
        <p:nvGrpSpPr>
          <p:cNvPr id="37" name="Group 36">
            <a:extLst>
              <a:ext uri="{FF2B5EF4-FFF2-40B4-BE49-F238E27FC236}">
                <a16:creationId xmlns:a16="http://schemas.microsoft.com/office/drawing/2014/main" id="{16730E74-27AE-3B45-B2E8-1C5D69EA9F3D}"/>
              </a:ext>
            </a:extLst>
          </p:cNvPr>
          <p:cNvGrpSpPr/>
          <p:nvPr/>
        </p:nvGrpSpPr>
        <p:grpSpPr>
          <a:xfrm>
            <a:off x="4039133" y="1128556"/>
            <a:ext cx="6936372" cy="4674627"/>
            <a:chOff x="4039133" y="1369471"/>
            <a:chExt cx="6936372" cy="4674627"/>
          </a:xfrm>
        </p:grpSpPr>
        <p:sp>
          <p:nvSpPr>
            <p:cNvPr id="38" name="Rectangle 37">
              <a:extLst>
                <a:ext uri="{FF2B5EF4-FFF2-40B4-BE49-F238E27FC236}">
                  <a16:creationId xmlns:a16="http://schemas.microsoft.com/office/drawing/2014/main" id="{031EC4C7-FB0B-5D43-8D3A-ED65CEC9AE03}"/>
                </a:ext>
              </a:extLst>
            </p:cNvPr>
            <p:cNvSpPr/>
            <p:nvPr/>
          </p:nvSpPr>
          <p:spPr>
            <a:xfrm>
              <a:off x="4330241" y="1391956"/>
              <a:ext cx="2718629" cy="36493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25">
              <a:extLst>
                <a:ext uri="{FF2B5EF4-FFF2-40B4-BE49-F238E27FC236}">
                  <a16:creationId xmlns:a16="http://schemas.microsoft.com/office/drawing/2014/main" id="{F45807D1-F26C-CC43-AE79-BC160B2E2195}"/>
                </a:ext>
              </a:extLst>
            </p:cNvPr>
            <p:cNvSpPr>
              <a:spLocks noChangeArrowheads="1"/>
            </p:cNvSpPr>
            <p:nvPr/>
          </p:nvSpPr>
          <p:spPr bwMode="auto">
            <a:xfrm>
              <a:off x="4330241" y="1369471"/>
              <a:ext cx="6645264" cy="4674627"/>
            </a:xfrm>
            <a:prstGeom prst="rect">
              <a:avLst/>
            </a:prstGeom>
            <a:noFill/>
            <a:ln w="38100" algn="ctr">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40" name="Text Box 27">
              <a:extLst>
                <a:ext uri="{FF2B5EF4-FFF2-40B4-BE49-F238E27FC236}">
                  <a16:creationId xmlns:a16="http://schemas.microsoft.com/office/drawing/2014/main" id="{DFD9A386-D9B4-5646-8BED-5DD5488EEA7D}"/>
                </a:ext>
              </a:extLst>
            </p:cNvPr>
            <p:cNvSpPr txBox="1">
              <a:spLocks noChangeArrowheads="1"/>
            </p:cNvSpPr>
            <p:nvPr/>
          </p:nvSpPr>
          <p:spPr bwMode="auto">
            <a:xfrm>
              <a:off x="4039133" y="1459213"/>
              <a:ext cx="330084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What examples might be included?</a:t>
              </a:r>
            </a:p>
          </p:txBody>
        </p:sp>
        <p:sp>
          <p:nvSpPr>
            <p:cNvPr id="44" name="Text Box 33">
              <a:extLst>
                <a:ext uri="{FF2B5EF4-FFF2-40B4-BE49-F238E27FC236}">
                  <a16:creationId xmlns:a16="http://schemas.microsoft.com/office/drawing/2014/main" id="{00C928E7-237E-4948-B741-5DA5B1F07551}"/>
                </a:ext>
              </a:extLst>
            </p:cNvPr>
            <p:cNvSpPr txBox="1">
              <a:spLocks noChangeArrowheads="1"/>
            </p:cNvSpPr>
            <p:nvPr/>
          </p:nvSpPr>
          <p:spPr bwMode="auto">
            <a:xfrm rot="21227924">
              <a:off x="7270221" y="1573418"/>
              <a:ext cx="17452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Relevant vocabulary</a:t>
              </a:r>
            </a:p>
          </p:txBody>
        </p:sp>
      </p:grpSp>
      <p:cxnSp>
        <p:nvCxnSpPr>
          <p:cNvPr id="48" name="Straight Arrow Connector 47">
            <a:extLst>
              <a:ext uri="{FF2B5EF4-FFF2-40B4-BE49-F238E27FC236}">
                <a16:creationId xmlns:a16="http://schemas.microsoft.com/office/drawing/2014/main" id="{7EC0AB23-FA55-4249-8EDE-A4A1CABAE0C6}"/>
              </a:ext>
            </a:extLst>
          </p:cNvPr>
          <p:cNvCxnSpPr>
            <a:cxnSpLocks/>
          </p:cNvCxnSpPr>
          <p:nvPr/>
        </p:nvCxnSpPr>
        <p:spPr>
          <a:xfrm>
            <a:off x="2371899" y="3368013"/>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0984ACA2-ACE1-9044-88C9-F134DAACE539}"/>
              </a:ext>
            </a:extLst>
          </p:cNvPr>
          <p:cNvSpPr/>
          <p:nvPr/>
        </p:nvSpPr>
        <p:spPr>
          <a:xfrm>
            <a:off x="6933315" y="3088137"/>
            <a:ext cx="1396201" cy="755463"/>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 Box 15">
            <a:extLst>
              <a:ext uri="{FF2B5EF4-FFF2-40B4-BE49-F238E27FC236}">
                <a16:creationId xmlns:a16="http://schemas.microsoft.com/office/drawing/2014/main" id="{DFB95A8F-1269-0A45-8B60-B8CBC4A4DA53}"/>
              </a:ext>
            </a:extLst>
          </p:cNvPr>
          <p:cNvSpPr txBox="1">
            <a:spLocks noChangeArrowheads="1"/>
          </p:cNvSpPr>
          <p:nvPr/>
        </p:nvSpPr>
        <p:spPr bwMode="auto">
          <a:xfrm>
            <a:off x="7045596" y="3130406"/>
            <a:ext cx="112160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Start with audience and purpose</a:t>
            </a:r>
          </a:p>
        </p:txBody>
      </p:sp>
      <p:sp>
        <p:nvSpPr>
          <p:cNvPr id="51" name="Rectangle 50">
            <a:extLst>
              <a:ext uri="{FF2B5EF4-FFF2-40B4-BE49-F238E27FC236}">
                <a16:creationId xmlns:a16="http://schemas.microsoft.com/office/drawing/2014/main" id="{3DD3CBCC-819E-EB43-824D-016FB24B0CEB}"/>
              </a:ext>
            </a:extLst>
          </p:cNvPr>
          <p:cNvSpPr/>
          <p:nvPr/>
        </p:nvSpPr>
        <p:spPr>
          <a:xfrm>
            <a:off x="666981" y="661381"/>
            <a:ext cx="2478853" cy="1415143"/>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sz="1600" dirty="0">
                <a:solidFill>
                  <a:prstClr val="white"/>
                </a:solidFill>
                <a:latin typeface="Comic Sans MS" panose="030F0902030302020204" pitchFamily="66" charset="0"/>
              </a:rPr>
              <a:t>Teacher modelling: Planning, drafting, writing, editing</a:t>
            </a:r>
          </a:p>
        </p:txBody>
      </p:sp>
      <p:sp>
        <p:nvSpPr>
          <p:cNvPr id="52" name="TextBox 51">
            <a:extLst>
              <a:ext uri="{FF2B5EF4-FFF2-40B4-BE49-F238E27FC236}">
                <a16:creationId xmlns:a16="http://schemas.microsoft.com/office/drawing/2014/main" id="{933473AC-0F53-F944-8768-516B6247AA7F}"/>
              </a:ext>
            </a:extLst>
          </p:cNvPr>
          <p:cNvSpPr txBox="1"/>
          <p:nvPr/>
        </p:nvSpPr>
        <p:spPr>
          <a:xfrm>
            <a:off x="666610" y="5528946"/>
            <a:ext cx="3816489" cy="369332"/>
          </a:xfrm>
          <a:prstGeom prst="rect">
            <a:avLst/>
          </a:prstGeom>
          <a:noFill/>
        </p:spPr>
        <p:txBody>
          <a:bodyPr wrap="square">
            <a:spAutoFit/>
          </a:bodyPr>
          <a:lstStyle/>
          <a:p>
            <a:pPr>
              <a:spcBef>
                <a:spcPct val="50000"/>
              </a:spcBef>
            </a:pPr>
            <a:r>
              <a:rPr lang="en-GB" altLang="en-US" dirty="0">
                <a:solidFill>
                  <a:srgbClr val="414042"/>
                </a:solidFill>
                <a:latin typeface="Comic Sans MS" panose="030F0902030302020204" pitchFamily="66" charset="0"/>
              </a:rPr>
              <a:t>Who is your audience?</a:t>
            </a:r>
          </a:p>
        </p:txBody>
      </p:sp>
      <p:sp>
        <p:nvSpPr>
          <p:cNvPr id="53" name="Rectangle 30">
            <a:extLst>
              <a:ext uri="{FF2B5EF4-FFF2-40B4-BE49-F238E27FC236}">
                <a16:creationId xmlns:a16="http://schemas.microsoft.com/office/drawing/2014/main" id="{3CCA4D74-021D-DE4A-9BB8-5DE061B2E7ED}"/>
              </a:ext>
            </a:extLst>
          </p:cNvPr>
          <p:cNvSpPr>
            <a:spLocks noChangeArrowheads="1"/>
          </p:cNvSpPr>
          <p:nvPr/>
        </p:nvSpPr>
        <p:spPr bwMode="auto">
          <a:xfrm>
            <a:off x="666981" y="5920286"/>
            <a:ext cx="12192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dirty="0">
                <a:solidFill>
                  <a:srgbClr val="414042"/>
                </a:solidFill>
                <a:latin typeface="Comic Sans MS" panose="030F0902030302020204" pitchFamily="66" charset="0"/>
              </a:rPr>
              <a:t>Look at the example on the next slide, then plan and write your own lines.</a:t>
            </a:r>
          </a:p>
        </p:txBody>
      </p:sp>
    </p:spTree>
    <p:extLst>
      <p:ext uri="{BB962C8B-B14F-4D97-AF65-F5344CB8AC3E}">
        <p14:creationId xmlns:p14="http://schemas.microsoft.com/office/powerpoint/2010/main" val="144457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water, outdoor, boat&#10;&#10;Description automatically generated">
            <a:extLst>
              <a:ext uri="{FF2B5EF4-FFF2-40B4-BE49-F238E27FC236}">
                <a16:creationId xmlns:a16="http://schemas.microsoft.com/office/drawing/2014/main" id="{1295B199-CE05-C340-841B-C64E38CEF2A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95908" y="1066444"/>
            <a:ext cx="3995196" cy="4681595"/>
          </a:xfrm>
          <a:prstGeom prst="rect">
            <a:avLst/>
          </a:prstGeom>
        </p:spPr>
      </p:pic>
      <p:sp>
        <p:nvSpPr>
          <p:cNvPr id="20" name="TextBox 19">
            <a:extLst>
              <a:ext uri="{FF2B5EF4-FFF2-40B4-BE49-F238E27FC236}">
                <a16:creationId xmlns:a16="http://schemas.microsoft.com/office/drawing/2014/main" id="{93D1A8FB-5D2F-7349-B9C9-364CC2D76303}"/>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D4D3918E-63D9-014F-BEAB-559880B6C35C}"/>
              </a:ext>
            </a:extLst>
          </p:cNvPr>
          <p:cNvSpPr txBox="1"/>
          <p:nvPr/>
        </p:nvSpPr>
        <p:spPr>
          <a:xfrm>
            <a:off x="11441151" y="3888059"/>
            <a:ext cx="184731" cy="369332"/>
          </a:xfrm>
          <a:prstGeom prst="rect">
            <a:avLst/>
          </a:prstGeom>
          <a:noFill/>
        </p:spPr>
        <p:txBody>
          <a:bodyPr wrap="none" rtlCol="0">
            <a:spAutoFit/>
          </a:bodyPr>
          <a:lstStyle/>
          <a:p>
            <a:endParaRPr lang="en-US" dirty="0"/>
          </a:p>
        </p:txBody>
      </p:sp>
      <p:sp>
        <p:nvSpPr>
          <p:cNvPr id="65" name="TextBox 64">
            <a:extLst>
              <a:ext uri="{FF2B5EF4-FFF2-40B4-BE49-F238E27FC236}">
                <a16:creationId xmlns:a16="http://schemas.microsoft.com/office/drawing/2014/main" id="{493B7A0F-FA6F-374B-8243-C3A8C00C3E1B}"/>
              </a:ext>
            </a:extLst>
          </p:cNvPr>
          <p:cNvSpPr txBox="1"/>
          <p:nvPr/>
        </p:nvSpPr>
        <p:spPr>
          <a:xfrm>
            <a:off x="-314793" y="5306518"/>
            <a:ext cx="184731" cy="369332"/>
          </a:xfrm>
          <a:prstGeom prst="rect">
            <a:avLst/>
          </a:prstGeom>
          <a:noFill/>
        </p:spPr>
        <p:txBody>
          <a:bodyPr wrap="none" rtlCol="0">
            <a:spAutoFit/>
          </a:bodyPr>
          <a:lstStyle/>
          <a:p>
            <a:endParaRPr lang="en-US" dirty="0"/>
          </a:p>
        </p:txBody>
      </p:sp>
      <p:sp>
        <p:nvSpPr>
          <p:cNvPr id="11" name="Text Box 5">
            <a:extLst>
              <a:ext uri="{FF2B5EF4-FFF2-40B4-BE49-F238E27FC236}">
                <a16:creationId xmlns:a16="http://schemas.microsoft.com/office/drawing/2014/main" id="{E74ABF43-8038-DA43-912B-271444DCFA9C}"/>
              </a:ext>
            </a:extLst>
          </p:cNvPr>
          <p:cNvSpPr txBox="1">
            <a:spLocks noChangeArrowheads="1"/>
          </p:cNvSpPr>
          <p:nvPr/>
        </p:nvSpPr>
        <p:spPr bwMode="auto">
          <a:xfrm>
            <a:off x="5391104" y="1424824"/>
            <a:ext cx="6367757" cy="3769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lgn="ctr">
              <a:spcBef>
                <a:spcPts val="2000"/>
              </a:spcBef>
            </a:pPr>
            <a:r>
              <a:rPr lang="en-GB" altLang="en-US" sz="2500" dirty="0">
                <a:solidFill>
                  <a:srgbClr val="414042"/>
                </a:solidFill>
                <a:latin typeface="Comic Sans MS" panose="030F0902030302020204" pitchFamily="66" charset="0"/>
              </a:rPr>
              <a:t>Titanic lost, survivors cling</a:t>
            </a:r>
            <a:br>
              <a:rPr lang="en-GB" altLang="en-US" sz="2500" dirty="0">
                <a:solidFill>
                  <a:srgbClr val="414042"/>
                </a:solidFill>
                <a:latin typeface="Comic Sans MS" panose="030F0902030302020204" pitchFamily="66" charset="0"/>
              </a:rPr>
            </a:br>
            <a:r>
              <a:rPr lang="en-GB" altLang="en-US" sz="2500" dirty="0">
                <a:solidFill>
                  <a:srgbClr val="414042"/>
                </a:solidFill>
                <a:latin typeface="Comic Sans MS" panose="030F0902030302020204" pitchFamily="66" charset="0"/>
              </a:rPr>
              <a:t>to others in despair:</a:t>
            </a:r>
          </a:p>
          <a:p>
            <a:pPr algn="ctr">
              <a:spcBef>
                <a:spcPts val="2000"/>
              </a:spcBef>
            </a:pPr>
            <a:r>
              <a:rPr lang="en-GB" altLang="en-US" sz="2500" dirty="0">
                <a:solidFill>
                  <a:srgbClr val="414042"/>
                </a:solidFill>
                <a:latin typeface="Comic Sans MS" panose="030F0902030302020204" pitchFamily="66" charset="0"/>
              </a:rPr>
              <a:t>Dark water, too few lifeboats,</a:t>
            </a:r>
            <a:br>
              <a:rPr lang="en-GB" altLang="en-US" sz="2500" dirty="0">
                <a:solidFill>
                  <a:srgbClr val="414042"/>
                </a:solidFill>
                <a:latin typeface="Comic Sans MS" panose="030F0902030302020204" pitchFamily="66" charset="0"/>
              </a:rPr>
            </a:br>
            <a:r>
              <a:rPr lang="en-GB" altLang="en-US" sz="2500" dirty="0">
                <a:solidFill>
                  <a:srgbClr val="414042"/>
                </a:solidFill>
                <a:latin typeface="Comic Sans MS" panose="030F0902030302020204" pitchFamily="66" charset="0"/>
              </a:rPr>
              <a:t>evaporates all faith, </a:t>
            </a:r>
          </a:p>
          <a:p>
            <a:pPr algn="ctr">
              <a:spcBef>
                <a:spcPts val="2000"/>
              </a:spcBef>
            </a:pPr>
            <a:r>
              <a:rPr lang="en-GB" altLang="en-US" sz="2500" dirty="0">
                <a:solidFill>
                  <a:srgbClr val="414042"/>
                </a:solidFill>
                <a:latin typeface="Comic Sans MS" panose="030F0902030302020204" pitchFamily="66" charset="0"/>
              </a:rPr>
              <a:t>But Carpathia is approaching</a:t>
            </a:r>
            <a:br>
              <a:rPr lang="en-GB" altLang="en-US" sz="2500" dirty="0">
                <a:solidFill>
                  <a:srgbClr val="414042"/>
                </a:solidFill>
                <a:latin typeface="Comic Sans MS" panose="030F0902030302020204" pitchFamily="66" charset="0"/>
              </a:rPr>
            </a:br>
            <a:r>
              <a:rPr lang="en-GB" altLang="en-US" sz="2500" dirty="0">
                <a:solidFill>
                  <a:srgbClr val="414042"/>
                </a:solidFill>
                <a:latin typeface="Comic Sans MS" panose="030F0902030302020204" pitchFamily="66" charset="0"/>
              </a:rPr>
              <a:t>as fast as it dare,</a:t>
            </a:r>
          </a:p>
          <a:p>
            <a:pPr algn="ctr">
              <a:spcBef>
                <a:spcPts val="2000"/>
              </a:spcBef>
            </a:pPr>
            <a:r>
              <a:rPr lang="en-GB" altLang="en-US" sz="2500" dirty="0">
                <a:solidFill>
                  <a:srgbClr val="414042"/>
                </a:solidFill>
                <a:latin typeface="Comic Sans MS" panose="030F0902030302020204" pitchFamily="66" charset="0"/>
              </a:rPr>
              <a:t>Drawing close, a timely rescue,</a:t>
            </a:r>
            <a:br>
              <a:rPr lang="en-GB" altLang="en-US" sz="2500" dirty="0">
                <a:solidFill>
                  <a:srgbClr val="414042"/>
                </a:solidFill>
                <a:latin typeface="Comic Sans MS" panose="030F0902030302020204" pitchFamily="66" charset="0"/>
              </a:rPr>
            </a:br>
            <a:r>
              <a:rPr lang="en-GB" altLang="en-US" sz="2500" dirty="0">
                <a:solidFill>
                  <a:srgbClr val="414042"/>
                </a:solidFill>
                <a:latin typeface="Comic Sans MS" panose="030F0902030302020204" pitchFamily="66" charset="0"/>
              </a:rPr>
              <a:t>and some will be safe.</a:t>
            </a:r>
          </a:p>
        </p:txBody>
      </p:sp>
    </p:spTree>
    <p:extLst>
      <p:ext uri="{BB962C8B-B14F-4D97-AF65-F5344CB8AC3E}">
        <p14:creationId xmlns:p14="http://schemas.microsoft.com/office/powerpoint/2010/main" val="131980308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17F4097D-6B43-4440-9B37-0B482AEBFC89}"/>
              </a:ext>
            </a:extLst>
          </p:cNvPr>
          <p:cNvSpPr/>
          <p:nvPr/>
        </p:nvSpPr>
        <p:spPr>
          <a:xfrm>
            <a:off x="1431925" y="2168005"/>
            <a:ext cx="9324976" cy="28760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16" name="Picture 4">
            <a:extLst>
              <a:ext uri="{FF2B5EF4-FFF2-40B4-BE49-F238E27FC236}">
                <a16:creationId xmlns:a16="http://schemas.microsoft.com/office/drawing/2014/main" id="{B82B784F-6F33-0045-BAC2-20BF3B32CB58}"/>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762080" y="2203915"/>
            <a:ext cx="1958171" cy="279553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a:extLst>
              <a:ext uri="{FF2B5EF4-FFF2-40B4-BE49-F238E27FC236}">
                <a16:creationId xmlns:a16="http://schemas.microsoft.com/office/drawing/2014/main" id="{C678341E-6048-0145-933A-5FE727CFF989}"/>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398887" y="2203915"/>
            <a:ext cx="2327156" cy="279553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a:extLst>
              <a:ext uri="{FF2B5EF4-FFF2-40B4-BE49-F238E27FC236}">
                <a16:creationId xmlns:a16="http://schemas.microsoft.com/office/drawing/2014/main" id="{92ACA035-58FA-304D-9A84-52475D392B66}"/>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467612" y="2203915"/>
            <a:ext cx="4891457" cy="2795539"/>
          </a:xfrm>
          <a:prstGeom prst="rect">
            <a:avLst/>
          </a:prstGeom>
          <a:noFill/>
          <a:extLst>
            <a:ext uri="{909E8E84-426E-40DD-AFC4-6F175D3DCCD1}">
              <a14:hiddenFill xmlns:a14="http://schemas.microsoft.com/office/drawing/2010/main">
                <a:solidFill>
                  <a:srgbClr val="FFFFFF"/>
                </a:solidFill>
              </a14:hiddenFill>
            </a:ext>
          </a:extLst>
        </p:spPr>
      </p:pic>
      <p:sp>
        <p:nvSpPr>
          <p:cNvPr id="9" name="Subtitle 2">
            <a:extLst>
              <a:ext uri="{FF2B5EF4-FFF2-40B4-BE49-F238E27FC236}">
                <a16:creationId xmlns:a16="http://schemas.microsoft.com/office/drawing/2014/main" id="{26032633-BE41-AF4B-A356-06EC88700DC6}"/>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1" name="Picture 10" descr="A picture containing text, clipart&#10;&#10;Description automatically generated">
            <a:extLst>
              <a:ext uri="{FF2B5EF4-FFF2-40B4-BE49-F238E27FC236}">
                <a16:creationId xmlns:a16="http://schemas.microsoft.com/office/drawing/2014/main" id="{33D0A675-D815-0B42-B7C1-CE32046CF3D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2" name="Subtitle 2">
            <a:extLst>
              <a:ext uri="{FF2B5EF4-FFF2-40B4-BE49-F238E27FC236}">
                <a16:creationId xmlns:a16="http://schemas.microsoft.com/office/drawing/2014/main" id="{B53D07D4-A2E2-1942-BED9-A705B16CD35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
        <p:nvSpPr>
          <p:cNvPr id="10" name="Title 1">
            <a:extLst>
              <a:ext uri="{FF2B5EF4-FFF2-40B4-BE49-F238E27FC236}">
                <a16:creationId xmlns:a16="http://schemas.microsoft.com/office/drawing/2014/main" id="{3F501C52-45F9-A04F-978A-F455808A8723}"/>
              </a:ext>
            </a:extLst>
          </p:cNvPr>
          <p:cNvSpPr txBox="1">
            <a:spLocks/>
          </p:cNvSpPr>
          <p:nvPr/>
        </p:nvSpPr>
        <p:spPr>
          <a:xfrm>
            <a:off x="0" y="298752"/>
            <a:ext cx="12192002" cy="22057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400"/>
              </a:spcBef>
            </a:pPr>
            <a:r>
              <a:rPr lang="en-GB" sz="3200" b="1" dirty="0">
                <a:solidFill>
                  <a:schemeClr val="bg1"/>
                </a:solidFill>
                <a:latin typeface="Comic Sans MS" panose="030F0702030302020204" pitchFamily="66" charset="0"/>
              </a:rPr>
              <a:t>Titanic Poetry</a:t>
            </a:r>
            <a:br>
              <a:rPr lang="en-GB" sz="3200" b="1" dirty="0">
                <a:solidFill>
                  <a:schemeClr val="bg1"/>
                </a:solidFill>
                <a:latin typeface="Comic Sans MS" panose="030F0702030302020204" pitchFamily="66" charset="0"/>
              </a:rPr>
            </a:br>
            <a:r>
              <a:rPr lang="en-GB" sz="3200" b="1" dirty="0">
                <a:solidFill>
                  <a:schemeClr val="bg1"/>
                </a:solidFill>
                <a:latin typeface="Comic Sans MS" panose="030F0702030302020204" pitchFamily="66" charset="0"/>
              </a:rPr>
              <a:t>Incident at Sea, 1912</a:t>
            </a:r>
          </a:p>
          <a:p>
            <a:pPr algn="ctr">
              <a:lnSpc>
                <a:spcPct val="100000"/>
              </a:lnSpc>
              <a:spcBef>
                <a:spcPts val="400"/>
              </a:spcBef>
            </a:pPr>
            <a:r>
              <a:rPr lang="en-GB" sz="2200" dirty="0">
                <a:solidFill>
                  <a:schemeClr val="bg1"/>
                </a:solidFill>
                <a:latin typeface="Comic Sans MS" panose="030F0902030302020204" pitchFamily="66" charset="0"/>
                <a:cs typeface="Arial" panose="020B0604020202020204" pitchFamily="34" charset="0"/>
              </a:rPr>
              <a:t>The Teaching Sequence for Writing</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10004680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93D1A8FB-5D2F-7349-B9C9-364CC2D76303}"/>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D4D3918E-63D9-014F-BEAB-559880B6C35C}"/>
              </a:ext>
            </a:extLst>
          </p:cNvPr>
          <p:cNvSpPr txBox="1"/>
          <p:nvPr/>
        </p:nvSpPr>
        <p:spPr>
          <a:xfrm>
            <a:off x="11441151" y="3888059"/>
            <a:ext cx="184731" cy="369332"/>
          </a:xfrm>
          <a:prstGeom prst="rect">
            <a:avLst/>
          </a:prstGeom>
          <a:noFill/>
        </p:spPr>
        <p:txBody>
          <a:bodyPr wrap="none" rtlCol="0">
            <a:spAutoFit/>
          </a:bodyPr>
          <a:lstStyle/>
          <a:p>
            <a:endParaRPr lang="en-US" dirty="0"/>
          </a:p>
        </p:txBody>
      </p:sp>
      <p:sp>
        <p:nvSpPr>
          <p:cNvPr id="65" name="TextBox 64">
            <a:extLst>
              <a:ext uri="{FF2B5EF4-FFF2-40B4-BE49-F238E27FC236}">
                <a16:creationId xmlns:a16="http://schemas.microsoft.com/office/drawing/2014/main" id="{493B7A0F-FA6F-374B-8243-C3A8C00C3E1B}"/>
              </a:ext>
            </a:extLst>
          </p:cNvPr>
          <p:cNvSpPr txBox="1"/>
          <p:nvPr/>
        </p:nvSpPr>
        <p:spPr>
          <a:xfrm>
            <a:off x="-314793" y="5306518"/>
            <a:ext cx="184731" cy="369332"/>
          </a:xfrm>
          <a:prstGeom prst="rect">
            <a:avLst/>
          </a:prstGeom>
          <a:noFill/>
        </p:spPr>
        <p:txBody>
          <a:bodyPr wrap="none" rtlCol="0">
            <a:spAutoFit/>
          </a:bodyPr>
          <a:lstStyle/>
          <a:p>
            <a:endParaRPr lang="en-US" dirty="0"/>
          </a:p>
        </p:txBody>
      </p:sp>
      <p:sp>
        <p:nvSpPr>
          <p:cNvPr id="6" name="Text Box 4">
            <a:extLst>
              <a:ext uri="{FF2B5EF4-FFF2-40B4-BE49-F238E27FC236}">
                <a16:creationId xmlns:a16="http://schemas.microsoft.com/office/drawing/2014/main" id="{25393EBB-A0EB-0E45-9B6B-13819791CA6E}"/>
              </a:ext>
            </a:extLst>
          </p:cNvPr>
          <p:cNvSpPr txBox="1">
            <a:spLocks noChangeArrowheads="1"/>
          </p:cNvSpPr>
          <p:nvPr/>
        </p:nvSpPr>
        <p:spPr bwMode="auto">
          <a:xfrm>
            <a:off x="1" y="2282675"/>
            <a:ext cx="12191999" cy="823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300"/>
              </a:spcBef>
              <a:buFontTx/>
              <a:buNone/>
            </a:pPr>
            <a:r>
              <a:rPr lang="en-GB" altLang="en-US" sz="2000" dirty="0">
                <a:solidFill>
                  <a:srgbClr val="414042"/>
                </a:solidFill>
              </a:rPr>
              <a:t>Original illustrations by Stella Perrett, Radical Cartoons</a:t>
            </a:r>
          </a:p>
          <a:p>
            <a:pPr algn="ctr" eaLnBrk="1" hangingPunct="1">
              <a:spcBef>
                <a:spcPts val="300"/>
              </a:spcBef>
              <a:buFontTx/>
              <a:buNone/>
            </a:pPr>
            <a:r>
              <a:rPr lang="en-GB" altLang="en-US" sz="2000" dirty="0">
                <a:solidFill>
                  <a:srgbClr val="0563C1"/>
                </a:solidFill>
                <a:hlinkClick r:id="rId3">
                  <a:extLst>
                    <a:ext uri="{A12FA001-AC4F-418D-AE19-62706E023703}">
                      <ahyp:hlinkClr xmlns:ahyp="http://schemas.microsoft.com/office/drawing/2018/hyperlinkcolor" val="tx"/>
                    </a:ext>
                  </a:extLst>
                </a:hlinkClick>
              </a:rPr>
              <a:t>https</a:t>
            </a:r>
            <a:r>
              <a:rPr lang="en-GB" altLang="en-US" sz="2000" dirty="0">
                <a:solidFill>
                  <a:srgbClr val="0070C0"/>
                </a:solidFill>
                <a:hlinkClick r:id="rId3">
                  <a:extLst>
                    <a:ext uri="{A12FA001-AC4F-418D-AE19-62706E023703}">
                      <ahyp:hlinkClr xmlns:ahyp="http://schemas.microsoft.com/office/drawing/2018/hyperlinkcolor" val="tx"/>
                    </a:ext>
                  </a:extLst>
                </a:hlinkClick>
              </a:rPr>
              <a:t>://www.radicalcartoons.com/</a:t>
            </a:r>
            <a:endParaRPr lang="en-GB" altLang="en-US" sz="2000" dirty="0"/>
          </a:p>
        </p:txBody>
      </p:sp>
      <p:sp>
        <p:nvSpPr>
          <p:cNvPr id="9" name="Rectangle 8">
            <a:extLst>
              <a:ext uri="{FF2B5EF4-FFF2-40B4-BE49-F238E27FC236}">
                <a16:creationId xmlns:a16="http://schemas.microsoft.com/office/drawing/2014/main" id="{0A0A4239-9D4D-034F-83B8-E52243A32EB0}"/>
              </a:ext>
            </a:extLst>
          </p:cNvPr>
          <p:cNvSpPr>
            <a:spLocks noChangeArrowheads="1"/>
          </p:cNvSpPr>
          <p:nvPr/>
        </p:nvSpPr>
        <p:spPr bwMode="auto">
          <a:xfrm>
            <a:off x="-191089" y="5446274"/>
            <a:ext cx="12191999"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300"/>
              </a:spcBef>
              <a:buFontTx/>
              <a:buNone/>
            </a:pPr>
            <a:r>
              <a:rPr lang="en-GB" altLang="en-US" sz="2000" dirty="0">
                <a:solidFill>
                  <a:srgbClr val="414042"/>
                </a:solidFill>
              </a:rPr>
              <a:t>Supporting comments for the reading phase used with kind permission of</a:t>
            </a:r>
            <a:endParaRPr lang="en-GB" altLang="en-US" sz="2000" dirty="0">
              <a:solidFill>
                <a:srgbClr val="0070C0"/>
              </a:solidFill>
            </a:endParaRPr>
          </a:p>
          <a:p>
            <a:pPr algn="ctr" eaLnBrk="1" hangingPunct="1">
              <a:spcBef>
                <a:spcPts val="300"/>
              </a:spcBef>
              <a:buFontTx/>
              <a:buNone/>
            </a:pPr>
            <a:r>
              <a:rPr lang="en-GB" altLang="en-US" sz="2000" dirty="0">
                <a:solidFill>
                  <a:srgbClr val="0070C0"/>
                </a:solidFill>
                <a:hlinkClick r:id="rId4">
                  <a:extLst>
                    <a:ext uri="{A12FA001-AC4F-418D-AE19-62706E023703}">
                      <ahyp:hlinkClr xmlns:ahyp="http://schemas.microsoft.com/office/drawing/2018/hyperlinkcolor" val="tx"/>
                    </a:ext>
                  </a:extLst>
                </a:hlinkClick>
              </a:rPr>
              <a:t>https://jamesdurran.blog/</a:t>
            </a:r>
            <a:r>
              <a:rPr lang="en-GB" altLang="en-US" sz="2000" dirty="0">
                <a:solidFill>
                  <a:srgbClr val="0070C0"/>
                </a:solidFill>
              </a:rPr>
              <a:t> </a:t>
            </a:r>
          </a:p>
        </p:txBody>
      </p:sp>
      <p:grpSp>
        <p:nvGrpSpPr>
          <p:cNvPr id="10" name="Group 9">
            <a:extLst>
              <a:ext uri="{FF2B5EF4-FFF2-40B4-BE49-F238E27FC236}">
                <a16:creationId xmlns:a16="http://schemas.microsoft.com/office/drawing/2014/main" id="{CECA60FF-0926-104E-BA7E-1DCACB093C2A}"/>
              </a:ext>
            </a:extLst>
          </p:cNvPr>
          <p:cNvGrpSpPr/>
          <p:nvPr/>
        </p:nvGrpSpPr>
        <p:grpSpPr>
          <a:xfrm>
            <a:off x="3386048" y="586125"/>
            <a:ext cx="5419902" cy="1620749"/>
            <a:chOff x="-349138" y="1554325"/>
            <a:chExt cx="8142309" cy="2434848"/>
          </a:xfrm>
        </p:grpSpPr>
        <p:pic>
          <p:nvPicPr>
            <p:cNvPr id="11" name="Picture 6">
              <a:extLst>
                <a:ext uri="{FF2B5EF4-FFF2-40B4-BE49-F238E27FC236}">
                  <a16:creationId xmlns:a16="http://schemas.microsoft.com/office/drawing/2014/main" id="{288B9BF3-F198-734A-AE73-2872A20763CC}"/>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349138" y="1559247"/>
              <a:ext cx="3439048" cy="2425953"/>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pic>
        <p:pic>
          <p:nvPicPr>
            <p:cNvPr id="12" name="Picture 10" descr="Mill girls">
              <a:extLst>
                <a:ext uri="{FF2B5EF4-FFF2-40B4-BE49-F238E27FC236}">
                  <a16:creationId xmlns:a16="http://schemas.microsoft.com/office/drawing/2014/main" id="{0170540C-5BA4-4645-BC1E-3E1C15C8CEF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323181" y="1554325"/>
              <a:ext cx="1795365" cy="2425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3">
              <a:extLst>
                <a:ext uri="{FF2B5EF4-FFF2-40B4-BE49-F238E27FC236}">
                  <a16:creationId xmlns:a16="http://schemas.microsoft.com/office/drawing/2014/main" id="{DEC4C7BE-172C-D24B-8549-EE081D8AC750}"/>
                </a:ext>
              </a:extLst>
            </p:cNvPr>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5351817" y="1559247"/>
              <a:ext cx="2441354" cy="2429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 name="Text Box 4">
            <a:extLst>
              <a:ext uri="{FF2B5EF4-FFF2-40B4-BE49-F238E27FC236}">
                <a16:creationId xmlns:a16="http://schemas.microsoft.com/office/drawing/2014/main" id="{AFE4EBFF-2773-FE4B-ABFA-03E1EF3C811C}"/>
              </a:ext>
            </a:extLst>
          </p:cNvPr>
          <p:cNvSpPr txBox="1">
            <a:spLocks noChangeArrowheads="1"/>
          </p:cNvSpPr>
          <p:nvPr/>
        </p:nvSpPr>
        <p:spPr bwMode="auto">
          <a:xfrm>
            <a:off x="126610" y="3189699"/>
            <a:ext cx="12191999" cy="532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2000"/>
              </a:spcBef>
              <a:buNone/>
            </a:pPr>
            <a:r>
              <a:rPr lang="en-GB" altLang="en-US" sz="2000" dirty="0">
                <a:solidFill>
                  <a:srgbClr val="414042"/>
                </a:solidFill>
              </a:rPr>
              <a:t>Poem </a:t>
            </a:r>
            <a:r>
              <a:rPr lang="en-GB" altLang="en-US" sz="2000" b="1" i="1" dirty="0">
                <a:solidFill>
                  <a:srgbClr val="414042"/>
                </a:solidFill>
              </a:rPr>
              <a:t>Incident at sea, 1912</a:t>
            </a:r>
            <a:r>
              <a:rPr lang="en-GB" altLang="en-US" sz="2000" i="1" dirty="0">
                <a:solidFill>
                  <a:srgbClr val="414042"/>
                </a:solidFill>
              </a:rPr>
              <a:t> </a:t>
            </a:r>
            <a:r>
              <a:rPr lang="en-GB" altLang="en-US" sz="2000" dirty="0">
                <a:solidFill>
                  <a:srgbClr val="414042"/>
                </a:solidFill>
              </a:rPr>
              <a:t>by Peter Thomas used with kind permission </a:t>
            </a:r>
          </a:p>
          <a:p>
            <a:pPr algn="ctr">
              <a:spcBef>
                <a:spcPts val="2000"/>
              </a:spcBef>
              <a:buNone/>
            </a:pPr>
            <a:endParaRPr lang="en-GB" altLang="en-US" sz="2000" dirty="0"/>
          </a:p>
        </p:txBody>
      </p:sp>
      <p:sp>
        <p:nvSpPr>
          <p:cNvPr id="2" name="Rectangle 5">
            <a:extLst>
              <a:ext uri="{FF2B5EF4-FFF2-40B4-BE49-F238E27FC236}">
                <a16:creationId xmlns:a16="http://schemas.microsoft.com/office/drawing/2014/main" id="{9AAF46F7-33AD-A1B1-4181-BE7A4124D58D}"/>
              </a:ext>
            </a:extLst>
          </p:cNvPr>
          <p:cNvSpPr>
            <a:spLocks noChangeArrowheads="1"/>
          </p:cNvSpPr>
          <p:nvPr/>
        </p:nvSpPr>
        <p:spPr bwMode="auto">
          <a:xfrm>
            <a:off x="726359" y="4965349"/>
            <a:ext cx="1071479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r>
              <a:rPr lang="en-GB" altLang="en-US" dirty="0">
                <a:hlinkClick r:id="rId8"/>
              </a:rPr>
              <a:t>https://www.teacher-of-primary.co.uk/titanic-(non-fiction-writing)-teaching-resources-807.html</a:t>
            </a:r>
            <a:r>
              <a:rPr lang="en-GB" altLang="en-US" dirty="0"/>
              <a:t> </a:t>
            </a:r>
          </a:p>
        </p:txBody>
      </p:sp>
      <p:pic>
        <p:nvPicPr>
          <p:cNvPr id="4" name="Picture 7" descr="Teacher of Primary">
            <a:extLst>
              <a:ext uri="{FF2B5EF4-FFF2-40B4-BE49-F238E27FC236}">
                <a16:creationId xmlns:a16="http://schemas.microsoft.com/office/drawing/2014/main" id="{A84C914F-70EF-7070-63B2-5C78A0301927}"/>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4601790" y="4148159"/>
            <a:ext cx="24574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4">
            <a:extLst>
              <a:ext uri="{FF2B5EF4-FFF2-40B4-BE49-F238E27FC236}">
                <a16:creationId xmlns:a16="http://schemas.microsoft.com/office/drawing/2014/main" id="{0B39093A-A87F-C279-65DC-81E3FA70F3EC}"/>
              </a:ext>
            </a:extLst>
          </p:cNvPr>
          <p:cNvSpPr txBox="1">
            <a:spLocks noChangeArrowheads="1"/>
          </p:cNvSpPr>
          <p:nvPr/>
        </p:nvSpPr>
        <p:spPr bwMode="auto">
          <a:xfrm>
            <a:off x="-130062" y="3670723"/>
            <a:ext cx="12191999" cy="366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300"/>
              </a:spcBef>
              <a:buFontTx/>
              <a:buNone/>
            </a:pPr>
            <a:r>
              <a:rPr lang="en-GB" altLang="en-US" sz="2000" dirty="0">
                <a:solidFill>
                  <a:srgbClr val="414042"/>
                </a:solidFill>
              </a:rPr>
              <a:t>A full unit of work based on the Titanic is available from</a:t>
            </a:r>
          </a:p>
        </p:txBody>
      </p:sp>
    </p:spTree>
    <p:extLst>
      <p:ext uri="{BB962C8B-B14F-4D97-AF65-F5344CB8AC3E}">
        <p14:creationId xmlns:p14="http://schemas.microsoft.com/office/powerpoint/2010/main" val="4280331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BA4AB4-43C8-F24A-B16C-AC76B352222C}"/>
              </a:ext>
            </a:extLst>
          </p:cNvPr>
          <p:cNvSpPr/>
          <p:nvPr/>
        </p:nvSpPr>
        <p:spPr>
          <a:xfrm>
            <a:off x="873213" y="1484313"/>
            <a:ext cx="2529014" cy="2150077"/>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dirty="0">
                <a:solidFill>
                  <a:prstClr val="white"/>
                </a:solidFill>
                <a:latin typeface="Comic Sans MS" panose="030F0902030302020204" pitchFamily="66" charset="0"/>
              </a:rPr>
              <a:t>Capturing ideas, learning the skills, practising, planning, having a go</a:t>
            </a:r>
          </a:p>
        </p:txBody>
      </p:sp>
      <p:sp>
        <p:nvSpPr>
          <p:cNvPr id="3" name="Rectangle 8">
            <a:extLst>
              <a:ext uri="{FF2B5EF4-FFF2-40B4-BE49-F238E27FC236}">
                <a16:creationId xmlns:a16="http://schemas.microsoft.com/office/drawing/2014/main" id="{6C602329-440E-704D-A19B-6BB4FFB3B850}"/>
              </a:ext>
            </a:extLst>
          </p:cNvPr>
          <p:cNvSpPr>
            <a:spLocks noChangeArrowheads="1"/>
          </p:cNvSpPr>
          <p:nvPr/>
        </p:nvSpPr>
        <p:spPr bwMode="auto">
          <a:xfrm>
            <a:off x="3945921" y="1447157"/>
            <a:ext cx="6597510" cy="4755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sz="2000" dirty="0">
                <a:solidFill>
                  <a:srgbClr val="414042"/>
                </a:solidFill>
                <a:ea typeface="Microsoft YaHei" panose="020B0503020204020204" pitchFamily="34" charset="-122"/>
              </a:rPr>
              <a:t>During this phase, provide plenty of opportunities for children to learn and practise the skills you wish to see in the writing, focusing on the needs of the children in your class.</a:t>
            </a:r>
          </a:p>
          <a:p>
            <a:pPr marL="0" indent="0">
              <a:spcBef>
                <a:spcPts val="1000"/>
              </a:spcBef>
            </a:pPr>
            <a:r>
              <a:rPr lang="en-GB" altLang="en-US" sz="2000" dirty="0">
                <a:solidFill>
                  <a:srgbClr val="414042"/>
                </a:solidFill>
                <a:ea typeface="Microsoft YaHei" panose="020B0503020204020204" pitchFamily="34" charset="-122"/>
              </a:rPr>
              <a:t>With poetry, the separate phases are less distinct and there may be a crossover of skills in Phase 1b and Phase 2. Teachers should adapt the resources according to the needs of the children. </a:t>
            </a:r>
          </a:p>
          <a:p>
            <a:pPr marL="0" indent="0">
              <a:spcBef>
                <a:spcPts val="1000"/>
              </a:spcBef>
            </a:pPr>
            <a:r>
              <a:rPr lang="en-GB" altLang="en-US" sz="2000" dirty="0">
                <a:solidFill>
                  <a:srgbClr val="414042"/>
                </a:solidFill>
                <a:ea typeface="Microsoft YaHei" panose="020B0503020204020204" pitchFamily="34" charset="-122"/>
              </a:rPr>
              <a:t>Allow children to work in pairs or small groups to discuss and rehearse elements of writing. Make use of a working wall or writing journal to record examples of good practice.</a:t>
            </a:r>
          </a:p>
        </p:txBody>
      </p:sp>
      <p:sp>
        <p:nvSpPr>
          <p:cNvPr id="4" name="Subtitle 2">
            <a:extLst>
              <a:ext uri="{FF2B5EF4-FFF2-40B4-BE49-F238E27FC236}">
                <a16:creationId xmlns:a16="http://schemas.microsoft.com/office/drawing/2014/main" id="{29005D0C-3A3F-EC44-BF68-40F4DE52F30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cs typeface="Arial" panose="020B0604020202020204" pitchFamily="34" charset="0"/>
              </a:rPr>
              <a:t>Phase 2</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2934329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8CAA6FD9-6DA9-DF44-8524-40222F1CAE3D}"/>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Phase 3</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3" name="Rectangle 2">
            <a:extLst>
              <a:ext uri="{FF2B5EF4-FFF2-40B4-BE49-F238E27FC236}">
                <a16:creationId xmlns:a16="http://schemas.microsoft.com/office/drawing/2014/main" id="{E9BEAD52-6E88-1C4A-81A1-CF3FD16CBEC9}"/>
              </a:ext>
            </a:extLst>
          </p:cNvPr>
          <p:cNvSpPr/>
          <p:nvPr/>
        </p:nvSpPr>
        <p:spPr>
          <a:xfrm>
            <a:off x="873213" y="1474572"/>
            <a:ext cx="2529014" cy="191941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4" name="Rectangle 8">
            <a:extLst>
              <a:ext uri="{FF2B5EF4-FFF2-40B4-BE49-F238E27FC236}">
                <a16:creationId xmlns:a16="http://schemas.microsoft.com/office/drawing/2014/main" id="{7475B788-3337-E644-82E3-503A145D5DC1}"/>
              </a:ext>
            </a:extLst>
          </p:cNvPr>
          <p:cNvSpPr>
            <a:spLocks noChangeArrowheads="1"/>
          </p:cNvSpPr>
          <p:nvPr/>
        </p:nvSpPr>
        <p:spPr bwMode="auto">
          <a:xfrm>
            <a:off x="3954158" y="1383956"/>
            <a:ext cx="6649674" cy="4374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dirty="0">
                <a:solidFill>
                  <a:srgbClr val="414042"/>
                </a:solidFill>
                <a:ea typeface="Microsoft YaHei" panose="020B0503020204020204" pitchFamily="34" charset="-122"/>
              </a:rPr>
              <a:t>In this unit, the poems do not necessarily act as prescriptive models for children’s own writing. Rather, they should be used as inspiration for children to create their own pieces after providing plenty of opportunities to strengthen children’s imagination and explore the creative process. In this way, the teacher modelling phase can be the teacher delving into their own interpretations of poems.</a:t>
            </a:r>
          </a:p>
        </p:txBody>
      </p:sp>
    </p:spTree>
    <p:extLst>
      <p:ext uri="{BB962C8B-B14F-4D97-AF65-F5344CB8AC3E}">
        <p14:creationId xmlns:p14="http://schemas.microsoft.com/office/powerpoint/2010/main" val="3651942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2AB0F6C-18DD-A544-B12A-43ACA2F9181F}"/>
              </a:ext>
            </a:extLst>
          </p:cNvPr>
          <p:cNvGrpSpPr/>
          <p:nvPr/>
        </p:nvGrpSpPr>
        <p:grpSpPr>
          <a:xfrm>
            <a:off x="1062681" y="819183"/>
            <a:ext cx="3550508" cy="5219633"/>
            <a:chOff x="1640263" y="1503386"/>
            <a:chExt cx="2948213" cy="4334194"/>
          </a:xfrm>
        </p:grpSpPr>
        <p:sp>
          <p:nvSpPr>
            <p:cNvPr id="6" name="Oval 11">
              <a:extLst>
                <a:ext uri="{FF2B5EF4-FFF2-40B4-BE49-F238E27FC236}">
                  <a16:creationId xmlns:a16="http://schemas.microsoft.com/office/drawing/2014/main" id="{32B26A40-93B3-9649-AE33-A6A73DFA9CBD}"/>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9" name="Oval 14">
              <a:extLst>
                <a:ext uri="{FF2B5EF4-FFF2-40B4-BE49-F238E27FC236}">
                  <a16:creationId xmlns:a16="http://schemas.microsoft.com/office/drawing/2014/main" id="{7D3495DD-C85D-1648-9CD4-C85515DBEE4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0" name="Oval 15">
              <a:extLst>
                <a:ext uri="{FF2B5EF4-FFF2-40B4-BE49-F238E27FC236}">
                  <a16:creationId xmlns:a16="http://schemas.microsoft.com/office/drawing/2014/main" id="{31F39B5C-A53B-3249-8D5E-8E60B089627C}"/>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2" name="Text Box 9">
              <a:extLst>
                <a:ext uri="{FF2B5EF4-FFF2-40B4-BE49-F238E27FC236}">
                  <a16:creationId xmlns:a16="http://schemas.microsoft.com/office/drawing/2014/main" id="{975846CC-7FBB-4548-8220-C7C8F555AF75}"/>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414042"/>
                  </a:solidFill>
                </a:rPr>
                <a:t>Familiarisation with</a:t>
              </a:r>
              <a:br>
                <a:rPr lang="en-GB" altLang="en-US" sz="1400" dirty="0">
                  <a:solidFill>
                    <a:srgbClr val="414042"/>
                  </a:solidFill>
                </a:rPr>
              </a:br>
              <a:r>
                <a:rPr lang="en-GB" altLang="en-US" sz="1400" dirty="0">
                  <a:solidFill>
                    <a:srgbClr val="414042"/>
                  </a:solidFill>
                </a:rPr>
                <a:t>the text type</a:t>
              </a:r>
            </a:p>
            <a:p>
              <a:pPr algn="ctr" eaLnBrk="1" hangingPunct="1">
                <a:spcBef>
                  <a:spcPct val="50000"/>
                </a:spcBef>
              </a:pPr>
              <a:endParaRPr lang="en-GB" altLang="en-US" sz="1400" dirty="0">
                <a:solidFill>
                  <a:srgbClr val="004B70"/>
                </a:solidFill>
              </a:endParaRPr>
            </a:p>
          </p:txBody>
        </p:sp>
        <p:sp>
          <p:nvSpPr>
            <p:cNvPr id="13" name="Text Box 10">
              <a:extLst>
                <a:ext uri="{FF2B5EF4-FFF2-40B4-BE49-F238E27FC236}">
                  <a16:creationId xmlns:a16="http://schemas.microsoft.com/office/drawing/2014/main" id="{C012B4F5-97E0-B945-8635-763B2AF4A4C3}"/>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414042"/>
                  </a:solidFill>
                </a:rPr>
                <a:t>Capturing ideas</a:t>
              </a:r>
            </a:p>
          </p:txBody>
        </p:sp>
        <p:sp>
          <p:nvSpPr>
            <p:cNvPr id="14" name="Text Box 12">
              <a:extLst>
                <a:ext uri="{FF2B5EF4-FFF2-40B4-BE49-F238E27FC236}">
                  <a16:creationId xmlns:a16="http://schemas.microsoft.com/office/drawing/2014/main" id="{41C9DB65-73E7-314E-A37D-52EF7481CF34}"/>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414042"/>
                  </a:solidFill>
                </a:rPr>
                <a:t>Teacher</a:t>
              </a:r>
              <a:br>
                <a:rPr lang="en-GB" altLang="en-US" sz="1400" dirty="0">
                  <a:solidFill>
                    <a:srgbClr val="414042"/>
                  </a:solidFill>
                </a:rPr>
              </a:br>
              <a:r>
                <a:rPr lang="en-GB" altLang="en-US" sz="1400" dirty="0">
                  <a:solidFill>
                    <a:srgbClr val="414042"/>
                  </a:solidFill>
                </a:rPr>
                <a:t>demonstration</a:t>
              </a:r>
            </a:p>
          </p:txBody>
        </p:sp>
        <p:sp>
          <p:nvSpPr>
            <p:cNvPr id="15" name="Text Box 13">
              <a:extLst>
                <a:ext uri="{FF2B5EF4-FFF2-40B4-BE49-F238E27FC236}">
                  <a16:creationId xmlns:a16="http://schemas.microsoft.com/office/drawing/2014/main" id="{313F1A7C-F3C3-9A46-99C2-37BAFF77FDC8}"/>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414042"/>
                  </a:solidFill>
                </a:rPr>
                <a:t>Teacher scribing</a:t>
              </a:r>
            </a:p>
            <a:p>
              <a:pPr algn="ctr" eaLnBrk="1" hangingPunct="1">
                <a:spcBef>
                  <a:spcPts val="500"/>
                </a:spcBef>
                <a:buFontTx/>
                <a:buNone/>
              </a:pPr>
              <a:r>
                <a:rPr lang="en-GB" altLang="en-US" sz="1400" dirty="0">
                  <a:solidFill>
                    <a:srgbClr val="414042"/>
                  </a:solidFill>
                </a:rPr>
                <a:t>Supported writing</a:t>
              </a:r>
            </a:p>
            <a:p>
              <a:pPr algn="ctr" eaLnBrk="1" hangingPunct="1">
                <a:spcBef>
                  <a:spcPts val="500"/>
                </a:spcBef>
                <a:buFontTx/>
                <a:buNone/>
              </a:pPr>
              <a:r>
                <a:rPr lang="en-GB" altLang="en-US" sz="1400" dirty="0">
                  <a:solidFill>
                    <a:srgbClr val="414042"/>
                  </a:solidFill>
                </a:rPr>
                <a:t>Independent writing</a:t>
              </a:r>
            </a:p>
          </p:txBody>
        </p:sp>
        <p:cxnSp>
          <p:nvCxnSpPr>
            <p:cNvPr id="16" name="Straight Arrow Connector 15">
              <a:extLst>
                <a:ext uri="{FF2B5EF4-FFF2-40B4-BE49-F238E27FC236}">
                  <a16:creationId xmlns:a16="http://schemas.microsoft.com/office/drawing/2014/main" id="{C10E2FB8-C56B-5143-AE9A-61949AB6DF6D}"/>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C4D3C5F-3B36-1C4E-B76C-7A5A2CABD13D}"/>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4AB0BF8-B363-8746-839A-4A4DE25D2439}"/>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9" name="Rectangle 4">
            <a:extLst>
              <a:ext uri="{FF2B5EF4-FFF2-40B4-BE49-F238E27FC236}">
                <a16:creationId xmlns:a16="http://schemas.microsoft.com/office/drawing/2014/main" id="{A5AF9470-C333-F54B-B452-9BFFDBA944D4}"/>
              </a:ext>
            </a:extLst>
          </p:cNvPr>
          <p:cNvSpPr>
            <a:spLocks noChangeArrowheads="1"/>
          </p:cNvSpPr>
          <p:nvPr/>
        </p:nvSpPr>
        <p:spPr bwMode="auto">
          <a:xfrm>
            <a:off x="5232246" y="839296"/>
            <a:ext cx="6128501" cy="5392445"/>
          </a:xfrm>
          <a:prstGeom prst="rect">
            <a:avLst/>
          </a:prstGeom>
          <a:solidFill>
            <a:schemeClr val="bg1">
              <a:alpha val="20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25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500"/>
              </a:spcBef>
              <a:buNone/>
            </a:pPr>
            <a:r>
              <a:rPr lang="en-US" altLang="en-US" sz="1800" dirty="0">
                <a:solidFill>
                  <a:srgbClr val="414042"/>
                </a:solidFill>
                <a:ea typeface="Microsoft YaHei" panose="020B0503020204020204" pitchFamily="34" charset="-122"/>
              </a:rPr>
              <a:t>The activities in this unit of work support different approaches to poetry but teachers will identify further opportunities to meet the needs of the children in their classes. </a:t>
            </a:r>
          </a:p>
          <a:p>
            <a:pPr indent="0">
              <a:spcBef>
                <a:spcPts val="1500"/>
              </a:spcBef>
              <a:buNone/>
            </a:pPr>
            <a:r>
              <a:rPr lang="en-US" altLang="en-US" sz="1800" dirty="0">
                <a:solidFill>
                  <a:srgbClr val="414042"/>
                </a:solidFill>
                <a:ea typeface="Microsoft YaHei" panose="020B0503020204020204" pitchFamily="34" charset="-122"/>
              </a:rPr>
              <a:t>It is not intended to be a prescriptive unit of work where all activities are worked through slavishly, but rather as a repository of possible teaching opportunities. Teachers should select from, and adapt, the range of suggested activities to meet the needs of the children they teach.</a:t>
            </a:r>
          </a:p>
          <a:p>
            <a:pPr indent="0">
              <a:spcBef>
                <a:spcPts val="1500"/>
              </a:spcBef>
              <a:buNone/>
            </a:pPr>
            <a:r>
              <a:rPr lang="en-US" altLang="en-US" sz="1800" dirty="0">
                <a:solidFill>
                  <a:srgbClr val="414042"/>
                </a:solidFill>
                <a:ea typeface="Microsoft YaHei" panose="020B0503020204020204" pitchFamily="34" charset="-122"/>
              </a:rPr>
              <a:t>The opportunity to teach the reading, performance, enjoyment of, and writing poetry focuses on the theme of the Titanic. </a:t>
            </a:r>
          </a:p>
          <a:p>
            <a:pPr indent="0">
              <a:spcBef>
                <a:spcPts val="1500"/>
              </a:spcBef>
              <a:buNone/>
            </a:pPr>
            <a:r>
              <a:rPr lang="en-US" altLang="en-US" sz="1800" dirty="0">
                <a:solidFill>
                  <a:srgbClr val="414042"/>
                </a:solidFill>
                <a:ea typeface="Microsoft YaHei" panose="020B0503020204020204" pitchFamily="34" charset="-122"/>
              </a:rPr>
              <a:t>Some slides contain additional teacher guidance in the ‘Notes’ area of the slides which will not be visible to the children.</a:t>
            </a:r>
          </a:p>
        </p:txBody>
      </p:sp>
    </p:spTree>
    <p:extLst>
      <p:ext uri="{BB962C8B-B14F-4D97-AF65-F5344CB8AC3E}">
        <p14:creationId xmlns:p14="http://schemas.microsoft.com/office/powerpoint/2010/main" val="1600490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BA27D233-5F65-F343-A75B-D3C72F3CCA94}"/>
              </a:ext>
            </a:extLst>
          </p:cNvPr>
          <p:cNvSpPr txBox="1">
            <a:spLocks/>
          </p:cNvSpPr>
          <p:nvPr/>
        </p:nvSpPr>
        <p:spPr>
          <a:xfrm>
            <a:off x="0" y="331327"/>
            <a:ext cx="12192000" cy="11579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800"/>
              </a:spcBef>
              <a:buNone/>
            </a:pPr>
            <a:r>
              <a:rPr lang="en-GB" sz="3000" b="1" dirty="0">
                <a:solidFill>
                  <a:schemeClr val="bg1"/>
                </a:solidFill>
                <a:latin typeface="Comic Sans MS" panose="030F0702030302020204" pitchFamily="66" charset="0"/>
              </a:rPr>
              <a:t>The Titanic Poem</a:t>
            </a:r>
          </a:p>
          <a:p>
            <a:pPr marL="0" indent="0" algn="ctr">
              <a:buNone/>
            </a:pPr>
            <a:r>
              <a:rPr lang="en-US" sz="3000" b="1" dirty="0">
                <a:solidFill>
                  <a:schemeClr val="bg1"/>
                </a:solidFill>
                <a:latin typeface="Comic Sans MS" panose="030F0902030302020204" pitchFamily="66" charset="0"/>
                <a:cs typeface="Arial" panose="020B0604020202020204" pitchFamily="34" charset="0"/>
              </a:rPr>
              <a:t>Incident at Sea, 1912</a:t>
            </a:r>
          </a:p>
        </p:txBody>
      </p:sp>
      <p:pic>
        <p:nvPicPr>
          <p:cNvPr id="14" name="Picture 6">
            <a:extLst>
              <a:ext uri="{FF2B5EF4-FFF2-40B4-BE49-F238E27FC236}">
                <a16:creationId xmlns:a16="http://schemas.microsoft.com/office/drawing/2014/main" id="{7A5CA1C1-A6C5-6547-A172-D5D70594019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100529" y="1721624"/>
            <a:ext cx="5990941" cy="4226095"/>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4" name="Rectangle 2">
            <a:extLst>
              <a:ext uri="{FF2B5EF4-FFF2-40B4-BE49-F238E27FC236}">
                <a16:creationId xmlns:a16="http://schemas.microsoft.com/office/drawing/2014/main" id="{24D4812C-753A-E444-BE22-E37D730DCE6E}"/>
              </a:ext>
            </a:extLst>
          </p:cNvPr>
          <p:cNvSpPr>
            <a:spLocks noChangeArrowheads="1"/>
          </p:cNvSpPr>
          <p:nvPr/>
        </p:nvSpPr>
        <p:spPr bwMode="auto">
          <a:xfrm>
            <a:off x="298450" y="6546850"/>
            <a:ext cx="4379913" cy="35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defTabSz="449263">
              <a:spcBef>
                <a:spcPct val="20000"/>
              </a:spcBef>
              <a:buChar char="•"/>
              <a:tabLst>
                <a:tab pos="723900" algn="l"/>
                <a:tab pos="1447800" algn="l"/>
                <a:tab pos="2171700" algn="l"/>
                <a:tab pos="2895600" algn="l"/>
                <a:tab pos="3619500" algn="l"/>
                <a:tab pos="4343400" algn="l"/>
              </a:tabLst>
              <a:defRPr sz="3200">
                <a:solidFill>
                  <a:schemeClr val="tx1"/>
                </a:solidFill>
                <a:latin typeface="Comic Sans MS" panose="030F09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Lst>
              <a:defRPr sz="2800">
                <a:solidFill>
                  <a:schemeClr val="tx1"/>
                </a:solidFill>
                <a:latin typeface="Comic Sans MS" panose="030F09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Lst>
              <a:defRPr sz="2400">
                <a:solidFill>
                  <a:schemeClr val="tx1"/>
                </a:solidFill>
                <a:latin typeface="Comic Sans MS" panose="030F09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9pPr>
          </a:lstStyle>
          <a:p>
            <a:pPr eaLnBrk="1" hangingPunct="1">
              <a:lnSpc>
                <a:spcPct val="90000"/>
              </a:lnSpc>
              <a:spcBef>
                <a:spcPts val="1000"/>
              </a:spcBef>
              <a:buClr>
                <a:srgbClr val="000000"/>
              </a:buClr>
              <a:buFont typeface="Times New Roman" panose="02020603050405020304" pitchFamily="18" charset="0"/>
              <a:buNone/>
            </a:pPr>
            <a:r>
              <a:rPr lang="en-GB" altLang="en-US" sz="800" dirty="0">
                <a:solidFill>
                  <a:schemeClr val="bg1"/>
                </a:solidFill>
                <a:ea typeface="Microsoft YaHei" panose="020B0503020204020204" pitchFamily="34" charset="-122"/>
              </a:rPr>
              <a:t>Copyright © 2022 </a:t>
            </a:r>
            <a:r>
              <a:rPr lang="en-GB" altLang="en-US" sz="800" dirty="0" err="1">
                <a:solidFill>
                  <a:schemeClr val="bg1"/>
                </a:solidFill>
                <a:ea typeface="Microsoft YaHei" panose="020B0503020204020204" pitchFamily="34" charset="-122"/>
              </a:rPr>
              <a:t>iChild</a:t>
            </a:r>
            <a:r>
              <a:rPr lang="en-GB" altLang="en-US" sz="800" dirty="0">
                <a:solidFill>
                  <a:schemeClr val="bg1"/>
                </a:solidFill>
                <a:ea typeface="Microsoft YaHei" panose="020B0503020204020204" pitchFamily="34" charset="-122"/>
              </a:rPr>
              <a:t> and its licensors. All rights reserved. Not for commercial use.</a:t>
            </a:r>
          </a:p>
        </p:txBody>
      </p:sp>
    </p:spTree>
    <p:extLst>
      <p:ext uri="{BB962C8B-B14F-4D97-AF65-F5344CB8AC3E}">
        <p14:creationId xmlns:p14="http://schemas.microsoft.com/office/powerpoint/2010/main" val="1234475908"/>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12884</TotalTime>
  <Words>9103</Words>
  <Application>Microsoft Office PowerPoint</Application>
  <PresentationFormat>Widescreen</PresentationFormat>
  <Paragraphs>752</Paragraphs>
  <Slides>59</Slides>
  <Notes>55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59</vt:i4>
      </vt:variant>
    </vt:vector>
  </HeadingPairs>
  <TitlesOfParts>
    <vt:vector size="66" baseType="lpstr">
      <vt:lpstr>Arial</vt:lpstr>
      <vt:lpstr>Calibri</vt:lpstr>
      <vt:lpstr>Calibri Light</vt:lpstr>
      <vt:lpstr>Comic Sans MS</vt:lpstr>
      <vt:lpstr>Times New Roman</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Cecilia Weiss</cp:lastModifiedBy>
  <cp:revision>1240</cp:revision>
  <dcterms:created xsi:type="dcterms:W3CDTF">2021-01-11T17:47:06Z</dcterms:created>
  <dcterms:modified xsi:type="dcterms:W3CDTF">2022-10-10T16:08:08Z</dcterms:modified>
</cp:coreProperties>
</file>