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100"/>
  </p:notesMasterIdLst>
  <p:sldIdLst>
    <p:sldId id="274" r:id="rId3"/>
    <p:sldId id="277" r:id="rId4"/>
    <p:sldId id="278" r:id="rId5"/>
    <p:sldId id="279" r:id="rId6"/>
    <p:sldId id="280" r:id="rId7"/>
    <p:sldId id="385" r:id="rId8"/>
    <p:sldId id="410" r:id="rId9"/>
    <p:sldId id="283"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302" r:id="rId28"/>
    <p:sldId id="421" r:id="rId29"/>
    <p:sldId id="303" r:id="rId30"/>
    <p:sldId id="304" r:id="rId31"/>
    <p:sldId id="305" r:id="rId32"/>
    <p:sldId id="306" r:id="rId33"/>
    <p:sldId id="307" r:id="rId34"/>
    <p:sldId id="308" r:id="rId35"/>
    <p:sldId id="309" r:id="rId36"/>
    <p:sldId id="310" r:id="rId37"/>
    <p:sldId id="312" r:id="rId38"/>
    <p:sldId id="313" r:id="rId39"/>
    <p:sldId id="314" r:id="rId40"/>
    <p:sldId id="316" r:id="rId41"/>
    <p:sldId id="315" r:id="rId42"/>
    <p:sldId id="317" r:id="rId43"/>
    <p:sldId id="318" r:id="rId44"/>
    <p:sldId id="319" r:id="rId45"/>
    <p:sldId id="320" r:id="rId46"/>
    <p:sldId id="321" r:id="rId47"/>
    <p:sldId id="322" r:id="rId48"/>
    <p:sldId id="323" r:id="rId49"/>
    <p:sldId id="325" r:id="rId50"/>
    <p:sldId id="326" r:id="rId51"/>
    <p:sldId id="324" r:id="rId52"/>
    <p:sldId id="327" r:id="rId53"/>
    <p:sldId id="328" r:id="rId54"/>
    <p:sldId id="329" r:id="rId55"/>
    <p:sldId id="330" r:id="rId56"/>
    <p:sldId id="331" r:id="rId57"/>
    <p:sldId id="332" r:id="rId58"/>
    <p:sldId id="333" r:id="rId59"/>
    <p:sldId id="334" r:id="rId60"/>
    <p:sldId id="386" r:id="rId61"/>
    <p:sldId id="387" r:id="rId62"/>
    <p:sldId id="388" r:id="rId63"/>
    <p:sldId id="411" r:id="rId64"/>
    <p:sldId id="389" r:id="rId65"/>
    <p:sldId id="412" r:id="rId66"/>
    <p:sldId id="390" r:id="rId67"/>
    <p:sldId id="392" r:id="rId68"/>
    <p:sldId id="393" r:id="rId69"/>
    <p:sldId id="391" r:id="rId70"/>
    <p:sldId id="394" r:id="rId71"/>
    <p:sldId id="415" r:id="rId72"/>
    <p:sldId id="395" r:id="rId73"/>
    <p:sldId id="413" r:id="rId74"/>
    <p:sldId id="398" r:id="rId75"/>
    <p:sldId id="399" r:id="rId76"/>
    <p:sldId id="400" r:id="rId77"/>
    <p:sldId id="401" r:id="rId78"/>
    <p:sldId id="402" r:id="rId79"/>
    <p:sldId id="403" r:id="rId80"/>
    <p:sldId id="404" r:id="rId81"/>
    <p:sldId id="405" r:id="rId82"/>
    <p:sldId id="396" r:id="rId83"/>
    <p:sldId id="397" r:id="rId84"/>
    <p:sldId id="406" r:id="rId85"/>
    <p:sldId id="408" r:id="rId86"/>
    <p:sldId id="407" r:id="rId87"/>
    <p:sldId id="414" r:id="rId88"/>
    <p:sldId id="376" r:id="rId89"/>
    <p:sldId id="378" r:id="rId90"/>
    <p:sldId id="377" r:id="rId91"/>
    <p:sldId id="379" r:id="rId92"/>
    <p:sldId id="380" r:id="rId93"/>
    <p:sldId id="381" r:id="rId94"/>
    <p:sldId id="382" r:id="rId95"/>
    <p:sldId id="383" r:id="rId96"/>
    <p:sldId id="384" r:id="rId97"/>
    <p:sldId id="275" r:id="rId98"/>
    <p:sldId id="375" r:id="rId9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048" userDrawn="1">
          <p15:clr>
            <a:srgbClr val="A4A3A4"/>
          </p15:clr>
        </p15:guide>
        <p15:guide id="4" pos="6176" userDrawn="1">
          <p15:clr>
            <a:srgbClr val="A4A3A4"/>
          </p15:clr>
        </p15:guide>
        <p15:guide id="5" pos="7628" userDrawn="1">
          <p15:clr>
            <a:srgbClr val="A4A3A4"/>
          </p15:clr>
        </p15:guide>
        <p15:guide id="7" orient="horz" pos="2455" userDrawn="1">
          <p15:clr>
            <a:srgbClr val="A4A3A4"/>
          </p15:clr>
        </p15:guide>
        <p15:guide id="8" pos="7514" userDrawn="1">
          <p15:clr>
            <a:srgbClr val="A4A3A4"/>
          </p15:clr>
        </p15:guide>
        <p15:guide id="9" pos="801" userDrawn="1">
          <p15:clr>
            <a:srgbClr val="A4A3A4"/>
          </p15:clr>
        </p15:guide>
        <p15:guide id="10" orient="horz" pos="2886" userDrawn="1">
          <p15:clr>
            <a:srgbClr val="A4A3A4"/>
          </p15:clr>
        </p15:guide>
        <p15:guide id="11" orient="horz" pos="731" userDrawn="1">
          <p15:clr>
            <a:srgbClr val="A4A3A4"/>
          </p15:clr>
        </p15:guide>
        <p15:guide id="13" orient="horz" pos="2047" userDrawn="1">
          <p15:clr>
            <a:srgbClr val="A4A3A4"/>
          </p15:clr>
        </p15:guide>
        <p15:guide id="14" orient="horz" pos="1049" userDrawn="1">
          <p15:clr>
            <a:srgbClr val="A4A3A4"/>
          </p15:clr>
        </p15:guide>
        <p15:guide id="15" orient="horz" pos="3249" userDrawn="1">
          <p15:clr>
            <a:srgbClr val="A4A3A4"/>
          </p15:clr>
        </p15:guide>
        <p15:guide id="16" orient="horz" pos="3770" userDrawn="1">
          <p15:clr>
            <a:srgbClr val="A4A3A4"/>
          </p15:clr>
        </p15:guide>
        <p15:guide id="17" orient="horz" pos="408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99"/>
    <a:srgbClr val="0070C0"/>
    <a:srgbClr val="414042"/>
    <a:srgbClr val="39AB47"/>
    <a:srgbClr val="FDAD2D"/>
    <a:srgbClr val="343433"/>
    <a:srgbClr val="D8222A"/>
    <a:srgbClr val="FFD929"/>
    <a:srgbClr val="902082"/>
    <a:srgbClr val="EC72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98"/>
    <p:restoredTop sz="87819"/>
  </p:normalViewPr>
  <p:slideViewPr>
    <p:cSldViewPr snapToGrid="0" snapToObjects="1">
      <p:cViewPr varScale="1">
        <p:scale>
          <a:sx n="69" d="100"/>
          <a:sy n="69" d="100"/>
        </p:scale>
        <p:origin x="120" y="474"/>
      </p:cViewPr>
      <p:guideLst>
        <p:guide pos="2048"/>
        <p:guide pos="6176"/>
        <p:guide pos="7628"/>
        <p:guide orient="horz" pos="2455"/>
        <p:guide pos="7514"/>
        <p:guide pos="801"/>
        <p:guide orient="horz" pos="2886"/>
        <p:guide orient="horz" pos="731"/>
        <p:guide orient="horz" pos="2047"/>
        <p:guide orient="horz" pos="1049"/>
        <p:guide orient="horz" pos="3249"/>
        <p:guide orient="horz" pos="3770"/>
        <p:guide orient="horz" pos="4088"/>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viewProps" Target="view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10/6/2022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bc.co.uk/cbbc/watch/horrible-histories-suffragettes"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ww.bbc.co.uk/newsround/42917315"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jamesdurran.blog/"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Be led by the children’s responses and interests. Some children may already know a lot about this event.</a:t>
            </a:r>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780316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357951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1062780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Priming pupils for reading</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Use a visual image to focus attention on key ideas, to engage their imaginations, to provide hooks for thinking</a:t>
            </a:r>
          </a:p>
          <a:p>
            <a:pPr eaLnBrk="1" hangingPunct="1"/>
            <a:r>
              <a:rPr lang="en-GB" altLang="en-US" i="1" dirty="0">
                <a:latin typeface="Comic Sans MS" panose="030F0902030302020204" pitchFamily="66" charset="0"/>
              </a:rPr>
              <a:t>Opportunity to explore associations with known events in history. How might these connect with the picture?</a:t>
            </a:r>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a:p>
            <a:pPr eaLnBrk="1" hangingPunct="1"/>
            <a:r>
              <a:rPr lang="en-GB" altLang="en-US" dirty="0">
                <a:latin typeface="Comic Sans MS" panose="030F0902030302020204" pitchFamily="66" charset="0"/>
              </a:rPr>
              <a:t>There are no wrong answers. It is the children’s responses you are trying to elicit. The most challenging follow up question is ‘Why?’</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529973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Opportunities for building pupils’ cultural and general knowledge</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More priming for reading and understanding the story – pre-teaching of ideas to unlock comprehension</a:t>
            </a:r>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3219339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Opportunities for building pupils’ cultural and general knowledge</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Link with History – A Turning Point in British History</a:t>
            </a:r>
          </a:p>
          <a:p>
            <a:pPr eaLnBrk="1" hangingPunct="1"/>
            <a:endParaRPr lang="en-GB" altLang="en-US" i="1" dirty="0">
              <a:latin typeface="Comic Sans MS" panose="030F0902030302020204" pitchFamily="66" charset="0"/>
            </a:endParaRPr>
          </a:p>
          <a:p>
            <a:pPr eaLnBrk="1" hangingPunct="1">
              <a:spcBef>
                <a:spcPct val="50000"/>
              </a:spcBef>
            </a:pPr>
            <a:r>
              <a:rPr lang="en-GB" altLang="en-US" dirty="0">
                <a:latin typeface="Comic Sans MS" panose="030F0902030302020204" pitchFamily="66" charset="0"/>
              </a:rPr>
              <a:t>Watch these film clips:</a:t>
            </a:r>
          </a:p>
          <a:p>
            <a:pPr eaLnBrk="1" hangingPunct="1">
              <a:spcBef>
                <a:spcPct val="50000"/>
              </a:spcBef>
            </a:pPr>
            <a:r>
              <a:rPr lang="en-GB" altLang="en-US" b="1" dirty="0">
                <a:latin typeface="Comic Sans MS" panose="030F0902030302020204" pitchFamily="66" charset="0"/>
                <a:hlinkClick r:id="rId3"/>
              </a:rPr>
              <a:t>Horrible Histories – The Suffragettes</a:t>
            </a:r>
            <a:endParaRPr lang="en-GB" altLang="en-US" b="1" dirty="0">
              <a:latin typeface="Comic Sans MS" panose="030F0902030302020204" pitchFamily="66" charset="0"/>
            </a:endParaRPr>
          </a:p>
          <a:p>
            <a:pPr eaLnBrk="1" hangingPunct="1">
              <a:spcBef>
                <a:spcPct val="50000"/>
              </a:spcBef>
            </a:pPr>
            <a:r>
              <a:rPr lang="en-GB" altLang="en-US" dirty="0">
                <a:latin typeface="Comic Sans MS" panose="030F0902030302020204" pitchFamily="66" charset="0"/>
              </a:rPr>
              <a:t>Watch a clip from BBC Newsround</a:t>
            </a:r>
            <a:r>
              <a:rPr lang="en-US" altLang="en-US" dirty="0">
                <a:latin typeface="Comic Sans MS" panose="030F0902030302020204" pitchFamily="66" charset="0"/>
              </a:rPr>
              <a:t> </a:t>
            </a:r>
            <a:r>
              <a:rPr lang="en-GB" altLang="en-US" b="1" dirty="0">
                <a:latin typeface="Comic Sans MS" panose="030F0902030302020204" pitchFamily="66" charset="0"/>
                <a:hlinkClick r:id="rId4"/>
              </a:rPr>
              <a:t>here</a:t>
            </a:r>
            <a:endParaRPr lang="en-GB" altLang="en-US" b="1" dirty="0">
              <a:latin typeface="Comic Sans MS" panose="030F0902030302020204" pitchFamily="66" charset="0"/>
            </a:endParaRPr>
          </a:p>
          <a:p>
            <a:pPr eaLnBrk="1" hangingPunct="1">
              <a:spcBef>
                <a:spcPct val="50000"/>
              </a:spcBef>
            </a:pPr>
            <a:endParaRPr lang="en-GB" altLang="en-US" b="1" dirty="0">
              <a:latin typeface="Comic Sans MS" panose="030F0902030302020204" pitchFamily="66" charset="0"/>
            </a:endParaRP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4186449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Direct teaching of vocabulary in advance</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Explain key information for pupils to look out for</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Usefulness of a visual focus, to aid comprehension while listening to/reading to the story</a:t>
            </a:r>
          </a:p>
          <a:p>
            <a:pPr eaLnBrk="1" hangingPunct="1"/>
            <a:r>
              <a:rPr lang="en-GB" sz="1800" b="0" i="1" dirty="0">
                <a:effectLst/>
                <a:latin typeface="Arial" panose="020B0604020202020204" pitchFamily="34" charset="0"/>
                <a:ea typeface="Times New Roman" panose="02020603050405020304" pitchFamily="18" charset="0"/>
              </a:rPr>
              <a:t>Supporting comments used with kind permission of </a:t>
            </a:r>
            <a:r>
              <a:rPr lang="en-GB" sz="1800" b="0" i="1" u="sng" dirty="0">
                <a:solidFill>
                  <a:srgbClr val="0563C1"/>
                </a:solidFill>
                <a:effectLst/>
                <a:uFill>
                  <a:solidFill>
                    <a:srgbClr val="000000"/>
                  </a:solidFill>
                </a:uFill>
                <a:latin typeface="Arial" panose="020B0604020202020204" pitchFamily="34" charset="0"/>
                <a:ea typeface="Times New Roman" panose="02020603050405020304" pitchFamily="18" charset="0"/>
                <a:hlinkClick r:id="rId3"/>
              </a:rPr>
              <a:t>https://jamesdurran.blog/</a:t>
            </a:r>
            <a:endParaRPr lang="en-GB" altLang="en-US" b="0"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2405458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 This grid is also supplied on the last page of the accompanying PDF.</a:t>
            </a: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endParaRPr lang="en-GB" altLang="en-US" dirty="0">
              <a:latin typeface="Comic Sans MS" panose="030F0902030302020204" pitchFamily="66" charset="0"/>
            </a:endParaRP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1414802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i="1" dirty="0">
                <a:latin typeface="Comic Sans MS" panose="030F0902030302020204" pitchFamily="66" charset="0"/>
              </a:rPr>
              <a:t>Give individuals or pairs their own copy of the text. A ‘Tell-me grid’ recommended by Aidan Chambers is one mechanism for structuring thinking. . This grid is also supplied on the last page of the accompanying PDF.</a:t>
            </a: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endParaRPr lang="en-GB" altLang="en-US" dirty="0">
              <a:latin typeface="Comic Sans MS" panose="030F0902030302020204" pitchFamily="66" charset="0"/>
            </a:endParaRP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may be read in one go, or split into the two separate extracts.</a:t>
            </a:r>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1649498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 Teaching Sequence for Writing is still the recommended approach to the teaching of reading and writing.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may be read in one go, or split into the two separate extracts.</a:t>
            </a:r>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667607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may be read in one go, or split into the two separate extracts.</a:t>
            </a:r>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2926571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may be read in one go, or split into the two separate extracts.</a:t>
            </a: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518997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Children’s comments can lead the discussion picking up of different interpretations.</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Structure the questioning to build in challenge and support.</a:t>
            </a:r>
          </a:p>
          <a:p>
            <a:pPr eaLnBrk="1" hangingPunct="1"/>
            <a:r>
              <a:rPr lang="en-GB" altLang="en-US" i="1" dirty="0">
                <a:latin typeface="Comic Sans MS" panose="030F0902030302020204" pitchFamily="66" charset="0"/>
              </a:rPr>
              <a:t>Children learn from each other by listening to classmates justify and elaborate.</a:t>
            </a:r>
          </a:p>
          <a:p>
            <a:pPr eaLnBrk="1" hangingPunct="1"/>
            <a:r>
              <a:rPr lang="en-GB" altLang="en-US" i="1" dirty="0">
                <a:latin typeface="Comic Sans MS" panose="030F0902030302020204" pitchFamily="66" charset="0"/>
              </a:rPr>
              <a:t>Supporting comments used with kind permission of https://</a:t>
            </a:r>
            <a:r>
              <a:rPr lang="en-GB" altLang="en-US" i="1" dirty="0" err="1">
                <a:latin typeface="Comic Sans MS" panose="030F0902030302020204" pitchFamily="66" charset="0"/>
              </a:rPr>
              <a:t>jamesdurran.blog</a:t>
            </a:r>
            <a:r>
              <a:rPr lang="en-GB" altLang="en-US" i="1" dirty="0">
                <a:latin typeface="Comic Sans MS" panose="030F0902030302020204" pitchFamily="66" charset="0"/>
              </a:rPr>
              <a:t>/</a:t>
            </a:r>
            <a:endParaRPr lang="en-GB" altLang="en-US" dirty="0">
              <a:latin typeface="Comic Sans MS" panose="030F0902030302020204" pitchFamily="66" charset="0"/>
            </a:endParaRPr>
          </a:p>
          <a:p>
            <a:pPr eaLnBrk="1" hangingPunct="1"/>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31255350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mantra ‘I can say this because the text says that’ is a tried and tested method to encourage children to infer meaning and support their inference with evidence from the text. Repeated frequently, it helps young readers articulate their thoughts in a structured way. In this example, the phrase </a:t>
            </a:r>
            <a:r>
              <a:rPr lang="en-GB" altLang="en-US" i="1" dirty="0">
                <a:latin typeface="Comic Sans MS" panose="030F0902030302020204" pitchFamily="66" charset="0"/>
              </a:rPr>
              <a:t>Mabel was wealthy</a:t>
            </a:r>
            <a:r>
              <a:rPr lang="en-GB" altLang="en-US" dirty="0">
                <a:latin typeface="Comic Sans MS" panose="030F0902030302020204" pitchFamily="66" charset="0"/>
              </a:rPr>
              <a:t> does not occur in the text and it is the clues such as ‘big house’, ‘</a:t>
            </a:r>
            <a:r>
              <a:rPr lang="en-US" altLang="ja-JP" dirty="0">
                <a:latin typeface="Comic Sans MS" panose="030F0902030302020204" pitchFamily="66" charset="0"/>
                <a:ea typeface="MS PGothic" panose="020B0600070205080204" pitchFamily="34" charset="-128"/>
              </a:rPr>
              <a:t>well-stoked fire’, ‘comfortable bed’, ‘plump eiderdown’, ‘her maid’ that reveal that she was.</a:t>
            </a:r>
            <a:r>
              <a:rPr lang="en-GB" altLang="en-US" dirty="0">
                <a:latin typeface="Comic Sans MS" panose="030F0902030302020204" pitchFamily="66" charset="0"/>
              </a:rPr>
              <a:t> To repeat this with a different story, select simple extracts from the text which do not explicitly reveal information and structure questions to encourage children to ‘read between the lines’.</a:t>
            </a:r>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1134462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43433"/>
                </a:solidFill>
              </a:rPr>
              <a:t>Do not underestimate the </a:t>
            </a:r>
            <a:r>
              <a:rPr lang="en-US" altLang="en-US" sz="1200" dirty="0">
                <a:solidFill>
                  <a:srgbClr val="343433"/>
                </a:solidFill>
              </a:rPr>
              <a:t>investment you are making at this stage in the children’s understanding and future writing success</a:t>
            </a:r>
            <a:endParaRPr lang="en-GB" altLang="en-US" sz="1200" dirty="0">
              <a:solidFill>
                <a:srgbClr val="343433"/>
              </a:solidFill>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5383542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These are suggested questions. Teachers should select the most appropriate focuses for the children they teach.</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6751841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Click to reveal the highlighted expanded noun phrases. This may be repeated with the other extracts in this resource.</a:t>
            </a: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3773320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highlighted sections are suggestions. There are other possibilities.</a:t>
            </a:r>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34658715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More ideas and resources on planning narratives can be found here: http://www.communication4all.co.uk/http/Story%20Writing.htm</a:t>
            </a:r>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1897324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is provided to bridge the gap between the given extracts to orientate the reader and provide background information. It is provided here as a reference but can be used to read and analyse if required.</a:t>
            </a: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4114550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 This grid is also supplied on the last page of the PDF. </a:t>
            </a:r>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16840051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i="1" dirty="0">
                <a:latin typeface="Comic Sans MS" panose="030F0902030302020204" pitchFamily="66" charset="0"/>
              </a:rPr>
              <a:t>Give individuals or pairs their own copy of the text. A ‘Tell-me grid’ recommended by Aidan Chambers is one mechanism for structuring thinking. This grid is also supplied on the last page of the accompanying PDF.</a:t>
            </a: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33123254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Merry Widow Waltz from an operetta by Hungarian composer Franz </a:t>
            </a:r>
            <a:r>
              <a:rPr lang="en-GB" altLang="en-US" dirty="0" err="1">
                <a:latin typeface="Comic Sans MS" panose="030F0902030302020204" pitchFamily="66" charset="0"/>
              </a:rPr>
              <a:t>Lehár</a:t>
            </a:r>
            <a:r>
              <a:rPr lang="en-GB" altLang="en-US" dirty="0">
                <a:latin typeface="Comic Sans MS" panose="030F0902030302020204" pitchFamily="66" charset="0"/>
              </a:rPr>
              <a:t> is available online at https://</a:t>
            </a:r>
            <a:r>
              <a:rPr lang="en-GB" altLang="en-US" dirty="0" err="1">
                <a:latin typeface="Comic Sans MS" panose="030F0902030302020204" pitchFamily="66" charset="0"/>
              </a:rPr>
              <a:t>www.youtube.com</a:t>
            </a:r>
            <a:r>
              <a:rPr lang="en-GB" altLang="en-US" dirty="0">
                <a:latin typeface="Comic Sans MS" panose="030F0902030302020204" pitchFamily="66" charset="0"/>
              </a:rPr>
              <a:t>/</a:t>
            </a:r>
            <a:r>
              <a:rPr lang="en-GB" altLang="en-US" dirty="0" err="1">
                <a:latin typeface="Comic Sans MS" panose="030F0902030302020204" pitchFamily="66" charset="0"/>
              </a:rPr>
              <a:t>watch?v</a:t>
            </a:r>
            <a:r>
              <a:rPr lang="en-GB" altLang="en-US" dirty="0">
                <a:latin typeface="Comic Sans MS" panose="030F0902030302020204" pitchFamily="66" charset="0"/>
              </a:rPr>
              <a:t>=</a:t>
            </a:r>
            <a:r>
              <a:rPr lang="en-GB" altLang="en-US" dirty="0" err="1">
                <a:latin typeface="Comic Sans MS" panose="030F0902030302020204" pitchFamily="66" charset="0"/>
              </a:rPr>
              <a:t>ELufSzviGoU</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29100557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Merry Widow Waltz from an operetta by Hungarian composer Franz </a:t>
            </a:r>
            <a:r>
              <a:rPr lang="en-GB" altLang="en-US" dirty="0" err="1">
                <a:latin typeface="Comic Sans MS" panose="030F0902030302020204" pitchFamily="66" charset="0"/>
              </a:rPr>
              <a:t>Lehár</a:t>
            </a:r>
            <a:r>
              <a:rPr lang="en-GB" altLang="en-US" dirty="0">
                <a:latin typeface="Comic Sans MS" panose="030F0902030302020204" pitchFamily="66" charset="0"/>
              </a:rPr>
              <a:t> is available online at https://</a:t>
            </a:r>
            <a:r>
              <a:rPr lang="en-GB" altLang="en-US" dirty="0" err="1">
                <a:latin typeface="Comic Sans MS" panose="030F0902030302020204" pitchFamily="66" charset="0"/>
              </a:rPr>
              <a:t>www.youtube.com</a:t>
            </a:r>
            <a:r>
              <a:rPr lang="en-GB" altLang="en-US" dirty="0">
                <a:latin typeface="Comic Sans MS" panose="030F0902030302020204" pitchFamily="66" charset="0"/>
              </a:rPr>
              <a:t>/</a:t>
            </a:r>
            <a:r>
              <a:rPr lang="en-GB" altLang="en-US" dirty="0" err="1">
                <a:latin typeface="Comic Sans MS" panose="030F0902030302020204" pitchFamily="66" charset="0"/>
              </a:rPr>
              <a:t>watch?v</a:t>
            </a:r>
            <a:r>
              <a:rPr lang="en-GB" altLang="en-US" dirty="0">
                <a:latin typeface="Comic Sans MS" panose="030F0902030302020204" pitchFamily="66" charset="0"/>
              </a:rPr>
              <a:t>=</a:t>
            </a:r>
            <a:r>
              <a:rPr lang="en-GB" altLang="en-US" dirty="0" err="1">
                <a:latin typeface="Comic Sans MS" panose="030F0902030302020204" pitchFamily="66" charset="0"/>
              </a:rPr>
              <a:t>ELufSzviGoU</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31515935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Merry Widow Waltz from an operetta by Hungarian composer Franz </a:t>
            </a:r>
            <a:r>
              <a:rPr lang="en-GB" altLang="en-US" dirty="0" err="1">
                <a:latin typeface="Comic Sans MS" panose="030F0902030302020204" pitchFamily="66" charset="0"/>
              </a:rPr>
              <a:t>Lehár</a:t>
            </a:r>
            <a:r>
              <a:rPr lang="en-GB" altLang="en-US" dirty="0">
                <a:latin typeface="Comic Sans MS" panose="030F0902030302020204" pitchFamily="66" charset="0"/>
              </a:rPr>
              <a:t> is available online at https://</a:t>
            </a:r>
            <a:r>
              <a:rPr lang="en-GB" altLang="en-US" dirty="0" err="1">
                <a:latin typeface="Comic Sans MS" panose="030F0902030302020204" pitchFamily="66" charset="0"/>
              </a:rPr>
              <a:t>www.youtube.com</a:t>
            </a:r>
            <a:r>
              <a:rPr lang="en-GB" altLang="en-US" dirty="0">
                <a:latin typeface="Comic Sans MS" panose="030F0902030302020204" pitchFamily="66" charset="0"/>
              </a:rPr>
              <a:t>/</a:t>
            </a:r>
            <a:r>
              <a:rPr lang="en-GB" altLang="en-US" dirty="0" err="1">
                <a:latin typeface="Comic Sans MS" panose="030F0902030302020204" pitchFamily="66" charset="0"/>
              </a:rPr>
              <a:t>watch?v</a:t>
            </a:r>
            <a:r>
              <a:rPr lang="en-GB" altLang="en-US" dirty="0">
                <a:latin typeface="Comic Sans MS" panose="030F0902030302020204" pitchFamily="66" charset="0"/>
              </a:rPr>
              <a:t>=</a:t>
            </a:r>
            <a:r>
              <a:rPr lang="en-GB" altLang="en-US" dirty="0" err="1">
                <a:latin typeface="Comic Sans MS" panose="030F0902030302020204" pitchFamily="66" charset="0"/>
              </a:rPr>
              <a:t>ELufSzviGoU</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24483366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Children’s comments can lead to the discussion picking up different interpretations.</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Structure the questioning to build in challenge and support.</a:t>
            </a:r>
          </a:p>
          <a:p>
            <a:pPr eaLnBrk="1" hangingPunct="1"/>
            <a:r>
              <a:rPr lang="en-GB" altLang="en-US" i="1" dirty="0">
                <a:latin typeface="Comic Sans MS" panose="030F0902030302020204" pitchFamily="66" charset="0"/>
              </a:rPr>
              <a:t>Children learn from each other by listening to classmates justify and elaborate.</a:t>
            </a:r>
            <a:endParaRPr lang="en-GB" altLang="en-US" dirty="0">
              <a:latin typeface="Comic Sans MS" panose="030F0902030302020204" pitchFamily="66" charset="0"/>
            </a:endParaRPr>
          </a:p>
          <a:p>
            <a:pPr eaLnBrk="1" hangingPunct="1"/>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4261997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Putting a character in the spotlight is based on “</a:t>
            </a:r>
            <a:r>
              <a:rPr lang="en-GB" altLang="en-US" dirty="0" err="1">
                <a:latin typeface="Comic Sans MS" panose="030F0902030302020204" pitchFamily="66" charset="0"/>
              </a:rPr>
              <a:t>hotseating</a:t>
            </a:r>
            <a:r>
              <a:rPr lang="en-GB" altLang="en-US" dirty="0">
                <a:latin typeface="Comic Sans MS" panose="030F0902030302020204" pitchFamily="66" charset="0"/>
              </a:rPr>
              <a:t>”, a drama technique in which a character is questioned by the group about his or her thoughts, feelings, motivation etc. It is an excellent way to deepen understanding about a character. Characters may be hot-seated individually, in pairs or small groups. The technique is additionally useful for developing questioning skills with the rest of the group.  It is best modelled first by the teacher and most effective if children concentrate on personal feelings and observations rather than facts. </a:t>
            </a:r>
          </a:p>
          <a:p>
            <a:pPr eaLnBrk="1" hangingPunct="1"/>
            <a:r>
              <a:rPr lang="en-GB" altLang="en-US" dirty="0">
                <a:latin typeface="Comic Sans MS" panose="030F0902030302020204" pitchFamily="66" charset="0"/>
              </a:rPr>
              <a:t>More drama resources can be found via https://dramaresource.com</a:t>
            </a:r>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3761853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Summarising encourages young readers to focus on the main content of the text, deciding what to include and what not to include based on their own view of what is important. Different readers may identify different information as having higher importance. This also helps children place events in chronological order.</a:t>
            </a:r>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19859384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These are just suggestions and may be amended to meet the needs of the children in your class.</a:t>
            </a:r>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7383977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16698711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50000"/>
              </a:spcBef>
            </a:pPr>
            <a:r>
              <a:rPr lang="en-GB" altLang="en-US" dirty="0">
                <a:latin typeface="Comic Sans MS" panose="030F0902030302020204" pitchFamily="66" charset="0"/>
              </a:rPr>
              <a:t>Select appropriate focuses for written responses, considering how the author has achieved these elements:</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36740084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50000"/>
              </a:spcBef>
            </a:pPr>
            <a:r>
              <a:rPr lang="en-GB" altLang="en-US" dirty="0">
                <a:latin typeface="Comic Sans MS" panose="030F0902030302020204" pitchFamily="66" charset="0"/>
              </a:rPr>
              <a:t>Select appropriate focuses for written responses, considering how the author has achieved these elements:</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26170746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18517494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26797013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altLang="ja-JP" dirty="0">
                <a:latin typeface="Comic Sans MS" panose="030F0902030302020204" pitchFamily="66" charset="0"/>
                <a:ea typeface="MS PGothic" panose="020B0600070205080204" pitchFamily="34" charset="-128"/>
              </a:rPr>
              <a:t>Alice glimpsed her violinist. Their eyes met for the last time.</a:t>
            </a:r>
          </a:p>
          <a:p>
            <a:pPr eaLnBrk="1" hangingPunct="1"/>
            <a:r>
              <a:rPr lang="en-GB" altLang="en-US" dirty="0">
                <a:latin typeface="Comic Sans MS" panose="030F0902030302020204" pitchFamily="66" charset="0"/>
              </a:rPr>
              <a:t>Foreshadowing technique – all the band members perished.</a:t>
            </a:r>
          </a:p>
          <a:p>
            <a:pPr eaLnBrk="1" hangingPunct="1"/>
            <a:r>
              <a:rPr lang="en-GB" altLang="en-US" dirty="0">
                <a:latin typeface="Comic Sans MS" panose="030F0902030302020204" pitchFamily="66" charset="0"/>
              </a:rPr>
              <a:t>The unnamed violinist in this story is imaginary but is based on the Belgian violinist Georges Alexandre </a:t>
            </a:r>
            <a:r>
              <a:rPr lang="en-GB" altLang="en-US" dirty="0" err="1">
                <a:latin typeface="Comic Sans MS" panose="030F0902030302020204" pitchFamily="66" charset="0"/>
              </a:rPr>
              <a:t>Krins</a:t>
            </a:r>
            <a:r>
              <a:rPr lang="en-GB" altLang="en-US" dirty="0">
                <a:latin typeface="Comic Sans MS" panose="030F0902030302020204" pitchFamily="66" charset="0"/>
              </a:rPr>
              <a:t> who was 23 years old. More information on Titanic’s band can be found here: https://</a:t>
            </a:r>
            <a:r>
              <a:rPr lang="en-GB" altLang="en-US" dirty="0" err="1">
                <a:latin typeface="Comic Sans MS" panose="030F0902030302020204" pitchFamily="66" charset="0"/>
              </a:rPr>
              <a:t>www.titanic-titanic.com</a:t>
            </a:r>
            <a:r>
              <a:rPr lang="en-GB" altLang="en-US" dirty="0">
                <a:latin typeface="Comic Sans MS" panose="030F0902030302020204" pitchFamily="66" charset="0"/>
              </a:rPr>
              <a:t>/</a:t>
            </a:r>
            <a:r>
              <a:rPr lang="en-GB" altLang="en-US" dirty="0" err="1">
                <a:latin typeface="Comic Sans MS" panose="030F0902030302020204" pitchFamily="66" charset="0"/>
              </a:rPr>
              <a:t>titanics</a:t>
            </a:r>
            <a:r>
              <a:rPr lang="en-GB" altLang="en-US" dirty="0">
                <a:latin typeface="Comic Sans MS" panose="030F0902030302020204" pitchFamily="66" charset="0"/>
              </a:rPr>
              <a:t>-band/</a:t>
            </a:r>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10550839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altLang="ja-JP" dirty="0">
                <a:latin typeface="Comic Sans MS" panose="030F0902030302020204" pitchFamily="66" charset="0"/>
                <a:ea typeface="MS PGothic" panose="020B0600070205080204" pitchFamily="34" charset="-128"/>
              </a:rPr>
              <a:t>Alice glimpsed her violinist. Their eyes met for the last time.</a:t>
            </a:r>
          </a:p>
          <a:p>
            <a:pPr eaLnBrk="1" hangingPunct="1"/>
            <a:r>
              <a:rPr lang="en-GB" altLang="en-US" dirty="0">
                <a:latin typeface="Comic Sans MS" panose="030F0902030302020204" pitchFamily="66" charset="0"/>
              </a:rPr>
              <a:t>Foreshadowing technique – all the band members perished.</a:t>
            </a:r>
          </a:p>
          <a:p>
            <a:pPr eaLnBrk="1" hangingPunct="1"/>
            <a:r>
              <a:rPr lang="en-GB" altLang="en-US" dirty="0">
                <a:latin typeface="Comic Sans MS" panose="030F0902030302020204" pitchFamily="66" charset="0"/>
              </a:rPr>
              <a:t>The unnamed violinist in this story is imaginary but is based on the Belgian violinist Georges Alexandre </a:t>
            </a:r>
            <a:r>
              <a:rPr lang="en-GB" altLang="en-US" dirty="0" err="1">
                <a:latin typeface="Comic Sans MS" panose="030F0902030302020204" pitchFamily="66" charset="0"/>
              </a:rPr>
              <a:t>Krins</a:t>
            </a:r>
            <a:r>
              <a:rPr lang="en-GB" altLang="en-US" dirty="0">
                <a:latin typeface="Comic Sans MS" panose="030F0902030302020204" pitchFamily="66" charset="0"/>
              </a:rPr>
              <a:t> who was 23 years old. More information on Titanic’s band can be found here: https://</a:t>
            </a:r>
            <a:r>
              <a:rPr lang="en-GB" altLang="en-US" dirty="0" err="1">
                <a:latin typeface="Comic Sans MS" panose="030F0902030302020204" pitchFamily="66" charset="0"/>
              </a:rPr>
              <a:t>www.titanic-titanic.com</a:t>
            </a:r>
            <a:r>
              <a:rPr lang="en-GB" altLang="en-US" dirty="0">
                <a:latin typeface="Comic Sans MS" panose="030F0902030302020204" pitchFamily="66" charset="0"/>
              </a:rPr>
              <a:t>/</a:t>
            </a:r>
            <a:r>
              <a:rPr lang="en-GB" altLang="en-US" dirty="0" err="1">
                <a:latin typeface="Comic Sans MS" panose="030F0902030302020204" pitchFamily="66" charset="0"/>
              </a:rPr>
              <a:t>titanics</a:t>
            </a:r>
            <a:r>
              <a:rPr lang="en-GB" altLang="en-US" dirty="0">
                <a:latin typeface="Comic Sans MS" panose="030F0902030302020204" pitchFamily="66" charset="0"/>
              </a:rPr>
              <a:t>-band/</a:t>
            </a:r>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15439554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Children’s comments can lead to the discussion picking up different interpretations.</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Structure the questioning to build in challenge and support.</a:t>
            </a:r>
          </a:p>
          <a:p>
            <a:pPr eaLnBrk="1" hangingPunct="1"/>
            <a:r>
              <a:rPr lang="en-GB" altLang="en-US" i="1" dirty="0">
                <a:latin typeface="Comic Sans MS" panose="030F0902030302020204" pitchFamily="66" charset="0"/>
              </a:rPr>
              <a:t>Children learn from each other by listening to classmates justify and elaborate.</a:t>
            </a:r>
            <a:endParaRPr lang="en-GB" altLang="en-US" dirty="0">
              <a:latin typeface="Comic Sans MS" panose="030F0902030302020204" pitchFamily="66" charset="0"/>
            </a:endParaRPr>
          </a:p>
          <a:p>
            <a:pPr eaLnBrk="1" hangingPunct="1"/>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1641017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Returning to the text that has already been read, discussed and analysed means that children are already familiar with the characters, setting and events. This means that the focus can be on learning the skills.</a:t>
            </a:r>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30149944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23784064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17808370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Adjectives that separately modify a noun are called co-ordinate adjectives; those which work together as a unit are called cumulative adjectives.</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15261621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Note that a noun phrase does not contain a verb used as an action word but may contain other sentence elements such as prepositions and adverbials</a:t>
            </a:r>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713217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41188804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Einstein the dog – original drawing</a:t>
            </a: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1847433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Splice or fine: click to display the sentences. Children must decide whether these are a splice or fine. They could use mini whiteboards with F on one side and S on the other to show their responses.</a:t>
            </a: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2291627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altLang="en-US" dirty="0">
                <a:latin typeface="Comic Sans MS" panose="030F0902030302020204" pitchFamily="66" charset="0"/>
              </a:rPr>
              <a:t>This works well if children sit back to back so they can’t see each other.</a:t>
            </a:r>
          </a:p>
          <a:p>
            <a:pPr>
              <a:spcBef>
                <a:spcPct val="30000"/>
              </a:spcBef>
            </a:pPr>
            <a:r>
              <a:rPr lang="en-GB" altLang="en-US" sz="1200" dirty="0">
                <a:solidFill>
                  <a:srgbClr val="343433"/>
                </a:solidFill>
              </a:rPr>
              <a:t>Game from </a:t>
            </a:r>
            <a:r>
              <a:rPr lang="en-GB" altLang="en-US" sz="1200" i="1" dirty="0">
                <a:solidFill>
                  <a:srgbClr val="343433"/>
                </a:solidFill>
              </a:rPr>
              <a:t>The Enormous Book of Talk for Writing Games</a:t>
            </a:r>
            <a:r>
              <a:rPr lang="en-GB" altLang="en-US" sz="1200" dirty="0">
                <a:solidFill>
                  <a:srgbClr val="343433"/>
                </a:solidFill>
              </a:rPr>
              <a:t> by Pie and Poppy Corbett</a:t>
            </a:r>
          </a:p>
          <a:p>
            <a:pPr>
              <a:spcBef>
                <a:spcPct val="30000"/>
              </a:spcBef>
            </a:pPr>
            <a:r>
              <a:rPr lang="en-GB" altLang="en-US" sz="1200" dirty="0">
                <a:solidFill>
                  <a:srgbClr val="343433"/>
                </a:solidFill>
              </a:rPr>
              <a:t>Deepens understanding of character and plot.</a:t>
            </a:r>
          </a:p>
          <a:p>
            <a:pPr>
              <a:spcBef>
                <a:spcPct val="50000"/>
              </a:spcBef>
            </a:pPr>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341966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994924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600"/>
              </a:spcBef>
              <a:spcAft>
                <a:spcPts val="1413"/>
              </a:spcAft>
            </a:pPr>
            <a:r>
              <a:rPr lang="en-GB" altLang="en-US" dirty="0">
                <a:solidFill>
                  <a:srgbClr val="A50021"/>
                </a:solidFill>
                <a:latin typeface="Comic Sans MS" panose="030F0902030302020204" pitchFamily="66" charset="0"/>
              </a:rPr>
              <a:t>The phrase ‘playing a violin’ in this example is part of the noun phrase. The word playing is not functioning as a verb.</a:t>
            </a:r>
          </a:p>
          <a:p>
            <a:pPr eaLnBrk="1" hangingPunct="1"/>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70</a:t>
            </a:fld>
            <a:endParaRPr lang="en-US"/>
          </a:p>
        </p:txBody>
      </p:sp>
    </p:spTree>
    <p:extLst>
      <p:ext uri="{BB962C8B-B14F-4D97-AF65-F5344CB8AC3E}">
        <p14:creationId xmlns:p14="http://schemas.microsoft.com/office/powerpoint/2010/main" val="344500662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An activity to generate different and plentiful examples of what could be used. These are suggestions. Tailor the activity to the needs of the children in your class.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9300322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 on click</a:t>
            </a:r>
          </a:p>
        </p:txBody>
      </p:sp>
      <p:sp>
        <p:nvSpPr>
          <p:cNvPr id="4" name="Slide Number Placeholder 3"/>
          <p:cNvSpPr>
            <a:spLocks noGrp="1"/>
          </p:cNvSpPr>
          <p:nvPr>
            <p:ph type="sldNum" sz="quarter" idx="5"/>
          </p:nvPr>
        </p:nvSpPr>
        <p:spPr/>
        <p:txBody>
          <a:bodyPr/>
          <a:lstStyle/>
          <a:p>
            <a:fld id="{311D70A8-8575-AB47-B894-1AEE29AFC934}" type="slidenum">
              <a:rPr lang="en-US" smtClean="0"/>
              <a:t>76</a:t>
            </a:fld>
            <a:endParaRPr lang="en-US"/>
          </a:p>
        </p:txBody>
      </p:sp>
    </p:spTree>
    <p:extLst>
      <p:ext uri="{BB962C8B-B14F-4D97-AF65-F5344CB8AC3E}">
        <p14:creationId xmlns:p14="http://schemas.microsoft.com/office/powerpoint/2010/main" val="21638350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 relative clause can sometimes move places, but this is not always successful. Experiment.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80</a:t>
            </a:fld>
            <a:endParaRPr lang="en-US"/>
          </a:p>
        </p:txBody>
      </p:sp>
    </p:spTree>
    <p:extLst>
      <p:ext uri="{BB962C8B-B14F-4D97-AF65-F5344CB8AC3E}">
        <p14:creationId xmlns:p14="http://schemas.microsoft.com/office/powerpoint/2010/main" val="34047658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Harold Bride, wireless operator (real person and real account).</a:t>
            </a: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83</a:t>
            </a:fld>
            <a:endParaRPr lang="en-US"/>
          </a:p>
        </p:txBody>
      </p:sp>
    </p:spTree>
    <p:extLst>
      <p:ext uri="{BB962C8B-B14F-4D97-AF65-F5344CB8AC3E}">
        <p14:creationId xmlns:p14="http://schemas.microsoft.com/office/powerpoint/2010/main" val="11551016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Harold Bride, wireless operator (real person and real account).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84</a:t>
            </a:fld>
            <a:endParaRPr lang="en-US"/>
          </a:p>
        </p:txBody>
      </p:sp>
    </p:spTree>
    <p:extLst>
      <p:ext uri="{BB962C8B-B14F-4D97-AF65-F5344CB8AC3E}">
        <p14:creationId xmlns:p14="http://schemas.microsoft.com/office/powerpoint/2010/main" val="14402545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Imaginary First Class passenger, oblivious to what actually happened and only knowledgeable about what happened to her.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85</a:t>
            </a:fld>
            <a:endParaRPr lang="en-US"/>
          </a:p>
        </p:txBody>
      </p:sp>
    </p:spTree>
    <p:extLst>
      <p:ext uri="{BB962C8B-B14F-4D97-AF65-F5344CB8AC3E}">
        <p14:creationId xmlns:p14="http://schemas.microsoft.com/office/powerpoint/2010/main" val="16928302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Real passenger, imaginary recount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86</a:t>
            </a:fld>
            <a:endParaRPr lang="en-US"/>
          </a:p>
        </p:txBody>
      </p:sp>
    </p:spTree>
    <p:extLst>
      <p:ext uri="{BB962C8B-B14F-4D97-AF65-F5344CB8AC3E}">
        <p14:creationId xmlns:p14="http://schemas.microsoft.com/office/powerpoint/2010/main" val="2685575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Possible tool kit but amend in light of what children identify. Ensure the toolkit is generic enough to allow a choice of form.</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87</a:t>
            </a:fld>
            <a:endParaRPr lang="en-US"/>
          </a:p>
        </p:txBody>
      </p:sp>
    </p:spTree>
    <p:extLst>
      <p:ext uri="{BB962C8B-B14F-4D97-AF65-F5344CB8AC3E}">
        <p14:creationId xmlns:p14="http://schemas.microsoft.com/office/powerpoint/2010/main" val="16378810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Co construct the success criteria with the children and agree what the writing COULD include. This is modelled here but can be introduced at any point in the sequence.</a:t>
            </a:r>
          </a:p>
          <a:p>
            <a:pPr eaLnBrk="1" hangingPunct="1"/>
            <a:r>
              <a:rPr lang="en-GB" altLang="en-US" dirty="0">
                <a:latin typeface="Comic Sans MS" panose="030F0902030302020204" pitchFamily="66" charset="0"/>
              </a:rPr>
              <a:t>Any vocabulary recorded for potential use should only be capitalised where a capital letter is needed, e.g. the start of sentences, proper nouns. Otherwise, stick to lower case so when children use the words, they won’t capitalise them in the middle of a sentence.</a:t>
            </a:r>
          </a:p>
          <a:p>
            <a:pPr eaLnBrk="1" hangingPunct="1"/>
            <a:r>
              <a:rPr lang="en-GB" altLang="en-US" dirty="0">
                <a:latin typeface="Comic Sans MS" panose="030F0902030302020204" pitchFamily="66" charset="0"/>
              </a:rPr>
              <a:t>The agreed success criteria is a repository to select from, not a hard and fast ‘tick every item’.</a:t>
            </a:r>
          </a:p>
          <a:p>
            <a:pPr eaLnBrk="1" hangingPunct="1"/>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88</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Co construct a timeline that will form a plan.</a:t>
            </a:r>
          </a:p>
        </p:txBody>
      </p:sp>
      <p:sp>
        <p:nvSpPr>
          <p:cNvPr id="4" name="Slide Number Placeholder 3"/>
          <p:cNvSpPr>
            <a:spLocks noGrp="1"/>
          </p:cNvSpPr>
          <p:nvPr>
            <p:ph type="sldNum" sz="quarter" idx="5"/>
          </p:nvPr>
        </p:nvSpPr>
        <p:spPr/>
        <p:txBody>
          <a:bodyPr/>
          <a:lstStyle/>
          <a:p>
            <a:fld id="{311D70A8-8575-AB47-B894-1AEE29AFC934}" type="slidenum">
              <a:rPr lang="en-US" smtClean="0"/>
              <a:t>89</a:t>
            </a:fld>
            <a:endParaRPr lang="en-US"/>
          </a:p>
        </p:txBody>
      </p:sp>
    </p:spTree>
    <p:extLst>
      <p:ext uri="{BB962C8B-B14F-4D97-AF65-F5344CB8AC3E}">
        <p14:creationId xmlns:p14="http://schemas.microsoft.com/office/powerpoint/2010/main" val="22003240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Either share with the children or create your own. This is only a suggestion, as are the subsequent slides. Rehearse orally what you will write and make it explicit that you are doing this.</a:t>
            </a:r>
          </a:p>
          <a:p>
            <a:pPr eaLnBrk="1" hangingPunct="1"/>
            <a:r>
              <a:rPr lang="en-GB" altLang="en-US" dirty="0">
                <a:latin typeface="Comic Sans MS" panose="030F0902030302020204" pitchFamily="66" charset="0"/>
              </a:rPr>
              <a:t>Italics – what to say, the monologue, thinking aloud, demonstrating the thought process, etc.</a:t>
            </a:r>
          </a:p>
          <a:p>
            <a:pPr eaLnBrk="1" hangingPunct="1"/>
            <a:r>
              <a:rPr lang="en-GB" altLang="en-US" dirty="0">
                <a:latin typeface="Comic Sans MS" panose="030F0902030302020204" pitchFamily="66" charset="0"/>
              </a:rPr>
              <a:t>Bold – what to write as the model.</a:t>
            </a:r>
          </a:p>
        </p:txBody>
      </p:sp>
      <p:sp>
        <p:nvSpPr>
          <p:cNvPr id="4" name="Slide Number Placeholder 3"/>
          <p:cNvSpPr>
            <a:spLocks noGrp="1"/>
          </p:cNvSpPr>
          <p:nvPr>
            <p:ph type="sldNum" sz="quarter" idx="5"/>
          </p:nvPr>
        </p:nvSpPr>
        <p:spPr/>
        <p:txBody>
          <a:bodyPr/>
          <a:lstStyle/>
          <a:p>
            <a:fld id="{311D70A8-8575-AB47-B894-1AEE29AFC934}" type="slidenum">
              <a:rPr lang="en-US" smtClean="0"/>
              <a:t>90</a:t>
            </a:fld>
            <a:endParaRPr lang="en-US"/>
          </a:p>
        </p:txBody>
      </p:sp>
    </p:spTree>
    <p:extLst>
      <p:ext uri="{BB962C8B-B14F-4D97-AF65-F5344CB8AC3E}">
        <p14:creationId xmlns:p14="http://schemas.microsoft.com/office/powerpoint/2010/main" val="2979221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Imaginary passenger and account.</a:t>
            </a:r>
          </a:p>
        </p:txBody>
      </p:sp>
      <p:sp>
        <p:nvSpPr>
          <p:cNvPr id="4" name="Slide Number Placeholder 3"/>
          <p:cNvSpPr>
            <a:spLocks noGrp="1"/>
          </p:cNvSpPr>
          <p:nvPr>
            <p:ph type="sldNum" sz="quarter" idx="5"/>
          </p:nvPr>
        </p:nvSpPr>
        <p:spPr/>
        <p:txBody>
          <a:bodyPr/>
          <a:lstStyle/>
          <a:p>
            <a:fld id="{311D70A8-8575-AB47-B894-1AEE29AFC934}" type="slidenum">
              <a:rPr lang="en-US" smtClean="0"/>
              <a:t>91</a:t>
            </a:fld>
            <a:endParaRPr lang="en-US"/>
          </a:p>
        </p:txBody>
      </p:sp>
    </p:spTree>
    <p:extLst>
      <p:ext uri="{BB962C8B-B14F-4D97-AF65-F5344CB8AC3E}">
        <p14:creationId xmlns:p14="http://schemas.microsoft.com/office/powerpoint/2010/main" val="7118091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children should be encouraged to orally rehearse then write a sentence.</a:t>
            </a:r>
          </a:p>
          <a:p>
            <a:pPr eaLnBrk="1" hangingPunct="1"/>
            <a:r>
              <a:rPr lang="en-GB" altLang="en-US" dirty="0">
                <a:latin typeface="Comic Sans MS" panose="030F0902030302020204" pitchFamily="66" charset="0"/>
              </a:rPr>
              <a:t>The teacher acts as editor and scribe to produce the next part of the writing.</a:t>
            </a:r>
          </a:p>
          <a:p>
            <a:pPr eaLnBrk="1" hangingPunct="1"/>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92</a:t>
            </a:fld>
            <a:endParaRPr lang="en-US"/>
          </a:p>
        </p:txBody>
      </p:sp>
    </p:spTree>
    <p:extLst>
      <p:ext uri="{BB962C8B-B14F-4D97-AF65-F5344CB8AC3E}">
        <p14:creationId xmlns:p14="http://schemas.microsoft.com/office/powerpoint/2010/main" val="340628575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10000"/>
              </a:lnSpc>
              <a:spcBef>
                <a:spcPct val="45000"/>
              </a:spcBef>
            </a:pPr>
            <a:r>
              <a:rPr lang="en-GB" altLang="en-US" dirty="0">
                <a:latin typeface="Comic Sans MS" panose="030F0902030302020204" pitchFamily="66" charset="0"/>
              </a:rPr>
              <a:t>The teacher should circulate amongst the children, supporting and challenging where appropriate and making suggestions for improvements.</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93</a:t>
            </a:fld>
            <a:endParaRPr lang="en-US"/>
          </a:p>
        </p:txBody>
      </p:sp>
    </p:spTree>
    <p:extLst>
      <p:ext uri="{BB962C8B-B14F-4D97-AF65-F5344CB8AC3E}">
        <p14:creationId xmlns:p14="http://schemas.microsoft.com/office/powerpoint/2010/main" val="23570997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94</a:t>
            </a:fld>
            <a:endParaRPr lang="en-US"/>
          </a:p>
        </p:txBody>
      </p:sp>
    </p:spTree>
    <p:extLst>
      <p:ext uri="{BB962C8B-B14F-4D97-AF65-F5344CB8AC3E}">
        <p14:creationId xmlns:p14="http://schemas.microsoft.com/office/powerpoint/2010/main" val="2522326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Imaginary passenger and account finished piece. Demonstrate assessing against the agreed success criteria which is a repository to select from, not a hard and fast ‘tick every item’.</a:t>
            </a:r>
          </a:p>
        </p:txBody>
      </p:sp>
      <p:sp>
        <p:nvSpPr>
          <p:cNvPr id="4" name="Slide Number Placeholder 3"/>
          <p:cNvSpPr>
            <a:spLocks noGrp="1"/>
          </p:cNvSpPr>
          <p:nvPr>
            <p:ph type="sldNum" sz="quarter" idx="5"/>
          </p:nvPr>
        </p:nvSpPr>
        <p:spPr/>
        <p:txBody>
          <a:bodyPr/>
          <a:lstStyle/>
          <a:p>
            <a:fld id="{311D70A8-8575-AB47-B894-1AEE29AFC934}" type="slidenum">
              <a:rPr lang="en-US" smtClean="0"/>
              <a:t>95</a:t>
            </a:fld>
            <a:endParaRPr lang="en-US"/>
          </a:p>
        </p:txBody>
      </p:sp>
    </p:spTree>
    <p:extLst>
      <p:ext uri="{BB962C8B-B14F-4D97-AF65-F5344CB8AC3E}">
        <p14:creationId xmlns:p14="http://schemas.microsoft.com/office/powerpoint/2010/main" val="31243299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97</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569909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These are suggested objectives from the National Curriculum for Year 5/6. Teachers should select the most appropriate focuses for the children they teach. Further objectives will be met incidentally as the unit progresses.</a:t>
            </a:r>
          </a:p>
          <a:p>
            <a:pPr eaLnBrk="1" hangingPunct="1"/>
            <a:endParaRPr lang="en-US"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726770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10/6/2022</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10/6/2022</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10/6/2022</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10/6/2022</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6EA5D9A9-6EDF-444A-981A-331720AC65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BE38B7FB-9B16-E440-9C8B-2F75596C9CE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2599AA10-15EF-684C-8C0E-FDCB24D5A56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10/6/2022</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10/6/2022</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10/6/2022</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10/6/2022</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10/6/2022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10/6/2022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10/6/2022</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hyperlink" Target="http://projectbritain.com/class.htm" TargetMode="External"/><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image" Target="../media/image22.pn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jpeg"/><Relationship Id="rId4" Type="http://schemas.openxmlformats.org/officeDocument/2006/relationships/image" Target="../media/image28.png"/><Relationship Id="rId9"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37.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18.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56.jpeg"/></Relationships>
</file>

<file path=ppt/slides/_rels/slide97.xml.rels><?xml version="1.0" encoding="UTF-8" standalone="yes"?>
<Relationships xmlns="http://schemas.openxmlformats.org/package/2006/relationships"><Relationship Id="rId8" Type="http://schemas.openxmlformats.org/officeDocument/2006/relationships/hyperlink" Target="https://www.teacher-of-primary.co.uk/titanic-(non-fiction-writing)-teaching-resources-807.html" TargetMode="External"/><Relationship Id="rId3" Type="http://schemas.openxmlformats.org/officeDocument/2006/relationships/hyperlink" Target="https://www.radicalcartoons.com/" TargetMode="External"/><Relationship Id="rId7" Type="http://schemas.openxmlformats.org/officeDocument/2006/relationships/image" Target="../media/image42.png"/><Relationship Id="rId2" Type="http://schemas.openxmlformats.org/officeDocument/2006/relationships/notesSlide" Target="../notesSlides/notesSlide77.xml"/><Relationship Id="rId1" Type="http://schemas.openxmlformats.org/officeDocument/2006/relationships/slideLayout" Target="../slideLayouts/slideLayout18.xml"/><Relationship Id="rId6" Type="http://schemas.openxmlformats.org/officeDocument/2006/relationships/image" Target="../media/image19.jpeg"/><Relationship Id="rId5" Type="http://schemas.openxmlformats.org/officeDocument/2006/relationships/image" Target="../media/image10.png"/><Relationship Id="rId4" Type="http://schemas.openxmlformats.org/officeDocument/2006/relationships/hyperlink" Target="https://jamesdurran.blog/" TargetMode="External"/><Relationship Id="rId9" Type="http://schemas.openxmlformats.org/officeDocument/2006/relationships/image" Target="../media/image5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4135" y="18437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325769"/>
            <a:ext cx="12192002" cy="181075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200"/>
              </a:spcBef>
            </a:pPr>
            <a:r>
              <a:rPr lang="en-GB" sz="3500" b="1" dirty="0">
                <a:solidFill>
                  <a:schemeClr val="bg1"/>
                </a:solidFill>
                <a:latin typeface="Comic Sans MS" panose="030F0702030302020204" pitchFamily="66" charset="0"/>
              </a:rPr>
              <a:t>The Titanic Narrative</a:t>
            </a:r>
          </a:p>
          <a:p>
            <a:pPr algn="ctr">
              <a:lnSpc>
                <a:spcPct val="100000"/>
              </a:lnSpc>
              <a:spcBef>
                <a:spcPts val="200"/>
              </a:spcBef>
            </a:pPr>
            <a:r>
              <a:rPr lang="en-GB" sz="2800" dirty="0">
                <a:solidFill>
                  <a:schemeClr val="bg1"/>
                </a:solidFill>
                <a:latin typeface="Comic Sans MS" panose="030F0902030302020204" pitchFamily="66" charset="0"/>
                <a:cs typeface="Arial" panose="020B0604020202020204" pitchFamily="34" charset="0"/>
              </a:rPr>
              <a:t>The Teaching Sequence for Writing</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6</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2FE00014-3438-5943-8670-CE1ED525F3A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743201" y="1911350"/>
            <a:ext cx="6589642" cy="365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Alice at Home">
            <a:extLst>
              <a:ext uri="{FF2B5EF4-FFF2-40B4-BE49-F238E27FC236}">
                <a16:creationId xmlns:a16="http://schemas.microsoft.com/office/drawing/2014/main" id="{FA36A99A-0925-3143-BB31-8295962AE51C}"/>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0" y="1911350"/>
            <a:ext cx="2643187" cy="370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pic>
        <p:nvPicPr>
          <p:cNvPr id="13" name="Picture 10" descr="Mabel at Home">
            <a:extLst>
              <a:ext uri="{FF2B5EF4-FFF2-40B4-BE49-F238E27FC236}">
                <a16:creationId xmlns:a16="http://schemas.microsoft.com/office/drawing/2014/main" id="{A9A5AA8A-C976-FE42-A8E5-72C4D14A0BA3}"/>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9446938" y="1898358"/>
            <a:ext cx="2745062" cy="3668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0" descr="Mabel at Home">
            <a:extLst>
              <a:ext uri="{FF2B5EF4-FFF2-40B4-BE49-F238E27FC236}">
                <a16:creationId xmlns:a16="http://schemas.microsoft.com/office/drawing/2014/main" id="{BCA51B19-91BD-2B4D-8F1A-BDC0F20F6051}"/>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430582" y="1898358"/>
            <a:ext cx="2745062" cy="3668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567229B3-7FCF-2C41-B72E-E442E3B6464F}"/>
              </a:ext>
            </a:extLst>
          </p:cNvPr>
          <p:cNvGrpSpPr/>
          <p:nvPr/>
        </p:nvGrpSpPr>
        <p:grpSpPr>
          <a:xfrm>
            <a:off x="4634444" y="5885900"/>
            <a:ext cx="2832327" cy="646331"/>
            <a:chOff x="4568598" y="5897859"/>
            <a:chExt cx="2832327" cy="646331"/>
          </a:xfrm>
        </p:grpSpPr>
        <p:sp>
          <p:nvSpPr>
            <p:cNvPr id="20" name="TextBox 19">
              <a:extLst>
                <a:ext uri="{FF2B5EF4-FFF2-40B4-BE49-F238E27FC236}">
                  <a16:creationId xmlns:a16="http://schemas.microsoft.com/office/drawing/2014/main" id="{10D09649-9728-D942-8576-E4E1FEE7DB27}"/>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5" name="Picture 4" descr="A black and white logo&#10;&#10;Description automatically generated with medium confidence">
              <a:extLst>
                <a:ext uri="{FF2B5EF4-FFF2-40B4-BE49-F238E27FC236}">
                  <a16:creationId xmlns:a16="http://schemas.microsoft.com/office/drawing/2014/main" id="{0325AB6C-DF6D-FB41-842F-A29D7C4D9C5F}"/>
                </a:ext>
              </a:extLst>
            </p:cNvPr>
            <p:cNvPicPr>
              <a:picLocks noChangeAspect="1"/>
            </p:cNvPicPr>
            <p:nvPr/>
          </p:nvPicPr>
          <p:blipFill>
            <a:blip r:embed="rId9"/>
            <a:stretch>
              <a:fillRect/>
            </a:stretch>
          </p:blipFill>
          <p:spPr>
            <a:xfrm>
              <a:off x="6923613" y="5968599"/>
              <a:ext cx="477312" cy="536976"/>
            </a:xfrm>
            <a:prstGeom prst="rect">
              <a:avLst/>
            </a:prstGeom>
          </p:spPr>
        </p:pic>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a:extLst>
              <a:ext uri="{FF2B5EF4-FFF2-40B4-BE49-F238E27FC236}">
                <a16:creationId xmlns:a16="http://schemas.microsoft.com/office/drawing/2014/main" id="{97FE83F3-F48D-F24F-B6B2-CD644655B89D}"/>
              </a:ext>
            </a:extLst>
          </p:cNvPr>
          <p:cNvSpPr>
            <a:spLocks noChangeArrowheads="1"/>
          </p:cNvSpPr>
          <p:nvPr/>
        </p:nvSpPr>
        <p:spPr bwMode="auto">
          <a:xfrm>
            <a:off x="6491416" y="2016219"/>
            <a:ext cx="4300151" cy="28493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Clr>
                <a:srgbClr val="000000"/>
              </a:buClr>
              <a:buFont typeface="Times New Roman" panose="02020603050405020304" pitchFamily="18" charset="0"/>
              <a:buNone/>
            </a:pPr>
            <a:r>
              <a:rPr lang="en-GB" altLang="en-US" sz="1800" dirty="0">
                <a:solidFill>
                  <a:srgbClr val="343433"/>
                </a:solidFill>
                <a:ea typeface="Microsoft YaHei" panose="020B0503020204020204" pitchFamily="34" charset="-122"/>
              </a:rPr>
              <a:t>In this unit of work, you will explore how it felt to be a passenger on the Titanic, considering the events from the point of view of one particular passenger.</a:t>
            </a:r>
          </a:p>
          <a:p>
            <a:pPr eaLnBrk="1" hangingPunct="1">
              <a:spcBef>
                <a:spcPts val="1000"/>
              </a:spcBef>
              <a:buClr>
                <a:srgbClr val="000000"/>
              </a:buClr>
              <a:buFont typeface="Times New Roman" panose="02020603050405020304" pitchFamily="18" charset="0"/>
              <a:buNone/>
            </a:pPr>
            <a:r>
              <a:rPr lang="en-GB" altLang="en-US" sz="1800" dirty="0">
                <a:solidFill>
                  <a:srgbClr val="343433"/>
                </a:solidFill>
                <a:ea typeface="Microsoft YaHei" panose="020B0503020204020204" pitchFamily="34" charset="-122"/>
              </a:rPr>
              <a:t>You will learn facts about the class system and suffragettes.</a:t>
            </a:r>
          </a:p>
          <a:p>
            <a:pPr eaLnBrk="1" hangingPunct="1">
              <a:spcBef>
                <a:spcPts val="1000"/>
              </a:spcBef>
              <a:buClr>
                <a:srgbClr val="000000"/>
              </a:buClr>
              <a:buFont typeface="Times New Roman" panose="02020603050405020304" pitchFamily="18" charset="0"/>
              <a:buNone/>
            </a:pPr>
            <a:r>
              <a:rPr lang="en-GB" altLang="en-US" sz="1800" dirty="0">
                <a:solidFill>
                  <a:srgbClr val="343433"/>
                </a:solidFill>
                <a:ea typeface="Microsoft YaHei" panose="020B0503020204020204" pitchFamily="34" charset="-122"/>
              </a:rPr>
              <a:t>You will write a recount from a specific perspective.</a:t>
            </a:r>
          </a:p>
        </p:txBody>
      </p:sp>
      <p:sp>
        <p:nvSpPr>
          <p:cNvPr id="21" name="Rectangle 4">
            <a:extLst>
              <a:ext uri="{FF2B5EF4-FFF2-40B4-BE49-F238E27FC236}">
                <a16:creationId xmlns:a16="http://schemas.microsoft.com/office/drawing/2014/main" id="{B600A425-9404-6E45-A6D0-061245B37AB9}"/>
              </a:ext>
            </a:extLst>
          </p:cNvPr>
          <p:cNvSpPr>
            <a:spLocks noChangeArrowheads="1"/>
          </p:cNvSpPr>
          <p:nvPr/>
        </p:nvSpPr>
        <p:spPr bwMode="auto">
          <a:xfrm>
            <a:off x="612732" y="5874081"/>
            <a:ext cx="10178835" cy="1462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 pos="50673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 pos="50673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 pos="50673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Clr>
                <a:srgbClr val="000000"/>
              </a:buClr>
              <a:buFont typeface="Times New Roman" panose="02020603050405020304" pitchFamily="18" charset="0"/>
              <a:buNone/>
            </a:pPr>
            <a:r>
              <a:rPr lang="en-GB" altLang="en-US" sz="1100" b="1" dirty="0">
                <a:solidFill>
                  <a:srgbClr val="0070C0"/>
                </a:solidFill>
                <a:latin typeface="Arial" panose="020B0604020202020204" pitchFamily="34" charset="0"/>
                <a:ea typeface="Microsoft YaHei" panose="020B0503020204020204" pitchFamily="34" charset="-122"/>
              </a:rPr>
              <a:t>Curriculum links: </a:t>
            </a:r>
            <a:r>
              <a:rPr lang="en-GB" altLang="en-US" sz="1100" dirty="0">
                <a:solidFill>
                  <a:srgbClr val="0070C0"/>
                </a:solidFill>
                <a:latin typeface="Arial" panose="020B0604020202020204" pitchFamily="34" charset="0"/>
                <a:ea typeface="Microsoft YaHei" panose="020B0503020204020204" pitchFamily="34" charset="-122"/>
              </a:rPr>
              <a:t>History: The Edwardians, The Building of the Titanic, A significant turning point in British History (suffragettes)</a:t>
            </a:r>
          </a:p>
          <a:p>
            <a:pPr eaLnBrk="1" hangingPunct="1">
              <a:spcBef>
                <a:spcPct val="0"/>
              </a:spcBef>
              <a:buClr>
                <a:srgbClr val="000000"/>
              </a:buClr>
              <a:buFont typeface="Times New Roman" panose="02020603050405020304" pitchFamily="18" charset="0"/>
              <a:buNone/>
            </a:pPr>
            <a:r>
              <a:rPr lang="en-GB" altLang="en-US" sz="1100" b="1" dirty="0">
                <a:solidFill>
                  <a:srgbClr val="0070C0"/>
                </a:solidFill>
                <a:latin typeface="Arial" panose="020B0604020202020204" pitchFamily="34" charset="0"/>
                <a:ea typeface="Microsoft YaHei" panose="020B0503020204020204" pitchFamily="34" charset="-122"/>
              </a:rPr>
              <a:t>Science: </a:t>
            </a:r>
            <a:r>
              <a:rPr lang="en-GB" altLang="en-US" sz="1100" dirty="0">
                <a:solidFill>
                  <a:srgbClr val="0070C0"/>
                </a:solidFill>
                <a:latin typeface="Arial" panose="020B0604020202020204" pitchFamily="34" charset="0"/>
                <a:ea typeface="Microsoft YaHei" panose="020B0503020204020204" pitchFamily="34" charset="-122"/>
              </a:rPr>
              <a:t>Change of state (ice); The Water Cycle. </a:t>
            </a:r>
            <a:r>
              <a:rPr lang="en-GB" altLang="en-US" sz="1100" b="1" dirty="0">
                <a:solidFill>
                  <a:srgbClr val="0070C0"/>
                </a:solidFill>
                <a:latin typeface="Arial" panose="020B0604020202020204" pitchFamily="34" charset="0"/>
                <a:ea typeface="Microsoft YaHei" panose="020B0503020204020204" pitchFamily="34" charset="-122"/>
              </a:rPr>
              <a:t>Geography:</a:t>
            </a:r>
            <a:r>
              <a:rPr lang="en-GB" altLang="en-US" sz="1100" dirty="0">
                <a:solidFill>
                  <a:srgbClr val="0070C0"/>
                </a:solidFill>
                <a:latin typeface="Arial" panose="020B0604020202020204" pitchFamily="34" charset="0"/>
                <a:ea typeface="Microsoft YaHei" panose="020B0503020204020204" pitchFamily="34" charset="-122"/>
              </a:rPr>
              <a:t> Oceans of the world, Navigation</a:t>
            </a:r>
          </a:p>
        </p:txBody>
      </p:sp>
      <p:sp>
        <p:nvSpPr>
          <p:cNvPr id="22" name="Subtitle 2">
            <a:extLst>
              <a:ext uri="{FF2B5EF4-FFF2-40B4-BE49-F238E27FC236}">
                <a16:creationId xmlns:a16="http://schemas.microsoft.com/office/drawing/2014/main" id="{E45B0BE4-0763-FC4D-B79B-C21C5CE42B91}"/>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Titanic Narrative</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24" name="Picture 6">
            <a:extLst>
              <a:ext uri="{FF2B5EF4-FFF2-40B4-BE49-F238E27FC236}">
                <a16:creationId xmlns:a16="http://schemas.microsoft.com/office/drawing/2014/main" id="{ACADFBA0-9904-D445-87E2-96047CC2DEB9}"/>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065785" y="1689673"/>
            <a:ext cx="4931362" cy="347865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128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9C87F4-0C7B-D145-9E46-8C70AD175388}"/>
              </a:ext>
            </a:extLst>
          </p:cNvPr>
          <p:cNvSpPr>
            <a:spLocks noChangeArrowheads="1"/>
          </p:cNvSpPr>
          <p:nvPr/>
        </p:nvSpPr>
        <p:spPr bwMode="auto">
          <a:xfrm>
            <a:off x="1040155" y="997694"/>
            <a:ext cx="6151477" cy="5021262"/>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300"/>
              </a:spcBef>
              <a:buFontTx/>
              <a:buNone/>
            </a:pPr>
            <a:r>
              <a:rPr lang="en-GB" altLang="en-US" sz="1700" dirty="0">
                <a:solidFill>
                  <a:srgbClr val="343433"/>
                </a:solidFill>
                <a:ea typeface="Microsoft YaHei" panose="020B0503020204020204" pitchFamily="34" charset="-122"/>
              </a:rPr>
              <a:t>In this unit, you will be learning how to write different types of </a:t>
            </a:r>
            <a:r>
              <a:rPr lang="en-GB" altLang="en-US" sz="1700" b="1" dirty="0">
                <a:solidFill>
                  <a:srgbClr val="343433"/>
                </a:solidFill>
                <a:ea typeface="Microsoft YaHei" panose="020B0503020204020204" pitchFamily="34" charset="-122"/>
              </a:rPr>
              <a:t>RECOUNTS</a:t>
            </a:r>
            <a:r>
              <a:rPr lang="en-GB" altLang="en-US" sz="1700" dirty="0">
                <a:solidFill>
                  <a:srgbClr val="343433"/>
                </a:solidFill>
                <a:ea typeface="Microsoft YaHei" panose="020B0503020204020204" pitchFamily="34" charset="-122"/>
              </a:rPr>
              <a:t>. These are the most common kind of texts we come across and create. They are designed to retell events. They are sometimes (although not always) told by the person who was actually there at the time. They are the basic form of narrative writing but the difference is they retell events that have been made up.</a:t>
            </a:r>
          </a:p>
          <a:p>
            <a:pPr eaLnBrk="1" hangingPunct="1">
              <a:spcBef>
                <a:spcPts val="1300"/>
              </a:spcBef>
              <a:buFontTx/>
              <a:buNone/>
            </a:pPr>
            <a:r>
              <a:rPr lang="en-GB" altLang="en-US" sz="1700" b="1" dirty="0">
                <a:solidFill>
                  <a:srgbClr val="343433"/>
                </a:solidFill>
                <a:ea typeface="Microsoft YaHei" panose="020B0503020204020204" pitchFamily="34" charset="-122"/>
              </a:rPr>
              <a:t>Recounts</a:t>
            </a:r>
            <a:r>
              <a:rPr lang="en-GB" altLang="en-US" sz="1700" dirty="0">
                <a:solidFill>
                  <a:srgbClr val="343433"/>
                </a:solidFill>
                <a:ea typeface="Microsoft YaHei" panose="020B0503020204020204" pitchFamily="34" charset="-122"/>
              </a:rPr>
              <a:t> can inform and entertain. You could write an event from an alternative point of view, a</a:t>
            </a:r>
            <a:r>
              <a:rPr lang="en-US" altLang="en-US" sz="1700" dirty="0">
                <a:solidFill>
                  <a:srgbClr val="343433"/>
                </a:solidFill>
                <a:ea typeface="Microsoft YaHei" panose="020B0503020204020204" pitchFamily="34" charset="-122"/>
              </a:rPr>
              <a:t> memoir from your point of view, a biographical account of an event from someone else’s point of view or a diary.</a:t>
            </a:r>
            <a:r>
              <a:rPr lang="en-GB" altLang="en-US" sz="1700" dirty="0">
                <a:solidFill>
                  <a:srgbClr val="343433"/>
                </a:solidFill>
                <a:ea typeface="Microsoft YaHei" panose="020B0503020204020204" pitchFamily="34" charset="-122"/>
              </a:rPr>
              <a:t> Recount texts can be adapted or combined with other text types depending on the audience and purpose.</a:t>
            </a:r>
          </a:p>
          <a:p>
            <a:pPr eaLnBrk="1" hangingPunct="1">
              <a:spcBef>
                <a:spcPts val="1300"/>
              </a:spcBef>
              <a:buFontTx/>
              <a:buNone/>
            </a:pPr>
            <a:r>
              <a:rPr lang="en-GB" altLang="en-US" sz="1700" dirty="0">
                <a:solidFill>
                  <a:srgbClr val="343433"/>
                </a:solidFill>
                <a:ea typeface="Microsoft YaHei" panose="020B0503020204020204" pitchFamily="34" charset="-122"/>
              </a:rPr>
              <a:t>You will read a </a:t>
            </a:r>
            <a:r>
              <a:rPr lang="en-GB" altLang="en-US" sz="1700" b="1" dirty="0">
                <a:solidFill>
                  <a:srgbClr val="343433"/>
                </a:solidFill>
                <a:ea typeface="Microsoft YaHei" panose="020B0503020204020204" pitchFamily="34" charset="-122"/>
              </a:rPr>
              <a:t>‘back’ </a:t>
            </a:r>
            <a:r>
              <a:rPr lang="en-GB" altLang="en-US" sz="1700" dirty="0">
                <a:solidFill>
                  <a:srgbClr val="343433"/>
                </a:solidFill>
                <a:ea typeface="Microsoft YaHei" panose="020B0503020204020204" pitchFamily="34" charset="-122"/>
              </a:rPr>
              <a:t>story</a:t>
            </a:r>
            <a:r>
              <a:rPr lang="en-US" altLang="en-US" sz="1700" dirty="0">
                <a:solidFill>
                  <a:srgbClr val="343433"/>
                </a:solidFill>
                <a:ea typeface="Microsoft YaHei" panose="020B0503020204020204" pitchFamily="34" charset="-122"/>
              </a:rPr>
              <a:t> </a:t>
            </a:r>
            <a:r>
              <a:rPr lang="en-GB" altLang="en-US" sz="1700" dirty="0">
                <a:solidFill>
                  <a:srgbClr val="343433"/>
                </a:solidFill>
                <a:ea typeface="Microsoft YaHei" panose="020B0503020204020204" pitchFamily="34" charset="-122"/>
              </a:rPr>
              <a:t>about two imaginary characters who could have tr</a:t>
            </a:r>
            <a:r>
              <a:rPr lang="en-US" altLang="en-US" sz="1700" dirty="0" err="1">
                <a:solidFill>
                  <a:srgbClr val="343433"/>
                </a:solidFill>
                <a:ea typeface="Microsoft YaHei" panose="020B0503020204020204" pitchFamily="34" charset="-122"/>
              </a:rPr>
              <a:t>avelle</a:t>
            </a:r>
            <a:r>
              <a:rPr lang="en-GB" altLang="en-US" sz="1700" dirty="0">
                <a:solidFill>
                  <a:srgbClr val="343433"/>
                </a:solidFill>
                <a:ea typeface="Microsoft YaHei" panose="020B0503020204020204" pitchFamily="34" charset="-122"/>
              </a:rPr>
              <a:t>d on the Titanic. </a:t>
            </a:r>
          </a:p>
          <a:p>
            <a:pPr eaLnBrk="1" hangingPunct="1">
              <a:spcBef>
                <a:spcPts val="1300"/>
              </a:spcBef>
              <a:buFontTx/>
              <a:buNone/>
            </a:pPr>
            <a:r>
              <a:rPr lang="en-GB" altLang="en-US" sz="1700" dirty="0">
                <a:solidFill>
                  <a:srgbClr val="343433"/>
                </a:solidFill>
                <a:ea typeface="Microsoft YaHei" panose="020B0503020204020204" pitchFamily="34" charset="-122"/>
              </a:rPr>
              <a:t>You will retell an event from an alternative viewpoint. </a:t>
            </a:r>
          </a:p>
        </p:txBody>
      </p:sp>
      <p:pic>
        <p:nvPicPr>
          <p:cNvPr id="7" name="Picture 6">
            <a:extLst>
              <a:ext uri="{FF2B5EF4-FFF2-40B4-BE49-F238E27FC236}">
                <a16:creationId xmlns:a16="http://schemas.microsoft.com/office/drawing/2014/main" id="{E93AD5C3-6E70-8F4B-9DE2-8A685EC9F5E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635555" y="1094031"/>
            <a:ext cx="3516290" cy="4540650"/>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736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Mabel at Home">
            <a:extLst>
              <a:ext uri="{FF2B5EF4-FFF2-40B4-BE49-F238E27FC236}">
                <a16:creationId xmlns:a16="http://schemas.microsoft.com/office/drawing/2014/main" id="{51FDEFDD-6C86-5746-B9EB-BB619234A43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77233" y="811494"/>
            <a:ext cx="2248006" cy="395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Alice at Home">
            <a:extLst>
              <a:ext uri="{FF2B5EF4-FFF2-40B4-BE49-F238E27FC236}">
                <a16:creationId xmlns:a16="http://schemas.microsoft.com/office/drawing/2014/main" id="{81DD7FEA-9C05-2741-85B5-9CA4D48A989D}"/>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617333" y="749824"/>
            <a:ext cx="2248007" cy="407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
        <p:nvSpPr>
          <p:cNvPr id="3" name="Rectangle 2">
            <a:extLst>
              <a:ext uri="{FF2B5EF4-FFF2-40B4-BE49-F238E27FC236}">
                <a16:creationId xmlns:a16="http://schemas.microsoft.com/office/drawing/2014/main" id="{03345116-B929-E449-ADF6-BC6BD553423F}"/>
              </a:ext>
            </a:extLst>
          </p:cNvPr>
          <p:cNvSpPr/>
          <p:nvPr/>
        </p:nvSpPr>
        <p:spPr>
          <a:xfrm>
            <a:off x="972066" y="763031"/>
            <a:ext cx="252901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483787"/>
            <a:ext cx="2529016" cy="184733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Draw inferences such as inferring characters’ feelings, thoughts and motives from their actions, and justify inferences with evidence.</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3406239"/>
            <a:ext cx="2529016" cy="143101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State personal opinions about this story, providing reasoned justifications for your views.</a:t>
            </a:r>
          </a:p>
        </p:txBody>
      </p:sp>
      <p:sp>
        <p:nvSpPr>
          <p:cNvPr id="24" name="Rectangle 23">
            <a:extLst>
              <a:ext uri="{FF2B5EF4-FFF2-40B4-BE49-F238E27FC236}">
                <a16:creationId xmlns:a16="http://schemas.microsoft.com/office/drawing/2014/main" id="{922B634A-2179-FA45-9C95-DB51A5B58216}"/>
              </a:ext>
            </a:extLst>
          </p:cNvPr>
          <p:cNvSpPr/>
          <p:nvPr/>
        </p:nvSpPr>
        <p:spPr>
          <a:xfrm>
            <a:off x="972066" y="4912374"/>
            <a:ext cx="4893275" cy="113316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400" dirty="0">
                <a:solidFill>
                  <a:srgbClr val="343433"/>
                </a:solidFill>
                <a:latin typeface="Comic Sans MS" panose="030F0902030302020204" pitchFamily="66" charset="0"/>
                <a:ea typeface="Microsoft YaHei" panose="020B0503020204020204" pitchFamily="34" charset="-122"/>
              </a:rPr>
              <a:t>Predict what might happen from details stated</a:t>
            </a:r>
            <a:br>
              <a:rPr lang="en-GB" altLang="en-US" sz="1400" dirty="0">
                <a:solidFill>
                  <a:srgbClr val="343433"/>
                </a:solidFill>
                <a:latin typeface="Comic Sans MS" panose="030F0902030302020204" pitchFamily="66" charset="0"/>
                <a:ea typeface="Microsoft YaHei" panose="020B0503020204020204" pitchFamily="34" charset="-122"/>
              </a:rPr>
            </a:br>
            <a:r>
              <a:rPr lang="en-GB" altLang="en-US" sz="1400" dirty="0">
                <a:solidFill>
                  <a:srgbClr val="343433"/>
                </a:solidFill>
                <a:latin typeface="Comic Sans MS" panose="030F0902030302020204" pitchFamily="66" charset="0"/>
                <a:ea typeface="Microsoft YaHei" panose="020B0503020204020204" pitchFamily="34" charset="-122"/>
              </a:rPr>
              <a:t>and implied.</a:t>
            </a:r>
          </a:p>
        </p:txBody>
      </p:sp>
      <p:sp>
        <p:nvSpPr>
          <p:cNvPr id="25" name="Rectangle 24">
            <a:extLst>
              <a:ext uri="{FF2B5EF4-FFF2-40B4-BE49-F238E27FC236}">
                <a16:creationId xmlns:a16="http://schemas.microsoft.com/office/drawing/2014/main" id="{D6CD5A0F-D882-544F-8EE3-954DE8A682C9}"/>
              </a:ext>
            </a:extLst>
          </p:cNvPr>
          <p:cNvSpPr/>
          <p:nvPr/>
        </p:nvSpPr>
        <p:spPr>
          <a:xfrm>
            <a:off x="8641493" y="763031"/>
            <a:ext cx="2529016"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641493" y="1483787"/>
            <a:ext cx="2529016" cy="184733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pPr>
            <a:r>
              <a:rPr lang="en-GB" altLang="en-US" sz="1400" dirty="0">
                <a:solidFill>
                  <a:srgbClr val="343433"/>
                </a:solidFill>
                <a:latin typeface="Comic Sans MS" panose="030F0902030302020204" pitchFamily="66" charset="0"/>
                <a:ea typeface="Microsoft YaHei" panose="020B0503020204020204" pitchFamily="34" charset="-122"/>
              </a:rPr>
              <a:t>Use expanded noun phrases to convey complicated information concisely.</a:t>
            </a:r>
          </a:p>
        </p:txBody>
      </p:sp>
      <p:sp>
        <p:nvSpPr>
          <p:cNvPr id="27" name="Rectangle 26">
            <a:extLst>
              <a:ext uri="{FF2B5EF4-FFF2-40B4-BE49-F238E27FC236}">
                <a16:creationId xmlns:a16="http://schemas.microsoft.com/office/drawing/2014/main" id="{0950BCBE-22D0-EA44-8655-E886CB6443D4}"/>
              </a:ext>
            </a:extLst>
          </p:cNvPr>
          <p:cNvSpPr/>
          <p:nvPr/>
        </p:nvSpPr>
        <p:spPr>
          <a:xfrm>
            <a:off x="8641493" y="3406239"/>
            <a:ext cx="2529016" cy="143101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343433"/>
                </a:solidFill>
                <a:latin typeface="Comic Sans MS" panose="030F0902030302020204" pitchFamily="66" charset="0"/>
                <a:ea typeface="Microsoft YaHei" panose="020B0503020204020204" pitchFamily="34" charset="-122"/>
              </a:rPr>
              <a:t>Use relative clauses beginning with who,</a:t>
            </a:r>
            <a:br>
              <a:rPr lang="en-GB" altLang="en-US" sz="1400" dirty="0">
                <a:solidFill>
                  <a:srgbClr val="343433"/>
                </a:solidFill>
                <a:latin typeface="Comic Sans MS" panose="030F0902030302020204" pitchFamily="66" charset="0"/>
                <a:ea typeface="Microsoft YaHei" panose="020B0503020204020204" pitchFamily="34" charset="-122"/>
              </a:rPr>
            </a:br>
            <a:r>
              <a:rPr lang="en-GB" altLang="en-US" sz="1400" dirty="0">
                <a:solidFill>
                  <a:srgbClr val="343433"/>
                </a:solidFill>
                <a:latin typeface="Comic Sans MS" panose="030F0902030302020204" pitchFamily="66" charset="0"/>
                <a:ea typeface="Microsoft YaHei" panose="020B0503020204020204" pitchFamily="34" charset="-122"/>
              </a:rPr>
              <a:t>which, where, etc. to</a:t>
            </a:r>
            <a:br>
              <a:rPr lang="en-GB" altLang="en-US" sz="1400" dirty="0">
                <a:solidFill>
                  <a:srgbClr val="343433"/>
                </a:solidFill>
                <a:latin typeface="Comic Sans MS" panose="030F0902030302020204" pitchFamily="66" charset="0"/>
                <a:ea typeface="Microsoft YaHei" panose="020B0503020204020204" pitchFamily="34" charset="-122"/>
              </a:rPr>
            </a:br>
            <a:r>
              <a:rPr lang="en-GB" altLang="en-US" sz="1400" dirty="0">
                <a:solidFill>
                  <a:srgbClr val="343433"/>
                </a:solidFill>
                <a:latin typeface="Comic Sans MS" panose="030F0902030302020204" pitchFamily="66" charset="0"/>
                <a:ea typeface="Microsoft YaHei" panose="020B0503020204020204" pitchFamily="34" charset="-122"/>
              </a:rPr>
              <a:t>add detail.</a:t>
            </a:r>
          </a:p>
        </p:txBody>
      </p:sp>
      <p:sp>
        <p:nvSpPr>
          <p:cNvPr id="28" name="Rectangle 27">
            <a:extLst>
              <a:ext uri="{FF2B5EF4-FFF2-40B4-BE49-F238E27FC236}">
                <a16:creationId xmlns:a16="http://schemas.microsoft.com/office/drawing/2014/main" id="{6E4B8674-734B-D84D-90F9-0FBFFC4FEF58}"/>
              </a:ext>
            </a:extLst>
          </p:cNvPr>
          <p:cNvSpPr/>
          <p:nvPr/>
        </p:nvSpPr>
        <p:spPr>
          <a:xfrm>
            <a:off x="6277233" y="4912374"/>
            <a:ext cx="4893275" cy="113316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ct val="0"/>
              </a:spcBef>
              <a:buClr>
                <a:srgbClr val="000000"/>
              </a:buClr>
            </a:pPr>
            <a:r>
              <a:rPr lang="en-GB" altLang="en-US" sz="1400" dirty="0">
                <a:solidFill>
                  <a:srgbClr val="343433"/>
                </a:solidFill>
                <a:latin typeface="Comic Sans MS" panose="030F0902030302020204" pitchFamily="66" charset="0"/>
                <a:ea typeface="Microsoft YaHei" panose="020B0503020204020204" pitchFamily="34" charset="-122"/>
              </a:rPr>
              <a:t>Select appropriate vocabulary, understanding how</a:t>
            </a:r>
            <a:br>
              <a:rPr lang="en-GB" altLang="en-US" sz="1400" dirty="0">
                <a:solidFill>
                  <a:srgbClr val="343433"/>
                </a:solidFill>
                <a:latin typeface="Comic Sans MS" panose="030F0902030302020204" pitchFamily="66" charset="0"/>
                <a:ea typeface="Microsoft YaHei" panose="020B0503020204020204" pitchFamily="34" charset="-122"/>
              </a:rPr>
            </a:br>
            <a:r>
              <a:rPr lang="en-GB" altLang="en-US" sz="1400" dirty="0">
                <a:solidFill>
                  <a:srgbClr val="343433"/>
                </a:solidFill>
                <a:latin typeface="Comic Sans MS" panose="030F0902030302020204" pitchFamily="66" charset="0"/>
                <a:ea typeface="Microsoft YaHei" panose="020B0503020204020204" pitchFamily="34" charset="-122"/>
              </a:rPr>
              <a:t>such choices can change and enhance meaning.</a:t>
            </a:r>
          </a:p>
        </p:txBody>
      </p:sp>
    </p:spTree>
    <p:extLst>
      <p:ext uri="{BB962C8B-B14F-4D97-AF65-F5344CB8AC3E}">
        <p14:creationId xmlns:p14="http://schemas.microsoft.com/office/powerpoint/2010/main" val="4130748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C0D09545-9875-F04E-9311-CB9B7A0646E4}"/>
              </a:ext>
            </a:extLst>
          </p:cNvPr>
          <p:cNvSpPr/>
          <p:nvPr/>
        </p:nvSpPr>
        <p:spPr>
          <a:xfrm>
            <a:off x="898717" y="1571347"/>
            <a:ext cx="3939612" cy="144267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that the Titanic was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travelling too fast for the known ice conditions? It rammed the iceberg at</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22 knots (25 mph). Other ships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in the area stopped.</a:t>
            </a:r>
            <a:endParaRPr lang="en-US" sz="1400" dirty="0">
              <a:solidFill>
                <a:srgbClr val="343433"/>
              </a:solidFill>
            </a:endParaRPr>
          </a:p>
        </p:txBody>
      </p:sp>
      <p:sp>
        <p:nvSpPr>
          <p:cNvPr id="39" name="Rectangle 38">
            <a:extLst>
              <a:ext uri="{FF2B5EF4-FFF2-40B4-BE49-F238E27FC236}">
                <a16:creationId xmlns:a16="http://schemas.microsoft.com/office/drawing/2014/main" id="{48BB6F4A-0DCE-AF45-8ACA-D60D4C023231}"/>
              </a:ext>
            </a:extLst>
          </p:cNvPr>
          <p:cNvSpPr/>
          <p:nvPr/>
        </p:nvSpPr>
        <p:spPr>
          <a:xfrm>
            <a:off x="898717" y="3184014"/>
            <a:ext cx="3939612" cy="117547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that in one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of the lifeboats, there were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only 12 people when it</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could actually hold 72?</a:t>
            </a:r>
          </a:p>
        </p:txBody>
      </p:sp>
      <p:sp>
        <p:nvSpPr>
          <p:cNvPr id="40" name="Rectangle 39">
            <a:extLst>
              <a:ext uri="{FF2B5EF4-FFF2-40B4-BE49-F238E27FC236}">
                <a16:creationId xmlns:a16="http://schemas.microsoft.com/office/drawing/2014/main" id="{F09FB68D-F325-5F45-BFD8-3866720458C8}"/>
              </a:ext>
            </a:extLst>
          </p:cNvPr>
          <p:cNvSpPr/>
          <p:nvPr/>
        </p:nvSpPr>
        <p:spPr>
          <a:xfrm>
            <a:off x="898717" y="4506238"/>
            <a:ext cx="3939612" cy="129425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that the class system</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at the time meant that many of the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third class passengers did not survive?</a:t>
            </a:r>
          </a:p>
        </p:txBody>
      </p:sp>
      <p:sp>
        <p:nvSpPr>
          <p:cNvPr id="41" name="Rectangle 40">
            <a:extLst>
              <a:ext uri="{FF2B5EF4-FFF2-40B4-BE49-F238E27FC236}">
                <a16:creationId xmlns:a16="http://schemas.microsoft.com/office/drawing/2014/main" id="{1083AECA-E214-3C4D-BC8C-E9E49F5E3EE1}"/>
              </a:ext>
            </a:extLst>
          </p:cNvPr>
          <p:cNvSpPr/>
          <p:nvPr/>
        </p:nvSpPr>
        <p:spPr>
          <a:xfrm>
            <a:off x="7272884" y="1571347"/>
            <a:ext cx="3939612" cy="144267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that if the people on</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the Titanic had placed mattresses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against the rips in the hull of the ship,</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the Titanic would have been more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likely to have survived?</a:t>
            </a:r>
          </a:p>
        </p:txBody>
      </p:sp>
      <p:sp>
        <p:nvSpPr>
          <p:cNvPr id="42" name="Rectangle 41">
            <a:extLst>
              <a:ext uri="{FF2B5EF4-FFF2-40B4-BE49-F238E27FC236}">
                <a16:creationId xmlns:a16="http://schemas.microsoft.com/office/drawing/2014/main" id="{9037D190-2DEF-C641-805A-63E5B0BDEB51}"/>
              </a:ext>
            </a:extLst>
          </p:cNvPr>
          <p:cNvSpPr/>
          <p:nvPr/>
        </p:nvSpPr>
        <p:spPr>
          <a:xfrm>
            <a:off x="7272884" y="3184014"/>
            <a:ext cx="3939612" cy="117547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the Titanic</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was one of the first</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ships to use the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distress signal S.O.S.?</a:t>
            </a:r>
          </a:p>
        </p:txBody>
      </p:sp>
      <p:sp>
        <p:nvSpPr>
          <p:cNvPr id="43" name="Rectangle 42">
            <a:extLst>
              <a:ext uri="{FF2B5EF4-FFF2-40B4-BE49-F238E27FC236}">
                <a16:creationId xmlns:a16="http://schemas.microsoft.com/office/drawing/2014/main" id="{7FCD0C47-2723-014D-AF3F-308D4FB44A71}"/>
              </a:ext>
            </a:extLst>
          </p:cNvPr>
          <p:cNvSpPr/>
          <p:nvPr/>
        </p:nvSpPr>
        <p:spPr>
          <a:xfrm>
            <a:off x="7272884" y="4506238"/>
            <a:ext cx="3939612" cy="129425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that the ship’s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band continued to play until the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ship went down? None of the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band members survived.</a:t>
            </a:r>
          </a:p>
        </p:txBody>
      </p:sp>
      <p:sp>
        <p:nvSpPr>
          <p:cNvPr id="20" name="Subtitle 2">
            <a:extLst>
              <a:ext uri="{FF2B5EF4-FFF2-40B4-BE49-F238E27FC236}">
                <a16:creationId xmlns:a16="http://schemas.microsoft.com/office/drawing/2014/main" id="{D4BB5769-D690-1F43-B643-B7AF6AA2E9D2}"/>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What do you already know about the Titanic?</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19" name="Picture 15">
            <a:extLst>
              <a:ext uri="{FF2B5EF4-FFF2-40B4-BE49-F238E27FC236}">
                <a16:creationId xmlns:a16="http://schemas.microsoft.com/office/drawing/2014/main" id="{48FA3F4D-F1C2-CE4E-BA3F-0577F5D85F1A}"/>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212109" y="1847306"/>
            <a:ext cx="3761110" cy="3761110"/>
          </a:xfrm>
          <a:prstGeom prst="ellipse">
            <a:avLst/>
          </a:prstGeom>
          <a:noFill/>
          <a:ln w="762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440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5">
            <a:extLst>
              <a:ext uri="{FF2B5EF4-FFF2-40B4-BE49-F238E27FC236}">
                <a16:creationId xmlns:a16="http://schemas.microsoft.com/office/drawing/2014/main" id="{48FA3F4D-F1C2-CE4E-BA3F-0577F5D85F1A}"/>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590042" y="1662552"/>
            <a:ext cx="2568990" cy="256899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Subtitle 2">
            <a:extLst>
              <a:ext uri="{FF2B5EF4-FFF2-40B4-BE49-F238E27FC236}">
                <a16:creationId xmlns:a16="http://schemas.microsoft.com/office/drawing/2014/main" id="{D4BB5769-D690-1F43-B643-B7AF6AA2E9D2}"/>
              </a:ext>
            </a:extLst>
          </p:cNvPr>
          <p:cNvSpPr txBox="1">
            <a:spLocks/>
          </p:cNvSpPr>
          <p:nvPr/>
        </p:nvSpPr>
        <p:spPr>
          <a:xfrm>
            <a:off x="0" y="595275"/>
            <a:ext cx="12192000" cy="9017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Why do you think people wanted to sail on the Titanic?</a:t>
            </a:r>
          </a:p>
          <a:p>
            <a:pPr marL="0" indent="0" algn="ctr">
              <a:lnSpc>
                <a:spcPct val="100000"/>
              </a:lnSpc>
              <a:buNone/>
            </a:pPr>
            <a:r>
              <a:rPr lang="en-GB" sz="2500" b="1" dirty="0">
                <a:solidFill>
                  <a:srgbClr val="0070C0"/>
                </a:solidFill>
                <a:latin typeface="Comic Sans MS" panose="030F0902030302020204" pitchFamily="66" charset="0"/>
              </a:rPr>
              <a:t>Titanic – Ship of Dreams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0" name="AutoShape 4">
            <a:extLst>
              <a:ext uri="{FF2B5EF4-FFF2-40B4-BE49-F238E27FC236}">
                <a16:creationId xmlns:a16="http://schemas.microsoft.com/office/drawing/2014/main" id="{B768E022-EA63-A347-B5A5-2A250BCE6388}"/>
              </a:ext>
            </a:extLst>
          </p:cNvPr>
          <p:cNvSpPr>
            <a:spLocks noChangeArrowheads="1"/>
          </p:cNvSpPr>
          <p:nvPr/>
        </p:nvSpPr>
        <p:spPr bwMode="auto">
          <a:xfrm>
            <a:off x="7744321" y="1408670"/>
            <a:ext cx="2377015" cy="1379056"/>
          </a:xfrm>
          <a:prstGeom prst="cloudCallout">
            <a:avLst>
              <a:gd name="adj1" fmla="val -72168"/>
              <a:gd name="adj2" fmla="val 34976"/>
            </a:avLst>
          </a:prstGeom>
          <a:solidFill>
            <a:schemeClr val="bg1">
              <a:alpha val="30196"/>
            </a:schemeClr>
          </a:solidFill>
          <a:ln w="28575">
            <a:solidFill>
              <a:srgbClr val="0070C0"/>
            </a:solidFill>
            <a:round/>
            <a:headEnd/>
            <a:tailEnd/>
          </a:ln>
          <a:effec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1700" dirty="0">
                <a:solidFill>
                  <a:srgbClr val="343433"/>
                </a:solidFill>
              </a:rPr>
              <a:t>For a new life in America</a:t>
            </a:r>
          </a:p>
        </p:txBody>
      </p:sp>
      <p:sp>
        <p:nvSpPr>
          <p:cNvPr id="11" name="AutoShape 5">
            <a:extLst>
              <a:ext uri="{FF2B5EF4-FFF2-40B4-BE49-F238E27FC236}">
                <a16:creationId xmlns:a16="http://schemas.microsoft.com/office/drawing/2014/main" id="{D65AA3BC-A8EE-0E4D-8B1C-93A769AC5EEF}"/>
              </a:ext>
            </a:extLst>
          </p:cNvPr>
          <p:cNvSpPr>
            <a:spLocks noChangeArrowheads="1"/>
          </p:cNvSpPr>
          <p:nvPr/>
        </p:nvSpPr>
        <p:spPr bwMode="auto">
          <a:xfrm>
            <a:off x="2218945" y="1592510"/>
            <a:ext cx="1581201" cy="958562"/>
          </a:xfrm>
          <a:prstGeom prst="cloudCallout">
            <a:avLst>
              <a:gd name="adj1" fmla="val 87676"/>
              <a:gd name="adj2" fmla="val 56708"/>
            </a:avLst>
          </a:prstGeom>
          <a:solidFill>
            <a:schemeClr val="bg1">
              <a:alpha val="30196"/>
            </a:schemeClr>
          </a:solidFill>
          <a:ln w="28575">
            <a:solidFill>
              <a:srgbClr val="0070C0"/>
            </a:solidFill>
            <a:round/>
            <a:headEnd/>
            <a:tailEnd/>
          </a:ln>
          <a:effec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1700" dirty="0">
                <a:solidFill>
                  <a:srgbClr val="343433"/>
                </a:solidFill>
              </a:rPr>
              <a:t>To visit family</a:t>
            </a:r>
          </a:p>
        </p:txBody>
      </p:sp>
      <p:sp>
        <p:nvSpPr>
          <p:cNvPr id="18" name="AutoShape 6">
            <a:extLst>
              <a:ext uri="{FF2B5EF4-FFF2-40B4-BE49-F238E27FC236}">
                <a16:creationId xmlns:a16="http://schemas.microsoft.com/office/drawing/2014/main" id="{1CB1F8FD-A72A-4545-B421-D95BDC430AA7}"/>
              </a:ext>
            </a:extLst>
          </p:cNvPr>
          <p:cNvSpPr>
            <a:spLocks noChangeArrowheads="1"/>
          </p:cNvSpPr>
          <p:nvPr/>
        </p:nvSpPr>
        <p:spPr bwMode="auto">
          <a:xfrm>
            <a:off x="8156392" y="2979771"/>
            <a:ext cx="2756538" cy="1647093"/>
          </a:xfrm>
          <a:prstGeom prst="cloudCallout">
            <a:avLst>
              <a:gd name="adj1" fmla="val -80342"/>
              <a:gd name="adj2" fmla="val -13282"/>
            </a:avLst>
          </a:prstGeom>
          <a:solidFill>
            <a:schemeClr val="bg1">
              <a:alpha val="30196"/>
            </a:schemeClr>
          </a:solidFill>
          <a:ln w="28575">
            <a:solidFill>
              <a:srgbClr val="0070C0"/>
            </a:solidFill>
            <a:round/>
            <a:headEnd/>
            <a:tailEnd/>
          </a:ln>
          <a:effec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1700">
                <a:solidFill>
                  <a:srgbClr val="343433"/>
                </a:solidFill>
              </a:rPr>
              <a:t>To return home to America after travelling in Europe</a:t>
            </a:r>
          </a:p>
        </p:txBody>
      </p:sp>
      <p:sp>
        <p:nvSpPr>
          <p:cNvPr id="21" name="AutoShape 7">
            <a:extLst>
              <a:ext uri="{FF2B5EF4-FFF2-40B4-BE49-F238E27FC236}">
                <a16:creationId xmlns:a16="http://schemas.microsoft.com/office/drawing/2014/main" id="{588AC602-5E40-E746-92B7-E52F7C355E1E}"/>
              </a:ext>
            </a:extLst>
          </p:cNvPr>
          <p:cNvSpPr>
            <a:spLocks noChangeArrowheads="1"/>
          </p:cNvSpPr>
          <p:nvPr/>
        </p:nvSpPr>
        <p:spPr bwMode="auto">
          <a:xfrm>
            <a:off x="7744321" y="4818909"/>
            <a:ext cx="1671528" cy="1227890"/>
          </a:xfrm>
          <a:prstGeom prst="cloudCallout">
            <a:avLst>
              <a:gd name="adj1" fmla="val -76916"/>
              <a:gd name="adj2" fmla="val -99377"/>
            </a:avLst>
          </a:prstGeom>
          <a:solidFill>
            <a:schemeClr val="bg1">
              <a:alpha val="30196"/>
            </a:schemeClr>
          </a:solidFill>
          <a:ln w="28575">
            <a:solidFill>
              <a:srgbClr val="0070C0"/>
            </a:solidFill>
            <a:round/>
            <a:headEnd/>
            <a:tailEnd/>
          </a:ln>
          <a:effec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1700" dirty="0">
                <a:solidFill>
                  <a:srgbClr val="343433"/>
                </a:solidFill>
              </a:rPr>
              <a:t>As a pleasure trip</a:t>
            </a:r>
          </a:p>
        </p:txBody>
      </p:sp>
      <p:sp>
        <p:nvSpPr>
          <p:cNvPr id="23" name="AutoShape 9">
            <a:extLst>
              <a:ext uri="{FF2B5EF4-FFF2-40B4-BE49-F238E27FC236}">
                <a16:creationId xmlns:a16="http://schemas.microsoft.com/office/drawing/2014/main" id="{BC7B21BF-FE09-314F-AC0F-6CE5EF6C2826}"/>
              </a:ext>
            </a:extLst>
          </p:cNvPr>
          <p:cNvSpPr>
            <a:spLocks noChangeArrowheads="1"/>
          </p:cNvSpPr>
          <p:nvPr/>
        </p:nvSpPr>
        <p:spPr bwMode="auto">
          <a:xfrm>
            <a:off x="1660501" y="4563722"/>
            <a:ext cx="2570051" cy="1443816"/>
          </a:xfrm>
          <a:prstGeom prst="cloudCallout">
            <a:avLst>
              <a:gd name="adj1" fmla="val 62647"/>
              <a:gd name="adj2" fmla="val -80475"/>
            </a:avLst>
          </a:prstGeom>
          <a:solidFill>
            <a:schemeClr val="bg1">
              <a:alpha val="30196"/>
            </a:schemeClr>
          </a:solidFill>
          <a:ln w="28575">
            <a:solidFill>
              <a:srgbClr val="0070C0"/>
            </a:solidFill>
            <a:round/>
            <a:headEnd/>
            <a:tailEnd/>
          </a:ln>
          <a:effec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1700">
                <a:solidFill>
                  <a:srgbClr val="343433"/>
                </a:solidFill>
              </a:rPr>
              <a:t>Servants travelling with employers</a:t>
            </a:r>
          </a:p>
        </p:txBody>
      </p:sp>
      <p:sp>
        <p:nvSpPr>
          <p:cNvPr id="24" name="AutoShape 10">
            <a:extLst>
              <a:ext uri="{FF2B5EF4-FFF2-40B4-BE49-F238E27FC236}">
                <a16:creationId xmlns:a16="http://schemas.microsoft.com/office/drawing/2014/main" id="{002CD2BA-40DD-FF4F-AF9F-80DE6F058619}"/>
              </a:ext>
            </a:extLst>
          </p:cNvPr>
          <p:cNvSpPr>
            <a:spLocks noChangeArrowheads="1"/>
          </p:cNvSpPr>
          <p:nvPr/>
        </p:nvSpPr>
        <p:spPr bwMode="auto">
          <a:xfrm>
            <a:off x="4590042" y="4847741"/>
            <a:ext cx="2916195" cy="1334756"/>
          </a:xfrm>
          <a:prstGeom prst="cloudCallout">
            <a:avLst>
              <a:gd name="adj1" fmla="val -3553"/>
              <a:gd name="adj2" fmla="val -87833"/>
            </a:avLst>
          </a:prstGeom>
          <a:solidFill>
            <a:schemeClr val="bg1">
              <a:alpha val="30196"/>
            </a:schemeClr>
          </a:solidFill>
          <a:ln w="28575">
            <a:solidFill>
              <a:srgbClr val="0070C0"/>
            </a:solidFill>
            <a:round/>
            <a:headEnd/>
            <a:tailEnd/>
          </a:ln>
          <a:effec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1700" dirty="0">
                <a:solidFill>
                  <a:srgbClr val="343433"/>
                </a:solidFill>
              </a:rPr>
              <a:t>As a job – they may have worked on the Titanic</a:t>
            </a:r>
          </a:p>
        </p:txBody>
      </p:sp>
      <p:sp>
        <p:nvSpPr>
          <p:cNvPr id="27" name="AutoShape 6">
            <a:extLst>
              <a:ext uri="{FF2B5EF4-FFF2-40B4-BE49-F238E27FC236}">
                <a16:creationId xmlns:a16="http://schemas.microsoft.com/office/drawing/2014/main" id="{F9AB91C8-90A1-884A-949B-A787139DFEBB}"/>
              </a:ext>
            </a:extLst>
          </p:cNvPr>
          <p:cNvSpPr>
            <a:spLocks noChangeArrowheads="1"/>
          </p:cNvSpPr>
          <p:nvPr/>
        </p:nvSpPr>
        <p:spPr bwMode="auto">
          <a:xfrm flipH="1">
            <a:off x="1159621" y="2787726"/>
            <a:ext cx="2433061" cy="1443816"/>
          </a:xfrm>
          <a:prstGeom prst="cloudCallout">
            <a:avLst>
              <a:gd name="adj1" fmla="val -82430"/>
              <a:gd name="adj2" fmla="val -1060"/>
            </a:avLst>
          </a:prstGeom>
          <a:solidFill>
            <a:schemeClr val="bg1">
              <a:alpha val="30196"/>
            </a:schemeClr>
          </a:solidFill>
          <a:ln w="28575">
            <a:solidFill>
              <a:srgbClr val="0070C0"/>
            </a:solidFill>
            <a:round/>
            <a:headEnd/>
            <a:tailEnd/>
          </a:ln>
          <a:effec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buNone/>
            </a:pPr>
            <a:r>
              <a:rPr lang="en-GB" altLang="en-US" sz="1700" dirty="0">
                <a:solidFill>
                  <a:srgbClr val="343433"/>
                </a:solidFill>
              </a:rPr>
              <a:t>The promise of a job in America</a:t>
            </a:r>
          </a:p>
        </p:txBody>
      </p:sp>
    </p:spTree>
    <p:extLst>
      <p:ext uri="{BB962C8B-B14F-4D97-AF65-F5344CB8AC3E}">
        <p14:creationId xmlns:p14="http://schemas.microsoft.com/office/powerpoint/2010/main" val="3974316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8" grpId="0" animBg="1"/>
      <p:bldP spid="21" grpId="0" animBg="1"/>
      <p:bldP spid="23" grpId="0" animBg="1"/>
      <p:bldP spid="24" grpId="0" animBg="1"/>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A74B57A2-B616-A644-8529-EAC04C6B83F9}"/>
              </a:ext>
            </a:extLst>
          </p:cNvPr>
          <p:cNvSpPr>
            <a:spLocks noChangeArrowheads="1"/>
          </p:cNvSpPr>
          <p:nvPr/>
        </p:nvSpPr>
        <p:spPr bwMode="auto">
          <a:xfrm>
            <a:off x="4219708" y="1020032"/>
            <a:ext cx="3752583" cy="521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8731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lgn="ctr" eaLnBrk="1" hangingPunct="1">
              <a:spcBef>
                <a:spcPts val="1500"/>
              </a:spcBef>
              <a:buFontTx/>
              <a:buNone/>
            </a:pPr>
            <a:r>
              <a:rPr lang="en-GB" altLang="en-US" sz="1600" dirty="0">
                <a:solidFill>
                  <a:srgbClr val="343433"/>
                </a:solidFill>
                <a:cs typeface="Times New Roman" panose="02020603050405020304" pitchFamily="18" charset="0"/>
              </a:rPr>
              <a:t>Mabel and Alice are imaginary passengers on the maiden voyage of The Titanic. Mabel is completely made up, but Alice is based on a real person, but not one who took the</a:t>
            </a:r>
            <a:br>
              <a:rPr lang="en-GB" altLang="en-US" sz="1600" dirty="0">
                <a:solidFill>
                  <a:srgbClr val="343433"/>
                </a:solidFill>
                <a:cs typeface="Times New Roman" panose="02020603050405020304" pitchFamily="18" charset="0"/>
              </a:rPr>
            </a:br>
            <a:r>
              <a:rPr lang="en-GB" altLang="en-US" sz="1600" dirty="0">
                <a:solidFill>
                  <a:srgbClr val="343433"/>
                </a:solidFill>
                <a:cs typeface="Times New Roman" panose="02020603050405020304" pitchFamily="18" charset="0"/>
              </a:rPr>
              <a:t>bold step of sailing to America on</a:t>
            </a:r>
            <a:br>
              <a:rPr lang="en-GB" altLang="en-US" sz="1600" dirty="0">
                <a:solidFill>
                  <a:srgbClr val="343433"/>
                </a:solidFill>
                <a:cs typeface="Times New Roman" panose="02020603050405020304" pitchFamily="18" charset="0"/>
              </a:rPr>
            </a:br>
            <a:r>
              <a:rPr lang="en-GB" altLang="en-US" sz="1600" dirty="0">
                <a:solidFill>
                  <a:srgbClr val="343433"/>
                </a:solidFill>
                <a:cs typeface="Times New Roman" panose="02020603050405020304" pitchFamily="18" charset="0"/>
              </a:rPr>
              <a:t>an ‘unsinkable’ ship. </a:t>
            </a:r>
          </a:p>
          <a:p>
            <a:pPr indent="0" algn="ctr" eaLnBrk="1" hangingPunct="1">
              <a:spcBef>
                <a:spcPts val="1500"/>
              </a:spcBef>
              <a:buFontTx/>
              <a:buNone/>
            </a:pPr>
            <a:r>
              <a:rPr lang="en-GB" altLang="en-US" sz="1600" dirty="0">
                <a:solidFill>
                  <a:srgbClr val="343433"/>
                </a:solidFill>
                <a:cs typeface="Times New Roman" panose="02020603050405020304" pitchFamily="18" charset="0"/>
              </a:rPr>
              <a:t>The real Alice worked as a frame </a:t>
            </a:r>
            <a:r>
              <a:rPr lang="en-GB" altLang="en-US" sz="1600" dirty="0" err="1">
                <a:solidFill>
                  <a:srgbClr val="343433"/>
                </a:solidFill>
                <a:cs typeface="Times New Roman" panose="02020603050405020304" pitchFamily="18" charset="0"/>
              </a:rPr>
              <a:t>tenter</a:t>
            </a:r>
            <a:r>
              <a:rPr lang="en-GB" altLang="en-US" sz="1600" dirty="0">
                <a:solidFill>
                  <a:srgbClr val="343433"/>
                </a:solidFill>
                <a:cs typeface="Times New Roman" panose="02020603050405020304" pitchFamily="18" charset="0"/>
              </a:rPr>
              <a:t> in a cotton mill in Lancashire, married, had a son, and was</a:t>
            </a:r>
            <a:br>
              <a:rPr lang="en-GB" altLang="en-US" sz="1600" dirty="0">
                <a:solidFill>
                  <a:srgbClr val="343433"/>
                </a:solidFill>
                <a:cs typeface="Times New Roman" panose="02020603050405020304" pitchFamily="18" charset="0"/>
              </a:rPr>
            </a:br>
            <a:r>
              <a:rPr lang="en-GB" altLang="en-US" sz="1600" dirty="0">
                <a:solidFill>
                  <a:srgbClr val="343433"/>
                </a:solidFill>
                <a:cs typeface="Times New Roman" panose="02020603050405020304" pitchFamily="18" charset="0"/>
              </a:rPr>
              <a:t>widowed at the age of 30. </a:t>
            </a:r>
          </a:p>
          <a:p>
            <a:pPr indent="0" algn="ctr" eaLnBrk="1" hangingPunct="1">
              <a:spcBef>
                <a:spcPts val="1500"/>
              </a:spcBef>
              <a:buFontTx/>
              <a:buNone/>
            </a:pPr>
            <a:r>
              <a:rPr lang="en-GB" altLang="en-US" sz="1600" dirty="0">
                <a:solidFill>
                  <a:srgbClr val="343433"/>
                </a:solidFill>
                <a:cs typeface="Times New Roman" panose="02020603050405020304" pitchFamily="18" charset="0"/>
              </a:rPr>
              <a:t>Her story explores what might have happened if she had met a ‘Mabel Arkwright’ as a young woman and taken a brave step at a time when young women were not expected</a:t>
            </a:r>
            <a:br>
              <a:rPr lang="en-GB" altLang="en-US" sz="1600" dirty="0">
                <a:solidFill>
                  <a:srgbClr val="343433"/>
                </a:solidFill>
                <a:cs typeface="Times New Roman" panose="02020603050405020304" pitchFamily="18" charset="0"/>
              </a:rPr>
            </a:br>
            <a:r>
              <a:rPr lang="en-GB" altLang="en-US" sz="1600" dirty="0">
                <a:solidFill>
                  <a:srgbClr val="343433"/>
                </a:solidFill>
                <a:cs typeface="Times New Roman" panose="02020603050405020304" pitchFamily="18" charset="0"/>
              </a:rPr>
              <a:t>to do anything more than work</a:t>
            </a:r>
            <a:br>
              <a:rPr lang="en-GB" altLang="en-US" sz="1600" dirty="0">
                <a:solidFill>
                  <a:srgbClr val="343433"/>
                </a:solidFill>
                <a:cs typeface="Times New Roman" panose="02020603050405020304" pitchFamily="18" charset="0"/>
              </a:rPr>
            </a:br>
            <a:r>
              <a:rPr lang="en-GB" altLang="en-US" sz="1600" dirty="0">
                <a:solidFill>
                  <a:srgbClr val="343433"/>
                </a:solidFill>
                <a:cs typeface="Times New Roman" panose="02020603050405020304" pitchFamily="18" charset="0"/>
              </a:rPr>
              <a:t>hard and </a:t>
            </a:r>
            <a:r>
              <a:rPr lang="en-US" altLang="en-US" sz="1600" dirty="0">
                <a:solidFill>
                  <a:srgbClr val="343433"/>
                </a:solidFill>
                <a:cs typeface="Times New Roman" panose="02020603050405020304" pitchFamily="18" charset="0"/>
              </a:rPr>
              <a:t>cause no ripples</a:t>
            </a:r>
            <a:r>
              <a:rPr lang="en-GB" altLang="en-US" sz="1600" dirty="0">
                <a:solidFill>
                  <a:srgbClr val="343433"/>
                </a:solidFill>
                <a:cs typeface="Times New Roman" panose="02020603050405020304" pitchFamily="18" charset="0"/>
              </a:rPr>
              <a:t>.</a:t>
            </a:r>
          </a:p>
        </p:txBody>
      </p:sp>
      <p:pic>
        <p:nvPicPr>
          <p:cNvPr id="15" name="Picture 6">
            <a:extLst>
              <a:ext uri="{FF2B5EF4-FFF2-40B4-BE49-F238E27FC236}">
                <a16:creationId xmlns:a16="http://schemas.microsoft.com/office/drawing/2014/main" id="{78ED7750-625F-2A4D-BBD5-38E4270946B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6778" y="1460002"/>
            <a:ext cx="2913396" cy="3976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23857ABC">
            <a:extLst>
              <a:ext uri="{FF2B5EF4-FFF2-40B4-BE49-F238E27FC236}">
                <a16:creationId xmlns:a16="http://schemas.microsoft.com/office/drawing/2014/main" id="{AC1D9C18-AD18-4B51-F8DE-EE2CF58FF5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5973" y="1441164"/>
            <a:ext cx="2799954" cy="382024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0543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a:extLst>
              <a:ext uri="{FF2B5EF4-FFF2-40B4-BE49-F238E27FC236}">
                <a16:creationId xmlns:a16="http://schemas.microsoft.com/office/drawing/2014/main" id="{C0E91B7C-4BFC-634F-8EFD-BB57213FCF5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21921" y="1294532"/>
            <a:ext cx="3568948" cy="4765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640107"/>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b="1" dirty="0">
                <a:solidFill>
                  <a:srgbClr val="0070C0"/>
                </a:solidFill>
              </a:rPr>
              <a:t>Get ready for reading</a:t>
            </a:r>
          </a:p>
        </p:txBody>
      </p:sp>
      <p:sp>
        <p:nvSpPr>
          <p:cNvPr id="9" name="AutoShape 7">
            <a:extLst>
              <a:ext uri="{FF2B5EF4-FFF2-40B4-BE49-F238E27FC236}">
                <a16:creationId xmlns:a16="http://schemas.microsoft.com/office/drawing/2014/main" id="{61D7C746-FF28-9948-A68B-4A77BFFBE957}"/>
              </a:ext>
            </a:extLst>
          </p:cNvPr>
          <p:cNvSpPr>
            <a:spLocks noChangeArrowheads="1"/>
          </p:cNvSpPr>
          <p:nvPr/>
        </p:nvSpPr>
        <p:spPr bwMode="auto">
          <a:xfrm>
            <a:off x="1708155" y="2751497"/>
            <a:ext cx="2332210"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400" b="1" dirty="0">
                <a:solidFill>
                  <a:srgbClr val="343433"/>
                </a:solidFill>
              </a:rPr>
              <a:t>Who</a:t>
            </a:r>
            <a:r>
              <a:rPr lang="en-GB" altLang="en-US" sz="1400" dirty="0">
                <a:solidFill>
                  <a:srgbClr val="343433"/>
                </a:solidFill>
              </a:rPr>
              <a:t> do you think</a:t>
            </a:r>
            <a:br>
              <a:rPr lang="en-GB" altLang="en-US" sz="1400" dirty="0">
                <a:solidFill>
                  <a:srgbClr val="343433"/>
                </a:solidFill>
              </a:rPr>
            </a:br>
            <a:r>
              <a:rPr lang="en-GB" altLang="en-US" sz="1400" dirty="0">
                <a:solidFill>
                  <a:srgbClr val="343433"/>
                </a:solidFill>
              </a:rPr>
              <a:t>this is?</a:t>
            </a:r>
          </a:p>
        </p:txBody>
      </p:sp>
      <p:sp>
        <p:nvSpPr>
          <p:cNvPr id="17" name="AutoShape 11">
            <a:extLst>
              <a:ext uri="{FF2B5EF4-FFF2-40B4-BE49-F238E27FC236}">
                <a16:creationId xmlns:a16="http://schemas.microsoft.com/office/drawing/2014/main" id="{5B317FD6-8796-C549-B698-F56EEC38BA8C}"/>
              </a:ext>
            </a:extLst>
          </p:cNvPr>
          <p:cNvSpPr>
            <a:spLocks noChangeArrowheads="1"/>
          </p:cNvSpPr>
          <p:nvPr/>
        </p:nvSpPr>
        <p:spPr bwMode="auto">
          <a:xfrm>
            <a:off x="1663247" y="4519505"/>
            <a:ext cx="2389788" cy="595050"/>
          </a:xfrm>
          <a:prstGeom prst="wedgeRoundRectCallout">
            <a:avLst>
              <a:gd name="adj1" fmla="val -77484"/>
              <a:gd name="adj2" fmla="val 381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400" b="1" dirty="0">
                <a:solidFill>
                  <a:srgbClr val="343433"/>
                </a:solidFill>
              </a:rPr>
              <a:t>What</a:t>
            </a:r>
            <a:r>
              <a:rPr lang="en-GB" altLang="en-US" sz="1400" dirty="0">
                <a:solidFill>
                  <a:srgbClr val="343433"/>
                </a:solidFill>
              </a:rPr>
              <a:t> do you think</a:t>
            </a:r>
            <a:br>
              <a:rPr lang="en-GB" altLang="en-US" sz="1400" dirty="0">
                <a:solidFill>
                  <a:srgbClr val="343433"/>
                </a:solidFill>
              </a:rPr>
            </a:br>
            <a:r>
              <a:rPr lang="en-GB" altLang="en-US" sz="1400" dirty="0">
                <a:solidFill>
                  <a:srgbClr val="343433"/>
                </a:solidFill>
              </a:rPr>
              <a:t>she is reading?</a:t>
            </a:r>
          </a:p>
        </p:txBody>
      </p:sp>
      <p:sp>
        <p:nvSpPr>
          <p:cNvPr id="20" name="AutoShape 18">
            <a:extLst>
              <a:ext uri="{FF2B5EF4-FFF2-40B4-BE49-F238E27FC236}">
                <a16:creationId xmlns:a16="http://schemas.microsoft.com/office/drawing/2014/main" id="{3EF9A331-6B69-954A-9591-9C6A97B615CB}"/>
              </a:ext>
            </a:extLst>
          </p:cNvPr>
          <p:cNvSpPr>
            <a:spLocks noChangeArrowheads="1"/>
          </p:cNvSpPr>
          <p:nvPr/>
        </p:nvSpPr>
        <p:spPr bwMode="auto">
          <a:xfrm>
            <a:off x="1708155" y="3535177"/>
            <a:ext cx="2332210" cy="785828"/>
          </a:xfrm>
          <a:prstGeom prst="wedgeRoundRectCallout">
            <a:avLst>
              <a:gd name="adj1" fmla="val -78024"/>
              <a:gd name="adj2" fmla="val 135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400" b="1" dirty="0">
                <a:solidFill>
                  <a:srgbClr val="343433"/>
                </a:solidFill>
              </a:rPr>
              <a:t>What</a:t>
            </a:r>
            <a:r>
              <a:rPr lang="en-GB" altLang="en-US" sz="1400" dirty="0">
                <a:solidFill>
                  <a:srgbClr val="343433"/>
                </a:solidFill>
              </a:rPr>
              <a:t> do her clothes</a:t>
            </a:r>
            <a:br>
              <a:rPr lang="en-GB" altLang="en-US" sz="1400" dirty="0">
                <a:solidFill>
                  <a:srgbClr val="343433"/>
                </a:solidFill>
              </a:rPr>
            </a:br>
            <a:r>
              <a:rPr lang="en-GB" altLang="en-US" sz="1400" dirty="0">
                <a:solidFill>
                  <a:srgbClr val="343433"/>
                </a:solidFill>
              </a:rPr>
              <a:t>tell you about her?</a:t>
            </a:r>
          </a:p>
        </p:txBody>
      </p:sp>
      <p:sp>
        <p:nvSpPr>
          <p:cNvPr id="22" name="Text Box 20">
            <a:extLst>
              <a:ext uri="{FF2B5EF4-FFF2-40B4-BE49-F238E27FC236}">
                <a16:creationId xmlns:a16="http://schemas.microsoft.com/office/drawing/2014/main" id="{74821A84-B687-7B47-A85B-2807637187D5}"/>
              </a:ext>
            </a:extLst>
          </p:cNvPr>
          <p:cNvSpPr txBox="1">
            <a:spLocks noChangeArrowheads="1"/>
          </p:cNvSpPr>
          <p:nvPr/>
        </p:nvSpPr>
        <p:spPr bwMode="auto">
          <a:xfrm>
            <a:off x="970104" y="2273058"/>
            <a:ext cx="3082931" cy="297044"/>
          </a:xfrm>
          <a:prstGeom prst="rect">
            <a:avLst/>
          </a:prstGeom>
          <a:solidFill>
            <a:srgbClr val="0070C0"/>
          </a:solidFill>
          <a:ln>
            <a:no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400" dirty="0">
                <a:solidFill>
                  <a:schemeClr val="bg1"/>
                </a:solidFill>
              </a:rPr>
              <a:t>What makes you think that?</a:t>
            </a:r>
          </a:p>
        </p:txBody>
      </p:sp>
      <p:sp>
        <p:nvSpPr>
          <p:cNvPr id="24" name="AutoShape 11">
            <a:extLst>
              <a:ext uri="{FF2B5EF4-FFF2-40B4-BE49-F238E27FC236}">
                <a16:creationId xmlns:a16="http://schemas.microsoft.com/office/drawing/2014/main" id="{668A3C44-E2A1-1C47-BC06-80FCA4384300}"/>
              </a:ext>
            </a:extLst>
          </p:cNvPr>
          <p:cNvSpPr>
            <a:spLocks noChangeArrowheads="1"/>
          </p:cNvSpPr>
          <p:nvPr/>
        </p:nvSpPr>
        <p:spPr bwMode="auto">
          <a:xfrm>
            <a:off x="1663247" y="5313057"/>
            <a:ext cx="2389788" cy="595050"/>
          </a:xfrm>
          <a:prstGeom prst="wedgeRoundRectCallout">
            <a:avLst>
              <a:gd name="adj1" fmla="val -74769"/>
              <a:gd name="adj2" fmla="val 3205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343433"/>
                </a:solidFill>
              </a:rPr>
              <a:t>What</a:t>
            </a:r>
            <a:r>
              <a:rPr lang="en-GB" altLang="en-US" sz="1400" dirty="0">
                <a:solidFill>
                  <a:srgbClr val="343433"/>
                </a:solidFill>
              </a:rPr>
              <a:t> is on  </a:t>
            </a:r>
            <a:br>
              <a:rPr lang="en-GB" altLang="en-US" sz="1400" dirty="0">
                <a:solidFill>
                  <a:srgbClr val="343433"/>
                </a:solidFill>
              </a:rPr>
            </a:br>
            <a:r>
              <a:rPr lang="en-GB" altLang="en-US" sz="1400" dirty="0">
                <a:solidFill>
                  <a:srgbClr val="343433"/>
                </a:solidFill>
              </a:rPr>
              <a:t>her table?</a:t>
            </a:r>
          </a:p>
        </p:txBody>
      </p:sp>
      <p:sp>
        <p:nvSpPr>
          <p:cNvPr id="25" name="AutoShape 7">
            <a:extLst>
              <a:ext uri="{FF2B5EF4-FFF2-40B4-BE49-F238E27FC236}">
                <a16:creationId xmlns:a16="http://schemas.microsoft.com/office/drawing/2014/main" id="{07945C1B-0414-FB43-99AF-CD03F7EBF312}"/>
              </a:ext>
            </a:extLst>
          </p:cNvPr>
          <p:cNvSpPr>
            <a:spLocks noChangeArrowheads="1"/>
          </p:cNvSpPr>
          <p:nvPr/>
        </p:nvSpPr>
        <p:spPr bwMode="auto">
          <a:xfrm>
            <a:off x="1708155" y="1477779"/>
            <a:ext cx="2332210"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343433"/>
                </a:solidFill>
              </a:rPr>
              <a:t>Where</a:t>
            </a:r>
            <a:r>
              <a:rPr lang="en-GB" altLang="en-US" sz="1400" dirty="0">
                <a:solidFill>
                  <a:srgbClr val="343433"/>
                </a:solidFill>
              </a:rPr>
              <a:t> is this scene set?</a:t>
            </a:r>
          </a:p>
        </p:txBody>
      </p:sp>
      <p:sp>
        <p:nvSpPr>
          <p:cNvPr id="26" name="AutoShape 7">
            <a:extLst>
              <a:ext uri="{FF2B5EF4-FFF2-40B4-BE49-F238E27FC236}">
                <a16:creationId xmlns:a16="http://schemas.microsoft.com/office/drawing/2014/main" id="{37A4FDE1-BD54-CF4C-949E-9DC0E98F3B1A}"/>
              </a:ext>
            </a:extLst>
          </p:cNvPr>
          <p:cNvSpPr>
            <a:spLocks noChangeArrowheads="1"/>
          </p:cNvSpPr>
          <p:nvPr/>
        </p:nvSpPr>
        <p:spPr bwMode="auto">
          <a:xfrm flipH="1">
            <a:off x="8147086" y="2281839"/>
            <a:ext cx="2336757"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343433"/>
                </a:solidFill>
              </a:rPr>
              <a:t>How</a:t>
            </a:r>
            <a:r>
              <a:rPr lang="en-GB" altLang="en-US" sz="1400" dirty="0">
                <a:solidFill>
                  <a:srgbClr val="343433"/>
                </a:solidFill>
              </a:rPr>
              <a:t> do you think</a:t>
            </a:r>
            <a:br>
              <a:rPr lang="en-GB" altLang="en-US" sz="1400" dirty="0">
                <a:solidFill>
                  <a:srgbClr val="343433"/>
                </a:solidFill>
              </a:rPr>
            </a:br>
            <a:r>
              <a:rPr lang="en-GB" altLang="en-US" sz="1400" dirty="0">
                <a:solidFill>
                  <a:srgbClr val="343433"/>
                </a:solidFill>
              </a:rPr>
              <a:t>she is feeling?</a:t>
            </a:r>
          </a:p>
        </p:txBody>
      </p:sp>
      <p:sp>
        <p:nvSpPr>
          <p:cNvPr id="27" name="AutoShape 11">
            <a:extLst>
              <a:ext uri="{FF2B5EF4-FFF2-40B4-BE49-F238E27FC236}">
                <a16:creationId xmlns:a16="http://schemas.microsoft.com/office/drawing/2014/main" id="{ED420F35-C396-0948-9EAC-A4E603302F98}"/>
              </a:ext>
            </a:extLst>
          </p:cNvPr>
          <p:cNvSpPr>
            <a:spLocks noChangeArrowheads="1"/>
          </p:cNvSpPr>
          <p:nvPr/>
        </p:nvSpPr>
        <p:spPr bwMode="auto">
          <a:xfrm flipH="1">
            <a:off x="8147089" y="4525977"/>
            <a:ext cx="2336755" cy="595050"/>
          </a:xfrm>
          <a:prstGeom prst="wedgeRoundRectCallout">
            <a:avLst>
              <a:gd name="adj1" fmla="val -77484"/>
              <a:gd name="adj2" fmla="val 381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43433"/>
                </a:solidFill>
              </a:rPr>
              <a:t>Describe her surroundings</a:t>
            </a:r>
          </a:p>
        </p:txBody>
      </p:sp>
      <p:sp>
        <p:nvSpPr>
          <p:cNvPr id="28" name="AutoShape 18">
            <a:extLst>
              <a:ext uri="{FF2B5EF4-FFF2-40B4-BE49-F238E27FC236}">
                <a16:creationId xmlns:a16="http://schemas.microsoft.com/office/drawing/2014/main" id="{B4DFEB63-E789-A24E-A233-AEE3B535DA61}"/>
              </a:ext>
            </a:extLst>
          </p:cNvPr>
          <p:cNvSpPr>
            <a:spLocks noChangeArrowheads="1"/>
          </p:cNvSpPr>
          <p:nvPr/>
        </p:nvSpPr>
        <p:spPr bwMode="auto">
          <a:xfrm flipH="1">
            <a:off x="8147089" y="3548120"/>
            <a:ext cx="2336754" cy="785828"/>
          </a:xfrm>
          <a:prstGeom prst="wedgeRoundRectCallout">
            <a:avLst>
              <a:gd name="adj1" fmla="val -78024"/>
              <a:gd name="adj2" fmla="val 135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343433"/>
                </a:solidFill>
              </a:rPr>
              <a:t>What</a:t>
            </a:r>
            <a:r>
              <a:rPr lang="en-GB" altLang="en-US" sz="1400" dirty="0">
                <a:solidFill>
                  <a:srgbClr val="343433"/>
                </a:solidFill>
              </a:rPr>
              <a:t> is the significance of the chain in the foreground?</a:t>
            </a:r>
          </a:p>
        </p:txBody>
      </p:sp>
      <p:sp>
        <p:nvSpPr>
          <p:cNvPr id="29" name="Text Box 20">
            <a:extLst>
              <a:ext uri="{FF2B5EF4-FFF2-40B4-BE49-F238E27FC236}">
                <a16:creationId xmlns:a16="http://schemas.microsoft.com/office/drawing/2014/main" id="{C71BF4C5-B98B-A446-A23F-EA376B91F933}"/>
              </a:ext>
            </a:extLst>
          </p:cNvPr>
          <p:cNvSpPr txBox="1">
            <a:spLocks noChangeArrowheads="1"/>
          </p:cNvSpPr>
          <p:nvPr/>
        </p:nvSpPr>
        <p:spPr bwMode="auto">
          <a:xfrm flipH="1">
            <a:off x="8147089" y="3059047"/>
            <a:ext cx="3082931" cy="297044"/>
          </a:xfrm>
          <a:prstGeom prst="rect">
            <a:avLst/>
          </a:prstGeom>
          <a:solidFill>
            <a:srgbClr val="0070C0"/>
          </a:solidFill>
          <a:ln>
            <a:no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400" dirty="0">
                <a:solidFill>
                  <a:schemeClr val="bg1"/>
                </a:solidFill>
              </a:rPr>
              <a:t>How do you know?</a:t>
            </a:r>
          </a:p>
        </p:txBody>
      </p:sp>
      <p:sp>
        <p:nvSpPr>
          <p:cNvPr id="30" name="AutoShape 11">
            <a:extLst>
              <a:ext uri="{FF2B5EF4-FFF2-40B4-BE49-F238E27FC236}">
                <a16:creationId xmlns:a16="http://schemas.microsoft.com/office/drawing/2014/main" id="{E917A515-B4C3-1F4A-99EF-4EC15BE815BC}"/>
              </a:ext>
            </a:extLst>
          </p:cNvPr>
          <p:cNvSpPr>
            <a:spLocks noChangeArrowheads="1"/>
          </p:cNvSpPr>
          <p:nvPr/>
        </p:nvSpPr>
        <p:spPr bwMode="auto">
          <a:xfrm flipH="1">
            <a:off x="8147089" y="5313057"/>
            <a:ext cx="2336756" cy="595050"/>
          </a:xfrm>
          <a:prstGeom prst="wedgeRoundRectCallout">
            <a:avLst>
              <a:gd name="adj1" fmla="val -74769"/>
              <a:gd name="adj2" fmla="val 3205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43433"/>
                </a:solidFill>
              </a:rPr>
              <a:t>What will happen next?</a:t>
            </a:r>
          </a:p>
        </p:txBody>
      </p:sp>
      <p:sp>
        <p:nvSpPr>
          <p:cNvPr id="31" name="AutoShape 7">
            <a:extLst>
              <a:ext uri="{FF2B5EF4-FFF2-40B4-BE49-F238E27FC236}">
                <a16:creationId xmlns:a16="http://schemas.microsoft.com/office/drawing/2014/main" id="{6845C182-531F-4644-880F-99128F945718}"/>
              </a:ext>
            </a:extLst>
          </p:cNvPr>
          <p:cNvSpPr>
            <a:spLocks noChangeArrowheads="1"/>
          </p:cNvSpPr>
          <p:nvPr/>
        </p:nvSpPr>
        <p:spPr bwMode="auto">
          <a:xfrm flipH="1">
            <a:off x="8147085" y="1294532"/>
            <a:ext cx="2336758" cy="795278"/>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43433"/>
                </a:solidFill>
              </a:rPr>
              <a:t>Are we looking at</a:t>
            </a:r>
            <a:br>
              <a:rPr lang="en-GB" altLang="en-US" sz="1400" dirty="0">
                <a:solidFill>
                  <a:srgbClr val="343433"/>
                </a:solidFill>
              </a:rPr>
            </a:br>
            <a:r>
              <a:rPr lang="en-GB" altLang="en-US" sz="1400" dirty="0">
                <a:solidFill>
                  <a:srgbClr val="343433"/>
                </a:solidFill>
              </a:rPr>
              <a:t>a picture or a</a:t>
            </a:r>
            <a:br>
              <a:rPr lang="en-GB" altLang="en-US" sz="1400" dirty="0">
                <a:solidFill>
                  <a:srgbClr val="343433"/>
                </a:solidFill>
              </a:rPr>
            </a:br>
            <a:r>
              <a:rPr lang="en-GB" altLang="en-US" sz="1400" dirty="0">
                <a:solidFill>
                  <a:srgbClr val="343433"/>
                </a:solidFill>
              </a:rPr>
              <a:t>mirror image?</a:t>
            </a:r>
          </a:p>
        </p:txBody>
      </p:sp>
    </p:spTree>
    <p:extLst>
      <p:ext uri="{BB962C8B-B14F-4D97-AF65-F5344CB8AC3E}">
        <p14:creationId xmlns:p14="http://schemas.microsoft.com/office/powerpoint/2010/main" val="280432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0" grpId="0" animBg="1"/>
      <p:bldP spid="22"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7">
            <a:extLst>
              <a:ext uri="{FF2B5EF4-FFF2-40B4-BE49-F238E27FC236}">
                <a16:creationId xmlns:a16="http://schemas.microsoft.com/office/drawing/2014/main" id="{8C40DA16-3615-5449-9B3F-CC0916B4E4F8}"/>
              </a:ext>
            </a:extLst>
          </p:cNvPr>
          <p:cNvSpPr>
            <a:spLocks noChangeArrowheads="1"/>
          </p:cNvSpPr>
          <p:nvPr/>
        </p:nvSpPr>
        <p:spPr bwMode="auto">
          <a:xfrm>
            <a:off x="5145991" y="1117161"/>
            <a:ext cx="6172800" cy="613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76213">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pPr>
            <a:r>
              <a:rPr lang="en-GB" altLang="en-US" sz="1400" dirty="0">
                <a:solidFill>
                  <a:srgbClr val="343433"/>
                </a:solidFill>
              </a:rPr>
              <a:t>Britain just after the Victorian era with its rigid class structure and different way of life was a sharp contrast to the way we live our lives today. It was much more obvious in 1912 which class people belonged to by the way they spoke, what they wore, where they lived, what they ate, etc. Click </a:t>
            </a:r>
            <a:r>
              <a:rPr lang="en-GB" altLang="en-US" sz="1400" dirty="0">
                <a:solidFill>
                  <a:srgbClr val="343433"/>
                </a:solidFill>
                <a:hlinkClick r:id="rId3">
                  <a:extLst>
                    <a:ext uri="{A12FA001-AC4F-418D-AE19-62706E023703}">
                      <ahyp:hlinkClr xmlns:ahyp="http://schemas.microsoft.com/office/drawing/2018/hyperlinkcolor" val="tx"/>
                    </a:ext>
                  </a:extLst>
                </a:hlinkClick>
              </a:rPr>
              <a:t>here </a:t>
            </a:r>
            <a:r>
              <a:rPr lang="en-GB" altLang="en-US" sz="1400" dirty="0">
                <a:solidFill>
                  <a:srgbClr val="343433"/>
                </a:solidFill>
              </a:rPr>
              <a:t>to find out what the class system was like when the Titanic was about to set sail on her maiden voyage.</a:t>
            </a:r>
            <a:endParaRPr lang="en-US" altLang="en-US" sz="1400" dirty="0">
              <a:solidFill>
                <a:srgbClr val="343433"/>
              </a:solidFill>
            </a:endParaRPr>
          </a:p>
          <a:p>
            <a:pPr indent="0" eaLnBrk="1" hangingPunct="1">
              <a:spcBef>
                <a:spcPts val="1000"/>
              </a:spcBef>
            </a:pPr>
            <a:r>
              <a:rPr lang="en-GB" altLang="en-US" sz="1400" dirty="0">
                <a:solidFill>
                  <a:srgbClr val="343433"/>
                </a:solidFill>
              </a:rPr>
              <a:t>Edward </a:t>
            </a:r>
            <a:r>
              <a:rPr lang="en-GB" altLang="en-US" sz="1400" dirty="0" err="1">
                <a:solidFill>
                  <a:srgbClr val="343433"/>
                </a:solidFill>
              </a:rPr>
              <a:t>Vll</a:t>
            </a:r>
            <a:r>
              <a:rPr lang="en-GB" altLang="en-US" sz="1400" dirty="0">
                <a:solidFill>
                  <a:srgbClr val="343433"/>
                </a:solidFill>
              </a:rPr>
              <a:t> was king of Great Britain from 1901 to 1910, having been heir to Victoria for nearly 60 years. The Edwardian era stands out in history as a time of peace and prosperity. Britain led the rest of the world in trade; industries such as coal mining and the manufacture of cotton were very strong.  </a:t>
            </a:r>
          </a:p>
          <a:p>
            <a:pPr indent="0" eaLnBrk="1" hangingPunct="1">
              <a:spcBef>
                <a:spcPts val="1000"/>
              </a:spcBef>
            </a:pPr>
            <a:r>
              <a:rPr lang="en-GB" altLang="en-US" sz="1400" dirty="0">
                <a:solidFill>
                  <a:srgbClr val="343433"/>
                </a:solidFill>
              </a:rPr>
              <a:t>As new machinery entered the workplace and the home, lives very slowly began to change. However, the strict class system at the time meant that it was almost impossible to move from one social class to another. </a:t>
            </a:r>
          </a:p>
          <a:p>
            <a:pPr indent="0" eaLnBrk="1" hangingPunct="1">
              <a:spcBef>
                <a:spcPts val="1000"/>
              </a:spcBef>
            </a:pPr>
            <a:r>
              <a:rPr lang="en-GB" altLang="en-US" sz="1400" dirty="0">
                <a:solidFill>
                  <a:srgbClr val="343433"/>
                </a:solidFill>
              </a:rPr>
              <a:t>Many people worked in these industries but there were also large numbers of working class men and women who worked as servants of wealthier people.</a:t>
            </a:r>
          </a:p>
          <a:p>
            <a:pPr indent="0" eaLnBrk="1" hangingPunct="1">
              <a:spcBef>
                <a:spcPts val="1000"/>
              </a:spcBef>
            </a:pPr>
            <a:r>
              <a:rPr lang="en-GB" altLang="en-US" sz="1400" dirty="0">
                <a:solidFill>
                  <a:srgbClr val="343433"/>
                </a:solidFill>
              </a:rPr>
              <a:t>Servants were provided with food, clothing, housing, and a small wage, and they lived in their employer’s house. </a:t>
            </a:r>
          </a:p>
          <a:p>
            <a:pPr indent="0" eaLnBrk="1" hangingPunct="1">
              <a:spcBef>
                <a:spcPts val="1000"/>
              </a:spcBef>
            </a:pPr>
            <a:r>
              <a:rPr lang="en-GB" altLang="en-US" sz="1400" dirty="0">
                <a:solidFill>
                  <a:srgbClr val="343433"/>
                </a:solidFill>
              </a:rPr>
              <a:t>But things were about to change, especially for women.</a:t>
            </a:r>
          </a:p>
        </p:txBody>
      </p:sp>
      <p:pic>
        <p:nvPicPr>
          <p:cNvPr id="18" name="Picture 10" descr="Mill girls">
            <a:extLst>
              <a:ext uri="{FF2B5EF4-FFF2-40B4-BE49-F238E27FC236}">
                <a16:creationId xmlns:a16="http://schemas.microsoft.com/office/drawing/2014/main" id="{9F5FAD5C-3E08-EA46-83F2-77EDA6ABC6C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2063" y="1224767"/>
            <a:ext cx="3576384" cy="483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a:extLst>
              <a:ext uri="{FF2B5EF4-FFF2-40B4-BE49-F238E27FC236}">
                <a16:creationId xmlns:a16="http://schemas.microsoft.com/office/drawing/2014/main" id="{97EA1F55-FF3B-564F-88BA-B810C89B9BFD}"/>
              </a:ext>
            </a:extLst>
          </p:cNvPr>
          <p:cNvSpPr txBox="1">
            <a:spLocks noChangeArrowheads="1"/>
          </p:cNvSpPr>
          <p:nvPr/>
        </p:nvSpPr>
        <p:spPr bwMode="auto">
          <a:xfrm>
            <a:off x="0" y="532204"/>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b="1" dirty="0">
                <a:solidFill>
                  <a:srgbClr val="0070C0"/>
                </a:solidFill>
              </a:rPr>
              <a:t>Setting the scene</a:t>
            </a:r>
          </a:p>
        </p:txBody>
      </p:sp>
    </p:spTree>
    <p:extLst>
      <p:ext uri="{BB962C8B-B14F-4D97-AF65-F5344CB8AC3E}">
        <p14:creationId xmlns:p14="http://schemas.microsoft.com/office/powerpoint/2010/main" val="2418430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Text&#10;&#10;Description automatically generated">
            <a:extLst>
              <a:ext uri="{FF2B5EF4-FFF2-40B4-BE49-F238E27FC236}">
                <a16:creationId xmlns:a16="http://schemas.microsoft.com/office/drawing/2014/main" id="{B41E9DFB-4345-CD4B-831C-5AF8DAE03A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31524" y="1134602"/>
            <a:ext cx="5817251" cy="4047738"/>
          </a:xfrm>
          <a:prstGeom prst="rect">
            <a:avLst/>
          </a:prstGeom>
        </p:spPr>
      </p:pic>
      <p:pic>
        <p:nvPicPr>
          <p:cNvPr id="3" name="Picture 2" descr="A person wearing a hat&#10;&#10;Description automatically generated with low confidence">
            <a:extLst>
              <a:ext uri="{FF2B5EF4-FFF2-40B4-BE49-F238E27FC236}">
                <a16:creationId xmlns:a16="http://schemas.microsoft.com/office/drawing/2014/main" id="{F34525F2-9608-EA4E-9E0E-B2A9C077029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14917" y="1134602"/>
            <a:ext cx="3642428" cy="4047738"/>
          </a:xfrm>
          <a:prstGeom prst="rect">
            <a:avLst/>
          </a:prstGeom>
        </p:spPr>
      </p:pic>
      <p:sp>
        <p:nvSpPr>
          <p:cNvPr id="5" name="Text Box 5">
            <a:extLst>
              <a:ext uri="{FF2B5EF4-FFF2-40B4-BE49-F238E27FC236}">
                <a16:creationId xmlns:a16="http://schemas.microsoft.com/office/drawing/2014/main" id="{631FF494-BF34-5242-B91A-4B07B3AD6530}"/>
              </a:ext>
            </a:extLst>
          </p:cNvPr>
          <p:cNvSpPr txBox="1">
            <a:spLocks noChangeArrowheads="1"/>
          </p:cNvSpPr>
          <p:nvPr/>
        </p:nvSpPr>
        <p:spPr bwMode="auto">
          <a:xfrm>
            <a:off x="7350658" y="5483726"/>
            <a:ext cx="3770946" cy="66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dirty="0">
                <a:solidFill>
                  <a:srgbClr val="343433"/>
                </a:solidFill>
              </a:rPr>
              <a:t>Who was </a:t>
            </a:r>
            <a:r>
              <a:rPr lang="en-GB" altLang="en-US" sz="2500" b="1" dirty="0">
                <a:solidFill>
                  <a:srgbClr val="343433"/>
                </a:solidFill>
              </a:rPr>
              <a:t>Emily Davison</a:t>
            </a:r>
            <a:r>
              <a:rPr lang="en-GB" altLang="en-US" sz="2500" dirty="0">
                <a:solidFill>
                  <a:srgbClr val="343433"/>
                </a:solidFill>
              </a:rPr>
              <a:t>?</a:t>
            </a:r>
          </a:p>
        </p:txBody>
      </p:sp>
      <p:sp>
        <p:nvSpPr>
          <p:cNvPr id="6" name="Text Box 7">
            <a:extLst>
              <a:ext uri="{FF2B5EF4-FFF2-40B4-BE49-F238E27FC236}">
                <a16:creationId xmlns:a16="http://schemas.microsoft.com/office/drawing/2014/main" id="{A2F72E03-C075-5144-B7E0-507181D5E7FB}"/>
              </a:ext>
            </a:extLst>
          </p:cNvPr>
          <p:cNvSpPr txBox="1">
            <a:spLocks noChangeArrowheads="1"/>
          </p:cNvSpPr>
          <p:nvPr/>
        </p:nvSpPr>
        <p:spPr bwMode="auto">
          <a:xfrm>
            <a:off x="1060914" y="5483725"/>
            <a:ext cx="5807423" cy="66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0"/>
              </a:spcBef>
              <a:buFontTx/>
              <a:buNone/>
            </a:pPr>
            <a:r>
              <a:rPr lang="en-GB" altLang="en-US" sz="2500" dirty="0">
                <a:solidFill>
                  <a:srgbClr val="343433"/>
                </a:solidFill>
              </a:rPr>
              <a:t>Who were the </a:t>
            </a:r>
            <a:r>
              <a:rPr lang="en-GB" altLang="en-US" sz="2500" b="1" dirty="0">
                <a:solidFill>
                  <a:srgbClr val="343433"/>
                </a:solidFill>
              </a:rPr>
              <a:t>suffragettes</a:t>
            </a:r>
            <a:r>
              <a:rPr lang="en-GB" altLang="en-US" sz="2500" dirty="0">
                <a:solidFill>
                  <a:srgbClr val="343433"/>
                </a:solidFill>
              </a:rPr>
              <a:t>?</a:t>
            </a:r>
          </a:p>
        </p:txBody>
      </p:sp>
      <p:pic>
        <p:nvPicPr>
          <p:cNvPr id="24" name="Picture 23" descr="A picture containing graphical user interface&#10;&#10;Description automatically generated">
            <a:extLst>
              <a:ext uri="{FF2B5EF4-FFF2-40B4-BE49-F238E27FC236}">
                <a16:creationId xmlns:a16="http://schemas.microsoft.com/office/drawing/2014/main" id="{C3FA8A22-4CC8-B645-B33A-69D1814145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76349" y="771166"/>
            <a:ext cx="4927600" cy="1041400"/>
          </a:xfrm>
          <a:prstGeom prst="rect">
            <a:avLst/>
          </a:prstGeom>
        </p:spPr>
      </p:pic>
    </p:spTree>
    <p:extLst>
      <p:ext uri="{BB962C8B-B14F-4D97-AF65-F5344CB8AC3E}">
        <p14:creationId xmlns:p14="http://schemas.microsoft.com/office/powerpoint/2010/main" val="2512968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Rectangle 8">
            <a:extLst>
              <a:ext uri="{FF2B5EF4-FFF2-40B4-BE49-F238E27FC236}">
                <a16:creationId xmlns:a16="http://schemas.microsoft.com/office/drawing/2014/main" id="{A265F59B-1BBD-1543-8663-A961A2C1C6D8}"/>
              </a:ext>
            </a:extLst>
          </p:cNvPr>
          <p:cNvSpPr>
            <a:spLocks noChangeArrowheads="1"/>
          </p:cNvSpPr>
          <p:nvPr/>
        </p:nvSpPr>
        <p:spPr bwMode="auto">
          <a:xfrm>
            <a:off x="1830841" y="3786384"/>
            <a:ext cx="2050561"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militant activists</a:t>
            </a:r>
            <a:endParaRPr lang="en-GB" altLang="en-US" b="1" dirty="0">
              <a:solidFill>
                <a:schemeClr val="bg1"/>
              </a:solidFill>
            </a:endParaRPr>
          </a:p>
        </p:txBody>
      </p:sp>
      <p:sp>
        <p:nvSpPr>
          <p:cNvPr id="12" name="Rectangle 9">
            <a:extLst>
              <a:ext uri="{FF2B5EF4-FFF2-40B4-BE49-F238E27FC236}">
                <a16:creationId xmlns:a16="http://schemas.microsoft.com/office/drawing/2014/main" id="{1A98793F-1B43-BA42-8717-67C9AAE44502}"/>
              </a:ext>
            </a:extLst>
          </p:cNvPr>
          <p:cNvSpPr>
            <a:spLocks noChangeArrowheads="1"/>
          </p:cNvSpPr>
          <p:nvPr/>
        </p:nvSpPr>
        <p:spPr bwMode="auto">
          <a:xfrm>
            <a:off x="2108887" y="1742307"/>
            <a:ext cx="1494469"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eiderdown</a:t>
            </a:r>
            <a:endParaRPr lang="en-GB" altLang="en-US" b="1" dirty="0">
              <a:solidFill>
                <a:schemeClr val="bg1"/>
              </a:solidFill>
            </a:endParaRPr>
          </a:p>
        </p:txBody>
      </p:sp>
      <p:sp>
        <p:nvSpPr>
          <p:cNvPr id="14" name="Text Box 11">
            <a:extLst>
              <a:ext uri="{FF2B5EF4-FFF2-40B4-BE49-F238E27FC236}">
                <a16:creationId xmlns:a16="http://schemas.microsoft.com/office/drawing/2014/main" id="{F8A2B51C-F453-D640-9125-69D0F1E60E5B}"/>
              </a:ext>
            </a:extLst>
          </p:cNvPr>
          <p:cNvSpPr txBox="1">
            <a:spLocks noChangeArrowheads="1"/>
          </p:cNvSpPr>
          <p:nvPr/>
        </p:nvSpPr>
        <p:spPr bwMode="auto">
          <a:xfrm>
            <a:off x="0" y="5775111"/>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dirty="0">
                <a:solidFill>
                  <a:srgbClr val="343433"/>
                </a:solidFill>
              </a:rPr>
              <a:t>Listen for this key information as your teacher is reading.</a:t>
            </a:r>
          </a:p>
        </p:txBody>
      </p:sp>
      <p:sp>
        <p:nvSpPr>
          <p:cNvPr id="15" name="Rectangle 12">
            <a:extLst>
              <a:ext uri="{FF2B5EF4-FFF2-40B4-BE49-F238E27FC236}">
                <a16:creationId xmlns:a16="http://schemas.microsoft.com/office/drawing/2014/main" id="{651439C1-BC86-3C4C-AA74-F0B4EF023C65}"/>
              </a:ext>
            </a:extLst>
          </p:cNvPr>
          <p:cNvSpPr>
            <a:spLocks noChangeArrowheads="1"/>
          </p:cNvSpPr>
          <p:nvPr/>
        </p:nvSpPr>
        <p:spPr bwMode="auto">
          <a:xfrm>
            <a:off x="1206434" y="2241248"/>
            <a:ext cx="3502025" cy="1037410"/>
          </a:xfrm>
          <a:prstGeom prst="rect">
            <a:avLst/>
          </a:prstGeom>
          <a:noFill/>
          <a:ln>
            <a:noFill/>
          </a:ln>
          <a:effectLst/>
        </p:spPr>
        <p:txBody>
          <a:bodyPr lIns="0" tIns="0" rIns="0" bIns="0"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400" dirty="0">
                <a:solidFill>
                  <a:srgbClr val="343433"/>
                </a:solidFill>
              </a:rPr>
              <a:t>An </a:t>
            </a:r>
            <a:r>
              <a:rPr lang="en-GB" altLang="en-US" sz="1400" b="1" dirty="0">
                <a:solidFill>
                  <a:srgbClr val="343433"/>
                </a:solidFill>
              </a:rPr>
              <a:t>eiderdown</a:t>
            </a:r>
            <a:r>
              <a:rPr lang="en-GB" altLang="en-US" sz="1400" dirty="0">
                <a:solidFill>
                  <a:srgbClr val="343433"/>
                </a:solidFill>
              </a:rPr>
              <a:t> is a bed covering, placed on top of sheets and blankets. It is an outer cover filled with small soft feathers which traditionally came</a:t>
            </a:r>
            <a:br>
              <a:rPr lang="en-GB" altLang="en-US" sz="1400" dirty="0">
                <a:solidFill>
                  <a:srgbClr val="343433"/>
                </a:solidFill>
              </a:rPr>
            </a:br>
            <a:r>
              <a:rPr lang="en-GB" altLang="en-US" sz="1400" dirty="0">
                <a:solidFill>
                  <a:srgbClr val="343433"/>
                </a:solidFill>
              </a:rPr>
              <a:t>from an Eider duck.</a:t>
            </a:r>
          </a:p>
        </p:txBody>
      </p:sp>
      <p:sp>
        <p:nvSpPr>
          <p:cNvPr id="18" name="Rectangle 15">
            <a:extLst>
              <a:ext uri="{FF2B5EF4-FFF2-40B4-BE49-F238E27FC236}">
                <a16:creationId xmlns:a16="http://schemas.microsoft.com/office/drawing/2014/main" id="{E626A0E5-9DCB-2841-A35E-EEEF92F68DC4}"/>
              </a:ext>
            </a:extLst>
          </p:cNvPr>
          <p:cNvSpPr>
            <a:spLocks noChangeArrowheads="1"/>
          </p:cNvSpPr>
          <p:nvPr/>
        </p:nvSpPr>
        <p:spPr bwMode="auto">
          <a:xfrm>
            <a:off x="1248387" y="4264851"/>
            <a:ext cx="3215468" cy="114809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400" dirty="0">
                <a:solidFill>
                  <a:srgbClr val="343433"/>
                </a:solidFill>
              </a:rPr>
              <a:t>An </a:t>
            </a:r>
            <a:r>
              <a:rPr lang="en-GB" altLang="en-US" sz="1400" b="1" dirty="0">
                <a:solidFill>
                  <a:srgbClr val="343433"/>
                </a:solidFill>
              </a:rPr>
              <a:t>activist</a:t>
            </a:r>
            <a:r>
              <a:rPr lang="en-GB" altLang="en-US" sz="1400" dirty="0">
                <a:solidFill>
                  <a:srgbClr val="343433"/>
                </a:solidFill>
              </a:rPr>
              <a:t> is someone who campaigns to bring about political or social change. A militant one is more confrontational and forceful.</a:t>
            </a:r>
          </a:p>
        </p:txBody>
      </p:sp>
      <p:sp>
        <p:nvSpPr>
          <p:cNvPr id="20" name="Text Box 18">
            <a:extLst>
              <a:ext uri="{FF2B5EF4-FFF2-40B4-BE49-F238E27FC236}">
                <a16:creationId xmlns:a16="http://schemas.microsoft.com/office/drawing/2014/main" id="{EB8AC2D1-98CD-FB48-BA66-D13F30C9292A}"/>
              </a:ext>
            </a:extLst>
          </p:cNvPr>
          <p:cNvSpPr txBox="1">
            <a:spLocks noChangeArrowheads="1"/>
          </p:cNvSpPr>
          <p:nvPr/>
        </p:nvSpPr>
        <p:spPr bwMode="auto">
          <a:xfrm>
            <a:off x="0" y="725513"/>
            <a:ext cx="12169775" cy="737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dirty="0">
                <a:solidFill>
                  <a:srgbClr val="343433"/>
                </a:solidFill>
              </a:rPr>
              <a:t>Before you hear the text read aloud by your teacher, discuss with a partner:</a:t>
            </a:r>
            <a:br>
              <a:rPr lang="en-GB" altLang="en-US" dirty="0">
                <a:solidFill>
                  <a:srgbClr val="343433"/>
                </a:solidFill>
              </a:rPr>
            </a:br>
            <a:r>
              <a:rPr lang="en-GB" altLang="en-US" dirty="0">
                <a:solidFill>
                  <a:srgbClr val="343433"/>
                </a:solidFill>
              </a:rPr>
              <a:t>What is the significance of these names, words and phrases?</a:t>
            </a:r>
          </a:p>
        </p:txBody>
      </p:sp>
      <p:sp>
        <p:nvSpPr>
          <p:cNvPr id="22" name="Rectangle 20">
            <a:extLst>
              <a:ext uri="{FF2B5EF4-FFF2-40B4-BE49-F238E27FC236}">
                <a16:creationId xmlns:a16="http://schemas.microsoft.com/office/drawing/2014/main" id="{F86C3717-8CCD-574C-A2A5-A3435518E116}"/>
              </a:ext>
            </a:extLst>
          </p:cNvPr>
          <p:cNvSpPr>
            <a:spLocks noChangeArrowheads="1"/>
          </p:cNvSpPr>
          <p:nvPr/>
        </p:nvSpPr>
        <p:spPr bwMode="auto">
          <a:xfrm>
            <a:off x="5045538" y="2251757"/>
            <a:ext cx="2076210" cy="577767"/>
          </a:xfrm>
          <a:prstGeom prst="rect">
            <a:avLst/>
          </a:prstGeom>
          <a:noFill/>
          <a:ln>
            <a:noFill/>
          </a:ln>
          <a:effectLst/>
        </p:spPr>
        <p:txBody>
          <a:bodyPr lIns="0" tIns="0" rIns="0" bIns="0"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400" b="1" dirty="0">
                <a:solidFill>
                  <a:srgbClr val="343433"/>
                </a:solidFill>
              </a:rPr>
              <a:t>Linen</a:t>
            </a:r>
            <a:r>
              <a:rPr lang="en-GB" altLang="en-US" sz="1400" dirty="0">
                <a:solidFill>
                  <a:srgbClr val="343433"/>
                </a:solidFill>
              </a:rPr>
              <a:t> is a natural material which is made from the flax plant.  </a:t>
            </a:r>
          </a:p>
        </p:txBody>
      </p:sp>
      <p:sp>
        <p:nvSpPr>
          <p:cNvPr id="2" name="Rectangle 1">
            <a:extLst>
              <a:ext uri="{FF2B5EF4-FFF2-40B4-BE49-F238E27FC236}">
                <a16:creationId xmlns:a16="http://schemas.microsoft.com/office/drawing/2014/main" id="{971875B0-AF8D-3743-998B-F7AB8E6CA440}"/>
              </a:ext>
            </a:extLst>
          </p:cNvPr>
          <p:cNvSpPr/>
          <p:nvPr/>
        </p:nvSpPr>
        <p:spPr>
          <a:xfrm>
            <a:off x="1046205" y="2106789"/>
            <a:ext cx="361983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DB3FC91-4EB8-E840-A8A3-75D12944EA4B}"/>
              </a:ext>
            </a:extLst>
          </p:cNvPr>
          <p:cNvSpPr/>
          <p:nvPr/>
        </p:nvSpPr>
        <p:spPr>
          <a:xfrm>
            <a:off x="1046205" y="4158011"/>
            <a:ext cx="361983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8">
            <a:extLst>
              <a:ext uri="{FF2B5EF4-FFF2-40B4-BE49-F238E27FC236}">
                <a16:creationId xmlns:a16="http://schemas.microsoft.com/office/drawing/2014/main" id="{381D7D15-0B8B-624D-BF2E-645FC6D7569A}"/>
              </a:ext>
            </a:extLst>
          </p:cNvPr>
          <p:cNvSpPr>
            <a:spLocks noChangeArrowheads="1"/>
          </p:cNvSpPr>
          <p:nvPr/>
        </p:nvSpPr>
        <p:spPr bwMode="auto">
          <a:xfrm>
            <a:off x="8246469" y="3786384"/>
            <a:ext cx="2169185"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Mulligatawny soup</a:t>
            </a:r>
            <a:endParaRPr lang="en-GB" altLang="en-US" b="1" dirty="0">
              <a:solidFill>
                <a:schemeClr val="bg1"/>
              </a:solidFill>
            </a:endParaRPr>
          </a:p>
        </p:txBody>
      </p:sp>
      <p:sp>
        <p:nvSpPr>
          <p:cNvPr id="31" name="Rectangle 9">
            <a:extLst>
              <a:ext uri="{FF2B5EF4-FFF2-40B4-BE49-F238E27FC236}">
                <a16:creationId xmlns:a16="http://schemas.microsoft.com/office/drawing/2014/main" id="{35C17F1C-E9E0-1744-9B78-FE665C7143E9}"/>
              </a:ext>
            </a:extLst>
          </p:cNvPr>
          <p:cNvSpPr>
            <a:spLocks noChangeArrowheads="1"/>
          </p:cNvSpPr>
          <p:nvPr/>
        </p:nvSpPr>
        <p:spPr bwMode="auto">
          <a:xfrm>
            <a:off x="8583827" y="1742307"/>
            <a:ext cx="1494469"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err="1">
                <a:solidFill>
                  <a:schemeClr val="bg1"/>
                </a:solidFill>
                <a:ea typeface="MS PGothic" panose="020B0600070205080204" pitchFamily="34" charset="-128"/>
              </a:rPr>
              <a:t>Mrs</a:t>
            </a:r>
            <a:r>
              <a:rPr lang="en-US" altLang="ja-JP" b="1" dirty="0">
                <a:solidFill>
                  <a:schemeClr val="bg1"/>
                </a:solidFill>
                <a:ea typeface="MS PGothic" panose="020B0600070205080204" pitchFamily="34" charset="-128"/>
              </a:rPr>
              <a:t> </a:t>
            </a:r>
            <a:r>
              <a:rPr lang="en-US" altLang="ja-JP" b="1" dirty="0" err="1">
                <a:solidFill>
                  <a:schemeClr val="bg1"/>
                </a:solidFill>
                <a:ea typeface="MS PGothic" panose="020B0600070205080204" pitchFamily="34" charset="-128"/>
              </a:rPr>
              <a:t>Beeton</a:t>
            </a:r>
            <a:endParaRPr lang="en-GB" altLang="en-US" b="1" dirty="0">
              <a:solidFill>
                <a:schemeClr val="bg1"/>
              </a:solidFill>
            </a:endParaRPr>
          </a:p>
        </p:txBody>
      </p:sp>
      <p:sp>
        <p:nvSpPr>
          <p:cNvPr id="32" name="Rectangle 12">
            <a:extLst>
              <a:ext uri="{FF2B5EF4-FFF2-40B4-BE49-F238E27FC236}">
                <a16:creationId xmlns:a16="http://schemas.microsoft.com/office/drawing/2014/main" id="{03C4DF8B-1CDB-8840-9BEE-D6D653C514BB}"/>
              </a:ext>
            </a:extLst>
          </p:cNvPr>
          <p:cNvSpPr>
            <a:spLocks noChangeArrowheads="1"/>
          </p:cNvSpPr>
          <p:nvPr/>
        </p:nvSpPr>
        <p:spPr bwMode="auto">
          <a:xfrm>
            <a:off x="7681374" y="2241248"/>
            <a:ext cx="3502025" cy="103741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b="1" dirty="0">
                <a:solidFill>
                  <a:srgbClr val="343433"/>
                </a:solidFill>
              </a:rPr>
              <a:t>Isabella </a:t>
            </a:r>
            <a:r>
              <a:rPr lang="en-GB" altLang="en-US" sz="1400" b="1" dirty="0" err="1">
                <a:solidFill>
                  <a:srgbClr val="343433"/>
                </a:solidFill>
              </a:rPr>
              <a:t>Beeton</a:t>
            </a:r>
            <a:r>
              <a:rPr lang="en-GB" altLang="en-US" sz="1400" dirty="0">
                <a:solidFill>
                  <a:srgbClr val="343433"/>
                </a:solidFill>
              </a:rPr>
              <a:t> was a Victorian writer whose 'Book of Household Management' is one of the most famous cookery</a:t>
            </a:r>
            <a:br>
              <a:rPr lang="en-GB" altLang="en-US" sz="1400" dirty="0">
                <a:solidFill>
                  <a:srgbClr val="343433"/>
                </a:solidFill>
              </a:rPr>
            </a:br>
            <a:r>
              <a:rPr lang="en-GB" altLang="en-US" sz="1400" dirty="0">
                <a:solidFill>
                  <a:srgbClr val="343433"/>
                </a:solidFill>
              </a:rPr>
              <a:t>books ever published. </a:t>
            </a:r>
          </a:p>
        </p:txBody>
      </p:sp>
      <p:sp>
        <p:nvSpPr>
          <p:cNvPr id="33" name="Rectangle 15">
            <a:extLst>
              <a:ext uri="{FF2B5EF4-FFF2-40B4-BE49-F238E27FC236}">
                <a16:creationId xmlns:a16="http://schemas.microsoft.com/office/drawing/2014/main" id="{0F1BE530-2A96-6D44-AEEE-3D4C7438CB25}"/>
              </a:ext>
            </a:extLst>
          </p:cNvPr>
          <p:cNvSpPr>
            <a:spLocks noChangeArrowheads="1"/>
          </p:cNvSpPr>
          <p:nvPr/>
        </p:nvSpPr>
        <p:spPr bwMode="auto">
          <a:xfrm>
            <a:off x="7723327" y="4264851"/>
            <a:ext cx="3215468" cy="114809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b="1" dirty="0">
                <a:solidFill>
                  <a:srgbClr val="343433"/>
                </a:solidFill>
              </a:rPr>
              <a:t>Mulligatawny soup</a:t>
            </a:r>
            <a:r>
              <a:rPr lang="en-GB" altLang="en-US" sz="1400" dirty="0">
                <a:solidFill>
                  <a:srgbClr val="343433"/>
                </a:solidFill>
              </a:rPr>
              <a:t> is an aromatic blend of British meat and vegetables and Indian exotic spices. </a:t>
            </a:r>
          </a:p>
        </p:txBody>
      </p:sp>
      <p:sp>
        <p:nvSpPr>
          <p:cNvPr id="34" name="Rectangle 33">
            <a:extLst>
              <a:ext uri="{FF2B5EF4-FFF2-40B4-BE49-F238E27FC236}">
                <a16:creationId xmlns:a16="http://schemas.microsoft.com/office/drawing/2014/main" id="{4F787AD8-4353-B543-BCC8-E2015FF350CA}"/>
              </a:ext>
            </a:extLst>
          </p:cNvPr>
          <p:cNvSpPr/>
          <p:nvPr/>
        </p:nvSpPr>
        <p:spPr>
          <a:xfrm>
            <a:off x="7521145" y="2106789"/>
            <a:ext cx="361983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51443EA2-5C49-2B4D-9722-AB95F8401BD8}"/>
              </a:ext>
            </a:extLst>
          </p:cNvPr>
          <p:cNvSpPr/>
          <p:nvPr/>
        </p:nvSpPr>
        <p:spPr>
          <a:xfrm>
            <a:off x="7521145" y="4158011"/>
            <a:ext cx="361983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9">
            <a:extLst>
              <a:ext uri="{FF2B5EF4-FFF2-40B4-BE49-F238E27FC236}">
                <a16:creationId xmlns:a16="http://schemas.microsoft.com/office/drawing/2014/main" id="{9597AE63-3FC1-9949-9EAF-15AA67B4CE12}"/>
              </a:ext>
            </a:extLst>
          </p:cNvPr>
          <p:cNvSpPr>
            <a:spLocks noChangeArrowheads="1"/>
          </p:cNvSpPr>
          <p:nvPr/>
        </p:nvSpPr>
        <p:spPr bwMode="auto">
          <a:xfrm>
            <a:off x="5644629" y="1742307"/>
            <a:ext cx="897924"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linen</a:t>
            </a:r>
            <a:endParaRPr lang="en-GB" altLang="en-US" b="1" dirty="0">
              <a:solidFill>
                <a:schemeClr val="bg1"/>
              </a:solidFill>
            </a:endParaRPr>
          </a:p>
        </p:txBody>
      </p:sp>
      <p:sp>
        <p:nvSpPr>
          <p:cNvPr id="39" name="Rectangle 38">
            <a:extLst>
              <a:ext uri="{FF2B5EF4-FFF2-40B4-BE49-F238E27FC236}">
                <a16:creationId xmlns:a16="http://schemas.microsoft.com/office/drawing/2014/main" id="{0C14BA8B-91E5-5A4A-9D62-8D64B9F29666}"/>
              </a:ext>
            </a:extLst>
          </p:cNvPr>
          <p:cNvSpPr/>
          <p:nvPr/>
        </p:nvSpPr>
        <p:spPr>
          <a:xfrm>
            <a:off x="4860324" y="2106789"/>
            <a:ext cx="2446638"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20">
            <a:extLst>
              <a:ext uri="{FF2B5EF4-FFF2-40B4-BE49-F238E27FC236}">
                <a16:creationId xmlns:a16="http://schemas.microsoft.com/office/drawing/2014/main" id="{C95F959E-836C-AB46-AB93-FC4CE5187872}"/>
              </a:ext>
            </a:extLst>
          </p:cNvPr>
          <p:cNvSpPr>
            <a:spLocks noChangeArrowheads="1"/>
          </p:cNvSpPr>
          <p:nvPr/>
        </p:nvSpPr>
        <p:spPr bwMode="auto">
          <a:xfrm>
            <a:off x="5045538" y="4302979"/>
            <a:ext cx="2076210" cy="577767"/>
          </a:xfrm>
          <a:prstGeom prst="rect">
            <a:avLst/>
          </a:prstGeom>
          <a:noFill/>
          <a:ln>
            <a:noFill/>
          </a:ln>
          <a:effectLst/>
        </p:spPr>
        <p:txBody>
          <a:bodyPr lIns="0" tIns="0" rIns="0" bIns="0"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b="1" dirty="0">
                <a:solidFill>
                  <a:srgbClr val="343433"/>
                </a:solidFill>
              </a:rPr>
              <a:t>Arson</a:t>
            </a:r>
            <a:r>
              <a:rPr lang="en-GB" altLang="en-US" sz="1400" dirty="0">
                <a:solidFill>
                  <a:srgbClr val="343433"/>
                </a:solidFill>
              </a:rPr>
              <a:t> is the criminal act of deliberately setting fire to property. </a:t>
            </a:r>
          </a:p>
        </p:txBody>
      </p:sp>
      <p:sp>
        <p:nvSpPr>
          <p:cNvPr id="41" name="Rectangle 9">
            <a:extLst>
              <a:ext uri="{FF2B5EF4-FFF2-40B4-BE49-F238E27FC236}">
                <a16:creationId xmlns:a16="http://schemas.microsoft.com/office/drawing/2014/main" id="{DD5DA4F3-95CD-0F41-BEAC-86EA650CEB9F}"/>
              </a:ext>
            </a:extLst>
          </p:cNvPr>
          <p:cNvSpPr>
            <a:spLocks noChangeArrowheads="1"/>
          </p:cNvSpPr>
          <p:nvPr/>
        </p:nvSpPr>
        <p:spPr bwMode="auto">
          <a:xfrm>
            <a:off x="5644629" y="3793529"/>
            <a:ext cx="897924"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arson</a:t>
            </a:r>
            <a:endParaRPr lang="en-GB" altLang="en-US" b="1" dirty="0">
              <a:solidFill>
                <a:schemeClr val="bg1"/>
              </a:solidFill>
            </a:endParaRPr>
          </a:p>
        </p:txBody>
      </p:sp>
      <p:sp>
        <p:nvSpPr>
          <p:cNvPr id="42" name="Rectangle 41">
            <a:extLst>
              <a:ext uri="{FF2B5EF4-FFF2-40B4-BE49-F238E27FC236}">
                <a16:creationId xmlns:a16="http://schemas.microsoft.com/office/drawing/2014/main" id="{DB17C0C4-729C-BB48-BC7D-0F87063B626D}"/>
              </a:ext>
            </a:extLst>
          </p:cNvPr>
          <p:cNvSpPr/>
          <p:nvPr/>
        </p:nvSpPr>
        <p:spPr>
          <a:xfrm>
            <a:off x="4860324" y="4158011"/>
            <a:ext cx="2446638"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898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22" grpId="0"/>
      <p:bldP spid="2" grpId="0" animBg="1"/>
      <p:bldP spid="25" grpId="0" animBg="1"/>
      <p:bldP spid="32" grpId="0"/>
      <p:bldP spid="33" grpId="0"/>
      <p:bldP spid="34" grpId="0" animBg="1"/>
      <p:bldP spid="35" grpId="0" animBg="1"/>
      <p:bldP spid="39" grpId="0" animBg="1"/>
      <p:bldP spid="40" grpId="0"/>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456345" cy="291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a:t>
            </a:r>
            <a:r>
              <a:rPr lang="en-GB" altLang="en-US" sz="1000" dirty="0">
                <a:solidFill>
                  <a:srgbClr val="0070C0"/>
                </a:solidFill>
              </a:rPr>
              <a:t>/PNS </a:t>
            </a:r>
            <a:r>
              <a:rPr lang="en-GB" altLang="en-US" sz="1000" dirty="0">
                <a:solidFill>
                  <a:srgbClr val="286AA6"/>
                </a:solidFill>
              </a:rPr>
              <a:t>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2174355"/>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5076747" y="2731997"/>
            <a:ext cx="5545944"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None/>
            </a:pPr>
            <a:r>
              <a:rPr lang="en-GB" altLang="en-US" sz="1800" dirty="0">
                <a:solidFill>
                  <a:srgbClr val="343433"/>
                </a:solidFill>
              </a:rPr>
              <a:t>Listen to your teacher read aloud the extracts on the following slides (just after the Tell-me grid).</a:t>
            </a:r>
          </a:p>
          <a:p>
            <a:pPr>
              <a:spcBef>
                <a:spcPts val="1500"/>
              </a:spcBef>
              <a:buNone/>
            </a:pPr>
            <a:r>
              <a:rPr lang="en-GB" altLang="en-US" sz="1800" dirty="0">
                <a:solidFill>
                  <a:srgbClr val="343433"/>
                </a:solidFill>
              </a:rPr>
              <a:t>Share your initial reactions with a partner.</a:t>
            </a:r>
          </a:p>
          <a:p>
            <a:pPr>
              <a:spcBef>
                <a:spcPts val="1500"/>
              </a:spcBef>
              <a:buNone/>
            </a:pPr>
            <a:r>
              <a:rPr lang="en-GB" altLang="en-US" sz="1800" dirty="0">
                <a:solidFill>
                  <a:srgbClr val="343433"/>
                </a:solidFill>
              </a:rPr>
              <a:t>Re-read the text either on your own or with a partner and jot down some thoughts using the ‘Tell-me’ grid on the next slide:</a:t>
            </a:r>
          </a:p>
        </p:txBody>
      </p:sp>
      <p:sp>
        <p:nvSpPr>
          <p:cNvPr id="56" name="Rectangle 55">
            <a:extLst>
              <a:ext uri="{FF2B5EF4-FFF2-40B4-BE49-F238E27FC236}">
                <a16:creationId xmlns:a16="http://schemas.microsoft.com/office/drawing/2014/main" id="{E0986AF5-23D9-F34F-9F52-1FFA3550A3ED}"/>
              </a:ext>
            </a:extLst>
          </p:cNvPr>
          <p:cNvSpPr/>
          <p:nvPr/>
        </p:nvSpPr>
        <p:spPr>
          <a:xfrm>
            <a:off x="1056318" y="2181296"/>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32936381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9562318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pic>
        <p:nvPicPr>
          <p:cNvPr id="10" name="Picture 11">
            <a:extLst>
              <a:ext uri="{FF2B5EF4-FFF2-40B4-BE49-F238E27FC236}">
                <a16:creationId xmlns:a16="http://schemas.microsoft.com/office/drawing/2014/main" id="{7694A001-6F67-914C-BA14-D126EFA96F5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94487" y="1321669"/>
            <a:ext cx="3503910" cy="468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3">
            <a:extLst>
              <a:ext uri="{FF2B5EF4-FFF2-40B4-BE49-F238E27FC236}">
                <a16:creationId xmlns:a16="http://schemas.microsoft.com/office/drawing/2014/main" id="{DDC1493C-6C07-BB42-B057-84BFD0706425}"/>
              </a:ext>
            </a:extLst>
          </p:cNvPr>
          <p:cNvSpPr>
            <a:spLocks noChangeArrowheads="1"/>
          </p:cNvSpPr>
          <p:nvPr/>
        </p:nvSpPr>
        <p:spPr bwMode="auto">
          <a:xfrm>
            <a:off x="5063308" y="1593013"/>
            <a:ext cx="5934205"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500"/>
              </a:spcBef>
              <a:buFontTx/>
              <a:buNone/>
            </a:pPr>
            <a:r>
              <a:rPr lang="en-US" altLang="ja-JP" sz="1500" dirty="0">
                <a:solidFill>
                  <a:srgbClr val="343433"/>
                </a:solidFill>
                <a:ea typeface="MS PGothic" panose="020B0600070205080204" pitchFamily="34" charset="-128"/>
              </a:rPr>
              <a:t>Across the town, in the big house by the mill, Mabel Arkwright was also waking. The last embers of the well-stoked fire settled in the grate and Mabel rose sedately from her comfortable bed.  As she sat on the plump eiderdown waiting for Daisy to come and run her a hot bath, tears filled her eyes as she gazed sadly at the old photograph of her dear husband Stanley.</a:t>
            </a:r>
          </a:p>
          <a:p>
            <a:pPr indent="0" eaLnBrk="1" hangingPunct="1">
              <a:spcBef>
                <a:spcPts val="1500"/>
              </a:spcBef>
              <a:buFontTx/>
              <a:buNone/>
            </a:pPr>
            <a:r>
              <a:rPr lang="en-US" altLang="ja-JP" sz="1500" dirty="0">
                <a:solidFill>
                  <a:srgbClr val="343433"/>
                </a:solidFill>
                <a:ea typeface="MS PGothic" panose="020B0600070205080204" pitchFamily="34" charset="-128"/>
              </a:rPr>
              <a:t>Mabel dressed quickly, barely noticing the array of fine clothes laid out for her by her maid. Sighing, she went downstairs to the dining room where she picked at her breakfast of scrambled eggs and delicately cut slices of hot buttered toast.</a:t>
            </a:r>
          </a:p>
          <a:p>
            <a:pPr indent="0">
              <a:spcBef>
                <a:spcPts val="1500"/>
              </a:spcBef>
              <a:buNone/>
            </a:pPr>
            <a:r>
              <a:rPr lang="en-US" altLang="ja-JP" sz="1500" dirty="0">
                <a:solidFill>
                  <a:srgbClr val="343433"/>
                </a:solidFill>
                <a:latin typeface="Comic Sans MS" panose="030F0702030302020204" pitchFamily="66" charset="0"/>
                <a:ea typeface="MS PGothic" panose="020B0600070205080204" pitchFamily="34" charset="-128"/>
              </a:rPr>
              <a:t>If only her beloved Stanley were still with her. He had been such a wonderful husband and father and a kindly employer for the workers. He had transformed the working conditions for the people in his mill and they respected him for it; he would be greatly saddened by the way they were being treated now.</a:t>
            </a:r>
            <a:endParaRPr lang="en-GB" altLang="ja-JP" sz="1500" dirty="0">
              <a:solidFill>
                <a:srgbClr val="343433"/>
              </a:solidFill>
              <a:latin typeface="Comic Sans MS" panose="030F0702030302020204" pitchFamily="66" charset="0"/>
              <a:ea typeface="MS PGothic" panose="020B0600070205080204" pitchFamily="34" charset="-128"/>
            </a:endParaRPr>
          </a:p>
          <a:p>
            <a:pPr indent="0" eaLnBrk="1" hangingPunct="1">
              <a:spcBef>
                <a:spcPts val="1500"/>
              </a:spcBef>
              <a:buFontTx/>
              <a:buNone/>
            </a:pPr>
            <a:r>
              <a:rPr lang="en-US" altLang="ja-JP" sz="1500" dirty="0">
                <a:solidFill>
                  <a:srgbClr val="343433"/>
                </a:solidFill>
                <a:ea typeface="MS PGothic" panose="020B0600070205080204" pitchFamily="34" charset="-128"/>
              </a:rPr>
              <a:t> </a:t>
            </a:r>
            <a:endParaRPr lang="en-GB" altLang="ja-JP" sz="1500" dirty="0">
              <a:solidFill>
                <a:srgbClr val="343433"/>
              </a:solidFill>
              <a:ea typeface="MS PGothic" panose="020B0600070205080204" pitchFamily="34" charset="-128"/>
            </a:endParaRPr>
          </a:p>
        </p:txBody>
      </p:sp>
      <p:sp>
        <p:nvSpPr>
          <p:cNvPr id="14" name="Subtitle 2">
            <a:extLst>
              <a:ext uri="{FF2B5EF4-FFF2-40B4-BE49-F238E27FC236}">
                <a16:creationId xmlns:a16="http://schemas.microsoft.com/office/drawing/2014/main" id="{C24AEB42-9348-734E-B1AE-2A8E3BFD1C45}"/>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5 Mabel</a:t>
            </a:r>
            <a:endParaRPr lang="en-US" sz="25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878176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Rectangle 13">
            <a:extLst>
              <a:ext uri="{FF2B5EF4-FFF2-40B4-BE49-F238E27FC236}">
                <a16:creationId xmlns:a16="http://schemas.microsoft.com/office/drawing/2014/main" id="{DDC1493C-6C07-BB42-B057-84BFD0706425}"/>
              </a:ext>
            </a:extLst>
          </p:cNvPr>
          <p:cNvSpPr>
            <a:spLocks noChangeArrowheads="1"/>
          </p:cNvSpPr>
          <p:nvPr/>
        </p:nvSpPr>
        <p:spPr bwMode="auto">
          <a:xfrm>
            <a:off x="4272303" y="1233933"/>
            <a:ext cx="6970008" cy="448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defRPr/>
            </a:pPr>
            <a:r>
              <a:rPr lang="en-US" altLang="ja-JP" sz="1500" dirty="0">
                <a:solidFill>
                  <a:srgbClr val="343433"/>
                </a:solidFill>
                <a:latin typeface="Comic Sans MS" panose="030F0702030302020204" pitchFamily="66" charset="0"/>
                <a:ea typeface="MS PGothic" panose="020B0600070205080204" pitchFamily="34" charset="-128"/>
              </a:rPr>
              <a:t>She turned the pages of yesterday’s flimsy newspaper with vague interest: Emily Davison had been imprisoned again having committed another audacious offence in the name of women’s suffrage. This time she had committed arson by pushing paraffin-soaked linen into the letter slots on post boxes, then setting light to them. Although Mabel did not condone the extremist actions of these rebellious women, she did feel a sense of envy at their bravery and commitment.</a:t>
            </a:r>
          </a:p>
          <a:p>
            <a:pPr indent="0">
              <a:spcBef>
                <a:spcPts val="1500"/>
              </a:spcBef>
              <a:buNone/>
              <a:defRPr/>
            </a:pPr>
            <a:r>
              <a:rPr lang="en-US" altLang="ja-JP" sz="1500" dirty="0">
                <a:solidFill>
                  <a:srgbClr val="343433"/>
                </a:solidFill>
                <a:latin typeface="Comic Sans MS" panose="030F0702030302020204" pitchFamily="66" charset="0"/>
                <a:ea typeface="MS PGothic" panose="020B0600070205080204" pitchFamily="34" charset="-128"/>
              </a:rPr>
              <a:t>Another day of dull routine had begun. There must be more to life than this, she thought.</a:t>
            </a:r>
          </a:p>
          <a:p>
            <a:pPr indent="0">
              <a:spcBef>
                <a:spcPts val="1000"/>
              </a:spcBef>
              <a:buNone/>
            </a:pPr>
            <a:r>
              <a:rPr lang="en-US" altLang="ja-JP" sz="1500" dirty="0">
                <a:solidFill>
                  <a:srgbClr val="343433"/>
                </a:solidFill>
                <a:ea typeface="MS PGothic" panose="020B0600070205080204" pitchFamily="34" charset="-128"/>
              </a:rPr>
              <a:t>“Your morning coffee, Madam,” said Daisy, blustering into the sitting room. “There’s a hot buttered teacake as well – </a:t>
            </a:r>
            <a:r>
              <a:rPr lang="en-US" altLang="ja-JP" sz="1500" dirty="0" err="1">
                <a:solidFill>
                  <a:srgbClr val="343433"/>
                </a:solidFill>
                <a:ea typeface="MS PGothic" panose="020B0600070205080204" pitchFamily="34" charset="-128"/>
              </a:rPr>
              <a:t>Mrs</a:t>
            </a:r>
            <a:r>
              <a:rPr lang="en-US" altLang="ja-JP" sz="1500" dirty="0">
                <a:solidFill>
                  <a:srgbClr val="343433"/>
                </a:solidFill>
                <a:ea typeface="MS PGothic" panose="020B0600070205080204" pitchFamily="34" charset="-128"/>
              </a:rPr>
              <a:t> Davies said to tell you that they are fresh from the oven, and she’s making Mulligatawny Soup for lunch – she’s finding all these new recipes in </a:t>
            </a:r>
            <a:r>
              <a:rPr lang="en-US" altLang="ja-JP" sz="1500" dirty="0" err="1">
                <a:solidFill>
                  <a:srgbClr val="343433"/>
                </a:solidFill>
                <a:ea typeface="MS PGothic" panose="020B0600070205080204" pitchFamily="34" charset="-128"/>
              </a:rPr>
              <a:t>Mrs</a:t>
            </a:r>
            <a:r>
              <a:rPr lang="en-US" altLang="ja-JP" sz="1500" dirty="0">
                <a:solidFill>
                  <a:srgbClr val="343433"/>
                </a:solidFill>
                <a:ea typeface="MS PGothic" panose="020B0600070205080204" pitchFamily="34" charset="-128"/>
              </a:rPr>
              <a:t> </a:t>
            </a:r>
            <a:r>
              <a:rPr lang="en-US" altLang="ja-JP" sz="1500" dirty="0" err="1">
                <a:solidFill>
                  <a:srgbClr val="343433"/>
                </a:solidFill>
                <a:ea typeface="MS PGothic" panose="020B0600070205080204" pitchFamily="34" charset="-128"/>
              </a:rPr>
              <a:t>Beeton’s</a:t>
            </a:r>
            <a:r>
              <a:rPr lang="en-US" altLang="ja-JP" sz="1500" dirty="0">
                <a:solidFill>
                  <a:srgbClr val="343433"/>
                </a:solidFill>
                <a:ea typeface="MS PGothic" panose="020B0600070205080204" pitchFamily="34" charset="-128"/>
              </a:rPr>
              <a:t> book – and she got the butcher to prepare a rabbit and …”</a:t>
            </a:r>
          </a:p>
          <a:p>
            <a:pPr indent="0">
              <a:spcBef>
                <a:spcPts val="1000"/>
              </a:spcBef>
              <a:buNone/>
            </a:pPr>
            <a:r>
              <a:rPr lang="en-US" altLang="ja-JP" sz="1500" dirty="0">
                <a:solidFill>
                  <a:srgbClr val="343433"/>
                </a:solidFill>
                <a:ea typeface="MS PGothic" panose="020B0600070205080204" pitchFamily="34" charset="-128"/>
              </a:rPr>
              <a:t>“Slow, down, Daisy!” laughed Mabel. “One thing at once. Now, I shall need my outdoor coat brushing and I want to wear my fur – it’s still very cold out.”</a:t>
            </a:r>
          </a:p>
          <a:p>
            <a:pPr indent="0">
              <a:spcBef>
                <a:spcPts val="1500"/>
              </a:spcBef>
              <a:buNone/>
              <a:defRPr/>
            </a:pPr>
            <a:endParaRPr lang="en-GB" altLang="ja-JP" sz="1500" dirty="0">
              <a:solidFill>
                <a:srgbClr val="343433"/>
              </a:solidFill>
              <a:latin typeface="Comic Sans MS" panose="030F0702030302020204" pitchFamily="66" charset="0"/>
              <a:ea typeface="MS PGothic" panose="020B0600070205080204" pitchFamily="34" charset="-128"/>
            </a:endParaRPr>
          </a:p>
        </p:txBody>
      </p:sp>
      <p:pic>
        <p:nvPicPr>
          <p:cNvPr id="9" name="Picture 11">
            <a:extLst>
              <a:ext uri="{FF2B5EF4-FFF2-40B4-BE49-F238E27FC236}">
                <a16:creationId xmlns:a16="http://schemas.microsoft.com/office/drawing/2014/main" id="{3E28D20A-9FD3-744A-AC37-12852B3C997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015356" y="1432261"/>
            <a:ext cx="2685666" cy="3940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23537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pic>
        <p:nvPicPr>
          <p:cNvPr id="7" name="Picture 11">
            <a:extLst>
              <a:ext uri="{FF2B5EF4-FFF2-40B4-BE49-F238E27FC236}">
                <a16:creationId xmlns:a16="http://schemas.microsoft.com/office/drawing/2014/main" id="{818BF3C8-17F8-314A-8525-D8FD55F6538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3827" y="1321668"/>
            <a:ext cx="3554577" cy="4749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3">
            <a:extLst>
              <a:ext uri="{FF2B5EF4-FFF2-40B4-BE49-F238E27FC236}">
                <a16:creationId xmlns:a16="http://schemas.microsoft.com/office/drawing/2014/main" id="{91F5144E-DFC8-9942-BE02-4CB9D8436335}"/>
              </a:ext>
            </a:extLst>
          </p:cNvPr>
          <p:cNvSpPr>
            <a:spLocks noChangeArrowheads="1"/>
          </p:cNvSpPr>
          <p:nvPr/>
        </p:nvSpPr>
        <p:spPr bwMode="auto">
          <a:xfrm>
            <a:off x="4774267" y="1395306"/>
            <a:ext cx="3778268" cy="4501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US" altLang="ja-JP" sz="1500" dirty="0">
                <a:solidFill>
                  <a:srgbClr val="343433"/>
                </a:solidFill>
                <a:ea typeface="MS PGothic" panose="020B0600070205080204" pitchFamily="34" charset="-128"/>
              </a:rPr>
              <a:t>“Yes, Madam, sorry, Madam. Everything is ready and I’ll make sure the fire is stoked so you’ll be warm. And here’s today’s newspaper.”</a:t>
            </a:r>
          </a:p>
          <a:p>
            <a:pPr indent="0">
              <a:spcBef>
                <a:spcPts val="1000"/>
              </a:spcBef>
              <a:buNone/>
            </a:pPr>
            <a:r>
              <a:rPr lang="en-US" altLang="ja-JP" sz="1500" dirty="0">
                <a:solidFill>
                  <a:srgbClr val="343433"/>
                </a:solidFill>
                <a:latin typeface="Comic Sans MS" panose="030F0702030302020204" pitchFamily="66" charset="0"/>
                <a:ea typeface="MS PGothic" panose="020B0600070205080204" pitchFamily="34" charset="-128"/>
              </a:rPr>
              <a:t>As Mabel idly turned the pages, something caught her eye. An advertisement, only small, but nevertheless noticeable. ‘WOMEN’S SUFFRAGE’ it began. ‘A PUBLIC MEETING, on Tuesday Evening Next’. She read on. It was to start at 7 o’clock in the evening. It was to be chaired by The Rev. C. Brook M.A., obviously educated and a man of the cloth.</a:t>
            </a:r>
          </a:p>
          <a:p>
            <a:pPr indent="0">
              <a:spcBef>
                <a:spcPts val="1000"/>
              </a:spcBef>
              <a:buNone/>
              <a:defRPr/>
            </a:pPr>
            <a:r>
              <a:rPr lang="en-US" altLang="ja-JP" sz="1500" dirty="0">
                <a:solidFill>
                  <a:srgbClr val="343433"/>
                </a:solidFill>
                <a:latin typeface="Comic Sans MS" panose="030F0702030302020204" pitchFamily="66" charset="0"/>
                <a:ea typeface="MS PGothic" panose="020B0600070205080204" pitchFamily="34" charset="-128"/>
              </a:rPr>
              <a:t>What would be the harm? She was a modern woman, after all. She had even ridden in a motor car.</a:t>
            </a:r>
            <a:endParaRPr lang="en-GB" altLang="ja-JP" sz="1500" dirty="0">
              <a:solidFill>
                <a:srgbClr val="343433"/>
              </a:solidFill>
              <a:ea typeface="MS PGothic" panose="020B0600070205080204" pitchFamily="34" charset="-128"/>
            </a:endParaRPr>
          </a:p>
          <a:p>
            <a:pPr indent="0">
              <a:spcBef>
                <a:spcPts val="1500"/>
              </a:spcBef>
              <a:buNone/>
            </a:pPr>
            <a:endParaRPr lang="en-GB" altLang="ja-JP" sz="1500" dirty="0">
              <a:solidFill>
                <a:srgbClr val="343433"/>
              </a:solidFill>
              <a:ea typeface="MS PGothic" panose="020B0600070205080204" pitchFamily="34" charset="-128"/>
            </a:endParaRPr>
          </a:p>
        </p:txBody>
      </p:sp>
      <p:sp>
        <p:nvSpPr>
          <p:cNvPr id="10" name="Subtitle 2">
            <a:extLst>
              <a:ext uri="{FF2B5EF4-FFF2-40B4-BE49-F238E27FC236}">
                <a16:creationId xmlns:a16="http://schemas.microsoft.com/office/drawing/2014/main" id="{87136E09-485D-6142-BF07-640A5E3A4CE2}"/>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6 The Servant</a:t>
            </a:r>
            <a:endParaRPr lang="en-US" sz="2500" b="1" dirty="0">
              <a:solidFill>
                <a:srgbClr val="0070C0"/>
              </a:solidFill>
              <a:latin typeface="Comic Sans MS" panose="030F0902030302020204" pitchFamily="66" charset="0"/>
              <a:cs typeface="Arial" panose="020B0604020202020204" pitchFamily="34" charset="0"/>
            </a:endParaRPr>
          </a:p>
        </p:txBody>
      </p:sp>
      <p:pic>
        <p:nvPicPr>
          <p:cNvPr id="4" name="Picture 12">
            <a:extLst>
              <a:ext uri="{FF2B5EF4-FFF2-40B4-BE49-F238E27FC236}">
                <a16:creationId xmlns:a16="http://schemas.microsoft.com/office/drawing/2014/main" id="{14ABE892-C70C-CE4F-AA2A-BBFE81D4D17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52535" y="1655805"/>
            <a:ext cx="2755914" cy="3539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0921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9" name="Rectangle 13">
            <a:extLst>
              <a:ext uri="{FF2B5EF4-FFF2-40B4-BE49-F238E27FC236}">
                <a16:creationId xmlns:a16="http://schemas.microsoft.com/office/drawing/2014/main" id="{A79F5B2B-37FF-6D41-AC87-69332012B1C8}"/>
              </a:ext>
            </a:extLst>
          </p:cNvPr>
          <p:cNvSpPr>
            <a:spLocks noChangeArrowheads="1"/>
          </p:cNvSpPr>
          <p:nvPr/>
        </p:nvSpPr>
        <p:spPr bwMode="auto">
          <a:xfrm>
            <a:off x="4387803" y="1765126"/>
            <a:ext cx="3841795" cy="3949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defRPr/>
            </a:pPr>
            <a:r>
              <a:rPr lang="en-US" altLang="ja-JP" sz="1500" dirty="0">
                <a:solidFill>
                  <a:srgbClr val="343433"/>
                </a:solidFill>
                <a:ea typeface="MS PGothic" panose="020B0600070205080204" pitchFamily="34" charset="-128"/>
              </a:rPr>
              <a:t>Mabel frowned. Her mind raced. Should she go? </a:t>
            </a:r>
            <a:r>
              <a:rPr lang="en-US" altLang="ja-JP" sz="1500" i="1" dirty="0">
                <a:solidFill>
                  <a:srgbClr val="343433"/>
                </a:solidFill>
                <a:ea typeface="MS PGothic" panose="020B0600070205080204" pitchFamily="34" charset="-128"/>
              </a:rPr>
              <a:t>Dare</a:t>
            </a:r>
            <a:r>
              <a:rPr lang="en-US" altLang="ja-JP" sz="1500" dirty="0">
                <a:solidFill>
                  <a:srgbClr val="343433"/>
                </a:solidFill>
                <a:ea typeface="MS PGothic" panose="020B0600070205080204" pitchFamily="34" charset="-128"/>
              </a:rPr>
              <a:t> she go? She scanned the list of speakers, mainly women but some men. She had seen some of those names before – many of them had the reputation of troublemakers, militant activists trying to change things. She knew they broke windows and set fire to things. She really shouldn’t get involved.</a:t>
            </a:r>
          </a:p>
          <a:p>
            <a:pPr indent="0">
              <a:spcBef>
                <a:spcPts val="1500"/>
              </a:spcBef>
              <a:buNone/>
              <a:defRPr/>
            </a:pPr>
            <a:r>
              <a:rPr lang="en-US" altLang="ja-JP" sz="1500" dirty="0">
                <a:solidFill>
                  <a:srgbClr val="343433"/>
                </a:solidFill>
                <a:ea typeface="MS PGothic" panose="020B0600070205080204" pitchFamily="34" charset="-128"/>
              </a:rPr>
              <a:t>And yet… she could feel the slightest stirring of passion rising inside. She really needed to do more than sit around all day.</a:t>
            </a:r>
            <a:endParaRPr lang="en-GB" altLang="ja-JP" sz="1500" dirty="0">
              <a:solidFill>
                <a:srgbClr val="343433"/>
              </a:solidFill>
              <a:ea typeface="MS PGothic" panose="020B0600070205080204" pitchFamily="34" charset="-128"/>
            </a:endParaRPr>
          </a:p>
        </p:txBody>
      </p:sp>
      <p:pic>
        <p:nvPicPr>
          <p:cNvPr id="11" name="Picture 12">
            <a:extLst>
              <a:ext uri="{FF2B5EF4-FFF2-40B4-BE49-F238E27FC236}">
                <a16:creationId xmlns:a16="http://schemas.microsoft.com/office/drawing/2014/main" id="{6079EA17-6F01-C34C-9C46-44E2C2D8F1A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52535" y="1655805"/>
            <a:ext cx="2755914" cy="3539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F7F36636-549E-E94D-9F8B-56EC38ED6B65}"/>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015356" y="1384136"/>
            <a:ext cx="2685666" cy="3940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3738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How</a:t>
            </a:r>
            <a:r>
              <a:rPr lang="en-US" altLang="en-US" sz="1600" dirty="0">
                <a:solidFill>
                  <a:srgbClr val="343433"/>
                </a:solidFill>
              </a:rPr>
              <a:t> does the text make you feel?</a:t>
            </a:r>
            <a:endParaRPr lang="en-GB" altLang="en-US" sz="1600" dirty="0">
              <a:solidFill>
                <a:srgbClr val="343433"/>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What’s in </a:t>
            </a:r>
            <a:r>
              <a:rPr lang="en-GB" altLang="en-US" sz="1600" b="1" dirty="0">
                <a:solidFill>
                  <a:srgbClr val="343433"/>
                </a:solidFill>
              </a:rPr>
              <a:t>your</a:t>
            </a:r>
            <a:r>
              <a:rPr lang="en-GB" altLang="en-US" sz="1600" dirty="0">
                <a:solidFill>
                  <a:srgbClr val="343433"/>
                </a:solidFill>
              </a:rPr>
              <a:t> head? </a:t>
            </a:r>
            <a:br>
              <a:rPr lang="en-GB" altLang="en-US" sz="1600" dirty="0">
                <a:solidFill>
                  <a:srgbClr val="343433"/>
                </a:solidFill>
              </a:rPr>
            </a:br>
            <a:r>
              <a:rPr lang="en-GB" altLang="en-US" sz="1600" dirty="0">
                <a:solidFill>
                  <a:srgbClr val="343433"/>
                </a:solidFill>
              </a:rPr>
              <a:t>What do </a:t>
            </a:r>
            <a:r>
              <a:rPr lang="en-US" altLang="en-US" sz="1600" b="1" dirty="0">
                <a:solidFill>
                  <a:srgbClr val="343433"/>
                </a:solidFill>
              </a:rPr>
              <a:t>you</a:t>
            </a:r>
            <a:r>
              <a:rPr lang="en-US" altLang="en-US" sz="1600" dirty="0">
                <a:solidFill>
                  <a:srgbClr val="343433"/>
                </a:solidFill>
              </a:rPr>
              <a:t> think?</a:t>
            </a:r>
            <a:endParaRPr lang="en-GB" altLang="en-US" sz="1600" dirty="0">
              <a:solidFill>
                <a:srgbClr val="343433"/>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343433"/>
                </a:solidFill>
              </a:rPr>
              <a:t>Propos</a:t>
            </a:r>
            <a:r>
              <a:rPr lang="en-US" altLang="en-US" sz="1600" dirty="0">
                <a:solidFill>
                  <a:srgbClr val="343433"/>
                </a:solidFill>
              </a:rPr>
              <a:t>e</a:t>
            </a:r>
            <a:r>
              <a:rPr lang="en-GB" altLang="en-US" sz="1600" dirty="0">
                <a:solidFill>
                  <a:srgbClr val="343433"/>
                </a:solidFill>
              </a:rPr>
              <a:t> ideas using tentative language, such as </a:t>
            </a:r>
            <a:r>
              <a:rPr lang="en-US" altLang="en-US" sz="1600" dirty="0">
                <a:solidFill>
                  <a:srgbClr val="343433"/>
                </a:solidFill>
              </a:rPr>
              <a:t>I wonder why… I think that… Perhaps…</a:t>
            </a:r>
            <a:endParaRPr lang="en-GB" altLang="en-US" sz="1600" dirty="0">
              <a:solidFill>
                <a:srgbClr val="343433"/>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Consider the</a:t>
            </a:r>
            <a:br>
              <a:rPr lang="en-GB" altLang="en-US" sz="1600" dirty="0">
                <a:solidFill>
                  <a:srgbClr val="343433"/>
                </a:solidFill>
              </a:rPr>
            </a:br>
            <a:r>
              <a:rPr lang="en-GB" altLang="en-US" sz="1600" dirty="0">
                <a:solidFill>
                  <a:srgbClr val="343433"/>
                </a:solidFill>
              </a:rPr>
              <a:t>opinions </a:t>
            </a:r>
            <a:br>
              <a:rPr lang="en-GB" altLang="en-US" sz="1600" dirty="0">
                <a:solidFill>
                  <a:srgbClr val="343433"/>
                </a:solidFill>
              </a:rPr>
            </a:br>
            <a:r>
              <a:rPr lang="en-GB" altLang="en-US" sz="1600" dirty="0">
                <a:solidFill>
                  <a:srgbClr val="343433"/>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Read aloud</a:t>
            </a:r>
            <a:br>
              <a:rPr lang="en-GB" altLang="en-US" sz="1600" dirty="0">
                <a:solidFill>
                  <a:srgbClr val="343433"/>
                </a:solidFill>
              </a:rPr>
            </a:br>
            <a:r>
              <a:rPr lang="en-GB" altLang="en-US" sz="1600" dirty="0">
                <a:solidFill>
                  <a:srgbClr val="343433"/>
                </a:solidFill>
              </a:rPr>
              <a:t>with prosody.</a:t>
            </a:r>
          </a:p>
        </p:txBody>
      </p:sp>
    </p:spTree>
    <p:extLst>
      <p:ext uri="{BB962C8B-B14F-4D97-AF65-F5344CB8AC3E}">
        <p14:creationId xmlns:p14="http://schemas.microsoft.com/office/powerpoint/2010/main" val="4103425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ubtitle 2">
            <a:extLst>
              <a:ext uri="{FF2B5EF4-FFF2-40B4-BE49-F238E27FC236}">
                <a16:creationId xmlns:a16="http://schemas.microsoft.com/office/drawing/2014/main" id="{5E287E39-6F74-394A-9BF5-C3692EA8BF9D}"/>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 word about prosody</a:t>
            </a:r>
          </a:p>
        </p:txBody>
      </p:sp>
      <p:sp>
        <p:nvSpPr>
          <p:cNvPr id="20" name="Rectangle 4">
            <a:extLst>
              <a:ext uri="{FF2B5EF4-FFF2-40B4-BE49-F238E27FC236}">
                <a16:creationId xmlns:a16="http://schemas.microsoft.com/office/drawing/2014/main" id="{E9DA77A7-984A-6543-8BDD-8872D8E5DF67}"/>
              </a:ext>
            </a:extLst>
          </p:cNvPr>
          <p:cNvSpPr>
            <a:spLocks noChangeArrowheads="1"/>
          </p:cNvSpPr>
          <p:nvPr/>
        </p:nvSpPr>
        <p:spPr bwMode="auto">
          <a:xfrm>
            <a:off x="5340033" y="1771226"/>
            <a:ext cx="5752147" cy="208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r>
              <a:rPr lang="en-US" altLang="en-US" sz="2000" dirty="0">
                <a:solidFill>
                  <a:srgbClr val="414042"/>
                </a:solidFill>
                <a:latin typeface="Comic Sans MS" panose="030F0902030302020204" pitchFamily="66" charset="0"/>
              </a:rPr>
              <a:t>Fluent </a:t>
            </a:r>
            <a:r>
              <a:rPr lang="en-US" altLang="en-US" sz="2000" b="1" dirty="0">
                <a:solidFill>
                  <a:srgbClr val="0070C0"/>
                </a:solidFill>
                <a:latin typeface="Comic Sans MS" panose="030F0902030302020204" pitchFamily="66" charset="0"/>
              </a:rPr>
              <a:t>readers</a:t>
            </a:r>
            <a:r>
              <a:rPr lang="en-US" altLang="en-US" sz="2000" dirty="0">
                <a:solidFill>
                  <a:srgbClr val="414042"/>
                </a:solidFill>
                <a:latin typeface="Comic Sans MS" panose="030F0902030302020204" pitchFamily="66" charset="0"/>
              </a:rPr>
              <a:t> use </a:t>
            </a:r>
            <a:r>
              <a:rPr lang="en-US" altLang="en-US" sz="2000" b="1" dirty="0">
                <a:solidFill>
                  <a:srgbClr val="0070C0"/>
                </a:solidFill>
                <a:latin typeface="Comic Sans MS" panose="030F0902030302020204" pitchFamily="66" charset="0"/>
              </a:rPr>
              <a:t>prosody</a:t>
            </a:r>
            <a:r>
              <a:rPr lang="en-US" altLang="en-US" sz="2000" dirty="0">
                <a:solidFill>
                  <a:srgbClr val="414042"/>
                </a:solidFill>
                <a:latin typeface="Comic Sans MS" panose="030F0902030302020204" pitchFamily="66" charset="0"/>
              </a:rPr>
              <a:t> (pitch, stress, intonation, volume and timing) to convey meaning when they read aloud, whether that is actually out loud or reading ‘aloud’ in your own head – reading in your head as if you were saying it out loud.</a:t>
            </a:r>
            <a:endParaRPr lang="en-GB" altLang="en-US" sz="2000" dirty="0">
              <a:solidFill>
                <a:srgbClr val="414042"/>
              </a:solidFill>
              <a:latin typeface="Comic Sans MS" panose="030F0902030302020204" pitchFamily="66" charset="0"/>
            </a:endParaRPr>
          </a:p>
        </p:txBody>
      </p:sp>
      <p:sp>
        <p:nvSpPr>
          <p:cNvPr id="34" name="Rectangle 13">
            <a:extLst>
              <a:ext uri="{FF2B5EF4-FFF2-40B4-BE49-F238E27FC236}">
                <a16:creationId xmlns:a16="http://schemas.microsoft.com/office/drawing/2014/main" id="{3C18ED80-60B3-DE46-9B62-14E5804441E2}"/>
              </a:ext>
            </a:extLst>
          </p:cNvPr>
          <p:cNvSpPr>
            <a:spLocks noChangeArrowheads="1"/>
          </p:cNvSpPr>
          <p:nvPr/>
        </p:nvSpPr>
        <p:spPr bwMode="auto">
          <a:xfrm>
            <a:off x="1475423" y="4054273"/>
            <a:ext cx="9616757" cy="1798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2000" b="1" dirty="0">
                <a:solidFill>
                  <a:srgbClr val="0070C0"/>
                </a:solidFill>
                <a:latin typeface="Comic Sans MS" panose="030F0902030302020204" pitchFamily="66" charset="0"/>
              </a:rPr>
              <a:t>Prosody</a:t>
            </a:r>
            <a:r>
              <a:rPr lang="en-GB" altLang="en-US" sz="2000" dirty="0">
                <a:solidFill>
                  <a:srgbClr val="414042"/>
                </a:solidFill>
                <a:latin typeface="Comic Sans MS" panose="030F0902030302020204" pitchFamily="66" charset="0"/>
              </a:rPr>
              <a:t> is important in letting your reader </a:t>
            </a:r>
            <a:r>
              <a:rPr lang="en-US" altLang="en-US" sz="2000" dirty="0">
                <a:solidFill>
                  <a:srgbClr val="414042"/>
                </a:solidFill>
                <a:latin typeface="Comic Sans MS" panose="030F0902030302020204" pitchFamily="66" charset="0"/>
              </a:rPr>
              <a:t>know about</a:t>
            </a:r>
            <a:r>
              <a:rPr lang="en-GB" altLang="en-US" sz="2000" dirty="0">
                <a:solidFill>
                  <a:srgbClr val="414042"/>
                </a:solidFill>
                <a:latin typeface="Comic Sans MS" panose="030F0902030302020204" pitchFamily="66" charset="0"/>
              </a:rPr>
              <a:t> emotions and attitudes. When you deliberately vary the way you read something, for example to indicate fear or surprise, you are reading with prosody. You might change the way you read something to show that a different person is speaking, or you might read slowly to convey a feeling of calm. or very fast to indicate speed.</a:t>
            </a:r>
          </a:p>
        </p:txBody>
      </p:sp>
      <p:sp>
        <p:nvSpPr>
          <p:cNvPr id="5" name="Oval Callout 4">
            <a:extLst>
              <a:ext uri="{FF2B5EF4-FFF2-40B4-BE49-F238E27FC236}">
                <a16:creationId xmlns:a16="http://schemas.microsoft.com/office/drawing/2014/main" id="{C9C30552-CCE4-E24F-AE28-3739281ACED8}"/>
              </a:ext>
            </a:extLst>
          </p:cNvPr>
          <p:cNvSpPr/>
          <p:nvPr/>
        </p:nvSpPr>
        <p:spPr>
          <a:xfrm>
            <a:off x="883920" y="1321669"/>
            <a:ext cx="4124960" cy="2468489"/>
          </a:xfrm>
          <a:prstGeom prst="wedgeEllipseCallout">
            <a:avLst>
              <a:gd name="adj1" fmla="val -48868"/>
              <a:gd name="adj2" fmla="val 6056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dirty="0">
                <a:solidFill>
                  <a:srgbClr val="414042"/>
                </a:solidFill>
                <a:latin typeface="Comic Sans MS" panose="030F0902030302020204" pitchFamily="66" charset="0"/>
              </a:rPr>
              <a:t>Prosody is reading aloud with </a:t>
            </a:r>
            <a:r>
              <a:rPr lang="en-GB" altLang="en-US" sz="2000" b="1" dirty="0">
                <a:solidFill>
                  <a:srgbClr val="0070C0"/>
                </a:solidFill>
                <a:latin typeface="Comic Sans MS" panose="030F0902030302020204" pitchFamily="66" charset="0"/>
              </a:rPr>
              <a:t>intonation</a:t>
            </a:r>
            <a:r>
              <a:rPr lang="en-GB" altLang="en-US" sz="2000" dirty="0">
                <a:solidFill>
                  <a:srgbClr val="414042"/>
                </a:solidFill>
                <a:latin typeface="Comic Sans MS" panose="030F0902030302020204" pitchFamily="66" charset="0"/>
              </a:rPr>
              <a:t>, taking account of where to vary your </a:t>
            </a:r>
            <a:r>
              <a:rPr lang="en-GB" altLang="en-US" sz="2000" b="1" dirty="0">
                <a:solidFill>
                  <a:srgbClr val="0070C0"/>
                </a:solidFill>
                <a:latin typeface="Comic Sans MS" panose="030F0902030302020204" pitchFamily="66" charset="0"/>
              </a:rPr>
              <a:t>pitch, stress, volume </a:t>
            </a:r>
            <a:r>
              <a:rPr lang="en-GB" altLang="en-US" sz="2000" dirty="0">
                <a:solidFill>
                  <a:srgbClr val="414042"/>
                </a:solidFill>
                <a:latin typeface="Comic Sans MS" panose="030F0902030302020204" pitchFamily="66" charset="0"/>
              </a:rPr>
              <a:t>and </a:t>
            </a:r>
            <a:r>
              <a:rPr lang="en-GB" altLang="en-US" sz="2000" b="1" dirty="0">
                <a:solidFill>
                  <a:srgbClr val="0070C0"/>
                </a:solidFill>
                <a:latin typeface="Comic Sans MS" panose="030F0902030302020204" pitchFamily="66" charset="0"/>
              </a:rPr>
              <a:t>timing</a:t>
            </a:r>
            <a:r>
              <a:rPr lang="en-GB" altLang="en-US" sz="2000" dirty="0">
                <a:solidFill>
                  <a:srgbClr val="414042"/>
                </a:solidFill>
                <a:latin typeface="Comic Sans MS" panose="030F0902030302020204" pitchFamily="66" charset="0"/>
              </a:rPr>
              <a:t>.</a:t>
            </a:r>
          </a:p>
        </p:txBody>
      </p:sp>
    </p:spTree>
    <p:extLst>
      <p:ext uri="{BB962C8B-B14F-4D97-AF65-F5344CB8AC3E}">
        <p14:creationId xmlns:p14="http://schemas.microsoft.com/office/powerpoint/2010/main" val="23190822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76">
            <a:extLst>
              <a:ext uri="{FF2B5EF4-FFF2-40B4-BE49-F238E27FC236}">
                <a16:creationId xmlns:a16="http://schemas.microsoft.com/office/drawing/2014/main" id="{F090F1AD-7133-A441-A1F5-29B4618A1E87}"/>
              </a:ext>
            </a:extLst>
          </p:cNvPr>
          <p:cNvGraphicFramePr>
            <a:graphicFrameLocks noGrp="1"/>
          </p:cNvGraphicFramePr>
          <p:nvPr>
            <p:extLst>
              <p:ext uri="{D42A27DB-BD31-4B8C-83A1-F6EECF244321}">
                <p14:modId xmlns:p14="http://schemas.microsoft.com/office/powerpoint/2010/main" val="1567567400"/>
              </p:ext>
            </p:extLst>
          </p:nvPr>
        </p:nvGraphicFramePr>
        <p:xfrm>
          <a:off x="1039813" y="2258881"/>
          <a:ext cx="9955212" cy="3092712"/>
        </p:xfrm>
        <a:graphic>
          <a:graphicData uri="http://schemas.openxmlformats.org/drawingml/2006/table">
            <a:tbl>
              <a:tblPr/>
              <a:tblGrid>
                <a:gridCol w="5326062">
                  <a:extLst>
                    <a:ext uri="{9D8B030D-6E8A-4147-A177-3AD203B41FA5}">
                      <a16:colId xmlns:a16="http://schemas.microsoft.com/office/drawing/2014/main" val="20000"/>
                    </a:ext>
                  </a:extLst>
                </a:gridCol>
                <a:gridCol w="4629150">
                  <a:extLst>
                    <a:ext uri="{9D8B030D-6E8A-4147-A177-3AD203B41FA5}">
                      <a16:colId xmlns:a16="http://schemas.microsoft.com/office/drawing/2014/main" val="20001"/>
                    </a:ext>
                  </a:extLst>
                </a:gridCol>
              </a:tblGrid>
              <a:tr h="281133">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7938" marR="0" lvl="0" indent="125413" algn="l" defTabSz="914400" rtl="0" eaLnBrk="1" fontAlgn="base" latinLnBrk="0" hangingPunct="1">
                        <a:lnSpc>
                          <a:spcPct val="100000"/>
                        </a:lnSpc>
                        <a:spcBef>
                          <a:spcPct val="0"/>
                        </a:spcBef>
                        <a:spcAft>
                          <a:spcPct val="0"/>
                        </a:spcAft>
                        <a:buClrTx/>
                        <a:buSzTx/>
                        <a:buFontTx/>
                        <a:buNone/>
                        <a:tabLst/>
                      </a:pPr>
                      <a:r>
                        <a:rPr kumimoji="0" lang="en-GB" altLang="en-US" sz="1500" b="1" i="0" u="none" strike="noStrike" cap="none" normalizeH="0" baseline="0" dirty="0">
                          <a:ln>
                            <a:noFill/>
                          </a:ln>
                          <a:solidFill>
                            <a:srgbClr val="FFFFFF"/>
                          </a:solidFill>
                          <a:effectLst/>
                          <a:latin typeface="Comic Sans MS" panose="030F0702030302020204" pitchFamily="66" charset="0"/>
                          <a:cs typeface="Arial" panose="020B0604020202020204" pitchFamily="34" charset="0"/>
                        </a:rPr>
                        <a:t>I can say this:</a:t>
                      </a:r>
                    </a:p>
                  </a:txBody>
                  <a:tcPr marL="91437" marR="91437" marT="45657" marB="45657"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1" i="0" u="none" strike="noStrike" cap="none" normalizeH="0" baseline="0" dirty="0">
                          <a:ln>
                            <a:noFill/>
                          </a:ln>
                          <a:solidFill>
                            <a:srgbClr val="FFFFFF"/>
                          </a:solidFill>
                          <a:effectLst/>
                          <a:latin typeface="Comic Sans MS" panose="030F0702030302020204" pitchFamily="66" charset="0"/>
                          <a:cs typeface="Arial" panose="020B0604020202020204" pitchFamily="34" charset="0"/>
                        </a:rPr>
                        <a:t>Because the text says that:</a:t>
                      </a:r>
                    </a:p>
                  </a:txBody>
                  <a:tcPr marL="91437" marR="91437" marT="45657" marB="45657"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0000"/>
                  </a:ext>
                </a:extLst>
              </a:tr>
              <a:tr h="34809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Mabel was wealthy.</a:t>
                      </a: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rgbClr val="000000"/>
                        </a:solidFill>
                        <a:effectLst/>
                        <a:latin typeface="Comic Sans MS" panose="030F0702030302020204" pitchFamily="66" charset="0"/>
                        <a:cs typeface="Arial" panose="020B0604020202020204" pitchFamily="34" charset="0"/>
                      </a:endParaRP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809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Mabel</a:t>
                      </a:r>
                      <a:r>
                        <a:rPr kumimoji="0" lang="en-US"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 was a widow.</a:t>
                      </a:r>
                      <a:endPar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endParaRP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rgbClr val="000000"/>
                        </a:solidFill>
                        <a:effectLst/>
                        <a:latin typeface="Comic Sans MS" panose="030F0702030302020204" pitchFamily="66" charset="0"/>
                        <a:cs typeface="Arial" panose="020B0604020202020204" pitchFamily="34" charset="0"/>
                      </a:endParaRP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809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Mabel had a lot of clothes.</a:t>
                      </a: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rgbClr val="000000"/>
                        </a:solidFill>
                        <a:effectLst/>
                        <a:latin typeface="Comic Sans MS" panose="030F0702030302020204" pitchFamily="66" charset="0"/>
                        <a:cs typeface="Arial" panose="020B0604020202020204" pitchFamily="34" charset="0"/>
                      </a:endParaRP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4809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Mabel has a child or children.</a:t>
                      </a: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rgbClr val="000000"/>
                        </a:solidFill>
                        <a:effectLst/>
                        <a:latin typeface="Comic Sans MS" panose="030F0702030302020204" pitchFamily="66" charset="0"/>
                        <a:cs typeface="Arial" panose="020B0604020202020204" pitchFamily="34" charset="0"/>
                      </a:endParaRP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4809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Mabel was intrigued by the suffragettes.</a:t>
                      </a: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a:ln>
                          <a:noFill/>
                        </a:ln>
                        <a:solidFill>
                          <a:srgbClr val="000000"/>
                        </a:solidFill>
                        <a:effectLst/>
                        <a:latin typeface="Comic Sans MS" panose="030F0702030302020204" pitchFamily="66" charset="0"/>
                        <a:cs typeface="Arial" panose="020B0604020202020204" pitchFamily="34" charset="0"/>
                      </a:endParaRP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809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Mabel was bored with her life.</a:t>
                      </a: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rgbClr val="000000"/>
                        </a:solidFill>
                        <a:effectLst/>
                        <a:latin typeface="Comic Sans MS" panose="030F0702030302020204" pitchFamily="66" charset="0"/>
                        <a:cs typeface="Arial" panose="020B0604020202020204" pitchFamily="34" charset="0"/>
                      </a:endParaRP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4809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Mabel was</a:t>
                      </a:r>
                      <a:r>
                        <a:rPr kumimoji="0" lang="en-US"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 no</a:t>
                      </a:r>
                      <a:r>
                        <a:rPr kumimoji="0" lang="en-GB" altLang="en-US" sz="15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t happy.</a:t>
                      </a: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rgbClr val="000000"/>
                        </a:solidFill>
                        <a:effectLst/>
                        <a:latin typeface="Comic Sans MS" panose="030F0702030302020204" pitchFamily="66" charset="0"/>
                        <a:cs typeface="Arial" panose="020B0604020202020204" pitchFamily="34" charset="0"/>
                      </a:endParaRPr>
                    </a:p>
                  </a:txBody>
                  <a:tcPr marL="91437" marR="91437" marT="45657" marB="45657"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2" name="AutoShape 3">
            <a:extLst>
              <a:ext uri="{FF2B5EF4-FFF2-40B4-BE49-F238E27FC236}">
                <a16:creationId xmlns:a16="http://schemas.microsoft.com/office/drawing/2014/main" id="{EA111881-1665-1D43-BCF6-A1A39055120A}"/>
              </a:ext>
            </a:extLst>
          </p:cNvPr>
          <p:cNvSpPr>
            <a:spLocks noChangeArrowheads="1"/>
          </p:cNvSpPr>
          <p:nvPr/>
        </p:nvSpPr>
        <p:spPr bwMode="auto">
          <a:xfrm>
            <a:off x="1056590" y="5524847"/>
            <a:ext cx="3625662" cy="701675"/>
          </a:xfrm>
          <a:prstGeom prst="wedgeEllipseCallout">
            <a:avLst>
              <a:gd name="adj1" fmla="val -45411"/>
              <a:gd name="adj2" fmla="val 68413"/>
            </a:avLst>
          </a:prstGeom>
          <a:noFill/>
          <a:ln w="28575" algn="ctr">
            <a:solidFill>
              <a:srgbClr val="0070C0"/>
            </a:solidFill>
            <a:miter lim="800000"/>
            <a:headEnd/>
            <a:tailEnd/>
          </a:ln>
          <a:effectLst/>
        </p:spPr>
        <p:txBody>
          <a:bodyPr wrap="squar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2000"/>
              </a:lnSpc>
              <a:spcBef>
                <a:spcPct val="0"/>
              </a:spcBef>
              <a:spcAft>
                <a:spcPts val="1425"/>
              </a:spcAft>
              <a:buClr>
                <a:srgbClr val="000000"/>
              </a:buClr>
              <a:buFont typeface="Times New Roman" panose="02020603050405020304" pitchFamily="18" charset="0"/>
              <a:buNone/>
            </a:pPr>
            <a:r>
              <a:rPr lang="en-GB" altLang="en-US" sz="1600" dirty="0">
                <a:solidFill>
                  <a:srgbClr val="343433"/>
                </a:solidFill>
                <a:ea typeface="Microsoft YaHei" panose="020B0503020204020204" pitchFamily="34" charset="-122"/>
              </a:rPr>
              <a:t>I can say this -  because the text says that!</a:t>
            </a:r>
          </a:p>
        </p:txBody>
      </p:sp>
      <p:sp>
        <p:nvSpPr>
          <p:cNvPr id="23" name="Text Box 44">
            <a:extLst>
              <a:ext uri="{FF2B5EF4-FFF2-40B4-BE49-F238E27FC236}">
                <a16:creationId xmlns:a16="http://schemas.microsoft.com/office/drawing/2014/main" id="{D802D222-4DA8-C044-9235-0EC76FBF5AFC}"/>
              </a:ext>
            </a:extLst>
          </p:cNvPr>
          <p:cNvSpPr txBox="1">
            <a:spLocks noChangeArrowheads="1"/>
          </p:cNvSpPr>
          <p:nvPr/>
        </p:nvSpPr>
        <p:spPr bwMode="auto">
          <a:xfrm>
            <a:off x="4874325" y="5720198"/>
            <a:ext cx="550285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600" b="1" dirty="0">
                <a:solidFill>
                  <a:srgbClr val="343433"/>
                </a:solidFill>
              </a:rPr>
              <a:t>What do you think will happen next?</a:t>
            </a:r>
          </a:p>
        </p:txBody>
      </p:sp>
      <p:sp>
        <p:nvSpPr>
          <p:cNvPr id="24" name="Text Box 9">
            <a:extLst>
              <a:ext uri="{FF2B5EF4-FFF2-40B4-BE49-F238E27FC236}">
                <a16:creationId xmlns:a16="http://schemas.microsoft.com/office/drawing/2014/main" id="{C0D2B6C1-490A-1444-8CAE-BD33C4EAD3E4}"/>
              </a:ext>
            </a:extLst>
          </p:cNvPr>
          <p:cNvSpPr txBox="1">
            <a:spLocks noChangeArrowheads="1"/>
          </p:cNvSpPr>
          <p:nvPr/>
        </p:nvSpPr>
        <p:spPr bwMode="auto">
          <a:xfrm>
            <a:off x="1039812" y="1254630"/>
            <a:ext cx="4949095" cy="830997"/>
          </a:xfrm>
          <a:prstGeom prst="rect">
            <a:avLst/>
          </a:prstGeom>
          <a:solidFill>
            <a:srgbClr val="0070C0"/>
          </a:solidFill>
          <a:ln>
            <a:noFill/>
          </a:ln>
          <a:effectLst/>
        </p:spPr>
        <p:txBody>
          <a:bodyPr wrap="square"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Clr>
                <a:srgbClr val="000000"/>
              </a:buClr>
              <a:buFont typeface="Times New Roman" panose="02020603050405020304" pitchFamily="18" charset="0"/>
              <a:buNone/>
            </a:pPr>
            <a:r>
              <a:rPr lang="en-GB" altLang="en-US" sz="1500" dirty="0">
                <a:solidFill>
                  <a:schemeClr val="bg1"/>
                </a:solidFill>
                <a:ea typeface="Microsoft YaHei" panose="020B0503020204020204" pitchFamily="34" charset="-122"/>
              </a:rPr>
              <a:t>Draw inferences such as inferring characters’ feelings, thoughts and motives from their actions, and justify inferences with evidence. </a:t>
            </a:r>
          </a:p>
        </p:txBody>
      </p:sp>
      <p:sp>
        <p:nvSpPr>
          <p:cNvPr id="25" name="Rectangle 39">
            <a:extLst>
              <a:ext uri="{FF2B5EF4-FFF2-40B4-BE49-F238E27FC236}">
                <a16:creationId xmlns:a16="http://schemas.microsoft.com/office/drawing/2014/main" id="{A2C3B4B7-1509-B24A-A96E-8B38DE745FFE}"/>
              </a:ext>
            </a:extLst>
          </p:cNvPr>
          <p:cNvSpPr>
            <a:spLocks noChangeArrowheads="1"/>
          </p:cNvSpPr>
          <p:nvPr/>
        </p:nvSpPr>
        <p:spPr bwMode="auto">
          <a:xfrm>
            <a:off x="6696077" y="1254630"/>
            <a:ext cx="4298948" cy="830997"/>
          </a:xfrm>
          <a:prstGeom prst="rect">
            <a:avLst/>
          </a:prstGeom>
          <a:solidFill>
            <a:srgbClr val="0070C0"/>
          </a:solidFill>
          <a:ln>
            <a:noFill/>
          </a:ln>
          <a:effectLst/>
        </p:spPr>
        <p:txBody>
          <a:bodyPr wrap="square"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Clr>
                <a:srgbClr val="000000"/>
              </a:buClr>
              <a:buFont typeface="Times New Roman" panose="02020603050405020304" pitchFamily="18" charset="0"/>
              <a:buNone/>
            </a:pPr>
            <a:r>
              <a:rPr lang="en-GB" altLang="en-US" sz="1500" dirty="0">
                <a:solidFill>
                  <a:schemeClr val="bg1"/>
                </a:solidFill>
                <a:ea typeface="Microsoft YaHei" panose="020B0503020204020204" pitchFamily="34" charset="-122"/>
              </a:rPr>
              <a:t>Predict what might happen from details stated and implied.</a:t>
            </a:r>
          </a:p>
        </p:txBody>
      </p:sp>
      <p:sp>
        <p:nvSpPr>
          <p:cNvPr id="27" name="Subtitle 2">
            <a:extLst>
              <a:ext uri="{FF2B5EF4-FFF2-40B4-BE49-F238E27FC236}">
                <a16:creationId xmlns:a16="http://schemas.microsoft.com/office/drawing/2014/main" id="{9CE21E43-B386-E64B-A8B4-81B82B047A8F}"/>
              </a:ext>
            </a:extLst>
          </p:cNvPr>
          <p:cNvSpPr txBox="1">
            <a:spLocks/>
          </p:cNvSpPr>
          <p:nvPr/>
        </p:nvSpPr>
        <p:spPr>
          <a:xfrm>
            <a:off x="0" y="595276"/>
            <a:ext cx="12192000" cy="68888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Objectives:</a:t>
            </a:r>
            <a:endParaRPr lang="en-US" sz="25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3386859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ubtitle 2">
            <a:extLst>
              <a:ext uri="{FF2B5EF4-FFF2-40B4-BE49-F238E27FC236}">
                <a16:creationId xmlns:a16="http://schemas.microsoft.com/office/drawing/2014/main" id="{C4A4D22C-6DC3-A240-B9ED-98A93AA43AE4}"/>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4" name="Table 4">
            <a:extLst>
              <a:ext uri="{FF2B5EF4-FFF2-40B4-BE49-F238E27FC236}">
                <a16:creationId xmlns:a16="http://schemas.microsoft.com/office/drawing/2014/main" id="{D5F99053-3763-0845-B0DC-B5E2CEACD952}"/>
              </a:ext>
            </a:extLst>
          </p:cNvPr>
          <p:cNvGraphicFramePr>
            <a:graphicFrameLocks noGrp="1"/>
          </p:cNvGraphicFramePr>
          <p:nvPr>
            <p:extLst>
              <p:ext uri="{D42A27DB-BD31-4B8C-83A1-F6EECF244321}">
                <p14:modId xmlns:p14="http://schemas.microsoft.com/office/powerpoint/2010/main" val="1831561309"/>
              </p:ext>
            </p:extLst>
          </p:nvPr>
        </p:nvGraphicFramePr>
        <p:xfrm>
          <a:off x="871632" y="1424690"/>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36" name="TextBox 35">
            <a:extLst>
              <a:ext uri="{FF2B5EF4-FFF2-40B4-BE49-F238E27FC236}">
                <a16:creationId xmlns:a16="http://schemas.microsoft.com/office/drawing/2014/main" id="{61D8B0BC-BEE5-944D-A8F4-2AC327C92D95}"/>
              </a:ext>
            </a:extLst>
          </p:cNvPr>
          <p:cNvSpPr txBox="1"/>
          <p:nvPr/>
        </p:nvSpPr>
        <p:spPr>
          <a:xfrm>
            <a:off x="1000032" y="1888698"/>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7" name="Picture 6" descr="Logo&#10;&#10;Description automatically generated">
            <a:extLst>
              <a:ext uri="{FF2B5EF4-FFF2-40B4-BE49-F238E27FC236}">
                <a16:creationId xmlns:a16="http://schemas.microsoft.com/office/drawing/2014/main" id="{33560748-C26E-8D44-801E-95A473A610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766" y="2006588"/>
            <a:ext cx="1053889" cy="1349210"/>
          </a:xfrm>
          <a:prstGeom prst="rect">
            <a:avLst/>
          </a:prstGeom>
        </p:spPr>
      </p:pic>
      <p:sp>
        <p:nvSpPr>
          <p:cNvPr id="37" name="Rectangle 36">
            <a:extLst>
              <a:ext uri="{FF2B5EF4-FFF2-40B4-BE49-F238E27FC236}">
                <a16:creationId xmlns:a16="http://schemas.microsoft.com/office/drawing/2014/main" id="{AC021DC1-EE54-A240-B05D-C642606AAB91}"/>
              </a:ext>
            </a:extLst>
          </p:cNvPr>
          <p:cNvSpPr/>
          <p:nvPr/>
        </p:nvSpPr>
        <p:spPr>
          <a:xfrm>
            <a:off x="8611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40" name="Rectangle 39">
            <a:extLst>
              <a:ext uri="{FF2B5EF4-FFF2-40B4-BE49-F238E27FC236}">
                <a16:creationId xmlns:a16="http://schemas.microsoft.com/office/drawing/2014/main" id="{1D167B32-8B2A-5840-A20D-B56A8DB5D472}"/>
              </a:ext>
            </a:extLst>
          </p:cNvPr>
          <p:cNvSpPr/>
          <p:nvPr/>
        </p:nvSpPr>
        <p:spPr>
          <a:xfrm>
            <a:off x="34855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41" name="Rectangle 40">
            <a:extLst>
              <a:ext uri="{FF2B5EF4-FFF2-40B4-BE49-F238E27FC236}">
                <a16:creationId xmlns:a16="http://schemas.microsoft.com/office/drawing/2014/main" id="{0446FE90-8563-A748-BDBA-22702D856E4A}"/>
              </a:ext>
            </a:extLst>
          </p:cNvPr>
          <p:cNvSpPr/>
          <p:nvPr/>
        </p:nvSpPr>
        <p:spPr>
          <a:xfrm>
            <a:off x="610812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42" name="Rectangle 41">
            <a:extLst>
              <a:ext uri="{FF2B5EF4-FFF2-40B4-BE49-F238E27FC236}">
                <a16:creationId xmlns:a16="http://schemas.microsoft.com/office/drawing/2014/main" id="{257E3B1D-7C0B-504F-92CA-CA3FEC74397F}"/>
              </a:ext>
            </a:extLst>
          </p:cNvPr>
          <p:cNvSpPr/>
          <p:nvPr/>
        </p:nvSpPr>
        <p:spPr>
          <a:xfrm>
            <a:off x="8710648"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43" name="Rectangle 42">
            <a:extLst>
              <a:ext uri="{FF2B5EF4-FFF2-40B4-BE49-F238E27FC236}">
                <a16:creationId xmlns:a16="http://schemas.microsoft.com/office/drawing/2014/main" id="{805696DF-6A12-174F-B930-80390E4D8A3F}"/>
              </a:ext>
            </a:extLst>
          </p:cNvPr>
          <p:cNvSpPr/>
          <p:nvPr/>
        </p:nvSpPr>
        <p:spPr>
          <a:xfrm>
            <a:off x="8611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44" name="Rectangle 43">
            <a:extLst>
              <a:ext uri="{FF2B5EF4-FFF2-40B4-BE49-F238E27FC236}">
                <a16:creationId xmlns:a16="http://schemas.microsoft.com/office/drawing/2014/main" id="{8479B84B-18CF-514D-B891-EBF4900F2878}"/>
              </a:ext>
            </a:extLst>
          </p:cNvPr>
          <p:cNvSpPr/>
          <p:nvPr/>
        </p:nvSpPr>
        <p:spPr>
          <a:xfrm>
            <a:off x="34855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45" name="Rectangle 44">
            <a:extLst>
              <a:ext uri="{FF2B5EF4-FFF2-40B4-BE49-F238E27FC236}">
                <a16:creationId xmlns:a16="http://schemas.microsoft.com/office/drawing/2014/main" id="{C6E1ADB9-3AEE-3141-B8FB-00194DDC9258}"/>
              </a:ext>
            </a:extLst>
          </p:cNvPr>
          <p:cNvSpPr/>
          <p:nvPr/>
        </p:nvSpPr>
        <p:spPr>
          <a:xfrm>
            <a:off x="610812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46" name="Rectangle 45">
            <a:extLst>
              <a:ext uri="{FF2B5EF4-FFF2-40B4-BE49-F238E27FC236}">
                <a16:creationId xmlns:a16="http://schemas.microsoft.com/office/drawing/2014/main" id="{55369F07-0B39-234D-80A1-2A94E158FA25}"/>
              </a:ext>
            </a:extLst>
          </p:cNvPr>
          <p:cNvSpPr/>
          <p:nvPr/>
        </p:nvSpPr>
        <p:spPr>
          <a:xfrm>
            <a:off x="8710648"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47" name="TextBox 46">
            <a:extLst>
              <a:ext uri="{FF2B5EF4-FFF2-40B4-BE49-F238E27FC236}">
                <a16:creationId xmlns:a16="http://schemas.microsoft.com/office/drawing/2014/main" id="{3EDBD288-2FF2-0047-B75C-12A9ECE7E4CC}"/>
              </a:ext>
            </a:extLst>
          </p:cNvPr>
          <p:cNvSpPr txBox="1"/>
          <p:nvPr/>
        </p:nvSpPr>
        <p:spPr>
          <a:xfrm>
            <a:off x="3572410" y="1888698"/>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48" name="TextBox 47">
            <a:extLst>
              <a:ext uri="{FF2B5EF4-FFF2-40B4-BE49-F238E27FC236}">
                <a16:creationId xmlns:a16="http://schemas.microsoft.com/office/drawing/2014/main" id="{C1B3BF47-6F07-5F49-9793-9EE3037B9C0F}"/>
              </a:ext>
            </a:extLst>
          </p:cNvPr>
          <p:cNvSpPr txBox="1"/>
          <p:nvPr/>
        </p:nvSpPr>
        <p:spPr>
          <a:xfrm>
            <a:off x="6205078" y="1888698"/>
            <a:ext cx="1703680"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a:t>
            </a:r>
          </a:p>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phrases, </a:t>
            </a:r>
          </a:p>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etc.?</a:t>
            </a:r>
          </a:p>
        </p:txBody>
      </p:sp>
      <p:sp>
        <p:nvSpPr>
          <p:cNvPr id="49" name="TextBox 48">
            <a:extLst>
              <a:ext uri="{FF2B5EF4-FFF2-40B4-BE49-F238E27FC236}">
                <a16:creationId xmlns:a16="http://schemas.microsoft.com/office/drawing/2014/main" id="{A019C692-F4DE-3B46-893A-0E2718520778}"/>
              </a:ext>
            </a:extLst>
          </p:cNvPr>
          <p:cNvSpPr txBox="1"/>
          <p:nvPr/>
        </p:nvSpPr>
        <p:spPr>
          <a:xfrm>
            <a:off x="8767406" y="188869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50" name="TextBox 49">
            <a:extLst>
              <a:ext uri="{FF2B5EF4-FFF2-40B4-BE49-F238E27FC236}">
                <a16:creationId xmlns:a16="http://schemas.microsoft.com/office/drawing/2014/main" id="{DDE6D881-DBD2-9D4C-B9C6-D546A5956ECF}"/>
              </a:ext>
            </a:extLst>
          </p:cNvPr>
          <p:cNvSpPr txBox="1"/>
          <p:nvPr/>
        </p:nvSpPr>
        <p:spPr>
          <a:xfrm>
            <a:off x="1000031" y="3878272"/>
            <a:ext cx="2107379"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out loud.</a:t>
            </a:r>
          </a:p>
        </p:txBody>
      </p:sp>
      <p:sp>
        <p:nvSpPr>
          <p:cNvPr id="51" name="TextBox 50">
            <a:extLst>
              <a:ext uri="{FF2B5EF4-FFF2-40B4-BE49-F238E27FC236}">
                <a16:creationId xmlns:a16="http://schemas.microsoft.com/office/drawing/2014/main" id="{7392440C-4168-B840-BC3B-969FDBDBE49B}"/>
              </a:ext>
            </a:extLst>
          </p:cNvPr>
          <p:cNvSpPr txBox="1"/>
          <p:nvPr/>
        </p:nvSpPr>
        <p:spPr>
          <a:xfrm>
            <a:off x="3572409" y="3878272"/>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52" name="TextBox 51">
            <a:extLst>
              <a:ext uri="{FF2B5EF4-FFF2-40B4-BE49-F238E27FC236}">
                <a16:creationId xmlns:a16="http://schemas.microsoft.com/office/drawing/2014/main" id="{2E3A6FC7-A285-5E4B-8691-889100C6FAB5}"/>
              </a:ext>
            </a:extLst>
          </p:cNvPr>
          <p:cNvSpPr txBox="1"/>
          <p:nvPr/>
        </p:nvSpPr>
        <p:spPr>
          <a:xfrm>
            <a:off x="6205077" y="3878272"/>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53" name="TextBox 52">
            <a:extLst>
              <a:ext uri="{FF2B5EF4-FFF2-40B4-BE49-F238E27FC236}">
                <a16:creationId xmlns:a16="http://schemas.microsoft.com/office/drawing/2014/main" id="{5F57653F-AB8F-164B-B152-93B7EEBC0077}"/>
              </a:ext>
            </a:extLst>
          </p:cNvPr>
          <p:cNvSpPr txBox="1"/>
          <p:nvPr/>
        </p:nvSpPr>
        <p:spPr>
          <a:xfrm>
            <a:off x="8767407" y="3878272"/>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55" name="Picture 54" descr="A close-up of a book&#10;&#10;Description automatically generated with medium confidence">
            <a:extLst>
              <a:ext uri="{FF2B5EF4-FFF2-40B4-BE49-F238E27FC236}">
                <a16:creationId xmlns:a16="http://schemas.microsoft.com/office/drawing/2014/main" id="{45E23E92-C4E2-3C4D-98B0-10C09BB213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19829" y="2510064"/>
            <a:ext cx="2191003" cy="666446"/>
          </a:xfrm>
          <a:prstGeom prst="rect">
            <a:avLst/>
          </a:prstGeom>
        </p:spPr>
      </p:pic>
      <p:pic>
        <p:nvPicPr>
          <p:cNvPr id="62" name="Picture 61" descr="Shape&#10;&#10;Description automatically generated with medium confidence">
            <a:extLst>
              <a:ext uri="{FF2B5EF4-FFF2-40B4-BE49-F238E27FC236}">
                <a16:creationId xmlns:a16="http://schemas.microsoft.com/office/drawing/2014/main" id="{875DB9E6-739E-3D40-8550-60FF32A542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866" y="2036594"/>
            <a:ext cx="1420610" cy="1195291"/>
          </a:xfrm>
          <a:prstGeom prst="rect">
            <a:avLst/>
          </a:prstGeom>
        </p:spPr>
      </p:pic>
      <p:sp>
        <p:nvSpPr>
          <p:cNvPr id="58" name="TextBox 57">
            <a:extLst>
              <a:ext uri="{FF2B5EF4-FFF2-40B4-BE49-F238E27FC236}">
                <a16:creationId xmlns:a16="http://schemas.microsoft.com/office/drawing/2014/main" id="{D2718A29-13EA-7249-83C0-2E39FD0A96BC}"/>
              </a:ext>
            </a:extLst>
          </p:cNvPr>
          <p:cNvSpPr txBox="1"/>
          <p:nvPr/>
        </p:nvSpPr>
        <p:spPr>
          <a:xfrm>
            <a:off x="4760721" y="2397486"/>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64" name="Picture 63" descr="A picture containing logo&#10;&#10;Description automatically generated">
            <a:extLst>
              <a:ext uri="{FF2B5EF4-FFF2-40B4-BE49-F238E27FC236}">
                <a16:creationId xmlns:a16="http://schemas.microsoft.com/office/drawing/2014/main" id="{7CFBB70D-D7FC-FB4C-9F8D-4657C88795E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0318" y="3983314"/>
            <a:ext cx="1335224" cy="1306747"/>
          </a:xfrm>
          <a:prstGeom prst="rect">
            <a:avLst/>
          </a:prstGeom>
        </p:spPr>
      </p:pic>
      <p:pic>
        <p:nvPicPr>
          <p:cNvPr id="66" name="Picture 65" descr="Text&#10;&#10;Description automatically generated with medium confidence">
            <a:extLst>
              <a:ext uri="{FF2B5EF4-FFF2-40B4-BE49-F238E27FC236}">
                <a16:creationId xmlns:a16="http://schemas.microsoft.com/office/drawing/2014/main" id="{9FBECC69-C5C4-8148-BF2E-7E0D2F99A75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24829">
            <a:off x="4845919" y="3982086"/>
            <a:ext cx="1036619" cy="1249580"/>
          </a:xfrm>
          <a:prstGeom prst="rect">
            <a:avLst/>
          </a:prstGeom>
          <a:ln w="6350">
            <a:solidFill>
              <a:schemeClr val="bg1">
                <a:lumMod val="75000"/>
              </a:schemeClr>
            </a:solidFill>
          </a:ln>
        </p:spPr>
      </p:pic>
      <p:pic>
        <p:nvPicPr>
          <p:cNvPr id="71" name="Picture 70" descr="Logo&#10;&#10;Description automatically generated">
            <a:extLst>
              <a:ext uri="{FF2B5EF4-FFF2-40B4-BE49-F238E27FC236}">
                <a16:creationId xmlns:a16="http://schemas.microsoft.com/office/drawing/2014/main" id="{CC9A1E33-ACD5-1942-A20B-1E61F1C1D6C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40345" y="4008482"/>
            <a:ext cx="1541535" cy="1281579"/>
          </a:xfrm>
          <a:prstGeom prst="rect">
            <a:avLst/>
          </a:prstGeom>
        </p:spPr>
      </p:pic>
      <p:pic>
        <p:nvPicPr>
          <p:cNvPr id="3" name="Picture 2" descr="Background pattern&#10;&#10;Description automatically generated">
            <a:extLst>
              <a:ext uri="{FF2B5EF4-FFF2-40B4-BE49-F238E27FC236}">
                <a16:creationId xmlns:a16="http://schemas.microsoft.com/office/drawing/2014/main" id="{5A18ED9B-CA0E-DC42-9F68-A577FFD78D0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29705" y="4277855"/>
            <a:ext cx="1701800" cy="952500"/>
          </a:xfrm>
          <a:prstGeom prst="rect">
            <a:avLst/>
          </a:prstGeom>
        </p:spPr>
      </p:pic>
      <p:pic>
        <p:nvPicPr>
          <p:cNvPr id="2" name="Picture 1" descr="Text&#10;&#10;Description automatically generated">
            <a:extLst>
              <a:ext uri="{FF2B5EF4-FFF2-40B4-BE49-F238E27FC236}">
                <a16:creationId xmlns:a16="http://schemas.microsoft.com/office/drawing/2014/main" id="{CA18520B-14CB-6DDE-7EF5-F187388AA3B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081318" y="2403101"/>
            <a:ext cx="1569090" cy="861634"/>
          </a:xfrm>
          <a:prstGeom prst="rect">
            <a:avLst/>
          </a:prstGeom>
        </p:spPr>
      </p:pic>
    </p:spTree>
    <p:extLst>
      <p:ext uri="{BB962C8B-B14F-4D97-AF65-F5344CB8AC3E}">
        <p14:creationId xmlns:p14="http://schemas.microsoft.com/office/powerpoint/2010/main" val="455846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1295572" y="5413171"/>
            <a:ext cx="7664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pPr>
            <a:r>
              <a:rPr lang="en-GB" altLang="en-US" dirty="0">
                <a:solidFill>
                  <a:srgbClr val="343433"/>
                </a:solidFill>
              </a:rPr>
              <a:t>The reading phase will be revisited several times over the duration of a sequence as further texts or extracts are introduced.</a:t>
            </a:r>
          </a:p>
        </p:txBody>
      </p:sp>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64393" y="3348978"/>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343433"/>
                </a:solidFill>
                <a:ea typeface="Microsoft YaHei" panose="020B0503020204020204" pitchFamily="34" charset="-122"/>
              </a:rPr>
              <a:t>The second part of the reading phase allows children to explore how the author has achieved the effects in the text through the choices made of vocabulary, sentence structure, etc. 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64393" y="1124154"/>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343433"/>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Can you extract the bare bones of</a:t>
            </a:r>
            <a:br>
              <a:rPr lang="en-GB" altLang="en-US" sz="1600" dirty="0">
                <a:solidFill>
                  <a:srgbClr val="343433"/>
                </a:solidFill>
              </a:rPr>
            </a:br>
            <a:r>
              <a:rPr lang="en-GB" altLang="en-US" sz="1600" dirty="0">
                <a:solidFill>
                  <a:srgbClr val="343433"/>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343433"/>
                </a:solidFill>
              </a:rPr>
              <a:t>What clues has the writer included to reveal how the character feels through action</a:t>
            </a:r>
            <a:br>
              <a:rPr lang="en-GB" altLang="en-US" sz="1600" dirty="0">
                <a:solidFill>
                  <a:srgbClr val="343433"/>
                </a:solidFill>
              </a:rPr>
            </a:br>
            <a:r>
              <a:rPr lang="en-GB" altLang="en-US" sz="1600" dirty="0">
                <a:solidFill>
                  <a:srgbClr val="343433"/>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t>How has the</a:t>
            </a:r>
            <a:br>
              <a:rPr lang="en-GB" altLang="en-US" sz="1600" dirty="0"/>
            </a:br>
            <a:r>
              <a:rPr lang="en-GB" altLang="en-US" sz="1600" dirty="0"/>
              <a:t>writer created relationships</a:t>
            </a:r>
            <a:br>
              <a:rPr lang="en-GB" altLang="en-US" sz="1600" dirty="0"/>
            </a:br>
            <a:r>
              <a:rPr lang="en-GB" altLang="en-US" sz="1600" dirty="0"/>
              <a:t>between</a:t>
            </a:r>
            <a:br>
              <a:rPr lang="en-GB" altLang="en-US" sz="1600" dirty="0"/>
            </a:br>
            <a:r>
              <a:rPr lang="en-GB" altLang="en-US" sz="1600" dirty="0"/>
              <a:t>characters</a:t>
            </a:r>
            <a:r>
              <a:rPr lang="en-US" altLang="en-US" sz="1600" dirty="0"/>
              <a:t>?</a:t>
            </a:r>
            <a:endParaRPr lang="en-GB" altLang="en-US" sz="1600" dirty="0"/>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t>How has the writer used different sentence structures?</a:t>
            </a:r>
          </a:p>
        </p:txBody>
      </p:sp>
    </p:spTree>
    <p:extLst>
      <p:ext uri="{BB962C8B-B14F-4D97-AF65-F5344CB8AC3E}">
        <p14:creationId xmlns:p14="http://schemas.microsoft.com/office/powerpoint/2010/main" val="35008040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16" name="Text Box 7">
            <a:extLst>
              <a:ext uri="{FF2B5EF4-FFF2-40B4-BE49-F238E27FC236}">
                <a16:creationId xmlns:a16="http://schemas.microsoft.com/office/drawing/2014/main" id="{CF52269A-1208-404E-8ADE-1AFED1F19C4A}"/>
              </a:ext>
            </a:extLst>
          </p:cNvPr>
          <p:cNvSpPr txBox="1">
            <a:spLocks noChangeArrowheads="1"/>
          </p:cNvSpPr>
          <p:nvPr/>
        </p:nvSpPr>
        <p:spPr bwMode="auto">
          <a:xfrm>
            <a:off x="1522874" y="2209046"/>
            <a:ext cx="5418254" cy="391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500"/>
              </a:spcBef>
            </a:pPr>
            <a:r>
              <a:rPr lang="en-GB" altLang="en-US" dirty="0">
                <a:solidFill>
                  <a:srgbClr val="343433"/>
                </a:solidFill>
              </a:rPr>
              <a:t>What was the author’s intention with this text?</a:t>
            </a:r>
          </a:p>
          <a:p>
            <a:pPr eaLnBrk="1" hangingPunct="1">
              <a:spcBef>
                <a:spcPts val="1500"/>
              </a:spcBef>
            </a:pPr>
            <a:r>
              <a:rPr lang="en-GB" altLang="en-US" dirty="0">
                <a:solidFill>
                  <a:srgbClr val="343433"/>
                </a:solidFill>
              </a:rPr>
              <a:t>Identify where the author has used expanded noun phrases to add detail.</a:t>
            </a:r>
          </a:p>
          <a:p>
            <a:pPr eaLnBrk="1" hangingPunct="1">
              <a:spcBef>
                <a:spcPts val="1500"/>
              </a:spcBef>
            </a:pPr>
            <a:r>
              <a:rPr lang="en-GB" altLang="en-US" dirty="0">
                <a:solidFill>
                  <a:srgbClr val="343433"/>
                </a:solidFill>
              </a:rPr>
              <a:t>How has the author revealed what the main character (Mabel) is like through description, action, rhetorical questions?</a:t>
            </a:r>
          </a:p>
          <a:p>
            <a:pPr eaLnBrk="1" hangingPunct="1">
              <a:spcBef>
                <a:spcPts val="1500"/>
              </a:spcBef>
            </a:pPr>
            <a:r>
              <a:rPr lang="en-GB" altLang="en-US" dirty="0">
                <a:solidFill>
                  <a:srgbClr val="343433"/>
                </a:solidFill>
              </a:rPr>
              <a:t>How has the author given the impression that Mabel is wealthy?</a:t>
            </a:r>
          </a:p>
          <a:p>
            <a:pPr eaLnBrk="1" hangingPunct="1">
              <a:spcBef>
                <a:spcPts val="1500"/>
              </a:spcBef>
            </a:pPr>
            <a:r>
              <a:rPr lang="en-GB" altLang="en-US" dirty="0">
                <a:solidFill>
                  <a:srgbClr val="343433"/>
                </a:solidFill>
              </a:rPr>
              <a:t>Identify where the author has used different sentence structures.</a:t>
            </a:r>
          </a:p>
        </p:txBody>
      </p:sp>
      <p:sp>
        <p:nvSpPr>
          <p:cNvPr id="17" name="Subtitle 2">
            <a:extLst>
              <a:ext uri="{FF2B5EF4-FFF2-40B4-BE49-F238E27FC236}">
                <a16:creationId xmlns:a16="http://schemas.microsoft.com/office/drawing/2014/main" id="{65C877BE-130E-1C4D-8F17-8A4FCC4D64E3}"/>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8" name="Subtitle 2">
            <a:extLst>
              <a:ext uri="{FF2B5EF4-FFF2-40B4-BE49-F238E27FC236}">
                <a16:creationId xmlns:a16="http://schemas.microsoft.com/office/drawing/2014/main" id="{B3EF38D0-A5B9-8345-92F0-95738C10C501}"/>
              </a:ext>
            </a:extLst>
          </p:cNvPr>
          <p:cNvSpPr txBox="1">
            <a:spLocks/>
          </p:cNvSpPr>
          <p:nvPr/>
        </p:nvSpPr>
        <p:spPr>
          <a:xfrm>
            <a:off x="0" y="1116296"/>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b="1" dirty="0">
                <a:solidFill>
                  <a:srgbClr val="0070C0"/>
                </a:solidFill>
                <a:latin typeface="Comic Sans MS" panose="030F0902030302020204" pitchFamily="66" charset="0"/>
              </a:rPr>
              <a:t>Reading with a writer’s eye: How has the writer done it?</a:t>
            </a:r>
            <a:br>
              <a:rPr lang="en-GB" sz="2200" b="1" dirty="0">
                <a:solidFill>
                  <a:srgbClr val="0070C0"/>
                </a:solidFill>
                <a:latin typeface="Comic Sans MS" panose="030F0902030302020204" pitchFamily="66" charset="0"/>
              </a:rPr>
            </a:br>
            <a:r>
              <a:rPr lang="en-GB" sz="2200" b="1" dirty="0">
                <a:solidFill>
                  <a:srgbClr val="0070C0"/>
                </a:solidFill>
                <a:latin typeface="Comic Sans MS" panose="030F0902030302020204" pitchFamily="66" charset="0"/>
              </a:rPr>
              <a:t>What techniques can I learn and apply?</a:t>
            </a:r>
          </a:p>
        </p:txBody>
      </p:sp>
      <p:pic>
        <p:nvPicPr>
          <p:cNvPr id="19" name="Picture 6">
            <a:extLst>
              <a:ext uri="{FF2B5EF4-FFF2-40B4-BE49-F238E27FC236}">
                <a16:creationId xmlns:a16="http://schemas.microsoft.com/office/drawing/2014/main" id="{C9C0D4F6-29B1-3E4E-9E20-AF0D1FD8813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81856" y="2122997"/>
            <a:ext cx="2814723" cy="3842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92023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9">
            <a:extLst>
              <a:ext uri="{FF2B5EF4-FFF2-40B4-BE49-F238E27FC236}">
                <a16:creationId xmlns:a16="http://schemas.microsoft.com/office/drawing/2014/main" id="{C34187D8-D4CB-B84A-8704-DCB90CB415AB}"/>
              </a:ext>
            </a:extLst>
          </p:cNvPr>
          <p:cNvSpPr>
            <a:spLocks noChangeArrowheads="1"/>
          </p:cNvSpPr>
          <p:nvPr/>
        </p:nvSpPr>
        <p:spPr bwMode="auto">
          <a:xfrm>
            <a:off x="1216240" y="1442970"/>
            <a:ext cx="9759517" cy="4688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1500"/>
              </a:spcBef>
            </a:pPr>
            <a:r>
              <a:rPr lang="en-US" altLang="ja-JP" sz="1500" dirty="0">
                <a:solidFill>
                  <a:srgbClr val="343433"/>
                </a:solidFill>
                <a:ea typeface="MS PGothic" panose="020B0600070205080204" pitchFamily="34" charset="-128"/>
              </a:rPr>
              <a:t>Across the town, in the big house by the mill, Mabel Arkwright was also waking. The last embers of the well-stoked fire settled in the grate and Mabel rose sedately from her comfortable bed. As she sat on the plump eiderdown waiting for Daisy to come and run her a hot bath, tears filled her eyes as she gazed sadly at the old photograph of her dear husband Stanley.</a:t>
            </a:r>
            <a:endParaRPr lang="en-GB" altLang="ja-JP" sz="1500" dirty="0">
              <a:solidFill>
                <a:srgbClr val="343433"/>
              </a:solidFill>
              <a:ea typeface="MS PGothic" panose="020B0600070205080204" pitchFamily="34" charset="-128"/>
            </a:endParaRPr>
          </a:p>
          <a:p>
            <a:pPr indent="0" eaLnBrk="1" hangingPunct="1">
              <a:spcBef>
                <a:spcPts val="1500"/>
              </a:spcBef>
            </a:pPr>
            <a:r>
              <a:rPr lang="en-US" altLang="ja-JP" sz="1500" dirty="0">
                <a:solidFill>
                  <a:srgbClr val="343433"/>
                </a:solidFill>
                <a:ea typeface="MS PGothic" panose="020B0600070205080204" pitchFamily="34" charset="-128"/>
              </a:rPr>
              <a:t>Mabel dressed quickly, barely noticing the array of fine clothes laid out for her by her maid. Sighing, she went downstairs to the dining room where she picked at her breakfast of scrambled eggs and delicately cut slices of hot buttered toast. </a:t>
            </a:r>
            <a:endParaRPr lang="en-GB" altLang="ja-JP" sz="1500" dirty="0">
              <a:solidFill>
                <a:srgbClr val="343433"/>
              </a:solidFill>
              <a:ea typeface="MS PGothic" panose="020B0600070205080204" pitchFamily="34" charset="-128"/>
            </a:endParaRPr>
          </a:p>
          <a:p>
            <a:pPr indent="0" eaLnBrk="1" hangingPunct="1">
              <a:spcBef>
                <a:spcPts val="1500"/>
              </a:spcBef>
            </a:pPr>
            <a:r>
              <a:rPr lang="en-US" altLang="ja-JP" sz="1500" dirty="0">
                <a:solidFill>
                  <a:srgbClr val="343433"/>
                </a:solidFill>
                <a:ea typeface="MS PGothic" panose="020B0600070205080204" pitchFamily="34" charset="-128"/>
              </a:rPr>
              <a:t>If only her beloved Stanley were still with her. He had been such a wonderful husband and father and a kindly employer for the workers. He had transformed the working conditions for the people in his mill and they respected him for it; he would be greatly saddened by the way they were being treated now.</a:t>
            </a:r>
            <a:endParaRPr lang="en-GB" altLang="ja-JP" sz="1500" dirty="0">
              <a:solidFill>
                <a:srgbClr val="343433"/>
              </a:solidFill>
              <a:ea typeface="MS PGothic" panose="020B0600070205080204" pitchFamily="34" charset="-128"/>
            </a:endParaRPr>
          </a:p>
          <a:p>
            <a:pPr indent="0" eaLnBrk="1" hangingPunct="1">
              <a:spcBef>
                <a:spcPts val="1500"/>
              </a:spcBef>
            </a:pPr>
            <a:r>
              <a:rPr lang="en-US" altLang="ja-JP" sz="1500" dirty="0">
                <a:solidFill>
                  <a:srgbClr val="343433"/>
                </a:solidFill>
                <a:ea typeface="MS PGothic" panose="020B0600070205080204" pitchFamily="34" charset="-128"/>
              </a:rPr>
              <a:t>She turned the pages of yesterday’s flimsy newspaper with vague interest: Emily Davison had been imprisoned again having committed another audacious offence in the name of women’s suffrage. This time she had committed arson by pushing paraffin-soaked linen into the letter slots on post boxes, then setting light to them. Although Mabel did not condone the extremist actions of these rebellious women, she did feel a sense of envy at their bravery and commitment.</a:t>
            </a:r>
            <a:endParaRPr lang="en-GB" altLang="ja-JP" sz="1500" dirty="0">
              <a:solidFill>
                <a:srgbClr val="343433"/>
              </a:solidFill>
              <a:ea typeface="MS PGothic" panose="020B0600070205080204" pitchFamily="34" charset="-128"/>
            </a:endParaRPr>
          </a:p>
          <a:p>
            <a:pPr indent="0" eaLnBrk="1" hangingPunct="1">
              <a:spcBef>
                <a:spcPts val="1500"/>
              </a:spcBef>
            </a:pPr>
            <a:r>
              <a:rPr lang="en-US" altLang="ja-JP" sz="1500" dirty="0">
                <a:solidFill>
                  <a:srgbClr val="343433"/>
                </a:solidFill>
                <a:ea typeface="MS PGothic" panose="020B0600070205080204" pitchFamily="34" charset="-128"/>
              </a:rPr>
              <a:t>Another day of dull routine had begun. There must be more to life than this, she thought.</a:t>
            </a:r>
            <a:endParaRPr lang="en-GB" altLang="ja-JP" sz="1500" dirty="0">
              <a:solidFill>
                <a:srgbClr val="343433"/>
              </a:solidFill>
              <a:ea typeface="MS PGothic" panose="020B0600070205080204" pitchFamily="34" charset="-128"/>
            </a:endParaRPr>
          </a:p>
        </p:txBody>
      </p:sp>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8" name="Rectangle 9">
            <a:extLst>
              <a:ext uri="{FF2B5EF4-FFF2-40B4-BE49-F238E27FC236}">
                <a16:creationId xmlns:a16="http://schemas.microsoft.com/office/drawing/2014/main" id="{83C53528-9ACA-524F-A1A0-114FF6412CC6}"/>
              </a:ext>
            </a:extLst>
          </p:cNvPr>
          <p:cNvSpPr>
            <a:spLocks noChangeArrowheads="1"/>
          </p:cNvSpPr>
          <p:nvPr/>
        </p:nvSpPr>
        <p:spPr bwMode="auto">
          <a:xfrm>
            <a:off x="1216241" y="1442970"/>
            <a:ext cx="9759517" cy="4688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1500"/>
              </a:spcBef>
            </a:pPr>
            <a:r>
              <a:rPr lang="en-US" altLang="ja-JP" sz="1500" dirty="0">
                <a:solidFill>
                  <a:srgbClr val="343433"/>
                </a:solidFill>
                <a:ea typeface="MS PGothic" panose="020B0600070205080204" pitchFamily="34" charset="-128"/>
              </a:rPr>
              <a:t>Across the town, in </a:t>
            </a:r>
            <a:r>
              <a:rPr lang="en-US" altLang="ja-JP" sz="1500" dirty="0">
                <a:solidFill>
                  <a:srgbClr val="CC0099"/>
                </a:solidFill>
                <a:ea typeface="MS PGothic" panose="020B0600070205080204" pitchFamily="34" charset="-128"/>
              </a:rPr>
              <a:t>the big house by the mill</a:t>
            </a:r>
            <a:r>
              <a:rPr lang="en-US" altLang="ja-JP" sz="1500" dirty="0">
                <a:solidFill>
                  <a:srgbClr val="343433"/>
                </a:solidFill>
                <a:ea typeface="MS PGothic" panose="020B0600070205080204" pitchFamily="34" charset="-128"/>
              </a:rPr>
              <a:t>, Mabel Arkwright was also waking.</a:t>
            </a:r>
            <a:r>
              <a:rPr lang="en-US" altLang="ja-JP" sz="1500" dirty="0">
                <a:ea typeface="MS PGothic" panose="020B0600070205080204" pitchFamily="34" charset="-128"/>
              </a:rPr>
              <a:t> </a:t>
            </a:r>
            <a:r>
              <a:rPr lang="en-US" altLang="ja-JP" sz="1500" dirty="0">
                <a:solidFill>
                  <a:srgbClr val="CC0099"/>
                </a:solidFill>
                <a:ea typeface="MS PGothic" panose="020B0600070205080204" pitchFamily="34" charset="-128"/>
              </a:rPr>
              <a:t>The last embers of the well-stoked fire </a:t>
            </a:r>
            <a:r>
              <a:rPr lang="en-US" altLang="ja-JP" sz="1500" dirty="0">
                <a:solidFill>
                  <a:srgbClr val="343433"/>
                </a:solidFill>
                <a:ea typeface="MS PGothic" panose="020B0600070205080204" pitchFamily="34" charset="-128"/>
              </a:rPr>
              <a:t>settled in the grate and Mabel rose sedately from </a:t>
            </a:r>
            <a:r>
              <a:rPr lang="en-US" altLang="ja-JP" sz="1500" dirty="0">
                <a:solidFill>
                  <a:srgbClr val="CC0099"/>
                </a:solidFill>
                <a:ea typeface="MS PGothic" panose="020B0600070205080204" pitchFamily="34" charset="-128"/>
              </a:rPr>
              <a:t>her comfortable bed</a:t>
            </a:r>
            <a:r>
              <a:rPr lang="en-US" altLang="ja-JP" sz="1500" dirty="0">
                <a:ea typeface="MS PGothic" panose="020B0600070205080204" pitchFamily="34" charset="-128"/>
              </a:rPr>
              <a:t>. </a:t>
            </a:r>
            <a:r>
              <a:rPr lang="en-US" altLang="ja-JP" sz="1500" dirty="0">
                <a:solidFill>
                  <a:srgbClr val="343433"/>
                </a:solidFill>
                <a:ea typeface="MS PGothic" panose="020B0600070205080204" pitchFamily="34" charset="-128"/>
              </a:rPr>
              <a:t>As she sat on </a:t>
            </a:r>
            <a:r>
              <a:rPr lang="en-US" altLang="ja-JP" sz="1500" dirty="0">
                <a:solidFill>
                  <a:srgbClr val="CC0099"/>
                </a:solidFill>
                <a:ea typeface="MS PGothic" panose="020B0600070205080204" pitchFamily="34" charset="-128"/>
              </a:rPr>
              <a:t>the</a:t>
            </a:r>
            <a:r>
              <a:rPr lang="en-US" altLang="ja-JP" sz="1500" dirty="0">
                <a:solidFill>
                  <a:srgbClr val="0070C0"/>
                </a:solidFill>
                <a:ea typeface="MS PGothic" panose="020B0600070205080204" pitchFamily="34" charset="-128"/>
              </a:rPr>
              <a:t> </a:t>
            </a:r>
            <a:r>
              <a:rPr lang="en-US" altLang="ja-JP" sz="1500" dirty="0">
                <a:solidFill>
                  <a:srgbClr val="CC0099"/>
                </a:solidFill>
                <a:ea typeface="MS PGothic" panose="020B0600070205080204" pitchFamily="34" charset="-128"/>
              </a:rPr>
              <a:t>plump eiderdown </a:t>
            </a:r>
            <a:r>
              <a:rPr lang="en-US" altLang="ja-JP" sz="1500" dirty="0">
                <a:solidFill>
                  <a:srgbClr val="343433"/>
                </a:solidFill>
                <a:ea typeface="MS PGothic" panose="020B0600070205080204" pitchFamily="34" charset="-128"/>
              </a:rPr>
              <a:t>waiting for Daisy to come and run her </a:t>
            </a:r>
            <a:r>
              <a:rPr lang="en-US" altLang="ja-JP" sz="1500" dirty="0">
                <a:solidFill>
                  <a:srgbClr val="CC0099"/>
                </a:solidFill>
                <a:ea typeface="MS PGothic" panose="020B0600070205080204" pitchFamily="34" charset="-128"/>
              </a:rPr>
              <a:t>a hot bath</a:t>
            </a:r>
            <a:r>
              <a:rPr lang="en-US" altLang="ja-JP" sz="1500" dirty="0">
                <a:solidFill>
                  <a:srgbClr val="343433"/>
                </a:solidFill>
                <a:ea typeface="MS PGothic" panose="020B0600070205080204" pitchFamily="34" charset="-128"/>
              </a:rPr>
              <a:t>, tears filled her eyes as she gazed sadly at </a:t>
            </a:r>
            <a:r>
              <a:rPr lang="en-US" altLang="ja-JP" sz="1500" dirty="0">
                <a:solidFill>
                  <a:srgbClr val="CC0099"/>
                </a:solidFill>
                <a:ea typeface="MS PGothic" panose="020B0600070205080204" pitchFamily="34" charset="-128"/>
              </a:rPr>
              <a:t>the old photograph of her dear husband Stanley</a:t>
            </a:r>
            <a:r>
              <a:rPr lang="en-US" altLang="ja-JP" sz="1500" dirty="0">
                <a:ea typeface="MS PGothic" panose="020B0600070205080204" pitchFamily="34" charset="-128"/>
              </a:rPr>
              <a:t>.</a:t>
            </a:r>
            <a:endParaRPr lang="en-GB" altLang="ja-JP" sz="1500" dirty="0">
              <a:ea typeface="MS PGothic" panose="020B0600070205080204" pitchFamily="34" charset="-128"/>
            </a:endParaRPr>
          </a:p>
          <a:p>
            <a:pPr indent="0" eaLnBrk="1" hangingPunct="1">
              <a:spcBef>
                <a:spcPts val="1500"/>
              </a:spcBef>
            </a:pPr>
            <a:r>
              <a:rPr lang="en-US" altLang="ja-JP" sz="1500" dirty="0">
                <a:solidFill>
                  <a:srgbClr val="343433"/>
                </a:solidFill>
                <a:ea typeface="MS PGothic" panose="020B0600070205080204" pitchFamily="34" charset="-128"/>
              </a:rPr>
              <a:t>Mabel dressed quickly, barely noticing </a:t>
            </a:r>
            <a:r>
              <a:rPr lang="en-US" altLang="ja-JP" sz="1500" dirty="0">
                <a:solidFill>
                  <a:srgbClr val="CC0099"/>
                </a:solidFill>
                <a:ea typeface="MS PGothic" panose="020B0600070205080204" pitchFamily="34" charset="-128"/>
              </a:rPr>
              <a:t>the array of fine clothes </a:t>
            </a:r>
            <a:r>
              <a:rPr lang="en-US" altLang="ja-JP" sz="1500" dirty="0">
                <a:solidFill>
                  <a:srgbClr val="343433"/>
                </a:solidFill>
                <a:ea typeface="MS PGothic" panose="020B0600070205080204" pitchFamily="34" charset="-128"/>
              </a:rPr>
              <a:t>laid out for her by her maid. Sighing, she went downstairs to </a:t>
            </a:r>
            <a:r>
              <a:rPr lang="en-US" altLang="ja-JP" sz="1500" dirty="0">
                <a:solidFill>
                  <a:srgbClr val="CC0099"/>
                </a:solidFill>
                <a:ea typeface="MS PGothic" panose="020B0600070205080204" pitchFamily="34" charset="-128"/>
              </a:rPr>
              <a:t>the dining room </a:t>
            </a:r>
            <a:r>
              <a:rPr lang="en-US" altLang="ja-JP" sz="1500" dirty="0">
                <a:solidFill>
                  <a:srgbClr val="343433"/>
                </a:solidFill>
                <a:ea typeface="MS PGothic" panose="020B0600070205080204" pitchFamily="34" charset="-128"/>
              </a:rPr>
              <a:t>where she picked at her </a:t>
            </a:r>
            <a:r>
              <a:rPr lang="en-US" altLang="ja-JP" sz="1500" dirty="0">
                <a:solidFill>
                  <a:srgbClr val="CC0099"/>
                </a:solidFill>
                <a:ea typeface="MS PGothic" panose="020B0600070205080204" pitchFamily="34" charset="-128"/>
              </a:rPr>
              <a:t>breakfast of scrambled eggs and delicately cut slices of hot buttered toast</a:t>
            </a:r>
            <a:r>
              <a:rPr lang="en-US" altLang="ja-JP" sz="1500" dirty="0">
                <a:ea typeface="MS PGothic" panose="020B0600070205080204" pitchFamily="34" charset="-128"/>
              </a:rPr>
              <a:t>. </a:t>
            </a:r>
            <a:endParaRPr lang="en-GB" altLang="ja-JP" sz="1500" dirty="0">
              <a:ea typeface="MS PGothic" panose="020B0600070205080204" pitchFamily="34" charset="-128"/>
            </a:endParaRPr>
          </a:p>
          <a:p>
            <a:pPr indent="0" eaLnBrk="1" hangingPunct="1">
              <a:spcBef>
                <a:spcPts val="1500"/>
              </a:spcBef>
            </a:pPr>
            <a:r>
              <a:rPr lang="en-US" altLang="ja-JP" sz="1500" dirty="0">
                <a:solidFill>
                  <a:srgbClr val="343433"/>
                </a:solidFill>
                <a:ea typeface="MS PGothic" panose="020B0600070205080204" pitchFamily="34" charset="-128"/>
              </a:rPr>
              <a:t>If only </a:t>
            </a:r>
            <a:r>
              <a:rPr lang="en-US" altLang="ja-JP" sz="1500" dirty="0">
                <a:solidFill>
                  <a:srgbClr val="CC0099"/>
                </a:solidFill>
                <a:ea typeface="MS PGothic" panose="020B0600070205080204" pitchFamily="34" charset="-128"/>
              </a:rPr>
              <a:t>her beloved Stanley </a:t>
            </a:r>
            <a:r>
              <a:rPr lang="en-US" altLang="ja-JP" sz="1500" dirty="0">
                <a:solidFill>
                  <a:srgbClr val="343433"/>
                </a:solidFill>
                <a:ea typeface="MS PGothic" panose="020B0600070205080204" pitchFamily="34" charset="-128"/>
              </a:rPr>
              <a:t>were still with her. He had been such </a:t>
            </a:r>
            <a:r>
              <a:rPr lang="en-US" altLang="ja-JP" sz="1500" dirty="0">
                <a:solidFill>
                  <a:srgbClr val="CC0099"/>
                </a:solidFill>
                <a:ea typeface="MS PGothic" panose="020B0600070205080204" pitchFamily="34" charset="-128"/>
              </a:rPr>
              <a:t>a wonderful husband and father </a:t>
            </a:r>
            <a:r>
              <a:rPr lang="en-US" altLang="ja-JP" sz="1500" dirty="0">
                <a:solidFill>
                  <a:srgbClr val="343433"/>
                </a:solidFill>
                <a:ea typeface="MS PGothic" panose="020B0600070205080204" pitchFamily="34" charset="-128"/>
              </a:rPr>
              <a:t>and</a:t>
            </a:r>
            <a:r>
              <a:rPr lang="en-US" altLang="ja-JP" sz="1500" dirty="0">
                <a:ea typeface="MS PGothic" panose="020B0600070205080204" pitchFamily="34" charset="-128"/>
              </a:rPr>
              <a:t> </a:t>
            </a:r>
            <a:r>
              <a:rPr lang="en-US" altLang="ja-JP" sz="1500" dirty="0">
                <a:solidFill>
                  <a:srgbClr val="CC0099"/>
                </a:solidFill>
                <a:ea typeface="MS PGothic" panose="020B0600070205080204" pitchFamily="34" charset="-128"/>
              </a:rPr>
              <a:t>a</a:t>
            </a:r>
            <a:r>
              <a:rPr lang="en-US" altLang="ja-JP" sz="1500" dirty="0">
                <a:solidFill>
                  <a:srgbClr val="0070C0"/>
                </a:solidFill>
                <a:ea typeface="MS PGothic" panose="020B0600070205080204" pitchFamily="34" charset="-128"/>
              </a:rPr>
              <a:t> </a:t>
            </a:r>
            <a:r>
              <a:rPr lang="en-US" altLang="ja-JP" sz="1500" dirty="0">
                <a:solidFill>
                  <a:srgbClr val="CC0099"/>
                </a:solidFill>
                <a:ea typeface="MS PGothic" panose="020B0600070205080204" pitchFamily="34" charset="-128"/>
              </a:rPr>
              <a:t>kindly employer for the workers</a:t>
            </a:r>
            <a:r>
              <a:rPr lang="en-US" altLang="ja-JP" sz="1500" dirty="0">
                <a:solidFill>
                  <a:srgbClr val="343433"/>
                </a:solidFill>
                <a:ea typeface="MS PGothic" panose="020B0600070205080204" pitchFamily="34" charset="-128"/>
              </a:rPr>
              <a:t>. He had transformed </a:t>
            </a:r>
            <a:r>
              <a:rPr lang="en-US" altLang="ja-JP" sz="1500" dirty="0">
                <a:solidFill>
                  <a:srgbClr val="CC0099"/>
                </a:solidFill>
                <a:ea typeface="MS PGothic" panose="020B0600070205080204" pitchFamily="34" charset="-128"/>
              </a:rPr>
              <a:t>the working conditions </a:t>
            </a:r>
            <a:r>
              <a:rPr lang="en-US" altLang="ja-JP" sz="1500" dirty="0">
                <a:solidFill>
                  <a:srgbClr val="343433"/>
                </a:solidFill>
                <a:ea typeface="MS PGothic" panose="020B0600070205080204" pitchFamily="34" charset="-128"/>
              </a:rPr>
              <a:t>for the people in his mill and they respected him for it; he would be greatly saddened by the way they were being treated now.</a:t>
            </a:r>
            <a:endParaRPr lang="en-GB" altLang="ja-JP" sz="1500" dirty="0">
              <a:solidFill>
                <a:srgbClr val="343433"/>
              </a:solidFill>
              <a:ea typeface="MS PGothic" panose="020B0600070205080204" pitchFamily="34" charset="-128"/>
            </a:endParaRPr>
          </a:p>
          <a:p>
            <a:pPr indent="0" eaLnBrk="1" hangingPunct="1">
              <a:spcBef>
                <a:spcPts val="1500"/>
              </a:spcBef>
            </a:pPr>
            <a:r>
              <a:rPr lang="en-US" altLang="ja-JP" sz="1500" dirty="0">
                <a:solidFill>
                  <a:srgbClr val="343433"/>
                </a:solidFill>
                <a:ea typeface="MS PGothic" panose="020B0600070205080204" pitchFamily="34" charset="-128"/>
              </a:rPr>
              <a:t>She turned the pages of </a:t>
            </a:r>
            <a:r>
              <a:rPr lang="en-US" altLang="ja-JP" sz="1500" dirty="0">
                <a:solidFill>
                  <a:srgbClr val="CC0099"/>
                </a:solidFill>
                <a:ea typeface="MS PGothic" panose="020B0600070205080204" pitchFamily="34" charset="-128"/>
              </a:rPr>
              <a:t>yesterday’s flimsy newspaper </a:t>
            </a:r>
            <a:r>
              <a:rPr lang="en-US" altLang="ja-JP" sz="1500" dirty="0">
                <a:solidFill>
                  <a:srgbClr val="343433"/>
                </a:solidFill>
                <a:ea typeface="MS PGothic" panose="020B0600070205080204" pitchFamily="34" charset="-128"/>
              </a:rPr>
              <a:t>with vague interest: Emily Davison had been imprisoned again having committed </a:t>
            </a:r>
            <a:r>
              <a:rPr lang="en-US" altLang="ja-JP" sz="1500" dirty="0">
                <a:solidFill>
                  <a:srgbClr val="CC0099"/>
                </a:solidFill>
                <a:ea typeface="MS PGothic" panose="020B0600070205080204" pitchFamily="34" charset="-128"/>
              </a:rPr>
              <a:t>another audacious offence </a:t>
            </a:r>
            <a:r>
              <a:rPr lang="en-US" altLang="ja-JP" sz="1500" dirty="0">
                <a:solidFill>
                  <a:srgbClr val="343433"/>
                </a:solidFill>
                <a:ea typeface="MS PGothic" panose="020B0600070205080204" pitchFamily="34" charset="-128"/>
              </a:rPr>
              <a:t>in the name of women’s suffrage. This time she had committed arson by pushing </a:t>
            </a:r>
            <a:r>
              <a:rPr lang="en-US" altLang="ja-JP" sz="1500" dirty="0">
                <a:solidFill>
                  <a:srgbClr val="CC0099"/>
                </a:solidFill>
                <a:ea typeface="MS PGothic" panose="020B0600070205080204" pitchFamily="34" charset="-128"/>
              </a:rPr>
              <a:t>paraffin-soaked linen </a:t>
            </a:r>
            <a:r>
              <a:rPr lang="en-US" altLang="ja-JP" sz="1500" dirty="0">
                <a:solidFill>
                  <a:srgbClr val="343433"/>
                </a:solidFill>
                <a:ea typeface="MS PGothic" panose="020B0600070205080204" pitchFamily="34" charset="-128"/>
              </a:rPr>
              <a:t>into</a:t>
            </a:r>
            <a:r>
              <a:rPr lang="en-US" altLang="ja-JP" sz="1500" dirty="0">
                <a:ea typeface="MS PGothic" panose="020B0600070205080204" pitchFamily="34" charset="-128"/>
              </a:rPr>
              <a:t> </a:t>
            </a:r>
            <a:r>
              <a:rPr lang="en-US" altLang="ja-JP" sz="1500" dirty="0">
                <a:solidFill>
                  <a:srgbClr val="CC0099"/>
                </a:solidFill>
                <a:ea typeface="MS PGothic" panose="020B0600070205080204" pitchFamily="34" charset="-128"/>
              </a:rPr>
              <a:t>the letter slots on post boxes</a:t>
            </a:r>
            <a:r>
              <a:rPr lang="en-US" altLang="ja-JP" sz="1500" dirty="0">
                <a:solidFill>
                  <a:srgbClr val="343433"/>
                </a:solidFill>
                <a:ea typeface="MS PGothic" panose="020B0600070205080204" pitchFamily="34" charset="-128"/>
              </a:rPr>
              <a:t>, then setting light to them. Although Mabel did not condone </a:t>
            </a:r>
            <a:r>
              <a:rPr lang="en-US" altLang="ja-JP" sz="1500" dirty="0">
                <a:solidFill>
                  <a:srgbClr val="CC0099"/>
                </a:solidFill>
                <a:ea typeface="MS PGothic" panose="020B0600070205080204" pitchFamily="34" charset="-128"/>
              </a:rPr>
              <a:t>the extremist actions </a:t>
            </a:r>
            <a:r>
              <a:rPr lang="en-US" altLang="ja-JP" sz="1500" dirty="0">
                <a:solidFill>
                  <a:srgbClr val="343433"/>
                </a:solidFill>
                <a:ea typeface="MS PGothic" panose="020B0600070205080204" pitchFamily="34" charset="-128"/>
              </a:rPr>
              <a:t>of</a:t>
            </a:r>
            <a:r>
              <a:rPr lang="en-US" altLang="ja-JP" sz="1500" dirty="0">
                <a:ea typeface="MS PGothic" panose="020B0600070205080204" pitchFamily="34" charset="-128"/>
              </a:rPr>
              <a:t> </a:t>
            </a:r>
            <a:r>
              <a:rPr lang="en-US" altLang="ja-JP" sz="1500" dirty="0">
                <a:solidFill>
                  <a:srgbClr val="CC0099"/>
                </a:solidFill>
                <a:ea typeface="MS PGothic" panose="020B0600070205080204" pitchFamily="34" charset="-128"/>
              </a:rPr>
              <a:t>these rebellious women</a:t>
            </a:r>
            <a:r>
              <a:rPr lang="en-US" altLang="ja-JP" sz="1500" dirty="0">
                <a:solidFill>
                  <a:srgbClr val="414042"/>
                </a:solidFill>
                <a:ea typeface="MS PGothic" panose="020B0600070205080204" pitchFamily="34" charset="-128"/>
              </a:rPr>
              <a:t>,</a:t>
            </a:r>
            <a:r>
              <a:rPr lang="en-US" altLang="ja-JP" sz="1500" dirty="0">
                <a:ea typeface="MS PGothic" panose="020B0600070205080204" pitchFamily="34" charset="-128"/>
              </a:rPr>
              <a:t> </a:t>
            </a:r>
            <a:r>
              <a:rPr lang="en-US" altLang="ja-JP" sz="1500" dirty="0">
                <a:solidFill>
                  <a:srgbClr val="343433"/>
                </a:solidFill>
                <a:ea typeface="MS PGothic" panose="020B0600070205080204" pitchFamily="34" charset="-128"/>
              </a:rPr>
              <a:t>she did feel a sense of envy at</a:t>
            </a:r>
            <a:r>
              <a:rPr lang="en-US" altLang="ja-JP" sz="1500" dirty="0">
                <a:ea typeface="MS PGothic" panose="020B0600070205080204" pitchFamily="34" charset="-128"/>
              </a:rPr>
              <a:t> </a:t>
            </a:r>
            <a:r>
              <a:rPr lang="en-US" altLang="ja-JP" sz="1500" dirty="0">
                <a:solidFill>
                  <a:srgbClr val="CC0099"/>
                </a:solidFill>
                <a:ea typeface="MS PGothic" panose="020B0600070205080204" pitchFamily="34" charset="-128"/>
              </a:rPr>
              <a:t>their bravery and commitment</a:t>
            </a:r>
            <a:r>
              <a:rPr lang="en-US" altLang="ja-JP" sz="1500" dirty="0">
                <a:ea typeface="MS PGothic" panose="020B0600070205080204" pitchFamily="34" charset="-128"/>
              </a:rPr>
              <a:t>.</a:t>
            </a:r>
            <a:endParaRPr lang="en-GB" altLang="ja-JP" sz="1500" dirty="0">
              <a:ea typeface="MS PGothic" panose="020B0600070205080204" pitchFamily="34" charset="-128"/>
            </a:endParaRPr>
          </a:p>
          <a:p>
            <a:pPr indent="0" eaLnBrk="1" hangingPunct="1">
              <a:spcBef>
                <a:spcPts val="1500"/>
              </a:spcBef>
            </a:pPr>
            <a:r>
              <a:rPr lang="en-US" altLang="ja-JP" sz="1500" dirty="0">
                <a:solidFill>
                  <a:srgbClr val="343433"/>
                </a:solidFill>
                <a:ea typeface="MS PGothic" panose="020B0600070205080204" pitchFamily="34" charset="-128"/>
              </a:rPr>
              <a:t>Another </a:t>
            </a:r>
            <a:r>
              <a:rPr lang="en-US" altLang="ja-JP" sz="1500" dirty="0">
                <a:solidFill>
                  <a:srgbClr val="CC0099"/>
                </a:solidFill>
                <a:ea typeface="MS PGothic" panose="020B0600070205080204" pitchFamily="34" charset="-128"/>
              </a:rPr>
              <a:t>day of dull routine</a:t>
            </a:r>
            <a:r>
              <a:rPr lang="en-US" altLang="ja-JP" sz="1500" dirty="0">
                <a:solidFill>
                  <a:srgbClr val="0070C0"/>
                </a:solidFill>
                <a:ea typeface="MS PGothic" panose="020B0600070205080204" pitchFamily="34" charset="-128"/>
              </a:rPr>
              <a:t> </a:t>
            </a:r>
            <a:r>
              <a:rPr lang="en-US" altLang="ja-JP" sz="1500" dirty="0">
                <a:solidFill>
                  <a:srgbClr val="343433"/>
                </a:solidFill>
                <a:ea typeface="MS PGothic" panose="020B0600070205080204" pitchFamily="34" charset="-128"/>
              </a:rPr>
              <a:t>had begun. There must be more to life than this, she thought.</a:t>
            </a:r>
            <a:endParaRPr lang="en-GB" altLang="ja-JP" sz="1500" dirty="0">
              <a:solidFill>
                <a:srgbClr val="343433"/>
              </a:solidFill>
              <a:ea typeface="MS PGothic" panose="020B0600070205080204" pitchFamily="34" charset="-128"/>
            </a:endParaRPr>
          </a:p>
        </p:txBody>
      </p:sp>
      <p:sp>
        <p:nvSpPr>
          <p:cNvPr id="9" name="Subtitle 2">
            <a:extLst>
              <a:ext uri="{FF2B5EF4-FFF2-40B4-BE49-F238E27FC236}">
                <a16:creationId xmlns:a16="http://schemas.microsoft.com/office/drawing/2014/main" id="{C83DD7A0-D191-244D-B6DD-D5197AFFA9AE}"/>
              </a:ext>
            </a:extLst>
          </p:cNvPr>
          <p:cNvSpPr txBox="1">
            <a:spLocks/>
          </p:cNvSpPr>
          <p:nvPr/>
        </p:nvSpPr>
        <p:spPr>
          <a:xfrm>
            <a:off x="0" y="732463"/>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b="1" dirty="0">
                <a:solidFill>
                  <a:srgbClr val="0070C0"/>
                </a:solidFill>
                <a:latin typeface="Comic Sans MS" panose="030F0902030302020204" pitchFamily="66" charset="0"/>
              </a:rPr>
              <a:t>Identify where expanded noun phrases have been used to add detail</a:t>
            </a:r>
          </a:p>
        </p:txBody>
      </p:sp>
    </p:spTree>
    <p:extLst>
      <p:ext uri="{BB962C8B-B14F-4D97-AF65-F5344CB8AC3E}">
        <p14:creationId xmlns:p14="http://schemas.microsoft.com/office/powerpoint/2010/main" val="221130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6" name="Rectangle 5">
            <a:extLst>
              <a:ext uri="{FF2B5EF4-FFF2-40B4-BE49-F238E27FC236}">
                <a16:creationId xmlns:a16="http://schemas.microsoft.com/office/drawing/2014/main" id="{0D7FA261-78AF-384A-94E7-90AA3B49FCA7}"/>
              </a:ext>
            </a:extLst>
          </p:cNvPr>
          <p:cNvSpPr>
            <a:spLocks noChangeArrowheads="1"/>
          </p:cNvSpPr>
          <p:nvPr/>
        </p:nvSpPr>
        <p:spPr bwMode="auto">
          <a:xfrm>
            <a:off x="0" y="579437"/>
            <a:ext cx="12192001" cy="89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200" b="1" dirty="0">
                <a:solidFill>
                  <a:srgbClr val="0070C0"/>
                </a:solidFill>
              </a:rPr>
              <a:t>How has the author revealed information about the main character (Mabel)</a:t>
            </a:r>
            <a:br>
              <a:rPr lang="en-GB" altLang="en-US" sz="2200" b="1" dirty="0">
                <a:solidFill>
                  <a:srgbClr val="0070C0"/>
                </a:solidFill>
              </a:rPr>
            </a:br>
            <a:r>
              <a:rPr lang="en-GB" altLang="en-US" sz="2200" b="1" dirty="0">
                <a:solidFill>
                  <a:srgbClr val="0070C0"/>
                </a:solidFill>
              </a:rPr>
              <a:t>through description, action and rhetorical questions?</a:t>
            </a:r>
          </a:p>
        </p:txBody>
      </p:sp>
      <p:sp>
        <p:nvSpPr>
          <p:cNvPr id="7" name="Rectangle 4">
            <a:extLst>
              <a:ext uri="{FF2B5EF4-FFF2-40B4-BE49-F238E27FC236}">
                <a16:creationId xmlns:a16="http://schemas.microsoft.com/office/drawing/2014/main" id="{ABD40D09-7FDF-924F-8D20-4B1A5A4BF70D}"/>
              </a:ext>
            </a:extLst>
          </p:cNvPr>
          <p:cNvSpPr>
            <a:spLocks noChangeArrowheads="1"/>
          </p:cNvSpPr>
          <p:nvPr/>
        </p:nvSpPr>
        <p:spPr bwMode="auto">
          <a:xfrm>
            <a:off x="3761507" y="1568817"/>
            <a:ext cx="3990110" cy="439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200"/>
              </a:spcBef>
            </a:pPr>
            <a:r>
              <a:rPr lang="en-US" altLang="ja-JP" sz="1650" dirty="0">
                <a:solidFill>
                  <a:srgbClr val="414042"/>
                </a:solidFill>
                <a:ea typeface="MS PGothic" panose="020B0600070205080204" pitchFamily="34" charset="-128"/>
              </a:rPr>
              <a:t>As Mabel </a:t>
            </a:r>
            <a:r>
              <a:rPr lang="en-US" altLang="ja-JP" sz="1650" dirty="0">
                <a:solidFill>
                  <a:srgbClr val="CC0099"/>
                </a:solidFill>
                <a:ea typeface="MS PGothic" panose="020B0600070205080204" pitchFamily="34" charset="-128"/>
              </a:rPr>
              <a:t>idly</a:t>
            </a:r>
            <a:r>
              <a:rPr lang="en-US" altLang="ja-JP" sz="1650" dirty="0">
                <a:ea typeface="MS PGothic" panose="020B0600070205080204" pitchFamily="34" charset="-128"/>
              </a:rPr>
              <a:t> </a:t>
            </a:r>
            <a:r>
              <a:rPr lang="en-US" altLang="ja-JP" sz="1650" dirty="0">
                <a:solidFill>
                  <a:srgbClr val="414042"/>
                </a:solidFill>
                <a:ea typeface="MS PGothic" panose="020B0600070205080204" pitchFamily="34" charset="-128"/>
              </a:rPr>
              <a:t>turned the pages, </a:t>
            </a:r>
            <a:r>
              <a:rPr lang="en-US" altLang="ja-JP" sz="1650" dirty="0">
                <a:solidFill>
                  <a:srgbClr val="CC0099"/>
                </a:solidFill>
                <a:ea typeface="MS PGothic" panose="020B0600070205080204" pitchFamily="34" charset="-128"/>
              </a:rPr>
              <a:t>something caught her eye</a:t>
            </a:r>
            <a:r>
              <a:rPr lang="en-US" altLang="ja-JP" sz="1650" dirty="0">
                <a:solidFill>
                  <a:srgbClr val="414042"/>
                </a:solidFill>
                <a:ea typeface="MS PGothic" panose="020B0600070205080204" pitchFamily="34" charset="-128"/>
              </a:rPr>
              <a:t>. An advertisement, only small, but nevertheless noticeable. ‘WOMEN’S SUFFRAGE’ it began. ‘A PUBLIC MEETING, on Tuesday Evening Next’. She read on. It was to start at 7 o’clock in the evening. </a:t>
            </a:r>
            <a:r>
              <a:rPr lang="en-US" altLang="ja-JP" sz="1650" dirty="0">
                <a:solidFill>
                  <a:srgbClr val="CC0099"/>
                </a:solidFill>
                <a:ea typeface="MS PGothic" panose="020B0600070205080204" pitchFamily="34" charset="-128"/>
              </a:rPr>
              <a:t>It was to</a:t>
            </a:r>
            <a:r>
              <a:rPr lang="en-US" altLang="ja-JP" sz="1650" dirty="0">
                <a:ea typeface="MS PGothic" panose="020B0600070205080204" pitchFamily="34" charset="-128"/>
              </a:rPr>
              <a:t> </a:t>
            </a:r>
            <a:r>
              <a:rPr lang="en-US" altLang="ja-JP" sz="1650" dirty="0">
                <a:solidFill>
                  <a:srgbClr val="414042"/>
                </a:solidFill>
                <a:ea typeface="MS PGothic" panose="020B0600070205080204" pitchFamily="34" charset="-128"/>
              </a:rPr>
              <a:t>be chaired by The </a:t>
            </a:r>
            <a:r>
              <a:rPr lang="en-US" altLang="ja-JP" sz="1650" dirty="0">
                <a:solidFill>
                  <a:srgbClr val="CC0099"/>
                </a:solidFill>
                <a:ea typeface="MS PGothic" panose="020B0600070205080204" pitchFamily="34" charset="-128"/>
              </a:rPr>
              <a:t>Rev</a:t>
            </a:r>
            <a:r>
              <a:rPr lang="en-US" altLang="ja-JP" sz="1650" dirty="0">
                <a:solidFill>
                  <a:srgbClr val="414042"/>
                </a:solidFill>
                <a:ea typeface="MS PGothic" panose="020B0600070205080204" pitchFamily="34" charset="-128"/>
              </a:rPr>
              <a:t>. C. Brook M.A., obviously educated and </a:t>
            </a:r>
            <a:r>
              <a:rPr lang="en-US" altLang="ja-JP" sz="1650" dirty="0">
                <a:solidFill>
                  <a:srgbClr val="CC0099"/>
                </a:solidFill>
                <a:ea typeface="MS PGothic" panose="020B0600070205080204" pitchFamily="34" charset="-128"/>
              </a:rPr>
              <a:t>a man of the cloth</a:t>
            </a:r>
            <a:r>
              <a:rPr lang="en-US" altLang="ja-JP" sz="1650" dirty="0">
                <a:ea typeface="MS PGothic" panose="020B0600070205080204" pitchFamily="34" charset="-128"/>
              </a:rPr>
              <a:t>. </a:t>
            </a:r>
            <a:r>
              <a:rPr lang="en-US" altLang="ja-JP" sz="1650" dirty="0">
                <a:solidFill>
                  <a:srgbClr val="0070C0"/>
                </a:solidFill>
                <a:ea typeface="MS PGothic" panose="020B0600070205080204" pitchFamily="34" charset="-128"/>
              </a:rPr>
              <a:t>What would be the harm</a:t>
            </a:r>
            <a:r>
              <a:rPr lang="en-US" altLang="ja-JP" sz="1650" dirty="0">
                <a:solidFill>
                  <a:srgbClr val="414042"/>
                </a:solidFill>
                <a:ea typeface="MS PGothic" panose="020B0600070205080204" pitchFamily="34" charset="-128"/>
              </a:rPr>
              <a:t>? She was a modern woman, after all. She had </a:t>
            </a:r>
            <a:r>
              <a:rPr lang="en-US" altLang="ja-JP" sz="1650" dirty="0">
                <a:solidFill>
                  <a:srgbClr val="CC0099"/>
                </a:solidFill>
                <a:ea typeface="MS PGothic" panose="020B0600070205080204" pitchFamily="34" charset="-128"/>
              </a:rPr>
              <a:t>even ridden in a motor car</a:t>
            </a:r>
            <a:r>
              <a:rPr lang="en-US" altLang="ja-JP" sz="1650" dirty="0">
                <a:ea typeface="MS PGothic" panose="020B0600070205080204" pitchFamily="34" charset="-128"/>
              </a:rPr>
              <a:t>.</a:t>
            </a:r>
          </a:p>
          <a:p>
            <a:pPr eaLnBrk="1" hangingPunct="1">
              <a:spcBef>
                <a:spcPts val="1200"/>
              </a:spcBef>
            </a:pPr>
            <a:r>
              <a:rPr lang="en-US" altLang="ja-JP" sz="1650" dirty="0">
                <a:solidFill>
                  <a:srgbClr val="414042"/>
                </a:solidFill>
                <a:ea typeface="MS PGothic" panose="020B0600070205080204" pitchFamily="34" charset="-128"/>
              </a:rPr>
              <a:t>Mabel frowned. Her mind raced. </a:t>
            </a:r>
            <a:r>
              <a:rPr lang="en-US" altLang="ja-JP" sz="1650" dirty="0">
                <a:solidFill>
                  <a:srgbClr val="0070C0"/>
                </a:solidFill>
                <a:ea typeface="MS PGothic" panose="020B0600070205080204" pitchFamily="34" charset="-128"/>
              </a:rPr>
              <a:t>Should she go? </a:t>
            </a:r>
            <a:r>
              <a:rPr lang="en-US" altLang="ja-JP" sz="1650" i="1" dirty="0">
                <a:solidFill>
                  <a:srgbClr val="0070C0"/>
                </a:solidFill>
                <a:ea typeface="MS PGothic" panose="020B0600070205080204" pitchFamily="34" charset="-128"/>
              </a:rPr>
              <a:t>Dare</a:t>
            </a:r>
            <a:r>
              <a:rPr lang="en-US" altLang="ja-JP" sz="1650" dirty="0">
                <a:solidFill>
                  <a:srgbClr val="0070C0"/>
                </a:solidFill>
                <a:ea typeface="MS PGothic" panose="020B0600070205080204" pitchFamily="34" charset="-128"/>
              </a:rPr>
              <a:t> she go? </a:t>
            </a:r>
            <a:r>
              <a:rPr lang="en-US" altLang="ja-JP" sz="1650" dirty="0">
                <a:solidFill>
                  <a:srgbClr val="414042"/>
                </a:solidFill>
                <a:ea typeface="MS PGothic" panose="020B0600070205080204" pitchFamily="34" charset="-128"/>
              </a:rPr>
              <a:t>She scanned the list of speakers, mainly women but some men.</a:t>
            </a:r>
            <a:endParaRPr lang="en-GB" altLang="ja-JP" sz="1650" dirty="0">
              <a:solidFill>
                <a:srgbClr val="414042"/>
              </a:solidFill>
              <a:ea typeface="MS PGothic" panose="020B0600070205080204" pitchFamily="34" charset="-128"/>
            </a:endParaRPr>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3" name="Rectangle 2">
            <a:extLst>
              <a:ext uri="{FF2B5EF4-FFF2-40B4-BE49-F238E27FC236}">
                <a16:creationId xmlns:a16="http://schemas.microsoft.com/office/drawing/2014/main" id="{7928F632-5CA8-0E4C-A5A8-CCA206F2EDF2}"/>
              </a:ext>
            </a:extLst>
          </p:cNvPr>
          <p:cNvSpPr/>
          <p:nvPr/>
        </p:nvSpPr>
        <p:spPr>
          <a:xfrm>
            <a:off x="814635" y="1599124"/>
            <a:ext cx="2355057" cy="9981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343433"/>
                </a:solidFill>
                <a:latin typeface="Comic Sans MS" panose="030F0902030302020204" pitchFamily="66" charset="0"/>
              </a:rPr>
              <a:t>The word </a:t>
            </a:r>
            <a:r>
              <a:rPr lang="en-GB" altLang="en-US" sz="1300" dirty="0">
                <a:solidFill>
                  <a:srgbClr val="CC0099"/>
                </a:solidFill>
                <a:latin typeface="Comic Sans MS" panose="030F0902030302020204" pitchFamily="66" charset="0"/>
              </a:rPr>
              <a:t>idly</a:t>
            </a:r>
            <a:r>
              <a:rPr lang="en-GB" altLang="en-US" sz="1300" dirty="0">
                <a:solidFill>
                  <a:srgbClr val="343433"/>
                </a:solidFill>
                <a:latin typeface="Comic Sans MS" panose="030F0902030302020204" pitchFamily="66" charset="0"/>
              </a:rPr>
              <a:t> suggests that Mabel had nothing else to do so she could do things in a leisurely way.</a:t>
            </a:r>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9" name="Rectangle 18">
            <a:extLst>
              <a:ext uri="{FF2B5EF4-FFF2-40B4-BE49-F238E27FC236}">
                <a16:creationId xmlns:a16="http://schemas.microsoft.com/office/drawing/2014/main" id="{234F4CAD-7DCA-914D-9E5D-1DDE82D5A30B}"/>
              </a:ext>
            </a:extLst>
          </p:cNvPr>
          <p:cNvSpPr/>
          <p:nvPr/>
        </p:nvSpPr>
        <p:spPr>
          <a:xfrm>
            <a:off x="814635" y="2727627"/>
            <a:ext cx="2355057" cy="162079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343433"/>
                </a:solidFill>
                <a:latin typeface="Comic Sans MS" panose="030F0902030302020204" pitchFamily="66" charset="0"/>
              </a:rPr>
              <a:t>The use of the title </a:t>
            </a:r>
            <a:r>
              <a:rPr lang="en-GB" altLang="en-US" sz="1300" dirty="0">
                <a:solidFill>
                  <a:srgbClr val="CC0099"/>
                </a:solidFill>
                <a:latin typeface="Comic Sans MS" panose="030F0902030302020204" pitchFamily="66" charset="0"/>
              </a:rPr>
              <a:t>‘Rev’ </a:t>
            </a:r>
            <a:r>
              <a:rPr lang="en-GB" altLang="en-US" sz="1300" dirty="0">
                <a:solidFill>
                  <a:srgbClr val="343433"/>
                </a:solidFill>
                <a:latin typeface="Comic Sans MS" panose="030F0902030302020204" pitchFamily="66" charset="0"/>
              </a:rPr>
              <a:t>and the phrase ‘a man of the cloth’ tells the reader that this is a clergyman so Mabel felt reassured as she probably believed he could be trusted.  </a:t>
            </a:r>
          </a:p>
        </p:txBody>
      </p:sp>
      <p:sp>
        <p:nvSpPr>
          <p:cNvPr id="20" name="Rectangle 19">
            <a:extLst>
              <a:ext uri="{FF2B5EF4-FFF2-40B4-BE49-F238E27FC236}">
                <a16:creationId xmlns:a16="http://schemas.microsoft.com/office/drawing/2014/main" id="{645FEB26-E347-CF4D-A83D-192A050260D7}"/>
              </a:ext>
            </a:extLst>
          </p:cNvPr>
          <p:cNvSpPr/>
          <p:nvPr/>
        </p:nvSpPr>
        <p:spPr>
          <a:xfrm>
            <a:off x="814635" y="4462935"/>
            <a:ext cx="2355057" cy="162079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343433"/>
                </a:solidFill>
                <a:latin typeface="Comic Sans MS" panose="030F0902030302020204" pitchFamily="66" charset="0"/>
              </a:rPr>
              <a:t>The inclusion of the phrase </a:t>
            </a:r>
            <a:r>
              <a:rPr lang="en-GB" altLang="en-US" sz="1300" dirty="0">
                <a:solidFill>
                  <a:srgbClr val="CC0099"/>
                </a:solidFill>
                <a:latin typeface="Comic Sans MS" panose="030F0902030302020204" pitchFamily="66" charset="0"/>
              </a:rPr>
              <a:t>‘even ridden in a motor car’ </a:t>
            </a:r>
            <a:r>
              <a:rPr lang="en-GB" altLang="en-US" sz="1300" dirty="0">
                <a:solidFill>
                  <a:srgbClr val="343433"/>
                </a:solidFill>
                <a:latin typeface="Comic Sans MS" panose="030F0902030302020204" pitchFamily="66" charset="0"/>
              </a:rPr>
              <a:t>has been included to show how unusual that was at that time and this made her a ‘modern woman’ who was brave enough to do it.</a:t>
            </a:r>
          </a:p>
        </p:txBody>
      </p:sp>
      <p:sp>
        <p:nvSpPr>
          <p:cNvPr id="21" name="Rectangle 20">
            <a:extLst>
              <a:ext uri="{FF2B5EF4-FFF2-40B4-BE49-F238E27FC236}">
                <a16:creationId xmlns:a16="http://schemas.microsoft.com/office/drawing/2014/main" id="{22F87538-ACEA-E94F-9535-D9828F8302F8}"/>
              </a:ext>
            </a:extLst>
          </p:cNvPr>
          <p:cNvSpPr/>
          <p:nvPr/>
        </p:nvSpPr>
        <p:spPr>
          <a:xfrm>
            <a:off x="8097982" y="1602885"/>
            <a:ext cx="3185158" cy="104390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343433"/>
                </a:solidFill>
                <a:latin typeface="Comic Sans MS" panose="030F0902030302020204" pitchFamily="66" charset="0"/>
              </a:rPr>
              <a:t>The phrase </a:t>
            </a:r>
            <a:r>
              <a:rPr lang="en-GB" altLang="en-US" sz="1300" dirty="0">
                <a:solidFill>
                  <a:srgbClr val="CC0099"/>
                </a:solidFill>
                <a:latin typeface="Comic Sans MS" panose="030F0902030302020204" pitchFamily="66" charset="0"/>
              </a:rPr>
              <a:t>‘something caught her eye’ </a:t>
            </a:r>
            <a:r>
              <a:rPr lang="en-GB" altLang="en-US" sz="1300" dirty="0">
                <a:solidFill>
                  <a:srgbClr val="343433"/>
                </a:solidFill>
                <a:latin typeface="Comic Sans MS" panose="030F0902030302020204" pitchFamily="66" charset="0"/>
              </a:rPr>
              <a:t>tells us that she wasn’t really taking notice of what she was reading until she spotted something of interest.</a:t>
            </a:r>
          </a:p>
        </p:txBody>
      </p:sp>
      <p:sp>
        <p:nvSpPr>
          <p:cNvPr id="22" name="Rectangle 21">
            <a:extLst>
              <a:ext uri="{FF2B5EF4-FFF2-40B4-BE49-F238E27FC236}">
                <a16:creationId xmlns:a16="http://schemas.microsoft.com/office/drawing/2014/main" id="{F748C519-76B0-834C-A4D7-C6AB43BE6BCB}"/>
              </a:ext>
            </a:extLst>
          </p:cNvPr>
          <p:cNvSpPr/>
          <p:nvPr/>
        </p:nvSpPr>
        <p:spPr>
          <a:xfrm>
            <a:off x="8097982" y="2821457"/>
            <a:ext cx="3185158" cy="85651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343433"/>
                </a:solidFill>
                <a:latin typeface="Comic Sans MS" panose="030F0902030302020204" pitchFamily="66" charset="0"/>
              </a:rPr>
              <a:t>This short sentence suggests she is now intrigued by what she has noticed and is paying more attention.</a:t>
            </a:r>
          </a:p>
        </p:txBody>
      </p:sp>
      <p:sp>
        <p:nvSpPr>
          <p:cNvPr id="23" name="Rectangle 22">
            <a:extLst>
              <a:ext uri="{FF2B5EF4-FFF2-40B4-BE49-F238E27FC236}">
                <a16:creationId xmlns:a16="http://schemas.microsoft.com/office/drawing/2014/main" id="{83E9EE7C-EC7D-7F46-B916-A9CEE6288DB5}"/>
              </a:ext>
            </a:extLst>
          </p:cNvPr>
          <p:cNvSpPr/>
          <p:nvPr/>
        </p:nvSpPr>
        <p:spPr>
          <a:xfrm>
            <a:off x="8097981" y="3852643"/>
            <a:ext cx="3185159" cy="85651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343433"/>
                </a:solidFill>
                <a:latin typeface="Comic Sans MS" panose="030F0902030302020204" pitchFamily="66" charset="0"/>
              </a:rPr>
              <a:t>The repetition of the start of the sentence gives the impression of Mabel’s thoughts gathering momentum. </a:t>
            </a:r>
          </a:p>
        </p:txBody>
      </p:sp>
      <p:sp>
        <p:nvSpPr>
          <p:cNvPr id="24" name="Rectangle 23">
            <a:extLst>
              <a:ext uri="{FF2B5EF4-FFF2-40B4-BE49-F238E27FC236}">
                <a16:creationId xmlns:a16="http://schemas.microsoft.com/office/drawing/2014/main" id="{5176F15D-6827-8C42-AEF1-BDB461A117B2}"/>
              </a:ext>
            </a:extLst>
          </p:cNvPr>
          <p:cNvSpPr/>
          <p:nvPr/>
        </p:nvSpPr>
        <p:spPr>
          <a:xfrm>
            <a:off x="8097982" y="4878901"/>
            <a:ext cx="3185158" cy="118374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343433"/>
                </a:solidFill>
                <a:latin typeface="Comic Sans MS" panose="030F0902030302020204" pitchFamily="66" charset="0"/>
              </a:rPr>
              <a:t>The use of rhetorical questions conveys to the reader that Mabel was  a serious thinker who did not want to do the wrong thing. She is reasoning with herself about her decision.</a:t>
            </a:r>
          </a:p>
        </p:txBody>
      </p:sp>
      <p:cxnSp>
        <p:nvCxnSpPr>
          <p:cNvPr id="29" name="Straight Arrow Connector 28">
            <a:extLst>
              <a:ext uri="{FF2B5EF4-FFF2-40B4-BE49-F238E27FC236}">
                <a16:creationId xmlns:a16="http://schemas.microsoft.com/office/drawing/2014/main" id="{6077CE56-6C8F-564D-A215-FF109D3CF7A3}"/>
              </a:ext>
            </a:extLst>
          </p:cNvPr>
          <p:cNvCxnSpPr>
            <a:cxnSpLocks/>
            <a:stCxn id="3" idx="3"/>
          </p:cNvCxnSpPr>
          <p:nvPr/>
        </p:nvCxnSpPr>
        <p:spPr>
          <a:xfrm flipV="1">
            <a:off x="3169692" y="1807029"/>
            <a:ext cx="1630908" cy="29114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E90825A-07A3-914F-8D79-33457BFF80F9}"/>
              </a:ext>
            </a:extLst>
          </p:cNvPr>
          <p:cNvCxnSpPr>
            <a:cxnSpLocks/>
            <a:stCxn id="19" idx="3"/>
          </p:cNvCxnSpPr>
          <p:nvPr/>
        </p:nvCxnSpPr>
        <p:spPr>
          <a:xfrm>
            <a:off x="3169692" y="3538026"/>
            <a:ext cx="2192016" cy="22898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D9B95C29-E5BE-174D-AEBF-27945FE70605}"/>
              </a:ext>
            </a:extLst>
          </p:cNvPr>
          <p:cNvCxnSpPr>
            <a:cxnSpLocks/>
            <a:stCxn id="20" idx="3"/>
          </p:cNvCxnSpPr>
          <p:nvPr/>
        </p:nvCxnSpPr>
        <p:spPr>
          <a:xfrm flipV="1">
            <a:off x="3169692" y="4748664"/>
            <a:ext cx="1120382" cy="52467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266A44D9-2BD5-CB44-9CFC-2570FFEB6834}"/>
              </a:ext>
            </a:extLst>
          </p:cNvPr>
          <p:cNvCxnSpPr>
            <a:cxnSpLocks/>
          </p:cNvCxnSpPr>
          <p:nvPr/>
        </p:nvCxnSpPr>
        <p:spPr>
          <a:xfrm flipH="1" flipV="1">
            <a:off x="6380018" y="1983878"/>
            <a:ext cx="1706201" cy="11430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BFE3F17E-FEEA-B345-BA06-0DFC6E08316C}"/>
              </a:ext>
            </a:extLst>
          </p:cNvPr>
          <p:cNvCxnSpPr>
            <a:cxnSpLocks/>
          </p:cNvCxnSpPr>
          <p:nvPr/>
        </p:nvCxnSpPr>
        <p:spPr>
          <a:xfrm flipH="1">
            <a:off x="4943061" y="3128211"/>
            <a:ext cx="3143158" cy="8905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3A0A6B40-4CB2-9846-AA09-BC4E4B0BE774}"/>
              </a:ext>
            </a:extLst>
          </p:cNvPr>
          <p:cNvCxnSpPr>
            <a:cxnSpLocks/>
            <a:stCxn id="23" idx="1"/>
          </p:cNvCxnSpPr>
          <p:nvPr/>
        </p:nvCxnSpPr>
        <p:spPr>
          <a:xfrm flipH="1" flipV="1">
            <a:off x="6899563" y="3592919"/>
            <a:ext cx="1198418" cy="687984"/>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77CFE507-4A4F-A849-9D8B-63A2223082CF}"/>
              </a:ext>
            </a:extLst>
          </p:cNvPr>
          <p:cNvCxnSpPr>
            <a:cxnSpLocks/>
          </p:cNvCxnSpPr>
          <p:nvPr/>
        </p:nvCxnSpPr>
        <p:spPr>
          <a:xfrm flipH="1">
            <a:off x="5208104" y="5096577"/>
            <a:ext cx="2878115" cy="28504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58BA702-FBE4-B094-FFF2-8C2891A1AEE2}"/>
              </a:ext>
            </a:extLst>
          </p:cNvPr>
          <p:cNvCxnSpPr>
            <a:cxnSpLocks/>
          </p:cNvCxnSpPr>
          <p:nvPr/>
        </p:nvCxnSpPr>
        <p:spPr>
          <a:xfrm flipH="1">
            <a:off x="6514640" y="5289183"/>
            <a:ext cx="1571579" cy="10307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448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par>
                          <p:cTn id="15" fill="hold">
                            <p:stCondLst>
                              <p:cond delay="0"/>
                            </p:stCondLst>
                            <p:childTnLst>
                              <p:par>
                                <p:cTn id="16" presetID="22" presetClass="entr" presetSubtype="8"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par>
                          <p:cTn id="23" fill="hold">
                            <p:stCondLst>
                              <p:cond delay="0"/>
                            </p:stCondLst>
                            <p:childTnLst>
                              <p:par>
                                <p:cTn id="24" presetID="22" presetClass="entr" presetSubtype="4"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down)">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par>
                          <p:cTn id="31" fill="hold">
                            <p:stCondLst>
                              <p:cond delay="0"/>
                            </p:stCondLst>
                            <p:childTnLst>
                              <p:par>
                                <p:cTn id="32" presetID="22" presetClass="entr" presetSubtype="4"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par>
                          <p:cTn id="39" fill="hold">
                            <p:stCondLst>
                              <p:cond delay="0"/>
                            </p:stCondLst>
                            <p:childTnLst>
                              <p:par>
                                <p:cTn id="40" presetID="22" presetClass="entr" presetSubtype="2"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right)">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par>
                          <p:cTn id="47" fill="hold">
                            <p:stCondLst>
                              <p:cond delay="0"/>
                            </p:stCondLst>
                            <p:childTnLst>
                              <p:par>
                                <p:cTn id="48" presetID="22" presetClass="entr" presetSubtype="4" fill="hold"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50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par>
                          <p:cTn id="55" fill="hold">
                            <p:stCondLst>
                              <p:cond delay="0"/>
                            </p:stCondLst>
                            <p:childTnLst>
                              <p:par>
                                <p:cTn id="56" presetID="22" presetClass="entr" presetSubtype="2"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right)">
                                      <p:cBhvr>
                                        <p:cTn id="58" dur="500"/>
                                        <p:tgtEl>
                                          <p:spTgt spid="42"/>
                                        </p:tgtEl>
                                      </p:cBhvr>
                                    </p:animEffect>
                                  </p:childTnLst>
                                </p:cTn>
                              </p:par>
                            </p:childTnLst>
                          </p:cTn>
                        </p:par>
                        <p:par>
                          <p:cTn id="59" fill="hold">
                            <p:stCondLst>
                              <p:cond delay="500"/>
                            </p:stCondLst>
                            <p:childTnLst>
                              <p:par>
                                <p:cTn id="60" presetID="22" presetClass="entr" presetSubtype="2"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right)">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0" grpId="0" animBg="1"/>
      <p:bldP spid="21" grpId="0" animBg="1"/>
      <p:bldP spid="22" grpId="0" animBg="1"/>
      <p:bldP spid="23" grpId="0" animBg="1"/>
      <p:bldP spid="2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25" name="Subtitle 2">
            <a:extLst>
              <a:ext uri="{FF2B5EF4-FFF2-40B4-BE49-F238E27FC236}">
                <a16:creationId xmlns:a16="http://schemas.microsoft.com/office/drawing/2014/main" id="{7C3D4118-062A-2746-A519-0E9E85FAE552}"/>
              </a:ext>
            </a:extLst>
          </p:cNvPr>
          <p:cNvSpPr txBox="1">
            <a:spLocks/>
          </p:cNvSpPr>
          <p:nvPr/>
        </p:nvSpPr>
        <p:spPr>
          <a:xfrm>
            <a:off x="0" y="50234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6" name="Group 25">
            <a:extLst>
              <a:ext uri="{FF2B5EF4-FFF2-40B4-BE49-F238E27FC236}">
                <a16:creationId xmlns:a16="http://schemas.microsoft.com/office/drawing/2014/main" id="{C10FA1C1-C3F8-A24C-90C6-53AF54DA2109}"/>
              </a:ext>
            </a:extLst>
          </p:cNvPr>
          <p:cNvGrpSpPr/>
          <p:nvPr/>
        </p:nvGrpSpPr>
        <p:grpSpPr>
          <a:xfrm>
            <a:off x="789214" y="1133147"/>
            <a:ext cx="10613572" cy="1628600"/>
            <a:chOff x="391885" y="1273683"/>
            <a:chExt cx="11376527" cy="1745672"/>
          </a:xfrm>
        </p:grpSpPr>
        <p:sp>
          <p:nvSpPr>
            <p:cNvPr id="15" name="Rectangle 14">
              <a:extLst>
                <a:ext uri="{FF2B5EF4-FFF2-40B4-BE49-F238E27FC236}">
                  <a16:creationId xmlns:a16="http://schemas.microsoft.com/office/drawing/2014/main" id="{0A40703C-E65B-9848-8186-D343F1BD7E23}"/>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a key point in the story and consider how a character felt at that moment. Write down how you know.</a:t>
              </a:r>
            </a:p>
          </p:txBody>
        </p:sp>
        <p:sp>
          <p:nvSpPr>
            <p:cNvPr id="47" name="Rectangle 46">
              <a:extLst>
                <a:ext uri="{FF2B5EF4-FFF2-40B4-BE49-F238E27FC236}">
                  <a16:creationId xmlns:a16="http://schemas.microsoft.com/office/drawing/2014/main" id="{8F813911-B6BF-5544-A131-A0AA7FB96F9A}"/>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Find clues that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the writer has included which</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reveal what the character is like.</a:t>
              </a:r>
            </a:p>
          </p:txBody>
        </p:sp>
        <p:sp>
          <p:nvSpPr>
            <p:cNvPr id="48" name="Rectangle 47">
              <a:extLst>
                <a:ext uri="{FF2B5EF4-FFF2-40B4-BE49-F238E27FC236}">
                  <a16:creationId xmlns:a16="http://schemas.microsoft.com/office/drawing/2014/main" id="{8DB6AE05-740F-8249-8CEC-F7C15B82B861}"/>
                </a:ext>
              </a:extLst>
            </p:cNvPr>
            <p:cNvSpPr/>
            <p:nvPr/>
          </p:nvSpPr>
          <p:spPr>
            <a:xfrm>
              <a:off x="4197531"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Draw a timeline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of events in the story. How does</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author link events together?</a:t>
              </a:r>
            </a:p>
          </p:txBody>
        </p:sp>
        <p:sp>
          <p:nvSpPr>
            <p:cNvPr id="49" name="Rectangle 48">
              <a:extLst>
                <a:ext uri="{FF2B5EF4-FFF2-40B4-BE49-F238E27FC236}">
                  <a16:creationId xmlns:a16="http://schemas.microsoft.com/office/drawing/2014/main" id="{31DA13DB-8B0C-CE43-A11D-773969DB83CB}"/>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How does the</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author use ‘sound’ effects like rhythm</a:t>
              </a:r>
              <a:r>
                <a:rPr lang="en-US" sz="1200">
                  <a:solidFill>
                    <a:srgbClr val="343433"/>
                  </a:solidFill>
                  <a:latin typeface="Comic Sans MS" panose="030F0902030302020204" pitchFamily="66" charset="0"/>
                </a:rPr>
                <a:t>, rhyme </a:t>
              </a:r>
              <a:r>
                <a:rPr lang="en-US" sz="1200" dirty="0">
                  <a:solidFill>
                    <a:srgbClr val="343433"/>
                  </a:solidFill>
                  <a:latin typeface="Comic Sans MS" panose="030F0902030302020204" pitchFamily="66" charset="0"/>
                </a:rPr>
                <a:t>and alliteration?</a:t>
              </a:r>
            </a:p>
          </p:txBody>
        </p:sp>
        <p:sp>
          <p:nvSpPr>
            <p:cNvPr id="50" name="Rectangle 49">
              <a:extLst>
                <a:ext uri="{FF2B5EF4-FFF2-40B4-BE49-F238E27FC236}">
                  <a16:creationId xmlns:a16="http://schemas.microsoft.com/office/drawing/2014/main" id="{5F99EDBE-D241-6447-83E8-D62067D867C1}"/>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Produce a mind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map of the characters in the story to show how they are linked.</a:t>
              </a:r>
            </a:p>
          </p:txBody>
        </p:sp>
        <p:sp>
          <p:nvSpPr>
            <p:cNvPr id="51" name="Rectangle 50">
              <a:extLst>
                <a:ext uri="{FF2B5EF4-FFF2-40B4-BE49-F238E27FC236}">
                  <a16:creationId xmlns:a16="http://schemas.microsoft.com/office/drawing/2014/main" id="{CDD814DC-589C-B64B-82CD-12C4F7A61F74}"/>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What is the </a:t>
              </a:r>
              <a:r>
                <a:rPr lang="en-US" sz="1200" dirty="0" err="1">
                  <a:solidFill>
                    <a:srgbClr val="343433"/>
                  </a:solidFill>
                  <a:latin typeface="Comic Sans MS" panose="030F0902030302020204" pitchFamily="66" charset="0"/>
                </a:rPr>
                <a:t>organisation</a:t>
              </a:r>
              <a:r>
                <a:rPr lang="en-US" sz="1200" dirty="0">
                  <a:solidFill>
                    <a:srgbClr val="343433"/>
                  </a:solidFill>
                  <a:latin typeface="Comic Sans MS" panose="030F0902030302020204" pitchFamily="66" charset="0"/>
                </a:rPr>
                <a:t> and structure of the writing?</a:t>
              </a:r>
            </a:p>
          </p:txBody>
        </p:sp>
      </p:grpSp>
      <p:grpSp>
        <p:nvGrpSpPr>
          <p:cNvPr id="53" name="Group 52">
            <a:extLst>
              <a:ext uri="{FF2B5EF4-FFF2-40B4-BE49-F238E27FC236}">
                <a16:creationId xmlns:a16="http://schemas.microsoft.com/office/drawing/2014/main" id="{039C68DC-F086-A64E-A84D-928DD7E18E2C}"/>
              </a:ext>
            </a:extLst>
          </p:cNvPr>
          <p:cNvGrpSpPr/>
          <p:nvPr/>
        </p:nvGrpSpPr>
        <p:grpSpPr>
          <a:xfrm>
            <a:off x="789214" y="2796899"/>
            <a:ext cx="10613572" cy="1628600"/>
            <a:chOff x="391885" y="1273683"/>
            <a:chExt cx="11376527" cy="1745672"/>
          </a:xfrm>
        </p:grpSpPr>
        <p:sp>
          <p:nvSpPr>
            <p:cNvPr id="54" name="Rectangle 53">
              <a:extLst>
                <a:ext uri="{FF2B5EF4-FFF2-40B4-BE49-F238E27FC236}">
                  <a16:creationId xmlns:a16="http://schemas.microsoft.com/office/drawing/2014/main" id="{4530F1C0-D4AE-FD48-A431-45D2098E4BBC}"/>
                </a:ext>
              </a:extLst>
            </p:cNvPr>
            <p:cNvSpPr/>
            <p:nvPr/>
          </p:nvSpPr>
          <p:spPr>
            <a:xfrm>
              <a:off x="391885"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Look at the different types and lengths</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of sentences used. How does this support the reader’s understanding?</a:t>
              </a:r>
            </a:p>
          </p:txBody>
        </p:sp>
        <p:sp>
          <p:nvSpPr>
            <p:cNvPr id="55" name="Rectangle 54">
              <a:extLst>
                <a:ext uri="{FF2B5EF4-FFF2-40B4-BE49-F238E27FC236}">
                  <a16:creationId xmlns:a16="http://schemas.microsoft.com/office/drawing/2014/main" id="{DC563038-C3F6-9943-9239-782EA9CB13DE}"/>
                </a:ext>
              </a:extLst>
            </p:cNvPr>
            <p:cNvSpPr/>
            <p:nvPr/>
          </p:nvSpPr>
          <p:spPr>
            <a:xfrm>
              <a:off x="2294708"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how the writer has linked ideas in sentences and across paragraphs.</a:t>
              </a:r>
            </a:p>
          </p:txBody>
        </p:sp>
        <p:sp>
          <p:nvSpPr>
            <p:cNvPr id="56" name="Rectangle 55">
              <a:extLst>
                <a:ext uri="{FF2B5EF4-FFF2-40B4-BE49-F238E27FC236}">
                  <a16:creationId xmlns:a16="http://schemas.microsoft.com/office/drawing/2014/main" id="{47F87487-454C-EC48-BE66-EA4AC5ED5A89}"/>
                </a:ext>
              </a:extLst>
            </p:cNvPr>
            <p:cNvSpPr/>
            <p:nvPr/>
          </p:nvSpPr>
          <p:spPr>
            <a:xfrm>
              <a:off x="4197531"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Compare two characters in</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your story. How are they similar? How</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are they different? How did the author do that?</a:t>
              </a:r>
            </a:p>
          </p:txBody>
        </p:sp>
        <p:sp>
          <p:nvSpPr>
            <p:cNvPr id="57" name="Rectangle 56">
              <a:extLst>
                <a:ext uri="{FF2B5EF4-FFF2-40B4-BE49-F238E27FC236}">
                  <a16:creationId xmlns:a16="http://schemas.microsoft.com/office/drawing/2014/main" id="{FDCAE00C-2106-2F46-AE1A-93255E6094BC}"/>
                </a:ext>
              </a:extLst>
            </p:cNvPr>
            <p:cNvSpPr/>
            <p:nvPr/>
          </p:nvSpPr>
          <p:spPr>
            <a:xfrm>
              <a:off x="6100354"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where the author has created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setting. How effective is the description and why?</a:t>
              </a:r>
            </a:p>
          </p:txBody>
        </p:sp>
        <p:sp>
          <p:nvSpPr>
            <p:cNvPr id="58" name="Rectangle 57">
              <a:extLst>
                <a:ext uri="{FF2B5EF4-FFF2-40B4-BE49-F238E27FC236}">
                  <a16:creationId xmlns:a16="http://schemas.microsoft.com/office/drawing/2014/main" id="{48C61071-DC9E-834B-9060-6C51A742DE9A}"/>
                </a:ext>
              </a:extLst>
            </p:cNvPr>
            <p:cNvSpPr/>
            <p:nvPr/>
          </p:nvSpPr>
          <p:spPr>
            <a:xfrm>
              <a:off x="8003177"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Write the blurb</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for the book’s</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back cover</a:t>
              </a:r>
            </a:p>
          </p:txBody>
        </p:sp>
        <p:sp>
          <p:nvSpPr>
            <p:cNvPr id="59" name="Rectangle 58">
              <a:extLst>
                <a:ext uri="{FF2B5EF4-FFF2-40B4-BE49-F238E27FC236}">
                  <a16:creationId xmlns:a16="http://schemas.microsoft.com/office/drawing/2014/main" id="{F9C50DB5-90A3-E648-B103-F9195EE47FEB}"/>
                </a:ext>
              </a:extLst>
            </p:cNvPr>
            <p:cNvSpPr/>
            <p:nvPr/>
          </p:nvSpPr>
          <p:spPr>
            <a:xfrm>
              <a:off x="9905999"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Using speech bubbles, write a conversation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between two characters in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story.</a:t>
              </a:r>
            </a:p>
          </p:txBody>
        </p:sp>
      </p:grpSp>
      <p:grpSp>
        <p:nvGrpSpPr>
          <p:cNvPr id="60" name="Group 59">
            <a:extLst>
              <a:ext uri="{FF2B5EF4-FFF2-40B4-BE49-F238E27FC236}">
                <a16:creationId xmlns:a16="http://schemas.microsoft.com/office/drawing/2014/main" id="{383A7794-7C16-5247-B6B7-B431290B724B}"/>
              </a:ext>
            </a:extLst>
          </p:cNvPr>
          <p:cNvGrpSpPr/>
          <p:nvPr/>
        </p:nvGrpSpPr>
        <p:grpSpPr>
          <a:xfrm>
            <a:off x="789214" y="4460650"/>
            <a:ext cx="10613572" cy="1628600"/>
            <a:chOff x="391885" y="1273683"/>
            <a:chExt cx="11376527" cy="1745672"/>
          </a:xfrm>
        </p:grpSpPr>
        <p:sp>
          <p:nvSpPr>
            <p:cNvPr id="61" name="Rectangle 60">
              <a:extLst>
                <a:ext uri="{FF2B5EF4-FFF2-40B4-BE49-F238E27FC236}">
                  <a16:creationId xmlns:a16="http://schemas.microsoft.com/office/drawing/2014/main" id="{E8D2598F-CC52-7446-8840-FF38E4DC236D}"/>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Label a Role on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Wall with words and phrases the author uses</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to describe a character.</a:t>
              </a:r>
            </a:p>
          </p:txBody>
        </p:sp>
        <p:sp>
          <p:nvSpPr>
            <p:cNvPr id="62" name="Rectangle 61">
              <a:extLst>
                <a:ext uri="{FF2B5EF4-FFF2-40B4-BE49-F238E27FC236}">
                  <a16:creationId xmlns:a16="http://schemas.microsoft.com/office/drawing/2014/main" id="{6267FB99-658A-C94D-AB5D-6DD7B6138008}"/>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Write a diary entry about an event from the point of view of another character.</a:t>
              </a:r>
            </a:p>
            <a:p>
              <a:pPr algn="ctr">
                <a:spcBef>
                  <a:spcPts val="1000"/>
                </a:spcBef>
              </a:pPr>
              <a:r>
                <a:rPr lang="en-US" sz="1200" dirty="0">
                  <a:solidFill>
                    <a:srgbClr val="343433"/>
                  </a:solidFill>
                  <a:latin typeface="Comic Sans MS" panose="030F0902030302020204" pitchFamily="66" charset="0"/>
                </a:rPr>
                <a:t>How will you make</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it different from</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the original?</a:t>
              </a:r>
            </a:p>
          </p:txBody>
        </p:sp>
        <p:sp>
          <p:nvSpPr>
            <p:cNvPr id="63" name="Rectangle 62">
              <a:extLst>
                <a:ext uri="{FF2B5EF4-FFF2-40B4-BE49-F238E27FC236}">
                  <a16:creationId xmlns:a16="http://schemas.microsoft.com/office/drawing/2014/main" id="{CF70E38D-F81C-6841-B95B-8DB6F8EC61EA}"/>
                </a:ext>
              </a:extLst>
            </p:cNvPr>
            <p:cNvSpPr/>
            <p:nvPr/>
          </p:nvSpPr>
          <p:spPr>
            <a:xfrm>
              <a:off x="4197530"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Produce a story mountain:</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Opening</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Building</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Dilemma</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resolution</a:t>
              </a:r>
            </a:p>
          </p:txBody>
        </p:sp>
        <p:sp>
          <p:nvSpPr>
            <p:cNvPr id="64" name="Rectangle 63">
              <a:extLst>
                <a:ext uri="{FF2B5EF4-FFF2-40B4-BE49-F238E27FC236}">
                  <a16:creationId xmlns:a16="http://schemas.microsoft.com/office/drawing/2014/main" id="{687161CC-79DE-CE45-8693-31D500848FCF}"/>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What words and phrases has the author used to</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make their writing flow from one idea</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to the next?</a:t>
              </a:r>
            </a:p>
          </p:txBody>
        </p:sp>
        <p:sp>
          <p:nvSpPr>
            <p:cNvPr id="65" name="Rectangle 64">
              <a:extLst>
                <a:ext uri="{FF2B5EF4-FFF2-40B4-BE49-F238E27FC236}">
                  <a16:creationId xmlns:a16="http://schemas.microsoft.com/office/drawing/2014/main" id="{497B64B5-A119-904F-A142-DA063826680C}"/>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examples of dialogue in the story. How does the dialogue support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your understanding of events or characters?</a:t>
              </a:r>
            </a:p>
          </p:txBody>
        </p:sp>
        <p:sp>
          <p:nvSpPr>
            <p:cNvPr id="66" name="Rectangle 65">
              <a:extLst>
                <a:ext uri="{FF2B5EF4-FFF2-40B4-BE49-F238E27FC236}">
                  <a16:creationId xmlns:a16="http://schemas.microsoft.com/office/drawing/2014/main" id="{CE636091-73CD-134D-B1A6-9820E3EAE7E7}"/>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Find examples</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of where the author has used a ‘show</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not tell’ technique.</a:t>
              </a:r>
            </a:p>
          </p:txBody>
        </p:sp>
      </p:grpSp>
    </p:spTree>
    <p:extLst>
      <p:ext uri="{BB962C8B-B14F-4D97-AF65-F5344CB8AC3E}">
        <p14:creationId xmlns:p14="http://schemas.microsoft.com/office/powerpoint/2010/main" val="3410737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6">
            <a:extLst>
              <a:ext uri="{FF2B5EF4-FFF2-40B4-BE49-F238E27FC236}">
                <a16:creationId xmlns:a16="http://schemas.microsoft.com/office/drawing/2014/main" id="{644EBED8-A519-564B-AEB3-C5F75E16B58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25640" y="1432223"/>
            <a:ext cx="2106154" cy="287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9" name="Picture 8" descr="Text&#10;&#10;Description automatically generated with low confidence">
            <a:extLst>
              <a:ext uri="{FF2B5EF4-FFF2-40B4-BE49-F238E27FC236}">
                <a16:creationId xmlns:a16="http://schemas.microsoft.com/office/drawing/2014/main" id="{D8F81A94-DB63-234B-8A72-F5CB11DA88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83723">
            <a:off x="8510604" y="4209327"/>
            <a:ext cx="2274417" cy="1777001"/>
          </a:xfrm>
          <a:prstGeom prst="rect">
            <a:avLst/>
          </a:prstGeom>
          <a:ln>
            <a:solidFill>
              <a:schemeClr val="bg1">
                <a:lumMod val="75000"/>
              </a:schemeClr>
            </a:solidFill>
          </a:ln>
        </p:spPr>
      </p:pic>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A85FA07A-AFF0-A54F-A7E0-9586B5AA086C}"/>
              </a:ext>
            </a:extLst>
          </p:cNvPr>
          <p:cNvSpPr txBox="1"/>
          <p:nvPr/>
        </p:nvSpPr>
        <p:spPr>
          <a:xfrm>
            <a:off x="16878300" y="-165100"/>
            <a:ext cx="184731" cy="369332"/>
          </a:xfrm>
          <a:prstGeom prst="rect">
            <a:avLst/>
          </a:prstGeom>
          <a:noFill/>
        </p:spPr>
        <p:txBody>
          <a:bodyPr wrap="none" rtlCol="0">
            <a:noAutofit/>
          </a:bodyPr>
          <a:lstStyle/>
          <a:p>
            <a:endParaRPr lang="en-US" dirty="0"/>
          </a:p>
        </p:txBody>
      </p:sp>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27" name="Subtitle 2">
            <a:extLst>
              <a:ext uri="{FF2B5EF4-FFF2-40B4-BE49-F238E27FC236}">
                <a16:creationId xmlns:a16="http://schemas.microsoft.com/office/drawing/2014/main" id="{6C74407F-A7F7-D14B-BCB8-F4B0E5EB3205}"/>
              </a:ext>
            </a:extLst>
          </p:cNvPr>
          <p:cNvSpPr txBox="1">
            <a:spLocks/>
          </p:cNvSpPr>
          <p:nvPr/>
        </p:nvSpPr>
        <p:spPr>
          <a:xfrm>
            <a:off x="0" y="700659"/>
            <a:ext cx="12192000" cy="7315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Summary of the back story</a:t>
            </a:r>
          </a:p>
        </p:txBody>
      </p:sp>
      <p:sp>
        <p:nvSpPr>
          <p:cNvPr id="28" name="Text Box 5">
            <a:extLst>
              <a:ext uri="{FF2B5EF4-FFF2-40B4-BE49-F238E27FC236}">
                <a16:creationId xmlns:a16="http://schemas.microsoft.com/office/drawing/2014/main" id="{6BC32096-B6B4-8345-BE96-F886F514F743}"/>
              </a:ext>
            </a:extLst>
          </p:cNvPr>
          <p:cNvSpPr txBox="1">
            <a:spLocks noChangeArrowheads="1"/>
          </p:cNvSpPr>
          <p:nvPr/>
        </p:nvSpPr>
        <p:spPr bwMode="auto">
          <a:xfrm>
            <a:off x="1000389" y="1503245"/>
            <a:ext cx="7002338" cy="4933066"/>
          </a:xfrm>
          <a:prstGeom prst="rect">
            <a:avLst/>
          </a:prstGeom>
          <a:noFill/>
          <a:ln>
            <a:noFill/>
          </a:ln>
          <a:effectLst/>
        </p:spPr>
        <p:txBody>
          <a:bodyPr wrap="square">
            <a:noAutofit/>
          </a:bodyPr>
          <a:lstStyle>
            <a:lvl1pPr indent="17462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pPr>
            <a:r>
              <a:rPr lang="en-GB" altLang="en-US" sz="1300" dirty="0">
                <a:solidFill>
                  <a:srgbClr val="343433"/>
                </a:solidFill>
              </a:rPr>
              <a:t>Mabel decided to attend the public meeting, where she met Alice, a working class local girl who was employed in the mill once owned by Mabel’s husband. They became unlikely collaborators and very good friends, despite their age difference and they discovered that they had many things in common: they both had two brothers and two sisters; they shared a love of flowers, and of music, although neither featured much in Alice’s life.</a:t>
            </a:r>
          </a:p>
          <a:p>
            <a:pPr indent="0" eaLnBrk="1" hangingPunct="1">
              <a:spcBef>
                <a:spcPts val="1000"/>
              </a:spcBef>
            </a:pPr>
            <a:r>
              <a:rPr lang="en-GB" altLang="en-US" sz="1300" dirty="0">
                <a:solidFill>
                  <a:srgbClr val="343433"/>
                </a:solidFill>
              </a:rPr>
              <a:t>Alice loved to visit Mabel’s home and revel in the plush surroundings where her favourite pastime was to listen to the strain of the violins </a:t>
            </a:r>
            <a:r>
              <a:rPr lang="en-GB" altLang="ja-JP" sz="1300" dirty="0">
                <a:solidFill>
                  <a:srgbClr val="343433"/>
                </a:solidFill>
                <a:ea typeface="MS PGothic" panose="020B0600070205080204" pitchFamily="34" charset="-128"/>
              </a:rPr>
              <a:t>in </a:t>
            </a:r>
            <a:r>
              <a:rPr lang="en-GB" altLang="ja-JP" sz="1300" i="1" dirty="0">
                <a:solidFill>
                  <a:srgbClr val="343433"/>
                </a:solidFill>
                <a:ea typeface="MS PGothic" panose="020B0600070205080204" pitchFamily="34" charset="-128"/>
              </a:rPr>
              <a:t>The Merry Widow Waltz</a:t>
            </a:r>
            <a:r>
              <a:rPr lang="en-GB" altLang="ja-JP" sz="1300" dirty="0">
                <a:solidFill>
                  <a:srgbClr val="343433"/>
                </a:solidFill>
                <a:ea typeface="MS PGothic" panose="020B0600070205080204" pitchFamily="34" charset="-128"/>
              </a:rPr>
              <a:t> on the newly acquired gramophone.</a:t>
            </a:r>
          </a:p>
          <a:p>
            <a:pPr indent="0" eaLnBrk="1" hangingPunct="1">
              <a:spcBef>
                <a:spcPts val="1000"/>
              </a:spcBef>
            </a:pPr>
            <a:r>
              <a:rPr lang="en-GB" altLang="ja-JP" sz="1300" dirty="0">
                <a:solidFill>
                  <a:srgbClr val="343433"/>
                </a:solidFill>
                <a:ea typeface="MS PGothic" panose="020B0600070205080204" pitchFamily="34" charset="-128"/>
              </a:rPr>
              <a:t>Both of them passionately supported the suffragette movement; together, they attended every meeting, but neither was inclined to break the law as many of the other women felt duty-bound to do. Perhaps they too may have become more militant themselves had it not been for the letter Mabel received in early March from her son Edward in America.</a:t>
            </a:r>
          </a:p>
          <a:p>
            <a:pPr indent="0" eaLnBrk="1" hangingPunct="1">
              <a:spcBef>
                <a:spcPts val="1000"/>
              </a:spcBef>
            </a:pPr>
            <a:r>
              <a:rPr lang="en-GB" altLang="en-US" sz="1300" dirty="0">
                <a:solidFill>
                  <a:srgbClr val="343433"/>
                </a:solidFill>
              </a:rPr>
              <a:t>Mabel shared the news with Alice that Edward and his wife Emily were expecting a baby and had asked Mabel to move to America to be with them. Initially distraught at the thought of losing Mabel as a friend, Alice could hardly believe it when Mabel asked her to be her companion on the journey.</a:t>
            </a:r>
          </a:p>
          <a:p>
            <a:pPr indent="0" eaLnBrk="1" hangingPunct="1">
              <a:spcBef>
                <a:spcPts val="1000"/>
              </a:spcBef>
            </a:pPr>
            <a:r>
              <a:rPr lang="en-GB" altLang="en-US" sz="1300" dirty="0">
                <a:solidFill>
                  <a:srgbClr val="343433"/>
                </a:solidFill>
              </a:rPr>
              <a:t>They would set sail on April 10</a:t>
            </a:r>
            <a:r>
              <a:rPr lang="en-GB" altLang="en-US" sz="1300" baseline="30000" dirty="0">
                <a:solidFill>
                  <a:srgbClr val="343433"/>
                </a:solidFill>
              </a:rPr>
              <a:t>th</a:t>
            </a:r>
            <a:r>
              <a:rPr lang="en-GB" altLang="en-US" sz="1300" dirty="0">
                <a:solidFill>
                  <a:srgbClr val="343433"/>
                </a:solidFill>
              </a:rPr>
              <a:t> from Southampton. They would be sailing on the famous ship her brothers had told her about: the unsinkable Titanic. Alice could not wait.</a:t>
            </a:r>
          </a:p>
        </p:txBody>
      </p:sp>
    </p:spTree>
    <p:extLst>
      <p:ext uri="{BB962C8B-B14F-4D97-AF65-F5344CB8AC3E}">
        <p14:creationId xmlns:p14="http://schemas.microsoft.com/office/powerpoint/2010/main" val="40832634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2174355"/>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5076747" y="2731997"/>
            <a:ext cx="5545944"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None/>
            </a:pPr>
            <a:r>
              <a:rPr lang="en-GB" altLang="en-US" sz="1800" dirty="0">
                <a:solidFill>
                  <a:srgbClr val="343433"/>
                </a:solidFill>
              </a:rPr>
              <a:t>Listen to your teacher read aloud the extracts on the following slides (just after the Tell-me grid).</a:t>
            </a:r>
          </a:p>
          <a:p>
            <a:pPr>
              <a:spcBef>
                <a:spcPts val="1500"/>
              </a:spcBef>
              <a:buNone/>
            </a:pPr>
            <a:r>
              <a:rPr lang="en-GB" altLang="en-US" sz="1800" dirty="0">
                <a:solidFill>
                  <a:srgbClr val="343433"/>
                </a:solidFill>
              </a:rPr>
              <a:t>Share your initial reactions with a partner.</a:t>
            </a:r>
          </a:p>
          <a:p>
            <a:pPr>
              <a:spcBef>
                <a:spcPts val="1500"/>
              </a:spcBef>
              <a:buNone/>
            </a:pPr>
            <a:r>
              <a:rPr lang="en-GB" altLang="en-US" sz="1800" dirty="0">
                <a:solidFill>
                  <a:srgbClr val="343433"/>
                </a:solidFill>
              </a:rPr>
              <a:t>Re-read the text either on your own or with a partner and jot down some thoughts using the ‘Tell me’ grid on the next slide:</a:t>
            </a:r>
          </a:p>
        </p:txBody>
      </p:sp>
      <p:sp>
        <p:nvSpPr>
          <p:cNvPr id="56" name="Rectangle 55">
            <a:extLst>
              <a:ext uri="{FF2B5EF4-FFF2-40B4-BE49-F238E27FC236}">
                <a16:creationId xmlns:a16="http://schemas.microsoft.com/office/drawing/2014/main" id="{E0986AF5-23D9-F34F-9F52-1FFA3550A3ED}"/>
              </a:ext>
            </a:extLst>
          </p:cNvPr>
          <p:cNvSpPr/>
          <p:nvPr/>
        </p:nvSpPr>
        <p:spPr>
          <a:xfrm>
            <a:off x="1056318" y="2181296"/>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35832894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8232714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4" name="Subtitle 2">
            <a:extLst>
              <a:ext uri="{FF2B5EF4-FFF2-40B4-BE49-F238E27FC236}">
                <a16:creationId xmlns:a16="http://schemas.microsoft.com/office/drawing/2014/main" id="{C24AEB42-9348-734E-B1AE-2A8E3BFD1C45}"/>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14 A Night to Remember</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6" name="Text Box 9">
            <a:extLst>
              <a:ext uri="{FF2B5EF4-FFF2-40B4-BE49-F238E27FC236}">
                <a16:creationId xmlns:a16="http://schemas.microsoft.com/office/drawing/2014/main" id="{EFB8A065-26D5-4A4E-A4B3-2E46BF8689C9}"/>
              </a:ext>
            </a:extLst>
          </p:cNvPr>
          <p:cNvSpPr txBox="1">
            <a:spLocks noChangeArrowheads="1"/>
          </p:cNvSpPr>
          <p:nvPr/>
        </p:nvSpPr>
        <p:spPr bwMode="auto">
          <a:xfrm>
            <a:off x="4945958" y="1515056"/>
            <a:ext cx="5920310"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buFontTx/>
              <a:buNone/>
            </a:pPr>
            <a:r>
              <a:rPr lang="en-GB" altLang="ja-JP" sz="1500" dirty="0">
                <a:solidFill>
                  <a:srgbClr val="343433"/>
                </a:solidFill>
                <a:ea typeface="MS PGothic" panose="020B0600070205080204" pitchFamily="34" charset="-128"/>
              </a:rPr>
              <a:t>Mabel and Alice walked on the promenade deck on the afternoon of Thursday 14th April, the same as every day. They overheard several passengers muttering about icebergs but the ship continued at its swift pace. They were looking forward to the Gala Dinner and Dance that evening and Mabel had astonished and delighted Alice by lending her a beautiful satin striped dress in shades of turquoise and silver to wear to the dance.</a:t>
            </a:r>
          </a:p>
          <a:p>
            <a:pPr indent="0" eaLnBrk="1" hangingPunct="1">
              <a:spcBef>
                <a:spcPts val="1500"/>
              </a:spcBef>
              <a:buFontTx/>
              <a:buNone/>
            </a:pPr>
            <a:r>
              <a:rPr lang="en-GB" altLang="ja-JP" sz="1500" dirty="0">
                <a:solidFill>
                  <a:srgbClr val="343433"/>
                </a:solidFill>
                <a:ea typeface="MS PGothic" panose="020B0600070205080204" pitchFamily="34" charset="-128"/>
              </a:rPr>
              <a:t>What a trip this was going to be! It didn’t stop her feeling nervous, though. She was very worried about other people thinking she was an imposter. Thank goodness Mabel was</a:t>
            </a:r>
            <a:br>
              <a:rPr lang="en-GB" altLang="ja-JP" sz="1500" dirty="0">
                <a:solidFill>
                  <a:srgbClr val="343433"/>
                </a:solidFill>
                <a:ea typeface="MS PGothic" panose="020B0600070205080204" pitchFamily="34" charset="-128"/>
              </a:rPr>
            </a:br>
            <a:r>
              <a:rPr lang="en-GB" altLang="ja-JP" sz="1500" dirty="0">
                <a:solidFill>
                  <a:srgbClr val="343433"/>
                </a:solidFill>
                <a:ea typeface="MS PGothic" panose="020B0600070205080204" pitchFamily="34" charset="-128"/>
              </a:rPr>
              <a:t>more confident.</a:t>
            </a:r>
          </a:p>
          <a:p>
            <a:pPr indent="0">
              <a:spcBef>
                <a:spcPts val="1500"/>
              </a:spcBef>
              <a:buNone/>
            </a:pPr>
            <a:r>
              <a:rPr lang="en-GB" altLang="ja-JP" sz="1500" dirty="0">
                <a:solidFill>
                  <a:srgbClr val="343433"/>
                </a:solidFill>
                <a:latin typeface="Comic Sans MS" panose="030F0702030302020204" pitchFamily="66" charset="0"/>
                <a:ea typeface="MS PGothic" panose="020B0600070205080204" pitchFamily="34" charset="-128"/>
              </a:rPr>
              <a:t>As they entered the ballroom, the orchestra was playing and Alice’s eyes were immediately drawn to a dark-haired young man playing a violin. The haunting music drifted across the silence as everyone sat rapt by the sheer beauty of the music. Alice recognised the piece from Mabel’s extensive music collection: </a:t>
            </a:r>
            <a:r>
              <a:rPr lang="en-GB" altLang="ja-JP" sz="1500" i="1" dirty="0">
                <a:solidFill>
                  <a:srgbClr val="343433"/>
                </a:solidFill>
                <a:latin typeface="Comic Sans MS" panose="030F0702030302020204" pitchFamily="66" charset="0"/>
                <a:ea typeface="MS PGothic" panose="020B0600070205080204" pitchFamily="34" charset="-128"/>
              </a:rPr>
              <a:t>The Merry Widow Waltz</a:t>
            </a:r>
            <a:r>
              <a:rPr lang="en-GB" altLang="ja-JP" sz="1500" dirty="0">
                <a:solidFill>
                  <a:srgbClr val="343433"/>
                </a:solidFill>
                <a:latin typeface="Comic Sans MS" panose="030F0702030302020204" pitchFamily="66" charset="0"/>
                <a:ea typeface="MS PGothic" panose="020B0600070205080204" pitchFamily="34" charset="-128"/>
              </a:rPr>
              <a:t>.</a:t>
            </a:r>
          </a:p>
        </p:txBody>
      </p:sp>
      <p:pic>
        <p:nvPicPr>
          <p:cNvPr id="7" name="Picture 13">
            <a:extLst>
              <a:ext uri="{FF2B5EF4-FFF2-40B4-BE49-F238E27FC236}">
                <a16:creationId xmlns:a16="http://schemas.microsoft.com/office/drawing/2014/main" id="{84C3D951-4AD7-284E-8E98-BCEE573BFE3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25732" y="1319702"/>
            <a:ext cx="3135469" cy="482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25798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Text Box 9">
            <a:extLst>
              <a:ext uri="{FF2B5EF4-FFF2-40B4-BE49-F238E27FC236}">
                <a16:creationId xmlns:a16="http://schemas.microsoft.com/office/drawing/2014/main" id="{EFB8A065-26D5-4A4E-A4B3-2E46BF8689C9}"/>
              </a:ext>
            </a:extLst>
          </p:cNvPr>
          <p:cNvSpPr txBox="1">
            <a:spLocks noChangeArrowheads="1"/>
          </p:cNvSpPr>
          <p:nvPr/>
        </p:nvSpPr>
        <p:spPr bwMode="auto">
          <a:xfrm>
            <a:off x="1507551" y="1212508"/>
            <a:ext cx="5227852"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1500" dirty="0">
                <a:solidFill>
                  <a:srgbClr val="343433"/>
                </a:solidFill>
                <a:ea typeface="MS PGothic" panose="020B0600070205080204" pitchFamily="34" charset="-128"/>
              </a:rPr>
              <a:t>Later, as Mabel and Alice drank sparkling champagne from crystal glasses with slender stems, he brushed passed her on his way to the deck and their eyes met. Was it an accident?</a:t>
            </a:r>
          </a:p>
          <a:p>
            <a:pPr indent="0">
              <a:spcBef>
                <a:spcPts val="1000"/>
              </a:spcBef>
              <a:buNone/>
            </a:pPr>
            <a:r>
              <a:rPr lang="en-GB" altLang="ja-JP" sz="1500" dirty="0">
                <a:solidFill>
                  <a:srgbClr val="343433"/>
                </a:solidFill>
                <a:ea typeface="MS PGothic" panose="020B0600070205080204" pitchFamily="34" charset="-128"/>
              </a:rPr>
              <a:t>“</a:t>
            </a:r>
            <a:r>
              <a:rPr lang="en-GB" altLang="ja-JP" sz="1500" dirty="0" err="1">
                <a:solidFill>
                  <a:srgbClr val="343433"/>
                </a:solidFill>
                <a:ea typeface="MS PGothic" panose="020B0600070205080204" pitchFamily="34" charset="-128"/>
              </a:rPr>
              <a:t>Excusez-moi</a:t>
            </a:r>
            <a:r>
              <a:rPr lang="en-GB" altLang="ja-JP" sz="1500" dirty="0">
                <a:solidFill>
                  <a:srgbClr val="343433"/>
                </a:solidFill>
                <a:ea typeface="MS PGothic" panose="020B0600070205080204" pitchFamily="34" charset="-128"/>
              </a:rPr>
              <a:t>, Mademoiselle,” he murmured.</a:t>
            </a:r>
          </a:p>
          <a:p>
            <a:pPr indent="0">
              <a:spcBef>
                <a:spcPts val="1000"/>
              </a:spcBef>
              <a:buNone/>
            </a:pPr>
            <a:r>
              <a:rPr lang="en-GB" altLang="ja-JP" sz="1500" dirty="0">
                <a:solidFill>
                  <a:srgbClr val="343433"/>
                </a:solidFill>
                <a:ea typeface="MS PGothic" panose="020B0600070205080204" pitchFamily="34" charset="-128"/>
              </a:rPr>
              <a:t>He continued on his way and Alice looked at Mabel, her cheeks pink and her eyes wide in wonder.</a:t>
            </a:r>
          </a:p>
          <a:p>
            <a:pPr indent="0">
              <a:spcBef>
                <a:spcPts val="1000"/>
              </a:spcBef>
              <a:buNone/>
            </a:pPr>
            <a:r>
              <a:rPr lang="en-GB" altLang="ja-JP" sz="1500" dirty="0">
                <a:solidFill>
                  <a:srgbClr val="343433"/>
                </a:solidFill>
                <a:ea typeface="MS PGothic" panose="020B0600070205080204" pitchFamily="34" charset="-128"/>
              </a:rPr>
              <a:t>“Is he French?” she asked the older woman.</a:t>
            </a:r>
          </a:p>
          <a:p>
            <a:pPr indent="0">
              <a:spcBef>
                <a:spcPts val="1000"/>
              </a:spcBef>
              <a:buNone/>
            </a:pPr>
            <a:r>
              <a:rPr lang="en-GB" altLang="ja-JP" sz="1500" dirty="0">
                <a:solidFill>
                  <a:srgbClr val="343433"/>
                </a:solidFill>
                <a:ea typeface="MS PGothic" panose="020B0600070205080204" pitchFamily="34" charset="-128"/>
              </a:rPr>
              <a:t>“No, Belgian,” said Mabel, “He is an accomplished violinist. This band is lucky he joined them.”</a:t>
            </a:r>
          </a:p>
          <a:p>
            <a:pPr indent="0">
              <a:spcBef>
                <a:spcPts val="1000"/>
              </a:spcBef>
              <a:buNone/>
            </a:pPr>
            <a:r>
              <a:rPr lang="en-GB" altLang="ja-JP" sz="1500" dirty="0">
                <a:solidFill>
                  <a:srgbClr val="343433"/>
                </a:solidFill>
                <a:ea typeface="MS PGothic" panose="020B0600070205080204" pitchFamily="34" charset="-128"/>
              </a:rPr>
              <a:t>Alice was enthralled by all she saw and heard: the exquisite dresses made from the finest fabrics, the confidence of the young women, their wealth placing them far beyond Alice’s experience, the young men in their dinner jackets playing cards, the mesmerising music. This would be a night to remember. </a:t>
            </a:r>
          </a:p>
          <a:p>
            <a:pPr indent="0">
              <a:spcBef>
                <a:spcPts val="1000"/>
              </a:spcBef>
              <a:buNone/>
            </a:pPr>
            <a:endParaRPr lang="en-GB" altLang="ja-JP" sz="1500" dirty="0">
              <a:solidFill>
                <a:srgbClr val="343433"/>
              </a:solidFill>
              <a:ea typeface="MS PGothic" panose="020B0600070205080204" pitchFamily="34" charset="-128"/>
            </a:endParaRPr>
          </a:p>
        </p:txBody>
      </p:sp>
      <p:pic>
        <p:nvPicPr>
          <p:cNvPr id="7" name="Picture 13">
            <a:extLst>
              <a:ext uri="{FF2B5EF4-FFF2-40B4-BE49-F238E27FC236}">
                <a16:creationId xmlns:a16="http://schemas.microsoft.com/office/drawing/2014/main" id="{84C3D951-4AD7-284E-8E98-BCEE573BFE3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33569" y="892866"/>
            <a:ext cx="3135469" cy="482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403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37417"/>
            <a:ext cx="7356389"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eaLnBrk="1" hangingPunct="1">
              <a:spcBef>
                <a:spcPts val="1000"/>
              </a:spcBef>
              <a:buClr>
                <a:srgbClr val="0070C0"/>
              </a:buClr>
              <a:buFont typeface="Arial" panose="020B0604020202020204" pitchFamily="34" charset="0"/>
              <a:buChar char="•"/>
            </a:pPr>
            <a:r>
              <a:rPr lang="en-GB" altLang="en-US" sz="1600" i="1" dirty="0">
                <a:solidFill>
                  <a:srgbClr val="343433"/>
                </a:solidFill>
              </a:rPr>
              <a:t>‘Think aloud’</a:t>
            </a:r>
            <a:r>
              <a:rPr lang="en-GB" altLang="en-US" sz="1600" dirty="0">
                <a:solidFill>
                  <a:srgbClr val="343433"/>
                </a:solidFill>
              </a:rPr>
              <a:t>  your thoughts as you read aloud to pupils</a:t>
            </a:r>
            <a:r>
              <a:rPr lang="en-US" altLang="en-US" sz="1600" dirty="0">
                <a:solidFill>
                  <a:srgbClr val="343433"/>
                </a:solidFill>
              </a:rPr>
              <a:t>.</a:t>
            </a: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343433"/>
                </a:solidFill>
              </a:rPr>
              <a:t>Ask yourselves questions that show how you monitor your own </a:t>
            </a:r>
            <a:br>
              <a:rPr lang="en-GB" altLang="en-US" sz="1600" dirty="0">
                <a:solidFill>
                  <a:srgbClr val="343433"/>
                </a:solidFill>
              </a:rPr>
            </a:br>
            <a:r>
              <a:rPr lang="en-GB" altLang="en-US" sz="1600" dirty="0">
                <a:solidFill>
                  <a:srgbClr val="343433"/>
                </a:solidFill>
              </a:rPr>
              <a:t>comprehension (demonstrating that it is acceptable</a:t>
            </a:r>
            <a:r>
              <a:rPr lang="en-US" altLang="en-US" sz="1600" dirty="0">
                <a:solidFill>
                  <a:srgbClr val="343433"/>
                </a:solidFill>
              </a:rPr>
              <a:t> to not fully </a:t>
            </a:r>
            <a:br>
              <a:rPr lang="en-US" altLang="en-US" sz="1600" dirty="0">
                <a:solidFill>
                  <a:srgbClr val="343433"/>
                </a:solidFill>
              </a:rPr>
            </a:br>
            <a:r>
              <a:rPr lang="en-US" altLang="en-US" sz="1600" dirty="0">
                <a:solidFill>
                  <a:srgbClr val="343433"/>
                </a:solidFill>
              </a:rPr>
              <a:t>understand on first reading but that you know this and also know what</a:t>
            </a:r>
            <a:br>
              <a:rPr lang="en-US" altLang="en-US" sz="1600" dirty="0">
                <a:solidFill>
                  <a:srgbClr val="343433"/>
                </a:solidFill>
              </a:rPr>
            </a:br>
            <a:r>
              <a:rPr lang="en-US" altLang="en-US" sz="1600" dirty="0">
                <a:solidFill>
                  <a:srgbClr val="343433"/>
                </a:solidFill>
              </a:rPr>
              <a:t>to do about it).</a:t>
            </a:r>
            <a:endParaRPr lang="en-GB" altLang="en-US" sz="1600" dirty="0">
              <a:solidFill>
                <a:srgbClr val="343433"/>
              </a:solidFill>
            </a:endParaRP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343433"/>
                </a:solidFill>
              </a:rPr>
              <a:t>Make </a:t>
            </a:r>
            <a:r>
              <a:rPr lang="en-GB" altLang="en-US" sz="1600" b="1" dirty="0">
                <a:solidFill>
                  <a:srgbClr val="343433"/>
                </a:solidFill>
              </a:rPr>
              <a:t>explicit</a:t>
            </a:r>
            <a:r>
              <a:rPr lang="en-GB" altLang="en-US" sz="1600" dirty="0">
                <a:solidFill>
                  <a:srgbClr val="343433"/>
                </a:solidFill>
              </a:rPr>
              <a:t> the thinking processes that result in drawing an inference</a:t>
            </a:r>
            <a:r>
              <a:rPr lang="en-US" altLang="en-US" sz="1600" dirty="0">
                <a:solidFill>
                  <a:srgbClr val="343433"/>
                </a:solidFill>
              </a:rPr>
              <a:t>.</a:t>
            </a:r>
            <a:endParaRPr lang="en-GB" altLang="en-US" sz="1600" dirty="0">
              <a:solidFill>
                <a:srgbClr val="343433"/>
              </a:solidFill>
            </a:endParaRP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343433"/>
                </a:solidFill>
              </a:rPr>
              <a:t>Demonstrate techniques and strategies as you use them, e.g. re-reading</a:t>
            </a:r>
            <a:br>
              <a:rPr lang="en-GB" altLang="en-US" sz="1600" dirty="0">
                <a:solidFill>
                  <a:srgbClr val="343433"/>
                </a:solidFill>
              </a:rPr>
            </a:br>
            <a:r>
              <a:rPr lang="en-GB" altLang="en-US" sz="1600" dirty="0">
                <a:solidFill>
                  <a:srgbClr val="343433"/>
                </a:solidFill>
              </a:rPr>
              <a:t>a section to clarify understanding, working out the meaning of words from contextual clues.</a:t>
            </a: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343433"/>
                </a:solidFill>
              </a:rPr>
              <a:t>Demonstrate speculating about the characters, setting and plot using tentative language, e.g. I wonder why he/she behaved like that? and make explicit the processes that result in drawing an inference.</a:t>
            </a: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343433"/>
                </a:solidFill>
              </a:rPr>
              <a:t>Explain your thinking as you use strategies to work out unfamiliar words, such as re-reading a section to clarify understanding, working out the meaning of words from contextual clues, analogy or by using etymology</a:t>
            </a:r>
            <a:br>
              <a:rPr lang="en-GB" altLang="en-US" sz="1600" dirty="0">
                <a:solidFill>
                  <a:srgbClr val="343433"/>
                </a:solidFill>
              </a:rPr>
            </a:br>
            <a:r>
              <a:rPr lang="en-GB" altLang="en-US" sz="1600" dirty="0">
                <a:solidFill>
                  <a:srgbClr val="343433"/>
                </a:solidFill>
              </a:rPr>
              <a:t>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8" name="Text Box 10">
            <a:extLst>
              <a:ext uri="{FF2B5EF4-FFF2-40B4-BE49-F238E27FC236}">
                <a16:creationId xmlns:a16="http://schemas.microsoft.com/office/drawing/2014/main" id="{15B7596B-039C-5846-A515-016FB32C6DF8}"/>
              </a:ext>
            </a:extLst>
          </p:cNvPr>
          <p:cNvSpPr txBox="1">
            <a:spLocks noChangeArrowheads="1"/>
          </p:cNvSpPr>
          <p:nvPr/>
        </p:nvSpPr>
        <p:spPr bwMode="auto">
          <a:xfrm>
            <a:off x="5692854" y="1017155"/>
            <a:ext cx="5306580" cy="522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7780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500"/>
              </a:spcBef>
              <a:buFontTx/>
              <a:buNone/>
            </a:pPr>
            <a:r>
              <a:rPr lang="en-GB" altLang="ja-JP" sz="1500" dirty="0">
                <a:solidFill>
                  <a:srgbClr val="343433"/>
                </a:solidFill>
                <a:ea typeface="MS PGothic" panose="020B0600070205080204" pitchFamily="34" charset="-128"/>
              </a:rPr>
              <a:t>Alice was so transfixed by the whole spectacle that she did not see the young musician approach the table and bow politely to Mabel. She heard that lilting accent once again: “Good evening, Madame. I trust that you are enjoying the music?”</a:t>
            </a:r>
          </a:p>
          <a:p>
            <a:pPr indent="0" eaLnBrk="1" hangingPunct="1">
              <a:spcBef>
                <a:spcPts val="1500"/>
              </a:spcBef>
              <a:buFontTx/>
              <a:buNone/>
            </a:pPr>
            <a:r>
              <a:rPr lang="en-GB" altLang="ja-JP" sz="1500" dirty="0">
                <a:solidFill>
                  <a:srgbClr val="343433"/>
                </a:solidFill>
                <a:ea typeface="MS PGothic" panose="020B0600070205080204" pitchFamily="34" charset="-128"/>
              </a:rPr>
              <a:t>Alice turned to look at him. Their eyes met. Suddenly, she felt a jolt and her glass of champagne shook slightly. At that moment, a young man raced into the room carrying a huge piece of ice in his hands. What could have happened?</a:t>
            </a:r>
          </a:p>
          <a:p>
            <a:pPr indent="0" eaLnBrk="1" hangingPunct="1">
              <a:spcBef>
                <a:spcPts val="1500"/>
              </a:spcBef>
              <a:buFontTx/>
              <a:buNone/>
            </a:pPr>
            <a:r>
              <a:rPr lang="en-GB" altLang="ja-JP" sz="1500" dirty="0">
                <a:solidFill>
                  <a:srgbClr val="343433"/>
                </a:solidFill>
                <a:ea typeface="MS PGothic" panose="020B0600070205080204" pitchFamily="34" charset="-128"/>
              </a:rPr>
              <a:t>“Let’s go back to our room, Alice,” said Mabel. “I think we will feel safer there where it’s quiet.”</a:t>
            </a:r>
          </a:p>
          <a:p>
            <a:pPr indent="0">
              <a:spcBef>
                <a:spcPts val="1500"/>
              </a:spcBef>
              <a:buNone/>
            </a:pPr>
            <a:r>
              <a:rPr lang="en-GB" altLang="ja-JP" sz="1500" dirty="0">
                <a:solidFill>
                  <a:srgbClr val="343433"/>
                </a:solidFill>
                <a:ea typeface="MS PGothic" panose="020B0600070205080204" pitchFamily="34" charset="-128"/>
              </a:rPr>
              <a:t>Alice rose from her seat and smiled at the young man. He gave a slight nod and left them to join his comrades in the band; the two women returned to their cabin. A sense of foreboding began to creep over them both. Mabel and Alice had not been in their cabin for many minutes when there was a knock at the door…</a:t>
            </a:r>
          </a:p>
        </p:txBody>
      </p:sp>
      <p:pic>
        <p:nvPicPr>
          <p:cNvPr id="10" name="Picture 13">
            <a:extLst>
              <a:ext uri="{FF2B5EF4-FFF2-40B4-BE49-F238E27FC236}">
                <a16:creationId xmlns:a16="http://schemas.microsoft.com/office/drawing/2014/main" id="{9A62CC79-D56D-144A-BBAD-7872DEAA452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30442" y="1017155"/>
            <a:ext cx="3135469" cy="482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0703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How</a:t>
            </a:r>
            <a:r>
              <a:rPr lang="en-US" altLang="en-US" sz="1600" dirty="0">
                <a:solidFill>
                  <a:srgbClr val="343433"/>
                </a:solidFill>
              </a:rPr>
              <a:t> does the text make you feel?</a:t>
            </a:r>
            <a:endParaRPr lang="en-GB" altLang="en-US" sz="1600" dirty="0">
              <a:solidFill>
                <a:srgbClr val="343433"/>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What’s in </a:t>
            </a:r>
            <a:r>
              <a:rPr lang="en-GB" altLang="en-US" sz="1600" b="1" dirty="0">
                <a:solidFill>
                  <a:srgbClr val="343433"/>
                </a:solidFill>
              </a:rPr>
              <a:t>your</a:t>
            </a:r>
            <a:r>
              <a:rPr lang="en-GB" altLang="en-US" sz="1600" dirty="0">
                <a:solidFill>
                  <a:srgbClr val="343433"/>
                </a:solidFill>
              </a:rPr>
              <a:t> head? </a:t>
            </a:r>
            <a:br>
              <a:rPr lang="en-GB" altLang="en-US" sz="1600" dirty="0">
                <a:solidFill>
                  <a:srgbClr val="343433"/>
                </a:solidFill>
              </a:rPr>
            </a:br>
            <a:r>
              <a:rPr lang="en-GB" altLang="en-US" sz="1600" dirty="0">
                <a:solidFill>
                  <a:srgbClr val="343433"/>
                </a:solidFill>
              </a:rPr>
              <a:t>What do </a:t>
            </a:r>
            <a:r>
              <a:rPr lang="en-US" altLang="en-US" sz="1600" b="1" dirty="0">
                <a:solidFill>
                  <a:srgbClr val="343433"/>
                </a:solidFill>
              </a:rPr>
              <a:t>you</a:t>
            </a:r>
            <a:r>
              <a:rPr lang="en-US" altLang="en-US" sz="1600" dirty="0">
                <a:solidFill>
                  <a:srgbClr val="343433"/>
                </a:solidFill>
              </a:rPr>
              <a:t> think?</a:t>
            </a:r>
            <a:endParaRPr lang="en-GB" altLang="en-US" sz="1600" dirty="0">
              <a:solidFill>
                <a:srgbClr val="343433"/>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343433"/>
                </a:solidFill>
              </a:rPr>
              <a:t>Propos</a:t>
            </a:r>
            <a:r>
              <a:rPr lang="en-US" altLang="en-US" sz="1600" dirty="0">
                <a:solidFill>
                  <a:srgbClr val="343433"/>
                </a:solidFill>
              </a:rPr>
              <a:t>e</a:t>
            </a:r>
            <a:r>
              <a:rPr lang="en-GB" altLang="en-US" sz="1600" dirty="0">
                <a:solidFill>
                  <a:srgbClr val="343433"/>
                </a:solidFill>
              </a:rPr>
              <a:t> ideas using tentative language, such as </a:t>
            </a:r>
            <a:r>
              <a:rPr lang="en-US" altLang="en-US" sz="1600" dirty="0">
                <a:solidFill>
                  <a:srgbClr val="343433"/>
                </a:solidFill>
              </a:rPr>
              <a:t>I wonder why… I think that… Perhaps…</a:t>
            </a:r>
            <a:endParaRPr lang="en-GB" altLang="en-US" sz="1600" dirty="0">
              <a:solidFill>
                <a:srgbClr val="343433"/>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Consider the</a:t>
            </a:r>
            <a:br>
              <a:rPr lang="en-GB" altLang="en-US" sz="1600" dirty="0">
                <a:solidFill>
                  <a:srgbClr val="343433"/>
                </a:solidFill>
              </a:rPr>
            </a:br>
            <a:r>
              <a:rPr lang="en-GB" altLang="en-US" sz="1600" dirty="0">
                <a:solidFill>
                  <a:srgbClr val="343433"/>
                </a:solidFill>
              </a:rPr>
              <a:t>opinions </a:t>
            </a:r>
            <a:br>
              <a:rPr lang="en-GB" altLang="en-US" sz="1600" dirty="0">
                <a:solidFill>
                  <a:srgbClr val="343433"/>
                </a:solidFill>
              </a:rPr>
            </a:br>
            <a:r>
              <a:rPr lang="en-GB" altLang="en-US" sz="1600" dirty="0">
                <a:solidFill>
                  <a:srgbClr val="343433"/>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Read aloud</a:t>
            </a:r>
            <a:br>
              <a:rPr lang="en-GB" altLang="en-US" sz="1600" dirty="0">
                <a:solidFill>
                  <a:srgbClr val="343433"/>
                </a:solidFill>
              </a:rPr>
            </a:br>
            <a:r>
              <a:rPr lang="en-GB" altLang="en-US" sz="1600" dirty="0">
                <a:solidFill>
                  <a:srgbClr val="343433"/>
                </a:solidFill>
              </a:rPr>
              <a:t>with prosody</a:t>
            </a:r>
          </a:p>
        </p:txBody>
      </p:sp>
    </p:spTree>
    <p:extLst>
      <p:ext uri="{BB962C8B-B14F-4D97-AF65-F5344CB8AC3E}">
        <p14:creationId xmlns:p14="http://schemas.microsoft.com/office/powerpoint/2010/main" val="1767744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con&#10;&#10;Description automatically generated">
            <a:extLst>
              <a:ext uri="{FF2B5EF4-FFF2-40B4-BE49-F238E27FC236}">
                <a16:creationId xmlns:a16="http://schemas.microsoft.com/office/drawing/2014/main" id="{1AAC14E8-F1BE-9D4C-9826-CED9F9AE49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71035" y="3301152"/>
            <a:ext cx="2751233" cy="2759831"/>
          </a:xfrm>
          <a:prstGeom prst="rect">
            <a:avLst/>
          </a:prstGeom>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35" name="Subtitle 2">
            <a:extLst>
              <a:ext uri="{FF2B5EF4-FFF2-40B4-BE49-F238E27FC236}">
                <a16:creationId xmlns:a16="http://schemas.microsoft.com/office/drawing/2014/main" id="{89B20A21-EDE1-664E-ADBE-B2BB110FF64C}"/>
              </a:ext>
            </a:extLst>
          </p:cNvPr>
          <p:cNvSpPr txBox="1">
            <a:spLocks/>
          </p:cNvSpPr>
          <p:nvPr/>
        </p:nvSpPr>
        <p:spPr>
          <a:xfrm>
            <a:off x="3657599" y="457707"/>
            <a:ext cx="4978400" cy="8198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300" b="1" dirty="0">
                <a:solidFill>
                  <a:srgbClr val="0070C0"/>
                </a:solidFill>
                <a:latin typeface="Comic Sans MS" panose="030F0902030302020204" pitchFamily="66" charset="0"/>
              </a:rPr>
              <a:t>You are going to put the character</a:t>
            </a:r>
            <a:br>
              <a:rPr lang="en-GB" sz="2300" b="1" dirty="0">
                <a:solidFill>
                  <a:srgbClr val="0070C0"/>
                </a:solidFill>
                <a:latin typeface="Comic Sans MS" panose="030F0902030302020204" pitchFamily="66" charset="0"/>
              </a:rPr>
            </a:br>
            <a:r>
              <a:rPr lang="en-GB" sz="2300" b="1" dirty="0">
                <a:solidFill>
                  <a:srgbClr val="0070C0"/>
                </a:solidFill>
                <a:latin typeface="Comic Sans MS" panose="030F0902030302020204" pitchFamily="66" charset="0"/>
              </a:rPr>
              <a:t>of Alice in the spotlight.</a:t>
            </a:r>
            <a:endParaRPr lang="en-US" sz="2300" b="1" dirty="0">
              <a:solidFill>
                <a:srgbClr val="0070C0"/>
              </a:solidFill>
              <a:latin typeface="Comic Sans MS" panose="030F0902030302020204" pitchFamily="66" charset="0"/>
              <a:cs typeface="Arial" panose="020B0604020202020204" pitchFamily="34" charset="0"/>
            </a:endParaRPr>
          </a:p>
        </p:txBody>
      </p:sp>
      <p:sp>
        <p:nvSpPr>
          <p:cNvPr id="36" name="Subtitle 2">
            <a:extLst>
              <a:ext uri="{FF2B5EF4-FFF2-40B4-BE49-F238E27FC236}">
                <a16:creationId xmlns:a16="http://schemas.microsoft.com/office/drawing/2014/main" id="{A93B05C2-62B3-1A4A-9786-3DA78EAF4416}"/>
              </a:ext>
            </a:extLst>
          </p:cNvPr>
          <p:cNvSpPr txBox="1">
            <a:spLocks/>
          </p:cNvSpPr>
          <p:nvPr/>
        </p:nvSpPr>
        <p:spPr>
          <a:xfrm>
            <a:off x="4720383" y="1600154"/>
            <a:ext cx="2751233" cy="15379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900" dirty="0">
                <a:solidFill>
                  <a:srgbClr val="343433"/>
                </a:solidFill>
                <a:latin typeface="Comic Sans MS" panose="030F0902030302020204" pitchFamily="66" charset="0"/>
                <a:cs typeface="Arial" panose="020B0604020202020204" pitchFamily="34" charset="0"/>
              </a:rPr>
              <a:t>Imagine that a character is in the</a:t>
            </a:r>
            <a:br>
              <a:rPr lang="en-GB" sz="1900" dirty="0">
                <a:solidFill>
                  <a:srgbClr val="343433"/>
                </a:solidFill>
                <a:latin typeface="Comic Sans MS" panose="030F0902030302020204" pitchFamily="66" charset="0"/>
                <a:cs typeface="Arial" panose="020B0604020202020204" pitchFamily="34" charset="0"/>
              </a:rPr>
            </a:br>
            <a:r>
              <a:rPr lang="en-GB" sz="1900" dirty="0">
                <a:solidFill>
                  <a:srgbClr val="343433"/>
                </a:solidFill>
                <a:latin typeface="Comic Sans MS" panose="030F0902030302020204" pitchFamily="66" charset="0"/>
                <a:cs typeface="Arial" panose="020B0604020202020204" pitchFamily="34" charset="0"/>
              </a:rPr>
              <a:t>spotlight.</a:t>
            </a:r>
            <a:br>
              <a:rPr lang="en-GB" sz="1900" dirty="0">
                <a:solidFill>
                  <a:srgbClr val="343433"/>
                </a:solidFill>
                <a:latin typeface="Comic Sans MS" panose="030F0902030302020204" pitchFamily="66" charset="0"/>
                <a:cs typeface="Arial" panose="020B0604020202020204" pitchFamily="34" charset="0"/>
              </a:rPr>
            </a:br>
            <a:r>
              <a:rPr lang="en-GB" sz="1900" dirty="0">
                <a:solidFill>
                  <a:srgbClr val="343433"/>
                </a:solidFill>
                <a:latin typeface="Comic Sans MS" panose="030F0902030302020204" pitchFamily="66" charset="0"/>
                <a:cs typeface="Arial" panose="020B0604020202020204" pitchFamily="34" charset="0"/>
              </a:rPr>
              <a:t>Write questions you</a:t>
            </a:r>
            <a:br>
              <a:rPr lang="en-GB" sz="1900" dirty="0">
                <a:solidFill>
                  <a:srgbClr val="343433"/>
                </a:solidFill>
                <a:latin typeface="Comic Sans MS" panose="030F0902030302020204" pitchFamily="66" charset="0"/>
                <a:cs typeface="Arial" panose="020B0604020202020204" pitchFamily="34" charset="0"/>
              </a:rPr>
            </a:br>
            <a:r>
              <a:rPr lang="en-GB" sz="1900" dirty="0">
                <a:solidFill>
                  <a:srgbClr val="343433"/>
                </a:solidFill>
                <a:latin typeface="Comic Sans MS" panose="030F0902030302020204" pitchFamily="66" charset="0"/>
                <a:cs typeface="Arial" panose="020B0604020202020204" pitchFamily="34" charset="0"/>
              </a:rPr>
              <a:t>would want to ask.</a:t>
            </a:r>
            <a:endParaRPr lang="en-US" sz="1900" dirty="0">
              <a:solidFill>
                <a:srgbClr val="343433"/>
              </a:solidFill>
              <a:latin typeface="Comic Sans MS" panose="030F0902030302020204" pitchFamily="66" charset="0"/>
              <a:cs typeface="Arial" panose="020B0604020202020204" pitchFamily="34" charset="0"/>
            </a:endParaRPr>
          </a:p>
        </p:txBody>
      </p:sp>
      <p:sp>
        <p:nvSpPr>
          <p:cNvPr id="40" name="AutoShape 7">
            <a:extLst>
              <a:ext uri="{FF2B5EF4-FFF2-40B4-BE49-F238E27FC236}">
                <a16:creationId xmlns:a16="http://schemas.microsoft.com/office/drawing/2014/main" id="{1DAECD87-2382-E549-BB19-FC4A3141A4F0}"/>
              </a:ext>
            </a:extLst>
          </p:cNvPr>
          <p:cNvSpPr>
            <a:spLocks noChangeArrowheads="1"/>
          </p:cNvSpPr>
          <p:nvPr/>
        </p:nvSpPr>
        <p:spPr bwMode="auto">
          <a:xfrm>
            <a:off x="1690477" y="2531456"/>
            <a:ext cx="2696585" cy="104481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343433"/>
                </a:solidFill>
              </a:rPr>
              <a:t>How did you feel when you heard other passengers talking about icebergs?</a:t>
            </a:r>
          </a:p>
        </p:txBody>
      </p:sp>
      <p:sp>
        <p:nvSpPr>
          <p:cNvPr id="44" name="AutoShape 7">
            <a:extLst>
              <a:ext uri="{FF2B5EF4-FFF2-40B4-BE49-F238E27FC236}">
                <a16:creationId xmlns:a16="http://schemas.microsoft.com/office/drawing/2014/main" id="{92E5EEB7-32B5-3240-B4AE-AF4635ECF41E}"/>
              </a:ext>
            </a:extLst>
          </p:cNvPr>
          <p:cNvSpPr>
            <a:spLocks noChangeArrowheads="1"/>
          </p:cNvSpPr>
          <p:nvPr/>
        </p:nvSpPr>
        <p:spPr bwMode="auto">
          <a:xfrm flipH="1">
            <a:off x="7882317" y="2507253"/>
            <a:ext cx="2696585" cy="671149"/>
          </a:xfrm>
          <a:prstGeom prst="wedgeRoundRectCallout">
            <a:avLst>
              <a:gd name="adj1" fmla="val -74007"/>
              <a:gd name="adj2" fmla="val 38854"/>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400" dirty="0">
                <a:solidFill>
                  <a:srgbClr val="343433"/>
                </a:solidFill>
              </a:rPr>
              <a:t>What was your favourite part of being at the dance?</a:t>
            </a:r>
          </a:p>
        </p:txBody>
      </p:sp>
      <p:sp>
        <p:nvSpPr>
          <p:cNvPr id="45" name="AutoShape 7">
            <a:extLst>
              <a:ext uri="{FF2B5EF4-FFF2-40B4-BE49-F238E27FC236}">
                <a16:creationId xmlns:a16="http://schemas.microsoft.com/office/drawing/2014/main" id="{E4F91D12-9009-F540-851D-0A72ED9A43D0}"/>
              </a:ext>
            </a:extLst>
          </p:cNvPr>
          <p:cNvSpPr>
            <a:spLocks noChangeArrowheads="1"/>
          </p:cNvSpPr>
          <p:nvPr/>
        </p:nvSpPr>
        <p:spPr bwMode="auto">
          <a:xfrm>
            <a:off x="1677752" y="3840128"/>
            <a:ext cx="2696585" cy="104481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400" dirty="0">
                <a:solidFill>
                  <a:srgbClr val="343433"/>
                </a:solidFill>
              </a:rPr>
              <a:t>Describe your feelings</a:t>
            </a:r>
            <a:br>
              <a:rPr lang="en-GB" altLang="en-US" sz="1400" dirty="0">
                <a:solidFill>
                  <a:srgbClr val="343433"/>
                </a:solidFill>
              </a:rPr>
            </a:br>
            <a:r>
              <a:rPr lang="en-GB" altLang="en-US" sz="1400" dirty="0">
                <a:solidFill>
                  <a:srgbClr val="343433"/>
                </a:solidFill>
              </a:rPr>
              <a:t>when Mabel lent you</a:t>
            </a:r>
            <a:br>
              <a:rPr lang="en-GB" altLang="en-US" sz="1400" dirty="0">
                <a:solidFill>
                  <a:srgbClr val="343433"/>
                </a:solidFill>
              </a:rPr>
            </a:br>
            <a:r>
              <a:rPr lang="en-GB" altLang="en-US" sz="1400" dirty="0">
                <a:solidFill>
                  <a:srgbClr val="343433"/>
                </a:solidFill>
              </a:rPr>
              <a:t>the beautiful dress.</a:t>
            </a:r>
          </a:p>
        </p:txBody>
      </p:sp>
      <p:sp>
        <p:nvSpPr>
          <p:cNvPr id="46" name="AutoShape 7">
            <a:extLst>
              <a:ext uri="{FF2B5EF4-FFF2-40B4-BE49-F238E27FC236}">
                <a16:creationId xmlns:a16="http://schemas.microsoft.com/office/drawing/2014/main" id="{57E24629-88D2-7743-B07D-941C88D048F3}"/>
              </a:ext>
            </a:extLst>
          </p:cNvPr>
          <p:cNvSpPr>
            <a:spLocks noChangeArrowheads="1"/>
          </p:cNvSpPr>
          <p:nvPr/>
        </p:nvSpPr>
        <p:spPr bwMode="auto">
          <a:xfrm>
            <a:off x="1690477" y="5150753"/>
            <a:ext cx="2696585" cy="890115"/>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400" dirty="0">
                <a:solidFill>
                  <a:srgbClr val="343433"/>
                </a:solidFill>
              </a:rPr>
              <a:t>What did you think</a:t>
            </a:r>
            <a:br>
              <a:rPr lang="en-GB" altLang="en-US" sz="1400" dirty="0">
                <a:solidFill>
                  <a:srgbClr val="343433"/>
                </a:solidFill>
              </a:rPr>
            </a:br>
            <a:r>
              <a:rPr lang="en-GB" altLang="en-US" sz="1400" dirty="0">
                <a:solidFill>
                  <a:srgbClr val="343433"/>
                </a:solidFill>
              </a:rPr>
              <a:t>when you first saw</a:t>
            </a:r>
            <a:br>
              <a:rPr lang="en-GB" altLang="en-US" sz="1400" dirty="0">
                <a:solidFill>
                  <a:srgbClr val="343433"/>
                </a:solidFill>
              </a:rPr>
            </a:br>
            <a:r>
              <a:rPr lang="en-GB" altLang="en-US" sz="1400" dirty="0">
                <a:solidFill>
                  <a:srgbClr val="343433"/>
                </a:solidFill>
              </a:rPr>
              <a:t>the violinist?</a:t>
            </a:r>
          </a:p>
        </p:txBody>
      </p:sp>
      <p:sp>
        <p:nvSpPr>
          <p:cNvPr id="47" name="AutoShape 7">
            <a:extLst>
              <a:ext uri="{FF2B5EF4-FFF2-40B4-BE49-F238E27FC236}">
                <a16:creationId xmlns:a16="http://schemas.microsoft.com/office/drawing/2014/main" id="{5B1F8868-3F9C-0F4D-9457-677C2D9DE548}"/>
              </a:ext>
            </a:extLst>
          </p:cNvPr>
          <p:cNvSpPr>
            <a:spLocks noChangeArrowheads="1"/>
          </p:cNvSpPr>
          <p:nvPr/>
        </p:nvSpPr>
        <p:spPr bwMode="auto">
          <a:xfrm flipH="1">
            <a:off x="7882318" y="1419403"/>
            <a:ext cx="2696585" cy="859713"/>
          </a:xfrm>
          <a:prstGeom prst="wedgeRoundRectCallout">
            <a:avLst>
              <a:gd name="adj1" fmla="val -69481"/>
              <a:gd name="adj2" fmla="val 19687"/>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400" dirty="0">
                <a:solidFill>
                  <a:srgbClr val="343433"/>
                </a:solidFill>
              </a:rPr>
              <a:t>Do you think the violinist brushed past you</a:t>
            </a:r>
            <a:br>
              <a:rPr lang="en-GB" altLang="en-US" sz="1400" dirty="0">
                <a:solidFill>
                  <a:srgbClr val="343433"/>
                </a:solidFill>
              </a:rPr>
            </a:br>
            <a:r>
              <a:rPr lang="en-GB" altLang="en-US" sz="1400" dirty="0">
                <a:solidFill>
                  <a:srgbClr val="343433"/>
                </a:solidFill>
              </a:rPr>
              <a:t>by accident?</a:t>
            </a:r>
          </a:p>
        </p:txBody>
      </p:sp>
      <p:sp>
        <p:nvSpPr>
          <p:cNvPr id="48" name="AutoShape 7">
            <a:extLst>
              <a:ext uri="{FF2B5EF4-FFF2-40B4-BE49-F238E27FC236}">
                <a16:creationId xmlns:a16="http://schemas.microsoft.com/office/drawing/2014/main" id="{7E2AB411-0A06-0D46-8553-1BA1026CE4C2}"/>
              </a:ext>
            </a:extLst>
          </p:cNvPr>
          <p:cNvSpPr>
            <a:spLocks noChangeArrowheads="1"/>
          </p:cNvSpPr>
          <p:nvPr/>
        </p:nvSpPr>
        <p:spPr bwMode="auto">
          <a:xfrm flipH="1">
            <a:off x="7882318" y="3406539"/>
            <a:ext cx="2696585" cy="863132"/>
          </a:xfrm>
          <a:prstGeom prst="wedgeRoundRectCallout">
            <a:avLst>
              <a:gd name="adj1" fmla="val -64552"/>
              <a:gd name="adj2" fmla="val 614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400" dirty="0">
                <a:solidFill>
                  <a:srgbClr val="343433"/>
                </a:solidFill>
              </a:rPr>
              <a:t>How did you feel when you saw the man with the piece of ice in his hands?</a:t>
            </a:r>
          </a:p>
        </p:txBody>
      </p:sp>
      <p:sp>
        <p:nvSpPr>
          <p:cNvPr id="49" name="AutoShape 7">
            <a:extLst>
              <a:ext uri="{FF2B5EF4-FFF2-40B4-BE49-F238E27FC236}">
                <a16:creationId xmlns:a16="http://schemas.microsoft.com/office/drawing/2014/main" id="{6A3D3E00-EC5C-6D40-B8AA-E01523E28E8C}"/>
              </a:ext>
            </a:extLst>
          </p:cNvPr>
          <p:cNvSpPr>
            <a:spLocks noChangeArrowheads="1"/>
          </p:cNvSpPr>
          <p:nvPr/>
        </p:nvSpPr>
        <p:spPr bwMode="auto">
          <a:xfrm flipH="1">
            <a:off x="7882317" y="4497808"/>
            <a:ext cx="2696585" cy="623056"/>
          </a:xfrm>
          <a:prstGeom prst="wedgeRoundRectCallout">
            <a:avLst>
              <a:gd name="adj1" fmla="val -71654"/>
              <a:gd name="adj2" fmla="val 4371"/>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400" dirty="0">
                <a:solidFill>
                  <a:srgbClr val="343433"/>
                </a:solidFill>
              </a:rPr>
              <a:t>Did you want to leave and return to your cabin?</a:t>
            </a:r>
          </a:p>
        </p:txBody>
      </p:sp>
      <p:sp>
        <p:nvSpPr>
          <p:cNvPr id="50" name="AutoShape 7">
            <a:extLst>
              <a:ext uri="{FF2B5EF4-FFF2-40B4-BE49-F238E27FC236}">
                <a16:creationId xmlns:a16="http://schemas.microsoft.com/office/drawing/2014/main" id="{1A1F8944-D488-D843-B845-1E5456DAD9C7}"/>
              </a:ext>
            </a:extLst>
          </p:cNvPr>
          <p:cNvSpPr>
            <a:spLocks noChangeArrowheads="1"/>
          </p:cNvSpPr>
          <p:nvPr/>
        </p:nvSpPr>
        <p:spPr bwMode="auto">
          <a:xfrm flipH="1">
            <a:off x="7882317" y="5349000"/>
            <a:ext cx="2696585" cy="689122"/>
          </a:xfrm>
          <a:prstGeom prst="wedgeRoundRectCallout">
            <a:avLst>
              <a:gd name="adj1" fmla="val -64612"/>
              <a:gd name="adj2" fmla="val 2372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400" dirty="0">
                <a:solidFill>
                  <a:srgbClr val="343433"/>
                </a:solidFill>
              </a:rPr>
              <a:t>Why did you and Mabel</a:t>
            </a:r>
            <a:br>
              <a:rPr lang="en-GB" altLang="en-US" sz="1400" dirty="0">
                <a:solidFill>
                  <a:srgbClr val="343433"/>
                </a:solidFill>
              </a:rPr>
            </a:br>
            <a:r>
              <a:rPr lang="en-GB" altLang="en-US" sz="1400" dirty="0">
                <a:solidFill>
                  <a:srgbClr val="343433"/>
                </a:solidFill>
              </a:rPr>
              <a:t>both feel apprehensive?</a:t>
            </a:r>
          </a:p>
        </p:txBody>
      </p:sp>
      <p:sp>
        <p:nvSpPr>
          <p:cNvPr id="21" name="Rectangle 20">
            <a:extLst>
              <a:ext uri="{FF2B5EF4-FFF2-40B4-BE49-F238E27FC236}">
                <a16:creationId xmlns:a16="http://schemas.microsoft.com/office/drawing/2014/main" id="{5AEE7A13-F148-1442-A727-87BDC8C5C80F}"/>
              </a:ext>
            </a:extLst>
          </p:cNvPr>
          <p:cNvSpPr/>
          <p:nvPr/>
        </p:nvSpPr>
        <p:spPr>
          <a:xfrm>
            <a:off x="643577" y="586086"/>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22" name="Rectangle 21">
            <a:extLst>
              <a:ext uri="{FF2B5EF4-FFF2-40B4-BE49-F238E27FC236}">
                <a16:creationId xmlns:a16="http://schemas.microsoft.com/office/drawing/2014/main" id="{41D6B73E-32C6-9D47-A18D-370E99FD6120}"/>
              </a:ext>
            </a:extLst>
          </p:cNvPr>
          <p:cNvSpPr/>
          <p:nvPr/>
        </p:nvSpPr>
        <p:spPr>
          <a:xfrm>
            <a:off x="643576" y="586086"/>
            <a:ext cx="2609368" cy="143463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E43A203D-412B-984D-9F07-E026A00B6822}"/>
              </a:ext>
            </a:extLst>
          </p:cNvPr>
          <p:cNvSpPr txBox="1"/>
          <p:nvPr/>
        </p:nvSpPr>
        <p:spPr>
          <a:xfrm>
            <a:off x="725918" y="1083980"/>
            <a:ext cx="2469559" cy="936742"/>
          </a:xfrm>
          <a:prstGeom prst="rect">
            <a:avLst/>
          </a:prstGeom>
          <a:noFill/>
        </p:spPr>
        <p:txBody>
          <a:bodyPr wrap="square">
            <a:noAutofit/>
          </a:bodyPr>
          <a:lstStyle/>
          <a:p>
            <a:pPr>
              <a:spcBef>
                <a:spcPts val="300"/>
              </a:spcBef>
            </a:pPr>
            <a:r>
              <a:rPr lang="en-US" sz="1400" dirty="0">
                <a:solidFill>
                  <a:srgbClr val="343433"/>
                </a:solidFill>
                <a:latin typeface="Comic Sans MS" panose="030F0902030302020204" pitchFamily="66" charset="0"/>
              </a:rPr>
              <a:t>Form a mental picture through drama</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and role play.</a:t>
            </a:r>
          </a:p>
        </p:txBody>
      </p:sp>
      <p:pic>
        <p:nvPicPr>
          <p:cNvPr id="27" name="Picture 26" descr="A picture containing logo&#10;&#10;Description automatically generated">
            <a:extLst>
              <a:ext uri="{FF2B5EF4-FFF2-40B4-BE49-F238E27FC236}">
                <a16:creationId xmlns:a16="http://schemas.microsoft.com/office/drawing/2014/main" id="{3389723B-D90C-6942-8345-3807C74B65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81035" y="1174424"/>
            <a:ext cx="824703" cy="807114"/>
          </a:xfrm>
          <a:prstGeom prst="rect">
            <a:avLst/>
          </a:prstGeom>
        </p:spPr>
      </p:pic>
    </p:spTree>
    <p:extLst>
      <p:ext uri="{BB962C8B-B14F-4D97-AF65-F5344CB8AC3E}">
        <p14:creationId xmlns:p14="http://schemas.microsoft.com/office/powerpoint/2010/main" val="16598763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7">
            <a:extLst>
              <a:ext uri="{FF2B5EF4-FFF2-40B4-BE49-F238E27FC236}">
                <a16:creationId xmlns:a16="http://schemas.microsoft.com/office/drawing/2014/main" id="{0CFA1A68-5360-B743-9F82-B12D9278969A}"/>
              </a:ext>
            </a:extLst>
          </p:cNvPr>
          <p:cNvSpPr txBox="1">
            <a:spLocks noChangeArrowheads="1"/>
          </p:cNvSpPr>
          <p:nvPr/>
        </p:nvSpPr>
        <p:spPr bwMode="auto">
          <a:xfrm>
            <a:off x="7799888" y="775395"/>
            <a:ext cx="3855218" cy="5850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ja-JP" sz="1600" dirty="0">
                <a:solidFill>
                  <a:srgbClr val="343433"/>
                </a:solidFill>
                <a:ea typeface="MS PGothic" panose="020B0600070205080204" pitchFamily="34" charset="-128"/>
              </a:rPr>
              <a:t>After walking on the deck, Mabel</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and Alice attended the Gala Dinner</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and Dance.</a:t>
            </a:r>
          </a:p>
          <a:p>
            <a:pPr eaLnBrk="1" hangingPunct="1">
              <a:spcBef>
                <a:spcPts val="1000"/>
              </a:spcBef>
            </a:pPr>
            <a:r>
              <a:rPr lang="en-GB" altLang="ja-JP" sz="1600" dirty="0">
                <a:solidFill>
                  <a:srgbClr val="343433"/>
                </a:solidFill>
                <a:ea typeface="MS PGothic" panose="020B0600070205080204" pitchFamily="34" charset="-128"/>
              </a:rPr>
              <a:t>Alice wore a dress that Mabel had</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lent to her.</a:t>
            </a:r>
          </a:p>
          <a:p>
            <a:pPr eaLnBrk="1" hangingPunct="1">
              <a:spcBef>
                <a:spcPts val="1000"/>
              </a:spcBef>
            </a:pPr>
            <a:r>
              <a:rPr lang="en-GB" altLang="ja-JP" sz="1600" dirty="0">
                <a:solidFill>
                  <a:srgbClr val="343433"/>
                </a:solidFill>
                <a:ea typeface="MS PGothic" panose="020B0600070205080204" pitchFamily="34" charset="-128"/>
              </a:rPr>
              <a:t>The orchestra was playing and Alice recognised the tune.</a:t>
            </a:r>
          </a:p>
          <a:p>
            <a:pPr eaLnBrk="1" hangingPunct="1">
              <a:spcBef>
                <a:spcPts val="1000"/>
              </a:spcBef>
            </a:pPr>
            <a:r>
              <a:rPr lang="en-GB" altLang="ja-JP" sz="1600" dirty="0">
                <a:solidFill>
                  <a:srgbClr val="343433"/>
                </a:solidFill>
                <a:ea typeface="MS PGothic" panose="020B0600070205080204" pitchFamily="34" charset="-128"/>
              </a:rPr>
              <a:t>Alice noticed the young violinist who spoke to her.</a:t>
            </a:r>
          </a:p>
          <a:p>
            <a:pPr eaLnBrk="1" hangingPunct="1">
              <a:spcBef>
                <a:spcPts val="1000"/>
              </a:spcBef>
            </a:pPr>
            <a:r>
              <a:rPr lang="en-GB" altLang="ja-JP" sz="1600" dirty="0">
                <a:solidFill>
                  <a:srgbClr val="343433"/>
                </a:solidFill>
                <a:ea typeface="MS PGothic" panose="020B0600070205080204" pitchFamily="34" charset="-128"/>
              </a:rPr>
              <a:t>Alice was enthralled by it all.</a:t>
            </a:r>
          </a:p>
          <a:p>
            <a:pPr eaLnBrk="1" hangingPunct="1">
              <a:spcBef>
                <a:spcPts val="1000"/>
              </a:spcBef>
            </a:pPr>
            <a:r>
              <a:rPr lang="en-GB" altLang="ja-JP" sz="1600" dirty="0">
                <a:solidFill>
                  <a:srgbClr val="343433"/>
                </a:solidFill>
                <a:ea typeface="MS PGothic" panose="020B0600070205080204" pitchFamily="34" charset="-128"/>
              </a:rPr>
              <a:t>Just as the violinist came to speak</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to them, there was a jolt.</a:t>
            </a:r>
          </a:p>
          <a:p>
            <a:pPr eaLnBrk="1" hangingPunct="1">
              <a:spcBef>
                <a:spcPts val="1000"/>
              </a:spcBef>
            </a:pPr>
            <a:r>
              <a:rPr lang="en-GB" altLang="ja-JP" sz="1600" dirty="0">
                <a:solidFill>
                  <a:srgbClr val="343433"/>
                </a:solidFill>
                <a:ea typeface="MS PGothic" panose="020B0600070205080204" pitchFamily="34" charset="-128"/>
              </a:rPr>
              <a:t>A young man raced in carrying a</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piece of ice.</a:t>
            </a:r>
          </a:p>
          <a:p>
            <a:pPr eaLnBrk="1" hangingPunct="1">
              <a:spcBef>
                <a:spcPts val="1000"/>
              </a:spcBef>
            </a:pPr>
            <a:r>
              <a:rPr lang="en-GB" altLang="ja-JP" sz="1600" dirty="0">
                <a:solidFill>
                  <a:srgbClr val="343433"/>
                </a:solidFill>
                <a:ea typeface="MS PGothic" panose="020B0600070205080204" pitchFamily="34" charset="-128"/>
              </a:rPr>
              <a:t>Mabel and Alice returned to</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their cabin.</a:t>
            </a:r>
          </a:p>
          <a:p>
            <a:pPr eaLnBrk="1" hangingPunct="1">
              <a:spcBef>
                <a:spcPts val="1000"/>
              </a:spcBef>
            </a:pPr>
            <a:r>
              <a:rPr lang="en-GB" altLang="ja-JP" sz="1600" dirty="0">
                <a:solidFill>
                  <a:srgbClr val="343433"/>
                </a:solidFill>
                <a:ea typeface="MS PGothic" panose="020B0600070205080204" pitchFamily="34" charset="-128"/>
              </a:rPr>
              <a:t>There was a knock at the door. </a:t>
            </a:r>
          </a:p>
        </p:txBody>
      </p:sp>
      <p:sp>
        <p:nvSpPr>
          <p:cNvPr id="23" name="Text Box 9">
            <a:extLst>
              <a:ext uri="{FF2B5EF4-FFF2-40B4-BE49-F238E27FC236}">
                <a16:creationId xmlns:a16="http://schemas.microsoft.com/office/drawing/2014/main" id="{B12E2803-2603-584F-8F79-7C4A52581A48}"/>
              </a:ext>
            </a:extLst>
          </p:cNvPr>
          <p:cNvSpPr txBox="1">
            <a:spLocks noChangeArrowheads="1"/>
          </p:cNvSpPr>
          <p:nvPr/>
        </p:nvSpPr>
        <p:spPr bwMode="auto">
          <a:xfrm>
            <a:off x="752511" y="2808812"/>
            <a:ext cx="2609368" cy="2959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sz="1600" dirty="0">
                <a:solidFill>
                  <a:srgbClr val="343433"/>
                </a:solidFill>
              </a:rPr>
              <a:t>Extract the ‘bare bones’ of the events in the story and write them chronologically in your own words.</a:t>
            </a:r>
          </a:p>
          <a:p>
            <a:pPr eaLnBrk="1" hangingPunct="1">
              <a:spcBef>
                <a:spcPts val="1000"/>
              </a:spcBef>
            </a:pPr>
            <a:r>
              <a:rPr lang="en-GB" altLang="en-US" sz="1600" dirty="0">
                <a:solidFill>
                  <a:srgbClr val="343433"/>
                </a:solidFill>
              </a:rPr>
              <a:t>Stick to the facts.</a:t>
            </a:r>
          </a:p>
          <a:p>
            <a:pPr eaLnBrk="1" hangingPunct="1">
              <a:spcBef>
                <a:spcPts val="1000"/>
              </a:spcBef>
            </a:pPr>
            <a:r>
              <a:rPr lang="en-GB" altLang="en-US" sz="1600" dirty="0">
                <a:solidFill>
                  <a:srgbClr val="343433"/>
                </a:solidFill>
              </a:rPr>
              <a:t>Do not add any opinions or deductions.</a:t>
            </a:r>
          </a:p>
        </p:txBody>
      </p:sp>
      <p:pic>
        <p:nvPicPr>
          <p:cNvPr id="24" name="Picture 12">
            <a:extLst>
              <a:ext uri="{FF2B5EF4-FFF2-40B4-BE49-F238E27FC236}">
                <a16:creationId xmlns:a16="http://schemas.microsoft.com/office/drawing/2014/main" id="{9E83E4A7-91EA-D441-AABE-AE447C66D932}"/>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322026" y="826109"/>
            <a:ext cx="3094591" cy="5146065"/>
          </a:xfrm>
          <a:prstGeom prst="rect">
            <a:avLst/>
          </a:prstGeom>
          <a:noFill/>
          <a:ln w="3175">
            <a:noFill/>
            <a:miter lim="800000"/>
            <a:headEnd/>
            <a:tailEnd/>
          </a:ln>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22E67BB7-2CBB-2A46-AEC8-3015B7C9062C}"/>
              </a:ext>
            </a:extLst>
          </p:cNvPr>
          <p:cNvGrpSpPr/>
          <p:nvPr/>
        </p:nvGrpSpPr>
        <p:grpSpPr>
          <a:xfrm>
            <a:off x="752511" y="737295"/>
            <a:ext cx="2609368" cy="1917072"/>
            <a:chOff x="-2476018" y="-1171366"/>
            <a:chExt cx="2609368" cy="1917072"/>
          </a:xfrm>
        </p:grpSpPr>
        <p:sp>
          <p:nvSpPr>
            <p:cNvPr id="26" name="Rectangle 25">
              <a:extLst>
                <a:ext uri="{FF2B5EF4-FFF2-40B4-BE49-F238E27FC236}">
                  <a16:creationId xmlns:a16="http://schemas.microsoft.com/office/drawing/2014/main" id="{9E3E3955-7391-BE4E-B6E0-C80CDE4D6D5E}"/>
                </a:ext>
              </a:extLst>
            </p:cNvPr>
            <p:cNvSpPr/>
            <p:nvPr/>
          </p:nvSpPr>
          <p:spPr>
            <a:xfrm>
              <a:off x="-2476017" y="-1171366"/>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27" name="TextBox 26">
              <a:extLst>
                <a:ext uri="{FF2B5EF4-FFF2-40B4-BE49-F238E27FC236}">
                  <a16:creationId xmlns:a16="http://schemas.microsoft.com/office/drawing/2014/main" id="{B780A4F5-C628-2C4A-8F38-7DFC32152A96}"/>
                </a:ext>
              </a:extLst>
            </p:cNvPr>
            <p:cNvSpPr txBox="1"/>
            <p:nvPr/>
          </p:nvSpPr>
          <p:spPr>
            <a:xfrm>
              <a:off x="-2419259" y="-70735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pic>
          <p:nvPicPr>
            <p:cNvPr id="28" name="Picture 27" descr="A close-up of a book&#10;&#10;Description automatically generated with medium confidence">
              <a:extLst>
                <a:ext uri="{FF2B5EF4-FFF2-40B4-BE49-F238E27FC236}">
                  <a16:creationId xmlns:a16="http://schemas.microsoft.com/office/drawing/2014/main" id="{64136D68-79D2-194C-A5CF-8FA97907117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66836" y="-85992"/>
              <a:ext cx="2191003" cy="666446"/>
            </a:xfrm>
            <a:prstGeom prst="rect">
              <a:avLst/>
            </a:prstGeom>
          </p:spPr>
        </p:pic>
        <p:sp>
          <p:nvSpPr>
            <p:cNvPr id="2" name="Rectangle 1">
              <a:extLst>
                <a:ext uri="{FF2B5EF4-FFF2-40B4-BE49-F238E27FC236}">
                  <a16:creationId xmlns:a16="http://schemas.microsoft.com/office/drawing/2014/main" id="{6748C9B5-7333-DA4E-83B9-102961CDEE92}"/>
                </a:ext>
              </a:extLst>
            </p:cNvPr>
            <p:cNvSpPr/>
            <p:nvPr/>
          </p:nvSpPr>
          <p:spPr>
            <a:xfrm>
              <a:off x="-2476018" y="-1171366"/>
              <a:ext cx="2609368" cy="183040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 name="Straight Connector 6">
            <a:extLst>
              <a:ext uri="{FF2B5EF4-FFF2-40B4-BE49-F238E27FC236}">
                <a16:creationId xmlns:a16="http://schemas.microsoft.com/office/drawing/2014/main" id="{6F375922-9950-D641-A698-00CABA00F698}"/>
              </a:ext>
            </a:extLst>
          </p:cNvPr>
          <p:cNvCxnSpPr/>
          <p:nvPr/>
        </p:nvCxnSpPr>
        <p:spPr>
          <a:xfrm>
            <a:off x="3745149" y="204281"/>
            <a:ext cx="0" cy="6352162"/>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64480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7">
            <a:extLst>
              <a:ext uri="{FF2B5EF4-FFF2-40B4-BE49-F238E27FC236}">
                <a16:creationId xmlns:a16="http://schemas.microsoft.com/office/drawing/2014/main" id="{0CFA1A68-5360-B743-9F82-B12D9278969A}"/>
              </a:ext>
            </a:extLst>
          </p:cNvPr>
          <p:cNvSpPr txBox="1">
            <a:spLocks noChangeArrowheads="1"/>
          </p:cNvSpPr>
          <p:nvPr/>
        </p:nvSpPr>
        <p:spPr bwMode="auto">
          <a:xfrm>
            <a:off x="4617136" y="940171"/>
            <a:ext cx="6452935" cy="220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ja-JP" sz="1500" dirty="0">
                <a:solidFill>
                  <a:srgbClr val="343433"/>
                </a:solidFill>
                <a:ea typeface="MS PGothic" panose="020B0600070205080204" pitchFamily="34" charset="-128"/>
              </a:rPr>
              <a:t>I wonder why Alice and Mabel walked on the deck every day? Perhaps they were trying to get some fresh air, or daily exercise, or maybe they did it so they could meet other passengers? I don’t think that would be the case because Alice was not confident about mixing with other people.</a:t>
            </a:r>
          </a:p>
          <a:p>
            <a:pPr>
              <a:spcBef>
                <a:spcPts val="1000"/>
              </a:spcBef>
            </a:pPr>
            <a:r>
              <a:rPr lang="en-GB" altLang="ja-JP" sz="1500" dirty="0">
                <a:solidFill>
                  <a:srgbClr val="343433"/>
                </a:solidFill>
                <a:ea typeface="MS PGothic" panose="020B0600070205080204" pitchFamily="34" charset="-128"/>
              </a:rPr>
              <a:t>I wonder why Mabel lent Alice the satin dress? I think she did it because she would have known that Alice didn’t have anything like that herself. If she hadn’t lent it to her, Alice probably wouldn’t have wanted to go to the dance.</a:t>
            </a:r>
          </a:p>
        </p:txBody>
      </p:sp>
      <p:sp>
        <p:nvSpPr>
          <p:cNvPr id="23" name="Text Box 9">
            <a:extLst>
              <a:ext uri="{FF2B5EF4-FFF2-40B4-BE49-F238E27FC236}">
                <a16:creationId xmlns:a16="http://schemas.microsoft.com/office/drawing/2014/main" id="{B12E2803-2603-584F-8F79-7C4A52581A48}"/>
              </a:ext>
            </a:extLst>
          </p:cNvPr>
          <p:cNvSpPr txBox="1">
            <a:spLocks noChangeArrowheads="1"/>
          </p:cNvSpPr>
          <p:nvPr/>
        </p:nvSpPr>
        <p:spPr bwMode="auto">
          <a:xfrm>
            <a:off x="752510" y="2808811"/>
            <a:ext cx="2836987" cy="3311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1500" dirty="0">
                <a:solidFill>
                  <a:srgbClr val="343433"/>
                </a:solidFill>
              </a:rPr>
              <a:t>Use tentative language to speculate about what you have read. </a:t>
            </a:r>
          </a:p>
          <a:p>
            <a:pPr>
              <a:spcBef>
                <a:spcPts val="1000"/>
              </a:spcBef>
            </a:pPr>
            <a:r>
              <a:rPr lang="en-GB" altLang="en-US" sz="1500" dirty="0">
                <a:solidFill>
                  <a:srgbClr val="343433"/>
                </a:solidFill>
              </a:rPr>
              <a:t>You are making a personal response to the text and giving your own opinion, but you might want to discuss your thoughts with a partner to clarify your ideas.</a:t>
            </a:r>
          </a:p>
          <a:p>
            <a:pPr>
              <a:spcBef>
                <a:spcPts val="1000"/>
              </a:spcBef>
            </a:pPr>
            <a:r>
              <a:rPr lang="en-GB" altLang="en-US" sz="1500" dirty="0">
                <a:solidFill>
                  <a:srgbClr val="343433"/>
                </a:solidFill>
              </a:rPr>
              <a:t>You need to listen to the opinion of others and be prepared to change your mind in light of what they say.</a:t>
            </a:r>
          </a:p>
        </p:txBody>
      </p:sp>
      <p:sp>
        <p:nvSpPr>
          <p:cNvPr id="26" name="Rectangle 25">
            <a:extLst>
              <a:ext uri="{FF2B5EF4-FFF2-40B4-BE49-F238E27FC236}">
                <a16:creationId xmlns:a16="http://schemas.microsoft.com/office/drawing/2014/main" id="{9E3E3955-7391-BE4E-B6E0-C80CDE4D6D5E}"/>
              </a:ext>
            </a:extLst>
          </p:cNvPr>
          <p:cNvSpPr/>
          <p:nvPr/>
        </p:nvSpPr>
        <p:spPr>
          <a:xfrm>
            <a:off x="752512" y="737295"/>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2" name="Rectangle 1">
            <a:extLst>
              <a:ext uri="{FF2B5EF4-FFF2-40B4-BE49-F238E27FC236}">
                <a16:creationId xmlns:a16="http://schemas.microsoft.com/office/drawing/2014/main" id="{6748C9B5-7333-DA4E-83B9-102961CDEE92}"/>
              </a:ext>
            </a:extLst>
          </p:cNvPr>
          <p:cNvSpPr/>
          <p:nvPr/>
        </p:nvSpPr>
        <p:spPr>
          <a:xfrm>
            <a:off x="752511" y="737295"/>
            <a:ext cx="2609368" cy="183040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375922-9950-D641-A698-00CABA00F698}"/>
              </a:ext>
            </a:extLst>
          </p:cNvPr>
          <p:cNvCxnSpPr/>
          <p:nvPr/>
        </p:nvCxnSpPr>
        <p:spPr>
          <a:xfrm>
            <a:off x="3745149" y="204281"/>
            <a:ext cx="0" cy="6352162"/>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8DCD02D-653D-284E-A364-F74265D35A21}"/>
              </a:ext>
            </a:extLst>
          </p:cNvPr>
          <p:cNvSpPr txBox="1"/>
          <p:nvPr/>
        </p:nvSpPr>
        <p:spPr>
          <a:xfrm>
            <a:off x="834854" y="1235189"/>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pic>
        <p:nvPicPr>
          <p:cNvPr id="16" name="Picture 15" descr="Shape&#10;&#10;Description automatically generated with medium confidence">
            <a:extLst>
              <a:ext uri="{FF2B5EF4-FFF2-40B4-BE49-F238E27FC236}">
                <a16:creationId xmlns:a16="http://schemas.microsoft.com/office/drawing/2014/main" id="{9940A486-C912-9C44-A3B2-0DE6EA345C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62494" y="1285805"/>
            <a:ext cx="1420610" cy="1195291"/>
          </a:xfrm>
          <a:prstGeom prst="rect">
            <a:avLst/>
          </a:prstGeom>
        </p:spPr>
      </p:pic>
      <p:sp>
        <p:nvSpPr>
          <p:cNvPr id="17" name="TextBox 16">
            <a:extLst>
              <a:ext uri="{FF2B5EF4-FFF2-40B4-BE49-F238E27FC236}">
                <a16:creationId xmlns:a16="http://schemas.microsoft.com/office/drawing/2014/main" id="{E783C59F-AC3C-324A-A289-7266C78F8B6D}"/>
              </a:ext>
            </a:extLst>
          </p:cNvPr>
          <p:cNvSpPr txBox="1"/>
          <p:nvPr/>
        </p:nvSpPr>
        <p:spPr>
          <a:xfrm>
            <a:off x="2052349" y="1646697"/>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18" name="Picture 13">
            <a:extLst>
              <a:ext uri="{FF2B5EF4-FFF2-40B4-BE49-F238E27FC236}">
                <a16:creationId xmlns:a16="http://schemas.microsoft.com/office/drawing/2014/main" id="{5BC8DDD9-C93A-8846-9BA8-B6638765528A}"/>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704685" y="3383167"/>
            <a:ext cx="2441354" cy="242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7">
            <a:extLst>
              <a:ext uri="{FF2B5EF4-FFF2-40B4-BE49-F238E27FC236}">
                <a16:creationId xmlns:a16="http://schemas.microsoft.com/office/drawing/2014/main" id="{E2E3F46D-8F8A-904A-8C1F-CAF207C6D6AB}"/>
              </a:ext>
            </a:extLst>
          </p:cNvPr>
          <p:cNvSpPr txBox="1">
            <a:spLocks noChangeArrowheads="1"/>
          </p:cNvSpPr>
          <p:nvPr/>
        </p:nvSpPr>
        <p:spPr bwMode="auto">
          <a:xfrm>
            <a:off x="7358848" y="3279038"/>
            <a:ext cx="3905776" cy="253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ja-JP" sz="1500" dirty="0">
                <a:solidFill>
                  <a:srgbClr val="343433"/>
                </a:solidFill>
                <a:ea typeface="MS PGothic" panose="020B0600070205080204" pitchFamily="34" charset="-128"/>
              </a:rPr>
              <a:t>I wonder how Alice felt when she heard the music and recognised it? I bet she had never had that experience before.</a:t>
            </a:r>
          </a:p>
          <a:p>
            <a:pPr>
              <a:spcBef>
                <a:spcPts val="1000"/>
              </a:spcBef>
            </a:pPr>
            <a:r>
              <a:rPr lang="en-GB" altLang="ja-JP" sz="1500" dirty="0">
                <a:solidFill>
                  <a:srgbClr val="343433"/>
                </a:solidFill>
                <a:ea typeface="MS PGothic" panose="020B0600070205080204" pitchFamily="34" charset="-128"/>
              </a:rPr>
              <a:t>When the violinist brushed against her, the text says her cheeks were pink.</a:t>
            </a:r>
            <a:br>
              <a:rPr lang="en-GB" altLang="ja-JP" sz="1500" dirty="0">
                <a:solidFill>
                  <a:srgbClr val="343433"/>
                </a:solidFill>
                <a:ea typeface="MS PGothic" panose="020B0600070205080204" pitchFamily="34" charset="-128"/>
              </a:rPr>
            </a:br>
            <a:r>
              <a:rPr lang="en-GB" altLang="ja-JP" sz="1500" dirty="0">
                <a:solidFill>
                  <a:srgbClr val="343433"/>
                </a:solidFill>
                <a:ea typeface="MS PGothic" panose="020B0600070205080204" pitchFamily="34" charset="-128"/>
              </a:rPr>
              <a:t>I wonder if that means she was embarrassed? </a:t>
            </a:r>
          </a:p>
          <a:p>
            <a:pPr>
              <a:spcBef>
                <a:spcPts val="1000"/>
              </a:spcBef>
            </a:pPr>
            <a:r>
              <a:rPr lang="en-GB" altLang="ja-JP" sz="1500" dirty="0">
                <a:solidFill>
                  <a:srgbClr val="343433"/>
                </a:solidFill>
                <a:ea typeface="MS PGothic" panose="020B0600070205080204" pitchFamily="34" charset="-128"/>
              </a:rPr>
              <a:t>I wonder how Mabel knew he was</a:t>
            </a:r>
            <a:br>
              <a:rPr lang="en-GB" altLang="ja-JP" sz="1500" dirty="0">
                <a:solidFill>
                  <a:srgbClr val="343433"/>
                </a:solidFill>
                <a:ea typeface="MS PGothic" panose="020B0600070205080204" pitchFamily="34" charset="-128"/>
              </a:rPr>
            </a:br>
            <a:r>
              <a:rPr lang="en-GB" altLang="ja-JP" sz="1500" dirty="0">
                <a:solidFill>
                  <a:srgbClr val="343433"/>
                </a:solidFill>
                <a:ea typeface="MS PGothic" panose="020B0600070205080204" pitchFamily="34" charset="-128"/>
              </a:rPr>
              <a:t>Belgian? She seemed to know all about him. I wonder how?</a:t>
            </a:r>
          </a:p>
        </p:txBody>
      </p:sp>
    </p:spTree>
    <p:extLst>
      <p:ext uri="{BB962C8B-B14F-4D97-AF65-F5344CB8AC3E}">
        <p14:creationId xmlns:p14="http://schemas.microsoft.com/office/powerpoint/2010/main" val="40443120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Can you extract the bare bones of</a:t>
            </a:r>
            <a:br>
              <a:rPr lang="en-GB" altLang="en-US" sz="1600" dirty="0">
                <a:solidFill>
                  <a:srgbClr val="343433"/>
                </a:solidFill>
              </a:rPr>
            </a:br>
            <a:r>
              <a:rPr lang="en-GB" altLang="en-US" sz="1600" dirty="0">
                <a:solidFill>
                  <a:srgbClr val="343433"/>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343433"/>
                </a:solidFill>
              </a:rPr>
              <a:t>What clues has the writer included to reveal how the character feels through action</a:t>
            </a:r>
            <a:br>
              <a:rPr lang="en-GB" altLang="en-US" sz="1600" dirty="0">
                <a:solidFill>
                  <a:srgbClr val="343433"/>
                </a:solidFill>
              </a:rPr>
            </a:br>
            <a:r>
              <a:rPr lang="en-GB" altLang="en-US" sz="1600" dirty="0">
                <a:solidFill>
                  <a:srgbClr val="343433"/>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t>How has the</a:t>
            </a:r>
            <a:br>
              <a:rPr lang="en-GB" altLang="en-US" sz="1600" dirty="0"/>
            </a:br>
            <a:r>
              <a:rPr lang="en-GB" altLang="en-US" sz="1600" dirty="0"/>
              <a:t>writer created relationships</a:t>
            </a:r>
            <a:br>
              <a:rPr lang="en-GB" altLang="en-US" sz="1600" dirty="0"/>
            </a:br>
            <a:r>
              <a:rPr lang="en-GB" altLang="en-US" sz="1600" dirty="0"/>
              <a:t>between</a:t>
            </a:r>
            <a:br>
              <a:rPr lang="en-GB" altLang="en-US" sz="1600" dirty="0"/>
            </a:br>
            <a:r>
              <a:rPr lang="en-GB" altLang="en-US" sz="1600" dirty="0"/>
              <a:t>characters</a:t>
            </a:r>
            <a:r>
              <a:rPr lang="en-US" altLang="en-US" sz="1600" dirty="0"/>
              <a:t>?</a:t>
            </a:r>
            <a:endParaRPr lang="en-GB" altLang="en-US" sz="1600" dirty="0"/>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343433"/>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t>How has the writer used different sentence structures?</a:t>
            </a:r>
          </a:p>
        </p:txBody>
      </p:sp>
    </p:spTree>
    <p:extLst>
      <p:ext uri="{BB962C8B-B14F-4D97-AF65-F5344CB8AC3E}">
        <p14:creationId xmlns:p14="http://schemas.microsoft.com/office/powerpoint/2010/main" val="1975290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9">
            <a:extLst>
              <a:ext uri="{FF2B5EF4-FFF2-40B4-BE49-F238E27FC236}">
                <a16:creationId xmlns:a16="http://schemas.microsoft.com/office/drawing/2014/main" id="{B12E2803-2603-584F-8F79-7C4A52581A48}"/>
              </a:ext>
            </a:extLst>
          </p:cNvPr>
          <p:cNvSpPr txBox="1">
            <a:spLocks noChangeArrowheads="1"/>
          </p:cNvSpPr>
          <p:nvPr/>
        </p:nvSpPr>
        <p:spPr bwMode="auto">
          <a:xfrm>
            <a:off x="752510" y="2808811"/>
            <a:ext cx="2836987" cy="3311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1500" dirty="0">
                <a:solidFill>
                  <a:srgbClr val="343433"/>
                </a:solidFill>
              </a:rPr>
              <a:t>The author has used </a:t>
            </a:r>
            <a:r>
              <a:rPr lang="en-GB" altLang="en-US" sz="1500" dirty="0">
                <a:solidFill>
                  <a:srgbClr val="39AB47"/>
                </a:solidFill>
              </a:rPr>
              <a:t>noun phrases</a:t>
            </a:r>
            <a:r>
              <a:rPr lang="en-GB" altLang="en-US" sz="1500" dirty="0">
                <a:solidFill>
                  <a:srgbClr val="CC0099"/>
                </a:solidFill>
              </a:rPr>
              <a:t> </a:t>
            </a:r>
            <a:r>
              <a:rPr lang="en-GB" altLang="en-US" sz="1500" dirty="0">
                <a:solidFill>
                  <a:srgbClr val="343433"/>
                </a:solidFill>
              </a:rPr>
              <a:t>to create a description of the scene at the Gala Dinner and Dance.</a:t>
            </a:r>
          </a:p>
          <a:p>
            <a:pPr>
              <a:spcBef>
                <a:spcPts val="1000"/>
              </a:spcBef>
            </a:pPr>
            <a:r>
              <a:rPr lang="en-GB" altLang="en-US" sz="1500" dirty="0">
                <a:solidFill>
                  <a:srgbClr val="343433"/>
                </a:solidFill>
              </a:rPr>
              <a:t>There are cohesive devices such as transition words:</a:t>
            </a:r>
          </a:p>
          <a:p>
            <a:pPr>
              <a:spcBef>
                <a:spcPts val="1000"/>
              </a:spcBef>
            </a:pPr>
            <a:r>
              <a:rPr lang="en-GB" altLang="en-US" sz="1500" dirty="0">
                <a:solidFill>
                  <a:srgbClr val="343433"/>
                </a:solidFill>
              </a:rPr>
              <a:t>As…</a:t>
            </a:r>
          </a:p>
          <a:p>
            <a:pPr>
              <a:spcBef>
                <a:spcPts val="1000"/>
              </a:spcBef>
            </a:pPr>
            <a:r>
              <a:rPr lang="en-GB" altLang="en-US" sz="1500" dirty="0">
                <a:solidFill>
                  <a:srgbClr val="343433"/>
                </a:solidFill>
              </a:rPr>
              <a:t>Later…</a:t>
            </a:r>
          </a:p>
          <a:p>
            <a:pPr>
              <a:spcBef>
                <a:spcPts val="1000"/>
              </a:spcBef>
            </a:pPr>
            <a:r>
              <a:rPr lang="en-GB" altLang="en-US" sz="1500" dirty="0">
                <a:solidFill>
                  <a:srgbClr val="343433"/>
                </a:solidFill>
              </a:rPr>
              <a:t>The author has described what the characters are doing for the reader to picture the scene.</a:t>
            </a:r>
          </a:p>
        </p:txBody>
      </p:sp>
      <p:sp>
        <p:nvSpPr>
          <p:cNvPr id="2" name="Rectangle 1">
            <a:extLst>
              <a:ext uri="{FF2B5EF4-FFF2-40B4-BE49-F238E27FC236}">
                <a16:creationId xmlns:a16="http://schemas.microsoft.com/office/drawing/2014/main" id="{6748C9B5-7333-DA4E-83B9-102961CDEE92}"/>
              </a:ext>
            </a:extLst>
          </p:cNvPr>
          <p:cNvSpPr/>
          <p:nvPr/>
        </p:nvSpPr>
        <p:spPr>
          <a:xfrm>
            <a:off x="752511" y="737295"/>
            <a:ext cx="2609368" cy="1830400"/>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375922-9950-D641-A698-00CABA00F698}"/>
              </a:ext>
            </a:extLst>
          </p:cNvPr>
          <p:cNvCxnSpPr/>
          <p:nvPr/>
        </p:nvCxnSpPr>
        <p:spPr>
          <a:xfrm>
            <a:off x="3745149" y="204281"/>
            <a:ext cx="0" cy="6352162"/>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8DCD02D-653D-284E-A364-F74265D35A21}"/>
              </a:ext>
            </a:extLst>
          </p:cNvPr>
          <p:cNvSpPr txBox="1"/>
          <p:nvPr/>
        </p:nvSpPr>
        <p:spPr>
          <a:xfrm>
            <a:off x="752504" y="956214"/>
            <a:ext cx="2609367" cy="1453064"/>
          </a:xfrm>
          <a:prstGeom prst="rect">
            <a:avLst/>
          </a:prstGeom>
          <a:noFill/>
        </p:spPr>
        <p:txBody>
          <a:bodyPr wrap="square">
            <a:noAutofit/>
          </a:bodyPr>
          <a:lstStyle/>
          <a:p>
            <a:pPr lvl="0" algn="ctr" fontAlgn="base">
              <a:spcBef>
                <a:spcPct val="20000"/>
              </a:spcBef>
              <a:spcAft>
                <a:spcPct val="0"/>
              </a:spcAft>
            </a:pPr>
            <a:r>
              <a:rPr lang="en-GB" altLang="en-US" sz="1600" dirty="0">
                <a:solidFill>
                  <a:schemeClr val="bg1"/>
                </a:solidFill>
                <a:latin typeface="Comic Sans MS" panose="030F0702030302020204" pitchFamily="66" charset="0"/>
                <a:cs typeface="Arial" panose="020B0604020202020204" pitchFamily="34" charset="0"/>
              </a:rPr>
              <a:t>Identify where</a:t>
            </a:r>
            <a:br>
              <a:rPr lang="en-GB" altLang="en-US" sz="1600" dirty="0">
                <a:solidFill>
                  <a:schemeClr val="bg1"/>
                </a:solidFill>
                <a:latin typeface="Comic Sans MS" panose="030F0702030302020204" pitchFamily="66" charset="0"/>
                <a:cs typeface="Arial" panose="020B0604020202020204" pitchFamily="34" charset="0"/>
              </a:rPr>
            </a:br>
            <a:r>
              <a:rPr lang="en-GB" altLang="en-US" sz="1600" dirty="0">
                <a:solidFill>
                  <a:schemeClr val="bg1"/>
                </a:solidFill>
                <a:latin typeface="Comic Sans MS" panose="030F0702030302020204" pitchFamily="66" charset="0"/>
                <a:cs typeface="Arial" panose="020B0604020202020204" pitchFamily="34" charset="0"/>
              </a:rPr>
              <a:t>the author has</a:t>
            </a:r>
            <a:br>
              <a:rPr lang="en-GB" altLang="en-US" sz="1600" dirty="0">
                <a:solidFill>
                  <a:schemeClr val="bg1"/>
                </a:solidFill>
                <a:latin typeface="Comic Sans MS" panose="030F0702030302020204" pitchFamily="66" charset="0"/>
                <a:cs typeface="Arial" panose="020B0604020202020204" pitchFamily="34" charset="0"/>
              </a:rPr>
            </a:br>
            <a:r>
              <a:rPr lang="en-GB" altLang="en-US" sz="1600" dirty="0">
                <a:solidFill>
                  <a:schemeClr val="bg1"/>
                </a:solidFill>
                <a:latin typeface="Comic Sans MS" panose="030F0702030302020204" pitchFamily="66" charset="0"/>
                <a:cs typeface="Arial" panose="020B0604020202020204" pitchFamily="34" charset="0"/>
              </a:rPr>
              <a:t>created a setting.</a:t>
            </a:r>
            <a:br>
              <a:rPr lang="en-GB" altLang="en-US" sz="1600" dirty="0">
                <a:solidFill>
                  <a:schemeClr val="bg1"/>
                </a:solidFill>
                <a:latin typeface="Comic Sans MS" panose="030F0702030302020204" pitchFamily="66" charset="0"/>
                <a:cs typeface="Arial" panose="020B0604020202020204" pitchFamily="34" charset="0"/>
              </a:rPr>
            </a:br>
            <a:r>
              <a:rPr lang="en-GB" altLang="en-US" sz="1600" dirty="0">
                <a:solidFill>
                  <a:schemeClr val="bg1"/>
                </a:solidFill>
                <a:latin typeface="Comic Sans MS" panose="030F0702030302020204" pitchFamily="66" charset="0"/>
                <a:cs typeface="Arial" panose="020B0604020202020204" pitchFamily="34" charset="0"/>
              </a:rPr>
              <a:t>How effective is the description and why?</a:t>
            </a:r>
          </a:p>
        </p:txBody>
      </p:sp>
      <p:sp>
        <p:nvSpPr>
          <p:cNvPr id="12" name="Rectangle 12">
            <a:extLst>
              <a:ext uri="{FF2B5EF4-FFF2-40B4-BE49-F238E27FC236}">
                <a16:creationId xmlns:a16="http://schemas.microsoft.com/office/drawing/2014/main" id="{60887E34-911E-6241-B55A-0B45DB90D1B3}"/>
              </a:ext>
            </a:extLst>
          </p:cNvPr>
          <p:cNvSpPr>
            <a:spLocks noChangeArrowheads="1"/>
          </p:cNvSpPr>
          <p:nvPr/>
        </p:nvSpPr>
        <p:spPr bwMode="auto">
          <a:xfrm>
            <a:off x="4070050" y="589501"/>
            <a:ext cx="7155661"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900" b="1" dirty="0">
                <a:solidFill>
                  <a:srgbClr val="0070C0"/>
                </a:solidFill>
              </a:rPr>
              <a:t>How has the author used language to describe the setting?</a:t>
            </a:r>
          </a:p>
        </p:txBody>
      </p:sp>
      <p:sp>
        <p:nvSpPr>
          <p:cNvPr id="13" name="Text Box 10">
            <a:extLst>
              <a:ext uri="{FF2B5EF4-FFF2-40B4-BE49-F238E27FC236}">
                <a16:creationId xmlns:a16="http://schemas.microsoft.com/office/drawing/2014/main" id="{E734FF7D-6B5C-A941-85B0-3BDFC57925F8}"/>
              </a:ext>
            </a:extLst>
          </p:cNvPr>
          <p:cNvSpPr txBox="1">
            <a:spLocks noChangeArrowheads="1"/>
          </p:cNvSpPr>
          <p:nvPr/>
        </p:nvSpPr>
        <p:spPr bwMode="auto">
          <a:xfrm>
            <a:off x="4070049" y="1062151"/>
            <a:ext cx="7486407" cy="5397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700"/>
              </a:spcBef>
            </a:pPr>
            <a:r>
              <a:rPr lang="en-GB" altLang="ja-JP" sz="1400" dirty="0">
                <a:solidFill>
                  <a:srgbClr val="343433"/>
                </a:solidFill>
                <a:ea typeface="MS PGothic" panose="020B0600070205080204" pitchFamily="34" charset="-128"/>
              </a:rPr>
              <a:t>Mabel and Alice walked on </a:t>
            </a:r>
            <a:r>
              <a:rPr lang="en-GB" altLang="ja-JP" sz="1400" dirty="0">
                <a:solidFill>
                  <a:srgbClr val="39AB47"/>
                </a:solidFill>
                <a:ea typeface="MS PGothic" panose="020B0600070205080204" pitchFamily="34" charset="-128"/>
              </a:rPr>
              <a:t>the promenade deck </a:t>
            </a:r>
            <a:r>
              <a:rPr lang="en-GB" altLang="ja-JP" sz="1400" dirty="0">
                <a:solidFill>
                  <a:srgbClr val="343433"/>
                </a:solidFill>
                <a:ea typeface="MS PGothic" panose="020B0600070205080204" pitchFamily="34" charset="-128"/>
              </a:rPr>
              <a:t>on the afternoon of Thursday 14</a:t>
            </a:r>
            <a:r>
              <a:rPr lang="en-GB" altLang="ja-JP" sz="1400" baseline="30000" dirty="0">
                <a:solidFill>
                  <a:srgbClr val="343433"/>
                </a:solidFill>
                <a:ea typeface="MS PGothic" panose="020B0600070205080204" pitchFamily="34" charset="-128"/>
              </a:rPr>
              <a:t>th</a:t>
            </a:r>
            <a:br>
              <a:rPr lang="en-GB" altLang="ja-JP" sz="1400" dirty="0">
                <a:solidFill>
                  <a:srgbClr val="343433"/>
                </a:solidFill>
                <a:ea typeface="MS PGothic" panose="020B0600070205080204" pitchFamily="34" charset="-128"/>
              </a:rPr>
            </a:br>
            <a:r>
              <a:rPr lang="en-GB" altLang="ja-JP" sz="1400" dirty="0">
                <a:solidFill>
                  <a:srgbClr val="343433"/>
                </a:solidFill>
                <a:ea typeface="MS PGothic" panose="020B0600070205080204" pitchFamily="34" charset="-128"/>
              </a:rPr>
              <a:t>April, the same as every day. They overheard several passengers muttering about icebergs but the ship continued at </a:t>
            </a:r>
            <a:r>
              <a:rPr lang="en-GB" altLang="ja-JP" sz="1400" dirty="0">
                <a:solidFill>
                  <a:srgbClr val="39AB47"/>
                </a:solidFill>
                <a:ea typeface="MS PGothic" panose="020B0600070205080204" pitchFamily="34" charset="-128"/>
              </a:rPr>
              <a:t>its swift pace</a:t>
            </a:r>
            <a:r>
              <a:rPr lang="en-GB" altLang="ja-JP" sz="1400" dirty="0">
                <a:ea typeface="MS PGothic" panose="020B0600070205080204" pitchFamily="34" charset="-128"/>
              </a:rPr>
              <a:t>. </a:t>
            </a:r>
            <a:r>
              <a:rPr lang="en-GB" altLang="ja-JP" sz="1400" dirty="0">
                <a:solidFill>
                  <a:srgbClr val="343433"/>
                </a:solidFill>
                <a:ea typeface="MS PGothic" panose="020B0600070205080204" pitchFamily="34" charset="-128"/>
              </a:rPr>
              <a:t>They were looking forward to the Gala Dinner and Dance that evening and Mabel had astonished and delighted Alice by lending </a:t>
            </a:r>
            <a:r>
              <a:rPr lang="en-GB" altLang="ja-JP" sz="1400" dirty="0">
                <a:solidFill>
                  <a:srgbClr val="39AB47"/>
                </a:solidFill>
                <a:ea typeface="MS PGothic" panose="020B0600070205080204" pitchFamily="34" charset="-128"/>
              </a:rPr>
              <a:t>her a beautiful satin striped dress in shades of turquoise and silver </a:t>
            </a:r>
            <a:r>
              <a:rPr lang="en-GB" altLang="ja-JP" sz="1400" dirty="0">
                <a:solidFill>
                  <a:srgbClr val="343433"/>
                </a:solidFill>
                <a:ea typeface="MS PGothic" panose="020B0600070205080204" pitchFamily="34" charset="-128"/>
              </a:rPr>
              <a:t>to wear to the dance. What a trip this was going to be! It didn’t stop her feeling nervous, though. She was very worried about other people thinking she was an imposter. Thank goodness Mabel was more confident.</a:t>
            </a:r>
          </a:p>
          <a:p>
            <a:pPr indent="0" eaLnBrk="1" hangingPunct="1">
              <a:spcBef>
                <a:spcPts val="700"/>
              </a:spcBef>
            </a:pPr>
            <a:r>
              <a:rPr lang="en-GB" altLang="ja-JP" sz="1400" dirty="0">
                <a:solidFill>
                  <a:srgbClr val="343433"/>
                </a:solidFill>
                <a:ea typeface="MS PGothic" panose="020B0600070205080204" pitchFamily="34" charset="-128"/>
              </a:rPr>
              <a:t>As they entered the ballroom, the orchestra was playing and Alice’s eyes were immediately drawn to </a:t>
            </a:r>
            <a:r>
              <a:rPr lang="en-GB" altLang="ja-JP" sz="1400" dirty="0">
                <a:solidFill>
                  <a:srgbClr val="39AB47"/>
                </a:solidFill>
                <a:ea typeface="MS PGothic" panose="020B0600070205080204" pitchFamily="34" charset="-128"/>
              </a:rPr>
              <a:t>a dark-haired young man playing a violin</a:t>
            </a:r>
            <a:r>
              <a:rPr lang="en-GB" altLang="ja-JP" sz="1400" dirty="0">
                <a:solidFill>
                  <a:srgbClr val="343433"/>
                </a:solidFill>
                <a:ea typeface="MS PGothic" panose="020B0600070205080204" pitchFamily="34" charset="-128"/>
              </a:rPr>
              <a:t>. The haunting music drifted across the silence as everyone sat rapt by </a:t>
            </a:r>
            <a:r>
              <a:rPr lang="en-GB" altLang="ja-JP" sz="1400" dirty="0">
                <a:solidFill>
                  <a:srgbClr val="39AB47"/>
                </a:solidFill>
                <a:ea typeface="MS PGothic" panose="020B0600070205080204" pitchFamily="34" charset="-128"/>
              </a:rPr>
              <a:t>the beauty of the music</a:t>
            </a:r>
            <a:r>
              <a:rPr lang="en-GB" altLang="ja-JP" sz="1400" dirty="0">
                <a:solidFill>
                  <a:srgbClr val="343433"/>
                </a:solidFill>
                <a:ea typeface="MS PGothic" panose="020B0600070205080204" pitchFamily="34" charset="-128"/>
              </a:rPr>
              <a:t>. Alice recognised the piece from Mabel’s </a:t>
            </a:r>
            <a:r>
              <a:rPr lang="en-GB" altLang="ja-JP" sz="1400" dirty="0">
                <a:solidFill>
                  <a:srgbClr val="39AB47"/>
                </a:solidFill>
                <a:ea typeface="MS PGothic" panose="020B0600070205080204" pitchFamily="34" charset="-128"/>
              </a:rPr>
              <a:t>extensive music </a:t>
            </a:r>
            <a:r>
              <a:rPr lang="en-GB" altLang="ja-JP" sz="1400" dirty="0" err="1">
                <a:solidFill>
                  <a:srgbClr val="39AB47"/>
                </a:solidFill>
                <a:ea typeface="MS PGothic" panose="020B0600070205080204" pitchFamily="34" charset="-128"/>
              </a:rPr>
              <a:t>collection</a:t>
            </a:r>
            <a:r>
              <a:rPr lang="en-GB" altLang="ja-JP" sz="1400" dirty="0" err="1">
                <a:ea typeface="MS PGothic" panose="020B0600070205080204" pitchFamily="34" charset="-128"/>
              </a:rPr>
              <a:t>:</a:t>
            </a:r>
            <a:r>
              <a:rPr lang="en-GB" altLang="ja-JP" sz="1400" i="1" dirty="0" err="1">
                <a:solidFill>
                  <a:srgbClr val="343433"/>
                </a:solidFill>
                <a:ea typeface="MS PGothic" panose="020B0600070205080204" pitchFamily="34" charset="-128"/>
              </a:rPr>
              <a:t>The</a:t>
            </a:r>
            <a:r>
              <a:rPr lang="en-GB" altLang="ja-JP" sz="1400" i="1" dirty="0">
                <a:solidFill>
                  <a:srgbClr val="343433"/>
                </a:solidFill>
                <a:ea typeface="MS PGothic" panose="020B0600070205080204" pitchFamily="34" charset="-128"/>
              </a:rPr>
              <a:t> Merry Widow Waltz</a:t>
            </a:r>
            <a:r>
              <a:rPr lang="en-GB" altLang="ja-JP" sz="1400" dirty="0">
                <a:solidFill>
                  <a:srgbClr val="343433"/>
                </a:solidFill>
                <a:ea typeface="MS PGothic" panose="020B0600070205080204" pitchFamily="34" charset="-128"/>
              </a:rPr>
              <a:t>.</a:t>
            </a:r>
          </a:p>
          <a:p>
            <a:pPr indent="0" eaLnBrk="1" hangingPunct="1">
              <a:spcBef>
                <a:spcPts val="700"/>
              </a:spcBef>
            </a:pPr>
            <a:r>
              <a:rPr lang="en-GB" altLang="ja-JP" sz="1400" dirty="0">
                <a:solidFill>
                  <a:srgbClr val="343433"/>
                </a:solidFill>
                <a:ea typeface="MS PGothic" panose="020B0600070205080204" pitchFamily="34" charset="-128"/>
              </a:rPr>
              <a:t>Later, as Mabel and Alice drank </a:t>
            </a:r>
            <a:r>
              <a:rPr lang="en-GB" altLang="ja-JP" sz="1400" dirty="0">
                <a:solidFill>
                  <a:srgbClr val="39AB47"/>
                </a:solidFill>
                <a:ea typeface="MS PGothic" panose="020B0600070205080204" pitchFamily="34" charset="-128"/>
              </a:rPr>
              <a:t>sparkling champagne </a:t>
            </a:r>
            <a:r>
              <a:rPr lang="en-GB" altLang="ja-JP" sz="1400" dirty="0">
                <a:solidFill>
                  <a:srgbClr val="343433"/>
                </a:solidFill>
                <a:ea typeface="MS PGothic" panose="020B0600070205080204" pitchFamily="34" charset="-128"/>
              </a:rPr>
              <a:t>from </a:t>
            </a:r>
            <a:r>
              <a:rPr lang="en-GB" altLang="ja-JP" sz="1400" dirty="0">
                <a:solidFill>
                  <a:srgbClr val="39AB47"/>
                </a:solidFill>
                <a:ea typeface="MS PGothic" panose="020B0600070205080204" pitchFamily="34" charset="-128"/>
              </a:rPr>
              <a:t>crystal glasses with slender stems</a:t>
            </a:r>
            <a:r>
              <a:rPr lang="en-GB" altLang="ja-JP" sz="1400" dirty="0">
                <a:solidFill>
                  <a:srgbClr val="343433"/>
                </a:solidFill>
                <a:ea typeface="MS PGothic" panose="020B0600070205080204" pitchFamily="34" charset="-128"/>
              </a:rPr>
              <a:t>, he brushed passed her on his way to the deck and their eyes met. Was it</a:t>
            </a:r>
            <a:br>
              <a:rPr lang="en-GB" altLang="ja-JP" sz="1400" dirty="0">
                <a:solidFill>
                  <a:srgbClr val="343433"/>
                </a:solidFill>
                <a:ea typeface="MS PGothic" panose="020B0600070205080204" pitchFamily="34" charset="-128"/>
              </a:rPr>
            </a:br>
            <a:r>
              <a:rPr lang="en-GB" altLang="ja-JP" sz="1400" dirty="0">
                <a:solidFill>
                  <a:srgbClr val="343433"/>
                </a:solidFill>
                <a:ea typeface="MS PGothic" panose="020B0600070205080204" pitchFamily="34" charset="-128"/>
              </a:rPr>
              <a:t>an accident?</a:t>
            </a:r>
          </a:p>
          <a:p>
            <a:pPr indent="0" eaLnBrk="1" hangingPunct="1">
              <a:spcBef>
                <a:spcPts val="700"/>
              </a:spcBef>
            </a:pPr>
            <a:r>
              <a:rPr lang="en-GB" altLang="ja-JP" sz="1400" dirty="0">
                <a:solidFill>
                  <a:srgbClr val="343433"/>
                </a:solidFill>
                <a:ea typeface="MS PGothic" panose="020B0600070205080204" pitchFamily="34" charset="-128"/>
              </a:rPr>
              <a:t>“</a:t>
            </a:r>
            <a:r>
              <a:rPr lang="en-GB" altLang="ja-JP" sz="1400" dirty="0" err="1">
                <a:solidFill>
                  <a:srgbClr val="343433"/>
                </a:solidFill>
                <a:ea typeface="MS PGothic" panose="020B0600070205080204" pitchFamily="34" charset="-128"/>
              </a:rPr>
              <a:t>Excusez-moi</a:t>
            </a:r>
            <a:r>
              <a:rPr lang="en-GB" altLang="ja-JP" sz="1400" dirty="0">
                <a:solidFill>
                  <a:srgbClr val="343433"/>
                </a:solidFill>
                <a:ea typeface="MS PGothic" panose="020B0600070205080204" pitchFamily="34" charset="-128"/>
              </a:rPr>
              <a:t>, Mademoiselle,” he murmured.</a:t>
            </a:r>
          </a:p>
          <a:p>
            <a:pPr indent="0" eaLnBrk="1" hangingPunct="1">
              <a:spcBef>
                <a:spcPts val="700"/>
              </a:spcBef>
            </a:pPr>
            <a:r>
              <a:rPr lang="en-GB" altLang="ja-JP" sz="1400" dirty="0">
                <a:solidFill>
                  <a:srgbClr val="343433"/>
                </a:solidFill>
                <a:ea typeface="MS PGothic" panose="020B0600070205080204" pitchFamily="34" charset="-128"/>
              </a:rPr>
              <a:t>He continued on his way and Alice looked at Mabel, </a:t>
            </a:r>
            <a:r>
              <a:rPr lang="en-GB" altLang="ja-JP" sz="1400" dirty="0">
                <a:solidFill>
                  <a:srgbClr val="39AB47"/>
                </a:solidFill>
                <a:ea typeface="MS PGothic" panose="020B0600070205080204" pitchFamily="34" charset="-128"/>
              </a:rPr>
              <a:t>her cheeks pink and her eyes</a:t>
            </a:r>
            <a:br>
              <a:rPr lang="en-GB" altLang="ja-JP" sz="1400" dirty="0">
                <a:solidFill>
                  <a:srgbClr val="39AB47"/>
                </a:solidFill>
                <a:ea typeface="MS PGothic" panose="020B0600070205080204" pitchFamily="34" charset="-128"/>
              </a:rPr>
            </a:br>
            <a:r>
              <a:rPr lang="en-GB" altLang="ja-JP" sz="1400" dirty="0">
                <a:solidFill>
                  <a:srgbClr val="39AB47"/>
                </a:solidFill>
                <a:ea typeface="MS PGothic" panose="020B0600070205080204" pitchFamily="34" charset="-128"/>
              </a:rPr>
              <a:t>wide in wonder</a:t>
            </a:r>
            <a:r>
              <a:rPr lang="en-GB" altLang="ja-JP" sz="1400" dirty="0">
                <a:ea typeface="MS PGothic" panose="020B0600070205080204" pitchFamily="34" charset="-128"/>
              </a:rPr>
              <a:t>.</a:t>
            </a:r>
          </a:p>
          <a:p>
            <a:pPr indent="0" eaLnBrk="1" hangingPunct="1">
              <a:spcBef>
                <a:spcPts val="700"/>
              </a:spcBef>
            </a:pPr>
            <a:r>
              <a:rPr lang="en-GB" altLang="ja-JP" sz="1400" dirty="0">
                <a:solidFill>
                  <a:srgbClr val="343433"/>
                </a:solidFill>
                <a:ea typeface="MS PGothic" panose="020B0600070205080204" pitchFamily="34" charset="-128"/>
              </a:rPr>
              <a:t>“Is he French?” she asked </a:t>
            </a:r>
            <a:r>
              <a:rPr lang="en-GB" altLang="ja-JP" sz="1400" dirty="0">
                <a:solidFill>
                  <a:srgbClr val="39AB47"/>
                </a:solidFill>
                <a:ea typeface="MS PGothic" panose="020B0600070205080204" pitchFamily="34" charset="-128"/>
              </a:rPr>
              <a:t>the older woman</a:t>
            </a:r>
            <a:r>
              <a:rPr lang="en-GB" altLang="ja-JP" sz="1400" dirty="0">
                <a:ea typeface="MS PGothic" panose="020B0600070205080204" pitchFamily="34" charset="-128"/>
              </a:rPr>
              <a:t>.</a:t>
            </a:r>
          </a:p>
          <a:p>
            <a:pPr indent="0" eaLnBrk="1" hangingPunct="1">
              <a:spcBef>
                <a:spcPts val="700"/>
              </a:spcBef>
            </a:pPr>
            <a:r>
              <a:rPr lang="en-GB" altLang="ja-JP" sz="1400" dirty="0">
                <a:solidFill>
                  <a:srgbClr val="343433"/>
                </a:solidFill>
                <a:ea typeface="MS PGothic" panose="020B0600070205080204" pitchFamily="34" charset="-128"/>
              </a:rPr>
              <a:t>“No, Belgian,” said Mabel, “He is </a:t>
            </a:r>
            <a:r>
              <a:rPr lang="en-GB" altLang="ja-JP" sz="1400" dirty="0">
                <a:solidFill>
                  <a:srgbClr val="39AB47"/>
                </a:solidFill>
                <a:ea typeface="MS PGothic" panose="020B0600070205080204" pitchFamily="34" charset="-128"/>
              </a:rPr>
              <a:t>an accomplished violinist</a:t>
            </a:r>
            <a:r>
              <a:rPr lang="en-GB" altLang="ja-JP" sz="1400" dirty="0">
                <a:solidFill>
                  <a:srgbClr val="343433"/>
                </a:solidFill>
                <a:ea typeface="MS PGothic" panose="020B0600070205080204" pitchFamily="34" charset="-128"/>
              </a:rPr>
              <a:t>. This band is lucky</a:t>
            </a:r>
            <a:br>
              <a:rPr lang="en-GB" altLang="ja-JP" sz="1400" dirty="0">
                <a:solidFill>
                  <a:srgbClr val="343433"/>
                </a:solidFill>
                <a:ea typeface="MS PGothic" panose="020B0600070205080204" pitchFamily="34" charset="-128"/>
              </a:rPr>
            </a:br>
            <a:r>
              <a:rPr lang="en-GB" altLang="ja-JP" sz="1400" dirty="0">
                <a:solidFill>
                  <a:srgbClr val="343433"/>
                </a:solidFill>
                <a:ea typeface="MS PGothic" panose="020B0600070205080204" pitchFamily="34" charset="-128"/>
              </a:rPr>
              <a:t>he joined them.”</a:t>
            </a:r>
          </a:p>
        </p:txBody>
      </p:sp>
    </p:spTree>
    <p:extLst>
      <p:ext uri="{BB962C8B-B14F-4D97-AF65-F5344CB8AC3E}">
        <p14:creationId xmlns:p14="http://schemas.microsoft.com/office/powerpoint/2010/main" val="24937249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9">
            <a:extLst>
              <a:ext uri="{FF2B5EF4-FFF2-40B4-BE49-F238E27FC236}">
                <a16:creationId xmlns:a16="http://schemas.microsoft.com/office/drawing/2014/main" id="{B12E2803-2603-584F-8F79-7C4A52581A48}"/>
              </a:ext>
            </a:extLst>
          </p:cNvPr>
          <p:cNvSpPr txBox="1">
            <a:spLocks noChangeArrowheads="1"/>
          </p:cNvSpPr>
          <p:nvPr/>
        </p:nvSpPr>
        <p:spPr bwMode="auto">
          <a:xfrm>
            <a:off x="752510" y="5129924"/>
            <a:ext cx="2836987" cy="98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700"/>
              </a:spcBef>
            </a:pPr>
            <a:r>
              <a:rPr lang="en-GB" altLang="en-US" sz="1500" b="1" dirty="0">
                <a:solidFill>
                  <a:srgbClr val="343433"/>
                </a:solidFill>
              </a:rPr>
              <a:t>Key point:</a:t>
            </a:r>
          </a:p>
          <a:p>
            <a:pPr>
              <a:spcBef>
                <a:spcPts val="700"/>
              </a:spcBef>
            </a:pPr>
            <a:r>
              <a:rPr lang="en-GB" altLang="en-US" sz="1500" dirty="0">
                <a:solidFill>
                  <a:srgbClr val="343433"/>
                </a:solidFill>
              </a:rPr>
              <a:t>seeing the violinist. How did Alice feel at that moment?</a:t>
            </a:r>
          </a:p>
        </p:txBody>
      </p:sp>
      <p:sp>
        <p:nvSpPr>
          <p:cNvPr id="2" name="Rectangle 1">
            <a:extLst>
              <a:ext uri="{FF2B5EF4-FFF2-40B4-BE49-F238E27FC236}">
                <a16:creationId xmlns:a16="http://schemas.microsoft.com/office/drawing/2014/main" id="{6748C9B5-7333-DA4E-83B9-102961CDEE92}"/>
              </a:ext>
            </a:extLst>
          </p:cNvPr>
          <p:cNvSpPr/>
          <p:nvPr/>
        </p:nvSpPr>
        <p:spPr>
          <a:xfrm>
            <a:off x="752511" y="737295"/>
            <a:ext cx="2609368" cy="1830400"/>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F375922-9950-D641-A698-00CABA00F698}"/>
              </a:ext>
            </a:extLst>
          </p:cNvPr>
          <p:cNvCxnSpPr/>
          <p:nvPr/>
        </p:nvCxnSpPr>
        <p:spPr>
          <a:xfrm>
            <a:off x="3745149" y="204281"/>
            <a:ext cx="0" cy="6352162"/>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8DCD02D-653D-284E-A364-F74265D35A21}"/>
              </a:ext>
            </a:extLst>
          </p:cNvPr>
          <p:cNvSpPr txBox="1"/>
          <p:nvPr/>
        </p:nvSpPr>
        <p:spPr>
          <a:xfrm>
            <a:off x="752504" y="880400"/>
            <a:ext cx="2609367" cy="1453064"/>
          </a:xfrm>
          <a:prstGeom prst="rect">
            <a:avLst/>
          </a:prstGeom>
          <a:noFill/>
        </p:spPr>
        <p:txBody>
          <a:bodyPr wrap="square">
            <a:noAutofit/>
          </a:bodyPr>
          <a:lstStyle/>
          <a:p>
            <a:pPr lvl="0" algn="ctr" fontAlgn="base">
              <a:spcBef>
                <a:spcPct val="20000"/>
              </a:spcBef>
              <a:spcAft>
                <a:spcPct val="0"/>
              </a:spcAft>
            </a:pPr>
            <a:r>
              <a:rPr lang="en-GB" altLang="en-US" sz="1600" dirty="0">
                <a:solidFill>
                  <a:schemeClr val="bg1"/>
                </a:solidFill>
                <a:latin typeface="Comic Sans MS" panose="030F0702030302020204" pitchFamily="66" charset="0"/>
                <a:cs typeface="Arial" panose="020B0604020202020204" pitchFamily="34" charset="0"/>
              </a:rPr>
              <a:t>Find a key point in the story and consider how</a:t>
            </a:r>
            <a:br>
              <a:rPr lang="en-GB" altLang="en-US" sz="1600" dirty="0">
                <a:solidFill>
                  <a:schemeClr val="bg1"/>
                </a:solidFill>
                <a:latin typeface="Comic Sans MS" panose="030F0702030302020204" pitchFamily="66" charset="0"/>
                <a:cs typeface="Arial" panose="020B0604020202020204" pitchFamily="34" charset="0"/>
              </a:rPr>
            </a:br>
            <a:r>
              <a:rPr lang="en-GB" altLang="en-US" sz="1600" dirty="0">
                <a:solidFill>
                  <a:schemeClr val="bg1"/>
                </a:solidFill>
                <a:latin typeface="Comic Sans MS" panose="030F0702030302020204" pitchFamily="66" charset="0"/>
                <a:cs typeface="Arial" panose="020B0604020202020204" pitchFamily="34" charset="0"/>
              </a:rPr>
              <a:t>a character felt at that moment. Write down</a:t>
            </a:r>
            <a:br>
              <a:rPr lang="en-GB" altLang="en-US" sz="1600" dirty="0">
                <a:solidFill>
                  <a:schemeClr val="bg1"/>
                </a:solidFill>
                <a:latin typeface="Comic Sans MS" panose="030F0702030302020204" pitchFamily="66" charset="0"/>
                <a:cs typeface="Arial" panose="020B0604020202020204" pitchFamily="34" charset="0"/>
              </a:rPr>
            </a:br>
            <a:r>
              <a:rPr lang="en-GB" altLang="en-US" sz="1600" dirty="0">
                <a:solidFill>
                  <a:schemeClr val="bg1"/>
                </a:solidFill>
                <a:latin typeface="Comic Sans MS" panose="030F0702030302020204" pitchFamily="66" charset="0"/>
                <a:cs typeface="Arial" panose="020B0604020202020204" pitchFamily="34" charset="0"/>
              </a:rPr>
              <a:t>how the writer helped you know that.</a:t>
            </a:r>
          </a:p>
        </p:txBody>
      </p:sp>
      <p:sp>
        <p:nvSpPr>
          <p:cNvPr id="12" name="Rectangle 12">
            <a:extLst>
              <a:ext uri="{FF2B5EF4-FFF2-40B4-BE49-F238E27FC236}">
                <a16:creationId xmlns:a16="http://schemas.microsoft.com/office/drawing/2014/main" id="{60887E34-911E-6241-B55A-0B45DB90D1B3}"/>
              </a:ext>
            </a:extLst>
          </p:cNvPr>
          <p:cNvSpPr>
            <a:spLocks noChangeArrowheads="1"/>
          </p:cNvSpPr>
          <p:nvPr/>
        </p:nvSpPr>
        <p:spPr bwMode="auto">
          <a:xfrm>
            <a:off x="4070050" y="513687"/>
            <a:ext cx="7155661"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b="1" dirty="0">
                <a:solidFill>
                  <a:srgbClr val="0070C0"/>
                </a:solidFill>
              </a:rPr>
              <a:t>How has the author revealed a key point in the text?</a:t>
            </a:r>
          </a:p>
        </p:txBody>
      </p:sp>
      <p:pic>
        <p:nvPicPr>
          <p:cNvPr id="17" name="Picture 13">
            <a:extLst>
              <a:ext uri="{FF2B5EF4-FFF2-40B4-BE49-F238E27FC236}">
                <a16:creationId xmlns:a16="http://schemas.microsoft.com/office/drawing/2014/main" id="{88FB533F-E9DE-DE47-B983-B4BB167646FD}"/>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52503" y="2780562"/>
            <a:ext cx="2609355" cy="2206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18">
            <a:extLst>
              <a:ext uri="{FF2B5EF4-FFF2-40B4-BE49-F238E27FC236}">
                <a16:creationId xmlns:a16="http://schemas.microsoft.com/office/drawing/2014/main" id="{69344303-A063-A740-8358-A1A0F0A00537}"/>
              </a:ext>
            </a:extLst>
          </p:cNvPr>
          <p:cNvSpPr txBox="1">
            <a:spLocks noChangeArrowheads="1"/>
          </p:cNvSpPr>
          <p:nvPr/>
        </p:nvSpPr>
        <p:spPr bwMode="auto">
          <a:xfrm>
            <a:off x="4093134" y="869954"/>
            <a:ext cx="6853788" cy="1089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500"/>
              </a:spcBef>
            </a:pPr>
            <a:r>
              <a:rPr lang="en-GB" altLang="en-US" sz="1350" dirty="0">
                <a:solidFill>
                  <a:srgbClr val="343433"/>
                </a:solidFill>
              </a:rPr>
              <a:t>Decide what you feel is a key point and focus on how the author has presented this to the reader. </a:t>
            </a:r>
          </a:p>
          <a:p>
            <a:pPr eaLnBrk="1" hangingPunct="1">
              <a:spcBef>
                <a:spcPts val="500"/>
              </a:spcBef>
            </a:pPr>
            <a:r>
              <a:rPr lang="en-GB" altLang="en-US" sz="1350" dirty="0">
                <a:solidFill>
                  <a:srgbClr val="343433"/>
                </a:solidFill>
              </a:rPr>
              <a:t>Is it by description, action or dialogue?</a:t>
            </a:r>
          </a:p>
          <a:p>
            <a:pPr eaLnBrk="1" hangingPunct="1">
              <a:spcBef>
                <a:spcPts val="500"/>
              </a:spcBef>
            </a:pPr>
            <a:r>
              <a:rPr lang="en-GB" altLang="en-US" sz="1350" dirty="0">
                <a:solidFill>
                  <a:srgbClr val="343433"/>
                </a:solidFill>
              </a:rPr>
              <a:t>What has the author included to appeal to the reader?</a:t>
            </a:r>
          </a:p>
        </p:txBody>
      </p:sp>
      <p:sp>
        <p:nvSpPr>
          <p:cNvPr id="19" name="Text Box 19">
            <a:extLst>
              <a:ext uri="{FF2B5EF4-FFF2-40B4-BE49-F238E27FC236}">
                <a16:creationId xmlns:a16="http://schemas.microsoft.com/office/drawing/2014/main" id="{489B1C84-A573-F04B-AA6E-BBED1583D366}"/>
              </a:ext>
            </a:extLst>
          </p:cNvPr>
          <p:cNvSpPr txBox="1">
            <a:spLocks noChangeArrowheads="1"/>
          </p:cNvSpPr>
          <p:nvPr/>
        </p:nvSpPr>
        <p:spPr bwMode="auto">
          <a:xfrm>
            <a:off x="4093135" y="2472809"/>
            <a:ext cx="6914167" cy="388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7780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700"/>
              </a:spcBef>
            </a:pPr>
            <a:r>
              <a:rPr lang="en-GB" altLang="ja-JP" sz="1350" dirty="0">
                <a:solidFill>
                  <a:srgbClr val="343433"/>
                </a:solidFill>
                <a:ea typeface="MS PGothic" panose="020B0600070205080204" pitchFamily="34" charset="-128"/>
              </a:rPr>
              <a:t>Alice was </a:t>
            </a:r>
            <a:r>
              <a:rPr lang="en-GB" altLang="ja-JP" sz="1350" dirty="0">
                <a:solidFill>
                  <a:srgbClr val="39AB47"/>
                </a:solidFill>
                <a:ea typeface="MS PGothic" panose="020B0600070205080204" pitchFamily="34" charset="-128"/>
              </a:rPr>
              <a:t>enthralled</a:t>
            </a:r>
            <a:r>
              <a:rPr lang="en-GB" altLang="ja-JP" sz="1350" dirty="0">
                <a:ea typeface="MS PGothic" panose="020B0600070205080204" pitchFamily="34" charset="-128"/>
              </a:rPr>
              <a:t> </a:t>
            </a:r>
            <a:r>
              <a:rPr lang="en-GB" altLang="ja-JP" sz="1350" dirty="0">
                <a:solidFill>
                  <a:srgbClr val="343433"/>
                </a:solidFill>
                <a:ea typeface="MS PGothic" panose="020B0600070205080204" pitchFamily="34" charset="-128"/>
              </a:rPr>
              <a:t>by all she saw and heard: the </a:t>
            </a:r>
            <a:r>
              <a:rPr lang="en-GB" altLang="ja-JP" sz="1350" dirty="0">
                <a:solidFill>
                  <a:srgbClr val="39AB47"/>
                </a:solidFill>
                <a:ea typeface="MS PGothic" panose="020B0600070205080204" pitchFamily="34" charset="-128"/>
              </a:rPr>
              <a:t>exquisite</a:t>
            </a:r>
            <a:r>
              <a:rPr lang="en-GB" altLang="ja-JP" sz="1350" dirty="0">
                <a:ea typeface="MS PGothic" panose="020B0600070205080204" pitchFamily="34" charset="-128"/>
              </a:rPr>
              <a:t> </a:t>
            </a:r>
            <a:r>
              <a:rPr lang="en-GB" altLang="ja-JP" sz="1350" dirty="0">
                <a:solidFill>
                  <a:srgbClr val="343433"/>
                </a:solidFill>
                <a:ea typeface="MS PGothic" panose="020B0600070205080204" pitchFamily="34" charset="-128"/>
              </a:rPr>
              <a:t>dresses made from the </a:t>
            </a:r>
            <a:r>
              <a:rPr lang="en-GB" altLang="ja-JP" sz="1350" dirty="0">
                <a:solidFill>
                  <a:srgbClr val="39AB47"/>
                </a:solidFill>
                <a:ea typeface="MS PGothic" panose="020B0600070205080204" pitchFamily="34" charset="-128"/>
              </a:rPr>
              <a:t>finest</a:t>
            </a:r>
            <a:r>
              <a:rPr lang="en-GB" altLang="ja-JP" sz="1350" dirty="0">
                <a:ea typeface="MS PGothic" panose="020B0600070205080204" pitchFamily="34" charset="-128"/>
              </a:rPr>
              <a:t> </a:t>
            </a:r>
            <a:r>
              <a:rPr lang="en-GB" altLang="ja-JP" sz="1350" dirty="0">
                <a:solidFill>
                  <a:srgbClr val="343433"/>
                </a:solidFill>
                <a:ea typeface="MS PGothic" panose="020B0600070205080204" pitchFamily="34" charset="-128"/>
              </a:rPr>
              <a:t>fabrics, the </a:t>
            </a:r>
            <a:r>
              <a:rPr lang="en-GB" altLang="ja-JP" sz="1350" dirty="0">
                <a:solidFill>
                  <a:srgbClr val="39AB47"/>
                </a:solidFill>
                <a:ea typeface="MS PGothic" panose="020B0600070205080204" pitchFamily="34" charset="-128"/>
              </a:rPr>
              <a:t>confidence</a:t>
            </a:r>
            <a:r>
              <a:rPr lang="en-GB" altLang="ja-JP" sz="1350" dirty="0">
                <a:ea typeface="MS PGothic" panose="020B0600070205080204" pitchFamily="34" charset="-128"/>
              </a:rPr>
              <a:t> </a:t>
            </a:r>
            <a:r>
              <a:rPr lang="en-GB" altLang="ja-JP" sz="1350" dirty="0">
                <a:solidFill>
                  <a:srgbClr val="343433"/>
                </a:solidFill>
                <a:ea typeface="MS PGothic" panose="020B0600070205080204" pitchFamily="34" charset="-128"/>
              </a:rPr>
              <a:t>of the young women, their wealth placing them far beyond Alice’s experience, the young men in their dinner jackets playing cards, the </a:t>
            </a:r>
            <a:r>
              <a:rPr lang="en-GB" altLang="ja-JP" sz="1350" dirty="0">
                <a:solidFill>
                  <a:srgbClr val="39AB47"/>
                </a:solidFill>
                <a:ea typeface="MS PGothic" panose="020B0600070205080204" pitchFamily="34" charset="-128"/>
              </a:rPr>
              <a:t>mesmerising</a:t>
            </a:r>
            <a:r>
              <a:rPr lang="en-GB" altLang="ja-JP" sz="1350" dirty="0">
                <a:ea typeface="MS PGothic" panose="020B0600070205080204" pitchFamily="34" charset="-128"/>
              </a:rPr>
              <a:t> </a:t>
            </a:r>
            <a:r>
              <a:rPr lang="en-GB" altLang="ja-JP" sz="1350" dirty="0">
                <a:solidFill>
                  <a:srgbClr val="343433"/>
                </a:solidFill>
                <a:ea typeface="MS PGothic" panose="020B0600070205080204" pitchFamily="34" charset="-128"/>
              </a:rPr>
              <a:t>music. This would be a night to remember. </a:t>
            </a:r>
          </a:p>
          <a:p>
            <a:pPr indent="0" eaLnBrk="1" hangingPunct="1">
              <a:spcBef>
                <a:spcPts val="700"/>
              </a:spcBef>
            </a:pPr>
            <a:r>
              <a:rPr lang="en-GB" altLang="ja-JP" sz="1350" dirty="0">
                <a:solidFill>
                  <a:srgbClr val="343433"/>
                </a:solidFill>
                <a:ea typeface="MS PGothic" panose="020B0600070205080204" pitchFamily="34" charset="-128"/>
              </a:rPr>
              <a:t>Alice was so </a:t>
            </a:r>
            <a:r>
              <a:rPr lang="en-GB" altLang="ja-JP" sz="1350" dirty="0">
                <a:solidFill>
                  <a:srgbClr val="39AB47"/>
                </a:solidFill>
                <a:ea typeface="MS PGothic" panose="020B0600070205080204" pitchFamily="34" charset="-128"/>
              </a:rPr>
              <a:t>transfixed </a:t>
            </a:r>
            <a:r>
              <a:rPr lang="en-GB" altLang="ja-JP" sz="1350" dirty="0">
                <a:solidFill>
                  <a:srgbClr val="343433"/>
                </a:solidFill>
                <a:ea typeface="MS PGothic" panose="020B0600070205080204" pitchFamily="34" charset="-128"/>
              </a:rPr>
              <a:t>by the whole spectacle that she did not see the young musician approach the table and bow politely to Mabel. She heard that </a:t>
            </a:r>
            <a:r>
              <a:rPr lang="en-GB" altLang="ja-JP" sz="1350" dirty="0">
                <a:solidFill>
                  <a:srgbClr val="39AB47"/>
                </a:solidFill>
                <a:ea typeface="MS PGothic" panose="020B0600070205080204" pitchFamily="34" charset="-128"/>
              </a:rPr>
              <a:t>lilting</a:t>
            </a:r>
            <a:r>
              <a:rPr lang="en-GB" altLang="ja-JP" sz="1350" dirty="0">
                <a:ea typeface="MS PGothic" panose="020B0600070205080204" pitchFamily="34" charset="-128"/>
              </a:rPr>
              <a:t> </a:t>
            </a:r>
            <a:r>
              <a:rPr lang="en-GB" altLang="ja-JP" sz="1350" dirty="0">
                <a:solidFill>
                  <a:srgbClr val="343433"/>
                </a:solidFill>
                <a:ea typeface="MS PGothic" panose="020B0600070205080204" pitchFamily="34" charset="-128"/>
              </a:rPr>
              <a:t>accent once again: “Good evening, Madame. I trust that you are enjoying the music?”</a:t>
            </a:r>
          </a:p>
          <a:p>
            <a:pPr indent="0" eaLnBrk="1" hangingPunct="1">
              <a:spcBef>
                <a:spcPts val="700"/>
              </a:spcBef>
            </a:pPr>
            <a:r>
              <a:rPr lang="en-GB" altLang="ja-JP" sz="1350" dirty="0">
                <a:solidFill>
                  <a:srgbClr val="343433"/>
                </a:solidFill>
                <a:ea typeface="MS PGothic" panose="020B0600070205080204" pitchFamily="34" charset="-128"/>
              </a:rPr>
              <a:t>Alice turned to look at him. Their eyes met. Suddenly, she felt a jolt and her glass of champagne shook slightly. At that moment, a young man raced into the room carrying a huge piece of ice in his hands. What could have happened?</a:t>
            </a:r>
          </a:p>
          <a:p>
            <a:pPr indent="0" eaLnBrk="1" hangingPunct="1">
              <a:spcBef>
                <a:spcPts val="700"/>
              </a:spcBef>
            </a:pPr>
            <a:r>
              <a:rPr lang="en-GB" altLang="ja-JP" sz="1350" dirty="0">
                <a:solidFill>
                  <a:srgbClr val="343433"/>
                </a:solidFill>
                <a:ea typeface="MS PGothic" panose="020B0600070205080204" pitchFamily="34" charset="-128"/>
              </a:rPr>
              <a:t>“Let’s go back to our room, Alice,” said Mabel. “I think we will feel safer there where it’s quiet.”</a:t>
            </a:r>
          </a:p>
          <a:p>
            <a:pPr indent="0" eaLnBrk="1" hangingPunct="1">
              <a:spcBef>
                <a:spcPts val="700"/>
              </a:spcBef>
            </a:pPr>
            <a:r>
              <a:rPr lang="en-GB" altLang="ja-JP" sz="1350" dirty="0">
                <a:solidFill>
                  <a:srgbClr val="343433"/>
                </a:solidFill>
                <a:ea typeface="MS PGothic" panose="020B0600070205080204" pitchFamily="34" charset="-128"/>
              </a:rPr>
              <a:t>Alice rose from her seat and smiled at the young man. He gave a slight nod and left them to join his comrades in the band; the two women returned to their cabin. A sense of </a:t>
            </a:r>
            <a:r>
              <a:rPr lang="en-GB" altLang="ja-JP" sz="1350" dirty="0">
                <a:solidFill>
                  <a:srgbClr val="39AB47"/>
                </a:solidFill>
                <a:ea typeface="MS PGothic" panose="020B0600070205080204" pitchFamily="34" charset="-128"/>
              </a:rPr>
              <a:t>foreboding</a:t>
            </a:r>
            <a:r>
              <a:rPr lang="en-GB" altLang="ja-JP" sz="1350" dirty="0">
                <a:ea typeface="MS PGothic" panose="020B0600070205080204" pitchFamily="34" charset="-128"/>
              </a:rPr>
              <a:t> </a:t>
            </a:r>
            <a:r>
              <a:rPr lang="en-GB" altLang="ja-JP" sz="1350" dirty="0">
                <a:solidFill>
                  <a:srgbClr val="343433"/>
                </a:solidFill>
                <a:ea typeface="MS PGothic" panose="020B0600070205080204" pitchFamily="34" charset="-128"/>
              </a:rPr>
              <a:t>began to creep over them both. Mabel and Alice had not been in their cabin for many minutes when there was a knock at the door…</a:t>
            </a:r>
          </a:p>
        </p:txBody>
      </p:sp>
      <p:sp>
        <p:nvSpPr>
          <p:cNvPr id="20" name="Text Box 20">
            <a:extLst>
              <a:ext uri="{FF2B5EF4-FFF2-40B4-BE49-F238E27FC236}">
                <a16:creationId xmlns:a16="http://schemas.microsoft.com/office/drawing/2014/main" id="{32889DC1-280F-2A4B-98B4-07B0ED9860A3}"/>
              </a:ext>
            </a:extLst>
          </p:cNvPr>
          <p:cNvSpPr txBox="1">
            <a:spLocks noChangeArrowheads="1"/>
          </p:cNvSpPr>
          <p:nvPr/>
        </p:nvSpPr>
        <p:spPr bwMode="auto">
          <a:xfrm>
            <a:off x="3900802" y="1959026"/>
            <a:ext cx="7667220" cy="444560"/>
          </a:xfrm>
          <a:prstGeom prst="rect">
            <a:avLst/>
          </a:prstGeom>
          <a:solidFill>
            <a:srgbClr val="39AB47"/>
          </a:solidFill>
          <a:ln w="19050">
            <a:noFill/>
            <a:miter lim="800000"/>
            <a:headEnd/>
            <a:tailEnd/>
          </a:ln>
          <a:effec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400" b="1" dirty="0">
                <a:solidFill>
                  <a:schemeClr val="bg1"/>
                </a:solidFill>
              </a:rPr>
              <a:t>   Descriptive vocabulary: </a:t>
            </a:r>
          </a:p>
          <a:p>
            <a:pPr eaLnBrk="1" hangingPunct="1"/>
            <a:r>
              <a:rPr lang="en-GB" altLang="en-US" sz="1400" dirty="0">
                <a:solidFill>
                  <a:schemeClr val="bg1"/>
                </a:solidFill>
              </a:rPr>
              <a:t>    positive to describe the scene, then negative to describe feelings.</a:t>
            </a:r>
          </a:p>
        </p:txBody>
      </p:sp>
    </p:spTree>
    <p:extLst>
      <p:ext uri="{BB962C8B-B14F-4D97-AF65-F5344CB8AC3E}">
        <p14:creationId xmlns:p14="http://schemas.microsoft.com/office/powerpoint/2010/main" val="3051241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9E3E3955-7391-BE4E-B6E0-C80CDE4D6D5E}"/>
              </a:ext>
            </a:extLst>
          </p:cNvPr>
          <p:cNvSpPr/>
          <p:nvPr/>
        </p:nvSpPr>
        <p:spPr>
          <a:xfrm>
            <a:off x="633989" y="605723"/>
            <a:ext cx="2592289" cy="3751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2" name="Rectangle 1">
            <a:extLst>
              <a:ext uri="{FF2B5EF4-FFF2-40B4-BE49-F238E27FC236}">
                <a16:creationId xmlns:a16="http://schemas.microsoft.com/office/drawing/2014/main" id="{6748C9B5-7333-DA4E-83B9-102961CDEE92}"/>
              </a:ext>
            </a:extLst>
          </p:cNvPr>
          <p:cNvSpPr/>
          <p:nvPr/>
        </p:nvSpPr>
        <p:spPr>
          <a:xfrm>
            <a:off x="633989" y="605723"/>
            <a:ext cx="2592290" cy="143866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B7A15F3-44A9-C44A-8867-EC03C8467CA2}"/>
              </a:ext>
            </a:extLst>
          </p:cNvPr>
          <p:cNvSpPr txBox="1"/>
          <p:nvPr/>
        </p:nvSpPr>
        <p:spPr>
          <a:xfrm>
            <a:off x="757509" y="1037435"/>
            <a:ext cx="1582920" cy="941623"/>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3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13" name="Picture 12" descr="Logo&#10;&#10;Description automatically generated">
            <a:extLst>
              <a:ext uri="{FF2B5EF4-FFF2-40B4-BE49-F238E27FC236}">
                <a16:creationId xmlns:a16="http://schemas.microsoft.com/office/drawing/2014/main" id="{2DC60E89-2D9F-D040-BE6C-2796F817519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4872" y="1062284"/>
            <a:ext cx="735516" cy="941623"/>
          </a:xfrm>
          <a:prstGeom prst="rect">
            <a:avLst/>
          </a:prstGeom>
        </p:spPr>
      </p:pic>
      <p:sp>
        <p:nvSpPr>
          <p:cNvPr id="35" name="Rectangle 12">
            <a:extLst>
              <a:ext uri="{FF2B5EF4-FFF2-40B4-BE49-F238E27FC236}">
                <a16:creationId xmlns:a16="http://schemas.microsoft.com/office/drawing/2014/main" id="{7EAE700D-3588-694D-8531-A569D4736AFA}"/>
              </a:ext>
            </a:extLst>
          </p:cNvPr>
          <p:cNvSpPr>
            <a:spLocks noChangeArrowheads="1"/>
          </p:cNvSpPr>
          <p:nvPr/>
        </p:nvSpPr>
        <p:spPr bwMode="auto">
          <a:xfrm>
            <a:off x="0" y="557677"/>
            <a:ext cx="12192000" cy="741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b="1" dirty="0">
                <a:solidFill>
                  <a:srgbClr val="0070C0"/>
                </a:solidFill>
              </a:rPr>
              <a:t>How has the author prepared the</a:t>
            </a:r>
            <a:br>
              <a:rPr lang="en-GB" altLang="en-US" sz="2000" b="1" dirty="0">
                <a:solidFill>
                  <a:srgbClr val="0070C0"/>
                </a:solidFill>
              </a:rPr>
            </a:br>
            <a:r>
              <a:rPr lang="en-GB" altLang="en-US" sz="2000" b="1" dirty="0">
                <a:solidFill>
                  <a:srgbClr val="0070C0"/>
                </a:solidFill>
              </a:rPr>
              <a:t>way for what might come next?</a:t>
            </a:r>
          </a:p>
        </p:txBody>
      </p:sp>
      <p:sp>
        <p:nvSpPr>
          <p:cNvPr id="24" name="Text Box 6">
            <a:extLst>
              <a:ext uri="{FF2B5EF4-FFF2-40B4-BE49-F238E27FC236}">
                <a16:creationId xmlns:a16="http://schemas.microsoft.com/office/drawing/2014/main" id="{310CA257-85C7-1845-818C-F94E99021645}"/>
              </a:ext>
            </a:extLst>
          </p:cNvPr>
          <p:cNvSpPr txBox="1">
            <a:spLocks noChangeArrowheads="1"/>
          </p:cNvSpPr>
          <p:nvPr/>
        </p:nvSpPr>
        <p:spPr bwMode="auto">
          <a:xfrm>
            <a:off x="3651604" y="1356485"/>
            <a:ext cx="5166037" cy="479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7780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800"/>
              </a:spcBef>
            </a:pPr>
            <a:r>
              <a:rPr lang="en-GB" altLang="ja-JP" sz="1500" dirty="0">
                <a:solidFill>
                  <a:srgbClr val="00B0F0"/>
                </a:solidFill>
                <a:ea typeface="MS PGothic" panose="020B0600070205080204" pitchFamily="34" charset="-128"/>
              </a:rPr>
              <a:t>Alice was so transfixed by the whole spectacle that she did not see the young musician approach the table and bow politely to Mabel. She heard that lilting accent once again: “Good evening, Madame. I trust that you</a:t>
            </a:r>
            <a:br>
              <a:rPr lang="en-GB" altLang="ja-JP" sz="1500" dirty="0">
                <a:solidFill>
                  <a:srgbClr val="00B0F0"/>
                </a:solidFill>
                <a:ea typeface="MS PGothic" panose="020B0600070205080204" pitchFamily="34" charset="-128"/>
              </a:rPr>
            </a:br>
            <a:r>
              <a:rPr lang="en-GB" altLang="ja-JP" sz="1500" dirty="0">
                <a:solidFill>
                  <a:srgbClr val="00B0F0"/>
                </a:solidFill>
                <a:ea typeface="MS PGothic" panose="020B0600070205080204" pitchFamily="34" charset="-128"/>
              </a:rPr>
              <a:t>are enjoying the music?”</a:t>
            </a:r>
          </a:p>
          <a:p>
            <a:pPr indent="0" eaLnBrk="1" hangingPunct="1">
              <a:spcBef>
                <a:spcPts val="800"/>
              </a:spcBef>
            </a:pPr>
            <a:r>
              <a:rPr lang="en-GB" altLang="ja-JP" sz="1500" dirty="0">
                <a:solidFill>
                  <a:srgbClr val="00B0F0"/>
                </a:solidFill>
                <a:ea typeface="MS PGothic" panose="020B0600070205080204" pitchFamily="34" charset="-128"/>
              </a:rPr>
              <a:t>Alice turned to look at him. Their eyes met. </a:t>
            </a:r>
            <a:r>
              <a:rPr lang="en-GB" altLang="ja-JP" sz="1500" dirty="0">
                <a:solidFill>
                  <a:srgbClr val="CC0099"/>
                </a:solidFill>
                <a:ea typeface="MS PGothic" panose="020B0600070205080204" pitchFamily="34" charset="-128"/>
              </a:rPr>
              <a:t>Suddenly</a:t>
            </a:r>
            <a:r>
              <a:rPr lang="en-GB" altLang="ja-JP" sz="1500" dirty="0">
                <a:solidFill>
                  <a:srgbClr val="343433"/>
                </a:solidFill>
                <a:ea typeface="MS PGothic" panose="020B0600070205080204" pitchFamily="34" charset="-128"/>
              </a:rPr>
              <a:t>, she </a:t>
            </a:r>
            <a:r>
              <a:rPr lang="en-GB" altLang="ja-JP" sz="1500" dirty="0">
                <a:solidFill>
                  <a:srgbClr val="39AB47"/>
                </a:solidFill>
                <a:ea typeface="MS PGothic" panose="020B0600070205080204" pitchFamily="34" charset="-128"/>
              </a:rPr>
              <a:t>felt a jolt </a:t>
            </a:r>
            <a:r>
              <a:rPr lang="en-GB" altLang="ja-JP" sz="1500" dirty="0">
                <a:solidFill>
                  <a:srgbClr val="343433"/>
                </a:solidFill>
                <a:ea typeface="MS PGothic" panose="020B0600070205080204" pitchFamily="34" charset="-128"/>
              </a:rPr>
              <a:t>and her glass of</a:t>
            </a:r>
            <a:r>
              <a:rPr lang="en-GB" altLang="ja-JP" sz="1500" dirty="0">
                <a:ea typeface="MS PGothic" panose="020B0600070205080204" pitchFamily="34" charset="-128"/>
              </a:rPr>
              <a:t> </a:t>
            </a:r>
            <a:r>
              <a:rPr lang="en-GB" altLang="ja-JP" sz="1500" dirty="0">
                <a:solidFill>
                  <a:srgbClr val="39AB47"/>
                </a:solidFill>
                <a:ea typeface="MS PGothic" panose="020B0600070205080204" pitchFamily="34" charset="-128"/>
              </a:rPr>
              <a:t>champagne shook slightly</a:t>
            </a:r>
            <a:r>
              <a:rPr lang="en-GB" altLang="ja-JP" sz="1500" dirty="0">
                <a:solidFill>
                  <a:srgbClr val="343433"/>
                </a:solidFill>
                <a:ea typeface="MS PGothic" panose="020B0600070205080204" pitchFamily="34" charset="-128"/>
              </a:rPr>
              <a:t>. At that moment, a young man </a:t>
            </a:r>
            <a:r>
              <a:rPr lang="en-GB" altLang="ja-JP" sz="1500" dirty="0">
                <a:solidFill>
                  <a:srgbClr val="39AB47"/>
                </a:solidFill>
                <a:ea typeface="MS PGothic" panose="020B0600070205080204" pitchFamily="34" charset="-128"/>
              </a:rPr>
              <a:t>raced</a:t>
            </a:r>
            <a:r>
              <a:rPr lang="en-GB" altLang="ja-JP" sz="1500" dirty="0">
                <a:ea typeface="MS PGothic" panose="020B0600070205080204" pitchFamily="34" charset="-128"/>
              </a:rPr>
              <a:t> </a:t>
            </a:r>
            <a:r>
              <a:rPr lang="en-GB" altLang="ja-JP" sz="1500" dirty="0">
                <a:solidFill>
                  <a:srgbClr val="343433"/>
                </a:solidFill>
                <a:ea typeface="MS PGothic" panose="020B0600070205080204" pitchFamily="34" charset="-128"/>
              </a:rPr>
              <a:t>into the room </a:t>
            </a:r>
            <a:r>
              <a:rPr lang="en-GB" altLang="ja-JP" sz="1500" dirty="0">
                <a:solidFill>
                  <a:srgbClr val="39AB47"/>
                </a:solidFill>
                <a:ea typeface="MS PGothic" panose="020B0600070205080204" pitchFamily="34" charset="-128"/>
              </a:rPr>
              <a:t>carrying a huge piece of ice in his hands</a:t>
            </a:r>
            <a:r>
              <a:rPr lang="en-GB" altLang="ja-JP" sz="1500" dirty="0">
                <a:solidFill>
                  <a:srgbClr val="343433"/>
                </a:solidFill>
                <a:ea typeface="MS PGothic" panose="020B0600070205080204" pitchFamily="34" charset="-128"/>
              </a:rPr>
              <a:t>.</a:t>
            </a:r>
            <a:r>
              <a:rPr lang="en-GB" altLang="ja-JP" sz="1500" dirty="0">
                <a:ea typeface="MS PGothic" panose="020B0600070205080204" pitchFamily="34" charset="-128"/>
              </a:rPr>
              <a:t> </a:t>
            </a:r>
            <a:r>
              <a:rPr lang="en-GB" altLang="ja-JP" sz="1500" dirty="0">
                <a:solidFill>
                  <a:srgbClr val="0070C0"/>
                </a:solidFill>
                <a:ea typeface="MS PGothic" panose="020B0600070205080204" pitchFamily="34" charset="-128"/>
              </a:rPr>
              <a:t>What could have happened?</a:t>
            </a:r>
          </a:p>
          <a:p>
            <a:pPr indent="0" eaLnBrk="1" hangingPunct="1">
              <a:spcBef>
                <a:spcPts val="800"/>
              </a:spcBef>
            </a:pPr>
            <a:r>
              <a:rPr lang="en-GB" altLang="ja-JP" sz="1500" dirty="0">
                <a:solidFill>
                  <a:srgbClr val="343433"/>
                </a:solidFill>
                <a:ea typeface="MS PGothic" panose="020B0600070205080204" pitchFamily="34" charset="-128"/>
              </a:rPr>
              <a:t>“Let’s go back to our room, Alice,” said Mabel. “I think we will feel safer there where it’s quiet.”</a:t>
            </a:r>
          </a:p>
          <a:p>
            <a:pPr indent="0" eaLnBrk="1" hangingPunct="1">
              <a:spcBef>
                <a:spcPts val="800"/>
              </a:spcBef>
            </a:pPr>
            <a:r>
              <a:rPr lang="en-GB" altLang="ja-JP" sz="1500" dirty="0">
                <a:solidFill>
                  <a:srgbClr val="343433"/>
                </a:solidFill>
                <a:ea typeface="MS PGothic" panose="020B0600070205080204" pitchFamily="34" charset="-128"/>
              </a:rPr>
              <a:t>Alice rose from her seat and smiled at the young man. He gave a slight nod and left them to join his comrades in the band; the two women returned to their cabin.</a:t>
            </a:r>
            <a:br>
              <a:rPr lang="en-GB" altLang="ja-JP" sz="1500" dirty="0">
                <a:solidFill>
                  <a:srgbClr val="343433"/>
                </a:solidFill>
                <a:ea typeface="MS PGothic" panose="020B0600070205080204" pitchFamily="34" charset="-128"/>
              </a:rPr>
            </a:br>
            <a:r>
              <a:rPr lang="en-GB" altLang="ja-JP" sz="1500" dirty="0">
                <a:solidFill>
                  <a:srgbClr val="39AB47"/>
                </a:solidFill>
                <a:ea typeface="MS PGothic" panose="020B0600070205080204" pitchFamily="34" charset="-128"/>
              </a:rPr>
              <a:t>A sense of </a:t>
            </a:r>
            <a:r>
              <a:rPr lang="en-GB" altLang="ja-JP" sz="1500" dirty="0">
                <a:solidFill>
                  <a:srgbClr val="343433"/>
                </a:solidFill>
                <a:ea typeface="MS PGothic" panose="020B0600070205080204" pitchFamily="34" charset="-128"/>
              </a:rPr>
              <a:t>foreboding began to creep over them both. Mabel and Alice had not been in their cabin for many minutes </a:t>
            </a:r>
            <a:r>
              <a:rPr lang="en-GB" altLang="ja-JP" sz="1500" dirty="0">
                <a:solidFill>
                  <a:srgbClr val="D8222A"/>
                </a:solidFill>
                <a:ea typeface="MS PGothic" panose="020B0600070205080204" pitchFamily="34" charset="-128"/>
              </a:rPr>
              <a:t>when there was a knock at the door…</a:t>
            </a:r>
          </a:p>
        </p:txBody>
      </p:sp>
      <p:sp>
        <p:nvSpPr>
          <p:cNvPr id="36" name="Rectangle 35">
            <a:extLst>
              <a:ext uri="{FF2B5EF4-FFF2-40B4-BE49-F238E27FC236}">
                <a16:creationId xmlns:a16="http://schemas.microsoft.com/office/drawing/2014/main" id="{4D0BB978-39C2-D948-B456-A7F8929FA077}"/>
              </a:ext>
            </a:extLst>
          </p:cNvPr>
          <p:cNvSpPr/>
          <p:nvPr/>
        </p:nvSpPr>
        <p:spPr>
          <a:xfrm>
            <a:off x="794695" y="2765376"/>
            <a:ext cx="2060187" cy="1169612"/>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200" dirty="0">
                <a:solidFill>
                  <a:srgbClr val="343433"/>
                </a:solidFill>
                <a:latin typeface="Comic Sans MS" panose="030F0902030302020204" pitchFamily="66" charset="0"/>
              </a:rPr>
              <a:t>The main characters are enjoying a pleasant</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evening. The description</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of the evening so far</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has been positive</a:t>
            </a:r>
          </a:p>
        </p:txBody>
      </p:sp>
      <p:cxnSp>
        <p:nvCxnSpPr>
          <p:cNvPr id="37" name="Straight Arrow Connector 36">
            <a:extLst>
              <a:ext uri="{FF2B5EF4-FFF2-40B4-BE49-F238E27FC236}">
                <a16:creationId xmlns:a16="http://schemas.microsoft.com/office/drawing/2014/main" id="{48DB1D50-E582-0E4E-96CA-C0C3CCF33F8C}"/>
              </a:ext>
            </a:extLst>
          </p:cNvPr>
          <p:cNvCxnSpPr>
            <a:cxnSpLocks/>
            <a:stCxn id="36" idx="3"/>
          </p:cNvCxnSpPr>
          <p:nvPr/>
        </p:nvCxnSpPr>
        <p:spPr>
          <a:xfrm flipV="1">
            <a:off x="2854882" y="2501256"/>
            <a:ext cx="848111" cy="848926"/>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533ABCFC-DC9F-5041-9C83-19158C7B3499}"/>
              </a:ext>
            </a:extLst>
          </p:cNvPr>
          <p:cNvSpPr/>
          <p:nvPr/>
        </p:nvSpPr>
        <p:spPr>
          <a:xfrm>
            <a:off x="794695" y="4608339"/>
            <a:ext cx="2060187" cy="1376535"/>
          </a:xfrm>
          <a:prstGeom prst="rect">
            <a:avLst/>
          </a:prstGeom>
          <a:noFill/>
          <a:ln w="28575">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200" dirty="0">
                <a:solidFill>
                  <a:srgbClr val="343433"/>
                </a:solidFill>
                <a:latin typeface="Comic Sans MS" panose="030F0902030302020204" pitchFamily="66" charset="0"/>
              </a:rPr>
              <a:t>The author has used</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a technique called foreshadowing in</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which clues about</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what is about to</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happen are hinted at.</a:t>
            </a:r>
          </a:p>
        </p:txBody>
      </p:sp>
      <p:cxnSp>
        <p:nvCxnSpPr>
          <p:cNvPr id="39" name="Straight Arrow Connector 38">
            <a:extLst>
              <a:ext uri="{FF2B5EF4-FFF2-40B4-BE49-F238E27FC236}">
                <a16:creationId xmlns:a16="http://schemas.microsoft.com/office/drawing/2014/main" id="{9A9A8BC3-BB1D-EB43-991F-18BB68106413}"/>
              </a:ext>
            </a:extLst>
          </p:cNvPr>
          <p:cNvCxnSpPr>
            <a:cxnSpLocks/>
            <a:stCxn id="38" idx="3"/>
          </p:cNvCxnSpPr>
          <p:nvPr/>
        </p:nvCxnSpPr>
        <p:spPr>
          <a:xfrm>
            <a:off x="2854882" y="5296607"/>
            <a:ext cx="848111" cy="0"/>
          </a:xfrm>
          <a:prstGeom prst="straightConnector1">
            <a:avLst/>
          </a:prstGeom>
          <a:ln w="28575">
            <a:solidFill>
              <a:srgbClr val="39AB47"/>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030DB39B-58AF-274D-BDAA-A0383A216146}"/>
              </a:ext>
            </a:extLst>
          </p:cNvPr>
          <p:cNvSpPr/>
          <p:nvPr/>
        </p:nvSpPr>
        <p:spPr>
          <a:xfrm>
            <a:off x="9345744" y="1180093"/>
            <a:ext cx="1956276" cy="1365794"/>
          </a:xfrm>
          <a:prstGeom prst="rect">
            <a:avLst/>
          </a:prstGeom>
          <a:noFill/>
          <a:ln w="28575">
            <a:solidFill>
              <a:srgbClr val="CC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200" dirty="0">
                <a:solidFill>
                  <a:srgbClr val="343433"/>
                </a:solidFill>
                <a:latin typeface="Comic Sans MS" panose="030F0902030302020204" pitchFamily="66" charset="0"/>
              </a:rPr>
              <a:t>The use of an adverb of time at the beginning of the next sentence signals that something is happening quickly and unexpectedly </a:t>
            </a:r>
          </a:p>
        </p:txBody>
      </p:sp>
      <p:sp>
        <p:nvSpPr>
          <p:cNvPr id="41" name="Rectangle 40">
            <a:extLst>
              <a:ext uri="{FF2B5EF4-FFF2-40B4-BE49-F238E27FC236}">
                <a16:creationId xmlns:a16="http://schemas.microsoft.com/office/drawing/2014/main" id="{FBF93CE8-4E5C-484F-84FD-8F028CEE96C1}"/>
              </a:ext>
            </a:extLst>
          </p:cNvPr>
          <p:cNvSpPr/>
          <p:nvPr/>
        </p:nvSpPr>
        <p:spPr>
          <a:xfrm>
            <a:off x="9345744" y="2733977"/>
            <a:ext cx="1956276" cy="74677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200" dirty="0">
                <a:solidFill>
                  <a:srgbClr val="343433"/>
                </a:solidFill>
                <a:latin typeface="Comic Sans MS" panose="030F0902030302020204" pitchFamily="66" charset="0"/>
              </a:rPr>
              <a:t>The use of a rhetorical question to you, the reader, to draw you in.</a:t>
            </a:r>
          </a:p>
        </p:txBody>
      </p:sp>
      <p:sp>
        <p:nvSpPr>
          <p:cNvPr id="42" name="Rectangle 41">
            <a:extLst>
              <a:ext uri="{FF2B5EF4-FFF2-40B4-BE49-F238E27FC236}">
                <a16:creationId xmlns:a16="http://schemas.microsoft.com/office/drawing/2014/main" id="{234B0AFE-10BA-CF4D-B179-AC9CA403CCD1}"/>
              </a:ext>
            </a:extLst>
          </p:cNvPr>
          <p:cNvSpPr/>
          <p:nvPr/>
        </p:nvSpPr>
        <p:spPr>
          <a:xfrm>
            <a:off x="9345744" y="3686099"/>
            <a:ext cx="1956276" cy="2268924"/>
          </a:xfrm>
          <a:prstGeom prst="rect">
            <a:avLst/>
          </a:prstGeom>
          <a:noFill/>
          <a:ln w="28575">
            <a:solidFill>
              <a:srgbClr val="D82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200" dirty="0">
                <a:solidFill>
                  <a:srgbClr val="343433"/>
                </a:solidFill>
                <a:latin typeface="Comic Sans MS" panose="030F0902030302020204" pitchFamily="66" charset="0"/>
              </a:rPr>
              <a:t>The author has put</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the main characters</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in a safe place, then introduced another unexpected event.</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The use of the ellipsis to indicate that some words have been omitted prepares</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the reader for the</a:t>
            </a:r>
            <a:br>
              <a:rPr lang="en-GB" altLang="en-US" sz="1200" dirty="0">
                <a:solidFill>
                  <a:srgbClr val="343433"/>
                </a:solidFill>
                <a:latin typeface="Comic Sans MS" panose="030F0902030302020204" pitchFamily="66" charset="0"/>
              </a:rPr>
            </a:br>
            <a:r>
              <a:rPr lang="en-GB" altLang="en-US" sz="1200" dirty="0">
                <a:solidFill>
                  <a:srgbClr val="343433"/>
                </a:solidFill>
                <a:latin typeface="Comic Sans MS" panose="030F0902030302020204" pitchFamily="66" charset="0"/>
              </a:rPr>
              <a:t>next event. </a:t>
            </a:r>
          </a:p>
        </p:txBody>
      </p:sp>
      <p:cxnSp>
        <p:nvCxnSpPr>
          <p:cNvPr id="43" name="Straight Arrow Connector 42">
            <a:extLst>
              <a:ext uri="{FF2B5EF4-FFF2-40B4-BE49-F238E27FC236}">
                <a16:creationId xmlns:a16="http://schemas.microsoft.com/office/drawing/2014/main" id="{FC9AE5BA-F475-204F-BBB0-BF46D3DB3740}"/>
              </a:ext>
            </a:extLst>
          </p:cNvPr>
          <p:cNvCxnSpPr>
            <a:cxnSpLocks/>
          </p:cNvCxnSpPr>
          <p:nvPr/>
        </p:nvCxnSpPr>
        <p:spPr>
          <a:xfrm flipH="1">
            <a:off x="7969530" y="5451345"/>
            <a:ext cx="1376214" cy="260657"/>
          </a:xfrm>
          <a:prstGeom prst="straightConnector1">
            <a:avLst/>
          </a:prstGeom>
          <a:ln w="28575">
            <a:solidFill>
              <a:srgbClr val="D8222A"/>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24500963-D3AF-0246-904B-4374CB4A3F2E}"/>
              </a:ext>
            </a:extLst>
          </p:cNvPr>
          <p:cNvCxnSpPr>
            <a:cxnSpLocks/>
          </p:cNvCxnSpPr>
          <p:nvPr/>
        </p:nvCxnSpPr>
        <p:spPr>
          <a:xfrm flipV="1">
            <a:off x="2863508" y="3350182"/>
            <a:ext cx="848111" cy="1591932"/>
          </a:xfrm>
          <a:prstGeom prst="straightConnector1">
            <a:avLst/>
          </a:prstGeom>
          <a:ln w="28575">
            <a:solidFill>
              <a:srgbClr val="39AB47"/>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3A071D7-CC2D-DC44-88F3-550924E05377}"/>
              </a:ext>
            </a:extLst>
          </p:cNvPr>
          <p:cNvCxnSpPr>
            <a:cxnSpLocks/>
            <a:stCxn id="40" idx="1"/>
          </p:cNvCxnSpPr>
          <p:nvPr/>
        </p:nvCxnSpPr>
        <p:spPr>
          <a:xfrm flipH="1">
            <a:off x="8548777" y="1862990"/>
            <a:ext cx="796967" cy="918036"/>
          </a:xfrm>
          <a:prstGeom prst="straightConnector1">
            <a:avLst/>
          </a:prstGeom>
          <a:ln w="28575">
            <a:solidFill>
              <a:srgbClr val="CC0099"/>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BCCDD5B-1E5C-0745-9BE2-312F34A7B38B}"/>
              </a:ext>
            </a:extLst>
          </p:cNvPr>
          <p:cNvCxnSpPr>
            <a:cxnSpLocks/>
          </p:cNvCxnSpPr>
          <p:nvPr/>
        </p:nvCxnSpPr>
        <p:spPr>
          <a:xfrm flipH="1">
            <a:off x="8540151" y="3038740"/>
            <a:ext cx="796967" cy="41092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302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down)">
                                      <p:cBhvr>
                                        <p:cTn id="10" dur="5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par>
                          <p:cTn id="15" fill="hold">
                            <p:stCondLst>
                              <p:cond delay="0"/>
                            </p:stCondLst>
                            <p:childTnLst>
                              <p:par>
                                <p:cTn id="16" presetID="22" presetClass="entr" presetSubtype="2"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right)">
                                      <p:cBhvr>
                                        <p:cTn id="18" dur="500"/>
                                        <p:tgtEl>
                                          <p:spTgt spid="4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par>
                          <p:cTn id="23" fill="hold">
                            <p:stCondLst>
                              <p:cond delay="0"/>
                            </p:stCondLst>
                            <p:childTnLst>
                              <p:par>
                                <p:cTn id="24" presetID="22" presetClass="entr" presetSubtype="4"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par>
                                <p:cTn id="27" presetID="22" presetClass="entr" presetSubtype="8"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1"/>
                                        </p:tgtEl>
                                        <p:attrNameLst>
                                          <p:attrName>style.visibility</p:attrName>
                                        </p:attrNameLst>
                                      </p:cBhvr>
                                      <p:to>
                                        <p:strVal val="visible"/>
                                      </p:to>
                                    </p:set>
                                  </p:childTnLst>
                                </p:cTn>
                              </p:par>
                            </p:childTnLst>
                          </p:cTn>
                        </p:par>
                        <p:par>
                          <p:cTn id="34" fill="hold">
                            <p:stCondLst>
                              <p:cond delay="0"/>
                            </p:stCondLst>
                            <p:childTnLst>
                              <p:par>
                                <p:cTn id="35" presetID="22" presetClass="entr" presetSubtype="2"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right)">
                                      <p:cBhvr>
                                        <p:cTn id="37" dur="500"/>
                                        <p:tgtEl>
                                          <p:spTgt spid="5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2"/>
                                        </p:tgtEl>
                                        <p:attrNameLst>
                                          <p:attrName>style.visibility</p:attrName>
                                        </p:attrNameLst>
                                      </p:cBhvr>
                                      <p:to>
                                        <p:strVal val="visible"/>
                                      </p:to>
                                    </p:set>
                                  </p:childTnLst>
                                </p:cTn>
                              </p:par>
                            </p:childTnLst>
                          </p:cTn>
                        </p:par>
                        <p:par>
                          <p:cTn id="42" fill="hold">
                            <p:stCondLst>
                              <p:cond delay="0"/>
                            </p:stCondLst>
                            <p:childTnLst>
                              <p:par>
                                <p:cTn id="43" presetID="22" presetClass="entr" presetSubtype="2"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right)">
                                      <p:cBhvr>
                                        <p:cTn id="4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P spid="40" grpId="0" animBg="1"/>
      <p:bldP spid="41" grpId="0" animBg="1"/>
      <p:bldP spid="4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B780A4F5-C628-2C4A-8F38-7DFC32152A96}"/>
              </a:ext>
            </a:extLst>
          </p:cNvPr>
          <p:cNvSpPr txBox="1"/>
          <p:nvPr/>
        </p:nvSpPr>
        <p:spPr>
          <a:xfrm>
            <a:off x="1063270" y="1315430"/>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Retell an event in the story from the point of view of another character.</a:t>
            </a:r>
            <a:endParaRPr lang="en-GB" altLang="en-US" sz="1600" dirty="0">
              <a:solidFill>
                <a:srgbClr val="343433"/>
              </a:solidFill>
              <a:latin typeface="Comic Sans MS" panose="030F0702030302020204" pitchFamily="66" charset="0"/>
              <a:cs typeface="Arial" panose="020B0604020202020204" pitchFamily="34" charset="0"/>
            </a:endParaRPr>
          </a:p>
        </p:txBody>
      </p:sp>
      <p:pic>
        <p:nvPicPr>
          <p:cNvPr id="28" name="Picture 27" descr="A close-up of a book&#10;&#10;Description automatically generated with medium confidence">
            <a:extLst>
              <a:ext uri="{FF2B5EF4-FFF2-40B4-BE49-F238E27FC236}">
                <a16:creationId xmlns:a16="http://schemas.microsoft.com/office/drawing/2014/main" id="{64136D68-79D2-194C-A5CF-8FA9790711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5693" y="2212136"/>
            <a:ext cx="2191003" cy="666446"/>
          </a:xfrm>
          <a:prstGeom prst="rect">
            <a:avLst/>
          </a:prstGeom>
        </p:spPr>
      </p:pic>
      <p:sp>
        <p:nvSpPr>
          <p:cNvPr id="2" name="Rectangle 1">
            <a:extLst>
              <a:ext uri="{FF2B5EF4-FFF2-40B4-BE49-F238E27FC236}">
                <a16:creationId xmlns:a16="http://schemas.microsoft.com/office/drawing/2014/main" id="{6748C9B5-7333-DA4E-83B9-102961CDEE92}"/>
              </a:ext>
            </a:extLst>
          </p:cNvPr>
          <p:cNvSpPr/>
          <p:nvPr/>
        </p:nvSpPr>
        <p:spPr>
          <a:xfrm>
            <a:off x="1006511" y="1126762"/>
            <a:ext cx="2609368" cy="288643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DC49210-B805-9946-8466-72CCA954FCC8}"/>
              </a:ext>
            </a:extLst>
          </p:cNvPr>
          <p:cNvSpPr txBox="1"/>
          <p:nvPr/>
        </p:nvSpPr>
        <p:spPr>
          <a:xfrm>
            <a:off x="1063270" y="3008764"/>
            <a:ext cx="2552609" cy="76652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will you make it different from the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writer’s version?</a:t>
            </a:r>
            <a:endParaRPr lang="en-GB" altLang="en-US" sz="1600" dirty="0">
              <a:solidFill>
                <a:srgbClr val="343433"/>
              </a:solidFill>
              <a:latin typeface="Comic Sans MS" panose="030F0702030302020204" pitchFamily="66" charset="0"/>
              <a:cs typeface="Arial" panose="020B0604020202020204" pitchFamily="34" charset="0"/>
            </a:endParaRPr>
          </a:p>
        </p:txBody>
      </p:sp>
      <p:sp>
        <p:nvSpPr>
          <p:cNvPr id="13" name="Text Box 4">
            <a:extLst>
              <a:ext uri="{FF2B5EF4-FFF2-40B4-BE49-F238E27FC236}">
                <a16:creationId xmlns:a16="http://schemas.microsoft.com/office/drawing/2014/main" id="{BEB6E7B2-51CE-5A4B-BDB6-E3CB28AAEEC0}"/>
              </a:ext>
            </a:extLst>
          </p:cNvPr>
          <p:cNvSpPr txBox="1">
            <a:spLocks noChangeArrowheads="1"/>
          </p:cNvSpPr>
          <p:nvPr/>
        </p:nvSpPr>
        <p:spPr bwMode="auto">
          <a:xfrm>
            <a:off x="4159918" y="1053531"/>
            <a:ext cx="7155056" cy="536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23900" indent="-26670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500"/>
              </a:spcBef>
            </a:pPr>
            <a:r>
              <a:rPr lang="en-GB" altLang="en-US" sz="1700" dirty="0">
                <a:solidFill>
                  <a:srgbClr val="343433"/>
                </a:solidFill>
              </a:rPr>
              <a:t>Read the final part of the extract on the next slide independently, then respond as a reader.</a:t>
            </a:r>
          </a:p>
          <a:p>
            <a:pPr eaLnBrk="1" hangingPunct="1">
              <a:spcBef>
                <a:spcPts val="1500"/>
              </a:spcBef>
            </a:pPr>
            <a:r>
              <a:rPr lang="en-GB" altLang="en-US" sz="1700" dirty="0">
                <a:solidFill>
                  <a:srgbClr val="343433"/>
                </a:solidFill>
              </a:rPr>
              <a:t>Share your thoughts with a partner, considering what you like, what you don’t like, what you want to know and what it reminded you of.</a:t>
            </a:r>
          </a:p>
          <a:p>
            <a:pPr eaLnBrk="1" hangingPunct="1">
              <a:spcBef>
                <a:spcPts val="1500"/>
              </a:spcBef>
            </a:pPr>
            <a:r>
              <a:rPr lang="en-GB" altLang="en-US" sz="1700" b="1" dirty="0">
                <a:solidFill>
                  <a:srgbClr val="343433"/>
                </a:solidFill>
              </a:rPr>
              <a:t>Make a prediction about what will happen:</a:t>
            </a:r>
          </a:p>
          <a:p>
            <a:pPr marL="184150" lvl="1" indent="-184150" eaLnBrk="1" hangingPunct="1">
              <a:spcBef>
                <a:spcPts val="700"/>
              </a:spcBef>
              <a:buClr>
                <a:srgbClr val="0070C0"/>
              </a:buClr>
              <a:buFont typeface="Arial" panose="020B0604020202020204" pitchFamily="34" charset="0"/>
              <a:buChar char="•"/>
            </a:pPr>
            <a:r>
              <a:rPr lang="en-GB" altLang="en-US" sz="1700" dirty="0">
                <a:solidFill>
                  <a:srgbClr val="343433"/>
                </a:solidFill>
              </a:rPr>
              <a:t>Will Alice survive?</a:t>
            </a:r>
          </a:p>
          <a:p>
            <a:pPr marL="184150" lvl="1" indent="-184150" eaLnBrk="1" hangingPunct="1">
              <a:spcBef>
                <a:spcPts val="700"/>
              </a:spcBef>
              <a:buClr>
                <a:srgbClr val="0070C0"/>
              </a:buClr>
              <a:buFont typeface="Arial" panose="020B0604020202020204" pitchFamily="34" charset="0"/>
              <a:buChar char="•"/>
            </a:pPr>
            <a:r>
              <a:rPr lang="en-GB" altLang="en-US" sz="1700" dirty="0">
                <a:solidFill>
                  <a:srgbClr val="343433"/>
                </a:solidFill>
              </a:rPr>
              <a:t>Will Mabel survive?</a:t>
            </a:r>
          </a:p>
          <a:p>
            <a:pPr marL="184150" lvl="1" indent="-184150" eaLnBrk="1" hangingPunct="1">
              <a:spcBef>
                <a:spcPts val="700"/>
              </a:spcBef>
              <a:buClr>
                <a:srgbClr val="0070C0"/>
              </a:buClr>
              <a:buFont typeface="Arial" panose="020B0604020202020204" pitchFamily="34" charset="0"/>
              <a:buChar char="•"/>
            </a:pPr>
            <a:r>
              <a:rPr lang="en-GB" altLang="en-US" sz="1700" dirty="0">
                <a:solidFill>
                  <a:srgbClr val="343433"/>
                </a:solidFill>
              </a:rPr>
              <a:t>Will Alice see her violinist again?</a:t>
            </a:r>
          </a:p>
          <a:p>
            <a:pPr>
              <a:spcBef>
                <a:spcPts val="1500"/>
              </a:spcBef>
            </a:pPr>
            <a:r>
              <a:rPr lang="en-GB" altLang="en-US" sz="1700" dirty="0">
                <a:solidFill>
                  <a:srgbClr val="343433"/>
                </a:solidFill>
              </a:rPr>
              <a:t>This is written in the third person, someone who is an outsider and not actually there.</a:t>
            </a:r>
          </a:p>
          <a:p>
            <a:pPr>
              <a:spcBef>
                <a:spcPts val="1500"/>
              </a:spcBef>
            </a:pPr>
            <a:r>
              <a:rPr lang="en-GB" altLang="en-US" sz="1700" dirty="0">
                <a:solidFill>
                  <a:srgbClr val="343433"/>
                </a:solidFill>
              </a:rPr>
              <a:t>You are going to prepare to retell an event from the story from the point of view of someone who was there.</a:t>
            </a:r>
          </a:p>
          <a:p>
            <a:pPr>
              <a:spcBef>
                <a:spcPts val="1500"/>
              </a:spcBef>
            </a:pPr>
            <a:r>
              <a:rPr lang="en-GB" altLang="en-US" sz="1700" dirty="0">
                <a:solidFill>
                  <a:srgbClr val="343433"/>
                </a:solidFill>
              </a:rPr>
              <a:t>You will practise skills and gather information to write a recount.</a:t>
            </a:r>
          </a:p>
          <a:p>
            <a:pPr eaLnBrk="1" hangingPunct="1">
              <a:spcBef>
                <a:spcPts val="1000"/>
              </a:spcBef>
            </a:pPr>
            <a:endParaRPr lang="en-GB" altLang="en-US" sz="1600" dirty="0">
              <a:solidFill>
                <a:srgbClr val="343433"/>
              </a:solidFill>
            </a:endParaRPr>
          </a:p>
        </p:txBody>
      </p:sp>
    </p:spTree>
    <p:extLst>
      <p:ext uri="{BB962C8B-B14F-4D97-AF65-F5344CB8AC3E}">
        <p14:creationId xmlns:p14="http://schemas.microsoft.com/office/powerpoint/2010/main" val="164027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208110"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and the intended effect upon the reader, asking </a:t>
            </a:r>
            <a:r>
              <a:rPr lang="en-GB" altLang="ja-JP" sz="1600" i="1" dirty="0">
                <a:solidFill>
                  <a:srgbClr val="343433"/>
                </a:solidFill>
                <a:ea typeface="MS PGothic" panose="020B0600070205080204" pitchFamily="34" charset="-128"/>
              </a:rPr>
              <a:t>‘How did the writer</a:t>
            </a:r>
            <a:br>
              <a:rPr lang="en-GB" altLang="ja-JP" sz="1600" i="1" dirty="0">
                <a:solidFill>
                  <a:srgbClr val="343433"/>
                </a:solidFill>
                <a:ea typeface="MS PGothic" panose="020B0600070205080204" pitchFamily="34" charset="-128"/>
              </a:rPr>
            </a:br>
            <a:r>
              <a:rPr lang="en-GB" altLang="ja-JP" sz="1600" i="1" dirty="0">
                <a:solidFill>
                  <a:srgbClr val="343433"/>
                </a:solidFill>
                <a:ea typeface="MS PGothic" panose="020B0600070205080204" pitchFamily="34" charset="-128"/>
              </a:rPr>
              <a:t>do that?’</a:t>
            </a:r>
            <a:r>
              <a:rPr lang="en-GB" altLang="ja-JP" sz="1600" dirty="0">
                <a:solidFill>
                  <a:srgbClr val="343433"/>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Consider what structures, register and language has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Model working out the meaning of unfamiliar words and phrases by 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 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343433"/>
                </a:solidFill>
                <a:ea typeface="Microsoft YaHei" panose="020B0503020204020204" pitchFamily="34" charset="-122"/>
              </a:rPr>
              <a:t>Model recording and retrieving information from a working wall or a writing journal.</a:t>
            </a:r>
            <a:endParaRPr lang="en-GB" altLang="ja-JP" sz="1600" dirty="0">
              <a:solidFill>
                <a:srgbClr val="343433"/>
              </a:solidFill>
              <a:ea typeface="MS PGothic" panose="020B0600070205080204" pitchFamily="34" charset="-128"/>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2">
            <a:extLst>
              <a:ext uri="{FF2B5EF4-FFF2-40B4-BE49-F238E27FC236}">
                <a16:creationId xmlns:a16="http://schemas.microsoft.com/office/drawing/2014/main" id="{D51AA126-C024-3F4E-A0B4-FD8DA88719A5}"/>
              </a:ext>
            </a:extLst>
          </p:cNvPr>
          <p:cNvSpPr txBox="1">
            <a:spLocks noChangeArrowheads="1"/>
          </p:cNvSpPr>
          <p:nvPr/>
        </p:nvSpPr>
        <p:spPr bwMode="auto">
          <a:xfrm>
            <a:off x="4813036" y="1321669"/>
            <a:ext cx="6269831" cy="4969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7780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buFontTx/>
              <a:buNone/>
            </a:pPr>
            <a:r>
              <a:rPr lang="en-GB" altLang="ja-JP" sz="1600" dirty="0">
                <a:solidFill>
                  <a:srgbClr val="343433"/>
                </a:solidFill>
                <a:ea typeface="MS PGothic" panose="020B0600070205080204" pitchFamily="34" charset="-128"/>
              </a:rPr>
              <a:t>As they reached the deck, Alice was surprised to see that the band was just about to strike up a tune and passengers were bustling around everywhere, getting ready to board the lifeboats. She saw her violinist, who was absorbed with his band mates, but couldn’t quite catch his eye.</a:t>
            </a:r>
          </a:p>
          <a:p>
            <a:pPr indent="0" eaLnBrk="1" hangingPunct="1">
              <a:spcBef>
                <a:spcPts val="1000"/>
              </a:spcBef>
              <a:buFontTx/>
              <a:buNone/>
            </a:pPr>
            <a:r>
              <a:rPr lang="en-GB" altLang="ja-JP" sz="1600" dirty="0">
                <a:solidFill>
                  <a:srgbClr val="343433"/>
                </a:solidFill>
                <a:ea typeface="MS PGothic" panose="020B0600070205080204" pitchFamily="34" charset="-128"/>
              </a:rPr>
              <a:t>“Women and children first!” came the cry as crew members steered people to the lifeboats. Some went willingly, others refused point-blank and Alice could sense the mood darkening. </a:t>
            </a:r>
          </a:p>
          <a:p>
            <a:pPr indent="0" eaLnBrk="1" hangingPunct="1">
              <a:spcBef>
                <a:spcPts val="1000"/>
              </a:spcBef>
              <a:buFontTx/>
              <a:buNone/>
            </a:pPr>
            <a:r>
              <a:rPr lang="en-GB" altLang="ja-JP" sz="1600" dirty="0">
                <a:solidFill>
                  <a:srgbClr val="343433"/>
                </a:solidFill>
                <a:ea typeface="MS PGothic" panose="020B0600070205080204" pitchFamily="34" charset="-128"/>
              </a:rPr>
              <a:t>Alice and Mabel, who were patiently waiting their turn, sensed the growing chaos. Rockets, which were a recognised distress signal, were launched from the ship. The atmosphere, previously one of calm, now turned to panic as wives were parted from their husbands and children from their fathers. Mabel and Alice were pushed forwards on to Lifeboat No 6 by the American woman whom they had encountered previously, and lowered into the water. As the lifeboat descended into the freezing ocean, Alice glimpsed her violinist. Their eyes met for the last time.</a:t>
            </a:r>
          </a:p>
        </p:txBody>
      </p:sp>
      <p:pic>
        <p:nvPicPr>
          <p:cNvPr id="25" name="Picture 4">
            <a:extLst>
              <a:ext uri="{FF2B5EF4-FFF2-40B4-BE49-F238E27FC236}">
                <a16:creationId xmlns:a16="http://schemas.microsoft.com/office/drawing/2014/main" id="{7103339D-A6D1-254A-9C5A-31FB03D44E6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09133" y="1438274"/>
            <a:ext cx="3155950" cy="451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Subtitle 2">
            <a:extLst>
              <a:ext uri="{FF2B5EF4-FFF2-40B4-BE49-F238E27FC236}">
                <a16:creationId xmlns:a16="http://schemas.microsoft.com/office/drawing/2014/main" id="{78D247CE-6704-D349-BE5B-33205899B66E}"/>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16 Disaster</a:t>
            </a:r>
            <a:endParaRPr lang="en-US" sz="25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0287456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rowing a boat&#10;&#10;Description automatically generated with medium confidence">
            <a:extLst>
              <a:ext uri="{FF2B5EF4-FFF2-40B4-BE49-F238E27FC236}">
                <a16:creationId xmlns:a16="http://schemas.microsoft.com/office/drawing/2014/main" id="{4CC5DDA9-5BD0-7648-96E5-CF50597A09F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3002" y="996421"/>
            <a:ext cx="5088466" cy="2860965"/>
          </a:xfrm>
          <a:prstGeom prst="rect">
            <a:avLst/>
          </a:prstGeom>
        </p:spPr>
      </p:pic>
      <p:sp>
        <p:nvSpPr>
          <p:cNvPr id="5" name="Text Box 2">
            <a:extLst>
              <a:ext uri="{FF2B5EF4-FFF2-40B4-BE49-F238E27FC236}">
                <a16:creationId xmlns:a16="http://schemas.microsoft.com/office/drawing/2014/main" id="{F0FA784E-C277-6040-B633-88F7796A0CEB}"/>
              </a:ext>
            </a:extLst>
          </p:cNvPr>
          <p:cNvSpPr txBox="1">
            <a:spLocks noChangeArrowheads="1"/>
          </p:cNvSpPr>
          <p:nvPr/>
        </p:nvSpPr>
        <p:spPr bwMode="auto">
          <a:xfrm>
            <a:off x="6709306" y="981894"/>
            <a:ext cx="4419303" cy="2875493"/>
          </a:xfrm>
          <a:prstGeom prst="rect">
            <a:avLst/>
          </a:prstGeom>
          <a:noFill/>
          <a:ln>
            <a:noFill/>
          </a:ln>
          <a:effectLst/>
        </p:spPr>
        <p:txBody>
          <a:bodyPr>
            <a:noAutofit/>
          </a:bodyPr>
          <a:lstStyle>
            <a:lvl1pPr indent="177800">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eaLnBrk="1" hangingPunct="1">
              <a:spcBef>
                <a:spcPts val="1000"/>
              </a:spcBef>
              <a:defRPr/>
            </a:pPr>
            <a:r>
              <a:rPr lang="en-GB" altLang="ja-JP" sz="1600" dirty="0">
                <a:solidFill>
                  <a:srgbClr val="343433"/>
                </a:solidFill>
                <a:ea typeface="MS PGothic" panose="020B0600070205080204" pitchFamily="34" charset="-128"/>
              </a:rPr>
              <a:t>The crew member manning the rudder, too nervous to be in charge of a lifeboat, made Alice even more anxious. Despite this, they were moving away quickly from the stricken ship. Margaret Brown, the rather strident American woman, was clearly used to taking charge.  Persuading the other women to work together to row, keep spirits up and keep warm dispelled the gloom that was pervading the boat. He doesn’t like that, thought Alice to herself, but Margaret</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was having none of it.</a:t>
            </a:r>
          </a:p>
        </p:txBody>
      </p:sp>
      <p:sp>
        <p:nvSpPr>
          <p:cNvPr id="8" name="Text Box 2">
            <a:extLst>
              <a:ext uri="{FF2B5EF4-FFF2-40B4-BE49-F238E27FC236}">
                <a16:creationId xmlns:a16="http://schemas.microsoft.com/office/drawing/2014/main" id="{09C07C4F-4FD9-1F4B-A112-83BAD13E7592}"/>
              </a:ext>
            </a:extLst>
          </p:cNvPr>
          <p:cNvSpPr txBox="1">
            <a:spLocks noChangeArrowheads="1"/>
          </p:cNvSpPr>
          <p:nvPr/>
        </p:nvSpPr>
        <p:spPr bwMode="auto">
          <a:xfrm>
            <a:off x="1083437" y="4106863"/>
            <a:ext cx="9855498" cy="1997604"/>
          </a:xfrm>
          <a:prstGeom prst="rect">
            <a:avLst/>
          </a:prstGeom>
          <a:noFill/>
          <a:ln>
            <a:noFill/>
          </a:ln>
          <a:effectLst/>
        </p:spPr>
        <p:txBody>
          <a:bodyPr>
            <a:noAutofit/>
          </a:bodyPr>
          <a:lstStyle>
            <a:lvl1pPr indent="177800">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eaLnBrk="1" hangingPunct="1">
              <a:spcBef>
                <a:spcPts val="1000"/>
              </a:spcBef>
              <a:defRPr/>
            </a:pPr>
            <a:r>
              <a:rPr lang="en-GB" altLang="ja-JP" sz="1600" dirty="0">
                <a:solidFill>
                  <a:srgbClr val="343433"/>
                </a:solidFill>
                <a:ea typeface="MS PGothic" panose="020B0600070205080204" pitchFamily="34" charset="-128"/>
              </a:rPr>
              <a:t>“Either sit down and be quiet, man, or I shall throw you overboard!”</a:t>
            </a:r>
          </a:p>
          <a:p>
            <a:pPr indent="0" eaLnBrk="1" hangingPunct="1">
              <a:spcBef>
                <a:spcPts val="1000"/>
              </a:spcBef>
              <a:defRPr/>
            </a:pPr>
            <a:r>
              <a:rPr lang="en-GB" altLang="ja-JP" sz="1600" dirty="0">
                <a:solidFill>
                  <a:srgbClr val="343433"/>
                </a:solidFill>
                <a:ea typeface="MS PGothic" panose="020B0600070205080204" pitchFamily="34" charset="-128"/>
              </a:rPr>
              <a:t>Alice, who was well aware of the gravity of the situation, allowed herself a small smile. What a woman!</a:t>
            </a:r>
          </a:p>
          <a:p>
            <a:pPr indent="0" eaLnBrk="1" hangingPunct="1">
              <a:spcBef>
                <a:spcPts val="1000"/>
              </a:spcBef>
              <a:defRPr/>
            </a:pPr>
            <a:r>
              <a:rPr lang="en-GB" altLang="ja-JP" sz="1600" dirty="0">
                <a:solidFill>
                  <a:srgbClr val="343433"/>
                </a:solidFill>
                <a:ea typeface="MS PGothic" panose="020B0600070205080204" pitchFamily="34" charset="-128"/>
              </a:rPr>
              <a:t>The night was bitterly cold, pitch black and terrifying. Alice and Mabel clung together. This great ship, deemed unsinkable by its overconfident builder, snapped in two. The front half broke away</a:t>
            </a:r>
            <a:br>
              <a:rPr lang="en-GB" altLang="ja-JP" sz="1600" dirty="0">
                <a:solidFill>
                  <a:srgbClr val="343433"/>
                </a:solidFill>
                <a:ea typeface="MS PGothic" panose="020B0600070205080204" pitchFamily="34" charset="-128"/>
              </a:rPr>
            </a:br>
            <a:r>
              <a:rPr lang="en-GB" altLang="ja-JP" sz="1600" dirty="0">
                <a:solidFill>
                  <a:srgbClr val="343433"/>
                </a:solidFill>
                <a:ea typeface="MS PGothic" panose="020B0600070205080204" pitchFamily="34" charset="-128"/>
              </a:rPr>
              <a:t>from the rest and disappeared beneath the surface of the ocean, the back half of the Titanic following soon afterwards. </a:t>
            </a:r>
            <a:endParaRPr lang="en-GB" altLang="en-US" sz="1600" dirty="0">
              <a:solidFill>
                <a:srgbClr val="343433"/>
              </a:solidFill>
              <a:ea typeface="MS PGothic" panose="020B0600070205080204" pitchFamily="34" charset="-128"/>
            </a:endParaRPr>
          </a:p>
          <a:p>
            <a:pPr indent="0" eaLnBrk="1" hangingPunct="1">
              <a:spcBef>
                <a:spcPts val="1000"/>
              </a:spcBef>
              <a:defRPr/>
            </a:pPr>
            <a:endParaRPr lang="en-GB" altLang="ja-JP" sz="1600" dirty="0">
              <a:solidFill>
                <a:srgbClr val="343433"/>
              </a:solidFill>
              <a:ea typeface="MS PGothic" panose="020B0600070205080204" pitchFamily="34" charset="-128"/>
            </a:endParaRPr>
          </a:p>
        </p:txBody>
      </p:sp>
    </p:spTree>
    <p:extLst>
      <p:ext uri="{BB962C8B-B14F-4D97-AF65-F5344CB8AC3E}">
        <p14:creationId xmlns:p14="http://schemas.microsoft.com/office/powerpoint/2010/main" val="29916879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How</a:t>
            </a:r>
            <a:r>
              <a:rPr lang="en-US" altLang="en-US" sz="1600" dirty="0">
                <a:solidFill>
                  <a:srgbClr val="343433"/>
                </a:solidFill>
              </a:rPr>
              <a:t> does the text make you feel?</a:t>
            </a:r>
            <a:endParaRPr lang="en-GB" altLang="en-US" sz="1600" dirty="0">
              <a:solidFill>
                <a:srgbClr val="343433"/>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What’s in </a:t>
            </a:r>
            <a:r>
              <a:rPr lang="en-GB" altLang="en-US" sz="1600" b="1" dirty="0">
                <a:solidFill>
                  <a:srgbClr val="343433"/>
                </a:solidFill>
              </a:rPr>
              <a:t>your</a:t>
            </a:r>
            <a:r>
              <a:rPr lang="en-GB" altLang="en-US" sz="1600" dirty="0">
                <a:solidFill>
                  <a:srgbClr val="343433"/>
                </a:solidFill>
              </a:rPr>
              <a:t> head? </a:t>
            </a:r>
            <a:br>
              <a:rPr lang="en-GB" altLang="en-US" sz="1600" dirty="0">
                <a:solidFill>
                  <a:srgbClr val="343433"/>
                </a:solidFill>
              </a:rPr>
            </a:br>
            <a:r>
              <a:rPr lang="en-GB" altLang="en-US" sz="1600" dirty="0">
                <a:solidFill>
                  <a:srgbClr val="343433"/>
                </a:solidFill>
              </a:rPr>
              <a:t>What do </a:t>
            </a:r>
            <a:r>
              <a:rPr lang="en-US" altLang="en-US" sz="1600" b="1" dirty="0">
                <a:solidFill>
                  <a:srgbClr val="343433"/>
                </a:solidFill>
              </a:rPr>
              <a:t>you</a:t>
            </a:r>
            <a:r>
              <a:rPr lang="en-US" altLang="en-US" sz="1600" dirty="0">
                <a:solidFill>
                  <a:srgbClr val="343433"/>
                </a:solidFill>
              </a:rPr>
              <a:t> think?</a:t>
            </a:r>
            <a:endParaRPr lang="en-GB" altLang="en-US" sz="1600" dirty="0">
              <a:solidFill>
                <a:srgbClr val="343433"/>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343433"/>
                </a:solidFill>
              </a:rPr>
              <a:t>Propos</a:t>
            </a:r>
            <a:r>
              <a:rPr lang="en-US" altLang="en-US" sz="1600" dirty="0">
                <a:solidFill>
                  <a:srgbClr val="343433"/>
                </a:solidFill>
              </a:rPr>
              <a:t>e</a:t>
            </a:r>
            <a:r>
              <a:rPr lang="en-GB" altLang="en-US" sz="1600" dirty="0">
                <a:solidFill>
                  <a:srgbClr val="343433"/>
                </a:solidFill>
              </a:rPr>
              <a:t> ideas using tentative language, such as </a:t>
            </a:r>
            <a:r>
              <a:rPr lang="en-US" altLang="en-US" sz="1600" dirty="0">
                <a:solidFill>
                  <a:srgbClr val="343433"/>
                </a:solidFill>
              </a:rPr>
              <a:t>I wonder why… I think that… Perhaps…</a:t>
            </a:r>
            <a:endParaRPr lang="en-GB" altLang="en-US" sz="1600" dirty="0">
              <a:solidFill>
                <a:srgbClr val="343433"/>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Consider the</a:t>
            </a:r>
            <a:br>
              <a:rPr lang="en-GB" altLang="en-US" sz="1600" dirty="0">
                <a:solidFill>
                  <a:srgbClr val="343433"/>
                </a:solidFill>
              </a:rPr>
            </a:br>
            <a:r>
              <a:rPr lang="en-GB" altLang="en-US" sz="1600" dirty="0">
                <a:solidFill>
                  <a:srgbClr val="343433"/>
                </a:solidFill>
              </a:rPr>
              <a:t>opinions </a:t>
            </a:r>
            <a:br>
              <a:rPr lang="en-GB" altLang="en-US" sz="1600" dirty="0">
                <a:solidFill>
                  <a:srgbClr val="343433"/>
                </a:solidFill>
              </a:rPr>
            </a:br>
            <a:r>
              <a:rPr lang="en-GB" altLang="en-US" sz="1600" dirty="0">
                <a:solidFill>
                  <a:srgbClr val="343433"/>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43433"/>
                </a:solidFill>
              </a:rPr>
              <a:t>Read aloud</a:t>
            </a:r>
            <a:br>
              <a:rPr lang="en-GB" altLang="en-US" sz="1600" dirty="0">
                <a:solidFill>
                  <a:srgbClr val="343433"/>
                </a:solidFill>
              </a:rPr>
            </a:br>
            <a:r>
              <a:rPr lang="en-GB" altLang="en-US" sz="1600" dirty="0">
                <a:solidFill>
                  <a:srgbClr val="343433"/>
                </a:solidFill>
              </a:rPr>
              <a:t>with prosody</a:t>
            </a:r>
          </a:p>
        </p:txBody>
      </p:sp>
    </p:spTree>
    <p:extLst>
      <p:ext uri="{BB962C8B-B14F-4D97-AF65-F5344CB8AC3E}">
        <p14:creationId xmlns:p14="http://schemas.microsoft.com/office/powerpoint/2010/main" val="7594894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3">
            <a:extLst>
              <a:ext uri="{FF2B5EF4-FFF2-40B4-BE49-F238E27FC236}">
                <a16:creationId xmlns:a16="http://schemas.microsoft.com/office/drawing/2014/main" id="{06521FC4-7017-3B4B-B26F-AB11E0B40B0F}"/>
              </a:ext>
            </a:extLst>
          </p:cNvPr>
          <p:cNvSpPr txBox="1">
            <a:spLocks noChangeArrowheads="1"/>
          </p:cNvSpPr>
          <p:nvPr/>
        </p:nvSpPr>
        <p:spPr bwMode="auto">
          <a:xfrm>
            <a:off x="1022350" y="1452404"/>
            <a:ext cx="10147300" cy="3054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670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pPr>
            <a:r>
              <a:rPr lang="en-GB" altLang="en-US" sz="1900" dirty="0">
                <a:solidFill>
                  <a:srgbClr val="343433"/>
                </a:solidFill>
              </a:rPr>
              <a:t>Using expanded noun phrases in your writing adds information and interest to nouns to make your writing more exciting for your reader, but you need to make sure you choose your words carefully. You are trying to get the image which is in your mind into your reader’s mind by using just the right words.</a:t>
            </a:r>
          </a:p>
          <a:p>
            <a:pPr indent="0" eaLnBrk="1" hangingPunct="1">
              <a:spcBef>
                <a:spcPts val="1000"/>
              </a:spcBef>
            </a:pPr>
            <a:r>
              <a:rPr lang="en-GB" altLang="en-US" sz="1900" dirty="0">
                <a:solidFill>
                  <a:srgbClr val="343433"/>
                </a:solidFill>
              </a:rPr>
              <a:t>What are </a:t>
            </a:r>
            <a:r>
              <a:rPr lang="en-GB" altLang="en-US" sz="1900" b="1" dirty="0">
                <a:solidFill>
                  <a:srgbClr val="39AB47"/>
                </a:solidFill>
              </a:rPr>
              <a:t>nouns</a:t>
            </a:r>
            <a:r>
              <a:rPr lang="en-GB" altLang="en-US" sz="1900" dirty="0">
                <a:solidFill>
                  <a:srgbClr val="343433"/>
                </a:solidFill>
              </a:rPr>
              <a:t>?</a:t>
            </a:r>
          </a:p>
          <a:p>
            <a:pPr indent="0" eaLnBrk="1" hangingPunct="1">
              <a:spcBef>
                <a:spcPts val="1000"/>
              </a:spcBef>
            </a:pPr>
            <a:r>
              <a:rPr lang="en-GB" altLang="en-US" sz="1900" dirty="0">
                <a:solidFill>
                  <a:srgbClr val="343433"/>
                </a:solidFill>
              </a:rPr>
              <a:t>Nouns are naming words like house, fire, eiderdown, clothes, breakfast, offence, actions</a:t>
            </a:r>
          </a:p>
          <a:p>
            <a:pPr indent="0" eaLnBrk="1" hangingPunct="1">
              <a:spcBef>
                <a:spcPts val="1000"/>
              </a:spcBef>
            </a:pPr>
            <a:r>
              <a:rPr lang="en-GB" altLang="en-US" sz="1900" b="1" dirty="0">
                <a:solidFill>
                  <a:srgbClr val="39AB47"/>
                </a:solidFill>
              </a:rPr>
              <a:t>Adjectives</a:t>
            </a:r>
            <a:r>
              <a:rPr lang="en-GB" altLang="en-US" sz="1900" dirty="0">
                <a:solidFill>
                  <a:srgbClr val="343433"/>
                </a:solidFill>
              </a:rPr>
              <a:t> are added to </a:t>
            </a: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20" name="Rectangle 4">
            <a:extLst>
              <a:ext uri="{FF2B5EF4-FFF2-40B4-BE49-F238E27FC236}">
                <a16:creationId xmlns:a16="http://schemas.microsoft.com/office/drawing/2014/main" id="{5DCC6B90-874B-EB4E-8724-D8F06D1CB77D}"/>
              </a:ext>
            </a:extLst>
          </p:cNvPr>
          <p:cNvSpPr>
            <a:spLocks noChangeArrowheads="1"/>
          </p:cNvSpPr>
          <p:nvPr/>
        </p:nvSpPr>
        <p:spPr bwMode="auto">
          <a:xfrm>
            <a:off x="4936067" y="4199835"/>
            <a:ext cx="19304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600" b="1" dirty="0">
                <a:solidFill>
                  <a:srgbClr val="39AB47"/>
                </a:solidFill>
              </a:rPr>
              <a:t>house</a:t>
            </a:r>
          </a:p>
        </p:txBody>
      </p:sp>
      <p:grpSp>
        <p:nvGrpSpPr>
          <p:cNvPr id="21" name="Group 11">
            <a:extLst>
              <a:ext uri="{FF2B5EF4-FFF2-40B4-BE49-F238E27FC236}">
                <a16:creationId xmlns:a16="http://schemas.microsoft.com/office/drawing/2014/main" id="{F5C2A21B-4BB4-A74A-B599-D106A6B2B940}"/>
              </a:ext>
            </a:extLst>
          </p:cNvPr>
          <p:cNvGrpSpPr>
            <a:grpSpLocks/>
          </p:cNvGrpSpPr>
          <p:nvPr/>
        </p:nvGrpSpPr>
        <p:grpSpPr bwMode="auto">
          <a:xfrm>
            <a:off x="5289547" y="4732177"/>
            <a:ext cx="1277938" cy="1327150"/>
            <a:chOff x="1380" y="3440"/>
            <a:chExt cx="805" cy="836"/>
          </a:xfrm>
        </p:grpSpPr>
        <p:sp>
          <p:nvSpPr>
            <p:cNvPr id="22" name="AutoShape 6">
              <a:extLst>
                <a:ext uri="{FF2B5EF4-FFF2-40B4-BE49-F238E27FC236}">
                  <a16:creationId xmlns:a16="http://schemas.microsoft.com/office/drawing/2014/main" id="{68EAA097-82EC-704D-ACD3-A82D8F7084F6}"/>
                </a:ext>
              </a:extLst>
            </p:cNvPr>
            <p:cNvSpPr>
              <a:spLocks noChangeArrowheads="1"/>
            </p:cNvSpPr>
            <p:nvPr/>
          </p:nvSpPr>
          <p:spPr bwMode="auto">
            <a:xfrm>
              <a:off x="1380" y="3440"/>
              <a:ext cx="805" cy="804"/>
            </a:xfrm>
            <a:prstGeom prst="upArrow">
              <a:avLst>
                <a:gd name="adj1" fmla="val 50000"/>
                <a:gd name="adj2" fmla="val 25000"/>
              </a:avLst>
            </a:prstGeom>
            <a:solidFill>
              <a:srgbClr val="39AB47"/>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23" name="Text Box 7">
              <a:extLst>
                <a:ext uri="{FF2B5EF4-FFF2-40B4-BE49-F238E27FC236}">
                  <a16:creationId xmlns:a16="http://schemas.microsoft.com/office/drawing/2014/main" id="{756144AE-BA8F-E144-A1FA-A8C6867C46B7}"/>
                </a:ext>
              </a:extLst>
            </p:cNvPr>
            <p:cNvSpPr txBox="1">
              <a:spLocks noChangeArrowheads="1"/>
            </p:cNvSpPr>
            <p:nvPr/>
          </p:nvSpPr>
          <p:spPr bwMode="auto">
            <a:xfrm rot="10800000">
              <a:off x="1540" y="3472"/>
              <a:ext cx="427" cy="80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3200" dirty="0">
                  <a:solidFill>
                    <a:schemeClr val="bg1"/>
                  </a:solidFill>
                </a:rPr>
                <a:t>noun</a:t>
              </a:r>
            </a:p>
          </p:txBody>
        </p:sp>
      </p:grpSp>
      <p:sp>
        <p:nvSpPr>
          <p:cNvPr id="24" name="Rectangle 8">
            <a:extLst>
              <a:ext uri="{FF2B5EF4-FFF2-40B4-BE49-F238E27FC236}">
                <a16:creationId xmlns:a16="http://schemas.microsoft.com/office/drawing/2014/main" id="{EC997F72-9900-F445-99C0-2FBC1D8E465E}"/>
              </a:ext>
            </a:extLst>
          </p:cNvPr>
          <p:cNvSpPr>
            <a:spLocks noChangeArrowheads="1"/>
          </p:cNvSpPr>
          <p:nvPr/>
        </p:nvSpPr>
        <p:spPr bwMode="auto">
          <a:xfrm>
            <a:off x="3960177" y="4208302"/>
            <a:ext cx="130715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2400" dirty="0">
                <a:solidFill>
                  <a:srgbClr val="343433"/>
                </a:solidFill>
              </a:rPr>
              <a:t>The big</a:t>
            </a:r>
          </a:p>
        </p:txBody>
      </p:sp>
      <p:sp>
        <p:nvSpPr>
          <p:cNvPr id="25" name="Rectangle 9">
            <a:extLst>
              <a:ext uri="{FF2B5EF4-FFF2-40B4-BE49-F238E27FC236}">
                <a16:creationId xmlns:a16="http://schemas.microsoft.com/office/drawing/2014/main" id="{A178ABE6-46DF-AE4C-BB22-D2F09A63DD78}"/>
              </a:ext>
            </a:extLst>
          </p:cNvPr>
          <p:cNvSpPr>
            <a:spLocks noChangeArrowheads="1"/>
          </p:cNvSpPr>
          <p:nvPr/>
        </p:nvSpPr>
        <p:spPr bwMode="auto">
          <a:xfrm>
            <a:off x="6609929" y="4208302"/>
            <a:ext cx="170062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2400" dirty="0">
                <a:solidFill>
                  <a:srgbClr val="343433"/>
                </a:solidFill>
              </a:rPr>
              <a:t>by the mill</a:t>
            </a:r>
          </a:p>
        </p:txBody>
      </p:sp>
      <p:sp>
        <p:nvSpPr>
          <p:cNvPr id="26" name="Text Box 2">
            <a:extLst>
              <a:ext uri="{FF2B5EF4-FFF2-40B4-BE49-F238E27FC236}">
                <a16:creationId xmlns:a16="http://schemas.microsoft.com/office/drawing/2014/main" id="{FCE4F981-B7F9-CD41-B781-17F623848238}"/>
              </a:ext>
            </a:extLst>
          </p:cNvPr>
          <p:cNvSpPr txBox="1">
            <a:spLocks noChangeArrowheads="1"/>
          </p:cNvSpPr>
          <p:nvPr/>
        </p:nvSpPr>
        <p:spPr bwMode="auto">
          <a:xfrm>
            <a:off x="0" y="719138"/>
            <a:ext cx="12169775" cy="457200"/>
          </a:xfrm>
          <a:prstGeom prst="rect">
            <a:avLst/>
          </a:prstGeom>
          <a:noFill/>
          <a:ln>
            <a:noFill/>
          </a:ln>
          <a:effectLst/>
        </p:spPr>
        <p:txBody>
          <a:bodyPr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3000" b="1" dirty="0">
                <a:solidFill>
                  <a:srgbClr val="0070C0"/>
                </a:solidFill>
                <a:cs typeface="Times New Roman" panose="02020603050405020304" pitchFamily="18" charset="0"/>
              </a:rPr>
              <a:t>Expanded </a:t>
            </a:r>
            <a:r>
              <a:rPr lang="en-GB" altLang="en-US" sz="3000" dirty="0">
                <a:solidFill>
                  <a:srgbClr val="0070C0"/>
                </a:solidFill>
                <a:cs typeface="Times New Roman" panose="02020603050405020304" pitchFamily="18" charset="0"/>
              </a:rPr>
              <a:t>noun phrases</a:t>
            </a:r>
          </a:p>
        </p:txBody>
      </p:sp>
    </p:spTree>
    <p:extLst>
      <p:ext uri="{BB962C8B-B14F-4D97-AF65-F5344CB8AC3E}">
        <p14:creationId xmlns:p14="http://schemas.microsoft.com/office/powerpoint/2010/main" val="253456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26" name="Text Box 2">
            <a:extLst>
              <a:ext uri="{FF2B5EF4-FFF2-40B4-BE49-F238E27FC236}">
                <a16:creationId xmlns:a16="http://schemas.microsoft.com/office/drawing/2014/main" id="{FCE4F981-B7F9-CD41-B781-17F623848238}"/>
              </a:ext>
            </a:extLst>
          </p:cNvPr>
          <p:cNvSpPr txBox="1">
            <a:spLocks noChangeArrowheads="1"/>
          </p:cNvSpPr>
          <p:nvPr/>
        </p:nvSpPr>
        <p:spPr bwMode="auto">
          <a:xfrm>
            <a:off x="0" y="953468"/>
            <a:ext cx="12169775" cy="457200"/>
          </a:xfrm>
          <a:prstGeom prst="rect">
            <a:avLst/>
          </a:prstGeom>
          <a:noFill/>
          <a:ln>
            <a:noFill/>
          </a:ln>
          <a:effectLst/>
        </p:spPr>
        <p:txBody>
          <a:bodyPr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700" b="1" dirty="0">
                <a:solidFill>
                  <a:srgbClr val="0070C0"/>
                </a:solidFill>
                <a:cs typeface="Times New Roman" panose="02020603050405020304" pitchFamily="18" charset="0"/>
              </a:rPr>
              <a:t>Identify sentences which illustrate the grammar focus</a:t>
            </a:r>
            <a:endParaRPr lang="en-GB" altLang="en-US" sz="2700" dirty="0">
              <a:solidFill>
                <a:srgbClr val="0070C0"/>
              </a:solidFill>
              <a:cs typeface="Times New Roman" panose="02020603050405020304" pitchFamily="18" charset="0"/>
            </a:endParaRPr>
          </a:p>
        </p:txBody>
      </p:sp>
      <p:sp>
        <p:nvSpPr>
          <p:cNvPr id="12" name="Text Box 4">
            <a:extLst>
              <a:ext uri="{FF2B5EF4-FFF2-40B4-BE49-F238E27FC236}">
                <a16:creationId xmlns:a16="http://schemas.microsoft.com/office/drawing/2014/main" id="{430E2E4C-5814-584C-850A-1B1E1EAEFA0F}"/>
              </a:ext>
            </a:extLst>
          </p:cNvPr>
          <p:cNvSpPr txBox="1">
            <a:spLocks noChangeArrowheads="1"/>
          </p:cNvSpPr>
          <p:nvPr/>
        </p:nvSpPr>
        <p:spPr bwMode="auto">
          <a:xfrm>
            <a:off x="2550054" y="1934194"/>
            <a:ext cx="7753879" cy="35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500"/>
              </a:spcBef>
            </a:pPr>
            <a:r>
              <a:rPr lang="en-GB" altLang="en-US" sz="2300" dirty="0">
                <a:solidFill>
                  <a:srgbClr val="343433"/>
                </a:solidFill>
              </a:rPr>
              <a:t>The well-stoked </a:t>
            </a:r>
            <a:r>
              <a:rPr lang="en-GB" altLang="en-US" sz="2300" dirty="0">
                <a:solidFill>
                  <a:srgbClr val="39AB47"/>
                </a:solidFill>
              </a:rPr>
              <a:t>fire</a:t>
            </a:r>
            <a:r>
              <a:rPr lang="en-GB" altLang="en-US" sz="2300" dirty="0"/>
              <a:t> </a:t>
            </a:r>
            <a:r>
              <a:rPr lang="en-GB" altLang="en-US" sz="2300" dirty="0">
                <a:solidFill>
                  <a:srgbClr val="343433"/>
                </a:solidFill>
              </a:rPr>
              <a:t>settled in the grate.</a:t>
            </a:r>
          </a:p>
          <a:p>
            <a:pPr eaLnBrk="1" hangingPunct="1">
              <a:spcBef>
                <a:spcPts val="1500"/>
              </a:spcBef>
            </a:pPr>
            <a:r>
              <a:rPr lang="en-GB" altLang="en-US" sz="2300" dirty="0">
                <a:solidFill>
                  <a:srgbClr val="343433"/>
                </a:solidFill>
              </a:rPr>
              <a:t>The plump </a:t>
            </a:r>
            <a:r>
              <a:rPr lang="en-GB" altLang="en-US" sz="2300" dirty="0">
                <a:solidFill>
                  <a:srgbClr val="39AB47"/>
                </a:solidFill>
              </a:rPr>
              <a:t>eiderdown</a:t>
            </a:r>
            <a:r>
              <a:rPr lang="en-GB" altLang="en-US" sz="2300" dirty="0"/>
              <a:t> </a:t>
            </a:r>
            <a:r>
              <a:rPr lang="en-GB" altLang="en-US" sz="2300" dirty="0">
                <a:solidFill>
                  <a:srgbClr val="343433"/>
                </a:solidFill>
              </a:rPr>
              <a:t>on the bed.</a:t>
            </a:r>
          </a:p>
          <a:p>
            <a:pPr eaLnBrk="1" hangingPunct="1">
              <a:spcBef>
                <a:spcPts val="1500"/>
              </a:spcBef>
            </a:pPr>
            <a:r>
              <a:rPr lang="en-GB" altLang="en-US" sz="2300" dirty="0">
                <a:solidFill>
                  <a:srgbClr val="343433"/>
                </a:solidFill>
              </a:rPr>
              <a:t>The array of fine </a:t>
            </a:r>
            <a:r>
              <a:rPr lang="en-GB" altLang="en-US" sz="2300" dirty="0">
                <a:solidFill>
                  <a:srgbClr val="39AB47"/>
                </a:solidFill>
              </a:rPr>
              <a:t>clothes</a:t>
            </a:r>
            <a:r>
              <a:rPr lang="en-GB" altLang="en-US" sz="2300" dirty="0"/>
              <a:t> </a:t>
            </a:r>
            <a:r>
              <a:rPr lang="en-GB" altLang="en-US" sz="2300" dirty="0">
                <a:solidFill>
                  <a:srgbClr val="343433"/>
                </a:solidFill>
              </a:rPr>
              <a:t>laid out for her.</a:t>
            </a:r>
          </a:p>
          <a:p>
            <a:pPr eaLnBrk="1" hangingPunct="1">
              <a:spcBef>
                <a:spcPts val="1500"/>
              </a:spcBef>
            </a:pPr>
            <a:r>
              <a:rPr lang="en-GB" altLang="en-US" sz="2300" dirty="0">
                <a:solidFill>
                  <a:srgbClr val="39AB47"/>
                </a:solidFill>
              </a:rPr>
              <a:t>Breakfast</a:t>
            </a:r>
            <a:r>
              <a:rPr lang="en-GB" altLang="en-US" sz="2300" dirty="0"/>
              <a:t> </a:t>
            </a:r>
            <a:r>
              <a:rPr lang="en-GB" altLang="en-US" sz="2300" dirty="0">
                <a:solidFill>
                  <a:srgbClr val="343433"/>
                </a:solidFill>
              </a:rPr>
              <a:t>of </a:t>
            </a:r>
            <a:r>
              <a:rPr lang="en-US" altLang="ja-JP" sz="2300" dirty="0">
                <a:solidFill>
                  <a:srgbClr val="343433"/>
                </a:solidFill>
                <a:ea typeface="MS PGothic" panose="020B0600070205080204" pitchFamily="34" charset="-128"/>
              </a:rPr>
              <a:t>scrambled eggs and delicately cut</a:t>
            </a:r>
            <a:br>
              <a:rPr lang="en-US" altLang="ja-JP" sz="2300" dirty="0">
                <a:solidFill>
                  <a:srgbClr val="343433"/>
                </a:solidFill>
                <a:ea typeface="MS PGothic" panose="020B0600070205080204" pitchFamily="34" charset="-128"/>
              </a:rPr>
            </a:br>
            <a:r>
              <a:rPr lang="en-US" altLang="ja-JP" sz="2300" dirty="0">
                <a:solidFill>
                  <a:srgbClr val="343433"/>
                </a:solidFill>
                <a:ea typeface="MS PGothic" panose="020B0600070205080204" pitchFamily="34" charset="-128"/>
              </a:rPr>
              <a:t>slices of hot buttered toast.</a:t>
            </a:r>
            <a:endParaRPr lang="en-GB" altLang="en-US" sz="2300" dirty="0">
              <a:solidFill>
                <a:srgbClr val="343433"/>
              </a:solidFill>
            </a:endParaRPr>
          </a:p>
          <a:p>
            <a:pPr eaLnBrk="1" hangingPunct="1">
              <a:spcBef>
                <a:spcPts val="1500"/>
              </a:spcBef>
            </a:pPr>
            <a:r>
              <a:rPr lang="en-GB" altLang="en-US" sz="2300" dirty="0">
                <a:solidFill>
                  <a:srgbClr val="343433"/>
                </a:solidFill>
              </a:rPr>
              <a:t>Audacious </a:t>
            </a:r>
            <a:r>
              <a:rPr lang="en-GB" altLang="en-US" sz="2300" dirty="0">
                <a:solidFill>
                  <a:srgbClr val="39AB47"/>
                </a:solidFill>
              </a:rPr>
              <a:t>offence</a:t>
            </a:r>
            <a:r>
              <a:rPr lang="en-GB" altLang="en-US" sz="2300" dirty="0"/>
              <a:t> </a:t>
            </a:r>
            <a:r>
              <a:rPr lang="en-GB" altLang="en-US" sz="2300" dirty="0">
                <a:solidFill>
                  <a:srgbClr val="343433"/>
                </a:solidFill>
              </a:rPr>
              <a:t>in the name of women’s suffrage.</a:t>
            </a:r>
          </a:p>
          <a:p>
            <a:pPr eaLnBrk="1" hangingPunct="1">
              <a:spcBef>
                <a:spcPts val="1500"/>
              </a:spcBef>
            </a:pPr>
            <a:r>
              <a:rPr lang="en-GB" altLang="en-US" sz="2300" dirty="0">
                <a:solidFill>
                  <a:srgbClr val="343433"/>
                </a:solidFill>
              </a:rPr>
              <a:t>Extremist </a:t>
            </a:r>
            <a:r>
              <a:rPr lang="en-GB" altLang="en-US" sz="2300" dirty="0">
                <a:solidFill>
                  <a:srgbClr val="39AB47"/>
                </a:solidFill>
              </a:rPr>
              <a:t>actions</a:t>
            </a:r>
            <a:r>
              <a:rPr lang="en-GB" altLang="en-US" sz="2300" dirty="0"/>
              <a:t> </a:t>
            </a:r>
            <a:r>
              <a:rPr lang="en-GB" altLang="en-US" sz="2300" dirty="0">
                <a:solidFill>
                  <a:srgbClr val="343433"/>
                </a:solidFill>
              </a:rPr>
              <a:t>of these rebellious women.</a:t>
            </a:r>
          </a:p>
        </p:txBody>
      </p:sp>
    </p:spTree>
    <p:extLst>
      <p:ext uri="{BB962C8B-B14F-4D97-AF65-F5344CB8AC3E}">
        <p14:creationId xmlns:p14="http://schemas.microsoft.com/office/powerpoint/2010/main" val="40931188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26" name="Text Box 2">
            <a:extLst>
              <a:ext uri="{FF2B5EF4-FFF2-40B4-BE49-F238E27FC236}">
                <a16:creationId xmlns:a16="http://schemas.microsoft.com/office/drawing/2014/main" id="{FCE4F981-B7F9-CD41-B781-17F623848238}"/>
              </a:ext>
            </a:extLst>
          </p:cNvPr>
          <p:cNvSpPr txBox="1">
            <a:spLocks noChangeArrowheads="1"/>
          </p:cNvSpPr>
          <p:nvPr/>
        </p:nvSpPr>
        <p:spPr bwMode="auto">
          <a:xfrm>
            <a:off x="0" y="719138"/>
            <a:ext cx="12169775" cy="457200"/>
          </a:xfrm>
          <a:prstGeom prst="rect">
            <a:avLst/>
          </a:prstGeom>
          <a:noFill/>
          <a:ln>
            <a:noFill/>
          </a:ln>
          <a:effectLst/>
        </p:spPr>
        <p:txBody>
          <a:bodyPr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700" b="1" dirty="0">
                <a:solidFill>
                  <a:srgbClr val="0070C0"/>
                </a:solidFill>
                <a:cs typeface="Times New Roman" panose="02020603050405020304" pitchFamily="18" charset="0"/>
              </a:rPr>
              <a:t>Noun Phrases</a:t>
            </a:r>
            <a:endParaRPr lang="en-GB" altLang="en-US" sz="2700" dirty="0">
              <a:solidFill>
                <a:srgbClr val="0070C0"/>
              </a:solidFill>
              <a:cs typeface="Times New Roman" panose="02020603050405020304" pitchFamily="18" charset="0"/>
            </a:endParaRPr>
          </a:p>
        </p:txBody>
      </p:sp>
      <p:sp>
        <p:nvSpPr>
          <p:cNvPr id="6" name="Rectangle 3">
            <a:extLst>
              <a:ext uri="{FF2B5EF4-FFF2-40B4-BE49-F238E27FC236}">
                <a16:creationId xmlns:a16="http://schemas.microsoft.com/office/drawing/2014/main" id="{6A27AFC8-C9C0-FC40-8CF8-9F95D01EF869}"/>
              </a:ext>
            </a:extLst>
          </p:cNvPr>
          <p:cNvSpPr>
            <a:spLocks noChangeArrowheads="1"/>
          </p:cNvSpPr>
          <p:nvPr/>
        </p:nvSpPr>
        <p:spPr bwMode="auto">
          <a:xfrm>
            <a:off x="440268" y="1315244"/>
            <a:ext cx="11336866" cy="5136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900113" indent="-442913">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pPr>
            <a:r>
              <a:rPr lang="en-GB" altLang="en-US" sz="1900" dirty="0">
                <a:solidFill>
                  <a:srgbClr val="343433"/>
                </a:solidFill>
              </a:rPr>
              <a:t>A </a:t>
            </a:r>
            <a:r>
              <a:rPr lang="en-GB" altLang="en-US" sz="1900" b="1" dirty="0">
                <a:solidFill>
                  <a:srgbClr val="39AB47"/>
                </a:solidFill>
              </a:rPr>
              <a:t>noun phrase </a:t>
            </a:r>
            <a:r>
              <a:rPr lang="en-GB" altLang="en-US" sz="1900" dirty="0">
                <a:solidFill>
                  <a:srgbClr val="343433"/>
                </a:solidFill>
              </a:rPr>
              <a:t>is a noun (or phrase containing a noun) as its head word.  </a:t>
            </a:r>
            <a:br>
              <a:rPr lang="en-GB" altLang="en-US" sz="1900" dirty="0">
                <a:solidFill>
                  <a:srgbClr val="343433"/>
                </a:solidFill>
              </a:rPr>
            </a:br>
            <a:r>
              <a:rPr lang="en-GB" altLang="en-US" sz="1900" dirty="0">
                <a:solidFill>
                  <a:srgbClr val="343433"/>
                </a:solidFill>
              </a:rPr>
              <a:t>It consists of up to four components:</a:t>
            </a:r>
          </a:p>
          <a:p>
            <a:pPr algn="ctr" eaLnBrk="1" hangingPunct="1">
              <a:spcBef>
                <a:spcPts val="1000"/>
              </a:spcBef>
            </a:pPr>
            <a:r>
              <a:rPr lang="en-GB" altLang="en-US" sz="1900" dirty="0">
                <a:solidFill>
                  <a:srgbClr val="343433"/>
                </a:solidFill>
              </a:rPr>
              <a:t>a noun which acts as the head of the phrase</a:t>
            </a:r>
          </a:p>
          <a:p>
            <a:pPr algn="ctr" eaLnBrk="1" hangingPunct="1">
              <a:spcBef>
                <a:spcPts val="5000"/>
              </a:spcBef>
            </a:pPr>
            <a:r>
              <a:rPr lang="en-GB" altLang="en-US" sz="1900" dirty="0">
                <a:solidFill>
                  <a:srgbClr val="343433"/>
                </a:solidFill>
              </a:rPr>
              <a:t>a determiner, which appears before the noun</a:t>
            </a:r>
          </a:p>
          <a:p>
            <a:pPr algn="ctr" eaLnBrk="1" hangingPunct="1">
              <a:spcBef>
                <a:spcPts val="5000"/>
              </a:spcBef>
            </a:pPr>
            <a:r>
              <a:rPr lang="en-GB" altLang="en-US" sz="1900" dirty="0">
                <a:solidFill>
                  <a:srgbClr val="343433"/>
                </a:solidFill>
              </a:rPr>
              <a:t>pre-modification which appears  between the determiner and the noun</a:t>
            </a:r>
          </a:p>
          <a:p>
            <a:pPr algn="ctr" eaLnBrk="1" hangingPunct="1">
              <a:spcBef>
                <a:spcPts val="5000"/>
              </a:spcBef>
            </a:pPr>
            <a:r>
              <a:rPr lang="en-GB" altLang="en-US" sz="1900" dirty="0">
                <a:solidFill>
                  <a:srgbClr val="343433"/>
                </a:solidFill>
              </a:rPr>
              <a:t>post-modification (often prepositional) which appears after the noun</a:t>
            </a:r>
          </a:p>
          <a:p>
            <a:pPr algn="ctr">
              <a:spcBef>
                <a:spcPts val="5000"/>
              </a:spcBef>
            </a:pPr>
            <a:r>
              <a:rPr lang="en-GB" altLang="en-US" sz="1900" dirty="0">
                <a:solidFill>
                  <a:srgbClr val="343433"/>
                </a:solidFill>
              </a:rPr>
              <a:t>The whole noun phrase may be replaced by a pronoun: </a:t>
            </a:r>
            <a:r>
              <a:rPr lang="en-GB" altLang="en-US" sz="1900" b="1" dirty="0">
                <a:solidFill>
                  <a:srgbClr val="39AB47"/>
                </a:solidFill>
              </a:rPr>
              <a:t>him</a:t>
            </a:r>
            <a:r>
              <a:rPr lang="en-GB" altLang="en-US" sz="1900" dirty="0">
                <a:solidFill>
                  <a:srgbClr val="343433"/>
                </a:solidFill>
              </a:rPr>
              <a:t>.</a:t>
            </a:r>
          </a:p>
        </p:txBody>
      </p:sp>
      <p:sp>
        <p:nvSpPr>
          <p:cNvPr id="8" name="Text Box 11">
            <a:extLst>
              <a:ext uri="{FF2B5EF4-FFF2-40B4-BE49-F238E27FC236}">
                <a16:creationId xmlns:a16="http://schemas.microsoft.com/office/drawing/2014/main" id="{250960EA-0C01-D84F-80B1-3EF5DA159A88}"/>
              </a:ext>
            </a:extLst>
          </p:cNvPr>
          <p:cNvSpPr txBox="1">
            <a:spLocks noChangeArrowheads="1"/>
          </p:cNvSpPr>
          <p:nvPr/>
        </p:nvSpPr>
        <p:spPr bwMode="auto">
          <a:xfrm>
            <a:off x="2157945" y="2427952"/>
            <a:ext cx="7873999" cy="396875"/>
          </a:xfrm>
          <a:prstGeom prst="rect">
            <a:avLst/>
          </a:prstGeom>
          <a:solidFill>
            <a:srgbClr val="39AB47"/>
          </a:solidFill>
          <a:ln>
            <a:noFill/>
          </a:ln>
          <a:effectLst/>
        </p:spPr>
        <p:txBody>
          <a:bodyPr wrap="square" anchor="ctr" anchorCtr="0">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900" u="sng" dirty="0">
                <a:solidFill>
                  <a:schemeClr val="bg1"/>
                </a:solidFill>
              </a:rPr>
              <a:t>man</a:t>
            </a:r>
          </a:p>
        </p:txBody>
      </p:sp>
      <p:sp>
        <p:nvSpPr>
          <p:cNvPr id="10" name="Text Box 13">
            <a:extLst>
              <a:ext uri="{FF2B5EF4-FFF2-40B4-BE49-F238E27FC236}">
                <a16:creationId xmlns:a16="http://schemas.microsoft.com/office/drawing/2014/main" id="{6ED4B8C4-656E-A24C-AE77-191BBA626070}"/>
              </a:ext>
            </a:extLst>
          </p:cNvPr>
          <p:cNvSpPr txBox="1">
            <a:spLocks noChangeArrowheads="1"/>
          </p:cNvSpPr>
          <p:nvPr/>
        </p:nvSpPr>
        <p:spPr bwMode="auto">
          <a:xfrm>
            <a:off x="2157946" y="4309797"/>
            <a:ext cx="7874000" cy="396875"/>
          </a:xfrm>
          <a:prstGeom prst="rect">
            <a:avLst/>
          </a:prstGeom>
          <a:solidFill>
            <a:srgbClr val="39AB47"/>
          </a:solidFill>
          <a:ln>
            <a:noFill/>
          </a:ln>
          <a:effectLst/>
        </p:spPr>
        <p:txBody>
          <a:bodyPr>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900" u="sng" dirty="0">
                <a:solidFill>
                  <a:schemeClr val="bg1"/>
                </a:solidFill>
              </a:rPr>
              <a:t>a dark haired young</a:t>
            </a:r>
            <a:r>
              <a:rPr lang="en-GB" altLang="en-US" sz="1900" dirty="0">
                <a:solidFill>
                  <a:schemeClr val="bg1"/>
                </a:solidFill>
              </a:rPr>
              <a:t> man</a:t>
            </a:r>
          </a:p>
        </p:txBody>
      </p:sp>
      <p:sp>
        <p:nvSpPr>
          <p:cNvPr id="11" name="Text Box 14">
            <a:extLst>
              <a:ext uri="{FF2B5EF4-FFF2-40B4-BE49-F238E27FC236}">
                <a16:creationId xmlns:a16="http://schemas.microsoft.com/office/drawing/2014/main" id="{D0006D28-5F4F-7C4B-8BA2-9B897195824B}"/>
              </a:ext>
            </a:extLst>
          </p:cNvPr>
          <p:cNvSpPr txBox="1">
            <a:spLocks noChangeArrowheads="1"/>
          </p:cNvSpPr>
          <p:nvPr/>
        </p:nvSpPr>
        <p:spPr bwMode="auto">
          <a:xfrm>
            <a:off x="2157946" y="5214452"/>
            <a:ext cx="7874000" cy="396875"/>
          </a:xfrm>
          <a:prstGeom prst="rect">
            <a:avLst/>
          </a:prstGeom>
          <a:solidFill>
            <a:srgbClr val="39AB47"/>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900" dirty="0">
                <a:solidFill>
                  <a:schemeClr val="bg1"/>
                </a:solidFill>
              </a:rPr>
              <a:t>a dark haired young man </a:t>
            </a:r>
            <a:r>
              <a:rPr lang="en-GB" altLang="en-US" sz="1900" u="sng" dirty="0">
                <a:solidFill>
                  <a:schemeClr val="bg1"/>
                </a:solidFill>
              </a:rPr>
              <a:t>playing a violin</a:t>
            </a:r>
          </a:p>
        </p:txBody>
      </p:sp>
      <p:sp>
        <p:nvSpPr>
          <p:cNvPr id="13" name="Text Box 11">
            <a:extLst>
              <a:ext uri="{FF2B5EF4-FFF2-40B4-BE49-F238E27FC236}">
                <a16:creationId xmlns:a16="http://schemas.microsoft.com/office/drawing/2014/main" id="{F5EC6F37-C2E6-6248-A0F6-4AB02127EDB2}"/>
              </a:ext>
            </a:extLst>
          </p:cNvPr>
          <p:cNvSpPr txBox="1">
            <a:spLocks noChangeArrowheads="1"/>
          </p:cNvSpPr>
          <p:nvPr/>
        </p:nvSpPr>
        <p:spPr bwMode="auto">
          <a:xfrm>
            <a:off x="2157945" y="3368456"/>
            <a:ext cx="7873999" cy="396875"/>
          </a:xfrm>
          <a:prstGeom prst="rect">
            <a:avLst/>
          </a:prstGeom>
          <a:solidFill>
            <a:srgbClr val="39AB47"/>
          </a:solidFill>
          <a:ln>
            <a:noFill/>
          </a:ln>
          <a:effectLst/>
        </p:spPr>
        <p:txBody>
          <a:bodyPr wrap="square" anchor="ctr" anchorCtr="0">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900" u="sng" dirty="0">
                <a:solidFill>
                  <a:schemeClr val="bg1"/>
                </a:solidFill>
              </a:rPr>
              <a:t>a </a:t>
            </a:r>
            <a:r>
              <a:rPr lang="en-GB" altLang="en-US" sz="1900" dirty="0">
                <a:solidFill>
                  <a:schemeClr val="bg1"/>
                </a:solidFill>
              </a:rPr>
              <a:t>man</a:t>
            </a:r>
          </a:p>
        </p:txBody>
      </p:sp>
    </p:spTree>
    <p:extLst>
      <p:ext uri="{BB962C8B-B14F-4D97-AF65-F5344CB8AC3E}">
        <p14:creationId xmlns:p14="http://schemas.microsoft.com/office/powerpoint/2010/main" val="175523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26" name="Text Box 2">
            <a:extLst>
              <a:ext uri="{FF2B5EF4-FFF2-40B4-BE49-F238E27FC236}">
                <a16:creationId xmlns:a16="http://schemas.microsoft.com/office/drawing/2014/main" id="{FCE4F981-B7F9-CD41-B781-17F623848238}"/>
              </a:ext>
            </a:extLst>
          </p:cNvPr>
          <p:cNvSpPr txBox="1">
            <a:spLocks noChangeArrowheads="1"/>
          </p:cNvSpPr>
          <p:nvPr/>
        </p:nvSpPr>
        <p:spPr bwMode="auto">
          <a:xfrm>
            <a:off x="0" y="719138"/>
            <a:ext cx="12169775" cy="457200"/>
          </a:xfrm>
          <a:prstGeom prst="rect">
            <a:avLst/>
          </a:prstGeom>
          <a:noFill/>
          <a:ln>
            <a:noFill/>
          </a:ln>
          <a:effectLst/>
        </p:spPr>
        <p:txBody>
          <a:bodyPr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700" b="1" dirty="0">
                <a:solidFill>
                  <a:srgbClr val="0070C0"/>
                </a:solidFill>
                <a:cs typeface="Times New Roman" panose="02020603050405020304" pitchFamily="18" charset="0"/>
              </a:rPr>
              <a:t>Using adjectives as pre-modifiers</a:t>
            </a:r>
            <a:endParaRPr lang="en-GB" altLang="en-US" sz="2700" dirty="0">
              <a:solidFill>
                <a:srgbClr val="0070C0"/>
              </a:solidFill>
              <a:cs typeface="Times New Roman" panose="02020603050405020304" pitchFamily="18" charset="0"/>
            </a:endParaRPr>
          </a:p>
        </p:txBody>
      </p:sp>
      <p:sp>
        <p:nvSpPr>
          <p:cNvPr id="9" name="Text Box 3">
            <a:extLst>
              <a:ext uri="{FF2B5EF4-FFF2-40B4-BE49-F238E27FC236}">
                <a16:creationId xmlns:a16="http://schemas.microsoft.com/office/drawing/2014/main" id="{9FA28E5E-6403-0848-850C-F03375870800}"/>
              </a:ext>
            </a:extLst>
          </p:cNvPr>
          <p:cNvSpPr txBox="1">
            <a:spLocks noChangeArrowheads="1"/>
          </p:cNvSpPr>
          <p:nvPr/>
        </p:nvSpPr>
        <p:spPr bwMode="auto">
          <a:xfrm>
            <a:off x="940268" y="1367301"/>
            <a:ext cx="9914000" cy="1099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700"/>
              </a:spcBef>
            </a:pPr>
            <a:r>
              <a:rPr lang="en-GB" altLang="en-US" sz="1600" dirty="0">
                <a:solidFill>
                  <a:srgbClr val="343433"/>
                </a:solidFill>
              </a:rPr>
              <a:t>Adjectives must always earn their place – avoid those that don’t give your reader extra information. The big giant doesn’t do anything – we know giants are big.</a:t>
            </a:r>
          </a:p>
          <a:p>
            <a:pPr eaLnBrk="1" hangingPunct="1">
              <a:spcBef>
                <a:spcPts val="1000"/>
              </a:spcBef>
            </a:pPr>
            <a:r>
              <a:rPr lang="en-GB" altLang="en-US" sz="1600" dirty="0">
                <a:solidFill>
                  <a:srgbClr val="343433"/>
                </a:solidFill>
              </a:rPr>
              <a:t>Adjectives have an order. Here are the first five:</a:t>
            </a:r>
          </a:p>
        </p:txBody>
      </p:sp>
      <p:graphicFrame>
        <p:nvGraphicFramePr>
          <p:cNvPr id="12" name="Group 22">
            <a:extLst>
              <a:ext uri="{FF2B5EF4-FFF2-40B4-BE49-F238E27FC236}">
                <a16:creationId xmlns:a16="http://schemas.microsoft.com/office/drawing/2014/main" id="{57D5BE06-CE20-834D-BB94-249FEDBA3B3E}"/>
              </a:ext>
            </a:extLst>
          </p:cNvPr>
          <p:cNvGraphicFramePr>
            <a:graphicFrameLocks noGrp="1"/>
          </p:cNvGraphicFramePr>
          <p:nvPr>
            <p:extLst>
              <p:ext uri="{D42A27DB-BD31-4B8C-83A1-F6EECF244321}">
                <p14:modId xmlns:p14="http://schemas.microsoft.com/office/powerpoint/2010/main" val="4221848728"/>
              </p:ext>
            </p:extLst>
          </p:nvPr>
        </p:nvGraphicFramePr>
        <p:xfrm>
          <a:off x="1041400" y="2404965"/>
          <a:ext cx="9914001" cy="367934"/>
        </p:xfrm>
        <a:graphic>
          <a:graphicData uri="http://schemas.openxmlformats.org/drawingml/2006/table">
            <a:tbl>
              <a:tblPr/>
              <a:tblGrid>
                <a:gridCol w="1982412">
                  <a:extLst>
                    <a:ext uri="{9D8B030D-6E8A-4147-A177-3AD203B41FA5}">
                      <a16:colId xmlns:a16="http://schemas.microsoft.com/office/drawing/2014/main" val="20000"/>
                    </a:ext>
                  </a:extLst>
                </a:gridCol>
                <a:gridCol w="1984353">
                  <a:extLst>
                    <a:ext uri="{9D8B030D-6E8A-4147-A177-3AD203B41FA5}">
                      <a16:colId xmlns:a16="http://schemas.microsoft.com/office/drawing/2014/main" val="20001"/>
                    </a:ext>
                  </a:extLst>
                </a:gridCol>
                <a:gridCol w="1982412">
                  <a:extLst>
                    <a:ext uri="{9D8B030D-6E8A-4147-A177-3AD203B41FA5}">
                      <a16:colId xmlns:a16="http://schemas.microsoft.com/office/drawing/2014/main" val="20002"/>
                    </a:ext>
                  </a:extLst>
                </a:gridCol>
                <a:gridCol w="1982412">
                  <a:extLst>
                    <a:ext uri="{9D8B030D-6E8A-4147-A177-3AD203B41FA5}">
                      <a16:colId xmlns:a16="http://schemas.microsoft.com/office/drawing/2014/main" val="20003"/>
                    </a:ext>
                  </a:extLst>
                </a:gridCol>
                <a:gridCol w="1982412">
                  <a:extLst>
                    <a:ext uri="{9D8B030D-6E8A-4147-A177-3AD203B41FA5}">
                      <a16:colId xmlns:a16="http://schemas.microsoft.com/office/drawing/2014/main" val="20004"/>
                    </a:ext>
                  </a:extLst>
                </a:gridCol>
              </a:tblGrid>
              <a:tr h="29950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Opinion</a:t>
                      </a:r>
                    </a:p>
                  </a:txBody>
                  <a:tcPr marL="90000" marR="90000" marT="46807" marB="46807" anchor="ctr" anchorCtr="1"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Size</a:t>
                      </a:r>
                    </a:p>
                  </a:txBody>
                  <a:tcPr marL="90000" marR="90000" marT="46807" marB="46807" anchor="ctr" anchorCtr="1"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Age</a:t>
                      </a:r>
                    </a:p>
                  </a:txBody>
                  <a:tcPr marL="90000" marR="90000" marT="46807" marB="46807" anchor="ctr" anchorCtr="1"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Shape</a:t>
                      </a:r>
                    </a:p>
                  </a:txBody>
                  <a:tcPr marL="90000" marR="90000" marT="46807" marB="46807" anchor="ctr" anchorCtr="1"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Colour</a:t>
                      </a:r>
                    </a:p>
                  </a:txBody>
                  <a:tcPr marL="90000" marR="90000" marT="46807" marB="46807" anchor="ctr" anchorCtr="1"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4" name="Text Box 18">
            <a:extLst>
              <a:ext uri="{FF2B5EF4-FFF2-40B4-BE49-F238E27FC236}">
                <a16:creationId xmlns:a16="http://schemas.microsoft.com/office/drawing/2014/main" id="{AC6377BB-8B62-364C-ABCB-FB4E6573AF94}"/>
              </a:ext>
            </a:extLst>
          </p:cNvPr>
          <p:cNvSpPr txBox="1">
            <a:spLocks noChangeArrowheads="1"/>
          </p:cNvSpPr>
          <p:nvPr/>
        </p:nvSpPr>
        <p:spPr bwMode="auto">
          <a:xfrm>
            <a:off x="940267" y="2938462"/>
            <a:ext cx="10134133" cy="3420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180975"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eaLnBrk="1" hangingPunct="1">
              <a:spcBef>
                <a:spcPts val="1000"/>
              </a:spcBef>
            </a:pPr>
            <a:r>
              <a:rPr lang="en-GB" altLang="en-US" sz="1600" b="1" dirty="0">
                <a:solidFill>
                  <a:srgbClr val="39AB47"/>
                </a:solidFill>
              </a:rPr>
              <a:t>Adjectives</a:t>
            </a:r>
            <a:r>
              <a:rPr lang="en-GB" altLang="en-US" sz="1600" dirty="0">
                <a:solidFill>
                  <a:srgbClr val="39AB47"/>
                </a:solidFill>
              </a:rPr>
              <a:t> </a:t>
            </a:r>
            <a:r>
              <a:rPr lang="en-GB" altLang="en-US" sz="1600" dirty="0">
                <a:solidFill>
                  <a:srgbClr val="343433"/>
                </a:solidFill>
              </a:rPr>
              <a:t>can come in </a:t>
            </a:r>
            <a:r>
              <a:rPr lang="en-GB" altLang="en-US" sz="1600" dirty="0">
                <a:solidFill>
                  <a:srgbClr val="39AB47"/>
                </a:solidFill>
              </a:rPr>
              <a:t>twos </a:t>
            </a:r>
            <a:r>
              <a:rPr lang="en-GB" altLang="en-US" sz="1600" dirty="0">
                <a:solidFill>
                  <a:srgbClr val="343433"/>
                </a:solidFill>
              </a:rPr>
              <a:t>and </a:t>
            </a:r>
            <a:r>
              <a:rPr lang="en-GB" altLang="en-US" sz="1600" dirty="0">
                <a:solidFill>
                  <a:srgbClr val="39AB47"/>
                </a:solidFill>
              </a:rPr>
              <a:t>threes</a:t>
            </a:r>
            <a:r>
              <a:rPr lang="en-GB" altLang="en-US" sz="1600" dirty="0"/>
              <a:t> </a:t>
            </a:r>
            <a:r>
              <a:rPr lang="en-GB" altLang="en-US" sz="1600" dirty="0">
                <a:solidFill>
                  <a:srgbClr val="343433"/>
                </a:solidFill>
              </a:rPr>
              <a:t>but DON’T overdo it!</a:t>
            </a:r>
          </a:p>
          <a:p>
            <a:pPr marL="0" indent="0" eaLnBrk="1" hangingPunct="1">
              <a:spcBef>
                <a:spcPts val="700"/>
              </a:spcBef>
            </a:pPr>
            <a:r>
              <a:rPr lang="en-GB" altLang="en-US" sz="1600" dirty="0">
                <a:solidFill>
                  <a:srgbClr val="343433"/>
                </a:solidFill>
              </a:rPr>
              <a:t>If adjectives come in twos, follow these </a:t>
            </a:r>
            <a:r>
              <a:rPr lang="en-GB" altLang="en-US" sz="1600" dirty="0">
                <a:solidFill>
                  <a:srgbClr val="39AB47"/>
                </a:solidFill>
              </a:rPr>
              <a:t>comma rules</a:t>
            </a:r>
            <a:r>
              <a:rPr lang="en-GB" altLang="en-US" sz="1600" dirty="0">
                <a:solidFill>
                  <a:srgbClr val="343433"/>
                </a:solidFill>
              </a:rPr>
              <a:t>:</a:t>
            </a:r>
          </a:p>
          <a:p>
            <a:pPr marL="184150" indent="-184150" eaLnBrk="1" hangingPunct="1">
              <a:spcBef>
                <a:spcPts val="1000"/>
              </a:spcBef>
              <a:buClr>
                <a:srgbClr val="0070C0"/>
              </a:buClr>
              <a:buFont typeface="Arial" panose="020B0604020202020204" pitchFamily="34" charset="0"/>
              <a:buChar char="•"/>
            </a:pPr>
            <a:r>
              <a:rPr lang="en-GB" altLang="en-US" sz="1600" dirty="0">
                <a:solidFill>
                  <a:srgbClr val="343433"/>
                </a:solidFill>
              </a:rPr>
              <a:t>If they separately modify the noun, a comma may be used, e.g.</a:t>
            </a:r>
            <a:br>
              <a:rPr lang="en-GB" altLang="en-US" sz="1600" dirty="0">
                <a:solidFill>
                  <a:srgbClr val="343433"/>
                </a:solidFill>
              </a:rPr>
            </a:br>
            <a:r>
              <a:rPr lang="en-GB" altLang="en-US" sz="1600" i="1" dirty="0">
                <a:solidFill>
                  <a:srgbClr val="39AB47"/>
                </a:solidFill>
              </a:rPr>
              <a:t>a dark haired, young man</a:t>
            </a:r>
            <a:endParaRPr lang="en-GB" altLang="en-US" sz="1600" i="1" dirty="0">
              <a:solidFill>
                <a:srgbClr val="006600"/>
              </a:solidFill>
            </a:endParaRPr>
          </a:p>
          <a:p>
            <a:pPr marL="184150" indent="-184150" eaLnBrk="1" hangingPunct="1">
              <a:spcBef>
                <a:spcPts val="500"/>
              </a:spcBef>
              <a:buClr>
                <a:schemeClr val="bg1"/>
              </a:buClr>
              <a:buFont typeface="Arial" panose="020B0604020202020204" pitchFamily="34" charset="0"/>
              <a:buChar char="•"/>
            </a:pPr>
            <a:r>
              <a:rPr lang="en-GB" altLang="en-US" sz="1600" dirty="0">
                <a:solidFill>
                  <a:srgbClr val="343433"/>
                </a:solidFill>
              </a:rPr>
              <a:t>You could rearrange these: </a:t>
            </a:r>
            <a:br>
              <a:rPr lang="en-GB" altLang="en-US" sz="1600" dirty="0"/>
            </a:br>
            <a:r>
              <a:rPr lang="en-GB" altLang="en-US" sz="1600" i="1" dirty="0">
                <a:solidFill>
                  <a:srgbClr val="39AB47"/>
                </a:solidFill>
              </a:rPr>
              <a:t>a young, dark haired man</a:t>
            </a:r>
            <a:r>
              <a:rPr lang="en-GB" altLang="en-US" sz="1600" dirty="0">
                <a:solidFill>
                  <a:srgbClr val="39AB47"/>
                </a:solidFill>
              </a:rPr>
              <a:t>  </a:t>
            </a:r>
            <a:r>
              <a:rPr lang="en-GB" altLang="en-US" sz="1600" dirty="0">
                <a:solidFill>
                  <a:srgbClr val="343433"/>
                </a:solidFill>
              </a:rPr>
              <a:t>and it will still be correct. </a:t>
            </a:r>
          </a:p>
          <a:p>
            <a:pPr marL="184150" indent="-184150" eaLnBrk="1" hangingPunct="1">
              <a:spcBef>
                <a:spcPts val="1000"/>
              </a:spcBef>
              <a:buClr>
                <a:srgbClr val="0070C0"/>
              </a:buClr>
              <a:buFont typeface="Arial" panose="020B0604020202020204" pitchFamily="34" charset="0"/>
              <a:buChar char="•"/>
            </a:pPr>
            <a:r>
              <a:rPr lang="en-GB" altLang="en-US" sz="1600" dirty="0">
                <a:solidFill>
                  <a:srgbClr val="343433"/>
                </a:solidFill>
              </a:rPr>
              <a:t>If they don’t separately modify the noun but work together with it to form a unit,</a:t>
            </a:r>
            <a:br>
              <a:rPr lang="en-GB" altLang="en-US" sz="1600" dirty="0">
                <a:solidFill>
                  <a:srgbClr val="343433"/>
                </a:solidFill>
              </a:rPr>
            </a:br>
            <a:r>
              <a:rPr lang="en-GB" altLang="en-US" sz="1600" dirty="0">
                <a:solidFill>
                  <a:srgbClr val="343433"/>
                </a:solidFill>
              </a:rPr>
              <a:t>no commas are required, e.g.</a:t>
            </a:r>
            <a:br>
              <a:rPr lang="en-GB" altLang="en-US" sz="1600" dirty="0">
                <a:solidFill>
                  <a:srgbClr val="343433"/>
                </a:solidFill>
              </a:rPr>
            </a:br>
            <a:r>
              <a:rPr lang="en-GB" altLang="en-US" sz="1600" i="1" dirty="0">
                <a:solidFill>
                  <a:srgbClr val="39AB47"/>
                </a:solidFill>
              </a:rPr>
              <a:t>a large cardboard box</a:t>
            </a:r>
            <a:endParaRPr lang="en-GB" altLang="en-US" sz="1600" i="1" dirty="0">
              <a:solidFill>
                <a:srgbClr val="FF0000"/>
              </a:solidFill>
            </a:endParaRPr>
          </a:p>
          <a:p>
            <a:pPr marL="184150" indent="-184150" eaLnBrk="1" hangingPunct="1">
              <a:spcBef>
                <a:spcPts val="500"/>
              </a:spcBef>
              <a:buClr>
                <a:schemeClr val="bg1"/>
              </a:buClr>
              <a:buFont typeface="Arial" panose="020B0604020202020204" pitchFamily="34" charset="0"/>
              <a:buChar char="•"/>
            </a:pPr>
            <a:r>
              <a:rPr lang="en-GB" altLang="en-US" sz="1600" dirty="0">
                <a:solidFill>
                  <a:srgbClr val="343433"/>
                </a:solidFill>
              </a:rPr>
              <a:t>You can’t rearrange these:</a:t>
            </a:r>
            <a:br>
              <a:rPr lang="en-GB" altLang="en-US" sz="1600" dirty="0">
                <a:solidFill>
                  <a:srgbClr val="343433"/>
                </a:solidFill>
              </a:rPr>
            </a:br>
            <a:r>
              <a:rPr lang="en-GB" altLang="en-US" sz="1600" i="1" dirty="0">
                <a:solidFill>
                  <a:srgbClr val="39AB47"/>
                </a:solidFill>
              </a:rPr>
              <a:t>a cardboard large box</a:t>
            </a:r>
          </a:p>
        </p:txBody>
      </p:sp>
    </p:spTree>
    <p:extLst>
      <p:ext uri="{BB962C8B-B14F-4D97-AF65-F5344CB8AC3E}">
        <p14:creationId xmlns:p14="http://schemas.microsoft.com/office/powerpoint/2010/main" val="421385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4" name="TextBox 3">
            <a:extLst>
              <a:ext uri="{FF2B5EF4-FFF2-40B4-BE49-F238E27FC236}">
                <a16:creationId xmlns:a16="http://schemas.microsoft.com/office/drawing/2014/main" id="{C8D3552E-5CE6-5141-863F-46BFABCCDE02}"/>
              </a:ext>
            </a:extLst>
          </p:cNvPr>
          <p:cNvSpPr txBox="1"/>
          <p:nvPr/>
        </p:nvSpPr>
        <p:spPr>
          <a:xfrm>
            <a:off x="12505267" y="1405467"/>
            <a:ext cx="184731" cy="369332"/>
          </a:xfrm>
          <a:prstGeom prst="rect">
            <a:avLst/>
          </a:prstGeom>
          <a:noFill/>
        </p:spPr>
        <p:txBody>
          <a:bodyPr wrap="none" rtlCol="0">
            <a:spAutoFit/>
          </a:bodyPr>
          <a:lstStyle/>
          <a:p>
            <a:endParaRPr lang="en-US" dirty="0"/>
          </a:p>
        </p:txBody>
      </p:sp>
      <p:sp>
        <p:nvSpPr>
          <p:cNvPr id="8" name="Rectangle 2">
            <a:extLst>
              <a:ext uri="{FF2B5EF4-FFF2-40B4-BE49-F238E27FC236}">
                <a16:creationId xmlns:a16="http://schemas.microsoft.com/office/drawing/2014/main" id="{24C45D86-101C-FD45-B234-B8D68753C2D3}"/>
              </a:ext>
            </a:extLst>
          </p:cNvPr>
          <p:cNvSpPr>
            <a:spLocks noChangeArrowheads="1"/>
          </p:cNvSpPr>
          <p:nvPr/>
        </p:nvSpPr>
        <p:spPr bwMode="auto">
          <a:xfrm>
            <a:off x="4201583" y="638142"/>
            <a:ext cx="2247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400" dirty="0">
                <a:solidFill>
                  <a:srgbClr val="39AB47"/>
                </a:solidFill>
              </a:rPr>
              <a:t>coffee</a:t>
            </a:r>
          </a:p>
        </p:txBody>
      </p:sp>
      <p:sp>
        <p:nvSpPr>
          <p:cNvPr id="10" name="Rectangle 3">
            <a:extLst>
              <a:ext uri="{FF2B5EF4-FFF2-40B4-BE49-F238E27FC236}">
                <a16:creationId xmlns:a16="http://schemas.microsoft.com/office/drawing/2014/main" id="{C6ADAB7F-9E34-084A-9A89-C624D502E5F4}"/>
              </a:ext>
            </a:extLst>
          </p:cNvPr>
          <p:cNvSpPr>
            <a:spLocks noChangeArrowheads="1"/>
          </p:cNvSpPr>
          <p:nvPr/>
        </p:nvSpPr>
        <p:spPr bwMode="auto">
          <a:xfrm>
            <a:off x="3648605" y="628617"/>
            <a:ext cx="108717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2400" dirty="0">
                <a:solidFill>
                  <a:srgbClr val="343433"/>
                </a:solidFill>
              </a:rPr>
              <a:t>Fresh</a:t>
            </a:r>
          </a:p>
        </p:txBody>
      </p:sp>
      <p:sp>
        <p:nvSpPr>
          <p:cNvPr id="11" name="Rectangle 4">
            <a:extLst>
              <a:ext uri="{FF2B5EF4-FFF2-40B4-BE49-F238E27FC236}">
                <a16:creationId xmlns:a16="http://schemas.microsoft.com/office/drawing/2014/main" id="{DE8E4005-ABF2-4142-8116-14BB1D0A2978}"/>
              </a:ext>
            </a:extLst>
          </p:cNvPr>
          <p:cNvSpPr>
            <a:spLocks noChangeArrowheads="1"/>
          </p:cNvSpPr>
          <p:nvPr/>
        </p:nvSpPr>
        <p:spPr bwMode="auto">
          <a:xfrm>
            <a:off x="5948099" y="628617"/>
            <a:ext cx="269901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2400" dirty="0">
                <a:solidFill>
                  <a:srgbClr val="343433"/>
                </a:solidFill>
              </a:rPr>
              <a:t>in a tall silver pot</a:t>
            </a:r>
          </a:p>
        </p:txBody>
      </p:sp>
      <p:sp>
        <p:nvSpPr>
          <p:cNvPr id="13" name="Rectangle 5">
            <a:extLst>
              <a:ext uri="{FF2B5EF4-FFF2-40B4-BE49-F238E27FC236}">
                <a16:creationId xmlns:a16="http://schemas.microsoft.com/office/drawing/2014/main" id="{6B7C6B77-7978-3846-B10C-B309A793FB53}"/>
              </a:ext>
            </a:extLst>
          </p:cNvPr>
          <p:cNvSpPr>
            <a:spLocks noChangeArrowheads="1"/>
          </p:cNvSpPr>
          <p:nvPr/>
        </p:nvSpPr>
        <p:spPr bwMode="auto">
          <a:xfrm>
            <a:off x="4408489" y="3454400"/>
            <a:ext cx="1966912"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900" dirty="0">
                <a:solidFill>
                  <a:srgbClr val="39AB47"/>
                </a:solidFill>
              </a:rPr>
              <a:t>teacake</a:t>
            </a:r>
          </a:p>
        </p:txBody>
      </p:sp>
      <p:sp>
        <p:nvSpPr>
          <p:cNvPr id="15" name="Rectangle 6">
            <a:extLst>
              <a:ext uri="{FF2B5EF4-FFF2-40B4-BE49-F238E27FC236}">
                <a16:creationId xmlns:a16="http://schemas.microsoft.com/office/drawing/2014/main" id="{F3F3EB6E-0D1E-F84B-9264-3FB47B1BAEC7}"/>
              </a:ext>
            </a:extLst>
          </p:cNvPr>
          <p:cNvSpPr>
            <a:spLocks noChangeArrowheads="1"/>
          </p:cNvSpPr>
          <p:nvPr/>
        </p:nvSpPr>
        <p:spPr bwMode="auto">
          <a:xfrm>
            <a:off x="325439" y="3454400"/>
            <a:ext cx="4352925"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r" eaLnBrk="1" hangingPunct="1"/>
            <a:r>
              <a:rPr lang="en-GB" altLang="en-US" sz="1900" dirty="0">
                <a:solidFill>
                  <a:srgbClr val="343433"/>
                </a:solidFill>
              </a:rPr>
              <a:t>hot buttered </a:t>
            </a:r>
          </a:p>
        </p:txBody>
      </p:sp>
      <p:sp>
        <p:nvSpPr>
          <p:cNvPr id="16" name="Rectangle 7">
            <a:extLst>
              <a:ext uri="{FF2B5EF4-FFF2-40B4-BE49-F238E27FC236}">
                <a16:creationId xmlns:a16="http://schemas.microsoft.com/office/drawing/2014/main" id="{BB5FD86E-2F7A-5A46-B71F-D7D4C3E3AB70}"/>
              </a:ext>
            </a:extLst>
          </p:cNvPr>
          <p:cNvSpPr>
            <a:spLocks noChangeArrowheads="1"/>
          </p:cNvSpPr>
          <p:nvPr/>
        </p:nvSpPr>
        <p:spPr bwMode="auto">
          <a:xfrm>
            <a:off x="6130926" y="3454400"/>
            <a:ext cx="5695950"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900" dirty="0">
                <a:solidFill>
                  <a:srgbClr val="343433"/>
                </a:solidFill>
              </a:rPr>
              <a:t>on a delicate china plate</a:t>
            </a:r>
          </a:p>
        </p:txBody>
      </p:sp>
      <p:sp>
        <p:nvSpPr>
          <p:cNvPr id="17" name="Text Box 8">
            <a:extLst>
              <a:ext uri="{FF2B5EF4-FFF2-40B4-BE49-F238E27FC236}">
                <a16:creationId xmlns:a16="http://schemas.microsoft.com/office/drawing/2014/main" id="{9ED1D66C-A3E5-9343-906D-6E381A35FD7C}"/>
              </a:ext>
            </a:extLst>
          </p:cNvPr>
          <p:cNvSpPr txBox="1">
            <a:spLocks noChangeArrowheads="1"/>
          </p:cNvSpPr>
          <p:nvPr/>
        </p:nvSpPr>
        <p:spPr bwMode="auto">
          <a:xfrm>
            <a:off x="989012" y="2656019"/>
            <a:ext cx="9873721" cy="741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sz="1900" dirty="0">
                <a:solidFill>
                  <a:srgbClr val="343433"/>
                </a:solidFill>
              </a:rPr>
              <a:t>Think about what you have read. Can you improve these descriptions for nouns using effective adjectives and prepositional phrases?</a:t>
            </a:r>
          </a:p>
        </p:txBody>
      </p:sp>
      <p:sp>
        <p:nvSpPr>
          <p:cNvPr id="18" name="Rectangle 9">
            <a:extLst>
              <a:ext uri="{FF2B5EF4-FFF2-40B4-BE49-F238E27FC236}">
                <a16:creationId xmlns:a16="http://schemas.microsoft.com/office/drawing/2014/main" id="{806E0B55-3451-2644-B51C-1478B9D67589}"/>
              </a:ext>
            </a:extLst>
          </p:cNvPr>
          <p:cNvSpPr>
            <a:spLocks noChangeArrowheads="1"/>
          </p:cNvSpPr>
          <p:nvPr/>
        </p:nvSpPr>
        <p:spPr bwMode="auto">
          <a:xfrm>
            <a:off x="4576764" y="4018822"/>
            <a:ext cx="1630362"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900">
                <a:solidFill>
                  <a:srgbClr val="39AB47"/>
                </a:solidFill>
              </a:rPr>
              <a:t>recipes</a:t>
            </a:r>
          </a:p>
        </p:txBody>
      </p:sp>
      <p:sp>
        <p:nvSpPr>
          <p:cNvPr id="19" name="Rectangle 10">
            <a:extLst>
              <a:ext uri="{FF2B5EF4-FFF2-40B4-BE49-F238E27FC236}">
                <a16:creationId xmlns:a16="http://schemas.microsoft.com/office/drawing/2014/main" id="{BD496FD7-B327-8741-AB6A-EEEFAD574C62}"/>
              </a:ext>
            </a:extLst>
          </p:cNvPr>
          <p:cNvSpPr>
            <a:spLocks noChangeArrowheads="1"/>
          </p:cNvSpPr>
          <p:nvPr/>
        </p:nvSpPr>
        <p:spPr bwMode="auto">
          <a:xfrm>
            <a:off x="114301" y="4018822"/>
            <a:ext cx="4564063"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r" eaLnBrk="1" hangingPunct="1"/>
            <a:r>
              <a:rPr lang="en-GB" altLang="en-US" sz="1900">
                <a:solidFill>
                  <a:srgbClr val="343433"/>
                </a:solidFill>
              </a:rPr>
              <a:t>modern and exciting</a:t>
            </a:r>
          </a:p>
        </p:txBody>
      </p:sp>
      <p:sp>
        <p:nvSpPr>
          <p:cNvPr id="20" name="Rectangle 11">
            <a:extLst>
              <a:ext uri="{FF2B5EF4-FFF2-40B4-BE49-F238E27FC236}">
                <a16:creationId xmlns:a16="http://schemas.microsoft.com/office/drawing/2014/main" id="{1B3D497F-DA62-0047-B7DD-F82F4F076CE1}"/>
              </a:ext>
            </a:extLst>
          </p:cNvPr>
          <p:cNvSpPr>
            <a:spLocks noChangeArrowheads="1"/>
          </p:cNvSpPr>
          <p:nvPr/>
        </p:nvSpPr>
        <p:spPr bwMode="auto">
          <a:xfrm>
            <a:off x="6130926" y="4018822"/>
            <a:ext cx="550545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900">
                <a:solidFill>
                  <a:srgbClr val="343433"/>
                </a:solidFill>
              </a:rPr>
              <a:t>in the brand new cookery book</a:t>
            </a:r>
          </a:p>
        </p:txBody>
      </p:sp>
      <p:sp>
        <p:nvSpPr>
          <p:cNvPr id="21" name="Rectangle 12">
            <a:extLst>
              <a:ext uri="{FF2B5EF4-FFF2-40B4-BE49-F238E27FC236}">
                <a16:creationId xmlns:a16="http://schemas.microsoft.com/office/drawing/2014/main" id="{1233D0FC-2C6D-9845-B39B-EDE602BB249A}"/>
              </a:ext>
            </a:extLst>
          </p:cNvPr>
          <p:cNvSpPr>
            <a:spLocks noChangeArrowheads="1"/>
          </p:cNvSpPr>
          <p:nvPr/>
        </p:nvSpPr>
        <p:spPr bwMode="auto">
          <a:xfrm>
            <a:off x="4032251" y="4523646"/>
            <a:ext cx="2693988"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900">
                <a:solidFill>
                  <a:srgbClr val="39AB47"/>
                </a:solidFill>
              </a:rPr>
              <a:t>newspaper</a:t>
            </a:r>
          </a:p>
        </p:txBody>
      </p:sp>
      <p:sp>
        <p:nvSpPr>
          <p:cNvPr id="22" name="Rectangle 13">
            <a:extLst>
              <a:ext uri="{FF2B5EF4-FFF2-40B4-BE49-F238E27FC236}">
                <a16:creationId xmlns:a16="http://schemas.microsoft.com/office/drawing/2014/main" id="{5C8E3626-AEC0-5B46-8A82-7759842A1FA9}"/>
              </a:ext>
            </a:extLst>
          </p:cNvPr>
          <p:cNvSpPr>
            <a:spLocks noChangeArrowheads="1"/>
          </p:cNvSpPr>
          <p:nvPr/>
        </p:nvSpPr>
        <p:spPr bwMode="auto">
          <a:xfrm>
            <a:off x="1028701" y="4523646"/>
            <a:ext cx="3649663"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r" eaLnBrk="1" hangingPunct="1"/>
            <a:r>
              <a:rPr lang="en-GB" altLang="en-US" sz="1900">
                <a:solidFill>
                  <a:srgbClr val="343433"/>
                </a:solidFill>
              </a:rPr>
              <a:t>yesterday’s flimsy</a:t>
            </a:r>
          </a:p>
        </p:txBody>
      </p:sp>
      <p:sp>
        <p:nvSpPr>
          <p:cNvPr id="23" name="Rectangle 14">
            <a:extLst>
              <a:ext uri="{FF2B5EF4-FFF2-40B4-BE49-F238E27FC236}">
                <a16:creationId xmlns:a16="http://schemas.microsoft.com/office/drawing/2014/main" id="{0B7468DF-686A-1647-B3B7-F28960D009D5}"/>
              </a:ext>
            </a:extLst>
          </p:cNvPr>
          <p:cNvSpPr>
            <a:spLocks noChangeArrowheads="1"/>
          </p:cNvSpPr>
          <p:nvPr/>
        </p:nvSpPr>
        <p:spPr bwMode="auto">
          <a:xfrm>
            <a:off x="4356101" y="5030058"/>
            <a:ext cx="204470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900">
                <a:solidFill>
                  <a:srgbClr val="39AB47"/>
                </a:solidFill>
              </a:rPr>
              <a:t>activists</a:t>
            </a:r>
          </a:p>
        </p:txBody>
      </p:sp>
      <p:sp>
        <p:nvSpPr>
          <p:cNvPr id="24" name="Rectangle 15">
            <a:extLst>
              <a:ext uri="{FF2B5EF4-FFF2-40B4-BE49-F238E27FC236}">
                <a16:creationId xmlns:a16="http://schemas.microsoft.com/office/drawing/2014/main" id="{B4DA39C2-37B4-A644-9499-0E7A949F0882}"/>
              </a:ext>
            </a:extLst>
          </p:cNvPr>
          <p:cNvSpPr>
            <a:spLocks noChangeArrowheads="1"/>
          </p:cNvSpPr>
          <p:nvPr/>
        </p:nvSpPr>
        <p:spPr bwMode="auto">
          <a:xfrm>
            <a:off x="312739" y="5030058"/>
            <a:ext cx="43529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r" eaLnBrk="1" hangingPunct="1"/>
            <a:r>
              <a:rPr lang="en-GB" altLang="en-US" sz="1900">
                <a:solidFill>
                  <a:srgbClr val="343433"/>
                </a:solidFill>
              </a:rPr>
              <a:t>militant</a:t>
            </a:r>
          </a:p>
        </p:txBody>
      </p:sp>
      <p:sp>
        <p:nvSpPr>
          <p:cNvPr id="25" name="Rectangle 16">
            <a:extLst>
              <a:ext uri="{FF2B5EF4-FFF2-40B4-BE49-F238E27FC236}">
                <a16:creationId xmlns:a16="http://schemas.microsoft.com/office/drawing/2014/main" id="{BBBDD106-AE33-BC46-8E95-315F146563EF}"/>
              </a:ext>
            </a:extLst>
          </p:cNvPr>
          <p:cNvSpPr>
            <a:spLocks noChangeArrowheads="1"/>
          </p:cNvSpPr>
          <p:nvPr/>
        </p:nvSpPr>
        <p:spPr bwMode="auto">
          <a:xfrm>
            <a:off x="6130926" y="5030058"/>
            <a:ext cx="537845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900">
                <a:solidFill>
                  <a:srgbClr val="343433"/>
                </a:solidFill>
              </a:rPr>
              <a:t>trying to change things</a:t>
            </a:r>
          </a:p>
        </p:txBody>
      </p:sp>
      <p:sp>
        <p:nvSpPr>
          <p:cNvPr id="27" name="Rectangle 17">
            <a:extLst>
              <a:ext uri="{FF2B5EF4-FFF2-40B4-BE49-F238E27FC236}">
                <a16:creationId xmlns:a16="http://schemas.microsoft.com/office/drawing/2014/main" id="{49504686-1B9D-FF4B-8F74-B774946F9957}"/>
              </a:ext>
            </a:extLst>
          </p:cNvPr>
          <p:cNvSpPr>
            <a:spLocks noChangeArrowheads="1"/>
          </p:cNvSpPr>
          <p:nvPr/>
        </p:nvSpPr>
        <p:spPr bwMode="auto">
          <a:xfrm>
            <a:off x="4368801" y="5561870"/>
            <a:ext cx="204470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1900">
                <a:solidFill>
                  <a:srgbClr val="39AB47"/>
                </a:solidFill>
              </a:rPr>
              <a:t>linen</a:t>
            </a:r>
          </a:p>
        </p:txBody>
      </p:sp>
      <p:sp>
        <p:nvSpPr>
          <p:cNvPr id="28" name="Rectangle 18">
            <a:extLst>
              <a:ext uri="{FF2B5EF4-FFF2-40B4-BE49-F238E27FC236}">
                <a16:creationId xmlns:a16="http://schemas.microsoft.com/office/drawing/2014/main" id="{C38F50CB-ACA2-3D4A-9B07-2472454E54C4}"/>
              </a:ext>
            </a:extLst>
          </p:cNvPr>
          <p:cNvSpPr>
            <a:spLocks noChangeArrowheads="1"/>
          </p:cNvSpPr>
          <p:nvPr/>
        </p:nvSpPr>
        <p:spPr bwMode="auto">
          <a:xfrm>
            <a:off x="323851" y="5561870"/>
            <a:ext cx="43529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r" eaLnBrk="1" hangingPunct="1"/>
            <a:r>
              <a:rPr lang="en-GB" altLang="en-US" sz="1900" dirty="0">
                <a:solidFill>
                  <a:srgbClr val="343433"/>
                </a:solidFill>
              </a:rPr>
              <a:t>paraffin-soaked</a:t>
            </a:r>
          </a:p>
        </p:txBody>
      </p:sp>
      <p:sp>
        <p:nvSpPr>
          <p:cNvPr id="29" name="Rectangle 19">
            <a:extLst>
              <a:ext uri="{FF2B5EF4-FFF2-40B4-BE49-F238E27FC236}">
                <a16:creationId xmlns:a16="http://schemas.microsoft.com/office/drawing/2014/main" id="{7C603A21-C902-8A4B-A4DA-536097900759}"/>
              </a:ext>
            </a:extLst>
          </p:cNvPr>
          <p:cNvSpPr>
            <a:spLocks noChangeArrowheads="1"/>
          </p:cNvSpPr>
          <p:nvPr/>
        </p:nvSpPr>
        <p:spPr bwMode="auto">
          <a:xfrm>
            <a:off x="6140451" y="5561870"/>
            <a:ext cx="5727700"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900">
                <a:solidFill>
                  <a:srgbClr val="343433"/>
                </a:solidFill>
              </a:rPr>
              <a:t>into the letter slots on post boxes</a:t>
            </a:r>
          </a:p>
        </p:txBody>
      </p:sp>
      <p:sp>
        <p:nvSpPr>
          <p:cNvPr id="30" name="Rectangle 23">
            <a:extLst>
              <a:ext uri="{FF2B5EF4-FFF2-40B4-BE49-F238E27FC236}">
                <a16:creationId xmlns:a16="http://schemas.microsoft.com/office/drawing/2014/main" id="{37907438-D3B0-604C-A979-A5B6617D328E}"/>
              </a:ext>
            </a:extLst>
          </p:cNvPr>
          <p:cNvSpPr>
            <a:spLocks noChangeArrowheads="1"/>
          </p:cNvSpPr>
          <p:nvPr/>
        </p:nvSpPr>
        <p:spPr bwMode="auto">
          <a:xfrm>
            <a:off x="6130926" y="4523646"/>
            <a:ext cx="5505450"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r>
              <a:rPr lang="en-GB" altLang="en-US" sz="1900">
                <a:solidFill>
                  <a:srgbClr val="343433"/>
                </a:solidFill>
              </a:rPr>
              <a:t>brimming with information </a:t>
            </a:r>
          </a:p>
        </p:txBody>
      </p:sp>
      <p:grpSp>
        <p:nvGrpSpPr>
          <p:cNvPr id="34" name="Group 11">
            <a:extLst>
              <a:ext uri="{FF2B5EF4-FFF2-40B4-BE49-F238E27FC236}">
                <a16:creationId xmlns:a16="http://schemas.microsoft.com/office/drawing/2014/main" id="{F55DD9BF-CC05-2E48-9571-A90BC3D879C4}"/>
              </a:ext>
            </a:extLst>
          </p:cNvPr>
          <p:cNvGrpSpPr>
            <a:grpSpLocks/>
          </p:cNvGrpSpPr>
          <p:nvPr/>
        </p:nvGrpSpPr>
        <p:grpSpPr bwMode="auto">
          <a:xfrm>
            <a:off x="4731014" y="1147729"/>
            <a:ext cx="1277938" cy="1327150"/>
            <a:chOff x="1380" y="3440"/>
            <a:chExt cx="805" cy="836"/>
          </a:xfrm>
        </p:grpSpPr>
        <p:sp>
          <p:nvSpPr>
            <p:cNvPr id="35" name="AutoShape 6">
              <a:extLst>
                <a:ext uri="{FF2B5EF4-FFF2-40B4-BE49-F238E27FC236}">
                  <a16:creationId xmlns:a16="http://schemas.microsoft.com/office/drawing/2014/main" id="{EC15EF97-6E9C-7149-ABC3-D0A8607EBC1D}"/>
                </a:ext>
              </a:extLst>
            </p:cNvPr>
            <p:cNvSpPr>
              <a:spLocks noChangeArrowheads="1"/>
            </p:cNvSpPr>
            <p:nvPr/>
          </p:nvSpPr>
          <p:spPr bwMode="auto">
            <a:xfrm>
              <a:off x="1380" y="3440"/>
              <a:ext cx="805" cy="804"/>
            </a:xfrm>
            <a:prstGeom prst="upArrow">
              <a:avLst>
                <a:gd name="adj1" fmla="val 50000"/>
                <a:gd name="adj2" fmla="val 25000"/>
              </a:avLst>
            </a:prstGeom>
            <a:solidFill>
              <a:srgbClr val="39AB47"/>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endParaRPr lang="en-US" altLang="en-US"/>
            </a:p>
          </p:txBody>
        </p:sp>
        <p:sp>
          <p:nvSpPr>
            <p:cNvPr id="36" name="Text Box 7">
              <a:extLst>
                <a:ext uri="{FF2B5EF4-FFF2-40B4-BE49-F238E27FC236}">
                  <a16:creationId xmlns:a16="http://schemas.microsoft.com/office/drawing/2014/main" id="{6A25698D-A1E9-1349-B331-FD73330E7FC4}"/>
                </a:ext>
              </a:extLst>
            </p:cNvPr>
            <p:cNvSpPr txBox="1">
              <a:spLocks noChangeArrowheads="1"/>
            </p:cNvSpPr>
            <p:nvPr/>
          </p:nvSpPr>
          <p:spPr bwMode="auto">
            <a:xfrm rot="10800000">
              <a:off x="1540" y="3472"/>
              <a:ext cx="427" cy="80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3200" dirty="0">
                  <a:solidFill>
                    <a:schemeClr val="bg1"/>
                  </a:solidFill>
                </a:rPr>
                <a:t>noun</a:t>
              </a:r>
            </a:p>
          </p:txBody>
        </p:sp>
      </p:grpSp>
    </p:spTree>
    <p:extLst>
      <p:ext uri="{BB962C8B-B14F-4D97-AF65-F5344CB8AC3E}">
        <p14:creationId xmlns:p14="http://schemas.microsoft.com/office/powerpoint/2010/main" val="1115849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9" grpId="0"/>
      <p:bldP spid="22" grpId="0"/>
      <p:bldP spid="24" grpId="0"/>
      <p:bldP spid="2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4" name="TextBox 3">
            <a:extLst>
              <a:ext uri="{FF2B5EF4-FFF2-40B4-BE49-F238E27FC236}">
                <a16:creationId xmlns:a16="http://schemas.microsoft.com/office/drawing/2014/main" id="{C8D3552E-5CE6-5141-863F-46BFABCCDE02}"/>
              </a:ext>
            </a:extLst>
          </p:cNvPr>
          <p:cNvSpPr txBox="1"/>
          <p:nvPr/>
        </p:nvSpPr>
        <p:spPr>
          <a:xfrm>
            <a:off x="12493206" y="1396050"/>
            <a:ext cx="184731" cy="369332"/>
          </a:xfrm>
          <a:prstGeom prst="rect">
            <a:avLst/>
          </a:prstGeom>
          <a:noFill/>
        </p:spPr>
        <p:txBody>
          <a:bodyPr wrap="none" rtlCol="0">
            <a:spAutoFit/>
          </a:bodyPr>
          <a:lstStyle/>
          <a:p>
            <a:endParaRPr lang="en-US" dirty="0"/>
          </a:p>
        </p:txBody>
      </p:sp>
      <p:sp>
        <p:nvSpPr>
          <p:cNvPr id="26" name="Text Box 2">
            <a:extLst>
              <a:ext uri="{FF2B5EF4-FFF2-40B4-BE49-F238E27FC236}">
                <a16:creationId xmlns:a16="http://schemas.microsoft.com/office/drawing/2014/main" id="{69DAF10B-FF2A-0841-91FF-3BCB6FD2CC6D}"/>
              </a:ext>
            </a:extLst>
          </p:cNvPr>
          <p:cNvSpPr txBox="1">
            <a:spLocks noChangeArrowheads="1"/>
          </p:cNvSpPr>
          <p:nvPr/>
        </p:nvSpPr>
        <p:spPr bwMode="auto">
          <a:xfrm>
            <a:off x="1117599" y="1428725"/>
            <a:ext cx="9846733"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26670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pPr>
            <a:r>
              <a:rPr lang="en-GB" altLang="en-US" sz="1900" dirty="0">
                <a:solidFill>
                  <a:srgbClr val="414042"/>
                </a:solidFill>
              </a:rPr>
              <a:t>Re-read the first extract and pick out at least </a:t>
            </a:r>
            <a:r>
              <a:rPr lang="en-GB" altLang="en-US" sz="1900" b="1" dirty="0">
                <a:solidFill>
                  <a:srgbClr val="414042"/>
                </a:solidFill>
              </a:rPr>
              <a:t>five</a:t>
            </a:r>
            <a:r>
              <a:rPr lang="en-GB" altLang="en-US" sz="1900" dirty="0">
                <a:solidFill>
                  <a:srgbClr val="414042"/>
                </a:solidFill>
              </a:rPr>
              <a:t> nouns. Make a list of suitable words for each noun you have chosen that will enrich your writing and make it more exciting for your reader.</a:t>
            </a:r>
          </a:p>
          <a:p>
            <a:pPr indent="0" eaLnBrk="1" hangingPunct="1">
              <a:spcBef>
                <a:spcPts val="1000"/>
              </a:spcBef>
            </a:pPr>
            <a:r>
              <a:rPr lang="en-GB" altLang="en-US" sz="1900" dirty="0">
                <a:solidFill>
                  <a:srgbClr val="414042"/>
                </a:solidFill>
              </a:rPr>
              <a:t>Write your own description of Mabel and her life using some of the noun phrases you have written. Here are some examples of nouns you could use, but you can make up some of your own as well:</a:t>
            </a:r>
          </a:p>
        </p:txBody>
      </p:sp>
      <p:sp>
        <p:nvSpPr>
          <p:cNvPr id="69" name="Text Box 2">
            <a:extLst>
              <a:ext uri="{FF2B5EF4-FFF2-40B4-BE49-F238E27FC236}">
                <a16:creationId xmlns:a16="http://schemas.microsoft.com/office/drawing/2014/main" id="{1307ED76-4146-B648-8300-A4C619691D56}"/>
              </a:ext>
            </a:extLst>
          </p:cNvPr>
          <p:cNvSpPr txBox="1">
            <a:spLocks noChangeArrowheads="1"/>
          </p:cNvSpPr>
          <p:nvPr/>
        </p:nvSpPr>
        <p:spPr bwMode="auto">
          <a:xfrm>
            <a:off x="0" y="719138"/>
            <a:ext cx="12169775" cy="457200"/>
          </a:xfrm>
          <a:prstGeom prst="rect">
            <a:avLst/>
          </a:prstGeom>
          <a:noFill/>
          <a:ln>
            <a:noFill/>
          </a:ln>
          <a:effectLst/>
        </p:spPr>
        <p:txBody>
          <a:bodyPr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700" b="1" dirty="0">
                <a:solidFill>
                  <a:srgbClr val="0070C0"/>
                </a:solidFill>
                <a:cs typeface="Times New Roman" panose="02020603050405020304" pitchFamily="18" charset="0"/>
              </a:rPr>
              <a:t>Activity</a:t>
            </a:r>
            <a:endParaRPr lang="en-GB" altLang="en-US" sz="2700" dirty="0">
              <a:solidFill>
                <a:srgbClr val="0070C0"/>
              </a:solidFill>
              <a:cs typeface="Times New Roman" panose="02020603050405020304" pitchFamily="18" charset="0"/>
            </a:endParaRPr>
          </a:p>
        </p:txBody>
      </p:sp>
      <p:sp>
        <p:nvSpPr>
          <p:cNvPr id="2" name="Rounded Rectangle 1">
            <a:extLst>
              <a:ext uri="{FF2B5EF4-FFF2-40B4-BE49-F238E27FC236}">
                <a16:creationId xmlns:a16="http://schemas.microsoft.com/office/drawing/2014/main" id="{AE78AE4A-49F1-C240-AED4-10BB2F7C7A8E}"/>
              </a:ext>
            </a:extLst>
          </p:cNvPr>
          <p:cNvSpPr/>
          <p:nvPr/>
        </p:nvSpPr>
        <p:spPr>
          <a:xfrm>
            <a:off x="8365067" y="3863776"/>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gramophone</a:t>
            </a:r>
          </a:p>
        </p:txBody>
      </p:sp>
      <p:sp>
        <p:nvSpPr>
          <p:cNvPr id="70" name="Rounded Rectangle 69">
            <a:extLst>
              <a:ext uri="{FF2B5EF4-FFF2-40B4-BE49-F238E27FC236}">
                <a16:creationId xmlns:a16="http://schemas.microsoft.com/office/drawing/2014/main" id="{C2EEF9BF-FA21-6449-A85E-3DFC3C5B5638}"/>
              </a:ext>
            </a:extLst>
          </p:cNvPr>
          <p:cNvSpPr/>
          <p:nvPr/>
        </p:nvSpPr>
        <p:spPr>
          <a:xfrm>
            <a:off x="4741334" y="3863776"/>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ornaments</a:t>
            </a:r>
          </a:p>
        </p:txBody>
      </p:sp>
      <p:sp>
        <p:nvSpPr>
          <p:cNvPr id="71" name="Rounded Rectangle 70">
            <a:extLst>
              <a:ext uri="{FF2B5EF4-FFF2-40B4-BE49-F238E27FC236}">
                <a16:creationId xmlns:a16="http://schemas.microsoft.com/office/drawing/2014/main" id="{0874024B-640F-AB4C-92FF-3900CD3F7879}"/>
              </a:ext>
            </a:extLst>
          </p:cNvPr>
          <p:cNvSpPr/>
          <p:nvPr/>
        </p:nvSpPr>
        <p:spPr>
          <a:xfrm>
            <a:off x="1117600" y="3863776"/>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furniture</a:t>
            </a:r>
          </a:p>
        </p:txBody>
      </p:sp>
      <p:sp>
        <p:nvSpPr>
          <p:cNvPr id="72" name="Rounded Rectangle 71">
            <a:extLst>
              <a:ext uri="{FF2B5EF4-FFF2-40B4-BE49-F238E27FC236}">
                <a16:creationId xmlns:a16="http://schemas.microsoft.com/office/drawing/2014/main" id="{C99492B5-1241-D540-8CCD-D59B027D4CFA}"/>
              </a:ext>
            </a:extLst>
          </p:cNvPr>
          <p:cNvSpPr/>
          <p:nvPr/>
        </p:nvSpPr>
        <p:spPr>
          <a:xfrm>
            <a:off x="8365067" y="4854376"/>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meeting</a:t>
            </a:r>
          </a:p>
        </p:txBody>
      </p:sp>
      <p:sp>
        <p:nvSpPr>
          <p:cNvPr id="73" name="Rounded Rectangle 72">
            <a:extLst>
              <a:ext uri="{FF2B5EF4-FFF2-40B4-BE49-F238E27FC236}">
                <a16:creationId xmlns:a16="http://schemas.microsoft.com/office/drawing/2014/main" id="{DDC8F5AF-19E0-4B41-AD46-9834DABB3043}"/>
              </a:ext>
            </a:extLst>
          </p:cNvPr>
          <p:cNvSpPr/>
          <p:nvPr/>
        </p:nvSpPr>
        <p:spPr>
          <a:xfrm>
            <a:off x="4741334" y="4854376"/>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motor car</a:t>
            </a:r>
          </a:p>
        </p:txBody>
      </p:sp>
      <p:sp>
        <p:nvSpPr>
          <p:cNvPr id="74" name="Rounded Rectangle 73">
            <a:extLst>
              <a:ext uri="{FF2B5EF4-FFF2-40B4-BE49-F238E27FC236}">
                <a16:creationId xmlns:a16="http://schemas.microsoft.com/office/drawing/2014/main" id="{BB974822-F091-4D45-BBD0-C356B8308FA6}"/>
              </a:ext>
            </a:extLst>
          </p:cNvPr>
          <p:cNvSpPr/>
          <p:nvPr/>
        </p:nvSpPr>
        <p:spPr>
          <a:xfrm>
            <a:off x="1117600" y="4854376"/>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magazine</a:t>
            </a:r>
          </a:p>
        </p:txBody>
      </p:sp>
    </p:spTree>
    <p:extLst>
      <p:ext uri="{BB962C8B-B14F-4D97-AF65-F5344CB8AC3E}">
        <p14:creationId xmlns:p14="http://schemas.microsoft.com/office/powerpoint/2010/main" val="30805177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C85C72F8-C5A8-0B40-92C3-D66F0C87CE32}"/>
              </a:ext>
            </a:extLst>
          </p:cNvPr>
          <p:cNvSpPr txBox="1">
            <a:spLocks noChangeArrowheads="1"/>
          </p:cNvSpPr>
          <p:nvPr/>
        </p:nvSpPr>
        <p:spPr bwMode="auto">
          <a:xfrm>
            <a:off x="2771707" y="1417640"/>
            <a:ext cx="8304788" cy="1992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ts val="1000"/>
              </a:spcBef>
            </a:pPr>
            <a:r>
              <a:rPr lang="en-GB" altLang="en-US" sz="1900" dirty="0">
                <a:solidFill>
                  <a:srgbClr val="343433"/>
                </a:solidFill>
              </a:rPr>
              <a:t>Basic sentence structure is something you need to get right in your writing. How many of you forget capital letters and full stops? It may be that you are not secure in your understanding of clauses. Let’s look again at basic understanding:</a:t>
            </a:r>
          </a:p>
        </p:txBody>
      </p:sp>
      <p:sp>
        <p:nvSpPr>
          <p:cNvPr id="3" name="Rectangle 2">
            <a:extLst>
              <a:ext uri="{FF2B5EF4-FFF2-40B4-BE49-F238E27FC236}">
                <a16:creationId xmlns:a16="http://schemas.microsoft.com/office/drawing/2014/main" id="{8119F194-0E4F-2742-91C7-648FC2ECFBE0}"/>
              </a:ext>
            </a:extLst>
          </p:cNvPr>
          <p:cNvSpPr>
            <a:spLocks noChangeArrowheads="1"/>
          </p:cNvSpPr>
          <p:nvPr/>
        </p:nvSpPr>
        <p:spPr bwMode="auto">
          <a:xfrm>
            <a:off x="2814154" y="2856247"/>
            <a:ext cx="8219894" cy="1601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US" altLang="en-US" sz="1900" dirty="0">
                <a:solidFill>
                  <a:srgbClr val="343433"/>
                </a:solidFill>
              </a:rPr>
              <a:t>A sentence is a group of words that make sense on their own.</a:t>
            </a:r>
          </a:p>
          <a:p>
            <a:pPr eaLnBrk="1" hangingPunct="1">
              <a:spcBef>
                <a:spcPts val="1000"/>
              </a:spcBef>
              <a:buFontTx/>
              <a:buNone/>
            </a:pPr>
            <a:r>
              <a:rPr lang="en-US" altLang="en-US" sz="1900" dirty="0">
                <a:solidFill>
                  <a:srgbClr val="343433"/>
                </a:solidFill>
              </a:rPr>
              <a:t>A sentence can be a statement, question, exclamation or command.</a:t>
            </a:r>
          </a:p>
          <a:p>
            <a:pPr eaLnBrk="1" hangingPunct="1">
              <a:spcBef>
                <a:spcPts val="1000"/>
              </a:spcBef>
              <a:buFontTx/>
              <a:buNone/>
            </a:pPr>
            <a:r>
              <a:rPr lang="en-GB" altLang="en-US" sz="1900" dirty="0">
                <a:solidFill>
                  <a:srgbClr val="343433"/>
                </a:solidFill>
              </a:rPr>
              <a:t>A sentence usually contains a subject, and must contain a verb.</a:t>
            </a:r>
            <a:endParaRPr lang="en-US" altLang="en-US" sz="1900" dirty="0">
              <a:solidFill>
                <a:srgbClr val="343433"/>
              </a:solidFill>
            </a:endParaRPr>
          </a:p>
        </p:txBody>
      </p:sp>
      <p:sp>
        <p:nvSpPr>
          <p:cNvPr id="4" name="Rectangle 5">
            <a:extLst>
              <a:ext uri="{FF2B5EF4-FFF2-40B4-BE49-F238E27FC236}">
                <a16:creationId xmlns:a16="http://schemas.microsoft.com/office/drawing/2014/main" id="{E58FEFC2-AB58-9144-835B-0DB2EB4B9D2F}"/>
              </a:ext>
            </a:extLst>
          </p:cNvPr>
          <p:cNvSpPr>
            <a:spLocks noChangeArrowheads="1"/>
          </p:cNvSpPr>
          <p:nvPr/>
        </p:nvSpPr>
        <p:spPr bwMode="auto">
          <a:xfrm>
            <a:off x="2814154" y="4557253"/>
            <a:ext cx="32924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lnSpc>
                <a:spcPct val="150000"/>
              </a:lnSpc>
              <a:spcBef>
                <a:spcPct val="0"/>
              </a:spcBef>
              <a:buFontTx/>
              <a:buNone/>
            </a:pPr>
            <a:r>
              <a:rPr lang="en-US" altLang="en-US" sz="2800" dirty="0">
                <a:solidFill>
                  <a:srgbClr val="343433"/>
                </a:solidFill>
              </a:rPr>
              <a:t>First we made the.</a:t>
            </a:r>
          </a:p>
        </p:txBody>
      </p:sp>
      <p:sp>
        <p:nvSpPr>
          <p:cNvPr id="5" name="Rectangle 6">
            <a:extLst>
              <a:ext uri="{FF2B5EF4-FFF2-40B4-BE49-F238E27FC236}">
                <a16:creationId xmlns:a16="http://schemas.microsoft.com/office/drawing/2014/main" id="{DCFB385A-D972-4D4F-9A8A-5BF57E2A9F35}"/>
              </a:ext>
            </a:extLst>
          </p:cNvPr>
          <p:cNvSpPr>
            <a:spLocks noChangeArrowheads="1"/>
          </p:cNvSpPr>
          <p:nvPr/>
        </p:nvSpPr>
        <p:spPr bwMode="auto">
          <a:xfrm>
            <a:off x="6898114" y="4345983"/>
            <a:ext cx="31289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lnSpc>
                <a:spcPct val="150000"/>
              </a:lnSpc>
              <a:spcBef>
                <a:spcPct val="0"/>
              </a:spcBef>
              <a:buFontTx/>
              <a:buNone/>
            </a:pPr>
            <a:r>
              <a:rPr lang="en-US" altLang="en-US" sz="4000" dirty="0">
                <a:solidFill>
                  <a:srgbClr val="FF0000"/>
                </a:solidFill>
                <a:sym typeface="Wingdings" pitchFamily="2" charset="2"/>
              </a:rPr>
              <a:t></a:t>
            </a:r>
            <a:r>
              <a:rPr lang="en-US" altLang="en-US" sz="2800" dirty="0">
                <a:sym typeface="Wingdings" pitchFamily="2" charset="2"/>
              </a:rPr>
              <a:t> </a:t>
            </a:r>
            <a:r>
              <a:rPr lang="en-US" altLang="en-US" sz="2800" dirty="0">
                <a:solidFill>
                  <a:srgbClr val="343433"/>
                </a:solidFill>
              </a:rPr>
              <a:t>Not a sentence</a:t>
            </a:r>
          </a:p>
        </p:txBody>
      </p:sp>
      <p:sp>
        <p:nvSpPr>
          <p:cNvPr id="6" name="Rectangle 5">
            <a:extLst>
              <a:ext uri="{FF2B5EF4-FFF2-40B4-BE49-F238E27FC236}">
                <a16:creationId xmlns:a16="http://schemas.microsoft.com/office/drawing/2014/main" id="{DAC5BEBE-53D2-E944-8A6B-B21FD638A09A}"/>
              </a:ext>
            </a:extLst>
          </p:cNvPr>
          <p:cNvSpPr/>
          <p:nvPr/>
        </p:nvSpPr>
        <p:spPr>
          <a:xfrm>
            <a:off x="666981" y="661380"/>
            <a:ext cx="1549651"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Tree>
    <p:extLst>
      <p:ext uri="{BB962C8B-B14F-4D97-AF65-F5344CB8AC3E}">
        <p14:creationId xmlns:p14="http://schemas.microsoft.com/office/powerpoint/2010/main" val="228372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7"/>
            <a:ext cx="6597510" cy="4755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Phase 2</a:t>
            </a: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2">
            <a:extLst>
              <a:ext uri="{FF2B5EF4-FFF2-40B4-BE49-F238E27FC236}">
                <a16:creationId xmlns:a16="http://schemas.microsoft.com/office/drawing/2014/main" id="{E856324E-913D-4F45-ACBC-1DAD242067CD}"/>
              </a:ext>
            </a:extLst>
          </p:cNvPr>
          <p:cNvSpPr txBox="1">
            <a:spLocks noChangeArrowheads="1"/>
          </p:cNvSpPr>
          <p:nvPr/>
        </p:nvSpPr>
        <p:spPr bwMode="auto">
          <a:xfrm>
            <a:off x="-65988" y="923827"/>
            <a:ext cx="1225798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0"/>
              </a:spcBef>
              <a:buFontTx/>
              <a:buNone/>
            </a:pPr>
            <a:r>
              <a:rPr lang="en-GB" altLang="en-US" b="1" dirty="0">
                <a:solidFill>
                  <a:srgbClr val="0070C0"/>
                </a:solidFill>
              </a:rPr>
              <a:t>A comma is TOO WEAK to join two clauses.</a:t>
            </a:r>
          </a:p>
        </p:txBody>
      </p:sp>
      <p:pic>
        <p:nvPicPr>
          <p:cNvPr id="3" name="Picture 2" descr="A picture containing shape&#10;&#10;Description automatically generated">
            <a:extLst>
              <a:ext uri="{FF2B5EF4-FFF2-40B4-BE49-F238E27FC236}">
                <a16:creationId xmlns:a16="http://schemas.microsoft.com/office/drawing/2014/main" id="{29CEB89D-4D22-9941-BC37-3816F5AA86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54446" y="1808420"/>
            <a:ext cx="6377324" cy="3953638"/>
          </a:xfrm>
          <a:prstGeom prst="rect">
            <a:avLst/>
          </a:prstGeom>
        </p:spPr>
      </p:pic>
      <p:sp>
        <p:nvSpPr>
          <p:cNvPr id="4" name="Text Box 12">
            <a:extLst>
              <a:ext uri="{FF2B5EF4-FFF2-40B4-BE49-F238E27FC236}">
                <a16:creationId xmlns:a16="http://schemas.microsoft.com/office/drawing/2014/main" id="{6EC0B45B-BAF1-D941-ADCF-D36A606D8B84}"/>
              </a:ext>
            </a:extLst>
          </p:cNvPr>
          <p:cNvSpPr txBox="1">
            <a:spLocks noChangeArrowheads="1"/>
          </p:cNvSpPr>
          <p:nvPr/>
        </p:nvSpPr>
        <p:spPr bwMode="auto">
          <a:xfrm rot="15536339">
            <a:off x="3123845" y="3595612"/>
            <a:ext cx="1281214" cy="43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0"/>
              </a:spcBef>
              <a:buFontTx/>
              <a:buNone/>
            </a:pPr>
            <a:r>
              <a:rPr lang="en-GB" altLang="en-US" sz="2000" b="1" dirty="0">
                <a:solidFill>
                  <a:schemeClr val="bg1"/>
                </a:solidFill>
              </a:rPr>
              <a:t>Clause</a:t>
            </a:r>
          </a:p>
        </p:txBody>
      </p:sp>
      <p:sp>
        <p:nvSpPr>
          <p:cNvPr id="5" name="Text Box 12">
            <a:extLst>
              <a:ext uri="{FF2B5EF4-FFF2-40B4-BE49-F238E27FC236}">
                <a16:creationId xmlns:a16="http://schemas.microsoft.com/office/drawing/2014/main" id="{540709FE-7047-9646-858C-9B9D18153D58}"/>
              </a:ext>
            </a:extLst>
          </p:cNvPr>
          <p:cNvSpPr txBox="1">
            <a:spLocks noChangeArrowheads="1"/>
          </p:cNvSpPr>
          <p:nvPr/>
        </p:nvSpPr>
        <p:spPr bwMode="auto">
          <a:xfrm rot="6221015">
            <a:off x="7702988" y="3906271"/>
            <a:ext cx="1281214" cy="43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0"/>
              </a:spcBef>
              <a:buFontTx/>
              <a:buNone/>
            </a:pPr>
            <a:r>
              <a:rPr lang="en-GB" altLang="en-US" sz="2000" b="1" dirty="0">
                <a:solidFill>
                  <a:schemeClr val="bg1"/>
                </a:solidFill>
              </a:rPr>
              <a:t>Clause</a:t>
            </a:r>
          </a:p>
        </p:txBody>
      </p:sp>
    </p:spTree>
    <p:extLst>
      <p:ext uri="{BB962C8B-B14F-4D97-AF65-F5344CB8AC3E}">
        <p14:creationId xmlns:p14="http://schemas.microsoft.com/office/powerpoint/2010/main" val="32407985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07FC1B2A-7C26-2A45-BC07-BA9256EE682E}"/>
              </a:ext>
            </a:extLst>
          </p:cNvPr>
          <p:cNvSpPr>
            <a:spLocks noChangeArrowheads="1"/>
          </p:cNvSpPr>
          <p:nvPr/>
        </p:nvSpPr>
        <p:spPr bwMode="auto">
          <a:xfrm>
            <a:off x="912813" y="619125"/>
            <a:ext cx="103441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endParaRPr lang="en-US" altLang="en-US" sz="2800">
              <a:solidFill>
                <a:schemeClr val="tx2"/>
              </a:solidFill>
            </a:endParaRPr>
          </a:p>
        </p:txBody>
      </p:sp>
      <p:sp>
        <p:nvSpPr>
          <p:cNvPr id="3" name="Rectangle 3">
            <a:extLst>
              <a:ext uri="{FF2B5EF4-FFF2-40B4-BE49-F238E27FC236}">
                <a16:creationId xmlns:a16="http://schemas.microsoft.com/office/drawing/2014/main" id="{68242A44-09D9-D845-BEA4-D83B938C38BF}"/>
              </a:ext>
            </a:extLst>
          </p:cNvPr>
          <p:cNvSpPr>
            <a:spLocks noChangeArrowheads="1"/>
          </p:cNvSpPr>
          <p:nvPr/>
        </p:nvSpPr>
        <p:spPr bwMode="auto">
          <a:xfrm>
            <a:off x="896144" y="885148"/>
            <a:ext cx="2954337"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2400" b="1" dirty="0">
                <a:solidFill>
                  <a:srgbClr val="0070C0"/>
                </a:solidFill>
              </a:rPr>
              <a:t>A subject is…</a:t>
            </a:r>
          </a:p>
          <a:p>
            <a:pPr eaLnBrk="1" hangingPunct="1">
              <a:spcBef>
                <a:spcPct val="0"/>
              </a:spcBef>
              <a:buFontTx/>
              <a:buNone/>
            </a:pPr>
            <a:r>
              <a:rPr lang="en-GB" altLang="en-US" sz="2400" dirty="0">
                <a:solidFill>
                  <a:srgbClr val="343433"/>
                </a:solidFill>
              </a:rPr>
              <a:t>a person</a:t>
            </a:r>
          </a:p>
          <a:p>
            <a:pPr eaLnBrk="1" hangingPunct="1">
              <a:spcBef>
                <a:spcPct val="0"/>
              </a:spcBef>
              <a:buFontTx/>
              <a:buNone/>
            </a:pPr>
            <a:r>
              <a:rPr lang="en-GB" altLang="en-US" sz="2400" dirty="0">
                <a:solidFill>
                  <a:srgbClr val="343433"/>
                </a:solidFill>
              </a:rPr>
              <a:t>a thing</a:t>
            </a:r>
          </a:p>
          <a:p>
            <a:pPr eaLnBrk="1" hangingPunct="1">
              <a:spcBef>
                <a:spcPct val="0"/>
              </a:spcBef>
              <a:buFontTx/>
              <a:buNone/>
            </a:pPr>
            <a:r>
              <a:rPr lang="en-GB" altLang="en-US" sz="2400" dirty="0">
                <a:solidFill>
                  <a:srgbClr val="343433"/>
                </a:solidFill>
              </a:rPr>
              <a:t>an abstract</a:t>
            </a:r>
            <a:endParaRPr lang="en-US" altLang="en-US" sz="2400" dirty="0">
              <a:solidFill>
                <a:srgbClr val="343433"/>
              </a:solidFill>
            </a:endParaRPr>
          </a:p>
        </p:txBody>
      </p:sp>
      <p:sp>
        <p:nvSpPr>
          <p:cNvPr id="4" name="Rectangle 4">
            <a:extLst>
              <a:ext uri="{FF2B5EF4-FFF2-40B4-BE49-F238E27FC236}">
                <a16:creationId xmlns:a16="http://schemas.microsoft.com/office/drawing/2014/main" id="{C950310B-32D2-D04C-980E-3AF3CBF0ED7F}"/>
              </a:ext>
            </a:extLst>
          </p:cNvPr>
          <p:cNvSpPr>
            <a:spLocks noChangeArrowheads="1"/>
          </p:cNvSpPr>
          <p:nvPr/>
        </p:nvSpPr>
        <p:spPr bwMode="auto">
          <a:xfrm>
            <a:off x="4188619" y="885148"/>
            <a:ext cx="338455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2400" b="1" dirty="0">
                <a:solidFill>
                  <a:srgbClr val="0070C0"/>
                </a:solidFill>
              </a:rPr>
              <a:t>A verb is…</a:t>
            </a:r>
          </a:p>
          <a:p>
            <a:pPr eaLnBrk="1" hangingPunct="1">
              <a:spcBef>
                <a:spcPct val="0"/>
              </a:spcBef>
              <a:buFontTx/>
              <a:buNone/>
            </a:pPr>
            <a:r>
              <a:rPr lang="en-GB" altLang="en-US" sz="2400" dirty="0">
                <a:solidFill>
                  <a:srgbClr val="343433"/>
                </a:solidFill>
              </a:rPr>
              <a:t>a doing word</a:t>
            </a:r>
          </a:p>
          <a:p>
            <a:pPr eaLnBrk="1" hangingPunct="1">
              <a:spcBef>
                <a:spcPct val="0"/>
              </a:spcBef>
              <a:buFontTx/>
              <a:buNone/>
            </a:pPr>
            <a:r>
              <a:rPr lang="en-GB" altLang="en-US" sz="2400" dirty="0">
                <a:solidFill>
                  <a:srgbClr val="343433"/>
                </a:solidFill>
              </a:rPr>
              <a:t>a being word</a:t>
            </a:r>
          </a:p>
          <a:p>
            <a:pPr eaLnBrk="1" hangingPunct="1">
              <a:spcBef>
                <a:spcPct val="0"/>
              </a:spcBef>
              <a:buFontTx/>
              <a:buNone/>
            </a:pPr>
            <a:r>
              <a:rPr lang="en-GB" altLang="en-US" sz="2400" dirty="0">
                <a:solidFill>
                  <a:srgbClr val="343433"/>
                </a:solidFill>
              </a:rPr>
              <a:t>a having word</a:t>
            </a:r>
            <a:endParaRPr lang="en-US" altLang="en-US" sz="2400" dirty="0">
              <a:solidFill>
                <a:srgbClr val="343433"/>
              </a:solidFill>
            </a:endParaRPr>
          </a:p>
        </p:txBody>
      </p:sp>
      <p:sp>
        <p:nvSpPr>
          <p:cNvPr id="5" name="Text Box 5">
            <a:extLst>
              <a:ext uri="{FF2B5EF4-FFF2-40B4-BE49-F238E27FC236}">
                <a16:creationId xmlns:a16="http://schemas.microsoft.com/office/drawing/2014/main" id="{409A3592-EEA8-F84E-8A0C-F4989FB1E5FB}"/>
              </a:ext>
            </a:extLst>
          </p:cNvPr>
          <p:cNvSpPr txBox="1">
            <a:spLocks noChangeArrowheads="1"/>
          </p:cNvSpPr>
          <p:nvPr/>
        </p:nvSpPr>
        <p:spPr bwMode="auto">
          <a:xfrm>
            <a:off x="8989275" y="901580"/>
            <a:ext cx="2779712"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700"/>
              </a:spcBef>
              <a:buFontTx/>
              <a:buNone/>
            </a:pPr>
            <a:r>
              <a:rPr lang="en-GB" altLang="en-US" sz="2400" dirty="0">
                <a:solidFill>
                  <a:srgbClr val="343433"/>
                </a:solidFill>
              </a:rPr>
              <a:t>I </a:t>
            </a:r>
            <a:r>
              <a:rPr lang="en-GB" altLang="en-US" sz="2400" dirty="0">
                <a:solidFill>
                  <a:srgbClr val="0070C0"/>
                </a:solidFill>
              </a:rPr>
              <a:t>barked</a:t>
            </a:r>
            <a:r>
              <a:rPr lang="en-GB" altLang="en-US" sz="2400" dirty="0">
                <a:solidFill>
                  <a:srgbClr val="343433"/>
                </a:solidFill>
              </a:rPr>
              <a:t>.</a:t>
            </a:r>
          </a:p>
          <a:p>
            <a:pPr eaLnBrk="1" hangingPunct="1">
              <a:spcBef>
                <a:spcPts val="700"/>
              </a:spcBef>
              <a:buFontTx/>
              <a:buNone/>
            </a:pPr>
            <a:r>
              <a:rPr lang="en-GB" altLang="en-US" sz="2400" dirty="0">
                <a:solidFill>
                  <a:srgbClr val="343433"/>
                </a:solidFill>
              </a:rPr>
              <a:t>I</a:t>
            </a:r>
            <a:r>
              <a:rPr lang="en-GB" altLang="en-US" sz="2400" dirty="0"/>
              <a:t> </a:t>
            </a:r>
            <a:r>
              <a:rPr lang="en-GB" altLang="en-US" sz="2400" dirty="0">
                <a:solidFill>
                  <a:srgbClr val="0070C0"/>
                </a:solidFill>
              </a:rPr>
              <a:t>am</a:t>
            </a:r>
            <a:r>
              <a:rPr lang="en-GB" altLang="en-US" sz="2400" dirty="0"/>
              <a:t> </a:t>
            </a:r>
            <a:r>
              <a:rPr lang="en-GB" altLang="en-US" sz="2400" dirty="0">
                <a:solidFill>
                  <a:srgbClr val="343433"/>
                </a:solidFill>
              </a:rPr>
              <a:t>muddy.</a:t>
            </a:r>
          </a:p>
          <a:p>
            <a:pPr eaLnBrk="1" hangingPunct="1">
              <a:spcBef>
                <a:spcPts val="700"/>
              </a:spcBef>
              <a:buFontTx/>
              <a:buNone/>
            </a:pPr>
            <a:r>
              <a:rPr lang="en-GB" altLang="en-US" sz="2400" dirty="0">
                <a:solidFill>
                  <a:srgbClr val="343433"/>
                </a:solidFill>
              </a:rPr>
              <a:t>I </a:t>
            </a:r>
            <a:r>
              <a:rPr lang="en-GB" altLang="en-US" sz="2400" dirty="0">
                <a:solidFill>
                  <a:srgbClr val="0070C0"/>
                </a:solidFill>
              </a:rPr>
              <a:t>have</a:t>
            </a:r>
            <a:r>
              <a:rPr lang="en-GB" altLang="en-US" sz="2400" dirty="0">
                <a:solidFill>
                  <a:srgbClr val="39AB47"/>
                </a:solidFill>
              </a:rPr>
              <a:t> </a:t>
            </a:r>
            <a:r>
              <a:rPr lang="en-GB" altLang="en-US" sz="2400" dirty="0">
                <a:solidFill>
                  <a:srgbClr val="343433"/>
                </a:solidFill>
              </a:rPr>
              <a:t>fleas.</a:t>
            </a:r>
            <a:endParaRPr lang="en-US" altLang="en-US" sz="2400" dirty="0">
              <a:solidFill>
                <a:srgbClr val="343433"/>
              </a:solidFill>
            </a:endParaRPr>
          </a:p>
        </p:txBody>
      </p:sp>
      <p:pic>
        <p:nvPicPr>
          <p:cNvPr id="6" name="Picture 6">
            <a:extLst>
              <a:ext uri="{FF2B5EF4-FFF2-40B4-BE49-F238E27FC236}">
                <a16:creationId xmlns:a16="http://schemas.microsoft.com/office/drawing/2014/main" id="{7EF5E4B4-EAAC-6849-BB62-84A65614F4D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25062" y="962935"/>
            <a:ext cx="1757362"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7">
            <a:extLst>
              <a:ext uri="{FF2B5EF4-FFF2-40B4-BE49-F238E27FC236}">
                <a16:creationId xmlns:a16="http://schemas.microsoft.com/office/drawing/2014/main" id="{4A6C4D39-4552-3640-B4FE-274597C8BEF0}"/>
              </a:ext>
            </a:extLst>
          </p:cNvPr>
          <p:cNvSpPr txBox="1">
            <a:spLocks noChangeArrowheads="1"/>
          </p:cNvSpPr>
          <p:nvPr/>
        </p:nvSpPr>
        <p:spPr bwMode="auto">
          <a:xfrm>
            <a:off x="274638" y="3610182"/>
            <a:ext cx="11609388" cy="2647744"/>
          </a:xfrm>
          <a:prstGeom prst="rect">
            <a:avLst/>
          </a:prstGeom>
          <a:noFill/>
          <a:ln w="12700">
            <a:noFill/>
            <a:miter lim="800000"/>
            <a:headEnd/>
            <a:tailEnd/>
          </a:ln>
          <a:effectLst/>
        </p:spPr>
        <p:txBody>
          <a:bodyPr>
            <a:noAutofit/>
          </a:bodyPr>
          <a:lstStyle>
            <a:lvl1pPr marL="173038" indent="-34290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1347788">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966913">
              <a:spcBef>
                <a:spcPct val="20000"/>
              </a:spcBef>
              <a:buChar char="•"/>
              <a:defRPr sz="2400">
                <a:solidFill>
                  <a:schemeClr val="tx1"/>
                </a:solidFill>
                <a:latin typeface="Comic Sans MS" panose="030F0902030302020204" pitchFamily="66" charset="0"/>
                <a:cs typeface="Arial" panose="020B0604020202020204" pitchFamily="34" charset="0"/>
              </a:defRPr>
            </a:lvl3pPr>
            <a:lvl4pPr marL="2243138"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422525"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879725"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3336925"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794125"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4251325"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lvl="1" eaLnBrk="1" hangingPunct="1">
              <a:spcBef>
                <a:spcPts val="1000"/>
              </a:spcBef>
              <a:buNone/>
            </a:pPr>
            <a:r>
              <a:rPr lang="en-GB" altLang="en-US" sz="2200" dirty="0">
                <a:solidFill>
                  <a:srgbClr val="343433"/>
                </a:solidFill>
              </a:rPr>
              <a:t>A sentence can be a statement: </a:t>
            </a:r>
            <a:r>
              <a:rPr lang="en-GB" altLang="en-US" sz="2200" dirty="0">
                <a:solidFill>
                  <a:srgbClr val="0070C0"/>
                </a:solidFill>
              </a:rPr>
              <a:t>The dog barked.</a:t>
            </a:r>
          </a:p>
          <a:p>
            <a:pPr lvl="1" eaLnBrk="1" hangingPunct="1">
              <a:spcBef>
                <a:spcPts val="1000"/>
              </a:spcBef>
              <a:buNone/>
            </a:pPr>
            <a:r>
              <a:rPr lang="en-GB" altLang="en-US" sz="2200" dirty="0">
                <a:solidFill>
                  <a:srgbClr val="343433"/>
                </a:solidFill>
              </a:rPr>
              <a:t>A sentence can be a question: </a:t>
            </a:r>
            <a:r>
              <a:rPr lang="en-GB" altLang="en-US" sz="2200" dirty="0">
                <a:solidFill>
                  <a:srgbClr val="0070C0"/>
                </a:solidFill>
              </a:rPr>
              <a:t>Why is that dog barking?</a:t>
            </a:r>
          </a:p>
          <a:p>
            <a:pPr lvl="1" eaLnBrk="1" hangingPunct="1">
              <a:spcBef>
                <a:spcPts val="1000"/>
              </a:spcBef>
              <a:buNone/>
            </a:pPr>
            <a:r>
              <a:rPr lang="en-GB" altLang="en-US" sz="2200" dirty="0">
                <a:solidFill>
                  <a:srgbClr val="343433"/>
                </a:solidFill>
              </a:rPr>
              <a:t>A sentence can be a wish: </a:t>
            </a:r>
            <a:r>
              <a:rPr lang="en-GB" altLang="en-US" sz="2200" dirty="0">
                <a:solidFill>
                  <a:srgbClr val="0070C0"/>
                </a:solidFill>
              </a:rPr>
              <a:t>I wish that dog would stop barking.</a:t>
            </a:r>
          </a:p>
          <a:p>
            <a:pPr lvl="1" eaLnBrk="1" hangingPunct="1">
              <a:spcBef>
                <a:spcPts val="1000"/>
              </a:spcBef>
              <a:buNone/>
            </a:pPr>
            <a:r>
              <a:rPr lang="en-GB" altLang="en-US" sz="2200" dirty="0">
                <a:solidFill>
                  <a:srgbClr val="343433"/>
                </a:solidFill>
              </a:rPr>
              <a:t>A sentence can be an exclamation or command: </a:t>
            </a:r>
            <a:r>
              <a:rPr lang="en-GB" altLang="en-US" sz="2200" dirty="0">
                <a:solidFill>
                  <a:srgbClr val="0070C0"/>
                </a:solidFill>
              </a:rPr>
              <a:t>Stop that noise!</a:t>
            </a:r>
          </a:p>
          <a:p>
            <a:pPr lvl="1" eaLnBrk="1" hangingPunct="1">
              <a:spcBef>
                <a:spcPts val="1000"/>
              </a:spcBef>
              <a:buNone/>
            </a:pPr>
            <a:r>
              <a:rPr lang="en-GB" altLang="en-US" sz="2200" dirty="0">
                <a:solidFill>
                  <a:srgbClr val="343433"/>
                </a:solidFill>
              </a:rPr>
              <a:t>A sentence can be a request: </a:t>
            </a:r>
            <a:r>
              <a:rPr lang="en-GB" altLang="en-US" sz="2200" dirty="0">
                <a:solidFill>
                  <a:srgbClr val="0070C0"/>
                </a:solidFill>
              </a:rPr>
              <a:t>Please be quiet…or else.</a:t>
            </a:r>
            <a:endParaRPr lang="en-US" altLang="en-US" sz="2200" dirty="0">
              <a:solidFill>
                <a:srgbClr val="0070C0"/>
              </a:solidFill>
            </a:endParaRPr>
          </a:p>
        </p:txBody>
      </p:sp>
      <p:cxnSp>
        <p:nvCxnSpPr>
          <p:cNvPr id="9" name="Straight Connector 8">
            <a:extLst>
              <a:ext uri="{FF2B5EF4-FFF2-40B4-BE49-F238E27FC236}">
                <a16:creationId xmlns:a16="http://schemas.microsoft.com/office/drawing/2014/main" id="{37D12F84-3521-5743-8E76-2100C099D072}"/>
              </a:ext>
            </a:extLst>
          </p:cNvPr>
          <p:cNvCxnSpPr/>
          <p:nvPr/>
        </p:nvCxnSpPr>
        <p:spPr>
          <a:xfrm>
            <a:off x="274638" y="3038189"/>
            <a:ext cx="11609388" cy="0"/>
          </a:xfrm>
          <a:prstGeom prst="line">
            <a:avLst/>
          </a:prstGeom>
          <a:ln w="57150">
            <a:solidFill>
              <a:srgbClr val="FDAD2D"/>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9221497-4F97-8043-BC7C-6B50B18B1788}"/>
              </a:ext>
            </a:extLst>
          </p:cNvPr>
          <p:cNvCxnSpPr>
            <a:cxnSpLocks/>
          </p:cNvCxnSpPr>
          <p:nvPr/>
        </p:nvCxnSpPr>
        <p:spPr>
          <a:xfrm flipV="1">
            <a:off x="3671248" y="323424"/>
            <a:ext cx="0" cy="2714766"/>
          </a:xfrm>
          <a:prstGeom prst="line">
            <a:avLst/>
          </a:prstGeom>
          <a:ln w="57150">
            <a:solidFill>
              <a:srgbClr val="FDAD2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378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65982D0-AD0F-2440-9B8B-F6496DFC347B}"/>
              </a:ext>
            </a:extLst>
          </p:cNvPr>
          <p:cNvSpPr>
            <a:spLocks noChangeArrowheads="1"/>
          </p:cNvSpPr>
          <p:nvPr/>
        </p:nvSpPr>
        <p:spPr bwMode="auto">
          <a:xfrm>
            <a:off x="0" y="627974"/>
            <a:ext cx="121697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58775" indent="-3587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538163"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0" indent="0" algn="ctr" eaLnBrk="1" hangingPunct="1">
              <a:spcBef>
                <a:spcPts val="500"/>
              </a:spcBef>
              <a:buFontTx/>
              <a:buNone/>
            </a:pPr>
            <a:r>
              <a:rPr lang="en-GB" altLang="en-US" sz="2300" dirty="0">
                <a:solidFill>
                  <a:srgbClr val="0070C0"/>
                </a:solidFill>
              </a:rPr>
              <a:t>Identifying comma splices and run-ons,</a:t>
            </a:r>
          </a:p>
          <a:p>
            <a:pPr marL="0" indent="0" algn="ctr" eaLnBrk="1" hangingPunct="1">
              <a:spcBef>
                <a:spcPts val="500"/>
              </a:spcBef>
              <a:buFontTx/>
              <a:buNone/>
            </a:pPr>
            <a:r>
              <a:rPr lang="en-GB" altLang="en-US" sz="2300" b="1" dirty="0">
                <a:solidFill>
                  <a:srgbClr val="0070C0"/>
                </a:solidFill>
              </a:rPr>
              <a:t>OR the comma that is not up to the job.</a:t>
            </a:r>
          </a:p>
        </p:txBody>
      </p:sp>
      <p:sp>
        <p:nvSpPr>
          <p:cNvPr id="3" name="Text Box 3">
            <a:extLst>
              <a:ext uri="{FF2B5EF4-FFF2-40B4-BE49-F238E27FC236}">
                <a16:creationId xmlns:a16="http://schemas.microsoft.com/office/drawing/2014/main" id="{917AF2EC-4580-314D-A26C-818785750DF7}"/>
              </a:ext>
            </a:extLst>
          </p:cNvPr>
          <p:cNvSpPr txBox="1">
            <a:spLocks noChangeArrowheads="1"/>
          </p:cNvSpPr>
          <p:nvPr/>
        </p:nvSpPr>
        <p:spPr bwMode="auto">
          <a:xfrm>
            <a:off x="0" y="1699847"/>
            <a:ext cx="12169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343433"/>
                </a:solidFill>
              </a:rPr>
              <a:t>I looked outside, I saw an iceberg.</a:t>
            </a:r>
          </a:p>
        </p:txBody>
      </p:sp>
      <p:sp>
        <p:nvSpPr>
          <p:cNvPr id="4" name="AutoShape 4">
            <a:extLst>
              <a:ext uri="{FF2B5EF4-FFF2-40B4-BE49-F238E27FC236}">
                <a16:creationId xmlns:a16="http://schemas.microsoft.com/office/drawing/2014/main" id="{1A2014D6-FF7E-964B-ABF0-0D7816A12599}"/>
              </a:ext>
            </a:extLst>
          </p:cNvPr>
          <p:cNvSpPr>
            <a:spLocks/>
          </p:cNvSpPr>
          <p:nvPr/>
        </p:nvSpPr>
        <p:spPr bwMode="auto">
          <a:xfrm rot="16200000">
            <a:off x="4897942" y="1325180"/>
            <a:ext cx="249572" cy="1868855"/>
          </a:xfrm>
          <a:prstGeom prst="leftBrace">
            <a:avLst>
              <a:gd name="adj1" fmla="val 61123"/>
              <a:gd name="adj2" fmla="val 50000"/>
            </a:avLst>
          </a:prstGeom>
          <a:noFill/>
          <a:ln w="38100">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sp>
        <p:nvSpPr>
          <p:cNvPr id="5" name="AutoShape 5">
            <a:extLst>
              <a:ext uri="{FF2B5EF4-FFF2-40B4-BE49-F238E27FC236}">
                <a16:creationId xmlns:a16="http://schemas.microsoft.com/office/drawing/2014/main" id="{DC016E01-50AA-C247-8F8C-9D460D1DA882}"/>
              </a:ext>
            </a:extLst>
          </p:cNvPr>
          <p:cNvSpPr>
            <a:spLocks/>
          </p:cNvSpPr>
          <p:nvPr/>
        </p:nvSpPr>
        <p:spPr bwMode="auto">
          <a:xfrm rot="16200000">
            <a:off x="6981693" y="1257008"/>
            <a:ext cx="249574" cy="2020957"/>
          </a:xfrm>
          <a:prstGeom prst="leftBrace">
            <a:avLst>
              <a:gd name="adj1" fmla="val 60837"/>
              <a:gd name="adj2" fmla="val 50000"/>
            </a:avLst>
          </a:prstGeom>
          <a:noFill/>
          <a:ln w="38100">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a:p>
        </p:txBody>
      </p:sp>
      <p:sp>
        <p:nvSpPr>
          <p:cNvPr id="6" name="Text Box 6">
            <a:extLst>
              <a:ext uri="{FF2B5EF4-FFF2-40B4-BE49-F238E27FC236}">
                <a16:creationId xmlns:a16="http://schemas.microsoft.com/office/drawing/2014/main" id="{DD2DF567-77A1-C240-A5B9-32B056C386FC}"/>
              </a:ext>
            </a:extLst>
          </p:cNvPr>
          <p:cNvSpPr txBox="1">
            <a:spLocks noChangeArrowheads="1"/>
          </p:cNvSpPr>
          <p:nvPr/>
        </p:nvSpPr>
        <p:spPr bwMode="auto">
          <a:xfrm>
            <a:off x="1441486" y="3544620"/>
            <a:ext cx="917036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800" dirty="0">
                <a:solidFill>
                  <a:srgbClr val="343433"/>
                </a:solidFill>
              </a:rPr>
              <a:t>If each part makes sense by itself, then each part </a:t>
            </a:r>
            <a:r>
              <a:rPr lang="en-GB" altLang="en-US" sz="1800" b="1" dirty="0">
                <a:solidFill>
                  <a:srgbClr val="343433"/>
                </a:solidFill>
              </a:rPr>
              <a:t>is an independent clause</a:t>
            </a:r>
            <a:r>
              <a:rPr lang="en-GB" altLang="en-US" sz="1800" dirty="0">
                <a:solidFill>
                  <a:srgbClr val="343433"/>
                </a:solidFill>
              </a:rPr>
              <a:t> which needs linking with either a </a:t>
            </a:r>
            <a:r>
              <a:rPr lang="en-GB" altLang="en-US" sz="1800" b="1" dirty="0">
                <a:solidFill>
                  <a:srgbClr val="343433"/>
                </a:solidFill>
              </a:rPr>
              <a:t>conjunction</a:t>
            </a:r>
            <a:r>
              <a:rPr lang="en-GB" altLang="en-US" sz="1800" dirty="0">
                <a:solidFill>
                  <a:srgbClr val="343433"/>
                </a:solidFill>
              </a:rPr>
              <a:t>, or with stronger punctuation than a comma, e.g. a </a:t>
            </a:r>
            <a:r>
              <a:rPr lang="en-GB" altLang="en-US" sz="1800" b="1" dirty="0">
                <a:solidFill>
                  <a:srgbClr val="343433"/>
                </a:solidFill>
              </a:rPr>
              <a:t>full stop</a:t>
            </a:r>
            <a:r>
              <a:rPr lang="en-GB" altLang="en-US" sz="1800" dirty="0">
                <a:solidFill>
                  <a:srgbClr val="343433"/>
                </a:solidFill>
              </a:rPr>
              <a:t>, or a </a:t>
            </a:r>
            <a:r>
              <a:rPr lang="en-GB" altLang="en-US" sz="1800" b="1" dirty="0">
                <a:solidFill>
                  <a:srgbClr val="343433"/>
                </a:solidFill>
              </a:rPr>
              <a:t>semi-colon</a:t>
            </a:r>
            <a:r>
              <a:rPr lang="en-GB" altLang="en-US" sz="1800" dirty="0">
                <a:solidFill>
                  <a:srgbClr val="343433"/>
                </a:solidFill>
              </a:rPr>
              <a:t>.</a:t>
            </a:r>
          </a:p>
        </p:txBody>
      </p:sp>
      <p:sp>
        <p:nvSpPr>
          <p:cNvPr id="7" name="Text Box 7">
            <a:extLst>
              <a:ext uri="{FF2B5EF4-FFF2-40B4-BE49-F238E27FC236}">
                <a16:creationId xmlns:a16="http://schemas.microsoft.com/office/drawing/2014/main" id="{36305C31-58C6-5341-8089-41E02A9F959E}"/>
              </a:ext>
            </a:extLst>
          </p:cNvPr>
          <p:cNvSpPr txBox="1">
            <a:spLocks noChangeArrowheads="1"/>
          </p:cNvSpPr>
          <p:nvPr/>
        </p:nvSpPr>
        <p:spPr bwMode="auto">
          <a:xfrm>
            <a:off x="0" y="2627558"/>
            <a:ext cx="12192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343433"/>
                </a:solidFill>
              </a:rPr>
              <a:t>I entered the lifeboat I saw the same woman.</a:t>
            </a:r>
          </a:p>
        </p:txBody>
      </p:sp>
      <p:sp>
        <p:nvSpPr>
          <p:cNvPr id="8" name="Text Box 11">
            <a:extLst>
              <a:ext uri="{FF2B5EF4-FFF2-40B4-BE49-F238E27FC236}">
                <a16:creationId xmlns:a16="http://schemas.microsoft.com/office/drawing/2014/main" id="{42D35211-8B24-3B46-BA05-2577047E7024}"/>
              </a:ext>
            </a:extLst>
          </p:cNvPr>
          <p:cNvSpPr txBox="1">
            <a:spLocks noChangeArrowheads="1"/>
          </p:cNvSpPr>
          <p:nvPr/>
        </p:nvSpPr>
        <p:spPr bwMode="auto">
          <a:xfrm>
            <a:off x="1" y="4651189"/>
            <a:ext cx="121919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343433"/>
                </a:solidFill>
              </a:rPr>
              <a:t>I walked to my room, the same as every night.</a:t>
            </a:r>
          </a:p>
        </p:txBody>
      </p:sp>
      <p:sp>
        <p:nvSpPr>
          <p:cNvPr id="9" name="Text Box 14">
            <a:extLst>
              <a:ext uri="{FF2B5EF4-FFF2-40B4-BE49-F238E27FC236}">
                <a16:creationId xmlns:a16="http://schemas.microsoft.com/office/drawing/2014/main" id="{B92E8C43-E1CD-6C4A-8C98-65163AFBDF6A}"/>
              </a:ext>
            </a:extLst>
          </p:cNvPr>
          <p:cNvSpPr txBox="1">
            <a:spLocks noChangeArrowheads="1"/>
          </p:cNvSpPr>
          <p:nvPr/>
        </p:nvSpPr>
        <p:spPr bwMode="auto">
          <a:xfrm>
            <a:off x="1441486" y="5469388"/>
            <a:ext cx="897998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800" dirty="0">
                <a:solidFill>
                  <a:srgbClr val="343433"/>
                </a:solidFill>
              </a:rPr>
              <a:t>If one part depends on the other, it is a </a:t>
            </a:r>
            <a:r>
              <a:rPr lang="en-GB" altLang="en-US" sz="1800" b="1" dirty="0">
                <a:solidFill>
                  <a:srgbClr val="343433"/>
                </a:solidFill>
              </a:rPr>
              <a:t>subordinate clause </a:t>
            </a:r>
            <a:r>
              <a:rPr lang="en-GB" altLang="en-US" sz="1800" dirty="0">
                <a:solidFill>
                  <a:srgbClr val="343433"/>
                </a:solidFill>
              </a:rPr>
              <a:t>and a </a:t>
            </a:r>
            <a:r>
              <a:rPr lang="en-GB" altLang="en-US" sz="1800" b="1" dirty="0">
                <a:solidFill>
                  <a:srgbClr val="343433"/>
                </a:solidFill>
              </a:rPr>
              <a:t>comma</a:t>
            </a:r>
            <a:r>
              <a:rPr lang="en-GB" altLang="en-US" sz="1800" dirty="0">
                <a:solidFill>
                  <a:srgbClr val="343433"/>
                </a:solidFill>
              </a:rPr>
              <a:t> can usually be used.</a:t>
            </a:r>
          </a:p>
        </p:txBody>
      </p:sp>
      <p:sp>
        <p:nvSpPr>
          <p:cNvPr id="10" name="AutoShape 4">
            <a:extLst>
              <a:ext uri="{FF2B5EF4-FFF2-40B4-BE49-F238E27FC236}">
                <a16:creationId xmlns:a16="http://schemas.microsoft.com/office/drawing/2014/main" id="{4A70946A-D3BE-DC42-97D0-126203F8DC54}"/>
              </a:ext>
            </a:extLst>
          </p:cNvPr>
          <p:cNvSpPr>
            <a:spLocks/>
          </p:cNvSpPr>
          <p:nvPr/>
        </p:nvSpPr>
        <p:spPr bwMode="auto">
          <a:xfrm rot="16200000">
            <a:off x="4550247" y="1908188"/>
            <a:ext cx="249572" cy="2564249"/>
          </a:xfrm>
          <a:prstGeom prst="leftBrace">
            <a:avLst>
              <a:gd name="adj1" fmla="val 61123"/>
              <a:gd name="adj2" fmla="val 50000"/>
            </a:avLst>
          </a:prstGeom>
          <a:noFill/>
          <a:ln w="38100">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sp>
        <p:nvSpPr>
          <p:cNvPr id="11" name="AutoShape 5">
            <a:extLst>
              <a:ext uri="{FF2B5EF4-FFF2-40B4-BE49-F238E27FC236}">
                <a16:creationId xmlns:a16="http://schemas.microsoft.com/office/drawing/2014/main" id="{FB91345E-D8AC-9E43-8936-5181C3BF2B5F}"/>
              </a:ext>
            </a:extLst>
          </p:cNvPr>
          <p:cNvSpPr>
            <a:spLocks/>
          </p:cNvSpPr>
          <p:nvPr/>
        </p:nvSpPr>
        <p:spPr bwMode="auto">
          <a:xfrm rot="16200000">
            <a:off x="7342816" y="1826592"/>
            <a:ext cx="249574" cy="2743200"/>
          </a:xfrm>
          <a:prstGeom prst="leftBrace">
            <a:avLst>
              <a:gd name="adj1" fmla="val 60837"/>
              <a:gd name="adj2" fmla="val 50000"/>
            </a:avLst>
          </a:prstGeom>
          <a:noFill/>
          <a:ln w="38100">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a:p>
        </p:txBody>
      </p:sp>
      <p:sp>
        <p:nvSpPr>
          <p:cNvPr id="12" name="AutoShape 4">
            <a:extLst>
              <a:ext uri="{FF2B5EF4-FFF2-40B4-BE49-F238E27FC236}">
                <a16:creationId xmlns:a16="http://schemas.microsoft.com/office/drawing/2014/main" id="{A9938AD3-1481-4C45-BC34-854C42BBF719}"/>
              </a:ext>
            </a:extLst>
          </p:cNvPr>
          <p:cNvSpPr>
            <a:spLocks/>
          </p:cNvSpPr>
          <p:nvPr/>
        </p:nvSpPr>
        <p:spPr bwMode="auto">
          <a:xfrm rot="16200000">
            <a:off x="4479303" y="3955991"/>
            <a:ext cx="249572" cy="2422357"/>
          </a:xfrm>
          <a:prstGeom prst="leftBrace">
            <a:avLst>
              <a:gd name="adj1" fmla="val 61123"/>
              <a:gd name="adj2" fmla="val 50000"/>
            </a:avLst>
          </a:prstGeom>
          <a:noFill/>
          <a:ln w="38100">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sp>
        <p:nvSpPr>
          <p:cNvPr id="13" name="AutoShape 5">
            <a:extLst>
              <a:ext uri="{FF2B5EF4-FFF2-40B4-BE49-F238E27FC236}">
                <a16:creationId xmlns:a16="http://schemas.microsoft.com/office/drawing/2014/main" id="{940229AE-139A-2648-BB8B-10DDDF8EC0A1}"/>
              </a:ext>
            </a:extLst>
          </p:cNvPr>
          <p:cNvSpPr>
            <a:spLocks/>
          </p:cNvSpPr>
          <p:nvPr/>
        </p:nvSpPr>
        <p:spPr bwMode="auto">
          <a:xfrm rot="16200000">
            <a:off x="7273394" y="3734025"/>
            <a:ext cx="249574" cy="2882047"/>
          </a:xfrm>
          <a:prstGeom prst="leftBrace">
            <a:avLst>
              <a:gd name="adj1" fmla="val 60837"/>
              <a:gd name="adj2" fmla="val 50000"/>
            </a:avLst>
          </a:prstGeom>
          <a:noFill/>
          <a:ln w="38100">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a:p>
        </p:txBody>
      </p:sp>
    </p:spTree>
    <p:extLst>
      <p:ext uri="{BB962C8B-B14F-4D97-AF65-F5344CB8AC3E}">
        <p14:creationId xmlns:p14="http://schemas.microsoft.com/office/powerpoint/2010/main" val="33525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p:bldP spid="9" grpId="0"/>
      <p:bldP spid="10" grpId="0" animBg="1"/>
      <p:bldP spid="11" grpId="0" animBg="1"/>
      <p:bldP spid="12" grpId="0" animBg="1"/>
      <p:bldP spid="1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a:extLst>
              <a:ext uri="{FF2B5EF4-FFF2-40B4-BE49-F238E27FC236}">
                <a16:creationId xmlns:a16="http://schemas.microsoft.com/office/drawing/2014/main" id="{79A7CD54-446C-474A-BDDC-A5024DD41836}"/>
              </a:ext>
            </a:extLst>
          </p:cNvPr>
          <p:cNvSpPr txBox="1">
            <a:spLocks noChangeArrowheads="1"/>
          </p:cNvSpPr>
          <p:nvPr/>
        </p:nvSpPr>
        <p:spPr bwMode="auto">
          <a:xfrm>
            <a:off x="1574068" y="1094032"/>
            <a:ext cx="8676759"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700"/>
              </a:spcBef>
              <a:buFontTx/>
              <a:buNone/>
            </a:pPr>
            <a:r>
              <a:rPr lang="en-GB" altLang="en-US" sz="1900" b="1" dirty="0">
                <a:solidFill>
                  <a:srgbClr val="414042"/>
                </a:solidFill>
              </a:rPr>
              <a:t>Splicing is something to be avoided!</a:t>
            </a:r>
          </a:p>
          <a:p>
            <a:pPr eaLnBrk="1" hangingPunct="1">
              <a:spcBef>
                <a:spcPts val="700"/>
              </a:spcBef>
              <a:buFontTx/>
              <a:buNone/>
            </a:pPr>
            <a:r>
              <a:rPr lang="en-GB" altLang="en-US" sz="1900" b="1" dirty="0">
                <a:solidFill>
                  <a:srgbClr val="414042"/>
                </a:solidFill>
              </a:rPr>
              <a:t>So are run-ons (fused sentences) and sentence fragments.</a:t>
            </a:r>
            <a:endParaRPr lang="en-US" altLang="en-US" sz="1900" b="1" dirty="0">
              <a:solidFill>
                <a:srgbClr val="414042"/>
              </a:solidFill>
            </a:endParaRPr>
          </a:p>
        </p:txBody>
      </p:sp>
      <p:sp>
        <p:nvSpPr>
          <p:cNvPr id="3" name="Rectangle 4">
            <a:extLst>
              <a:ext uri="{FF2B5EF4-FFF2-40B4-BE49-F238E27FC236}">
                <a16:creationId xmlns:a16="http://schemas.microsoft.com/office/drawing/2014/main" id="{4EB6ED9E-95A6-9244-8C6F-37F281081C05}"/>
              </a:ext>
            </a:extLst>
          </p:cNvPr>
          <p:cNvSpPr>
            <a:spLocks noChangeArrowheads="1"/>
          </p:cNvSpPr>
          <p:nvPr/>
        </p:nvSpPr>
        <p:spPr bwMode="auto">
          <a:xfrm>
            <a:off x="1574068" y="2198076"/>
            <a:ext cx="8739309" cy="4108450"/>
          </a:xfrm>
          <a:prstGeom prst="rect">
            <a:avLst/>
          </a:prstGeom>
          <a:noFill/>
          <a:ln>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US" altLang="en-US" sz="1900" b="1" dirty="0">
                <a:solidFill>
                  <a:srgbClr val="414042"/>
                </a:solidFill>
              </a:rPr>
              <a:t>Comma splice OR the comma that’s not up to the job!</a:t>
            </a:r>
          </a:p>
          <a:p>
            <a:pPr eaLnBrk="1" hangingPunct="1">
              <a:spcBef>
                <a:spcPts val="700"/>
              </a:spcBef>
              <a:buFontTx/>
              <a:buNone/>
            </a:pPr>
            <a:r>
              <a:rPr lang="en-GB" altLang="en-US" sz="1900" dirty="0">
                <a:solidFill>
                  <a:srgbClr val="414042"/>
                </a:solidFill>
              </a:rPr>
              <a:t>A </a:t>
            </a:r>
            <a:r>
              <a:rPr lang="en-GB" altLang="en-US" sz="1900" b="1" dirty="0">
                <a:solidFill>
                  <a:srgbClr val="0070C0"/>
                </a:solidFill>
              </a:rPr>
              <a:t>comma</a:t>
            </a:r>
            <a:r>
              <a:rPr lang="en-GB" altLang="en-US" sz="1900" dirty="0">
                <a:solidFill>
                  <a:srgbClr val="343433"/>
                </a:solidFill>
              </a:rPr>
              <a:t> </a:t>
            </a:r>
            <a:r>
              <a:rPr lang="en-GB" altLang="en-US" sz="1900" dirty="0">
                <a:solidFill>
                  <a:srgbClr val="414042"/>
                </a:solidFill>
              </a:rPr>
              <a:t>has been used incorrectly to join two independent clauses</a:t>
            </a:r>
            <a:br>
              <a:rPr lang="en-GB" altLang="en-US" sz="1900" dirty="0">
                <a:solidFill>
                  <a:srgbClr val="414042"/>
                </a:solidFill>
              </a:rPr>
            </a:br>
            <a:r>
              <a:rPr lang="en-GB" altLang="en-US" sz="1900" dirty="0">
                <a:solidFill>
                  <a:srgbClr val="414042"/>
                </a:solidFill>
              </a:rPr>
              <a:t>which each make sense on their own.</a:t>
            </a:r>
          </a:p>
          <a:p>
            <a:pPr eaLnBrk="1" hangingPunct="1">
              <a:spcBef>
                <a:spcPts val="2000"/>
              </a:spcBef>
              <a:buFontTx/>
              <a:buNone/>
            </a:pPr>
            <a:r>
              <a:rPr lang="en-GB" altLang="en-US" sz="1900" b="1" dirty="0">
                <a:solidFill>
                  <a:srgbClr val="414042"/>
                </a:solidFill>
              </a:rPr>
              <a:t>A run-on or fused sentence</a:t>
            </a:r>
          </a:p>
          <a:p>
            <a:pPr eaLnBrk="1" hangingPunct="1">
              <a:spcBef>
                <a:spcPts val="700"/>
              </a:spcBef>
              <a:buFontTx/>
              <a:buNone/>
            </a:pPr>
            <a:r>
              <a:rPr lang="en-GB" altLang="en-US" sz="1900" b="1" dirty="0">
                <a:solidFill>
                  <a:srgbClr val="0070C0"/>
                </a:solidFill>
              </a:rPr>
              <a:t>Nothing</a:t>
            </a:r>
            <a:r>
              <a:rPr lang="en-GB" altLang="en-US" sz="1900" dirty="0">
                <a:solidFill>
                  <a:srgbClr val="39AB47"/>
                </a:solidFill>
              </a:rPr>
              <a:t> </a:t>
            </a:r>
            <a:r>
              <a:rPr lang="en-GB" altLang="en-US" sz="1900" dirty="0">
                <a:solidFill>
                  <a:srgbClr val="414042"/>
                </a:solidFill>
              </a:rPr>
              <a:t>has been used to join two sentences which each make sense</a:t>
            </a:r>
            <a:br>
              <a:rPr lang="en-GB" altLang="en-US" sz="1900" dirty="0">
                <a:solidFill>
                  <a:srgbClr val="414042"/>
                </a:solidFill>
              </a:rPr>
            </a:br>
            <a:r>
              <a:rPr lang="en-GB" altLang="en-US" sz="1900" dirty="0">
                <a:solidFill>
                  <a:srgbClr val="414042"/>
                </a:solidFill>
              </a:rPr>
              <a:t>on their own.</a:t>
            </a:r>
          </a:p>
          <a:p>
            <a:pPr eaLnBrk="1" hangingPunct="1">
              <a:spcBef>
                <a:spcPts val="2000"/>
              </a:spcBef>
              <a:buFontTx/>
              <a:buNone/>
            </a:pPr>
            <a:r>
              <a:rPr lang="en-GB" altLang="en-US" sz="1900" b="1" dirty="0">
                <a:solidFill>
                  <a:srgbClr val="414042"/>
                </a:solidFill>
              </a:rPr>
              <a:t>Sentence fragment</a:t>
            </a:r>
          </a:p>
          <a:p>
            <a:pPr eaLnBrk="1" hangingPunct="1">
              <a:spcBef>
                <a:spcPts val="700"/>
              </a:spcBef>
              <a:buFontTx/>
              <a:buNone/>
            </a:pPr>
            <a:r>
              <a:rPr lang="en-GB" altLang="en-US" sz="1900" dirty="0">
                <a:solidFill>
                  <a:srgbClr val="414042"/>
                </a:solidFill>
              </a:rPr>
              <a:t>Part of a sentence that does not make sense on its own but is used</a:t>
            </a:r>
            <a:br>
              <a:rPr lang="en-GB" altLang="en-US" sz="1900" dirty="0">
                <a:solidFill>
                  <a:srgbClr val="414042"/>
                </a:solidFill>
              </a:rPr>
            </a:br>
            <a:r>
              <a:rPr lang="en-GB" altLang="en-US" sz="1900" dirty="0">
                <a:solidFill>
                  <a:srgbClr val="414042"/>
                </a:solidFill>
              </a:rPr>
              <a:t>as a complete sentence.</a:t>
            </a:r>
            <a:endParaRPr lang="en-US" altLang="en-US" sz="1900" dirty="0">
              <a:solidFill>
                <a:srgbClr val="414042"/>
              </a:solidFill>
            </a:endParaRPr>
          </a:p>
        </p:txBody>
      </p:sp>
    </p:spTree>
    <p:extLst>
      <p:ext uri="{BB962C8B-B14F-4D97-AF65-F5344CB8AC3E}">
        <p14:creationId xmlns:p14="http://schemas.microsoft.com/office/powerpoint/2010/main" val="35199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556151CC-C1DA-D74C-93E4-2C0D69E430B9}"/>
              </a:ext>
            </a:extLst>
          </p:cNvPr>
          <p:cNvSpPr txBox="1">
            <a:spLocks noChangeArrowheads="1"/>
          </p:cNvSpPr>
          <p:nvPr/>
        </p:nvSpPr>
        <p:spPr bwMode="auto">
          <a:xfrm>
            <a:off x="2013804" y="1847239"/>
            <a:ext cx="6497150"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343433"/>
                </a:solidFill>
              </a:rPr>
              <a:t>They were dining in the first class dining hall, all was fine until they felt a jolt.</a:t>
            </a:r>
          </a:p>
        </p:txBody>
      </p:sp>
      <p:sp>
        <p:nvSpPr>
          <p:cNvPr id="3" name="Text Box 4">
            <a:extLst>
              <a:ext uri="{FF2B5EF4-FFF2-40B4-BE49-F238E27FC236}">
                <a16:creationId xmlns:a16="http://schemas.microsoft.com/office/drawing/2014/main" id="{423F8C97-D72A-CD40-A752-37CCFE71BA89}"/>
              </a:ext>
            </a:extLst>
          </p:cNvPr>
          <p:cNvSpPr txBox="1">
            <a:spLocks noChangeArrowheads="1"/>
          </p:cNvSpPr>
          <p:nvPr/>
        </p:nvSpPr>
        <p:spPr bwMode="auto">
          <a:xfrm>
            <a:off x="9166470" y="1881451"/>
            <a:ext cx="1577730" cy="584775"/>
          </a:xfrm>
          <a:prstGeom prst="rect">
            <a:avLst/>
          </a:prstGeom>
          <a:solidFill>
            <a:srgbClr val="39AB47"/>
          </a:solidFill>
          <a:ln w="76200">
            <a:noFill/>
            <a:miter lim="800000"/>
            <a:headEnd/>
            <a:tailEnd/>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dirty="0">
                <a:solidFill>
                  <a:schemeClr val="bg1"/>
                </a:solidFill>
              </a:rPr>
              <a:t>Splice</a:t>
            </a:r>
          </a:p>
        </p:txBody>
      </p:sp>
      <p:sp>
        <p:nvSpPr>
          <p:cNvPr id="4" name="Text Box 5">
            <a:extLst>
              <a:ext uri="{FF2B5EF4-FFF2-40B4-BE49-F238E27FC236}">
                <a16:creationId xmlns:a16="http://schemas.microsoft.com/office/drawing/2014/main" id="{AABA7772-1409-2F45-96BD-C1FD9FFA49FE}"/>
              </a:ext>
            </a:extLst>
          </p:cNvPr>
          <p:cNvSpPr txBox="1">
            <a:spLocks noChangeArrowheads="1"/>
          </p:cNvSpPr>
          <p:nvPr/>
        </p:nvSpPr>
        <p:spPr bwMode="auto">
          <a:xfrm>
            <a:off x="2013804" y="3845917"/>
            <a:ext cx="5591542"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343433"/>
                </a:solidFill>
              </a:rPr>
              <a:t>A man raced in, he had a block of ice.</a:t>
            </a:r>
          </a:p>
        </p:txBody>
      </p:sp>
      <p:sp>
        <p:nvSpPr>
          <p:cNvPr id="5" name="Text Box 6">
            <a:extLst>
              <a:ext uri="{FF2B5EF4-FFF2-40B4-BE49-F238E27FC236}">
                <a16:creationId xmlns:a16="http://schemas.microsoft.com/office/drawing/2014/main" id="{6AFE3D1F-2C49-0A44-AC45-BF8B1E44D8A9}"/>
              </a:ext>
            </a:extLst>
          </p:cNvPr>
          <p:cNvSpPr txBox="1">
            <a:spLocks noChangeArrowheads="1"/>
          </p:cNvSpPr>
          <p:nvPr/>
        </p:nvSpPr>
        <p:spPr bwMode="auto">
          <a:xfrm>
            <a:off x="9166470" y="3741713"/>
            <a:ext cx="1577730" cy="584775"/>
          </a:xfrm>
          <a:prstGeom prst="rect">
            <a:avLst/>
          </a:prstGeom>
          <a:solidFill>
            <a:srgbClr val="39AB47"/>
          </a:solidFill>
          <a:ln w="76200">
            <a:noFill/>
            <a:miter lim="800000"/>
            <a:headEnd/>
            <a:tailEnd/>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dirty="0">
                <a:solidFill>
                  <a:schemeClr val="bg1"/>
                </a:solidFill>
              </a:rPr>
              <a:t>Splice</a:t>
            </a:r>
          </a:p>
        </p:txBody>
      </p:sp>
      <p:sp>
        <p:nvSpPr>
          <p:cNvPr id="6" name="Text Box 7">
            <a:extLst>
              <a:ext uri="{FF2B5EF4-FFF2-40B4-BE49-F238E27FC236}">
                <a16:creationId xmlns:a16="http://schemas.microsoft.com/office/drawing/2014/main" id="{4BFFCE06-2079-2E47-8DC1-FAB6CAC218DA}"/>
              </a:ext>
            </a:extLst>
          </p:cNvPr>
          <p:cNvSpPr txBox="1">
            <a:spLocks noChangeArrowheads="1"/>
          </p:cNvSpPr>
          <p:nvPr/>
        </p:nvSpPr>
        <p:spPr bwMode="auto">
          <a:xfrm>
            <a:off x="2013803" y="2985232"/>
            <a:ext cx="6497149"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343433"/>
                </a:solidFill>
              </a:rPr>
              <a:t>They listened to the music, which was delightful.</a:t>
            </a:r>
          </a:p>
        </p:txBody>
      </p:sp>
      <p:sp>
        <p:nvSpPr>
          <p:cNvPr id="7" name="Text Box 8">
            <a:extLst>
              <a:ext uri="{FF2B5EF4-FFF2-40B4-BE49-F238E27FC236}">
                <a16:creationId xmlns:a16="http://schemas.microsoft.com/office/drawing/2014/main" id="{196DBCBC-5EBE-7840-9117-E0964EDAABF2}"/>
              </a:ext>
            </a:extLst>
          </p:cNvPr>
          <p:cNvSpPr txBox="1">
            <a:spLocks noChangeArrowheads="1"/>
          </p:cNvSpPr>
          <p:nvPr/>
        </p:nvSpPr>
        <p:spPr bwMode="auto">
          <a:xfrm>
            <a:off x="9166470" y="2889416"/>
            <a:ext cx="1255001" cy="584775"/>
          </a:xfrm>
          <a:prstGeom prst="rect">
            <a:avLst/>
          </a:prstGeom>
          <a:solidFill>
            <a:srgbClr val="39AB47"/>
          </a:solidFill>
          <a:ln w="76200">
            <a:noFill/>
            <a:miter lim="800000"/>
            <a:headEnd/>
            <a:tailEnd/>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dirty="0">
                <a:solidFill>
                  <a:schemeClr val="bg1"/>
                </a:solidFill>
              </a:rPr>
              <a:t>Fine</a:t>
            </a:r>
          </a:p>
        </p:txBody>
      </p:sp>
      <p:sp>
        <p:nvSpPr>
          <p:cNvPr id="8" name="Text Box 9">
            <a:extLst>
              <a:ext uri="{FF2B5EF4-FFF2-40B4-BE49-F238E27FC236}">
                <a16:creationId xmlns:a16="http://schemas.microsoft.com/office/drawing/2014/main" id="{63D9420B-F44E-E943-A901-BE101CD0DD5E}"/>
              </a:ext>
            </a:extLst>
          </p:cNvPr>
          <p:cNvSpPr txBox="1">
            <a:spLocks noChangeArrowheads="1"/>
          </p:cNvSpPr>
          <p:nvPr/>
        </p:nvSpPr>
        <p:spPr bwMode="auto">
          <a:xfrm>
            <a:off x="2013804" y="4772266"/>
            <a:ext cx="6382850" cy="1225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343433"/>
                </a:solidFill>
              </a:rPr>
              <a:t>They were sitting at the table finishing their dinner, when they decided to return to their cabin.</a:t>
            </a:r>
          </a:p>
        </p:txBody>
      </p:sp>
      <p:sp>
        <p:nvSpPr>
          <p:cNvPr id="9" name="Text Box 10">
            <a:extLst>
              <a:ext uri="{FF2B5EF4-FFF2-40B4-BE49-F238E27FC236}">
                <a16:creationId xmlns:a16="http://schemas.microsoft.com/office/drawing/2014/main" id="{4EDB152E-B9C4-5146-BD63-C0F9BF34E64D}"/>
              </a:ext>
            </a:extLst>
          </p:cNvPr>
          <p:cNvSpPr txBox="1">
            <a:spLocks noChangeArrowheads="1"/>
          </p:cNvSpPr>
          <p:nvPr/>
        </p:nvSpPr>
        <p:spPr bwMode="auto">
          <a:xfrm>
            <a:off x="9166470" y="4808898"/>
            <a:ext cx="1255000" cy="584775"/>
          </a:xfrm>
          <a:prstGeom prst="rect">
            <a:avLst/>
          </a:prstGeom>
          <a:solidFill>
            <a:srgbClr val="39AB47"/>
          </a:solidFill>
          <a:ln w="76200">
            <a:noFill/>
            <a:miter lim="800000"/>
            <a:headEnd/>
            <a:tailEnd/>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dirty="0">
                <a:solidFill>
                  <a:schemeClr val="bg1"/>
                </a:solidFill>
              </a:rPr>
              <a:t>Fine</a:t>
            </a:r>
          </a:p>
        </p:txBody>
      </p:sp>
      <p:sp>
        <p:nvSpPr>
          <p:cNvPr id="10" name="Oval 13">
            <a:extLst>
              <a:ext uri="{FF2B5EF4-FFF2-40B4-BE49-F238E27FC236}">
                <a16:creationId xmlns:a16="http://schemas.microsoft.com/office/drawing/2014/main" id="{BFAA89AA-9E69-7F46-AF42-618AB5E1B61F}"/>
              </a:ext>
            </a:extLst>
          </p:cNvPr>
          <p:cNvSpPr>
            <a:spLocks noChangeArrowheads="1"/>
          </p:cNvSpPr>
          <p:nvPr/>
        </p:nvSpPr>
        <p:spPr bwMode="auto">
          <a:xfrm>
            <a:off x="5319346" y="2965100"/>
            <a:ext cx="844062" cy="463900"/>
          </a:xfrm>
          <a:prstGeom prst="ellipse">
            <a:avLst/>
          </a:prstGeom>
          <a:noFill/>
          <a:ln w="28575">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a:p>
        </p:txBody>
      </p:sp>
      <p:sp>
        <p:nvSpPr>
          <p:cNvPr id="11" name="Oval 13">
            <a:extLst>
              <a:ext uri="{FF2B5EF4-FFF2-40B4-BE49-F238E27FC236}">
                <a16:creationId xmlns:a16="http://schemas.microsoft.com/office/drawing/2014/main" id="{606AB1E9-B7FD-6A4D-9827-54F515D46D0E}"/>
              </a:ext>
            </a:extLst>
          </p:cNvPr>
          <p:cNvSpPr>
            <a:spLocks noChangeArrowheads="1"/>
          </p:cNvSpPr>
          <p:nvPr/>
        </p:nvSpPr>
        <p:spPr bwMode="auto">
          <a:xfrm>
            <a:off x="2927838" y="5081954"/>
            <a:ext cx="747347" cy="430823"/>
          </a:xfrm>
          <a:prstGeom prst="ellipse">
            <a:avLst/>
          </a:prstGeom>
          <a:noFill/>
          <a:ln w="28575">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a:p>
        </p:txBody>
      </p:sp>
      <p:sp>
        <p:nvSpPr>
          <p:cNvPr id="12" name="Text Box 3">
            <a:extLst>
              <a:ext uri="{FF2B5EF4-FFF2-40B4-BE49-F238E27FC236}">
                <a16:creationId xmlns:a16="http://schemas.microsoft.com/office/drawing/2014/main" id="{96DA8E06-F5BF-344C-8391-9B2B4E0C4C6B}"/>
              </a:ext>
            </a:extLst>
          </p:cNvPr>
          <p:cNvSpPr txBox="1">
            <a:spLocks noChangeArrowheads="1"/>
          </p:cNvSpPr>
          <p:nvPr/>
        </p:nvSpPr>
        <p:spPr bwMode="auto">
          <a:xfrm>
            <a:off x="0" y="881253"/>
            <a:ext cx="12169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2700" b="1" dirty="0">
                <a:solidFill>
                  <a:srgbClr val="0070C0"/>
                </a:solidFill>
              </a:rPr>
              <a:t>The comma splice </a:t>
            </a:r>
            <a:r>
              <a:rPr lang="en-GB" altLang="en-US" sz="2700" dirty="0">
                <a:solidFill>
                  <a:srgbClr val="0070C0"/>
                </a:solidFill>
              </a:rPr>
              <a:t>- which is </a:t>
            </a:r>
            <a:r>
              <a:rPr lang="en-GB" altLang="en-US" sz="2700" b="1" dirty="0">
                <a:solidFill>
                  <a:srgbClr val="0070C0"/>
                </a:solidFill>
              </a:rPr>
              <a:t>fine</a:t>
            </a:r>
            <a:r>
              <a:rPr lang="en-GB" altLang="en-US" sz="2700" dirty="0">
                <a:solidFill>
                  <a:srgbClr val="0070C0"/>
                </a:solidFill>
              </a:rPr>
              <a:t> and which is a </a:t>
            </a:r>
            <a:r>
              <a:rPr lang="en-GB" altLang="en-US" sz="2700" b="1" dirty="0">
                <a:solidFill>
                  <a:srgbClr val="0070C0"/>
                </a:solidFill>
              </a:rPr>
              <a:t>splice</a:t>
            </a:r>
            <a:r>
              <a:rPr lang="en-GB" altLang="en-US" sz="2700" dirty="0">
                <a:solidFill>
                  <a:srgbClr val="0070C0"/>
                </a:solidFill>
              </a:rPr>
              <a:t>?</a:t>
            </a:r>
          </a:p>
        </p:txBody>
      </p:sp>
    </p:spTree>
    <p:extLst>
      <p:ext uri="{BB962C8B-B14F-4D97-AF65-F5344CB8AC3E}">
        <p14:creationId xmlns:p14="http://schemas.microsoft.com/office/powerpoint/2010/main" val="64680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p:bldP spid="9" grpId="0" animBg="1"/>
      <p:bldP spid="10" grpId="0" animBg="1"/>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a:extLst>
              <a:ext uri="{FF2B5EF4-FFF2-40B4-BE49-F238E27FC236}">
                <a16:creationId xmlns:a16="http://schemas.microsoft.com/office/drawing/2014/main" id="{31D39AFA-C4AF-AD4B-9044-074B27A06E5B}"/>
              </a:ext>
            </a:extLst>
          </p:cNvPr>
          <p:cNvSpPr txBox="1">
            <a:spLocks noChangeArrowheads="1"/>
          </p:cNvSpPr>
          <p:nvPr/>
        </p:nvSpPr>
        <p:spPr bwMode="auto">
          <a:xfrm>
            <a:off x="9166469" y="3236363"/>
            <a:ext cx="1003299" cy="584775"/>
          </a:xfrm>
          <a:prstGeom prst="rect">
            <a:avLst/>
          </a:prstGeom>
          <a:solidFill>
            <a:srgbClr val="39AB47"/>
          </a:solidFill>
          <a:ln w="76200">
            <a:noFill/>
            <a:miter lim="800000"/>
            <a:headEnd/>
            <a:tailEnd/>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dirty="0">
                <a:solidFill>
                  <a:schemeClr val="bg1"/>
                </a:solidFill>
              </a:rPr>
              <a:t>Fine</a:t>
            </a:r>
          </a:p>
        </p:txBody>
      </p:sp>
      <p:sp>
        <p:nvSpPr>
          <p:cNvPr id="3" name="Text Box 2">
            <a:extLst>
              <a:ext uri="{FF2B5EF4-FFF2-40B4-BE49-F238E27FC236}">
                <a16:creationId xmlns:a16="http://schemas.microsoft.com/office/drawing/2014/main" id="{C076BE8B-D194-4B4A-8305-600E8F9D2381}"/>
              </a:ext>
            </a:extLst>
          </p:cNvPr>
          <p:cNvSpPr txBox="1">
            <a:spLocks noChangeArrowheads="1"/>
          </p:cNvSpPr>
          <p:nvPr/>
        </p:nvSpPr>
        <p:spPr bwMode="auto">
          <a:xfrm>
            <a:off x="2022231" y="1595407"/>
            <a:ext cx="5890846" cy="395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343433"/>
                </a:solidFill>
              </a:rPr>
              <a:t>Alice turned to look at him, their eyes met.</a:t>
            </a:r>
          </a:p>
        </p:txBody>
      </p:sp>
      <p:sp>
        <p:nvSpPr>
          <p:cNvPr id="4" name="Text Box 5">
            <a:extLst>
              <a:ext uri="{FF2B5EF4-FFF2-40B4-BE49-F238E27FC236}">
                <a16:creationId xmlns:a16="http://schemas.microsoft.com/office/drawing/2014/main" id="{77D6B206-4EAB-5145-A292-8092B9D2853D}"/>
              </a:ext>
            </a:extLst>
          </p:cNvPr>
          <p:cNvSpPr txBox="1">
            <a:spLocks noChangeArrowheads="1"/>
          </p:cNvSpPr>
          <p:nvPr/>
        </p:nvSpPr>
        <p:spPr bwMode="auto">
          <a:xfrm>
            <a:off x="2022231" y="4376875"/>
            <a:ext cx="6435969" cy="85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343433"/>
                </a:solidFill>
              </a:rPr>
              <a:t>They had not been in the cabin for many minutes, there was a knock on the door…</a:t>
            </a:r>
          </a:p>
        </p:txBody>
      </p:sp>
      <p:sp>
        <p:nvSpPr>
          <p:cNvPr id="5" name="Text Box 7">
            <a:extLst>
              <a:ext uri="{FF2B5EF4-FFF2-40B4-BE49-F238E27FC236}">
                <a16:creationId xmlns:a16="http://schemas.microsoft.com/office/drawing/2014/main" id="{BA268773-14AC-EE47-85DD-2D34E1651D4F}"/>
              </a:ext>
            </a:extLst>
          </p:cNvPr>
          <p:cNvSpPr txBox="1">
            <a:spLocks noChangeArrowheads="1"/>
          </p:cNvSpPr>
          <p:nvPr/>
        </p:nvSpPr>
        <p:spPr bwMode="auto">
          <a:xfrm>
            <a:off x="2022231" y="2395629"/>
            <a:ext cx="6559061"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343433"/>
                </a:solidFill>
              </a:rPr>
              <a:t>As Alice rose from her s</a:t>
            </a:r>
            <a:r>
              <a:rPr lang="en-US" altLang="en-US" sz="2000" dirty="0">
                <a:solidFill>
                  <a:srgbClr val="343433"/>
                </a:solidFill>
              </a:rPr>
              <a:t>eat, he gave a slight nod.</a:t>
            </a:r>
            <a:endParaRPr lang="en-GB" altLang="en-US" sz="2000" dirty="0">
              <a:solidFill>
                <a:srgbClr val="343433"/>
              </a:solidFill>
            </a:endParaRPr>
          </a:p>
        </p:txBody>
      </p:sp>
      <p:sp>
        <p:nvSpPr>
          <p:cNvPr id="6" name="Text Box 9">
            <a:extLst>
              <a:ext uri="{FF2B5EF4-FFF2-40B4-BE49-F238E27FC236}">
                <a16:creationId xmlns:a16="http://schemas.microsoft.com/office/drawing/2014/main" id="{45082416-F273-3246-A726-6876A08DC7F9}"/>
              </a:ext>
            </a:extLst>
          </p:cNvPr>
          <p:cNvSpPr txBox="1">
            <a:spLocks noChangeArrowheads="1"/>
          </p:cNvSpPr>
          <p:nvPr/>
        </p:nvSpPr>
        <p:spPr bwMode="auto">
          <a:xfrm>
            <a:off x="2022231" y="3227850"/>
            <a:ext cx="6805246" cy="85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343433"/>
                </a:solidFill>
              </a:rPr>
              <a:t>People were rushing </a:t>
            </a:r>
            <a:r>
              <a:rPr lang="en-US" altLang="en-US" sz="2000" dirty="0">
                <a:solidFill>
                  <a:srgbClr val="343433"/>
                </a:solidFill>
              </a:rPr>
              <a:t>everywhere</a:t>
            </a:r>
            <a:r>
              <a:rPr lang="en-GB" altLang="en-US" sz="2000" dirty="0">
                <a:solidFill>
                  <a:srgbClr val="343433"/>
                </a:solidFill>
              </a:rPr>
              <a:t>, but the two women remained calm.</a:t>
            </a:r>
          </a:p>
        </p:txBody>
      </p:sp>
      <p:sp>
        <p:nvSpPr>
          <p:cNvPr id="7" name="Oval 13">
            <a:extLst>
              <a:ext uri="{FF2B5EF4-FFF2-40B4-BE49-F238E27FC236}">
                <a16:creationId xmlns:a16="http://schemas.microsoft.com/office/drawing/2014/main" id="{CB7A7291-D1ED-2842-ABA8-25E19C3E9972}"/>
              </a:ext>
            </a:extLst>
          </p:cNvPr>
          <p:cNvSpPr>
            <a:spLocks noChangeArrowheads="1"/>
          </p:cNvSpPr>
          <p:nvPr/>
        </p:nvSpPr>
        <p:spPr bwMode="auto">
          <a:xfrm>
            <a:off x="5987562" y="3169444"/>
            <a:ext cx="527538" cy="519112"/>
          </a:xfrm>
          <a:prstGeom prst="ellipse">
            <a:avLst/>
          </a:prstGeom>
          <a:noFill/>
          <a:ln w="28575">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a:p>
        </p:txBody>
      </p:sp>
      <p:sp>
        <p:nvSpPr>
          <p:cNvPr id="8" name="Text Box 4">
            <a:extLst>
              <a:ext uri="{FF2B5EF4-FFF2-40B4-BE49-F238E27FC236}">
                <a16:creationId xmlns:a16="http://schemas.microsoft.com/office/drawing/2014/main" id="{4D080F8A-831B-C74E-9C56-E1450A43CF53}"/>
              </a:ext>
            </a:extLst>
          </p:cNvPr>
          <p:cNvSpPr txBox="1">
            <a:spLocks noChangeArrowheads="1"/>
          </p:cNvSpPr>
          <p:nvPr/>
        </p:nvSpPr>
        <p:spPr bwMode="auto">
          <a:xfrm>
            <a:off x="9166469" y="1467182"/>
            <a:ext cx="1537389" cy="584775"/>
          </a:xfrm>
          <a:prstGeom prst="rect">
            <a:avLst/>
          </a:prstGeom>
          <a:solidFill>
            <a:srgbClr val="39AB47"/>
          </a:solidFill>
          <a:ln w="76200">
            <a:noFill/>
            <a:miter lim="800000"/>
            <a:headEnd/>
            <a:tailEnd/>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dirty="0">
                <a:solidFill>
                  <a:schemeClr val="bg1"/>
                </a:solidFill>
              </a:rPr>
              <a:t>Splice</a:t>
            </a:r>
          </a:p>
        </p:txBody>
      </p:sp>
      <p:sp>
        <p:nvSpPr>
          <p:cNvPr id="9" name="Text Box 6">
            <a:extLst>
              <a:ext uri="{FF2B5EF4-FFF2-40B4-BE49-F238E27FC236}">
                <a16:creationId xmlns:a16="http://schemas.microsoft.com/office/drawing/2014/main" id="{BA31ACB2-B510-8B4D-B26A-171BA82F72EB}"/>
              </a:ext>
            </a:extLst>
          </p:cNvPr>
          <p:cNvSpPr txBox="1">
            <a:spLocks noChangeArrowheads="1"/>
          </p:cNvSpPr>
          <p:nvPr/>
        </p:nvSpPr>
        <p:spPr bwMode="auto">
          <a:xfrm>
            <a:off x="9166470" y="4414300"/>
            <a:ext cx="1537388" cy="584775"/>
          </a:xfrm>
          <a:prstGeom prst="rect">
            <a:avLst/>
          </a:prstGeom>
          <a:solidFill>
            <a:srgbClr val="39AB47"/>
          </a:solidFill>
          <a:ln w="76200">
            <a:noFill/>
            <a:miter lim="800000"/>
            <a:headEnd/>
            <a:tailEnd/>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dirty="0">
                <a:solidFill>
                  <a:schemeClr val="bg1"/>
                </a:solidFill>
              </a:rPr>
              <a:t>Splice</a:t>
            </a:r>
          </a:p>
        </p:txBody>
      </p:sp>
      <p:sp>
        <p:nvSpPr>
          <p:cNvPr id="10" name="Text Box 8">
            <a:extLst>
              <a:ext uri="{FF2B5EF4-FFF2-40B4-BE49-F238E27FC236}">
                <a16:creationId xmlns:a16="http://schemas.microsoft.com/office/drawing/2014/main" id="{BA2DA3AB-83FD-954A-9837-03FD844794E3}"/>
              </a:ext>
            </a:extLst>
          </p:cNvPr>
          <p:cNvSpPr txBox="1">
            <a:spLocks noChangeArrowheads="1"/>
          </p:cNvSpPr>
          <p:nvPr/>
        </p:nvSpPr>
        <p:spPr bwMode="auto">
          <a:xfrm>
            <a:off x="9166469" y="2313717"/>
            <a:ext cx="1313961" cy="584775"/>
          </a:xfrm>
          <a:prstGeom prst="rect">
            <a:avLst/>
          </a:prstGeom>
          <a:solidFill>
            <a:srgbClr val="39AB47"/>
          </a:solidFill>
          <a:ln w="76200">
            <a:noFill/>
            <a:miter lim="800000"/>
            <a:headEnd/>
            <a:tailEnd/>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dirty="0">
                <a:solidFill>
                  <a:schemeClr val="bg1"/>
                </a:solidFill>
              </a:rPr>
              <a:t>Fine</a:t>
            </a:r>
          </a:p>
        </p:txBody>
      </p:sp>
      <p:sp>
        <p:nvSpPr>
          <p:cNvPr id="11" name="Oval 13">
            <a:extLst>
              <a:ext uri="{FF2B5EF4-FFF2-40B4-BE49-F238E27FC236}">
                <a16:creationId xmlns:a16="http://schemas.microsoft.com/office/drawing/2014/main" id="{86CBC659-2AC4-3349-858B-F356CB2B42B2}"/>
              </a:ext>
            </a:extLst>
          </p:cNvPr>
          <p:cNvSpPr>
            <a:spLocks noChangeArrowheads="1"/>
          </p:cNvSpPr>
          <p:nvPr/>
        </p:nvSpPr>
        <p:spPr bwMode="auto">
          <a:xfrm>
            <a:off x="2039815" y="2360460"/>
            <a:ext cx="465993" cy="502863"/>
          </a:xfrm>
          <a:prstGeom prst="ellipse">
            <a:avLst/>
          </a:prstGeom>
          <a:noFill/>
          <a:ln w="28575">
            <a:solidFill>
              <a:srgbClr val="39AB47"/>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a:p>
        </p:txBody>
      </p:sp>
    </p:spTree>
    <p:extLst>
      <p:ext uri="{BB962C8B-B14F-4D97-AF65-F5344CB8AC3E}">
        <p14:creationId xmlns:p14="http://schemas.microsoft.com/office/powerpoint/2010/main" val="213853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animBg="1"/>
      <p:bldP spid="8" grpId="0" animBg="1"/>
      <p:bldP spid="9" grpId="0" animBg="1"/>
      <p:bldP spid="10" grpId="0" animBg="1"/>
      <p:bldP spid="1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06BA3B5E-745A-3D46-AF41-D70650AFE838}"/>
              </a:ext>
            </a:extLst>
          </p:cNvPr>
          <p:cNvSpPr txBox="1">
            <a:spLocks noChangeArrowheads="1"/>
          </p:cNvSpPr>
          <p:nvPr/>
        </p:nvSpPr>
        <p:spPr bwMode="auto">
          <a:xfrm>
            <a:off x="0" y="719138"/>
            <a:ext cx="12169775" cy="457200"/>
          </a:xfrm>
          <a:prstGeom prst="rect">
            <a:avLst/>
          </a:prstGeom>
          <a:noFill/>
          <a:ln>
            <a:noFill/>
          </a:ln>
          <a:effectLst/>
        </p:spPr>
        <p:txBody>
          <a:bodyPr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700" b="1" dirty="0">
                <a:solidFill>
                  <a:srgbClr val="0070C0"/>
                </a:solidFill>
                <a:cs typeface="Times New Roman" panose="02020603050405020304" pitchFamily="18" charset="0"/>
              </a:rPr>
              <a:t>Activity</a:t>
            </a:r>
            <a:endParaRPr lang="en-GB" altLang="en-US" sz="2700" dirty="0">
              <a:solidFill>
                <a:srgbClr val="0070C0"/>
              </a:solidFill>
              <a:cs typeface="Times New Roman" panose="02020603050405020304" pitchFamily="18" charset="0"/>
            </a:endParaRPr>
          </a:p>
        </p:txBody>
      </p:sp>
      <p:sp>
        <p:nvSpPr>
          <p:cNvPr id="3" name="Text Box 2">
            <a:extLst>
              <a:ext uri="{FF2B5EF4-FFF2-40B4-BE49-F238E27FC236}">
                <a16:creationId xmlns:a16="http://schemas.microsoft.com/office/drawing/2014/main" id="{F7738D2A-21B6-1246-BD65-AA4A1E49C7C9}"/>
              </a:ext>
            </a:extLst>
          </p:cNvPr>
          <p:cNvSpPr txBox="1">
            <a:spLocks noChangeArrowheads="1"/>
          </p:cNvSpPr>
          <p:nvPr/>
        </p:nvSpPr>
        <p:spPr bwMode="auto">
          <a:xfrm>
            <a:off x="1298641" y="1904633"/>
            <a:ext cx="4143797" cy="3503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500"/>
              </a:spcBef>
            </a:pPr>
            <a:r>
              <a:rPr lang="en-GB" altLang="en-US" sz="2000" dirty="0">
                <a:solidFill>
                  <a:srgbClr val="414042"/>
                </a:solidFill>
              </a:rPr>
              <a:t>Find more examples of sentences of two and three clauses in the text, then invent some of your own that follow the same pattern as the ones you have found.</a:t>
            </a:r>
          </a:p>
          <a:p>
            <a:pPr>
              <a:spcBef>
                <a:spcPts val="1500"/>
              </a:spcBef>
            </a:pPr>
            <a:r>
              <a:rPr lang="en-GB" altLang="en-US" sz="2000" dirty="0">
                <a:solidFill>
                  <a:srgbClr val="414042"/>
                </a:solidFill>
              </a:rPr>
              <a:t>Put your sentences together to form paragraphs and compare with a partner to evaluate their effectiveness.</a:t>
            </a:r>
          </a:p>
        </p:txBody>
      </p:sp>
      <p:cxnSp>
        <p:nvCxnSpPr>
          <p:cNvPr id="4" name="Straight Connector 3">
            <a:extLst>
              <a:ext uri="{FF2B5EF4-FFF2-40B4-BE49-F238E27FC236}">
                <a16:creationId xmlns:a16="http://schemas.microsoft.com/office/drawing/2014/main" id="{AD372058-8799-B144-B59D-97C83CEA2B9D}"/>
              </a:ext>
            </a:extLst>
          </p:cNvPr>
          <p:cNvCxnSpPr>
            <a:cxnSpLocks/>
          </p:cNvCxnSpPr>
          <p:nvPr/>
        </p:nvCxnSpPr>
        <p:spPr>
          <a:xfrm>
            <a:off x="6163408" y="2023329"/>
            <a:ext cx="4563208" cy="0"/>
          </a:xfrm>
          <a:prstGeom prst="line">
            <a:avLst/>
          </a:prstGeom>
          <a:ln w="19050">
            <a:solidFill>
              <a:srgbClr val="414042"/>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6FC25C9-5789-B24F-861C-B650E0EB4648}"/>
              </a:ext>
            </a:extLst>
          </p:cNvPr>
          <p:cNvCxnSpPr>
            <a:cxnSpLocks/>
          </p:cNvCxnSpPr>
          <p:nvPr/>
        </p:nvCxnSpPr>
        <p:spPr>
          <a:xfrm>
            <a:off x="6163408" y="2567628"/>
            <a:ext cx="4563208" cy="0"/>
          </a:xfrm>
          <a:prstGeom prst="line">
            <a:avLst/>
          </a:prstGeom>
          <a:ln w="19050">
            <a:solidFill>
              <a:srgbClr val="414042"/>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BC0D8D0-F738-5D40-9660-712C460F9AF0}"/>
              </a:ext>
            </a:extLst>
          </p:cNvPr>
          <p:cNvCxnSpPr>
            <a:cxnSpLocks/>
          </p:cNvCxnSpPr>
          <p:nvPr/>
        </p:nvCxnSpPr>
        <p:spPr>
          <a:xfrm>
            <a:off x="6163408" y="3111927"/>
            <a:ext cx="4563208" cy="0"/>
          </a:xfrm>
          <a:prstGeom prst="line">
            <a:avLst/>
          </a:prstGeom>
          <a:ln w="19050">
            <a:solidFill>
              <a:srgbClr val="41404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2091050-B334-AC42-8C7B-4D376B2E2A87}"/>
              </a:ext>
            </a:extLst>
          </p:cNvPr>
          <p:cNvCxnSpPr>
            <a:cxnSpLocks/>
          </p:cNvCxnSpPr>
          <p:nvPr/>
        </p:nvCxnSpPr>
        <p:spPr>
          <a:xfrm>
            <a:off x="6163408" y="3656226"/>
            <a:ext cx="4563208" cy="0"/>
          </a:xfrm>
          <a:prstGeom prst="line">
            <a:avLst/>
          </a:prstGeom>
          <a:ln w="19050">
            <a:solidFill>
              <a:srgbClr val="414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74E7586-B7DA-3242-A706-9CA747317B99}"/>
              </a:ext>
            </a:extLst>
          </p:cNvPr>
          <p:cNvCxnSpPr>
            <a:cxnSpLocks/>
          </p:cNvCxnSpPr>
          <p:nvPr/>
        </p:nvCxnSpPr>
        <p:spPr>
          <a:xfrm>
            <a:off x="6163408" y="4200525"/>
            <a:ext cx="4563208" cy="0"/>
          </a:xfrm>
          <a:prstGeom prst="line">
            <a:avLst/>
          </a:prstGeom>
          <a:ln w="19050">
            <a:solidFill>
              <a:srgbClr val="41404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5E3C680-4B7A-3F49-A1F5-997EA6148E22}"/>
              </a:ext>
            </a:extLst>
          </p:cNvPr>
          <p:cNvCxnSpPr>
            <a:cxnSpLocks/>
          </p:cNvCxnSpPr>
          <p:nvPr/>
        </p:nvCxnSpPr>
        <p:spPr>
          <a:xfrm>
            <a:off x="6163408" y="4744824"/>
            <a:ext cx="4563208" cy="0"/>
          </a:xfrm>
          <a:prstGeom prst="line">
            <a:avLst/>
          </a:prstGeom>
          <a:ln w="19050">
            <a:solidFill>
              <a:srgbClr val="41404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E09D17E-59FA-2445-8336-7FCB6DED654E}"/>
              </a:ext>
            </a:extLst>
          </p:cNvPr>
          <p:cNvCxnSpPr>
            <a:cxnSpLocks/>
          </p:cNvCxnSpPr>
          <p:nvPr/>
        </p:nvCxnSpPr>
        <p:spPr>
          <a:xfrm>
            <a:off x="6163408" y="5289125"/>
            <a:ext cx="4563208" cy="0"/>
          </a:xfrm>
          <a:prstGeom prst="line">
            <a:avLst/>
          </a:prstGeom>
          <a:ln w="19050">
            <a:solidFill>
              <a:srgbClr val="414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96565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7">
            <a:extLst>
              <a:ext uri="{FF2B5EF4-FFF2-40B4-BE49-F238E27FC236}">
                <a16:creationId xmlns:a16="http://schemas.microsoft.com/office/drawing/2014/main" id="{83D22EA7-6399-AC4A-9094-F2D1481EEFB9}"/>
              </a:ext>
            </a:extLst>
          </p:cNvPr>
          <p:cNvSpPr txBox="1">
            <a:spLocks noChangeArrowheads="1"/>
          </p:cNvSpPr>
          <p:nvPr/>
        </p:nvSpPr>
        <p:spPr bwMode="auto">
          <a:xfrm>
            <a:off x="1289860" y="1453771"/>
            <a:ext cx="5402770" cy="4139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500"/>
              </a:spcBef>
            </a:pPr>
            <a:r>
              <a:rPr lang="en-GB" altLang="en-US" sz="2000" dirty="0">
                <a:solidFill>
                  <a:srgbClr val="343433"/>
                </a:solidFill>
              </a:rPr>
              <a:t>Get into pairs! One of you should be Alice and the other needs to be a friend.</a:t>
            </a:r>
          </a:p>
          <a:p>
            <a:pPr>
              <a:spcBef>
                <a:spcPts val="1500"/>
              </a:spcBef>
            </a:pPr>
            <a:r>
              <a:rPr lang="en-GB" altLang="en-US" sz="2000" dirty="0">
                <a:solidFill>
                  <a:srgbClr val="343433"/>
                </a:solidFill>
              </a:rPr>
              <a:t>The child who is Alice needs to explain her feelings about the situation – focusing on either the trip as a whole or the dinner</a:t>
            </a:r>
            <a:br>
              <a:rPr lang="en-GB" altLang="en-US" sz="2000" dirty="0">
                <a:solidFill>
                  <a:srgbClr val="343433"/>
                </a:solidFill>
              </a:rPr>
            </a:br>
            <a:r>
              <a:rPr lang="en-GB" altLang="en-US" sz="2000" dirty="0">
                <a:solidFill>
                  <a:srgbClr val="343433"/>
                </a:solidFill>
              </a:rPr>
              <a:t>and dance. The friend then needs to</a:t>
            </a:r>
            <a:br>
              <a:rPr lang="en-GB" altLang="en-US" sz="2000" dirty="0">
                <a:solidFill>
                  <a:srgbClr val="343433"/>
                </a:solidFill>
              </a:rPr>
            </a:br>
            <a:r>
              <a:rPr lang="en-GB" altLang="en-US" sz="2000" dirty="0">
                <a:solidFill>
                  <a:srgbClr val="343433"/>
                </a:solidFill>
              </a:rPr>
              <a:t>offer feedback.</a:t>
            </a:r>
          </a:p>
          <a:p>
            <a:pPr>
              <a:spcBef>
                <a:spcPts val="1500"/>
              </a:spcBef>
            </a:pPr>
            <a:r>
              <a:rPr lang="en-GB" altLang="en-US" sz="2000" dirty="0">
                <a:solidFill>
                  <a:srgbClr val="343433"/>
                </a:solidFill>
              </a:rPr>
              <a:t>When you have practised your conversations, your teacher will invite volunteers to come to the front of the class and perform your conversations for the rest of the class.</a:t>
            </a:r>
          </a:p>
          <a:p>
            <a:pPr>
              <a:spcBef>
                <a:spcPts val="1500"/>
              </a:spcBef>
            </a:pPr>
            <a:r>
              <a:rPr lang="en-GB" altLang="en-US" sz="2000" dirty="0">
                <a:solidFill>
                  <a:srgbClr val="343433"/>
                </a:solidFill>
              </a:rPr>
              <a:t> </a:t>
            </a:r>
          </a:p>
          <a:p>
            <a:pPr>
              <a:spcBef>
                <a:spcPct val="50000"/>
              </a:spcBef>
            </a:pPr>
            <a:endParaRPr lang="en-GB" altLang="en-US" sz="2200" dirty="0"/>
          </a:p>
        </p:txBody>
      </p:sp>
      <p:sp>
        <p:nvSpPr>
          <p:cNvPr id="4" name="Subtitle 2">
            <a:extLst>
              <a:ext uri="{FF2B5EF4-FFF2-40B4-BE49-F238E27FC236}">
                <a16:creationId xmlns:a16="http://schemas.microsoft.com/office/drawing/2014/main" id="{CAE760AB-3BE4-554D-BB0C-6C8965372227}"/>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Tell a Friend</a:t>
            </a:r>
            <a:endParaRPr lang="en-US" sz="2500" b="1" dirty="0">
              <a:solidFill>
                <a:srgbClr val="0070C0"/>
              </a:solidFill>
              <a:latin typeface="Comic Sans MS" panose="030F0902030302020204" pitchFamily="66" charset="0"/>
              <a:cs typeface="Arial" panose="020B0604020202020204" pitchFamily="34" charset="0"/>
            </a:endParaRPr>
          </a:p>
        </p:txBody>
      </p:sp>
      <p:pic>
        <p:nvPicPr>
          <p:cNvPr id="5" name="Picture 4">
            <a:extLst>
              <a:ext uri="{FF2B5EF4-FFF2-40B4-BE49-F238E27FC236}">
                <a16:creationId xmlns:a16="http://schemas.microsoft.com/office/drawing/2014/main" id="{555F95C4-0256-A849-B326-AB82EFF0EB6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079170" y="1556425"/>
            <a:ext cx="3822970" cy="4036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28326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3A575C11-F4D6-7644-870A-F9C0754650DC}"/>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Relative Pronouns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5A577FA4-0CEF-2743-A262-F33477A86C06}"/>
              </a:ext>
            </a:extLst>
          </p:cNvPr>
          <p:cNvSpPr>
            <a:spLocks noChangeArrowheads="1"/>
          </p:cNvSpPr>
          <p:nvPr/>
        </p:nvSpPr>
        <p:spPr bwMode="auto">
          <a:xfrm>
            <a:off x="1272507" y="1454834"/>
            <a:ext cx="9440285" cy="1568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900" dirty="0">
                <a:solidFill>
                  <a:srgbClr val="414042"/>
                </a:solidFill>
              </a:rPr>
              <a:t>A </a:t>
            </a:r>
            <a:r>
              <a:rPr lang="en-GB" altLang="en-US" sz="1900" b="1" dirty="0">
                <a:solidFill>
                  <a:srgbClr val="414042"/>
                </a:solidFill>
              </a:rPr>
              <a:t>relative pronoun </a:t>
            </a:r>
            <a:r>
              <a:rPr lang="en-GB" altLang="en-US" sz="1900" dirty="0">
                <a:solidFill>
                  <a:srgbClr val="414042"/>
                </a:solidFill>
              </a:rPr>
              <a:t>is a pronoun that introduces a relative clause. It is called a </a:t>
            </a:r>
            <a:r>
              <a:rPr lang="en-GB" altLang="en-US" sz="1900" b="1" dirty="0">
                <a:solidFill>
                  <a:srgbClr val="0070C0"/>
                </a:solidFill>
              </a:rPr>
              <a:t>relative</a:t>
            </a:r>
            <a:r>
              <a:rPr lang="en-GB" altLang="en-US" sz="1900" dirty="0">
                <a:solidFill>
                  <a:srgbClr val="414042"/>
                </a:solidFill>
              </a:rPr>
              <a:t> pronoun because it </a:t>
            </a:r>
            <a:r>
              <a:rPr lang="en-GB" altLang="en-US" sz="1900" b="1" i="1" dirty="0">
                <a:solidFill>
                  <a:srgbClr val="0070C0"/>
                </a:solidFill>
              </a:rPr>
              <a:t>relates</a:t>
            </a:r>
            <a:r>
              <a:rPr lang="en-GB" altLang="en-US" sz="1900" dirty="0">
                <a:solidFill>
                  <a:srgbClr val="414042"/>
                </a:solidFill>
              </a:rPr>
              <a:t> to the word that its clause modifies.</a:t>
            </a:r>
          </a:p>
          <a:p>
            <a:pPr eaLnBrk="1" hangingPunct="1">
              <a:spcBef>
                <a:spcPts val="1000"/>
              </a:spcBef>
              <a:buFontTx/>
              <a:buNone/>
            </a:pPr>
            <a:r>
              <a:rPr lang="en-GB" altLang="en-US" sz="1900" b="1" dirty="0">
                <a:solidFill>
                  <a:srgbClr val="414042"/>
                </a:solidFill>
              </a:rPr>
              <a:t>Here is an example:</a:t>
            </a:r>
          </a:p>
          <a:p>
            <a:pPr>
              <a:spcBef>
                <a:spcPts val="1000"/>
              </a:spcBef>
              <a:buNone/>
            </a:pPr>
            <a:r>
              <a:rPr lang="en-GB" altLang="en-US" sz="1900" dirty="0">
                <a:latin typeface="Comic Sans MS" panose="030F0702030302020204" pitchFamily="66" charset="0"/>
              </a:rPr>
              <a:t>The person </a:t>
            </a:r>
            <a:r>
              <a:rPr lang="en-GB" altLang="en-US" sz="1900" b="1" dirty="0">
                <a:solidFill>
                  <a:srgbClr val="0070C0"/>
                </a:solidFill>
                <a:latin typeface="Comic Sans MS" panose="030F0702030302020204" pitchFamily="66" charset="0"/>
              </a:rPr>
              <a:t>who</a:t>
            </a:r>
            <a:r>
              <a:rPr lang="en-GB" altLang="en-US" sz="1900" dirty="0">
                <a:latin typeface="Comic Sans MS" panose="030F0702030302020204" pitchFamily="66" charset="0"/>
              </a:rPr>
              <a:t> raced into the dance was carrying a block of ice. </a:t>
            </a:r>
            <a:endParaRPr lang="en-GB" sz="1900" dirty="0">
              <a:latin typeface="Comic Sans MS" panose="030F0702030302020204" pitchFamily="66" charset="0"/>
            </a:endParaRPr>
          </a:p>
          <a:p>
            <a:pPr eaLnBrk="1" hangingPunct="1">
              <a:spcBef>
                <a:spcPts val="1000"/>
              </a:spcBef>
              <a:buFontTx/>
              <a:buNone/>
            </a:pPr>
            <a:endParaRPr lang="en-GB" altLang="en-US" sz="1900" dirty="0">
              <a:solidFill>
                <a:srgbClr val="39AB47"/>
              </a:solidFill>
            </a:endParaRPr>
          </a:p>
        </p:txBody>
      </p:sp>
      <p:sp>
        <p:nvSpPr>
          <p:cNvPr id="4" name="Rectangle 2">
            <a:extLst>
              <a:ext uri="{FF2B5EF4-FFF2-40B4-BE49-F238E27FC236}">
                <a16:creationId xmlns:a16="http://schemas.microsoft.com/office/drawing/2014/main" id="{0ECEE0A5-BC06-8849-88BA-3949C7BA7E3F}"/>
              </a:ext>
            </a:extLst>
          </p:cNvPr>
          <p:cNvSpPr>
            <a:spLocks noChangeArrowheads="1"/>
          </p:cNvSpPr>
          <p:nvPr/>
        </p:nvSpPr>
        <p:spPr bwMode="auto">
          <a:xfrm>
            <a:off x="1272507" y="3023265"/>
            <a:ext cx="9440285" cy="2874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Clr>
                <a:srgbClr val="0070C0"/>
              </a:buClr>
              <a:buNone/>
            </a:pPr>
            <a:r>
              <a:rPr lang="en-GB" altLang="en-US" sz="1900" dirty="0">
                <a:solidFill>
                  <a:srgbClr val="414042"/>
                </a:solidFill>
              </a:rPr>
              <a:t>In the above example, </a:t>
            </a:r>
            <a:r>
              <a:rPr lang="en-GB" altLang="en-US" sz="1900" b="1" dirty="0">
                <a:solidFill>
                  <a:srgbClr val="414042"/>
                </a:solidFill>
              </a:rPr>
              <a:t>who</a:t>
            </a:r>
            <a:r>
              <a:rPr lang="en-GB" altLang="en-US" sz="1900" dirty="0">
                <a:solidFill>
                  <a:srgbClr val="414042"/>
                </a:solidFill>
              </a:rPr>
              <a:t> relates to the person.</a:t>
            </a:r>
          </a:p>
          <a:p>
            <a:pPr eaLnBrk="1" hangingPunct="1">
              <a:spcBef>
                <a:spcPts val="700"/>
              </a:spcBef>
              <a:buClr>
                <a:srgbClr val="0070C0"/>
              </a:buClr>
              <a:buNone/>
            </a:pPr>
            <a:r>
              <a:rPr lang="en-GB" altLang="en-US" sz="1900" dirty="0">
                <a:solidFill>
                  <a:srgbClr val="414042"/>
                </a:solidFill>
              </a:rPr>
              <a:t>There are </a:t>
            </a:r>
            <a:r>
              <a:rPr lang="en-GB" altLang="en-US" sz="1900" b="1" dirty="0">
                <a:solidFill>
                  <a:srgbClr val="414042"/>
                </a:solidFill>
              </a:rPr>
              <a:t>five relative </a:t>
            </a:r>
            <a:r>
              <a:rPr lang="en-GB" altLang="en-US" sz="1900" dirty="0">
                <a:solidFill>
                  <a:srgbClr val="414042"/>
                </a:solidFill>
              </a:rPr>
              <a:t>pronouns</a:t>
            </a:r>
            <a:r>
              <a:rPr lang="en-GB" altLang="en-US" sz="1900" dirty="0">
                <a:solidFill>
                  <a:srgbClr val="0070C0"/>
                </a:solidFill>
              </a:rPr>
              <a:t>: </a:t>
            </a:r>
            <a:r>
              <a:rPr lang="en-GB" altLang="en-US" sz="1900" b="1" dirty="0">
                <a:solidFill>
                  <a:srgbClr val="0070C0"/>
                </a:solidFill>
              </a:rPr>
              <a:t>who</a:t>
            </a:r>
            <a:r>
              <a:rPr lang="en-GB" altLang="en-US" sz="1900" dirty="0">
                <a:solidFill>
                  <a:srgbClr val="414042"/>
                </a:solidFill>
              </a:rPr>
              <a:t>, </a:t>
            </a:r>
            <a:r>
              <a:rPr lang="en-GB" altLang="en-US" sz="1900" b="1" dirty="0">
                <a:solidFill>
                  <a:srgbClr val="0070C0"/>
                </a:solidFill>
              </a:rPr>
              <a:t>whom</a:t>
            </a:r>
            <a:r>
              <a:rPr lang="en-GB" altLang="en-US" sz="1900" dirty="0">
                <a:solidFill>
                  <a:srgbClr val="414042"/>
                </a:solidFill>
              </a:rPr>
              <a:t>, </a:t>
            </a:r>
            <a:r>
              <a:rPr lang="en-GB" altLang="en-US" sz="1900" b="1" dirty="0">
                <a:solidFill>
                  <a:srgbClr val="0070C0"/>
                </a:solidFill>
              </a:rPr>
              <a:t>whose</a:t>
            </a:r>
            <a:r>
              <a:rPr lang="en-GB" altLang="en-US" sz="1900" dirty="0">
                <a:solidFill>
                  <a:srgbClr val="414042"/>
                </a:solidFill>
              </a:rPr>
              <a:t>, </a:t>
            </a:r>
            <a:r>
              <a:rPr lang="en-GB" altLang="en-US" sz="1900" b="1" dirty="0">
                <a:solidFill>
                  <a:srgbClr val="0070C0"/>
                </a:solidFill>
              </a:rPr>
              <a:t>which</a:t>
            </a:r>
            <a:r>
              <a:rPr lang="en-GB" altLang="en-US" sz="1900" dirty="0">
                <a:solidFill>
                  <a:srgbClr val="414042"/>
                </a:solidFill>
              </a:rPr>
              <a:t>, </a:t>
            </a:r>
            <a:r>
              <a:rPr lang="en-GB" altLang="en-US" sz="1900" b="1" dirty="0">
                <a:solidFill>
                  <a:srgbClr val="0070C0"/>
                </a:solidFill>
              </a:rPr>
              <a:t>that</a:t>
            </a:r>
            <a:r>
              <a:rPr lang="en-GB" altLang="en-US" sz="1900" dirty="0"/>
              <a:t>.</a:t>
            </a:r>
          </a:p>
          <a:p>
            <a:pPr eaLnBrk="1" hangingPunct="1">
              <a:spcBef>
                <a:spcPts val="1500"/>
              </a:spcBef>
              <a:buClr>
                <a:srgbClr val="0070C0"/>
              </a:buClr>
              <a:buNone/>
            </a:pPr>
            <a:r>
              <a:rPr lang="en-GB" altLang="en-US" sz="1900" b="1" dirty="0">
                <a:solidFill>
                  <a:srgbClr val="414042"/>
                </a:solidFill>
              </a:rPr>
              <a:t>Who, whom</a:t>
            </a:r>
            <a:r>
              <a:rPr lang="en-GB" altLang="en-US" sz="1900" dirty="0">
                <a:solidFill>
                  <a:srgbClr val="414042"/>
                </a:solidFill>
              </a:rPr>
              <a:t> and </a:t>
            </a:r>
            <a:r>
              <a:rPr lang="en-GB" altLang="en-US" sz="1900" b="1" dirty="0">
                <a:solidFill>
                  <a:srgbClr val="414042"/>
                </a:solidFill>
              </a:rPr>
              <a:t>whose</a:t>
            </a:r>
            <a:r>
              <a:rPr lang="en-GB" altLang="en-US" sz="1900" dirty="0">
                <a:solidFill>
                  <a:srgbClr val="414042"/>
                </a:solidFill>
              </a:rPr>
              <a:t> are for people. </a:t>
            </a:r>
          </a:p>
          <a:p>
            <a:pPr eaLnBrk="1" hangingPunct="1">
              <a:spcBef>
                <a:spcPts val="1000"/>
              </a:spcBef>
              <a:buClr>
                <a:srgbClr val="0070C0"/>
              </a:buClr>
              <a:buNone/>
            </a:pPr>
            <a:r>
              <a:rPr lang="en-GB" altLang="en-US" sz="1900" b="1" dirty="0">
                <a:solidFill>
                  <a:srgbClr val="414042"/>
                </a:solidFill>
              </a:rPr>
              <a:t>Which</a:t>
            </a:r>
            <a:r>
              <a:rPr lang="en-GB" altLang="en-US" sz="1900" dirty="0">
                <a:solidFill>
                  <a:srgbClr val="414042"/>
                </a:solidFill>
              </a:rPr>
              <a:t> and </a:t>
            </a:r>
            <a:r>
              <a:rPr lang="en-GB" altLang="en-US" sz="1900" b="1" dirty="0">
                <a:solidFill>
                  <a:srgbClr val="414042"/>
                </a:solidFill>
              </a:rPr>
              <a:t>that</a:t>
            </a:r>
            <a:r>
              <a:rPr lang="en-GB" altLang="en-US" sz="1900" dirty="0">
                <a:solidFill>
                  <a:srgbClr val="414042"/>
                </a:solidFill>
              </a:rPr>
              <a:t> are for things.</a:t>
            </a:r>
          </a:p>
          <a:p>
            <a:pPr eaLnBrk="1" hangingPunct="1">
              <a:spcBef>
                <a:spcPts val="1500"/>
              </a:spcBef>
              <a:buClr>
                <a:srgbClr val="0070C0"/>
              </a:buClr>
              <a:buNone/>
            </a:pPr>
            <a:r>
              <a:rPr lang="en-GB" altLang="en-US" sz="1900" dirty="0">
                <a:solidFill>
                  <a:srgbClr val="0070C0"/>
                </a:solidFill>
              </a:rPr>
              <a:t>The violinist </a:t>
            </a:r>
            <a:r>
              <a:rPr lang="en-GB" altLang="en-US" sz="1900" b="1" dirty="0">
                <a:solidFill>
                  <a:srgbClr val="0070C0"/>
                </a:solidFill>
              </a:rPr>
              <a:t>who</a:t>
            </a:r>
            <a:r>
              <a:rPr lang="en-GB" altLang="en-US" sz="1900" dirty="0">
                <a:solidFill>
                  <a:srgbClr val="0070C0"/>
                </a:solidFill>
              </a:rPr>
              <a:t> was in the ship’s band was from Belgium.</a:t>
            </a:r>
          </a:p>
          <a:p>
            <a:pPr eaLnBrk="1" hangingPunct="1">
              <a:spcBef>
                <a:spcPts val="1000"/>
              </a:spcBef>
              <a:buFontTx/>
              <a:buNone/>
            </a:pPr>
            <a:r>
              <a:rPr lang="en-GB" altLang="en-US" sz="1900" dirty="0">
                <a:solidFill>
                  <a:srgbClr val="0070C0"/>
                </a:solidFill>
              </a:rPr>
              <a:t>The dinner </a:t>
            </a:r>
            <a:r>
              <a:rPr lang="en-GB" altLang="en-US" sz="1900" b="1" dirty="0">
                <a:solidFill>
                  <a:srgbClr val="0070C0"/>
                </a:solidFill>
              </a:rPr>
              <a:t>that</a:t>
            </a:r>
            <a:r>
              <a:rPr lang="en-GB" altLang="en-US" sz="1900" dirty="0">
                <a:solidFill>
                  <a:srgbClr val="0070C0"/>
                </a:solidFill>
              </a:rPr>
              <a:t> had been arranged was due to take place soon.</a:t>
            </a:r>
          </a:p>
        </p:txBody>
      </p:sp>
    </p:spTree>
    <p:extLst>
      <p:ext uri="{BB962C8B-B14F-4D97-AF65-F5344CB8AC3E}">
        <p14:creationId xmlns:p14="http://schemas.microsoft.com/office/powerpoint/2010/main" val="252368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469A8CF9-674B-0949-BCDB-87575025C631}"/>
              </a:ext>
            </a:extLst>
          </p:cNvPr>
          <p:cNvSpPr>
            <a:spLocks noChangeArrowheads="1"/>
          </p:cNvSpPr>
          <p:nvPr/>
        </p:nvSpPr>
        <p:spPr bwMode="auto">
          <a:xfrm>
            <a:off x="1187233" y="3708185"/>
            <a:ext cx="9629450" cy="2206916"/>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1900" dirty="0">
                <a:solidFill>
                  <a:srgbClr val="414042"/>
                </a:solidFill>
              </a:rPr>
              <a:t>Calling sentences simple or complex can be confusing; a simple sentence may contain lots of information and end up being quite complicated whereas a complex sentence could be straightforward.</a:t>
            </a:r>
          </a:p>
          <a:p>
            <a:pPr eaLnBrk="1" hangingPunct="1">
              <a:spcBef>
                <a:spcPts val="1500"/>
              </a:spcBef>
              <a:buFontTx/>
              <a:buNone/>
            </a:pPr>
            <a:r>
              <a:rPr lang="en-GB" altLang="en-US" sz="1900" dirty="0">
                <a:solidFill>
                  <a:srgbClr val="414042"/>
                </a:solidFill>
              </a:rPr>
              <a:t>Calling them </a:t>
            </a:r>
            <a:r>
              <a:rPr lang="en-GB" altLang="en-US" sz="1900" b="1" dirty="0">
                <a:solidFill>
                  <a:srgbClr val="0070C0"/>
                </a:solidFill>
              </a:rPr>
              <a:t>single clause </a:t>
            </a:r>
            <a:r>
              <a:rPr lang="en-GB" altLang="en-US" sz="1900" dirty="0">
                <a:solidFill>
                  <a:srgbClr val="414042"/>
                </a:solidFill>
              </a:rPr>
              <a:t>and </a:t>
            </a:r>
            <a:r>
              <a:rPr lang="en-GB" altLang="en-US" sz="1900" b="1" dirty="0">
                <a:solidFill>
                  <a:srgbClr val="0070C0"/>
                </a:solidFill>
              </a:rPr>
              <a:t>multi clause</a:t>
            </a:r>
            <a:r>
              <a:rPr lang="en-GB" altLang="en-US" sz="1900" dirty="0">
                <a:solidFill>
                  <a:srgbClr val="414042"/>
                </a:solidFill>
              </a:rPr>
              <a:t> sentences makes it clearer but first you need to understand what a clause is. </a:t>
            </a:r>
          </a:p>
        </p:txBody>
      </p:sp>
      <p:sp>
        <p:nvSpPr>
          <p:cNvPr id="3" name="Rectangle 2">
            <a:extLst>
              <a:ext uri="{FF2B5EF4-FFF2-40B4-BE49-F238E27FC236}">
                <a16:creationId xmlns:a16="http://schemas.microsoft.com/office/drawing/2014/main" id="{129AD97A-FD63-DD46-BECD-CF6D3B61FA70}"/>
              </a:ext>
            </a:extLst>
          </p:cNvPr>
          <p:cNvSpPr>
            <a:spLocks noChangeArrowheads="1"/>
          </p:cNvSpPr>
          <p:nvPr/>
        </p:nvSpPr>
        <p:spPr bwMode="auto">
          <a:xfrm>
            <a:off x="1187231" y="881939"/>
            <a:ext cx="5328991" cy="362119"/>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600"/>
              </a:spcBef>
              <a:spcAft>
                <a:spcPts val="1413"/>
              </a:spcAft>
              <a:buFontTx/>
              <a:buNone/>
            </a:pPr>
            <a:r>
              <a:rPr lang="en-GB" altLang="en-US" sz="1900" dirty="0">
                <a:solidFill>
                  <a:srgbClr val="414042"/>
                </a:solidFill>
              </a:rPr>
              <a:t>A sentence can be made up of a single clause:</a:t>
            </a:r>
          </a:p>
        </p:txBody>
      </p:sp>
      <p:sp>
        <p:nvSpPr>
          <p:cNvPr id="4" name="TextBox 3">
            <a:extLst>
              <a:ext uri="{FF2B5EF4-FFF2-40B4-BE49-F238E27FC236}">
                <a16:creationId xmlns:a16="http://schemas.microsoft.com/office/drawing/2014/main" id="{71F66D26-D71A-6B49-8232-5A8A2822D5E7}"/>
              </a:ext>
            </a:extLst>
          </p:cNvPr>
          <p:cNvSpPr txBox="1"/>
          <p:nvPr/>
        </p:nvSpPr>
        <p:spPr>
          <a:xfrm>
            <a:off x="0" y="1367278"/>
            <a:ext cx="12192000" cy="707886"/>
          </a:xfrm>
          <a:prstGeom prst="rect">
            <a:avLst/>
          </a:prstGeom>
          <a:noFill/>
        </p:spPr>
        <p:txBody>
          <a:bodyPr wrap="square">
            <a:noAutofit/>
          </a:bodyPr>
          <a:lstStyle/>
          <a:p>
            <a:pPr lvl="2" algn="ctr" eaLnBrk="1" hangingPunct="1">
              <a:spcBef>
                <a:spcPts val="600"/>
              </a:spcBef>
              <a:spcAft>
                <a:spcPts val="1413"/>
              </a:spcAft>
              <a:buFontTx/>
              <a:buNone/>
            </a:pPr>
            <a:r>
              <a:rPr lang="en-GB" altLang="en-US" sz="2000" i="1" dirty="0">
                <a:solidFill>
                  <a:srgbClr val="414042"/>
                </a:solidFill>
                <a:latin typeface="Comic Sans MS" panose="030F0902030302020204" pitchFamily="66" charset="0"/>
              </a:rPr>
              <a:t>Mabel and Alice walked on the promenade deck.</a:t>
            </a:r>
          </a:p>
        </p:txBody>
      </p:sp>
      <p:sp>
        <p:nvSpPr>
          <p:cNvPr id="5" name="Rectangle 2">
            <a:extLst>
              <a:ext uri="{FF2B5EF4-FFF2-40B4-BE49-F238E27FC236}">
                <a16:creationId xmlns:a16="http://schemas.microsoft.com/office/drawing/2014/main" id="{D994CDD9-9C61-B840-9532-7FA0B8C1FEEF}"/>
              </a:ext>
            </a:extLst>
          </p:cNvPr>
          <p:cNvSpPr>
            <a:spLocks noChangeArrowheads="1"/>
          </p:cNvSpPr>
          <p:nvPr/>
        </p:nvSpPr>
        <p:spPr bwMode="auto">
          <a:xfrm>
            <a:off x="1187231" y="2039548"/>
            <a:ext cx="9856603" cy="530797"/>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600"/>
              </a:spcBef>
              <a:spcAft>
                <a:spcPts val="1413"/>
              </a:spcAft>
              <a:buFontTx/>
              <a:buNone/>
            </a:pPr>
            <a:r>
              <a:rPr lang="en-GB" altLang="en-US" sz="1900" dirty="0">
                <a:solidFill>
                  <a:srgbClr val="414042"/>
                </a:solidFill>
              </a:rPr>
              <a:t>or it may contain several clauses linked by conjunctions:</a:t>
            </a:r>
          </a:p>
        </p:txBody>
      </p:sp>
      <p:sp>
        <p:nvSpPr>
          <p:cNvPr id="6" name="TextBox 5">
            <a:extLst>
              <a:ext uri="{FF2B5EF4-FFF2-40B4-BE49-F238E27FC236}">
                <a16:creationId xmlns:a16="http://schemas.microsoft.com/office/drawing/2014/main" id="{664DE6AA-8DC4-C647-A14B-38F8EA9DCD2E}"/>
              </a:ext>
            </a:extLst>
          </p:cNvPr>
          <p:cNvSpPr txBox="1"/>
          <p:nvPr/>
        </p:nvSpPr>
        <p:spPr>
          <a:xfrm>
            <a:off x="0" y="2548496"/>
            <a:ext cx="12191999" cy="1200329"/>
          </a:xfrm>
          <a:prstGeom prst="rect">
            <a:avLst/>
          </a:prstGeom>
          <a:noFill/>
        </p:spPr>
        <p:txBody>
          <a:bodyPr wrap="square">
            <a:noAutofit/>
          </a:bodyPr>
          <a:lstStyle/>
          <a:p>
            <a:pPr lvl="2" algn="ctr" eaLnBrk="1" hangingPunct="1">
              <a:spcBef>
                <a:spcPts val="600"/>
              </a:spcBef>
              <a:spcAft>
                <a:spcPts val="1413"/>
              </a:spcAft>
              <a:buFontTx/>
              <a:buNone/>
            </a:pPr>
            <a:r>
              <a:rPr lang="en-GB" altLang="ja-JP" sz="2000" i="1" dirty="0">
                <a:solidFill>
                  <a:srgbClr val="414042"/>
                </a:solidFill>
                <a:latin typeface="Comic Sans MS" panose="030F0902030302020204" pitchFamily="66" charset="0"/>
                <a:ea typeface="MS PGothic" panose="020B0600070205080204" pitchFamily="34" charset="-128"/>
              </a:rPr>
              <a:t>As they entered the ballroom, the orchestra was playing and Alice’s eyes</a:t>
            </a:r>
            <a:br>
              <a:rPr lang="en-GB" altLang="ja-JP" sz="2000" i="1" dirty="0">
                <a:solidFill>
                  <a:srgbClr val="414042"/>
                </a:solidFill>
                <a:latin typeface="Comic Sans MS" panose="030F0902030302020204" pitchFamily="66" charset="0"/>
                <a:ea typeface="MS PGothic" panose="020B0600070205080204" pitchFamily="34" charset="-128"/>
              </a:rPr>
            </a:br>
            <a:r>
              <a:rPr lang="en-GB" altLang="ja-JP" sz="2000" i="1" dirty="0">
                <a:solidFill>
                  <a:srgbClr val="414042"/>
                </a:solidFill>
                <a:latin typeface="Comic Sans MS" panose="030F0902030302020204" pitchFamily="66" charset="0"/>
                <a:ea typeface="MS PGothic" panose="020B0600070205080204" pitchFamily="34" charset="-128"/>
              </a:rPr>
              <a:t>were immediately drawn to a dark-haired young man playing a violin</a:t>
            </a:r>
            <a:r>
              <a:rPr lang="en-GB" altLang="en-US" sz="2000" i="1" dirty="0">
                <a:solidFill>
                  <a:srgbClr val="414042"/>
                </a:solidFill>
                <a:latin typeface="Comic Sans MS" panose="030F0902030302020204" pitchFamily="66" charset="0"/>
              </a:rPr>
              <a:t>.</a:t>
            </a:r>
          </a:p>
        </p:txBody>
      </p:sp>
    </p:spTree>
    <p:extLst>
      <p:ext uri="{BB962C8B-B14F-4D97-AF65-F5344CB8AC3E}">
        <p14:creationId xmlns:p14="http://schemas.microsoft.com/office/powerpoint/2010/main" val="21741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573800"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dirty="0">
                <a:solidFill>
                  <a:srgbClr val="343433"/>
                </a:solidFill>
                <a:ea typeface="Microsoft YaHei" panose="020B0503020204020204" pitchFamily="34" charset="-122"/>
              </a:rPr>
              <a:t>During this phase, ensure that you physically show the children what to do when writing by modelling your thought processes and making it explicit how you make decisions</a:t>
            </a:r>
            <a:br>
              <a:rPr lang="en-GB" altLang="en-US" dirty="0">
                <a:solidFill>
                  <a:srgbClr val="343433"/>
                </a:solidFill>
                <a:ea typeface="Microsoft YaHei" panose="020B0503020204020204" pitchFamily="34" charset="-122"/>
              </a:rPr>
            </a:br>
            <a:r>
              <a:rPr lang="en-GB" altLang="en-US" dirty="0">
                <a:solidFill>
                  <a:srgbClr val="343433"/>
                </a:solidFill>
                <a:ea typeface="Microsoft YaHei" panose="020B0503020204020204" pitchFamily="34" charset="-122"/>
              </a:rPr>
              <a:t>to create the text. </a:t>
            </a:r>
          </a:p>
          <a:p>
            <a:pPr marL="0" indent="0">
              <a:spcBef>
                <a:spcPts val="1000"/>
              </a:spcBef>
              <a:buClr>
                <a:srgbClr val="39AB47"/>
              </a:buClr>
            </a:pPr>
            <a:r>
              <a:rPr lang="en-GB" altLang="en-US" b="1" dirty="0">
                <a:solidFill>
                  <a:srgbClr val="343433"/>
                </a:solidFill>
                <a:ea typeface="Microsoft YaHei" panose="020B0503020204020204" pitchFamily="34" charset="-122"/>
              </a:rPr>
              <a:t>Model:</a:t>
            </a:r>
            <a:br>
              <a:rPr lang="en-GB" altLang="en-US" b="1" dirty="0">
                <a:solidFill>
                  <a:srgbClr val="343433"/>
                </a:solidFill>
                <a:ea typeface="Microsoft YaHei" panose="020B0503020204020204" pitchFamily="34" charset="-122"/>
              </a:rPr>
            </a:br>
            <a:r>
              <a:rPr lang="en-GB" altLang="en-US" dirty="0">
                <a:solidFill>
                  <a:srgbClr val="343433"/>
                </a:solidFill>
              </a:rPr>
              <a:t>Creating characters through what they say, how they</a:t>
            </a:r>
            <a:br>
              <a:rPr lang="en-GB" altLang="en-US" dirty="0">
                <a:solidFill>
                  <a:srgbClr val="343433"/>
                </a:solidFill>
              </a:rPr>
            </a:br>
            <a:r>
              <a:rPr lang="en-GB" altLang="en-US" dirty="0">
                <a:solidFill>
                  <a:srgbClr val="343433"/>
                </a:solidFill>
              </a:rPr>
              <a:t>say it, and what they do.</a:t>
            </a:r>
          </a:p>
          <a:p>
            <a:pPr marL="228600" indent="-228600">
              <a:spcBef>
                <a:spcPts val="1000"/>
              </a:spcBef>
              <a:buClr>
                <a:srgbClr val="39AB47"/>
              </a:buClr>
              <a:buFont typeface="Arial" panose="020B0604020202020204" pitchFamily="34" charset="0"/>
              <a:buChar char="•"/>
            </a:pPr>
            <a:r>
              <a:rPr lang="en-GB" altLang="en-US" dirty="0">
                <a:solidFill>
                  <a:srgbClr val="343433"/>
                </a:solidFill>
              </a:rPr>
              <a:t>Developing understanding of emerging characters</a:t>
            </a:r>
            <a:br>
              <a:rPr lang="en-GB" altLang="en-US" dirty="0">
                <a:solidFill>
                  <a:srgbClr val="343433"/>
                </a:solidFill>
              </a:rPr>
            </a:br>
            <a:r>
              <a:rPr lang="en-GB" altLang="en-US" dirty="0">
                <a:solidFill>
                  <a:srgbClr val="343433"/>
                </a:solidFill>
              </a:rPr>
              <a:t>through drama.</a:t>
            </a:r>
          </a:p>
          <a:p>
            <a:pPr marL="228600" indent="-228600">
              <a:spcBef>
                <a:spcPts val="1000"/>
              </a:spcBef>
              <a:buClr>
                <a:srgbClr val="39AB47"/>
              </a:buClr>
              <a:buFont typeface="Arial" panose="020B0604020202020204" pitchFamily="34" charset="0"/>
              <a:buChar char="•"/>
            </a:pPr>
            <a:r>
              <a:rPr lang="en-GB" altLang="en-US" dirty="0">
                <a:solidFill>
                  <a:srgbClr val="343433"/>
                </a:solidFill>
              </a:rPr>
              <a:t>Orally practising dialogue, sentences and paragraphs then model writing them. Demonstrate using the working wall to retrieve previously recorded strategies and techniques.</a:t>
            </a:r>
            <a:endParaRPr lang="en-GB" altLang="en-US" dirty="0">
              <a:solidFill>
                <a:srgbClr val="343433"/>
              </a:solidFill>
              <a:ea typeface="Microsoft YaHei" panose="020B0503020204020204" pitchFamily="34" charset="-122"/>
            </a:endParaRPr>
          </a:p>
        </p:txBody>
      </p:sp>
    </p:spTree>
    <p:extLst>
      <p:ext uri="{BB962C8B-B14F-4D97-AF65-F5344CB8AC3E}">
        <p14:creationId xmlns:p14="http://schemas.microsoft.com/office/powerpoint/2010/main" val="36519426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ADE16011-0ABF-AA4E-A62E-62498973B8B1}"/>
              </a:ext>
            </a:extLst>
          </p:cNvPr>
          <p:cNvSpPr txBox="1">
            <a:spLocks noChangeArrowheads="1"/>
          </p:cNvSpPr>
          <p:nvPr/>
        </p:nvSpPr>
        <p:spPr bwMode="auto">
          <a:xfrm>
            <a:off x="1188136" y="899042"/>
            <a:ext cx="11287125" cy="457200"/>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900" dirty="0">
                <a:solidFill>
                  <a:srgbClr val="414042"/>
                </a:solidFill>
              </a:rPr>
              <a:t>This is a single clause because it contains a single verb</a:t>
            </a:r>
            <a:r>
              <a:rPr lang="en-GB" altLang="en-US" sz="1900" dirty="0">
                <a:solidFill>
                  <a:srgbClr val="0070C0"/>
                </a:solidFill>
              </a:rPr>
              <a:t>: walked</a:t>
            </a:r>
            <a:r>
              <a:rPr lang="en-GB" altLang="en-US" sz="1900" dirty="0">
                <a:solidFill>
                  <a:srgbClr val="414042"/>
                </a:solidFill>
              </a:rPr>
              <a:t>.</a:t>
            </a:r>
          </a:p>
        </p:txBody>
      </p:sp>
      <p:sp>
        <p:nvSpPr>
          <p:cNvPr id="4" name="Rectangle 4">
            <a:extLst>
              <a:ext uri="{FF2B5EF4-FFF2-40B4-BE49-F238E27FC236}">
                <a16:creationId xmlns:a16="http://schemas.microsoft.com/office/drawing/2014/main" id="{79560E62-D9A0-5744-9357-284D45584C39}"/>
              </a:ext>
            </a:extLst>
          </p:cNvPr>
          <p:cNvSpPr>
            <a:spLocks noChangeArrowheads="1"/>
          </p:cNvSpPr>
          <p:nvPr/>
        </p:nvSpPr>
        <p:spPr bwMode="auto">
          <a:xfrm>
            <a:off x="0" y="4260333"/>
            <a:ext cx="12192000" cy="1698625"/>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2000" i="1" dirty="0">
                <a:solidFill>
                  <a:srgbClr val="414042"/>
                </a:solidFill>
              </a:rPr>
              <a:t>They entered the ballroom.</a:t>
            </a:r>
          </a:p>
          <a:p>
            <a:pPr algn="ctr" eaLnBrk="1" hangingPunct="1">
              <a:spcBef>
                <a:spcPts val="1000"/>
              </a:spcBef>
              <a:buFontTx/>
              <a:buNone/>
            </a:pPr>
            <a:r>
              <a:rPr lang="en-GB" altLang="en-US" sz="2000" i="1" dirty="0">
                <a:solidFill>
                  <a:srgbClr val="414042"/>
                </a:solidFill>
              </a:rPr>
              <a:t>The orchestra was playing.</a:t>
            </a:r>
          </a:p>
          <a:p>
            <a:pPr algn="ctr" eaLnBrk="1" hangingPunct="1">
              <a:spcBef>
                <a:spcPts val="1000"/>
              </a:spcBef>
              <a:buFontTx/>
              <a:buNone/>
            </a:pPr>
            <a:r>
              <a:rPr lang="en-GB" altLang="en-US" sz="2000" i="1" dirty="0">
                <a:solidFill>
                  <a:srgbClr val="414042"/>
                </a:solidFill>
              </a:rPr>
              <a:t>Alice’s eyes were immediately drawn</a:t>
            </a:r>
            <a:br>
              <a:rPr lang="en-GB" altLang="en-US" sz="2000" i="1" dirty="0">
                <a:solidFill>
                  <a:srgbClr val="414042"/>
                </a:solidFill>
              </a:rPr>
            </a:br>
            <a:r>
              <a:rPr lang="en-GB" altLang="en-US" sz="2000" i="1" dirty="0">
                <a:solidFill>
                  <a:srgbClr val="414042"/>
                </a:solidFill>
              </a:rPr>
              <a:t>to a young man playing a violin.</a:t>
            </a:r>
          </a:p>
        </p:txBody>
      </p:sp>
      <p:sp>
        <p:nvSpPr>
          <p:cNvPr id="5" name="Text Box 6">
            <a:extLst>
              <a:ext uri="{FF2B5EF4-FFF2-40B4-BE49-F238E27FC236}">
                <a16:creationId xmlns:a16="http://schemas.microsoft.com/office/drawing/2014/main" id="{90CBF968-C5E4-774C-8AB7-D02797E61410}"/>
              </a:ext>
            </a:extLst>
          </p:cNvPr>
          <p:cNvSpPr txBox="1">
            <a:spLocks noChangeArrowheads="1"/>
          </p:cNvSpPr>
          <p:nvPr/>
        </p:nvSpPr>
        <p:spPr bwMode="auto">
          <a:xfrm>
            <a:off x="1188136" y="2077393"/>
            <a:ext cx="11580813" cy="457200"/>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900" dirty="0">
                <a:solidFill>
                  <a:srgbClr val="414042"/>
                </a:solidFill>
              </a:rPr>
              <a:t>This is a multi clause sentence because it contains more than one clause:</a:t>
            </a:r>
          </a:p>
        </p:txBody>
      </p:sp>
      <p:sp>
        <p:nvSpPr>
          <p:cNvPr id="6" name="Text Box 7">
            <a:extLst>
              <a:ext uri="{FF2B5EF4-FFF2-40B4-BE49-F238E27FC236}">
                <a16:creationId xmlns:a16="http://schemas.microsoft.com/office/drawing/2014/main" id="{022EBEA6-C9E1-3441-A78A-84DB7D9BE0CA}"/>
              </a:ext>
            </a:extLst>
          </p:cNvPr>
          <p:cNvSpPr txBox="1">
            <a:spLocks noChangeArrowheads="1"/>
          </p:cNvSpPr>
          <p:nvPr/>
        </p:nvSpPr>
        <p:spPr bwMode="auto">
          <a:xfrm>
            <a:off x="1188136" y="3584099"/>
            <a:ext cx="9896175" cy="676233"/>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900" dirty="0">
                <a:solidFill>
                  <a:srgbClr val="414042"/>
                </a:solidFill>
              </a:rPr>
              <a:t>Can you spot the separate clauses and see how they have been linked together?</a:t>
            </a:r>
          </a:p>
        </p:txBody>
      </p:sp>
      <p:sp>
        <p:nvSpPr>
          <p:cNvPr id="7" name="Text Box 10">
            <a:extLst>
              <a:ext uri="{FF2B5EF4-FFF2-40B4-BE49-F238E27FC236}">
                <a16:creationId xmlns:a16="http://schemas.microsoft.com/office/drawing/2014/main" id="{7465A37B-0622-E047-8BAE-FDDA82C07D3C}"/>
              </a:ext>
            </a:extLst>
          </p:cNvPr>
          <p:cNvSpPr txBox="1">
            <a:spLocks noChangeArrowheads="1"/>
          </p:cNvSpPr>
          <p:nvPr/>
        </p:nvSpPr>
        <p:spPr bwMode="auto">
          <a:xfrm>
            <a:off x="0" y="139139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i="1" dirty="0">
                <a:solidFill>
                  <a:srgbClr val="414042"/>
                </a:solidFill>
              </a:rPr>
              <a:t>Mabel and Alice </a:t>
            </a:r>
            <a:r>
              <a:rPr lang="en-GB" altLang="en-US" sz="2000" i="1" dirty="0">
                <a:solidFill>
                  <a:srgbClr val="0070C0"/>
                </a:solidFill>
              </a:rPr>
              <a:t>walked</a:t>
            </a:r>
            <a:r>
              <a:rPr lang="en-GB" altLang="en-US" sz="2000" i="1" dirty="0"/>
              <a:t> </a:t>
            </a:r>
            <a:r>
              <a:rPr lang="en-GB" altLang="en-US" sz="2000" i="1" dirty="0">
                <a:solidFill>
                  <a:srgbClr val="414042"/>
                </a:solidFill>
              </a:rPr>
              <a:t>on the promenade deck.</a:t>
            </a:r>
          </a:p>
        </p:txBody>
      </p:sp>
      <p:sp>
        <p:nvSpPr>
          <p:cNvPr id="8" name="Text Box 12">
            <a:extLst>
              <a:ext uri="{FF2B5EF4-FFF2-40B4-BE49-F238E27FC236}">
                <a16:creationId xmlns:a16="http://schemas.microsoft.com/office/drawing/2014/main" id="{271002C8-355D-F446-AA22-CC0A19F0C138}"/>
              </a:ext>
            </a:extLst>
          </p:cNvPr>
          <p:cNvSpPr txBox="1">
            <a:spLocks noChangeArrowheads="1"/>
          </p:cNvSpPr>
          <p:nvPr/>
        </p:nvSpPr>
        <p:spPr bwMode="auto">
          <a:xfrm>
            <a:off x="0" y="2598546"/>
            <a:ext cx="12192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900" i="1" dirty="0">
                <a:solidFill>
                  <a:srgbClr val="414042"/>
                </a:solidFill>
              </a:rPr>
              <a:t>As </a:t>
            </a:r>
            <a:r>
              <a:rPr lang="en-GB" altLang="ja-JP" sz="1900" i="1" dirty="0">
                <a:solidFill>
                  <a:srgbClr val="414042"/>
                </a:solidFill>
                <a:ea typeface="MS PGothic" panose="020B0600070205080204" pitchFamily="34" charset="-128"/>
              </a:rPr>
              <a:t>they entered the </a:t>
            </a:r>
            <a:r>
              <a:rPr lang="en-GB" altLang="ja-JP" sz="1900" i="1" dirty="0">
                <a:solidFill>
                  <a:srgbClr val="0070C0"/>
                </a:solidFill>
                <a:ea typeface="MS PGothic" panose="020B0600070205080204" pitchFamily="34" charset="-128"/>
              </a:rPr>
              <a:t>ballroom</a:t>
            </a:r>
            <a:r>
              <a:rPr lang="en-GB" altLang="ja-JP" sz="1900" i="1" dirty="0">
                <a:solidFill>
                  <a:srgbClr val="414042"/>
                </a:solidFill>
                <a:ea typeface="MS PGothic" panose="020B0600070205080204" pitchFamily="34" charset="-128"/>
              </a:rPr>
              <a:t>, the orchestra </a:t>
            </a:r>
            <a:r>
              <a:rPr lang="en-GB" altLang="ja-JP" sz="1900" i="1" dirty="0">
                <a:solidFill>
                  <a:srgbClr val="0070C0"/>
                </a:solidFill>
                <a:ea typeface="MS PGothic" panose="020B0600070205080204" pitchFamily="34" charset="-128"/>
              </a:rPr>
              <a:t>was playing </a:t>
            </a:r>
            <a:r>
              <a:rPr lang="en-GB" altLang="ja-JP" sz="1900" i="1" dirty="0">
                <a:solidFill>
                  <a:srgbClr val="414042"/>
                </a:solidFill>
                <a:ea typeface="MS PGothic" panose="020B0600070205080204" pitchFamily="34" charset="-128"/>
              </a:rPr>
              <a:t>and Alice’s eyes were</a:t>
            </a:r>
            <a:br>
              <a:rPr lang="en-GB" altLang="ja-JP" sz="1900" i="1" dirty="0">
                <a:solidFill>
                  <a:srgbClr val="414042"/>
                </a:solidFill>
                <a:ea typeface="MS PGothic" panose="020B0600070205080204" pitchFamily="34" charset="-128"/>
              </a:rPr>
            </a:br>
            <a:r>
              <a:rPr lang="en-GB" altLang="ja-JP" sz="1900" i="1" dirty="0">
                <a:solidFill>
                  <a:srgbClr val="414042"/>
                </a:solidFill>
                <a:ea typeface="MS PGothic" panose="020B0600070205080204" pitchFamily="34" charset="-128"/>
              </a:rPr>
              <a:t>immediately </a:t>
            </a:r>
            <a:r>
              <a:rPr lang="en-GB" altLang="ja-JP" sz="1900" i="1" dirty="0">
                <a:solidFill>
                  <a:srgbClr val="0070C0"/>
                </a:solidFill>
                <a:ea typeface="MS PGothic" panose="020B0600070205080204" pitchFamily="34" charset="-128"/>
              </a:rPr>
              <a:t>drawn</a:t>
            </a:r>
            <a:r>
              <a:rPr lang="en-GB" altLang="ja-JP" sz="1900" i="1" dirty="0">
                <a:solidFill>
                  <a:srgbClr val="414042"/>
                </a:solidFill>
                <a:ea typeface="MS PGothic" panose="020B0600070205080204" pitchFamily="34" charset="-128"/>
              </a:rPr>
              <a:t> to a dark-haired young man playing a violin</a:t>
            </a:r>
            <a:r>
              <a:rPr lang="en-GB" altLang="en-US" sz="1900" i="1" dirty="0">
                <a:solidFill>
                  <a:srgbClr val="414042"/>
                </a:solidFill>
              </a:rPr>
              <a:t>.</a:t>
            </a:r>
          </a:p>
        </p:txBody>
      </p:sp>
      <p:pic>
        <p:nvPicPr>
          <p:cNvPr id="2" name="Picture 13">
            <a:extLst>
              <a:ext uri="{FF2B5EF4-FFF2-40B4-BE49-F238E27FC236}">
                <a16:creationId xmlns:a16="http://schemas.microsoft.com/office/drawing/2014/main" id="{0B990C7F-2FC0-8D76-1D9F-189E95F578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435" y="4084858"/>
            <a:ext cx="1508766" cy="2322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12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7D4ED9AA-13BE-7545-8D5E-F728D55441E3}"/>
              </a:ext>
            </a:extLst>
          </p:cNvPr>
          <p:cNvSpPr>
            <a:spLocks noChangeArrowheads="1"/>
          </p:cNvSpPr>
          <p:nvPr/>
        </p:nvSpPr>
        <p:spPr bwMode="auto">
          <a:xfrm>
            <a:off x="1264420" y="1345188"/>
            <a:ext cx="12169775" cy="735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buFontTx/>
              <a:buNone/>
            </a:pPr>
            <a:r>
              <a:rPr lang="en-GB" altLang="en-US" sz="1900" dirty="0">
                <a:solidFill>
                  <a:srgbClr val="414042"/>
                </a:solidFill>
                <a:cs typeface="Times New Roman" panose="02020603050405020304" pitchFamily="18" charset="0"/>
              </a:rPr>
              <a:t>A series of sentence stems to develop sentence skills as a team game. </a:t>
            </a:r>
          </a:p>
          <a:p>
            <a:pPr eaLnBrk="1" hangingPunct="1">
              <a:buFontTx/>
              <a:buNone/>
            </a:pPr>
            <a:r>
              <a:rPr lang="en-GB" altLang="en-US" sz="1900" dirty="0">
                <a:solidFill>
                  <a:srgbClr val="414042"/>
                </a:solidFill>
                <a:cs typeface="Times New Roman" panose="02020603050405020304" pitchFamily="18" charset="0"/>
              </a:rPr>
              <a:t>Can be played as a whole class or in smaller groups.</a:t>
            </a:r>
          </a:p>
        </p:txBody>
      </p:sp>
      <p:sp>
        <p:nvSpPr>
          <p:cNvPr id="3" name="Rectangle 5">
            <a:extLst>
              <a:ext uri="{FF2B5EF4-FFF2-40B4-BE49-F238E27FC236}">
                <a16:creationId xmlns:a16="http://schemas.microsoft.com/office/drawing/2014/main" id="{D9C2E7D0-0ED8-A148-A70E-0FBC02EEE7DE}"/>
              </a:ext>
            </a:extLst>
          </p:cNvPr>
          <p:cNvSpPr>
            <a:spLocks noChangeArrowheads="1"/>
          </p:cNvSpPr>
          <p:nvPr/>
        </p:nvSpPr>
        <p:spPr bwMode="auto">
          <a:xfrm>
            <a:off x="1034048" y="2233202"/>
            <a:ext cx="1433954"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tabLst>
                <a:tab pos="2700338"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2700338"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2700338"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1800" dirty="0">
                <a:solidFill>
                  <a:srgbClr val="0070C0"/>
                </a:solidFill>
              </a:rPr>
              <a:t>Add on…</a:t>
            </a:r>
          </a:p>
          <a:p>
            <a:pPr eaLnBrk="1" hangingPunct="1">
              <a:spcBef>
                <a:spcPct val="0"/>
              </a:spcBef>
              <a:buFontTx/>
              <a:buNone/>
            </a:pPr>
            <a:r>
              <a:rPr lang="en-GB" altLang="en-US" sz="1800" b="1" dirty="0">
                <a:solidFill>
                  <a:srgbClr val="0070C0"/>
                </a:solidFill>
                <a:sym typeface="Wingdings" pitchFamily="2" charset="2"/>
              </a:rPr>
              <a:t>at the end</a:t>
            </a:r>
            <a:endParaRPr lang="en-GB" altLang="en-US" sz="1800" dirty="0">
              <a:solidFill>
                <a:srgbClr val="0070C0"/>
              </a:solidFill>
              <a:sym typeface="Wingdings" pitchFamily="2" charset="2"/>
            </a:endParaRPr>
          </a:p>
        </p:txBody>
      </p:sp>
      <p:sp>
        <p:nvSpPr>
          <p:cNvPr id="4" name="Rectangle 10">
            <a:extLst>
              <a:ext uri="{FF2B5EF4-FFF2-40B4-BE49-F238E27FC236}">
                <a16:creationId xmlns:a16="http://schemas.microsoft.com/office/drawing/2014/main" id="{FE88CD38-2318-E04A-B2D4-9C62CF16DD18}"/>
              </a:ext>
            </a:extLst>
          </p:cNvPr>
          <p:cNvSpPr>
            <a:spLocks noChangeArrowheads="1"/>
          </p:cNvSpPr>
          <p:nvPr/>
        </p:nvSpPr>
        <p:spPr bwMode="auto">
          <a:xfrm>
            <a:off x="3962117" y="2549556"/>
            <a:ext cx="7595349"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800" i="1" dirty="0">
                <a:solidFill>
                  <a:srgbClr val="414042"/>
                </a:solidFill>
                <a:ea typeface="MS PGothic" panose="020B0600070205080204" pitchFamily="34" charset="-128"/>
              </a:rPr>
              <a:t>They overheard several passengers muttering about icebergs but</a:t>
            </a:r>
            <a:endParaRPr lang="en-GB" altLang="en-US" sz="1800" i="1" dirty="0">
              <a:solidFill>
                <a:srgbClr val="414042"/>
              </a:solidFill>
            </a:endParaRPr>
          </a:p>
        </p:txBody>
      </p:sp>
      <p:sp>
        <p:nvSpPr>
          <p:cNvPr id="5" name="Rectangle 14">
            <a:extLst>
              <a:ext uri="{FF2B5EF4-FFF2-40B4-BE49-F238E27FC236}">
                <a16:creationId xmlns:a16="http://schemas.microsoft.com/office/drawing/2014/main" id="{EF881D89-FA95-014D-AF08-B70B0590E6F0}"/>
              </a:ext>
            </a:extLst>
          </p:cNvPr>
          <p:cNvSpPr>
            <a:spLocks noChangeArrowheads="1"/>
          </p:cNvSpPr>
          <p:nvPr/>
        </p:nvSpPr>
        <p:spPr bwMode="auto">
          <a:xfrm>
            <a:off x="3975890" y="5608206"/>
            <a:ext cx="4352474"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800" i="1" dirty="0">
                <a:solidFill>
                  <a:srgbClr val="414042"/>
                </a:solidFill>
                <a:ea typeface="MS PGothic" panose="020B0600070205080204" pitchFamily="34" charset="-128"/>
              </a:rPr>
              <a:t>The music drifted across the silence</a:t>
            </a:r>
            <a:endParaRPr lang="en-GB" altLang="en-US" sz="1800" i="1" dirty="0">
              <a:solidFill>
                <a:srgbClr val="414042"/>
              </a:solidFill>
            </a:endParaRPr>
          </a:p>
        </p:txBody>
      </p:sp>
      <p:sp>
        <p:nvSpPr>
          <p:cNvPr id="6" name="Rectangle 15">
            <a:extLst>
              <a:ext uri="{FF2B5EF4-FFF2-40B4-BE49-F238E27FC236}">
                <a16:creationId xmlns:a16="http://schemas.microsoft.com/office/drawing/2014/main" id="{A5962709-4EA7-D846-9A5D-3C94B63F4D33}"/>
              </a:ext>
            </a:extLst>
          </p:cNvPr>
          <p:cNvSpPr>
            <a:spLocks noChangeArrowheads="1"/>
          </p:cNvSpPr>
          <p:nvPr/>
        </p:nvSpPr>
        <p:spPr bwMode="auto">
          <a:xfrm>
            <a:off x="3962117" y="3294757"/>
            <a:ext cx="610295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800" i="1" dirty="0">
                <a:solidFill>
                  <a:srgbClr val="414042"/>
                </a:solidFill>
                <a:ea typeface="MS PGothic" panose="020B0600070205080204" pitchFamily="34" charset="-128"/>
              </a:rPr>
              <a:t>everyone sat rapt by the sheer beauty of the music.</a:t>
            </a:r>
            <a:endParaRPr lang="en-GB" altLang="en-US" sz="1800" i="1" dirty="0">
              <a:solidFill>
                <a:srgbClr val="414042"/>
              </a:solidFill>
            </a:endParaRPr>
          </a:p>
        </p:txBody>
      </p:sp>
      <p:sp>
        <p:nvSpPr>
          <p:cNvPr id="7" name="Rectangle 16">
            <a:extLst>
              <a:ext uri="{FF2B5EF4-FFF2-40B4-BE49-F238E27FC236}">
                <a16:creationId xmlns:a16="http://schemas.microsoft.com/office/drawing/2014/main" id="{2DDB9333-8028-F047-98C3-BA20E2CA6D40}"/>
              </a:ext>
            </a:extLst>
          </p:cNvPr>
          <p:cNvSpPr>
            <a:spLocks noChangeArrowheads="1"/>
          </p:cNvSpPr>
          <p:nvPr/>
        </p:nvSpPr>
        <p:spPr bwMode="auto">
          <a:xfrm>
            <a:off x="3962117" y="4059454"/>
            <a:ext cx="315663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800" i="1" dirty="0">
                <a:solidFill>
                  <a:srgbClr val="414042"/>
                </a:solidFill>
                <a:ea typeface="MS PGothic" panose="020B0600070205080204" pitchFamily="34" charset="-128"/>
              </a:rPr>
              <a:t>Mabel was more confident</a:t>
            </a:r>
            <a:endParaRPr lang="en-GB" altLang="en-US" sz="1800" i="1" dirty="0">
              <a:solidFill>
                <a:srgbClr val="414042"/>
              </a:solidFill>
            </a:endParaRPr>
          </a:p>
        </p:txBody>
      </p:sp>
      <p:sp>
        <p:nvSpPr>
          <p:cNvPr id="8" name="Rectangle 17">
            <a:extLst>
              <a:ext uri="{FF2B5EF4-FFF2-40B4-BE49-F238E27FC236}">
                <a16:creationId xmlns:a16="http://schemas.microsoft.com/office/drawing/2014/main" id="{8A773BED-6B66-1E44-87F2-196AAAF17588}"/>
              </a:ext>
            </a:extLst>
          </p:cNvPr>
          <p:cNvSpPr>
            <a:spLocks noChangeArrowheads="1"/>
          </p:cNvSpPr>
          <p:nvPr/>
        </p:nvSpPr>
        <p:spPr bwMode="auto">
          <a:xfrm>
            <a:off x="3962117" y="4847747"/>
            <a:ext cx="3215945"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800" i="1" dirty="0">
                <a:solidFill>
                  <a:srgbClr val="414042"/>
                </a:solidFill>
                <a:ea typeface="MS PGothic" panose="020B0600070205080204" pitchFamily="34" charset="-128"/>
              </a:rPr>
              <a:t>drank sparkling champagne</a:t>
            </a:r>
            <a:endParaRPr lang="en-GB" altLang="en-US" sz="1800" i="1" dirty="0">
              <a:solidFill>
                <a:srgbClr val="414042"/>
              </a:solidFill>
            </a:endParaRPr>
          </a:p>
        </p:txBody>
      </p:sp>
      <p:sp>
        <p:nvSpPr>
          <p:cNvPr id="9" name="Rectangle 5">
            <a:extLst>
              <a:ext uri="{FF2B5EF4-FFF2-40B4-BE49-F238E27FC236}">
                <a16:creationId xmlns:a16="http://schemas.microsoft.com/office/drawing/2014/main" id="{06B96699-36BF-F448-8156-BA36599425DD}"/>
              </a:ext>
            </a:extLst>
          </p:cNvPr>
          <p:cNvSpPr>
            <a:spLocks noChangeArrowheads="1"/>
          </p:cNvSpPr>
          <p:nvPr/>
        </p:nvSpPr>
        <p:spPr bwMode="auto">
          <a:xfrm>
            <a:off x="1034047" y="3030133"/>
            <a:ext cx="2486025"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tabLst>
                <a:tab pos="2700338"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2700338"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2700338"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1800" dirty="0">
                <a:solidFill>
                  <a:srgbClr val="0070C0"/>
                </a:solidFill>
              </a:rPr>
              <a:t>Start with…</a:t>
            </a:r>
          </a:p>
          <a:p>
            <a:pPr eaLnBrk="1" hangingPunct="1">
              <a:spcBef>
                <a:spcPct val="0"/>
              </a:spcBef>
              <a:buFontTx/>
              <a:buNone/>
            </a:pPr>
            <a:r>
              <a:rPr lang="en-GB" altLang="en-US" sz="1800" b="1" dirty="0">
                <a:solidFill>
                  <a:srgbClr val="0070C0"/>
                </a:solidFill>
                <a:sym typeface="Wingdings" pitchFamily="2" charset="2"/>
              </a:rPr>
              <a:t>a fronted adverbial</a:t>
            </a:r>
            <a:endParaRPr lang="en-GB" altLang="en-US" sz="1800" dirty="0">
              <a:solidFill>
                <a:srgbClr val="0070C0"/>
              </a:solidFill>
              <a:sym typeface="Wingdings" pitchFamily="2" charset="2"/>
            </a:endParaRPr>
          </a:p>
        </p:txBody>
      </p:sp>
      <p:sp>
        <p:nvSpPr>
          <p:cNvPr id="10" name="Rectangle 5">
            <a:extLst>
              <a:ext uri="{FF2B5EF4-FFF2-40B4-BE49-F238E27FC236}">
                <a16:creationId xmlns:a16="http://schemas.microsoft.com/office/drawing/2014/main" id="{6BFD73FF-E297-E246-93EA-883814D4E796}"/>
              </a:ext>
            </a:extLst>
          </p:cNvPr>
          <p:cNvSpPr>
            <a:spLocks noChangeArrowheads="1"/>
          </p:cNvSpPr>
          <p:nvPr/>
        </p:nvSpPr>
        <p:spPr bwMode="auto">
          <a:xfrm>
            <a:off x="1034048" y="3790715"/>
            <a:ext cx="2135290"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tabLst>
                <a:tab pos="2700338"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2700338"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2700338"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US" altLang="en-US" sz="1800" dirty="0">
                <a:solidFill>
                  <a:srgbClr val="0070C0"/>
                </a:solidFill>
              </a:rPr>
              <a:t>Drop in</a:t>
            </a:r>
            <a:r>
              <a:rPr lang="en-GB" altLang="en-US" sz="1800" dirty="0">
                <a:solidFill>
                  <a:srgbClr val="0070C0"/>
                </a:solidFill>
              </a:rPr>
              <a:t>…</a:t>
            </a:r>
          </a:p>
          <a:p>
            <a:pPr eaLnBrk="1" hangingPunct="1">
              <a:spcBef>
                <a:spcPct val="0"/>
              </a:spcBef>
              <a:buFontTx/>
              <a:buNone/>
            </a:pPr>
            <a:r>
              <a:rPr lang="en-GB" altLang="en-US" sz="1800" b="1" dirty="0">
                <a:solidFill>
                  <a:srgbClr val="0070C0"/>
                </a:solidFill>
                <a:sym typeface="Wingdings" pitchFamily="2" charset="2"/>
              </a:rPr>
              <a:t>a relative clause</a:t>
            </a:r>
            <a:endParaRPr lang="en-GB" altLang="en-US" sz="1800" dirty="0">
              <a:solidFill>
                <a:srgbClr val="0070C0"/>
              </a:solidFill>
              <a:sym typeface="Wingdings" pitchFamily="2" charset="2"/>
            </a:endParaRPr>
          </a:p>
        </p:txBody>
      </p:sp>
      <p:sp>
        <p:nvSpPr>
          <p:cNvPr id="11" name="Rectangle 5">
            <a:extLst>
              <a:ext uri="{FF2B5EF4-FFF2-40B4-BE49-F238E27FC236}">
                <a16:creationId xmlns:a16="http://schemas.microsoft.com/office/drawing/2014/main" id="{91C8CCB7-70A8-DA43-9E2D-5E1CC216D67E}"/>
              </a:ext>
            </a:extLst>
          </p:cNvPr>
          <p:cNvSpPr>
            <a:spLocks noChangeArrowheads="1"/>
          </p:cNvSpPr>
          <p:nvPr/>
        </p:nvSpPr>
        <p:spPr bwMode="auto">
          <a:xfrm>
            <a:off x="1034047" y="4560944"/>
            <a:ext cx="2756727"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tabLst>
                <a:tab pos="2700338"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2700338"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2700338"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US" altLang="en-US" sz="1800" dirty="0">
                <a:solidFill>
                  <a:srgbClr val="0070C0"/>
                </a:solidFill>
              </a:rPr>
              <a:t>Drop in</a:t>
            </a:r>
            <a:r>
              <a:rPr lang="en-GB" altLang="en-US" sz="1800" dirty="0">
                <a:solidFill>
                  <a:srgbClr val="0070C0"/>
                </a:solidFill>
              </a:rPr>
              <a:t>…</a:t>
            </a:r>
          </a:p>
          <a:p>
            <a:pPr eaLnBrk="1" hangingPunct="1">
              <a:spcBef>
                <a:spcPct val="0"/>
              </a:spcBef>
              <a:buFontTx/>
              <a:buNone/>
            </a:pPr>
            <a:r>
              <a:rPr lang="en-GB" altLang="en-US" sz="1800" b="1" dirty="0">
                <a:solidFill>
                  <a:srgbClr val="0070C0"/>
                </a:solidFill>
                <a:sym typeface="Wingdings" pitchFamily="2" charset="2"/>
              </a:rPr>
              <a:t>a prepositional phrase</a:t>
            </a:r>
            <a:endParaRPr lang="en-GB" altLang="en-US" sz="1800" dirty="0">
              <a:solidFill>
                <a:srgbClr val="0070C0"/>
              </a:solidFill>
              <a:sym typeface="Wingdings" pitchFamily="2" charset="2"/>
            </a:endParaRPr>
          </a:p>
        </p:txBody>
      </p:sp>
      <p:sp>
        <p:nvSpPr>
          <p:cNvPr id="12" name="Rectangle 5">
            <a:extLst>
              <a:ext uri="{FF2B5EF4-FFF2-40B4-BE49-F238E27FC236}">
                <a16:creationId xmlns:a16="http://schemas.microsoft.com/office/drawing/2014/main" id="{C315AB31-4EE7-6D4E-9744-C70190CF4EE5}"/>
              </a:ext>
            </a:extLst>
          </p:cNvPr>
          <p:cNvSpPr>
            <a:spLocks noChangeArrowheads="1"/>
          </p:cNvSpPr>
          <p:nvPr/>
        </p:nvSpPr>
        <p:spPr bwMode="auto">
          <a:xfrm>
            <a:off x="1034047" y="5335252"/>
            <a:ext cx="3023057"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tabLst>
                <a:tab pos="2700338"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2700338"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2700338"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2700338"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2700338"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US" altLang="en-US" sz="1800" dirty="0">
                <a:solidFill>
                  <a:srgbClr val="0070C0"/>
                </a:solidFill>
              </a:rPr>
              <a:t>Drop in</a:t>
            </a:r>
            <a:r>
              <a:rPr lang="en-GB" altLang="en-US" sz="1800" dirty="0">
                <a:solidFill>
                  <a:srgbClr val="0070C0"/>
                </a:solidFill>
              </a:rPr>
              <a:t>…</a:t>
            </a:r>
          </a:p>
          <a:p>
            <a:pPr eaLnBrk="1" hangingPunct="1">
              <a:spcBef>
                <a:spcPct val="0"/>
              </a:spcBef>
              <a:buFontTx/>
              <a:buNone/>
            </a:pPr>
            <a:r>
              <a:rPr lang="en-GB" altLang="en-US" sz="1800" b="1" dirty="0">
                <a:solidFill>
                  <a:srgbClr val="0070C0"/>
                </a:solidFill>
                <a:sym typeface="Wingdings" pitchFamily="2" charset="2"/>
              </a:rPr>
              <a:t>pre-modifying adjectives</a:t>
            </a:r>
            <a:endParaRPr lang="en-GB" altLang="en-US" sz="1800" dirty="0">
              <a:solidFill>
                <a:srgbClr val="0070C0"/>
              </a:solidFill>
              <a:sym typeface="Wingdings" pitchFamily="2" charset="2"/>
            </a:endParaRPr>
          </a:p>
        </p:txBody>
      </p:sp>
      <p:sp>
        <p:nvSpPr>
          <p:cNvPr id="13" name="Subtitle 2">
            <a:extLst>
              <a:ext uri="{FF2B5EF4-FFF2-40B4-BE49-F238E27FC236}">
                <a16:creationId xmlns:a16="http://schemas.microsoft.com/office/drawing/2014/main" id="{60F17EFE-820A-D745-A36F-99587CD61B7B}"/>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Dropping in</a:t>
            </a:r>
            <a:endParaRPr lang="en-US" sz="25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2050537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589F404-8ADB-1B43-ACC9-863E29A234FA}"/>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Activity: your turn</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 name="Rectangle 11">
            <a:extLst>
              <a:ext uri="{FF2B5EF4-FFF2-40B4-BE49-F238E27FC236}">
                <a16:creationId xmlns:a16="http://schemas.microsoft.com/office/drawing/2014/main" id="{F996F9D1-8029-8B48-997F-3C19D3B376AC}"/>
              </a:ext>
            </a:extLst>
          </p:cNvPr>
          <p:cNvSpPr>
            <a:spLocks noChangeArrowheads="1"/>
          </p:cNvSpPr>
          <p:nvPr/>
        </p:nvSpPr>
        <p:spPr bwMode="auto">
          <a:xfrm>
            <a:off x="954718" y="2446601"/>
            <a:ext cx="5233017"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Mabel had astonished and delighted Alice by</a:t>
            </a:r>
            <a:endParaRPr lang="en-GB" altLang="en-US" sz="1900" i="1" dirty="0">
              <a:solidFill>
                <a:srgbClr val="414042"/>
              </a:solidFill>
            </a:endParaRPr>
          </a:p>
        </p:txBody>
      </p:sp>
      <p:sp>
        <p:nvSpPr>
          <p:cNvPr id="4" name="Rectangle 12">
            <a:extLst>
              <a:ext uri="{FF2B5EF4-FFF2-40B4-BE49-F238E27FC236}">
                <a16:creationId xmlns:a16="http://schemas.microsoft.com/office/drawing/2014/main" id="{FD0285E2-D246-C946-8BC5-4E6D28728209}"/>
              </a:ext>
            </a:extLst>
          </p:cNvPr>
          <p:cNvSpPr>
            <a:spLocks noChangeArrowheads="1"/>
          </p:cNvSpPr>
          <p:nvPr/>
        </p:nvSpPr>
        <p:spPr bwMode="auto">
          <a:xfrm>
            <a:off x="1550338" y="3325609"/>
            <a:ext cx="40417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As they entered the ballroom</a:t>
            </a:r>
            <a:endParaRPr lang="en-GB" altLang="en-US" sz="1900" i="1" dirty="0">
              <a:solidFill>
                <a:srgbClr val="414042"/>
              </a:solidFill>
            </a:endParaRPr>
          </a:p>
        </p:txBody>
      </p:sp>
      <p:sp>
        <p:nvSpPr>
          <p:cNvPr id="5" name="Rectangle 13">
            <a:extLst>
              <a:ext uri="{FF2B5EF4-FFF2-40B4-BE49-F238E27FC236}">
                <a16:creationId xmlns:a16="http://schemas.microsoft.com/office/drawing/2014/main" id="{13531C7B-FB26-0041-A407-5E6E728334B4}"/>
              </a:ext>
            </a:extLst>
          </p:cNvPr>
          <p:cNvSpPr>
            <a:spLocks noChangeArrowheads="1"/>
          </p:cNvSpPr>
          <p:nvPr/>
        </p:nvSpPr>
        <p:spPr bwMode="auto">
          <a:xfrm>
            <a:off x="1550338" y="5387226"/>
            <a:ext cx="352425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the orchestra was playing</a:t>
            </a:r>
            <a:endParaRPr lang="en-GB" altLang="en-US" sz="1900" i="1" dirty="0">
              <a:solidFill>
                <a:srgbClr val="414042"/>
              </a:solidFill>
            </a:endParaRPr>
          </a:p>
        </p:txBody>
      </p:sp>
      <p:sp>
        <p:nvSpPr>
          <p:cNvPr id="6" name="Rectangle 14">
            <a:extLst>
              <a:ext uri="{FF2B5EF4-FFF2-40B4-BE49-F238E27FC236}">
                <a16:creationId xmlns:a16="http://schemas.microsoft.com/office/drawing/2014/main" id="{49D1B415-B251-5E46-B68D-1FE72CF30CC4}"/>
              </a:ext>
            </a:extLst>
          </p:cNvPr>
          <p:cNvSpPr>
            <a:spLocks noChangeArrowheads="1"/>
          </p:cNvSpPr>
          <p:nvPr/>
        </p:nvSpPr>
        <p:spPr bwMode="auto">
          <a:xfrm>
            <a:off x="954718" y="4362187"/>
            <a:ext cx="4659313"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crystal glasses with slender stems</a:t>
            </a:r>
            <a:endParaRPr lang="en-GB" altLang="en-US" sz="1900" i="1" dirty="0">
              <a:solidFill>
                <a:srgbClr val="414042"/>
              </a:solidFill>
            </a:endParaRPr>
          </a:p>
        </p:txBody>
      </p:sp>
      <p:sp>
        <p:nvSpPr>
          <p:cNvPr id="7" name="Rectangle 15">
            <a:extLst>
              <a:ext uri="{FF2B5EF4-FFF2-40B4-BE49-F238E27FC236}">
                <a16:creationId xmlns:a16="http://schemas.microsoft.com/office/drawing/2014/main" id="{D37D30C8-7ACC-BB43-B02B-EFAFE9CDD1C6}"/>
              </a:ext>
            </a:extLst>
          </p:cNvPr>
          <p:cNvSpPr>
            <a:spLocks noChangeArrowheads="1"/>
          </p:cNvSpPr>
          <p:nvPr/>
        </p:nvSpPr>
        <p:spPr bwMode="auto">
          <a:xfrm>
            <a:off x="6974995" y="4478492"/>
            <a:ext cx="41084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He is an accomplished violinist</a:t>
            </a:r>
            <a:endParaRPr lang="en-GB" altLang="en-US" sz="1900" i="1" dirty="0">
              <a:solidFill>
                <a:srgbClr val="414042"/>
              </a:solidFill>
            </a:endParaRPr>
          </a:p>
        </p:txBody>
      </p:sp>
      <p:sp>
        <p:nvSpPr>
          <p:cNvPr id="8" name="Rectangle 16">
            <a:extLst>
              <a:ext uri="{FF2B5EF4-FFF2-40B4-BE49-F238E27FC236}">
                <a16:creationId xmlns:a16="http://schemas.microsoft.com/office/drawing/2014/main" id="{574658EE-F8D4-C547-9877-A225AB715E04}"/>
              </a:ext>
            </a:extLst>
          </p:cNvPr>
          <p:cNvSpPr>
            <a:spLocks noChangeArrowheads="1"/>
          </p:cNvSpPr>
          <p:nvPr/>
        </p:nvSpPr>
        <p:spPr bwMode="auto">
          <a:xfrm>
            <a:off x="5845329" y="3539128"/>
            <a:ext cx="1735138"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Suddenly,</a:t>
            </a:r>
            <a:endParaRPr lang="en-GB" altLang="en-US" sz="1900" i="1" dirty="0">
              <a:solidFill>
                <a:srgbClr val="414042"/>
              </a:solidFill>
            </a:endParaRPr>
          </a:p>
        </p:txBody>
      </p:sp>
      <p:sp>
        <p:nvSpPr>
          <p:cNvPr id="9" name="Rectangle 17">
            <a:extLst>
              <a:ext uri="{FF2B5EF4-FFF2-40B4-BE49-F238E27FC236}">
                <a16:creationId xmlns:a16="http://schemas.microsoft.com/office/drawing/2014/main" id="{3E4A9943-BFD7-B740-B658-96E407B215D4}"/>
              </a:ext>
            </a:extLst>
          </p:cNvPr>
          <p:cNvSpPr>
            <a:spLocks noChangeArrowheads="1"/>
          </p:cNvSpPr>
          <p:nvPr/>
        </p:nvSpPr>
        <p:spPr bwMode="auto">
          <a:xfrm>
            <a:off x="8051676" y="3477453"/>
            <a:ext cx="3400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Alice rose from her seat</a:t>
            </a:r>
            <a:endParaRPr lang="en-GB" altLang="en-US" sz="1900" i="1" dirty="0">
              <a:solidFill>
                <a:srgbClr val="414042"/>
              </a:solidFill>
            </a:endParaRPr>
          </a:p>
        </p:txBody>
      </p:sp>
      <p:sp>
        <p:nvSpPr>
          <p:cNvPr id="10" name="Rectangle 18">
            <a:extLst>
              <a:ext uri="{FF2B5EF4-FFF2-40B4-BE49-F238E27FC236}">
                <a16:creationId xmlns:a16="http://schemas.microsoft.com/office/drawing/2014/main" id="{69DEB0E2-0227-3448-B9D8-016F21FC00DE}"/>
              </a:ext>
            </a:extLst>
          </p:cNvPr>
          <p:cNvSpPr>
            <a:spLocks noChangeArrowheads="1"/>
          </p:cNvSpPr>
          <p:nvPr/>
        </p:nvSpPr>
        <p:spPr bwMode="auto">
          <a:xfrm>
            <a:off x="5845329" y="5423222"/>
            <a:ext cx="3078163"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A sense of foreboding</a:t>
            </a:r>
            <a:endParaRPr lang="en-GB" altLang="en-US" sz="1900" i="1" dirty="0">
              <a:solidFill>
                <a:srgbClr val="414042"/>
              </a:solidFill>
            </a:endParaRPr>
          </a:p>
        </p:txBody>
      </p:sp>
      <p:sp>
        <p:nvSpPr>
          <p:cNvPr id="11" name="Rectangle 19">
            <a:extLst>
              <a:ext uri="{FF2B5EF4-FFF2-40B4-BE49-F238E27FC236}">
                <a16:creationId xmlns:a16="http://schemas.microsoft.com/office/drawing/2014/main" id="{21AA2310-5DE5-F847-A4A5-98C895E11C8D}"/>
              </a:ext>
            </a:extLst>
          </p:cNvPr>
          <p:cNvSpPr>
            <a:spLocks noChangeArrowheads="1"/>
          </p:cNvSpPr>
          <p:nvPr/>
        </p:nvSpPr>
        <p:spPr bwMode="auto">
          <a:xfrm>
            <a:off x="7696569" y="2330090"/>
            <a:ext cx="3236913"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ja-JP" sz="1900" i="1" dirty="0">
                <a:solidFill>
                  <a:srgbClr val="414042"/>
                </a:solidFill>
                <a:ea typeface="MS PGothic" panose="020B0600070205080204" pitchFamily="34" charset="-128"/>
              </a:rPr>
              <a:t>Alice was so transfixed</a:t>
            </a:r>
            <a:endParaRPr lang="en-GB" altLang="en-US" sz="1900" i="1" dirty="0">
              <a:solidFill>
                <a:srgbClr val="414042"/>
              </a:solidFill>
            </a:endParaRPr>
          </a:p>
        </p:txBody>
      </p:sp>
      <p:sp>
        <p:nvSpPr>
          <p:cNvPr id="12" name="Text Box 20">
            <a:extLst>
              <a:ext uri="{FF2B5EF4-FFF2-40B4-BE49-F238E27FC236}">
                <a16:creationId xmlns:a16="http://schemas.microsoft.com/office/drawing/2014/main" id="{0070ADDC-9061-5645-BCF4-7038BEDD16BF}"/>
              </a:ext>
            </a:extLst>
          </p:cNvPr>
          <p:cNvSpPr txBox="1">
            <a:spLocks noChangeArrowheads="1"/>
          </p:cNvSpPr>
          <p:nvPr/>
        </p:nvSpPr>
        <p:spPr bwMode="auto">
          <a:xfrm>
            <a:off x="1216026" y="1364269"/>
            <a:ext cx="900217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900" dirty="0">
                <a:solidFill>
                  <a:srgbClr val="414042"/>
                </a:solidFill>
              </a:rPr>
              <a:t>Now work in pairs to add to, improve or completely change these fragments of sentences. Make sure you add any punctuation you need.</a:t>
            </a:r>
          </a:p>
        </p:txBody>
      </p:sp>
    </p:spTree>
    <p:extLst>
      <p:ext uri="{BB962C8B-B14F-4D97-AF65-F5344CB8AC3E}">
        <p14:creationId xmlns:p14="http://schemas.microsoft.com/office/powerpoint/2010/main" val="36496389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CD17D39-69D5-E24E-A396-5A661599BDAD}"/>
              </a:ext>
            </a:extLst>
          </p:cNvPr>
          <p:cNvSpPr>
            <a:spLocks noChangeArrowheads="1"/>
          </p:cNvSpPr>
          <p:nvPr/>
        </p:nvSpPr>
        <p:spPr bwMode="auto">
          <a:xfrm>
            <a:off x="1135781" y="1436507"/>
            <a:ext cx="11823700"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dirty="0">
                <a:solidFill>
                  <a:srgbClr val="414042"/>
                </a:solidFill>
              </a:rPr>
              <a:t>A </a:t>
            </a:r>
            <a:r>
              <a:rPr lang="en-GB" altLang="en-US" sz="2000" dirty="0">
                <a:solidFill>
                  <a:srgbClr val="0070C0"/>
                </a:solidFill>
              </a:rPr>
              <a:t>clause</a:t>
            </a:r>
            <a:r>
              <a:rPr lang="en-GB" altLang="en-US" sz="2000" dirty="0"/>
              <a:t> </a:t>
            </a:r>
            <a:r>
              <a:rPr lang="en-GB" altLang="en-US" sz="2000" dirty="0">
                <a:solidFill>
                  <a:srgbClr val="414042"/>
                </a:solidFill>
              </a:rPr>
              <a:t>is a group of related words that make sense when read together.</a:t>
            </a:r>
          </a:p>
          <a:p>
            <a:pPr eaLnBrk="1" hangingPunct="1">
              <a:spcBef>
                <a:spcPts val="1000"/>
              </a:spcBef>
              <a:buFontTx/>
              <a:buNone/>
            </a:pPr>
            <a:r>
              <a:rPr lang="en-GB" altLang="en-US" sz="2000" dirty="0">
                <a:solidFill>
                  <a:srgbClr val="414042"/>
                </a:solidFill>
              </a:rPr>
              <a:t>The simplest clause contains a </a:t>
            </a:r>
            <a:r>
              <a:rPr lang="en-GB" altLang="en-US" sz="2000" dirty="0">
                <a:solidFill>
                  <a:srgbClr val="0070C0"/>
                </a:solidFill>
              </a:rPr>
              <a:t>subject</a:t>
            </a:r>
            <a:r>
              <a:rPr lang="en-GB" altLang="en-US" sz="2000" dirty="0"/>
              <a:t> </a:t>
            </a:r>
            <a:r>
              <a:rPr lang="en-GB" altLang="en-US" sz="2000" dirty="0">
                <a:solidFill>
                  <a:srgbClr val="414042"/>
                </a:solidFill>
              </a:rPr>
              <a:t>and a</a:t>
            </a:r>
            <a:r>
              <a:rPr lang="en-GB" altLang="en-US" sz="2000" dirty="0"/>
              <a:t> </a:t>
            </a:r>
            <a:r>
              <a:rPr lang="en-GB" altLang="en-US" sz="2000" dirty="0">
                <a:solidFill>
                  <a:srgbClr val="39AB47"/>
                </a:solidFill>
              </a:rPr>
              <a:t>verb</a:t>
            </a:r>
            <a:r>
              <a:rPr lang="en-GB" altLang="en-US" sz="2000" dirty="0">
                <a:solidFill>
                  <a:srgbClr val="414042"/>
                </a:solidFill>
              </a:rPr>
              <a:t>.</a:t>
            </a:r>
          </a:p>
          <a:p>
            <a:pPr eaLnBrk="1" hangingPunct="1">
              <a:spcBef>
                <a:spcPts val="1000"/>
              </a:spcBef>
              <a:buFontTx/>
              <a:buNone/>
            </a:pPr>
            <a:r>
              <a:rPr lang="en-GB" altLang="en-US" sz="2000" dirty="0">
                <a:solidFill>
                  <a:srgbClr val="414042"/>
                </a:solidFill>
              </a:rPr>
              <a:t>Sentences are made up of one or more clauses.</a:t>
            </a:r>
          </a:p>
          <a:p>
            <a:pPr eaLnBrk="1" hangingPunct="1">
              <a:spcBef>
                <a:spcPts val="1000"/>
              </a:spcBef>
              <a:buFontTx/>
              <a:buNone/>
            </a:pPr>
            <a:r>
              <a:rPr lang="en-GB" altLang="en-US" sz="2000" dirty="0">
                <a:solidFill>
                  <a:srgbClr val="414042"/>
                </a:solidFill>
              </a:rPr>
              <a:t>A single clause sentence has one verb:</a:t>
            </a:r>
          </a:p>
        </p:txBody>
      </p:sp>
      <p:sp>
        <p:nvSpPr>
          <p:cNvPr id="3" name="Text Box 6">
            <a:extLst>
              <a:ext uri="{FF2B5EF4-FFF2-40B4-BE49-F238E27FC236}">
                <a16:creationId xmlns:a16="http://schemas.microsoft.com/office/drawing/2014/main" id="{EC0C31E1-2B3B-CC46-A221-1E8A0B3B6B8D}"/>
              </a:ext>
            </a:extLst>
          </p:cNvPr>
          <p:cNvSpPr txBox="1">
            <a:spLocks noChangeArrowheads="1"/>
          </p:cNvSpPr>
          <p:nvPr/>
        </p:nvSpPr>
        <p:spPr bwMode="auto">
          <a:xfrm>
            <a:off x="268288" y="3538538"/>
            <a:ext cx="11510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500"/>
              </a:spcBef>
              <a:buFontTx/>
              <a:buNone/>
            </a:pPr>
            <a:r>
              <a:rPr lang="en-GB" altLang="en-US" sz="2400" dirty="0">
                <a:solidFill>
                  <a:srgbClr val="0070C0"/>
                </a:solidFill>
              </a:rPr>
              <a:t>They </a:t>
            </a:r>
            <a:r>
              <a:rPr lang="en-GB" altLang="en-US" sz="2400" dirty="0">
                <a:solidFill>
                  <a:srgbClr val="39AB47"/>
                </a:solidFill>
              </a:rPr>
              <a:t>entered</a:t>
            </a:r>
            <a:r>
              <a:rPr lang="en-GB" altLang="en-US" sz="2400" dirty="0">
                <a:solidFill>
                  <a:srgbClr val="0070C0"/>
                </a:solidFill>
              </a:rPr>
              <a:t> </a:t>
            </a:r>
            <a:r>
              <a:rPr lang="en-GB" altLang="en-US" sz="2400" dirty="0">
                <a:solidFill>
                  <a:srgbClr val="414042"/>
                </a:solidFill>
              </a:rPr>
              <a:t>the ballroom.</a:t>
            </a:r>
            <a:endParaRPr lang="en-GB" altLang="en-US" sz="2400" dirty="0">
              <a:solidFill>
                <a:srgbClr val="0070C0"/>
              </a:solidFill>
            </a:endParaRPr>
          </a:p>
        </p:txBody>
      </p:sp>
      <p:sp>
        <p:nvSpPr>
          <p:cNvPr id="4" name="Line 10">
            <a:extLst>
              <a:ext uri="{FF2B5EF4-FFF2-40B4-BE49-F238E27FC236}">
                <a16:creationId xmlns:a16="http://schemas.microsoft.com/office/drawing/2014/main" id="{AEECF238-5FA4-D84C-9654-C7EBBD7107B3}"/>
              </a:ext>
            </a:extLst>
          </p:cNvPr>
          <p:cNvSpPr>
            <a:spLocks noChangeShapeType="1"/>
          </p:cNvSpPr>
          <p:nvPr/>
        </p:nvSpPr>
        <p:spPr bwMode="auto">
          <a:xfrm flipV="1">
            <a:off x="2492943" y="3910010"/>
            <a:ext cx="1453379" cy="969997"/>
          </a:xfrm>
          <a:prstGeom prst="line">
            <a:avLst/>
          </a:prstGeom>
          <a:noFill/>
          <a:ln w="38100">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 name="Line 8">
            <a:extLst>
              <a:ext uri="{FF2B5EF4-FFF2-40B4-BE49-F238E27FC236}">
                <a16:creationId xmlns:a16="http://schemas.microsoft.com/office/drawing/2014/main" id="{F551BEE3-8BFB-914E-8E32-05EF608CAA39}"/>
              </a:ext>
            </a:extLst>
          </p:cNvPr>
          <p:cNvSpPr>
            <a:spLocks noChangeShapeType="1"/>
          </p:cNvSpPr>
          <p:nvPr/>
        </p:nvSpPr>
        <p:spPr bwMode="auto">
          <a:xfrm flipH="1" flipV="1">
            <a:off x="5680187" y="4057650"/>
            <a:ext cx="499231" cy="822358"/>
          </a:xfrm>
          <a:prstGeom prst="line">
            <a:avLst/>
          </a:prstGeom>
          <a:noFill/>
          <a:ln w="3810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Subtitle 2">
            <a:extLst>
              <a:ext uri="{FF2B5EF4-FFF2-40B4-BE49-F238E27FC236}">
                <a16:creationId xmlns:a16="http://schemas.microsoft.com/office/drawing/2014/main" id="{7B50CAEA-FFEF-0A49-9D52-CD28BEB3241D}"/>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Clauses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Rounded Rectangle 6">
            <a:extLst>
              <a:ext uri="{FF2B5EF4-FFF2-40B4-BE49-F238E27FC236}">
                <a16:creationId xmlns:a16="http://schemas.microsoft.com/office/drawing/2014/main" id="{99D44F16-26B4-CE4D-84B9-1D6D7476750C}"/>
              </a:ext>
            </a:extLst>
          </p:cNvPr>
          <p:cNvSpPr/>
          <p:nvPr/>
        </p:nvSpPr>
        <p:spPr>
          <a:xfrm>
            <a:off x="4797856" y="4805363"/>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Verb</a:t>
            </a:r>
          </a:p>
        </p:txBody>
      </p:sp>
      <p:sp>
        <p:nvSpPr>
          <p:cNvPr id="8" name="Rounded Rectangle 7">
            <a:extLst>
              <a:ext uri="{FF2B5EF4-FFF2-40B4-BE49-F238E27FC236}">
                <a16:creationId xmlns:a16="http://schemas.microsoft.com/office/drawing/2014/main" id="{AA18D2EA-3ACF-BD4F-AACF-D0540E09D1DB}"/>
              </a:ext>
            </a:extLst>
          </p:cNvPr>
          <p:cNvSpPr/>
          <p:nvPr/>
        </p:nvSpPr>
        <p:spPr>
          <a:xfrm>
            <a:off x="1245455" y="4805363"/>
            <a:ext cx="2700867" cy="66940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Subject</a:t>
            </a:r>
          </a:p>
        </p:txBody>
      </p:sp>
      <p:pic>
        <p:nvPicPr>
          <p:cNvPr id="9" name="Picture 8" descr="A group of people in clothing&#10;&#10;Description automatically generated with low confidence">
            <a:extLst>
              <a:ext uri="{FF2B5EF4-FFF2-40B4-BE49-F238E27FC236}">
                <a16:creationId xmlns:a16="http://schemas.microsoft.com/office/drawing/2014/main" id="{1B839330-1299-9C4F-9A38-F5A7273BB5B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402925" y="2594181"/>
            <a:ext cx="2820168" cy="2827312"/>
          </a:xfrm>
          <a:prstGeom prst="rect">
            <a:avLst/>
          </a:prstGeom>
        </p:spPr>
      </p:pic>
    </p:spTree>
    <p:extLst>
      <p:ext uri="{BB962C8B-B14F-4D97-AF65-F5344CB8AC3E}">
        <p14:creationId xmlns:p14="http://schemas.microsoft.com/office/powerpoint/2010/main" val="9776742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9A3C20D-5290-D743-9413-C9B1BF3CFB96}"/>
              </a:ext>
            </a:extLst>
          </p:cNvPr>
          <p:cNvSpPr>
            <a:spLocks noChangeArrowheads="1"/>
          </p:cNvSpPr>
          <p:nvPr/>
        </p:nvSpPr>
        <p:spPr bwMode="auto">
          <a:xfrm>
            <a:off x="1135781" y="1436507"/>
            <a:ext cx="9991023" cy="1507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2000" dirty="0">
                <a:solidFill>
                  <a:srgbClr val="414042"/>
                </a:solidFill>
              </a:rPr>
              <a:t>A multi clause sentence is made up of at least one main clause and one or more subordinate clauses. </a:t>
            </a:r>
          </a:p>
          <a:p>
            <a:pPr>
              <a:spcBef>
                <a:spcPts val="1000"/>
              </a:spcBef>
              <a:buNone/>
            </a:pPr>
            <a:r>
              <a:rPr lang="en-GB" altLang="en-US" sz="2000" dirty="0">
                <a:solidFill>
                  <a:srgbClr val="414042"/>
                </a:solidFill>
              </a:rPr>
              <a:t>There are often other elements like noun phrases and prepositional phrases.</a:t>
            </a:r>
          </a:p>
        </p:txBody>
      </p:sp>
      <p:sp>
        <p:nvSpPr>
          <p:cNvPr id="3" name="Line 8">
            <a:extLst>
              <a:ext uri="{FF2B5EF4-FFF2-40B4-BE49-F238E27FC236}">
                <a16:creationId xmlns:a16="http://schemas.microsoft.com/office/drawing/2014/main" id="{CECF6BB1-2EC2-374A-BB14-7A7B36263D85}"/>
              </a:ext>
            </a:extLst>
          </p:cNvPr>
          <p:cNvSpPr>
            <a:spLocks noChangeShapeType="1"/>
          </p:cNvSpPr>
          <p:nvPr/>
        </p:nvSpPr>
        <p:spPr bwMode="auto">
          <a:xfrm flipH="1" flipV="1">
            <a:off x="3022333" y="3906500"/>
            <a:ext cx="3157084" cy="973507"/>
          </a:xfrm>
          <a:prstGeom prst="line">
            <a:avLst/>
          </a:prstGeom>
          <a:noFill/>
          <a:ln w="3810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 name="Subtitle 2">
            <a:extLst>
              <a:ext uri="{FF2B5EF4-FFF2-40B4-BE49-F238E27FC236}">
                <a16:creationId xmlns:a16="http://schemas.microsoft.com/office/drawing/2014/main" id="{3446E714-8293-5E4B-9C27-99C787D780A3}"/>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Multi clause sentences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 name="Text Box 18">
            <a:extLst>
              <a:ext uri="{FF2B5EF4-FFF2-40B4-BE49-F238E27FC236}">
                <a16:creationId xmlns:a16="http://schemas.microsoft.com/office/drawing/2014/main" id="{58B91ED0-B069-9D43-9346-BF3E2A608702}"/>
              </a:ext>
            </a:extLst>
          </p:cNvPr>
          <p:cNvSpPr txBox="1">
            <a:spLocks noChangeArrowheads="1"/>
          </p:cNvSpPr>
          <p:nvPr/>
        </p:nvSpPr>
        <p:spPr bwMode="auto">
          <a:xfrm>
            <a:off x="0" y="2890838"/>
            <a:ext cx="121920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ja-JP" sz="2000" i="1" dirty="0">
                <a:solidFill>
                  <a:srgbClr val="414042"/>
                </a:solidFill>
                <a:ea typeface="MS PGothic" panose="020B0600070205080204" pitchFamily="34" charset="-128"/>
              </a:rPr>
              <a:t>Later, as Mabel and Alice </a:t>
            </a:r>
            <a:r>
              <a:rPr lang="en-GB" altLang="ja-JP" sz="2000" i="1" dirty="0">
                <a:solidFill>
                  <a:srgbClr val="39AB47"/>
                </a:solidFill>
                <a:ea typeface="MS PGothic" panose="020B0600070205080204" pitchFamily="34" charset="-128"/>
              </a:rPr>
              <a:t>drank </a:t>
            </a:r>
            <a:r>
              <a:rPr lang="en-GB" altLang="ja-JP" sz="2000" i="1" dirty="0">
                <a:solidFill>
                  <a:srgbClr val="414042"/>
                </a:solidFill>
                <a:ea typeface="MS PGothic" panose="020B0600070205080204" pitchFamily="34" charset="-128"/>
              </a:rPr>
              <a:t>sparkling champagne</a:t>
            </a:r>
            <a:br>
              <a:rPr lang="en-GB" altLang="ja-JP" sz="2000" i="1" dirty="0">
                <a:solidFill>
                  <a:srgbClr val="414042"/>
                </a:solidFill>
                <a:ea typeface="MS PGothic" panose="020B0600070205080204" pitchFamily="34" charset="-128"/>
              </a:rPr>
            </a:br>
            <a:r>
              <a:rPr lang="en-GB" altLang="ja-JP" sz="2000" i="1" dirty="0">
                <a:solidFill>
                  <a:srgbClr val="414042"/>
                </a:solidFill>
                <a:ea typeface="MS PGothic" panose="020B0600070205080204" pitchFamily="34" charset="-128"/>
              </a:rPr>
              <a:t>from crystal glasses with slender stems, he</a:t>
            </a:r>
            <a:br>
              <a:rPr lang="en-GB" altLang="ja-JP" sz="2000" i="1" dirty="0">
                <a:solidFill>
                  <a:srgbClr val="414042"/>
                </a:solidFill>
                <a:ea typeface="MS PGothic" panose="020B0600070205080204" pitchFamily="34" charset="-128"/>
              </a:rPr>
            </a:br>
            <a:r>
              <a:rPr lang="en-GB" altLang="ja-JP" sz="2000" i="1" dirty="0">
                <a:solidFill>
                  <a:srgbClr val="39AB47"/>
                </a:solidFill>
                <a:ea typeface="MS PGothic" panose="020B0600070205080204" pitchFamily="34" charset="-128"/>
              </a:rPr>
              <a:t>brushed </a:t>
            </a:r>
            <a:r>
              <a:rPr lang="en-GB" altLang="ja-JP" sz="2000" i="1" dirty="0">
                <a:solidFill>
                  <a:srgbClr val="414042"/>
                </a:solidFill>
                <a:ea typeface="MS PGothic" panose="020B0600070205080204" pitchFamily="34" charset="-128"/>
              </a:rPr>
              <a:t>passed her on his way to the deck and their eyes </a:t>
            </a:r>
            <a:r>
              <a:rPr lang="en-GB" altLang="ja-JP" sz="2000" i="1" dirty="0">
                <a:solidFill>
                  <a:srgbClr val="39AB47"/>
                </a:solidFill>
                <a:ea typeface="MS PGothic" panose="020B0600070205080204" pitchFamily="34" charset="-128"/>
              </a:rPr>
              <a:t>met</a:t>
            </a:r>
            <a:r>
              <a:rPr lang="en-GB" altLang="ja-JP" sz="2000" i="1" dirty="0">
                <a:solidFill>
                  <a:srgbClr val="414042"/>
                </a:solidFill>
                <a:ea typeface="MS PGothic" panose="020B0600070205080204" pitchFamily="34" charset="-128"/>
              </a:rPr>
              <a:t>.</a:t>
            </a:r>
            <a:endParaRPr lang="en-GB" altLang="en-US" sz="2000" i="1" dirty="0">
              <a:solidFill>
                <a:srgbClr val="414042"/>
              </a:solidFill>
            </a:endParaRPr>
          </a:p>
        </p:txBody>
      </p:sp>
      <p:sp>
        <p:nvSpPr>
          <p:cNvPr id="6" name="Line 8">
            <a:extLst>
              <a:ext uri="{FF2B5EF4-FFF2-40B4-BE49-F238E27FC236}">
                <a16:creationId xmlns:a16="http://schemas.microsoft.com/office/drawing/2014/main" id="{261543B6-FB9F-1D4B-85E5-A149F9DEC6FC}"/>
              </a:ext>
            </a:extLst>
          </p:cNvPr>
          <p:cNvSpPr>
            <a:spLocks noChangeShapeType="1"/>
          </p:cNvSpPr>
          <p:nvPr/>
        </p:nvSpPr>
        <p:spPr bwMode="auto">
          <a:xfrm flipV="1">
            <a:off x="6078672" y="3214838"/>
            <a:ext cx="341379" cy="1685052"/>
          </a:xfrm>
          <a:prstGeom prst="line">
            <a:avLst/>
          </a:prstGeom>
          <a:noFill/>
          <a:ln w="3810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 name="Line 8">
            <a:extLst>
              <a:ext uri="{FF2B5EF4-FFF2-40B4-BE49-F238E27FC236}">
                <a16:creationId xmlns:a16="http://schemas.microsoft.com/office/drawing/2014/main" id="{9C8E0A9E-DF8F-4A4E-A71A-7B7289742E37}"/>
              </a:ext>
            </a:extLst>
          </p:cNvPr>
          <p:cNvSpPr>
            <a:spLocks noChangeShapeType="1"/>
          </p:cNvSpPr>
          <p:nvPr/>
        </p:nvSpPr>
        <p:spPr bwMode="auto">
          <a:xfrm flipV="1">
            <a:off x="6179417" y="3842635"/>
            <a:ext cx="3056339" cy="1037370"/>
          </a:xfrm>
          <a:prstGeom prst="line">
            <a:avLst/>
          </a:prstGeom>
          <a:noFill/>
          <a:ln w="3810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ounded Rectangle 7">
            <a:extLst>
              <a:ext uri="{FF2B5EF4-FFF2-40B4-BE49-F238E27FC236}">
                <a16:creationId xmlns:a16="http://schemas.microsoft.com/office/drawing/2014/main" id="{7E08964F-2101-C946-9B47-140C187818D9}"/>
              </a:ext>
            </a:extLst>
          </p:cNvPr>
          <p:cNvSpPr/>
          <p:nvPr/>
        </p:nvSpPr>
        <p:spPr>
          <a:xfrm>
            <a:off x="4797856" y="4805363"/>
            <a:ext cx="2700867" cy="669409"/>
          </a:xfrm>
          <a:prstGeom prst="round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Verb</a:t>
            </a:r>
          </a:p>
        </p:txBody>
      </p:sp>
    </p:spTree>
    <p:extLst>
      <p:ext uri="{BB962C8B-B14F-4D97-AF65-F5344CB8AC3E}">
        <p14:creationId xmlns:p14="http://schemas.microsoft.com/office/powerpoint/2010/main" val="1605283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2" presetClass="entr" presetSubtype="4"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ipe(down)">
                                      <p:cBhvr>
                                        <p:cTn id="9" dur="500"/>
                                        <p:tgtEl>
                                          <p:spTgt spid="3"/>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fabric&#10;&#10;Description automatically generated">
            <a:extLst>
              <a:ext uri="{FF2B5EF4-FFF2-40B4-BE49-F238E27FC236}">
                <a16:creationId xmlns:a16="http://schemas.microsoft.com/office/drawing/2014/main" id="{A9CF7B8A-40A1-C144-AD79-0EFE6AB750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35781" y="2648395"/>
            <a:ext cx="4016320" cy="3078637"/>
          </a:xfrm>
          <a:prstGeom prst="rect">
            <a:avLst/>
          </a:prstGeom>
        </p:spPr>
      </p:pic>
      <p:sp>
        <p:nvSpPr>
          <p:cNvPr id="2" name="Rectangle 4">
            <a:extLst>
              <a:ext uri="{FF2B5EF4-FFF2-40B4-BE49-F238E27FC236}">
                <a16:creationId xmlns:a16="http://schemas.microsoft.com/office/drawing/2014/main" id="{DA24C12F-224A-704E-AFBC-B691FEA538F4}"/>
              </a:ext>
            </a:extLst>
          </p:cNvPr>
          <p:cNvSpPr>
            <a:spLocks noChangeArrowheads="1"/>
          </p:cNvSpPr>
          <p:nvPr/>
        </p:nvSpPr>
        <p:spPr bwMode="auto">
          <a:xfrm>
            <a:off x="1135781" y="1436507"/>
            <a:ext cx="9991023" cy="1507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2000" dirty="0">
                <a:solidFill>
                  <a:srgbClr val="414042"/>
                </a:solidFill>
              </a:rPr>
              <a:t>A </a:t>
            </a:r>
            <a:r>
              <a:rPr lang="en-GB" altLang="en-US" sz="2000" dirty="0">
                <a:solidFill>
                  <a:srgbClr val="0070C0"/>
                </a:solidFill>
              </a:rPr>
              <a:t>subordinate clause </a:t>
            </a:r>
            <a:r>
              <a:rPr lang="en-GB" altLang="en-US" sz="2000" dirty="0">
                <a:solidFill>
                  <a:srgbClr val="414042"/>
                </a:solidFill>
              </a:rPr>
              <a:t>is a clause that cannot stand alone as a complete sentence because it does not make sense by itself. </a:t>
            </a:r>
          </a:p>
        </p:txBody>
      </p:sp>
      <p:sp>
        <p:nvSpPr>
          <p:cNvPr id="3" name="Subtitle 2">
            <a:extLst>
              <a:ext uri="{FF2B5EF4-FFF2-40B4-BE49-F238E27FC236}">
                <a16:creationId xmlns:a16="http://schemas.microsoft.com/office/drawing/2014/main" id="{BF06E823-4BF2-1A4C-99B8-5F30620243D1}"/>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Subordinate clauses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4" name="Text Box 5">
            <a:extLst>
              <a:ext uri="{FF2B5EF4-FFF2-40B4-BE49-F238E27FC236}">
                <a16:creationId xmlns:a16="http://schemas.microsoft.com/office/drawing/2014/main" id="{3CEA3442-4BC3-3147-962F-AEE9C1ECB378}"/>
              </a:ext>
            </a:extLst>
          </p:cNvPr>
          <p:cNvSpPr txBox="1">
            <a:spLocks noChangeArrowheads="1"/>
          </p:cNvSpPr>
          <p:nvPr/>
        </p:nvSpPr>
        <p:spPr bwMode="auto">
          <a:xfrm>
            <a:off x="5455942" y="2831981"/>
            <a:ext cx="5804033" cy="299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2000"/>
              </a:spcBef>
              <a:buFontTx/>
              <a:buNone/>
            </a:pPr>
            <a:r>
              <a:rPr lang="en-GB" altLang="en-US" sz="2000" i="1" dirty="0">
                <a:solidFill>
                  <a:srgbClr val="414042"/>
                </a:solidFill>
              </a:rPr>
              <a:t>The cat had been having violin lessons, </a:t>
            </a:r>
            <a:r>
              <a:rPr lang="en-GB" altLang="en-US" sz="2000" i="1" dirty="0">
                <a:solidFill>
                  <a:srgbClr val="0070C0"/>
                </a:solidFill>
              </a:rPr>
              <a:t>although he had not been playing for long</a:t>
            </a:r>
            <a:r>
              <a:rPr lang="en-GB" altLang="en-US" sz="2000" i="1" dirty="0">
                <a:solidFill>
                  <a:srgbClr val="414042"/>
                </a:solidFill>
              </a:rPr>
              <a:t>.</a:t>
            </a:r>
          </a:p>
          <a:p>
            <a:pPr algn="ctr" eaLnBrk="1" hangingPunct="1">
              <a:spcBef>
                <a:spcPts val="2000"/>
              </a:spcBef>
              <a:buFontTx/>
              <a:buNone/>
            </a:pPr>
            <a:r>
              <a:rPr lang="en-GB" altLang="en-US" sz="2000" i="1" dirty="0">
                <a:solidFill>
                  <a:srgbClr val="0070C0"/>
                </a:solidFill>
              </a:rPr>
              <a:t>Despite the fact that it was on the large side</a:t>
            </a:r>
            <a:r>
              <a:rPr lang="en-GB" altLang="en-US" sz="2000" i="1" dirty="0">
                <a:solidFill>
                  <a:srgbClr val="414042"/>
                </a:solidFill>
              </a:rPr>
              <a:t>, the cow managed to jump over the moon.</a:t>
            </a:r>
          </a:p>
          <a:p>
            <a:pPr algn="ctr" eaLnBrk="1" hangingPunct="1">
              <a:spcBef>
                <a:spcPts val="2000"/>
              </a:spcBef>
              <a:buFontTx/>
              <a:buNone/>
            </a:pPr>
            <a:r>
              <a:rPr lang="en-GB" altLang="en-US" sz="2000" i="1" dirty="0">
                <a:solidFill>
                  <a:srgbClr val="414042"/>
                </a:solidFill>
              </a:rPr>
              <a:t>The dish grabbed the spoon and dragged her away, </a:t>
            </a:r>
            <a:r>
              <a:rPr lang="en-GB" altLang="en-US" sz="2000" i="1" dirty="0">
                <a:solidFill>
                  <a:srgbClr val="0070C0"/>
                </a:solidFill>
              </a:rPr>
              <a:t>even though the little dog was laughing</a:t>
            </a:r>
            <a:r>
              <a:rPr lang="en-GB" altLang="en-US" sz="2000" i="1" dirty="0">
                <a:solidFill>
                  <a:srgbClr val="414042"/>
                </a:solidFill>
              </a:rPr>
              <a:t>.</a:t>
            </a:r>
          </a:p>
        </p:txBody>
      </p:sp>
    </p:spTree>
    <p:extLst>
      <p:ext uri="{BB962C8B-B14F-4D97-AF65-F5344CB8AC3E}">
        <p14:creationId xmlns:p14="http://schemas.microsoft.com/office/powerpoint/2010/main" val="2951755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121F0016-EB23-864E-9FBB-97A6BFA70D32}"/>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Activity</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 name="Text Box 2">
            <a:extLst>
              <a:ext uri="{FF2B5EF4-FFF2-40B4-BE49-F238E27FC236}">
                <a16:creationId xmlns:a16="http://schemas.microsoft.com/office/drawing/2014/main" id="{8F563FCE-74F8-F24A-A79A-B2B94F1651DE}"/>
              </a:ext>
            </a:extLst>
          </p:cNvPr>
          <p:cNvSpPr txBox="1">
            <a:spLocks noChangeArrowheads="1"/>
          </p:cNvSpPr>
          <p:nvPr/>
        </p:nvSpPr>
        <p:spPr bwMode="auto">
          <a:xfrm>
            <a:off x="0" y="1842703"/>
            <a:ext cx="12192000" cy="513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850" i="1" dirty="0">
                <a:solidFill>
                  <a:srgbClr val="414042"/>
                </a:solidFill>
              </a:rPr>
              <a:t>Because they were first class passengers, they could attend the dance.</a:t>
            </a:r>
          </a:p>
          <a:p>
            <a:pPr algn="ctr" eaLnBrk="1" hangingPunct="1">
              <a:spcBef>
                <a:spcPts val="1000"/>
              </a:spcBef>
              <a:buFontTx/>
              <a:buNone/>
            </a:pPr>
            <a:r>
              <a:rPr lang="en-GB" altLang="en-US" sz="1850" i="1" dirty="0">
                <a:solidFill>
                  <a:srgbClr val="414042"/>
                </a:solidFill>
              </a:rPr>
              <a:t>Mabel turned off the lights before they left the cabin.</a:t>
            </a:r>
          </a:p>
          <a:p>
            <a:pPr algn="ctr" eaLnBrk="1" hangingPunct="1">
              <a:spcBef>
                <a:spcPts val="1000"/>
              </a:spcBef>
              <a:buFontTx/>
              <a:buNone/>
            </a:pPr>
            <a:r>
              <a:rPr lang="en-GB" altLang="en-US" sz="1850" i="1" dirty="0">
                <a:solidFill>
                  <a:srgbClr val="414042"/>
                </a:solidFill>
              </a:rPr>
              <a:t>Alice went to the dance even though she wasn’t feeling confident.</a:t>
            </a:r>
          </a:p>
          <a:p>
            <a:pPr algn="ctr" eaLnBrk="1" hangingPunct="1">
              <a:spcBef>
                <a:spcPts val="1000"/>
              </a:spcBef>
              <a:buFontTx/>
              <a:buNone/>
            </a:pPr>
            <a:r>
              <a:rPr lang="en-GB" altLang="en-US" sz="1850" i="1" dirty="0">
                <a:solidFill>
                  <a:srgbClr val="414042"/>
                </a:solidFill>
              </a:rPr>
              <a:t>Although the young women were wearing exquisite dresses, Alice looked beautiful in hers.</a:t>
            </a:r>
          </a:p>
          <a:p>
            <a:pPr algn="ctr" eaLnBrk="1" hangingPunct="1">
              <a:spcBef>
                <a:spcPts val="1000"/>
              </a:spcBef>
              <a:buFontTx/>
              <a:buNone/>
            </a:pPr>
            <a:r>
              <a:rPr lang="en-GB" altLang="en-US" sz="1850" i="1" dirty="0">
                <a:solidFill>
                  <a:srgbClr val="414042"/>
                </a:solidFill>
              </a:rPr>
              <a:t>Champagne is always served after the guests have been seated.</a:t>
            </a:r>
          </a:p>
          <a:p>
            <a:pPr algn="ctr" eaLnBrk="1" hangingPunct="1">
              <a:spcBef>
                <a:spcPts val="1000"/>
              </a:spcBef>
              <a:buFontTx/>
              <a:buNone/>
            </a:pPr>
            <a:r>
              <a:rPr lang="en-GB" altLang="en-US" sz="1850" i="1" dirty="0">
                <a:solidFill>
                  <a:srgbClr val="414042"/>
                </a:solidFill>
              </a:rPr>
              <a:t>Because Alice listened well, her knowledge of music was improving.</a:t>
            </a:r>
          </a:p>
          <a:p>
            <a:pPr algn="ctr" eaLnBrk="1" hangingPunct="1">
              <a:spcBef>
                <a:spcPts val="1000"/>
              </a:spcBef>
              <a:buFontTx/>
              <a:buNone/>
            </a:pPr>
            <a:r>
              <a:rPr lang="en-GB" altLang="en-US" sz="1850" i="1" dirty="0">
                <a:solidFill>
                  <a:srgbClr val="414042"/>
                </a:solidFill>
              </a:rPr>
              <a:t>Mabel took out her jewellery whilst they were getting ready.</a:t>
            </a:r>
          </a:p>
          <a:p>
            <a:pPr algn="ctr" eaLnBrk="1" hangingPunct="1">
              <a:spcBef>
                <a:spcPts val="1000"/>
              </a:spcBef>
              <a:buFontTx/>
              <a:buNone/>
            </a:pPr>
            <a:r>
              <a:rPr lang="en-GB" altLang="en-US" sz="1850" i="1" dirty="0">
                <a:solidFill>
                  <a:srgbClr val="414042"/>
                </a:solidFill>
              </a:rPr>
              <a:t>All the others had arrived when they got there.</a:t>
            </a:r>
          </a:p>
          <a:p>
            <a:pPr algn="ctr" eaLnBrk="1" hangingPunct="1">
              <a:spcBef>
                <a:spcPts val="1000"/>
              </a:spcBef>
              <a:buFontTx/>
              <a:buNone/>
            </a:pPr>
            <a:r>
              <a:rPr lang="en-GB" altLang="en-US" sz="1850" i="1" dirty="0">
                <a:solidFill>
                  <a:srgbClr val="414042"/>
                </a:solidFill>
              </a:rPr>
              <a:t>When the musician left the women, they returned to their cabin.</a:t>
            </a:r>
          </a:p>
          <a:p>
            <a:pPr algn="ctr" eaLnBrk="1" hangingPunct="1">
              <a:spcBef>
                <a:spcPts val="1000"/>
              </a:spcBef>
              <a:buFontTx/>
              <a:buNone/>
            </a:pPr>
            <a:r>
              <a:rPr lang="en-GB" altLang="en-US" sz="1850" i="1" dirty="0">
                <a:solidFill>
                  <a:srgbClr val="414042"/>
                </a:solidFill>
              </a:rPr>
              <a:t>They had not been in their cabin for many minutes when there was a knock at the door.</a:t>
            </a:r>
          </a:p>
        </p:txBody>
      </p:sp>
      <p:sp>
        <p:nvSpPr>
          <p:cNvPr id="4" name="Text Box 3">
            <a:extLst>
              <a:ext uri="{FF2B5EF4-FFF2-40B4-BE49-F238E27FC236}">
                <a16:creationId xmlns:a16="http://schemas.microsoft.com/office/drawing/2014/main" id="{E7DBED51-8E45-484F-B79C-CF3FA40917C4}"/>
              </a:ext>
            </a:extLst>
          </p:cNvPr>
          <p:cNvSpPr txBox="1">
            <a:spLocks noChangeArrowheads="1"/>
          </p:cNvSpPr>
          <p:nvPr/>
        </p:nvSpPr>
        <p:spPr bwMode="auto">
          <a:xfrm>
            <a:off x="847022" y="1321669"/>
            <a:ext cx="6659563" cy="609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2000" dirty="0">
                <a:solidFill>
                  <a:srgbClr val="414042"/>
                </a:solidFill>
              </a:rPr>
              <a:t>Identify the </a:t>
            </a:r>
            <a:r>
              <a:rPr lang="en-GB" altLang="en-US" sz="2000" b="1" dirty="0">
                <a:solidFill>
                  <a:srgbClr val="414042"/>
                </a:solidFill>
              </a:rPr>
              <a:t>subordinate clauses </a:t>
            </a:r>
            <a:r>
              <a:rPr lang="en-GB" altLang="en-US" sz="2000" dirty="0">
                <a:solidFill>
                  <a:srgbClr val="414042"/>
                </a:solidFill>
              </a:rPr>
              <a:t>in these sentences:</a:t>
            </a:r>
          </a:p>
        </p:txBody>
      </p:sp>
      <p:sp>
        <p:nvSpPr>
          <p:cNvPr id="5" name="Text Box 2">
            <a:extLst>
              <a:ext uri="{FF2B5EF4-FFF2-40B4-BE49-F238E27FC236}">
                <a16:creationId xmlns:a16="http://schemas.microsoft.com/office/drawing/2014/main" id="{995D980A-FC26-6E47-9439-57C2400242BF}"/>
              </a:ext>
            </a:extLst>
          </p:cNvPr>
          <p:cNvSpPr txBox="1">
            <a:spLocks noChangeArrowheads="1"/>
          </p:cNvSpPr>
          <p:nvPr/>
        </p:nvSpPr>
        <p:spPr bwMode="auto">
          <a:xfrm>
            <a:off x="0" y="1842703"/>
            <a:ext cx="12192000" cy="513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850" i="1" dirty="0">
                <a:solidFill>
                  <a:srgbClr val="CC0099"/>
                </a:solidFill>
              </a:rPr>
              <a:t>Because they were first class passengers</a:t>
            </a:r>
            <a:r>
              <a:rPr lang="en-GB" altLang="en-US" sz="1850" i="1" dirty="0">
                <a:solidFill>
                  <a:srgbClr val="414042"/>
                </a:solidFill>
              </a:rPr>
              <a:t>, they could attend the dance.</a:t>
            </a:r>
          </a:p>
          <a:p>
            <a:pPr algn="ctr" eaLnBrk="1" hangingPunct="1">
              <a:spcBef>
                <a:spcPts val="1000"/>
              </a:spcBef>
              <a:buFontTx/>
              <a:buNone/>
            </a:pPr>
            <a:r>
              <a:rPr lang="en-GB" altLang="en-US" sz="1850" i="1" dirty="0">
                <a:solidFill>
                  <a:srgbClr val="414042"/>
                </a:solidFill>
              </a:rPr>
              <a:t>Mabel turned off the lights </a:t>
            </a:r>
            <a:r>
              <a:rPr lang="en-GB" altLang="en-US" sz="1850" i="1" dirty="0">
                <a:solidFill>
                  <a:srgbClr val="CC0099"/>
                </a:solidFill>
              </a:rPr>
              <a:t>before they left the cabin</a:t>
            </a:r>
            <a:r>
              <a:rPr lang="en-GB" altLang="en-US" sz="1850" i="1" dirty="0">
                <a:solidFill>
                  <a:srgbClr val="414042"/>
                </a:solidFill>
              </a:rPr>
              <a:t>.</a:t>
            </a:r>
          </a:p>
          <a:p>
            <a:pPr algn="ctr" eaLnBrk="1" hangingPunct="1">
              <a:spcBef>
                <a:spcPts val="1000"/>
              </a:spcBef>
              <a:buFontTx/>
              <a:buNone/>
            </a:pPr>
            <a:r>
              <a:rPr lang="en-GB" altLang="en-US" sz="1850" i="1" dirty="0">
                <a:solidFill>
                  <a:srgbClr val="414042"/>
                </a:solidFill>
              </a:rPr>
              <a:t>Alice went to the dance </a:t>
            </a:r>
            <a:r>
              <a:rPr lang="en-GB" altLang="en-US" sz="1850" i="1" dirty="0">
                <a:solidFill>
                  <a:srgbClr val="CC0099"/>
                </a:solidFill>
              </a:rPr>
              <a:t>even though she wasn’t feeling confident</a:t>
            </a:r>
            <a:r>
              <a:rPr lang="en-GB" altLang="en-US" sz="1850" i="1" dirty="0">
                <a:solidFill>
                  <a:srgbClr val="414042"/>
                </a:solidFill>
              </a:rPr>
              <a:t>.</a:t>
            </a:r>
          </a:p>
          <a:p>
            <a:pPr algn="ctr" eaLnBrk="1" hangingPunct="1">
              <a:spcBef>
                <a:spcPts val="1000"/>
              </a:spcBef>
              <a:buFontTx/>
              <a:buNone/>
            </a:pPr>
            <a:r>
              <a:rPr lang="en-GB" altLang="en-US" sz="1850" i="1" dirty="0">
                <a:solidFill>
                  <a:srgbClr val="CC0099"/>
                </a:solidFill>
              </a:rPr>
              <a:t>Although the young women were wearing exquisite dresses</a:t>
            </a:r>
            <a:r>
              <a:rPr lang="en-GB" altLang="en-US" sz="1850" i="1" dirty="0">
                <a:solidFill>
                  <a:srgbClr val="414042"/>
                </a:solidFill>
              </a:rPr>
              <a:t>, Alice looked beautiful in hers.</a:t>
            </a:r>
          </a:p>
          <a:p>
            <a:pPr algn="ctr" eaLnBrk="1" hangingPunct="1">
              <a:spcBef>
                <a:spcPts val="1000"/>
              </a:spcBef>
              <a:buFontTx/>
              <a:buNone/>
            </a:pPr>
            <a:r>
              <a:rPr lang="en-GB" altLang="en-US" sz="1850" i="1" dirty="0">
                <a:solidFill>
                  <a:srgbClr val="414042"/>
                </a:solidFill>
              </a:rPr>
              <a:t>Champagne is always served </a:t>
            </a:r>
            <a:r>
              <a:rPr lang="en-GB" altLang="en-US" sz="1850" i="1" dirty="0">
                <a:solidFill>
                  <a:srgbClr val="CC0099"/>
                </a:solidFill>
              </a:rPr>
              <a:t>after the guests have been seated</a:t>
            </a:r>
            <a:r>
              <a:rPr lang="en-GB" altLang="en-US" sz="1850" i="1" dirty="0">
                <a:solidFill>
                  <a:srgbClr val="414042"/>
                </a:solidFill>
              </a:rPr>
              <a:t>.</a:t>
            </a:r>
          </a:p>
          <a:p>
            <a:pPr algn="ctr" eaLnBrk="1" hangingPunct="1">
              <a:spcBef>
                <a:spcPts val="1000"/>
              </a:spcBef>
              <a:buFontTx/>
              <a:buNone/>
            </a:pPr>
            <a:r>
              <a:rPr lang="en-GB" altLang="en-US" sz="1850" i="1" dirty="0">
                <a:solidFill>
                  <a:srgbClr val="CC0099"/>
                </a:solidFill>
              </a:rPr>
              <a:t>Because Alice listened well</a:t>
            </a:r>
            <a:r>
              <a:rPr lang="en-GB" altLang="en-US" sz="1850" i="1" dirty="0">
                <a:solidFill>
                  <a:srgbClr val="414042"/>
                </a:solidFill>
              </a:rPr>
              <a:t>, her knowledge of music was improving.</a:t>
            </a:r>
          </a:p>
          <a:p>
            <a:pPr algn="ctr" eaLnBrk="1" hangingPunct="1">
              <a:spcBef>
                <a:spcPts val="1000"/>
              </a:spcBef>
              <a:buFontTx/>
              <a:buNone/>
            </a:pPr>
            <a:r>
              <a:rPr lang="en-GB" altLang="en-US" sz="1850" i="1" dirty="0">
                <a:solidFill>
                  <a:srgbClr val="414042"/>
                </a:solidFill>
              </a:rPr>
              <a:t>Mabel took out her jewellery </a:t>
            </a:r>
            <a:r>
              <a:rPr lang="en-GB" altLang="en-US" sz="1850" i="1" dirty="0">
                <a:solidFill>
                  <a:srgbClr val="CC0099"/>
                </a:solidFill>
              </a:rPr>
              <a:t>whilst they were getting ready</a:t>
            </a:r>
            <a:r>
              <a:rPr lang="en-GB" altLang="en-US" sz="1850" i="1" dirty="0">
                <a:solidFill>
                  <a:srgbClr val="414042"/>
                </a:solidFill>
              </a:rPr>
              <a:t>.</a:t>
            </a:r>
          </a:p>
          <a:p>
            <a:pPr algn="ctr" eaLnBrk="1" hangingPunct="1">
              <a:spcBef>
                <a:spcPts val="1000"/>
              </a:spcBef>
              <a:buFontTx/>
              <a:buNone/>
            </a:pPr>
            <a:r>
              <a:rPr lang="en-GB" altLang="en-US" sz="1850" i="1" dirty="0">
                <a:solidFill>
                  <a:srgbClr val="414042"/>
                </a:solidFill>
              </a:rPr>
              <a:t>All the others had arrived </a:t>
            </a:r>
            <a:r>
              <a:rPr lang="en-GB" altLang="en-US" sz="1850" i="1" dirty="0">
                <a:solidFill>
                  <a:srgbClr val="CC0099"/>
                </a:solidFill>
              </a:rPr>
              <a:t>when they got there</a:t>
            </a:r>
            <a:r>
              <a:rPr lang="en-GB" altLang="en-US" sz="1850" i="1" dirty="0">
                <a:solidFill>
                  <a:srgbClr val="414042"/>
                </a:solidFill>
              </a:rPr>
              <a:t>.</a:t>
            </a:r>
          </a:p>
          <a:p>
            <a:pPr algn="ctr" eaLnBrk="1" hangingPunct="1">
              <a:spcBef>
                <a:spcPts val="1000"/>
              </a:spcBef>
              <a:buFontTx/>
              <a:buNone/>
            </a:pPr>
            <a:r>
              <a:rPr lang="en-GB" altLang="en-US" sz="1850" i="1" dirty="0">
                <a:solidFill>
                  <a:srgbClr val="CC0099"/>
                </a:solidFill>
              </a:rPr>
              <a:t>When the musician left the women</a:t>
            </a:r>
            <a:r>
              <a:rPr lang="en-GB" altLang="en-US" sz="1850" i="1" dirty="0">
                <a:solidFill>
                  <a:srgbClr val="414042"/>
                </a:solidFill>
              </a:rPr>
              <a:t>, they returned to their cabin.</a:t>
            </a:r>
          </a:p>
          <a:p>
            <a:pPr algn="ctr" eaLnBrk="1" hangingPunct="1">
              <a:spcBef>
                <a:spcPts val="1000"/>
              </a:spcBef>
              <a:buFontTx/>
              <a:buNone/>
            </a:pPr>
            <a:r>
              <a:rPr lang="en-GB" altLang="en-US" sz="1850" i="1" dirty="0">
                <a:solidFill>
                  <a:srgbClr val="414042"/>
                </a:solidFill>
              </a:rPr>
              <a:t>They had not been in their cabin for many minutes </a:t>
            </a:r>
            <a:r>
              <a:rPr lang="en-GB" altLang="en-US" sz="1850" i="1" dirty="0">
                <a:solidFill>
                  <a:srgbClr val="CC0099"/>
                </a:solidFill>
              </a:rPr>
              <a:t>when there was a knock at the door</a:t>
            </a:r>
            <a:r>
              <a:rPr lang="en-GB" altLang="en-US" sz="1850" i="1" dirty="0">
                <a:solidFill>
                  <a:srgbClr val="414042"/>
                </a:solidFill>
              </a:rPr>
              <a:t>.</a:t>
            </a:r>
          </a:p>
        </p:txBody>
      </p:sp>
    </p:spTree>
    <p:extLst>
      <p:ext uri="{BB962C8B-B14F-4D97-AF65-F5344CB8AC3E}">
        <p14:creationId xmlns:p14="http://schemas.microsoft.com/office/powerpoint/2010/main" val="41023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74A5B21-6D55-584F-9D72-7AA30BABB8E0}"/>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Subtitle 2">
            <a:extLst>
              <a:ext uri="{FF2B5EF4-FFF2-40B4-BE49-F238E27FC236}">
                <a16:creationId xmlns:a16="http://schemas.microsoft.com/office/drawing/2014/main" id="{E6C1AAE9-4214-8945-A7AF-7AED0F31CFB0}"/>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Relative clauses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4" name="Text Box 5">
            <a:extLst>
              <a:ext uri="{FF2B5EF4-FFF2-40B4-BE49-F238E27FC236}">
                <a16:creationId xmlns:a16="http://schemas.microsoft.com/office/drawing/2014/main" id="{5D2A1A23-5A68-E844-96BD-03034306F76E}"/>
              </a:ext>
            </a:extLst>
          </p:cNvPr>
          <p:cNvSpPr txBox="1">
            <a:spLocks noChangeArrowheads="1"/>
          </p:cNvSpPr>
          <p:nvPr/>
        </p:nvSpPr>
        <p:spPr bwMode="auto">
          <a:xfrm>
            <a:off x="1524000" y="5197824"/>
            <a:ext cx="9144000" cy="457200"/>
          </a:xfrm>
          <a:prstGeom prst="rect">
            <a:avLst/>
          </a:prstGeom>
          <a:solidFill>
            <a:srgbClr val="0070C0"/>
          </a:solidFill>
          <a:ln>
            <a:noFill/>
          </a:ln>
          <a:effec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400" b="1" dirty="0">
                <a:solidFill>
                  <a:schemeClr val="bg1"/>
                </a:solidFill>
              </a:rPr>
              <a:t>WHO</a:t>
            </a:r>
            <a:r>
              <a:rPr lang="en-GB" altLang="en-US" sz="2400" dirty="0">
                <a:solidFill>
                  <a:schemeClr val="bg1"/>
                </a:solidFill>
              </a:rPr>
              <a:t> is used for people	</a:t>
            </a:r>
            <a:r>
              <a:rPr lang="en-GB" altLang="en-US" sz="2400" b="1" dirty="0">
                <a:solidFill>
                  <a:schemeClr val="bg1"/>
                </a:solidFill>
              </a:rPr>
              <a:t>WHICH</a:t>
            </a:r>
            <a:r>
              <a:rPr lang="en-GB" altLang="en-US" sz="2400" dirty="0">
                <a:solidFill>
                  <a:schemeClr val="bg1"/>
                </a:solidFill>
              </a:rPr>
              <a:t> or </a:t>
            </a:r>
            <a:r>
              <a:rPr lang="en-GB" altLang="en-US" sz="2400" b="1" dirty="0">
                <a:solidFill>
                  <a:schemeClr val="bg1"/>
                </a:solidFill>
              </a:rPr>
              <a:t>THAT</a:t>
            </a:r>
            <a:r>
              <a:rPr lang="en-GB" altLang="en-US" sz="2400" dirty="0">
                <a:solidFill>
                  <a:schemeClr val="bg1"/>
                </a:solidFill>
              </a:rPr>
              <a:t> is used for things</a:t>
            </a:r>
          </a:p>
        </p:txBody>
      </p:sp>
      <p:sp>
        <p:nvSpPr>
          <p:cNvPr id="5" name="Rectangle 4">
            <a:extLst>
              <a:ext uri="{FF2B5EF4-FFF2-40B4-BE49-F238E27FC236}">
                <a16:creationId xmlns:a16="http://schemas.microsoft.com/office/drawing/2014/main" id="{638B178B-A264-4143-8364-AD8F039EA20B}"/>
              </a:ext>
            </a:extLst>
          </p:cNvPr>
          <p:cNvSpPr>
            <a:spLocks noChangeArrowheads="1"/>
          </p:cNvSpPr>
          <p:nvPr/>
        </p:nvSpPr>
        <p:spPr bwMode="auto">
          <a:xfrm>
            <a:off x="1398587" y="1444170"/>
            <a:ext cx="938847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2000" b="1" dirty="0">
                <a:solidFill>
                  <a:srgbClr val="414042"/>
                </a:solidFill>
              </a:rPr>
              <a:t>Defining</a:t>
            </a:r>
            <a:r>
              <a:rPr lang="en-GB" altLang="en-US" sz="2000" dirty="0">
                <a:solidFill>
                  <a:srgbClr val="414042"/>
                </a:solidFill>
              </a:rPr>
              <a:t> relative clauses are used to identify which person or thing we mean. Commas are not used in a defining relative clause but </a:t>
            </a:r>
            <a:r>
              <a:rPr lang="en-GB" altLang="en-US" sz="2000" i="1" dirty="0">
                <a:solidFill>
                  <a:srgbClr val="414042"/>
                </a:solidFill>
              </a:rPr>
              <a:t>who</a:t>
            </a:r>
            <a:r>
              <a:rPr lang="en-GB" altLang="en-US" sz="2000" dirty="0">
                <a:solidFill>
                  <a:srgbClr val="414042"/>
                </a:solidFill>
              </a:rPr>
              <a:t> and </a:t>
            </a:r>
            <a:r>
              <a:rPr lang="en-GB" altLang="en-US" sz="2000" i="1" dirty="0">
                <a:solidFill>
                  <a:srgbClr val="414042"/>
                </a:solidFill>
              </a:rPr>
              <a:t>which</a:t>
            </a:r>
            <a:r>
              <a:rPr lang="en-GB" altLang="en-US" sz="2000" dirty="0">
                <a:solidFill>
                  <a:srgbClr val="414042"/>
                </a:solidFill>
              </a:rPr>
              <a:t> are used to inform the reader of the subject.</a:t>
            </a:r>
          </a:p>
        </p:txBody>
      </p:sp>
      <p:sp>
        <p:nvSpPr>
          <p:cNvPr id="6" name="Rectangle 4">
            <a:extLst>
              <a:ext uri="{FF2B5EF4-FFF2-40B4-BE49-F238E27FC236}">
                <a16:creationId xmlns:a16="http://schemas.microsoft.com/office/drawing/2014/main" id="{E7061063-6839-EE47-85EB-EEE38BD829F4}"/>
              </a:ext>
            </a:extLst>
          </p:cNvPr>
          <p:cNvSpPr>
            <a:spLocks noChangeArrowheads="1"/>
          </p:cNvSpPr>
          <p:nvPr/>
        </p:nvSpPr>
        <p:spPr bwMode="auto">
          <a:xfrm>
            <a:off x="0" y="3136331"/>
            <a:ext cx="121920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lvl="1" algn="ctr" eaLnBrk="1" hangingPunct="1">
              <a:spcBef>
                <a:spcPts val="1500"/>
              </a:spcBef>
              <a:buFontTx/>
              <a:buNone/>
            </a:pPr>
            <a:r>
              <a:rPr lang="en-GB" altLang="en-US" sz="2200" dirty="0">
                <a:solidFill>
                  <a:srgbClr val="414042"/>
                </a:solidFill>
              </a:rPr>
              <a:t>Grandma was eaten by the wolf </a:t>
            </a:r>
            <a:r>
              <a:rPr lang="en-GB" altLang="en-US" sz="2200" b="1" dirty="0">
                <a:solidFill>
                  <a:srgbClr val="0070C0"/>
                </a:solidFill>
              </a:rPr>
              <a:t>who</a:t>
            </a:r>
            <a:r>
              <a:rPr lang="en-GB" altLang="en-US" sz="2200" dirty="0">
                <a:solidFill>
                  <a:srgbClr val="0070C0"/>
                </a:solidFill>
              </a:rPr>
              <a:t> </a:t>
            </a:r>
            <a:r>
              <a:rPr lang="en-GB" altLang="en-US" sz="2200" dirty="0">
                <a:solidFill>
                  <a:srgbClr val="414042"/>
                </a:solidFill>
              </a:rPr>
              <a:t>then wore her clothes.</a:t>
            </a:r>
          </a:p>
          <a:p>
            <a:pPr lvl="1" algn="ctr" eaLnBrk="1" hangingPunct="1">
              <a:spcBef>
                <a:spcPts val="1500"/>
              </a:spcBef>
              <a:buFontTx/>
              <a:buNone/>
            </a:pPr>
            <a:r>
              <a:rPr lang="en-GB" altLang="en-US" sz="2200" dirty="0">
                <a:solidFill>
                  <a:srgbClr val="414042"/>
                </a:solidFill>
              </a:rPr>
              <a:t>Two small children discovered the house in the forest</a:t>
            </a:r>
            <a:br>
              <a:rPr lang="en-GB" altLang="en-US" sz="2200" dirty="0">
                <a:solidFill>
                  <a:srgbClr val="0070C0"/>
                </a:solidFill>
              </a:rPr>
            </a:br>
            <a:r>
              <a:rPr lang="en-GB" altLang="en-US" sz="2200" b="1" dirty="0">
                <a:solidFill>
                  <a:srgbClr val="0070C0"/>
                </a:solidFill>
              </a:rPr>
              <a:t>which</a:t>
            </a:r>
            <a:r>
              <a:rPr lang="en-GB" altLang="en-US" sz="2200" dirty="0">
                <a:solidFill>
                  <a:srgbClr val="0070C0"/>
                </a:solidFill>
              </a:rPr>
              <a:t> </a:t>
            </a:r>
            <a:r>
              <a:rPr lang="en-GB" altLang="en-US" sz="2200" dirty="0">
                <a:solidFill>
                  <a:srgbClr val="414042"/>
                </a:solidFill>
              </a:rPr>
              <a:t>was made of gingerbread.</a:t>
            </a:r>
          </a:p>
        </p:txBody>
      </p:sp>
    </p:spTree>
    <p:extLst>
      <p:ext uri="{BB962C8B-B14F-4D97-AF65-F5344CB8AC3E}">
        <p14:creationId xmlns:p14="http://schemas.microsoft.com/office/powerpoint/2010/main" val="41060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D188309-5301-AF44-9087-6835040EF380}"/>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Embedded clauses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4" name="Rectangle 4">
            <a:extLst>
              <a:ext uri="{FF2B5EF4-FFF2-40B4-BE49-F238E27FC236}">
                <a16:creationId xmlns:a16="http://schemas.microsoft.com/office/drawing/2014/main" id="{0546993E-D8ED-3A43-AD0F-CCC9D70033DC}"/>
              </a:ext>
            </a:extLst>
          </p:cNvPr>
          <p:cNvSpPr>
            <a:spLocks noChangeArrowheads="1"/>
          </p:cNvSpPr>
          <p:nvPr/>
        </p:nvSpPr>
        <p:spPr bwMode="auto">
          <a:xfrm>
            <a:off x="1398587" y="1473906"/>
            <a:ext cx="9685725" cy="852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None/>
            </a:pPr>
            <a:r>
              <a:rPr lang="en-GB" altLang="en-US" sz="2000" dirty="0">
                <a:solidFill>
                  <a:srgbClr val="414042"/>
                </a:solidFill>
              </a:rPr>
              <a:t>If the relative clause is placed in the middle of the sentence, it is an </a:t>
            </a:r>
            <a:r>
              <a:rPr lang="en-GB" altLang="en-US" sz="2000" b="1" dirty="0">
                <a:solidFill>
                  <a:srgbClr val="414042"/>
                </a:solidFill>
              </a:rPr>
              <a:t>embedded</a:t>
            </a:r>
            <a:r>
              <a:rPr lang="en-GB" altLang="en-US" sz="2000" dirty="0">
                <a:solidFill>
                  <a:srgbClr val="414042"/>
                </a:solidFill>
              </a:rPr>
              <a:t> clause which needs a comma on either side of it.</a:t>
            </a:r>
          </a:p>
        </p:txBody>
      </p:sp>
      <p:sp>
        <p:nvSpPr>
          <p:cNvPr id="5" name="Rectangle 4">
            <a:extLst>
              <a:ext uri="{FF2B5EF4-FFF2-40B4-BE49-F238E27FC236}">
                <a16:creationId xmlns:a16="http://schemas.microsoft.com/office/drawing/2014/main" id="{C2BD6DA3-D2D3-F34D-9081-DA95279DD234}"/>
              </a:ext>
            </a:extLst>
          </p:cNvPr>
          <p:cNvSpPr>
            <a:spLocks noChangeArrowheads="1"/>
          </p:cNvSpPr>
          <p:nvPr/>
        </p:nvSpPr>
        <p:spPr bwMode="auto">
          <a:xfrm>
            <a:off x="0" y="2304550"/>
            <a:ext cx="121920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500"/>
              </a:spcBef>
              <a:buNone/>
            </a:pPr>
            <a:r>
              <a:rPr lang="en-GB" altLang="en-US" sz="2200" dirty="0">
                <a:solidFill>
                  <a:srgbClr val="0070C0"/>
                </a:solidFill>
              </a:rPr>
              <a:t>Grandma, </a:t>
            </a:r>
            <a:r>
              <a:rPr lang="en-GB" altLang="en-US" sz="2200" u="sng" dirty="0">
                <a:solidFill>
                  <a:srgbClr val="0070C0"/>
                </a:solidFill>
              </a:rPr>
              <a:t>who had been eaten by the wolf</a:t>
            </a:r>
            <a:r>
              <a:rPr lang="en-GB" altLang="en-US" sz="2200" dirty="0">
                <a:solidFill>
                  <a:srgbClr val="0070C0"/>
                </a:solidFill>
              </a:rPr>
              <a:t>, was</a:t>
            </a:r>
            <a:br>
              <a:rPr lang="en-GB" altLang="en-US" sz="2200" dirty="0">
                <a:solidFill>
                  <a:srgbClr val="0070C0"/>
                </a:solidFill>
              </a:rPr>
            </a:br>
            <a:r>
              <a:rPr lang="en-GB" altLang="en-US" sz="2200" dirty="0">
                <a:solidFill>
                  <a:srgbClr val="0070C0"/>
                </a:solidFill>
              </a:rPr>
              <a:t>rescued by the woodcutter.</a:t>
            </a:r>
          </a:p>
          <a:p>
            <a:pPr algn="ctr">
              <a:spcBef>
                <a:spcPts val="1500"/>
              </a:spcBef>
              <a:buNone/>
            </a:pPr>
            <a:r>
              <a:rPr lang="en-GB" altLang="en-US" sz="2200" dirty="0">
                <a:solidFill>
                  <a:srgbClr val="0070C0"/>
                </a:solidFill>
              </a:rPr>
              <a:t>The house, </a:t>
            </a:r>
            <a:r>
              <a:rPr lang="en-GB" altLang="en-US" sz="2200" u="sng" dirty="0">
                <a:solidFill>
                  <a:srgbClr val="0070C0"/>
                </a:solidFill>
              </a:rPr>
              <a:t>which was made of gingerbread</a:t>
            </a:r>
            <a:r>
              <a:rPr lang="en-GB" altLang="en-US" sz="2200" dirty="0">
                <a:solidFill>
                  <a:srgbClr val="0070C0"/>
                </a:solidFill>
              </a:rPr>
              <a:t>, was</a:t>
            </a:r>
            <a:br>
              <a:rPr lang="en-GB" altLang="en-US" sz="2200" dirty="0">
                <a:solidFill>
                  <a:srgbClr val="0070C0"/>
                </a:solidFill>
              </a:rPr>
            </a:br>
            <a:r>
              <a:rPr lang="en-GB" altLang="en-US" sz="2200" dirty="0">
                <a:solidFill>
                  <a:srgbClr val="0070C0"/>
                </a:solidFill>
              </a:rPr>
              <a:t>discovered by two small children.</a:t>
            </a:r>
          </a:p>
        </p:txBody>
      </p:sp>
      <p:sp>
        <p:nvSpPr>
          <p:cNvPr id="6" name="Rectangle 5">
            <a:extLst>
              <a:ext uri="{FF2B5EF4-FFF2-40B4-BE49-F238E27FC236}">
                <a16:creationId xmlns:a16="http://schemas.microsoft.com/office/drawing/2014/main" id="{36794C5E-3F33-E441-932F-24E74AF6EDFE}"/>
              </a:ext>
            </a:extLst>
          </p:cNvPr>
          <p:cNvSpPr>
            <a:spLocks noChangeArrowheads="1"/>
          </p:cNvSpPr>
          <p:nvPr/>
        </p:nvSpPr>
        <p:spPr bwMode="auto">
          <a:xfrm>
            <a:off x="1404938" y="4250976"/>
            <a:ext cx="9545559" cy="1375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2000" dirty="0">
                <a:solidFill>
                  <a:srgbClr val="414042"/>
                </a:solidFill>
              </a:rPr>
              <a:t>An embedded clause may be lifted from the sentence and what is left will still make sense.</a:t>
            </a:r>
          </a:p>
          <a:p>
            <a:pPr>
              <a:spcBef>
                <a:spcPts val="700"/>
              </a:spcBef>
              <a:buNone/>
            </a:pPr>
            <a:r>
              <a:rPr lang="en-GB" altLang="en-US" sz="2000" dirty="0">
                <a:solidFill>
                  <a:srgbClr val="414042"/>
                </a:solidFill>
              </a:rPr>
              <a:t>Sometimes, we omit the relative pronoun:</a:t>
            </a:r>
          </a:p>
          <a:p>
            <a:pPr eaLnBrk="1" hangingPunct="1">
              <a:spcBef>
                <a:spcPct val="0"/>
              </a:spcBef>
              <a:buFontTx/>
              <a:buNone/>
            </a:pPr>
            <a:endParaRPr lang="en-GB" altLang="en-US" sz="2400" dirty="0">
              <a:solidFill>
                <a:srgbClr val="414042"/>
              </a:solidFill>
            </a:endParaRPr>
          </a:p>
        </p:txBody>
      </p:sp>
      <p:sp>
        <p:nvSpPr>
          <p:cNvPr id="7" name="Rectangle 9">
            <a:extLst>
              <a:ext uri="{FF2B5EF4-FFF2-40B4-BE49-F238E27FC236}">
                <a16:creationId xmlns:a16="http://schemas.microsoft.com/office/drawing/2014/main" id="{3DD27F8D-7309-654F-A99A-427B52B6E573}"/>
              </a:ext>
            </a:extLst>
          </p:cNvPr>
          <p:cNvSpPr>
            <a:spLocks noChangeArrowheads="1"/>
          </p:cNvSpPr>
          <p:nvPr/>
        </p:nvSpPr>
        <p:spPr bwMode="auto">
          <a:xfrm>
            <a:off x="0" y="5472389"/>
            <a:ext cx="12192000" cy="672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500"/>
              </a:spcBef>
              <a:buFontTx/>
              <a:buNone/>
            </a:pPr>
            <a:r>
              <a:rPr lang="en-GB" altLang="en-US" sz="2200" dirty="0">
                <a:solidFill>
                  <a:srgbClr val="0070C0"/>
                </a:solidFill>
              </a:rPr>
              <a:t>The house, </a:t>
            </a:r>
            <a:r>
              <a:rPr lang="en-GB" altLang="en-US" sz="2200" u="sng" dirty="0">
                <a:solidFill>
                  <a:srgbClr val="0070C0"/>
                </a:solidFill>
              </a:rPr>
              <a:t>made of gingerbread</a:t>
            </a:r>
            <a:r>
              <a:rPr lang="en-GB" altLang="en-US" sz="2200" dirty="0">
                <a:solidFill>
                  <a:srgbClr val="0070C0"/>
                </a:solidFill>
              </a:rPr>
              <a:t>, was discovered by two small children.</a:t>
            </a:r>
          </a:p>
        </p:txBody>
      </p:sp>
    </p:spTree>
    <p:extLst>
      <p:ext uri="{BB962C8B-B14F-4D97-AF65-F5344CB8AC3E}">
        <p14:creationId xmlns:p14="http://schemas.microsoft.com/office/powerpoint/2010/main" val="385522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523A3C-D280-FD47-B52B-B5268938BD45}"/>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Subtitle 2">
            <a:extLst>
              <a:ext uri="{FF2B5EF4-FFF2-40B4-BE49-F238E27FC236}">
                <a16:creationId xmlns:a16="http://schemas.microsoft.com/office/drawing/2014/main" id="{019FBEF9-78AD-0F42-A871-7C32C8960B55}"/>
              </a:ext>
            </a:extLst>
          </p:cNvPr>
          <p:cNvSpPr txBox="1">
            <a:spLocks/>
          </p:cNvSpPr>
          <p:nvPr/>
        </p:nvSpPr>
        <p:spPr>
          <a:xfrm>
            <a:off x="758284" y="1321669"/>
            <a:ext cx="9062224" cy="8677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GB" sz="2000" dirty="0">
                <a:solidFill>
                  <a:srgbClr val="414042"/>
                </a:solidFill>
                <a:latin typeface="Comic Sans MS" panose="030F0902030302020204" pitchFamily="66" charset="0"/>
              </a:rPr>
              <a:t>Remember </a:t>
            </a:r>
            <a:r>
              <a:rPr lang="en-GB" sz="2000" b="1" dirty="0">
                <a:solidFill>
                  <a:srgbClr val="414042"/>
                </a:solidFill>
                <a:latin typeface="Comic Sans MS" panose="030F0902030302020204" pitchFamily="66" charset="0"/>
              </a:rPr>
              <a:t>who</a:t>
            </a:r>
            <a:r>
              <a:rPr lang="en-GB" sz="2000" dirty="0">
                <a:solidFill>
                  <a:srgbClr val="414042"/>
                </a:solidFill>
                <a:latin typeface="Comic Sans MS" panose="030F0902030302020204" pitchFamily="66" charset="0"/>
              </a:rPr>
              <a:t> for people, </a:t>
            </a:r>
            <a:r>
              <a:rPr lang="en-GB" sz="2000" b="1" dirty="0">
                <a:solidFill>
                  <a:srgbClr val="414042"/>
                </a:solidFill>
                <a:latin typeface="Comic Sans MS" panose="030F0902030302020204" pitchFamily="66" charset="0"/>
              </a:rPr>
              <a:t>which</a:t>
            </a:r>
            <a:r>
              <a:rPr lang="en-GB" sz="2000" dirty="0">
                <a:solidFill>
                  <a:srgbClr val="414042"/>
                </a:solidFill>
                <a:latin typeface="Comic Sans MS" panose="030F0902030302020204" pitchFamily="66" charset="0"/>
              </a:rPr>
              <a:t> for things</a:t>
            </a:r>
          </a:p>
          <a:p>
            <a:pPr marL="0" indent="0">
              <a:lnSpc>
                <a:spcPct val="100000"/>
              </a:lnSpc>
              <a:spcBef>
                <a:spcPts val="700"/>
              </a:spcBef>
              <a:buNone/>
            </a:pPr>
            <a:r>
              <a:rPr lang="en-GB" sz="2000" dirty="0">
                <a:solidFill>
                  <a:srgbClr val="414042"/>
                </a:solidFill>
                <a:latin typeface="Comic Sans MS" panose="030F0902030302020204" pitchFamily="66" charset="0"/>
              </a:rPr>
              <a:t>Create sentences with </a:t>
            </a:r>
            <a:r>
              <a:rPr lang="en-GB" sz="2000" b="1" dirty="0">
                <a:solidFill>
                  <a:srgbClr val="414042"/>
                </a:solidFill>
                <a:latin typeface="Comic Sans MS" panose="030F0902030302020204" pitchFamily="66" charset="0"/>
              </a:rPr>
              <a:t>subordinate clauses </a:t>
            </a:r>
            <a:r>
              <a:rPr lang="en-GB" sz="2000" dirty="0">
                <a:solidFill>
                  <a:srgbClr val="414042"/>
                </a:solidFill>
                <a:latin typeface="Comic Sans MS" panose="030F0902030302020204" pitchFamily="66" charset="0"/>
              </a:rPr>
              <a:t>using the following examples:</a:t>
            </a:r>
          </a:p>
          <a:p>
            <a:pPr marL="0" indent="0">
              <a:lnSpc>
                <a:spcPct val="100000"/>
              </a:lnSpc>
              <a:buNone/>
            </a:pPr>
            <a:endParaRPr lang="en-GB" sz="2000" dirty="0">
              <a:solidFill>
                <a:srgbClr val="414042"/>
              </a:solidFill>
              <a:latin typeface="Comic Sans MS" panose="030F0902030302020204" pitchFamily="66" charset="0"/>
            </a:endParaRPr>
          </a:p>
        </p:txBody>
      </p:sp>
      <p:sp>
        <p:nvSpPr>
          <p:cNvPr id="4" name="Subtitle 2">
            <a:extLst>
              <a:ext uri="{FF2B5EF4-FFF2-40B4-BE49-F238E27FC236}">
                <a16:creationId xmlns:a16="http://schemas.microsoft.com/office/drawing/2014/main" id="{5A6193DB-76C0-D343-91FA-630F485C4F87}"/>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Activity</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 name="Rectangle 7">
            <a:extLst>
              <a:ext uri="{FF2B5EF4-FFF2-40B4-BE49-F238E27FC236}">
                <a16:creationId xmlns:a16="http://schemas.microsoft.com/office/drawing/2014/main" id="{B772C840-3C4E-4144-97BB-73DA1C369B44}"/>
              </a:ext>
            </a:extLst>
          </p:cNvPr>
          <p:cNvSpPr>
            <a:spLocks noChangeArrowheads="1"/>
          </p:cNvSpPr>
          <p:nvPr/>
        </p:nvSpPr>
        <p:spPr bwMode="auto">
          <a:xfrm>
            <a:off x="758284" y="2267568"/>
            <a:ext cx="5588389" cy="3393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ja-JP" sz="1600" dirty="0">
                <a:solidFill>
                  <a:srgbClr val="414042"/>
                </a:solidFill>
                <a:ea typeface="MS PGothic" panose="020B0600070205080204" pitchFamily="34" charset="-128"/>
              </a:rPr>
              <a:t>She saw her violinist but couldn’t quite catch his eye.</a:t>
            </a:r>
          </a:p>
          <a:p>
            <a:pPr>
              <a:spcBef>
                <a:spcPts val="1000"/>
              </a:spcBef>
              <a:buNone/>
            </a:pPr>
            <a:r>
              <a:rPr lang="en-GB" altLang="ja-JP" sz="1600" dirty="0">
                <a:solidFill>
                  <a:srgbClr val="414042"/>
                </a:solidFill>
                <a:ea typeface="MS PGothic" panose="020B0600070205080204" pitchFamily="34" charset="-128"/>
              </a:rPr>
              <a:t>Rockets were launched from the ship.</a:t>
            </a:r>
          </a:p>
          <a:p>
            <a:pPr>
              <a:spcBef>
                <a:spcPts val="1000"/>
              </a:spcBef>
              <a:buNone/>
            </a:pPr>
            <a:r>
              <a:rPr lang="en-GB" altLang="ja-JP" sz="1600" dirty="0">
                <a:solidFill>
                  <a:srgbClr val="414042"/>
                </a:solidFill>
                <a:ea typeface="MS PGothic" panose="020B0600070205080204" pitchFamily="34" charset="-128"/>
              </a:rPr>
              <a:t>Alice and Mabel sensed the growing chaos.</a:t>
            </a:r>
          </a:p>
          <a:p>
            <a:pPr>
              <a:spcBef>
                <a:spcPts val="1000"/>
              </a:spcBef>
              <a:buNone/>
            </a:pPr>
            <a:r>
              <a:rPr lang="en-GB" altLang="ja-JP" sz="1600" dirty="0">
                <a:solidFill>
                  <a:srgbClr val="414042"/>
                </a:solidFill>
                <a:ea typeface="MS PGothic" panose="020B0600070205080204" pitchFamily="34" charset="-128"/>
              </a:rPr>
              <a:t>The atmosphere now turned to panic.</a:t>
            </a:r>
          </a:p>
          <a:p>
            <a:pPr>
              <a:spcBef>
                <a:spcPts val="1000"/>
              </a:spcBef>
              <a:buNone/>
            </a:pPr>
            <a:r>
              <a:rPr lang="en-GB" altLang="ja-JP" sz="1600" dirty="0">
                <a:solidFill>
                  <a:srgbClr val="414042"/>
                </a:solidFill>
                <a:ea typeface="MS PGothic" panose="020B0600070205080204" pitchFamily="34" charset="-128"/>
              </a:rPr>
              <a:t>The crew member made Alice even more anxious.</a:t>
            </a:r>
          </a:p>
          <a:p>
            <a:pPr>
              <a:spcBef>
                <a:spcPts val="1000"/>
              </a:spcBef>
              <a:buNone/>
            </a:pPr>
            <a:r>
              <a:rPr lang="en-GB" altLang="ja-JP" sz="1600" dirty="0">
                <a:solidFill>
                  <a:srgbClr val="414042"/>
                </a:solidFill>
                <a:ea typeface="MS PGothic" panose="020B0600070205080204" pitchFamily="34" charset="-128"/>
              </a:rPr>
              <a:t>Margaret Brown was clearly used to taking charge.</a:t>
            </a:r>
          </a:p>
          <a:p>
            <a:pPr>
              <a:spcBef>
                <a:spcPts val="1000"/>
              </a:spcBef>
              <a:buNone/>
            </a:pPr>
            <a:r>
              <a:rPr lang="en-GB" altLang="ja-JP" sz="1600" dirty="0">
                <a:solidFill>
                  <a:srgbClr val="414042"/>
                </a:solidFill>
                <a:ea typeface="MS PGothic" panose="020B0600070205080204" pitchFamily="34" charset="-128"/>
              </a:rPr>
              <a:t>Alice allowed herself a small smile.</a:t>
            </a:r>
          </a:p>
          <a:p>
            <a:pPr>
              <a:spcBef>
                <a:spcPts val="1000"/>
              </a:spcBef>
              <a:buNone/>
            </a:pPr>
            <a:r>
              <a:rPr lang="en-GB" altLang="ja-JP" sz="1600" dirty="0">
                <a:solidFill>
                  <a:srgbClr val="414042"/>
                </a:solidFill>
                <a:ea typeface="MS PGothic" panose="020B0600070205080204" pitchFamily="34" charset="-128"/>
              </a:rPr>
              <a:t>This great ship snapped in two.</a:t>
            </a:r>
          </a:p>
        </p:txBody>
      </p:sp>
      <p:sp>
        <p:nvSpPr>
          <p:cNvPr id="6" name="Rectangle 15">
            <a:extLst>
              <a:ext uri="{FF2B5EF4-FFF2-40B4-BE49-F238E27FC236}">
                <a16:creationId xmlns:a16="http://schemas.microsoft.com/office/drawing/2014/main" id="{85DBBDDC-14DD-A94F-BDAC-A77C3FF597E8}"/>
              </a:ext>
            </a:extLst>
          </p:cNvPr>
          <p:cNvSpPr>
            <a:spLocks noChangeArrowheads="1"/>
          </p:cNvSpPr>
          <p:nvPr/>
        </p:nvSpPr>
        <p:spPr bwMode="auto">
          <a:xfrm>
            <a:off x="6346673" y="2286111"/>
            <a:ext cx="4986531" cy="337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ja-JP" sz="1600" dirty="0">
                <a:solidFill>
                  <a:srgbClr val="414042"/>
                </a:solidFill>
                <a:ea typeface="MS PGothic" panose="020B0600070205080204" pitchFamily="34" charset="-128"/>
              </a:rPr>
              <a:t>He was absorbed with his band mates.</a:t>
            </a:r>
          </a:p>
          <a:p>
            <a:pPr eaLnBrk="1" hangingPunct="1">
              <a:spcBef>
                <a:spcPts val="1000"/>
              </a:spcBef>
              <a:buFontTx/>
              <a:buNone/>
            </a:pPr>
            <a:r>
              <a:rPr lang="en-GB" altLang="ja-JP" sz="1600" dirty="0">
                <a:solidFill>
                  <a:srgbClr val="414042"/>
                </a:solidFill>
                <a:ea typeface="MS PGothic" panose="020B0600070205080204" pitchFamily="34" charset="-128"/>
              </a:rPr>
              <a:t>They were a recognised distress signal.</a:t>
            </a:r>
          </a:p>
          <a:p>
            <a:pPr eaLnBrk="1" hangingPunct="1">
              <a:spcBef>
                <a:spcPts val="1000"/>
              </a:spcBef>
              <a:buFontTx/>
              <a:buNone/>
            </a:pPr>
            <a:r>
              <a:rPr lang="en-GB" altLang="ja-JP" sz="1600" dirty="0">
                <a:solidFill>
                  <a:srgbClr val="414042"/>
                </a:solidFill>
                <a:ea typeface="MS PGothic" panose="020B0600070205080204" pitchFamily="34" charset="-128"/>
              </a:rPr>
              <a:t>They were patiently waiting their turn.</a:t>
            </a:r>
          </a:p>
          <a:p>
            <a:pPr eaLnBrk="1" hangingPunct="1">
              <a:spcBef>
                <a:spcPts val="1000"/>
              </a:spcBef>
              <a:buFontTx/>
              <a:buNone/>
            </a:pPr>
            <a:r>
              <a:rPr lang="en-GB" altLang="ja-JP" sz="1600" dirty="0">
                <a:solidFill>
                  <a:srgbClr val="414042"/>
                </a:solidFill>
                <a:ea typeface="MS PGothic" panose="020B0600070205080204" pitchFamily="34" charset="-128"/>
              </a:rPr>
              <a:t>It was previously one of calm.</a:t>
            </a:r>
          </a:p>
          <a:p>
            <a:pPr eaLnBrk="1" hangingPunct="1">
              <a:spcBef>
                <a:spcPts val="1000"/>
              </a:spcBef>
              <a:buFontTx/>
              <a:buNone/>
            </a:pPr>
            <a:r>
              <a:rPr lang="en-GB" altLang="ja-JP" sz="1600" dirty="0">
                <a:solidFill>
                  <a:srgbClr val="414042"/>
                </a:solidFill>
                <a:ea typeface="MS PGothic" panose="020B0600070205080204" pitchFamily="34" charset="-128"/>
              </a:rPr>
              <a:t>He was too nervous to be in charge of a lifeboat.</a:t>
            </a:r>
          </a:p>
          <a:p>
            <a:pPr eaLnBrk="1" hangingPunct="1">
              <a:spcBef>
                <a:spcPts val="1000"/>
              </a:spcBef>
              <a:buFontTx/>
              <a:buNone/>
            </a:pPr>
            <a:r>
              <a:rPr lang="en-GB" altLang="ja-JP" sz="1600" dirty="0">
                <a:solidFill>
                  <a:srgbClr val="414042"/>
                </a:solidFill>
                <a:ea typeface="MS PGothic" panose="020B0600070205080204" pitchFamily="34" charset="-128"/>
              </a:rPr>
              <a:t>She was the rather strident American woman.</a:t>
            </a:r>
          </a:p>
          <a:p>
            <a:pPr eaLnBrk="1" hangingPunct="1">
              <a:spcBef>
                <a:spcPts val="1000"/>
              </a:spcBef>
              <a:buFontTx/>
              <a:buNone/>
            </a:pPr>
            <a:r>
              <a:rPr lang="en-GB" altLang="ja-JP" sz="1600" dirty="0">
                <a:solidFill>
                  <a:srgbClr val="414042"/>
                </a:solidFill>
                <a:ea typeface="MS PGothic" panose="020B0600070205080204" pitchFamily="34" charset="-128"/>
              </a:rPr>
              <a:t>She was well aware of the gravity of the situation.</a:t>
            </a:r>
          </a:p>
          <a:p>
            <a:pPr>
              <a:spcBef>
                <a:spcPts val="1000"/>
              </a:spcBef>
              <a:buNone/>
            </a:pPr>
            <a:r>
              <a:rPr lang="en-GB" altLang="ja-JP" sz="1600" dirty="0">
                <a:solidFill>
                  <a:srgbClr val="414042"/>
                </a:solidFill>
                <a:ea typeface="MS PGothic" panose="020B0600070205080204" pitchFamily="34" charset="-128"/>
              </a:rPr>
              <a:t>It had been deemed unsinkable by its overconfident builder.</a:t>
            </a:r>
            <a:endParaRPr lang="en-GB" altLang="en-US" sz="1600" dirty="0">
              <a:solidFill>
                <a:srgbClr val="414042"/>
              </a:solidFill>
            </a:endParaRPr>
          </a:p>
        </p:txBody>
      </p:sp>
      <p:sp>
        <p:nvSpPr>
          <p:cNvPr id="7" name="Text Box 3">
            <a:extLst>
              <a:ext uri="{FF2B5EF4-FFF2-40B4-BE49-F238E27FC236}">
                <a16:creationId xmlns:a16="http://schemas.microsoft.com/office/drawing/2014/main" id="{81E2720A-A770-A949-93AB-E13A8CA1418B}"/>
              </a:ext>
            </a:extLst>
          </p:cNvPr>
          <p:cNvSpPr txBox="1">
            <a:spLocks noChangeArrowheads="1"/>
          </p:cNvSpPr>
          <p:nvPr/>
        </p:nvSpPr>
        <p:spPr bwMode="auto">
          <a:xfrm>
            <a:off x="758284" y="5679841"/>
            <a:ext cx="12169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buFontTx/>
              <a:buNone/>
            </a:pPr>
            <a:r>
              <a:rPr lang="en-GB" altLang="en-US" sz="2000" dirty="0">
                <a:solidFill>
                  <a:srgbClr val="414042"/>
                </a:solidFill>
              </a:rPr>
              <a:t>Remember to change any words or punctuation to ensure your sentences make sense.</a:t>
            </a:r>
          </a:p>
        </p:txBody>
      </p:sp>
    </p:spTree>
    <p:extLst>
      <p:ext uri="{BB962C8B-B14F-4D97-AF65-F5344CB8AC3E}">
        <p14:creationId xmlns:p14="http://schemas.microsoft.com/office/powerpoint/2010/main" val="404893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000818" y="839296"/>
            <a:ext cx="6367398"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spcBef>
                <a:spcPts val="1000"/>
              </a:spcBef>
              <a:buFontTx/>
              <a:buNone/>
            </a:pPr>
            <a:r>
              <a:rPr lang="en-US" altLang="en-US" sz="1400" dirty="0">
                <a:solidFill>
                  <a:srgbClr val="343433"/>
                </a:solidFill>
                <a:ea typeface="Microsoft YaHei" panose="020B0503020204020204" pitchFamily="34" charset="-122"/>
              </a:rPr>
              <a:t>The activities in this unit of work have been designed to follow the teaching sequence from reading to writing and this should be revisited as each new text is encountered.</a:t>
            </a:r>
          </a:p>
          <a:p>
            <a:pPr indent="0" eaLnBrk="1" hangingPunct="1">
              <a:spcBef>
                <a:spcPts val="1000"/>
              </a:spcBef>
              <a:buFontTx/>
              <a:buNone/>
            </a:pPr>
            <a:r>
              <a:rPr lang="en-GB" altLang="en-US" sz="1400" dirty="0">
                <a:solidFill>
                  <a:srgbClr val="343433"/>
                </a:solidFill>
                <a:ea typeface="Microsoft YaHei" panose="020B0503020204020204" pitchFamily="34" charset="-122"/>
              </a:rPr>
              <a:t>There are many opportunities for the teaching of reading and writing skills based on </a:t>
            </a:r>
            <a:r>
              <a:rPr lang="en-US" altLang="en-US" sz="1400" dirty="0">
                <a:solidFill>
                  <a:srgbClr val="343433"/>
                </a:solidFill>
                <a:ea typeface="Microsoft YaHei" panose="020B0503020204020204" pitchFamily="34" charset="-122"/>
              </a:rPr>
              <a:t>different text types within the context of this true story</a:t>
            </a:r>
            <a:r>
              <a:rPr lang="en-GB" altLang="en-US" sz="1400" dirty="0">
                <a:solidFill>
                  <a:srgbClr val="343433"/>
                </a:solidFill>
                <a:ea typeface="Microsoft YaHei" panose="020B0503020204020204" pitchFamily="34" charset="-122"/>
              </a:rPr>
              <a:t>. </a:t>
            </a:r>
          </a:p>
          <a:p>
            <a:pPr indent="0" eaLnBrk="1" hangingPunct="1">
              <a:spcBef>
                <a:spcPts val="1000"/>
              </a:spcBef>
              <a:buFontTx/>
              <a:buNone/>
            </a:pPr>
            <a:r>
              <a:rPr lang="en-GB" altLang="en-US" sz="1400" dirty="0">
                <a:solidFill>
                  <a:srgbClr val="343433"/>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eaLnBrk="1" hangingPunct="1">
              <a:spcBef>
                <a:spcPts val="1000"/>
              </a:spcBef>
              <a:buFontTx/>
              <a:buNone/>
            </a:pPr>
            <a:r>
              <a:rPr lang="en-GB" altLang="en-US" sz="1400" dirty="0">
                <a:solidFill>
                  <a:srgbClr val="343433"/>
                </a:solidFill>
                <a:ea typeface="Microsoft YaHei" panose="020B0503020204020204" pitchFamily="34" charset="-122"/>
              </a:rPr>
              <a:t>It is not intended to be a prescriptive unit of work where all activities are worked through slavishly, but rather as a repository of possible</a:t>
            </a:r>
            <a:r>
              <a:rPr lang="en-US" altLang="en-US" sz="1400" dirty="0">
                <a:solidFill>
                  <a:srgbClr val="343433"/>
                </a:solidFill>
                <a:ea typeface="Microsoft YaHei" panose="020B0503020204020204" pitchFamily="34" charset="-122"/>
              </a:rPr>
              <a:t> teaching opportunities</a:t>
            </a:r>
            <a:r>
              <a:rPr lang="en-GB" altLang="en-US" sz="1400" dirty="0">
                <a:solidFill>
                  <a:srgbClr val="343433"/>
                </a:solidFill>
                <a:ea typeface="Microsoft YaHei" panose="020B0503020204020204" pitchFamily="34" charset="-122"/>
              </a:rPr>
              <a:t>. Teachers should select from, and adapt, the</a:t>
            </a:r>
            <a:r>
              <a:rPr lang="en-US" altLang="en-US" sz="1400" dirty="0">
                <a:solidFill>
                  <a:srgbClr val="343433"/>
                </a:solidFill>
                <a:ea typeface="Microsoft YaHei" panose="020B0503020204020204" pitchFamily="34" charset="-122"/>
              </a:rPr>
              <a:t> range of suggested activities </a:t>
            </a:r>
            <a:r>
              <a:rPr lang="en-GB" altLang="en-US" sz="1400" dirty="0">
                <a:solidFill>
                  <a:srgbClr val="343433"/>
                </a:solidFill>
                <a:ea typeface="Microsoft YaHei" panose="020B0503020204020204" pitchFamily="34" charset="-122"/>
              </a:rPr>
              <a:t>to meet the needs of the children they teach.</a:t>
            </a:r>
          </a:p>
          <a:p>
            <a:pPr indent="0" eaLnBrk="1" hangingPunct="1">
              <a:spcBef>
                <a:spcPts val="1000"/>
              </a:spcBef>
              <a:buFontTx/>
              <a:buNone/>
            </a:pPr>
            <a:r>
              <a:rPr lang="en-GB" altLang="en-US" sz="1400" dirty="0">
                <a:solidFill>
                  <a:srgbClr val="343433"/>
                </a:solidFill>
                <a:ea typeface="Microsoft YaHei" panose="020B0503020204020204" pitchFamily="34" charset="-122"/>
              </a:rPr>
              <a:t>There are opportunities to teach fiction</a:t>
            </a:r>
            <a:r>
              <a:rPr lang="en-US" altLang="en-US" sz="1400" dirty="0">
                <a:solidFill>
                  <a:srgbClr val="343433"/>
                </a:solidFill>
                <a:ea typeface="Microsoft YaHei" panose="020B0503020204020204" pitchFamily="34" charset="-122"/>
              </a:rPr>
              <a:t> and</a:t>
            </a:r>
            <a:r>
              <a:rPr lang="en-GB" altLang="en-US" sz="1400" dirty="0">
                <a:solidFill>
                  <a:srgbClr val="343433"/>
                </a:solidFill>
                <a:ea typeface="Microsoft YaHei" panose="020B0503020204020204" pitchFamily="34" charset="-122"/>
              </a:rPr>
              <a:t> non-fiction both related to the common theme of the Titanic and with extracts from</a:t>
            </a:r>
            <a:r>
              <a:rPr lang="en-US" altLang="en-US" sz="1400" dirty="0">
                <a:solidFill>
                  <a:srgbClr val="343433"/>
                </a:solidFill>
                <a:ea typeface="Microsoft YaHei" panose="020B0503020204020204" pitchFamily="34" charset="-122"/>
              </a:rPr>
              <a:t> </a:t>
            </a:r>
            <a:r>
              <a:rPr lang="en-GB" altLang="en-US" sz="1400" dirty="0">
                <a:solidFill>
                  <a:srgbClr val="343433"/>
                </a:solidFill>
                <a:ea typeface="Microsoft YaHei" panose="020B0503020204020204" pitchFamily="34" charset="-122"/>
              </a:rPr>
              <a:t>a supporting back story (</a:t>
            </a:r>
            <a:r>
              <a:rPr lang="en-GB" altLang="en-US" sz="1400" i="1" dirty="0">
                <a:solidFill>
                  <a:srgbClr val="343433"/>
                </a:solidFill>
                <a:ea typeface="Microsoft YaHei" panose="020B0503020204020204" pitchFamily="34" charset="-122"/>
              </a:rPr>
              <a:t>The Joining of the P</a:t>
            </a:r>
            <a:r>
              <a:rPr lang="en-US" altLang="en-US" sz="1400" i="1" dirty="0">
                <a:solidFill>
                  <a:srgbClr val="343433"/>
                </a:solidFill>
                <a:ea typeface="Microsoft YaHei" panose="020B0503020204020204" pitchFamily="34" charset="-122"/>
              </a:rPr>
              <a:t>air</a:t>
            </a:r>
            <a:r>
              <a:rPr lang="en-US" altLang="en-US" sz="1400" dirty="0">
                <a:solidFill>
                  <a:srgbClr val="343433"/>
                </a:solidFill>
                <a:ea typeface="Microsoft YaHei" panose="020B0503020204020204" pitchFamily="34" charset="-122"/>
              </a:rPr>
              <a:t> © J P Gough, used with kind permission) </a:t>
            </a:r>
            <a:r>
              <a:rPr lang="en-GB" altLang="en-US" sz="1400" dirty="0">
                <a:solidFill>
                  <a:srgbClr val="343433"/>
                </a:solidFill>
                <a:ea typeface="Microsoft YaHei" panose="020B0503020204020204" pitchFamily="34" charset="-122"/>
              </a:rPr>
              <a:t>linking the elements together.</a:t>
            </a:r>
          </a:p>
          <a:p>
            <a:pPr indent="0" eaLnBrk="1" hangingPunct="1">
              <a:spcBef>
                <a:spcPts val="1000"/>
              </a:spcBef>
              <a:buFontTx/>
              <a:buNone/>
            </a:pPr>
            <a:r>
              <a:rPr lang="en-GB" altLang="en-US" sz="1400" dirty="0">
                <a:solidFill>
                  <a:srgbClr val="343433"/>
                </a:solidFill>
                <a:ea typeface="Microsoft YaHei" panose="020B0503020204020204" pitchFamily="34" charset="-122"/>
              </a:rPr>
              <a:t>There are opportunities to </a:t>
            </a:r>
            <a:r>
              <a:rPr lang="en-US" altLang="en-US" sz="1400" dirty="0">
                <a:solidFill>
                  <a:srgbClr val="343433"/>
                </a:solidFill>
                <a:ea typeface="Microsoft YaHei" panose="020B0503020204020204" pitchFamily="34" charset="-122"/>
              </a:rPr>
              <a:t>immerse the children in the theme with suggested links and texts.</a:t>
            </a:r>
            <a:endParaRPr lang="en-GB" altLang="en-US" sz="1400" dirty="0">
              <a:solidFill>
                <a:srgbClr val="343433"/>
              </a:solidFill>
              <a:ea typeface="Microsoft YaHei" panose="020B0503020204020204" pitchFamily="34" charset="-122"/>
            </a:endParaRPr>
          </a:p>
          <a:p>
            <a:pPr indent="0" eaLnBrk="1" hangingPunct="1">
              <a:spcBef>
                <a:spcPts val="1000"/>
              </a:spcBef>
              <a:buFontTx/>
              <a:buNone/>
            </a:pPr>
            <a:r>
              <a:rPr lang="en-GB" altLang="en-US" sz="1400" dirty="0">
                <a:solidFill>
                  <a:srgbClr val="343433"/>
                </a:solidFill>
                <a:ea typeface="Microsoft YaHei" panose="020B0503020204020204" pitchFamily="34" charset="-122"/>
              </a:rPr>
              <a:t>Some slides contain additional teacher guidance in the ‘Notes’ area 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690649-C990-F74E-829E-E8DEDCA8ABB4}"/>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Subtitle 2">
            <a:extLst>
              <a:ext uri="{FF2B5EF4-FFF2-40B4-BE49-F238E27FC236}">
                <a16:creationId xmlns:a16="http://schemas.microsoft.com/office/drawing/2014/main" id="{F7CCCA77-36A4-D145-AF0C-2A37C81C8DBD}"/>
              </a:ext>
            </a:extLst>
          </p:cNvPr>
          <p:cNvSpPr txBox="1">
            <a:spLocks/>
          </p:cNvSpPr>
          <p:nvPr/>
        </p:nvSpPr>
        <p:spPr>
          <a:xfrm>
            <a:off x="1063084" y="854612"/>
            <a:ext cx="9062224" cy="8677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GB" sz="2000" dirty="0">
                <a:solidFill>
                  <a:srgbClr val="414042"/>
                </a:solidFill>
                <a:latin typeface="Comic Sans MS" panose="030F0902030302020204" pitchFamily="66" charset="0"/>
              </a:rPr>
              <a:t>Remember </a:t>
            </a:r>
            <a:r>
              <a:rPr lang="en-GB" sz="2000" b="1" dirty="0">
                <a:solidFill>
                  <a:srgbClr val="414042"/>
                </a:solidFill>
                <a:latin typeface="Comic Sans MS" panose="030F0902030302020204" pitchFamily="66" charset="0"/>
              </a:rPr>
              <a:t>who</a:t>
            </a:r>
            <a:r>
              <a:rPr lang="en-GB" sz="2000" dirty="0">
                <a:solidFill>
                  <a:srgbClr val="414042"/>
                </a:solidFill>
                <a:latin typeface="Comic Sans MS" panose="030F0902030302020204" pitchFamily="66" charset="0"/>
              </a:rPr>
              <a:t> for people, </a:t>
            </a:r>
            <a:r>
              <a:rPr lang="en-GB" sz="2000" b="1" dirty="0">
                <a:solidFill>
                  <a:srgbClr val="414042"/>
                </a:solidFill>
                <a:latin typeface="Comic Sans MS" panose="030F0902030302020204" pitchFamily="66" charset="0"/>
              </a:rPr>
              <a:t>which</a:t>
            </a:r>
            <a:r>
              <a:rPr lang="en-GB" sz="2000" dirty="0">
                <a:solidFill>
                  <a:srgbClr val="414042"/>
                </a:solidFill>
                <a:latin typeface="Comic Sans MS" panose="030F0902030302020204" pitchFamily="66" charset="0"/>
              </a:rPr>
              <a:t> for things</a:t>
            </a:r>
          </a:p>
          <a:p>
            <a:pPr marL="0" indent="0">
              <a:lnSpc>
                <a:spcPct val="100000"/>
              </a:lnSpc>
              <a:spcBef>
                <a:spcPts val="700"/>
              </a:spcBef>
              <a:buNone/>
            </a:pPr>
            <a:r>
              <a:rPr lang="en-GB" sz="2000" dirty="0">
                <a:solidFill>
                  <a:srgbClr val="414042"/>
                </a:solidFill>
                <a:latin typeface="Comic Sans MS" panose="030F0902030302020204" pitchFamily="66" charset="0"/>
              </a:rPr>
              <a:t>Create sentences with </a:t>
            </a:r>
            <a:r>
              <a:rPr lang="en-GB" sz="2000" b="1" dirty="0">
                <a:solidFill>
                  <a:srgbClr val="414042"/>
                </a:solidFill>
                <a:latin typeface="Comic Sans MS" panose="030F0902030302020204" pitchFamily="66" charset="0"/>
              </a:rPr>
              <a:t>subordinate clauses </a:t>
            </a:r>
            <a:r>
              <a:rPr lang="en-GB" sz="2000" dirty="0">
                <a:solidFill>
                  <a:srgbClr val="414042"/>
                </a:solidFill>
                <a:latin typeface="Comic Sans MS" panose="030F0902030302020204" pitchFamily="66" charset="0"/>
              </a:rPr>
              <a:t>using the following examples:</a:t>
            </a:r>
          </a:p>
          <a:p>
            <a:pPr marL="0" indent="0">
              <a:lnSpc>
                <a:spcPct val="100000"/>
              </a:lnSpc>
              <a:buNone/>
            </a:pPr>
            <a:endParaRPr lang="en-GB" sz="2000" dirty="0">
              <a:solidFill>
                <a:srgbClr val="414042"/>
              </a:solidFill>
              <a:latin typeface="Comic Sans MS" panose="030F0902030302020204" pitchFamily="66" charset="0"/>
            </a:endParaRPr>
          </a:p>
        </p:txBody>
      </p:sp>
      <p:sp>
        <p:nvSpPr>
          <p:cNvPr id="4" name="Rectangle 4">
            <a:extLst>
              <a:ext uri="{FF2B5EF4-FFF2-40B4-BE49-F238E27FC236}">
                <a16:creationId xmlns:a16="http://schemas.microsoft.com/office/drawing/2014/main" id="{14933707-5A0D-F94C-B720-66254105B195}"/>
              </a:ext>
            </a:extLst>
          </p:cNvPr>
          <p:cNvSpPr>
            <a:spLocks noChangeArrowheads="1"/>
          </p:cNvSpPr>
          <p:nvPr/>
        </p:nvSpPr>
        <p:spPr bwMode="auto">
          <a:xfrm>
            <a:off x="0" y="1957373"/>
            <a:ext cx="12192000" cy="4616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ja-JP" sz="1600" dirty="0">
                <a:solidFill>
                  <a:srgbClr val="414042"/>
                </a:solidFill>
                <a:ea typeface="MS PGothic" panose="020B0600070205080204" pitchFamily="34" charset="-128"/>
              </a:rPr>
              <a:t>She saw her violinist, </a:t>
            </a:r>
            <a:r>
              <a:rPr lang="en-GB" altLang="ja-JP" sz="1600" b="1" dirty="0">
                <a:solidFill>
                  <a:srgbClr val="0070C0"/>
                </a:solidFill>
                <a:ea typeface="MS PGothic" panose="020B0600070205080204" pitchFamily="34" charset="-128"/>
              </a:rPr>
              <a:t>who</a:t>
            </a:r>
            <a:r>
              <a:rPr lang="en-GB" altLang="ja-JP" sz="1600" dirty="0">
                <a:solidFill>
                  <a:srgbClr val="0070C0"/>
                </a:solidFill>
                <a:ea typeface="MS PGothic" panose="020B0600070205080204" pitchFamily="34" charset="-128"/>
              </a:rPr>
              <a:t> was absorbed with his band mates</a:t>
            </a:r>
            <a:r>
              <a:rPr lang="en-GB" altLang="ja-JP" sz="1600" dirty="0">
                <a:solidFill>
                  <a:srgbClr val="414042"/>
                </a:solidFill>
                <a:ea typeface="MS PGothic" panose="020B0600070205080204" pitchFamily="34" charset="-128"/>
              </a:rPr>
              <a:t>, but couldn’t quite catch his eye.</a:t>
            </a:r>
          </a:p>
          <a:p>
            <a:pPr algn="ctr" eaLnBrk="1" hangingPunct="1">
              <a:spcBef>
                <a:spcPts val="1000"/>
              </a:spcBef>
              <a:buFontTx/>
              <a:buNone/>
            </a:pPr>
            <a:r>
              <a:rPr lang="en-GB" altLang="ja-JP" sz="1600" dirty="0">
                <a:solidFill>
                  <a:srgbClr val="414042"/>
                </a:solidFill>
                <a:ea typeface="MS PGothic" panose="020B0600070205080204" pitchFamily="34" charset="-128"/>
              </a:rPr>
              <a:t>Rockets, </a:t>
            </a:r>
            <a:r>
              <a:rPr lang="en-GB" altLang="ja-JP" sz="1600" b="1" dirty="0">
                <a:solidFill>
                  <a:srgbClr val="0070C0"/>
                </a:solidFill>
                <a:ea typeface="MS PGothic" panose="020B0600070205080204" pitchFamily="34" charset="-128"/>
              </a:rPr>
              <a:t>which</a:t>
            </a:r>
            <a:r>
              <a:rPr lang="en-GB" altLang="ja-JP" sz="1600" dirty="0">
                <a:solidFill>
                  <a:srgbClr val="0070C0"/>
                </a:solidFill>
                <a:ea typeface="MS PGothic" panose="020B0600070205080204" pitchFamily="34" charset="-128"/>
              </a:rPr>
              <a:t> were a recognised distress signal</a:t>
            </a:r>
            <a:r>
              <a:rPr lang="en-GB" altLang="ja-JP" sz="1600" dirty="0">
                <a:solidFill>
                  <a:srgbClr val="414042"/>
                </a:solidFill>
                <a:ea typeface="MS PGothic" panose="020B0600070205080204" pitchFamily="34" charset="-128"/>
              </a:rPr>
              <a:t>, were launched from the ship.</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OR:</a:t>
            </a:r>
            <a:br>
              <a:rPr lang="en-GB" altLang="ja-JP" sz="1600" dirty="0">
                <a:solidFill>
                  <a:srgbClr val="0070C0"/>
                </a:solidFill>
                <a:ea typeface="MS PGothic" panose="020B0600070205080204" pitchFamily="34" charset="-128"/>
              </a:rPr>
            </a:br>
            <a:r>
              <a:rPr lang="en-GB" altLang="ja-JP" sz="1600" i="1" dirty="0">
                <a:solidFill>
                  <a:srgbClr val="414042"/>
                </a:solidFill>
                <a:ea typeface="MS PGothic" panose="020B0600070205080204" pitchFamily="34" charset="-128"/>
              </a:rPr>
              <a:t>Rockets, </a:t>
            </a:r>
            <a:r>
              <a:rPr lang="en-GB" altLang="ja-JP" sz="1600" b="1" i="1" dirty="0">
                <a:solidFill>
                  <a:srgbClr val="0070C0"/>
                </a:solidFill>
                <a:ea typeface="MS PGothic" panose="020B0600070205080204" pitchFamily="34" charset="-128"/>
              </a:rPr>
              <a:t>which</a:t>
            </a:r>
            <a:r>
              <a:rPr lang="en-GB" altLang="ja-JP" sz="1600" i="1" dirty="0">
                <a:solidFill>
                  <a:srgbClr val="0070C0"/>
                </a:solidFill>
                <a:ea typeface="MS PGothic" panose="020B0600070205080204" pitchFamily="34" charset="-128"/>
              </a:rPr>
              <a:t> were launched from the ship, </a:t>
            </a:r>
            <a:r>
              <a:rPr lang="en-GB" altLang="ja-JP" sz="1600" i="1" dirty="0">
                <a:solidFill>
                  <a:srgbClr val="414042"/>
                </a:solidFill>
                <a:ea typeface="MS PGothic" panose="020B0600070205080204" pitchFamily="34" charset="-128"/>
              </a:rPr>
              <a:t>were a recognised distress signal.</a:t>
            </a:r>
            <a:endParaRPr lang="en-GB" altLang="en-US" sz="1600" i="1" dirty="0">
              <a:solidFill>
                <a:srgbClr val="414042"/>
              </a:solidFill>
              <a:ea typeface="MS PGothic" panose="020B0600070205080204" pitchFamily="34" charset="-128"/>
            </a:endParaRPr>
          </a:p>
          <a:p>
            <a:pPr algn="ctr">
              <a:spcBef>
                <a:spcPts val="1000"/>
              </a:spcBef>
              <a:buNone/>
            </a:pPr>
            <a:r>
              <a:rPr lang="en-GB" altLang="ja-JP" sz="1600" dirty="0">
                <a:solidFill>
                  <a:srgbClr val="414042"/>
                </a:solidFill>
                <a:ea typeface="MS PGothic" panose="020B0600070205080204" pitchFamily="34" charset="-128"/>
              </a:rPr>
              <a:t>Alice and Mabel, </a:t>
            </a:r>
            <a:r>
              <a:rPr lang="en-GB" altLang="ja-JP" sz="1600" b="1" dirty="0">
                <a:solidFill>
                  <a:srgbClr val="0070C0"/>
                </a:solidFill>
                <a:ea typeface="MS PGothic" panose="020B0600070205080204" pitchFamily="34" charset="-128"/>
              </a:rPr>
              <a:t>who</a:t>
            </a:r>
            <a:r>
              <a:rPr lang="en-GB" altLang="ja-JP" sz="1600" dirty="0">
                <a:solidFill>
                  <a:srgbClr val="0070C0"/>
                </a:solidFill>
                <a:ea typeface="MS PGothic" panose="020B0600070205080204" pitchFamily="34" charset="-128"/>
              </a:rPr>
              <a:t> were patiently waiting their turn</a:t>
            </a:r>
            <a:r>
              <a:rPr lang="en-GB" altLang="ja-JP" sz="1600" dirty="0">
                <a:solidFill>
                  <a:srgbClr val="414042"/>
                </a:solidFill>
                <a:ea typeface="MS PGothic" panose="020B0600070205080204" pitchFamily="34" charset="-128"/>
              </a:rPr>
              <a:t>, sensed the growing chaos.</a:t>
            </a:r>
          </a:p>
          <a:p>
            <a:pPr algn="ctr">
              <a:spcBef>
                <a:spcPts val="1000"/>
              </a:spcBef>
              <a:buNone/>
            </a:pPr>
            <a:r>
              <a:rPr lang="en-GB" altLang="ja-JP" sz="1600" dirty="0">
                <a:solidFill>
                  <a:srgbClr val="414042"/>
                </a:solidFill>
                <a:ea typeface="MS PGothic" panose="020B0600070205080204" pitchFamily="34" charset="-128"/>
              </a:rPr>
              <a:t>The atmosphere, </a:t>
            </a:r>
            <a:r>
              <a:rPr lang="en-GB" altLang="ja-JP" sz="1600" b="1" dirty="0">
                <a:solidFill>
                  <a:srgbClr val="0070C0"/>
                </a:solidFill>
                <a:ea typeface="MS PGothic" panose="020B0600070205080204" pitchFamily="34" charset="-128"/>
              </a:rPr>
              <a:t>which</a:t>
            </a:r>
            <a:r>
              <a:rPr lang="en-GB" altLang="ja-JP" sz="1600" dirty="0">
                <a:solidFill>
                  <a:srgbClr val="0070C0"/>
                </a:solidFill>
                <a:ea typeface="MS PGothic" panose="020B0600070205080204" pitchFamily="34" charset="-128"/>
              </a:rPr>
              <a:t> was previously one of calm</a:t>
            </a:r>
            <a:r>
              <a:rPr lang="en-GB" altLang="ja-JP" sz="1600" dirty="0">
                <a:solidFill>
                  <a:srgbClr val="414042"/>
                </a:solidFill>
                <a:ea typeface="MS PGothic" panose="020B0600070205080204" pitchFamily="34" charset="-128"/>
              </a:rPr>
              <a:t>, now turned to panic.</a:t>
            </a:r>
          </a:p>
          <a:p>
            <a:pPr algn="ctr">
              <a:spcBef>
                <a:spcPts val="1000"/>
              </a:spcBef>
              <a:buNone/>
            </a:pPr>
            <a:r>
              <a:rPr lang="en-GB" altLang="ja-JP" sz="1600" dirty="0">
                <a:solidFill>
                  <a:srgbClr val="414042"/>
                </a:solidFill>
                <a:ea typeface="MS PGothic" panose="020B0600070205080204" pitchFamily="34" charset="-128"/>
              </a:rPr>
              <a:t>The crew member</a:t>
            </a:r>
            <a:r>
              <a:rPr lang="en-GB" altLang="ja-JP" sz="1600" dirty="0">
                <a:solidFill>
                  <a:srgbClr val="0070C0"/>
                </a:solidFill>
                <a:ea typeface="MS PGothic" panose="020B0600070205080204" pitchFamily="34" charset="-128"/>
              </a:rPr>
              <a:t>, </a:t>
            </a:r>
            <a:r>
              <a:rPr lang="en-GB" altLang="ja-JP" sz="1600" b="1" dirty="0">
                <a:solidFill>
                  <a:srgbClr val="0070C0"/>
                </a:solidFill>
                <a:ea typeface="MS PGothic" panose="020B0600070205080204" pitchFamily="34" charset="-128"/>
              </a:rPr>
              <a:t>who</a:t>
            </a:r>
            <a:r>
              <a:rPr lang="en-GB" altLang="ja-JP" sz="1600" dirty="0">
                <a:solidFill>
                  <a:srgbClr val="0070C0"/>
                </a:solidFill>
                <a:ea typeface="MS PGothic" panose="020B0600070205080204" pitchFamily="34" charset="-128"/>
              </a:rPr>
              <a:t> was too nervous to be in charge of a lifeboat</a:t>
            </a:r>
            <a:r>
              <a:rPr lang="en-GB" altLang="ja-JP" sz="1600" dirty="0">
                <a:solidFill>
                  <a:srgbClr val="414042"/>
                </a:solidFill>
                <a:ea typeface="MS PGothic" panose="020B0600070205080204" pitchFamily="34" charset="-128"/>
              </a:rPr>
              <a:t>, made Alice even more anxious.</a:t>
            </a:r>
          </a:p>
          <a:p>
            <a:pPr algn="ctr">
              <a:spcBef>
                <a:spcPts val="1000"/>
              </a:spcBef>
              <a:buNone/>
            </a:pPr>
            <a:r>
              <a:rPr lang="en-GB" altLang="ja-JP" sz="1600" dirty="0">
                <a:solidFill>
                  <a:srgbClr val="414042"/>
                </a:solidFill>
                <a:ea typeface="MS PGothic" panose="020B0600070205080204" pitchFamily="34" charset="-128"/>
              </a:rPr>
              <a:t>Margaret Brown, </a:t>
            </a:r>
            <a:r>
              <a:rPr lang="en-GB" altLang="ja-JP" sz="1600" b="1" dirty="0">
                <a:solidFill>
                  <a:srgbClr val="0070C0"/>
                </a:solidFill>
                <a:ea typeface="MS PGothic" panose="020B0600070205080204" pitchFamily="34" charset="-128"/>
              </a:rPr>
              <a:t>who</a:t>
            </a:r>
            <a:r>
              <a:rPr lang="en-GB" altLang="ja-JP" sz="1600" dirty="0">
                <a:solidFill>
                  <a:srgbClr val="0070C0"/>
                </a:solidFill>
                <a:ea typeface="MS PGothic" panose="020B0600070205080204" pitchFamily="34" charset="-128"/>
              </a:rPr>
              <a:t> was the strident American woman</a:t>
            </a:r>
            <a:r>
              <a:rPr lang="en-GB" altLang="ja-JP" sz="1600" dirty="0">
                <a:solidFill>
                  <a:srgbClr val="414042"/>
                </a:solidFill>
                <a:ea typeface="MS PGothic" panose="020B0600070205080204" pitchFamily="34" charset="-128"/>
              </a:rPr>
              <a:t>, was clearly used to taking charge.</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OR:</a:t>
            </a:r>
            <a:br>
              <a:rPr lang="en-GB" altLang="ja-JP" sz="1600" dirty="0">
                <a:solidFill>
                  <a:srgbClr val="0070C0"/>
                </a:solidFill>
                <a:ea typeface="MS PGothic" panose="020B0600070205080204" pitchFamily="34" charset="-128"/>
              </a:rPr>
            </a:br>
            <a:r>
              <a:rPr lang="en-GB" altLang="ja-JP" sz="1600" i="1" dirty="0">
                <a:solidFill>
                  <a:srgbClr val="414042"/>
                </a:solidFill>
                <a:ea typeface="MS PGothic" panose="020B0600070205080204" pitchFamily="34" charset="-128"/>
              </a:rPr>
              <a:t>Margaret Brown, </a:t>
            </a:r>
            <a:r>
              <a:rPr lang="en-GB" altLang="ja-JP" sz="1600" b="1" i="1" dirty="0">
                <a:solidFill>
                  <a:srgbClr val="0070C0"/>
                </a:solidFill>
                <a:ea typeface="MS PGothic" panose="020B0600070205080204" pitchFamily="34" charset="-128"/>
              </a:rPr>
              <a:t>who</a:t>
            </a:r>
            <a:r>
              <a:rPr lang="en-GB" altLang="ja-JP" sz="1600" i="1" dirty="0">
                <a:solidFill>
                  <a:srgbClr val="0070C0"/>
                </a:solidFill>
                <a:ea typeface="MS PGothic" panose="020B0600070205080204" pitchFamily="34" charset="-128"/>
              </a:rPr>
              <a:t> was clearly used to taking charge</a:t>
            </a:r>
            <a:r>
              <a:rPr lang="en-GB" altLang="ja-JP" sz="1600" i="1" dirty="0">
                <a:solidFill>
                  <a:srgbClr val="414042"/>
                </a:solidFill>
                <a:ea typeface="MS PGothic" panose="020B0600070205080204" pitchFamily="34" charset="-128"/>
              </a:rPr>
              <a:t>, was the strident American woman.</a:t>
            </a:r>
          </a:p>
          <a:p>
            <a:pPr algn="ctr">
              <a:spcBef>
                <a:spcPts val="1000"/>
              </a:spcBef>
              <a:buNone/>
            </a:pPr>
            <a:r>
              <a:rPr lang="en-GB" altLang="ja-JP" sz="1600" dirty="0">
                <a:solidFill>
                  <a:srgbClr val="414042"/>
                </a:solidFill>
                <a:ea typeface="MS PGothic" panose="020B0600070205080204" pitchFamily="34" charset="-128"/>
              </a:rPr>
              <a:t>Alice,</a:t>
            </a:r>
            <a:r>
              <a:rPr lang="en-GB" altLang="ja-JP" sz="1600" dirty="0">
                <a:solidFill>
                  <a:srgbClr val="0070C0"/>
                </a:solidFill>
                <a:ea typeface="MS PGothic" panose="020B0600070205080204" pitchFamily="34" charset="-128"/>
              </a:rPr>
              <a:t> </a:t>
            </a:r>
            <a:r>
              <a:rPr lang="en-GB" altLang="ja-JP" sz="1600" b="1" dirty="0">
                <a:solidFill>
                  <a:srgbClr val="0070C0"/>
                </a:solidFill>
                <a:ea typeface="MS PGothic" panose="020B0600070205080204" pitchFamily="34" charset="-128"/>
              </a:rPr>
              <a:t>who</a:t>
            </a:r>
            <a:r>
              <a:rPr lang="en-GB" altLang="ja-JP" sz="1600" dirty="0">
                <a:solidFill>
                  <a:srgbClr val="0070C0"/>
                </a:solidFill>
                <a:ea typeface="MS PGothic" panose="020B0600070205080204" pitchFamily="34" charset="-128"/>
              </a:rPr>
              <a:t> was well aware of the gravity of the situation</a:t>
            </a:r>
            <a:r>
              <a:rPr lang="en-GB" altLang="ja-JP" sz="1600" dirty="0">
                <a:solidFill>
                  <a:srgbClr val="414042"/>
                </a:solidFill>
                <a:ea typeface="MS PGothic" panose="020B0600070205080204" pitchFamily="34" charset="-128"/>
              </a:rPr>
              <a:t>, allowed herself a small smile.</a:t>
            </a:r>
          </a:p>
          <a:p>
            <a:pPr algn="ctr">
              <a:spcBef>
                <a:spcPts val="1000"/>
              </a:spcBef>
              <a:buNone/>
            </a:pPr>
            <a:r>
              <a:rPr lang="en-GB" altLang="ja-JP" sz="1600" dirty="0">
                <a:solidFill>
                  <a:srgbClr val="414042"/>
                </a:solidFill>
                <a:ea typeface="MS PGothic" panose="020B0600070205080204" pitchFamily="34" charset="-128"/>
              </a:rPr>
              <a:t>This great ship, </a:t>
            </a:r>
            <a:r>
              <a:rPr lang="en-GB" altLang="ja-JP" sz="1600" b="1" dirty="0">
                <a:solidFill>
                  <a:srgbClr val="0070C0"/>
                </a:solidFill>
                <a:ea typeface="MS PGothic" panose="020B0600070205080204" pitchFamily="34" charset="-128"/>
              </a:rPr>
              <a:t>which</a:t>
            </a:r>
            <a:r>
              <a:rPr lang="en-GB" altLang="ja-JP" sz="1600" dirty="0">
                <a:solidFill>
                  <a:srgbClr val="0070C0"/>
                </a:solidFill>
                <a:ea typeface="MS PGothic" panose="020B0600070205080204" pitchFamily="34" charset="-128"/>
              </a:rPr>
              <a:t> had been deemed unsinkable by its overconfident builder</a:t>
            </a:r>
            <a:r>
              <a:rPr lang="en-GB" altLang="ja-JP" sz="1600" dirty="0">
                <a:solidFill>
                  <a:srgbClr val="414042"/>
                </a:solidFill>
                <a:ea typeface="MS PGothic" panose="020B0600070205080204" pitchFamily="34" charset="-128"/>
              </a:rPr>
              <a:t>, snapped in two.</a:t>
            </a:r>
          </a:p>
        </p:txBody>
      </p:sp>
    </p:spTree>
    <p:extLst>
      <p:ext uri="{BB962C8B-B14F-4D97-AF65-F5344CB8AC3E}">
        <p14:creationId xmlns:p14="http://schemas.microsoft.com/office/powerpoint/2010/main" val="411173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E664B72E-8099-D742-BCDE-BCDA61CD4AD5}"/>
              </a:ext>
            </a:extLst>
          </p:cNvPr>
          <p:cNvSpPr txBox="1">
            <a:spLocks/>
          </p:cNvSpPr>
          <p:nvPr/>
        </p:nvSpPr>
        <p:spPr>
          <a:xfrm>
            <a:off x="0" y="5428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Vocabulary detective</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 name="Text Box 20">
            <a:extLst>
              <a:ext uri="{FF2B5EF4-FFF2-40B4-BE49-F238E27FC236}">
                <a16:creationId xmlns:a16="http://schemas.microsoft.com/office/drawing/2014/main" id="{4C6E79F9-7FC2-9F42-A8E6-4C7740ED9A03}"/>
              </a:ext>
            </a:extLst>
          </p:cNvPr>
          <p:cNvSpPr txBox="1">
            <a:spLocks noChangeArrowheads="1"/>
          </p:cNvSpPr>
          <p:nvPr/>
        </p:nvSpPr>
        <p:spPr bwMode="auto">
          <a:xfrm>
            <a:off x="847978" y="1072677"/>
            <a:ext cx="9756774"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Work out the meanings of the following words and phrases from the context</a:t>
            </a:r>
            <a:br>
              <a:rPr lang="en-GB" altLang="en-US" sz="1800" dirty="0">
                <a:solidFill>
                  <a:srgbClr val="414042"/>
                </a:solidFill>
              </a:rPr>
            </a:br>
            <a:r>
              <a:rPr lang="en-GB" altLang="en-US" sz="1800" dirty="0">
                <a:solidFill>
                  <a:srgbClr val="414042"/>
                </a:solidFill>
              </a:rPr>
              <a:t>of the text. Check in a dictionary, then use each in a different sentence.</a:t>
            </a:r>
          </a:p>
        </p:txBody>
      </p:sp>
      <p:graphicFrame>
        <p:nvGraphicFramePr>
          <p:cNvPr id="4" name="Table 5">
            <a:extLst>
              <a:ext uri="{FF2B5EF4-FFF2-40B4-BE49-F238E27FC236}">
                <a16:creationId xmlns:a16="http://schemas.microsoft.com/office/drawing/2014/main" id="{59F63EAB-CAF1-F748-A47C-08230E79C98E}"/>
              </a:ext>
            </a:extLst>
          </p:cNvPr>
          <p:cNvGraphicFramePr>
            <a:graphicFrameLocks noGrp="1"/>
          </p:cNvGraphicFramePr>
          <p:nvPr>
            <p:extLst>
              <p:ext uri="{D42A27DB-BD31-4B8C-83A1-F6EECF244321}">
                <p14:modId xmlns:p14="http://schemas.microsoft.com/office/powerpoint/2010/main" val="323851203"/>
              </p:ext>
            </p:extLst>
          </p:nvPr>
        </p:nvGraphicFramePr>
        <p:xfrm>
          <a:off x="847978" y="1937692"/>
          <a:ext cx="10282980" cy="4220843"/>
        </p:xfrm>
        <a:graphic>
          <a:graphicData uri="http://schemas.openxmlformats.org/drawingml/2006/table">
            <a:tbl>
              <a:tblPr firstRow="1" bandRow="1">
                <a:tableStyleId>{5C22544A-7EE6-4342-B048-85BDC9FD1C3A}</a:tableStyleId>
              </a:tblPr>
              <a:tblGrid>
                <a:gridCol w="2330228">
                  <a:extLst>
                    <a:ext uri="{9D8B030D-6E8A-4147-A177-3AD203B41FA5}">
                      <a16:colId xmlns:a16="http://schemas.microsoft.com/office/drawing/2014/main" val="85456572"/>
                    </a:ext>
                  </a:extLst>
                </a:gridCol>
                <a:gridCol w="2991775">
                  <a:extLst>
                    <a:ext uri="{9D8B030D-6E8A-4147-A177-3AD203B41FA5}">
                      <a16:colId xmlns:a16="http://schemas.microsoft.com/office/drawing/2014/main" val="1082989003"/>
                    </a:ext>
                  </a:extLst>
                </a:gridCol>
                <a:gridCol w="4960977">
                  <a:extLst>
                    <a:ext uri="{9D8B030D-6E8A-4147-A177-3AD203B41FA5}">
                      <a16:colId xmlns:a16="http://schemas.microsoft.com/office/drawing/2014/main" val="2657358953"/>
                    </a:ext>
                  </a:extLst>
                </a:gridCol>
              </a:tblGrid>
              <a:tr h="5368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WORD or PHRASE</a:t>
                      </a:r>
                    </a:p>
                  </a:txBody>
                  <a:tcPr anchor="ctr" anchorCtr="1">
                    <a:lnL w="19050" cap="flat" cmpd="sng" algn="ctr">
                      <a:solidFill>
                        <a:srgbClr val="0070C0"/>
                      </a:solidFill>
                      <a:prstDash val="solid"/>
                      <a:round/>
                      <a:headEnd type="none" w="med" len="med"/>
                      <a:tailEnd type="none" w="med" len="med"/>
                    </a:lnL>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MEANING</a:t>
                      </a:r>
                    </a:p>
                  </a:txBody>
                  <a:tcPr anchor="ctr" anchorCtr="1">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SENTENCE</a:t>
                      </a:r>
                    </a:p>
                  </a:txBody>
                  <a:tcPr anchor="ctr" anchorCtr="1">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extLst>
                  <a:ext uri="{0D108BD9-81ED-4DB2-BD59-A6C34878D82A}">
                    <a16:rowId xmlns:a16="http://schemas.microsoft.com/office/drawing/2014/main" val="3364647147"/>
                  </a:ext>
                </a:extLst>
              </a:tr>
              <a:tr h="7368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imposter</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169102090"/>
                  </a:ext>
                </a:extLst>
              </a:tr>
              <a:tr h="7368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eyes were drawn</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277213697"/>
                  </a:ext>
                </a:extLst>
              </a:tr>
              <a:tr h="7368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sheer beauty</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262831315"/>
                  </a:ext>
                </a:extLst>
              </a:tr>
              <a:tr h="7368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respectful</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163342601"/>
                  </a:ext>
                </a:extLst>
              </a:tr>
              <a:tr h="7368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extensive</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514047500"/>
                  </a:ext>
                </a:extLst>
              </a:tr>
            </a:tbl>
          </a:graphicData>
        </a:graphic>
      </p:graphicFrame>
      <p:pic>
        <p:nvPicPr>
          <p:cNvPr id="5" name="Picture 4" descr="Icon&#10;&#10;Description automatically generated">
            <a:extLst>
              <a:ext uri="{FF2B5EF4-FFF2-40B4-BE49-F238E27FC236}">
                <a16:creationId xmlns:a16="http://schemas.microsoft.com/office/drawing/2014/main" id="{1E174C5C-1879-8A41-AF8E-793180F9AB4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350943" y="312743"/>
            <a:ext cx="1780015" cy="1780015"/>
          </a:xfrm>
          <a:prstGeom prst="rect">
            <a:avLst/>
          </a:prstGeom>
        </p:spPr>
      </p:pic>
    </p:spTree>
    <p:extLst>
      <p:ext uri="{BB962C8B-B14F-4D97-AF65-F5344CB8AC3E}">
        <p14:creationId xmlns:p14="http://schemas.microsoft.com/office/powerpoint/2010/main" val="32611560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3EBCAF-A9B3-6943-A284-1A7FE20C4BE3}"/>
              </a:ext>
            </a:extLst>
          </p:cNvPr>
          <p:cNvSpPr txBox="1"/>
          <p:nvPr/>
        </p:nvSpPr>
        <p:spPr>
          <a:xfrm>
            <a:off x="11816179" y="7341833"/>
            <a:ext cx="184731" cy="369332"/>
          </a:xfrm>
          <a:prstGeom prst="rect">
            <a:avLst/>
          </a:prstGeom>
          <a:noFill/>
        </p:spPr>
        <p:txBody>
          <a:bodyPr wrap="none" rtlCol="0">
            <a:spAutoFit/>
          </a:bodyPr>
          <a:lstStyle/>
          <a:p>
            <a:endParaRPr lang="en-US" dirty="0"/>
          </a:p>
        </p:txBody>
      </p:sp>
      <p:graphicFrame>
        <p:nvGraphicFramePr>
          <p:cNvPr id="3" name="Table 5">
            <a:extLst>
              <a:ext uri="{FF2B5EF4-FFF2-40B4-BE49-F238E27FC236}">
                <a16:creationId xmlns:a16="http://schemas.microsoft.com/office/drawing/2014/main" id="{8E5E4A6C-8E9F-C348-90C6-8DBDF8C03AD8}"/>
              </a:ext>
            </a:extLst>
          </p:cNvPr>
          <p:cNvGraphicFramePr>
            <a:graphicFrameLocks noGrp="1"/>
          </p:cNvGraphicFramePr>
          <p:nvPr>
            <p:extLst>
              <p:ext uri="{D42A27DB-BD31-4B8C-83A1-F6EECF244321}">
                <p14:modId xmlns:p14="http://schemas.microsoft.com/office/powerpoint/2010/main" val="3472697006"/>
              </p:ext>
            </p:extLst>
          </p:nvPr>
        </p:nvGraphicFramePr>
        <p:xfrm>
          <a:off x="954510" y="950177"/>
          <a:ext cx="10282980" cy="4994834"/>
        </p:xfrm>
        <a:graphic>
          <a:graphicData uri="http://schemas.openxmlformats.org/drawingml/2006/table">
            <a:tbl>
              <a:tblPr firstRow="1" bandRow="1">
                <a:tableStyleId>{5C22544A-7EE6-4342-B048-85BDC9FD1C3A}</a:tableStyleId>
              </a:tblPr>
              <a:tblGrid>
                <a:gridCol w="2330228">
                  <a:extLst>
                    <a:ext uri="{9D8B030D-6E8A-4147-A177-3AD203B41FA5}">
                      <a16:colId xmlns:a16="http://schemas.microsoft.com/office/drawing/2014/main" val="85456572"/>
                    </a:ext>
                  </a:extLst>
                </a:gridCol>
                <a:gridCol w="2991775">
                  <a:extLst>
                    <a:ext uri="{9D8B030D-6E8A-4147-A177-3AD203B41FA5}">
                      <a16:colId xmlns:a16="http://schemas.microsoft.com/office/drawing/2014/main" val="1082989003"/>
                    </a:ext>
                  </a:extLst>
                </a:gridCol>
                <a:gridCol w="4960977">
                  <a:extLst>
                    <a:ext uri="{9D8B030D-6E8A-4147-A177-3AD203B41FA5}">
                      <a16:colId xmlns:a16="http://schemas.microsoft.com/office/drawing/2014/main" val="2657358953"/>
                    </a:ext>
                  </a:extLst>
                </a:gridCol>
              </a:tblGrid>
              <a:tr h="5368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WORD or PHRASE</a:t>
                      </a:r>
                    </a:p>
                  </a:txBody>
                  <a:tcPr anchor="ctr" anchorCtr="1">
                    <a:lnL w="19050" cap="flat" cmpd="sng" algn="ctr">
                      <a:solidFill>
                        <a:srgbClr val="0070C0"/>
                      </a:solidFill>
                      <a:prstDash val="solid"/>
                      <a:round/>
                      <a:headEnd type="none" w="med" len="med"/>
                      <a:tailEnd type="none" w="med" len="med"/>
                    </a:lnL>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1"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MEANING</a:t>
                      </a:r>
                      <a:endParaRPr kumimoji="0" lang="en-GB" altLang="en-US" sz="18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endParaRPr>
                    </a:p>
                  </a:txBody>
                  <a:tcPr anchor="ctr" anchorCtr="1">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tab pos="1152525" algn="l"/>
                        </a:tabLst>
                        <a:defRPr/>
                      </a:pPr>
                      <a:r>
                        <a:rPr kumimoji="0" lang="en-GB" altLang="en-US" sz="18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SENTENCE</a:t>
                      </a:r>
                    </a:p>
                  </a:txBody>
                  <a:tcPr anchor="ctr" anchorCtr="1">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solidFill>
                      <a:srgbClr val="0070C0"/>
                    </a:solidFill>
                  </a:tcPr>
                </a:tc>
                <a:extLst>
                  <a:ext uri="{0D108BD9-81ED-4DB2-BD59-A6C34878D82A}">
                    <a16:rowId xmlns:a16="http://schemas.microsoft.com/office/drawing/2014/main" val="3364647147"/>
                  </a:ext>
                </a:extLst>
              </a:tr>
              <a:tr h="7368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accomplished</a:t>
                      </a:r>
                      <a:endPar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endParaRP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169102090"/>
                  </a:ext>
                </a:extLst>
              </a:tr>
              <a:tr h="736803">
                <a:tc>
                  <a:txBody>
                    <a:bodyPr/>
                    <a:lstStyle/>
                    <a:p>
                      <a:pPr marL="0" marR="0" lvl="0" indent="0" algn="l" defTabSz="449263" rtl="0" eaLnBrk="1" fontAlgn="base" latinLnBrk="0" hangingPunct="1">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enthralled</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277213697"/>
                  </a:ext>
                </a:extLst>
              </a:tr>
              <a:tr h="773991">
                <a:tc>
                  <a:txBody>
                    <a:bodyPr/>
                    <a:lstStyle/>
                    <a:p>
                      <a:pPr marL="0" marR="0" lvl="0" indent="0" algn="l" defTabSz="449263" rtl="0" eaLnBrk="1" fontAlgn="base" latinLnBrk="0" hangingPunct="1">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mesmerising</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262831315"/>
                  </a:ext>
                </a:extLst>
              </a:tr>
              <a:tr h="7368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spectacle</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163342601"/>
                  </a:ext>
                </a:extLst>
              </a:tr>
              <a:tr h="736803">
                <a:tc>
                  <a:txBody>
                    <a:bodyPr/>
                    <a:lstStyle/>
                    <a:p>
                      <a:pPr marL="0" marR="0" lvl="0" indent="0" algn="l" defTabSz="449263" rtl="0" eaLnBrk="1" fontAlgn="base" latinLnBrk="0" hangingPunct="1">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comrades</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514047500"/>
                  </a:ext>
                </a:extLst>
              </a:tr>
              <a:tr h="736803">
                <a:tc>
                  <a:txBody>
                    <a:bodyPr/>
                    <a:lstStyle/>
                    <a:p>
                      <a:pPr marL="0" marR="0" lvl="0" indent="0" algn="l" defTabSz="449263" rtl="0" eaLnBrk="1" fontAlgn="base" latinLnBrk="0" hangingPunct="1">
                        <a:lnSpc>
                          <a:spcPct val="100000"/>
                        </a:lnSpc>
                        <a:spcBef>
                          <a:spcPct val="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foreboding</a:t>
                      </a:r>
                    </a:p>
                  </a:txBody>
                  <a:tcPr anchor="ctr" anchorCtr="1">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tc>
                  <a:txBody>
                    <a:bodyPr/>
                    <a:lstStyle/>
                    <a:p>
                      <a:endParaRPr lang="en-US" dirty="0"/>
                    </a:p>
                  </a:txBody>
                  <a:tcPr>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705969968"/>
                  </a:ext>
                </a:extLst>
              </a:tr>
            </a:tbl>
          </a:graphicData>
        </a:graphic>
      </p:graphicFrame>
    </p:spTree>
    <p:extLst>
      <p:ext uri="{BB962C8B-B14F-4D97-AF65-F5344CB8AC3E}">
        <p14:creationId xmlns:p14="http://schemas.microsoft.com/office/powerpoint/2010/main" val="27203597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E4B5D5-59AF-8042-8FB7-200DB7573EFA}"/>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Rectangle 3">
            <a:extLst>
              <a:ext uri="{FF2B5EF4-FFF2-40B4-BE49-F238E27FC236}">
                <a16:creationId xmlns:a16="http://schemas.microsoft.com/office/drawing/2014/main" id="{AEC43C55-4AE8-4F48-BF95-13587CA4B7A1}"/>
              </a:ext>
            </a:extLst>
          </p:cNvPr>
          <p:cNvSpPr>
            <a:spLocks noChangeArrowheads="1"/>
          </p:cNvSpPr>
          <p:nvPr/>
        </p:nvSpPr>
        <p:spPr bwMode="auto">
          <a:xfrm>
            <a:off x="3028526" y="1333771"/>
            <a:ext cx="7899670" cy="4535488"/>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t" anchorCtr="0">
            <a:noAutofit/>
          </a:bodyPr>
          <a:lstStyle>
            <a:lvl1pPr marL="266700" indent="-26670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222250" indent="-222250" eaLnBrk="1" hangingPunct="1">
              <a:spcBef>
                <a:spcPts val="1500"/>
              </a:spcBef>
              <a:buClr>
                <a:srgbClr val="0070C0"/>
              </a:buClr>
            </a:pPr>
            <a:r>
              <a:rPr lang="en-GB" altLang="en-US" sz="2000" dirty="0">
                <a:solidFill>
                  <a:srgbClr val="414042"/>
                </a:solidFill>
              </a:rPr>
              <a:t>Look at some examples of recounts from people who were on board the Titanic (some real, some imaginary). </a:t>
            </a:r>
          </a:p>
          <a:p>
            <a:pPr marL="222250" indent="-222250" eaLnBrk="1" hangingPunct="1">
              <a:spcBef>
                <a:spcPts val="1500"/>
              </a:spcBef>
              <a:buClr>
                <a:srgbClr val="0070C0"/>
              </a:buClr>
            </a:pPr>
            <a:r>
              <a:rPr lang="en-GB" altLang="en-US" sz="2000" dirty="0">
                <a:solidFill>
                  <a:srgbClr val="414042"/>
                </a:solidFill>
              </a:rPr>
              <a:t>Devise a ‘tool kit’ of features which may be included.</a:t>
            </a:r>
          </a:p>
          <a:p>
            <a:pPr marL="222250" indent="-222250" eaLnBrk="1" hangingPunct="1">
              <a:spcBef>
                <a:spcPts val="1500"/>
              </a:spcBef>
              <a:buClr>
                <a:srgbClr val="0070C0"/>
              </a:buClr>
            </a:pPr>
            <a:r>
              <a:rPr lang="en-GB" altLang="en-US" sz="2000" dirty="0">
                <a:solidFill>
                  <a:srgbClr val="414042"/>
                </a:solidFill>
              </a:rPr>
              <a:t>Devise the success criteria drawn from what has been taught and recorded.</a:t>
            </a:r>
          </a:p>
          <a:p>
            <a:pPr marL="222250" indent="-222250" eaLnBrk="1" hangingPunct="1">
              <a:spcBef>
                <a:spcPts val="1500"/>
              </a:spcBef>
              <a:buClr>
                <a:srgbClr val="0070C0"/>
              </a:buClr>
            </a:pPr>
            <a:r>
              <a:rPr lang="en-GB" altLang="en-US" sz="2000" dirty="0">
                <a:solidFill>
                  <a:srgbClr val="414042"/>
                </a:solidFill>
              </a:rPr>
              <a:t>Orally practise sentences and paragraphs before writing them.</a:t>
            </a:r>
          </a:p>
          <a:p>
            <a:pPr marL="222250" indent="-222250" eaLnBrk="1" hangingPunct="1">
              <a:spcBef>
                <a:spcPts val="1500"/>
              </a:spcBef>
              <a:buClr>
                <a:srgbClr val="0070C0"/>
              </a:buClr>
            </a:pPr>
            <a:r>
              <a:rPr lang="en-GB" altLang="en-US" sz="2000" dirty="0">
                <a:solidFill>
                  <a:srgbClr val="414042"/>
                </a:solidFill>
              </a:rPr>
              <a:t>Include elements of grammar we have learned in this unit where appropriate.</a:t>
            </a:r>
          </a:p>
          <a:p>
            <a:pPr marL="222250" indent="-222250" eaLnBrk="1" hangingPunct="1">
              <a:spcBef>
                <a:spcPts val="1500"/>
              </a:spcBef>
              <a:buClr>
                <a:srgbClr val="0070C0"/>
              </a:buClr>
            </a:pPr>
            <a:r>
              <a:rPr lang="en-GB" altLang="en-US" sz="2000" dirty="0">
                <a:solidFill>
                  <a:srgbClr val="414042"/>
                </a:solidFill>
              </a:rPr>
              <a:t>Use the working wall to retrieve previously recorded strategies and techniques.</a:t>
            </a:r>
          </a:p>
          <a:p>
            <a:pPr marL="222250" indent="-222250" eaLnBrk="1" hangingPunct="1">
              <a:lnSpc>
                <a:spcPct val="115000"/>
              </a:lnSpc>
              <a:spcBef>
                <a:spcPct val="30000"/>
              </a:spcBef>
              <a:buClr>
                <a:srgbClr val="0070C0"/>
              </a:buClr>
            </a:pPr>
            <a:endParaRPr lang="en-GB" altLang="en-US" sz="2000" dirty="0">
              <a:solidFill>
                <a:srgbClr val="414042"/>
              </a:solidFill>
            </a:endParaRPr>
          </a:p>
        </p:txBody>
      </p:sp>
      <p:sp>
        <p:nvSpPr>
          <p:cNvPr id="4" name="Rectangle 3">
            <a:extLst>
              <a:ext uri="{FF2B5EF4-FFF2-40B4-BE49-F238E27FC236}">
                <a16:creationId xmlns:a16="http://schemas.microsoft.com/office/drawing/2014/main" id="{2041A8C9-0CCD-3548-B7AD-7A66E53D20BE}"/>
              </a:ext>
            </a:extLst>
          </p:cNvPr>
          <p:cNvSpPr/>
          <p:nvPr/>
        </p:nvSpPr>
        <p:spPr>
          <a:xfrm>
            <a:off x="666981" y="661380"/>
            <a:ext cx="1549651" cy="131610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We are</a:t>
            </a:r>
            <a:br>
              <a:rPr lang="en-GB" altLang="en-US" sz="1600" dirty="0">
                <a:solidFill>
                  <a:prstClr val="white"/>
                </a:solidFill>
                <a:latin typeface="Comic Sans MS" panose="030F0902030302020204" pitchFamily="66" charset="0"/>
              </a:rPr>
            </a:br>
            <a:r>
              <a:rPr lang="en-GB" altLang="en-US" sz="1600" dirty="0">
                <a:solidFill>
                  <a:prstClr val="white"/>
                </a:solidFill>
                <a:latin typeface="Comic Sans MS" panose="030F0902030302020204" pitchFamily="66" charset="0"/>
              </a:rPr>
              <a:t>going to:</a:t>
            </a:r>
          </a:p>
        </p:txBody>
      </p:sp>
    </p:spTree>
    <p:extLst>
      <p:ext uri="{BB962C8B-B14F-4D97-AF65-F5344CB8AC3E}">
        <p14:creationId xmlns:p14="http://schemas.microsoft.com/office/powerpoint/2010/main" val="142749810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0">
            <a:extLst>
              <a:ext uri="{FF2B5EF4-FFF2-40B4-BE49-F238E27FC236}">
                <a16:creationId xmlns:a16="http://schemas.microsoft.com/office/drawing/2014/main" id="{01AA03B0-36E8-644C-8F21-C0A143C4457B}"/>
              </a:ext>
            </a:extLst>
          </p:cNvPr>
          <p:cNvSpPr txBox="1">
            <a:spLocks noChangeArrowheads="1"/>
          </p:cNvSpPr>
          <p:nvPr/>
        </p:nvSpPr>
        <p:spPr bwMode="auto">
          <a:xfrm>
            <a:off x="1312892" y="1490029"/>
            <a:ext cx="9423143" cy="4606345"/>
          </a:xfrm>
          <a:prstGeom prst="rect">
            <a:avLst/>
          </a:prstGeom>
          <a:noFill/>
          <a:ln>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300"/>
              </a:spcBef>
              <a:buFontTx/>
              <a:buNone/>
            </a:pPr>
            <a:r>
              <a:rPr lang="en-GB" altLang="en-US" sz="1650" i="1" dirty="0">
                <a:solidFill>
                  <a:srgbClr val="414042"/>
                </a:solidFill>
              </a:rPr>
              <a:t>I went to relieve Phillips at 2 a.m. but I never felt the shock. I didn’t even know we had hit the iceberg until the Captain came in and told us to get ready to send out a call for assistance, then he left. We had received lots of iceberg warnings in the previous days and the men on lookout were keeping watch. They didn’t have any binoculars though so it wasn’t easy to see.</a:t>
            </a:r>
          </a:p>
          <a:p>
            <a:pPr eaLnBrk="1" hangingPunct="1">
              <a:spcBef>
                <a:spcPts val="1300"/>
              </a:spcBef>
              <a:buFontTx/>
              <a:buNone/>
            </a:pPr>
            <a:r>
              <a:rPr lang="en-GB" altLang="en-US" sz="1650" i="1" dirty="0">
                <a:solidFill>
                  <a:srgbClr val="414042"/>
                </a:solidFill>
              </a:rPr>
              <a:t>The Captain came back and told us to send the distress signal CQD – that means ‘Come Quick Disaster’. I made a joke about sending the new signal.</a:t>
            </a:r>
          </a:p>
          <a:p>
            <a:pPr eaLnBrk="1" hangingPunct="1">
              <a:spcBef>
                <a:spcPts val="1300"/>
              </a:spcBef>
              <a:buFontTx/>
              <a:buNone/>
            </a:pPr>
            <a:r>
              <a:rPr lang="en-GB" altLang="en-US" sz="1650" i="1" dirty="0">
                <a:solidFill>
                  <a:srgbClr val="414042"/>
                </a:solidFill>
              </a:rPr>
              <a:t>'Send S.O.S.' I said. 'It's the new call, and it may be your last chance to send it.'  Phillips changed the call to S.O.S.</a:t>
            </a:r>
          </a:p>
          <a:p>
            <a:pPr eaLnBrk="1" hangingPunct="1">
              <a:spcBef>
                <a:spcPts val="1300"/>
              </a:spcBef>
              <a:buFontTx/>
              <a:buNone/>
            </a:pPr>
            <a:r>
              <a:rPr lang="en-GB" altLang="en-US" sz="1650" i="1" dirty="0">
                <a:solidFill>
                  <a:srgbClr val="414042"/>
                </a:solidFill>
              </a:rPr>
              <a:t>I was luckier than Jack – I managed to climb aboard a lifeboat. My feet were frozen and crushed by a man sitting on them, but at least I survived.</a:t>
            </a:r>
          </a:p>
          <a:p>
            <a:pPr eaLnBrk="1" hangingPunct="1">
              <a:spcBef>
                <a:spcPts val="1300"/>
              </a:spcBef>
              <a:buFontTx/>
              <a:buNone/>
            </a:pPr>
            <a:r>
              <a:rPr lang="en-GB" altLang="en-US" sz="1650" i="1" dirty="0">
                <a:solidFill>
                  <a:srgbClr val="414042"/>
                </a:solidFill>
              </a:rPr>
              <a:t>Poor Jack. He was so brave – he just kept sending and sending the distress call. I’ll never forget him.</a:t>
            </a:r>
          </a:p>
          <a:p>
            <a:pPr eaLnBrk="1" hangingPunct="1">
              <a:spcBef>
                <a:spcPts val="1300"/>
              </a:spcBef>
              <a:buFontTx/>
              <a:buNone/>
            </a:pPr>
            <a:r>
              <a:rPr lang="en-GB" altLang="en-US" sz="1650" b="1" dirty="0">
                <a:solidFill>
                  <a:srgbClr val="414042"/>
                </a:solidFill>
              </a:rPr>
              <a:t>Harold Bride, aged 22,</a:t>
            </a:r>
            <a:br>
              <a:rPr lang="en-GB" altLang="en-US" sz="1650" b="1" dirty="0">
                <a:solidFill>
                  <a:srgbClr val="414042"/>
                </a:solidFill>
              </a:rPr>
            </a:br>
            <a:r>
              <a:rPr lang="en-GB" altLang="en-US" sz="1650" b="1" dirty="0">
                <a:solidFill>
                  <a:srgbClr val="414042"/>
                </a:solidFill>
              </a:rPr>
              <a:t>Wireless Operator</a:t>
            </a:r>
          </a:p>
        </p:txBody>
      </p:sp>
      <p:sp>
        <p:nvSpPr>
          <p:cNvPr id="4" name="Subtitle 2">
            <a:extLst>
              <a:ext uri="{FF2B5EF4-FFF2-40B4-BE49-F238E27FC236}">
                <a16:creationId xmlns:a16="http://schemas.microsoft.com/office/drawing/2014/main" id="{C45DA7B3-85FE-1349-8C8B-F40D6B54FB32}"/>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 memoir of events:</a:t>
            </a:r>
            <a:endParaRPr lang="en-US" sz="25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9490231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0">
            <a:extLst>
              <a:ext uri="{FF2B5EF4-FFF2-40B4-BE49-F238E27FC236}">
                <a16:creationId xmlns:a16="http://schemas.microsoft.com/office/drawing/2014/main" id="{70ED8ABF-C0F4-914F-9B04-267DAD33D472}"/>
              </a:ext>
            </a:extLst>
          </p:cNvPr>
          <p:cNvSpPr txBox="1">
            <a:spLocks noChangeArrowheads="1"/>
          </p:cNvSpPr>
          <p:nvPr/>
        </p:nvSpPr>
        <p:spPr bwMode="auto">
          <a:xfrm>
            <a:off x="1315032" y="1452883"/>
            <a:ext cx="9561936" cy="4606345"/>
          </a:xfrm>
          <a:prstGeom prst="rect">
            <a:avLst/>
          </a:prstGeom>
          <a:noFill/>
          <a:ln>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None/>
            </a:pPr>
            <a:r>
              <a:rPr lang="en-GB" altLang="en-US" sz="1700" i="1" dirty="0">
                <a:solidFill>
                  <a:srgbClr val="414042"/>
                </a:solidFill>
              </a:rPr>
              <a:t>Dear Mama</a:t>
            </a:r>
          </a:p>
          <a:p>
            <a:pPr>
              <a:spcBef>
                <a:spcPts val="1500"/>
              </a:spcBef>
              <a:buNone/>
            </a:pPr>
            <a:r>
              <a:rPr lang="en-GB" altLang="en-US" sz="1700" i="1" dirty="0">
                <a:solidFill>
                  <a:srgbClr val="414042"/>
                </a:solidFill>
              </a:rPr>
              <a:t>I am writing to reassure you that we are all safe after our experience on board the unsinkable ship. On the night it happened, I was dancing to the band music; they were playing a waltz and my dance card was quite full.  All of a sudden, the crew, who were quite rough, started ushering us out of the First Class Reception room and down the Grand staircase.  It seemed there was a slight problem but no-one really knew what was happening.</a:t>
            </a:r>
          </a:p>
          <a:p>
            <a:pPr>
              <a:spcBef>
                <a:spcPts val="1500"/>
              </a:spcBef>
              <a:buNone/>
            </a:pPr>
            <a:r>
              <a:rPr lang="en-GB" altLang="en-US" sz="1700" i="1" dirty="0">
                <a:solidFill>
                  <a:srgbClr val="414042"/>
                </a:solidFill>
              </a:rPr>
              <a:t>Everyone was very calm and we were all allocated our places on the lifeboats.  Silly me, I forgot my hat and had to go back for it! Of course, I just got another place when I returned.  The band were still playing when my lifeboat left. I couldn’t for the life of me understand why – nobody was dancing. A lot of the common people were making such a fuss.  Really, there was no need. Everyone was quite safe.</a:t>
            </a:r>
          </a:p>
          <a:p>
            <a:pPr>
              <a:spcBef>
                <a:spcPts val="1500"/>
              </a:spcBef>
              <a:buNone/>
            </a:pPr>
            <a:r>
              <a:rPr lang="en-GB" altLang="en-US" sz="1700" b="1" dirty="0">
                <a:solidFill>
                  <a:srgbClr val="414042"/>
                </a:solidFill>
              </a:rPr>
              <a:t>Miss Ethel Fortune,</a:t>
            </a:r>
            <a:br>
              <a:rPr lang="en-GB" altLang="en-US" sz="1700" b="1" dirty="0">
                <a:solidFill>
                  <a:srgbClr val="414042"/>
                </a:solidFill>
              </a:rPr>
            </a:br>
            <a:r>
              <a:rPr lang="en-GB" altLang="en-US" sz="1700" b="1" dirty="0">
                <a:solidFill>
                  <a:srgbClr val="414042"/>
                </a:solidFill>
              </a:rPr>
              <a:t>First Class Passenger</a:t>
            </a:r>
          </a:p>
        </p:txBody>
      </p:sp>
      <p:sp>
        <p:nvSpPr>
          <p:cNvPr id="4" name="Subtitle 2">
            <a:extLst>
              <a:ext uri="{FF2B5EF4-FFF2-40B4-BE49-F238E27FC236}">
                <a16:creationId xmlns:a16="http://schemas.microsoft.com/office/drawing/2014/main" id="{E9FD8730-6681-2942-8CE4-DD04E5F5C47D}"/>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 letter:</a:t>
            </a:r>
            <a:endParaRPr lang="en-US" sz="25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5411450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a:extLst>
              <a:ext uri="{FF2B5EF4-FFF2-40B4-BE49-F238E27FC236}">
                <a16:creationId xmlns:a16="http://schemas.microsoft.com/office/drawing/2014/main" id="{C505BCCC-1C1B-AD42-8774-DAF56F69C9A0}"/>
              </a:ext>
            </a:extLst>
          </p:cNvPr>
          <p:cNvSpPr txBox="1">
            <a:spLocks noChangeArrowheads="1"/>
          </p:cNvSpPr>
          <p:nvPr/>
        </p:nvSpPr>
        <p:spPr bwMode="auto">
          <a:xfrm>
            <a:off x="1613029" y="1666528"/>
            <a:ext cx="9253636" cy="4606345"/>
          </a:xfrm>
          <a:prstGeom prst="rect">
            <a:avLst/>
          </a:prstGeom>
          <a:noFill/>
          <a:ln>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500"/>
              </a:spcBef>
              <a:buNone/>
            </a:pPr>
            <a:r>
              <a:rPr lang="en-GB" altLang="en-US" sz="1700" i="1" dirty="0">
                <a:solidFill>
                  <a:srgbClr val="414042"/>
                </a:solidFill>
              </a:rPr>
              <a:t>I was  travelling to America with a group of my friends, all looking forward to a new life and a new start, away from the potato famines in Ireland. We could only afford tickets in third class on the lowest deck but everyone was having a marvellous time, dancing and singing. We never realised there was a problem until it was too late.  Nobody came to warn us, or to tell us to get out. When we realised something was up, we tried to get on deck but the officers sent us back. Said there was no danger. Everyone was pushing and shoving, and people was falling over and getting trampled on.  I can still hear them screaming and shouting.</a:t>
            </a:r>
          </a:p>
          <a:p>
            <a:pPr>
              <a:spcBef>
                <a:spcPts val="1500"/>
              </a:spcBef>
              <a:buNone/>
            </a:pPr>
            <a:r>
              <a:rPr lang="en-GB" altLang="en-US" sz="1700" i="1" dirty="0">
                <a:solidFill>
                  <a:srgbClr val="414042"/>
                </a:solidFill>
              </a:rPr>
              <a:t>I followed a group of people and some men broke down a gate and we got to the lifeboat that way.  I got on Lifeboat 16 but only because two posh women wouldn’t go without their husbands.  All the other people in third class died.</a:t>
            </a:r>
          </a:p>
          <a:p>
            <a:pPr>
              <a:spcBef>
                <a:spcPts val="1500"/>
              </a:spcBef>
              <a:buNone/>
            </a:pPr>
            <a:r>
              <a:rPr lang="en-GB" altLang="en-US" sz="1700" b="1" dirty="0">
                <a:solidFill>
                  <a:srgbClr val="414042"/>
                </a:solidFill>
              </a:rPr>
              <a:t>Annie Kate Kelly, aged 23,</a:t>
            </a:r>
            <a:br>
              <a:rPr lang="en-GB" altLang="en-US" sz="1700" b="1" dirty="0">
                <a:solidFill>
                  <a:srgbClr val="414042"/>
                </a:solidFill>
              </a:rPr>
            </a:br>
            <a:r>
              <a:rPr lang="en-GB" altLang="en-US" sz="1700" b="1" dirty="0">
                <a:solidFill>
                  <a:srgbClr val="414042"/>
                </a:solidFill>
              </a:rPr>
              <a:t>3rd class passenger</a:t>
            </a:r>
          </a:p>
        </p:txBody>
      </p:sp>
      <p:sp>
        <p:nvSpPr>
          <p:cNvPr id="3" name="Subtitle 2">
            <a:extLst>
              <a:ext uri="{FF2B5EF4-FFF2-40B4-BE49-F238E27FC236}">
                <a16:creationId xmlns:a16="http://schemas.microsoft.com/office/drawing/2014/main" id="{CA8CD708-0DB1-6043-8BF9-41C607CE2D61}"/>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 recount of the event:</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4" name="TextBox 3">
            <a:extLst>
              <a:ext uri="{FF2B5EF4-FFF2-40B4-BE49-F238E27FC236}">
                <a16:creationId xmlns:a16="http://schemas.microsoft.com/office/drawing/2014/main" id="{C0E254E4-D5DB-3D45-B800-396C819D6C61}"/>
              </a:ext>
            </a:extLst>
          </p:cNvPr>
          <p:cNvSpPr txBox="1"/>
          <p:nvPr/>
        </p:nvSpPr>
        <p:spPr>
          <a:xfrm>
            <a:off x="11441151" y="388805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34334049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B77DD34-8317-2440-9946-F69645E2CADD}"/>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4" name="Text Box 3">
            <a:extLst>
              <a:ext uri="{FF2B5EF4-FFF2-40B4-BE49-F238E27FC236}">
                <a16:creationId xmlns:a16="http://schemas.microsoft.com/office/drawing/2014/main" id="{C6185D6B-EF1D-A049-A962-C5F1DDFFB7BB}"/>
              </a:ext>
            </a:extLst>
          </p:cNvPr>
          <p:cNvSpPr txBox="1">
            <a:spLocks noChangeArrowheads="1"/>
          </p:cNvSpPr>
          <p:nvPr/>
        </p:nvSpPr>
        <p:spPr bwMode="auto">
          <a:xfrm>
            <a:off x="2824465" y="661381"/>
            <a:ext cx="8349417" cy="967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700" dirty="0">
                <a:solidFill>
                  <a:srgbClr val="414042"/>
                </a:solidFill>
              </a:rPr>
              <a:t>In this phase, you will be learning and practising the techniques to create your own piece of writing leading to writing a </a:t>
            </a:r>
            <a:r>
              <a:rPr lang="en-GB" altLang="en-US" sz="1700" b="1" dirty="0">
                <a:solidFill>
                  <a:srgbClr val="414042"/>
                </a:solidFill>
              </a:rPr>
              <a:t>recount</a:t>
            </a:r>
            <a:r>
              <a:rPr lang="en-GB" altLang="en-US" sz="1700" dirty="0">
                <a:solidFill>
                  <a:srgbClr val="414042"/>
                </a:solidFill>
              </a:rPr>
              <a:t> based on what you have read. Consider the features of recount writing below:</a:t>
            </a:r>
          </a:p>
        </p:txBody>
      </p:sp>
      <p:sp>
        <p:nvSpPr>
          <p:cNvPr id="5" name="Rectangle 5">
            <a:extLst>
              <a:ext uri="{FF2B5EF4-FFF2-40B4-BE49-F238E27FC236}">
                <a16:creationId xmlns:a16="http://schemas.microsoft.com/office/drawing/2014/main" id="{F7B93888-08E4-C84F-B4CC-5EA6E456A3D4}"/>
              </a:ext>
            </a:extLst>
          </p:cNvPr>
          <p:cNvSpPr>
            <a:spLocks noChangeArrowheads="1"/>
          </p:cNvSpPr>
          <p:nvPr/>
        </p:nvSpPr>
        <p:spPr bwMode="auto">
          <a:xfrm>
            <a:off x="2824465" y="1592884"/>
            <a:ext cx="8223037" cy="3240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361950" indent="-361950">
              <a:spcBef>
                <a:spcPct val="20000"/>
              </a:spcBef>
              <a:buChar char="•"/>
              <a:tabLst>
                <a:tab pos="914400" algn="l"/>
              </a:tabLst>
              <a:defRPr sz="3200">
                <a:solidFill>
                  <a:schemeClr val="tx1"/>
                </a:solidFill>
                <a:latin typeface="Comic Sans MS" panose="030F0902030302020204" pitchFamily="66" charset="0"/>
                <a:cs typeface="Arial" panose="020B0604020202020204" pitchFamily="34" charset="0"/>
              </a:defRPr>
            </a:lvl1pPr>
            <a:lvl2pPr marL="622300" indent="-285750">
              <a:spcBef>
                <a:spcPct val="20000"/>
              </a:spcBef>
              <a:buChar char="–"/>
              <a:tabLst>
                <a:tab pos="91440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91440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914400" algn="l"/>
              </a:tabLst>
              <a:defRPr sz="2000">
                <a:solidFill>
                  <a:schemeClr val="tx1"/>
                </a:solidFill>
                <a:latin typeface="Comic Sans MS" panose="030F0902030302020204" pitchFamily="66" charset="0"/>
                <a:cs typeface="Arial" panose="020B0604020202020204" pitchFamily="34" charset="0"/>
              </a:defRPr>
            </a:lvl4pPr>
            <a:lvl5pPr marL="2154238" indent="-325438">
              <a:spcBef>
                <a:spcPct val="20000"/>
              </a:spcBef>
              <a:buChar char="»"/>
              <a:tabLst>
                <a:tab pos="914400" algn="l"/>
              </a:tabLst>
              <a:defRPr sz="2000">
                <a:solidFill>
                  <a:schemeClr val="tx1"/>
                </a:solidFill>
                <a:latin typeface="Comic Sans MS" panose="030F0902030302020204" pitchFamily="66" charset="0"/>
                <a:cs typeface="Arial" panose="020B0604020202020204" pitchFamily="34" charset="0"/>
              </a:defRPr>
            </a:lvl5pPr>
            <a:lvl6pPr marL="2611438" indent="-325438" eaLnBrk="0" fontAlgn="base" hangingPunct="0">
              <a:spcBef>
                <a:spcPct val="20000"/>
              </a:spcBef>
              <a:spcAft>
                <a:spcPct val="0"/>
              </a:spcAft>
              <a:buChar char="»"/>
              <a:tabLst>
                <a:tab pos="914400" algn="l"/>
              </a:tabLst>
              <a:defRPr sz="2000">
                <a:solidFill>
                  <a:schemeClr val="tx1"/>
                </a:solidFill>
                <a:latin typeface="Comic Sans MS" panose="030F0902030302020204" pitchFamily="66" charset="0"/>
                <a:cs typeface="Arial" panose="020B0604020202020204" pitchFamily="34" charset="0"/>
              </a:defRPr>
            </a:lvl6pPr>
            <a:lvl7pPr marL="3068638" indent="-325438" eaLnBrk="0" fontAlgn="base" hangingPunct="0">
              <a:spcBef>
                <a:spcPct val="20000"/>
              </a:spcBef>
              <a:spcAft>
                <a:spcPct val="0"/>
              </a:spcAft>
              <a:buChar char="»"/>
              <a:tabLst>
                <a:tab pos="914400" algn="l"/>
              </a:tabLst>
              <a:defRPr sz="2000">
                <a:solidFill>
                  <a:schemeClr val="tx1"/>
                </a:solidFill>
                <a:latin typeface="Comic Sans MS" panose="030F0902030302020204" pitchFamily="66" charset="0"/>
                <a:cs typeface="Arial" panose="020B0604020202020204" pitchFamily="34" charset="0"/>
              </a:defRPr>
            </a:lvl7pPr>
            <a:lvl8pPr marL="3525838" indent="-325438" eaLnBrk="0" fontAlgn="base" hangingPunct="0">
              <a:spcBef>
                <a:spcPct val="20000"/>
              </a:spcBef>
              <a:spcAft>
                <a:spcPct val="0"/>
              </a:spcAft>
              <a:buChar char="»"/>
              <a:tabLst>
                <a:tab pos="914400" algn="l"/>
              </a:tabLst>
              <a:defRPr sz="2000">
                <a:solidFill>
                  <a:schemeClr val="tx1"/>
                </a:solidFill>
                <a:latin typeface="Comic Sans MS" panose="030F0902030302020204" pitchFamily="66" charset="0"/>
                <a:cs typeface="Arial" panose="020B0604020202020204" pitchFamily="34" charset="0"/>
              </a:defRPr>
            </a:lvl8pPr>
            <a:lvl9pPr marL="3983038" indent="-325438" eaLnBrk="0" fontAlgn="base" hangingPunct="0">
              <a:spcBef>
                <a:spcPct val="20000"/>
              </a:spcBef>
              <a:spcAft>
                <a:spcPct val="0"/>
              </a:spcAft>
              <a:buChar char="»"/>
              <a:tabLst>
                <a:tab pos="914400" algn="l"/>
              </a:tabLst>
              <a:defRPr sz="2000">
                <a:solidFill>
                  <a:schemeClr val="tx1"/>
                </a:solidFill>
                <a:latin typeface="Comic Sans MS" panose="030F0902030302020204" pitchFamily="66" charset="0"/>
                <a:cs typeface="Arial" panose="020B0604020202020204" pitchFamily="34" charset="0"/>
              </a:defRPr>
            </a:lvl9pPr>
          </a:lstStyle>
          <a:p>
            <a:pPr marL="0" indent="0" eaLnBrk="1" hangingPunct="1">
              <a:spcBef>
                <a:spcPts val="700"/>
              </a:spcBef>
              <a:buFontTx/>
              <a:buNone/>
            </a:pPr>
            <a:r>
              <a:rPr lang="en-GB" altLang="en-US" sz="1700" b="1" dirty="0">
                <a:solidFill>
                  <a:srgbClr val="0070C0"/>
                </a:solidFill>
              </a:rPr>
              <a:t>Features of RECOUNT writing</a:t>
            </a:r>
          </a:p>
          <a:p>
            <a:pPr marL="177800" indent="-177800" eaLnBrk="1" hangingPunct="1">
              <a:spcBef>
                <a:spcPts val="700"/>
              </a:spcBef>
              <a:buClr>
                <a:srgbClr val="0070C0"/>
              </a:buClr>
              <a:buFont typeface="Arial" panose="020B0604020202020204" pitchFamily="34" charset="0"/>
              <a:buChar char="•"/>
            </a:pPr>
            <a:r>
              <a:rPr lang="en-GB" altLang="en-US" sz="1700" b="1" dirty="0">
                <a:solidFill>
                  <a:srgbClr val="414042"/>
                </a:solidFill>
              </a:rPr>
              <a:t>Begins</a:t>
            </a:r>
            <a:r>
              <a:rPr lang="en-GB" altLang="en-US" sz="1700" dirty="0">
                <a:solidFill>
                  <a:srgbClr val="414042"/>
                </a:solidFill>
              </a:rPr>
              <a:t> with a </a:t>
            </a:r>
            <a:r>
              <a:rPr lang="en-GB" altLang="en-US" sz="1700" u="sng" dirty="0">
                <a:solidFill>
                  <a:srgbClr val="414042"/>
                </a:solidFill>
              </a:rPr>
              <a:t>very clear</a:t>
            </a:r>
            <a:r>
              <a:rPr lang="en-GB" altLang="en-US" sz="1700" dirty="0">
                <a:solidFill>
                  <a:srgbClr val="414042"/>
                </a:solidFill>
              </a:rPr>
              <a:t> introduction to orientate your reader;</a:t>
            </a:r>
          </a:p>
          <a:p>
            <a:pPr marL="177800" indent="-177800" eaLnBrk="1" hangingPunct="1">
              <a:spcBef>
                <a:spcPts val="700"/>
              </a:spcBef>
              <a:buClr>
                <a:srgbClr val="0070C0"/>
              </a:buClr>
              <a:buFont typeface="Arial" panose="020B0604020202020204" pitchFamily="34" charset="0"/>
              <a:buChar char="•"/>
            </a:pPr>
            <a:r>
              <a:rPr lang="en-GB" altLang="en-US" sz="1700" dirty="0">
                <a:solidFill>
                  <a:srgbClr val="414042"/>
                </a:solidFill>
              </a:rPr>
              <a:t>is written in the </a:t>
            </a:r>
            <a:r>
              <a:rPr lang="en-GB" altLang="en-US" sz="1700" b="1" dirty="0">
                <a:solidFill>
                  <a:srgbClr val="414042"/>
                </a:solidFill>
              </a:rPr>
              <a:t>past</a:t>
            </a:r>
            <a:r>
              <a:rPr lang="en-GB" altLang="en-US" sz="1700" dirty="0">
                <a:solidFill>
                  <a:srgbClr val="414042"/>
                </a:solidFill>
              </a:rPr>
              <a:t> tense;</a:t>
            </a:r>
          </a:p>
          <a:p>
            <a:pPr marL="177800" indent="-177800" eaLnBrk="1" hangingPunct="1">
              <a:spcBef>
                <a:spcPts val="700"/>
              </a:spcBef>
              <a:buClr>
                <a:srgbClr val="0070C0"/>
              </a:buClr>
              <a:buFont typeface="Arial" panose="020B0604020202020204" pitchFamily="34" charset="0"/>
              <a:buChar char="•"/>
            </a:pPr>
            <a:r>
              <a:rPr lang="en-GB" altLang="en-US" sz="1700" dirty="0">
                <a:solidFill>
                  <a:srgbClr val="414042"/>
                </a:solidFill>
              </a:rPr>
              <a:t>is often written in the </a:t>
            </a:r>
            <a:r>
              <a:rPr lang="en-GB" altLang="en-US" sz="1700" b="1" dirty="0">
                <a:solidFill>
                  <a:srgbClr val="414042"/>
                </a:solidFill>
              </a:rPr>
              <a:t>first</a:t>
            </a:r>
            <a:r>
              <a:rPr lang="en-GB" altLang="en-US" sz="1700" dirty="0">
                <a:solidFill>
                  <a:srgbClr val="414042"/>
                </a:solidFill>
              </a:rPr>
              <a:t> person by a witness who was there;</a:t>
            </a:r>
          </a:p>
          <a:p>
            <a:pPr marL="177800" indent="-177800" eaLnBrk="1" hangingPunct="1">
              <a:spcBef>
                <a:spcPts val="700"/>
              </a:spcBef>
              <a:buClr>
                <a:srgbClr val="0070C0"/>
              </a:buClr>
              <a:buFont typeface="Arial" panose="020B0604020202020204" pitchFamily="34" charset="0"/>
              <a:buChar char="•"/>
            </a:pPr>
            <a:r>
              <a:rPr lang="en-GB" altLang="en-US" sz="1700" dirty="0">
                <a:solidFill>
                  <a:srgbClr val="414042"/>
                </a:solidFill>
              </a:rPr>
              <a:t>is factual and informative, but details are vital;</a:t>
            </a:r>
          </a:p>
          <a:p>
            <a:pPr marL="177800" indent="-177800" eaLnBrk="1" hangingPunct="1">
              <a:spcBef>
                <a:spcPts val="700"/>
              </a:spcBef>
              <a:buClr>
                <a:srgbClr val="0070C0"/>
              </a:buClr>
              <a:buFont typeface="Arial" panose="020B0604020202020204" pitchFamily="34" charset="0"/>
              <a:buChar char="•"/>
            </a:pPr>
            <a:r>
              <a:rPr lang="en-GB" altLang="en-US" sz="1700" dirty="0">
                <a:solidFill>
                  <a:srgbClr val="414042"/>
                </a:solidFill>
              </a:rPr>
              <a:t>includes thoughts and feelings of the people involved;</a:t>
            </a:r>
          </a:p>
          <a:p>
            <a:pPr marL="177800" indent="-177800" eaLnBrk="1" hangingPunct="1">
              <a:spcBef>
                <a:spcPts val="700"/>
              </a:spcBef>
              <a:buClr>
                <a:srgbClr val="0070C0"/>
              </a:buClr>
              <a:buFont typeface="Arial" panose="020B0604020202020204" pitchFamily="34" charset="0"/>
              <a:buChar char="•"/>
            </a:pPr>
            <a:r>
              <a:rPr lang="en-GB" altLang="en-US" sz="1700" dirty="0">
                <a:solidFill>
                  <a:srgbClr val="414042"/>
                </a:solidFill>
              </a:rPr>
              <a:t>arranged in paragraphs, each one dealing with a specific point, which are </a:t>
            </a:r>
            <a:r>
              <a:rPr lang="en-GB" altLang="en-US" sz="1700" b="1" u="sng" dirty="0">
                <a:solidFill>
                  <a:srgbClr val="414042"/>
                </a:solidFill>
              </a:rPr>
              <a:t>sequenced</a:t>
            </a:r>
            <a:r>
              <a:rPr lang="en-GB" altLang="en-US" sz="1700" dirty="0">
                <a:solidFill>
                  <a:srgbClr val="414042"/>
                </a:solidFill>
              </a:rPr>
              <a:t> in time order;</a:t>
            </a:r>
          </a:p>
          <a:p>
            <a:pPr marL="177800" indent="-177800" eaLnBrk="1" hangingPunct="1">
              <a:spcBef>
                <a:spcPts val="700"/>
              </a:spcBef>
              <a:buClr>
                <a:srgbClr val="0070C0"/>
              </a:buClr>
              <a:buFont typeface="Arial" panose="020B0604020202020204" pitchFamily="34" charset="0"/>
              <a:buChar char="•"/>
            </a:pPr>
            <a:r>
              <a:rPr lang="en-GB" altLang="en-US" sz="1700" dirty="0">
                <a:solidFill>
                  <a:srgbClr val="414042"/>
                </a:solidFill>
              </a:rPr>
              <a:t>ends with a summary or an opinion.</a:t>
            </a:r>
          </a:p>
          <a:p>
            <a:pPr marL="177800" indent="-177800" eaLnBrk="1" hangingPunct="1">
              <a:spcBef>
                <a:spcPts val="700"/>
              </a:spcBef>
              <a:buClr>
                <a:srgbClr val="0070C0"/>
              </a:buClr>
              <a:buFont typeface="Arial" panose="020B0604020202020204" pitchFamily="34" charset="0"/>
              <a:buChar char="•"/>
            </a:pPr>
            <a:r>
              <a:rPr lang="en-GB" altLang="en-US" sz="1700" b="1" dirty="0">
                <a:solidFill>
                  <a:srgbClr val="414042"/>
                </a:solidFill>
              </a:rPr>
              <a:t>Examples include:</a:t>
            </a:r>
          </a:p>
        </p:txBody>
      </p:sp>
      <p:sp>
        <p:nvSpPr>
          <p:cNvPr id="6" name="Text Box 5">
            <a:extLst>
              <a:ext uri="{FF2B5EF4-FFF2-40B4-BE49-F238E27FC236}">
                <a16:creationId xmlns:a16="http://schemas.microsoft.com/office/drawing/2014/main" id="{1155BCA1-0232-2F41-AE93-F6751F3086F8}"/>
              </a:ext>
            </a:extLst>
          </p:cNvPr>
          <p:cNvSpPr txBox="1">
            <a:spLocks noChangeArrowheads="1"/>
          </p:cNvSpPr>
          <p:nvPr/>
        </p:nvSpPr>
        <p:spPr bwMode="auto">
          <a:xfrm>
            <a:off x="2824465" y="4903745"/>
            <a:ext cx="3779534" cy="1383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358775" indent="-18415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6350" indent="-190500" eaLnBrk="1" hangingPunct="1">
              <a:spcBef>
                <a:spcPts val="0"/>
              </a:spcBef>
              <a:buClr>
                <a:srgbClr val="39AB47"/>
              </a:buClr>
              <a:buSzPct val="100000"/>
              <a:buFont typeface="Wingdings" pitchFamily="2" charset="2"/>
              <a:buChar char="§"/>
            </a:pPr>
            <a:r>
              <a:rPr lang="en-GB" altLang="en-US" sz="1700" dirty="0">
                <a:solidFill>
                  <a:srgbClr val="414042"/>
                </a:solidFill>
              </a:rPr>
              <a:t>diaries</a:t>
            </a:r>
          </a:p>
          <a:p>
            <a:pPr marL="6350" indent="-190500" eaLnBrk="1" hangingPunct="1">
              <a:spcBef>
                <a:spcPts val="0"/>
              </a:spcBef>
              <a:buClr>
                <a:srgbClr val="39AB47"/>
              </a:buClr>
              <a:buSzPct val="100000"/>
              <a:buFont typeface="Wingdings" pitchFamily="2" charset="2"/>
              <a:buChar char="§"/>
            </a:pPr>
            <a:r>
              <a:rPr lang="en-GB" altLang="en-US" sz="1700" dirty="0">
                <a:solidFill>
                  <a:srgbClr val="414042"/>
                </a:solidFill>
              </a:rPr>
              <a:t>Memoirs</a:t>
            </a:r>
          </a:p>
          <a:p>
            <a:pPr marL="6350" indent="-190500">
              <a:spcBef>
                <a:spcPts val="0"/>
              </a:spcBef>
              <a:buClr>
                <a:srgbClr val="39AB47"/>
              </a:buClr>
              <a:buSzPct val="100000"/>
              <a:buFont typeface="Wingdings" pitchFamily="2" charset="2"/>
              <a:buChar char="§"/>
            </a:pPr>
            <a:r>
              <a:rPr lang="en-GB" altLang="en-US" sz="1700" dirty="0">
                <a:solidFill>
                  <a:srgbClr val="414042"/>
                </a:solidFill>
              </a:rPr>
              <a:t>visits</a:t>
            </a:r>
          </a:p>
          <a:p>
            <a:pPr marL="6350" indent="-190500" eaLnBrk="1" hangingPunct="1">
              <a:spcBef>
                <a:spcPts val="0"/>
              </a:spcBef>
              <a:buClr>
                <a:srgbClr val="39AB47"/>
              </a:buClr>
              <a:buSzPct val="100000"/>
              <a:buFont typeface="Wingdings" pitchFamily="2" charset="2"/>
              <a:buChar char="§"/>
              <a:tabLst>
                <a:tab pos="36513" algn="l"/>
              </a:tabLst>
            </a:pPr>
            <a:r>
              <a:rPr lang="en-GB" altLang="en-US" sz="1700" dirty="0">
                <a:solidFill>
                  <a:srgbClr val="414042"/>
                </a:solidFill>
              </a:rPr>
              <a:t>biographies and autobiographies</a:t>
            </a:r>
          </a:p>
          <a:p>
            <a:pPr marL="6350" indent="-190500" eaLnBrk="1" hangingPunct="1">
              <a:spcBef>
                <a:spcPts val="200"/>
              </a:spcBef>
              <a:buClr>
                <a:srgbClr val="39AB47"/>
              </a:buClr>
              <a:buSzPct val="100000"/>
              <a:buFont typeface="Wingdings" pitchFamily="2" charset="2"/>
              <a:buChar char="§"/>
            </a:pPr>
            <a:endParaRPr lang="en-GB" altLang="en-US" sz="1700" dirty="0">
              <a:solidFill>
                <a:srgbClr val="414042"/>
              </a:solidFill>
            </a:endParaRPr>
          </a:p>
        </p:txBody>
      </p:sp>
      <p:sp>
        <p:nvSpPr>
          <p:cNvPr id="7" name="Text Box 6">
            <a:extLst>
              <a:ext uri="{FF2B5EF4-FFF2-40B4-BE49-F238E27FC236}">
                <a16:creationId xmlns:a16="http://schemas.microsoft.com/office/drawing/2014/main" id="{68220F27-111F-804F-9444-C09B91AA0CA4}"/>
              </a:ext>
            </a:extLst>
          </p:cNvPr>
          <p:cNvSpPr txBox="1">
            <a:spLocks noChangeArrowheads="1"/>
          </p:cNvSpPr>
          <p:nvPr/>
        </p:nvSpPr>
        <p:spPr bwMode="auto">
          <a:xfrm>
            <a:off x="6437820" y="4903746"/>
            <a:ext cx="3357006" cy="138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358775" indent="-18415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184150" eaLnBrk="1" hangingPunct="1">
              <a:spcBef>
                <a:spcPts val="0"/>
              </a:spcBef>
              <a:buClr>
                <a:srgbClr val="39AB47"/>
              </a:buClr>
              <a:buSzPct val="100000"/>
              <a:buFont typeface="Wingdings" pitchFamily="2" charset="2"/>
              <a:buChar char="§"/>
            </a:pPr>
            <a:r>
              <a:rPr lang="en-GB" altLang="en-US" sz="1700" dirty="0">
                <a:solidFill>
                  <a:srgbClr val="414042"/>
                </a:solidFill>
              </a:rPr>
              <a:t>events</a:t>
            </a:r>
          </a:p>
          <a:p>
            <a:pPr marL="184150" eaLnBrk="1" hangingPunct="1">
              <a:spcBef>
                <a:spcPts val="0"/>
              </a:spcBef>
              <a:buClr>
                <a:srgbClr val="39AB47"/>
              </a:buClr>
              <a:buSzPct val="100000"/>
              <a:buFont typeface="Wingdings" pitchFamily="2" charset="2"/>
              <a:buChar char="§"/>
            </a:pPr>
            <a:r>
              <a:rPr lang="en-GB" altLang="en-US" sz="1700" dirty="0">
                <a:solidFill>
                  <a:srgbClr val="414042"/>
                </a:solidFill>
              </a:rPr>
              <a:t>Letters</a:t>
            </a:r>
          </a:p>
          <a:p>
            <a:pPr marL="133350" indent="-133350" eaLnBrk="1" hangingPunct="1">
              <a:spcBef>
                <a:spcPts val="0"/>
              </a:spcBef>
              <a:buClr>
                <a:srgbClr val="39AB47"/>
              </a:buClr>
              <a:buSzPct val="100000"/>
              <a:buFont typeface="Wingdings" pitchFamily="2" charset="2"/>
              <a:buChar char="§"/>
            </a:pPr>
            <a:r>
              <a:rPr lang="en-GB" altLang="en-US" sz="1700" dirty="0">
                <a:solidFill>
                  <a:srgbClr val="414042"/>
                </a:solidFill>
              </a:rPr>
              <a:t>newspaper reports</a:t>
            </a:r>
          </a:p>
          <a:p>
            <a:pPr marL="133350" indent="-133350" eaLnBrk="1" hangingPunct="1">
              <a:spcBef>
                <a:spcPts val="0"/>
              </a:spcBef>
              <a:buClr>
                <a:srgbClr val="39AB47"/>
              </a:buClr>
              <a:buSzPct val="100000"/>
              <a:buFont typeface="Wingdings" pitchFamily="2" charset="2"/>
              <a:buChar char="§"/>
            </a:pPr>
            <a:r>
              <a:rPr lang="en-GB" altLang="en-US" sz="1700" dirty="0">
                <a:solidFill>
                  <a:srgbClr val="414042"/>
                </a:solidFill>
              </a:rPr>
              <a:t>police reports</a:t>
            </a:r>
          </a:p>
          <a:p>
            <a:pPr marL="184150" eaLnBrk="1" hangingPunct="1">
              <a:spcBef>
                <a:spcPts val="200"/>
              </a:spcBef>
              <a:buClr>
                <a:srgbClr val="39AB47"/>
              </a:buClr>
              <a:buSzPct val="100000"/>
              <a:buFont typeface="Wingdings" pitchFamily="2" charset="2"/>
              <a:buChar char="§"/>
            </a:pPr>
            <a:endParaRPr lang="en-GB" altLang="en-US" sz="1700" dirty="0">
              <a:solidFill>
                <a:srgbClr val="414042"/>
              </a:solidFill>
            </a:endParaRPr>
          </a:p>
        </p:txBody>
      </p:sp>
    </p:spTree>
    <p:extLst>
      <p:ext uri="{BB962C8B-B14F-4D97-AF65-F5344CB8AC3E}">
        <p14:creationId xmlns:p14="http://schemas.microsoft.com/office/powerpoint/2010/main" val="34513149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73065" y="2041599"/>
            <a:ext cx="5264067" cy="3271984"/>
            <a:chOff x="4973065" y="2073967"/>
            <a:chExt cx="5264067"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Box 20">
              <a:extLst>
                <a:ext uri="{FF2B5EF4-FFF2-40B4-BE49-F238E27FC236}">
                  <a16:creationId xmlns:a16="http://schemas.microsoft.com/office/drawing/2014/main" id="{D8F35920-370D-2E48-A20F-ACE55540D077}"/>
                </a:ext>
              </a:extLst>
            </p:cNvPr>
            <p:cNvSpPr txBox="1">
              <a:spLocks noChangeArrowheads="1"/>
            </p:cNvSpPr>
            <p:nvPr/>
          </p:nvSpPr>
          <p:spPr bwMode="auto">
            <a:xfrm rot="19871443">
              <a:off x="4982966" y="4142526"/>
              <a:ext cx="107292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Prepositions</a:t>
              </a:r>
            </a:p>
          </p:txBody>
        </p:sp>
        <p:sp>
          <p:nvSpPr>
            <p:cNvPr id="14" name="Text Box 21">
              <a:extLst>
                <a:ext uri="{FF2B5EF4-FFF2-40B4-BE49-F238E27FC236}">
                  <a16:creationId xmlns:a16="http://schemas.microsoft.com/office/drawing/2014/main" id="{A1954874-0C5F-4E43-8BFA-5F0BB84DDF92}"/>
                </a:ext>
              </a:extLst>
            </p:cNvPr>
            <p:cNvSpPr txBox="1">
              <a:spLocks noChangeArrowheads="1"/>
            </p:cNvSpPr>
            <p:nvPr/>
          </p:nvSpPr>
          <p:spPr bwMode="auto">
            <a:xfrm rot="21027077">
              <a:off x="8892925" y="4695619"/>
              <a:ext cx="13412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Informal,</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chatty style</a:t>
              </a:r>
            </a:p>
          </p:txBody>
        </p:sp>
        <p:sp>
          <p:nvSpPr>
            <p:cNvPr id="15" name="Text Box 22">
              <a:extLst>
                <a:ext uri="{FF2B5EF4-FFF2-40B4-BE49-F238E27FC236}">
                  <a16:creationId xmlns:a16="http://schemas.microsoft.com/office/drawing/2014/main" id="{3CE99F78-DB1F-6446-9CE4-511688751E17}"/>
                </a:ext>
              </a:extLst>
            </p:cNvPr>
            <p:cNvSpPr txBox="1">
              <a:spLocks noChangeArrowheads="1"/>
            </p:cNvSpPr>
            <p:nvPr/>
          </p:nvSpPr>
          <p:spPr bwMode="auto">
            <a:xfrm rot="683034">
              <a:off x="4973065" y="2773915"/>
              <a:ext cx="104443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Written in the first person – you were there</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796570">
              <a:off x="6348393" y="4890734"/>
              <a:ext cx="8015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dirty="0">
                  <a:solidFill>
                    <a:schemeClr val="bg1"/>
                  </a:solidFill>
                  <a:ea typeface="MS PGothic" panose="020B0600070205080204" pitchFamily="34" charset="-128"/>
                </a:rPr>
                <a:t>Adverbs</a:t>
              </a: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21346810">
              <a:off x="7248936" y="2208428"/>
              <a:ext cx="17618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Include thoughts</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and feelings</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95974" y="2096986"/>
              <a:ext cx="227124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9" name="Text Box 32">
              <a:extLst>
                <a:ext uri="{FF2B5EF4-FFF2-40B4-BE49-F238E27FC236}">
                  <a16:creationId xmlns:a16="http://schemas.microsoft.com/office/drawing/2014/main" id="{2414D8BE-1877-9F46-A9EF-9E7A85498950}"/>
                </a:ext>
              </a:extLst>
            </p:cNvPr>
            <p:cNvSpPr txBox="1">
              <a:spLocks noChangeArrowheads="1"/>
            </p:cNvSpPr>
            <p:nvPr/>
          </p:nvSpPr>
          <p:spPr bwMode="auto">
            <a:xfrm rot="20429024">
              <a:off x="5187140" y="4864551"/>
              <a:ext cx="8093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Pronouns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749981">
              <a:off x="7615015" y="4877783"/>
              <a:ext cx="13348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Chronological</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1251642">
              <a:off x="9341112" y="2357369"/>
              <a:ext cx="7416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Past</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tense</a:t>
              </a:r>
            </a:p>
          </p:txBody>
        </p:sp>
        <p:sp>
          <p:nvSpPr>
            <p:cNvPr id="22" name="Text Box 44">
              <a:extLst>
                <a:ext uri="{FF2B5EF4-FFF2-40B4-BE49-F238E27FC236}">
                  <a16:creationId xmlns:a16="http://schemas.microsoft.com/office/drawing/2014/main" id="{405D41C7-8E9E-5347-97FD-743753DF6471}"/>
                </a:ext>
              </a:extLst>
            </p:cNvPr>
            <p:cNvSpPr txBox="1">
              <a:spLocks noChangeArrowheads="1"/>
            </p:cNvSpPr>
            <p:nvPr/>
          </p:nvSpPr>
          <p:spPr bwMode="auto">
            <a:xfrm rot="20511043">
              <a:off x="9239761" y="3351914"/>
              <a:ext cx="99737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Relative clauses</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6499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2221502"/>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5964631" y="2753871"/>
            <a:ext cx="3422341" cy="1841091"/>
            <a:chOff x="5964631" y="2786239"/>
            <a:chExt cx="3422341"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33" name="Text Box 16">
              <a:extLst>
                <a:ext uri="{FF2B5EF4-FFF2-40B4-BE49-F238E27FC236}">
                  <a16:creationId xmlns:a16="http://schemas.microsoft.com/office/drawing/2014/main" id="{6193A581-8D1C-F542-AAFD-3FF27F7EBF63}"/>
                </a:ext>
              </a:extLst>
            </p:cNvPr>
            <p:cNvSpPr txBox="1">
              <a:spLocks noChangeArrowheads="1"/>
            </p:cNvSpPr>
            <p:nvPr/>
          </p:nvSpPr>
          <p:spPr bwMode="auto">
            <a:xfrm rot="704613">
              <a:off x="8365492" y="3301697"/>
              <a:ext cx="10210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empathise</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5964631" y="3457549"/>
              <a:ext cx="8805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informed</a:t>
              </a:r>
            </a:p>
          </p:txBody>
        </p:sp>
        <p:sp>
          <p:nvSpPr>
            <p:cNvPr id="35" name="Text Box 18">
              <a:extLst>
                <a:ext uri="{FF2B5EF4-FFF2-40B4-BE49-F238E27FC236}">
                  <a16:creationId xmlns:a16="http://schemas.microsoft.com/office/drawing/2014/main" id="{BE6D4EEC-1F7F-2744-8E11-793FBD19CCF7}"/>
                </a:ext>
              </a:extLst>
            </p:cNvPr>
            <p:cNvSpPr txBox="1">
              <a:spLocks noChangeArrowheads="1"/>
            </p:cNvSpPr>
            <p:nvPr/>
          </p:nvSpPr>
          <p:spPr bwMode="auto">
            <a:xfrm rot="21295211">
              <a:off x="6029074" y="4190489"/>
              <a:ext cx="2587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feel as if they are there</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1186130">
              <a:off x="8359580" y="3962404"/>
              <a:ext cx="102739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be</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curious</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214284" y="1337103"/>
            <a:ext cx="6798223" cy="4674627"/>
            <a:chOff x="4214284" y="1369471"/>
            <a:chExt cx="6798223"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214284" y="1440124"/>
              <a:ext cx="293012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1" name="Text Box 29">
              <a:extLst>
                <a:ext uri="{FF2B5EF4-FFF2-40B4-BE49-F238E27FC236}">
                  <a16:creationId xmlns:a16="http://schemas.microsoft.com/office/drawing/2014/main" id="{F16C952F-4F3E-E543-87E6-49F7E420637B}"/>
                </a:ext>
              </a:extLst>
            </p:cNvPr>
            <p:cNvSpPr txBox="1">
              <a:spLocks noChangeArrowheads="1"/>
            </p:cNvSpPr>
            <p:nvPr/>
          </p:nvSpPr>
          <p:spPr bwMode="auto">
            <a:xfrm rot="386731">
              <a:off x="6596065" y="5542222"/>
              <a:ext cx="242140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As we entered the ballroom,</a:t>
              </a:r>
            </a:p>
          </p:txBody>
        </p:sp>
        <p:sp>
          <p:nvSpPr>
            <p:cNvPr id="42" name="Text Box 30">
              <a:extLst>
                <a:ext uri="{FF2B5EF4-FFF2-40B4-BE49-F238E27FC236}">
                  <a16:creationId xmlns:a16="http://schemas.microsoft.com/office/drawing/2014/main" id="{4292E460-2764-9F4E-B79F-9335F02D843E}"/>
                </a:ext>
              </a:extLst>
            </p:cNvPr>
            <p:cNvSpPr txBox="1">
              <a:spLocks noChangeArrowheads="1"/>
            </p:cNvSpPr>
            <p:nvPr/>
          </p:nvSpPr>
          <p:spPr bwMode="auto">
            <a:xfrm rot="870436">
              <a:off x="9515805" y="1677965"/>
              <a:ext cx="136537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beautiful dress</a:t>
              </a:r>
            </a:p>
          </p:txBody>
        </p:sp>
        <p:sp>
          <p:nvSpPr>
            <p:cNvPr id="43" name="Text Box 31">
              <a:extLst>
                <a:ext uri="{FF2B5EF4-FFF2-40B4-BE49-F238E27FC236}">
                  <a16:creationId xmlns:a16="http://schemas.microsoft.com/office/drawing/2014/main" id="{BDB2BCBF-7D48-B34E-84AE-F8C5D5F99388}"/>
                </a:ext>
              </a:extLst>
            </p:cNvPr>
            <p:cNvSpPr txBox="1">
              <a:spLocks noChangeArrowheads="1"/>
            </p:cNvSpPr>
            <p:nvPr/>
          </p:nvSpPr>
          <p:spPr bwMode="auto">
            <a:xfrm rot="20797122">
              <a:off x="10237700" y="3539728"/>
              <a:ext cx="64814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music</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27924">
              <a:off x="7270221" y="1573418"/>
              <a:ext cx="17452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Drinking champagne</a:t>
              </a:r>
            </a:p>
          </p:txBody>
        </p:sp>
        <p:sp>
          <p:nvSpPr>
            <p:cNvPr id="45" name="Text Box 34">
              <a:extLst>
                <a:ext uri="{FF2B5EF4-FFF2-40B4-BE49-F238E27FC236}">
                  <a16:creationId xmlns:a16="http://schemas.microsoft.com/office/drawing/2014/main" id="{65B5EA98-DF72-0A4A-8C3F-FE3DEE584A45}"/>
                </a:ext>
              </a:extLst>
            </p:cNvPr>
            <p:cNvSpPr txBox="1">
              <a:spLocks noChangeArrowheads="1"/>
            </p:cNvSpPr>
            <p:nvPr/>
          </p:nvSpPr>
          <p:spPr bwMode="auto">
            <a:xfrm rot="1496312">
              <a:off x="4243180" y="3539729"/>
              <a:ext cx="8844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nervous</a:t>
              </a:r>
            </a:p>
          </p:txBody>
        </p:sp>
        <p:sp>
          <p:nvSpPr>
            <p:cNvPr id="46" name="Text Box 35">
              <a:extLst>
                <a:ext uri="{FF2B5EF4-FFF2-40B4-BE49-F238E27FC236}">
                  <a16:creationId xmlns:a16="http://schemas.microsoft.com/office/drawing/2014/main" id="{290044DF-64C2-0544-9E65-20D31EC23B9F}"/>
                </a:ext>
              </a:extLst>
            </p:cNvPr>
            <p:cNvSpPr txBox="1">
              <a:spLocks noChangeArrowheads="1"/>
            </p:cNvSpPr>
            <p:nvPr/>
          </p:nvSpPr>
          <p:spPr bwMode="auto">
            <a:xfrm rot="21071271">
              <a:off x="4378156" y="5513398"/>
              <a:ext cx="1676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grateful to Mabel</a:t>
              </a:r>
            </a:p>
          </p:txBody>
        </p:sp>
        <p:sp>
          <p:nvSpPr>
            <p:cNvPr id="47" name="Text Box 43">
              <a:extLst>
                <a:ext uri="{FF2B5EF4-FFF2-40B4-BE49-F238E27FC236}">
                  <a16:creationId xmlns:a16="http://schemas.microsoft.com/office/drawing/2014/main" id="{508AD717-182C-9E4F-AFF1-7E2147A16D00}"/>
                </a:ext>
              </a:extLst>
            </p:cNvPr>
            <p:cNvSpPr txBox="1">
              <a:spLocks noChangeArrowheads="1"/>
            </p:cNvSpPr>
            <p:nvPr/>
          </p:nvSpPr>
          <p:spPr bwMode="auto">
            <a:xfrm rot="20800709">
              <a:off x="9429635" y="5465580"/>
              <a:ext cx="158287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noticed violinist</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6933315" y="3296684"/>
            <a:ext cx="1396201"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338953"/>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 Box 11">
            <a:extLst>
              <a:ext uri="{FF2B5EF4-FFF2-40B4-BE49-F238E27FC236}">
                <a16:creationId xmlns:a16="http://schemas.microsoft.com/office/drawing/2014/main" id="{2380F5EA-DBE8-1B40-B312-8A1D9F23307A}"/>
              </a:ext>
            </a:extLst>
          </p:cNvPr>
          <p:cNvSpPr txBox="1">
            <a:spLocks noChangeArrowheads="1"/>
          </p:cNvSpPr>
          <p:nvPr/>
        </p:nvSpPr>
        <p:spPr bwMode="auto">
          <a:xfrm>
            <a:off x="3822182" y="1697442"/>
            <a:ext cx="4659205" cy="4752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0"/>
              </a:spcBef>
              <a:buFontTx/>
              <a:buNone/>
            </a:pPr>
            <a:r>
              <a:rPr lang="en-GB" altLang="en-US" sz="1900" dirty="0">
                <a:solidFill>
                  <a:srgbClr val="414042"/>
                </a:solidFill>
              </a:rPr>
              <a:t>On the promenade deck with Mabel</a:t>
            </a:r>
          </a:p>
          <a:p>
            <a:pPr algn="ctr" eaLnBrk="1" hangingPunct="1">
              <a:spcBef>
                <a:spcPts val="3000"/>
              </a:spcBef>
              <a:buFontTx/>
              <a:buNone/>
            </a:pPr>
            <a:r>
              <a:rPr lang="en-GB" altLang="en-US" sz="1900" dirty="0">
                <a:solidFill>
                  <a:srgbClr val="414042"/>
                </a:solidFill>
              </a:rPr>
              <a:t>Nervous about dance</a:t>
            </a:r>
          </a:p>
          <a:p>
            <a:pPr algn="ctr" eaLnBrk="1" hangingPunct="1">
              <a:spcBef>
                <a:spcPts val="3000"/>
              </a:spcBef>
              <a:buFontTx/>
              <a:buNone/>
            </a:pPr>
            <a:r>
              <a:rPr lang="en-GB" altLang="en-US" sz="1900" dirty="0">
                <a:solidFill>
                  <a:srgbClr val="414042"/>
                </a:solidFill>
              </a:rPr>
              <a:t>Thrilled to be borrowing dress</a:t>
            </a:r>
          </a:p>
          <a:p>
            <a:pPr algn="ctr" eaLnBrk="1" hangingPunct="1">
              <a:spcBef>
                <a:spcPts val="3000"/>
              </a:spcBef>
              <a:buFontTx/>
              <a:buNone/>
            </a:pPr>
            <a:r>
              <a:rPr lang="en-GB" altLang="en-US" sz="1900" dirty="0">
                <a:solidFill>
                  <a:srgbClr val="414042"/>
                </a:solidFill>
              </a:rPr>
              <a:t>Recognised the music</a:t>
            </a:r>
          </a:p>
          <a:p>
            <a:pPr algn="ctr" eaLnBrk="1" hangingPunct="1">
              <a:spcBef>
                <a:spcPts val="3000"/>
              </a:spcBef>
              <a:buFontTx/>
              <a:buNone/>
            </a:pPr>
            <a:r>
              <a:rPr lang="en-GB" altLang="en-US" sz="1900" dirty="0">
                <a:solidFill>
                  <a:srgbClr val="414042"/>
                </a:solidFill>
              </a:rPr>
              <a:t>Noticed the violinist</a:t>
            </a:r>
          </a:p>
          <a:p>
            <a:pPr algn="ctr" eaLnBrk="1" hangingPunct="1">
              <a:spcBef>
                <a:spcPts val="3000"/>
              </a:spcBef>
              <a:buFontTx/>
              <a:buNone/>
            </a:pPr>
            <a:r>
              <a:rPr lang="en-GB" altLang="en-US" sz="1900" dirty="0">
                <a:solidFill>
                  <a:srgbClr val="414042"/>
                </a:solidFill>
              </a:rPr>
              <a:t>Tasted champagne</a:t>
            </a:r>
          </a:p>
          <a:p>
            <a:pPr algn="ctr" eaLnBrk="1" hangingPunct="1">
              <a:spcBef>
                <a:spcPts val="3000"/>
              </a:spcBef>
              <a:buFontTx/>
              <a:buNone/>
            </a:pPr>
            <a:r>
              <a:rPr lang="en-GB" altLang="en-US" sz="1900" dirty="0">
                <a:solidFill>
                  <a:srgbClr val="414042"/>
                </a:solidFill>
              </a:rPr>
              <a:t>Man ran in with a block of ice</a:t>
            </a:r>
          </a:p>
          <a:p>
            <a:pPr eaLnBrk="1" hangingPunct="1">
              <a:spcBef>
                <a:spcPct val="50000"/>
              </a:spcBef>
              <a:buFontTx/>
              <a:buNone/>
            </a:pPr>
            <a:endParaRPr lang="en-GB" altLang="en-US" sz="2000" dirty="0"/>
          </a:p>
        </p:txBody>
      </p:sp>
      <p:sp>
        <p:nvSpPr>
          <p:cNvPr id="53" name="Subtitle 2">
            <a:extLst>
              <a:ext uri="{FF2B5EF4-FFF2-40B4-BE49-F238E27FC236}">
                <a16:creationId xmlns:a16="http://schemas.microsoft.com/office/drawing/2014/main" id="{657070CA-CBB5-2041-87C2-3D1473B9BB4F}"/>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5" name="TextBox 54">
            <a:extLst>
              <a:ext uri="{FF2B5EF4-FFF2-40B4-BE49-F238E27FC236}">
                <a16:creationId xmlns:a16="http://schemas.microsoft.com/office/drawing/2014/main" id="{FD396A58-1F9D-774E-A8D5-382DFA841C22}"/>
              </a:ext>
            </a:extLst>
          </p:cNvPr>
          <p:cNvSpPr txBox="1"/>
          <p:nvPr/>
        </p:nvSpPr>
        <p:spPr>
          <a:xfrm>
            <a:off x="1" y="1160150"/>
            <a:ext cx="12192000" cy="400110"/>
          </a:xfrm>
          <a:prstGeom prst="rect">
            <a:avLst/>
          </a:prstGeom>
          <a:noFill/>
        </p:spPr>
        <p:txBody>
          <a:bodyPr wrap="square">
            <a:spAutoFit/>
          </a:bodyPr>
          <a:lstStyle/>
          <a:p>
            <a:pPr algn="ctr" eaLnBrk="1" hangingPunct="1">
              <a:spcBef>
                <a:spcPts val="3000"/>
              </a:spcBef>
              <a:buFontTx/>
              <a:buNone/>
            </a:pPr>
            <a:r>
              <a:rPr lang="en-GB" altLang="en-US" sz="2000" b="1" dirty="0">
                <a:solidFill>
                  <a:srgbClr val="414042"/>
                </a:solidFill>
                <a:latin typeface="Comic Sans MS" panose="030F0902030302020204" pitchFamily="66" charset="0"/>
              </a:rPr>
              <a:t>Draw a timeline of events in the story.</a:t>
            </a:r>
          </a:p>
        </p:txBody>
      </p:sp>
      <p:cxnSp>
        <p:nvCxnSpPr>
          <p:cNvPr id="56" name="Straight Arrow Connector 55">
            <a:extLst>
              <a:ext uri="{FF2B5EF4-FFF2-40B4-BE49-F238E27FC236}">
                <a16:creationId xmlns:a16="http://schemas.microsoft.com/office/drawing/2014/main" id="{A0E576CC-1BF1-D542-8CDD-DE1DB6D757EC}"/>
              </a:ext>
            </a:extLst>
          </p:cNvPr>
          <p:cNvCxnSpPr>
            <a:cxnSpLocks/>
          </p:cNvCxnSpPr>
          <p:nvPr/>
        </p:nvCxnSpPr>
        <p:spPr>
          <a:xfrm>
            <a:off x="6095999" y="2064105"/>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AC315925-6845-2E42-AB63-AB704745A74F}"/>
              </a:ext>
            </a:extLst>
          </p:cNvPr>
          <p:cNvCxnSpPr>
            <a:cxnSpLocks/>
          </p:cNvCxnSpPr>
          <p:nvPr/>
        </p:nvCxnSpPr>
        <p:spPr>
          <a:xfrm>
            <a:off x="6095999" y="2746730"/>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B10D7639-352C-8347-8087-18A952260658}"/>
              </a:ext>
            </a:extLst>
          </p:cNvPr>
          <p:cNvCxnSpPr>
            <a:cxnSpLocks/>
          </p:cNvCxnSpPr>
          <p:nvPr/>
        </p:nvCxnSpPr>
        <p:spPr>
          <a:xfrm>
            <a:off x="6095999" y="3397605"/>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B86DC8AA-DC1A-2842-A279-CA956ED12FC8}"/>
              </a:ext>
            </a:extLst>
          </p:cNvPr>
          <p:cNvCxnSpPr>
            <a:cxnSpLocks/>
          </p:cNvCxnSpPr>
          <p:nvPr/>
        </p:nvCxnSpPr>
        <p:spPr>
          <a:xfrm>
            <a:off x="6095999" y="4073880"/>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169C6D52-AB7E-4147-A671-81F03B5E2EEE}"/>
              </a:ext>
            </a:extLst>
          </p:cNvPr>
          <p:cNvCxnSpPr>
            <a:cxnSpLocks/>
          </p:cNvCxnSpPr>
          <p:nvPr/>
        </p:nvCxnSpPr>
        <p:spPr>
          <a:xfrm>
            <a:off x="6095999" y="4734280"/>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3E4D8AB8-E5E4-594E-8A1C-6DD0AD1FFA97}"/>
              </a:ext>
            </a:extLst>
          </p:cNvPr>
          <p:cNvCxnSpPr>
            <a:cxnSpLocks/>
          </p:cNvCxnSpPr>
          <p:nvPr/>
        </p:nvCxnSpPr>
        <p:spPr>
          <a:xfrm>
            <a:off x="6095999" y="5401030"/>
            <a:ext cx="0" cy="314794"/>
          </a:xfrm>
          <a:prstGeom prst="straightConnector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62" name="Group 2">
            <a:extLst>
              <a:ext uri="{FF2B5EF4-FFF2-40B4-BE49-F238E27FC236}">
                <a16:creationId xmlns:a16="http://schemas.microsoft.com/office/drawing/2014/main" id="{C373D365-2C8B-E94D-ACA4-0F011DC36151}"/>
              </a:ext>
            </a:extLst>
          </p:cNvPr>
          <p:cNvGrpSpPr>
            <a:grpSpLocks/>
          </p:cNvGrpSpPr>
          <p:nvPr/>
        </p:nvGrpSpPr>
        <p:grpSpPr bwMode="auto">
          <a:xfrm>
            <a:off x="1047008" y="2221502"/>
            <a:ext cx="2693876" cy="2672551"/>
            <a:chOff x="3805" y="1284"/>
            <a:chExt cx="1955" cy="1637"/>
          </a:xfrm>
        </p:grpSpPr>
        <p:sp>
          <p:nvSpPr>
            <p:cNvPr id="63" name="Text Box 12">
              <a:extLst>
                <a:ext uri="{FF2B5EF4-FFF2-40B4-BE49-F238E27FC236}">
                  <a16:creationId xmlns:a16="http://schemas.microsoft.com/office/drawing/2014/main" id="{0A3587D0-561E-1340-B388-0866B3ACC202}"/>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64" name="Text Box 13">
              <a:extLst>
                <a:ext uri="{FF2B5EF4-FFF2-40B4-BE49-F238E27FC236}">
                  <a16:creationId xmlns:a16="http://schemas.microsoft.com/office/drawing/2014/main" id="{6BFEC331-872F-4B41-B6CB-B37F00973962}"/>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65" name="Oval 14">
              <a:extLst>
                <a:ext uri="{FF2B5EF4-FFF2-40B4-BE49-F238E27FC236}">
                  <a16:creationId xmlns:a16="http://schemas.microsoft.com/office/drawing/2014/main" id="{6B22F638-8DD6-794F-A931-5BC4BFEBE572}"/>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66" name="Straight Arrow Connector 65">
            <a:extLst>
              <a:ext uri="{FF2B5EF4-FFF2-40B4-BE49-F238E27FC236}">
                <a16:creationId xmlns:a16="http://schemas.microsoft.com/office/drawing/2014/main" id="{B92727CB-3B51-7141-B4ED-B695D27C5A35}"/>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F8DB1F5-044C-FC44-88F2-ABE79FA781EB}"/>
              </a:ext>
            </a:extLst>
          </p:cNvPr>
          <p:cNvCxnSpPr>
            <a:cxnSpLocks/>
          </p:cNvCxnSpPr>
          <p:nvPr/>
        </p:nvCxnSpPr>
        <p:spPr>
          <a:xfrm>
            <a:off x="9155185" y="1878608"/>
            <a:ext cx="0" cy="404150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8888AD70-DE1C-EC4D-AB0A-46FBB40469F5}"/>
              </a:ext>
            </a:extLst>
          </p:cNvPr>
          <p:cNvCxnSpPr>
            <a:cxnSpLocks/>
          </p:cNvCxnSpPr>
          <p:nvPr/>
        </p:nvCxnSpPr>
        <p:spPr>
          <a:xfrm flipH="1">
            <a:off x="8406399" y="1878608"/>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CFFEB4C-5B95-9B42-8AD8-9634A99FFC2F}"/>
              </a:ext>
            </a:extLst>
          </p:cNvPr>
          <p:cNvCxnSpPr>
            <a:cxnSpLocks/>
          </p:cNvCxnSpPr>
          <p:nvPr/>
        </p:nvCxnSpPr>
        <p:spPr>
          <a:xfrm flipH="1">
            <a:off x="8406399" y="5920117"/>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6C5CF53D-D949-2F44-A65E-6FD5000A12E9}"/>
              </a:ext>
            </a:extLst>
          </p:cNvPr>
          <p:cNvCxnSpPr>
            <a:cxnSpLocks/>
          </p:cNvCxnSpPr>
          <p:nvPr/>
        </p:nvCxnSpPr>
        <p:spPr>
          <a:xfrm flipH="1">
            <a:off x="8406399" y="2562663"/>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17840A97-A583-B74F-82BE-FA77DEED4AA3}"/>
              </a:ext>
            </a:extLst>
          </p:cNvPr>
          <p:cNvCxnSpPr>
            <a:cxnSpLocks/>
          </p:cNvCxnSpPr>
          <p:nvPr/>
        </p:nvCxnSpPr>
        <p:spPr>
          <a:xfrm flipH="1">
            <a:off x="8406399" y="3260679"/>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0CEBBBC-A09F-E142-B073-F57EF861EB50}"/>
              </a:ext>
            </a:extLst>
          </p:cNvPr>
          <p:cNvCxnSpPr>
            <a:cxnSpLocks/>
          </p:cNvCxnSpPr>
          <p:nvPr/>
        </p:nvCxnSpPr>
        <p:spPr>
          <a:xfrm flipH="1">
            <a:off x="8406399" y="3902852"/>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44CC65AB-C093-3B4E-93C8-09B7DC55F5D5}"/>
              </a:ext>
            </a:extLst>
          </p:cNvPr>
          <p:cNvCxnSpPr>
            <a:cxnSpLocks/>
          </p:cNvCxnSpPr>
          <p:nvPr/>
        </p:nvCxnSpPr>
        <p:spPr>
          <a:xfrm flipH="1">
            <a:off x="8406399" y="4586908"/>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407A99F-21EF-4845-97E0-0514DFDA93FE}"/>
              </a:ext>
            </a:extLst>
          </p:cNvPr>
          <p:cNvCxnSpPr>
            <a:cxnSpLocks/>
          </p:cNvCxnSpPr>
          <p:nvPr/>
        </p:nvCxnSpPr>
        <p:spPr>
          <a:xfrm flipH="1">
            <a:off x="8406399" y="5284923"/>
            <a:ext cx="768743"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6298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800"/>
              </a:spcBef>
              <a:buNone/>
            </a:pPr>
            <a:r>
              <a:rPr lang="en-GB" sz="3500" b="1" dirty="0">
                <a:solidFill>
                  <a:schemeClr val="bg1"/>
                </a:solidFill>
                <a:latin typeface="Comic Sans MS" panose="030F0702030302020204" pitchFamily="66" charset="0"/>
              </a:rPr>
              <a:t>The Titanic Narrative</a:t>
            </a:r>
          </a:p>
          <a:p>
            <a:pPr marL="0" indent="0" algn="ctr">
              <a:buNone/>
            </a:pPr>
            <a:endParaRPr lang="en-US" sz="3500" b="1" dirty="0">
              <a:solidFill>
                <a:schemeClr val="bg1"/>
              </a:solidFill>
              <a:latin typeface="Comic Sans MS" panose="030F0902030302020204" pitchFamily="66" charset="0"/>
              <a:cs typeface="Arial" panose="020B0604020202020204" pitchFamily="34" charset="0"/>
            </a:endParaRPr>
          </a:p>
        </p:txBody>
      </p:sp>
      <p:pic>
        <p:nvPicPr>
          <p:cNvPr id="14" name="Picture 6">
            <a:extLst>
              <a:ext uri="{FF2B5EF4-FFF2-40B4-BE49-F238E27FC236}">
                <a16:creationId xmlns:a16="http://schemas.microsoft.com/office/drawing/2014/main" id="{7A5CA1C1-A6C5-6547-A172-D5D705940196}"/>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100529" y="1721624"/>
            <a:ext cx="5990941" cy="4226095"/>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2022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Tree>
    <p:extLst>
      <p:ext uri="{BB962C8B-B14F-4D97-AF65-F5344CB8AC3E}">
        <p14:creationId xmlns:p14="http://schemas.microsoft.com/office/powerpoint/2010/main" val="12344759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14CE9986-4BF5-3F4D-8327-8AD0765467BA}"/>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9" name="Text Box 9">
            <a:extLst>
              <a:ext uri="{FF2B5EF4-FFF2-40B4-BE49-F238E27FC236}">
                <a16:creationId xmlns:a16="http://schemas.microsoft.com/office/drawing/2014/main" id="{669E5241-51F3-6843-9E0A-5F5C6457ECEF}"/>
              </a:ext>
            </a:extLst>
          </p:cNvPr>
          <p:cNvSpPr txBox="1">
            <a:spLocks noChangeArrowheads="1"/>
          </p:cNvSpPr>
          <p:nvPr/>
        </p:nvSpPr>
        <p:spPr bwMode="auto">
          <a:xfrm>
            <a:off x="4227297" y="1285552"/>
            <a:ext cx="7123263" cy="5205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500"/>
              </a:spcBef>
              <a:buFontTx/>
              <a:buNone/>
            </a:pPr>
            <a:r>
              <a:rPr lang="en-GB" altLang="en-US" sz="1300" i="1" dirty="0">
                <a:solidFill>
                  <a:srgbClr val="414042"/>
                </a:solidFill>
              </a:rPr>
              <a:t>I am going to write from Alice’s perspective and I know it will be a diary. </a:t>
            </a:r>
            <a:br>
              <a:rPr lang="en-GB" altLang="en-US" sz="1300" i="1" dirty="0">
                <a:solidFill>
                  <a:srgbClr val="414042"/>
                </a:solidFill>
              </a:rPr>
            </a:br>
            <a:r>
              <a:rPr lang="en-GB" altLang="en-US" sz="1300" i="1" dirty="0">
                <a:solidFill>
                  <a:srgbClr val="414042"/>
                </a:solidFill>
              </a:rPr>
              <a:t>I will start by setting the scene at the point when they were walking on the deck</a:t>
            </a:r>
            <a:r>
              <a:rPr lang="en-GB" altLang="en-US" sz="1300" dirty="0">
                <a:solidFill>
                  <a:srgbClr val="414042"/>
                </a:solidFill>
              </a:rPr>
              <a:t>: </a:t>
            </a:r>
          </a:p>
          <a:p>
            <a:pPr eaLnBrk="1" hangingPunct="1">
              <a:spcBef>
                <a:spcPts val="500"/>
              </a:spcBef>
              <a:buFontTx/>
              <a:buNone/>
            </a:pPr>
            <a:r>
              <a:rPr lang="en-GB" altLang="en-US" sz="1300" b="1" dirty="0">
                <a:solidFill>
                  <a:srgbClr val="0070C0"/>
                </a:solidFill>
              </a:rPr>
              <a:t>Mabel and I were walking – no, Mabel and I </a:t>
            </a:r>
            <a:r>
              <a:rPr lang="en-GB" altLang="en-US" sz="1300" b="1" u="sng" dirty="0">
                <a:solidFill>
                  <a:srgbClr val="0070C0"/>
                </a:solidFill>
              </a:rPr>
              <a:t>had been</a:t>
            </a:r>
            <a:r>
              <a:rPr lang="en-GB" altLang="en-US" sz="1300" b="1" dirty="0">
                <a:solidFill>
                  <a:srgbClr val="0070C0"/>
                </a:solidFill>
              </a:rPr>
              <a:t> walking – </a:t>
            </a:r>
            <a:r>
              <a:rPr lang="en-GB" altLang="en-US" sz="1300" b="1" u="sng" dirty="0">
                <a:solidFill>
                  <a:srgbClr val="0070C0"/>
                </a:solidFill>
              </a:rPr>
              <a:t>strolling</a:t>
            </a:r>
            <a:r>
              <a:rPr lang="en-GB" altLang="en-US" sz="1300" b="1" dirty="0">
                <a:solidFill>
                  <a:srgbClr val="0070C0"/>
                </a:solidFill>
              </a:rPr>
              <a:t> – on the promenade deck that afternoon…</a:t>
            </a:r>
          </a:p>
          <a:p>
            <a:pPr eaLnBrk="1" hangingPunct="1">
              <a:spcBef>
                <a:spcPts val="500"/>
              </a:spcBef>
              <a:buFontTx/>
              <a:buNone/>
            </a:pPr>
            <a:r>
              <a:rPr lang="en-GB" altLang="en-US" sz="1300" i="1" dirty="0">
                <a:solidFill>
                  <a:srgbClr val="414042"/>
                </a:solidFill>
              </a:rPr>
              <a:t>Why had we gone? </a:t>
            </a:r>
          </a:p>
          <a:p>
            <a:pPr eaLnBrk="1" hangingPunct="1">
              <a:spcBef>
                <a:spcPts val="500"/>
              </a:spcBef>
              <a:buFontTx/>
              <a:buNone/>
            </a:pPr>
            <a:r>
              <a:rPr lang="en-GB" altLang="en-US" sz="1300" b="1" dirty="0">
                <a:solidFill>
                  <a:srgbClr val="0070C0"/>
                </a:solidFill>
              </a:rPr>
              <a:t>enjoying the fresh air and had gone back – retired – to our cabin to rest.</a:t>
            </a:r>
          </a:p>
          <a:p>
            <a:pPr eaLnBrk="1" hangingPunct="1">
              <a:spcBef>
                <a:spcPts val="500"/>
              </a:spcBef>
              <a:buFontTx/>
              <a:buNone/>
            </a:pPr>
            <a:r>
              <a:rPr lang="en-GB" altLang="en-US" sz="1300" i="1" dirty="0">
                <a:solidFill>
                  <a:srgbClr val="414042"/>
                </a:solidFill>
              </a:rPr>
              <a:t>Now I need to include something to say how Mabel felt and how I felt:</a:t>
            </a:r>
          </a:p>
          <a:p>
            <a:pPr eaLnBrk="1" hangingPunct="1">
              <a:spcBef>
                <a:spcPts val="500"/>
              </a:spcBef>
              <a:buFontTx/>
              <a:buNone/>
            </a:pPr>
            <a:r>
              <a:rPr lang="en-GB" altLang="en-US" sz="1300" i="1" dirty="0">
                <a:solidFill>
                  <a:srgbClr val="414042"/>
                </a:solidFill>
              </a:rPr>
              <a:t>I’m going to use a pronoun – she – to link back to the reference to Mabel.</a:t>
            </a:r>
          </a:p>
          <a:p>
            <a:pPr eaLnBrk="1" hangingPunct="1">
              <a:spcBef>
                <a:spcPts val="500"/>
              </a:spcBef>
              <a:buFontTx/>
              <a:buNone/>
            </a:pPr>
            <a:r>
              <a:rPr lang="en-GB" altLang="en-US" sz="1300" b="1" dirty="0">
                <a:solidFill>
                  <a:srgbClr val="0070C0"/>
                </a:solidFill>
              </a:rPr>
              <a:t>She insisted that we should go to the dance – </a:t>
            </a:r>
            <a:r>
              <a:rPr lang="en-GB" altLang="en-US" sz="1300" b="1" u="sng" dirty="0">
                <a:solidFill>
                  <a:srgbClr val="0070C0"/>
                </a:solidFill>
              </a:rPr>
              <a:t>attend</a:t>
            </a:r>
            <a:r>
              <a:rPr lang="en-GB" altLang="en-US" sz="1300" b="1" dirty="0">
                <a:solidFill>
                  <a:srgbClr val="0070C0"/>
                </a:solidFill>
              </a:rPr>
              <a:t> the dance </a:t>
            </a:r>
          </a:p>
          <a:p>
            <a:pPr eaLnBrk="1" hangingPunct="1">
              <a:spcBef>
                <a:spcPts val="500"/>
              </a:spcBef>
              <a:buFontTx/>
              <a:buNone/>
            </a:pPr>
            <a:r>
              <a:rPr lang="en-GB" altLang="en-US" sz="1300" i="1" dirty="0">
                <a:solidFill>
                  <a:srgbClr val="414042"/>
                </a:solidFill>
              </a:rPr>
              <a:t>Why was Mabel so insistent? I know…</a:t>
            </a:r>
          </a:p>
          <a:p>
            <a:pPr eaLnBrk="1" hangingPunct="1">
              <a:spcBef>
                <a:spcPts val="500"/>
              </a:spcBef>
              <a:buFontTx/>
              <a:buNone/>
            </a:pPr>
            <a:r>
              <a:rPr lang="en-GB" altLang="en-US" sz="1300" b="1" dirty="0">
                <a:solidFill>
                  <a:srgbClr val="0070C0"/>
                </a:solidFill>
              </a:rPr>
              <a:t>as there may never be another chance for me to act like a lady.</a:t>
            </a:r>
          </a:p>
          <a:p>
            <a:pPr eaLnBrk="1" hangingPunct="1">
              <a:spcBef>
                <a:spcPts val="500"/>
              </a:spcBef>
              <a:buFontTx/>
              <a:buNone/>
            </a:pPr>
            <a:r>
              <a:rPr lang="en-GB" altLang="en-US" sz="1300" i="1" dirty="0">
                <a:solidFill>
                  <a:srgbClr val="414042"/>
                </a:solidFill>
              </a:rPr>
              <a:t>Now I want to convey how Alice felt about going. She was worried, not confident, apprehensive. How can I show the reader that? Is there anything on the working wall – ah, yes…</a:t>
            </a:r>
          </a:p>
          <a:p>
            <a:pPr eaLnBrk="1" hangingPunct="1">
              <a:spcBef>
                <a:spcPts val="500"/>
              </a:spcBef>
              <a:buFontTx/>
              <a:buNone/>
            </a:pPr>
            <a:r>
              <a:rPr lang="en-GB" altLang="en-US" sz="1300" b="1" dirty="0">
                <a:solidFill>
                  <a:srgbClr val="0070C0"/>
                </a:solidFill>
              </a:rPr>
              <a:t>I had butterflies in my stomach at the thought.</a:t>
            </a:r>
          </a:p>
          <a:p>
            <a:pPr eaLnBrk="1" hangingPunct="1">
              <a:spcBef>
                <a:spcPts val="500"/>
              </a:spcBef>
              <a:buFontTx/>
              <a:buNone/>
            </a:pPr>
            <a:r>
              <a:rPr lang="en-GB" altLang="en-US" sz="1300" i="1" dirty="0">
                <a:solidFill>
                  <a:srgbClr val="414042"/>
                </a:solidFill>
              </a:rPr>
              <a:t>Why?</a:t>
            </a:r>
          </a:p>
          <a:p>
            <a:pPr eaLnBrk="1" hangingPunct="1">
              <a:spcBef>
                <a:spcPts val="500"/>
              </a:spcBef>
              <a:buFontTx/>
              <a:buNone/>
            </a:pPr>
            <a:r>
              <a:rPr lang="en-GB" altLang="en-US" sz="1300" b="1" dirty="0">
                <a:solidFill>
                  <a:srgbClr val="0070C0"/>
                </a:solidFill>
              </a:rPr>
              <a:t>All those wealthy people. I was sure they would know I was an imposter…</a:t>
            </a:r>
          </a:p>
          <a:p>
            <a:pPr eaLnBrk="1" hangingPunct="1">
              <a:spcBef>
                <a:spcPts val="500"/>
              </a:spcBef>
              <a:buFontTx/>
              <a:buNone/>
            </a:pPr>
            <a:r>
              <a:rPr lang="en-GB" altLang="en-US" sz="1300" i="1" dirty="0">
                <a:solidFill>
                  <a:srgbClr val="414042"/>
                </a:solidFill>
              </a:rPr>
              <a:t>How can I show the reader that Mabel reassured Alice?</a:t>
            </a:r>
          </a:p>
          <a:p>
            <a:pPr eaLnBrk="1" hangingPunct="1">
              <a:spcBef>
                <a:spcPts val="500"/>
              </a:spcBef>
              <a:buFontTx/>
              <a:buNone/>
            </a:pPr>
            <a:r>
              <a:rPr lang="en-GB" altLang="en-US" sz="1300" b="1" dirty="0">
                <a:solidFill>
                  <a:srgbClr val="0070C0"/>
                </a:solidFill>
              </a:rPr>
              <a:t>but Mabel said they were no better than us – they just thought they were.</a:t>
            </a:r>
          </a:p>
        </p:txBody>
      </p:sp>
      <p:grpSp>
        <p:nvGrpSpPr>
          <p:cNvPr id="20" name="Group 2">
            <a:extLst>
              <a:ext uri="{FF2B5EF4-FFF2-40B4-BE49-F238E27FC236}">
                <a16:creationId xmlns:a16="http://schemas.microsoft.com/office/drawing/2014/main" id="{1F7757C8-BB84-654D-95B7-8EBDFA8781B2}"/>
              </a:ext>
            </a:extLst>
          </p:cNvPr>
          <p:cNvGrpSpPr>
            <a:grpSpLocks/>
          </p:cNvGrpSpPr>
          <p:nvPr/>
        </p:nvGrpSpPr>
        <p:grpSpPr bwMode="auto">
          <a:xfrm>
            <a:off x="1047008" y="2221502"/>
            <a:ext cx="2693876" cy="2672551"/>
            <a:chOff x="3805" y="1284"/>
            <a:chExt cx="1955" cy="1637"/>
          </a:xfrm>
        </p:grpSpPr>
        <p:sp>
          <p:nvSpPr>
            <p:cNvPr id="21" name="Text Box 12">
              <a:extLst>
                <a:ext uri="{FF2B5EF4-FFF2-40B4-BE49-F238E27FC236}">
                  <a16:creationId xmlns:a16="http://schemas.microsoft.com/office/drawing/2014/main" id="{F8E6DB94-3DAB-F64F-BA0E-4B33D5A72774}"/>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EAD49399-D75B-874F-A86A-67CFD526CA2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4748BB06-11B6-434A-9120-36BD5C86228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4" name="Straight Arrow Connector 23">
            <a:extLst>
              <a:ext uri="{FF2B5EF4-FFF2-40B4-BE49-F238E27FC236}">
                <a16:creationId xmlns:a16="http://schemas.microsoft.com/office/drawing/2014/main" id="{EBAD3495-4A95-684E-A4CD-9AF674BFB3A7}"/>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83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9">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9">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
                                            <p:txEl>
                                              <p:pRg st="13" end="13"/>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9">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a:extLst>
              <a:ext uri="{FF2B5EF4-FFF2-40B4-BE49-F238E27FC236}">
                <a16:creationId xmlns:a16="http://schemas.microsoft.com/office/drawing/2014/main" id="{6057398B-99EA-5947-88D0-E27A2FABA611}"/>
              </a:ext>
            </a:extLst>
          </p:cNvPr>
          <p:cNvSpPr txBox="1">
            <a:spLocks noChangeArrowheads="1"/>
          </p:cNvSpPr>
          <p:nvPr/>
        </p:nvSpPr>
        <p:spPr bwMode="auto">
          <a:xfrm>
            <a:off x="1849814" y="1342334"/>
            <a:ext cx="8309326" cy="2660650"/>
          </a:xfrm>
          <a:prstGeom prst="rect">
            <a:avLst/>
          </a:prstGeom>
          <a:noFill/>
          <a:ln>
            <a:noFill/>
          </a:ln>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000" i="1" dirty="0">
                <a:solidFill>
                  <a:srgbClr val="4D4D4D"/>
                </a:solidFill>
              </a:rPr>
              <a:t>Mabel and I had been strolling on the promenade deck that afternoon and had retired to our cabin to rest. She insisted that we should attend the dance as there may never be another opportunity for me to a</a:t>
            </a:r>
            <a:r>
              <a:rPr lang="en-US" altLang="en-US" sz="2000" i="1" dirty="0" err="1">
                <a:solidFill>
                  <a:srgbClr val="4D4D4D"/>
                </a:solidFill>
              </a:rPr>
              <a:t>ct</a:t>
            </a:r>
            <a:r>
              <a:rPr lang="en-US" altLang="en-US" sz="2000" i="1" dirty="0">
                <a:solidFill>
                  <a:srgbClr val="4D4D4D"/>
                </a:solidFill>
              </a:rPr>
              <a:t> like a lady</a:t>
            </a:r>
            <a:r>
              <a:rPr lang="en-GB" altLang="en-US" sz="2000" i="1" dirty="0">
                <a:solidFill>
                  <a:srgbClr val="4D4D4D"/>
                </a:solidFill>
              </a:rPr>
              <a:t>. I was so nervous – all those wealthy </a:t>
            </a:r>
            <a:r>
              <a:rPr lang="en-US" altLang="en-US" sz="2000" i="1" dirty="0">
                <a:solidFill>
                  <a:srgbClr val="4D4D4D"/>
                </a:solidFill>
              </a:rPr>
              <a:t>people! I was sure they would know I was an imposter but Mabel said they were no better than us – they just thought they were.</a:t>
            </a:r>
          </a:p>
          <a:p>
            <a:pPr algn="r" eaLnBrk="1" hangingPunct="1">
              <a:spcBef>
                <a:spcPts val="1000"/>
              </a:spcBef>
              <a:buFontTx/>
              <a:buNone/>
            </a:pPr>
            <a:r>
              <a:rPr lang="en-GB" altLang="en-US" sz="1700" b="1" dirty="0">
                <a:solidFill>
                  <a:srgbClr val="4D4D4D"/>
                </a:solidFill>
              </a:rPr>
              <a:t>Miss Alice Hilton,</a:t>
            </a:r>
            <a:br>
              <a:rPr lang="en-GB" altLang="en-US" sz="1700" b="1" dirty="0">
                <a:solidFill>
                  <a:srgbClr val="4D4D4D"/>
                </a:solidFill>
              </a:rPr>
            </a:br>
            <a:r>
              <a:rPr lang="en-GB" altLang="en-US" sz="1700" dirty="0">
                <a:solidFill>
                  <a:srgbClr val="4D4D4D"/>
                </a:solidFill>
              </a:rPr>
              <a:t>First Class Passenger</a:t>
            </a:r>
          </a:p>
        </p:txBody>
      </p:sp>
      <p:sp>
        <p:nvSpPr>
          <p:cNvPr id="12" name="Text Box 3">
            <a:extLst>
              <a:ext uri="{FF2B5EF4-FFF2-40B4-BE49-F238E27FC236}">
                <a16:creationId xmlns:a16="http://schemas.microsoft.com/office/drawing/2014/main" id="{DB40372D-3703-BC42-82B6-97759B0350DF}"/>
              </a:ext>
            </a:extLst>
          </p:cNvPr>
          <p:cNvSpPr txBox="1">
            <a:spLocks noChangeArrowheads="1"/>
          </p:cNvSpPr>
          <p:nvPr/>
        </p:nvSpPr>
        <p:spPr bwMode="auto">
          <a:xfrm>
            <a:off x="1406739" y="4762812"/>
            <a:ext cx="8302949" cy="145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000" dirty="0">
                <a:solidFill>
                  <a:srgbClr val="414042"/>
                </a:solidFill>
              </a:rPr>
              <a:t>Let’s read this aloud altogether to make sure it is working.</a:t>
            </a:r>
          </a:p>
          <a:p>
            <a:pPr eaLnBrk="1" hangingPunct="1">
              <a:spcBef>
                <a:spcPct val="50000"/>
              </a:spcBef>
              <a:buFontTx/>
              <a:buNone/>
            </a:pPr>
            <a:r>
              <a:rPr lang="en-GB" altLang="en-US" sz="2000" dirty="0">
                <a:solidFill>
                  <a:srgbClr val="414042"/>
                </a:solidFill>
              </a:rPr>
              <a:t>Talk to your partner – is there anything here that you would change or improve before we move on?</a:t>
            </a:r>
          </a:p>
        </p:txBody>
      </p:sp>
      <p:sp>
        <p:nvSpPr>
          <p:cNvPr id="13" name="Rectangle 12">
            <a:extLst>
              <a:ext uri="{FF2B5EF4-FFF2-40B4-BE49-F238E27FC236}">
                <a16:creationId xmlns:a16="http://schemas.microsoft.com/office/drawing/2014/main" id="{B73E6077-AF4A-D74B-B11D-9498254D2E10}"/>
              </a:ext>
            </a:extLst>
          </p:cNvPr>
          <p:cNvSpPr/>
          <p:nvPr/>
        </p:nvSpPr>
        <p:spPr>
          <a:xfrm>
            <a:off x="1464590" y="898902"/>
            <a:ext cx="9213742" cy="346387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373258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EC122C8-691D-FB45-A3DE-61D05FD06FBF}"/>
              </a:ext>
            </a:extLst>
          </p:cNvPr>
          <p:cNvSpPr txBox="1"/>
          <p:nvPr/>
        </p:nvSpPr>
        <p:spPr>
          <a:xfrm>
            <a:off x="11816179" y="7341833"/>
            <a:ext cx="184731" cy="369332"/>
          </a:xfrm>
          <a:prstGeom prst="rect">
            <a:avLst/>
          </a:prstGeom>
          <a:noFill/>
        </p:spPr>
        <p:txBody>
          <a:bodyPr wrap="none" rtlCol="0">
            <a:spAutoFit/>
          </a:bodyPr>
          <a:lstStyle/>
          <a:p>
            <a:endParaRPr lang="en-US" dirty="0"/>
          </a:p>
        </p:txBody>
      </p:sp>
      <p:grpSp>
        <p:nvGrpSpPr>
          <p:cNvPr id="8" name="Group 2">
            <a:extLst>
              <a:ext uri="{FF2B5EF4-FFF2-40B4-BE49-F238E27FC236}">
                <a16:creationId xmlns:a16="http://schemas.microsoft.com/office/drawing/2014/main" id="{EA7C7A98-CB1F-B84B-B963-36262522877B}"/>
              </a:ext>
            </a:extLst>
          </p:cNvPr>
          <p:cNvGrpSpPr>
            <a:grpSpLocks/>
          </p:cNvGrpSpPr>
          <p:nvPr/>
        </p:nvGrpSpPr>
        <p:grpSpPr bwMode="auto">
          <a:xfrm>
            <a:off x="1047008" y="2221502"/>
            <a:ext cx="2693876" cy="2672551"/>
            <a:chOff x="3805" y="1284"/>
            <a:chExt cx="1955" cy="1637"/>
          </a:xfrm>
        </p:grpSpPr>
        <p:sp>
          <p:nvSpPr>
            <p:cNvPr id="9" name="Text Box 12">
              <a:extLst>
                <a:ext uri="{FF2B5EF4-FFF2-40B4-BE49-F238E27FC236}">
                  <a16:creationId xmlns:a16="http://schemas.microsoft.com/office/drawing/2014/main" id="{352D2403-76C9-8646-97A8-F4EF880291D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10" name="Text Box 13">
              <a:extLst>
                <a:ext uri="{FF2B5EF4-FFF2-40B4-BE49-F238E27FC236}">
                  <a16:creationId xmlns:a16="http://schemas.microsoft.com/office/drawing/2014/main" id="{ADEF14A7-AF4C-034D-8396-D2A951A28E86}"/>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4" name="Oval 14">
              <a:extLst>
                <a:ext uri="{FF2B5EF4-FFF2-40B4-BE49-F238E27FC236}">
                  <a16:creationId xmlns:a16="http://schemas.microsoft.com/office/drawing/2014/main" id="{F092E085-CD77-8C47-B44E-553A4831A77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B685165C-70C1-F44F-8D10-169F2DE0B5A1}"/>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Subtitle 2">
            <a:extLst>
              <a:ext uri="{FF2B5EF4-FFF2-40B4-BE49-F238E27FC236}">
                <a16:creationId xmlns:a16="http://schemas.microsoft.com/office/drawing/2014/main" id="{C92E4B44-1D5E-9F47-A523-84D593C405BD}"/>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scribing</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7" name="Text Box 8">
            <a:extLst>
              <a:ext uri="{FF2B5EF4-FFF2-40B4-BE49-F238E27FC236}">
                <a16:creationId xmlns:a16="http://schemas.microsoft.com/office/drawing/2014/main" id="{B2A44E33-E418-A84B-BB38-BA0372312DF0}"/>
              </a:ext>
            </a:extLst>
          </p:cNvPr>
          <p:cNvSpPr txBox="1">
            <a:spLocks noChangeArrowheads="1"/>
          </p:cNvSpPr>
          <p:nvPr/>
        </p:nvSpPr>
        <p:spPr bwMode="auto">
          <a:xfrm>
            <a:off x="4001316" y="1187988"/>
            <a:ext cx="7087722" cy="3384797"/>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600" dirty="0">
                <a:solidFill>
                  <a:srgbClr val="414042"/>
                </a:solidFill>
              </a:rPr>
              <a:t>Now, I need your help.</a:t>
            </a:r>
          </a:p>
          <a:p>
            <a:pPr eaLnBrk="1" hangingPunct="1">
              <a:spcBef>
                <a:spcPts val="1000"/>
              </a:spcBef>
              <a:buFontTx/>
              <a:buNone/>
            </a:pPr>
            <a:r>
              <a:rPr lang="en-GB" altLang="en-US" sz="1600" dirty="0">
                <a:solidFill>
                  <a:srgbClr val="414042"/>
                </a:solidFill>
              </a:rPr>
              <a:t>With your partner, decide what we will write in our diary to show what happened next. We will focus on Alice borrowing the dress and getting ready for the dance. Can you remember what it was like, or do you want to create a different dress? How did she feel about the dress and about going to the dance? </a:t>
            </a:r>
          </a:p>
          <a:p>
            <a:pPr eaLnBrk="1" hangingPunct="1">
              <a:spcBef>
                <a:spcPts val="1000"/>
              </a:spcBef>
              <a:buFontTx/>
              <a:buNone/>
            </a:pPr>
            <a:r>
              <a:rPr lang="en-GB" altLang="en-US" sz="1600" dirty="0">
                <a:solidFill>
                  <a:srgbClr val="414042"/>
                </a:solidFill>
              </a:rPr>
              <a:t>Talk to your partner and think of a sentence to tell the reader what happened next. Refer to the success criteria for ideas. Can you include any of the techniques from the suggestions (only if appropriate)?</a:t>
            </a:r>
          </a:p>
        </p:txBody>
      </p:sp>
      <p:sp>
        <p:nvSpPr>
          <p:cNvPr id="18" name="Rectangle 9">
            <a:extLst>
              <a:ext uri="{FF2B5EF4-FFF2-40B4-BE49-F238E27FC236}">
                <a16:creationId xmlns:a16="http://schemas.microsoft.com/office/drawing/2014/main" id="{B179222C-8F22-BE43-877A-169191D38521}"/>
              </a:ext>
            </a:extLst>
          </p:cNvPr>
          <p:cNvSpPr>
            <a:spLocks noChangeArrowheads="1"/>
          </p:cNvSpPr>
          <p:nvPr/>
        </p:nvSpPr>
        <p:spPr bwMode="auto">
          <a:xfrm>
            <a:off x="4177371" y="4087934"/>
            <a:ext cx="7087723" cy="1434247"/>
          </a:xfrm>
          <a:prstGeom prst="rect">
            <a:avLst/>
          </a:prstGeom>
          <a:noFill/>
          <a:ln>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5000"/>
              </a:lnSpc>
              <a:spcBef>
                <a:spcPct val="40000"/>
              </a:spcBef>
              <a:buFontTx/>
              <a:buNone/>
            </a:pPr>
            <a:r>
              <a:rPr lang="en-GB" altLang="en-US" sz="1600" i="1" dirty="0">
                <a:solidFill>
                  <a:srgbClr val="4D4D4D"/>
                </a:solidFill>
              </a:rPr>
              <a:t>Mabel had brought a new dress as a gift for </a:t>
            </a:r>
            <a:r>
              <a:rPr lang="en-US" altLang="en-US" sz="1600" i="1" dirty="0">
                <a:solidFill>
                  <a:srgbClr val="4D4D4D"/>
                </a:solidFill>
              </a:rPr>
              <a:t>Emily, who is</a:t>
            </a:r>
            <a:r>
              <a:rPr lang="en-GB" altLang="en-US" sz="1600" i="1" dirty="0">
                <a:solidFill>
                  <a:srgbClr val="4D4D4D"/>
                </a:solidFill>
              </a:rPr>
              <a:t> her daughter</a:t>
            </a:r>
            <a:r>
              <a:rPr lang="en-US" altLang="en-US" sz="1600" i="1" dirty="0">
                <a:solidFill>
                  <a:srgbClr val="4D4D4D"/>
                </a:solidFill>
              </a:rPr>
              <a:t>-</a:t>
            </a:r>
            <a:r>
              <a:rPr lang="en-GB" altLang="en-US" sz="1600" i="1" dirty="0">
                <a:solidFill>
                  <a:srgbClr val="4D4D4D"/>
                </a:solidFill>
              </a:rPr>
              <a:t>in</a:t>
            </a:r>
            <a:r>
              <a:rPr lang="en-US" altLang="en-US" sz="1600" i="1" dirty="0">
                <a:solidFill>
                  <a:srgbClr val="4D4D4D"/>
                </a:solidFill>
              </a:rPr>
              <a:t>-</a:t>
            </a:r>
            <a:r>
              <a:rPr lang="en-GB" altLang="en-US" sz="1600" i="1" dirty="0">
                <a:solidFill>
                  <a:srgbClr val="4D4D4D"/>
                </a:solidFill>
              </a:rPr>
              <a:t>law</a:t>
            </a:r>
            <a:r>
              <a:rPr lang="en-US" altLang="en-US" sz="1600" i="1" dirty="0">
                <a:solidFill>
                  <a:srgbClr val="4D4D4D"/>
                </a:solidFill>
              </a:rPr>
              <a:t>. I couldn’t believe it when she said I could wear it. So kind. It is the most beautiful satin striped dress with shades of turquoise and silver; it reminds me of sunlight glinting on the sea. I was so excited to wear it and to be going to the dance. Mabel has really opened my eyes.</a:t>
            </a:r>
          </a:p>
        </p:txBody>
      </p:sp>
      <p:sp>
        <p:nvSpPr>
          <p:cNvPr id="19" name="Text Box 10">
            <a:extLst>
              <a:ext uri="{FF2B5EF4-FFF2-40B4-BE49-F238E27FC236}">
                <a16:creationId xmlns:a16="http://schemas.microsoft.com/office/drawing/2014/main" id="{30B23E56-2D19-7947-A060-8B973A2D73E6}"/>
              </a:ext>
            </a:extLst>
          </p:cNvPr>
          <p:cNvSpPr txBox="1">
            <a:spLocks noChangeArrowheads="1"/>
          </p:cNvSpPr>
          <p:nvPr/>
        </p:nvSpPr>
        <p:spPr bwMode="auto">
          <a:xfrm>
            <a:off x="3925215" y="5794642"/>
            <a:ext cx="649739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15000"/>
              </a:spcBef>
              <a:buFontTx/>
              <a:buNone/>
            </a:pPr>
            <a:r>
              <a:rPr lang="en-GB" altLang="en-US" sz="1600" dirty="0">
                <a:solidFill>
                  <a:srgbClr val="414042"/>
                </a:solidFill>
              </a:rPr>
              <a:t>Let’s read this aloud altogether to make sure it is working</a:t>
            </a:r>
          </a:p>
        </p:txBody>
      </p:sp>
      <p:sp>
        <p:nvSpPr>
          <p:cNvPr id="20" name="Rectangle 19">
            <a:extLst>
              <a:ext uri="{FF2B5EF4-FFF2-40B4-BE49-F238E27FC236}">
                <a16:creationId xmlns:a16="http://schemas.microsoft.com/office/drawing/2014/main" id="{38FBA604-E269-5C42-854E-F0AA302AB9CE}"/>
              </a:ext>
            </a:extLst>
          </p:cNvPr>
          <p:cNvSpPr/>
          <p:nvPr/>
        </p:nvSpPr>
        <p:spPr>
          <a:xfrm>
            <a:off x="4001316" y="3874958"/>
            <a:ext cx="7304698" cy="173193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135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EC122C8-691D-FB45-A3DE-61D05FD06FBF}"/>
              </a:ext>
            </a:extLst>
          </p:cNvPr>
          <p:cNvSpPr txBox="1"/>
          <p:nvPr/>
        </p:nvSpPr>
        <p:spPr>
          <a:xfrm>
            <a:off x="11816179" y="7341833"/>
            <a:ext cx="184731" cy="369332"/>
          </a:xfrm>
          <a:prstGeom prst="rect">
            <a:avLst/>
          </a:prstGeom>
          <a:noFill/>
        </p:spPr>
        <p:txBody>
          <a:bodyPr wrap="none" rtlCol="0">
            <a:spAutoFit/>
          </a:bodyPr>
          <a:lstStyle/>
          <a:p>
            <a:endParaRPr lang="en-US" dirty="0"/>
          </a:p>
        </p:txBody>
      </p:sp>
      <p:grpSp>
        <p:nvGrpSpPr>
          <p:cNvPr id="13" name="Group 2">
            <a:extLst>
              <a:ext uri="{FF2B5EF4-FFF2-40B4-BE49-F238E27FC236}">
                <a16:creationId xmlns:a16="http://schemas.microsoft.com/office/drawing/2014/main" id="{0D7E350D-1EA6-3549-B99E-7CB7DAF917A3}"/>
              </a:ext>
            </a:extLst>
          </p:cNvPr>
          <p:cNvGrpSpPr>
            <a:grpSpLocks/>
          </p:cNvGrpSpPr>
          <p:nvPr/>
        </p:nvGrpSpPr>
        <p:grpSpPr bwMode="auto">
          <a:xfrm>
            <a:off x="1047008" y="2221502"/>
            <a:ext cx="2693876" cy="2672551"/>
            <a:chOff x="3805" y="1284"/>
            <a:chExt cx="1955" cy="1637"/>
          </a:xfrm>
        </p:grpSpPr>
        <p:sp>
          <p:nvSpPr>
            <p:cNvPr id="21" name="Text Box 12">
              <a:extLst>
                <a:ext uri="{FF2B5EF4-FFF2-40B4-BE49-F238E27FC236}">
                  <a16:creationId xmlns:a16="http://schemas.microsoft.com/office/drawing/2014/main" id="{32D17EFE-C8FF-0E46-B27B-E4C523F82569}"/>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22" name="Text Box 13">
              <a:extLst>
                <a:ext uri="{FF2B5EF4-FFF2-40B4-BE49-F238E27FC236}">
                  <a16:creationId xmlns:a16="http://schemas.microsoft.com/office/drawing/2014/main" id="{9B54DD30-C1D0-D643-AB83-FCD85D043E34}"/>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8E15EBAD-01CC-E549-B0A5-E88F25A199DE}"/>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4" name="Straight Arrow Connector 23">
            <a:extLst>
              <a:ext uri="{FF2B5EF4-FFF2-40B4-BE49-F238E27FC236}">
                <a16:creationId xmlns:a16="http://schemas.microsoft.com/office/drawing/2014/main" id="{3C158905-198B-AC4B-A61B-B43CBE60C1BC}"/>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5" name="Subtitle 2">
            <a:extLst>
              <a:ext uri="{FF2B5EF4-FFF2-40B4-BE49-F238E27FC236}">
                <a16:creationId xmlns:a16="http://schemas.microsoft.com/office/drawing/2014/main" id="{F20D2BC9-C468-654F-9E28-588899165383}"/>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Supported writing</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6" name="Text Box 8">
            <a:extLst>
              <a:ext uri="{FF2B5EF4-FFF2-40B4-BE49-F238E27FC236}">
                <a16:creationId xmlns:a16="http://schemas.microsoft.com/office/drawing/2014/main" id="{2BD0E40A-F13E-0F44-A40C-B1C4460271E5}"/>
              </a:ext>
            </a:extLst>
          </p:cNvPr>
          <p:cNvSpPr txBox="1">
            <a:spLocks noChangeArrowheads="1"/>
          </p:cNvSpPr>
          <p:nvPr/>
        </p:nvSpPr>
        <p:spPr bwMode="auto">
          <a:xfrm>
            <a:off x="4548230" y="1472351"/>
            <a:ext cx="6596762" cy="4402616"/>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oAutofit/>
          </a:bodyPr>
          <a:lstStyle>
            <a:lvl1pPr marL="365125" indent="-36512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222250" indent="-222250" eaLnBrk="1" hangingPunct="1">
              <a:spcBef>
                <a:spcPts val="1500"/>
              </a:spcBef>
              <a:buClr>
                <a:srgbClr val="0070C0"/>
              </a:buClr>
              <a:buFont typeface="Arial" panose="020B0604020202020204" pitchFamily="34" charset="0"/>
              <a:buChar char="•"/>
            </a:pPr>
            <a:r>
              <a:rPr lang="en-GB" altLang="en-US" sz="1800" dirty="0">
                <a:solidFill>
                  <a:srgbClr val="414042"/>
                </a:solidFill>
              </a:rPr>
              <a:t>Now I want you to work with your partner to:</a:t>
            </a:r>
          </a:p>
          <a:p>
            <a:pPr marL="222250" indent="-222250" eaLnBrk="1" hangingPunct="1">
              <a:spcBef>
                <a:spcPts val="1500"/>
              </a:spcBef>
              <a:buClr>
                <a:srgbClr val="0070C0"/>
              </a:buClr>
              <a:buFont typeface="Arial" panose="020B0604020202020204" pitchFamily="34" charset="0"/>
              <a:buChar char="•"/>
            </a:pPr>
            <a:r>
              <a:rPr lang="en-GB" altLang="en-US" sz="1800" dirty="0">
                <a:solidFill>
                  <a:srgbClr val="414042"/>
                </a:solidFill>
              </a:rPr>
              <a:t>Try out words, sentences and paragraphs on whiteboards or in writing journals.</a:t>
            </a:r>
          </a:p>
          <a:p>
            <a:pPr marL="222250" indent="-222250" eaLnBrk="1" hangingPunct="1">
              <a:spcBef>
                <a:spcPts val="1500"/>
              </a:spcBef>
              <a:buClr>
                <a:srgbClr val="0070C0"/>
              </a:buClr>
              <a:buFont typeface="Arial" panose="020B0604020202020204" pitchFamily="34" charset="0"/>
              <a:buChar char="•"/>
            </a:pPr>
            <a:r>
              <a:rPr lang="en-GB" altLang="en-US" sz="1800" dirty="0">
                <a:solidFill>
                  <a:srgbClr val="414042"/>
                </a:solidFill>
              </a:rPr>
              <a:t>Use the working wall, writing journals, timeline, dictionaries,  thesauruses, etc.</a:t>
            </a:r>
          </a:p>
          <a:p>
            <a:pPr marL="222250" indent="-222250" eaLnBrk="1" hangingPunct="1">
              <a:spcBef>
                <a:spcPts val="1500"/>
              </a:spcBef>
              <a:buClr>
                <a:srgbClr val="0070C0"/>
              </a:buClr>
              <a:buFont typeface="Arial" panose="020B0604020202020204" pitchFamily="34" charset="0"/>
              <a:buChar char="•"/>
            </a:pPr>
            <a:r>
              <a:rPr lang="en-GB" altLang="en-US" sz="1800" dirty="0">
                <a:solidFill>
                  <a:srgbClr val="414042"/>
                </a:solidFill>
              </a:rPr>
              <a:t>Join with another pair to try things out if you wish.</a:t>
            </a:r>
          </a:p>
          <a:p>
            <a:pPr marL="222250" indent="-222250" eaLnBrk="1" hangingPunct="1">
              <a:spcBef>
                <a:spcPts val="1500"/>
              </a:spcBef>
              <a:buClr>
                <a:srgbClr val="0070C0"/>
              </a:buClr>
              <a:buFont typeface="Arial" panose="020B0604020202020204" pitchFamily="34" charset="0"/>
              <a:buChar char="•"/>
            </a:pPr>
            <a:r>
              <a:rPr lang="en-GB" altLang="en-US" sz="1800" dirty="0">
                <a:solidFill>
                  <a:srgbClr val="414042"/>
                </a:solidFill>
              </a:rPr>
              <a:t>Read aloud to an audience which may be your partner, another group or the whole class.</a:t>
            </a:r>
          </a:p>
          <a:p>
            <a:pPr marL="222250" indent="-222250" eaLnBrk="1" hangingPunct="1">
              <a:spcBef>
                <a:spcPts val="1500"/>
              </a:spcBef>
              <a:buClr>
                <a:srgbClr val="0070C0"/>
              </a:buClr>
              <a:buFont typeface="Arial" panose="020B0604020202020204" pitchFamily="34" charset="0"/>
              <a:buChar char="•"/>
            </a:pPr>
            <a:r>
              <a:rPr lang="en-GB" altLang="en-US" sz="1800" dirty="0">
                <a:solidFill>
                  <a:srgbClr val="414042"/>
                </a:solidFill>
              </a:rPr>
              <a:t>Give and receive positive feedback and make suggestions for improvement.</a:t>
            </a:r>
          </a:p>
          <a:p>
            <a:pPr marL="222250" indent="-222250" eaLnBrk="1" hangingPunct="1">
              <a:spcBef>
                <a:spcPts val="1500"/>
              </a:spcBef>
              <a:buClr>
                <a:srgbClr val="0070C0"/>
              </a:buClr>
              <a:buFont typeface="Arial" panose="020B0604020202020204" pitchFamily="34" charset="0"/>
              <a:buChar char="•"/>
            </a:pPr>
            <a:r>
              <a:rPr lang="en-GB" altLang="en-US" sz="1800" dirty="0">
                <a:solidFill>
                  <a:srgbClr val="414042"/>
                </a:solidFill>
              </a:rPr>
              <a:t>I will come round and talk to you as you are working.</a:t>
            </a:r>
          </a:p>
        </p:txBody>
      </p:sp>
    </p:spTree>
    <p:extLst>
      <p:ext uri="{BB962C8B-B14F-4D97-AF65-F5344CB8AC3E}">
        <p14:creationId xmlns:p14="http://schemas.microsoft.com/office/powerpoint/2010/main" val="383525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EC122C8-691D-FB45-A3DE-61D05FD06FBF}"/>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CCAE6E81-D19F-E447-8979-D71AB3206295}"/>
              </a:ext>
            </a:extLst>
          </p:cNvPr>
          <p:cNvSpPr txBox="1"/>
          <p:nvPr/>
        </p:nvSpPr>
        <p:spPr>
          <a:xfrm>
            <a:off x="11816179" y="7341833"/>
            <a:ext cx="184731" cy="369332"/>
          </a:xfrm>
          <a:prstGeom prst="rect">
            <a:avLst/>
          </a:prstGeom>
          <a:noFill/>
        </p:spPr>
        <p:txBody>
          <a:bodyPr wrap="none" rtlCol="0">
            <a:spAutoFit/>
          </a:bodyPr>
          <a:lstStyle/>
          <a:p>
            <a:endParaRPr lang="en-US" dirty="0"/>
          </a:p>
        </p:txBody>
      </p:sp>
      <p:grpSp>
        <p:nvGrpSpPr>
          <p:cNvPr id="14" name="Group 2">
            <a:extLst>
              <a:ext uri="{FF2B5EF4-FFF2-40B4-BE49-F238E27FC236}">
                <a16:creationId xmlns:a16="http://schemas.microsoft.com/office/drawing/2014/main" id="{F4FC583C-BA37-D443-821E-1B09EFF4066C}"/>
              </a:ext>
            </a:extLst>
          </p:cNvPr>
          <p:cNvGrpSpPr>
            <a:grpSpLocks/>
          </p:cNvGrpSpPr>
          <p:nvPr/>
        </p:nvGrpSpPr>
        <p:grpSpPr bwMode="auto">
          <a:xfrm>
            <a:off x="1047008" y="2221502"/>
            <a:ext cx="2693876" cy="2672551"/>
            <a:chOff x="3805" y="1284"/>
            <a:chExt cx="1955" cy="1637"/>
          </a:xfrm>
        </p:grpSpPr>
        <p:sp>
          <p:nvSpPr>
            <p:cNvPr id="15" name="Text Box 12">
              <a:extLst>
                <a:ext uri="{FF2B5EF4-FFF2-40B4-BE49-F238E27FC236}">
                  <a16:creationId xmlns:a16="http://schemas.microsoft.com/office/drawing/2014/main" id="{55AAE549-303D-E341-BCCC-0A13ADF1691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16" name="Text Box 13">
              <a:extLst>
                <a:ext uri="{FF2B5EF4-FFF2-40B4-BE49-F238E27FC236}">
                  <a16:creationId xmlns:a16="http://schemas.microsoft.com/office/drawing/2014/main" id="{CEB10842-2312-D54D-BBF4-A6DB8D210136}"/>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b="1" dirty="0">
                  <a:solidFill>
                    <a:srgbClr val="0070C0"/>
                  </a:solidFill>
                </a:rPr>
                <a:t>Independent writing</a:t>
              </a:r>
            </a:p>
          </p:txBody>
        </p:sp>
        <p:sp>
          <p:nvSpPr>
            <p:cNvPr id="17" name="Oval 14">
              <a:extLst>
                <a:ext uri="{FF2B5EF4-FFF2-40B4-BE49-F238E27FC236}">
                  <a16:creationId xmlns:a16="http://schemas.microsoft.com/office/drawing/2014/main" id="{D7F836DB-5B83-3F47-A696-FFBB8D624692}"/>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8B6CD0A8-1852-1747-900C-EDEAEBAA02DA}"/>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2DC618EF-5FAC-C84B-AAA3-ACBD46521617}"/>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Independent writing</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0" name="Text Box 8">
            <a:extLst>
              <a:ext uri="{FF2B5EF4-FFF2-40B4-BE49-F238E27FC236}">
                <a16:creationId xmlns:a16="http://schemas.microsoft.com/office/drawing/2014/main" id="{2A08F109-8E2B-5245-8A52-340C6106B96A}"/>
              </a:ext>
            </a:extLst>
          </p:cNvPr>
          <p:cNvSpPr txBox="1">
            <a:spLocks noChangeArrowheads="1"/>
          </p:cNvSpPr>
          <p:nvPr/>
        </p:nvSpPr>
        <p:spPr bwMode="auto">
          <a:xfrm>
            <a:off x="4548230" y="1273234"/>
            <a:ext cx="6427275" cy="5034576"/>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oAutofit/>
          </a:bodyPr>
          <a:lstStyle>
            <a:lvl1pPr marL="365125" indent="-36512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0" indent="0">
              <a:spcBef>
                <a:spcPts val="1200"/>
              </a:spcBef>
              <a:buNone/>
            </a:pPr>
            <a:r>
              <a:rPr lang="en-GB" altLang="en-US" sz="1700" b="1" dirty="0">
                <a:solidFill>
                  <a:srgbClr val="414042"/>
                </a:solidFill>
              </a:rPr>
              <a:t>Now I want you to work independently to:</a:t>
            </a:r>
          </a:p>
          <a:p>
            <a:pPr marL="222250" indent="-222250">
              <a:spcBef>
                <a:spcPts val="1200"/>
              </a:spcBef>
              <a:buClr>
                <a:srgbClr val="0070C0"/>
              </a:buClr>
              <a:buFont typeface="Arial" panose="020B0604020202020204" pitchFamily="34" charset="0"/>
              <a:buChar char="•"/>
            </a:pPr>
            <a:r>
              <a:rPr lang="en-GB" altLang="en-US" sz="1700" dirty="0">
                <a:solidFill>
                  <a:srgbClr val="414042"/>
                </a:solidFill>
              </a:rPr>
              <a:t>Look at the features list and choose the form of writing. </a:t>
            </a:r>
          </a:p>
          <a:p>
            <a:pPr marL="222250" indent="-222250">
              <a:spcBef>
                <a:spcPts val="1200"/>
              </a:spcBef>
              <a:buClr>
                <a:srgbClr val="0070C0"/>
              </a:buClr>
              <a:buFont typeface="Arial" panose="020B0604020202020204" pitchFamily="34" charset="0"/>
              <a:buChar char="•"/>
            </a:pPr>
            <a:r>
              <a:rPr lang="en-GB" altLang="en-US" sz="1700" dirty="0">
                <a:solidFill>
                  <a:srgbClr val="414042"/>
                </a:solidFill>
              </a:rPr>
              <a:t>Look at the examples we have already and see if there is anything you would like to use.</a:t>
            </a:r>
          </a:p>
          <a:p>
            <a:pPr marL="222250" indent="-222250">
              <a:spcBef>
                <a:spcPts val="1200"/>
              </a:spcBef>
              <a:buClr>
                <a:srgbClr val="0070C0"/>
              </a:buClr>
              <a:buFont typeface="Arial" panose="020B0604020202020204" pitchFamily="34" charset="0"/>
              <a:buChar char="•"/>
            </a:pPr>
            <a:r>
              <a:rPr lang="en-GB" altLang="en-US" sz="1700" dirty="0">
                <a:solidFill>
                  <a:srgbClr val="414042"/>
                </a:solidFill>
              </a:rPr>
              <a:t>Try out words, sentences and paragraphs on whiteboards or in writing journals.</a:t>
            </a:r>
          </a:p>
          <a:p>
            <a:pPr marL="222250" indent="-222250">
              <a:spcBef>
                <a:spcPts val="1200"/>
              </a:spcBef>
              <a:buClr>
                <a:srgbClr val="0070C0"/>
              </a:buClr>
              <a:buFont typeface="Arial" panose="020B0604020202020204" pitchFamily="34" charset="0"/>
              <a:buChar char="•"/>
            </a:pPr>
            <a:r>
              <a:rPr lang="en-GB" altLang="en-US" sz="1700" dirty="0">
                <a:solidFill>
                  <a:srgbClr val="414042"/>
                </a:solidFill>
              </a:rPr>
              <a:t>Use the working wall, writing journals, timeline, dictionaries,  thesauruses, etc.</a:t>
            </a:r>
          </a:p>
          <a:p>
            <a:pPr marL="222250" indent="-222250">
              <a:spcBef>
                <a:spcPts val="1200"/>
              </a:spcBef>
              <a:buClr>
                <a:srgbClr val="0070C0"/>
              </a:buClr>
              <a:buFont typeface="Arial" panose="020B0604020202020204" pitchFamily="34" charset="0"/>
              <a:buChar char="•"/>
            </a:pPr>
            <a:r>
              <a:rPr lang="en-GB" altLang="en-US" sz="1700" dirty="0">
                <a:solidFill>
                  <a:srgbClr val="414042"/>
                </a:solidFill>
              </a:rPr>
              <a:t>Read aloud to an audience which may be your partner, another group or the whole class.</a:t>
            </a:r>
          </a:p>
          <a:p>
            <a:pPr marL="222250" indent="-222250">
              <a:spcBef>
                <a:spcPts val="1200"/>
              </a:spcBef>
              <a:buClr>
                <a:srgbClr val="0070C0"/>
              </a:buClr>
              <a:buFont typeface="Arial" panose="020B0604020202020204" pitchFamily="34" charset="0"/>
              <a:buChar char="•"/>
            </a:pPr>
            <a:r>
              <a:rPr lang="en-GB" altLang="en-US" sz="1700" dirty="0">
                <a:solidFill>
                  <a:srgbClr val="414042"/>
                </a:solidFill>
              </a:rPr>
              <a:t>Ask your partner to assess the writing against the agreed success criteria and tell you how effective it is.</a:t>
            </a:r>
          </a:p>
          <a:p>
            <a:pPr marL="222250" indent="-222250">
              <a:spcBef>
                <a:spcPts val="1200"/>
              </a:spcBef>
              <a:buClr>
                <a:srgbClr val="0070C0"/>
              </a:buClr>
              <a:buFont typeface="Arial" panose="020B0604020202020204" pitchFamily="34" charset="0"/>
              <a:buChar char="•"/>
            </a:pPr>
            <a:r>
              <a:rPr lang="en-GB" altLang="en-US" sz="1700" dirty="0">
                <a:solidFill>
                  <a:srgbClr val="414042"/>
                </a:solidFill>
              </a:rPr>
              <a:t>Indicate on your writing where you feel they have met certain criteria.</a:t>
            </a:r>
          </a:p>
        </p:txBody>
      </p:sp>
    </p:spTree>
    <p:extLst>
      <p:ext uri="{BB962C8B-B14F-4D97-AF65-F5344CB8AC3E}">
        <p14:creationId xmlns:p14="http://schemas.microsoft.com/office/powerpoint/2010/main" val="230362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EC122C8-691D-FB45-A3DE-61D05FD06FBF}"/>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CCAE6E81-D19F-E447-8979-D71AB3206295}"/>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11" name="Text Box 5">
            <a:extLst>
              <a:ext uri="{FF2B5EF4-FFF2-40B4-BE49-F238E27FC236}">
                <a16:creationId xmlns:a16="http://schemas.microsoft.com/office/drawing/2014/main" id="{A1F7CC13-1293-5E4C-A4DE-D514ECB2A215}"/>
              </a:ext>
            </a:extLst>
          </p:cNvPr>
          <p:cNvSpPr txBox="1">
            <a:spLocks noChangeArrowheads="1"/>
          </p:cNvSpPr>
          <p:nvPr/>
        </p:nvSpPr>
        <p:spPr bwMode="auto">
          <a:xfrm>
            <a:off x="1175934" y="960362"/>
            <a:ext cx="9840132" cy="5324199"/>
          </a:xfrm>
          <a:prstGeom prst="rect">
            <a:avLst/>
          </a:prstGeom>
          <a:noFill/>
          <a:ln w="9525">
            <a:noFill/>
            <a:miter lim="800000"/>
            <a:headEnd/>
            <a:tailEnd/>
          </a:ln>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1600" i="1" dirty="0">
                <a:solidFill>
                  <a:srgbClr val="414042"/>
                </a:solidFill>
              </a:rPr>
              <a:t>Mabel and I had been walking on the promenade deck that afternoon and had retired to our cabin to rest. She insisted that we should attend the dance as there may never be another opportunity for me to a</a:t>
            </a:r>
            <a:r>
              <a:rPr lang="en-US" altLang="en-US" sz="1600" i="1" dirty="0" err="1">
                <a:solidFill>
                  <a:srgbClr val="414042"/>
                </a:solidFill>
              </a:rPr>
              <a:t>ct</a:t>
            </a:r>
            <a:r>
              <a:rPr lang="en-US" altLang="en-US" sz="1600" i="1" dirty="0">
                <a:solidFill>
                  <a:srgbClr val="414042"/>
                </a:solidFill>
              </a:rPr>
              <a:t> like a lady</a:t>
            </a:r>
            <a:r>
              <a:rPr lang="en-GB" altLang="en-US" sz="1600" i="1" dirty="0">
                <a:solidFill>
                  <a:srgbClr val="414042"/>
                </a:solidFill>
              </a:rPr>
              <a:t>. I was so nervous – all those wealthy </a:t>
            </a:r>
            <a:r>
              <a:rPr lang="en-US" altLang="en-US" sz="1600" i="1" dirty="0">
                <a:solidFill>
                  <a:srgbClr val="414042"/>
                </a:solidFill>
              </a:rPr>
              <a:t>people! I was sure they would know I was an imposter but Mabel said they were no better than us – they just thought they were.</a:t>
            </a:r>
          </a:p>
          <a:p>
            <a:pPr eaLnBrk="1" hangingPunct="1">
              <a:lnSpc>
                <a:spcPct val="95000"/>
              </a:lnSpc>
              <a:spcBef>
                <a:spcPts val="1500"/>
              </a:spcBef>
              <a:buFontTx/>
              <a:buNone/>
            </a:pPr>
            <a:r>
              <a:rPr lang="en-GB" altLang="en-US" sz="1600" i="1" dirty="0">
                <a:solidFill>
                  <a:srgbClr val="414042"/>
                </a:solidFill>
              </a:rPr>
              <a:t>Mabel had brought a new dress as a gift for </a:t>
            </a:r>
            <a:r>
              <a:rPr lang="en-US" altLang="en-US" sz="1600" i="1" dirty="0">
                <a:solidFill>
                  <a:srgbClr val="414042"/>
                </a:solidFill>
              </a:rPr>
              <a:t>Emily, who is</a:t>
            </a:r>
            <a:r>
              <a:rPr lang="en-GB" altLang="en-US" sz="1600" i="1" dirty="0">
                <a:solidFill>
                  <a:srgbClr val="414042"/>
                </a:solidFill>
              </a:rPr>
              <a:t> her daughter</a:t>
            </a:r>
            <a:r>
              <a:rPr lang="en-US" altLang="en-US" sz="1600" i="1" dirty="0">
                <a:solidFill>
                  <a:srgbClr val="414042"/>
                </a:solidFill>
              </a:rPr>
              <a:t>-</a:t>
            </a:r>
            <a:r>
              <a:rPr lang="en-GB" altLang="en-US" sz="1600" i="1" dirty="0">
                <a:solidFill>
                  <a:srgbClr val="414042"/>
                </a:solidFill>
              </a:rPr>
              <a:t>in</a:t>
            </a:r>
            <a:r>
              <a:rPr lang="en-US" altLang="en-US" sz="1600" i="1" dirty="0">
                <a:solidFill>
                  <a:srgbClr val="414042"/>
                </a:solidFill>
              </a:rPr>
              <a:t>-</a:t>
            </a:r>
            <a:r>
              <a:rPr lang="en-GB" altLang="en-US" sz="1600" i="1" dirty="0">
                <a:solidFill>
                  <a:srgbClr val="414042"/>
                </a:solidFill>
              </a:rPr>
              <a:t>law</a:t>
            </a:r>
            <a:r>
              <a:rPr lang="en-US" altLang="en-US" sz="1600" i="1" dirty="0">
                <a:solidFill>
                  <a:srgbClr val="414042"/>
                </a:solidFill>
              </a:rPr>
              <a:t>. I couldn’t believe it when she said I could wear it. So kind. It is the most beautiful satin striped dress with shades of turquoise and silver; it reminds me of sunlight glinting on the sea. I was so excited to wear it and to be going to the dance. Mabel has really opened my eyes.</a:t>
            </a:r>
          </a:p>
          <a:p>
            <a:pPr eaLnBrk="1" hangingPunct="1">
              <a:lnSpc>
                <a:spcPct val="95000"/>
              </a:lnSpc>
              <a:spcBef>
                <a:spcPts val="1500"/>
              </a:spcBef>
              <a:buFontTx/>
              <a:buNone/>
            </a:pPr>
            <a:r>
              <a:rPr lang="en-US" altLang="en-US" sz="1600" i="1" dirty="0">
                <a:solidFill>
                  <a:srgbClr val="414042"/>
                </a:solidFill>
              </a:rPr>
              <a:t>As we entered the ballroom, the orchestra was playing and I immediately </a:t>
            </a:r>
            <a:r>
              <a:rPr lang="en-US" altLang="en-US" sz="1600" i="1" dirty="0" err="1">
                <a:solidFill>
                  <a:srgbClr val="414042"/>
                </a:solidFill>
              </a:rPr>
              <a:t>recognised</a:t>
            </a:r>
            <a:r>
              <a:rPr lang="en-US" altLang="en-US" sz="1600" i="1" dirty="0">
                <a:solidFill>
                  <a:srgbClr val="414042"/>
                </a:solidFill>
              </a:rPr>
              <a:t> the music from Mabel’s collection. I watched the orchestra intently and spotted a dark-haired young man who was playing the violin. The haunting music drifted across the silence as everyone sat spellbound by the charm of the music and the elegance of the dancers, but I couldn’t take my eyes off him.</a:t>
            </a:r>
          </a:p>
          <a:p>
            <a:pPr eaLnBrk="1" hangingPunct="1">
              <a:lnSpc>
                <a:spcPct val="95000"/>
              </a:lnSpc>
              <a:spcBef>
                <a:spcPts val="1500"/>
              </a:spcBef>
              <a:buFontTx/>
              <a:buNone/>
            </a:pPr>
            <a:r>
              <a:rPr lang="en-US" altLang="en-US" sz="1600" i="1" dirty="0">
                <a:solidFill>
                  <a:srgbClr val="414042"/>
                </a:solidFill>
              </a:rPr>
              <a:t>I had some champagne, which was my very first taste, and the bubbles went up my nose! Mabel, who knows all about this kind of thing, said she had expected that. We were having such a lovely time when a man raced in carrying a block of ice. We had no idea what was about to happen.</a:t>
            </a:r>
            <a:endParaRPr lang="en-GB" altLang="en-US" sz="1600" i="1" dirty="0">
              <a:solidFill>
                <a:srgbClr val="414042"/>
              </a:solidFill>
            </a:endParaRPr>
          </a:p>
          <a:p>
            <a:pPr algn="r" eaLnBrk="1" hangingPunct="1">
              <a:lnSpc>
                <a:spcPct val="95000"/>
              </a:lnSpc>
              <a:spcBef>
                <a:spcPts val="1500"/>
              </a:spcBef>
              <a:buFontTx/>
              <a:buNone/>
            </a:pPr>
            <a:r>
              <a:rPr lang="en-GB" altLang="en-US" sz="1600" b="1" dirty="0">
                <a:solidFill>
                  <a:srgbClr val="414042"/>
                </a:solidFill>
              </a:rPr>
              <a:t>Miss Alice Hilton,</a:t>
            </a:r>
            <a:br>
              <a:rPr lang="en-GB" altLang="en-US" sz="1600" b="1" dirty="0">
                <a:solidFill>
                  <a:srgbClr val="414042"/>
                </a:solidFill>
              </a:rPr>
            </a:br>
            <a:r>
              <a:rPr lang="en-GB" altLang="en-US" sz="1600" dirty="0">
                <a:solidFill>
                  <a:srgbClr val="414042"/>
                </a:solidFill>
              </a:rPr>
              <a:t>First Class Passenger</a:t>
            </a:r>
          </a:p>
        </p:txBody>
      </p:sp>
    </p:spTree>
    <p:extLst>
      <p:ext uri="{BB962C8B-B14F-4D97-AF65-F5344CB8AC3E}">
        <p14:creationId xmlns:p14="http://schemas.microsoft.com/office/powerpoint/2010/main" val="35384660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grpSp>
        <p:nvGrpSpPr>
          <p:cNvPr id="2" name="Group 1">
            <a:extLst>
              <a:ext uri="{FF2B5EF4-FFF2-40B4-BE49-F238E27FC236}">
                <a16:creationId xmlns:a16="http://schemas.microsoft.com/office/drawing/2014/main" id="{81BA336E-FCDB-1643-BF8A-192B249951A8}"/>
              </a:ext>
            </a:extLst>
          </p:cNvPr>
          <p:cNvGrpSpPr/>
          <p:nvPr/>
        </p:nvGrpSpPr>
        <p:grpSpPr>
          <a:xfrm>
            <a:off x="1467614" y="2120707"/>
            <a:ext cx="9252638" cy="2876016"/>
            <a:chOff x="-4135" y="1843788"/>
            <a:chExt cx="12196135" cy="3790950"/>
          </a:xfrm>
        </p:grpSpPr>
        <p:sp>
          <p:nvSpPr>
            <p:cNvPr id="10" name="Rectangle 9">
              <a:extLst>
                <a:ext uri="{FF2B5EF4-FFF2-40B4-BE49-F238E27FC236}">
                  <a16:creationId xmlns:a16="http://schemas.microsoft.com/office/drawing/2014/main" id="{6A4DEC9C-06E1-7A4D-9515-B948DA14EF50}"/>
                </a:ext>
              </a:extLst>
            </p:cNvPr>
            <p:cNvSpPr/>
            <p:nvPr/>
          </p:nvSpPr>
          <p:spPr>
            <a:xfrm>
              <a:off x="-4135" y="18437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3" name="Picture 6">
              <a:extLst>
                <a:ext uri="{FF2B5EF4-FFF2-40B4-BE49-F238E27FC236}">
                  <a16:creationId xmlns:a16="http://schemas.microsoft.com/office/drawing/2014/main" id="{1A7B79BE-3DB8-E949-AB81-7A46B8B43DF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722420" y="1911350"/>
              <a:ext cx="6589643" cy="365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descr="Alice at Home">
              <a:extLst>
                <a:ext uri="{FF2B5EF4-FFF2-40B4-BE49-F238E27FC236}">
                  <a16:creationId xmlns:a16="http://schemas.microsoft.com/office/drawing/2014/main" id="{EFFB4E56-5505-3C4A-9D25-214E352E6732}"/>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0" y="1911350"/>
              <a:ext cx="2643187" cy="370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pic>
          <p:nvPicPr>
            <p:cNvPr id="17" name="Picture 10" descr="Mabel at Home">
              <a:extLst>
                <a:ext uri="{FF2B5EF4-FFF2-40B4-BE49-F238E27FC236}">
                  <a16:creationId xmlns:a16="http://schemas.microsoft.com/office/drawing/2014/main" id="{86955245-ADF4-CC43-959D-01C41FCDF76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9399409" y="1898358"/>
              <a:ext cx="2745062" cy="3668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Title 1">
            <a:extLst>
              <a:ext uri="{FF2B5EF4-FFF2-40B4-BE49-F238E27FC236}">
                <a16:creationId xmlns:a16="http://schemas.microsoft.com/office/drawing/2014/main" id="{FC7AAA46-F26E-4345-AC0D-0EFF5E1CBB26}"/>
              </a:ext>
            </a:extLst>
          </p:cNvPr>
          <p:cNvSpPr txBox="1">
            <a:spLocks/>
          </p:cNvSpPr>
          <p:nvPr/>
        </p:nvSpPr>
        <p:spPr>
          <a:xfrm>
            <a:off x="-2" y="472600"/>
            <a:ext cx="12192002" cy="181075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200"/>
              </a:spcBef>
            </a:pPr>
            <a:r>
              <a:rPr lang="en-GB" sz="3500" b="1" dirty="0">
                <a:solidFill>
                  <a:schemeClr val="bg1"/>
                </a:solidFill>
                <a:latin typeface="Comic Sans MS" panose="030F0702030302020204" pitchFamily="66" charset="0"/>
              </a:rPr>
              <a:t>The Titanic Narrative</a:t>
            </a:r>
          </a:p>
          <a:p>
            <a:pPr algn="ctr">
              <a:lnSpc>
                <a:spcPct val="100000"/>
              </a:lnSpc>
              <a:spcBef>
                <a:spcPts val="200"/>
              </a:spcBef>
            </a:pPr>
            <a:r>
              <a:rPr lang="en-GB" sz="2800" dirty="0">
                <a:solidFill>
                  <a:schemeClr val="bg1"/>
                </a:solidFill>
                <a:latin typeface="Comic Sans MS" panose="030F0902030302020204" pitchFamily="66" charset="0"/>
                <a:cs typeface="Arial" panose="020B0604020202020204" pitchFamily="34" charset="0"/>
              </a:rPr>
              <a:t>The Teaching Sequence for Writing</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0004680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6" name="Text Box 4">
            <a:extLst>
              <a:ext uri="{FF2B5EF4-FFF2-40B4-BE49-F238E27FC236}">
                <a16:creationId xmlns:a16="http://schemas.microsoft.com/office/drawing/2014/main" id="{25393EBB-A0EB-0E45-9B6B-13819791CA6E}"/>
              </a:ext>
            </a:extLst>
          </p:cNvPr>
          <p:cNvSpPr txBox="1">
            <a:spLocks noChangeArrowheads="1"/>
          </p:cNvSpPr>
          <p:nvPr/>
        </p:nvSpPr>
        <p:spPr bwMode="auto">
          <a:xfrm>
            <a:off x="1" y="2482401"/>
            <a:ext cx="12191999" cy="946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Original illustrations by Stella Perrett, Radical Cartoons</a:t>
            </a:r>
          </a:p>
          <a:p>
            <a:pPr algn="ctr" eaLnBrk="1" hangingPunct="1">
              <a:spcBef>
                <a:spcPts val="300"/>
              </a:spcBef>
              <a:buFontTx/>
              <a:buNone/>
            </a:pPr>
            <a:r>
              <a:rPr lang="en-GB" altLang="en-US" sz="2000" dirty="0">
                <a:solidFill>
                  <a:srgbClr val="0070C0"/>
                </a:solidFill>
                <a:hlinkClick r:id="rId3">
                  <a:extLst>
                    <a:ext uri="{A12FA001-AC4F-418D-AE19-62706E023703}">
                      <ahyp:hlinkClr xmlns:ahyp="http://schemas.microsoft.com/office/drawing/2018/hyperlinkcolor" val="tx"/>
                    </a:ext>
                  </a:extLst>
                </a:hlinkClick>
              </a:rPr>
              <a:t>https://www.radicalcartoons.com/</a:t>
            </a:r>
            <a:endParaRPr lang="en-GB" altLang="en-US" sz="2000"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1" y="5213069"/>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Supporting comments for the reading phase  used with kind permission of</a:t>
            </a:r>
            <a:endParaRPr lang="en-GB" altLang="en-US" sz="2000" dirty="0">
              <a:solidFill>
                <a:srgbClr val="0070C0"/>
              </a:solidFill>
            </a:endParaRPr>
          </a:p>
          <a:p>
            <a:pPr algn="ctr" eaLnBrk="1" hangingPunct="1">
              <a:spcBef>
                <a:spcPts val="300"/>
              </a:spcBef>
              <a:buFontTx/>
              <a:buNone/>
            </a:pPr>
            <a:r>
              <a:rPr lang="en-GB" altLang="en-US" sz="2000" dirty="0">
                <a:solidFill>
                  <a:srgbClr val="0070C0"/>
                </a:solidFill>
                <a:hlinkClick r:id="rId4">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grpSp>
        <p:nvGrpSpPr>
          <p:cNvPr id="2" name="Group 1">
            <a:extLst>
              <a:ext uri="{FF2B5EF4-FFF2-40B4-BE49-F238E27FC236}">
                <a16:creationId xmlns:a16="http://schemas.microsoft.com/office/drawing/2014/main" id="{0950CC5F-F306-2E4D-B5C4-DF2B98EF9E3C}"/>
              </a:ext>
            </a:extLst>
          </p:cNvPr>
          <p:cNvGrpSpPr/>
          <p:nvPr/>
        </p:nvGrpSpPr>
        <p:grpSpPr>
          <a:xfrm>
            <a:off x="3386047" y="684806"/>
            <a:ext cx="5419902" cy="1620749"/>
            <a:chOff x="-349138" y="1554325"/>
            <a:chExt cx="8142309" cy="2434848"/>
          </a:xfrm>
        </p:grpSpPr>
        <p:pic>
          <p:nvPicPr>
            <p:cNvPr id="11" name="Picture 6">
              <a:extLst>
                <a:ext uri="{FF2B5EF4-FFF2-40B4-BE49-F238E27FC236}">
                  <a16:creationId xmlns:a16="http://schemas.microsoft.com/office/drawing/2014/main" id="{3479AAF9-FB06-8E46-993F-937BB55768C3}"/>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49138" y="1559247"/>
              <a:ext cx="3439048" cy="2425953"/>
            </a:xfrm>
            <a:prstGeom prst="rect">
              <a:avLst/>
            </a:prstGeom>
            <a:noFill/>
            <a:ln w="38100">
              <a:noFill/>
              <a:miter lim="800000"/>
              <a:headEnd/>
              <a:tailEnd/>
            </a:ln>
            <a:extLst>
              <a:ext uri="{909E8E84-426E-40DD-AFC4-6F175D3DCCD1}">
                <a14:hiddenFill xmlns:a14="http://schemas.microsoft.com/office/drawing/2010/main">
                  <a:solidFill>
                    <a:srgbClr val="FFFFFF"/>
                  </a:solidFill>
                </a14:hiddenFill>
              </a:ext>
            </a:extLst>
          </p:spPr>
        </p:pic>
        <p:pic>
          <p:nvPicPr>
            <p:cNvPr id="12" name="Picture 10" descr="Mill girls">
              <a:extLst>
                <a:ext uri="{FF2B5EF4-FFF2-40B4-BE49-F238E27FC236}">
                  <a16:creationId xmlns:a16="http://schemas.microsoft.com/office/drawing/2014/main" id="{8099BC20-0037-6D42-8A71-13727BEF417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23181" y="1554325"/>
              <a:ext cx="1795365" cy="2425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3">
              <a:extLst>
                <a:ext uri="{FF2B5EF4-FFF2-40B4-BE49-F238E27FC236}">
                  <a16:creationId xmlns:a16="http://schemas.microsoft.com/office/drawing/2014/main" id="{488F3246-26FA-5A48-A15E-E5D7DE9A4839}"/>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5351817" y="1559247"/>
              <a:ext cx="2441354" cy="242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Rectangle 5">
            <a:extLst>
              <a:ext uri="{FF2B5EF4-FFF2-40B4-BE49-F238E27FC236}">
                <a16:creationId xmlns:a16="http://schemas.microsoft.com/office/drawing/2014/main" id="{8ED4207F-8C20-F66A-81DA-0ED61B575A2D}"/>
              </a:ext>
            </a:extLst>
          </p:cNvPr>
          <p:cNvSpPr>
            <a:spLocks noChangeArrowheads="1"/>
          </p:cNvSpPr>
          <p:nvPr/>
        </p:nvSpPr>
        <p:spPr bwMode="auto">
          <a:xfrm>
            <a:off x="738602" y="4600643"/>
            <a:ext cx="1071479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r>
              <a:rPr lang="en-GB" altLang="en-US" dirty="0">
                <a:hlinkClick r:id="rId8"/>
              </a:rPr>
              <a:t>https://www.teacher-of-primary.co.uk/titanic-(non-fiction-writing)-teaching-resources-807.html</a:t>
            </a:r>
            <a:r>
              <a:rPr lang="en-GB" altLang="en-US" dirty="0"/>
              <a:t> </a:t>
            </a:r>
          </a:p>
        </p:txBody>
      </p:sp>
      <p:pic>
        <p:nvPicPr>
          <p:cNvPr id="5" name="Picture 7" descr="Teacher of Primary">
            <a:extLst>
              <a:ext uri="{FF2B5EF4-FFF2-40B4-BE49-F238E27FC236}">
                <a16:creationId xmlns:a16="http://schemas.microsoft.com/office/drawing/2014/main" id="{A83939C3-ECEC-3B8F-D4EE-5625C02F16E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0711" y="3829240"/>
            <a:ext cx="24574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4">
            <a:extLst>
              <a:ext uri="{FF2B5EF4-FFF2-40B4-BE49-F238E27FC236}">
                <a16:creationId xmlns:a16="http://schemas.microsoft.com/office/drawing/2014/main" id="{AF57955F-F2AB-39BD-88C6-27017DD08362}"/>
              </a:ext>
            </a:extLst>
          </p:cNvPr>
          <p:cNvSpPr txBox="1">
            <a:spLocks noChangeArrowheads="1"/>
          </p:cNvSpPr>
          <p:nvPr/>
        </p:nvSpPr>
        <p:spPr bwMode="auto">
          <a:xfrm>
            <a:off x="-130062" y="3405969"/>
            <a:ext cx="12191999" cy="946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300"/>
              </a:spcBef>
              <a:buFontTx/>
              <a:buNone/>
            </a:pPr>
            <a:r>
              <a:rPr lang="en-GB" altLang="en-US" sz="2000" dirty="0">
                <a:solidFill>
                  <a:srgbClr val="414042"/>
                </a:solidFill>
              </a:rPr>
              <a:t>A full unit of work based on the Titanic is available from</a:t>
            </a:r>
          </a:p>
        </p:txBody>
      </p:sp>
    </p:spTree>
    <p:extLst>
      <p:ext uri="{BB962C8B-B14F-4D97-AF65-F5344CB8AC3E}">
        <p14:creationId xmlns:p14="http://schemas.microsoft.com/office/powerpoint/2010/main" val="4280331599"/>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12800</TotalTime>
  <Words>15692</Words>
  <Application>Microsoft Office PowerPoint</Application>
  <PresentationFormat>Widescreen</PresentationFormat>
  <Paragraphs>1091</Paragraphs>
  <Slides>97</Slides>
  <Notes>77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97</vt:i4>
      </vt:variant>
    </vt:vector>
  </HeadingPairs>
  <TitlesOfParts>
    <vt:vector size="105" baseType="lpstr">
      <vt:lpstr>Arial</vt:lpstr>
      <vt:lpstr>Calibri</vt:lpstr>
      <vt:lpstr>Calibri Light</vt:lpstr>
      <vt:lpstr>Comic Sans MS</vt:lpstr>
      <vt:lpstr>Times New Roman</vt:lpstr>
      <vt:lpstr>Wingdings</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1008</cp:revision>
  <dcterms:created xsi:type="dcterms:W3CDTF">2021-01-11T17:47:06Z</dcterms:created>
  <dcterms:modified xsi:type="dcterms:W3CDTF">2022-10-06T10:41:37Z</dcterms:modified>
</cp:coreProperties>
</file>