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66"/>
  </p:notesMasterIdLst>
  <p:sldIdLst>
    <p:sldId id="274" r:id="rId3"/>
    <p:sldId id="277" r:id="rId4"/>
    <p:sldId id="278" r:id="rId5"/>
    <p:sldId id="279" r:id="rId6"/>
    <p:sldId id="280" r:id="rId7"/>
    <p:sldId id="385" r:id="rId8"/>
    <p:sldId id="410" r:id="rId9"/>
    <p:sldId id="283" r:id="rId10"/>
    <p:sldId id="600" r:id="rId11"/>
    <p:sldId id="601" r:id="rId12"/>
    <p:sldId id="285" r:id="rId13"/>
    <p:sldId id="288" r:id="rId14"/>
    <p:sldId id="602" r:id="rId15"/>
    <p:sldId id="603" r:id="rId16"/>
    <p:sldId id="604" r:id="rId17"/>
    <p:sldId id="605" r:id="rId18"/>
    <p:sldId id="606" r:id="rId19"/>
    <p:sldId id="607" r:id="rId20"/>
    <p:sldId id="608" r:id="rId21"/>
    <p:sldId id="609" r:id="rId22"/>
    <p:sldId id="416" r:id="rId23"/>
    <p:sldId id="610" r:id="rId24"/>
    <p:sldId id="297" r:id="rId25"/>
    <p:sldId id="302" r:id="rId26"/>
    <p:sldId id="304" r:id="rId27"/>
    <p:sldId id="446" r:id="rId28"/>
    <p:sldId id="611" r:id="rId29"/>
    <p:sldId id="612" r:id="rId30"/>
    <p:sldId id="420" r:id="rId31"/>
    <p:sldId id="613" r:id="rId32"/>
    <p:sldId id="614" r:id="rId33"/>
    <p:sldId id="615" r:id="rId34"/>
    <p:sldId id="616" r:id="rId35"/>
    <p:sldId id="617" r:id="rId36"/>
    <p:sldId id="618" r:id="rId37"/>
    <p:sldId id="619" r:id="rId38"/>
    <p:sldId id="546" r:id="rId39"/>
    <p:sldId id="646" r:id="rId40"/>
    <p:sldId id="635" r:id="rId41"/>
    <p:sldId id="636" r:id="rId42"/>
    <p:sldId id="637" r:id="rId43"/>
    <p:sldId id="638" r:id="rId44"/>
    <p:sldId id="639" r:id="rId45"/>
    <p:sldId id="640" r:id="rId46"/>
    <p:sldId id="641" r:id="rId47"/>
    <p:sldId id="642" r:id="rId48"/>
    <p:sldId id="643" r:id="rId49"/>
    <p:sldId id="644" r:id="rId50"/>
    <p:sldId id="645" r:id="rId51"/>
    <p:sldId id="501" r:id="rId52"/>
    <p:sldId id="630" r:id="rId53"/>
    <p:sldId id="378" r:id="rId54"/>
    <p:sldId id="631" r:id="rId55"/>
    <p:sldId id="596" r:id="rId56"/>
    <p:sldId id="597" r:id="rId57"/>
    <p:sldId id="632" r:id="rId58"/>
    <p:sldId id="633" r:id="rId59"/>
    <p:sldId id="512" r:id="rId60"/>
    <p:sldId id="513" r:id="rId61"/>
    <p:sldId id="515" r:id="rId62"/>
    <p:sldId id="524" r:id="rId63"/>
    <p:sldId id="275" r:id="rId64"/>
    <p:sldId id="375"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21" userDrawn="1">
          <p15:clr>
            <a:srgbClr val="A4A3A4"/>
          </p15:clr>
        </p15:guide>
        <p15:guide id="4" pos="6176" userDrawn="1">
          <p15:clr>
            <a:srgbClr val="A4A3A4"/>
          </p15:clr>
        </p15:guide>
        <p15:guide id="5" pos="7628" userDrawn="1">
          <p15:clr>
            <a:srgbClr val="A4A3A4"/>
          </p15:clr>
        </p15:guide>
        <p15:guide id="8" pos="7514" userDrawn="1">
          <p15:clr>
            <a:srgbClr val="A4A3A4"/>
          </p15:clr>
        </p15:guide>
        <p15:guide id="11" orient="horz" pos="1298" userDrawn="1">
          <p15:clr>
            <a:srgbClr val="A4A3A4"/>
          </p15:clr>
        </p15:guide>
        <p15:guide id="13" orient="horz" pos="2478" userDrawn="1">
          <p15:clr>
            <a:srgbClr val="A4A3A4"/>
          </p15:clr>
        </p15:guide>
        <p15:guide id="14" orient="horz" pos="572" userDrawn="1">
          <p15:clr>
            <a:srgbClr val="A4A3A4"/>
          </p15:clr>
        </p15:guide>
        <p15:guide id="16" orient="horz" pos="3453" userDrawn="1">
          <p15:clr>
            <a:srgbClr val="A4A3A4"/>
          </p15:clr>
        </p15:guide>
        <p15:guide id="17" pos="21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3F41"/>
    <a:srgbClr val="0070C0"/>
    <a:srgbClr val="FFA900"/>
    <a:srgbClr val="FF52A9"/>
    <a:srgbClr val="EC7206"/>
    <a:srgbClr val="00A3A6"/>
    <a:srgbClr val="D7AEFF"/>
    <a:srgbClr val="A8D7FF"/>
    <a:srgbClr val="78ADFF"/>
    <a:srgbClr val="37D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44"/>
    <p:restoredTop sz="81615" autoAdjust="0"/>
  </p:normalViewPr>
  <p:slideViewPr>
    <p:cSldViewPr snapToGrid="0" snapToObjects="1">
      <p:cViewPr varScale="1">
        <p:scale>
          <a:sx n="64" d="100"/>
          <a:sy n="64" d="100"/>
        </p:scale>
        <p:origin x="96" y="498"/>
      </p:cViewPr>
      <p:guideLst>
        <p:guide pos="121"/>
        <p:guide pos="6176"/>
        <p:guide pos="7628"/>
        <p:guide pos="7514"/>
        <p:guide orient="horz" pos="1298"/>
        <p:guide orient="horz" pos="2478"/>
        <p:guide orient="horz" pos="572"/>
        <p:guide orient="horz" pos="3453"/>
        <p:guide pos="211"/>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3/31/2023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a:t>
            </a:r>
            <a:r>
              <a:rPr lang="en-GB" altLang="en-US" b="1" dirty="0"/>
              <a:t>suggested</a:t>
            </a:r>
            <a:r>
              <a:rPr lang="en-GB" altLang="en-US" dirty="0"/>
              <a:t> objectives from the National Curriculum for Year 3/4. Teachers should select the most appropriate focuses for the children they teach. Further objectives will be met incidentally as the unit progresses. </a:t>
            </a:r>
            <a:r>
              <a:rPr lang="en-GB" altLang="en-US" b="1" dirty="0"/>
              <a:t>NB</a:t>
            </a:r>
            <a:r>
              <a:rPr lang="en-GB" altLang="en-US" dirty="0"/>
              <a:t> The objectives to skim and scan texts no longer appear in the national curriculum but have been included here as a crucial approach to the speedy reading of texts and retrieval of information.</a:t>
            </a:r>
          </a:p>
          <a:p>
            <a:r>
              <a:rPr lang="en-GB" altLang="en-US" b="1" dirty="0"/>
              <a:t>National Curriculum Non statutory guidance: </a:t>
            </a:r>
            <a:r>
              <a:rPr lang="en-GB" altLang="en-US" dirty="0"/>
              <a:t>In using reference books, pupils need to know what information they need to look for before they begin and need to understand the task. They should be shown how to use contents pages and indexes to locate information. The skills of information retrieval that are taught should be applied, for example, in reading history, geography and science textbooks, and in contexts where pupils are genuinely motivated to find out information, for example, reading information leaflets before a gallery or museum visit or reading a theatre programme or review. Teachers should consider making use of any library services and expertise to support this.</a:t>
            </a:r>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431730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Ensure children can recognise when a text is non fiction as opposed to a fiction text by spotting clues in the title, headings, layout, illustrations, etc.</a:t>
            </a:r>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1635220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819381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1242401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841851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3976582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If this links with a current history topic, teachers could locate and display a more detailed timeline of world history to place the events described in this video clip.</a:t>
            </a:r>
          </a:p>
          <a:p>
            <a:r>
              <a:rPr lang="en-GB" altLang="en-US" dirty="0"/>
              <a:t>For some clever 3D depictions of Baghdad, try Minecraft Education: https://</a:t>
            </a:r>
            <a:r>
              <a:rPr lang="en-GB" altLang="en-US" dirty="0" err="1"/>
              <a:t>education.minecraft.net</a:t>
            </a:r>
            <a:r>
              <a:rPr lang="en-GB" altLang="en-US" dirty="0"/>
              <a:t>/</a:t>
            </a:r>
            <a:r>
              <a:rPr lang="en-GB" altLang="en-US" dirty="0" err="1"/>
              <a:t>en</a:t>
            </a:r>
            <a:r>
              <a:rPr lang="en-GB" altLang="en-US" dirty="0"/>
              <a:t>-us/blog/visiting-the-round-city-of-</a:t>
            </a:r>
            <a:r>
              <a:rPr lang="en-GB" altLang="en-US" dirty="0" err="1"/>
              <a:t>baghdad</a:t>
            </a:r>
            <a:endParaRPr lang="en-GB" altLang="en-US" dirty="0"/>
          </a:p>
          <a:p>
            <a:r>
              <a:rPr lang="en-GB" altLang="en-US" dirty="0"/>
              <a:t>Also, on YouTube, is a 3D depiction of Baghdad changing over time: https://</a:t>
            </a:r>
            <a:r>
              <a:rPr lang="en-GB" altLang="en-US" dirty="0" err="1"/>
              <a:t>www.youtube.com</a:t>
            </a:r>
            <a:r>
              <a:rPr lang="en-GB" altLang="en-US" dirty="0"/>
              <a:t>/</a:t>
            </a:r>
            <a:r>
              <a:rPr lang="en-GB" altLang="en-US" dirty="0" err="1"/>
              <a:t>watch?v</a:t>
            </a:r>
            <a:r>
              <a:rPr lang="en-GB" altLang="en-US" dirty="0"/>
              <a:t>=q1v-jA4umho</a:t>
            </a:r>
          </a:p>
          <a:p>
            <a:r>
              <a:rPr lang="en-GB" altLang="en-US" dirty="0"/>
              <a:t>Always check content before sharing with children.</a:t>
            </a:r>
          </a:p>
          <a:p>
            <a:r>
              <a:rPr lang="en-GB" altLang="en-US" dirty="0"/>
              <a:t>Encourage the children to speculate about the date difference. This is because of the difference between the calendar we use – the Gregorian calendar – and the Islamic calendar. The Gregorian calendar is a solar-based calendar used by the majority of the world, taking the start as the assumed birth date of Jesus Christ. The Islamic calendar is a lunar-based calendar taking its start date as the date the prophet Muhammed made the journey from Mecca to Medina in  622. This is a cross curricular link with RE.</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3883947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Use a question matrix to generate questions from the stems provided. The idea is that the further across and down the stems originate from, the more challenging questions will be constructed. This can also be used to generate random questions by rolling counters along a printed version. The idea is that children constructing their own questions supports deeper understanding of a text. This question matrix is also supplied on the accompanying Word document. </a:t>
            </a:r>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3217876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supplied on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3502654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Teaching Sequence for Writing is still the recommended approach to the teaching of reading and writing. Slides 1-10 are </a:t>
            </a:r>
            <a:r>
              <a:rPr lang="en-US" altLang="en-US" dirty="0"/>
              <a:t>intended for teachers’ use.</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5403660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(supplied on the accompanying PDF file) recommended by Aidan Chambers is one mechanism for structuring thinking</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endParaRPr lang="en-GB"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38169069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Children’s comments can lead the discussion picking up of different interpretations.</a:t>
            </a:r>
            <a:endParaRPr lang="en-GB" altLang="en-US" dirty="0"/>
          </a:p>
          <a:p>
            <a:r>
              <a:rPr lang="en-GB" altLang="en-US" i="1" dirty="0"/>
              <a:t>Structure the questioning to build in challenge and support.</a:t>
            </a:r>
          </a:p>
          <a:p>
            <a:r>
              <a:rPr lang="en-GB" altLang="en-US" i="1" dirty="0"/>
              <a:t>Children learn from each other by listening to classmates justify and elaborate.</a:t>
            </a:r>
          </a:p>
          <a:p>
            <a:r>
              <a:rPr lang="en-GB" altLang="en-US" i="1" dirty="0"/>
              <a:t>Supporting comments used with kind permission of https://</a:t>
            </a:r>
            <a:r>
              <a:rPr lang="en-GB" altLang="en-US" i="1" dirty="0" err="1"/>
              <a:t>jamesdurran.blog</a:t>
            </a:r>
            <a:r>
              <a:rPr lang="en-GB" altLang="en-US" i="1" dirty="0"/>
              <a:t>/</a:t>
            </a:r>
            <a:endParaRPr lang="en-GB" altLang="en-US" dirty="0"/>
          </a:p>
          <a:p>
            <a:r>
              <a:rPr lang="en-GB" altLang="en-US" dirty="0"/>
              <a:t> </a:t>
            </a:r>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343433"/>
                </a:solidFill>
              </a:rPr>
              <a:t>Do not underestimate the </a:t>
            </a:r>
            <a:r>
              <a:rPr lang="en-US" altLang="en-US" sz="1200" dirty="0">
                <a:solidFill>
                  <a:srgbClr val="343433"/>
                </a:solidFill>
              </a:rPr>
              <a:t>investment you are making at this stage in the children’s understanding and future writing success.</a:t>
            </a:r>
            <a:endParaRPr lang="en-GB" altLang="en-US" sz="1200" dirty="0">
              <a:solidFill>
                <a:srgbClr val="343433"/>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should select an approach which best suits the text and meets the needs of the children they teach. For example, in this exploration of a non fiction text which could be controversial, it would be advantageous to allow plenty of opportunity for discussion and debate.</a:t>
            </a:r>
          </a:p>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1538354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32668856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1351388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10097942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12280062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table is also available on the accompanying Word document. </a:t>
            </a: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40446843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1230522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Comic Sans MS" panose="030F0902030302020204" pitchFamily="66" charset="0"/>
              </a:rPr>
              <a:t>Do not underestimate the investment made at the reading phase which will pay dividends in the writing phase.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33439463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a game to be played often with many different texts and children never tire of it! It can support children’s scanning skills and help them locate information quickly. An alternative approach is to have pairs of children as the ‘Fastest Finger’ and the ‘Questioner’ where they challenge each other to scan for specific text.</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41307964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Children need plenty of practice in honing the skills of scanning so that they become efficient when retrieving information</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36382372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the briefest description of a vast topic. If this links with a history study, then the illustrated version of </a:t>
            </a:r>
            <a:r>
              <a:rPr lang="en-GB" altLang="en-US" i="1" dirty="0"/>
              <a:t>The Silk Roads</a:t>
            </a:r>
            <a:r>
              <a:rPr lang="en-GB" altLang="en-US" dirty="0"/>
              <a:t> by Peter </a:t>
            </a:r>
            <a:r>
              <a:rPr lang="en-GB" altLang="en-US" dirty="0" err="1"/>
              <a:t>Frankopan</a:t>
            </a:r>
            <a:r>
              <a:rPr lang="en-GB" altLang="en-US" dirty="0"/>
              <a:t> is recommended.</a:t>
            </a:r>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32471513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 boisterous activity best carried out in a hall or outside. It is designed to learn the facts of an information text by repeated reading and focused listening, then children rephrase the text in their own words, which can be done individually or in pairs.</a:t>
            </a:r>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16760854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12636183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model annotating a text if that hasn’t been done before.</a:t>
            </a:r>
          </a:p>
          <a:p>
            <a:r>
              <a:rPr lang="en-GB" altLang="en-US" dirty="0"/>
              <a:t>The use of adverbs and conjunctions to establish cohesion needs to be revisited several times in different contexts to ensure that children recognise and grasp this tricky concept.</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37036941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can be tricky to teach because there are not many examples of the use of the plural apostrophe in texts, particularly children’s texts. Teachers should be aware that teaching punctuation out of context makes it harder for children to grasp and remember. Examples in genuine texts – if they can be found – are better.</a:t>
            </a:r>
          </a:p>
          <a:p>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10110102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Year 4</a:t>
            </a:r>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30857143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same rules applies to plurals: Find the owner, add the apostrophe, add s if there isn’t one, e.g. the boys’ boots.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1070663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also supplied on the accompanying PDF file.</a:t>
            </a:r>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28342738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16290339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altLang="en-US" dirty="0"/>
              <a:t>Possible tool kit but amend in light of what children identify. </a:t>
            </a:r>
          </a:p>
          <a:p>
            <a:pPr rtl="0" eaLnBrk="1" fontAlgn="base" latinLnBrk="0" hangingPunct="1"/>
            <a:endParaRPr lang="en-GB"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4849631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Co construct the success criteria with the children and agree what the writing COULD include. This is modelled here but can be introduced at any point in the sequence and should reflect what the teacher and the children have identified as possible elements to include.</a:t>
            </a:r>
          </a:p>
          <a:p>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r>
              <a:rPr lang="en-GB" altLang="en-US" dirty="0"/>
              <a:t>The agreed success criteria is a repository to select from, not a hard and fast ‘tick every item’.</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36011815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28056259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18448728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decide whether this writing will be independent or collaborative. It is suggested that a library loan topic box would be an ideal resource to use, or an arrangement with the local library to borrow suitable books.</a:t>
            </a:r>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1000493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1220958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spider diagram is useful for sorting information </a:t>
            </a:r>
            <a:r>
              <a:rPr lang="en-GB" altLang="en-US"/>
              <a:t>in a </a:t>
            </a:r>
            <a:r>
              <a:rPr lang="en-GB" altLang="en-US" dirty="0"/>
              <a:t>logical way and can help children organise their thoughts ready for writing.</a:t>
            </a:r>
          </a:p>
          <a:p>
            <a:r>
              <a:rPr lang="en-GB" altLang="en-US" dirty="0"/>
              <a:t>A detailed explanation of planning a report is Sue Palmer’s The Report Book available as a slide share here: https://</a:t>
            </a:r>
            <a:r>
              <a:rPr lang="en-GB" altLang="en-US" dirty="0" err="1"/>
              <a:t>slideplayer.com</a:t>
            </a:r>
            <a:r>
              <a:rPr lang="en-GB" altLang="en-US" dirty="0"/>
              <a:t>/slide/15035243/ </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33952006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Either share with the children or create your own. This is only a suggestion, as are the subsequent slides. Rehearse orally what you will write and make it explicit that you are doing this.</a:t>
            </a:r>
          </a:p>
          <a:p>
            <a:r>
              <a:rPr lang="en-GB" altLang="en-US" dirty="0"/>
              <a:t>Black italic text – what to say, the monologue, thinking aloud, demonstrating the thought process, etc.</a:t>
            </a:r>
          </a:p>
          <a:p>
            <a:r>
              <a:rPr lang="en-GB" altLang="en-US" dirty="0"/>
              <a:t>Bold blue – what to write as the model.</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1857782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children should be encouraged to orally rehearse then write a sentence.</a:t>
            </a:r>
          </a:p>
          <a:p>
            <a:r>
              <a:rPr lang="en-GB" altLang="en-US" dirty="0"/>
              <a:t>The teacher acts as editor and scribe to produce the next part of the writing.</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7126472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ct val="45000"/>
              </a:spcBef>
            </a:pPr>
            <a:r>
              <a:rPr lang="en-GB" altLang="en-US" dirty="0"/>
              <a:t>The teacher should circulate amongst the children, supporting and challenging where appropriate and making suggestions for improvements.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3879986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Children may choose to write a report on any element of the topic which would fit in with the topic of The Islamic Golden Age. Some children may hug very closely to the model, but this process could then be replicated in other areas of the curriculum once the children are confident with the format. Alternatively, more competent writers may choose a different related topic to write about.</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34856605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63</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8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8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2909701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sz="8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4128497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ea typeface="Microsoft YaHei" panose="020B0503020204020204" pitchFamily="34" charset="-122"/>
              </a:rPr>
              <a:t>The writing focus of this unit will be writing information texts. The topic will be historical, linking to the study of the Islamic Golden Age. This will support the teaching of this topic as a history unit, but the focus of the activities in this unit will be English. There are possible links to other subjects such as art and music.</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466509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3/31/2023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3/31/2023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3/31/2023</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hyperlink" Target="https://www.mentalfloss.com/amazingfactgenerator" TargetMode="External"/><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hyperlink" Target="https://kids.nationalgeographic.com/weird-but-true" TargetMode="External"/><Relationship Id="rId5" Type="http://schemas.openxmlformats.org/officeDocument/2006/relationships/hyperlink" Target="http://www.hookedonfacts.com/" TargetMode="External"/><Relationship Id="rId4" Type="http://schemas.openxmlformats.org/officeDocument/2006/relationships/hyperlink" Target="http://randomfactgenerator.ne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hyperlink" Target="https://bbc.in/3MtRIN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jpeg"/><Relationship Id="rId4" Type="http://schemas.openxmlformats.org/officeDocument/2006/relationships/image" Target="../media/image24.png"/><Relationship Id="rId9"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16.xml"/><Relationship Id="rId5" Type="http://schemas.openxmlformats.org/officeDocument/2006/relationships/image" Target="../media/image39.png"/><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1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 Id="rId9" Type="http://schemas.openxmlformats.org/officeDocument/2006/relationships/image" Target="../media/image21.png"/></Relationships>
</file>

<file path=ppt/slides/_rels/slide5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hyperlink" Target="https://www.radicalcartoons.com/" TargetMode="External"/><Relationship Id="rId2" Type="http://schemas.openxmlformats.org/officeDocument/2006/relationships/notesSlide" Target="../notesSlides/notesSlide53.xml"/><Relationship Id="rId1" Type="http://schemas.openxmlformats.org/officeDocument/2006/relationships/slideLayout" Target="../slideLayouts/slideLayout18.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hyperlink" Target="https://jamesdurran.blo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8C81D4-997A-E348-9ADA-B11E1B256096}"/>
              </a:ext>
            </a:extLst>
          </p:cNvPr>
          <p:cNvSpPr/>
          <p:nvPr/>
        </p:nvSpPr>
        <p:spPr>
          <a:xfrm>
            <a:off x="-4135" y="1843788"/>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8" name="Picture 13">
            <a:extLst>
              <a:ext uri="{FF2B5EF4-FFF2-40B4-BE49-F238E27FC236}">
                <a16:creationId xmlns:a16="http://schemas.microsoft.com/office/drawing/2014/main" id="{74E8E91D-F7F2-0249-8279-F0115396A49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187748" y="1941922"/>
            <a:ext cx="3999910" cy="3601039"/>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pic>
        <p:nvPicPr>
          <p:cNvPr id="19" name="Picture 17">
            <a:extLst>
              <a:ext uri="{FF2B5EF4-FFF2-40B4-BE49-F238E27FC236}">
                <a16:creationId xmlns:a16="http://schemas.microsoft.com/office/drawing/2014/main" id="{03AEBD99-8B2D-E44B-89CC-C7DFE4D2004D}"/>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3854" y="1941922"/>
            <a:ext cx="4008594" cy="36010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6" name="Picture 5" descr="A picture containing calendar&#10;&#10;Description automatically generated">
            <a:extLst>
              <a:ext uri="{FF2B5EF4-FFF2-40B4-BE49-F238E27FC236}">
                <a16:creationId xmlns:a16="http://schemas.microsoft.com/office/drawing/2014/main" id="{46B85DA8-42AC-AF44-BB60-C112914495DA}"/>
              </a:ext>
            </a:extLst>
          </p:cNvPr>
          <p:cNvPicPr>
            <a:picLocks noChangeAspect="1"/>
          </p:cNvPicPr>
          <p:nvPr/>
        </p:nvPicPr>
        <p:blipFill rotWithShape="1">
          <a:blip r:embed="rId5"/>
          <a:srcRect l="17508" t="28316" r="2986" b="19175"/>
          <a:stretch/>
        </p:blipFill>
        <p:spPr>
          <a:xfrm>
            <a:off x="4096044" y="1941920"/>
            <a:ext cx="3999910" cy="3601039"/>
          </a:xfrm>
          <a:prstGeom prst="rect">
            <a:avLst/>
          </a:prstGeom>
        </p:spPr>
      </p:pic>
      <p:sp>
        <p:nvSpPr>
          <p:cNvPr id="3" name="Title 1">
            <a:extLst>
              <a:ext uri="{FF2B5EF4-FFF2-40B4-BE49-F238E27FC236}">
                <a16:creationId xmlns:a16="http://schemas.microsoft.com/office/drawing/2014/main" id="{54245B12-68AD-EC42-B82F-31144A27C33F}"/>
              </a:ext>
            </a:extLst>
          </p:cNvPr>
          <p:cNvSpPr txBox="1">
            <a:spLocks/>
          </p:cNvSpPr>
          <p:nvPr/>
        </p:nvSpPr>
        <p:spPr>
          <a:xfrm>
            <a:off x="-2" y="351091"/>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Tales of the 1001 Arabian nights</a:t>
            </a:r>
          </a:p>
          <a:p>
            <a:pPr algn="ctr">
              <a:lnSpc>
                <a:spcPct val="100000"/>
              </a:lnSpc>
              <a:spcBef>
                <a:spcPts val="600"/>
              </a:spcBef>
            </a:pPr>
            <a:r>
              <a:rPr lang="en-GB" sz="3000" dirty="0">
                <a:solidFill>
                  <a:schemeClr val="bg1"/>
                </a:solidFill>
                <a:latin typeface="Comic Sans MS" panose="030F0702030302020204" pitchFamily="66" charset="0"/>
              </a:rPr>
              <a:t>Non-fiction</a:t>
            </a: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4</a:t>
            </a:r>
            <a:endParaRPr lang="en-US" sz="2000" b="1" dirty="0">
              <a:solidFill>
                <a:schemeClr val="bg1"/>
              </a:solidFill>
              <a:latin typeface="Arial" panose="020B0604020202020204" pitchFamily="34" charset="0"/>
              <a:cs typeface="Arial" panose="020B0604020202020204" pitchFamily="34" charset="0"/>
            </a:endParaRPr>
          </a:p>
        </p:txBody>
      </p:sp>
      <p:pic>
        <p:nvPicPr>
          <p:cNvPr id="16" name="Picture 15" descr="Graphical user interface, application&#10;&#10;Description automatically generated">
            <a:extLst>
              <a:ext uri="{FF2B5EF4-FFF2-40B4-BE49-F238E27FC236}">
                <a16:creationId xmlns:a16="http://schemas.microsoft.com/office/drawing/2014/main" id="{B118C046-E1BC-694D-9088-A1608664BAD9}"/>
              </a:ext>
            </a:extLst>
          </p:cNvPr>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a:off x="117982" y="5828480"/>
            <a:ext cx="1764793" cy="794394"/>
          </a:xfrm>
          <a:prstGeom prst="rect">
            <a:avLst/>
          </a:prstGeom>
        </p:spPr>
      </p:pic>
      <p:grpSp>
        <p:nvGrpSpPr>
          <p:cNvPr id="17" name="Group 16">
            <a:extLst>
              <a:ext uri="{FF2B5EF4-FFF2-40B4-BE49-F238E27FC236}">
                <a16:creationId xmlns:a16="http://schemas.microsoft.com/office/drawing/2014/main" id="{E6009033-DAE6-2241-AEFE-CF6DEF944C63}"/>
              </a:ext>
            </a:extLst>
          </p:cNvPr>
          <p:cNvGrpSpPr/>
          <p:nvPr/>
        </p:nvGrpSpPr>
        <p:grpSpPr>
          <a:xfrm>
            <a:off x="1812926" y="6122379"/>
            <a:ext cx="1119109" cy="230832"/>
            <a:chOff x="1812926" y="6122379"/>
            <a:chExt cx="1119109" cy="230832"/>
          </a:xfrm>
        </p:grpSpPr>
        <p:pic>
          <p:nvPicPr>
            <p:cNvPr id="22" name="Picture 21" descr="A picture containing text, clipart&#10;&#10;Description automatically generated">
              <a:extLst>
                <a:ext uri="{FF2B5EF4-FFF2-40B4-BE49-F238E27FC236}">
                  <a16:creationId xmlns:a16="http://schemas.microsoft.com/office/drawing/2014/main" id="{5E7402C2-D336-D34D-9D0D-885F5F95CC4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5" name="Title 1">
              <a:extLst>
                <a:ext uri="{FF2B5EF4-FFF2-40B4-BE49-F238E27FC236}">
                  <a16:creationId xmlns:a16="http://schemas.microsoft.com/office/drawing/2014/main" id="{7C199A73-0043-A14A-9D4C-F620974D9577}"/>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id="{942829F1-D5A6-004A-93C7-7696DD2B452B}"/>
              </a:ext>
            </a:extLst>
          </p:cNvPr>
          <p:cNvSpPr>
            <a:spLocks noChangeArrowheads="1"/>
          </p:cNvSpPr>
          <p:nvPr/>
        </p:nvSpPr>
        <p:spPr bwMode="auto">
          <a:xfrm>
            <a:off x="1013180" y="747156"/>
            <a:ext cx="9891862" cy="5401095"/>
          </a:xfrm>
          <a:prstGeom prst="rect">
            <a:avLst/>
          </a:prstGeom>
          <a:noFill/>
          <a:ln w="38100">
            <a:noFill/>
            <a:prstDash val="dash"/>
            <a:miter lim="800000"/>
            <a:headEnd/>
            <a:tailEnd/>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2100" b="1" dirty="0">
                <a:solidFill>
                  <a:srgbClr val="414042"/>
                </a:solidFill>
              </a:rPr>
              <a:t>Create Surprise Writing prompts</a:t>
            </a:r>
            <a:r>
              <a:rPr lang="en-US" altLang="en-US" sz="2100" b="1" dirty="0">
                <a:solidFill>
                  <a:srgbClr val="414042"/>
                </a:solidFill>
              </a:rPr>
              <a:t>:</a:t>
            </a:r>
            <a:endParaRPr lang="en-GB" altLang="en-US" sz="2100" b="1" dirty="0">
              <a:solidFill>
                <a:srgbClr val="414042"/>
              </a:solidFill>
            </a:endParaRPr>
          </a:p>
          <a:p>
            <a:pPr eaLnBrk="1" hangingPunct="1">
              <a:spcBef>
                <a:spcPts val="1000"/>
              </a:spcBef>
              <a:buFontTx/>
              <a:buNone/>
            </a:pPr>
            <a:r>
              <a:rPr lang="en-GB" altLang="en-US" sz="1900" dirty="0">
                <a:solidFill>
                  <a:srgbClr val="414042"/>
                </a:solidFill>
              </a:rPr>
              <a:t>In advance, write a selection of topics that you think </a:t>
            </a:r>
            <a:br>
              <a:rPr lang="en-GB" altLang="en-US" sz="1900" dirty="0">
                <a:solidFill>
                  <a:srgbClr val="414042"/>
                </a:solidFill>
              </a:rPr>
            </a:br>
            <a:r>
              <a:rPr lang="en-GB" altLang="en-US" sz="1900" dirty="0">
                <a:solidFill>
                  <a:srgbClr val="414042"/>
                </a:solidFill>
              </a:rPr>
              <a:t>could work as a non-fiction book (e.g. </a:t>
            </a:r>
            <a:r>
              <a:rPr lang="en-US" altLang="en-US" sz="1900" dirty="0">
                <a:solidFill>
                  <a:srgbClr val="414042"/>
                </a:solidFill>
              </a:rPr>
              <a:t>the stars at night</a:t>
            </a:r>
            <a:r>
              <a:rPr lang="en-GB" altLang="en-US" sz="1900" dirty="0">
                <a:solidFill>
                  <a:srgbClr val="414042"/>
                </a:solidFill>
              </a:rPr>
              <a:t>,</a:t>
            </a:r>
            <a:br>
              <a:rPr lang="en-GB" altLang="en-US" sz="1900" dirty="0">
                <a:solidFill>
                  <a:srgbClr val="414042"/>
                </a:solidFill>
              </a:rPr>
            </a:br>
            <a:r>
              <a:rPr lang="en-GB" altLang="en-US" sz="1900" dirty="0">
                <a:solidFill>
                  <a:srgbClr val="414042"/>
                </a:solidFill>
              </a:rPr>
              <a:t>inventions, TV guides) on lollipop sticks. </a:t>
            </a:r>
          </a:p>
          <a:p>
            <a:pPr eaLnBrk="1" hangingPunct="1">
              <a:spcBef>
                <a:spcPts val="1000"/>
              </a:spcBef>
              <a:buFontTx/>
              <a:buNone/>
            </a:pPr>
            <a:r>
              <a:rPr lang="en-GB" altLang="en-US" sz="1900" dirty="0">
                <a:solidFill>
                  <a:srgbClr val="414042"/>
                </a:solidFill>
              </a:rPr>
              <a:t>Put the lollipop sticks in a jam jar and, when it's time</a:t>
            </a:r>
            <a:br>
              <a:rPr lang="en-GB" altLang="en-US" sz="1900" dirty="0">
                <a:solidFill>
                  <a:srgbClr val="414042"/>
                </a:solidFill>
              </a:rPr>
            </a:br>
            <a:r>
              <a:rPr lang="en-GB" altLang="en-US" sz="1900" dirty="0">
                <a:solidFill>
                  <a:srgbClr val="414042"/>
                </a:solidFill>
              </a:rPr>
              <a:t>to write, ask every group member or team to draw</a:t>
            </a:r>
            <a:br>
              <a:rPr lang="en-GB" altLang="en-US" sz="1900" dirty="0">
                <a:solidFill>
                  <a:srgbClr val="414042"/>
                </a:solidFill>
              </a:rPr>
            </a:br>
            <a:r>
              <a:rPr lang="en-GB" altLang="en-US" sz="1900" dirty="0">
                <a:solidFill>
                  <a:srgbClr val="414042"/>
                </a:solidFill>
              </a:rPr>
              <a:t>one lollipop stick out and create a mind map of what</a:t>
            </a:r>
            <a:br>
              <a:rPr lang="en-GB" altLang="en-US" sz="1900" dirty="0">
                <a:solidFill>
                  <a:srgbClr val="414042"/>
                </a:solidFill>
              </a:rPr>
            </a:br>
            <a:r>
              <a:rPr lang="en-GB" altLang="en-US" sz="1900" dirty="0">
                <a:solidFill>
                  <a:srgbClr val="414042"/>
                </a:solidFill>
              </a:rPr>
              <a:t>they might include in a book on the said topic.</a:t>
            </a:r>
          </a:p>
          <a:p>
            <a:pPr>
              <a:spcBef>
                <a:spcPts val="1000"/>
              </a:spcBef>
              <a:buNone/>
            </a:pPr>
            <a:r>
              <a:rPr lang="en-GB" altLang="en-US" sz="1900" dirty="0">
                <a:solidFill>
                  <a:srgbClr val="414042"/>
                </a:solidFill>
              </a:rPr>
              <a:t>Use an online random fact generator to spark ideas. Maybe a fact will pop up that group members will want to check, explore and expand upon, or maybe you'll use the fact generators to write your own list-style information books.</a:t>
            </a:r>
          </a:p>
          <a:p>
            <a:pPr>
              <a:spcBef>
                <a:spcPts val="1000"/>
              </a:spcBef>
              <a:buNone/>
            </a:pPr>
            <a:r>
              <a:rPr lang="en-GB" altLang="en-US" sz="1900" dirty="0">
                <a:solidFill>
                  <a:srgbClr val="414042"/>
                </a:solidFill>
              </a:rPr>
              <a:t>Here are some online fact generators:</a:t>
            </a:r>
          </a:p>
          <a:p>
            <a:pPr>
              <a:spcBef>
                <a:spcPts val="1000"/>
              </a:spcBef>
              <a:buNone/>
            </a:pPr>
            <a:r>
              <a:rPr lang="en-GB" altLang="en-US" sz="1600" dirty="0">
                <a:solidFill>
                  <a:srgbClr val="0070C0"/>
                </a:solidFill>
                <a:hlinkClick r:id="rId3">
                  <a:extLst>
                    <a:ext uri="{A12FA001-AC4F-418D-AE19-62706E023703}">
                      <ahyp:hlinkClr xmlns:ahyp="http://schemas.microsoft.com/office/drawing/2018/hyperlinkcolor" val="tx"/>
                    </a:ext>
                  </a:extLst>
                </a:hlinkClick>
              </a:rPr>
              <a:t>https://www.mentalfloss.com/amazingfactgenerator</a:t>
            </a:r>
            <a:endParaRPr lang="en-GB" altLang="en-US" sz="1600" dirty="0">
              <a:solidFill>
                <a:srgbClr val="0070C0"/>
              </a:solidFill>
            </a:endParaRPr>
          </a:p>
          <a:p>
            <a:pPr>
              <a:spcBef>
                <a:spcPts val="500"/>
              </a:spcBef>
              <a:buNone/>
            </a:pPr>
            <a:r>
              <a:rPr lang="en-GB" altLang="en-US" sz="1600" dirty="0">
                <a:solidFill>
                  <a:srgbClr val="0070C0"/>
                </a:solidFill>
                <a:hlinkClick r:id="rId4">
                  <a:extLst>
                    <a:ext uri="{A12FA001-AC4F-418D-AE19-62706E023703}">
                      <ahyp:hlinkClr xmlns:ahyp="http://schemas.microsoft.com/office/drawing/2018/hyperlinkcolor" val="tx"/>
                    </a:ext>
                  </a:extLst>
                </a:hlinkClick>
              </a:rPr>
              <a:t>http://randomfactgenerator.net/</a:t>
            </a:r>
            <a:endParaRPr lang="en-GB" altLang="en-US" sz="1600" dirty="0">
              <a:solidFill>
                <a:srgbClr val="0070C0"/>
              </a:solidFill>
            </a:endParaRPr>
          </a:p>
          <a:p>
            <a:pPr>
              <a:spcBef>
                <a:spcPts val="500"/>
              </a:spcBef>
              <a:buNone/>
            </a:pPr>
            <a:r>
              <a:rPr lang="en-GB" altLang="en-US" sz="1600" dirty="0">
                <a:solidFill>
                  <a:srgbClr val="0563C1"/>
                </a:solidFill>
                <a:hlinkClick r:id="rId5">
                  <a:extLst>
                    <a:ext uri="{A12FA001-AC4F-418D-AE19-62706E023703}">
                      <ahyp:hlinkClr xmlns:ahyp="http://schemas.microsoft.com/office/drawing/2018/hyperlinkcolor" val="tx"/>
                    </a:ext>
                  </a:extLst>
                </a:hlinkClick>
              </a:rPr>
              <a:t>http://</a:t>
            </a:r>
            <a:r>
              <a:rPr lang="en-GB" altLang="en-US" sz="1600" dirty="0" err="1">
                <a:solidFill>
                  <a:srgbClr val="0563C1"/>
                </a:solidFill>
                <a:hlinkClick r:id="rId5">
                  <a:extLst>
                    <a:ext uri="{A12FA001-AC4F-418D-AE19-62706E023703}">
                      <ahyp:hlinkClr xmlns:ahyp="http://schemas.microsoft.com/office/drawing/2018/hyperlinkcolor" val="tx"/>
                    </a:ext>
                  </a:extLst>
                </a:hlinkClick>
              </a:rPr>
              <a:t>www.hookedonfacts.com</a:t>
            </a:r>
            <a:r>
              <a:rPr lang="en-GB" altLang="en-US" sz="1600" dirty="0">
                <a:solidFill>
                  <a:srgbClr val="0070C0"/>
                </a:solidFill>
                <a:hlinkClick r:id="rId5">
                  <a:extLst>
                    <a:ext uri="{A12FA001-AC4F-418D-AE19-62706E023703}">
                      <ahyp:hlinkClr xmlns:ahyp="http://schemas.microsoft.com/office/drawing/2018/hyperlinkcolor" val="tx"/>
                    </a:ext>
                  </a:extLst>
                </a:hlinkClick>
              </a:rPr>
              <a:t>/</a:t>
            </a:r>
            <a:r>
              <a:rPr lang="en-GB" altLang="en-US" sz="1600" dirty="0">
                <a:solidFill>
                  <a:srgbClr val="0070C0"/>
                </a:solidFill>
              </a:rPr>
              <a:t> </a:t>
            </a:r>
          </a:p>
          <a:p>
            <a:pPr>
              <a:spcBef>
                <a:spcPts val="500"/>
              </a:spcBef>
              <a:buNone/>
            </a:pPr>
            <a:r>
              <a:rPr lang="en-GB" altLang="en-US" sz="1600" dirty="0">
                <a:solidFill>
                  <a:srgbClr val="0563C1"/>
                </a:solidFill>
                <a:hlinkClick r:id="rId6">
                  <a:extLst>
                    <a:ext uri="{A12FA001-AC4F-418D-AE19-62706E023703}">
                      <ahyp:hlinkClr xmlns:ahyp="http://schemas.microsoft.com/office/drawing/2018/hyperlinkcolor" val="tx"/>
                    </a:ext>
                  </a:extLst>
                </a:hlinkClick>
              </a:rPr>
              <a:t>https://</a:t>
            </a:r>
            <a:r>
              <a:rPr lang="en-GB" altLang="en-US" sz="1600" dirty="0" err="1">
                <a:solidFill>
                  <a:srgbClr val="0563C1"/>
                </a:solidFill>
                <a:hlinkClick r:id="rId6">
                  <a:extLst>
                    <a:ext uri="{A12FA001-AC4F-418D-AE19-62706E023703}">
                      <ahyp:hlinkClr xmlns:ahyp="http://schemas.microsoft.com/office/drawing/2018/hyperlinkcolor" val="tx"/>
                    </a:ext>
                  </a:extLst>
                </a:hlinkClick>
              </a:rPr>
              <a:t>kids.nationalgeographic.com</a:t>
            </a:r>
            <a:r>
              <a:rPr lang="en-GB" altLang="en-US" sz="1600" dirty="0">
                <a:solidFill>
                  <a:srgbClr val="0070C0"/>
                </a:solidFill>
                <a:hlinkClick r:id="rId6">
                  <a:extLst>
                    <a:ext uri="{A12FA001-AC4F-418D-AE19-62706E023703}">
                      <ahyp:hlinkClr xmlns:ahyp="http://schemas.microsoft.com/office/drawing/2018/hyperlinkcolor" val="tx"/>
                    </a:ext>
                  </a:extLst>
                </a:hlinkClick>
              </a:rPr>
              <a:t>/weird-but-true </a:t>
            </a:r>
            <a:endParaRPr lang="en-GB" altLang="en-US" sz="1600" dirty="0">
              <a:solidFill>
                <a:srgbClr val="0070C0"/>
              </a:solidFill>
            </a:endParaRPr>
          </a:p>
          <a:p>
            <a:pPr>
              <a:spcBef>
                <a:spcPts val="1000"/>
              </a:spcBef>
              <a:buNone/>
            </a:pPr>
            <a:endParaRPr lang="en-GB" altLang="en-US" sz="1900" dirty="0">
              <a:solidFill>
                <a:srgbClr val="414042"/>
              </a:solidFill>
            </a:endParaRPr>
          </a:p>
          <a:p>
            <a:pPr eaLnBrk="1" hangingPunct="1">
              <a:spcBef>
                <a:spcPts val="1000"/>
              </a:spcBef>
              <a:buFontTx/>
              <a:buNone/>
            </a:pPr>
            <a:endParaRPr lang="en-GB" altLang="en-US" sz="1900" dirty="0">
              <a:solidFill>
                <a:srgbClr val="414042"/>
              </a:solidFill>
            </a:endParaRPr>
          </a:p>
        </p:txBody>
      </p:sp>
      <p:grpSp>
        <p:nvGrpSpPr>
          <p:cNvPr id="7" name="Group 6">
            <a:extLst>
              <a:ext uri="{FF2B5EF4-FFF2-40B4-BE49-F238E27FC236}">
                <a16:creationId xmlns:a16="http://schemas.microsoft.com/office/drawing/2014/main" id="{154D76B6-FAEB-0047-A570-C7F177156686}"/>
              </a:ext>
            </a:extLst>
          </p:cNvPr>
          <p:cNvGrpSpPr/>
          <p:nvPr/>
        </p:nvGrpSpPr>
        <p:grpSpPr>
          <a:xfrm rot="1217404">
            <a:off x="7585905" y="1752404"/>
            <a:ext cx="3927524" cy="649513"/>
            <a:chOff x="5436526" y="3610002"/>
            <a:chExt cx="4914900" cy="812800"/>
          </a:xfrm>
        </p:grpSpPr>
        <p:pic>
          <p:nvPicPr>
            <p:cNvPr id="8" name="Picture 7">
              <a:extLst>
                <a:ext uri="{FF2B5EF4-FFF2-40B4-BE49-F238E27FC236}">
                  <a16:creationId xmlns:a16="http://schemas.microsoft.com/office/drawing/2014/main" id="{B53AC374-B8D3-5B45-BCCF-635225BD40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36526" y="3610002"/>
              <a:ext cx="4914900" cy="812800"/>
            </a:xfrm>
            <a:prstGeom prst="rect">
              <a:avLst/>
            </a:prstGeom>
          </p:spPr>
        </p:pic>
        <p:sp>
          <p:nvSpPr>
            <p:cNvPr id="9" name="TextBox 8">
              <a:extLst>
                <a:ext uri="{FF2B5EF4-FFF2-40B4-BE49-F238E27FC236}">
                  <a16:creationId xmlns:a16="http://schemas.microsoft.com/office/drawing/2014/main" id="{51ABEE52-7239-AD48-BD6D-A99647F88139}"/>
                </a:ext>
              </a:extLst>
            </p:cNvPr>
            <p:cNvSpPr txBox="1"/>
            <p:nvPr/>
          </p:nvSpPr>
          <p:spPr>
            <a:xfrm>
              <a:off x="5593445" y="3746109"/>
              <a:ext cx="4630365" cy="450628"/>
            </a:xfrm>
            <a:prstGeom prst="rect">
              <a:avLst/>
            </a:prstGeom>
            <a:noFill/>
          </p:spPr>
          <p:txBody>
            <a:bodyPr wrap="square" rtlCol="0">
              <a:spAutoFit/>
            </a:bodyPr>
            <a:lstStyle/>
            <a:p>
              <a:pPr algn="ctr"/>
              <a:r>
                <a:rPr lang="en-US" altLang="en-US" i="1" dirty="0">
                  <a:solidFill>
                    <a:srgbClr val="414042"/>
                  </a:solidFill>
                  <a:latin typeface="Comic Sans MS" panose="030F0902030302020204" pitchFamily="66" charset="0"/>
                </a:rPr>
                <a:t>stars at night</a:t>
              </a:r>
              <a:endParaRPr lang="en-US" i="1" dirty="0">
                <a:latin typeface="Comic Sans MS" panose="030F0902030302020204" pitchFamily="66" charset="0"/>
              </a:endParaRPr>
            </a:p>
          </p:txBody>
        </p:sp>
      </p:grpSp>
      <p:grpSp>
        <p:nvGrpSpPr>
          <p:cNvPr id="10" name="Group 9">
            <a:extLst>
              <a:ext uri="{FF2B5EF4-FFF2-40B4-BE49-F238E27FC236}">
                <a16:creationId xmlns:a16="http://schemas.microsoft.com/office/drawing/2014/main" id="{C7D3D9DB-ED11-C44F-80D5-96AA57B8D90A}"/>
              </a:ext>
            </a:extLst>
          </p:cNvPr>
          <p:cNvGrpSpPr/>
          <p:nvPr/>
        </p:nvGrpSpPr>
        <p:grpSpPr>
          <a:xfrm rot="503723">
            <a:off x="7224923" y="2598652"/>
            <a:ext cx="3927524" cy="649513"/>
            <a:chOff x="5436526" y="5117073"/>
            <a:chExt cx="4914900" cy="812801"/>
          </a:xfrm>
        </p:grpSpPr>
        <p:pic>
          <p:nvPicPr>
            <p:cNvPr id="11" name="Picture 10">
              <a:extLst>
                <a:ext uri="{FF2B5EF4-FFF2-40B4-BE49-F238E27FC236}">
                  <a16:creationId xmlns:a16="http://schemas.microsoft.com/office/drawing/2014/main" id="{E8161FBB-8042-034F-97E8-2C163EE00E4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36526" y="5117073"/>
              <a:ext cx="4914900" cy="812801"/>
            </a:xfrm>
            <a:prstGeom prst="rect">
              <a:avLst/>
            </a:prstGeom>
          </p:spPr>
        </p:pic>
        <p:sp>
          <p:nvSpPr>
            <p:cNvPr id="12" name="TextBox 11">
              <a:extLst>
                <a:ext uri="{FF2B5EF4-FFF2-40B4-BE49-F238E27FC236}">
                  <a16:creationId xmlns:a16="http://schemas.microsoft.com/office/drawing/2014/main" id="{1AB48FDB-B833-EA4B-BC09-978DD5691EE7}"/>
                </a:ext>
              </a:extLst>
            </p:cNvPr>
            <p:cNvSpPr txBox="1"/>
            <p:nvPr/>
          </p:nvSpPr>
          <p:spPr>
            <a:xfrm>
              <a:off x="5589428" y="5253176"/>
              <a:ext cx="4585007" cy="450629"/>
            </a:xfrm>
            <a:prstGeom prst="rect">
              <a:avLst/>
            </a:prstGeom>
            <a:noFill/>
          </p:spPr>
          <p:txBody>
            <a:bodyPr wrap="square" rtlCol="0">
              <a:spAutoFit/>
            </a:bodyPr>
            <a:lstStyle/>
            <a:p>
              <a:pPr algn="ctr"/>
              <a:r>
                <a:rPr lang="en-US" altLang="en-US" i="1" dirty="0">
                  <a:solidFill>
                    <a:srgbClr val="414042"/>
                  </a:solidFill>
                  <a:latin typeface="Comic Sans MS" panose="030F0902030302020204" pitchFamily="66" charset="0"/>
                </a:rPr>
                <a:t>inventions</a:t>
              </a:r>
              <a:endParaRPr lang="en-US" i="1" dirty="0">
                <a:latin typeface="Comic Sans MS" panose="030F0902030302020204" pitchFamily="66" charset="0"/>
              </a:endParaRPr>
            </a:p>
          </p:txBody>
        </p:sp>
      </p:grpSp>
    </p:spTree>
    <p:extLst>
      <p:ext uri="{BB962C8B-B14F-4D97-AF65-F5344CB8AC3E}">
        <p14:creationId xmlns:p14="http://schemas.microsoft.com/office/powerpoint/2010/main" val="2865626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4D4812C-753A-E444-BE22-E37D730DCE6E}"/>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2023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
        <p:nvSpPr>
          <p:cNvPr id="5" name="Title 1">
            <a:extLst>
              <a:ext uri="{FF2B5EF4-FFF2-40B4-BE49-F238E27FC236}">
                <a16:creationId xmlns:a16="http://schemas.microsoft.com/office/drawing/2014/main" id="{7938445D-8168-C044-8EBB-0B3D7C4FA264}"/>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Tales of the 1001 Arabian Nights</a:t>
            </a:r>
          </a:p>
          <a:p>
            <a:pPr algn="ctr">
              <a:lnSpc>
                <a:spcPct val="100000"/>
              </a:lnSpc>
              <a:spcBef>
                <a:spcPts val="600"/>
              </a:spcBef>
            </a:pPr>
            <a:r>
              <a:rPr lang="en-GB" sz="3000" dirty="0">
                <a:solidFill>
                  <a:schemeClr val="bg1"/>
                </a:solidFill>
                <a:latin typeface="Comic Sans MS" panose="030F0702030302020204" pitchFamily="66" charset="0"/>
              </a:rPr>
              <a:t>Non-fiction</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grpSp>
        <p:nvGrpSpPr>
          <p:cNvPr id="3" name="Group 2">
            <a:extLst>
              <a:ext uri="{FF2B5EF4-FFF2-40B4-BE49-F238E27FC236}">
                <a16:creationId xmlns:a16="http://schemas.microsoft.com/office/drawing/2014/main" id="{74DBB650-28A5-9541-B0F9-C409897759F2}"/>
              </a:ext>
            </a:extLst>
          </p:cNvPr>
          <p:cNvGrpSpPr/>
          <p:nvPr/>
        </p:nvGrpSpPr>
        <p:grpSpPr>
          <a:xfrm>
            <a:off x="4211422" y="1848667"/>
            <a:ext cx="3769156" cy="4133864"/>
            <a:chOff x="4197096" y="1963783"/>
            <a:chExt cx="3287268" cy="3605348"/>
          </a:xfrm>
        </p:grpSpPr>
        <p:sp>
          <p:nvSpPr>
            <p:cNvPr id="2" name="Rectangle 1">
              <a:extLst>
                <a:ext uri="{FF2B5EF4-FFF2-40B4-BE49-F238E27FC236}">
                  <a16:creationId xmlns:a16="http://schemas.microsoft.com/office/drawing/2014/main" id="{EF4FCAA9-152B-2E4D-95E2-84E8DB33E4F3}"/>
                </a:ext>
              </a:extLst>
            </p:cNvPr>
            <p:cNvSpPr/>
            <p:nvPr/>
          </p:nvSpPr>
          <p:spPr>
            <a:xfrm>
              <a:off x="4197096" y="1963783"/>
              <a:ext cx="3287268" cy="3605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17">
              <a:extLst>
                <a:ext uri="{FF2B5EF4-FFF2-40B4-BE49-F238E27FC236}">
                  <a16:creationId xmlns:a16="http://schemas.microsoft.com/office/drawing/2014/main" id="{8D815F39-07EC-304F-8D89-022251986CA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246033" y="2020886"/>
              <a:ext cx="3189394" cy="34911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34475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7">
            <a:extLst>
              <a:ext uri="{FF2B5EF4-FFF2-40B4-BE49-F238E27FC236}">
                <a16:creationId xmlns:a16="http://schemas.microsoft.com/office/drawing/2014/main" id="{E6EE781E-E572-5244-AE95-158B1C02AFA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05074" y="705494"/>
            <a:ext cx="3780611" cy="53852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3345116-B929-E449-ADF6-BC6BD553423F}"/>
              </a:ext>
            </a:extLst>
          </p:cNvPr>
          <p:cNvSpPr/>
          <p:nvPr/>
        </p:nvSpPr>
        <p:spPr>
          <a:xfrm>
            <a:off x="972066" y="705494"/>
            <a:ext cx="290747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509283"/>
            <a:ext cx="2907476" cy="136559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spcBef>
                <a:spcPts val="1000"/>
              </a:spcBef>
              <a:buClr>
                <a:srgbClr val="000000"/>
              </a:buClr>
              <a:buFont typeface="Times New Roman" panose="02020603050405020304" pitchFamily="18" charset="0"/>
              <a:buNone/>
            </a:pPr>
            <a:r>
              <a:rPr lang="en-GB" altLang="en-US" sz="1400" dirty="0">
                <a:solidFill>
                  <a:srgbClr val="414042"/>
                </a:solidFill>
                <a:latin typeface="Comic Sans MS" panose="030F0902030302020204" pitchFamily="66" charset="0"/>
                <a:ea typeface="Microsoft YaHei" panose="020B0503020204020204" pitchFamily="34" charset="-122"/>
              </a:rPr>
              <a:t>Check that the text makes sense to you, discussing your understanding and explaining the meaning of words in context.</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3054101"/>
            <a:ext cx="2907476" cy="96808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Identify how language, structure, and presentation contribute to meaning.</a:t>
            </a:r>
          </a:p>
        </p:txBody>
      </p:sp>
      <p:sp>
        <p:nvSpPr>
          <p:cNvPr id="24" name="Rectangle 23">
            <a:extLst>
              <a:ext uri="{FF2B5EF4-FFF2-40B4-BE49-F238E27FC236}">
                <a16:creationId xmlns:a16="http://schemas.microsoft.com/office/drawing/2014/main" id="{922B634A-2179-FA45-9C95-DB51A5B58216}"/>
              </a:ext>
            </a:extLst>
          </p:cNvPr>
          <p:cNvSpPr/>
          <p:nvPr/>
        </p:nvSpPr>
        <p:spPr>
          <a:xfrm>
            <a:off x="972067" y="5348716"/>
            <a:ext cx="2907476" cy="75897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400" dirty="0">
                <a:solidFill>
                  <a:srgbClr val="343433"/>
                </a:solidFill>
                <a:latin typeface="Comic Sans MS" panose="030F0902030302020204" pitchFamily="66" charset="0"/>
                <a:ea typeface="Microsoft YaHei" panose="020B0503020204020204" pitchFamily="34" charset="-122"/>
              </a:rPr>
              <a:t>Retrieve, record and present information from non-fiction.</a:t>
            </a:r>
          </a:p>
        </p:txBody>
      </p:sp>
      <p:sp>
        <p:nvSpPr>
          <p:cNvPr id="25" name="Rectangle 24">
            <a:extLst>
              <a:ext uri="{FF2B5EF4-FFF2-40B4-BE49-F238E27FC236}">
                <a16:creationId xmlns:a16="http://schemas.microsoft.com/office/drawing/2014/main" id="{D6CD5A0F-D882-544F-8EE3-954DE8A682C9}"/>
              </a:ext>
            </a:extLst>
          </p:cNvPr>
          <p:cNvSpPr/>
          <p:nvPr/>
        </p:nvSpPr>
        <p:spPr>
          <a:xfrm>
            <a:off x="8263032" y="705494"/>
            <a:ext cx="2907477"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263032" y="1521414"/>
            <a:ext cx="2907477" cy="163875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700"/>
              </a:spcBef>
            </a:pPr>
            <a:r>
              <a:rPr lang="en-GB" altLang="en-US" sz="1400" dirty="0">
                <a:solidFill>
                  <a:srgbClr val="414042"/>
                </a:solidFill>
                <a:latin typeface="Comic Sans MS" panose="030F0902030302020204" pitchFamily="66" charset="0"/>
                <a:ea typeface="Microsoft YaHei" panose="020B0503020204020204" pitchFamily="34" charset="-122"/>
              </a:rPr>
              <a:t>Discuss writing similar to that which you are planning to write in order to understand and learn from its structure, vocabulary and grammar.</a:t>
            </a:r>
          </a:p>
        </p:txBody>
      </p:sp>
      <p:sp>
        <p:nvSpPr>
          <p:cNvPr id="27" name="Rectangle 26">
            <a:extLst>
              <a:ext uri="{FF2B5EF4-FFF2-40B4-BE49-F238E27FC236}">
                <a16:creationId xmlns:a16="http://schemas.microsoft.com/office/drawing/2014/main" id="{0950BCBE-22D0-EA44-8655-E886CB6443D4}"/>
              </a:ext>
            </a:extLst>
          </p:cNvPr>
          <p:cNvSpPr/>
          <p:nvPr/>
        </p:nvSpPr>
        <p:spPr>
          <a:xfrm>
            <a:off x="8263032" y="3635311"/>
            <a:ext cx="2907477" cy="98420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Use apostrophes to mark possession in plural words.</a:t>
            </a:r>
          </a:p>
        </p:txBody>
      </p:sp>
      <p:sp>
        <p:nvSpPr>
          <p:cNvPr id="16" name="Rectangle 15">
            <a:extLst>
              <a:ext uri="{FF2B5EF4-FFF2-40B4-BE49-F238E27FC236}">
                <a16:creationId xmlns:a16="http://schemas.microsoft.com/office/drawing/2014/main" id="{280BBCDA-BE3A-4644-B472-F5A655FFD538}"/>
              </a:ext>
            </a:extLst>
          </p:cNvPr>
          <p:cNvSpPr/>
          <p:nvPr/>
        </p:nvSpPr>
        <p:spPr>
          <a:xfrm>
            <a:off x="972066" y="4201408"/>
            <a:ext cx="2907476" cy="96808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343433"/>
                </a:solidFill>
                <a:latin typeface="Comic Sans MS" panose="030F0902030302020204" pitchFamily="66" charset="0"/>
              </a:rPr>
              <a:t>Scan texts in print or on screen to locate key words</a:t>
            </a:r>
            <a:br>
              <a:rPr lang="en-US" sz="1400" dirty="0">
                <a:solidFill>
                  <a:srgbClr val="343433"/>
                </a:solidFill>
                <a:latin typeface="Comic Sans MS" panose="030F0902030302020204" pitchFamily="66" charset="0"/>
              </a:rPr>
            </a:br>
            <a:r>
              <a:rPr lang="en-US" sz="1400" dirty="0">
                <a:solidFill>
                  <a:srgbClr val="343433"/>
                </a:solidFill>
                <a:latin typeface="Comic Sans MS" panose="030F0902030302020204" pitchFamily="66" charset="0"/>
              </a:rPr>
              <a:t>and phrases.</a:t>
            </a:r>
          </a:p>
        </p:txBody>
      </p:sp>
      <p:sp>
        <p:nvSpPr>
          <p:cNvPr id="21" name="Rectangle 20">
            <a:extLst>
              <a:ext uri="{FF2B5EF4-FFF2-40B4-BE49-F238E27FC236}">
                <a16:creationId xmlns:a16="http://schemas.microsoft.com/office/drawing/2014/main" id="{10A72A01-2EB5-EA4C-9066-9F6C1A0CAA24}"/>
              </a:ext>
            </a:extLst>
          </p:cNvPr>
          <p:cNvSpPr/>
          <p:nvPr/>
        </p:nvSpPr>
        <p:spPr>
          <a:xfrm>
            <a:off x="8263032" y="5094661"/>
            <a:ext cx="2907477" cy="986723"/>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Use adverbs and conjunctions to establish cohesion within paragraphs. </a:t>
            </a:r>
          </a:p>
        </p:txBody>
      </p:sp>
    </p:spTree>
    <p:extLst>
      <p:ext uri="{BB962C8B-B14F-4D97-AF65-F5344CB8AC3E}">
        <p14:creationId xmlns:p14="http://schemas.microsoft.com/office/powerpoint/2010/main" val="4130748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2">
            <a:extLst>
              <a:ext uri="{FF2B5EF4-FFF2-40B4-BE49-F238E27FC236}">
                <a16:creationId xmlns:a16="http://schemas.microsoft.com/office/drawing/2014/main" id="{DFEFE39B-3224-6B4E-B0A6-48EA581E003D}"/>
              </a:ext>
            </a:extLst>
          </p:cNvPr>
          <p:cNvSpPr txBox="1">
            <a:spLocks noChangeArrowheads="1"/>
          </p:cNvSpPr>
          <p:nvPr/>
        </p:nvSpPr>
        <p:spPr bwMode="auto">
          <a:xfrm>
            <a:off x="893763" y="2928938"/>
            <a:ext cx="10401300" cy="579437"/>
          </a:xfrm>
          <a:prstGeom prst="rect">
            <a:avLst/>
          </a:prstGeom>
          <a:solidFill>
            <a:srgbClr val="0070C0"/>
          </a:solidFill>
          <a:ln w="28575">
            <a:noFill/>
            <a:prstDash val="solid"/>
            <a:miter lim="800000"/>
            <a:headEnd/>
            <a:tailEnd/>
          </a:ln>
          <a:effectLst/>
        </p:spPr>
        <p:txBody>
          <a:bodyPr>
            <a:spAutoFit/>
          </a:bodyPr>
          <a:lstStyle/>
          <a:p>
            <a:pPr algn="ctr">
              <a:spcBef>
                <a:spcPct val="50000"/>
              </a:spcBef>
            </a:pPr>
            <a:r>
              <a:rPr lang="en-GB" altLang="en-US" sz="3200" dirty="0">
                <a:solidFill>
                  <a:schemeClr val="bg1"/>
                </a:solidFill>
                <a:latin typeface="Comic Sans MS" panose="030F0902030302020204" pitchFamily="66" charset="0"/>
              </a:rPr>
              <a:t>What is an information text?</a:t>
            </a:r>
          </a:p>
        </p:txBody>
      </p:sp>
      <p:sp>
        <p:nvSpPr>
          <p:cNvPr id="14" name="AutoShape 4">
            <a:extLst>
              <a:ext uri="{FF2B5EF4-FFF2-40B4-BE49-F238E27FC236}">
                <a16:creationId xmlns:a16="http://schemas.microsoft.com/office/drawing/2014/main" id="{BF97E3B3-20FD-444B-AFD2-18AE80A76D8F}"/>
              </a:ext>
            </a:extLst>
          </p:cNvPr>
          <p:cNvSpPr>
            <a:spLocks noChangeArrowheads="1"/>
          </p:cNvSpPr>
          <p:nvPr/>
        </p:nvSpPr>
        <p:spPr bwMode="auto">
          <a:xfrm>
            <a:off x="7282639" y="504749"/>
            <a:ext cx="3767163" cy="1872533"/>
          </a:xfrm>
          <a:prstGeom prst="wedgeEllipseCallout">
            <a:avLst>
              <a:gd name="adj1" fmla="val -38647"/>
              <a:gd name="adj2" fmla="val 75524"/>
            </a:avLst>
          </a:prstGeom>
          <a:solidFill>
            <a:srgbClr val="EC7206"/>
          </a:solidFill>
          <a:ln w="28575">
            <a:noFill/>
            <a:prstDash val="solid"/>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It will contain facts and true information about the topic</a:t>
            </a:r>
          </a:p>
        </p:txBody>
      </p:sp>
      <p:sp>
        <p:nvSpPr>
          <p:cNvPr id="15" name="AutoShape 5">
            <a:extLst>
              <a:ext uri="{FF2B5EF4-FFF2-40B4-BE49-F238E27FC236}">
                <a16:creationId xmlns:a16="http://schemas.microsoft.com/office/drawing/2014/main" id="{D9E86788-60D7-3A4F-ACE9-61C173C93F76}"/>
              </a:ext>
            </a:extLst>
          </p:cNvPr>
          <p:cNvSpPr>
            <a:spLocks noChangeArrowheads="1"/>
          </p:cNvSpPr>
          <p:nvPr/>
        </p:nvSpPr>
        <p:spPr bwMode="auto">
          <a:xfrm>
            <a:off x="1032661" y="4214061"/>
            <a:ext cx="4957010" cy="1846262"/>
          </a:xfrm>
          <a:prstGeom prst="wedgeEllipseCallout">
            <a:avLst>
              <a:gd name="adj1" fmla="val 35296"/>
              <a:gd name="adj2" fmla="val -81087"/>
            </a:avLst>
          </a:prstGeom>
          <a:solidFill>
            <a:srgbClr val="7030A0"/>
          </a:solidFill>
          <a:ln w="28575">
            <a:noFill/>
            <a:prstDash val="solid"/>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It is designed to provide the reader with information but it can also ask questions to make the reader think.</a:t>
            </a:r>
          </a:p>
        </p:txBody>
      </p:sp>
      <p:sp>
        <p:nvSpPr>
          <p:cNvPr id="17" name="AutoShape 6">
            <a:extLst>
              <a:ext uri="{FF2B5EF4-FFF2-40B4-BE49-F238E27FC236}">
                <a16:creationId xmlns:a16="http://schemas.microsoft.com/office/drawing/2014/main" id="{C05BA3F6-1666-4D44-B425-DE15EE98AC64}"/>
              </a:ext>
            </a:extLst>
          </p:cNvPr>
          <p:cNvSpPr>
            <a:spLocks noChangeArrowheads="1"/>
          </p:cNvSpPr>
          <p:nvPr/>
        </p:nvSpPr>
        <p:spPr bwMode="auto">
          <a:xfrm>
            <a:off x="6692853" y="4133089"/>
            <a:ext cx="4602210" cy="1927234"/>
          </a:xfrm>
          <a:prstGeom prst="wedgeEllipseCallout">
            <a:avLst>
              <a:gd name="adj1" fmla="val -23060"/>
              <a:gd name="adj2" fmla="val -77886"/>
            </a:avLst>
          </a:prstGeom>
          <a:solidFill>
            <a:srgbClr val="FF4F79"/>
          </a:solidFill>
          <a:ln w="28575">
            <a:noFill/>
            <a:prstDash val="solid"/>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Information texts may contain features not found in other texts, for example, a contents page or an index </a:t>
            </a:r>
          </a:p>
        </p:txBody>
      </p:sp>
      <p:sp>
        <p:nvSpPr>
          <p:cNvPr id="18" name="AutoShape 3">
            <a:extLst>
              <a:ext uri="{FF2B5EF4-FFF2-40B4-BE49-F238E27FC236}">
                <a16:creationId xmlns:a16="http://schemas.microsoft.com/office/drawing/2014/main" id="{4F19BB69-1C51-BC4F-B1D0-CF7F3700AE58}"/>
              </a:ext>
            </a:extLst>
          </p:cNvPr>
          <p:cNvSpPr>
            <a:spLocks noChangeArrowheads="1"/>
          </p:cNvSpPr>
          <p:nvPr/>
        </p:nvSpPr>
        <p:spPr bwMode="auto">
          <a:xfrm>
            <a:off x="2302014" y="504749"/>
            <a:ext cx="4252405" cy="1872533"/>
          </a:xfrm>
          <a:prstGeom prst="wedgeEllipseCallout">
            <a:avLst>
              <a:gd name="adj1" fmla="val 17973"/>
              <a:gd name="adj2" fmla="val 75238"/>
            </a:avLst>
          </a:prstGeom>
          <a:solidFill>
            <a:srgbClr val="39AB47"/>
          </a:solidFill>
          <a:ln w="28575">
            <a:noFill/>
            <a:prstDash val="solid"/>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It can be topical…something of current interest, or it can be something from</a:t>
            </a:r>
            <a:br>
              <a:rPr lang="en-GB" altLang="en-US" dirty="0">
                <a:solidFill>
                  <a:schemeClr val="bg1"/>
                </a:solidFill>
                <a:latin typeface="Comic Sans MS" panose="030F0902030302020204" pitchFamily="66" charset="0"/>
              </a:rPr>
            </a:br>
            <a:r>
              <a:rPr lang="en-GB" altLang="en-US" dirty="0">
                <a:solidFill>
                  <a:schemeClr val="bg1"/>
                </a:solidFill>
                <a:latin typeface="Comic Sans MS" panose="030F0902030302020204" pitchFamily="66" charset="0"/>
              </a:rPr>
              <a:t>the past</a:t>
            </a:r>
          </a:p>
        </p:txBody>
      </p:sp>
      <p:pic>
        <p:nvPicPr>
          <p:cNvPr id="20" name="Picture 19" descr="Logo&#10;&#10;Description automatically generated">
            <a:extLst>
              <a:ext uri="{FF2B5EF4-FFF2-40B4-BE49-F238E27FC236}">
                <a16:creationId xmlns:a16="http://schemas.microsoft.com/office/drawing/2014/main" id="{6A0F3554-DDB5-5D42-BD87-58A1FCE8BF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595" y="618440"/>
            <a:ext cx="1202199" cy="1090547"/>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0D3E0655-29EB-1D64-547C-E6AF933943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93033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65BAFB2-4B45-3740-8DF7-E718715F20C4}"/>
              </a:ext>
            </a:extLst>
          </p:cNvPr>
          <p:cNvSpPr/>
          <p:nvPr/>
        </p:nvSpPr>
        <p:spPr>
          <a:xfrm>
            <a:off x="6215490" y="2059042"/>
            <a:ext cx="4962137" cy="384257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16EAC0A-5794-3546-B42A-86CD2424FBC7}"/>
              </a:ext>
            </a:extLst>
          </p:cNvPr>
          <p:cNvSpPr/>
          <p:nvPr/>
        </p:nvSpPr>
        <p:spPr>
          <a:xfrm>
            <a:off x="6215490" y="1766434"/>
            <a:ext cx="4962137" cy="382486"/>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Writing</a:t>
            </a:r>
          </a:p>
        </p:txBody>
      </p:sp>
      <p:sp>
        <p:nvSpPr>
          <p:cNvPr id="10" name="Subtitle 2">
            <a:extLst>
              <a:ext uri="{FF2B5EF4-FFF2-40B4-BE49-F238E27FC236}">
                <a16:creationId xmlns:a16="http://schemas.microsoft.com/office/drawing/2014/main" id="{F6EE7BDF-8E86-5540-9E8B-27D1CC61FD1A}"/>
              </a:ext>
            </a:extLst>
          </p:cNvPr>
          <p:cNvSpPr txBox="1">
            <a:spLocks/>
          </p:cNvSpPr>
          <p:nvPr/>
        </p:nvSpPr>
        <p:spPr>
          <a:xfrm>
            <a:off x="0" y="65497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Things to think about when reading </a:t>
            </a:r>
            <a:br>
              <a:rPr lang="en-GB" sz="2500" b="1" dirty="0">
                <a:solidFill>
                  <a:srgbClr val="0070C0"/>
                </a:solidFill>
                <a:latin typeface="Comic Sans MS" panose="030F0902030302020204" pitchFamily="66" charset="0"/>
              </a:rPr>
            </a:br>
            <a:r>
              <a:rPr lang="en-GB" sz="2500" b="1" dirty="0">
                <a:solidFill>
                  <a:srgbClr val="0070C0"/>
                </a:solidFill>
                <a:latin typeface="Comic Sans MS" panose="030F0902030302020204" pitchFamily="66" charset="0"/>
              </a:rPr>
              <a:t>and writing an information text</a:t>
            </a:r>
          </a:p>
        </p:txBody>
      </p:sp>
      <p:sp>
        <p:nvSpPr>
          <p:cNvPr id="13" name="Text Box 8">
            <a:extLst>
              <a:ext uri="{FF2B5EF4-FFF2-40B4-BE49-F238E27FC236}">
                <a16:creationId xmlns:a16="http://schemas.microsoft.com/office/drawing/2014/main" id="{70A6BBFF-F9F0-1644-B5F7-36B85CD62FF8}"/>
              </a:ext>
            </a:extLst>
          </p:cNvPr>
          <p:cNvSpPr txBox="1">
            <a:spLocks noChangeArrowheads="1"/>
          </p:cNvSpPr>
          <p:nvPr/>
        </p:nvSpPr>
        <p:spPr bwMode="auto">
          <a:xfrm>
            <a:off x="6317265" y="2255554"/>
            <a:ext cx="4662855"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65125" indent="-365125">
              <a:defRPr>
                <a:solidFill>
                  <a:schemeClr val="tx1"/>
                </a:solidFill>
                <a:latin typeface="Comic Sans MS" panose="030F0902030302020204" pitchFamily="66" charset="0"/>
                <a:cs typeface="Arial" panose="020B0604020202020204" pitchFamily="34" charset="0"/>
              </a:defRPr>
            </a:lvl1pPr>
            <a:lvl2pPr marL="544513">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5425" indent="-225425">
              <a:spcBef>
                <a:spcPts val="1000"/>
              </a:spcBef>
              <a:buClr>
                <a:srgbClr val="0070C0"/>
              </a:buClr>
              <a:buFont typeface="Arial" panose="020B0604020202020204" pitchFamily="34" charset="0"/>
              <a:buChar char="•"/>
            </a:pPr>
            <a:r>
              <a:rPr lang="en-GB" altLang="en-US" sz="1600" dirty="0">
                <a:solidFill>
                  <a:srgbClr val="3E3F41"/>
                </a:solidFill>
              </a:rPr>
              <a:t>Make short notes by highlighting key information, listing key words and phrases and drawing diagrams</a:t>
            </a:r>
          </a:p>
          <a:p>
            <a:pPr marL="225425" indent="-225425">
              <a:spcBef>
                <a:spcPts val="1000"/>
              </a:spcBef>
              <a:buClr>
                <a:srgbClr val="0070C0"/>
              </a:buClr>
              <a:buFont typeface="Arial" panose="020B0604020202020204" pitchFamily="34" charset="0"/>
              <a:buChar char="•"/>
            </a:pPr>
            <a:r>
              <a:rPr lang="en-GB" altLang="en-US" sz="1600" dirty="0">
                <a:solidFill>
                  <a:srgbClr val="3E3F41"/>
                </a:solidFill>
              </a:rPr>
              <a:t>Use your notes to write about the topic in your own words </a:t>
            </a:r>
          </a:p>
          <a:p>
            <a:pPr marL="225425" indent="-225425">
              <a:spcBef>
                <a:spcPts val="1000"/>
              </a:spcBef>
              <a:buClr>
                <a:srgbClr val="0070C0"/>
              </a:buClr>
              <a:buFont typeface="Arial" panose="020B0604020202020204" pitchFamily="34" charset="0"/>
              <a:buChar char="•"/>
            </a:pPr>
            <a:r>
              <a:rPr lang="en-GB" altLang="en-US" sz="1600" dirty="0">
                <a:solidFill>
                  <a:srgbClr val="3E3F41"/>
                </a:solidFill>
              </a:rPr>
              <a:t>Organise and sequence the information you wish to include into paragraphs</a:t>
            </a:r>
          </a:p>
          <a:p>
            <a:pPr marL="225425" indent="-225425">
              <a:spcBef>
                <a:spcPts val="1000"/>
              </a:spcBef>
              <a:buClr>
                <a:srgbClr val="0070C0"/>
              </a:buClr>
              <a:buFont typeface="Arial" panose="020B0604020202020204" pitchFamily="34" charset="0"/>
              <a:buChar char="•"/>
            </a:pPr>
            <a:r>
              <a:rPr lang="en-GB" altLang="en-US" sz="1600" dirty="0">
                <a:solidFill>
                  <a:srgbClr val="3E3F41"/>
                </a:solidFill>
              </a:rPr>
              <a:t>Include other features to guide your reader through the text, e.g. headings, pictures, diagrams, fact boxes</a:t>
            </a:r>
          </a:p>
          <a:p>
            <a:pPr marL="225425" indent="-225425">
              <a:spcBef>
                <a:spcPts val="1000"/>
              </a:spcBef>
              <a:buClr>
                <a:srgbClr val="0070C0"/>
              </a:buClr>
              <a:buFont typeface="Arial" panose="020B0604020202020204" pitchFamily="34" charset="0"/>
              <a:buChar char="•"/>
            </a:pPr>
            <a:r>
              <a:rPr lang="en-GB" altLang="en-US" sz="1600" dirty="0">
                <a:solidFill>
                  <a:srgbClr val="3E3F41"/>
                </a:solidFill>
              </a:rPr>
              <a:t>Use a dictionary and thesaurus to sequence index and contents alphabetically</a:t>
            </a:r>
          </a:p>
        </p:txBody>
      </p:sp>
      <p:sp>
        <p:nvSpPr>
          <p:cNvPr id="21" name="Rectangle 20">
            <a:extLst>
              <a:ext uri="{FF2B5EF4-FFF2-40B4-BE49-F238E27FC236}">
                <a16:creationId xmlns:a16="http://schemas.microsoft.com/office/drawing/2014/main" id="{22658935-CE51-4A4A-B1DE-26BE25C42B4C}"/>
              </a:ext>
            </a:extLst>
          </p:cNvPr>
          <p:cNvSpPr/>
          <p:nvPr/>
        </p:nvSpPr>
        <p:spPr>
          <a:xfrm>
            <a:off x="992438" y="2059042"/>
            <a:ext cx="4962137" cy="384257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1D8C5BF-E786-EB4A-95A5-CB70426B2211}"/>
              </a:ext>
            </a:extLst>
          </p:cNvPr>
          <p:cNvSpPr/>
          <p:nvPr/>
        </p:nvSpPr>
        <p:spPr>
          <a:xfrm>
            <a:off x="992438" y="1766434"/>
            <a:ext cx="4962137" cy="382486"/>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Reading</a:t>
            </a:r>
          </a:p>
        </p:txBody>
      </p:sp>
      <p:sp>
        <p:nvSpPr>
          <p:cNvPr id="23" name="Text Box 8">
            <a:extLst>
              <a:ext uri="{FF2B5EF4-FFF2-40B4-BE49-F238E27FC236}">
                <a16:creationId xmlns:a16="http://schemas.microsoft.com/office/drawing/2014/main" id="{8D79118D-A039-884B-8D61-2CC111C22392}"/>
              </a:ext>
            </a:extLst>
          </p:cNvPr>
          <p:cNvSpPr txBox="1">
            <a:spLocks noChangeArrowheads="1"/>
          </p:cNvSpPr>
          <p:nvPr/>
        </p:nvSpPr>
        <p:spPr bwMode="auto">
          <a:xfrm>
            <a:off x="1094213" y="2255554"/>
            <a:ext cx="4757954"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marL="365125" indent="-365125">
              <a:defRPr>
                <a:solidFill>
                  <a:schemeClr val="tx1"/>
                </a:solidFill>
                <a:latin typeface="Comic Sans MS" panose="030F0902030302020204" pitchFamily="66" charset="0"/>
                <a:cs typeface="Arial" panose="020B0604020202020204" pitchFamily="34" charset="0"/>
              </a:defRPr>
            </a:lvl1pPr>
            <a:lvl2pPr marL="544513">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5425" indent="-225425">
              <a:spcBef>
                <a:spcPts val="1000"/>
              </a:spcBef>
              <a:buClr>
                <a:srgbClr val="0070C0"/>
              </a:buClr>
              <a:buFont typeface="Arial" panose="020B0604020202020204" pitchFamily="34" charset="0"/>
              <a:buChar char="•"/>
            </a:pPr>
            <a:r>
              <a:rPr lang="en-GB" altLang="en-US" sz="1600" dirty="0">
                <a:solidFill>
                  <a:srgbClr val="3E3F41"/>
                </a:solidFill>
              </a:rPr>
              <a:t>Skim the text for the overall meaning, then scan to find key words and phrases</a:t>
            </a:r>
          </a:p>
          <a:p>
            <a:pPr marL="225425" indent="-225425">
              <a:spcBef>
                <a:spcPts val="1000"/>
              </a:spcBef>
              <a:buClr>
                <a:srgbClr val="0070C0"/>
              </a:buClr>
              <a:buFont typeface="Arial" panose="020B0604020202020204" pitchFamily="34" charset="0"/>
              <a:buChar char="•"/>
            </a:pPr>
            <a:r>
              <a:rPr lang="en-GB" altLang="en-US" sz="1600" dirty="0">
                <a:solidFill>
                  <a:srgbClr val="3E3F41"/>
                </a:solidFill>
              </a:rPr>
              <a:t>Consider how useful features like headings and diagrams are in finding information efficiently </a:t>
            </a:r>
          </a:p>
          <a:p>
            <a:pPr marL="225425" indent="-225425">
              <a:spcBef>
                <a:spcPts val="1000"/>
              </a:spcBef>
              <a:buClr>
                <a:srgbClr val="0070C0"/>
              </a:buClr>
              <a:buFont typeface="Arial" panose="020B0604020202020204" pitchFamily="34" charset="0"/>
              <a:buChar char="•"/>
            </a:pPr>
            <a:r>
              <a:rPr lang="en-GB" altLang="en-US" sz="1600" dirty="0">
                <a:solidFill>
                  <a:srgbClr val="3E3F41"/>
                </a:solidFill>
              </a:rPr>
              <a:t>Identify how paragraphs have been used to organise and sequence information</a:t>
            </a:r>
          </a:p>
          <a:p>
            <a:pPr marL="225425" indent="-225425">
              <a:spcBef>
                <a:spcPts val="1000"/>
              </a:spcBef>
              <a:buClr>
                <a:srgbClr val="0070C0"/>
              </a:buClr>
              <a:buFont typeface="Arial" panose="020B0604020202020204" pitchFamily="34" charset="0"/>
              <a:buChar char="•"/>
            </a:pPr>
            <a:r>
              <a:rPr lang="en-GB" altLang="en-US" sz="1600" dirty="0">
                <a:solidFill>
                  <a:srgbClr val="3E3F41"/>
                </a:solidFill>
              </a:rPr>
              <a:t>Get ready for reading factual texts by reviewing what you already know, considering what you need to know and knowing where you will find it</a:t>
            </a:r>
          </a:p>
          <a:p>
            <a:pPr marL="225425" indent="-225425">
              <a:spcBef>
                <a:spcPts val="1000"/>
              </a:spcBef>
              <a:buClr>
                <a:srgbClr val="0070C0"/>
              </a:buClr>
              <a:buFont typeface="Arial" panose="020B0604020202020204" pitchFamily="34" charset="0"/>
              <a:buChar char="•"/>
            </a:pPr>
            <a:r>
              <a:rPr lang="en-GB" altLang="en-US" sz="1600" dirty="0">
                <a:solidFill>
                  <a:srgbClr val="3E3F41"/>
                </a:solidFill>
              </a:rPr>
              <a:t>Gather information from a variety of sources</a:t>
            </a:r>
          </a:p>
        </p:txBody>
      </p:sp>
    </p:spTree>
    <p:extLst>
      <p:ext uri="{BB962C8B-B14F-4D97-AF65-F5344CB8AC3E}">
        <p14:creationId xmlns:p14="http://schemas.microsoft.com/office/powerpoint/2010/main" val="3875426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F6EE7BDF-8E86-5540-9E8B-27D1CC61FD1A}"/>
              </a:ext>
            </a:extLst>
          </p:cNvPr>
          <p:cNvSpPr txBox="1">
            <a:spLocks/>
          </p:cNvSpPr>
          <p:nvPr/>
        </p:nvSpPr>
        <p:spPr>
          <a:xfrm>
            <a:off x="0" y="654977"/>
            <a:ext cx="12192000" cy="5666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a:t>
            </a:r>
          </a:p>
        </p:txBody>
      </p:sp>
      <p:sp>
        <p:nvSpPr>
          <p:cNvPr id="11" name="Text Box 19">
            <a:extLst>
              <a:ext uri="{FF2B5EF4-FFF2-40B4-BE49-F238E27FC236}">
                <a16:creationId xmlns:a16="http://schemas.microsoft.com/office/drawing/2014/main" id="{7534E9A6-2D44-4E44-9BCA-83C65FF653C6}"/>
              </a:ext>
            </a:extLst>
          </p:cNvPr>
          <p:cNvSpPr txBox="1">
            <a:spLocks noChangeArrowheads="1"/>
          </p:cNvSpPr>
          <p:nvPr/>
        </p:nvSpPr>
        <p:spPr bwMode="auto">
          <a:xfrm>
            <a:off x="1064809" y="2388730"/>
            <a:ext cx="3738066" cy="271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500"/>
              </a:spcBef>
            </a:pPr>
            <a:r>
              <a:rPr lang="en-GB" altLang="en-US" dirty="0">
                <a:solidFill>
                  <a:srgbClr val="3E3F41"/>
                </a:solidFill>
                <a:latin typeface="Comic Sans MS" panose="030F0902030302020204" pitchFamily="66" charset="0"/>
              </a:rPr>
              <a:t>Which of these is a story book (fiction) and which is an information text (non-fiction)?</a:t>
            </a:r>
          </a:p>
          <a:p>
            <a:pPr>
              <a:spcBef>
                <a:spcPts val="1500"/>
              </a:spcBef>
            </a:pPr>
            <a:r>
              <a:rPr lang="en-GB" altLang="en-US" dirty="0">
                <a:solidFill>
                  <a:srgbClr val="3E3F41"/>
                </a:solidFill>
                <a:latin typeface="Comic Sans MS" panose="030F0902030302020204" pitchFamily="66" charset="0"/>
              </a:rPr>
              <a:t>How can you tell from the front cover only?</a:t>
            </a:r>
          </a:p>
          <a:p>
            <a:pPr>
              <a:spcBef>
                <a:spcPts val="1500"/>
              </a:spcBef>
            </a:pPr>
            <a:r>
              <a:rPr lang="en-GB" altLang="en-US" dirty="0">
                <a:solidFill>
                  <a:srgbClr val="3E3F41"/>
                </a:solidFill>
                <a:latin typeface="Comic Sans MS" panose="030F0902030302020204" pitchFamily="66" charset="0"/>
              </a:rPr>
              <a:t>Discuss with a partner what features these books have that help you identify the text type.</a:t>
            </a:r>
          </a:p>
        </p:txBody>
      </p:sp>
      <p:pic>
        <p:nvPicPr>
          <p:cNvPr id="6" name="Picture 5" descr="A picture containing calendar&#10;&#10;Description automatically generated">
            <a:extLst>
              <a:ext uri="{FF2B5EF4-FFF2-40B4-BE49-F238E27FC236}">
                <a16:creationId xmlns:a16="http://schemas.microsoft.com/office/drawing/2014/main" id="{14BE3ADF-1AC2-064D-B4C9-BE5AB9EEF7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0340" y="1582566"/>
            <a:ext cx="2926851" cy="3989769"/>
          </a:xfrm>
          <a:prstGeom prst="rect">
            <a:avLst/>
          </a:prstGeom>
        </p:spPr>
      </p:pic>
      <p:pic>
        <p:nvPicPr>
          <p:cNvPr id="8" name="Picture 7" descr="A book with a picture of a person on it&#10;&#10;Description automatically generated with low confidence">
            <a:extLst>
              <a:ext uri="{FF2B5EF4-FFF2-40B4-BE49-F238E27FC236}">
                <a16:creationId xmlns:a16="http://schemas.microsoft.com/office/drawing/2014/main" id="{B9304225-10F9-D048-A6F7-3096176265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85383" y="1582567"/>
            <a:ext cx="2738622" cy="4086868"/>
          </a:xfrm>
          <a:prstGeom prst="rect">
            <a:avLst/>
          </a:prstGeom>
          <a:effectLst>
            <a:outerShdw blurRad="50800" dist="50800" dir="5400000" sx="1000" sy="1000" algn="ctr" rotWithShape="0">
              <a:srgbClr val="000000">
                <a:alpha val="43137"/>
              </a:srgbClr>
            </a:outerShdw>
          </a:effectLst>
        </p:spPr>
      </p:pic>
    </p:spTree>
    <p:extLst>
      <p:ext uri="{BB962C8B-B14F-4D97-AF65-F5344CB8AC3E}">
        <p14:creationId xmlns:p14="http://schemas.microsoft.com/office/powerpoint/2010/main" val="761688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F6EE7BDF-8E86-5540-9E8B-27D1CC61FD1A}"/>
              </a:ext>
            </a:extLst>
          </p:cNvPr>
          <p:cNvSpPr txBox="1">
            <a:spLocks/>
          </p:cNvSpPr>
          <p:nvPr/>
        </p:nvSpPr>
        <p:spPr>
          <a:xfrm>
            <a:off x="0" y="654977"/>
            <a:ext cx="12192000" cy="5666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 – contents</a:t>
            </a:r>
          </a:p>
        </p:txBody>
      </p:sp>
      <p:sp>
        <p:nvSpPr>
          <p:cNvPr id="7" name="Rectangle 85">
            <a:extLst>
              <a:ext uri="{FF2B5EF4-FFF2-40B4-BE49-F238E27FC236}">
                <a16:creationId xmlns:a16="http://schemas.microsoft.com/office/drawing/2014/main" id="{C7D7DAEE-1FA2-C841-9551-21B457F5C094}"/>
              </a:ext>
            </a:extLst>
          </p:cNvPr>
          <p:cNvSpPr>
            <a:spLocks noChangeArrowheads="1"/>
          </p:cNvSpPr>
          <p:nvPr/>
        </p:nvSpPr>
        <p:spPr bwMode="auto">
          <a:xfrm>
            <a:off x="5431005" y="1474714"/>
            <a:ext cx="5856349" cy="4553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dirty="0">
                <a:solidFill>
                  <a:srgbClr val="3E3F41"/>
                </a:solidFill>
                <a:latin typeface="Comic Sans MS" panose="030F0902030302020204" pitchFamily="66" charset="0"/>
              </a:rPr>
              <a:t>You will usually find a contents page at the beginning of an information book. It is a list of what the book contains and is there to guide the reader to the sections they wish to read.</a:t>
            </a:r>
          </a:p>
          <a:p>
            <a:pPr>
              <a:spcBef>
                <a:spcPts val="1000"/>
              </a:spcBef>
            </a:pPr>
            <a:r>
              <a:rPr lang="en-GB" altLang="en-US" dirty="0">
                <a:solidFill>
                  <a:srgbClr val="3E3F41"/>
                </a:solidFill>
                <a:latin typeface="Comic Sans MS" panose="030F0902030302020204" pitchFamily="66" charset="0"/>
              </a:rPr>
              <a:t>This contents page tells you the name of the chapter and the page where you will find that information.</a:t>
            </a:r>
          </a:p>
          <a:p>
            <a:pPr>
              <a:spcBef>
                <a:spcPts val="1000"/>
              </a:spcBef>
            </a:pPr>
            <a:r>
              <a:rPr lang="en-GB" altLang="en-US" dirty="0">
                <a:solidFill>
                  <a:srgbClr val="3E3F41"/>
                </a:solidFill>
                <a:latin typeface="Comic Sans MS" panose="030F0902030302020204" pitchFamily="66" charset="0"/>
              </a:rPr>
              <a:t>You could use this contents page in two ways:</a:t>
            </a:r>
          </a:p>
          <a:p>
            <a:pPr marL="223838" indent="-223838">
              <a:spcBef>
                <a:spcPts val="1000"/>
              </a:spcBef>
              <a:buFont typeface="+mj-lt"/>
              <a:buAutoNum type="arabicPeriod"/>
            </a:pPr>
            <a:r>
              <a:rPr lang="en-GB" altLang="en-US" dirty="0">
                <a:solidFill>
                  <a:srgbClr val="3E3F41"/>
                </a:solidFill>
                <a:latin typeface="Comic Sans MS" panose="030F0902030302020204" pitchFamily="66" charset="0"/>
              </a:rPr>
              <a:t>If you know what you want to read about, e.g. the history of lamps, you would look specifically for that title, then find the page where this starts.</a:t>
            </a:r>
          </a:p>
          <a:p>
            <a:pPr marL="223838" indent="-223838">
              <a:spcBef>
                <a:spcPts val="1000"/>
              </a:spcBef>
              <a:buFont typeface="+mj-lt"/>
              <a:buAutoNum type="arabicPeriod"/>
            </a:pPr>
            <a:r>
              <a:rPr lang="en-GB" altLang="en-US" dirty="0">
                <a:solidFill>
                  <a:srgbClr val="3E3F41"/>
                </a:solidFill>
                <a:latin typeface="Comic Sans MS" panose="030F0902030302020204" pitchFamily="66" charset="0"/>
              </a:rPr>
              <a:t>If you don’t know what you would like to read about first, you would browse the chapter title to see which one appeals to you to read first.</a:t>
            </a:r>
          </a:p>
          <a:p>
            <a:pPr>
              <a:spcBef>
                <a:spcPts val="1000"/>
              </a:spcBef>
            </a:pPr>
            <a:endParaRPr lang="en-GB" altLang="en-US" sz="1900" dirty="0">
              <a:solidFill>
                <a:srgbClr val="3E3F41"/>
              </a:solidFill>
              <a:latin typeface="Comic Sans MS" panose="030F0902030302020204" pitchFamily="66" charset="0"/>
            </a:endParaRPr>
          </a:p>
        </p:txBody>
      </p:sp>
      <p:pic>
        <p:nvPicPr>
          <p:cNvPr id="3" name="Picture 2" descr="Rectangle&#10;&#10;Description automatically generated with medium confidence">
            <a:extLst>
              <a:ext uri="{FF2B5EF4-FFF2-40B4-BE49-F238E27FC236}">
                <a16:creationId xmlns:a16="http://schemas.microsoft.com/office/drawing/2014/main" id="{2E9BC79F-5229-5B45-B5C5-DEAC24CBF41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7629" y="1667866"/>
            <a:ext cx="4330599" cy="3986784"/>
          </a:xfrm>
          <a:prstGeom prst="rect">
            <a:avLst/>
          </a:prstGeom>
        </p:spPr>
      </p:pic>
      <p:sp>
        <p:nvSpPr>
          <p:cNvPr id="9" name="Text Box 10">
            <a:extLst>
              <a:ext uri="{FF2B5EF4-FFF2-40B4-BE49-F238E27FC236}">
                <a16:creationId xmlns:a16="http://schemas.microsoft.com/office/drawing/2014/main" id="{72338D77-3C74-9B44-9BE0-ACC34C9B78C6}"/>
              </a:ext>
            </a:extLst>
          </p:cNvPr>
          <p:cNvSpPr txBox="1">
            <a:spLocks noChangeArrowheads="1"/>
          </p:cNvSpPr>
          <p:nvPr/>
        </p:nvSpPr>
        <p:spPr bwMode="auto">
          <a:xfrm>
            <a:off x="2078650" y="2351278"/>
            <a:ext cx="204821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Arial" panose="020B0604020202020204" pitchFamily="34" charset="0"/>
              </a:rPr>
              <a:t>Contents</a:t>
            </a:r>
          </a:p>
        </p:txBody>
      </p:sp>
      <p:graphicFrame>
        <p:nvGraphicFramePr>
          <p:cNvPr id="12" name="Group 89">
            <a:extLst>
              <a:ext uri="{FF2B5EF4-FFF2-40B4-BE49-F238E27FC236}">
                <a16:creationId xmlns:a16="http://schemas.microsoft.com/office/drawing/2014/main" id="{2B1FE622-FBE2-4946-8A6E-4C6FCEF970C4}"/>
              </a:ext>
            </a:extLst>
          </p:cNvPr>
          <p:cNvGraphicFramePr>
            <a:graphicFrameLocks noGrp="1"/>
          </p:cNvGraphicFramePr>
          <p:nvPr>
            <p:extLst>
              <p:ext uri="{D42A27DB-BD31-4B8C-83A1-F6EECF244321}">
                <p14:modId xmlns:p14="http://schemas.microsoft.com/office/powerpoint/2010/main" val="923884851"/>
              </p:ext>
            </p:extLst>
          </p:nvPr>
        </p:nvGraphicFramePr>
        <p:xfrm>
          <a:off x="2114864" y="2797506"/>
          <a:ext cx="2012003" cy="2070473"/>
        </p:xfrm>
        <a:graphic>
          <a:graphicData uri="http://schemas.openxmlformats.org/drawingml/2006/table">
            <a:tbl>
              <a:tblPr/>
              <a:tblGrid>
                <a:gridCol w="1471023">
                  <a:extLst>
                    <a:ext uri="{9D8B030D-6E8A-4147-A177-3AD203B41FA5}">
                      <a16:colId xmlns:a16="http://schemas.microsoft.com/office/drawing/2014/main" val="3049102370"/>
                    </a:ext>
                  </a:extLst>
                </a:gridCol>
                <a:gridCol w="540980">
                  <a:extLst>
                    <a:ext uri="{9D8B030D-6E8A-4147-A177-3AD203B41FA5}">
                      <a16:colId xmlns:a16="http://schemas.microsoft.com/office/drawing/2014/main" val="276228929"/>
                    </a:ext>
                  </a:extLst>
                </a:gridCol>
              </a:tblGrid>
              <a:tr h="27083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000" b="1" i="0" u="none" strike="noStrike" cap="none" normalizeH="0" baseline="0" dirty="0">
                          <a:ln>
                            <a:noFill/>
                          </a:ln>
                          <a:solidFill>
                            <a:srgbClr val="3E3F41"/>
                          </a:solidFill>
                          <a:effectLst/>
                          <a:latin typeface="Arial" panose="020B0604020202020204" pitchFamily="34" charset="0"/>
                          <a:cs typeface="Arial" panose="020B0604020202020204" pitchFamily="34" charset="0"/>
                        </a:rPr>
                        <a:t>Chapter</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GB" altLang="en-US" sz="1000" b="1" i="0" u="none" strike="noStrike" cap="none" normalizeH="0" baseline="0" dirty="0">
                        <a:ln>
                          <a:noFill/>
                        </a:ln>
                        <a:solidFill>
                          <a:srgbClr val="3E3F41"/>
                        </a:solidFill>
                        <a:effectLst/>
                        <a:latin typeface="Arial" panose="020B0604020202020204" pitchFamily="34" charset="0"/>
                        <a:cs typeface="Arial" panose="020B0604020202020204" pitchFamily="34" charset="0"/>
                      </a:endParaRP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41346202"/>
                  </a:ext>
                </a:extLst>
              </a:tr>
              <a:tr h="32049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000" b="0" i="0" u="none" strike="noStrike" cap="none" normalizeH="0" baseline="0">
                          <a:ln>
                            <a:noFill/>
                          </a:ln>
                          <a:solidFill>
                            <a:srgbClr val="3E3F41"/>
                          </a:solidFill>
                          <a:effectLst/>
                          <a:latin typeface="Arial" panose="020B0604020202020204" pitchFamily="34" charset="0"/>
                          <a:cs typeface="Arial" panose="020B0604020202020204" pitchFamily="34" charset="0"/>
                        </a:rPr>
                        <a:t>Introduction</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GB" altLang="en-US" sz="1000" b="0" i="0" u="none" strike="noStrike" cap="none" normalizeH="0" baseline="0" dirty="0">
                        <a:ln>
                          <a:noFill/>
                        </a:ln>
                        <a:solidFill>
                          <a:srgbClr val="3E3F41"/>
                        </a:solidFill>
                        <a:effectLst/>
                        <a:latin typeface="Arial" panose="020B0604020202020204" pitchFamily="34" charset="0"/>
                        <a:cs typeface="Arial" panose="020B0604020202020204" pitchFamily="34" charset="0"/>
                      </a:endParaRP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98001421"/>
                  </a:ext>
                </a:extLst>
              </a:tr>
              <a:tr h="281673">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000" b="0" i="0" u="none" strike="noStrike" cap="none" normalizeH="0" baseline="0">
                          <a:ln>
                            <a:noFill/>
                          </a:ln>
                          <a:solidFill>
                            <a:srgbClr val="3E3F41"/>
                          </a:solidFill>
                          <a:effectLst/>
                          <a:latin typeface="Arial" panose="020B0604020202020204" pitchFamily="34" charset="0"/>
                          <a:cs typeface="Arial" panose="020B0604020202020204" pitchFamily="34" charset="0"/>
                        </a:rPr>
                        <a:t>History of lamps</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GB" altLang="en-US" sz="1000" b="0" i="0" u="none" strike="noStrike" cap="none" normalizeH="0" baseline="0">
                          <a:ln>
                            <a:noFill/>
                          </a:ln>
                          <a:solidFill>
                            <a:srgbClr val="3E3F41"/>
                          </a:solidFill>
                          <a:effectLst/>
                          <a:latin typeface="Arial" panose="020B0604020202020204" pitchFamily="34" charset="0"/>
                          <a:cs typeface="Arial" panose="020B0604020202020204" pitchFamily="34" charset="0"/>
                        </a:rPr>
                        <a:t>4</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65408989"/>
                  </a:ext>
                </a:extLst>
              </a:tr>
              <a:tr h="29936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55000"/>
                        </a:lnSpc>
                        <a:spcBef>
                          <a:spcPct val="30000"/>
                        </a:spcBef>
                        <a:spcAft>
                          <a:spcPct val="0"/>
                        </a:spcAft>
                        <a:buClrTx/>
                        <a:buSzTx/>
                        <a:buFontTx/>
                        <a:buNone/>
                        <a:tabLst/>
                      </a:pPr>
                      <a:r>
                        <a:rPr kumimoji="0" lang="en-GB" altLang="en-US" sz="1000" b="0" i="0" u="none" strike="noStrike" cap="none" normalizeH="0" baseline="0">
                          <a:ln>
                            <a:noFill/>
                          </a:ln>
                          <a:solidFill>
                            <a:srgbClr val="3E3F41"/>
                          </a:solidFill>
                          <a:effectLst/>
                          <a:latin typeface="Arial" panose="020B0604020202020204" pitchFamily="34" charset="0"/>
                          <a:cs typeface="Arial" panose="020B0604020202020204" pitchFamily="34" charset="0"/>
                        </a:rPr>
                        <a:t>Caring and cleaning</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55000"/>
                        </a:lnSpc>
                        <a:spcBef>
                          <a:spcPct val="30000"/>
                        </a:spcBef>
                        <a:spcAft>
                          <a:spcPct val="0"/>
                        </a:spcAft>
                        <a:buClrTx/>
                        <a:buSzTx/>
                        <a:buFontTx/>
                        <a:buNone/>
                        <a:tabLst/>
                      </a:pPr>
                      <a:r>
                        <a:rPr kumimoji="0" lang="en-GB" altLang="en-US" sz="1000" b="0" i="0" u="none" strike="noStrike" cap="none" normalizeH="0" baseline="0">
                          <a:ln>
                            <a:noFill/>
                          </a:ln>
                          <a:solidFill>
                            <a:srgbClr val="3E3F41"/>
                          </a:solidFill>
                          <a:effectLst/>
                          <a:latin typeface="Arial" panose="020B0604020202020204" pitchFamily="34" charset="0"/>
                          <a:cs typeface="Arial" panose="020B0604020202020204" pitchFamily="34" charset="0"/>
                        </a:rPr>
                        <a:t>6</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5468368"/>
                  </a:ext>
                </a:extLst>
              </a:tr>
              <a:tr h="29936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55000"/>
                        </a:lnSpc>
                        <a:spcBef>
                          <a:spcPct val="30000"/>
                        </a:spcBef>
                        <a:spcAft>
                          <a:spcPct val="0"/>
                        </a:spcAft>
                        <a:buClrTx/>
                        <a:buSzTx/>
                        <a:buFontTx/>
                        <a:buNone/>
                        <a:tabLst/>
                      </a:pPr>
                      <a:r>
                        <a:rPr kumimoji="0" lang="en-GB" altLang="en-US" sz="1000" b="0" i="0" u="none" strike="noStrike" cap="none" normalizeH="0" baseline="0">
                          <a:ln>
                            <a:noFill/>
                          </a:ln>
                          <a:solidFill>
                            <a:srgbClr val="3E3F41"/>
                          </a:solidFill>
                          <a:effectLst/>
                          <a:latin typeface="Arial" panose="020B0604020202020204" pitchFamily="34" charset="0"/>
                          <a:cs typeface="Arial" panose="020B0604020202020204" pitchFamily="34" charset="0"/>
                        </a:rPr>
                        <a:t>Operating oil lamps</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55000"/>
                        </a:lnSpc>
                        <a:spcBef>
                          <a:spcPct val="30000"/>
                        </a:spcBef>
                        <a:spcAft>
                          <a:spcPct val="0"/>
                        </a:spcAft>
                        <a:buClrTx/>
                        <a:buSzTx/>
                        <a:buFontTx/>
                        <a:buNone/>
                        <a:tabLst/>
                      </a:pPr>
                      <a:r>
                        <a:rPr kumimoji="0" lang="en-GB" altLang="en-US" sz="10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9</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18002264"/>
                  </a:ext>
                </a:extLst>
              </a:tr>
              <a:tr h="29936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55000"/>
                        </a:lnSpc>
                        <a:spcBef>
                          <a:spcPct val="30000"/>
                        </a:spcBef>
                        <a:spcAft>
                          <a:spcPct val="0"/>
                        </a:spcAft>
                        <a:buClrTx/>
                        <a:buSzTx/>
                        <a:buFontTx/>
                        <a:buNone/>
                        <a:tabLst/>
                      </a:pPr>
                      <a:r>
                        <a:rPr kumimoji="0" lang="en-GB" altLang="en-US" sz="1000" b="0" i="0" u="none" strike="noStrike" cap="none" normalizeH="0" baseline="0">
                          <a:ln>
                            <a:noFill/>
                          </a:ln>
                          <a:solidFill>
                            <a:srgbClr val="3E3F41"/>
                          </a:solidFill>
                          <a:effectLst/>
                          <a:latin typeface="Arial" panose="020B0604020202020204" pitchFamily="34" charset="0"/>
                          <a:cs typeface="Arial" panose="020B0604020202020204" pitchFamily="34" charset="0"/>
                        </a:rPr>
                        <a:t>Aladdin Mantle lamps</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55000"/>
                        </a:lnSpc>
                        <a:spcBef>
                          <a:spcPct val="30000"/>
                        </a:spcBef>
                        <a:spcAft>
                          <a:spcPct val="0"/>
                        </a:spcAft>
                        <a:buClrTx/>
                        <a:buSzTx/>
                        <a:buFontTx/>
                        <a:buNone/>
                        <a:tabLst/>
                      </a:pPr>
                      <a:r>
                        <a:rPr kumimoji="0" lang="en-GB" altLang="en-US" sz="1000" b="0" i="0" u="none" strike="noStrike" cap="none" normalizeH="0" baseline="0">
                          <a:ln>
                            <a:noFill/>
                          </a:ln>
                          <a:solidFill>
                            <a:srgbClr val="3E3F41"/>
                          </a:solidFill>
                          <a:effectLst/>
                          <a:latin typeface="Arial" panose="020B0604020202020204" pitchFamily="34" charset="0"/>
                          <a:cs typeface="Arial" panose="020B0604020202020204" pitchFamily="34" charset="0"/>
                        </a:rPr>
                        <a:t>11</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76890912"/>
                  </a:ext>
                </a:extLst>
              </a:tr>
              <a:tr h="29936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155000"/>
                        </a:lnSpc>
                        <a:spcBef>
                          <a:spcPct val="30000"/>
                        </a:spcBef>
                        <a:spcAft>
                          <a:spcPct val="0"/>
                        </a:spcAft>
                        <a:buClrTx/>
                        <a:buSzTx/>
                        <a:buFontTx/>
                        <a:buNone/>
                        <a:tabLst/>
                      </a:pPr>
                      <a:r>
                        <a:rPr kumimoji="0" lang="en-GB" altLang="en-US" sz="10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Glass shades</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r" defTabSz="914400" rtl="0" eaLnBrk="1" fontAlgn="base" latinLnBrk="0" hangingPunct="1">
                        <a:lnSpc>
                          <a:spcPct val="155000"/>
                        </a:lnSpc>
                        <a:spcBef>
                          <a:spcPct val="30000"/>
                        </a:spcBef>
                        <a:spcAft>
                          <a:spcPct val="0"/>
                        </a:spcAft>
                        <a:buClrTx/>
                        <a:buSzTx/>
                        <a:buFontTx/>
                        <a:buNone/>
                        <a:tabLst/>
                      </a:pPr>
                      <a:r>
                        <a:rPr kumimoji="0" lang="en-GB" altLang="en-US" sz="10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12</a:t>
                      </a:r>
                    </a:p>
                  </a:txBody>
                  <a:tcPr marL="65001" marR="65001" marT="32501" marB="3250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8828694"/>
                  </a:ext>
                </a:extLst>
              </a:tr>
            </a:tbl>
          </a:graphicData>
        </a:graphic>
      </p:graphicFrame>
      <p:pic>
        <p:nvPicPr>
          <p:cNvPr id="15" name="Picture 14" descr="A picture containing tableware&#10;&#10;Description automatically generated">
            <a:extLst>
              <a:ext uri="{FF2B5EF4-FFF2-40B4-BE49-F238E27FC236}">
                <a16:creationId xmlns:a16="http://schemas.microsoft.com/office/drawing/2014/main" id="{A1EEA218-E270-E343-9401-BB7403186F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68772" y="2369597"/>
            <a:ext cx="1820936" cy="1820936"/>
          </a:xfrm>
          <a:prstGeom prst="rect">
            <a:avLst/>
          </a:prstGeom>
        </p:spPr>
      </p:pic>
      <p:sp>
        <p:nvSpPr>
          <p:cNvPr id="18" name="TextBox 17">
            <a:extLst>
              <a:ext uri="{FF2B5EF4-FFF2-40B4-BE49-F238E27FC236}">
                <a16:creationId xmlns:a16="http://schemas.microsoft.com/office/drawing/2014/main" id="{AEB68D1F-4972-5147-82DC-8AF6F9C08A63}"/>
              </a:ext>
            </a:extLst>
          </p:cNvPr>
          <p:cNvSpPr txBox="1"/>
          <p:nvPr/>
        </p:nvSpPr>
        <p:spPr>
          <a:xfrm>
            <a:off x="3336186" y="2768913"/>
            <a:ext cx="813815" cy="532453"/>
          </a:xfrm>
          <a:prstGeom prst="rect">
            <a:avLst/>
          </a:prstGeom>
          <a:noFill/>
        </p:spPr>
        <p:txBody>
          <a:bodyPr wrap="square">
            <a:spAutoFit/>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GB" altLang="en-US" sz="1300" b="1" i="0" u="none" strike="noStrike" cap="none" normalizeH="0" baseline="0" dirty="0">
                <a:ln>
                  <a:noFill/>
                </a:ln>
                <a:solidFill>
                  <a:srgbClr val="3E3F41"/>
                </a:solidFill>
                <a:effectLst/>
                <a:latin typeface="Arial" panose="020B0604020202020204" pitchFamily="34" charset="0"/>
                <a:cs typeface="Arial" panose="020B0604020202020204" pitchFamily="34" charset="0"/>
              </a:rPr>
              <a:t>Page</a:t>
            </a:r>
          </a:p>
          <a:p>
            <a:pPr marL="0" marR="0" lvl="0" indent="0" algn="r" defTabSz="914400" rtl="0" eaLnBrk="1" fontAlgn="base" latinLnBrk="0" hangingPunct="1">
              <a:lnSpc>
                <a:spcPct val="100000"/>
              </a:lnSpc>
              <a:spcBef>
                <a:spcPct val="20000"/>
              </a:spcBef>
              <a:spcAft>
                <a:spcPct val="0"/>
              </a:spcAft>
              <a:buClrTx/>
              <a:buSzTx/>
              <a:buFontTx/>
              <a:buNone/>
              <a:tabLst/>
            </a:pPr>
            <a:r>
              <a:rPr lang="en-GB" altLang="en-US" sz="1300" dirty="0">
                <a:solidFill>
                  <a:srgbClr val="3E3F41"/>
                </a:solidFill>
                <a:latin typeface="Arial" panose="020B0604020202020204" pitchFamily="34" charset="0"/>
                <a:cs typeface="Arial" panose="020B0604020202020204" pitchFamily="34" charset="0"/>
              </a:rPr>
              <a:t>1</a:t>
            </a:r>
            <a:endParaRPr kumimoji="0" lang="en-GB" altLang="en-US" sz="1300" i="0" u="none" strike="noStrike" cap="none" normalizeH="0" baseline="0" dirty="0">
              <a:ln>
                <a:noFill/>
              </a:ln>
              <a:solidFill>
                <a:srgbClr val="3E3F4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1289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F6EE7BDF-8E86-5540-9E8B-27D1CC61FD1A}"/>
              </a:ext>
            </a:extLst>
          </p:cNvPr>
          <p:cNvSpPr txBox="1">
            <a:spLocks/>
          </p:cNvSpPr>
          <p:nvPr/>
        </p:nvSpPr>
        <p:spPr>
          <a:xfrm>
            <a:off x="0" y="667677"/>
            <a:ext cx="12192000" cy="5666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 – index</a:t>
            </a:r>
          </a:p>
        </p:txBody>
      </p:sp>
      <p:sp>
        <p:nvSpPr>
          <p:cNvPr id="7" name="Rectangle 85">
            <a:extLst>
              <a:ext uri="{FF2B5EF4-FFF2-40B4-BE49-F238E27FC236}">
                <a16:creationId xmlns:a16="http://schemas.microsoft.com/office/drawing/2014/main" id="{C7D7DAEE-1FA2-C841-9551-21B457F5C094}"/>
              </a:ext>
            </a:extLst>
          </p:cNvPr>
          <p:cNvSpPr>
            <a:spLocks noChangeArrowheads="1"/>
          </p:cNvSpPr>
          <p:nvPr/>
        </p:nvSpPr>
        <p:spPr bwMode="auto">
          <a:xfrm>
            <a:off x="5431005" y="1394247"/>
            <a:ext cx="5875920" cy="4489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dirty="0">
                <a:solidFill>
                  <a:srgbClr val="3E3F41"/>
                </a:solidFill>
                <a:latin typeface="Comic Sans MS" panose="030F0902030302020204" pitchFamily="66" charset="0"/>
              </a:rPr>
              <a:t>An index is a list of words or phrases pointing to where that information can be found in an information book.</a:t>
            </a:r>
          </a:p>
          <a:p>
            <a:pPr>
              <a:spcBef>
                <a:spcPts val="1000"/>
              </a:spcBef>
            </a:pPr>
            <a:r>
              <a:rPr lang="en-GB" altLang="en-US" dirty="0">
                <a:solidFill>
                  <a:srgbClr val="3E3F41"/>
                </a:solidFill>
                <a:latin typeface="Comic Sans MS" panose="030F0902030302020204" pitchFamily="66" charset="0"/>
              </a:rPr>
              <a:t>An index is usually arranged alphabetically and will direct the reader to the page (or pages) where a particular item is mentioned.</a:t>
            </a:r>
          </a:p>
          <a:p>
            <a:pPr>
              <a:spcBef>
                <a:spcPts val="1000"/>
              </a:spcBef>
            </a:pPr>
            <a:r>
              <a:rPr lang="en-GB" altLang="en-US" dirty="0">
                <a:solidFill>
                  <a:srgbClr val="3E3F41"/>
                </a:solidFill>
                <a:latin typeface="Comic Sans MS" panose="030F0902030302020204" pitchFamily="66" charset="0"/>
              </a:rPr>
              <a:t>It is designed to make it easier for the reader to locate a specific piece of information. The words in the index have been chosen to be relevant and of interest to the reader.</a:t>
            </a:r>
          </a:p>
          <a:p>
            <a:pPr>
              <a:spcBef>
                <a:spcPts val="1000"/>
              </a:spcBef>
            </a:pPr>
            <a:r>
              <a:rPr lang="en-GB" altLang="en-US" dirty="0">
                <a:solidFill>
                  <a:srgbClr val="3E3F41"/>
                </a:solidFill>
                <a:latin typeface="Comic Sans MS" panose="030F0902030302020204" pitchFamily="66" charset="0"/>
              </a:rPr>
              <a:t>The index can include names, places, events or any other words related to the content of the book.</a:t>
            </a:r>
          </a:p>
          <a:p>
            <a:pPr>
              <a:spcBef>
                <a:spcPts val="1000"/>
              </a:spcBef>
            </a:pPr>
            <a:r>
              <a:rPr lang="en-GB" altLang="en-US" dirty="0">
                <a:solidFill>
                  <a:srgbClr val="3E3F41"/>
                </a:solidFill>
                <a:latin typeface="Comic Sans MS" panose="030F0902030302020204" pitchFamily="66" charset="0"/>
              </a:rPr>
              <a:t>An index needs to be clear and accurate and help your reader find information quickly and easily. </a:t>
            </a:r>
          </a:p>
        </p:txBody>
      </p:sp>
      <p:pic>
        <p:nvPicPr>
          <p:cNvPr id="3" name="Picture 2" descr="Rectangle&#10;&#10;Description automatically generated with medium confidence">
            <a:extLst>
              <a:ext uri="{FF2B5EF4-FFF2-40B4-BE49-F238E27FC236}">
                <a16:creationId xmlns:a16="http://schemas.microsoft.com/office/drawing/2014/main" id="{2E9BC79F-5229-5B45-B5C5-DEAC24CBF41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5485" y="1667866"/>
            <a:ext cx="4330599" cy="3986784"/>
          </a:xfrm>
          <a:prstGeom prst="rect">
            <a:avLst/>
          </a:prstGeom>
        </p:spPr>
      </p:pic>
      <p:sp>
        <p:nvSpPr>
          <p:cNvPr id="9" name="Text Box 10">
            <a:extLst>
              <a:ext uri="{FF2B5EF4-FFF2-40B4-BE49-F238E27FC236}">
                <a16:creationId xmlns:a16="http://schemas.microsoft.com/office/drawing/2014/main" id="{72338D77-3C74-9B44-9BE0-ACC34C9B78C6}"/>
              </a:ext>
            </a:extLst>
          </p:cNvPr>
          <p:cNvSpPr txBox="1">
            <a:spLocks noChangeArrowheads="1"/>
          </p:cNvSpPr>
          <p:nvPr/>
        </p:nvSpPr>
        <p:spPr bwMode="auto">
          <a:xfrm>
            <a:off x="2071826" y="2179630"/>
            <a:ext cx="204821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Arial" panose="020B0604020202020204" pitchFamily="34" charset="0"/>
              </a:rPr>
              <a:t>Index</a:t>
            </a:r>
          </a:p>
        </p:txBody>
      </p:sp>
      <p:sp>
        <p:nvSpPr>
          <p:cNvPr id="11" name="TextBox 10">
            <a:extLst>
              <a:ext uri="{FF2B5EF4-FFF2-40B4-BE49-F238E27FC236}">
                <a16:creationId xmlns:a16="http://schemas.microsoft.com/office/drawing/2014/main" id="{5B00A88B-9AE3-B34B-B001-0037D970C05F}"/>
              </a:ext>
            </a:extLst>
          </p:cNvPr>
          <p:cNvSpPr txBox="1"/>
          <p:nvPr/>
        </p:nvSpPr>
        <p:spPr>
          <a:xfrm>
            <a:off x="2079292" y="2548962"/>
            <a:ext cx="1499806" cy="2641172"/>
          </a:xfrm>
          <a:prstGeom prst="rect">
            <a:avLst/>
          </a:prstGeom>
          <a:noFill/>
        </p:spPr>
        <p:txBody>
          <a:bodyPr wrap="square">
            <a:spAutoFit/>
          </a:bodyPr>
          <a:lstStyle/>
          <a:p>
            <a:pPr fontAlgn="base">
              <a:lnSpc>
                <a:spcPts val="1500"/>
              </a:lnSpc>
              <a:spcBef>
                <a:spcPts val="500"/>
              </a:spcBef>
              <a:spcAft>
                <a:spcPct val="0"/>
              </a:spcAft>
            </a:pPr>
            <a: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Air </a:t>
            </a:r>
            <a:r>
              <a:rPr lang="en-GB" altLang="en-US" sz="1100" dirty="0">
                <a:solidFill>
                  <a:srgbClr val="3E3F41"/>
                </a:solidFill>
                <a:latin typeface="Arial" panose="020B0604020202020204" pitchFamily="34" charset="0"/>
                <a:cs typeface="Arial" panose="020B0604020202020204" pitchFamily="34" charset="0"/>
              </a:rPr>
              <a:t>heating</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Aladdin</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Animals</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Arabian Nights</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Aran oil</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Argand, </a:t>
            </a:r>
            <a:r>
              <a:rPr lang="en-GB" altLang="en-US" sz="1100" dirty="0" err="1">
                <a:solidFill>
                  <a:srgbClr val="3E3F41"/>
                </a:solidFill>
                <a:latin typeface="Arial" panose="020B0604020202020204" pitchFamily="34" charset="0"/>
                <a:cs typeface="Arial" panose="020B0604020202020204" pitchFamily="34" charset="0"/>
              </a:rPr>
              <a:t>Aime</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Armstrong, Edwards</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Artificial lighting</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Artists</a:t>
            </a:r>
          </a:p>
          <a:p>
            <a:pPr fontAlgn="base">
              <a:lnSpc>
                <a:spcPts val="1500"/>
              </a:lnSpc>
              <a:spcBef>
                <a:spcPts val="500"/>
              </a:spcBef>
              <a:spcAft>
                <a:spcPct val="0"/>
              </a:spcAft>
            </a:pPr>
            <a:r>
              <a:rPr lang="en-GB" altLang="en-US" sz="1100" dirty="0">
                <a:solidFill>
                  <a:srgbClr val="3E3F41"/>
                </a:solidFill>
                <a:latin typeface="Arial" panose="020B0604020202020204" pitchFamily="34" charset="0"/>
                <a:cs typeface="Arial" panose="020B0604020202020204" pitchFamily="34" charset="0"/>
              </a:rPr>
              <a:t>Beacon</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Brightness</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Brilliance</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Burnishing</a:t>
            </a:r>
            <a:endPar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A0AA4C87-EFD9-2242-8989-7A699A48CFD3}"/>
              </a:ext>
            </a:extLst>
          </p:cNvPr>
          <p:cNvSpPr txBox="1"/>
          <p:nvPr/>
        </p:nvSpPr>
        <p:spPr>
          <a:xfrm>
            <a:off x="3520386" y="2548962"/>
            <a:ext cx="1499806" cy="2641172"/>
          </a:xfrm>
          <a:prstGeom prst="rect">
            <a:avLst/>
          </a:prstGeom>
          <a:noFill/>
        </p:spPr>
        <p:txBody>
          <a:bodyPr wrap="square">
            <a:spAutoFit/>
          </a:bodyPr>
          <a:lstStyle/>
          <a:p>
            <a:pPr fontAlgn="base">
              <a:lnSpc>
                <a:spcPts val="1500"/>
              </a:lnSpc>
              <a:spcBef>
                <a:spcPts val="500"/>
              </a:spcBef>
              <a:spcAft>
                <a:spcPct val="0"/>
              </a:spcAft>
            </a:pPr>
            <a:b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br>
            <a:b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br>
            <a: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3</a:t>
            </a:r>
            <a:b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br>
            <a: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9</a:t>
            </a:r>
            <a:br>
              <a:rPr lang="en-GB" altLang="en-US" sz="1100" dirty="0">
                <a:solidFill>
                  <a:srgbClr val="3E3F41"/>
                </a:solidFill>
                <a:latin typeface="Arial" panose="020B0604020202020204" pitchFamily="34" charset="0"/>
                <a:cs typeface="Arial" panose="020B0604020202020204" pitchFamily="34" charset="0"/>
              </a:rPr>
            </a:br>
            <a: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2</a:t>
            </a:r>
            <a:br>
              <a:rPr lang="en-GB" altLang="en-US" sz="1100" dirty="0">
                <a:solidFill>
                  <a:srgbClr val="3E3F41"/>
                </a:solidFill>
                <a:latin typeface="Arial" panose="020B0604020202020204" pitchFamily="34" charset="0"/>
                <a:cs typeface="Arial" panose="020B0604020202020204" pitchFamily="34" charset="0"/>
              </a:rPr>
            </a:br>
            <a: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11</a:t>
            </a:r>
            <a:br>
              <a:rPr lang="en-GB" altLang="en-US" sz="1100" dirty="0">
                <a:solidFill>
                  <a:srgbClr val="3E3F41"/>
                </a:solidFill>
                <a:latin typeface="Arial" panose="020B0604020202020204" pitchFamily="34" charset="0"/>
                <a:cs typeface="Arial" panose="020B0604020202020204" pitchFamily="34" charset="0"/>
              </a:rPr>
            </a:br>
            <a: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11</a:t>
            </a:r>
            <a:br>
              <a:rPr lang="en-GB" altLang="en-US" sz="1100" dirty="0">
                <a:solidFill>
                  <a:srgbClr val="3E3F41"/>
                </a:solidFill>
                <a:latin typeface="Arial" panose="020B0604020202020204" pitchFamily="34" charset="0"/>
                <a:cs typeface="Arial" panose="020B0604020202020204" pitchFamily="34" charset="0"/>
              </a:rPr>
            </a:br>
            <a: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8, 22</a:t>
            </a:r>
            <a:b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7</a:t>
            </a:r>
          </a:p>
          <a:p>
            <a:pPr fontAlgn="base">
              <a:lnSpc>
                <a:spcPts val="1500"/>
              </a:lnSpc>
              <a:spcBef>
                <a:spcPts val="500"/>
              </a:spcBef>
              <a:spcAft>
                <a:spcPct val="0"/>
              </a:spcAft>
            </a:pPr>
            <a: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12</a:t>
            </a:r>
            <a:br>
              <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8</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8</a:t>
            </a:r>
            <a:br>
              <a:rPr lang="en-GB" altLang="en-US" sz="1100" dirty="0">
                <a:solidFill>
                  <a:srgbClr val="3E3F41"/>
                </a:solidFill>
                <a:latin typeface="Arial" panose="020B0604020202020204" pitchFamily="34" charset="0"/>
                <a:cs typeface="Arial" panose="020B0604020202020204" pitchFamily="34" charset="0"/>
              </a:rPr>
            </a:br>
            <a:r>
              <a:rPr lang="en-GB" altLang="en-US" sz="1100" dirty="0">
                <a:solidFill>
                  <a:srgbClr val="3E3F41"/>
                </a:solidFill>
                <a:latin typeface="Arial" panose="020B0604020202020204" pitchFamily="34" charset="0"/>
                <a:cs typeface="Arial" panose="020B0604020202020204" pitchFamily="34" charset="0"/>
              </a:rPr>
              <a:t>9</a:t>
            </a:r>
            <a:endParaRPr kumimoji="0" lang="en-GB" altLang="en-US" sz="1100" b="0" i="0" u="none" strike="noStrike" cap="none" normalizeH="0" baseline="0" dirty="0">
              <a:ln>
                <a:noFill/>
              </a:ln>
              <a:solidFill>
                <a:srgbClr val="3E3F41"/>
              </a:solidFill>
              <a:effectLst/>
              <a:latin typeface="Arial" panose="020B0604020202020204" pitchFamily="34" charset="0"/>
              <a:cs typeface="Arial" panose="020B0604020202020204" pitchFamily="34" charset="0"/>
            </a:endParaRPr>
          </a:p>
        </p:txBody>
      </p:sp>
      <p:pic>
        <p:nvPicPr>
          <p:cNvPr id="6" name="Picture 5" descr="A picture containing tableware&#10;&#10;Description automatically generated">
            <a:extLst>
              <a:ext uri="{FF2B5EF4-FFF2-40B4-BE49-F238E27FC236}">
                <a16:creationId xmlns:a16="http://schemas.microsoft.com/office/drawing/2014/main" id="{1A852592-E46F-F549-87AB-B386057D30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09575" y="1982969"/>
            <a:ext cx="1820936" cy="1820936"/>
          </a:xfrm>
          <a:prstGeom prst="rect">
            <a:avLst/>
          </a:prstGeom>
        </p:spPr>
      </p:pic>
      <p:sp>
        <p:nvSpPr>
          <p:cNvPr id="15" name="TextBox 14">
            <a:extLst>
              <a:ext uri="{FF2B5EF4-FFF2-40B4-BE49-F238E27FC236}">
                <a16:creationId xmlns:a16="http://schemas.microsoft.com/office/drawing/2014/main" id="{A9957AB7-1344-CE44-91D0-E6238E9A29A9}"/>
              </a:ext>
            </a:extLst>
          </p:cNvPr>
          <p:cNvSpPr txBox="1"/>
          <p:nvPr/>
        </p:nvSpPr>
        <p:spPr>
          <a:xfrm>
            <a:off x="3512920" y="2548962"/>
            <a:ext cx="1499806" cy="477054"/>
          </a:xfrm>
          <a:prstGeom prst="rect">
            <a:avLst/>
          </a:prstGeom>
          <a:noFill/>
        </p:spPr>
        <p:txBody>
          <a:bodyPr wrap="square">
            <a:spAutoFit/>
          </a:bodyPr>
          <a:lstStyle/>
          <a:p>
            <a:pPr fontAlgn="base">
              <a:lnSpc>
                <a:spcPts val="1500"/>
              </a:lnSpc>
              <a:spcBef>
                <a:spcPts val="500"/>
              </a:spcBef>
              <a:spcAft>
                <a:spcPct val="0"/>
              </a:spcAft>
            </a:pPr>
            <a:r>
              <a:rPr kumimoji="0" lang="en-GB" altLang="en-US" sz="12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7,21</a:t>
            </a:r>
            <a:br>
              <a:rPr kumimoji="0" lang="en-GB" altLang="en-US" sz="12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br>
            <a:r>
              <a:rPr kumimoji="0" lang="en-GB" altLang="en-US" sz="1200" b="0" i="0" u="none" strike="noStrike" cap="none" normalizeH="0" baseline="0" dirty="0">
                <a:ln>
                  <a:noFill/>
                </a:ln>
                <a:solidFill>
                  <a:srgbClr val="3E3F41"/>
                </a:solidFill>
                <a:effectLst/>
                <a:latin typeface="Arial" panose="020B0604020202020204" pitchFamily="34" charset="0"/>
                <a:cs typeface="Arial" panose="020B0604020202020204" pitchFamily="34" charset="0"/>
              </a:rPr>
              <a:t>9</a:t>
            </a:r>
          </a:p>
        </p:txBody>
      </p:sp>
    </p:spTree>
    <p:extLst>
      <p:ext uri="{BB962C8B-B14F-4D97-AF65-F5344CB8AC3E}">
        <p14:creationId xmlns:p14="http://schemas.microsoft.com/office/powerpoint/2010/main" val="611101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Picture 87" descr="A picture containing sky, building, outdoor, colonnade&#10;&#10;Description automatically generated">
            <a:extLst>
              <a:ext uri="{FF2B5EF4-FFF2-40B4-BE49-F238E27FC236}">
                <a16:creationId xmlns:a16="http://schemas.microsoft.com/office/drawing/2014/main" id="{A7CF91D4-BCE8-C846-B6A2-6EB5F798C2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94752" y="1497700"/>
            <a:ext cx="2345022" cy="1274761"/>
          </a:xfrm>
          <a:prstGeom prst="rect">
            <a:avLst/>
          </a:prstGeom>
        </p:spPr>
      </p:pic>
      <p:pic>
        <p:nvPicPr>
          <p:cNvPr id="86" name="Picture 85" descr="Diagram&#10;&#10;Description automatically generated">
            <a:extLst>
              <a:ext uri="{FF2B5EF4-FFF2-40B4-BE49-F238E27FC236}">
                <a16:creationId xmlns:a16="http://schemas.microsoft.com/office/drawing/2014/main" id="{45A47F5D-55FA-C945-8AA6-2C39B554C7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6803" y="1708661"/>
            <a:ext cx="2144894" cy="958952"/>
          </a:xfrm>
          <a:prstGeom prst="rect">
            <a:avLst/>
          </a:prstGeom>
        </p:spPr>
      </p:pic>
      <p:pic>
        <p:nvPicPr>
          <p:cNvPr id="61" name="Picture 60" descr="Map&#10;&#10;Description automatically generated">
            <a:extLst>
              <a:ext uri="{FF2B5EF4-FFF2-40B4-BE49-F238E27FC236}">
                <a16:creationId xmlns:a16="http://schemas.microsoft.com/office/drawing/2014/main" id="{EC16EFE1-12A7-6F46-9B62-9AF37CC139A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912" y="2929738"/>
            <a:ext cx="2348183" cy="1565455"/>
          </a:xfrm>
          <a:prstGeom prst="rect">
            <a:avLst/>
          </a:prstGeom>
        </p:spPr>
      </p:pic>
      <p:sp>
        <p:nvSpPr>
          <p:cNvPr id="54" name="Rectangle 53">
            <a:extLst>
              <a:ext uri="{FF2B5EF4-FFF2-40B4-BE49-F238E27FC236}">
                <a16:creationId xmlns:a16="http://schemas.microsoft.com/office/drawing/2014/main" id="{787652C1-152E-6548-B21B-8FF488BCAE0F}"/>
              </a:ext>
            </a:extLst>
          </p:cNvPr>
          <p:cNvSpPr/>
          <p:nvPr/>
        </p:nvSpPr>
        <p:spPr>
          <a:xfrm>
            <a:off x="8747755" y="1395765"/>
            <a:ext cx="1199694" cy="1375258"/>
          </a:xfrm>
          <a:prstGeom prst="rect">
            <a:avLst/>
          </a:prstGeom>
          <a:solidFill>
            <a:srgbClr val="FFC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1" name="Picture 17">
            <a:extLst>
              <a:ext uri="{FF2B5EF4-FFF2-40B4-BE49-F238E27FC236}">
                <a16:creationId xmlns:a16="http://schemas.microsoft.com/office/drawing/2014/main" id="{642F1B22-A627-2440-A300-36A1695E6774}"/>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624"/>
          <a:stretch/>
        </p:blipFill>
        <p:spPr bwMode="auto">
          <a:xfrm>
            <a:off x="3619804" y="3269894"/>
            <a:ext cx="1178968" cy="119237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0" name="Subtitle 2">
            <a:extLst>
              <a:ext uri="{FF2B5EF4-FFF2-40B4-BE49-F238E27FC236}">
                <a16:creationId xmlns:a16="http://schemas.microsoft.com/office/drawing/2014/main" id="{F6EE7BDF-8E86-5540-9E8B-27D1CC61FD1A}"/>
              </a:ext>
            </a:extLst>
          </p:cNvPr>
          <p:cNvSpPr txBox="1">
            <a:spLocks/>
          </p:cNvSpPr>
          <p:nvPr/>
        </p:nvSpPr>
        <p:spPr>
          <a:xfrm>
            <a:off x="0" y="508673"/>
            <a:ext cx="12192000" cy="5666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 – other features of information texts</a:t>
            </a:r>
          </a:p>
        </p:txBody>
      </p:sp>
      <p:sp>
        <p:nvSpPr>
          <p:cNvPr id="23" name="Rectangle 22">
            <a:extLst>
              <a:ext uri="{FF2B5EF4-FFF2-40B4-BE49-F238E27FC236}">
                <a16:creationId xmlns:a16="http://schemas.microsoft.com/office/drawing/2014/main" id="{A6F85EC5-57C0-CA48-86C6-CCAD68F802AB}"/>
              </a:ext>
            </a:extLst>
          </p:cNvPr>
          <p:cNvSpPr/>
          <p:nvPr/>
        </p:nvSpPr>
        <p:spPr>
          <a:xfrm>
            <a:off x="1052169" y="1419147"/>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C884FE2A-4DE0-1D4E-9467-EA49487719F6}"/>
              </a:ext>
            </a:extLst>
          </p:cNvPr>
          <p:cNvSpPr/>
          <p:nvPr/>
        </p:nvSpPr>
        <p:spPr>
          <a:xfrm>
            <a:off x="1052169" y="1221638"/>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Diagrams</a:t>
            </a:r>
          </a:p>
        </p:txBody>
      </p:sp>
      <p:sp>
        <p:nvSpPr>
          <p:cNvPr id="24" name="Rectangle 23">
            <a:extLst>
              <a:ext uri="{FF2B5EF4-FFF2-40B4-BE49-F238E27FC236}">
                <a16:creationId xmlns:a16="http://schemas.microsoft.com/office/drawing/2014/main" id="{5CB3A013-DE2F-5745-A66B-BB11E6933836}"/>
              </a:ext>
            </a:extLst>
          </p:cNvPr>
          <p:cNvSpPr/>
          <p:nvPr/>
        </p:nvSpPr>
        <p:spPr>
          <a:xfrm>
            <a:off x="1052169" y="3116273"/>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8FF20892-97CE-4A4B-A02A-520D5EF83B83}"/>
              </a:ext>
            </a:extLst>
          </p:cNvPr>
          <p:cNvSpPr/>
          <p:nvPr/>
        </p:nvSpPr>
        <p:spPr>
          <a:xfrm>
            <a:off x="1052169" y="2940709"/>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Charts and Maps</a:t>
            </a:r>
          </a:p>
        </p:txBody>
      </p:sp>
      <p:sp>
        <p:nvSpPr>
          <p:cNvPr id="26" name="Rectangle 25">
            <a:extLst>
              <a:ext uri="{FF2B5EF4-FFF2-40B4-BE49-F238E27FC236}">
                <a16:creationId xmlns:a16="http://schemas.microsoft.com/office/drawing/2014/main" id="{5F525BE0-3533-0447-9BA9-A3BEBB4B648E}"/>
              </a:ext>
            </a:extLst>
          </p:cNvPr>
          <p:cNvSpPr/>
          <p:nvPr/>
        </p:nvSpPr>
        <p:spPr>
          <a:xfrm>
            <a:off x="1052168" y="4813399"/>
            <a:ext cx="4905341"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275A6CC4-22EE-084B-9D03-61F47168A555}"/>
              </a:ext>
            </a:extLst>
          </p:cNvPr>
          <p:cNvSpPr/>
          <p:nvPr/>
        </p:nvSpPr>
        <p:spPr>
          <a:xfrm>
            <a:off x="1052168" y="4637835"/>
            <a:ext cx="4905341"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Matching activities</a:t>
            </a:r>
          </a:p>
        </p:txBody>
      </p:sp>
      <p:sp>
        <p:nvSpPr>
          <p:cNvPr id="28" name="Rectangle 27">
            <a:extLst>
              <a:ext uri="{FF2B5EF4-FFF2-40B4-BE49-F238E27FC236}">
                <a16:creationId xmlns:a16="http://schemas.microsoft.com/office/drawing/2014/main" id="{3749897B-84AB-974A-845C-876E024ED71A}"/>
              </a:ext>
            </a:extLst>
          </p:cNvPr>
          <p:cNvSpPr/>
          <p:nvPr/>
        </p:nvSpPr>
        <p:spPr>
          <a:xfrm>
            <a:off x="3612488" y="1397202"/>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C16F54FA-4439-DF46-9757-84D050E01066}"/>
              </a:ext>
            </a:extLst>
          </p:cNvPr>
          <p:cNvSpPr/>
          <p:nvPr/>
        </p:nvSpPr>
        <p:spPr>
          <a:xfrm>
            <a:off x="3612488" y="1221638"/>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Weblinks</a:t>
            </a:r>
          </a:p>
        </p:txBody>
      </p:sp>
      <p:sp>
        <p:nvSpPr>
          <p:cNvPr id="30" name="Rectangle 29">
            <a:extLst>
              <a:ext uri="{FF2B5EF4-FFF2-40B4-BE49-F238E27FC236}">
                <a16:creationId xmlns:a16="http://schemas.microsoft.com/office/drawing/2014/main" id="{C0E49366-478F-6045-B14D-665ECF9CE61D}"/>
              </a:ext>
            </a:extLst>
          </p:cNvPr>
          <p:cNvSpPr/>
          <p:nvPr/>
        </p:nvSpPr>
        <p:spPr>
          <a:xfrm>
            <a:off x="3612488" y="3094328"/>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C986A7EF-73C6-C04E-B70A-7D59E179B7DF}"/>
              </a:ext>
            </a:extLst>
          </p:cNvPr>
          <p:cNvSpPr/>
          <p:nvPr/>
        </p:nvSpPr>
        <p:spPr>
          <a:xfrm>
            <a:off x="3612488" y="2918764"/>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Illustrations</a:t>
            </a:r>
          </a:p>
        </p:txBody>
      </p:sp>
      <p:sp>
        <p:nvSpPr>
          <p:cNvPr id="34" name="Rectangle 33">
            <a:extLst>
              <a:ext uri="{FF2B5EF4-FFF2-40B4-BE49-F238E27FC236}">
                <a16:creationId xmlns:a16="http://schemas.microsoft.com/office/drawing/2014/main" id="{080E4F25-AB33-D44D-AA64-490129C24850}"/>
              </a:ext>
            </a:extLst>
          </p:cNvPr>
          <p:cNvSpPr/>
          <p:nvPr/>
        </p:nvSpPr>
        <p:spPr>
          <a:xfrm>
            <a:off x="6194752" y="1397202"/>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A43C3630-B29E-D247-8BC5-10C7AF98EA14}"/>
              </a:ext>
            </a:extLst>
          </p:cNvPr>
          <p:cNvSpPr/>
          <p:nvPr/>
        </p:nvSpPr>
        <p:spPr>
          <a:xfrm>
            <a:off x="6194752" y="1221638"/>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Photographs</a:t>
            </a:r>
          </a:p>
        </p:txBody>
      </p:sp>
      <p:sp>
        <p:nvSpPr>
          <p:cNvPr id="36" name="Rectangle 35">
            <a:extLst>
              <a:ext uri="{FF2B5EF4-FFF2-40B4-BE49-F238E27FC236}">
                <a16:creationId xmlns:a16="http://schemas.microsoft.com/office/drawing/2014/main" id="{983633F9-DE04-A247-B628-59B78E1907FA}"/>
              </a:ext>
            </a:extLst>
          </p:cNvPr>
          <p:cNvSpPr/>
          <p:nvPr/>
        </p:nvSpPr>
        <p:spPr>
          <a:xfrm>
            <a:off x="6194751" y="3094328"/>
            <a:ext cx="4898025"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2AA77C3F-7123-5C48-8FDA-8D02A886F15A}"/>
              </a:ext>
            </a:extLst>
          </p:cNvPr>
          <p:cNvSpPr/>
          <p:nvPr/>
        </p:nvSpPr>
        <p:spPr>
          <a:xfrm>
            <a:off x="6194751" y="2918764"/>
            <a:ext cx="4898025"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Timeline</a:t>
            </a:r>
          </a:p>
        </p:txBody>
      </p:sp>
      <p:sp>
        <p:nvSpPr>
          <p:cNvPr id="40" name="Rectangle 39">
            <a:extLst>
              <a:ext uri="{FF2B5EF4-FFF2-40B4-BE49-F238E27FC236}">
                <a16:creationId xmlns:a16="http://schemas.microsoft.com/office/drawing/2014/main" id="{CC0FDDD0-EC91-344D-9741-FFF3CCADFCA9}"/>
              </a:ext>
            </a:extLst>
          </p:cNvPr>
          <p:cNvSpPr/>
          <p:nvPr/>
        </p:nvSpPr>
        <p:spPr>
          <a:xfrm>
            <a:off x="8747755" y="1397202"/>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54EE99D2-C5B0-FB47-9A53-0E24257D55CB}"/>
              </a:ext>
            </a:extLst>
          </p:cNvPr>
          <p:cNvSpPr/>
          <p:nvPr/>
        </p:nvSpPr>
        <p:spPr>
          <a:xfrm>
            <a:off x="8747755" y="1221638"/>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Fact boxes</a:t>
            </a:r>
          </a:p>
        </p:txBody>
      </p:sp>
      <p:sp>
        <p:nvSpPr>
          <p:cNvPr id="50" name="Subtitle 2">
            <a:extLst>
              <a:ext uri="{FF2B5EF4-FFF2-40B4-BE49-F238E27FC236}">
                <a16:creationId xmlns:a16="http://schemas.microsoft.com/office/drawing/2014/main" id="{D3B4BDDF-BD05-BC41-A239-EDF02ABE54AB}"/>
              </a:ext>
            </a:extLst>
          </p:cNvPr>
          <p:cNvSpPr txBox="1">
            <a:spLocks/>
          </p:cNvSpPr>
          <p:nvPr/>
        </p:nvSpPr>
        <p:spPr>
          <a:xfrm>
            <a:off x="3612488" y="1971714"/>
            <a:ext cx="2345022" cy="33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200" dirty="0">
                <a:solidFill>
                  <a:srgbClr val="3E3F41"/>
                </a:solidFill>
                <a:latin typeface="Comic Sans MS" panose="030F0902030302020204" pitchFamily="66" charset="0"/>
              </a:rPr>
              <a:t>https://</a:t>
            </a:r>
            <a:r>
              <a:rPr lang="en-GB" sz="1200" dirty="0" err="1">
                <a:solidFill>
                  <a:srgbClr val="3E3F41"/>
                </a:solidFill>
                <a:latin typeface="Comic Sans MS" panose="030F0902030302020204" pitchFamily="66" charset="0"/>
              </a:rPr>
              <a:t>www.ichild.co.uk</a:t>
            </a:r>
            <a:r>
              <a:rPr lang="en-GB" sz="1200" dirty="0">
                <a:solidFill>
                  <a:srgbClr val="3E3F41"/>
                </a:solidFill>
                <a:latin typeface="Comic Sans MS" panose="030F0902030302020204" pitchFamily="66" charset="0"/>
              </a:rPr>
              <a:t>/</a:t>
            </a:r>
          </a:p>
        </p:txBody>
      </p:sp>
      <p:pic>
        <p:nvPicPr>
          <p:cNvPr id="52" name="Picture 51" descr="A picture containing vector graphics&#10;&#10;Description automatically generated">
            <a:extLst>
              <a:ext uri="{FF2B5EF4-FFF2-40B4-BE49-F238E27FC236}">
                <a16:creationId xmlns:a16="http://schemas.microsoft.com/office/drawing/2014/main" id="{CB726357-2114-2B4D-82D1-E922CE55A59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65095" y="3277208"/>
            <a:ext cx="562706" cy="1121222"/>
          </a:xfrm>
          <a:prstGeom prst="rect">
            <a:avLst/>
          </a:prstGeom>
        </p:spPr>
      </p:pic>
      <p:sp>
        <p:nvSpPr>
          <p:cNvPr id="53" name="Subtitle 2">
            <a:extLst>
              <a:ext uri="{FF2B5EF4-FFF2-40B4-BE49-F238E27FC236}">
                <a16:creationId xmlns:a16="http://schemas.microsoft.com/office/drawing/2014/main" id="{18EF8D40-39D3-044A-8643-FCAC75974E29}"/>
              </a:ext>
            </a:extLst>
          </p:cNvPr>
          <p:cNvSpPr txBox="1">
            <a:spLocks/>
          </p:cNvSpPr>
          <p:nvPr/>
        </p:nvSpPr>
        <p:spPr>
          <a:xfrm>
            <a:off x="9946951" y="1792750"/>
            <a:ext cx="1145826" cy="7495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200" dirty="0">
                <a:solidFill>
                  <a:srgbClr val="3E3F41"/>
                </a:solidFill>
                <a:latin typeface="Comic Sans MS" panose="030F0902030302020204" pitchFamily="66" charset="0"/>
              </a:rPr>
              <a:t>Iran was called Persia until 1935 </a:t>
            </a:r>
          </a:p>
        </p:txBody>
      </p:sp>
      <p:pic>
        <p:nvPicPr>
          <p:cNvPr id="57" name="Picture 56" descr="A picture containing text&#10;&#10;Description automatically generated">
            <a:extLst>
              <a:ext uri="{FF2B5EF4-FFF2-40B4-BE49-F238E27FC236}">
                <a16:creationId xmlns:a16="http://schemas.microsoft.com/office/drawing/2014/main" id="{96B1221E-A4E6-9345-BFC0-AC21B256783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635427">
            <a:off x="8876089" y="1882219"/>
            <a:ext cx="996398" cy="680323"/>
          </a:xfrm>
          <a:prstGeom prst="rect">
            <a:avLst/>
          </a:prstGeom>
        </p:spPr>
      </p:pic>
      <p:sp>
        <p:nvSpPr>
          <p:cNvPr id="63" name="Text Box 30">
            <a:extLst>
              <a:ext uri="{FF2B5EF4-FFF2-40B4-BE49-F238E27FC236}">
                <a16:creationId xmlns:a16="http://schemas.microsoft.com/office/drawing/2014/main" id="{CA5F2CC2-FA30-6140-86C3-58A33F474F9F}"/>
              </a:ext>
            </a:extLst>
          </p:cNvPr>
          <p:cNvSpPr txBox="1">
            <a:spLocks noChangeArrowheads="1"/>
          </p:cNvSpPr>
          <p:nvPr/>
        </p:nvSpPr>
        <p:spPr bwMode="auto">
          <a:xfrm>
            <a:off x="1503670" y="5027493"/>
            <a:ext cx="1858952" cy="1108004"/>
          </a:xfrm>
          <a:prstGeom prst="rect">
            <a:avLst/>
          </a:prstGeom>
          <a:noFill/>
          <a:ln>
            <a:noFill/>
          </a:ln>
          <a:effectLst/>
        </p:spPr>
        <p:txBody>
          <a:bodyPr>
            <a:spAutoFit/>
          </a:bodyPr>
          <a:lstStyle/>
          <a:p>
            <a:pPr>
              <a:spcBef>
                <a:spcPct val="50000"/>
              </a:spcBef>
            </a:pPr>
            <a:r>
              <a:rPr lang="en-GB" altLang="en-US" sz="1200" dirty="0">
                <a:solidFill>
                  <a:srgbClr val="3E3F41"/>
                </a:solidFill>
                <a:latin typeface="Comic Sans MS" panose="030F0902030302020204" pitchFamily="66" charset="0"/>
              </a:rPr>
              <a:t>Christopher Columbus</a:t>
            </a:r>
          </a:p>
          <a:p>
            <a:pPr>
              <a:spcBef>
                <a:spcPct val="50000"/>
              </a:spcBef>
            </a:pPr>
            <a:r>
              <a:rPr lang="en-GB" altLang="en-US" sz="1200" dirty="0">
                <a:solidFill>
                  <a:srgbClr val="3E3F41"/>
                </a:solidFill>
                <a:latin typeface="Comic Sans MS" panose="030F0902030302020204" pitchFamily="66" charset="0"/>
              </a:rPr>
              <a:t>Henry </a:t>
            </a:r>
            <a:r>
              <a:rPr lang="en-GB" altLang="en-US" sz="1200" dirty="0" err="1">
                <a:solidFill>
                  <a:srgbClr val="3E3F41"/>
                </a:solidFill>
                <a:latin typeface="Comic Sans MS" panose="030F0902030302020204" pitchFamily="66" charset="0"/>
              </a:rPr>
              <a:t>Vlll</a:t>
            </a:r>
            <a:endParaRPr lang="en-GB" altLang="en-US" sz="1200" dirty="0">
              <a:solidFill>
                <a:srgbClr val="3E3F41"/>
              </a:solidFill>
              <a:latin typeface="Comic Sans MS" panose="030F0902030302020204" pitchFamily="66" charset="0"/>
            </a:endParaRPr>
          </a:p>
          <a:p>
            <a:pPr>
              <a:spcBef>
                <a:spcPct val="50000"/>
              </a:spcBef>
            </a:pPr>
            <a:r>
              <a:rPr lang="en-GB" altLang="en-US" sz="1200" dirty="0">
                <a:solidFill>
                  <a:srgbClr val="3E3F41"/>
                </a:solidFill>
                <a:latin typeface="Comic Sans MS" panose="030F0902030302020204" pitchFamily="66" charset="0"/>
              </a:rPr>
              <a:t>World War </a:t>
            </a:r>
            <a:r>
              <a:rPr lang="en-GB" altLang="en-US" sz="1200" dirty="0" err="1">
                <a:solidFill>
                  <a:srgbClr val="3E3F41"/>
                </a:solidFill>
                <a:latin typeface="Comic Sans MS" panose="030F0902030302020204" pitchFamily="66" charset="0"/>
              </a:rPr>
              <a:t>ll</a:t>
            </a:r>
            <a:endParaRPr lang="en-GB" altLang="en-US" sz="1200" dirty="0">
              <a:solidFill>
                <a:srgbClr val="3E3F41"/>
              </a:solidFill>
              <a:latin typeface="Comic Sans MS" panose="030F0902030302020204" pitchFamily="66" charset="0"/>
            </a:endParaRPr>
          </a:p>
          <a:p>
            <a:pPr>
              <a:spcBef>
                <a:spcPct val="50000"/>
              </a:spcBef>
            </a:pPr>
            <a:r>
              <a:rPr lang="en-GB" altLang="en-US" sz="1200" dirty="0">
                <a:solidFill>
                  <a:srgbClr val="3E3F41"/>
                </a:solidFill>
                <a:latin typeface="Comic Sans MS" panose="030F0902030302020204" pitchFamily="66" charset="0"/>
              </a:rPr>
              <a:t>The Persian Empire</a:t>
            </a:r>
          </a:p>
        </p:txBody>
      </p:sp>
      <p:sp>
        <p:nvSpPr>
          <p:cNvPr id="64" name="Text Box 31">
            <a:extLst>
              <a:ext uri="{FF2B5EF4-FFF2-40B4-BE49-F238E27FC236}">
                <a16:creationId xmlns:a16="http://schemas.microsoft.com/office/drawing/2014/main" id="{A8E0A2AC-7202-484F-A1DC-965F27D36827}"/>
              </a:ext>
            </a:extLst>
          </p:cNvPr>
          <p:cNvSpPr txBox="1">
            <a:spLocks noChangeArrowheads="1"/>
          </p:cNvSpPr>
          <p:nvPr/>
        </p:nvSpPr>
        <p:spPr bwMode="auto">
          <a:xfrm>
            <a:off x="4688826" y="5027493"/>
            <a:ext cx="861466" cy="1108004"/>
          </a:xfrm>
          <a:prstGeom prst="rect">
            <a:avLst/>
          </a:prstGeom>
          <a:noFill/>
          <a:ln>
            <a:noFill/>
          </a:ln>
          <a:effectLst/>
        </p:spPr>
        <p:txBody>
          <a:bodyPr>
            <a:spAutoFit/>
          </a:bodyPr>
          <a:lstStyle/>
          <a:p>
            <a:pPr>
              <a:spcBef>
                <a:spcPct val="50000"/>
              </a:spcBef>
            </a:pPr>
            <a:r>
              <a:rPr lang="en-GB" altLang="en-US" sz="1200">
                <a:solidFill>
                  <a:srgbClr val="3E3F41"/>
                </a:solidFill>
                <a:latin typeface="Comic Sans MS" panose="030F0902030302020204" pitchFamily="66" charset="0"/>
              </a:rPr>
              <a:t>1939</a:t>
            </a:r>
          </a:p>
          <a:p>
            <a:pPr>
              <a:spcBef>
                <a:spcPct val="50000"/>
              </a:spcBef>
            </a:pPr>
            <a:r>
              <a:rPr lang="en-GB" altLang="en-US" sz="1200">
                <a:solidFill>
                  <a:srgbClr val="3E3F41"/>
                </a:solidFill>
                <a:latin typeface="Comic Sans MS" panose="030F0902030302020204" pitchFamily="66" charset="0"/>
              </a:rPr>
              <a:t>900 AD</a:t>
            </a:r>
          </a:p>
          <a:p>
            <a:pPr>
              <a:spcBef>
                <a:spcPct val="50000"/>
              </a:spcBef>
            </a:pPr>
            <a:r>
              <a:rPr lang="en-GB" altLang="en-US" sz="1200">
                <a:solidFill>
                  <a:srgbClr val="3E3F41"/>
                </a:solidFill>
                <a:latin typeface="Comic Sans MS" panose="030F0902030302020204" pitchFamily="66" charset="0"/>
              </a:rPr>
              <a:t>1509</a:t>
            </a:r>
          </a:p>
          <a:p>
            <a:pPr>
              <a:spcBef>
                <a:spcPct val="50000"/>
              </a:spcBef>
            </a:pPr>
            <a:r>
              <a:rPr lang="en-GB" altLang="en-US" sz="1200">
                <a:solidFill>
                  <a:srgbClr val="3E3F41"/>
                </a:solidFill>
                <a:latin typeface="Comic Sans MS" panose="030F0902030302020204" pitchFamily="66" charset="0"/>
              </a:rPr>
              <a:t>1492</a:t>
            </a:r>
          </a:p>
        </p:txBody>
      </p:sp>
      <p:sp>
        <p:nvSpPr>
          <p:cNvPr id="69" name="Rectangle 68">
            <a:extLst>
              <a:ext uri="{FF2B5EF4-FFF2-40B4-BE49-F238E27FC236}">
                <a16:creationId xmlns:a16="http://schemas.microsoft.com/office/drawing/2014/main" id="{58AF5C76-4939-3F41-8DA1-1D07500E2393}"/>
              </a:ext>
            </a:extLst>
          </p:cNvPr>
          <p:cNvSpPr/>
          <p:nvPr/>
        </p:nvSpPr>
        <p:spPr>
          <a:xfrm>
            <a:off x="6187438" y="4813399"/>
            <a:ext cx="4905341"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43218AA3-7F15-934C-90B4-04EF605287B1}"/>
              </a:ext>
            </a:extLst>
          </p:cNvPr>
          <p:cNvSpPr/>
          <p:nvPr/>
        </p:nvSpPr>
        <p:spPr>
          <a:xfrm>
            <a:off x="6187438" y="4637835"/>
            <a:ext cx="4905341"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Glossary</a:t>
            </a:r>
          </a:p>
        </p:txBody>
      </p:sp>
      <p:cxnSp>
        <p:nvCxnSpPr>
          <p:cNvPr id="72" name="Straight Arrow Connector 71">
            <a:extLst>
              <a:ext uri="{FF2B5EF4-FFF2-40B4-BE49-F238E27FC236}">
                <a16:creationId xmlns:a16="http://schemas.microsoft.com/office/drawing/2014/main" id="{9CE61E4F-8AF0-B648-848F-4F7172BD27A2}"/>
              </a:ext>
            </a:extLst>
          </p:cNvPr>
          <p:cNvCxnSpPr>
            <a:cxnSpLocks/>
          </p:cNvCxnSpPr>
          <p:nvPr/>
        </p:nvCxnSpPr>
        <p:spPr>
          <a:xfrm>
            <a:off x="3198539" y="5149898"/>
            <a:ext cx="1490287" cy="804969"/>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50713851-9828-BA41-B06C-3F7FF7CC5969}"/>
              </a:ext>
            </a:extLst>
          </p:cNvPr>
          <p:cNvCxnSpPr>
            <a:cxnSpLocks/>
          </p:cNvCxnSpPr>
          <p:nvPr/>
        </p:nvCxnSpPr>
        <p:spPr>
          <a:xfrm flipH="1">
            <a:off x="2655593" y="5174849"/>
            <a:ext cx="2033234" cy="568522"/>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9E6C3CC0-FE17-584E-BEAE-0AF23D617D26}"/>
              </a:ext>
            </a:extLst>
          </p:cNvPr>
          <p:cNvCxnSpPr>
            <a:cxnSpLocks/>
          </p:cNvCxnSpPr>
          <p:nvPr/>
        </p:nvCxnSpPr>
        <p:spPr>
          <a:xfrm>
            <a:off x="2502320" y="5438853"/>
            <a:ext cx="2229509" cy="280080"/>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5688964B-3B92-B447-9440-F312EF9156F5}"/>
              </a:ext>
            </a:extLst>
          </p:cNvPr>
          <p:cNvCxnSpPr>
            <a:cxnSpLocks/>
          </p:cNvCxnSpPr>
          <p:nvPr/>
        </p:nvCxnSpPr>
        <p:spPr>
          <a:xfrm flipH="1">
            <a:off x="3060777" y="5438853"/>
            <a:ext cx="1650719" cy="566643"/>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3" name="Text Box 39">
            <a:extLst>
              <a:ext uri="{FF2B5EF4-FFF2-40B4-BE49-F238E27FC236}">
                <a16:creationId xmlns:a16="http://schemas.microsoft.com/office/drawing/2014/main" id="{1BE09653-800B-714E-A8FA-8F64A6BDD8B0}"/>
              </a:ext>
            </a:extLst>
          </p:cNvPr>
          <p:cNvSpPr txBox="1">
            <a:spLocks noChangeArrowheads="1"/>
          </p:cNvSpPr>
          <p:nvPr/>
        </p:nvSpPr>
        <p:spPr bwMode="auto">
          <a:xfrm>
            <a:off x="7283713" y="5081484"/>
            <a:ext cx="1187477" cy="94179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lang="en-GB" altLang="en-US" sz="1200" b="1" dirty="0">
                <a:solidFill>
                  <a:srgbClr val="3E3F41"/>
                </a:solidFill>
                <a:latin typeface="Comic Sans MS" panose="030F0902030302020204" pitchFamily="66" charset="0"/>
              </a:rPr>
              <a:t>Chronological</a:t>
            </a:r>
          </a:p>
          <a:p>
            <a:pPr>
              <a:spcBef>
                <a:spcPct val="20000"/>
              </a:spcBef>
            </a:pPr>
            <a:r>
              <a:rPr lang="en-GB" altLang="en-US" sz="1200" b="1" dirty="0">
                <a:solidFill>
                  <a:srgbClr val="3E3F41"/>
                </a:solidFill>
                <a:latin typeface="Comic Sans MS" panose="030F0902030302020204" pitchFamily="66" charset="0"/>
              </a:rPr>
              <a:t>Civilization</a:t>
            </a:r>
          </a:p>
          <a:p>
            <a:pPr>
              <a:spcBef>
                <a:spcPct val="20000"/>
              </a:spcBef>
            </a:pPr>
            <a:r>
              <a:rPr lang="en-GB" altLang="en-US" sz="1200" b="1" dirty="0">
                <a:solidFill>
                  <a:srgbClr val="3E3F41"/>
                </a:solidFill>
                <a:latin typeface="Comic Sans MS" panose="030F0902030302020204" pitchFamily="66" charset="0"/>
              </a:rPr>
              <a:t>Goods</a:t>
            </a:r>
          </a:p>
          <a:p>
            <a:pPr>
              <a:spcBef>
                <a:spcPct val="20000"/>
              </a:spcBef>
            </a:pPr>
            <a:r>
              <a:rPr lang="en-GB" altLang="en-US" sz="1200" b="1" dirty="0">
                <a:solidFill>
                  <a:srgbClr val="3E3F41"/>
                </a:solidFill>
                <a:latin typeface="Comic Sans MS" panose="030F0902030302020204" pitchFamily="66" charset="0"/>
              </a:rPr>
              <a:t>Mosque</a:t>
            </a:r>
          </a:p>
        </p:txBody>
      </p:sp>
      <p:sp>
        <p:nvSpPr>
          <p:cNvPr id="84" name="Text Box 39">
            <a:extLst>
              <a:ext uri="{FF2B5EF4-FFF2-40B4-BE49-F238E27FC236}">
                <a16:creationId xmlns:a16="http://schemas.microsoft.com/office/drawing/2014/main" id="{F5463B35-1AC6-4148-9816-90BC0B3C4383}"/>
              </a:ext>
            </a:extLst>
          </p:cNvPr>
          <p:cNvSpPr txBox="1">
            <a:spLocks noChangeArrowheads="1"/>
          </p:cNvSpPr>
          <p:nvPr/>
        </p:nvSpPr>
        <p:spPr bwMode="auto">
          <a:xfrm>
            <a:off x="8471190" y="5081484"/>
            <a:ext cx="2095838" cy="94179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lang="en-GB" altLang="en-US" sz="1200" dirty="0">
                <a:solidFill>
                  <a:srgbClr val="0070C0"/>
                </a:solidFill>
                <a:latin typeface="Comic Sans MS" panose="030F0902030302020204" pitchFamily="66" charset="0"/>
              </a:rPr>
              <a:t>in time order</a:t>
            </a:r>
          </a:p>
          <a:p>
            <a:pPr>
              <a:spcBef>
                <a:spcPct val="20000"/>
              </a:spcBef>
            </a:pPr>
            <a:r>
              <a:rPr lang="en-GB" altLang="en-US" sz="1200" dirty="0">
                <a:solidFill>
                  <a:srgbClr val="0070C0"/>
                </a:solidFill>
                <a:latin typeface="Comic Sans MS" panose="030F0902030302020204" pitchFamily="66" charset="0"/>
              </a:rPr>
              <a:t>society and culture </a:t>
            </a:r>
          </a:p>
          <a:p>
            <a:pPr>
              <a:spcBef>
                <a:spcPct val="20000"/>
              </a:spcBef>
            </a:pPr>
            <a:r>
              <a:rPr lang="en-GB" altLang="en-US" sz="1200" dirty="0">
                <a:solidFill>
                  <a:srgbClr val="0070C0"/>
                </a:solidFill>
                <a:latin typeface="Comic Sans MS" panose="030F0902030302020204" pitchFamily="66" charset="0"/>
              </a:rPr>
              <a:t>buying and selling goods</a:t>
            </a:r>
          </a:p>
          <a:p>
            <a:pPr>
              <a:spcBef>
                <a:spcPct val="20000"/>
              </a:spcBef>
            </a:pPr>
            <a:r>
              <a:rPr lang="en-GB" altLang="en-US" sz="1200" dirty="0">
                <a:solidFill>
                  <a:srgbClr val="0070C0"/>
                </a:solidFill>
                <a:latin typeface="Comic Sans MS" panose="030F0902030302020204" pitchFamily="66" charset="0"/>
              </a:rPr>
              <a:t>a Muslim place of worship</a:t>
            </a:r>
          </a:p>
        </p:txBody>
      </p:sp>
      <p:pic>
        <p:nvPicPr>
          <p:cNvPr id="90" name="Picture 89" descr="A group of people in clothing&#10;&#10;Description automatically generated with medium confidence">
            <a:extLst>
              <a:ext uri="{FF2B5EF4-FFF2-40B4-BE49-F238E27FC236}">
                <a16:creationId xmlns:a16="http://schemas.microsoft.com/office/drawing/2014/main" id="{92AD26BA-0782-E049-9B23-4805E28449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513807" y="3374685"/>
            <a:ext cx="4152368" cy="1032978"/>
          </a:xfrm>
          <a:prstGeom prst="rect">
            <a:avLst/>
          </a:prstGeom>
        </p:spPr>
      </p:pic>
    </p:spTree>
    <p:extLst>
      <p:ext uri="{BB962C8B-B14F-4D97-AF65-F5344CB8AC3E}">
        <p14:creationId xmlns:p14="http://schemas.microsoft.com/office/powerpoint/2010/main" val="5038267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Diagram&#10;&#10;Description automatically generated">
            <a:extLst>
              <a:ext uri="{FF2B5EF4-FFF2-40B4-BE49-F238E27FC236}">
                <a16:creationId xmlns:a16="http://schemas.microsoft.com/office/drawing/2014/main" id="{7405FC28-DCA6-434C-8412-DE26E32974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11568" y="1346509"/>
            <a:ext cx="3149847" cy="2520605"/>
          </a:xfrm>
          <a:prstGeom prst="rect">
            <a:avLst/>
          </a:prstGeom>
        </p:spPr>
      </p:pic>
      <p:sp>
        <p:nvSpPr>
          <p:cNvPr id="10" name="Subtitle 2">
            <a:extLst>
              <a:ext uri="{FF2B5EF4-FFF2-40B4-BE49-F238E27FC236}">
                <a16:creationId xmlns:a16="http://schemas.microsoft.com/office/drawing/2014/main" id="{F6EE7BDF-8E86-5540-9E8B-27D1CC61FD1A}"/>
              </a:ext>
            </a:extLst>
          </p:cNvPr>
          <p:cNvSpPr txBox="1">
            <a:spLocks/>
          </p:cNvSpPr>
          <p:nvPr/>
        </p:nvSpPr>
        <p:spPr>
          <a:xfrm>
            <a:off x="0" y="596580"/>
            <a:ext cx="12192000" cy="5666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 – visual literacy</a:t>
            </a:r>
          </a:p>
        </p:txBody>
      </p:sp>
      <p:sp>
        <p:nvSpPr>
          <p:cNvPr id="42" name="Text Box 14">
            <a:extLst>
              <a:ext uri="{FF2B5EF4-FFF2-40B4-BE49-F238E27FC236}">
                <a16:creationId xmlns:a16="http://schemas.microsoft.com/office/drawing/2014/main" id="{AB9A9B1C-24EE-D348-8799-4C5FD2772E12}"/>
              </a:ext>
            </a:extLst>
          </p:cNvPr>
          <p:cNvSpPr txBox="1">
            <a:spLocks noChangeArrowheads="1"/>
          </p:cNvSpPr>
          <p:nvPr/>
        </p:nvSpPr>
        <p:spPr bwMode="auto">
          <a:xfrm>
            <a:off x="1411007" y="2207708"/>
            <a:ext cx="4895976" cy="213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900" dirty="0">
                <a:solidFill>
                  <a:srgbClr val="3E3F41"/>
                </a:solidFill>
                <a:latin typeface="Comic Sans MS" panose="030F0902030302020204" pitchFamily="66" charset="0"/>
              </a:rPr>
              <a:t>Click on the link to </a:t>
            </a:r>
            <a:r>
              <a:rPr lang="en-GB" altLang="en-US" sz="1900" b="1" dirty="0">
                <a:solidFill>
                  <a:srgbClr val="3E3F41"/>
                </a:solidFill>
                <a:latin typeface="Comic Sans MS" panose="030F0902030302020204" pitchFamily="66" charset="0"/>
              </a:rPr>
              <a:t>BBC Teach </a:t>
            </a:r>
            <a:r>
              <a:rPr lang="en-GB" altLang="en-US" sz="1900" dirty="0">
                <a:solidFill>
                  <a:srgbClr val="3E3F41"/>
                </a:solidFill>
                <a:latin typeface="Comic Sans MS" panose="030F0902030302020204" pitchFamily="66" charset="0"/>
              </a:rPr>
              <a:t>below</a:t>
            </a:r>
            <a:r>
              <a:rPr lang="en-GB" altLang="en-US" sz="1900" b="1" dirty="0">
                <a:solidFill>
                  <a:srgbClr val="3E3F41"/>
                </a:solidFill>
                <a:latin typeface="Comic Sans MS" panose="030F0902030302020204" pitchFamily="66" charset="0"/>
              </a:rPr>
              <a:t> </a:t>
            </a:r>
            <a:r>
              <a:rPr lang="en-GB" altLang="en-US" sz="1900" dirty="0">
                <a:solidFill>
                  <a:srgbClr val="3E3F41"/>
                </a:solidFill>
                <a:latin typeface="Comic Sans MS" panose="030F0902030302020204" pitchFamily="66" charset="0"/>
              </a:rPr>
              <a:t>to watch a short video explaining what life was like in Persia around 900AD.</a:t>
            </a:r>
          </a:p>
          <a:p>
            <a:pPr>
              <a:spcBef>
                <a:spcPts val="1000"/>
              </a:spcBef>
            </a:pPr>
            <a:r>
              <a:rPr lang="en-GB" altLang="en-US" sz="1900" dirty="0">
                <a:solidFill>
                  <a:srgbClr val="3E3F41"/>
                </a:solidFill>
                <a:latin typeface="Comic Sans MS" panose="030F0902030302020204" pitchFamily="66" charset="0"/>
              </a:rPr>
              <a:t>Listen carefully to other events the character mentions and see if you hear any events you already know.</a:t>
            </a:r>
          </a:p>
        </p:txBody>
      </p:sp>
      <p:sp>
        <p:nvSpPr>
          <p:cNvPr id="43" name="Rectangle 374">
            <a:extLst>
              <a:ext uri="{FF2B5EF4-FFF2-40B4-BE49-F238E27FC236}">
                <a16:creationId xmlns:a16="http://schemas.microsoft.com/office/drawing/2014/main" id="{41AEE1B3-DA9D-3C4E-ADE9-3B4AC1C0F973}"/>
              </a:ext>
            </a:extLst>
          </p:cNvPr>
          <p:cNvSpPr>
            <a:spLocks noChangeArrowheads="1"/>
          </p:cNvSpPr>
          <p:nvPr/>
        </p:nvSpPr>
        <p:spPr bwMode="auto">
          <a:xfrm>
            <a:off x="1411007" y="4374331"/>
            <a:ext cx="4895976"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500" dirty="0">
                <a:solidFill>
                  <a:srgbClr val="0070C0"/>
                </a:solidFill>
                <a:latin typeface="Comic Sans MS" panose="030F0902030302020204" pitchFamily="66" charset="0"/>
                <a:hlinkClick r:id="rId4">
                  <a:extLst>
                    <a:ext uri="{A12FA001-AC4F-418D-AE19-62706E023703}">
                      <ahyp:hlinkClr xmlns:ahyp="http://schemas.microsoft.com/office/drawing/2018/hyperlinkcolor" val="tx"/>
                    </a:ext>
                  </a:extLst>
                </a:hlinkClick>
              </a:rPr>
              <a:t>https://bbc.in/3MtRINg</a:t>
            </a:r>
            <a:r>
              <a:rPr lang="en-GB" altLang="en-US" sz="2500" dirty="0">
                <a:solidFill>
                  <a:srgbClr val="0070C0"/>
                </a:solidFill>
                <a:latin typeface="Comic Sans MS" panose="030F0902030302020204" pitchFamily="66" charset="0"/>
              </a:rPr>
              <a:t> </a:t>
            </a:r>
          </a:p>
        </p:txBody>
      </p:sp>
      <p:sp>
        <p:nvSpPr>
          <p:cNvPr id="45" name="Text Box 375">
            <a:extLst>
              <a:ext uri="{FF2B5EF4-FFF2-40B4-BE49-F238E27FC236}">
                <a16:creationId xmlns:a16="http://schemas.microsoft.com/office/drawing/2014/main" id="{485CDA77-5B83-3B41-9FE3-F7646BE2C4A8}"/>
              </a:ext>
            </a:extLst>
          </p:cNvPr>
          <p:cNvSpPr txBox="1">
            <a:spLocks noChangeArrowheads="1"/>
          </p:cNvSpPr>
          <p:nvPr/>
        </p:nvSpPr>
        <p:spPr bwMode="auto">
          <a:xfrm>
            <a:off x="7211568" y="4388789"/>
            <a:ext cx="3386009" cy="1869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sz="1900" dirty="0">
                <a:solidFill>
                  <a:srgbClr val="3E3F41"/>
                </a:solidFill>
                <a:latin typeface="Comic Sans MS" panose="030F0902030302020204" pitchFamily="66" charset="0"/>
              </a:rPr>
              <a:t>This is a map of Baghdad from around 900AD.</a:t>
            </a:r>
          </a:p>
          <a:p>
            <a:pPr>
              <a:spcBef>
                <a:spcPts val="700"/>
              </a:spcBef>
            </a:pPr>
            <a:r>
              <a:rPr lang="en-GB" altLang="en-US" sz="1900" dirty="0">
                <a:solidFill>
                  <a:srgbClr val="3E3F41"/>
                </a:solidFill>
                <a:latin typeface="Comic Sans MS" panose="030F0902030302020204" pitchFamily="66" charset="0"/>
              </a:rPr>
              <a:t>Why do you think the date on the map says ‘between 150 and 300 AH’?</a:t>
            </a:r>
          </a:p>
        </p:txBody>
      </p:sp>
      <p:sp>
        <p:nvSpPr>
          <p:cNvPr id="46" name="Oval 376">
            <a:extLst>
              <a:ext uri="{FF2B5EF4-FFF2-40B4-BE49-F238E27FC236}">
                <a16:creationId xmlns:a16="http://schemas.microsoft.com/office/drawing/2014/main" id="{AEFAC9DF-003C-404B-82BC-246546C09D53}"/>
              </a:ext>
            </a:extLst>
          </p:cNvPr>
          <p:cNvSpPr>
            <a:spLocks noChangeArrowheads="1"/>
          </p:cNvSpPr>
          <p:nvPr/>
        </p:nvSpPr>
        <p:spPr bwMode="auto">
          <a:xfrm>
            <a:off x="7181793" y="2972090"/>
            <a:ext cx="1056182" cy="1056182"/>
          </a:xfrm>
          <a:prstGeom prst="ellipse">
            <a:avLst/>
          </a:prstGeom>
          <a:noFill/>
          <a:ln w="2857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 name="Line 377">
            <a:extLst>
              <a:ext uri="{FF2B5EF4-FFF2-40B4-BE49-F238E27FC236}">
                <a16:creationId xmlns:a16="http://schemas.microsoft.com/office/drawing/2014/main" id="{1C0F3EE1-5A89-754D-B89E-6CAEA9A88D91}"/>
              </a:ext>
            </a:extLst>
          </p:cNvPr>
          <p:cNvSpPr>
            <a:spLocks noChangeShapeType="1"/>
          </p:cNvSpPr>
          <p:nvPr/>
        </p:nvSpPr>
        <p:spPr bwMode="auto">
          <a:xfrm flipH="1" flipV="1">
            <a:off x="8138160" y="3965565"/>
            <a:ext cx="548640" cy="462713"/>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674772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2B70D5A0-77F9-0742-AD57-2E12EC4CF281}"/>
              </a:ext>
            </a:extLst>
          </p:cNvPr>
          <p:cNvSpPr txBox="1">
            <a:spLocks/>
          </p:cNvSpPr>
          <p:nvPr/>
        </p:nvSpPr>
        <p:spPr>
          <a:xfrm>
            <a:off x="0" y="654977"/>
            <a:ext cx="12192000" cy="5666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 – ask questions about Baghdad</a:t>
            </a:r>
          </a:p>
        </p:txBody>
      </p:sp>
      <p:graphicFrame>
        <p:nvGraphicFramePr>
          <p:cNvPr id="13" name="Group 82">
            <a:extLst>
              <a:ext uri="{FF2B5EF4-FFF2-40B4-BE49-F238E27FC236}">
                <a16:creationId xmlns:a16="http://schemas.microsoft.com/office/drawing/2014/main" id="{C15C0457-021F-B742-BB25-E7B23A6C3AA7}"/>
              </a:ext>
            </a:extLst>
          </p:cNvPr>
          <p:cNvGraphicFramePr>
            <a:graphicFrameLocks noGrp="1"/>
          </p:cNvGraphicFramePr>
          <p:nvPr>
            <p:extLst>
              <p:ext uri="{D42A27DB-BD31-4B8C-83A1-F6EECF244321}">
                <p14:modId xmlns:p14="http://schemas.microsoft.com/office/powerpoint/2010/main" val="1870815108"/>
              </p:ext>
            </p:extLst>
          </p:nvPr>
        </p:nvGraphicFramePr>
        <p:xfrm>
          <a:off x="863076" y="1404191"/>
          <a:ext cx="10465848" cy="4585127"/>
        </p:xfrm>
        <a:graphic>
          <a:graphicData uri="http://schemas.openxmlformats.org/drawingml/2006/table">
            <a:tbl>
              <a:tblPr/>
              <a:tblGrid>
                <a:gridCol w="1497496">
                  <a:extLst>
                    <a:ext uri="{9D8B030D-6E8A-4147-A177-3AD203B41FA5}">
                      <a16:colId xmlns:a16="http://schemas.microsoft.com/office/drawing/2014/main" val="3250820700"/>
                    </a:ext>
                  </a:extLst>
                </a:gridCol>
                <a:gridCol w="1491450">
                  <a:extLst>
                    <a:ext uri="{9D8B030D-6E8A-4147-A177-3AD203B41FA5}">
                      <a16:colId xmlns:a16="http://schemas.microsoft.com/office/drawing/2014/main" val="3175334295"/>
                    </a:ext>
                  </a:extLst>
                </a:gridCol>
                <a:gridCol w="1495985">
                  <a:extLst>
                    <a:ext uri="{9D8B030D-6E8A-4147-A177-3AD203B41FA5}">
                      <a16:colId xmlns:a16="http://schemas.microsoft.com/office/drawing/2014/main" val="487890392"/>
                    </a:ext>
                  </a:extLst>
                </a:gridCol>
                <a:gridCol w="1497496">
                  <a:extLst>
                    <a:ext uri="{9D8B030D-6E8A-4147-A177-3AD203B41FA5}">
                      <a16:colId xmlns:a16="http://schemas.microsoft.com/office/drawing/2014/main" val="3610180423"/>
                    </a:ext>
                  </a:extLst>
                </a:gridCol>
                <a:gridCol w="1492963">
                  <a:extLst>
                    <a:ext uri="{9D8B030D-6E8A-4147-A177-3AD203B41FA5}">
                      <a16:colId xmlns:a16="http://schemas.microsoft.com/office/drawing/2014/main" val="2469754005"/>
                    </a:ext>
                  </a:extLst>
                </a:gridCol>
                <a:gridCol w="1494473">
                  <a:extLst>
                    <a:ext uri="{9D8B030D-6E8A-4147-A177-3AD203B41FA5}">
                      <a16:colId xmlns:a16="http://schemas.microsoft.com/office/drawing/2014/main" val="1929038231"/>
                    </a:ext>
                  </a:extLst>
                </a:gridCol>
                <a:gridCol w="1495985">
                  <a:extLst>
                    <a:ext uri="{9D8B030D-6E8A-4147-A177-3AD203B41FA5}">
                      <a16:colId xmlns:a16="http://schemas.microsoft.com/office/drawing/2014/main" val="3978438530"/>
                    </a:ext>
                  </a:extLst>
                </a:gridCol>
              </a:tblGrid>
              <a:tr h="619070">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is…</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did…</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can…</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would…</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will…</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might…</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4424943"/>
                  </a:ext>
                </a:extLst>
              </a:tr>
              <a:tr h="61779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What…</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05654480"/>
                  </a:ext>
                </a:extLst>
              </a:tr>
              <a:tr h="619070">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When…</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17827765"/>
                  </a:ext>
                </a:extLst>
              </a:tr>
              <a:tr h="873251">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Where…</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36138450"/>
                  </a:ext>
                </a:extLst>
              </a:tr>
              <a:tr h="619070">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How…</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00940399"/>
                  </a:ext>
                </a:extLst>
              </a:tr>
              <a:tr h="61779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Who…</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99588083"/>
                  </a:ext>
                </a:extLst>
              </a:tr>
              <a:tr h="619070">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Why…</a:t>
                      </a: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endParaRPr>
                    </a:p>
                  </a:txBody>
                  <a:tcPr marL="90000" marR="90000" marT="46800" marB="46800"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5547297"/>
                  </a:ext>
                </a:extLst>
              </a:tr>
            </a:tbl>
          </a:graphicData>
        </a:graphic>
      </p:graphicFrame>
    </p:spTree>
    <p:extLst>
      <p:ext uri="{BB962C8B-B14F-4D97-AF65-F5344CB8AC3E}">
        <p14:creationId xmlns:p14="http://schemas.microsoft.com/office/powerpoint/2010/main" val="244621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412495E6-1F47-3F45-93FC-C71F4BCD7192}"/>
              </a:ext>
            </a:extLst>
          </p:cNvPr>
          <p:cNvSpPr txBox="1">
            <a:spLocks/>
          </p:cNvSpPr>
          <p:nvPr/>
        </p:nvSpPr>
        <p:spPr>
          <a:xfrm>
            <a:off x="0" y="654977"/>
            <a:ext cx="12192000" cy="5666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 – vocabulary colour match</a:t>
            </a:r>
          </a:p>
        </p:txBody>
      </p:sp>
      <p:sp>
        <p:nvSpPr>
          <p:cNvPr id="6" name="Rectangle 5">
            <a:extLst>
              <a:ext uri="{FF2B5EF4-FFF2-40B4-BE49-F238E27FC236}">
                <a16:creationId xmlns:a16="http://schemas.microsoft.com/office/drawing/2014/main" id="{46FD1B34-2CBB-0E4A-96E8-E793AD46FFA4}"/>
              </a:ext>
            </a:extLst>
          </p:cNvPr>
          <p:cNvSpPr>
            <a:spLocks noChangeArrowheads="1"/>
          </p:cNvSpPr>
          <p:nvPr/>
        </p:nvSpPr>
        <p:spPr bwMode="auto">
          <a:xfrm>
            <a:off x="3904588" y="3862778"/>
            <a:ext cx="1900965" cy="451005"/>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E2B7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dirty="0">
                <a:solidFill>
                  <a:srgbClr val="3E3F41"/>
                </a:solidFill>
                <a:latin typeface="Comic Sans MS" panose="030F0902030302020204" pitchFamily="66" charset="0"/>
              </a:rPr>
              <a:t>observatories</a:t>
            </a:r>
          </a:p>
        </p:txBody>
      </p:sp>
      <p:sp>
        <p:nvSpPr>
          <p:cNvPr id="7" name="Rectangle 6">
            <a:extLst>
              <a:ext uri="{FF2B5EF4-FFF2-40B4-BE49-F238E27FC236}">
                <a16:creationId xmlns:a16="http://schemas.microsoft.com/office/drawing/2014/main" id="{3577A3FC-5C9A-C24F-8C62-EB3FCEFFE660}"/>
              </a:ext>
            </a:extLst>
          </p:cNvPr>
          <p:cNvSpPr>
            <a:spLocks noChangeArrowheads="1"/>
          </p:cNvSpPr>
          <p:nvPr/>
        </p:nvSpPr>
        <p:spPr bwMode="auto">
          <a:xfrm>
            <a:off x="5290027" y="5263872"/>
            <a:ext cx="1449101" cy="545172"/>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FFD10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dirty="0">
                <a:solidFill>
                  <a:srgbClr val="3E3F41"/>
                </a:solidFill>
                <a:latin typeface="Comic Sans MS" panose="030F0902030302020204" pitchFamily="66" charset="0"/>
              </a:rPr>
              <a:t>scholar</a:t>
            </a:r>
          </a:p>
        </p:txBody>
      </p:sp>
      <p:sp>
        <p:nvSpPr>
          <p:cNvPr id="8" name="Rectangle 9">
            <a:extLst>
              <a:ext uri="{FF2B5EF4-FFF2-40B4-BE49-F238E27FC236}">
                <a16:creationId xmlns:a16="http://schemas.microsoft.com/office/drawing/2014/main" id="{07B3654B-D38E-A040-9105-F4CAACEEAE49}"/>
              </a:ext>
            </a:extLst>
          </p:cNvPr>
          <p:cNvSpPr>
            <a:spLocks noChangeArrowheads="1"/>
          </p:cNvSpPr>
          <p:nvPr/>
        </p:nvSpPr>
        <p:spPr bwMode="auto">
          <a:xfrm>
            <a:off x="6219682" y="4305939"/>
            <a:ext cx="1305830" cy="451005"/>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FDEDB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dirty="0">
                <a:solidFill>
                  <a:srgbClr val="3E3F41"/>
                </a:solidFill>
                <a:latin typeface="Comic Sans MS" panose="030F0902030302020204" pitchFamily="66" charset="0"/>
              </a:rPr>
              <a:t>culture</a:t>
            </a:r>
          </a:p>
        </p:txBody>
      </p:sp>
      <p:sp>
        <p:nvSpPr>
          <p:cNvPr id="9" name="Rectangle 10">
            <a:extLst>
              <a:ext uri="{FF2B5EF4-FFF2-40B4-BE49-F238E27FC236}">
                <a16:creationId xmlns:a16="http://schemas.microsoft.com/office/drawing/2014/main" id="{AD9ACDCC-CB55-244A-BEE2-C996EFF0C6D7}"/>
              </a:ext>
            </a:extLst>
          </p:cNvPr>
          <p:cNvSpPr>
            <a:spLocks noChangeArrowheads="1"/>
          </p:cNvSpPr>
          <p:nvPr/>
        </p:nvSpPr>
        <p:spPr bwMode="auto">
          <a:xfrm>
            <a:off x="1198215" y="3798984"/>
            <a:ext cx="1234089" cy="433127"/>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FDE2CB"/>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dirty="0">
                <a:solidFill>
                  <a:srgbClr val="3E3F41"/>
                </a:solidFill>
                <a:latin typeface="Comic Sans MS" panose="030F0902030302020204" pitchFamily="66" charset="0"/>
              </a:rPr>
              <a:t>Islamic</a:t>
            </a:r>
          </a:p>
        </p:txBody>
      </p:sp>
      <p:sp>
        <p:nvSpPr>
          <p:cNvPr id="10" name="Rectangle 11">
            <a:extLst>
              <a:ext uri="{FF2B5EF4-FFF2-40B4-BE49-F238E27FC236}">
                <a16:creationId xmlns:a16="http://schemas.microsoft.com/office/drawing/2014/main" id="{8DA81EC3-ED4F-1041-93F0-69512BB6A8E5}"/>
              </a:ext>
            </a:extLst>
          </p:cNvPr>
          <p:cNvSpPr>
            <a:spLocks noChangeArrowheads="1"/>
          </p:cNvSpPr>
          <p:nvPr/>
        </p:nvSpPr>
        <p:spPr bwMode="auto">
          <a:xfrm>
            <a:off x="8844535" y="4503107"/>
            <a:ext cx="1305830" cy="376238"/>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D7650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dirty="0">
                <a:solidFill>
                  <a:srgbClr val="3E3F41"/>
                </a:solidFill>
                <a:latin typeface="Comic Sans MS" panose="030F0902030302020204" pitchFamily="66" charset="0"/>
              </a:rPr>
              <a:t>military</a:t>
            </a:r>
          </a:p>
        </p:txBody>
      </p:sp>
      <p:sp>
        <p:nvSpPr>
          <p:cNvPr id="11" name="Rectangle 12">
            <a:extLst>
              <a:ext uri="{FF2B5EF4-FFF2-40B4-BE49-F238E27FC236}">
                <a16:creationId xmlns:a16="http://schemas.microsoft.com/office/drawing/2014/main" id="{EB7F8CF8-1D41-A249-B508-4B8F5B251E45}"/>
              </a:ext>
            </a:extLst>
          </p:cNvPr>
          <p:cNvSpPr>
            <a:spLocks noChangeArrowheads="1"/>
          </p:cNvSpPr>
          <p:nvPr/>
        </p:nvSpPr>
        <p:spPr bwMode="auto">
          <a:xfrm>
            <a:off x="5393723" y="1594128"/>
            <a:ext cx="1583149" cy="448708"/>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FAA76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dirty="0">
                <a:solidFill>
                  <a:srgbClr val="3E3F41"/>
                </a:solidFill>
                <a:latin typeface="Comic Sans MS" panose="030F0902030302020204" pitchFamily="66" charset="0"/>
              </a:rPr>
              <a:t>residential</a:t>
            </a:r>
          </a:p>
        </p:txBody>
      </p:sp>
      <p:sp>
        <p:nvSpPr>
          <p:cNvPr id="12" name="Rectangle 15">
            <a:extLst>
              <a:ext uri="{FF2B5EF4-FFF2-40B4-BE49-F238E27FC236}">
                <a16:creationId xmlns:a16="http://schemas.microsoft.com/office/drawing/2014/main" id="{C5F7E7E8-6D87-D741-B37D-A5348E1A391E}"/>
              </a:ext>
            </a:extLst>
          </p:cNvPr>
          <p:cNvSpPr>
            <a:spLocks noChangeArrowheads="1"/>
          </p:cNvSpPr>
          <p:nvPr/>
        </p:nvSpPr>
        <p:spPr bwMode="auto">
          <a:xfrm>
            <a:off x="839186" y="4756944"/>
            <a:ext cx="3943350" cy="120015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FFE18B"/>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lgn="ctr"/>
            <a:r>
              <a:rPr lang="en-GB" altLang="en-US">
                <a:solidFill>
                  <a:srgbClr val="3E3F41"/>
                </a:solidFill>
                <a:latin typeface="Comic Sans MS" panose="030F0902030302020204" pitchFamily="66" charset="0"/>
              </a:rPr>
              <a:t>Members of a group of people that have no permanent home but who travel from place to place to find fresh pasture for their livestock.</a:t>
            </a:r>
          </a:p>
        </p:txBody>
      </p:sp>
      <p:sp>
        <p:nvSpPr>
          <p:cNvPr id="13" name="Text Box 16">
            <a:extLst>
              <a:ext uri="{FF2B5EF4-FFF2-40B4-BE49-F238E27FC236}">
                <a16:creationId xmlns:a16="http://schemas.microsoft.com/office/drawing/2014/main" id="{77F7DB0A-FE81-7247-9EDE-25F2B66A1416}"/>
              </a:ext>
            </a:extLst>
          </p:cNvPr>
          <p:cNvSpPr txBox="1">
            <a:spLocks noChangeArrowheads="1"/>
          </p:cNvSpPr>
          <p:nvPr/>
        </p:nvSpPr>
        <p:spPr bwMode="auto">
          <a:xfrm>
            <a:off x="9298549" y="2613134"/>
            <a:ext cx="1463938" cy="376238"/>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FFE18B"/>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spcBef>
                <a:spcPct val="50000"/>
              </a:spcBef>
            </a:pPr>
            <a:r>
              <a:rPr lang="en-GB" altLang="en-US" dirty="0">
                <a:solidFill>
                  <a:srgbClr val="3E3F41"/>
                </a:solidFill>
                <a:latin typeface="Comic Sans MS" panose="030F0902030302020204" pitchFamily="66" charset="0"/>
              </a:rPr>
              <a:t>nomads</a:t>
            </a:r>
          </a:p>
        </p:txBody>
      </p:sp>
      <p:sp>
        <p:nvSpPr>
          <p:cNvPr id="14" name="Rectangle 17">
            <a:extLst>
              <a:ext uri="{FF2B5EF4-FFF2-40B4-BE49-F238E27FC236}">
                <a16:creationId xmlns:a16="http://schemas.microsoft.com/office/drawing/2014/main" id="{A501E6E1-202B-E741-BE3A-469BA9F4B23F}"/>
              </a:ext>
            </a:extLst>
          </p:cNvPr>
          <p:cNvSpPr>
            <a:spLocks noChangeArrowheads="1"/>
          </p:cNvSpPr>
          <p:nvPr/>
        </p:nvSpPr>
        <p:spPr bwMode="auto">
          <a:xfrm>
            <a:off x="839186" y="1391960"/>
            <a:ext cx="3435350" cy="650875"/>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FAA76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lgn="ctr"/>
            <a:r>
              <a:rPr lang="en-GB" altLang="en-US">
                <a:solidFill>
                  <a:srgbClr val="3E3F41"/>
                </a:solidFill>
                <a:latin typeface="Comic Sans MS" panose="030F0902030302020204" pitchFamily="66" charset="0"/>
              </a:rPr>
              <a:t>Describes a place people live in as their home</a:t>
            </a:r>
          </a:p>
        </p:txBody>
      </p:sp>
      <p:sp>
        <p:nvSpPr>
          <p:cNvPr id="15" name="Rectangle 18">
            <a:extLst>
              <a:ext uri="{FF2B5EF4-FFF2-40B4-BE49-F238E27FC236}">
                <a16:creationId xmlns:a16="http://schemas.microsoft.com/office/drawing/2014/main" id="{DEC577FA-2ACF-EA48-AFFF-F9BD2FE7CFF6}"/>
              </a:ext>
            </a:extLst>
          </p:cNvPr>
          <p:cNvSpPr>
            <a:spLocks noChangeArrowheads="1"/>
          </p:cNvSpPr>
          <p:nvPr/>
        </p:nvSpPr>
        <p:spPr bwMode="auto">
          <a:xfrm>
            <a:off x="7095144" y="5313871"/>
            <a:ext cx="3943350" cy="650875"/>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E2B7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lgn="ctr"/>
            <a:r>
              <a:rPr lang="en-GB" altLang="en-US">
                <a:solidFill>
                  <a:srgbClr val="3E3F41"/>
                </a:solidFill>
                <a:latin typeface="Comic Sans MS" panose="030F0902030302020204" pitchFamily="66" charset="0"/>
              </a:rPr>
              <a:t>Buildings from which scientists can watch and study stars and planets</a:t>
            </a:r>
          </a:p>
        </p:txBody>
      </p:sp>
      <p:sp>
        <p:nvSpPr>
          <p:cNvPr id="16" name="Rectangle 19">
            <a:extLst>
              <a:ext uri="{FF2B5EF4-FFF2-40B4-BE49-F238E27FC236}">
                <a16:creationId xmlns:a16="http://schemas.microsoft.com/office/drawing/2014/main" id="{AF178E51-0FE1-CB49-963F-24BF208932BE}"/>
              </a:ext>
            </a:extLst>
          </p:cNvPr>
          <p:cNvSpPr>
            <a:spLocks noChangeArrowheads="1"/>
          </p:cNvSpPr>
          <p:nvPr/>
        </p:nvSpPr>
        <p:spPr bwMode="auto">
          <a:xfrm>
            <a:off x="1443199" y="2503488"/>
            <a:ext cx="3413125" cy="925512"/>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FDEDB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lgn="ctr"/>
            <a:r>
              <a:rPr lang="en-GB" altLang="en-US">
                <a:solidFill>
                  <a:srgbClr val="3E3F41"/>
                </a:solidFill>
                <a:latin typeface="Comic Sans MS" panose="030F0902030302020204" pitchFamily="66" charset="0"/>
              </a:rPr>
              <a:t>The beliefs, customs, and social behaviour of a particular society </a:t>
            </a:r>
          </a:p>
        </p:txBody>
      </p:sp>
      <p:sp>
        <p:nvSpPr>
          <p:cNvPr id="17" name="Rectangle 20">
            <a:extLst>
              <a:ext uri="{FF2B5EF4-FFF2-40B4-BE49-F238E27FC236}">
                <a16:creationId xmlns:a16="http://schemas.microsoft.com/office/drawing/2014/main" id="{C6D63629-1B83-B34A-B06D-5F307652C1EF}"/>
              </a:ext>
            </a:extLst>
          </p:cNvPr>
          <p:cNvSpPr>
            <a:spLocks noChangeArrowheads="1"/>
          </p:cNvSpPr>
          <p:nvPr/>
        </p:nvSpPr>
        <p:spPr bwMode="auto">
          <a:xfrm>
            <a:off x="7903778" y="1391960"/>
            <a:ext cx="2963862" cy="650875"/>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FDE2CB"/>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lgn="ctr"/>
            <a:r>
              <a:rPr lang="en-GB" altLang="en-US">
                <a:solidFill>
                  <a:srgbClr val="3E3F41"/>
                </a:solidFill>
                <a:latin typeface="Comic Sans MS" panose="030F0902030302020204" pitchFamily="66" charset="0"/>
              </a:rPr>
              <a:t>Related to the religious beliefs of Muslims</a:t>
            </a:r>
          </a:p>
        </p:txBody>
      </p:sp>
      <p:sp>
        <p:nvSpPr>
          <p:cNvPr id="18" name="Rectangle 21">
            <a:extLst>
              <a:ext uri="{FF2B5EF4-FFF2-40B4-BE49-F238E27FC236}">
                <a16:creationId xmlns:a16="http://schemas.microsoft.com/office/drawing/2014/main" id="{F515EAB0-3861-1545-91B9-0B4B527CDCC2}"/>
              </a:ext>
            </a:extLst>
          </p:cNvPr>
          <p:cNvSpPr>
            <a:spLocks noChangeArrowheads="1"/>
          </p:cNvSpPr>
          <p:nvPr/>
        </p:nvSpPr>
        <p:spPr bwMode="auto">
          <a:xfrm>
            <a:off x="5805553" y="2602965"/>
            <a:ext cx="2428589" cy="650875"/>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D7650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r>
              <a:rPr lang="en-GB" altLang="en-US">
                <a:solidFill>
                  <a:srgbClr val="3E3F41"/>
                </a:solidFill>
                <a:latin typeface="Comic Sans MS" panose="030F0902030302020204" pitchFamily="66" charset="0"/>
              </a:rPr>
              <a:t>relating to soldiers or armed forces </a:t>
            </a:r>
          </a:p>
        </p:txBody>
      </p:sp>
      <p:sp>
        <p:nvSpPr>
          <p:cNvPr id="19" name="Rectangle 22">
            <a:extLst>
              <a:ext uri="{FF2B5EF4-FFF2-40B4-BE49-F238E27FC236}">
                <a16:creationId xmlns:a16="http://schemas.microsoft.com/office/drawing/2014/main" id="{CD0AA628-57CE-184E-92F9-60333C693DB0}"/>
              </a:ext>
            </a:extLst>
          </p:cNvPr>
          <p:cNvSpPr>
            <a:spLocks noChangeArrowheads="1"/>
          </p:cNvSpPr>
          <p:nvPr/>
        </p:nvSpPr>
        <p:spPr bwMode="auto">
          <a:xfrm>
            <a:off x="7718234" y="3607412"/>
            <a:ext cx="3624262" cy="376238"/>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FFD10D"/>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noAutofit/>
          </a:bodyPr>
          <a:lstStyle/>
          <a:p>
            <a:r>
              <a:rPr lang="en-GB" altLang="en-US">
                <a:solidFill>
                  <a:srgbClr val="3E3F41"/>
                </a:solidFill>
                <a:latin typeface="Comic Sans MS" panose="030F0902030302020204" pitchFamily="66" charset="0"/>
              </a:rPr>
              <a:t>a person who is highly educated </a:t>
            </a:r>
          </a:p>
        </p:txBody>
      </p:sp>
    </p:spTree>
    <p:extLst>
      <p:ext uri="{BB962C8B-B14F-4D97-AF65-F5344CB8AC3E}">
        <p14:creationId xmlns:p14="http://schemas.microsoft.com/office/powerpoint/2010/main" val="31156440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412495E6-1F47-3F45-93FC-C71F4BCD7192}"/>
              </a:ext>
            </a:extLst>
          </p:cNvPr>
          <p:cNvSpPr txBox="1">
            <a:spLocks/>
          </p:cNvSpPr>
          <p:nvPr/>
        </p:nvSpPr>
        <p:spPr>
          <a:xfrm>
            <a:off x="0" y="654977"/>
            <a:ext cx="12192000" cy="5666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 – vocabulary colour match</a:t>
            </a:r>
          </a:p>
        </p:txBody>
      </p:sp>
      <p:sp>
        <p:nvSpPr>
          <p:cNvPr id="6" name="Rectangle 5">
            <a:extLst>
              <a:ext uri="{FF2B5EF4-FFF2-40B4-BE49-F238E27FC236}">
                <a16:creationId xmlns:a16="http://schemas.microsoft.com/office/drawing/2014/main" id="{46FD1B34-2CBB-0E4A-96E8-E793AD46FFA4}"/>
              </a:ext>
            </a:extLst>
          </p:cNvPr>
          <p:cNvSpPr>
            <a:spLocks noChangeArrowheads="1"/>
          </p:cNvSpPr>
          <p:nvPr/>
        </p:nvSpPr>
        <p:spPr bwMode="auto">
          <a:xfrm>
            <a:off x="3904588" y="3862778"/>
            <a:ext cx="1900965" cy="451005"/>
          </a:xfrm>
          <a:prstGeom prst="rect">
            <a:avLst/>
          </a:prstGeom>
          <a:solidFill>
            <a:srgbClr val="D7AEFF"/>
          </a:solidFill>
          <a:ln w="28575">
            <a:noFill/>
            <a:miter lim="800000"/>
            <a:headEnd/>
            <a:tailEnd/>
          </a:ln>
          <a:effectLst/>
        </p:spPr>
        <p:txBody>
          <a:bodyPr wrap="none" anchor="ctr" anchorCtr="1">
            <a:noAutofit/>
          </a:bodyPr>
          <a:lstStyle/>
          <a:p>
            <a:r>
              <a:rPr lang="en-GB" altLang="en-US" dirty="0">
                <a:solidFill>
                  <a:srgbClr val="3E3F41"/>
                </a:solidFill>
                <a:latin typeface="Comic Sans MS" panose="030F0902030302020204" pitchFamily="66" charset="0"/>
              </a:rPr>
              <a:t>observatories</a:t>
            </a:r>
          </a:p>
        </p:txBody>
      </p:sp>
      <p:sp>
        <p:nvSpPr>
          <p:cNvPr id="7" name="Rectangle 6">
            <a:extLst>
              <a:ext uri="{FF2B5EF4-FFF2-40B4-BE49-F238E27FC236}">
                <a16:creationId xmlns:a16="http://schemas.microsoft.com/office/drawing/2014/main" id="{3577A3FC-5C9A-C24F-8C62-EB3FCEFFE660}"/>
              </a:ext>
            </a:extLst>
          </p:cNvPr>
          <p:cNvSpPr>
            <a:spLocks noChangeArrowheads="1"/>
          </p:cNvSpPr>
          <p:nvPr/>
        </p:nvSpPr>
        <p:spPr bwMode="auto">
          <a:xfrm>
            <a:off x="5290027" y="5263872"/>
            <a:ext cx="1449101" cy="545172"/>
          </a:xfrm>
          <a:prstGeom prst="rect">
            <a:avLst/>
          </a:prstGeom>
          <a:solidFill>
            <a:srgbClr val="00A3A6">
              <a:alpha val="74902"/>
            </a:srgbClr>
          </a:solidFill>
          <a:ln w="28575">
            <a:noFill/>
            <a:miter lim="800000"/>
            <a:headEnd/>
            <a:tailEnd/>
          </a:ln>
          <a:effectLst/>
        </p:spPr>
        <p:txBody>
          <a:bodyPr wrap="none" anchor="ctr" anchorCtr="1">
            <a:noAutofit/>
          </a:bodyPr>
          <a:lstStyle/>
          <a:p>
            <a:r>
              <a:rPr lang="en-GB" altLang="en-US" dirty="0">
                <a:solidFill>
                  <a:srgbClr val="3E3F41"/>
                </a:solidFill>
                <a:latin typeface="Comic Sans MS" panose="030F0902030302020204" pitchFamily="66" charset="0"/>
              </a:rPr>
              <a:t>scholar</a:t>
            </a:r>
          </a:p>
        </p:txBody>
      </p:sp>
      <p:sp>
        <p:nvSpPr>
          <p:cNvPr id="8" name="Rectangle 9">
            <a:extLst>
              <a:ext uri="{FF2B5EF4-FFF2-40B4-BE49-F238E27FC236}">
                <a16:creationId xmlns:a16="http://schemas.microsoft.com/office/drawing/2014/main" id="{07B3654B-D38E-A040-9105-F4CAACEEAE49}"/>
              </a:ext>
            </a:extLst>
          </p:cNvPr>
          <p:cNvSpPr>
            <a:spLocks noChangeArrowheads="1"/>
          </p:cNvSpPr>
          <p:nvPr/>
        </p:nvSpPr>
        <p:spPr bwMode="auto">
          <a:xfrm>
            <a:off x="6219682" y="4305939"/>
            <a:ext cx="1305830" cy="451005"/>
          </a:xfrm>
          <a:prstGeom prst="rect">
            <a:avLst/>
          </a:prstGeom>
          <a:solidFill>
            <a:srgbClr val="FFFF00"/>
          </a:solidFill>
          <a:ln w="28575">
            <a:noFill/>
            <a:miter lim="800000"/>
            <a:headEnd/>
            <a:tailEnd/>
          </a:ln>
          <a:effectLst/>
        </p:spPr>
        <p:txBody>
          <a:bodyPr wrap="none" anchor="ctr" anchorCtr="1">
            <a:noAutofit/>
          </a:bodyPr>
          <a:lstStyle/>
          <a:p>
            <a:r>
              <a:rPr lang="en-GB" altLang="en-US" dirty="0">
                <a:solidFill>
                  <a:srgbClr val="3E3F41"/>
                </a:solidFill>
                <a:latin typeface="Comic Sans MS" panose="030F0902030302020204" pitchFamily="66" charset="0"/>
              </a:rPr>
              <a:t>culture</a:t>
            </a:r>
          </a:p>
        </p:txBody>
      </p:sp>
      <p:sp>
        <p:nvSpPr>
          <p:cNvPr id="9" name="Rectangle 10">
            <a:extLst>
              <a:ext uri="{FF2B5EF4-FFF2-40B4-BE49-F238E27FC236}">
                <a16:creationId xmlns:a16="http://schemas.microsoft.com/office/drawing/2014/main" id="{AD9ACDCC-CB55-244A-BEE2-C996EFF0C6D7}"/>
              </a:ext>
            </a:extLst>
          </p:cNvPr>
          <p:cNvSpPr>
            <a:spLocks noChangeArrowheads="1"/>
          </p:cNvSpPr>
          <p:nvPr/>
        </p:nvSpPr>
        <p:spPr bwMode="auto">
          <a:xfrm>
            <a:off x="1198215" y="3798984"/>
            <a:ext cx="1234089" cy="433127"/>
          </a:xfrm>
          <a:prstGeom prst="rect">
            <a:avLst/>
          </a:prstGeom>
          <a:solidFill>
            <a:srgbClr val="FF52A9">
              <a:alpha val="69804"/>
            </a:srgbClr>
          </a:solidFill>
          <a:ln w="28575">
            <a:noFill/>
            <a:miter lim="800000"/>
            <a:headEnd/>
            <a:tailEnd/>
          </a:ln>
          <a:effectLst/>
        </p:spPr>
        <p:txBody>
          <a:bodyPr wrap="none" anchor="ctr" anchorCtr="1">
            <a:noAutofit/>
          </a:bodyPr>
          <a:lstStyle/>
          <a:p>
            <a:r>
              <a:rPr lang="en-GB" altLang="en-US" dirty="0">
                <a:solidFill>
                  <a:srgbClr val="3E3F41"/>
                </a:solidFill>
                <a:latin typeface="Comic Sans MS" panose="030F0902030302020204" pitchFamily="66" charset="0"/>
              </a:rPr>
              <a:t>Islamic</a:t>
            </a:r>
          </a:p>
        </p:txBody>
      </p:sp>
      <p:sp>
        <p:nvSpPr>
          <p:cNvPr id="10" name="Rectangle 11">
            <a:extLst>
              <a:ext uri="{FF2B5EF4-FFF2-40B4-BE49-F238E27FC236}">
                <a16:creationId xmlns:a16="http://schemas.microsoft.com/office/drawing/2014/main" id="{8DA81EC3-ED4F-1041-93F0-69512BB6A8E5}"/>
              </a:ext>
            </a:extLst>
          </p:cNvPr>
          <p:cNvSpPr>
            <a:spLocks noChangeArrowheads="1"/>
          </p:cNvSpPr>
          <p:nvPr/>
        </p:nvSpPr>
        <p:spPr bwMode="auto">
          <a:xfrm>
            <a:off x="8844535" y="4503107"/>
            <a:ext cx="1305830" cy="376238"/>
          </a:xfrm>
          <a:prstGeom prst="rect">
            <a:avLst/>
          </a:prstGeom>
          <a:solidFill>
            <a:srgbClr val="FFA900"/>
          </a:solidFill>
          <a:ln w="28575">
            <a:noFill/>
            <a:miter lim="800000"/>
            <a:headEnd/>
            <a:tailEnd/>
          </a:ln>
          <a:effectLst/>
        </p:spPr>
        <p:txBody>
          <a:bodyPr wrap="none" anchor="ctr" anchorCtr="1">
            <a:noAutofit/>
          </a:bodyPr>
          <a:lstStyle/>
          <a:p>
            <a:r>
              <a:rPr lang="en-GB" altLang="en-US" dirty="0">
                <a:solidFill>
                  <a:srgbClr val="3E3F41"/>
                </a:solidFill>
                <a:latin typeface="Comic Sans MS" panose="030F0902030302020204" pitchFamily="66" charset="0"/>
              </a:rPr>
              <a:t>military</a:t>
            </a:r>
          </a:p>
        </p:txBody>
      </p:sp>
      <p:sp>
        <p:nvSpPr>
          <p:cNvPr id="11" name="Rectangle 12">
            <a:extLst>
              <a:ext uri="{FF2B5EF4-FFF2-40B4-BE49-F238E27FC236}">
                <a16:creationId xmlns:a16="http://schemas.microsoft.com/office/drawing/2014/main" id="{EB7F8CF8-1D41-A249-B508-4B8F5B251E45}"/>
              </a:ext>
            </a:extLst>
          </p:cNvPr>
          <p:cNvSpPr>
            <a:spLocks noChangeArrowheads="1"/>
          </p:cNvSpPr>
          <p:nvPr/>
        </p:nvSpPr>
        <p:spPr bwMode="auto">
          <a:xfrm>
            <a:off x="5393723" y="1594128"/>
            <a:ext cx="1583149" cy="448708"/>
          </a:xfrm>
          <a:prstGeom prst="rect">
            <a:avLst/>
          </a:prstGeom>
          <a:solidFill>
            <a:srgbClr val="92D050"/>
          </a:solidFill>
          <a:ln w="28575">
            <a:noFill/>
            <a:miter lim="800000"/>
            <a:headEnd/>
            <a:tailEnd/>
          </a:ln>
          <a:effectLst/>
        </p:spPr>
        <p:txBody>
          <a:bodyPr wrap="none" anchor="ctr" anchorCtr="1">
            <a:noAutofit/>
          </a:bodyPr>
          <a:lstStyle/>
          <a:p>
            <a:r>
              <a:rPr lang="en-GB" altLang="en-US" dirty="0">
                <a:solidFill>
                  <a:srgbClr val="3E3F41"/>
                </a:solidFill>
                <a:latin typeface="Comic Sans MS" panose="030F0902030302020204" pitchFamily="66" charset="0"/>
              </a:rPr>
              <a:t>residential</a:t>
            </a:r>
          </a:p>
        </p:txBody>
      </p:sp>
      <p:sp>
        <p:nvSpPr>
          <p:cNvPr id="12" name="Rectangle 15">
            <a:extLst>
              <a:ext uri="{FF2B5EF4-FFF2-40B4-BE49-F238E27FC236}">
                <a16:creationId xmlns:a16="http://schemas.microsoft.com/office/drawing/2014/main" id="{C5F7E7E8-6D87-D741-B37D-A5348E1A391E}"/>
              </a:ext>
            </a:extLst>
          </p:cNvPr>
          <p:cNvSpPr>
            <a:spLocks noChangeArrowheads="1"/>
          </p:cNvSpPr>
          <p:nvPr/>
        </p:nvSpPr>
        <p:spPr bwMode="auto">
          <a:xfrm>
            <a:off x="839186" y="4756944"/>
            <a:ext cx="3943350" cy="1200150"/>
          </a:xfrm>
          <a:prstGeom prst="rect">
            <a:avLst/>
          </a:prstGeom>
          <a:solidFill>
            <a:srgbClr val="A8D7FF"/>
          </a:solidFill>
          <a:ln w="28575">
            <a:noFill/>
            <a:miter lim="800000"/>
            <a:headEnd/>
            <a:tailEnd/>
          </a:ln>
          <a:effectLst/>
        </p:spPr>
        <p:txBody>
          <a:bodyPr anchor="ctr" anchorCtr="1">
            <a:noAutofit/>
          </a:bodyPr>
          <a:lstStyle/>
          <a:p>
            <a:pPr algn="ctr"/>
            <a:r>
              <a:rPr lang="en-GB" altLang="en-US" dirty="0">
                <a:solidFill>
                  <a:srgbClr val="3E3F41"/>
                </a:solidFill>
                <a:latin typeface="Comic Sans MS" panose="030F0902030302020204" pitchFamily="66" charset="0"/>
              </a:rPr>
              <a:t>Members of a group of people that have no permanent home but who travel from place to place to find fresh pasture for their livestock.</a:t>
            </a:r>
          </a:p>
        </p:txBody>
      </p:sp>
      <p:sp>
        <p:nvSpPr>
          <p:cNvPr id="13" name="Text Box 16">
            <a:extLst>
              <a:ext uri="{FF2B5EF4-FFF2-40B4-BE49-F238E27FC236}">
                <a16:creationId xmlns:a16="http://schemas.microsoft.com/office/drawing/2014/main" id="{77F7DB0A-FE81-7247-9EDE-25F2B66A1416}"/>
              </a:ext>
            </a:extLst>
          </p:cNvPr>
          <p:cNvSpPr txBox="1">
            <a:spLocks noChangeArrowheads="1"/>
          </p:cNvSpPr>
          <p:nvPr/>
        </p:nvSpPr>
        <p:spPr bwMode="auto">
          <a:xfrm>
            <a:off x="9298549" y="2613134"/>
            <a:ext cx="1463938" cy="376238"/>
          </a:xfrm>
          <a:prstGeom prst="rect">
            <a:avLst/>
          </a:prstGeom>
          <a:solidFill>
            <a:srgbClr val="A8D7FF"/>
          </a:solidFill>
          <a:ln w="28575">
            <a:noFill/>
            <a:miter lim="800000"/>
            <a:headEnd/>
            <a:tailEnd/>
          </a:ln>
          <a:effectLst/>
        </p:spPr>
        <p:txBody>
          <a:bodyPr wrap="square" anchor="ctr" anchorCtr="1">
            <a:noAutofit/>
          </a:bodyPr>
          <a:lstStyle/>
          <a:p>
            <a:pPr algn="ctr">
              <a:spcBef>
                <a:spcPct val="50000"/>
              </a:spcBef>
            </a:pPr>
            <a:r>
              <a:rPr lang="en-GB" altLang="en-US" dirty="0">
                <a:solidFill>
                  <a:srgbClr val="3E3F41"/>
                </a:solidFill>
                <a:latin typeface="Comic Sans MS" panose="030F0902030302020204" pitchFamily="66" charset="0"/>
              </a:rPr>
              <a:t>nomads</a:t>
            </a:r>
          </a:p>
        </p:txBody>
      </p:sp>
      <p:sp>
        <p:nvSpPr>
          <p:cNvPr id="14" name="Rectangle 17">
            <a:extLst>
              <a:ext uri="{FF2B5EF4-FFF2-40B4-BE49-F238E27FC236}">
                <a16:creationId xmlns:a16="http://schemas.microsoft.com/office/drawing/2014/main" id="{A501E6E1-202B-E741-BE3A-469BA9F4B23F}"/>
              </a:ext>
            </a:extLst>
          </p:cNvPr>
          <p:cNvSpPr>
            <a:spLocks noChangeArrowheads="1"/>
          </p:cNvSpPr>
          <p:nvPr/>
        </p:nvSpPr>
        <p:spPr bwMode="auto">
          <a:xfrm>
            <a:off x="839186" y="1391960"/>
            <a:ext cx="3435350" cy="650875"/>
          </a:xfrm>
          <a:prstGeom prst="rect">
            <a:avLst/>
          </a:prstGeom>
          <a:solidFill>
            <a:srgbClr val="92D050"/>
          </a:solidFill>
          <a:ln w="28575">
            <a:noFill/>
            <a:miter lim="800000"/>
            <a:headEnd/>
            <a:tailEnd/>
          </a:ln>
          <a:effectLst/>
        </p:spPr>
        <p:txBody>
          <a:bodyPr anchor="ctr" anchorCtr="1">
            <a:noAutofit/>
          </a:bodyPr>
          <a:lstStyle/>
          <a:p>
            <a:pPr algn="ctr"/>
            <a:r>
              <a:rPr lang="en-GB" altLang="en-US">
                <a:solidFill>
                  <a:srgbClr val="3E3F41"/>
                </a:solidFill>
                <a:latin typeface="Comic Sans MS" panose="030F0902030302020204" pitchFamily="66" charset="0"/>
              </a:rPr>
              <a:t>Describes a place people live in as their home</a:t>
            </a:r>
          </a:p>
        </p:txBody>
      </p:sp>
      <p:sp>
        <p:nvSpPr>
          <p:cNvPr id="15" name="Rectangle 18">
            <a:extLst>
              <a:ext uri="{FF2B5EF4-FFF2-40B4-BE49-F238E27FC236}">
                <a16:creationId xmlns:a16="http://schemas.microsoft.com/office/drawing/2014/main" id="{DEC577FA-2ACF-EA48-AFFF-F9BD2FE7CFF6}"/>
              </a:ext>
            </a:extLst>
          </p:cNvPr>
          <p:cNvSpPr>
            <a:spLocks noChangeArrowheads="1"/>
          </p:cNvSpPr>
          <p:nvPr/>
        </p:nvSpPr>
        <p:spPr bwMode="auto">
          <a:xfrm>
            <a:off x="7095144" y="5313871"/>
            <a:ext cx="3943350" cy="650875"/>
          </a:xfrm>
          <a:prstGeom prst="rect">
            <a:avLst/>
          </a:prstGeom>
          <a:solidFill>
            <a:srgbClr val="D7AEFF"/>
          </a:solidFill>
          <a:ln w="28575">
            <a:noFill/>
            <a:miter lim="800000"/>
            <a:headEnd/>
            <a:tailEnd/>
          </a:ln>
          <a:effectLst/>
        </p:spPr>
        <p:txBody>
          <a:bodyPr anchor="ctr" anchorCtr="1">
            <a:noAutofit/>
          </a:bodyPr>
          <a:lstStyle/>
          <a:p>
            <a:pPr algn="ctr"/>
            <a:r>
              <a:rPr lang="en-GB" altLang="en-US" dirty="0">
                <a:solidFill>
                  <a:srgbClr val="3E3F41"/>
                </a:solidFill>
                <a:latin typeface="Comic Sans MS" panose="030F0902030302020204" pitchFamily="66" charset="0"/>
              </a:rPr>
              <a:t>Buildings from which scientists can watch and study stars and planets</a:t>
            </a:r>
          </a:p>
        </p:txBody>
      </p:sp>
      <p:sp>
        <p:nvSpPr>
          <p:cNvPr id="16" name="Rectangle 19">
            <a:extLst>
              <a:ext uri="{FF2B5EF4-FFF2-40B4-BE49-F238E27FC236}">
                <a16:creationId xmlns:a16="http://schemas.microsoft.com/office/drawing/2014/main" id="{AF178E51-0FE1-CB49-963F-24BF208932BE}"/>
              </a:ext>
            </a:extLst>
          </p:cNvPr>
          <p:cNvSpPr>
            <a:spLocks noChangeArrowheads="1"/>
          </p:cNvSpPr>
          <p:nvPr/>
        </p:nvSpPr>
        <p:spPr bwMode="auto">
          <a:xfrm>
            <a:off x="1443199" y="2503488"/>
            <a:ext cx="3413125" cy="925512"/>
          </a:xfrm>
          <a:prstGeom prst="rect">
            <a:avLst/>
          </a:prstGeom>
          <a:solidFill>
            <a:srgbClr val="FFFF00"/>
          </a:solidFill>
          <a:ln w="28575">
            <a:noFill/>
            <a:miter lim="800000"/>
            <a:headEnd/>
            <a:tailEnd/>
          </a:ln>
          <a:effectLst/>
        </p:spPr>
        <p:txBody>
          <a:bodyPr anchor="ctr" anchorCtr="1">
            <a:noAutofit/>
          </a:bodyPr>
          <a:lstStyle/>
          <a:p>
            <a:pPr algn="ctr"/>
            <a:r>
              <a:rPr lang="en-GB" altLang="en-US">
                <a:solidFill>
                  <a:srgbClr val="3E3F41"/>
                </a:solidFill>
                <a:latin typeface="Comic Sans MS" panose="030F0902030302020204" pitchFamily="66" charset="0"/>
              </a:rPr>
              <a:t>The beliefs, customs, and social behaviour of a particular society </a:t>
            </a:r>
          </a:p>
        </p:txBody>
      </p:sp>
      <p:sp>
        <p:nvSpPr>
          <p:cNvPr id="17" name="Rectangle 20">
            <a:extLst>
              <a:ext uri="{FF2B5EF4-FFF2-40B4-BE49-F238E27FC236}">
                <a16:creationId xmlns:a16="http://schemas.microsoft.com/office/drawing/2014/main" id="{C6D63629-1B83-B34A-B06D-5F307652C1EF}"/>
              </a:ext>
            </a:extLst>
          </p:cNvPr>
          <p:cNvSpPr>
            <a:spLocks noChangeArrowheads="1"/>
          </p:cNvSpPr>
          <p:nvPr/>
        </p:nvSpPr>
        <p:spPr bwMode="auto">
          <a:xfrm>
            <a:off x="7903778" y="1391960"/>
            <a:ext cx="2963862" cy="650875"/>
          </a:xfrm>
          <a:prstGeom prst="rect">
            <a:avLst/>
          </a:prstGeom>
          <a:solidFill>
            <a:srgbClr val="FF52A9">
              <a:alpha val="70196"/>
            </a:srgbClr>
          </a:solidFill>
          <a:ln w="28575">
            <a:noFill/>
            <a:miter lim="800000"/>
            <a:headEnd/>
            <a:tailEnd/>
          </a:ln>
          <a:effectLst/>
        </p:spPr>
        <p:txBody>
          <a:bodyPr anchor="ctr" anchorCtr="1">
            <a:noAutofit/>
          </a:bodyPr>
          <a:lstStyle/>
          <a:p>
            <a:pPr algn="ctr"/>
            <a:r>
              <a:rPr lang="en-GB" altLang="en-US">
                <a:solidFill>
                  <a:srgbClr val="3E3F41"/>
                </a:solidFill>
                <a:latin typeface="Comic Sans MS" panose="030F0902030302020204" pitchFamily="66" charset="0"/>
              </a:rPr>
              <a:t>Related to the religious beliefs of Muslims</a:t>
            </a:r>
          </a:p>
        </p:txBody>
      </p:sp>
      <p:sp>
        <p:nvSpPr>
          <p:cNvPr id="18" name="Rectangle 21">
            <a:extLst>
              <a:ext uri="{FF2B5EF4-FFF2-40B4-BE49-F238E27FC236}">
                <a16:creationId xmlns:a16="http://schemas.microsoft.com/office/drawing/2014/main" id="{F515EAB0-3861-1545-91B9-0B4B527CDCC2}"/>
              </a:ext>
            </a:extLst>
          </p:cNvPr>
          <p:cNvSpPr>
            <a:spLocks noChangeArrowheads="1"/>
          </p:cNvSpPr>
          <p:nvPr/>
        </p:nvSpPr>
        <p:spPr bwMode="auto">
          <a:xfrm>
            <a:off x="5805553" y="2602965"/>
            <a:ext cx="2428589" cy="650875"/>
          </a:xfrm>
          <a:prstGeom prst="rect">
            <a:avLst/>
          </a:prstGeom>
          <a:solidFill>
            <a:srgbClr val="FFA900"/>
          </a:solidFill>
          <a:ln w="28575">
            <a:noFill/>
            <a:miter lim="800000"/>
            <a:headEnd/>
            <a:tailEnd/>
          </a:ln>
          <a:effectLst/>
        </p:spPr>
        <p:txBody>
          <a:bodyPr wrap="square" anchor="ctr" anchorCtr="1">
            <a:noAutofit/>
          </a:bodyPr>
          <a:lstStyle/>
          <a:p>
            <a:pPr algn="ctr"/>
            <a:r>
              <a:rPr lang="en-GB" altLang="en-US">
                <a:solidFill>
                  <a:srgbClr val="3E3F41"/>
                </a:solidFill>
                <a:latin typeface="Comic Sans MS" panose="030F0902030302020204" pitchFamily="66" charset="0"/>
              </a:rPr>
              <a:t>relating to soldiers or armed forces </a:t>
            </a:r>
          </a:p>
        </p:txBody>
      </p:sp>
      <p:sp>
        <p:nvSpPr>
          <p:cNvPr id="19" name="Rectangle 22">
            <a:extLst>
              <a:ext uri="{FF2B5EF4-FFF2-40B4-BE49-F238E27FC236}">
                <a16:creationId xmlns:a16="http://schemas.microsoft.com/office/drawing/2014/main" id="{CD0AA628-57CE-184E-92F9-60333C693DB0}"/>
              </a:ext>
            </a:extLst>
          </p:cNvPr>
          <p:cNvSpPr>
            <a:spLocks noChangeArrowheads="1"/>
          </p:cNvSpPr>
          <p:nvPr/>
        </p:nvSpPr>
        <p:spPr bwMode="auto">
          <a:xfrm>
            <a:off x="7718234" y="3607412"/>
            <a:ext cx="3624262" cy="376238"/>
          </a:xfrm>
          <a:prstGeom prst="rect">
            <a:avLst/>
          </a:prstGeom>
          <a:solidFill>
            <a:srgbClr val="00A3A6">
              <a:alpha val="74902"/>
            </a:srgbClr>
          </a:solidFill>
          <a:ln w="28575">
            <a:noFill/>
            <a:miter lim="800000"/>
            <a:headEnd/>
            <a:tailEnd/>
          </a:ln>
          <a:effectLst/>
        </p:spPr>
        <p:txBody>
          <a:bodyPr wrap="none" anchor="ctr" anchorCtr="1">
            <a:noAutofit/>
          </a:bodyPr>
          <a:lstStyle/>
          <a:p>
            <a:r>
              <a:rPr lang="en-GB" altLang="en-US">
                <a:solidFill>
                  <a:srgbClr val="3E3F41"/>
                </a:solidFill>
                <a:latin typeface="Comic Sans MS" panose="030F0902030302020204" pitchFamily="66" charset="0"/>
              </a:rPr>
              <a:t>a person who is highly educated </a:t>
            </a:r>
          </a:p>
        </p:txBody>
      </p:sp>
    </p:spTree>
    <p:extLst>
      <p:ext uri="{BB962C8B-B14F-4D97-AF65-F5344CB8AC3E}">
        <p14:creationId xmlns:p14="http://schemas.microsoft.com/office/powerpoint/2010/main" val="9375726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grpSp>
        <p:nvGrpSpPr>
          <p:cNvPr id="4" name="Group 3">
            <a:extLst>
              <a:ext uri="{FF2B5EF4-FFF2-40B4-BE49-F238E27FC236}">
                <a16:creationId xmlns:a16="http://schemas.microsoft.com/office/drawing/2014/main" id="{8BD3C37A-ED77-F144-A5B3-C88267EFD9DD}"/>
              </a:ext>
            </a:extLst>
          </p:cNvPr>
          <p:cNvGrpSpPr/>
          <p:nvPr/>
        </p:nvGrpSpPr>
        <p:grpSpPr>
          <a:xfrm>
            <a:off x="1056319" y="1862713"/>
            <a:ext cx="10147138" cy="4308233"/>
            <a:chOff x="1056319" y="1862713"/>
            <a:chExt cx="10147138" cy="4308233"/>
          </a:xfrm>
        </p:grpSpPr>
        <p:sp>
          <p:nvSpPr>
            <p:cNvPr id="17" name="Rectangle 16">
              <a:extLst>
                <a:ext uri="{FF2B5EF4-FFF2-40B4-BE49-F238E27FC236}">
                  <a16:creationId xmlns:a16="http://schemas.microsoft.com/office/drawing/2014/main" id="{7C9FA7A4-21BC-8F48-908C-66D8F6AC1B71}"/>
                </a:ext>
              </a:extLst>
            </p:cNvPr>
            <p:cNvSpPr/>
            <p:nvPr/>
          </p:nvSpPr>
          <p:spPr>
            <a:xfrm>
              <a:off x="1056319" y="4023017"/>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8" name="Rectangle 17">
              <a:extLst>
                <a:ext uri="{FF2B5EF4-FFF2-40B4-BE49-F238E27FC236}">
                  <a16:creationId xmlns:a16="http://schemas.microsoft.com/office/drawing/2014/main" id="{EF46A7DD-F4C6-B546-B806-0A7B634DC234}"/>
                </a:ext>
              </a:extLst>
            </p:cNvPr>
            <p:cNvSpPr/>
            <p:nvPr/>
          </p:nvSpPr>
          <p:spPr>
            <a:xfrm>
              <a:off x="6130828" y="4023017"/>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 name="Rectangle 1">
              <a:extLst>
                <a:ext uri="{FF2B5EF4-FFF2-40B4-BE49-F238E27FC236}">
                  <a16:creationId xmlns:a16="http://schemas.microsoft.com/office/drawing/2014/main" id="{EECE5433-EA07-204F-A5C1-0DF8ED38C337}"/>
                </a:ext>
              </a:extLst>
            </p:cNvPr>
            <p:cNvSpPr/>
            <p:nvPr/>
          </p:nvSpPr>
          <p:spPr>
            <a:xfrm>
              <a:off x="1056319" y="1867134"/>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6" name="Rectangle 15">
              <a:extLst>
                <a:ext uri="{FF2B5EF4-FFF2-40B4-BE49-F238E27FC236}">
                  <a16:creationId xmlns:a16="http://schemas.microsoft.com/office/drawing/2014/main" id="{666F0AB0-B57E-1946-BB2E-88720E2CAAA6}"/>
                </a:ext>
              </a:extLst>
            </p:cNvPr>
            <p:cNvSpPr/>
            <p:nvPr/>
          </p:nvSpPr>
          <p:spPr>
            <a:xfrm>
              <a:off x="6130828" y="1867134"/>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50" name="Line 41">
              <a:extLst>
                <a:ext uri="{FF2B5EF4-FFF2-40B4-BE49-F238E27FC236}">
                  <a16:creationId xmlns:a16="http://schemas.microsoft.com/office/drawing/2014/main" id="{EB1699CA-C86B-DA46-91B5-7253C2B8D341}"/>
                </a:ext>
              </a:extLst>
            </p:cNvPr>
            <p:cNvSpPr>
              <a:spLocks noChangeShapeType="1"/>
            </p:cNvSpPr>
            <p:nvPr/>
          </p:nvSpPr>
          <p:spPr bwMode="auto">
            <a:xfrm>
              <a:off x="6120805" y="1862714"/>
              <a:ext cx="0" cy="4296530"/>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 name="Rectangle 56">
              <a:extLst>
                <a:ext uri="{FF2B5EF4-FFF2-40B4-BE49-F238E27FC236}">
                  <a16:creationId xmlns:a16="http://schemas.microsoft.com/office/drawing/2014/main" id="{6B07371E-7D32-884B-AEE7-9C3B35771CE4}"/>
                </a:ext>
              </a:extLst>
            </p:cNvPr>
            <p:cNvSpPr/>
            <p:nvPr/>
          </p:nvSpPr>
          <p:spPr>
            <a:xfrm>
              <a:off x="1056319" y="1862713"/>
              <a:ext cx="10147138" cy="4308233"/>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Line 41">
              <a:extLst>
                <a:ext uri="{FF2B5EF4-FFF2-40B4-BE49-F238E27FC236}">
                  <a16:creationId xmlns:a16="http://schemas.microsoft.com/office/drawing/2014/main" id="{80DE8BEB-5AA2-A446-B373-8A15A7E4E1A8}"/>
                </a:ext>
              </a:extLst>
            </p:cNvPr>
            <p:cNvSpPr>
              <a:spLocks noChangeShapeType="1"/>
            </p:cNvSpPr>
            <p:nvPr/>
          </p:nvSpPr>
          <p:spPr bwMode="auto">
            <a:xfrm flipH="1">
              <a:off x="1056319" y="4019222"/>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 name="Text Box 9">
            <a:extLst>
              <a:ext uri="{FF2B5EF4-FFF2-40B4-BE49-F238E27FC236}">
                <a16:creationId xmlns:a16="http://schemas.microsoft.com/office/drawing/2014/main" id="{F0583464-1CE3-2A46-96E1-3911817868F4}"/>
              </a:ext>
            </a:extLst>
          </p:cNvPr>
          <p:cNvSpPr txBox="1">
            <a:spLocks noChangeArrowheads="1"/>
          </p:cNvSpPr>
          <p:nvPr/>
        </p:nvSpPr>
        <p:spPr bwMode="auto">
          <a:xfrm>
            <a:off x="3069771" y="531263"/>
            <a:ext cx="8307857" cy="993050"/>
          </a:xfrm>
          <a:prstGeom prst="rect">
            <a:avLst/>
          </a:prstGeom>
          <a:noFill/>
          <a:ln w="9525">
            <a:noFill/>
            <a:miter lim="800000"/>
            <a:headEnd/>
            <a:tailEnd/>
          </a:ln>
          <a:effec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300"/>
              </a:spcBef>
            </a:pPr>
            <a:r>
              <a:rPr lang="en-GB" altLang="en-US" sz="1600" dirty="0">
                <a:solidFill>
                  <a:srgbClr val="3E3F41"/>
                </a:solidFill>
              </a:rPr>
              <a:t>Listen to your teacher read aloud the text on the following slide.</a:t>
            </a:r>
          </a:p>
          <a:p>
            <a:pPr>
              <a:spcBef>
                <a:spcPts val="300"/>
              </a:spcBef>
            </a:pPr>
            <a:r>
              <a:rPr lang="en-GB" altLang="en-US" sz="1600" dirty="0">
                <a:solidFill>
                  <a:srgbClr val="3E3F41"/>
                </a:solidFill>
              </a:rPr>
              <a:t>Share your initial reactions with a partner.</a:t>
            </a:r>
          </a:p>
          <a:p>
            <a:pPr>
              <a:spcBef>
                <a:spcPts val="300"/>
              </a:spcBef>
            </a:pPr>
            <a:r>
              <a:rPr lang="en-GB" altLang="en-US" sz="1600" dirty="0">
                <a:solidFill>
                  <a:srgbClr val="3E3F41"/>
                </a:solidFill>
              </a:rPr>
              <a:t>Re-read the text either on your own or with a partner and jot down some thoughts using this ‘Tell me’ grid:</a:t>
            </a:r>
          </a:p>
        </p:txBody>
      </p:sp>
      <p:sp>
        <p:nvSpPr>
          <p:cNvPr id="11" name="Rectangle 10">
            <a:extLst>
              <a:ext uri="{FF2B5EF4-FFF2-40B4-BE49-F238E27FC236}">
                <a16:creationId xmlns:a16="http://schemas.microsoft.com/office/drawing/2014/main" id="{40E562EC-542B-AE4F-887A-82EA29917150}"/>
              </a:ext>
            </a:extLst>
          </p:cNvPr>
          <p:cNvSpPr/>
          <p:nvPr/>
        </p:nvSpPr>
        <p:spPr>
          <a:xfrm>
            <a:off x="635226" y="566369"/>
            <a:ext cx="2163534" cy="10367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52388" lvl="0" algn="ctr">
              <a:spcBef>
                <a:spcPts val="500"/>
              </a:spcBef>
              <a:tabLst>
                <a:tab pos="168275" algn="l"/>
              </a:tabLst>
            </a:pPr>
            <a:r>
              <a:rPr lang="en-GB" altLang="en-US" sz="1600" b="1" dirty="0">
                <a:solidFill>
                  <a:prstClr val="white"/>
                </a:solidFill>
                <a:latin typeface="Comic Sans MS" panose="030F0902030302020204" pitchFamily="66" charset="0"/>
              </a:rPr>
              <a:t>Phase 1a</a:t>
            </a:r>
          </a:p>
          <a:p>
            <a:pPr marL="52388" lvl="0">
              <a:spcBef>
                <a:spcPts val="500"/>
              </a:spcBef>
              <a:tabLst>
                <a:tab pos="168275" algn="l"/>
              </a:tabLst>
            </a:pPr>
            <a:r>
              <a:rPr lang="en-GB" altLang="en-US" sz="1600" dirty="0">
                <a:solidFill>
                  <a:prstClr val="white"/>
                </a:solidFill>
                <a:latin typeface="Comic Sans MS" panose="030F0902030302020204" pitchFamily="66" charset="0"/>
              </a:rPr>
              <a:t>Book Talk</a:t>
            </a:r>
          </a:p>
          <a:p>
            <a:pPr marL="52388" lvl="0">
              <a:spcBef>
                <a:spcPts val="500"/>
              </a:spcBef>
              <a:tabLst>
                <a:tab pos="168275" algn="l"/>
              </a:tabLst>
            </a:pPr>
            <a:r>
              <a:rPr lang="en-GB" altLang="en-US" sz="1600" dirty="0">
                <a:solidFill>
                  <a:prstClr val="white"/>
                </a:solidFill>
                <a:latin typeface="Comic Sans MS" panose="030F0902030302020204" pitchFamily="66" charset="0"/>
              </a:rPr>
              <a:t>Reading as a reader</a:t>
            </a:r>
          </a:p>
        </p:txBody>
      </p:sp>
    </p:spTree>
    <p:extLst>
      <p:ext uri="{BB962C8B-B14F-4D97-AF65-F5344CB8AC3E}">
        <p14:creationId xmlns:p14="http://schemas.microsoft.com/office/powerpoint/2010/main" val="39562318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423378" y="2804631"/>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Put forward your ideas, but be prepared to change your mind</a:t>
            </a:r>
          </a:p>
        </p:txBody>
      </p:sp>
      <p:sp>
        <p:nvSpPr>
          <p:cNvPr id="13" name="Text Box 6">
            <a:extLst>
              <a:ext uri="{FF2B5EF4-FFF2-40B4-BE49-F238E27FC236}">
                <a16:creationId xmlns:a16="http://schemas.microsoft.com/office/drawing/2014/main" id="{C8D3489D-0016-744F-A679-91F6C78E1CE8}"/>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a:t>
            </a:r>
            <a:r>
              <a:rPr lang="en-US" altLang="en-US" sz="1600" dirty="0">
                <a:solidFill>
                  <a:srgbClr val="414042"/>
                </a:solidFill>
              </a:rPr>
              <a:t> does the text make you feel?</a:t>
            </a:r>
            <a:endParaRPr lang="en-GB" altLang="en-US" sz="1600" dirty="0">
              <a:solidFill>
                <a:srgbClr val="414042"/>
              </a:solidFill>
            </a:endParaRP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err="1">
                <a:solidFill>
                  <a:srgbClr val="414042"/>
                </a:solidFill>
              </a:rPr>
              <a:t>Propos</a:t>
            </a:r>
            <a:r>
              <a:rPr lang="en-US" altLang="en-US" sz="1600" dirty="0">
                <a:solidFill>
                  <a:srgbClr val="414042"/>
                </a:solidFill>
              </a:rPr>
              <a:t>e</a:t>
            </a:r>
            <a:r>
              <a:rPr lang="en-GB" altLang="en-US" sz="1600" dirty="0">
                <a:solidFill>
                  <a:srgbClr val="414042"/>
                </a:solidFill>
              </a:rPr>
              <a:t> ideas using tentative language, such as </a:t>
            </a:r>
            <a:r>
              <a:rPr lang="en-US" altLang="en-US" sz="1600" dirty="0">
                <a:solidFill>
                  <a:srgbClr val="414042"/>
                </a:solidFill>
              </a:rPr>
              <a:t>I wonder why… I think that… Perhaps…</a:t>
            </a:r>
            <a:endParaRPr lang="en-GB" altLang="en-US" sz="1600" dirty="0">
              <a:solidFill>
                <a:srgbClr val="414042"/>
              </a:solidFill>
            </a:endParaRP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Consider the</a:t>
            </a:r>
            <a:br>
              <a:rPr lang="en-GB" altLang="en-US" sz="1600" dirty="0">
                <a:solidFill>
                  <a:srgbClr val="414042"/>
                </a:solidFill>
              </a:rPr>
            </a:br>
            <a:r>
              <a:rPr lang="en-GB" altLang="en-US" sz="1600" dirty="0">
                <a:solidFill>
                  <a:srgbClr val="414042"/>
                </a:solidFill>
              </a:rPr>
              <a:t>opinions </a:t>
            </a:r>
            <a:br>
              <a:rPr lang="en-GB" altLang="en-US" sz="1600" dirty="0">
                <a:solidFill>
                  <a:srgbClr val="414042"/>
                </a:solidFill>
              </a:rPr>
            </a:br>
            <a:r>
              <a:rPr lang="en-GB" altLang="en-US" sz="1600" dirty="0">
                <a:solidFill>
                  <a:srgbClr val="414042"/>
                </a:solidFill>
              </a:rPr>
              <a:t>of others</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Identify and discuss unknown words</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prosody</a:t>
            </a:r>
          </a:p>
        </p:txBody>
      </p:sp>
    </p:spTree>
    <p:extLst>
      <p:ext uri="{BB962C8B-B14F-4D97-AF65-F5344CB8AC3E}">
        <p14:creationId xmlns:p14="http://schemas.microsoft.com/office/powerpoint/2010/main" val="4103425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ubtitle 2">
            <a:extLst>
              <a:ext uri="{FF2B5EF4-FFF2-40B4-BE49-F238E27FC236}">
                <a16:creationId xmlns:a16="http://schemas.microsoft.com/office/drawing/2014/main" id="{C4A4D22C-6DC3-A240-B9ED-98A93AA43AE4}"/>
              </a:ext>
            </a:extLst>
          </p:cNvPr>
          <p:cNvSpPr txBox="1">
            <a:spLocks/>
          </p:cNvSpPr>
          <p:nvPr/>
        </p:nvSpPr>
        <p:spPr>
          <a:xfrm>
            <a:off x="0" y="71264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4" name="Table 4">
            <a:extLst>
              <a:ext uri="{FF2B5EF4-FFF2-40B4-BE49-F238E27FC236}">
                <a16:creationId xmlns:a16="http://schemas.microsoft.com/office/drawing/2014/main" id="{D5F99053-3763-0845-B0DC-B5E2CEACD952}"/>
              </a:ext>
            </a:extLst>
          </p:cNvPr>
          <p:cNvGraphicFramePr>
            <a:graphicFrameLocks noGrp="1"/>
          </p:cNvGraphicFramePr>
          <p:nvPr>
            <p:extLst>
              <p:ext uri="{D42A27DB-BD31-4B8C-83A1-F6EECF244321}">
                <p14:modId xmlns:p14="http://schemas.microsoft.com/office/powerpoint/2010/main" val="1157568479"/>
              </p:ext>
            </p:extLst>
          </p:nvPr>
        </p:nvGraphicFramePr>
        <p:xfrm>
          <a:off x="871632" y="1424690"/>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36" name="TextBox 35">
            <a:extLst>
              <a:ext uri="{FF2B5EF4-FFF2-40B4-BE49-F238E27FC236}">
                <a16:creationId xmlns:a16="http://schemas.microsoft.com/office/drawing/2014/main" id="{61D8B0BC-BEE5-944D-A8F4-2AC327C92D95}"/>
              </a:ext>
            </a:extLst>
          </p:cNvPr>
          <p:cNvSpPr txBox="1"/>
          <p:nvPr/>
        </p:nvSpPr>
        <p:spPr>
          <a:xfrm>
            <a:off x="1000032" y="1888698"/>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7" name="Picture 6" descr="Logo&#10;&#10;Description automatically generated">
            <a:extLst>
              <a:ext uri="{FF2B5EF4-FFF2-40B4-BE49-F238E27FC236}">
                <a16:creationId xmlns:a16="http://schemas.microsoft.com/office/drawing/2014/main" id="{33560748-C26E-8D44-801E-95A473A6109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4766" y="2006588"/>
            <a:ext cx="1053889" cy="1349210"/>
          </a:xfrm>
          <a:prstGeom prst="rect">
            <a:avLst/>
          </a:prstGeom>
        </p:spPr>
      </p:pic>
      <p:sp>
        <p:nvSpPr>
          <p:cNvPr id="37" name="Rectangle 36">
            <a:extLst>
              <a:ext uri="{FF2B5EF4-FFF2-40B4-BE49-F238E27FC236}">
                <a16:creationId xmlns:a16="http://schemas.microsoft.com/office/drawing/2014/main" id="{AC021DC1-EE54-A240-B05D-C642606AAB91}"/>
              </a:ext>
            </a:extLst>
          </p:cNvPr>
          <p:cNvSpPr/>
          <p:nvPr/>
        </p:nvSpPr>
        <p:spPr>
          <a:xfrm>
            <a:off x="8611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40" name="Rectangle 39">
            <a:extLst>
              <a:ext uri="{FF2B5EF4-FFF2-40B4-BE49-F238E27FC236}">
                <a16:creationId xmlns:a16="http://schemas.microsoft.com/office/drawing/2014/main" id="{1D167B32-8B2A-5840-A20D-B56A8DB5D472}"/>
              </a:ext>
            </a:extLst>
          </p:cNvPr>
          <p:cNvSpPr/>
          <p:nvPr/>
        </p:nvSpPr>
        <p:spPr>
          <a:xfrm>
            <a:off x="348550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41" name="Rectangle 40">
            <a:extLst>
              <a:ext uri="{FF2B5EF4-FFF2-40B4-BE49-F238E27FC236}">
                <a16:creationId xmlns:a16="http://schemas.microsoft.com/office/drawing/2014/main" id="{0446FE90-8563-A748-BDBA-22702D856E4A}"/>
              </a:ext>
            </a:extLst>
          </p:cNvPr>
          <p:cNvSpPr/>
          <p:nvPr/>
        </p:nvSpPr>
        <p:spPr>
          <a:xfrm>
            <a:off x="6108125"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42" name="Rectangle 41">
            <a:extLst>
              <a:ext uri="{FF2B5EF4-FFF2-40B4-BE49-F238E27FC236}">
                <a16:creationId xmlns:a16="http://schemas.microsoft.com/office/drawing/2014/main" id="{257E3B1D-7C0B-504F-92CA-CA3FEC74397F}"/>
              </a:ext>
            </a:extLst>
          </p:cNvPr>
          <p:cNvSpPr/>
          <p:nvPr/>
        </p:nvSpPr>
        <p:spPr>
          <a:xfrm>
            <a:off x="8710648" y="142469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43" name="Rectangle 42">
            <a:extLst>
              <a:ext uri="{FF2B5EF4-FFF2-40B4-BE49-F238E27FC236}">
                <a16:creationId xmlns:a16="http://schemas.microsoft.com/office/drawing/2014/main" id="{805696DF-6A12-174F-B930-80390E4D8A3F}"/>
              </a:ext>
            </a:extLst>
          </p:cNvPr>
          <p:cNvSpPr/>
          <p:nvPr/>
        </p:nvSpPr>
        <p:spPr>
          <a:xfrm>
            <a:off x="8611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44" name="Rectangle 43">
            <a:extLst>
              <a:ext uri="{FF2B5EF4-FFF2-40B4-BE49-F238E27FC236}">
                <a16:creationId xmlns:a16="http://schemas.microsoft.com/office/drawing/2014/main" id="{8479B84B-18CF-514D-B891-EBF4900F2878}"/>
              </a:ext>
            </a:extLst>
          </p:cNvPr>
          <p:cNvSpPr/>
          <p:nvPr/>
        </p:nvSpPr>
        <p:spPr>
          <a:xfrm>
            <a:off x="348550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45" name="Rectangle 44">
            <a:extLst>
              <a:ext uri="{FF2B5EF4-FFF2-40B4-BE49-F238E27FC236}">
                <a16:creationId xmlns:a16="http://schemas.microsoft.com/office/drawing/2014/main" id="{C6E1ADB9-3AEE-3141-B8FB-00194DDC9258}"/>
              </a:ext>
            </a:extLst>
          </p:cNvPr>
          <p:cNvSpPr/>
          <p:nvPr/>
        </p:nvSpPr>
        <p:spPr>
          <a:xfrm>
            <a:off x="6108125"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46" name="Rectangle 45">
            <a:extLst>
              <a:ext uri="{FF2B5EF4-FFF2-40B4-BE49-F238E27FC236}">
                <a16:creationId xmlns:a16="http://schemas.microsoft.com/office/drawing/2014/main" id="{55369F07-0B39-234D-80A1-2A94E158FA25}"/>
              </a:ext>
            </a:extLst>
          </p:cNvPr>
          <p:cNvSpPr/>
          <p:nvPr/>
        </p:nvSpPr>
        <p:spPr>
          <a:xfrm>
            <a:off x="8710648" y="3424312"/>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47" name="TextBox 46">
            <a:extLst>
              <a:ext uri="{FF2B5EF4-FFF2-40B4-BE49-F238E27FC236}">
                <a16:creationId xmlns:a16="http://schemas.microsoft.com/office/drawing/2014/main" id="{3EDBD288-2FF2-0047-B75C-12A9ECE7E4CC}"/>
              </a:ext>
            </a:extLst>
          </p:cNvPr>
          <p:cNvSpPr txBox="1"/>
          <p:nvPr/>
        </p:nvSpPr>
        <p:spPr>
          <a:xfrm>
            <a:off x="3572410" y="1888698"/>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sp>
        <p:nvSpPr>
          <p:cNvPr id="48" name="TextBox 47">
            <a:extLst>
              <a:ext uri="{FF2B5EF4-FFF2-40B4-BE49-F238E27FC236}">
                <a16:creationId xmlns:a16="http://schemas.microsoft.com/office/drawing/2014/main" id="{C1B3BF47-6F07-5F49-9793-9EE3037B9C0F}"/>
              </a:ext>
            </a:extLst>
          </p:cNvPr>
          <p:cNvSpPr txBox="1"/>
          <p:nvPr/>
        </p:nvSpPr>
        <p:spPr>
          <a:xfrm>
            <a:off x="6434966" y="1913386"/>
            <a:ext cx="2123257"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 phrases, etc.?</a:t>
            </a:r>
          </a:p>
        </p:txBody>
      </p:sp>
      <p:sp>
        <p:nvSpPr>
          <p:cNvPr id="49" name="TextBox 48">
            <a:extLst>
              <a:ext uri="{FF2B5EF4-FFF2-40B4-BE49-F238E27FC236}">
                <a16:creationId xmlns:a16="http://schemas.microsoft.com/office/drawing/2014/main" id="{A019C692-F4DE-3B46-893A-0E2718520778}"/>
              </a:ext>
            </a:extLst>
          </p:cNvPr>
          <p:cNvSpPr txBox="1"/>
          <p:nvPr/>
        </p:nvSpPr>
        <p:spPr>
          <a:xfrm>
            <a:off x="8767406" y="1888698"/>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sp>
        <p:nvSpPr>
          <p:cNvPr id="50" name="TextBox 49">
            <a:extLst>
              <a:ext uri="{FF2B5EF4-FFF2-40B4-BE49-F238E27FC236}">
                <a16:creationId xmlns:a16="http://schemas.microsoft.com/office/drawing/2014/main" id="{DDE6D881-DBD2-9D4C-B9C6-D546A5956ECF}"/>
              </a:ext>
            </a:extLst>
          </p:cNvPr>
          <p:cNvSpPr txBox="1"/>
          <p:nvPr/>
        </p:nvSpPr>
        <p:spPr>
          <a:xfrm>
            <a:off x="1045673" y="3896496"/>
            <a:ext cx="2203172"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51" name="TextBox 50">
            <a:extLst>
              <a:ext uri="{FF2B5EF4-FFF2-40B4-BE49-F238E27FC236}">
                <a16:creationId xmlns:a16="http://schemas.microsoft.com/office/drawing/2014/main" id="{7392440C-4168-B840-BC3B-969FDBDBE49B}"/>
              </a:ext>
            </a:extLst>
          </p:cNvPr>
          <p:cNvSpPr txBox="1"/>
          <p:nvPr/>
        </p:nvSpPr>
        <p:spPr>
          <a:xfrm>
            <a:off x="3572409" y="3878272"/>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Organisation, language features, layout.</a:t>
            </a:r>
          </a:p>
        </p:txBody>
      </p:sp>
      <p:sp>
        <p:nvSpPr>
          <p:cNvPr id="52" name="TextBox 51">
            <a:extLst>
              <a:ext uri="{FF2B5EF4-FFF2-40B4-BE49-F238E27FC236}">
                <a16:creationId xmlns:a16="http://schemas.microsoft.com/office/drawing/2014/main" id="{2E3A6FC7-A285-5E4B-8691-889100C6FAB5}"/>
              </a:ext>
            </a:extLst>
          </p:cNvPr>
          <p:cNvSpPr txBox="1"/>
          <p:nvPr/>
        </p:nvSpPr>
        <p:spPr>
          <a:xfrm>
            <a:off x="6205077" y="3878272"/>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53" name="TextBox 52">
            <a:extLst>
              <a:ext uri="{FF2B5EF4-FFF2-40B4-BE49-F238E27FC236}">
                <a16:creationId xmlns:a16="http://schemas.microsoft.com/office/drawing/2014/main" id="{5F57653F-AB8F-164B-B152-93B7EEBC0077}"/>
              </a:ext>
            </a:extLst>
          </p:cNvPr>
          <p:cNvSpPr txBox="1"/>
          <p:nvPr/>
        </p:nvSpPr>
        <p:spPr>
          <a:xfrm>
            <a:off x="8767407" y="3878272"/>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Form a mental picture through</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drama and</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role play.</a:t>
            </a:r>
          </a:p>
        </p:txBody>
      </p:sp>
      <p:pic>
        <p:nvPicPr>
          <p:cNvPr id="55" name="Picture 54" descr="A close-up of a book&#10;&#10;Description automatically generated with medium confidence">
            <a:extLst>
              <a:ext uri="{FF2B5EF4-FFF2-40B4-BE49-F238E27FC236}">
                <a16:creationId xmlns:a16="http://schemas.microsoft.com/office/drawing/2014/main" id="{45E23E92-C4E2-3C4D-98B0-10C09BB213D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19829" y="2510064"/>
            <a:ext cx="2191003" cy="666446"/>
          </a:xfrm>
          <a:prstGeom prst="rect">
            <a:avLst/>
          </a:prstGeom>
        </p:spPr>
      </p:pic>
      <p:pic>
        <p:nvPicPr>
          <p:cNvPr id="62" name="Picture 61" descr="Shape&#10;&#10;Description automatically generated with medium confidence">
            <a:extLst>
              <a:ext uri="{FF2B5EF4-FFF2-40B4-BE49-F238E27FC236}">
                <a16:creationId xmlns:a16="http://schemas.microsoft.com/office/drawing/2014/main" id="{875DB9E6-739E-3D40-8550-60FF32A542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0866" y="2036594"/>
            <a:ext cx="1420610" cy="1195291"/>
          </a:xfrm>
          <a:prstGeom prst="rect">
            <a:avLst/>
          </a:prstGeom>
        </p:spPr>
      </p:pic>
      <p:sp>
        <p:nvSpPr>
          <p:cNvPr id="58" name="TextBox 57">
            <a:extLst>
              <a:ext uri="{FF2B5EF4-FFF2-40B4-BE49-F238E27FC236}">
                <a16:creationId xmlns:a16="http://schemas.microsoft.com/office/drawing/2014/main" id="{D2718A29-13EA-7249-83C0-2E39FD0A96BC}"/>
              </a:ext>
            </a:extLst>
          </p:cNvPr>
          <p:cNvSpPr txBox="1"/>
          <p:nvPr/>
        </p:nvSpPr>
        <p:spPr>
          <a:xfrm>
            <a:off x="4760721" y="2397486"/>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64" name="Picture 63" descr="A picture containing logo&#10;&#10;Description automatically generated">
            <a:extLst>
              <a:ext uri="{FF2B5EF4-FFF2-40B4-BE49-F238E27FC236}">
                <a16:creationId xmlns:a16="http://schemas.microsoft.com/office/drawing/2014/main" id="{7CFBB70D-D7FC-FB4C-9F8D-4657C88795E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30318" y="3983314"/>
            <a:ext cx="1335224" cy="1306747"/>
          </a:xfrm>
          <a:prstGeom prst="rect">
            <a:avLst/>
          </a:prstGeom>
        </p:spPr>
      </p:pic>
      <p:pic>
        <p:nvPicPr>
          <p:cNvPr id="66" name="Picture 65" descr="Text&#10;&#10;Description automatically generated with medium confidence">
            <a:extLst>
              <a:ext uri="{FF2B5EF4-FFF2-40B4-BE49-F238E27FC236}">
                <a16:creationId xmlns:a16="http://schemas.microsoft.com/office/drawing/2014/main" id="{9FBECC69-C5C4-8148-BF2E-7E0D2F99A75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24829">
            <a:off x="4845919" y="3982086"/>
            <a:ext cx="1036619" cy="1249580"/>
          </a:xfrm>
          <a:prstGeom prst="rect">
            <a:avLst/>
          </a:prstGeom>
          <a:ln w="6350">
            <a:solidFill>
              <a:schemeClr val="bg1">
                <a:lumMod val="75000"/>
              </a:schemeClr>
            </a:solidFill>
          </a:ln>
        </p:spPr>
      </p:pic>
      <p:pic>
        <p:nvPicPr>
          <p:cNvPr id="71" name="Picture 70" descr="Logo&#10;&#10;Description automatically generated">
            <a:extLst>
              <a:ext uri="{FF2B5EF4-FFF2-40B4-BE49-F238E27FC236}">
                <a16:creationId xmlns:a16="http://schemas.microsoft.com/office/drawing/2014/main" id="{CC9A1E33-ACD5-1942-A20B-1E61F1C1D6C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40345" y="4008482"/>
            <a:ext cx="1541535" cy="1281579"/>
          </a:xfrm>
          <a:prstGeom prst="rect">
            <a:avLst/>
          </a:prstGeom>
        </p:spPr>
      </p:pic>
      <p:pic>
        <p:nvPicPr>
          <p:cNvPr id="2" name="Picture 1" descr="Background pattern&#10;&#10;Description automatically generated">
            <a:extLst>
              <a:ext uri="{FF2B5EF4-FFF2-40B4-BE49-F238E27FC236}">
                <a16:creationId xmlns:a16="http://schemas.microsoft.com/office/drawing/2014/main" id="{26B80072-629F-4335-7C61-F008D1ACB8C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258905" y="4415162"/>
            <a:ext cx="1701800" cy="952500"/>
          </a:xfrm>
          <a:prstGeom prst="rect">
            <a:avLst/>
          </a:prstGeom>
        </p:spPr>
      </p:pic>
      <p:pic>
        <p:nvPicPr>
          <p:cNvPr id="3" name="Picture 2" descr="Text&#10;&#10;Description automatically generated">
            <a:extLst>
              <a:ext uri="{FF2B5EF4-FFF2-40B4-BE49-F238E27FC236}">
                <a16:creationId xmlns:a16="http://schemas.microsoft.com/office/drawing/2014/main" id="{AA92C347-AFDF-D2DD-4593-D1C56554307B}"/>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785605" y="2609933"/>
            <a:ext cx="1421978" cy="798494"/>
          </a:xfrm>
          <a:prstGeom prst="rect">
            <a:avLst/>
          </a:prstGeom>
        </p:spPr>
      </p:pic>
    </p:spTree>
    <p:extLst>
      <p:ext uri="{BB962C8B-B14F-4D97-AF65-F5344CB8AC3E}">
        <p14:creationId xmlns:p14="http://schemas.microsoft.com/office/powerpoint/2010/main" val="4558461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D4BB5769-D690-1F43-B643-B7AF6AA2E9D2}"/>
              </a:ext>
            </a:extLst>
          </p:cNvPr>
          <p:cNvSpPr txBox="1">
            <a:spLocks/>
          </p:cNvSpPr>
          <p:nvPr/>
        </p:nvSpPr>
        <p:spPr>
          <a:xfrm>
            <a:off x="0" y="7565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The city of Baghdad in Persia</a:t>
            </a:r>
          </a:p>
        </p:txBody>
      </p:sp>
      <p:sp>
        <p:nvSpPr>
          <p:cNvPr id="14" name="Text Box 7">
            <a:extLst>
              <a:ext uri="{FF2B5EF4-FFF2-40B4-BE49-F238E27FC236}">
                <a16:creationId xmlns:a16="http://schemas.microsoft.com/office/drawing/2014/main" id="{B7EFFD0C-D8E5-4A46-B599-F7784FB2298E}"/>
              </a:ext>
            </a:extLst>
          </p:cNvPr>
          <p:cNvSpPr txBox="1">
            <a:spLocks noChangeArrowheads="1"/>
          </p:cNvSpPr>
          <p:nvPr/>
        </p:nvSpPr>
        <p:spPr bwMode="auto">
          <a:xfrm>
            <a:off x="6096000" y="1787652"/>
            <a:ext cx="5178552" cy="3902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300"/>
              </a:spcBef>
            </a:pPr>
            <a:r>
              <a:rPr lang="en-GB" altLang="en-US" sz="1900" dirty="0">
                <a:solidFill>
                  <a:srgbClr val="414042"/>
                </a:solidFill>
                <a:latin typeface="Comic Sans MS" panose="030F0902030302020204" pitchFamily="66" charset="0"/>
              </a:rPr>
              <a:t>The city of Baghdad in Persia was built on the banks of the River Tigris in 762AD and developed over the next 500 years into the most important city in the Middle East. At that time, it was the capital of the Islamic Empire which stretched from Cordoba in Spain to India. Furthermore, Baghdad was home to over a million people of many different religions who lived together in peace for hundreds of years. Compare that number with London’s population of around 16,000 people in 1000AD. </a:t>
            </a:r>
          </a:p>
        </p:txBody>
      </p:sp>
      <p:pic>
        <p:nvPicPr>
          <p:cNvPr id="5" name="Picture 4" descr="Diagram&#10;&#10;Description automatically generated">
            <a:extLst>
              <a:ext uri="{FF2B5EF4-FFF2-40B4-BE49-F238E27FC236}">
                <a16:creationId xmlns:a16="http://schemas.microsoft.com/office/drawing/2014/main" id="{D15F29DF-734C-E842-B9FC-F0D9A8DC1F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229" y="1787652"/>
            <a:ext cx="4595828" cy="3677724"/>
          </a:xfrm>
          <a:prstGeom prst="rect">
            <a:avLst/>
          </a:prstGeom>
        </p:spPr>
      </p:pic>
    </p:spTree>
    <p:extLst>
      <p:ext uri="{BB962C8B-B14F-4D97-AF65-F5344CB8AC3E}">
        <p14:creationId xmlns:p14="http://schemas.microsoft.com/office/powerpoint/2010/main" val="7857826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D4BB5769-D690-1F43-B643-B7AF6AA2E9D2}"/>
              </a:ext>
            </a:extLst>
          </p:cNvPr>
          <p:cNvSpPr txBox="1">
            <a:spLocks/>
          </p:cNvSpPr>
          <p:nvPr/>
        </p:nvSpPr>
        <p:spPr>
          <a:xfrm>
            <a:off x="0" y="7565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The city of Baghdad in Persia</a:t>
            </a:r>
          </a:p>
        </p:txBody>
      </p:sp>
      <p:sp>
        <p:nvSpPr>
          <p:cNvPr id="14" name="Text Box 7">
            <a:extLst>
              <a:ext uri="{FF2B5EF4-FFF2-40B4-BE49-F238E27FC236}">
                <a16:creationId xmlns:a16="http://schemas.microsoft.com/office/drawing/2014/main" id="{B7EFFD0C-D8E5-4A46-B599-F7784FB2298E}"/>
              </a:ext>
            </a:extLst>
          </p:cNvPr>
          <p:cNvSpPr txBox="1">
            <a:spLocks noChangeArrowheads="1"/>
          </p:cNvSpPr>
          <p:nvPr/>
        </p:nvSpPr>
        <p:spPr bwMode="auto">
          <a:xfrm>
            <a:off x="6176204" y="1835808"/>
            <a:ext cx="5043484" cy="4037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300"/>
              </a:spcBef>
            </a:pPr>
            <a:r>
              <a:rPr lang="en-GB" altLang="en-US" sz="1900" dirty="0">
                <a:solidFill>
                  <a:srgbClr val="414042"/>
                </a:solidFill>
                <a:latin typeface="Comic Sans MS" panose="030F0902030302020204" pitchFamily="66" charset="0"/>
              </a:rPr>
              <a:t>Baghdad was a completely round walled city with all the important buildings located right in the centre, such as the Caliph’s palace, the Mosque (where Muslims prayed five times a day) and the House of Wisdom. The city also contained government and military buildings, parks, gardens and wide roads. However, only the most important residents of Baghdad lived within the city walls in grand residential buildings. For everyone else, daily life was spent outside the walls.</a:t>
            </a:r>
          </a:p>
        </p:txBody>
      </p:sp>
      <p:pic>
        <p:nvPicPr>
          <p:cNvPr id="8" name="Picture 7" descr="Diagram&#10;&#10;Description automatically generated">
            <a:extLst>
              <a:ext uri="{FF2B5EF4-FFF2-40B4-BE49-F238E27FC236}">
                <a16:creationId xmlns:a16="http://schemas.microsoft.com/office/drawing/2014/main" id="{D23E57AC-C4CB-134C-9E37-7887D009A7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229" y="1787652"/>
            <a:ext cx="4595828" cy="3677724"/>
          </a:xfrm>
          <a:prstGeom prst="rect">
            <a:avLst/>
          </a:prstGeom>
        </p:spPr>
      </p:pic>
    </p:spTree>
    <p:extLst>
      <p:ext uri="{BB962C8B-B14F-4D97-AF65-F5344CB8AC3E}">
        <p14:creationId xmlns:p14="http://schemas.microsoft.com/office/powerpoint/2010/main" val="42099724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D4BB5769-D690-1F43-B643-B7AF6AA2E9D2}"/>
              </a:ext>
            </a:extLst>
          </p:cNvPr>
          <p:cNvSpPr txBox="1">
            <a:spLocks/>
          </p:cNvSpPr>
          <p:nvPr/>
        </p:nvSpPr>
        <p:spPr>
          <a:xfrm>
            <a:off x="0" y="7565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The city of Baghdad in Persia</a:t>
            </a:r>
          </a:p>
        </p:txBody>
      </p:sp>
      <p:sp>
        <p:nvSpPr>
          <p:cNvPr id="14" name="Text Box 7">
            <a:extLst>
              <a:ext uri="{FF2B5EF4-FFF2-40B4-BE49-F238E27FC236}">
                <a16:creationId xmlns:a16="http://schemas.microsoft.com/office/drawing/2014/main" id="{B7EFFD0C-D8E5-4A46-B599-F7784FB2298E}"/>
              </a:ext>
            </a:extLst>
          </p:cNvPr>
          <p:cNvSpPr txBox="1">
            <a:spLocks noChangeArrowheads="1"/>
          </p:cNvSpPr>
          <p:nvPr/>
        </p:nvSpPr>
        <p:spPr bwMode="auto">
          <a:xfrm>
            <a:off x="6190488" y="2064347"/>
            <a:ext cx="4846320" cy="4037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300"/>
              </a:spcBef>
            </a:pPr>
            <a:r>
              <a:rPr lang="en-GB" altLang="en-US" sz="1900" dirty="0">
                <a:solidFill>
                  <a:srgbClr val="414042"/>
                </a:solidFill>
                <a:latin typeface="Comic Sans MS" panose="030F0902030302020204" pitchFamily="66" charset="0"/>
              </a:rPr>
              <a:t>Great developments were taking place in Baghdad at this time. Because Baghdad enjoyed a flourishing trade, advanced education and </a:t>
            </a:r>
            <a:r>
              <a:rPr lang="en-GB" altLang="en-US" sz="1900" dirty="0" err="1">
                <a:solidFill>
                  <a:srgbClr val="414042"/>
                </a:solidFill>
                <a:latin typeface="Comic Sans MS" panose="030F0902030302020204" pitchFamily="66" charset="0"/>
              </a:rPr>
              <a:t>groundbreaking</a:t>
            </a:r>
            <a:r>
              <a:rPr lang="en-GB" altLang="en-US" sz="1900" dirty="0">
                <a:solidFill>
                  <a:srgbClr val="414042"/>
                </a:solidFill>
                <a:latin typeface="Comic Sans MS" panose="030F0902030302020204" pitchFamily="66" charset="0"/>
              </a:rPr>
              <a:t> medicine, they made impressive discoveries in many areas. Meanwhile, European countries were experiencing wars, plagues and a decline in culture and economic growth. Eventually, this period of time in Europe became known as the Dark Ages.</a:t>
            </a:r>
          </a:p>
        </p:txBody>
      </p:sp>
      <p:pic>
        <p:nvPicPr>
          <p:cNvPr id="5" name="Picture 4" descr="Diagram&#10;&#10;Description automatically generated">
            <a:extLst>
              <a:ext uri="{FF2B5EF4-FFF2-40B4-BE49-F238E27FC236}">
                <a16:creationId xmlns:a16="http://schemas.microsoft.com/office/drawing/2014/main" id="{125F9AAC-2B32-6644-8DDA-0A5F1428DF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229" y="1787652"/>
            <a:ext cx="4595828" cy="3677724"/>
          </a:xfrm>
          <a:prstGeom prst="rect">
            <a:avLst/>
          </a:prstGeom>
        </p:spPr>
      </p:pic>
    </p:spTree>
    <p:extLst>
      <p:ext uri="{BB962C8B-B14F-4D97-AF65-F5344CB8AC3E}">
        <p14:creationId xmlns:p14="http://schemas.microsoft.com/office/powerpoint/2010/main" val="1120959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0E1B482-063E-F541-9B0C-685B87B68C49}"/>
              </a:ext>
            </a:extLst>
          </p:cNvPr>
          <p:cNvSpPr/>
          <p:nvPr/>
        </p:nvSpPr>
        <p:spPr>
          <a:xfrm>
            <a:off x="822672" y="1828799"/>
            <a:ext cx="5151864" cy="4207727"/>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en-US" dirty="0">
              <a:solidFill>
                <a:schemeClr val="bg1"/>
              </a:solidFill>
              <a:latin typeface="Comic Sans MS" panose="030F0902030302020204" pitchFamily="66" charset="0"/>
              <a:cs typeface="Arial" panose="020B0604020202020204" pitchFamily="34" charset="0"/>
            </a:endParaRPr>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4" name="Text Box 11">
            <a:extLst>
              <a:ext uri="{FF2B5EF4-FFF2-40B4-BE49-F238E27FC236}">
                <a16:creationId xmlns:a16="http://schemas.microsoft.com/office/drawing/2014/main" id="{F475BD3B-84B9-624D-8FC8-A1EEE28D4418}"/>
              </a:ext>
            </a:extLst>
          </p:cNvPr>
          <p:cNvSpPr txBox="1">
            <a:spLocks noChangeArrowheads="1"/>
          </p:cNvSpPr>
          <p:nvPr/>
        </p:nvSpPr>
        <p:spPr bwMode="auto">
          <a:xfrm>
            <a:off x="999157" y="2039006"/>
            <a:ext cx="4918346" cy="3790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indent="889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0" hangingPunct="0">
              <a:spcBef>
                <a:spcPts val="1200"/>
              </a:spcBef>
            </a:pPr>
            <a:r>
              <a:rPr lang="en-US" altLang="en-US" sz="1900" dirty="0">
                <a:solidFill>
                  <a:srgbClr val="3E3F41"/>
                </a:solidFill>
              </a:rPr>
              <a:t>Over one million people lived there.</a:t>
            </a:r>
          </a:p>
          <a:p>
            <a:pPr indent="0" eaLnBrk="0" hangingPunct="0">
              <a:spcBef>
                <a:spcPts val="1200"/>
              </a:spcBef>
            </a:pPr>
            <a:r>
              <a:rPr lang="en-US" altLang="en-US" sz="1900" dirty="0">
                <a:solidFill>
                  <a:srgbClr val="3E3F41"/>
                </a:solidFill>
              </a:rPr>
              <a:t>Collected, translated and preserved books from around the world.</a:t>
            </a:r>
          </a:p>
          <a:p>
            <a:pPr indent="0" eaLnBrk="0" hangingPunct="0">
              <a:spcBef>
                <a:spcPts val="1200"/>
              </a:spcBef>
            </a:pPr>
            <a:r>
              <a:rPr lang="en-US" altLang="en-US" sz="1900" dirty="0">
                <a:solidFill>
                  <a:srgbClr val="3E3F41"/>
                </a:solidFill>
              </a:rPr>
              <a:t>Millions of books and thousands of readers.</a:t>
            </a:r>
          </a:p>
          <a:p>
            <a:pPr indent="0" eaLnBrk="0" hangingPunct="0">
              <a:spcBef>
                <a:spcPts val="1200"/>
              </a:spcBef>
            </a:pPr>
            <a:r>
              <a:rPr lang="en-US" altLang="en-US" sz="1900" dirty="0">
                <a:solidFill>
                  <a:srgbClr val="3E3F41"/>
                </a:solidFill>
              </a:rPr>
              <a:t>An understanding, tolerance and curiosity about different religions.</a:t>
            </a:r>
          </a:p>
          <a:p>
            <a:pPr indent="0" eaLnBrk="0" hangingPunct="0">
              <a:spcBef>
                <a:spcPts val="1200"/>
              </a:spcBef>
            </a:pPr>
            <a:r>
              <a:rPr lang="en-US" altLang="en-US" sz="1900" dirty="0">
                <a:solidFill>
                  <a:srgbClr val="3E3F41"/>
                </a:solidFill>
              </a:rPr>
              <a:t>Sufficient food and clean water.</a:t>
            </a:r>
          </a:p>
          <a:p>
            <a:pPr indent="0" eaLnBrk="0" hangingPunct="0">
              <a:spcBef>
                <a:spcPts val="1200"/>
              </a:spcBef>
            </a:pPr>
            <a:r>
              <a:rPr lang="en-US" altLang="en-US" sz="1900" dirty="0">
                <a:solidFill>
                  <a:srgbClr val="3E3F41"/>
                </a:solidFill>
              </a:rPr>
              <a:t>Peace across a vast Islamic Empire.</a:t>
            </a:r>
          </a:p>
        </p:txBody>
      </p:sp>
      <p:sp>
        <p:nvSpPr>
          <p:cNvPr id="2" name="Rectangle 1">
            <a:extLst>
              <a:ext uri="{FF2B5EF4-FFF2-40B4-BE49-F238E27FC236}">
                <a16:creationId xmlns:a16="http://schemas.microsoft.com/office/drawing/2014/main" id="{9A2D5B14-E506-F24E-B8A9-2457D32366C4}"/>
              </a:ext>
            </a:extLst>
          </p:cNvPr>
          <p:cNvSpPr/>
          <p:nvPr/>
        </p:nvSpPr>
        <p:spPr>
          <a:xfrm>
            <a:off x="822672" y="1397620"/>
            <a:ext cx="5151864" cy="446088"/>
          </a:xfrm>
          <a:prstGeom prst="rect">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Baghdad 900AD</a:t>
            </a:r>
          </a:p>
        </p:txBody>
      </p:sp>
      <p:sp>
        <p:nvSpPr>
          <p:cNvPr id="19" name="Rectangle 18">
            <a:extLst>
              <a:ext uri="{FF2B5EF4-FFF2-40B4-BE49-F238E27FC236}">
                <a16:creationId xmlns:a16="http://schemas.microsoft.com/office/drawing/2014/main" id="{DDD8CC82-22A1-EF44-BBBB-FC07E5405E0B}"/>
              </a:ext>
            </a:extLst>
          </p:cNvPr>
          <p:cNvSpPr/>
          <p:nvPr/>
        </p:nvSpPr>
        <p:spPr>
          <a:xfrm>
            <a:off x="6197560" y="1828799"/>
            <a:ext cx="5151864" cy="4207727"/>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en-US" dirty="0">
              <a:solidFill>
                <a:schemeClr val="bg1"/>
              </a:solidFill>
              <a:latin typeface="Comic Sans MS" panose="030F0902030302020204" pitchFamily="66" charset="0"/>
              <a:cs typeface="Arial" panose="020B0604020202020204" pitchFamily="34" charset="0"/>
            </a:endParaRPr>
          </a:p>
        </p:txBody>
      </p:sp>
      <p:sp>
        <p:nvSpPr>
          <p:cNvPr id="20" name="Text Box 11">
            <a:extLst>
              <a:ext uri="{FF2B5EF4-FFF2-40B4-BE49-F238E27FC236}">
                <a16:creationId xmlns:a16="http://schemas.microsoft.com/office/drawing/2014/main" id="{819B016A-4C58-A04A-8A32-9360863A26D3}"/>
              </a:ext>
            </a:extLst>
          </p:cNvPr>
          <p:cNvSpPr txBox="1">
            <a:spLocks noChangeArrowheads="1"/>
          </p:cNvSpPr>
          <p:nvPr/>
        </p:nvSpPr>
        <p:spPr bwMode="auto">
          <a:xfrm>
            <a:off x="6374045" y="2039006"/>
            <a:ext cx="4918346" cy="4022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indent="889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0" hangingPunct="0">
              <a:spcBef>
                <a:spcPts val="1200"/>
              </a:spcBef>
            </a:pPr>
            <a:r>
              <a:rPr lang="en-US" altLang="en-US" sz="1900" dirty="0">
                <a:solidFill>
                  <a:srgbClr val="3E3F41"/>
                </a:solidFill>
              </a:rPr>
              <a:t>About 20,000 inhabitants in London.</a:t>
            </a:r>
          </a:p>
          <a:p>
            <a:pPr indent="0" eaLnBrk="0" hangingPunct="0">
              <a:spcBef>
                <a:spcPts val="1200"/>
              </a:spcBef>
            </a:pPr>
            <a:r>
              <a:rPr lang="en-US" altLang="en-US" sz="1900" dirty="0">
                <a:solidFill>
                  <a:srgbClr val="3E3F41"/>
                </a:solidFill>
              </a:rPr>
              <a:t>The Romans had left and so had </a:t>
            </a:r>
            <a:r>
              <a:rPr lang="en-US" altLang="en-US" sz="1900">
                <a:solidFill>
                  <a:srgbClr val="3E3F41"/>
                </a:solidFill>
              </a:rPr>
              <a:t>their culture.</a:t>
            </a:r>
            <a:endParaRPr lang="en-US" altLang="en-US" sz="1900" dirty="0">
              <a:solidFill>
                <a:srgbClr val="3E3F41"/>
              </a:solidFill>
            </a:endParaRPr>
          </a:p>
          <a:p>
            <a:pPr indent="0" eaLnBrk="0" hangingPunct="0">
              <a:spcBef>
                <a:spcPts val="1200"/>
              </a:spcBef>
            </a:pPr>
            <a:r>
              <a:rPr lang="en-US" altLang="en-US" sz="1900" dirty="0">
                <a:solidFill>
                  <a:srgbClr val="3E3F41"/>
                </a:solidFill>
              </a:rPr>
              <a:t>Hardly anyone could read.</a:t>
            </a:r>
          </a:p>
          <a:p>
            <a:pPr indent="0" eaLnBrk="0" hangingPunct="0">
              <a:spcBef>
                <a:spcPts val="1200"/>
              </a:spcBef>
            </a:pPr>
            <a:r>
              <a:rPr lang="en-US" altLang="en-US" sz="1900" dirty="0">
                <a:solidFill>
                  <a:srgbClr val="3E3F41"/>
                </a:solidFill>
              </a:rPr>
              <a:t>Narrow views of religion.</a:t>
            </a:r>
          </a:p>
          <a:p>
            <a:pPr indent="0" eaLnBrk="0" hangingPunct="0">
              <a:spcBef>
                <a:spcPts val="1200"/>
              </a:spcBef>
            </a:pPr>
            <a:r>
              <a:rPr lang="en-US" altLang="en-US" sz="1900" dirty="0">
                <a:solidFill>
                  <a:srgbClr val="3E3F41"/>
                </a:solidFill>
              </a:rPr>
              <a:t>No clean water or sanitation.</a:t>
            </a:r>
          </a:p>
          <a:p>
            <a:pPr indent="0" eaLnBrk="0" hangingPunct="0">
              <a:spcBef>
                <a:spcPts val="1200"/>
              </a:spcBef>
            </a:pPr>
            <a:r>
              <a:rPr lang="en-US" altLang="en-US" sz="1900" dirty="0">
                <a:solidFill>
                  <a:srgbClr val="3E3F41"/>
                </a:solidFill>
              </a:rPr>
              <a:t>Invaded by Anglo Saxons then the Vikings leading to war and bloodshed.</a:t>
            </a:r>
          </a:p>
        </p:txBody>
      </p:sp>
      <p:sp>
        <p:nvSpPr>
          <p:cNvPr id="21" name="Rectangle 20">
            <a:extLst>
              <a:ext uri="{FF2B5EF4-FFF2-40B4-BE49-F238E27FC236}">
                <a16:creationId xmlns:a16="http://schemas.microsoft.com/office/drawing/2014/main" id="{EF6492BC-F8D5-7444-B856-CB5A1070CD48}"/>
              </a:ext>
            </a:extLst>
          </p:cNvPr>
          <p:cNvSpPr/>
          <p:nvPr/>
        </p:nvSpPr>
        <p:spPr>
          <a:xfrm>
            <a:off x="6197560" y="1397620"/>
            <a:ext cx="5151864" cy="446088"/>
          </a:xfrm>
          <a:prstGeom prst="rect">
            <a:avLst/>
          </a:prstGeom>
          <a:solidFill>
            <a:srgbClr val="39AB47"/>
          </a:solid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Britain 900AD</a:t>
            </a:r>
          </a:p>
        </p:txBody>
      </p:sp>
      <p:sp>
        <p:nvSpPr>
          <p:cNvPr id="10" name="Subtitle 2">
            <a:extLst>
              <a:ext uri="{FF2B5EF4-FFF2-40B4-BE49-F238E27FC236}">
                <a16:creationId xmlns:a16="http://schemas.microsoft.com/office/drawing/2014/main" id="{9ABC8C1F-6C91-354A-80E2-06BA5E829142}"/>
              </a:ext>
            </a:extLst>
          </p:cNvPr>
          <p:cNvSpPr txBox="1">
            <a:spLocks/>
          </p:cNvSpPr>
          <p:nvPr/>
        </p:nvSpPr>
        <p:spPr>
          <a:xfrm>
            <a:off x="0" y="58386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The Islamic Golden Age and The Dark Ages</a:t>
            </a:r>
          </a:p>
        </p:txBody>
      </p:sp>
    </p:spTree>
    <p:extLst>
      <p:ext uri="{BB962C8B-B14F-4D97-AF65-F5344CB8AC3E}">
        <p14:creationId xmlns:p14="http://schemas.microsoft.com/office/powerpoint/2010/main" val="2472071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1295572" y="5413171"/>
            <a:ext cx="7664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dirty="0">
                <a:solidFill>
                  <a:srgbClr val="414042"/>
                </a:solidFill>
              </a:rPr>
              <a:t>The reading phase will be revisited several times over the duration of a sequence as further texts or extracts are introduced.</a:t>
            </a:r>
          </a:p>
        </p:txBody>
      </p:sp>
      <p:sp>
        <p:nvSpPr>
          <p:cNvPr id="32" name="Rectangle 31">
            <a:extLst>
              <a:ext uri="{FF2B5EF4-FFF2-40B4-BE49-F238E27FC236}">
                <a16:creationId xmlns:a16="http://schemas.microsoft.com/office/drawing/2014/main" id="{A6E3B2E0-EB03-2D40-B0C1-F59188727121}"/>
              </a:ext>
            </a:extLst>
          </p:cNvPr>
          <p:cNvSpPr/>
          <p:nvPr/>
        </p:nvSpPr>
        <p:spPr>
          <a:xfrm>
            <a:off x="1385833" y="3127506"/>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5064392" y="3348978"/>
            <a:ext cx="5741773"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None/>
            </a:pPr>
            <a:r>
              <a:rPr lang="en-GB" altLang="en-US" sz="1600" dirty="0">
                <a:solidFill>
                  <a:srgbClr val="414042"/>
                </a:solidFill>
                <a:ea typeface="Microsoft YaHei" panose="020B0503020204020204" pitchFamily="34" charset="-122"/>
              </a:rPr>
              <a:t>The second part of the reading phase allows children to explore how the author has achieved the effects in the text through the choices made of vocabulary, sentence structure, etc. </a:t>
            </a:r>
            <a:br>
              <a:rPr lang="en-GB" altLang="en-US" sz="1600" dirty="0">
                <a:solidFill>
                  <a:srgbClr val="414042"/>
                </a:solidFill>
                <a:ea typeface="Microsoft YaHei" panose="020B0503020204020204" pitchFamily="34" charset="-122"/>
              </a:rPr>
            </a:br>
            <a:r>
              <a:rPr lang="en-GB" altLang="en-US" sz="1600" dirty="0">
                <a:solidFill>
                  <a:srgbClr val="414042"/>
                </a:solidFill>
                <a:ea typeface="Microsoft YaHei" panose="020B0503020204020204" pitchFamily="34" charset="-122"/>
              </a:rPr>
              <a:t>This is crucial for children to see themselves as writers and allows them to emulate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385832" y="313444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385833" y="902682"/>
            <a:ext cx="9420333"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5064393" y="1124154"/>
            <a:ext cx="555230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414042"/>
                </a:solidFill>
                <a:ea typeface="Microsoft YaHei" panose="020B0503020204020204" pitchFamily="34" charset="-122"/>
              </a:rPr>
              <a:t>It is recommended that the reading phase of the teaching sequence is given sufficient time for children to respond as readers to the texts they read. They need to see themselves as readers with valid opinions and responses. Written responses can be helpful in clarifying thinking.</a:t>
            </a:r>
          </a:p>
        </p:txBody>
      </p:sp>
      <p:sp>
        <p:nvSpPr>
          <p:cNvPr id="38" name="Rectangle 37">
            <a:extLst>
              <a:ext uri="{FF2B5EF4-FFF2-40B4-BE49-F238E27FC236}">
                <a16:creationId xmlns:a16="http://schemas.microsoft.com/office/drawing/2014/main" id="{B601D44D-E13F-6048-92B6-6EE8C86C7205}"/>
              </a:ext>
            </a:extLst>
          </p:cNvPr>
          <p:cNvSpPr/>
          <p:nvPr/>
        </p:nvSpPr>
        <p:spPr>
          <a:xfrm>
            <a:off x="1385832" y="909623"/>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0E1B482-063E-F541-9B0C-685B87B68C49}"/>
              </a:ext>
            </a:extLst>
          </p:cNvPr>
          <p:cNvSpPr/>
          <p:nvPr/>
        </p:nvSpPr>
        <p:spPr>
          <a:xfrm>
            <a:off x="822672" y="2503793"/>
            <a:ext cx="5151864" cy="3505902"/>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en-US" dirty="0">
              <a:solidFill>
                <a:schemeClr val="bg1"/>
              </a:solidFill>
              <a:latin typeface="Comic Sans MS" panose="030F0902030302020204" pitchFamily="66" charset="0"/>
              <a:cs typeface="Arial" panose="020B0604020202020204" pitchFamily="34" charset="0"/>
            </a:endParaRPr>
          </a:p>
        </p:txBody>
      </p:sp>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14" name="Text Box 11">
            <a:extLst>
              <a:ext uri="{FF2B5EF4-FFF2-40B4-BE49-F238E27FC236}">
                <a16:creationId xmlns:a16="http://schemas.microsoft.com/office/drawing/2014/main" id="{F475BD3B-84B9-624D-8FC8-A1EEE28D4418}"/>
              </a:ext>
            </a:extLst>
          </p:cNvPr>
          <p:cNvSpPr txBox="1">
            <a:spLocks noChangeArrowheads="1"/>
          </p:cNvSpPr>
          <p:nvPr/>
        </p:nvSpPr>
        <p:spPr bwMode="auto">
          <a:xfrm>
            <a:off x="842577" y="608493"/>
            <a:ext cx="9700456" cy="1494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indent="889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0" hangingPunct="0">
              <a:spcBef>
                <a:spcPts val="700"/>
              </a:spcBef>
            </a:pPr>
            <a:r>
              <a:rPr lang="en-US" altLang="en-US" dirty="0">
                <a:solidFill>
                  <a:srgbClr val="3E3F41"/>
                </a:solidFill>
              </a:rPr>
              <a:t>Where would you want to live in 900AD?</a:t>
            </a:r>
          </a:p>
          <a:p>
            <a:pPr indent="0" eaLnBrk="0" hangingPunct="0">
              <a:spcBef>
                <a:spcPts val="700"/>
              </a:spcBef>
            </a:pPr>
            <a:r>
              <a:rPr lang="en-US" altLang="en-US" dirty="0">
                <a:solidFill>
                  <a:srgbClr val="3E3F41"/>
                </a:solidFill>
              </a:rPr>
              <a:t>Talk to a partner about the kind of life you would lead if you lived in London in 900AD and if you lived in Baghdad in 900AD.</a:t>
            </a:r>
          </a:p>
          <a:p>
            <a:pPr indent="0" eaLnBrk="0" hangingPunct="0">
              <a:spcBef>
                <a:spcPts val="700"/>
              </a:spcBef>
            </a:pPr>
            <a:r>
              <a:rPr lang="en-US" altLang="en-US" dirty="0">
                <a:solidFill>
                  <a:srgbClr val="3E3F41"/>
                </a:solidFill>
              </a:rPr>
              <a:t>Make a list of questions to ask someone living in each place.</a:t>
            </a:r>
          </a:p>
        </p:txBody>
      </p:sp>
      <p:sp>
        <p:nvSpPr>
          <p:cNvPr id="2" name="Rectangle 1">
            <a:extLst>
              <a:ext uri="{FF2B5EF4-FFF2-40B4-BE49-F238E27FC236}">
                <a16:creationId xmlns:a16="http://schemas.microsoft.com/office/drawing/2014/main" id="{9A2D5B14-E506-F24E-B8A9-2457D32366C4}"/>
              </a:ext>
            </a:extLst>
          </p:cNvPr>
          <p:cNvSpPr/>
          <p:nvPr/>
        </p:nvSpPr>
        <p:spPr>
          <a:xfrm>
            <a:off x="822672" y="2219094"/>
            <a:ext cx="5151864" cy="340422"/>
          </a:xfrm>
          <a:prstGeom prst="rect">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Baghdad 900AD</a:t>
            </a:r>
          </a:p>
        </p:txBody>
      </p:sp>
      <p:sp>
        <p:nvSpPr>
          <p:cNvPr id="19" name="Rectangle 18">
            <a:extLst>
              <a:ext uri="{FF2B5EF4-FFF2-40B4-BE49-F238E27FC236}">
                <a16:creationId xmlns:a16="http://schemas.microsoft.com/office/drawing/2014/main" id="{DDD8CC82-22A1-EF44-BBBB-FC07E5405E0B}"/>
              </a:ext>
            </a:extLst>
          </p:cNvPr>
          <p:cNvSpPr/>
          <p:nvPr/>
        </p:nvSpPr>
        <p:spPr>
          <a:xfrm>
            <a:off x="6197560" y="2503793"/>
            <a:ext cx="5151864" cy="3505902"/>
          </a:xfrm>
          <a:prstGeom prst="rect">
            <a:avLst/>
          </a:prstGeom>
          <a:no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tLang="en-US" dirty="0">
              <a:solidFill>
                <a:schemeClr val="bg1"/>
              </a:solidFill>
              <a:latin typeface="Comic Sans MS" panose="030F0902030302020204" pitchFamily="66" charset="0"/>
              <a:cs typeface="Arial" panose="020B0604020202020204" pitchFamily="34" charset="0"/>
            </a:endParaRPr>
          </a:p>
        </p:txBody>
      </p:sp>
      <p:sp>
        <p:nvSpPr>
          <p:cNvPr id="21" name="Rectangle 20">
            <a:extLst>
              <a:ext uri="{FF2B5EF4-FFF2-40B4-BE49-F238E27FC236}">
                <a16:creationId xmlns:a16="http://schemas.microsoft.com/office/drawing/2014/main" id="{EF6492BC-F8D5-7444-B856-CB5A1070CD48}"/>
              </a:ext>
            </a:extLst>
          </p:cNvPr>
          <p:cNvSpPr/>
          <p:nvPr/>
        </p:nvSpPr>
        <p:spPr>
          <a:xfrm>
            <a:off x="6197560" y="2219094"/>
            <a:ext cx="5151864" cy="340422"/>
          </a:xfrm>
          <a:prstGeom prst="rect">
            <a:avLst/>
          </a:prstGeom>
          <a:solidFill>
            <a:srgbClr val="39AB47"/>
          </a:solidFill>
          <a:ln w="1905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dirty="0">
                <a:solidFill>
                  <a:schemeClr val="bg1"/>
                </a:solidFill>
                <a:latin typeface="Comic Sans MS" panose="030F0902030302020204" pitchFamily="66" charset="0"/>
                <a:cs typeface="Arial" panose="020B0604020202020204" pitchFamily="34" charset="0"/>
              </a:rPr>
              <a:t>Britain 900AD</a:t>
            </a:r>
          </a:p>
        </p:txBody>
      </p:sp>
    </p:spTree>
    <p:extLst>
      <p:ext uri="{BB962C8B-B14F-4D97-AF65-F5344CB8AC3E}">
        <p14:creationId xmlns:p14="http://schemas.microsoft.com/office/powerpoint/2010/main" val="16561220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4" name="Subtitle 2">
            <a:extLst>
              <a:ext uri="{FF2B5EF4-FFF2-40B4-BE49-F238E27FC236}">
                <a16:creationId xmlns:a16="http://schemas.microsoft.com/office/drawing/2014/main" id="{FAC53FBF-F690-1E4D-B14D-F98C64E663A7}"/>
              </a:ext>
            </a:extLst>
          </p:cNvPr>
          <p:cNvSpPr txBox="1">
            <a:spLocks/>
          </p:cNvSpPr>
          <p:nvPr/>
        </p:nvSpPr>
        <p:spPr>
          <a:xfrm>
            <a:off x="4438029" y="726490"/>
            <a:ext cx="7349780" cy="8317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Reading – The House of Wisdom</a:t>
            </a:r>
          </a:p>
        </p:txBody>
      </p:sp>
      <p:sp>
        <p:nvSpPr>
          <p:cNvPr id="5" name="Text Box 5">
            <a:extLst>
              <a:ext uri="{FF2B5EF4-FFF2-40B4-BE49-F238E27FC236}">
                <a16:creationId xmlns:a16="http://schemas.microsoft.com/office/drawing/2014/main" id="{562F67E8-203B-6949-82DA-65FC6CDD7588}"/>
              </a:ext>
            </a:extLst>
          </p:cNvPr>
          <p:cNvSpPr txBox="1">
            <a:spLocks noChangeArrowheads="1"/>
          </p:cNvSpPr>
          <p:nvPr/>
        </p:nvSpPr>
        <p:spPr bwMode="auto">
          <a:xfrm>
            <a:off x="4693371" y="1324387"/>
            <a:ext cx="6659689" cy="5081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778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000"/>
              </a:spcBef>
            </a:pPr>
            <a:r>
              <a:rPr lang="en-GB" altLang="en-US" sz="1600" dirty="0">
                <a:solidFill>
                  <a:srgbClr val="3E3F41"/>
                </a:solidFill>
              </a:rPr>
              <a:t>Baghdad was the most advanced city in the world, a centre of culture and learning, and where the first hospitals, universities and observatories began. This was the Islamic Golden age when tolerance and curiosity ushered in mathematical developments such as algebra, tessellation and even the Arabic number system. Amazingly, this system is the one we still use today: 1 2 3 4 etc. </a:t>
            </a:r>
          </a:p>
          <a:p>
            <a:pPr indent="0">
              <a:spcBef>
                <a:spcPts val="1000"/>
              </a:spcBef>
            </a:pPr>
            <a:r>
              <a:rPr lang="en-GB" altLang="en-US" sz="1600" dirty="0">
                <a:solidFill>
                  <a:srgbClr val="3E3F41"/>
                </a:solidFill>
              </a:rPr>
              <a:t>The </a:t>
            </a:r>
            <a:r>
              <a:rPr lang="en-GB" altLang="en-US" sz="1600" b="1" dirty="0">
                <a:solidFill>
                  <a:srgbClr val="3E3F41"/>
                </a:solidFill>
              </a:rPr>
              <a:t>House of Wisdom</a:t>
            </a:r>
            <a:r>
              <a:rPr lang="en-GB" altLang="en-US" sz="1600" dirty="0">
                <a:solidFill>
                  <a:srgbClr val="3E3F41"/>
                </a:solidFill>
              </a:rPr>
              <a:t> in the centre of Baghdad contained works on religion, science and literature and thousands of scholars came from all around the world to work there, and to bring their own books full of ideas and knowledge. With great foresight, they read and copied books from the House of Wisdom and carried them back to their own countries, thus ensuring that nothing was lost.</a:t>
            </a:r>
          </a:p>
          <a:p>
            <a:pPr indent="0">
              <a:spcBef>
                <a:spcPts val="1000"/>
              </a:spcBef>
            </a:pPr>
            <a:r>
              <a:rPr lang="en-GB" altLang="en-US" sz="1600" dirty="0">
                <a:solidFill>
                  <a:srgbClr val="3E3F41"/>
                </a:solidFill>
              </a:rPr>
              <a:t>In fact, one of the most famous works housed in this vast library was a collection of folk tales gathered together over many hundreds of years by various authors, translators and scholars. Although many came from Persia, others were brought to Baghdad by travellers from India, China and beyond. These stories are known as </a:t>
            </a:r>
            <a:r>
              <a:rPr lang="en-GB" altLang="en-US" sz="1600" b="1" i="1" dirty="0">
                <a:solidFill>
                  <a:srgbClr val="3E3F41"/>
                </a:solidFill>
              </a:rPr>
              <a:t>The Tales of the 1001 Arabian Nights</a:t>
            </a:r>
            <a:r>
              <a:rPr lang="en-GB" altLang="en-US" sz="1600" dirty="0">
                <a:solidFill>
                  <a:srgbClr val="3E3F41"/>
                </a:solidFill>
              </a:rPr>
              <a:t>.</a:t>
            </a:r>
          </a:p>
          <a:p>
            <a:pPr indent="0">
              <a:spcBef>
                <a:spcPts val="700"/>
              </a:spcBef>
            </a:pPr>
            <a:endParaRPr lang="en-GB" altLang="en-US" sz="1500" dirty="0">
              <a:solidFill>
                <a:srgbClr val="3E3F41"/>
              </a:solidFill>
            </a:endParaRPr>
          </a:p>
        </p:txBody>
      </p:sp>
      <p:sp>
        <p:nvSpPr>
          <p:cNvPr id="6" name="Text Box 11">
            <a:extLst>
              <a:ext uri="{FF2B5EF4-FFF2-40B4-BE49-F238E27FC236}">
                <a16:creationId xmlns:a16="http://schemas.microsoft.com/office/drawing/2014/main" id="{554B39BA-127A-4BF0-C6F1-50119377C20D}"/>
              </a:ext>
            </a:extLst>
          </p:cNvPr>
          <p:cNvSpPr txBox="1">
            <a:spLocks noChangeArrowheads="1"/>
          </p:cNvSpPr>
          <p:nvPr/>
        </p:nvSpPr>
        <p:spPr bwMode="auto">
          <a:xfrm>
            <a:off x="1737065" y="7640574"/>
            <a:ext cx="255847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800" dirty="0">
                <a:solidFill>
                  <a:srgbClr val="3E3F41"/>
                </a:solidFill>
              </a:rPr>
              <a:t>Original Arabic manuscript  Image Wikimedia Commons</a:t>
            </a:r>
          </a:p>
        </p:txBody>
      </p:sp>
      <p:pic>
        <p:nvPicPr>
          <p:cNvPr id="11" name="Picture 10" descr="A painting of a group of people&#10;&#10;Description automatically generated with low confidence">
            <a:extLst>
              <a:ext uri="{FF2B5EF4-FFF2-40B4-BE49-F238E27FC236}">
                <a16:creationId xmlns:a16="http://schemas.microsoft.com/office/drawing/2014/main" id="{5F299919-2111-1C46-BA5F-9D6E76B7ED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0024" y="746368"/>
            <a:ext cx="3485516" cy="4244009"/>
          </a:xfrm>
          <a:prstGeom prst="rect">
            <a:avLst/>
          </a:prstGeom>
        </p:spPr>
      </p:pic>
      <p:pic>
        <p:nvPicPr>
          <p:cNvPr id="2" name="Picture 9" descr="Arabian nights manuscript | Great Writers Inspire">
            <a:extLst>
              <a:ext uri="{FF2B5EF4-FFF2-40B4-BE49-F238E27FC236}">
                <a16:creationId xmlns:a16="http://schemas.microsoft.com/office/drawing/2014/main" id="{3A2A120D-6A49-FC50-AC5E-1EE0D9EF6E0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760790">
            <a:off x="1414150" y="4339497"/>
            <a:ext cx="2277262" cy="1619226"/>
          </a:xfrm>
          <a:prstGeom prst="rect">
            <a:avLst/>
          </a:prstGeom>
          <a:noFill/>
          <a:effectLst>
            <a:outerShdw blurRad="63500" dist="38100" dir="5760000" sx="103000" sy="103000" algn="tl" rotWithShape="0">
              <a:prstClr val="black">
                <a:alpha val="12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4073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FAC53FBF-F690-1E4D-B14D-F98C64E663A7}"/>
              </a:ext>
            </a:extLst>
          </p:cNvPr>
          <p:cNvSpPr txBox="1">
            <a:spLocks/>
          </p:cNvSpPr>
          <p:nvPr/>
        </p:nvSpPr>
        <p:spPr>
          <a:xfrm>
            <a:off x="0" y="57931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Scan</a:t>
            </a:r>
          </a:p>
        </p:txBody>
      </p:sp>
      <p:sp>
        <p:nvSpPr>
          <p:cNvPr id="8" name="Rectangle 5">
            <a:extLst>
              <a:ext uri="{FF2B5EF4-FFF2-40B4-BE49-F238E27FC236}">
                <a16:creationId xmlns:a16="http://schemas.microsoft.com/office/drawing/2014/main" id="{6351D236-95A9-E746-8E91-9D967385E0E0}"/>
              </a:ext>
            </a:extLst>
          </p:cNvPr>
          <p:cNvSpPr>
            <a:spLocks noChangeArrowheads="1"/>
          </p:cNvSpPr>
          <p:nvPr/>
        </p:nvSpPr>
        <p:spPr bwMode="auto">
          <a:xfrm>
            <a:off x="6739008" y="1188342"/>
            <a:ext cx="38576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0"/>
              </a:spcBef>
              <a:buFontTx/>
              <a:buNone/>
            </a:pPr>
            <a:r>
              <a:rPr lang="en-GB" altLang="en-US" sz="2000" b="1" dirty="0">
                <a:solidFill>
                  <a:srgbClr val="3E3F41"/>
                </a:solidFill>
              </a:rPr>
              <a:t>How to Scan read:</a:t>
            </a:r>
          </a:p>
        </p:txBody>
      </p:sp>
      <p:sp>
        <p:nvSpPr>
          <p:cNvPr id="10" name="Text Box 6">
            <a:extLst>
              <a:ext uri="{FF2B5EF4-FFF2-40B4-BE49-F238E27FC236}">
                <a16:creationId xmlns:a16="http://schemas.microsoft.com/office/drawing/2014/main" id="{5C987A7B-E01A-044D-8037-5267E2666295}"/>
              </a:ext>
            </a:extLst>
          </p:cNvPr>
          <p:cNvSpPr txBox="1">
            <a:spLocks noChangeArrowheads="1"/>
          </p:cNvSpPr>
          <p:nvPr/>
        </p:nvSpPr>
        <p:spPr bwMode="auto">
          <a:xfrm>
            <a:off x="6666491" y="1731847"/>
            <a:ext cx="4663103" cy="4496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447675" indent="-3603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223838" indent="-223838">
              <a:spcBef>
                <a:spcPts val="1000"/>
              </a:spcBef>
              <a:buClr>
                <a:srgbClr val="0070C0"/>
              </a:buClr>
              <a:buSzPct val="100000"/>
              <a:buFont typeface="Arial" panose="020B0604020202020204" pitchFamily="34" charset="0"/>
              <a:buChar char="•"/>
            </a:pPr>
            <a:r>
              <a:rPr lang="en-GB" altLang="en-US" sz="1900" dirty="0">
                <a:solidFill>
                  <a:srgbClr val="3E3F41"/>
                </a:solidFill>
              </a:rPr>
              <a:t>Know what you are looking for.</a:t>
            </a:r>
          </a:p>
          <a:p>
            <a:pPr marL="223838" indent="-223838">
              <a:spcBef>
                <a:spcPts val="1000"/>
              </a:spcBef>
              <a:buClr>
                <a:srgbClr val="0070C0"/>
              </a:buClr>
              <a:buSzPct val="100000"/>
              <a:buFont typeface="Arial" panose="020B0604020202020204" pitchFamily="34" charset="0"/>
              <a:buChar char="•"/>
            </a:pPr>
            <a:r>
              <a:rPr lang="en-GB" altLang="en-US" sz="1900" dirty="0">
                <a:solidFill>
                  <a:srgbClr val="3E3F41"/>
                </a:solidFill>
              </a:rPr>
              <a:t>Consider what clues will help you.</a:t>
            </a:r>
          </a:p>
          <a:p>
            <a:pPr marL="223838" indent="-223838">
              <a:spcBef>
                <a:spcPts val="1000"/>
              </a:spcBef>
              <a:buClr>
                <a:srgbClr val="0070C0"/>
              </a:buClr>
              <a:buSzPct val="100000"/>
              <a:buFont typeface="Arial" panose="020B0604020202020204" pitchFamily="34" charset="0"/>
              <a:buChar char="•"/>
            </a:pPr>
            <a:r>
              <a:rPr lang="en-GB" altLang="en-US" sz="1900" dirty="0">
                <a:solidFill>
                  <a:srgbClr val="3E3F41"/>
                </a:solidFill>
              </a:rPr>
              <a:t>Are you looking for numbers or names? These are easier to find.</a:t>
            </a:r>
          </a:p>
          <a:p>
            <a:pPr marL="223838" indent="-223838">
              <a:spcBef>
                <a:spcPts val="1000"/>
              </a:spcBef>
              <a:buClr>
                <a:srgbClr val="0070C0"/>
              </a:buClr>
              <a:buSzPct val="100000"/>
              <a:buFont typeface="Arial" panose="020B0604020202020204" pitchFamily="34" charset="0"/>
              <a:buChar char="•"/>
            </a:pPr>
            <a:r>
              <a:rPr lang="en-GB" altLang="en-US" sz="1900" dirty="0">
                <a:solidFill>
                  <a:srgbClr val="3E3F41"/>
                </a:solidFill>
              </a:rPr>
              <a:t>Are there headings, illustrations or captions to help you identify which section you need?</a:t>
            </a:r>
          </a:p>
          <a:p>
            <a:pPr marL="223838" indent="-223838">
              <a:spcBef>
                <a:spcPts val="1000"/>
              </a:spcBef>
              <a:buClr>
                <a:srgbClr val="0070C0"/>
              </a:buClr>
              <a:buSzPct val="100000"/>
              <a:buFont typeface="Arial" panose="020B0604020202020204" pitchFamily="34" charset="0"/>
              <a:buChar char="•"/>
            </a:pPr>
            <a:r>
              <a:rPr lang="en-GB" altLang="en-US" sz="1900" dirty="0">
                <a:solidFill>
                  <a:srgbClr val="3E3F41"/>
                </a:solidFill>
              </a:rPr>
              <a:t>Look out for text in </a:t>
            </a:r>
            <a:r>
              <a:rPr lang="en-GB" altLang="en-US" sz="1900" b="1" dirty="0">
                <a:solidFill>
                  <a:srgbClr val="3E3F41"/>
                </a:solidFill>
              </a:rPr>
              <a:t>bold</a:t>
            </a:r>
            <a:r>
              <a:rPr lang="en-GB" altLang="en-US" sz="1900" dirty="0">
                <a:solidFill>
                  <a:srgbClr val="3E3F41"/>
                </a:solidFill>
              </a:rPr>
              <a:t> or </a:t>
            </a:r>
            <a:r>
              <a:rPr lang="en-GB" altLang="en-US" sz="1900" i="1" dirty="0">
                <a:solidFill>
                  <a:srgbClr val="3E3F41"/>
                </a:solidFill>
              </a:rPr>
              <a:t>italic</a:t>
            </a:r>
            <a:r>
              <a:rPr lang="en-GB" altLang="en-US" sz="1900" dirty="0">
                <a:solidFill>
                  <a:srgbClr val="3E3F41"/>
                </a:solidFill>
              </a:rPr>
              <a:t> print as these are often important.</a:t>
            </a:r>
          </a:p>
          <a:p>
            <a:pPr marL="223838" indent="-223838">
              <a:spcBef>
                <a:spcPts val="1000"/>
              </a:spcBef>
              <a:buClr>
                <a:srgbClr val="0070C0"/>
              </a:buClr>
              <a:buSzPct val="100000"/>
              <a:buFont typeface="Arial" panose="020B0604020202020204" pitchFamily="34" charset="0"/>
              <a:buChar char="•"/>
            </a:pPr>
            <a:r>
              <a:rPr lang="en-GB" altLang="en-US" sz="1900" dirty="0">
                <a:solidFill>
                  <a:srgbClr val="3E3F41"/>
                </a:solidFill>
              </a:rPr>
              <a:t>If you are given a clue about where</a:t>
            </a:r>
            <a:br>
              <a:rPr lang="en-GB" altLang="en-US" sz="1900" dirty="0">
                <a:solidFill>
                  <a:srgbClr val="3E3F41"/>
                </a:solidFill>
              </a:rPr>
            </a:br>
            <a:r>
              <a:rPr lang="en-GB" altLang="en-US" sz="1900" dirty="0">
                <a:solidFill>
                  <a:srgbClr val="3E3F41"/>
                </a:solidFill>
              </a:rPr>
              <a:t>the answer is, focus on that and don’t</a:t>
            </a:r>
            <a:br>
              <a:rPr lang="en-GB" altLang="en-US" sz="1900" dirty="0">
                <a:solidFill>
                  <a:srgbClr val="3E3F41"/>
                </a:solidFill>
              </a:rPr>
            </a:br>
            <a:r>
              <a:rPr lang="en-GB" altLang="en-US" sz="1900" dirty="0">
                <a:solidFill>
                  <a:srgbClr val="3E3F41"/>
                </a:solidFill>
              </a:rPr>
              <a:t>be distracted!</a:t>
            </a:r>
          </a:p>
        </p:txBody>
      </p:sp>
      <p:grpSp>
        <p:nvGrpSpPr>
          <p:cNvPr id="2" name="Group 1">
            <a:extLst>
              <a:ext uri="{FF2B5EF4-FFF2-40B4-BE49-F238E27FC236}">
                <a16:creationId xmlns:a16="http://schemas.microsoft.com/office/drawing/2014/main" id="{326F1F2B-A975-CC47-BF76-17D7562987A3}"/>
              </a:ext>
            </a:extLst>
          </p:cNvPr>
          <p:cNvGrpSpPr/>
          <p:nvPr/>
        </p:nvGrpSpPr>
        <p:grpSpPr>
          <a:xfrm>
            <a:off x="1011493" y="1638516"/>
            <a:ext cx="5084507" cy="4496774"/>
            <a:chOff x="1415040" y="1374467"/>
            <a:chExt cx="3144899" cy="2781371"/>
          </a:xfrm>
        </p:grpSpPr>
        <p:pic>
          <p:nvPicPr>
            <p:cNvPr id="6" name="Picture 5" descr="A young child reading a book&#10;&#10;Description automatically generated with medium confidence">
              <a:extLst>
                <a:ext uri="{FF2B5EF4-FFF2-40B4-BE49-F238E27FC236}">
                  <a16:creationId xmlns:a16="http://schemas.microsoft.com/office/drawing/2014/main" id="{0F75601F-5C81-E241-A382-007087BD3D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15040" y="1374467"/>
              <a:ext cx="3144899" cy="2384557"/>
            </a:xfrm>
            <a:prstGeom prst="rect">
              <a:avLst/>
            </a:prstGeom>
          </p:spPr>
        </p:pic>
        <p:pic>
          <p:nvPicPr>
            <p:cNvPr id="11" name="Picture 10" descr="A picture containing tableware&#10;&#10;Description automatically generated">
              <a:extLst>
                <a:ext uri="{FF2B5EF4-FFF2-40B4-BE49-F238E27FC236}">
                  <a16:creationId xmlns:a16="http://schemas.microsoft.com/office/drawing/2014/main" id="{DF883B60-2AAA-2B46-B69C-4CF56C3D41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99519" y="2334902"/>
              <a:ext cx="1820936" cy="1820936"/>
            </a:xfrm>
            <a:prstGeom prst="rect">
              <a:avLst/>
            </a:prstGeom>
          </p:spPr>
        </p:pic>
      </p:grpSp>
    </p:spTree>
    <p:extLst>
      <p:ext uri="{BB962C8B-B14F-4D97-AF65-F5344CB8AC3E}">
        <p14:creationId xmlns:p14="http://schemas.microsoft.com/office/powerpoint/2010/main" val="4245789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4" name="Subtitle 2">
            <a:extLst>
              <a:ext uri="{FF2B5EF4-FFF2-40B4-BE49-F238E27FC236}">
                <a16:creationId xmlns:a16="http://schemas.microsoft.com/office/drawing/2014/main" id="{FAC53FBF-F690-1E4D-B14D-F98C64E663A7}"/>
              </a:ext>
            </a:extLst>
          </p:cNvPr>
          <p:cNvSpPr txBox="1">
            <a:spLocks/>
          </p:cNvSpPr>
          <p:nvPr/>
        </p:nvSpPr>
        <p:spPr>
          <a:xfrm>
            <a:off x="0" y="74115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Fastest finger first</a:t>
            </a:r>
          </a:p>
        </p:txBody>
      </p:sp>
      <p:sp>
        <p:nvSpPr>
          <p:cNvPr id="9" name="Text Box 3">
            <a:extLst>
              <a:ext uri="{FF2B5EF4-FFF2-40B4-BE49-F238E27FC236}">
                <a16:creationId xmlns:a16="http://schemas.microsoft.com/office/drawing/2014/main" id="{8D8A3A20-C33C-B346-9AB5-97C8872876F9}"/>
              </a:ext>
            </a:extLst>
          </p:cNvPr>
          <p:cNvSpPr txBox="1">
            <a:spLocks noChangeArrowheads="1"/>
          </p:cNvSpPr>
          <p:nvPr/>
        </p:nvSpPr>
        <p:spPr bwMode="auto">
          <a:xfrm>
            <a:off x="1157949" y="1609191"/>
            <a:ext cx="10017152" cy="435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dirty="0">
                <a:solidFill>
                  <a:srgbClr val="3E3F41"/>
                </a:solidFill>
                <a:latin typeface="Comic Sans MS" panose="030F0902030302020204" pitchFamily="66" charset="0"/>
              </a:rPr>
              <a:t>This is a fast and furious game to improve your scanning skills.</a:t>
            </a:r>
          </a:p>
          <a:p>
            <a:pPr>
              <a:spcBef>
                <a:spcPts val="1000"/>
              </a:spcBef>
            </a:pPr>
            <a:r>
              <a:rPr lang="en-GB" altLang="en-US" sz="2000" dirty="0">
                <a:solidFill>
                  <a:srgbClr val="3E3F41"/>
                </a:solidFill>
                <a:latin typeface="Comic Sans MS" panose="030F0902030302020204" pitchFamily="66" charset="0"/>
              </a:rPr>
              <a:t>Work with a partner. One of you is the ‘</a:t>
            </a:r>
            <a:r>
              <a:rPr lang="en-GB" altLang="en-US" sz="2000" b="1" dirty="0">
                <a:solidFill>
                  <a:srgbClr val="3E3F41"/>
                </a:solidFill>
                <a:latin typeface="Comic Sans MS" panose="030F0902030302020204" pitchFamily="66" charset="0"/>
              </a:rPr>
              <a:t>Fastest Finger</a:t>
            </a:r>
            <a:r>
              <a:rPr lang="en-GB" altLang="en-US" sz="2000" dirty="0">
                <a:solidFill>
                  <a:srgbClr val="3E3F41"/>
                </a:solidFill>
                <a:latin typeface="Comic Sans MS" panose="030F0902030302020204" pitchFamily="66" charset="0"/>
              </a:rPr>
              <a:t>’, the other is the ‘</a:t>
            </a:r>
            <a:r>
              <a:rPr lang="en-GB" altLang="en-US" sz="2000" b="1" dirty="0">
                <a:solidFill>
                  <a:srgbClr val="3E3F41"/>
                </a:solidFill>
                <a:latin typeface="Comic Sans MS" panose="030F0902030302020204" pitchFamily="66" charset="0"/>
              </a:rPr>
              <a:t>Hand up</a:t>
            </a:r>
            <a:r>
              <a:rPr lang="en-GB" altLang="en-US" sz="2000" dirty="0">
                <a:solidFill>
                  <a:srgbClr val="3E3F41"/>
                </a:solidFill>
                <a:latin typeface="Comic Sans MS" panose="030F0902030302020204" pitchFamily="66" charset="0"/>
              </a:rPr>
              <a:t>’. The ‘Fastest Finger’ should have their hands on their knees, and needs a copy of the text you have been reading in front of them.</a:t>
            </a:r>
          </a:p>
          <a:p>
            <a:pPr>
              <a:spcBef>
                <a:spcPts val="1000"/>
              </a:spcBef>
            </a:pPr>
            <a:r>
              <a:rPr lang="en-GB" altLang="en-US" sz="2000" dirty="0">
                <a:solidFill>
                  <a:srgbClr val="3E3F41"/>
                </a:solidFill>
                <a:latin typeface="Comic Sans MS" panose="030F0902030302020204" pitchFamily="66" charset="0"/>
              </a:rPr>
              <a:t>Your teacher will call out specific words, numbers or phrases in the text which the ‘Fastest Finger’ must scan for. Once they have found the word, they place a finger below the word and the ‘Hand up’ puts their hand up to alert the teacher.</a:t>
            </a:r>
          </a:p>
          <a:p>
            <a:pPr>
              <a:spcBef>
                <a:spcPts val="1000"/>
              </a:spcBef>
            </a:pPr>
            <a:r>
              <a:rPr lang="en-GB" altLang="en-US" sz="2000" dirty="0">
                <a:solidFill>
                  <a:srgbClr val="3E3F41"/>
                </a:solidFill>
                <a:latin typeface="Comic Sans MS" panose="030F0902030302020204" pitchFamily="66" charset="0"/>
              </a:rPr>
              <a:t>After a few turns, change over roles.</a:t>
            </a:r>
          </a:p>
          <a:p>
            <a:pPr>
              <a:spcBef>
                <a:spcPts val="1000"/>
              </a:spcBef>
            </a:pPr>
            <a:r>
              <a:rPr lang="en-GB" altLang="en-US" sz="2000" dirty="0">
                <a:solidFill>
                  <a:srgbClr val="3E3F41"/>
                </a:solidFill>
                <a:latin typeface="Comic Sans MS" panose="030F0902030302020204" pitchFamily="66" charset="0"/>
              </a:rPr>
              <a:t>Remember that there are some words which are easier to locate, such as proper nouns, numbers, dates, etc. and your teacher will choose whether to make this easy or give you a challenge.</a:t>
            </a:r>
          </a:p>
        </p:txBody>
      </p:sp>
    </p:spTree>
    <p:extLst>
      <p:ext uri="{BB962C8B-B14F-4D97-AF65-F5344CB8AC3E}">
        <p14:creationId xmlns:p14="http://schemas.microsoft.com/office/powerpoint/2010/main" val="28757652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Text Box 8">
            <a:extLst>
              <a:ext uri="{FF2B5EF4-FFF2-40B4-BE49-F238E27FC236}">
                <a16:creationId xmlns:a16="http://schemas.microsoft.com/office/drawing/2014/main" id="{4ECA3118-4F5D-7D42-9A01-FBDF37FE3EB1}"/>
              </a:ext>
            </a:extLst>
          </p:cNvPr>
          <p:cNvSpPr txBox="1">
            <a:spLocks noChangeArrowheads="1"/>
          </p:cNvSpPr>
          <p:nvPr/>
        </p:nvSpPr>
        <p:spPr bwMode="auto">
          <a:xfrm>
            <a:off x="1004382" y="1188342"/>
            <a:ext cx="9927958"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900" dirty="0">
                <a:solidFill>
                  <a:srgbClr val="3E3F41"/>
                </a:solidFill>
              </a:rPr>
              <a:t>You have 15 seconds to read this paragraph and respond to the 3 questions:</a:t>
            </a:r>
          </a:p>
        </p:txBody>
      </p:sp>
      <p:sp>
        <p:nvSpPr>
          <p:cNvPr id="7" name="Text Box 9">
            <a:extLst>
              <a:ext uri="{FF2B5EF4-FFF2-40B4-BE49-F238E27FC236}">
                <a16:creationId xmlns:a16="http://schemas.microsoft.com/office/drawing/2014/main" id="{A3B32B74-4980-3247-9300-04E896D6DFAF}"/>
              </a:ext>
            </a:extLst>
          </p:cNvPr>
          <p:cNvSpPr txBox="1">
            <a:spLocks noChangeArrowheads="1"/>
          </p:cNvSpPr>
          <p:nvPr/>
        </p:nvSpPr>
        <p:spPr bwMode="auto">
          <a:xfrm>
            <a:off x="1004382" y="4976205"/>
            <a:ext cx="5997575"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500"/>
              </a:spcBef>
              <a:buFontTx/>
              <a:buNone/>
            </a:pPr>
            <a:r>
              <a:rPr lang="en-GB" altLang="en-US" sz="1900" dirty="0">
                <a:solidFill>
                  <a:srgbClr val="3E3F41"/>
                </a:solidFill>
              </a:rPr>
              <a:t>Where did the stories come from?</a:t>
            </a:r>
          </a:p>
          <a:p>
            <a:pPr>
              <a:spcBef>
                <a:spcPts val="500"/>
              </a:spcBef>
              <a:buFontTx/>
              <a:buNone/>
            </a:pPr>
            <a:r>
              <a:rPr lang="en-GB" altLang="en-US" sz="1900" dirty="0">
                <a:solidFill>
                  <a:srgbClr val="3E3F41"/>
                </a:solidFill>
              </a:rPr>
              <a:t>Who </a:t>
            </a:r>
            <a:r>
              <a:rPr lang="en-US" altLang="en-US" sz="1900" dirty="0">
                <a:solidFill>
                  <a:srgbClr val="3E3F41"/>
                </a:solidFill>
              </a:rPr>
              <a:t>collected the stories</a:t>
            </a:r>
            <a:r>
              <a:rPr lang="en-GB" altLang="en-US" sz="1900" dirty="0">
                <a:solidFill>
                  <a:srgbClr val="3E3F41"/>
                </a:solidFill>
              </a:rPr>
              <a:t>?</a:t>
            </a:r>
          </a:p>
          <a:p>
            <a:pPr>
              <a:spcBef>
                <a:spcPts val="500"/>
              </a:spcBef>
              <a:buFontTx/>
              <a:buNone/>
            </a:pPr>
            <a:r>
              <a:rPr lang="en-GB" altLang="en-US" sz="1900" dirty="0">
                <a:solidFill>
                  <a:srgbClr val="3E3F41"/>
                </a:solidFill>
              </a:rPr>
              <a:t>Find and copy a word that means </a:t>
            </a:r>
            <a:r>
              <a:rPr lang="en-GB" altLang="en-US" sz="1900" i="1" dirty="0">
                <a:solidFill>
                  <a:srgbClr val="3E3F41"/>
                </a:solidFill>
              </a:rPr>
              <a:t>huge</a:t>
            </a:r>
            <a:r>
              <a:rPr lang="en-GB" altLang="en-US" sz="1900" dirty="0">
                <a:solidFill>
                  <a:srgbClr val="3E3F41"/>
                </a:solidFill>
              </a:rPr>
              <a:t>.</a:t>
            </a:r>
          </a:p>
        </p:txBody>
      </p:sp>
      <p:sp>
        <p:nvSpPr>
          <p:cNvPr id="8" name="Text Box 11">
            <a:extLst>
              <a:ext uri="{FF2B5EF4-FFF2-40B4-BE49-F238E27FC236}">
                <a16:creationId xmlns:a16="http://schemas.microsoft.com/office/drawing/2014/main" id="{33531EBB-D605-7047-B24A-4187E2D8B106}"/>
              </a:ext>
            </a:extLst>
          </p:cNvPr>
          <p:cNvSpPr txBox="1">
            <a:spLocks noChangeArrowheads="1"/>
          </p:cNvSpPr>
          <p:nvPr/>
        </p:nvSpPr>
        <p:spPr bwMode="auto">
          <a:xfrm>
            <a:off x="3420414" y="1855496"/>
            <a:ext cx="5342751" cy="2920288"/>
          </a:xfrm>
          <a:prstGeom prst="rect">
            <a:avLst/>
          </a:prstGeom>
          <a:solidFill>
            <a:srgbClr val="FFF2B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indent="1778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1000"/>
              </a:spcBef>
            </a:pPr>
            <a:r>
              <a:rPr lang="en-GB" altLang="en-US" sz="2000" dirty="0">
                <a:solidFill>
                  <a:srgbClr val="3E3F41"/>
                </a:solidFill>
              </a:rPr>
              <a:t>One of the most famous works housed in this vast library was a collection of folk tales gathered together over many hundreds of years by various authors, translators and scholars. Some came from Persia, but others were brought to Baghdad by travellers from India, China and beyond. These stories are known as </a:t>
            </a:r>
            <a:r>
              <a:rPr lang="en-GB" altLang="en-US" sz="2000" b="1" i="1" dirty="0">
                <a:solidFill>
                  <a:srgbClr val="3E3F41"/>
                </a:solidFill>
              </a:rPr>
              <a:t>The Tales of the 1001 Arabian Nights</a:t>
            </a:r>
            <a:r>
              <a:rPr lang="en-GB" altLang="en-US" sz="2000" dirty="0">
                <a:solidFill>
                  <a:srgbClr val="3E3F41"/>
                </a:solidFill>
              </a:rPr>
              <a:t>.</a:t>
            </a:r>
          </a:p>
        </p:txBody>
      </p:sp>
      <p:sp>
        <p:nvSpPr>
          <p:cNvPr id="10" name="Subtitle 2">
            <a:extLst>
              <a:ext uri="{FF2B5EF4-FFF2-40B4-BE49-F238E27FC236}">
                <a16:creationId xmlns:a16="http://schemas.microsoft.com/office/drawing/2014/main" id="{9CB9F013-EB07-E14C-8239-7CCDA64EF3C0}"/>
              </a:ext>
            </a:extLst>
          </p:cNvPr>
          <p:cNvSpPr txBox="1">
            <a:spLocks/>
          </p:cNvSpPr>
          <p:nvPr/>
        </p:nvSpPr>
        <p:spPr>
          <a:xfrm>
            <a:off x="0" y="57931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Try this…</a:t>
            </a:r>
          </a:p>
        </p:txBody>
      </p:sp>
    </p:spTree>
    <p:extLst>
      <p:ext uri="{BB962C8B-B14F-4D97-AF65-F5344CB8AC3E}">
        <p14:creationId xmlns:p14="http://schemas.microsoft.com/office/powerpoint/2010/main" val="8361768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ky, outdoor, mountain, grass&#10;&#10;Description automatically generated">
            <a:extLst>
              <a:ext uri="{FF2B5EF4-FFF2-40B4-BE49-F238E27FC236}">
                <a16:creationId xmlns:a16="http://schemas.microsoft.com/office/drawing/2014/main" id="{A47D0045-7576-B147-9BD2-842CB3EB2F14}"/>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957038" y="1214426"/>
            <a:ext cx="3873379" cy="3745200"/>
          </a:xfrm>
          <a:prstGeom prst="rect">
            <a:avLst/>
          </a:prstGeom>
        </p:spPr>
      </p:pic>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6" name="Text Box 8">
            <a:extLst>
              <a:ext uri="{FF2B5EF4-FFF2-40B4-BE49-F238E27FC236}">
                <a16:creationId xmlns:a16="http://schemas.microsoft.com/office/drawing/2014/main" id="{4ECA3118-4F5D-7D42-9A01-FBDF37FE3EB1}"/>
              </a:ext>
            </a:extLst>
          </p:cNvPr>
          <p:cNvSpPr txBox="1">
            <a:spLocks noChangeArrowheads="1"/>
          </p:cNvSpPr>
          <p:nvPr/>
        </p:nvSpPr>
        <p:spPr bwMode="auto">
          <a:xfrm>
            <a:off x="5137592" y="1130677"/>
            <a:ext cx="6232774" cy="4005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800" dirty="0">
                <a:solidFill>
                  <a:srgbClr val="3E3F41"/>
                </a:solidFill>
              </a:rPr>
              <a:t>These days, in our modern world of online trade and fast and efficient transport systems, it is hard for us to imagine how long it used to take people to move from place to place. Despite the fact that cargo planes and enormous ships had yet to be invented, important trade routes were successfully established over land. Goods and travellers moved backwards and forwards along what became known as </a:t>
            </a:r>
            <a:r>
              <a:rPr lang="en-GB" altLang="en-US" sz="1800" b="1" dirty="0">
                <a:solidFill>
                  <a:srgbClr val="3E3F41"/>
                </a:solidFill>
              </a:rPr>
              <a:t>The Silk Roads</a:t>
            </a:r>
            <a:r>
              <a:rPr lang="en-GB" altLang="en-US" sz="1800" dirty="0">
                <a:solidFill>
                  <a:srgbClr val="3E3F41"/>
                </a:solidFill>
              </a:rPr>
              <a:t>, a network of roads stretching around 4000 miles from China in the east to Greece in the west. Merchants’ goods and products, scholars’ books and knowledge and nomads’ religions were all exchanged along these routes which ran right through the centre of Baghdad, making it ideally placed to become the centre of trade. </a:t>
            </a:r>
          </a:p>
        </p:txBody>
      </p:sp>
      <p:sp>
        <p:nvSpPr>
          <p:cNvPr id="10" name="Subtitle 2">
            <a:extLst>
              <a:ext uri="{FF2B5EF4-FFF2-40B4-BE49-F238E27FC236}">
                <a16:creationId xmlns:a16="http://schemas.microsoft.com/office/drawing/2014/main" id="{9CB9F013-EB07-E14C-8239-7CCDA64EF3C0}"/>
              </a:ext>
            </a:extLst>
          </p:cNvPr>
          <p:cNvSpPr txBox="1">
            <a:spLocks/>
          </p:cNvSpPr>
          <p:nvPr/>
        </p:nvSpPr>
        <p:spPr>
          <a:xfrm>
            <a:off x="0" y="52471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The silk roads</a:t>
            </a:r>
          </a:p>
        </p:txBody>
      </p:sp>
      <p:sp>
        <p:nvSpPr>
          <p:cNvPr id="2" name="Rectangle 12">
            <a:extLst>
              <a:ext uri="{FF2B5EF4-FFF2-40B4-BE49-F238E27FC236}">
                <a16:creationId xmlns:a16="http://schemas.microsoft.com/office/drawing/2014/main" id="{73E29087-9966-6E40-327D-BDDCEAC5FF36}"/>
              </a:ext>
            </a:extLst>
          </p:cNvPr>
          <p:cNvSpPr>
            <a:spLocks noChangeArrowheads="1"/>
          </p:cNvSpPr>
          <p:nvPr/>
        </p:nvSpPr>
        <p:spPr bwMode="auto">
          <a:xfrm>
            <a:off x="957038" y="5131093"/>
            <a:ext cx="9604375" cy="1026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171450">
              <a:defRPr>
                <a:solidFill>
                  <a:schemeClr val="tx1"/>
                </a:solidFill>
                <a:latin typeface="Comic Sans MS" panose="030F0702030302020204" pitchFamily="66" charset="0"/>
                <a:cs typeface="Arial" panose="020B0604020202020204" pitchFamily="34" charset="0"/>
              </a:defRPr>
            </a:lvl1pPr>
            <a:lvl2pPr>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indent="0">
              <a:lnSpc>
                <a:spcPct val="115000"/>
              </a:lnSpc>
              <a:spcBef>
                <a:spcPct val="30000"/>
              </a:spcBef>
            </a:pPr>
            <a:r>
              <a:rPr lang="en-GB" altLang="en-US" dirty="0">
                <a:solidFill>
                  <a:srgbClr val="3E3F41"/>
                </a:solidFill>
              </a:rPr>
              <a:t>In addition to this success on land, the city’s docks also welcomed different vessels from even further afield, bringing people and their products from Europe, Africa and the Spice Islands. </a:t>
            </a:r>
          </a:p>
        </p:txBody>
      </p:sp>
    </p:spTree>
    <p:extLst>
      <p:ext uri="{BB962C8B-B14F-4D97-AF65-F5344CB8AC3E}">
        <p14:creationId xmlns:p14="http://schemas.microsoft.com/office/powerpoint/2010/main" val="36986289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0C9E74-14F7-A64B-8830-2512D3134437}"/>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7" name="Subtitle 2">
            <a:extLst>
              <a:ext uri="{FF2B5EF4-FFF2-40B4-BE49-F238E27FC236}">
                <a16:creationId xmlns:a16="http://schemas.microsoft.com/office/drawing/2014/main" id="{760897F4-A0E2-CB45-89FF-7A07A93E8C40}"/>
              </a:ext>
            </a:extLst>
          </p:cNvPr>
          <p:cNvSpPr txBox="1">
            <a:spLocks/>
          </p:cNvSpPr>
          <p:nvPr/>
        </p:nvSpPr>
        <p:spPr>
          <a:xfrm>
            <a:off x="0" y="57931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Concentric circles</a:t>
            </a:r>
          </a:p>
        </p:txBody>
      </p:sp>
      <p:sp>
        <p:nvSpPr>
          <p:cNvPr id="11" name="TextBox 10">
            <a:extLst>
              <a:ext uri="{FF2B5EF4-FFF2-40B4-BE49-F238E27FC236}">
                <a16:creationId xmlns:a16="http://schemas.microsoft.com/office/drawing/2014/main" id="{202770D7-2CC9-9149-8710-FCD06EF8F47E}"/>
              </a:ext>
            </a:extLst>
          </p:cNvPr>
          <p:cNvSpPr txBox="1"/>
          <p:nvPr/>
        </p:nvSpPr>
        <p:spPr>
          <a:xfrm>
            <a:off x="846320" y="1254417"/>
            <a:ext cx="5764226" cy="4676826"/>
          </a:xfrm>
          <a:prstGeom prst="rect">
            <a:avLst/>
          </a:prstGeom>
          <a:noFill/>
        </p:spPr>
        <p:txBody>
          <a:bodyPr wrap="square">
            <a:noAutofit/>
          </a:bodyPr>
          <a:lstStyle/>
          <a:p>
            <a:pPr>
              <a:spcBef>
                <a:spcPts val="500"/>
              </a:spcBef>
            </a:pPr>
            <a:r>
              <a:rPr lang="en-GB" altLang="en-US" sz="1600" dirty="0">
                <a:solidFill>
                  <a:srgbClr val="3E3F41"/>
                </a:solidFill>
                <a:latin typeface="Comic Sans MS" panose="030F0902030302020204" pitchFamily="66" charset="0"/>
              </a:rPr>
              <a:t>In groups of four, discuss the text you have just read.</a:t>
            </a:r>
          </a:p>
          <a:p>
            <a:pPr>
              <a:spcBef>
                <a:spcPts val="500"/>
              </a:spcBef>
            </a:pPr>
            <a:r>
              <a:rPr lang="en-GB" altLang="en-US" sz="1600" dirty="0">
                <a:solidFill>
                  <a:srgbClr val="3E3F41"/>
                </a:solidFill>
                <a:latin typeface="Comic Sans MS" panose="030F0902030302020204" pitchFamily="66" charset="0"/>
              </a:rPr>
              <a:t>Each member of the group picks out one main point from the text and writes it down. Take turns to read your chosen main point to the other members of your group. </a:t>
            </a:r>
          </a:p>
          <a:p>
            <a:pPr>
              <a:spcBef>
                <a:spcPts val="500"/>
              </a:spcBef>
            </a:pPr>
            <a:r>
              <a:rPr lang="en-GB" altLang="en-US" sz="1600" dirty="0">
                <a:solidFill>
                  <a:srgbClr val="3E3F41"/>
                </a:solidFill>
                <a:latin typeface="Comic Sans MS" panose="030F0902030302020204" pitchFamily="66" charset="0"/>
              </a:rPr>
              <a:t>Your teacher will organise the class into two concentric circles, the outer circle facing inwards, and the inner circle facing outwards. Each person should be standing in front of another person.</a:t>
            </a:r>
          </a:p>
          <a:p>
            <a:pPr>
              <a:spcBef>
                <a:spcPts val="500"/>
              </a:spcBef>
            </a:pPr>
            <a:r>
              <a:rPr lang="en-GB" altLang="en-US" sz="1600" dirty="0">
                <a:solidFill>
                  <a:srgbClr val="3E3F41"/>
                </a:solidFill>
                <a:latin typeface="Comic Sans MS" panose="030F0902030302020204" pitchFamily="66" charset="0"/>
              </a:rPr>
              <a:t>When your teacher calls ‘Start’ you should repeat your fact to your partner.</a:t>
            </a:r>
          </a:p>
          <a:p>
            <a:pPr>
              <a:spcBef>
                <a:spcPts val="500"/>
              </a:spcBef>
            </a:pPr>
            <a:r>
              <a:rPr lang="en-GB" altLang="en-US" sz="1600" dirty="0">
                <a:solidFill>
                  <a:srgbClr val="3E3F41"/>
                </a:solidFill>
                <a:latin typeface="Comic Sans MS" panose="030F0902030302020204" pitchFamily="66" charset="0"/>
              </a:rPr>
              <a:t>When your teacher calls ‘Move’, you should all move one place in the same direction to face a new partner.</a:t>
            </a:r>
          </a:p>
          <a:p>
            <a:pPr>
              <a:spcBef>
                <a:spcPts val="500"/>
              </a:spcBef>
            </a:pPr>
            <a:r>
              <a:rPr lang="en-GB" altLang="en-US" sz="1600" dirty="0">
                <a:solidFill>
                  <a:srgbClr val="3E3F41"/>
                </a:solidFill>
                <a:latin typeface="Comic Sans MS" panose="030F0902030302020204" pitchFamily="66" charset="0"/>
              </a:rPr>
              <a:t>Repeat the process.</a:t>
            </a:r>
          </a:p>
          <a:p>
            <a:pPr>
              <a:spcBef>
                <a:spcPts val="500"/>
              </a:spcBef>
            </a:pPr>
            <a:r>
              <a:rPr lang="en-GB" altLang="en-US" sz="1600" dirty="0">
                <a:solidFill>
                  <a:srgbClr val="3E3F41"/>
                </a:solidFill>
                <a:latin typeface="Comic Sans MS" panose="030F0902030302020204" pitchFamily="66" charset="0"/>
              </a:rPr>
              <a:t>Now </a:t>
            </a:r>
            <a:r>
              <a:rPr lang="en-GB" altLang="en-US" sz="1600" dirty="0" err="1">
                <a:solidFill>
                  <a:srgbClr val="3E3F41"/>
                </a:solidFill>
                <a:latin typeface="Comic Sans MS" panose="030F0902030302020204" pitchFamily="66" charset="0"/>
              </a:rPr>
              <a:t>rejoin</a:t>
            </a:r>
            <a:r>
              <a:rPr lang="en-GB" altLang="en-US" sz="1600" dirty="0">
                <a:solidFill>
                  <a:srgbClr val="3E3F41"/>
                </a:solidFill>
                <a:latin typeface="Comic Sans MS" panose="030F0902030302020204" pitchFamily="66" charset="0"/>
              </a:rPr>
              <a:t> your group of four to discuss and share what you have learnt.</a:t>
            </a:r>
          </a:p>
          <a:p>
            <a:pPr>
              <a:spcBef>
                <a:spcPts val="500"/>
              </a:spcBef>
            </a:pPr>
            <a:r>
              <a:rPr lang="en-GB" altLang="en-US" sz="1600" dirty="0">
                <a:solidFill>
                  <a:srgbClr val="3E3F41"/>
                </a:solidFill>
                <a:latin typeface="Comic Sans MS" panose="030F0902030302020204" pitchFamily="66" charset="0"/>
              </a:rPr>
              <a:t>On large paper, write the text in your own words, ready to share with the rest of the class.</a:t>
            </a:r>
          </a:p>
        </p:txBody>
      </p:sp>
      <p:pic>
        <p:nvPicPr>
          <p:cNvPr id="5" name="Picture 4" descr="A group of people&#10;&#10;Description automatically generated with low confidence">
            <a:extLst>
              <a:ext uri="{FF2B5EF4-FFF2-40B4-BE49-F238E27FC236}">
                <a16:creationId xmlns:a16="http://schemas.microsoft.com/office/drawing/2014/main" id="{157137A4-A71F-1A40-A148-0EC27907CF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42400" y="1418247"/>
            <a:ext cx="4356976" cy="4349166"/>
          </a:xfrm>
          <a:prstGeom prst="rect">
            <a:avLst/>
          </a:prstGeom>
        </p:spPr>
      </p:pic>
      <p:sp>
        <p:nvSpPr>
          <p:cNvPr id="2" name="TextBox 1">
            <a:extLst>
              <a:ext uri="{FF2B5EF4-FFF2-40B4-BE49-F238E27FC236}">
                <a16:creationId xmlns:a16="http://schemas.microsoft.com/office/drawing/2014/main" id="{8A049C4B-CC0B-E61B-2D31-A354373AF75F}"/>
              </a:ext>
            </a:extLst>
          </p:cNvPr>
          <p:cNvSpPr txBox="1"/>
          <p:nvPr/>
        </p:nvSpPr>
        <p:spPr>
          <a:xfrm>
            <a:off x="6842400" y="4962699"/>
            <a:ext cx="4356976" cy="477054"/>
          </a:xfrm>
          <a:prstGeom prst="rect">
            <a:avLst/>
          </a:prstGeom>
          <a:noFill/>
        </p:spPr>
        <p:txBody>
          <a:bodyPr wrap="square" rtlCol="0">
            <a:spAutoFit/>
          </a:bodyPr>
          <a:lstStyle/>
          <a:p>
            <a:pPr algn="ctr"/>
            <a:r>
              <a:rPr lang="en-GB" sz="2500" b="1" dirty="0">
                <a:solidFill>
                  <a:srgbClr val="3E3F41"/>
                </a:solidFill>
                <a:latin typeface="Comic Sans MS" panose="030F0902030302020204" pitchFamily="66" charset="0"/>
              </a:rPr>
              <a:t>Concentric circles</a:t>
            </a:r>
          </a:p>
        </p:txBody>
      </p:sp>
    </p:spTree>
    <p:extLst>
      <p:ext uri="{BB962C8B-B14F-4D97-AF65-F5344CB8AC3E}">
        <p14:creationId xmlns:p14="http://schemas.microsoft.com/office/powerpoint/2010/main" val="10611631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423378"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261161" y="4954385"/>
            <a:ext cx="2313920"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extract the bare bones of</a:t>
            </a:r>
            <a:br>
              <a:rPr lang="en-GB" altLang="en-US" sz="1600" dirty="0">
                <a:solidFill>
                  <a:srgbClr val="414042"/>
                </a:solidFill>
              </a:rPr>
            </a:br>
            <a:r>
              <a:rPr lang="en-GB" altLang="en-US" sz="1600" dirty="0">
                <a:solidFill>
                  <a:srgbClr val="414042"/>
                </a:solidFill>
              </a:rPr>
              <a:t>the plot?</a:t>
            </a:r>
          </a:p>
        </p:txBody>
      </p:sp>
      <p:sp>
        <p:nvSpPr>
          <p:cNvPr id="38" name="Text Box 6">
            <a:extLst>
              <a:ext uri="{FF2B5EF4-FFF2-40B4-BE49-F238E27FC236}">
                <a16:creationId xmlns:a16="http://schemas.microsoft.com/office/drawing/2014/main" id="{E61E5E34-A0DC-B84E-B974-F023DE727ACA}"/>
              </a:ext>
            </a:extLst>
          </p:cNvPr>
          <p:cNvSpPr txBox="1">
            <a:spLocks noChangeArrowheads="1"/>
          </p:cNvSpPr>
          <p:nvPr/>
        </p:nvSpPr>
        <p:spPr bwMode="auto">
          <a:xfrm>
            <a:off x="3889131" y="1834108"/>
            <a:ext cx="3984474" cy="58216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are the characters introduced?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261117" y="1818594"/>
            <a:ext cx="2313963"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effect has been created and how did the writer 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261117" y="3063977"/>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clues has the writer included to reveal how the character feels through action</a:t>
            </a:r>
            <a:br>
              <a:rPr lang="en-GB" altLang="en-US" sz="1600" dirty="0">
                <a:solidFill>
                  <a:srgbClr val="414042"/>
                </a:solidFill>
              </a:rPr>
            </a:br>
            <a:r>
              <a:rPr lang="en-GB" altLang="en-US" sz="1600" dirty="0">
                <a:solidFill>
                  <a:srgbClr val="414042"/>
                </a:solidFill>
              </a:rPr>
              <a:t>and dialogue?</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271543" y="3063977"/>
            <a:ext cx="2562546" cy="211440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a:t>
            </a:r>
            <a:br>
              <a:rPr lang="en-GB" altLang="en-US" sz="1600" dirty="0">
                <a:solidFill>
                  <a:srgbClr val="414042"/>
                </a:solidFill>
              </a:rPr>
            </a:br>
            <a:r>
              <a:rPr lang="en-GB" altLang="en-US" sz="1600" dirty="0">
                <a:solidFill>
                  <a:srgbClr val="414042"/>
                </a:solidFill>
              </a:rPr>
              <a:t>writer created relationships</a:t>
            </a:r>
            <a:br>
              <a:rPr lang="en-GB" altLang="en-US" sz="1600" dirty="0">
                <a:solidFill>
                  <a:srgbClr val="414042"/>
                </a:solidFill>
              </a:rPr>
            </a:br>
            <a:r>
              <a:rPr lang="en-GB" altLang="en-US" sz="1600" dirty="0">
                <a:solidFill>
                  <a:srgbClr val="414042"/>
                </a:solidFill>
              </a:rPr>
              <a:t>between</a:t>
            </a:r>
            <a:br>
              <a:rPr lang="en-GB" altLang="en-US" sz="1600" dirty="0">
                <a:solidFill>
                  <a:srgbClr val="414042"/>
                </a:solidFill>
              </a:rPr>
            </a:br>
            <a:r>
              <a:rPr lang="en-GB" altLang="en-US" sz="1600" dirty="0">
                <a:solidFill>
                  <a:srgbClr val="414042"/>
                </a:solidFill>
              </a:rPr>
              <a:t>characters</a:t>
            </a:r>
            <a:r>
              <a:rPr lang="en-US" altLang="en-US" sz="1600" dirty="0">
                <a:solidFill>
                  <a:srgbClr val="414042"/>
                </a:solidFill>
              </a:rPr>
              <a:t>?</a:t>
            </a:r>
            <a:endParaRPr lang="en-GB" altLang="en-US" sz="1600" dirty="0">
              <a:solidFill>
                <a:srgbClr val="414042"/>
              </a:solidFill>
            </a:endParaRP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271543" y="1829864"/>
            <a:ext cx="2562546"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What words and phrases has the writer chosen to create 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3889131" y="5426453"/>
            <a:ext cx="6944958" cy="58641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used different sentence structures?</a:t>
            </a:r>
          </a:p>
        </p:txBody>
      </p:sp>
    </p:spTree>
    <p:extLst>
      <p:ext uri="{BB962C8B-B14F-4D97-AF65-F5344CB8AC3E}">
        <p14:creationId xmlns:p14="http://schemas.microsoft.com/office/powerpoint/2010/main" val="35823128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2" name="Subtitle 2">
            <a:extLst>
              <a:ext uri="{FF2B5EF4-FFF2-40B4-BE49-F238E27FC236}">
                <a16:creationId xmlns:a16="http://schemas.microsoft.com/office/drawing/2014/main" id="{13595112-A3F2-BFD3-5541-7FC6AA2FCACC}"/>
              </a:ext>
            </a:extLst>
          </p:cNvPr>
          <p:cNvSpPr txBox="1">
            <a:spLocks/>
          </p:cNvSpPr>
          <p:nvPr/>
        </p:nvSpPr>
        <p:spPr>
          <a:xfrm>
            <a:off x="415636" y="636116"/>
            <a:ext cx="11362233" cy="8988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300" b="1" dirty="0">
                <a:solidFill>
                  <a:srgbClr val="0070C0"/>
                </a:solidFill>
                <a:latin typeface="Comic Sans MS" panose="030F0902030302020204" pitchFamily="66" charset="0"/>
                <a:cs typeface="Arial" panose="020B0604020202020204" pitchFamily="34" charset="0"/>
              </a:rPr>
              <a:t>Use adverbs and conjunctions to establish</a:t>
            </a:r>
            <a:br>
              <a:rPr lang="en-GB" sz="2300" b="1" dirty="0">
                <a:solidFill>
                  <a:srgbClr val="0070C0"/>
                </a:solidFill>
                <a:latin typeface="Comic Sans MS" panose="030F0902030302020204" pitchFamily="66" charset="0"/>
                <a:cs typeface="Arial" panose="020B0604020202020204" pitchFamily="34" charset="0"/>
              </a:rPr>
            </a:br>
            <a:r>
              <a:rPr lang="en-GB" sz="2300" b="1" dirty="0">
                <a:solidFill>
                  <a:srgbClr val="0070C0"/>
                </a:solidFill>
                <a:latin typeface="Comic Sans MS" panose="030F0902030302020204" pitchFamily="66" charset="0"/>
                <a:cs typeface="Arial" panose="020B0604020202020204" pitchFamily="34" charset="0"/>
              </a:rPr>
              <a:t>cohesion within paragraphs</a:t>
            </a:r>
          </a:p>
        </p:txBody>
      </p:sp>
      <p:sp>
        <p:nvSpPr>
          <p:cNvPr id="3" name="Text Box 4">
            <a:extLst>
              <a:ext uri="{FF2B5EF4-FFF2-40B4-BE49-F238E27FC236}">
                <a16:creationId xmlns:a16="http://schemas.microsoft.com/office/drawing/2014/main" id="{93E8E4B0-1D86-5CD8-FCAB-910302681D43}"/>
              </a:ext>
            </a:extLst>
          </p:cNvPr>
          <p:cNvSpPr txBox="1">
            <a:spLocks noChangeArrowheads="1"/>
          </p:cNvSpPr>
          <p:nvPr/>
        </p:nvSpPr>
        <p:spPr bwMode="auto">
          <a:xfrm>
            <a:off x="912870" y="1684382"/>
            <a:ext cx="10366260" cy="102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700"/>
              </a:spcBef>
            </a:pPr>
            <a:r>
              <a:rPr lang="en-GB" altLang="en-US" sz="1700" dirty="0">
                <a:solidFill>
                  <a:srgbClr val="3E3F41"/>
                </a:solidFill>
                <a:latin typeface="Comic Sans MS" panose="030F0902030302020204" pitchFamily="66" charset="0"/>
              </a:rPr>
              <a:t>Work with a partner. Choose one of the texts you have already read. </a:t>
            </a:r>
          </a:p>
          <a:p>
            <a:pPr>
              <a:spcBef>
                <a:spcPts val="700"/>
              </a:spcBef>
            </a:pPr>
            <a:r>
              <a:rPr lang="en-GB" altLang="en-US" sz="1700" dirty="0">
                <a:solidFill>
                  <a:srgbClr val="3E3F41"/>
                </a:solidFill>
                <a:latin typeface="Comic Sans MS" panose="030F0902030302020204" pitchFamily="66" charset="0"/>
              </a:rPr>
              <a:t>Highlight and annotate where the author has used adverbs and conjunctions to link ideas in sentences. A short example is provided here:</a:t>
            </a:r>
          </a:p>
        </p:txBody>
      </p:sp>
      <p:sp>
        <p:nvSpPr>
          <p:cNvPr id="4" name="Rectangle 5">
            <a:extLst>
              <a:ext uri="{FF2B5EF4-FFF2-40B4-BE49-F238E27FC236}">
                <a16:creationId xmlns:a16="http://schemas.microsoft.com/office/drawing/2014/main" id="{FC7B4D13-8FFE-FDD2-6068-40D0882B80EA}"/>
              </a:ext>
            </a:extLst>
          </p:cNvPr>
          <p:cNvSpPr>
            <a:spLocks noChangeArrowheads="1"/>
          </p:cNvSpPr>
          <p:nvPr/>
        </p:nvSpPr>
        <p:spPr bwMode="auto">
          <a:xfrm>
            <a:off x="912870" y="5610024"/>
            <a:ext cx="10425953" cy="609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1700" dirty="0">
                <a:solidFill>
                  <a:srgbClr val="3E3F41"/>
                </a:solidFill>
                <a:latin typeface="Comic Sans MS" panose="030F0902030302020204" pitchFamily="66" charset="0"/>
              </a:rPr>
              <a:t>Discuss with a partner how effective these are. Could you replace them with alternatives? Look at the suggestions on the next slide and consider if any of them would work better than the originals.</a:t>
            </a:r>
          </a:p>
        </p:txBody>
      </p:sp>
      <p:sp>
        <p:nvSpPr>
          <p:cNvPr id="5" name="Rectangle 6">
            <a:extLst>
              <a:ext uri="{FF2B5EF4-FFF2-40B4-BE49-F238E27FC236}">
                <a16:creationId xmlns:a16="http://schemas.microsoft.com/office/drawing/2014/main" id="{DB8D29B5-AE4D-5B59-F465-1C8D8EB4F77E}"/>
              </a:ext>
            </a:extLst>
          </p:cNvPr>
          <p:cNvSpPr>
            <a:spLocks noChangeArrowheads="1"/>
          </p:cNvSpPr>
          <p:nvPr/>
        </p:nvSpPr>
        <p:spPr bwMode="auto">
          <a:xfrm>
            <a:off x="912870" y="2707320"/>
            <a:ext cx="9950396" cy="2798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17145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a:spcBef>
                <a:spcPts val="700"/>
              </a:spcBef>
            </a:pPr>
            <a:r>
              <a:rPr lang="en-GB" altLang="en-US" sz="1700" dirty="0">
                <a:solidFill>
                  <a:srgbClr val="3E3F41"/>
                </a:solidFill>
              </a:rPr>
              <a:t>Baghdad was a completely round walled city with all the important buildings located right in the centre, </a:t>
            </a:r>
            <a:r>
              <a:rPr lang="en-GB" altLang="en-US" sz="1700" b="1" dirty="0">
                <a:solidFill>
                  <a:srgbClr val="D60093"/>
                </a:solidFill>
              </a:rPr>
              <a:t>such as</a:t>
            </a:r>
            <a:r>
              <a:rPr lang="en-GB" altLang="en-US" sz="1700" b="1" dirty="0"/>
              <a:t> </a:t>
            </a:r>
            <a:r>
              <a:rPr lang="en-GB" altLang="en-US" sz="1700" dirty="0">
                <a:solidFill>
                  <a:srgbClr val="3E3F41"/>
                </a:solidFill>
              </a:rPr>
              <a:t>the Caliph’s palace, the Mosque (where Muslims prayed five times a day) and the House of Wisdom. The city </a:t>
            </a:r>
            <a:r>
              <a:rPr lang="en-GB" altLang="en-US" sz="1700" b="1" dirty="0">
                <a:solidFill>
                  <a:srgbClr val="D60093"/>
                </a:solidFill>
              </a:rPr>
              <a:t>also</a:t>
            </a:r>
            <a:r>
              <a:rPr lang="en-GB" altLang="en-US" sz="1700" dirty="0">
                <a:solidFill>
                  <a:srgbClr val="3E3F41"/>
                </a:solidFill>
              </a:rPr>
              <a:t> contained government and military buildings, parks, gardens and wide roads. </a:t>
            </a:r>
            <a:r>
              <a:rPr lang="en-GB" altLang="en-US" sz="1700" b="1" dirty="0">
                <a:solidFill>
                  <a:srgbClr val="D60093"/>
                </a:solidFill>
              </a:rPr>
              <a:t>However</a:t>
            </a:r>
            <a:r>
              <a:rPr lang="en-GB" altLang="en-US" sz="1700" dirty="0">
                <a:solidFill>
                  <a:srgbClr val="3E3F41"/>
                </a:solidFill>
              </a:rPr>
              <a:t>, only the most important residents of Baghdad lived within the city walls in grand residential buildings. </a:t>
            </a:r>
            <a:r>
              <a:rPr lang="en-GB" altLang="en-US" sz="1700" b="1" dirty="0">
                <a:solidFill>
                  <a:srgbClr val="D60093"/>
                </a:solidFill>
              </a:rPr>
              <a:t>For</a:t>
            </a:r>
            <a:r>
              <a:rPr lang="en-GB" altLang="en-US" sz="1700" dirty="0">
                <a:solidFill>
                  <a:srgbClr val="D60093"/>
                </a:solidFill>
              </a:rPr>
              <a:t> </a:t>
            </a:r>
            <a:r>
              <a:rPr lang="en-GB" altLang="en-US" sz="1700" b="1" dirty="0">
                <a:solidFill>
                  <a:srgbClr val="D60093"/>
                </a:solidFill>
              </a:rPr>
              <a:t>everyone else</a:t>
            </a:r>
            <a:r>
              <a:rPr lang="en-GB" altLang="en-US" sz="1700" dirty="0">
                <a:solidFill>
                  <a:srgbClr val="3E3F41"/>
                </a:solidFill>
              </a:rPr>
              <a:t>, daily life was spent outside the walls.</a:t>
            </a:r>
          </a:p>
          <a:p>
            <a:pPr indent="0">
              <a:spcBef>
                <a:spcPts val="700"/>
              </a:spcBef>
            </a:pPr>
            <a:r>
              <a:rPr lang="en-GB" altLang="en-US" sz="1700" dirty="0">
                <a:solidFill>
                  <a:srgbClr val="3E3F41"/>
                </a:solidFill>
              </a:rPr>
              <a:t>Great developments were taking place in Baghdad at this time. </a:t>
            </a:r>
            <a:r>
              <a:rPr lang="en-GB" altLang="en-US" sz="1700" b="1" dirty="0">
                <a:solidFill>
                  <a:srgbClr val="D60093"/>
                </a:solidFill>
              </a:rPr>
              <a:t>Because</a:t>
            </a:r>
            <a:r>
              <a:rPr lang="en-GB" altLang="en-US" sz="1700" dirty="0"/>
              <a:t> </a:t>
            </a:r>
            <a:r>
              <a:rPr lang="en-GB" altLang="en-US" sz="1700" dirty="0">
                <a:solidFill>
                  <a:srgbClr val="3E3F41"/>
                </a:solidFill>
              </a:rPr>
              <a:t>Baghdad enjoyed a flourishing trade, advanced education and </a:t>
            </a:r>
            <a:r>
              <a:rPr lang="en-GB" altLang="en-US" sz="1700" dirty="0" err="1">
                <a:solidFill>
                  <a:srgbClr val="3E3F41"/>
                </a:solidFill>
              </a:rPr>
              <a:t>groundbreaking</a:t>
            </a:r>
            <a:r>
              <a:rPr lang="en-GB" altLang="en-US" sz="1700" dirty="0">
                <a:solidFill>
                  <a:srgbClr val="3E3F41"/>
                </a:solidFill>
              </a:rPr>
              <a:t> medicine, they made impressive discoveries in many areas. </a:t>
            </a:r>
            <a:r>
              <a:rPr lang="en-GB" altLang="en-US" sz="1700" b="1" dirty="0">
                <a:solidFill>
                  <a:srgbClr val="D60093"/>
                </a:solidFill>
              </a:rPr>
              <a:t>Meanwhile</a:t>
            </a:r>
            <a:r>
              <a:rPr lang="en-GB" altLang="en-US" sz="1700" dirty="0">
                <a:solidFill>
                  <a:srgbClr val="3E3F41"/>
                </a:solidFill>
              </a:rPr>
              <a:t>, European countries were experiencing wars, plagues and a decline in culture and economic growth. </a:t>
            </a:r>
            <a:r>
              <a:rPr lang="en-GB" altLang="en-US" sz="1700" b="1" dirty="0">
                <a:solidFill>
                  <a:srgbClr val="D60093"/>
                </a:solidFill>
              </a:rPr>
              <a:t>Eventually</a:t>
            </a:r>
            <a:r>
              <a:rPr lang="en-GB" altLang="en-US" sz="1700" dirty="0">
                <a:solidFill>
                  <a:srgbClr val="3E3F41"/>
                </a:solidFill>
              </a:rPr>
              <a:t>, this period of time in Europe became known as the Dark Ages.</a:t>
            </a:r>
          </a:p>
        </p:txBody>
      </p:sp>
    </p:spTree>
    <p:extLst>
      <p:ext uri="{BB962C8B-B14F-4D97-AF65-F5344CB8AC3E}">
        <p14:creationId xmlns:p14="http://schemas.microsoft.com/office/powerpoint/2010/main" val="31689813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92378D6E-DF55-2A41-96DC-BFF5895FF00A}"/>
              </a:ext>
            </a:extLst>
          </p:cNvPr>
          <p:cNvSpPr txBox="1">
            <a:spLocks/>
          </p:cNvSpPr>
          <p:nvPr/>
        </p:nvSpPr>
        <p:spPr>
          <a:xfrm>
            <a:off x="471055" y="579315"/>
            <a:ext cx="112776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Starters</a:t>
            </a:r>
          </a:p>
        </p:txBody>
      </p:sp>
      <p:graphicFrame>
        <p:nvGraphicFramePr>
          <p:cNvPr id="3" name="Group 51">
            <a:extLst>
              <a:ext uri="{FF2B5EF4-FFF2-40B4-BE49-F238E27FC236}">
                <a16:creationId xmlns:a16="http://schemas.microsoft.com/office/drawing/2014/main" id="{F443FCEF-5A29-4E49-A4C2-CCB260E2DCB1}"/>
              </a:ext>
            </a:extLst>
          </p:cNvPr>
          <p:cNvGraphicFramePr>
            <a:graphicFrameLocks noGrp="1"/>
          </p:cNvGraphicFramePr>
          <p:nvPr>
            <p:extLst>
              <p:ext uri="{D42A27DB-BD31-4B8C-83A1-F6EECF244321}">
                <p14:modId xmlns:p14="http://schemas.microsoft.com/office/powerpoint/2010/main" val="60065253"/>
              </p:ext>
            </p:extLst>
          </p:nvPr>
        </p:nvGraphicFramePr>
        <p:xfrm>
          <a:off x="2758683" y="1395368"/>
          <a:ext cx="8546625" cy="4675561"/>
        </p:xfrm>
        <a:graphic>
          <a:graphicData uri="http://schemas.openxmlformats.org/drawingml/2006/table">
            <a:tbl>
              <a:tblPr/>
              <a:tblGrid>
                <a:gridCol w="2678803">
                  <a:extLst>
                    <a:ext uri="{9D8B030D-6E8A-4147-A177-3AD203B41FA5}">
                      <a16:colId xmlns:a16="http://schemas.microsoft.com/office/drawing/2014/main" val="3212202009"/>
                    </a:ext>
                  </a:extLst>
                </a:gridCol>
                <a:gridCol w="2182556">
                  <a:extLst>
                    <a:ext uri="{9D8B030D-6E8A-4147-A177-3AD203B41FA5}">
                      <a16:colId xmlns:a16="http://schemas.microsoft.com/office/drawing/2014/main" val="4123738628"/>
                    </a:ext>
                  </a:extLst>
                </a:gridCol>
                <a:gridCol w="3685266">
                  <a:extLst>
                    <a:ext uri="{9D8B030D-6E8A-4147-A177-3AD203B41FA5}">
                      <a16:colId xmlns:a16="http://schemas.microsoft.com/office/drawing/2014/main" val="2734861697"/>
                    </a:ext>
                  </a:extLst>
                </a:gridCol>
              </a:tblGrid>
              <a:tr h="630324">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Did you know that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On the other hand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 addition to this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21665648"/>
                  </a:ext>
                </a:extLst>
              </a:tr>
              <a:tr h="674372">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It is true that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If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 spite of this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6726495"/>
                  </a:ext>
                </a:extLst>
              </a:tr>
              <a:tr h="67984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Furthermore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It does not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At that time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1985025"/>
                  </a:ext>
                </a:extLst>
              </a:tr>
              <a:tr h="68537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An important point is that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Although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Unlike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6036418"/>
                  </a:ext>
                </a:extLst>
              </a:tr>
              <a:tr h="67816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 fact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Have you ever…</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Scientists say that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40561611"/>
                  </a:ext>
                </a:extLst>
              </a:tr>
              <a:tr h="67816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Eventually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It can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Amazingly…</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18567931"/>
                  </a:ext>
                </a:extLst>
              </a:tr>
              <a:tr h="649306">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Because of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Usually …</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After…</a:t>
                      </a:r>
                    </a:p>
                  </a:txBody>
                  <a:tcPr anchor="ct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29944682"/>
                  </a:ext>
                </a:extLst>
              </a:tr>
            </a:tbl>
          </a:graphicData>
        </a:graphic>
      </p:graphicFrame>
      <p:sp>
        <p:nvSpPr>
          <p:cNvPr id="4" name="Rectangle 3">
            <a:extLst>
              <a:ext uri="{FF2B5EF4-FFF2-40B4-BE49-F238E27FC236}">
                <a16:creationId xmlns:a16="http://schemas.microsoft.com/office/drawing/2014/main" id="{68FAB6FC-1AF4-3754-9E68-EA0090C5AA90}"/>
              </a:ext>
            </a:extLst>
          </p:cNvPr>
          <p:cNvSpPr/>
          <p:nvPr/>
        </p:nvSpPr>
        <p:spPr>
          <a:xfrm>
            <a:off x="346363" y="251793"/>
            <a:ext cx="2215367" cy="1873097"/>
          </a:xfrm>
          <a:prstGeom prst="rect">
            <a:avLst/>
          </a:pr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Tree>
    <p:extLst>
      <p:ext uri="{BB962C8B-B14F-4D97-AF65-F5344CB8AC3E}">
        <p14:creationId xmlns:p14="http://schemas.microsoft.com/office/powerpoint/2010/main" val="2053549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3491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a:t>
            </a:r>
            <a:r>
              <a:rPr lang="en-GB" altLang="en-US" sz="2000" b="1" dirty="0">
                <a:solidFill>
                  <a:prstClr val="white"/>
                </a:solidFill>
                <a:latin typeface="Comic Sans MS" panose="030F0902030302020204" pitchFamily="66" charset="0"/>
              </a:rPr>
              <a:t>reader’s</a:t>
            </a:r>
            <a:r>
              <a:rPr lang="en-GB" altLang="en-US" b="1" dirty="0">
                <a:solidFill>
                  <a:prstClr val="white"/>
                </a:solidFill>
                <a:latin typeface="Comic Sans MS" panose="030F0902030302020204" pitchFamily="66" charset="0"/>
              </a:rPr>
              <a:t>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928" y="1437417"/>
            <a:ext cx="7356389"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  </a:t>
            </a:r>
            <a:r>
              <a:rPr lang="en-GB" altLang="en-US" sz="1600" dirty="0">
                <a:solidFill>
                  <a:srgbClr val="414042"/>
                </a:solidFill>
              </a:rPr>
              <a:t>your thoughts as you read aloud to pupils.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 to not fully </a:t>
            </a:r>
            <a:br>
              <a:rPr lang="en-GB" altLang="en-US" sz="1600" dirty="0">
                <a:solidFill>
                  <a:srgbClr val="414042"/>
                </a:solidFill>
              </a:rPr>
            </a:br>
            <a:r>
              <a:rPr lang="en-GB" altLang="en-US" sz="1600" dirty="0">
                <a:solidFill>
                  <a:srgbClr val="414042"/>
                </a:solidFill>
              </a:rPr>
              <a:t>understand on first reading but that you know this and also know what to do about it).</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drawing an inference.</a:t>
            </a:r>
          </a:p>
          <a:p>
            <a:pPr marL="269875" indent="-182563">
              <a:spcBef>
                <a:spcPts val="1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3C0D0C00-C4E8-B54E-8C8D-5E9E78FB77B2}"/>
              </a:ext>
            </a:extLst>
          </p:cNvPr>
          <p:cNvSpPr txBox="1">
            <a:spLocks/>
          </p:cNvSpPr>
          <p:nvPr/>
        </p:nvSpPr>
        <p:spPr>
          <a:xfrm>
            <a:off x="420130" y="579315"/>
            <a:ext cx="11343502"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Subordinating Conjunctions</a:t>
            </a:r>
          </a:p>
        </p:txBody>
      </p:sp>
      <p:graphicFrame>
        <p:nvGraphicFramePr>
          <p:cNvPr id="3" name="Group 19">
            <a:extLst>
              <a:ext uri="{FF2B5EF4-FFF2-40B4-BE49-F238E27FC236}">
                <a16:creationId xmlns:a16="http://schemas.microsoft.com/office/drawing/2014/main" id="{537D8780-4C0F-A740-84D8-45DFE3B82845}"/>
              </a:ext>
            </a:extLst>
          </p:cNvPr>
          <p:cNvGraphicFramePr>
            <a:graphicFrameLocks noGrp="1"/>
          </p:cNvGraphicFramePr>
          <p:nvPr>
            <p:extLst>
              <p:ext uri="{D42A27DB-BD31-4B8C-83A1-F6EECF244321}">
                <p14:modId xmlns:p14="http://schemas.microsoft.com/office/powerpoint/2010/main" val="1613543328"/>
              </p:ext>
            </p:extLst>
          </p:nvPr>
        </p:nvGraphicFramePr>
        <p:xfrm>
          <a:off x="1584614" y="1379740"/>
          <a:ext cx="9249641" cy="4337569"/>
        </p:xfrm>
        <a:graphic>
          <a:graphicData uri="http://schemas.openxmlformats.org/drawingml/2006/table">
            <a:tbl>
              <a:tblPr/>
              <a:tblGrid>
                <a:gridCol w="3098223">
                  <a:extLst>
                    <a:ext uri="{9D8B030D-6E8A-4147-A177-3AD203B41FA5}">
                      <a16:colId xmlns:a16="http://schemas.microsoft.com/office/drawing/2014/main" val="364398921"/>
                    </a:ext>
                  </a:extLst>
                </a:gridCol>
                <a:gridCol w="3084945">
                  <a:extLst>
                    <a:ext uri="{9D8B030D-6E8A-4147-A177-3AD203B41FA5}">
                      <a16:colId xmlns:a16="http://schemas.microsoft.com/office/drawing/2014/main" val="2645946372"/>
                    </a:ext>
                  </a:extLst>
                </a:gridCol>
                <a:gridCol w="3066473">
                  <a:extLst>
                    <a:ext uri="{9D8B030D-6E8A-4147-A177-3AD203B41FA5}">
                      <a16:colId xmlns:a16="http://schemas.microsoft.com/office/drawing/2014/main" val="2909586061"/>
                    </a:ext>
                  </a:extLst>
                </a:gridCol>
              </a:tblGrid>
              <a:tr h="433756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82563" marR="0" lvl="0" indent="0" algn="l" defTabSz="914400" rtl="0" eaLnBrk="1" fontAlgn="base" latinLnBrk="0" hangingPunct="1">
                        <a:lnSpc>
                          <a:spcPts val="3300"/>
                        </a:lnSpc>
                        <a:spcBef>
                          <a:spcPct val="0"/>
                        </a:spcBef>
                        <a:spcAft>
                          <a:spcPct val="0"/>
                        </a:spcAft>
                        <a:buClrTx/>
                        <a:buSzTx/>
                        <a:buFontTx/>
                        <a:buNone/>
                        <a:tabLst/>
                      </a:pP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after</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although</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as</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as if</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as long as</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as though</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because</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before</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even if</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even though</a:t>
                      </a:r>
                    </a:p>
                  </a:txBody>
                  <a:tcPr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82563" marR="0" lvl="0" indent="0" algn="l" defTabSz="914400" rtl="0" eaLnBrk="1" fontAlgn="base" latinLnBrk="0" hangingPunct="1">
                        <a:lnSpc>
                          <a:spcPts val="3300"/>
                        </a:lnSpc>
                        <a:spcBef>
                          <a:spcPct val="20000"/>
                        </a:spcBef>
                        <a:spcAft>
                          <a:spcPct val="0"/>
                        </a:spcAft>
                        <a:buClrTx/>
                        <a:buSzTx/>
                        <a:buFontTx/>
                        <a:buNone/>
                        <a:tabLst/>
                      </a:pP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if</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if only</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in order that</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now that</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once</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rather than</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since</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so that</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than</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that</a:t>
                      </a:r>
                    </a:p>
                  </a:txBody>
                  <a:tcPr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182563" marR="0" lvl="0" indent="0" algn="l" defTabSz="914400" rtl="0" eaLnBrk="1" fontAlgn="base" latinLnBrk="0" hangingPunct="1">
                        <a:lnSpc>
                          <a:spcPts val="3300"/>
                        </a:lnSpc>
                        <a:spcBef>
                          <a:spcPct val="0"/>
                        </a:spcBef>
                        <a:spcAft>
                          <a:spcPct val="0"/>
                        </a:spcAft>
                        <a:buClrTx/>
                        <a:buSzTx/>
                        <a:buFontTx/>
                        <a:buNone/>
                        <a:tabLst/>
                      </a:pP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though</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till</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unless</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until</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when</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whenever</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where</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whereas</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wherever</a:t>
                      </a:r>
                      <a:b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25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while</a:t>
                      </a:r>
                    </a:p>
                  </a:txBody>
                  <a:tcPr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40989515"/>
                  </a:ext>
                </a:extLst>
              </a:tr>
            </a:tbl>
          </a:graphicData>
        </a:graphic>
      </p:graphicFrame>
    </p:spTree>
    <p:extLst>
      <p:ext uri="{BB962C8B-B14F-4D97-AF65-F5344CB8AC3E}">
        <p14:creationId xmlns:p14="http://schemas.microsoft.com/office/powerpoint/2010/main" val="17207924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783F9D7-4C49-2443-813C-6A55B997CCBD}"/>
              </a:ext>
            </a:extLst>
          </p:cNvPr>
          <p:cNvSpPr txBox="1">
            <a:spLocks/>
          </p:cNvSpPr>
          <p:nvPr/>
        </p:nvSpPr>
        <p:spPr>
          <a:xfrm>
            <a:off x="420130" y="579315"/>
            <a:ext cx="11343502"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cs typeface="Arial" panose="020B0604020202020204" pitchFamily="34" charset="0"/>
              </a:rPr>
              <a:t>Conjunction Noughts and Crosses</a:t>
            </a:r>
          </a:p>
        </p:txBody>
      </p:sp>
      <p:sp>
        <p:nvSpPr>
          <p:cNvPr id="3" name="Text Box 29">
            <a:extLst>
              <a:ext uri="{FF2B5EF4-FFF2-40B4-BE49-F238E27FC236}">
                <a16:creationId xmlns:a16="http://schemas.microsoft.com/office/drawing/2014/main" id="{88A360BF-94B6-9B49-BF6F-587CA16926A2}"/>
              </a:ext>
            </a:extLst>
          </p:cNvPr>
          <p:cNvSpPr txBox="1">
            <a:spLocks noChangeArrowheads="1"/>
          </p:cNvSpPr>
          <p:nvPr/>
        </p:nvSpPr>
        <p:spPr bwMode="auto">
          <a:xfrm>
            <a:off x="896795" y="5346411"/>
            <a:ext cx="10100720" cy="823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FontTx/>
              <a:buNone/>
            </a:pPr>
            <a:r>
              <a:rPr lang="en-GB" altLang="en-US" sz="1900" dirty="0">
                <a:solidFill>
                  <a:srgbClr val="3E3F41"/>
                </a:solidFill>
              </a:rPr>
              <a:t>Work with a partner.</a:t>
            </a:r>
            <a:br>
              <a:rPr lang="en-GB" altLang="en-US" sz="1900" dirty="0">
                <a:solidFill>
                  <a:srgbClr val="3E3F41"/>
                </a:solidFill>
              </a:rPr>
            </a:br>
            <a:r>
              <a:rPr lang="en-GB" altLang="en-US" sz="1900" dirty="0">
                <a:solidFill>
                  <a:srgbClr val="3E3F41"/>
                </a:solidFill>
              </a:rPr>
              <a:t>Invent two sentences that use a </a:t>
            </a:r>
            <a:r>
              <a:rPr lang="en-US" altLang="en-US" sz="1900" dirty="0">
                <a:solidFill>
                  <a:srgbClr val="3E3F41"/>
                </a:solidFill>
              </a:rPr>
              <a:t>conjunction to link ideas.</a:t>
            </a:r>
            <a:endParaRPr lang="en-GB" altLang="en-US" sz="1900" dirty="0">
              <a:solidFill>
                <a:srgbClr val="3E3F41"/>
              </a:solidFill>
            </a:endParaRPr>
          </a:p>
        </p:txBody>
      </p:sp>
      <p:graphicFrame>
        <p:nvGraphicFramePr>
          <p:cNvPr id="4" name="Group 28">
            <a:extLst>
              <a:ext uri="{FF2B5EF4-FFF2-40B4-BE49-F238E27FC236}">
                <a16:creationId xmlns:a16="http://schemas.microsoft.com/office/drawing/2014/main" id="{5A16F1B8-DCEE-3F48-85E9-21A22480F214}"/>
              </a:ext>
            </a:extLst>
          </p:cNvPr>
          <p:cNvGraphicFramePr>
            <a:graphicFrameLocks noGrp="1"/>
          </p:cNvGraphicFramePr>
          <p:nvPr>
            <p:extLst>
              <p:ext uri="{D42A27DB-BD31-4B8C-83A1-F6EECF244321}">
                <p14:modId xmlns:p14="http://schemas.microsoft.com/office/powerpoint/2010/main" val="479441857"/>
              </p:ext>
            </p:extLst>
          </p:nvPr>
        </p:nvGraphicFramePr>
        <p:xfrm>
          <a:off x="2170979" y="1352406"/>
          <a:ext cx="7850042" cy="3670300"/>
        </p:xfrm>
        <a:graphic>
          <a:graphicData uri="http://schemas.openxmlformats.org/drawingml/2006/table">
            <a:tbl>
              <a:tblPr/>
              <a:tblGrid>
                <a:gridCol w="2617110">
                  <a:extLst>
                    <a:ext uri="{9D8B030D-6E8A-4147-A177-3AD203B41FA5}">
                      <a16:colId xmlns:a16="http://schemas.microsoft.com/office/drawing/2014/main" val="1905098931"/>
                    </a:ext>
                  </a:extLst>
                </a:gridCol>
                <a:gridCol w="2615823">
                  <a:extLst>
                    <a:ext uri="{9D8B030D-6E8A-4147-A177-3AD203B41FA5}">
                      <a16:colId xmlns:a16="http://schemas.microsoft.com/office/drawing/2014/main" val="572158365"/>
                    </a:ext>
                  </a:extLst>
                </a:gridCol>
                <a:gridCol w="2617109">
                  <a:extLst>
                    <a:ext uri="{9D8B030D-6E8A-4147-A177-3AD203B41FA5}">
                      <a16:colId xmlns:a16="http://schemas.microsoft.com/office/drawing/2014/main" val="705314656"/>
                    </a:ext>
                  </a:extLst>
                </a:gridCol>
              </a:tblGrid>
              <a:tr h="122237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4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if</a:t>
                      </a:r>
                    </a:p>
                  </a:txBody>
                  <a:tcPr marL="90000" marR="90000" marT="46800" marB="46800" anchor="ctr" anchorCtr="1" horzOverflow="overflow">
                    <a:lnL>
                      <a:noFill/>
                    </a:lnL>
                    <a:lnR w="38100" cap="flat" cmpd="sng" algn="ctr">
                      <a:solidFill>
                        <a:srgbClr val="0070C0"/>
                      </a:solidFill>
                      <a:prstDash val="solid"/>
                      <a:round/>
                      <a:headEnd type="none" w="med" len="med"/>
                      <a:tailEnd type="none" w="med" len="med"/>
                    </a:lnR>
                    <a:lnT>
                      <a:noFill/>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4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although</a:t>
                      </a:r>
                    </a:p>
                  </a:txBody>
                  <a:tcPr marL="90000" marR="90000" marT="46800" marB="46800" anchor="ctr" anchorCtr="1"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a:noFill/>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4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while</a:t>
                      </a:r>
                    </a:p>
                  </a:txBody>
                  <a:tcPr marL="90000" marR="90000" marT="46800" marB="46800" anchor="ctr" anchorCtr="1" horzOverflow="overflow">
                    <a:lnL w="38100" cap="flat" cmpd="sng" algn="ctr">
                      <a:solidFill>
                        <a:srgbClr val="0070C0"/>
                      </a:solidFill>
                      <a:prstDash val="solid"/>
                      <a:round/>
                      <a:headEnd type="none" w="med" len="med"/>
                      <a:tailEnd type="none" w="med" len="med"/>
                    </a:lnL>
                    <a:lnR>
                      <a:noFill/>
                    </a:lnR>
                    <a:lnT>
                      <a:noFill/>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393403"/>
                  </a:ext>
                </a:extLst>
              </a:tr>
              <a:tr h="1225550">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4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because</a:t>
                      </a:r>
                    </a:p>
                  </a:txBody>
                  <a:tcPr marL="90000" marR="90000" marT="46800" marB="46800" anchor="ctr" anchorCtr="1" horzOverflow="overflow">
                    <a:lnL>
                      <a:noFill/>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4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as</a:t>
                      </a:r>
                    </a:p>
                  </a:txBody>
                  <a:tcPr marL="90000" marR="90000" marT="46800" marB="46800" anchor="ctr" anchorCtr="1"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4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before</a:t>
                      </a:r>
                    </a:p>
                  </a:txBody>
                  <a:tcPr marL="90000" marR="90000" marT="46800" marB="46800" anchor="ctr" anchorCtr="1" horzOverflow="overflow">
                    <a:lnL w="38100" cap="flat" cmpd="sng" algn="ctr">
                      <a:solidFill>
                        <a:srgbClr val="0070C0"/>
                      </a:solidFill>
                      <a:prstDash val="solid"/>
                      <a:round/>
                      <a:headEnd type="none" w="med" len="med"/>
                      <a:tailEnd type="none" w="med" len="med"/>
                    </a:lnL>
                    <a:lnR>
                      <a:noFill/>
                    </a:lnR>
                    <a:lnT w="381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47753269"/>
                  </a:ext>
                </a:extLst>
              </a:tr>
              <a:tr h="1222375">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4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since</a:t>
                      </a:r>
                    </a:p>
                  </a:txBody>
                  <a:tcPr marL="90000" marR="90000" marT="46800" marB="46800" anchor="ctr" anchorCtr="1" horzOverflow="overflow">
                    <a:lnL>
                      <a:noFill/>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4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when</a:t>
                      </a:r>
                    </a:p>
                  </a:txBody>
                  <a:tcPr marL="90000" marR="90000" marT="46800" marB="46800" anchor="ctr" anchorCtr="1" horzOverflow="overflow">
                    <a:lnL w="381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a:noFill/>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9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902030302020204" pitchFamily="66" charset="0"/>
                          <a:cs typeface="Arial" panose="020B0604020202020204" pitchFamily="34" charset="0"/>
                        </a:defRPr>
                      </a:lvl3pPr>
                      <a:lvl4pPr marL="1600200" indent="-228600">
                        <a:spcBef>
                          <a:spcPct val="20000"/>
                        </a:spcBef>
                        <a:defRPr>
                          <a:solidFill>
                            <a:schemeClr val="tx1"/>
                          </a:solidFill>
                          <a:latin typeface="Comic Sans MS" panose="030F0902030302020204" pitchFamily="66" charset="0"/>
                          <a:cs typeface="Arial" panose="020B0604020202020204" pitchFamily="34" charset="0"/>
                        </a:defRPr>
                      </a:lvl4pPr>
                      <a:lvl5pPr marL="2057400" indent="-228600">
                        <a:spcBef>
                          <a:spcPct val="20000"/>
                        </a:spcBef>
                        <a:defRPr>
                          <a:solidFill>
                            <a:schemeClr val="tx1"/>
                          </a:solidFill>
                          <a:latin typeface="Comic Sans MS" panose="030F09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40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after</a:t>
                      </a:r>
                    </a:p>
                  </a:txBody>
                  <a:tcPr marL="90000" marR="90000" marT="46800" marB="46800" anchor="ctr" anchorCtr="1" horzOverflow="overflow">
                    <a:lnL w="38100" cap="flat" cmpd="sng" algn="ctr">
                      <a:solidFill>
                        <a:srgbClr val="0070C0"/>
                      </a:solidFill>
                      <a:prstDash val="solid"/>
                      <a:round/>
                      <a:headEnd type="none" w="med" len="med"/>
                      <a:tailEnd type="none" w="med" len="med"/>
                    </a:lnL>
                    <a:lnR>
                      <a:noFill/>
                    </a:lnR>
                    <a:lnT w="38100" cap="flat" cmpd="sng" algn="ctr">
                      <a:solidFill>
                        <a:srgbClr val="0070C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2203874646"/>
                  </a:ext>
                </a:extLst>
              </a:tr>
            </a:tbl>
          </a:graphicData>
        </a:graphic>
      </p:graphicFrame>
    </p:spTree>
    <p:extLst>
      <p:ext uri="{BB962C8B-B14F-4D97-AF65-F5344CB8AC3E}">
        <p14:creationId xmlns:p14="http://schemas.microsoft.com/office/powerpoint/2010/main" val="16344014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F981BA85-17DC-4B4C-A2A4-3242916920B9}"/>
              </a:ext>
            </a:extLst>
          </p:cNvPr>
          <p:cNvSpPr txBox="1">
            <a:spLocks/>
          </p:cNvSpPr>
          <p:nvPr/>
        </p:nvSpPr>
        <p:spPr>
          <a:xfrm>
            <a:off x="444842" y="879564"/>
            <a:ext cx="11294077"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The apostrophe</a:t>
            </a:r>
          </a:p>
        </p:txBody>
      </p:sp>
      <p:pic>
        <p:nvPicPr>
          <p:cNvPr id="3" name="Picture 2" descr="Logo&#10;&#10;Description automatically generated">
            <a:extLst>
              <a:ext uri="{FF2B5EF4-FFF2-40B4-BE49-F238E27FC236}">
                <a16:creationId xmlns:a16="http://schemas.microsoft.com/office/drawing/2014/main" id="{23706E10-5312-774D-825E-45854D8F5DC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49206" y="796313"/>
            <a:ext cx="457812" cy="692278"/>
          </a:xfrm>
          <a:prstGeom prst="rect">
            <a:avLst/>
          </a:prstGeom>
        </p:spPr>
      </p:pic>
      <p:sp>
        <p:nvSpPr>
          <p:cNvPr id="4" name="Text Box 3">
            <a:extLst>
              <a:ext uri="{FF2B5EF4-FFF2-40B4-BE49-F238E27FC236}">
                <a16:creationId xmlns:a16="http://schemas.microsoft.com/office/drawing/2014/main" id="{44D5CF56-0532-0F47-987B-FF4BB6D8AD18}"/>
              </a:ext>
            </a:extLst>
          </p:cNvPr>
          <p:cNvSpPr txBox="1">
            <a:spLocks noChangeArrowheads="1"/>
          </p:cNvSpPr>
          <p:nvPr/>
        </p:nvSpPr>
        <p:spPr bwMode="auto">
          <a:xfrm>
            <a:off x="1456794" y="1827876"/>
            <a:ext cx="9615919" cy="1400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3038" indent="-173038">
              <a:defRPr>
                <a:solidFill>
                  <a:schemeClr val="tx1"/>
                </a:solidFill>
                <a:latin typeface="Comic Sans MS" panose="030F0902030302020204" pitchFamily="66" charset="0"/>
                <a:cs typeface="Arial" panose="020B0604020202020204" pitchFamily="34" charset="0"/>
              </a:defRPr>
            </a:lvl1pPr>
            <a:lvl2pPr marL="984250">
              <a:defRPr>
                <a:solidFill>
                  <a:schemeClr val="tx1"/>
                </a:solidFill>
                <a:latin typeface="Comic Sans MS" panose="030F0902030302020204" pitchFamily="66" charset="0"/>
                <a:cs typeface="Arial" panose="020B0604020202020204" pitchFamily="34" charset="0"/>
              </a:defRPr>
            </a:lvl2pPr>
            <a:lvl3pPr marL="1612900" indent="-449263">
              <a:defRPr>
                <a:solidFill>
                  <a:schemeClr val="tx1"/>
                </a:solidFill>
                <a:latin typeface="Comic Sans MS" panose="030F0902030302020204" pitchFamily="66" charset="0"/>
                <a:cs typeface="Arial" panose="020B0604020202020204" pitchFamily="34" charset="0"/>
              </a:defRPr>
            </a:lvl3pPr>
            <a:lvl4pPr marL="1792288">
              <a:defRPr>
                <a:solidFill>
                  <a:schemeClr val="tx1"/>
                </a:solidFill>
                <a:latin typeface="Comic Sans MS" panose="030F0902030302020204" pitchFamily="66" charset="0"/>
                <a:cs typeface="Arial" panose="020B0604020202020204" pitchFamily="34" charset="0"/>
              </a:defRPr>
            </a:lvl4pPr>
            <a:lvl5pPr marL="1971675">
              <a:defRPr>
                <a:solidFill>
                  <a:schemeClr val="tx1"/>
                </a:solidFill>
                <a:latin typeface="Comic Sans MS" panose="030F0902030302020204" pitchFamily="66" charset="0"/>
                <a:cs typeface="Arial" panose="020B0604020202020204" pitchFamily="34" charset="0"/>
              </a:defRPr>
            </a:lvl5pPr>
            <a:lvl6pPr marL="2428875"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886075"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343275"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00475"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a:spcBef>
                <a:spcPct val="20000"/>
              </a:spcBef>
            </a:pPr>
            <a:r>
              <a:rPr lang="en-GB" altLang="en-US" sz="2500" b="1" dirty="0">
                <a:solidFill>
                  <a:srgbClr val="EC7206"/>
                </a:solidFill>
              </a:rPr>
              <a:t>Apostrophes</a:t>
            </a:r>
            <a:r>
              <a:rPr lang="en-GB" altLang="en-US" sz="2500" dirty="0"/>
              <a:t> </a:t>
            </a:r>
            <a:r>
              <a:rPr lang="en-GB" altLang="en-US" sz="2500" dirty="0">
                <a:solidFill>
                  <a:srgbClr val="3E3F41"/>
                </a:solidFill>
              </a:rPr>
              <a:t>are used to:</a:t>
            </a:r>
          </a:p>
          <a:p>
            <a:pPr marL="0" lvl="1" indent="-312738">
              <a:spcBef>
                <a:spcPct val="20000"/>
              </a:spcBef>
              <a:buClr>
                <a:srgbClr val="0070C0"/>
              </a:buClr>
              <a:buFont typeface="Arial" panose="020B0604020202020204" pitchFamily="34" charset="0"/>
              <a:buChar char="•"/>
            </a:pPr>
            <a:r>
              <a:rPr lang="en-GB" altLang="en-US" sz="2500" dirty="0">
                <a:solidFill>
                  <a:srgbClr val="3E3F41"/>
                </a:solidFill>
              </a:rPr>
              <a:t>show the place of missing letters (e.g. </a:t>
            </a:r>
            <a:r>
              <a:rPr lang="en-GB" altLang="en-US" sz="2500" b="1" dirty="0">
                <a:solidFill>
                  <a:srgbClr val="3E3F41"/>
                </a:solidFill>
              </a:rPr>
              <a:t>I</a:t>
            </a:r>
            <a:r>
              <a:rPr lang="en-GB" altLang="en-US" sz="25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rPr>
              <a:t>m for </a:t>
            </a:r>
            <a:r>
              <a:rPr lang="en-GB" altLang="en-US" sz="2500" b="1" dirty="0">
                <a:solidFill>
                  <a:srgbClr val="3E3F41"/>
                </a:solidFill>
              </a:rPr>
              <a:t>I</a:t>
            </a:r>
            <a:r>
              <a:rPr lang="en-GB" altLang="en-US" sz="2500" dirty="0">
                <a:solidFill>
                  <a:srgbClr val="3E3F41"/>
                </a:solidFill>
              </a:rPr>
              <a:t> am)</a:t>
            </a:r>
          </a:p>
          <a:p>
            <a:pPr marL="0" lvl="1" indent="-312738">
              <a:spcBef>
                <a:spcPct val="20000"/>
              </a:spcBef>
              <a:buClr>
                <a:srgbClr val="0070C0"/>
              </a:buClr>
              <a:buFont typeface="Arial" panose="020B0604020202020204" pitchFamily="34" charset="0"/>
              <a:buChar char="•"/>
            </a:pPr>
            <a:r>
              <a:rPr lang="en-GB" altLang="en-US" sz="2500" dirty="0">
                <a:solidFill>
                  <a:srgbClr val="3E3F41"/>
                </a:solidFill>
              </a:rPr>
              <a:t>mark possessives (e.g. Dad</a:t>
            </a:r>
            <a:r>
              <a:rPr lang="en-GB" altLang="en-US" sz="25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rPr>
              <a:t>s</a:t>
            </a:r>
            <a:r>
              <a:rPr lang="en-GB" altLang="en-US" sz="2500" dirty="0"/>
              <a:t> </a:t>
            </a:r>
            <a:r>
              <a:rPr lang="en-GB" altLang="en-US" sz="2500" dirty="0">
                <a:solidFill>
                  <a:srgbClr val="3E3F41"/>
                </a:solidFill>
              </a:rPr>
              <a:t>watch).</a:t>
            </a:r>
          </a:p>
        </p:txBody>
      </p:sp>
      <p:sp>
        <p:nvSpPr>
          <p:cNvPr id="5" name="Rectangle 5">
            <a:extLst>
              <a:ext uri="{FF2B5EF4-FFF2-40B4-BE49-F238E27FC236}">
                <a16:creationId xmlns:a16="http://schemas.microsoft.com/office/drawing/2014/main" id="{3A959F79-76C8-D54A-BBD6-831D450E0F4C}"/>
              </a:ext>
            </a:extLst>
          </p:cNvPr>
          <p:cNvSpPr>
            <a:spLocks noChangeArrowheads="1"/>
          </p:cNvSpPr>
          <p:nvPr/>
        </p:nvSpPr>
        <p:spPr bwMode="auto">
          <a:xfrm>
            <a:off x="1456794" y="3567544"/>
            <a:ext cx="5180492" cy="205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500" dirty="0">
                <a:solidFill>
                  <a:srgbClr val="3E3F41"/>
                </a:solidFill>
                <a:latin typeface="Comic Sans MS" panose="030F0902030302020204" pitchFamily="66" charset="0"/>
              </a:rPr>
              <a:t>When the apostrophe shows that something belongs to someone or something it is known as a </a:t>
            </a:r>
            <a:r>
              <a:rPr lang="en-GB" altLang="en-US" sz="2500" dirty="0">
                <a:solidFill>
                  <a:srgbClr val="EC7206"/>
                </a:solidFill>
                <a:latin typeface="Comic Sans MS" panose="030F0902030302020204" pitchFamily="66" charset="0"/>
              </a:rPr>
              <a:t>possessive </a:t>
            </a:r>
            <a:r>
              <a:rPr lang="en-GB" altLang="en-US" sz="2500" dirty="0">
                <a:solidFill>
                  <a:srgbClr val="3E3F41"/>
                </a:solidFill>
                <a:latin typeface="Comic Sans MS" panose="030F0902030302020204" pitchFamily="66" charset="0"/>
              </a:rPr>
              <a:t>apostrophe) e.g. Jack</a:t>
            </a:r>
            <a:r>
              <a:rPr lang="en-GB" altLang="en-US" sz="25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s</a:t>
            </a:r>
            <a:r>
              <a:rPr lang="en-GB" altLang="en-US" sz="2500" dirty="0">
                <a:latin typeface="Comic Sans MS" panose="030F0902030302020204" pitchFamily="66" charset="0"/>
              </a:rPr>
              <a:t> </a:t>
            </a:r>
            <a:r>
              <a:rPr lang="en-GB" altLang="en-US" sz="2500" dirty="0">
                <a:solidFill>
                  <a:srgbClr val="3E3F41"/>
                </a:solidFill>
                <a:latin typeface="Comic Sans MS" panose="030F0902030302020204" pitchFamily="66" charset="0"/>
              </a:rPr>
              <a:t>mother.</a:t>
            </a:r>
          </a:p>
        </p:txBody>
      </p:sp>
      <p:pic>
        <p:nvPicPr>
          <p:cNvPr id="7" name="Picture 6">
            <a:extLst>
              <a:ext uri="{FF2B5EF4-FFF2-40B4-BE49-F238E27FC236}">
                <a16:creationId xmlns:a16="http://schemas.microsoft.com/office/drawing/2014/main" id="{73D99E7D-C0F7-B349-ACF8-40CFB67AC0C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613525" y="3934437"/>
            <a:ext cx="2554288" cy="21272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picture containing icon&#10;&#10;Description automatically generated">
            <a:extLst>
              <a:ext uri="{FF2B5EF4-FFF2-40B4-BE49-F238E27FC236}">
                <a16:creationId xmlns:a16="http://schemas.microsoft.com/office/drawing/2014/main" id="{4C65395E-D4CF-6944-8FC1-A3436209A1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92739" y="3879957"/>
            <a:ext cx="1983920" cy="2232707"/>
          </a:xfrm>
          <a:prstGeom prst="rect">
            <a:avLst/>
          </a:prstGeom>
        </p:spPr>
      </p:pic>
    </p:spTree>
    <p:extLst>
      <p:ext uri="{BB962C8B-B14F-4D97-AF65-F5344CB8AC3E}">
        <p14:creationId xmlns:p14="http://schemas.microsoft.com/office/powerpoint/2010/main" val="60350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74214BC6-6F12-0C4A-B64D-8ADC5A9F6F17}"/>
              </a:ext>
            </a:extLst>
          </p:cNvPr>
          <p:cNvSpPr>
            <a:spLocks noChangeArrowheads="1"/>
          </p:cNvSpPr>
          <p:nvPr/>
        </p:nvSpPr>
        <p:spPr bwMode="auto">
          <a:xfrm>
            <a:off x="1934657" y="1951623"/>
            <a:ext cx="8322685" cy="2620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nSpc>
                <a:spcPct val="95000"/>
              </a:lnSpc>
              <a:spcBef>
                <a:spcPts val="1500"/>
              </a:spcBef>
            </a:pPr>
            <a:r>
              <a:rPr lang="en-GB" altLang="en-US" sz="2400" b="1" dirty="0">
                <a:solidFill>
                  <a:srgbClr val="EC7206"/>
                </a:solidFill>
                <a:latin typeface="Comic Sans MS" panose="030F0902030302020204" pitchFamily="66" charset="0"/>
              </a:rPr>
              <a:t>Use apostrophes </a:t>
            </a:r>
            <a:r>
              <a:rPr lang="en-GB" altLang="en-US" sz="2400" dirty="0">
                <a:solidFill>
                  <a:srgbClr val="3E3F41"/>
                </a:solidFill>
                <a:latin typeface="Comic Sans MS" panose="030F0902030302020204" pitchFamily="66" charset="0"/>
              </a:rPr>
              <a:t>to indicate singular and plural possession (e.g. </a:t>
            </a:r>
            <a:r>
              <a:rPr lang="en-GB" altLang="en-US" sz="2400" i="1" dirty="0">
                <a:solidFill>
                  <a:srgbClr val="3E3F41"/>
                </a:solidFill>
                <a:latin typeface="Comic Sans MS" panose="030F0902030302020204" pitchFamily="66" charset="0"/>
              </a:rPr>
              <a:t>the girl</a:t>
            </a:r>
            <a:r>
              <a:rPr lang="en-GB" altLang="en-US" sz="2600" b="1" i="1" dirty="0">
                <a:solidFill>
                  <a:srgbClr val="EC7206"/>
                </a:solidFill>
                <a:latin typeface="Times New Roman" panose="02020603050405020304" pitchFamily="18" charset="0"/>
                <a:cs typeface="Times New Roman" panose="02020603050405020304" pitchFamily="18" charset="0"/>
              </a:rPr>
              <a:t>’</a:t>
            </a:r>
            <a:r>
              <a:rPr lang="en-GB" altLang="en-US" sz="2400" i="1" dirty="0">
                <a:solidFill>
                  <a:srgbClr val="3E3F41"/>
                </a:solidFill>
                <a:latin typeface="Comic Sans MS" panose="030F0902030302020204" pitchFamily="66" charset="0"/>
              </a:rPr>
              <a:t>s</a:t>
            </a:r>
            <a:r>
              <a:rPr lang="en-GB" altLang="en-US" sz="2400" i="1" dirty="0">
                <a:solidFill>
                  <a:srgbClr val="3E3F41"/>
                </a:solidFill>
              </a:rPr>
              <a:t> </a:t>
            </a:r>
            <a:r>
              <a:rPr lang="en-GB" altLang="en-US" sz="2400" i="1" dirty="0">
                <a:solidFill>
                  <a:srgbClr val="3E3F41"/>
                </a:solidFill>
                <a:latin typeface="Comic Sans MS" panose="030F0902030302020204" pitchFamily="66" charset="0"/>
              </a:rPr>
              <a:t>name</a:t>
            </a:r>
            <a:r>
              <a:rPr lang="en-GB" altLang="en-US" sz="2400" dirty="0">
                <a:solidFill>
                  <a:srgbClr val="3E3F41"/>
                </a:solidFill>
                <a:latin typeface="Comic Sans MS" panose="030F0902030302020204" pitchFamily="66" charset="0"/>
              </a:rPr>
              <a:t>, </a:t>
            </a:r>
            <a:r>
              <a:rPr lang="en-GB" altLang="en-US" sz="2400" i="1" dirty="0">
                <a:solidFill>
                  <a:srgbClr val="3E3F41"/>
                </a:solidFill>
                <a:latin typeface="Comic Sans MS" panose="030F0902030302020204" pitchFamily="66" charset="0"/>
              </a:rPr>
              <a:t>the </a:t>
            </a:r>
            <a:r>
              <a:rPr lang="en-GB" altLang="en-US" sz="2400" i="1" dirty="0" err="1">
                <a:solidFill>
                  <a:srgbClr val="3E3F41"/>
                </a:solidFill>
                <a:latin typeface="Comic Sans MS" panose="030F0902030302020204" pitchFamily="66" charset="0"/>
              </a:rPr>
              <a:t>girls</a:t>
            </a:r>
            <a:r>
              <a:rPr lang="en-GB" altLang="en-US" sz="2600" b="1" i="1" dirty="0" err="1">
                <a:solidFill>
                  <a:srgbClr val="EC7206"/>
                </a:solidFill>
                <a:latin typeface="Times New Roman" panose="02020603050405020304" pitchFamily="18" charset="0"/>
                <a:cs typeface="Times New Roman" panose="02020603050405020304" pitchFamily="18" charset="0"/>
              </a:rPr>
              <a:t>’</a:t>
            </a:r>
            <a:r>
              <a:rPr lang="en-GB" altLang="en-US" sz="2400" i="1" dirty="0" err="1">
                <a:solidFill>
                  <a:srgbClr val="3E3F41"/>
                </a:solidFill>
                <a:latin typeface="Comic Sans MS" panose="030F0902030302020204" pitchFamily="66" charset="0"/>
              </a:rPr>
              <a:t>names</a:t>
            </a:r>
            <a:r>
              <a:rPr lang="en-GB" altLang="en-US" sz="2400" dirty="0">
                <a:solidFill>
                  <a:srgbClr val="3E3F41"/>
                </a:solidFill>
                <a:latin typeface="Comic Sans MS" panose="030F0902030302020204" pitchFamily="66" charset="0"/>
              </a:rPr>
              <a:t>).</a:t>
            </a:r>
          </a:p>
          <a:p>
            <a:pPr>
              <a:lnSpc>
                <a:spcPct val="95000"/>
              </a:lnSpc>
              <a:spcBef>
                <a:spcPts val="1500"/>
              </a:spcBef>
            </a:pPr>
            <a:r>
              <a:rPr lang="en-GB" altLang="en-US" sz="2400" dirty="0">
                <a:solidFill>
                  <a:srgbClr val="3E3F41"/>
                </a:solidFill>
                <a:latin typeface="Comic Sans MS" panose="030F0902030302020204" pitchFamily="66" charset="0"/>
              </a:rPr>
              <a:t>Place the apostrophe in words with regular plurals (e.g. </a:t>
            </a:r>
            <a:r>
              <a:rPr lang="en-GB" altLang="en-US" sz="2400" i="1" dirty="0">
                <a:solidFill>
                  <a:srgbClr val="3E3F41"/>
                </a:solidFill>
                <a:latin typeface="Comic Sans MS" panose="030F0902030302020204" pitchFamily="66" charset="0"/>
              </a:rPr>
              <a:t>girls</a:t>
            </a:r>
            <a:r>
              <a:rPr lang="en-GB" altLang="en-US" sz="2400" i="1" dirty="0"/>
              <a:t> </a:t>
            </a:r>
            <a:r>
              <a:rPr lang="en-GB" altLang="en-US" sz="2600" b="1" i="1" dirty="0">
                <a:solidFill>
                  <a:srgbClr val="EC7206"/>
                </a:solidFill>
                <a:latin typeface="Times New Roman" panose="02020603050405020304" pitchFamily="18" charset="0"/>
                <a:cs typeface="Times New Roman" panose="02020603050405020304" pitchFamily="18" charset="0"/>
              </a:rPr>
              <a:t>’</a:t>
            </a:r>
            <a:r>
              <a:rPr lang="en-GB" altLang="en-US" sz="2400" i="1" dirty="0">
                <a:solidFill>
                  <a:srgbClr val="3E3F41"/>
                </a:solidFill>
                <a:latin typeface="Comic Sans MS" panose="030F0902030302020204" pitchFamily="66" charset="0"/>
              </a:rPr>
              <a:t>,</a:t>
            </a:r>
            <a:r>
              <a:rPr lang="en-GB" altLang="en-US" sz="2400" i="1" dirty="0"/>
              <a:t> </a:t>
            </a:r>
            <a:r>
              <a:rPr lang="en-GB" altLang="en-US" sz="2400" i="1" dirty="0">
                <a:solidFill>
                  <a:srgbClr val="3E3F41"/>
                </a:solidFill>
                <a:latin typeface="Comic Sans MS" panose="030F0902030302020204" pitchFamily="66" charset="0"/>
              </a:rPr>
              <a:t>boys</a:t>
            </a:r>
            <a:r>
              <a:rPr lang="en-GB" altLang="en-US" sz="2600" b="1" i="1" dirty="0">
                <a:solidFill>
                  <a:srgbClr val="EC7206"/>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902030302020204" pitchFamily="66" charset="0"/>
              </a:rPr>
              <a:t>)</a:t>
            </a:r>
            <a:r>
              <a:rPr lang="en-GB" altLang="en-US" sz="2400" dirty="0"/>
              <a:t> </a:t>
            </a:r>
            <a:r>
              <a:rPr lang="en-GB" altLang="en-US" sz="2400" dirty="0">
                <a:solidFill>
                  <a:srgbClr val="3E3F41"/>
                </a:solidFill>
                <a:latin typeface="Comic Sans MS" panose="030F0902030302020204" pitchFamily="66" charset="0"/>
              </a:rPr>
              <a:t>and in words with irregular plurals (e.g. </a:t>
            </a:r>
            <a:r>
              <a:rPr lang="en-GB" altLang="en-US" sz="2400" i="1" dirty="0">
                <a:solidFill>
                  <a:srgbClr val="3E3F41"/>
                </a:solidFill>
                <a:latin typeface="Comic Sans MS" panose="030F0902030302020204" pitchFamily="66" charset="0"/>
              </a:rPr>
              <a:t>children</a:t>
            </a:r>
            <a:r>
              <a:rPr lang="en-GB" altLang="en-US" sz="2600" b="1" i="1" dirty="0">
                <a:solidFill>
                  <a:srgbClr val="EC7206"/>
                </a:solidFill>
                <a:latin typeface="Times New Roman" panose="02020603050405020304" pitchFamily="18" charset="0"/>
                <a:cs typeface="Times New Roman" panose="02020603050405020304" pitchFamily="18" charset="0"/>
              </a:rPr>
              <a:t>’</a:t>
            </a:r>
            <a:r>
              <a:rPr lang="en-GB" altLang="en-US" sz="2400" i="1" dirty="0">
                <a:solidFill>
                  <a:srgbClr val="3E3F41"/>
                </a:solidFill>
                <a:latin typeface="Comic Sans MS" panose="030F0902030302020204" pitchFamily="66" charset="0"/>
              </a:rPr>
              <a:t>s</a:t>
            </a:r>
            <a:r>
              <a:rPr lang="en-GB" altLang="en-US" sz="2400" dirty="0">
                <a:solidFill>
                  <a:srgbClr val="3E3F41"/>
                </a:solidFill>
                <a:latin typeface="Comic Sans MS" panose="030F0902030302020204" pitchFamily="66" charset="0"/>
              </a:rPr>
              <a:t>).</a:t>
            </a:r>
          </a:p>
        </p:txBody>
      </p:sp>
      <p:sp>
        <p:nvSpPr>
          <p:cNvPr id="3" name="Subtitle 2">
            <a:extLst>
              <a:ext uri="{FF2B5EF4-FFF2-40B4-BE49-F238E27FC236}">
                <a16:creationId xmlns:a16="http://schemas.microsoft.com/office/drawing/2014/main" id="{B356963A-262D-F74B-A130-4911943CF74E}"/>
              </a:ext>
            </a:extLst>
          </p:cNvPr>
          <p:cNvSpPr txBox="1">
            <a:spLocks/>
          </p:cNvSpPr>
          <p:nvPr/>
        </p:nvSpPr>
        <p:spPr>
          <a:xfrm>
            <a:off x="444842" y="643970"/>
            <a:ext cx="11294077"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Objectives</a:t>
            </a:r>
          </a:p>
        </p:txBody>
      </p:sp>
    </p:spTree>
    <p:extLst>
      <p:ext uri="{BB962C8B-B14F-4D97-AF65-F5344CB8AC3E}">
        <p14:creationId xmlns:p14="http://schemas.microsoft.com/office/powerpoint/2010/main" val="25260072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34307BF4-719B-7D4C-9BE3-7E8587A9427C}"/>
              </a:ext>
            </a:extLst>
          </p:cNvPr>
          <p:cNvSpPr txBox="1">
            <a:spLocks/>
          </p:cNvSpPr>
          <p:nvPr/>
        </p:nvSpPr>
        <p:spPr>
          <a:xfrm>
            <a:off x="432486" y="643970"/>
            <a:ext cx="1131879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The apostrophe</a:t>
            </a:r>
          </a:p>
        </p:txBody>
      </p:sp>
      <p:pic>
        <p:nvPicPr>
          <p:cNvPr id="3" name="Picture 2" descr="Logo&#10;&#10;Description automatically generated">
            <a:extLst>
              <a:ext uri="{FF2B5EF4-FFF2-40B4-BE49-F238E27FC236}">
                <a16:creationId xmlns:a16="http://schemas.microsoft.com/office/drawing/2014/main" id="{79B5747B-2E64-894B-873A-5419CC13427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49206" y="560719"/>
            <a:ext cx="457812" cy="692278"/>
          </a:xfrm>
          <a:prstGeom prst="rect">
            <a:avLst/>
          </a:prstGeom>
        </p:spPr>
      </p:pic>
      <p:sp>
        <p:nvSpPr>
          <p:cNvPr id="4" name="Text Box 4">
            <a:extLst>
              <a:ext uri="{FF2B5EF4-FFF2-40B4-BE49-F238E27FC236}">
                <a16:creationId xmlns:a16="http://schemas.microsoft.com/office/drawing/2014/main" id="{517F92B9-1E12-574A-9253-8C037F971D85}"/>
              </a:ext>
            </a:extLst>
          </p:cNvPr>
          <p:cNvSpPr txBox="1">
            <a:spLocks noChangeArrowheads="1"/>
          </p:cNvSpPr>
          <p:nvPr/>
        </p:nvSpPr>
        <p:spPr bwMode="auto">
          <a:xfrm>
            <a:off x="0" y="1350624"/>
            <a:ext cx="12192000" cy="746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85000"/>
              </a:lnSpc>
              <a:spcBef>
                <a:spcPct val="30000"/>
              </a:spcBef>
            </a:pPr>
            <a:r>
              <a:rPr lang="en-GB" altLang="en-US" sz="2500" dirty="0">
                <a:solidFill>
                  <a:srgbClr val="3E3F41"/>
                </a:solidFill>
                <a:latin typeface="Comic Sans MS" panose="030F0902030302020204" pitchFamily="66" charset="0"/>
              </a:rPr>
              <a:t>Use an </a:t>
            </a:r>
            <a:r>
              <a:rPr lang="en-GB" altLang="en-US" sz="2500" b="1" dirty="0">
                <a:solidFill>
                  <a:srgbClr val="0070C0"/>
                </a:solidFill>
                <a:latin typeface="Comic Sans MS" panose="030F0902030302020204" pitchFamily="66" charset="0"/>
              </a:rPr>
              <a:t>apostrophe</a:t>
            </a:r>
            <a:r>
              <a:rPr lang="en-GB" altLang="en-US" sz="2500" dirty="0">
                <a:solidFill>
                  <a:srgbClr val="3E3F41"/>
                </a:solidFill>
                <a:latin typeface="Comic Sans MS" panose="030F0902030302020204" pitchFamily="66" charset="0"/>
              </a:rPr>
              <a:t> to show </a:t>
            </a:r>
            <a:r>
              <a:rPr lang="en-GB" altLang="en-US" sz="2500" b="1" dirty="0">
                <a:solidFill>
                  <a:srgbClr val="3E3F41"/>
                </a:solidFill>
                <a:latin typeface="Comic Sans MS" panose="030F0902030302020204" pitchFamily="66" charset="0"/>
              </a:rPr>
              <a:t>possession</a:t>
            </a:r>
            <a:br>
              <a:rPr lang="en-GB" altLang="en-US" sz="2500" dirty="0">
                <a:solidFill>
                  <a:srgbClr val="3E3F41"/>
                </a:solidFill>
                <a:latin typeface="Comic Sans MS" panose="030F0902030302020204" pitchFamily="66" charset="0"/>
              </a:rPr>
            </a:br>
            <a:r>
              <a:rPr lang="en-GB" altLang="en-US" sz="2500" dirty="0">
                <a:solidFill>
                  <a:srgbClr val="3E3F41"/>
                </a:solidFill>
                <a:latin typeface="Comic Sans MS" panose="030F0902030302020204" pitchFamily="66" charset="0"/>
              </a:rPr>
              <a:t>or </a:t>
            </a:r>
            <a:r>
              <a:rPr lang="en-GB" altLang="en-US" sz="2500" b="1" dirty="0">
                <a:solidFill>
                  <a:srgbClr val="3E3F41"/>
                </a:solidFill>
                <a:latin typeface="Comic Sans MS" panose="030F0902030302020204" pitchFamily="66" charset="0"/>
              </a:rPr>
              <a:t>omission</a:t>
            </a:r>
            <a:r>
              <a:rPr lang="en-GB" altLang="en-US" sz="2500" dirty="0">
                <a:solidFill>
                  <a:srgbClr val="3E3F41"/>
                </a:solidFill>
                <a:latin typeface="Comic Sans MS" panose="030F0902030302020204" pitchFamily="66" charset="0"/>
              </a:rPr>
              <a:t>, </a:t>
            </a:r>
            <a:r>
              <a:rPr lang="en-GB" altLang="en-US" sz="2500" b="1" dirty="0">
                <a:solidFill>
                  <a:srgbClr val="3E3F41"/>
                </a:solidFill>
                <a:latin typeface="Comic Sans MS" panose="030F0902030302020204" pitchFamily="66" charset="0"/>
              </a:rPr>
              <a:t>never</a:t>
            </a:r>
            <a:r>
              <a:rPr lang="en-GB" altLang="en-US" sz="2500" dirty="0">
                <a:solidFill>
                  <a:srgbClr val="3E3F41"/>
                </a:solidFill>
                <a:latin typeface="Comic Sans MS" panose="030F0902030302020204" pitchFamily="66" charset="0"/>
              </a:rPr>
              <a:t> to show a plural.</a:t>
            </a:r>
          </a:p>
        </p:txBody>
      </p:sp>
      <p:sp>
        <p:nvSpPr>
          <p:cNvPr id="5" name="AutoShape 6">
            <a:extLst>
              <a:ext uri="{FF2B5EF4-FFF2-40B4-BE49-F238E27FC236}">
                <a16:creationId xmlns:a16="http://schemas.microsoft.com/office/drawing/2014/main" id="{B27B4D84-87AC-4543-993E-EFE394830F80}"/>
              </a:ext>
            </a:extLst>
          </p:cNvPr>
          <p:cNvSpPr>
            <a:spLocks noChangeArrowheads="1"/>
          </p:cNvSpPr>
          <p:nvPr/>
        </p:nvSpPr>
        <p:spPr bwMode="auto">
          <a:xfrm>
            <a:off x="1076946" y="3875084"/>
            <a:ext cx="4341186" cy="623020"/>
          </a:xfrm>
          <a:prstGeom prst="roundRect">
            <a:avLst>
              <a:gd name="adj" fmla="val 16667"/>
            </a:avLst>
          </a:prstGeom>
          <a:solidFill>
            <a:srgbClr val="00B050"/>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500" dirty="0">
                <a:solidFill>
                  <a:schemeClr val="bg1"/>
                </a:solidFill>
              </a:rPr>
              <a:t>Find the owner</a:t>
            </a:r>
          </a:p>
        </p:txBody>
      </p:sp>
      <p:sp>
        <p:nvSpPr>
          <p:cNvPr id="6" name="AutoShape 17">
            <a:extLst>
              <a:ext uri="{FF2B5EF4-FFF2-40B4-BE49-F238E27FC236}">
                <a16:creationId xmlns:a16="http://schemas.microsoft.com/office/drawing/2014/main" id="{DD672B74-C24D-9B40-A47F-C48AB7EC9749}"/>
              </a:ext>
            </a:extLst>
          </p:cNvPr>
          <p:cNvSpPr>
            <a:spLocks noChangeArrowheads="1"/>
          </p:cNvSpPr>
          <p:nvPr/>
        </p:nvSpPr>
        <p:spPr bwMode="auto">
          <a:xfrm>
            <a:off x="6456276" y="3875084"/>
            <a:ext cx="1316169" cy="623020"/>
          </a:xfrm>
          <a:prstGeom prst="roundRect">
            <a:avLst>
              <a:gd name="adj" fmla="val 16667"/>
            </a:avLst>
          </a:prstGeom>
          <a:noFill/>
          <a:ln w="28575">
            <a:solidFill>
              <a:srgbClr val="00B050"/>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500" dirty="0">
                <a:solidFill>
                  <a:srgbClr val="3E3F41"/>
                </a:solidFill>
              </a:rPr>
              <a:t>Jack</a:t>
            </a:r>
          </a:p>
        </p:txBody>
      </p:sp>
      <p:sp>
        <p:nvSpPr>
          <p:cNvPr id="7" name="AutoShape 23">
            <a:extLst>
              <a:ext uri="{FF2B5EF4-FFF2-40B4-BE49-F238E27FC236}">
                <a16:creationId xmlns:a16="http://schemas.microsoft.com/office/drawing/2014/main" id="{0D8028FD-D4DA-8143-A071-3E4200FDBEFD}"/>
              </a:ext>
            </a:extLst>
          </p:cNvPr>
          <p:cNvSpPr>
            <a:spLocks noChangeArrowheads="1"/>
          </p:cNvSpPr>
          <p:nvPr/>
        </p:nvSpPr>
        <p:spPr bwMode="auto">
          <a:xfrm>
            <a:off x="5521154" y="4067390"/>
            <a:ext cx="832100" cy="238407"/>
          </a:xfrm>
          <a:prstGeom prst="rightArrow">
            <a:avLst>
              <a:gd name="adj1" fmla="val 50000"/>
              <a:gd name="adj2" fmla="val 72514"/>
            </a:avLst>
          </a:prstGeom>
          <a:solidFill>
            <a:srgbClr val="00B05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500">
              <a:latin typeface="Arial" panose="020B0604020202020204" pitchFamily="34" charset="0"/>
            </a:endParaRPr>
          </a:p>
        </p:txBody>
      </p:sp>
      <p:sp>
        <p:nvSpPr>
          <p:cNvPr id="8" name="AutoShape 12">
            <a:extLst>
              <a:ext uri="{FF2B5EF4-FFF2-40B4-BE49-F238E27FC236}">
                <a16:creationId xmlns:a16="http://schemas.microsoft.com/office/drawing/2014/main" id="{3CF7FFCA-3897-1F47-B7D0-FF79B41BADC9}"/>
              </a:ext>
            </a:extLst>
          </p:cNvPr>
          <p:cNvSpPr>
            <a:spLocks noChangeArrowheads="1"/>
          </p:cNvSpPr>
          <p:nvPr/>
        </p:nvSpPr>
        <p:spPr bwMode="auto">
          <a:xfrm>
            <a:off x="1076946" y="5424783"/>
            <a:ext cx="4341186" cy="623021"/>
          </a:xfrm>
          <a:prstGeom prst="roundRect">
            <a:avLst>
              <a:gd name="adj" fmla="val 16667"/>
            </a:avLst>
          </a:prstGeom>
          <a:solidFill>
            <a:srgbClr val="EC7206"/>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500" dirty="0">
                <a:solidFill>
                  <a:schemeClr val="bg1"/>
                </a:solidFill>
              </a:rPr>
              <a:t>Add </a:t>
            </a:r>
            <a:r>
              <a:rPr lang="en-GB" altLang="en-US" sz="2500" i="1" dirty="0">
                <a:solidFill>
                  <a:schemeClr val="bg1"/>
                </a:solidFill>
              </a:rPr>
              <a:t>s</a:t>
            </a:r>
            <a:r>
              <a:rPr lang="en-GB" altLang="en-US" sz="2500" dirty="0">
                <a:solidFill>
                  <a:schemeClr val="bg1"/>
                </a:solidFill>
              </a:rPr>
              <a:t> if there isn</a:t>
            </a:r>
            <a:r>
              <a:rPr lang="en-GB" altLang="en-US" sz="2500" dirty="0">
                <a:solidFill>
                  <a:schemeClr val="bg1"/>
                </a:solidFill>
                <a:latin typeface="Times New Roman" panose="02020603050405020304" pitchFamily="18" charset="0"/>
                <a:cs typeface="Times New Roman" panose="02020603050405020304" pitchFamily="18" charset="0"/>
              </a:rPr>
              <a:t>’</a:t>
            </a:r>
            <a:r>
              <a:rPr lang="en-GB" altLang="en-US" sz="2500" dirty="0">
                <a:solidFill>
                  <a:schemeClr val="bg1"/>
                </a:solidFill>
              </a:rPr>
              <a:t>t one</a:t>
            </a:r>
          </a:p>
        </p:txBody>
      </p:sp>
      <p:sp>
        <p:nvSpPr>
          <p:cNvPr id="9" name="AutoShape 21">
            <a:extLst>
              <a:ext uri="{FF2B5EF4-FFF2-40B4-BE49-F238E27FC236}">
                <a16:creationId xmlns:a16="http://schemas.microsoft.com/office/drawing/2014/main" id="{41740905-1111-EA4D-AC51-443D46336C2E}"/>
              </a:ext>
            </a:extLst>
          </p:cNvPr>
          <p:cNvSpPr>
            <a:spLocks noChangeArrowheads="1"/>
          </p:cNvSpPr>
          <p:nvPr/>
        </p:nvSpPr>
        <p:spPr bwMode="auto">
          <a:xfrm>
            <a:off x="6456276" y="5426100"/>
            <a:ext cx="1316169" cy="623021"/>
          </a:xfrm>
          <a:prstGeom prst="roundRect">
            <a:avLst>
              <a:gd name="adj" fmla="val 16667"/>
            </a:avLst>
          </a:prstGeom>
          <a:noFill/>
          <a:ln w="28575">
            <a:solidFill>
              <a:srgbClr val="EC7206"/>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500" dirty="0">
                <a:solidFill>
                  <a:srgbClr val="3E3F41"/>
                </a:solidFill>
              </a:rPr>
              <a:t>Jack</a:t>
            </a:r>
            <a:r>
              <a:rPr lang="en-GB" altLang="en-US" sz="25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rPr>
              <a:t>s</a:t>
            </a:r>
          </a:p>
        </p:txBody>
      </p:sp>
      <p:sp>
        <p:nvSpPr>
          <p:cNvPr id="10" name="AutoShape 24">
            <a:extLst>
              <a:ext uri="{FF2B5EF4-FFF2-40B4-BE49-F238E27FC236}">
                <a16:creationId xmlns:a16="http://schemas.microsoft.com/office/drawing/2014/main" id="{9B86A7B5-F4A3-6A43-AF8D-B63DB910FF52}"/>
              </a:ext>
            </a:extLst>
          </p:cNvPr>
          <p:cNvSpPr>
            <a:spLocks noChangeArrowheads="1"/>
          </p:cNvSpPr>
          <p:nvPr/>
        </p:nvSpPr>
        <p:spPr bwMode="auto">
          <a:xfrm>
            <a:off x="5521154" y="5617090"/>
            <a:ext cx="832100" cy="238408"/>
          </a:xfrm>
          <a:prstGeom prst="rightArrow">
            <a:avLst>
              <a:gd name="adj1" fmla="val 50000"/>
              <a:gd name="adj2" fmla="val 72514"/>
            </a:avLst>
          </a:prstGeom>
          <a:solidFill>
            <a:srgbClr val="EC7206"/>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500">
              <a:latin typeface="Arial" panose="020B0604020202020204" pitchFamily="34" charset="0"/>
            </a:endParaRPr>
          </a:p>
        </p:txBody>
      </p:sp>
      <p:sp>
        <p:nvSpPr>
          <p:cNvPr id="11" name="AutoShape 9">
            <a:extLst>
              <a:ext uri="{FF2B5EF4-FFF2-40B4-BE49-F238E27FC236}">
                <a16:creationId xmlns:a16="http://schemas.microsoft.com/office/drawing/2014/main" id="{B0E8427F-2596-624A-8AB1-BCA53DA02D3F}"/>
              </a:ext>
            </a:extLst>
          </p:cNvPr>
          <p:cNvSpPr>
            <a:spLocks noChangeArrowheads="1"/>
          </p:cNvSpPr>
          <p:nvPr/>
        </p:nvSpPr>
        <p:spPr bwMode="auto">
          <a:xfrm>
            <a:off x="1076946" y="4662141"/>
            <a:ext cx="4341186" cy="623021"/>
          </a:xfrm>
          <a:prstGeom prst="roundRect">
            <a:avLst>
              <a:gd name="adj" fmla="val 16667"/>
            </a:avLst>
          </a:prstGeom>
          <a:solidFill>
            <a:srgbClr val="0070C0"/>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500" dirty="0">
                <a:solidFill>
                  <a:schemeClr val="bg1"/>
                </a:solidFill>
              </a:rPr>
              <a:t>Add the apostrophe</a:t>
            </a:r>
          </a:p>
        </p:txBody>
      </p:sp>
      <p:sp>
        <p:nvSpPr>
          <p:cNvPr id="12" name="AutoShape 19">
            <a:extLst>
              <a:ext uri="{FF2B5EF4-FFF2-40B4-BE49-F238E27FC236}">
                <a16:creationId xmlns:a16="http://schemas.microsoft.com/office/drawing/2014/main" id="{294A725E-F028-9942-A140-D8D52709A053}"/>
              </a:ext>
            </a:extLst>
          </p:cNvPr>
          <p:cNvSpPr>
            <a:spLocks noChangeArrowheads="1"/>
          </p:cNvSpPr>
          <p:nvPr/>
        </p:nvSpPr>
        <p:spPr bwMode="auto">
          <a:xfrm>
            <a:off x="6456276" y="4663458"/>
            <a:ext cx="1316169" cy="623021"/>
          </a:xfrm>
          <a:prstGeom prst="roundRect">
            <a:avLst>
              <a:gd name="adj" fmla="val 16667"/>
            </a:avLst>
          </a:prstGeom>
          <a:noFill/>
          <a:ln w="28575">
            <a:solidFill>
              <a:srgbClr val="0070C0"/>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500" dirty="0">
                <a:solidFill>
                  <a:srgbClr val="3E3F41"/>
                </a:solidFill>
              </a:rPr>
              <a:t>Jack</a:t>
            </a:r>
            <a:r>
              <a:rPr lang="en-GB" altLang="en-US" sz="2500" b="1" dirty="0">
                <a:solidFill>
                  <a:srgbClr val="0070C0"/>
                </a:solidFill>
                <a:latin typeface="Times New Roman" panose="02020603050405020304" pitchFamily="18" charset="0"/>
                <a:cs typeface="Times New Roman" panose="02020603050405020304" pitchFamily="18" charset="0"/>
              </a:rPr>
              <a:t>’</a:t>
            </a:r>
          </a:p>
        </p:txBody>
      </p:sp>
      <p:sp>
        <p:nvSpPr>
          <p:cNvPr id="13" name="AutoShape 25">
            <a:extLst>
              <a:ext uri="{FF2B5EF4-FFF2-40B4-BE49-F238E27FC236}">
                <a16:creationId xmlns:a16="http://schemas.microsoft.com/office/drawing/2014/main" id="{84B798FF-D6A2-E948-9976-EBF847BA41FB}"/>
              </a:ext>
            </a:extLst>
          </p:cNvPr>
          <p:cNvSpPr>
            <a:spLocks noChangeArrowheads="1"/>
          </p:cNvSpPr>
          <p:nvPr/>
        </p:nvSpPr>
        <p:spPr bwMode="auto">
          <a:xfrm>
            <a:off x="5521154" y="4854448"/>
            <a:ext cx="832100" cy="238408"/>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500">
              <a:latin typeface="Arial" panose="020B0604020202020204" pitchFamily="34" charset="0"/>
            </a:endParaRPr>
          </a:p>
        </p:txBody>
      </p:sp>
      <p:sp>
        <p:nvSpPr>
          <p:cNvPr id="14" name="Text Box 25">
            <a:extLst>
              <a:ext uri="{FF2B5EF4-FFF2-40B4-BE49-F238E27FC236}">
                <a16:creationId xmlns:a16="http://schemas.microsoft.com/office/drawing/2014/main" id="{79AD2CAA-148F-9046-B870-ACACB178754E}"/>
              </a:ext>
            </a:extLst>
          </p:cNvPr>
          <p:cNvSpPr txBox="1">
            <a:spLocks noChangeArrowheads="1"/>
          </p:cNvSpPr>
          <p:nvPr/>
        </p:nvSpPr>
        <p:spPr bwMode="auto">
          <a:xfrm>
            <a:off x="1076946" y="3236824"/>
            <a:ext cx="6695499" cy="477054"/>
          </a:xfrm>
          <a:prstGeom prst="rect">
            <a:avLst/>
          </a:prstGeom>
          <a:noFill/>
          <a:ln w="1905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500" dirty="0">
                <a:solidFill>
                  <a:srgbClr val="3E3F41"/>
                </a:solidFill>
                <a:latin typeface="Comic Sans MS" panose="030F0902030302020204" pitchFamily="66" charset="0"/>
              </a:rPr>
              <a:t>Jack</a:t>
            </a:r>
            <a:r>
              <a:rPr lang="en-GB" altLang="en-US" sz="2500" dirty="0">
                <a:solidFill>
                  <a:srgbClr val="3E3F41"/>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s beans grew overnight.</a:t>
            </a:r>
          </a:p>
        </p:txBody>
      </p:sp>
      <p:sp>
        <p:nvSpPr>
          <p:cNvPr id="15" name="Rectangle 14">
            <a:extLst>
              <a:ext uri="{FF2B5EF4-FFF2-40B4-BE49-F238E27FC236}">
                <a16:creationId xmlns:a16="http://schemas.microsoft.com/office/drawing/2014/main" id="{90CD9E6C-083D-2C45-9228-012B9B76CC0B}"/>
              </a:ext>
            </a:extLst>
          </p:cNvPr>
          <p:cNvSpPr/>
          <p:nvPr/>
        </p:nvSpPr>
        <p:spPr>
          <a:xfrm>
            <a:off x="1814424" y="2392130"/>
            <a:ext cx="4341186" cy="6096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2500" b="1" dirty="0">
                <a:solidFill>
                  <a:schemeClr val="bg1"/>
                </a:solidFill>
                <a:latin typeface="Comic Sans MS" panose="030F0902030302020204" pitchFamily="66" charset="0"/>
              </a:rPr>
              <a:t>The possessive apostrophe</a:t>
            </a:r>
          </a:p>
        </p:txBody>
      </p:sp>
      <p:pic>
        <p:nvPicPr>
          <p:cNvPr id="16" name="Picture 15" descr="Background pattern&#10;&#10;Description automatically generated">
            <a:extLst>
              <a:ext uri="{FF2B5EF4-FFF2-40B4-BE49-F238E27FC236}">
                <a16:creationId xmlns:a16="http://schemas.microsoft.com/office/drawing/2014/main" id="{F1CD7F7B-3E67-CB40-8F5F-8C8CF5508C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0589" y="2613891"/>
            <a:ext cx="3387785" cy="3830271"/>
          </a:xfrm>
          <a:prstGeom prst="rect">
            <a:avLst/>
          </a:prstGeom>
        </p:spPr>
      </p:pic>
      <p:sp>
        <p:nvSpPr>
          <p:cNvPr id="17" name="AutoShape 3">
            <a:extLst>
              <a:ext uri="{FF2B5EF4-FFF2-40B4-BE49-F238E27FC236}">
                <a16:creationId xmlns:a16="http://schemas.microsoft.com/office/drawing/2014/main" id="{F9262A76-1467-C048-B6BF-752521A5BBAD}"/>
              </a:ext>
            </a:extLst>
          </p:cNvPr>
          <p:cNvSpPr>
            <a:spLocks noChangeArrowheads="1"/>
          </p:cNvSpPr>
          <p:nvPr/>
        </p:nvSpPr>
        <p:spPr bwMode="auto">
          <a:xfrm>
            <a:off x="7310372" y="2196048"/>
            <a:ext cx="3064530" cy="1040776"/>
          </a:xfrm>
          <a:prstGeom prst="cloudCallout">
            <a:avLst>
              <a:gd name="adj1" fmla="val -84296"/>
              <a:gd name="adj2" fmla="val 9471"/>
            </a:avLst>
          </a:prstGeom>
          <a:solidFill>
            <a:schemeClr val="bg1"/>
          </a:solidFill>
          <a:ln w="28575">
            <a:solidFill>
              <a:srgbClr val="0070C0"/>
            </a:solidFill>
            <a:round/>
            <a:headEnd/>
            <a:tailEnd/>
          </a:ln>
          <a:effec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b="1" dirty="0">
                <a:solidFill>
                  <a:srgbClr val="3E3F41"/>
                </a:solidFill>
              </a:rPr>
              <a:t>Find the owner</a:t>
            </a:r>
          </a:p>
        </p:txBody>
      </p:sp>
    </p:spTree>
    <p:extLst>
      <p:ext uri="{BB962C8B-B14F-4D97-AF65-F5344CB8AC3E}">
        <p14:creationId xmlns:p14="http://schemas.microsoft.com/office/powerpoint/2010/main" val="14669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2" grpId="0" animBg="1"/>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4452D456-2CA4-C54B-8144-4ED9779C3070}"/>
              </a:ext>
            </a:extLst>
          </p:cNvPr>
          <p:cNvSpPr txBox="1">
            <a:spLocks/>
          </p:cNvSpPr>
          <p:nvPr/>
        </p:nvSpPr>
        <p:spPr>
          <a:xfrm>
            <a:off x="0" y="643970"/>
            <a:ext cx="7983426" cy="567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The possessive apostrophe</a:t>
            </a:r>
          </a:p>
        </p:txBody>
      </p:sp>
      <p:sp>
        <p:nvSpPr>
          <p:cNvPr id="3" name="Text Box 4">
            <a:extLst>
              <a:ext uri="{FF2B5EF4-FFF2-40B4-BE49-F238E27FC236}">
                <a16:creationId xmlns:a16="http://schemas.microsoft.com/office/drawing/2014/main" id="{50306991-07E6-BC44-8054-012DCFF59827}"/>
              </a:ext>
            </a:extLst>
          </p:cNvPr>
          <p:cNvSpPr txBox="1">
            <a:spLocks noChangeArrowheads="1"/>
          </p:cNvSpPr>
          <p:nvPr/>
        </p:nvSpPr>
        <p:spPr bwMode="auto">
          <a:xfrm>
            <a:off x="1478915" y="1668842"/>
            <a:ext cx="6770256" cy="1304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85000"/>
              </a:lnSpc>
              <a:spcBef>
                <a:spcPct val="30000"/>
              </a:spcBef>
            </a:pPr>
            <a:r>
              <a:rPr lang="en-GB" altLang="en-US" sz="2500" dirty="0">
                <a:solidFill>
                  <a:srgbClr val="3E3F41"/>
                </a:solidFill>
                <a:latin typeface="Comic Sans MS" panose="030F0902030302020204" pitchFamily="66" charset="0"/>
              </a:rPr>
              <a:t>The giants’ castle = the castle belonging</a:t>
            </a:r>
            <a:br>
              <a:rPr lang="en-GB" altLang="en-US" sz="2500" dirty="0">
                <a:solidFill>
                  <a:srgbClr val="3E3F41"/>
                </a:solidFill>
                <a:latin typeface="Comic Sans MS" panose="030F0902030302020204" pitchFamily="66" charset="0"/>
              </a:rPr>
            </a:br>
            <a:r>
              <a:rPr lang="en-GB" altLang="en-US" sz="2500" dirty="0">
                <a:solidFill>
                  <a:srgbClr val="3E3F41"/>
                </a:solidFill>
                <a:latin typeface="Comic Sans MS" panose="030F0902030302020204" pitchFamily="66" charset="0"/>
              </a:rPr>
              <a:t>to more than one giant.</a:t>
            </a:r>
          </a:p>
          <a:p>
            <a:pPr algn="ctr">
              <a:lnSpc>
                <a:spcPct val="85000"/>
              </a:lnSpc>
              <a:spcBef>
                <a:spcPts val="1500"/>
              </a:spcBef>
            </a:pPr>
            <a:r>
              <a:rPr lang="en-GB" sz="2800" b="1" dirty="0">
                <a:solidFill>
                  <a:srgbClr val="0070C0"/>
                </a:solidFill>
                <a:latin typeface="Comic Sans MS" panose="030F0902030302020204" pitchFamily="66" charset="0"/>
                <a:cs typeface="Arial" panose="020B0604020202020204" pitchFamily="34" charset="0"/>
              </a:rPr>
              <a:t>Rules</a:t>
            </a:r>
            <a:endParaRPr lang="en-GB" altLang="en-US" sz="2500" dirty="0">
              <a:solidFill>
                <a:srgbClr val="3E3F41"/>
              </a:solidFill>
              <a:latin typeface="Comic Sans MS" panose="030F0902030302020204" pitchFamily="66" charset="0"/>
            </a:endParaRPr>
          </a:p>
        </p:txBody>
      </p:sp>
      <p:sp>
        <p:nvSpPr>
          <p:cNvPr id="4" name="AutoShape 6">
            <a:extLst>
              <a:ext uri="{FF2B5EF4-FFF2-40B4-BE49-F238E27FC236}">
                <a16:creationId xmlns:a16="http://schemas.microsoft.com/office/drawing/2014/main" id="{7C3FE95E-C81E-6942-ABE3-067261FF857B}"/>
              </a:ext>
            </a:extLst>
          </p:cNvPr>
          <p:cNvSpPr>
            <a:spLocks noChangeArrowheads="1"/>
          </p:cNvSpPr>
          <p:nvPr/>
        </p:nvSpPr>
        <p:spPr bwMode="auto">
          <a:xfrm>
            <a:off x="906374" y="3256247"/>
            <a:ext cx="4480483" cy="623020"/>
          </a:xfrm>
          <a:prstGeom prst="roundRect">
            <a:avLst>
              <a:gd name="adj" fmla="val 16667"/>
            </a:avLst>
          </a:prstGeom>
          <a:solidFill>
            <a:srgbClr val="00B050"/>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500" dirty="0">
                <a:solidFill>
                  <a:schemeClr val="bg1"/>
                </a:solidFill>
              </a:rPr>
              <a:t>Find the owner</a:t>
            </a:r>
          </a:p>
        </p:txBody>
      </p:sp>
      <p:sp>
        <p:nvSpPr>
          <p:cNvPr id="5" name="AutoShape 17">
            <a:extLst>
              <a:ext uri="{FF2B5EF4-FFF2-40B4-BE49-F238E27FC236}">
                <a16:creationId xmlns:a16="http://schemas.microsoft.com/office/drawing/2014/main" id="{6186B6AC-3DFF-2246-88DF-52CF66FCD50E}"/>
              </a:ext>
            </a:extLst>
          </p:cNvPr>
          <p:cNvSpPr>
            <a:spLocks noChangeArrowheads="1"/>
          </p:cNvSpPr>
          <p:nvPr/>
        </p:nvSpPr>
        <p:spPr bwMode="auto">
          <a:xfrm>
            <a:off x="6425001" y="3256247"/>
            <a:ext cx="1824169" cy="623020"/>
          </a:xfrm>
          <a:prstGeom prst="roundRect">
            <a:avLst>
              <a:gd name="adj" fmla="val 16667"/>
            </a:avLst>
          </a:prstGeom>
          <a:noFill/>
          <a:ln w="28575">
            <a:solidFill>
              <a:srgbClr val="00B050"/>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400" dirty="0">
                <a:solidFill>
                  <a:srgbClr val="3E3F41"/>
                </a:solidFill>
              </a:rPr>
              <a:t>giants</a:t>
            </a:r>
          </a:p>
        </p:txBody>
      </p:sp>
      <p:sp>
        <p:nvSpPr>
          <p:cNvPr id="6" name="AutoShape 23">
            <a:extLst>
              <a:ext uri="{FF2B5EF4-FFF2-40B4-BE49-F238E27FC236}">
                <a16:creationId xmlns:a16="http://schemas.microsoft.com/office/drawing/2014/main" id="{2E05DCD5-3C3D-2140-9C48-323BE692E861}"/>
              </a:ext>
            </a:extLst>
          </p:cNvPr>
          <p:cNvSpPr>
            <a:spLocks noChangeArrowheads="1"/>
          </p:cNvSpPr>
          <p:nvPr/>
        </p:nvSpPr>
        <p:spPr bwMode="auto">
          <a:xfrm>
            <a:off x="5489879" y="3448553"/>
            <a:ext cx="832100" cy="238407"/>
          </a:xfrm>
          <a:prstGeom prst="rightArrow">
            <a:avLst>
              <a:gd name="adj1" fmla="val 50000"/>
              <a:gd name="adj2" fmla="val 72514"/>
            </a:avLst>
          </a:prstGeom>
          <a:solidFill>
            <a:srgbClr val="00B05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500">
              <a:latin typeface="Arial" panose="020B0604020202020204" pitchFamily="34" charset="0"/>
            </a:endParaRPr>
          </a:p>
        </p:txBody>
      </p:sp>
      <p:sp>
        <p:nvSpPr>
          <p:cNvPr id="7" name="AutoShape 12">
            <a:extLst>
              <a:ext uri="{FF2B5EF4-FFF2-40B4-BE49-F238E27FC236}">
                <a16:creationId xmlns:a16="http://schemas.microsoft.com/office/drawing/2014/main" id="{5C1EF719-0D99-284F-AE8B-7707945B01D7}"/>
              </a:ext>
            </a:extLst>
          </p:cNvPr>
          <p:cNvSpPr>
            <a:spLocks noChangeArrowheads="1"/>
          </p:cNvSpPr>
          <p:nvPr/>
        </p:nvSpPr>
        <p:spPr bwMode="auto">
          <a:xfrm>
            <a:off x="906374" y="5006121"/>
            <a:ext cx="4480483" cy="623021"/>
          </a:xfrm>
          <a:prstGeom prst="roundRect">
            <a:avLst>
              <a:gd name="adj" fmla="val 16667"/>
            </a:avLst>
          </a:prstGeom>
          <a:solidFill>
            <a:srgbClr val="EC7206"/>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500" dirty="0">
                <a:solidFill>
                  <a:schemeClr val="bg1"/>
                </a:solidFill>
              </a:rPr>
              <a:t>Don’t add </a:t>
            </a:r>
            <a:r>
              <a:rPr lang="en-GB" altLang="en-US" sz="2500" i="1" dirty="0">
                <a:solidFill>
                  <a:schemeClr val="bg1"/>
                </a:solidFill>
              </a:rPr>
              <a:t>s</a:t>
            </a:r>
            <a:r>
              <a:rPr lang="en-GB" altLang="en-US" sz="2500" dirty="0">
                <a:solidFill>
                  <a:schemeClr val="bg1"/>
                </a:solidFill>
              </a:rPr>
              <a:t> if there is one</a:t>
            </a:r>
          </a:p>
        </p:txBody>
      </p:sp>
      <p:sp>
        <p:nvSpPr>
          <p:cNvPr id="8" name="AutoShape 21">
            <a:extLst>
              <a:ext uri="{FF2B5EF4-FFF2-40B4-BE49-F238E27FC236}">
                <a16:creationId xmlns:a16="http://schemas.microsoft.com/office/drawing/2014/main" id="{C5F5093B-D61B-7D4E-8CC0-744FEDAA0DE4}"/>
              </a:ext>
            </a:extLst>
          </p:cNvPr>
          <p:cNvSpPr>
            <a:spLocks noChangeArrowheads="1"/>
          </p:cNvSpPr>
          <p:nvPr/>
        </p:nvSpPr>
        <p:spPr bwMode="auto">
          <a:xfrm>
            <a:off x="6425001" y="5007438"/>
            <a:ext cx="1824169" cy="623021"/>
          </a:xfrm>
          <a:prstGeom prst="roundRect">
            <a:avLst>
              <a:gd name="adj" fmla="val 16667"/>
            </a:avLst>
          </a:prstGeom>
          <a:noFill/>
          <a:ln w="28575">
            <a:solidFill>
              <a:srgbClr val="EC7206"/>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400" dirty="0">
                <a:solidFill>
                  <a:srgbClr val="3E3F41"/>
                </a:solidFill>
              </a:rPr>
              <a:t>giant</a:t>
            </a:r>
            <a:r>
              <a:rPr lang="en-GB" altLang="en-US" sz="2500" dirty="0">
                <a:solidFill>
                  <a:srgbClr val="3E3F41"/>
                </a:solidFill>
              </a:rPr>
              <a:t>s</a:t>
            </a:r>
            <a:r>
              <a:rPr lang="en-GB" altLang="en-US" sz="2500" b="1" dirty="0">
                <a:solidFill>
                  <a:srgbClr val="EC7206"/>
                </a:solidFill>
                <a:latin typeface="Times New Roman" panose="02020603050405020304" pitchFamily="18" charset="0"/>
                <a:cs typeface="Times New Roman" panose="02020603050405020304" pitchFamily="18" charset="0"/>
              </a:rPr>
              <a:t>’</a:t>
            </a:r>
            <a:endParaRPr lang="en-GB" altLang="en-US" sz="2500" dirty="0">
              <a:solidFill>
                <a:srgbClr val="3E3F41"/>
              </a:solidFill>
            </a:endParaRPr>
          </a:p>
        </p:txBody>
      </p:sp>
      <p:sp>
        <p:nvSpPr>
          <p:cNvPr id="9" name="AutoShape 24">
            <a:extLst>
              <a:ext uri="{FF2B5EF4-FFF2-40B4-BE49-F238E27FC236}">
                <a16:creationId xmlns:a16="http://schemas.microsoft.com/office/drawing/2014/main" id="{F9372B42-63A0-E84F-B89C-7F0A2141D1B3}"/>
              </a:ext>
            </a:extLst>
          </p:cNvPr>
          <p:cNvSpPr>
            <a:spLocks noChangeArrowheads="1"/>
          </p:cNvSpPr>
          <p:nvPr/>
        </p:nvSpPr>
        <p:spPr bwMode="auto">
          <a:xfrm>
            <a:off x="5489879" y="5198428"/>
            <a:ext cx="832100" cy="238408"/>
          </a:xfrm>
          <a:prstGeom prst="rightArrow">
            <a:avLst>
              <a:gd name="adj1" fmla="val 50000"/>
              <a:gd name="adj2" fmla="val 72514"/>
            </a:avLst>
          </a:prstGeom>
          <a:solidFill>
            <a:srgbClr val="EC7206"/>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500" dirty="0">
              <a:latin typeface="Arial" panose="020B0604020202020204" pitchFamily="34" charset="0"/>
            </a:endParaRPr>
          </a:p>
        </p:txBody>
      </p:sp>
      <p:sp>
        <p:nvSpPr>
          <p:cNvPr id="10" name="AutoShape 9">
            <a:extLst>
              <a:ext uri="{FF2B5EF4-FFF2-40B4-BE49-F238E27FC236}">
                <a16:creationId xmlns:a16="http://schemas.microsoft.com/office/drawing/2014/main" id="{E38CCD62-80A1-F448-BC58-9AD171653CF6}"/>
              </a:ext>
            </a:extLst>
          </p:cNvPr>
          <p:cNvSpPr>
            <a:spLocks noChangeArrowheads="1"/>
          </p:cNvSpPr>
          <p:nvPr/>
        </p:nvSpPr>
        <p:spPr bwMode="auto">
          <a:xfrm>
            <a:off x="906374" y="4122340"/>
            <a:ext cx="4480483" cy="623021"/>
          </a:xfrm>
          <a:prstGeom prst="roundRect">
            <a:avLst>
              <a:gd name="adj" fmla="val 16667"/>
            </a:avLst>
          </a:prstGeom>
          <a:solidFill>
            <a:srgbClr val="0070C0"/>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500" dirty="0">
                <a:solidFill>
                  <a:schemeClr val="bg1"/>
                </a:solidFill>
              </a:rPr>
              <a:t>Add the apostrophe</a:t>
            </a:r>
          </a:p>
        </p:txBody>
      </p:sp>
      <p:sp>
        <p:nvSpPr>
          <p:cNvPr id="11" name="AutoShape 19">
            <a:extLst>
              <a:ext uri="{FF2B5EF4-FFF2-40B4-BE49-F238E27FC236}">
                <a16:creationId xmlns:a16="http://schemas.microsoft.com/office/drawing/2014/main" id="{66AD8ABD-461C-F64A-BEF6-BFF853512347}"/>
              </a:ext>
            </a:extLst>
          </p:cNvPr>
          <p:cNvSpPr>
            <a:spLocks noChangeArrowheads="1"/>
          </p:cNvSpPr>
          <p:nvPr/>
        </p:nvSpPr>
        <p:spPr bwMode="auto">
          <a:xfrm>
            <a:off x="6425001" y="4123657"/>
            <a:ext cx="1824169" cy="623021"/>
          </a:xfrm>
          <a:prstGeom prst="roundRect">
            <a:avLst>
              <a:gd name="adj" fmla="val 16667"/>
            </a:avLst>
          </a:prstGeom>
          <a:noFill/>
          <a:ln w="28575">
            <a:solidFill>
              <a:srgbClr val="0070C0"/>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400" dirty="0">
                <a:solidFill>
                  <a:srgbClr val="3E3F41"/>
                </a:solidFill>
              </a:rPr>
              <a:t>giants</a:t>
            </a:r>
            <a:r>
              <a:rPr lang="en-GB" altLang="en-US" sz="2500" b="1" dirty="0">
                <a:solidFill>
                  <a:srgbClr val="0070C0"/>
                </a:solidFill>
                <a:latin typeface="Times New Roman" panose="02020603050405020304" pitchFamily="18" charset="0"/>
                <a:cs typeface="Times New Roman" panose="02020603050405020304" pitchFamily="18" charset="0"/>
              </a:rPr>
              <a:t>’</a:t>
            </a:r>
          </a:p>
        </p:txBody>
      </p:sp>
      <p:sp>
        <p:nvSpPr>
          <p:cNvPr id="12" name="AutoShape 25">
            <a:extLst>
              <a:ext uri="{FF2B5EF4-FFF2-40B4-BE49-F238E27FC236}">
                <a16:creationId xmlns:a16="http://schemas.microsoft.com/office/drawing/2014/main" id="{D33A6E05-9FF8-5D45-918D-EBE23D804415}"/>
              </a:ext>
            </a:extLst>
          </p:cNvPr>
          <p:cNvSpPr>
            <a:spLocks noChangeArrowheads="1"/>
          </p:cNvSpPr>
          <p:nvPr/>
        </p:nvSpPr>
        <p:spPr bwMode="auto">
          <a:xfrm>
            <a:off x="5489879" y="4314647"/>
            <a:ext cx="832100" cy="238408"/>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500">
              <a:latin typeface="Arial" panose="020B0604020202020204" pitchFamily="34" charset="0"/>
            </a:endParaRPr>
          </a:p>
        </p:txBody>
      </p:sp>
      <p:sp>
        <p:nvSpPr>
          <p:cNvPr id="13" name="AutoShape 3">
            <a:extLst>
              <a:ext uri="{FF2B5EF4-FFF2-40B4-BE49-F238E27FC236}">
                <a16:creationId xmlns:a16="http://schemas.microsoft.com/office/drawing/2014/main" id="{1B2128EC-1A4E-BC46-85B5-0D15B756CBCE}"/>
              </a:ext>
            </a:extLst>
          </p:cNvPr>
          <p:cNvSpPr>
            <a:spLocks noChangeArrowheads="1"/>
          </p:cNvSpPr>
          <p:nvPr/>
        </p:nvSpPr>
        <p:spPr bwMode="auto">
          <a:xfrm>
            <a:off x="7709617" y="540351"/>
            <a:ext cx="3211274" cy="1065545"/>
          </a:xfrm>
          <a:prstGeom prst="cloudCallout">
            <a:avLst>
              <a:gd name="adj1" fmla="val -81165"/>
              <a:gd name="adj2" fmla="val -9298"/>
            </a:avLst>
          </a:prstGeom>
          <a:solidFill>
            <a:schemeClr val="bg1"/>
          </a:solidFill>
          <a:ln w="28575">
            <a:solidFill>
              <a:srgbClr val="0070C0"/>
            </a:solidFill>
            <a:round/>
            <a:headEnd/>
            <a:tailEnd/>
          </a:ln>
          <a:effectLst/>
        </p:spPr>
        <p:txBody>
          <a:bodyPr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b="1" dirty="0">
                <a:solidFill>
                  <a:srgbClr val="3E3F41"/>
                </a:solidFill>
              </a:rPr>
              <a:t>Find the owner</a:t>
            </a:r>
          </a:p>
        </p:txBody>
      </p:sp>
      <p:pic>
        <p:nvPicPr>
          <p:cNvPr id="14" name="Picture 13" descr="A picture containing text, vector graphics&#10;&#10;Description automatically generated">
            <a:extLst>
              <a:ext uri="{FF2B5EF4-FFF2-40B4-BE49-F238E27FC236}">
                <a16:creationId xmlns:a16="http://schemas.microsoft.com/office/drawing/2014/main" id="{55873269-2D72-F746-B66C-A778A47C3AB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10278" y="1689215"/>
            <a:ext cx="3224959" cy="4524815"/>
          </a:xfrm>
          <a:prstGeom prst="rect">
            <a:avLst/>
          </a:prstGeom>
        </p:spPr>
      </p:pic>
    </p:spTree>
    <p:extLst>
      <p:ext uri="{BB962C8B-B14F-4D97-AF65-F5344CB8AC3E}">
        <p14:creationId xmlns:p14="http://schemas.microsoft.com/office/powerpoint/2010/main" val="40552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3242C1A6-F212-5A41-AB03-D8EDF6E36F46}"/>
              </a:ext>
            </a:extLst>
          </p:cNvPr>
          <p:cNvSpPr txBox="1">
            <a:spLocks noChangeArrowheads="1"/>
          </p:cNvSpPr>
          <p:nvPr/>
        </p:nvSpPr>
        <p:spPr bwMode="auto">
          <a:xfrm>
            <a:off x="809626" y="675843"/>
            <a:ext cx="8315902" cy="792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dirty="0">
                <a:solidFill>
                  <a:srgbClr val="3E3F41"/>
                </a:solidFill>
                <a:latin typeface="Comic Sans MS" panose="030F0902030302020204" pitchFamily="66" charset="0"/>
              </a:rPr>
              <a:t>Make your own phrases by matching up the pairs in the boxes below.</a:t>
            </a:r>
          </a:p>
          <a:p>
            <a:pPr>
              <a:spcBef>
                <a:spcPts val="1000"/>
              </a:spcBef>
            </a:pPr>
            <a:r>
              <a:rPr lang="en-GB" altLang="en-US" sz="2000" dirty="0">
                <a:solidFill>
                  <a:srgbClr val="3E3F41"/>
                </a:solidFill>
                <a:latin typeface="Comic Sans MS" panose="030F0902030302020204" pitchFamily="66" charset="0"/>
              </a:rPr>
              <a:t>Take care with plurals.</a:t>
            </a:r>
          </a:p>
        </p:txBody>
      </p:sp>
      <p:sp>
        <p:nvSpPr>
          <p:cNvPr id="3" name="Text Box 2">
            <a:extLst>
              <a:ext uri="{FF2B5EF4-FFF2-40B4-BE49-F238E27FC236}">
                <a16:creationId xmlns:a16="http://schemas.microsoft.com/office/drawing/2014/main" id="{DBEBE05A-C500-B541-95BD-A82EE5A52DF7}"/>
              </a:ext>
            </a:extLst>
          </p:cNvPr>
          <p:cNvSpPr txBox="1">
            <a:spLocks noChangeArrowheads="1"/>
          </p:cNvSpPr>
          <p:nvPr/>
        </p:nvSpPr>
        <p:spPr bwMode="auto">
          <a:xfrm>
            <a:off x="2255838" y="1828800"/>
            <a:ext cx="3598862" cy="4197350"/>
          </a:xfrm>
          <a:prstGeom prst="rect">
            <a:avLst/>
          </a:prstGeom>
          <a:solidFill>
            <a:schemeClr val="bg1"/>
          </a:solidFill>
          <a:ln w="28575" algn="in">
            <a:solidFill>
              <a:srgbClr val="0070C0"/>
            </a:solidFill>
            <a:miter lim="800000"/>
            <a:headEnd/>
            <a:tailEnd/>
          </a:ln>
          <a:effectLst/>
        </p:spPr>
        <p:txBody>
          <a:bodyPr lIns="35560" tIns="35560" rIns="35560" bIns="35560"/>
          <a:lstStyle/>
          <a:p>
            <a:pPr algn="r">
              <a:lnSpc>
                <a:spcPct val="115000"/>
              </a:lnSpc>
              <a:spcBef>
                <a:spcPct val="10000"/>
              </a:spcBef>
            </a:pPr>
            <a:r>
              <a:rPr lang="en-GB" altLang="en-US" sz="2400" dirty="0">
                <a:solidFill>
                  <a:srgbClr val="3E3F41"/>
                </a:solidFill>
                <a:latin typeface="Comic Sans MS" panose="030F0902030302020204" pitchFamily="66" charset="0"/>
              </a:rPr>
              <a:t>the library</a:t>
            </a:r>
          </a:p>
          <a:p>
            <a:pPr algn="r">
              <a:lnSpc>
                <a:spcPct val="115000"/>
              </a:lnSpc>
              <a:spcBef>
                <a:spcPct val="10000"/>
              </a:spcBef>
            </a:pPr>
            <a:r>
              <a:rPr lang="en-GB" altLang="en-US" sz="2400" dirty="0">
                <a:solidFill>
                  <a:srgbClr val="3E3F41"/>
                </a:solidFill>
                <a:latin typeface="Comic Sans MS" panose="030F0902030302020204" pitchFamily="66" charset="0"/>
              </a:rPr>
              <a:t>scholars</a:t>
            </a:r>
          </a:p>
          <a:p>
            <a:pPr algn="r">
              <a:lnSpc>
                <a:spcPct val="115000"/>
              </a:lnSpc>
              <a:spcBef>
                <a:spcPct val="10000"/>
              </a:spcBef>
            </a:pPr>
            <a:r>
              <a:rPr lang="en-GB" altLang="en-US" sz="2400" dirty="0">
                <a:solidFill>
                  <a:srgbClr val="3E3F41"/>
                </a:solidFill>
                <a:latin typeface="Comic Sans MS" panose="030F0902030302020204" pitchFamily="66" charset="0"/>
              </a:rPr>
              <a:t>nomads</a:t>
            </a:r>
          </a:p>
          <a:p>
            <a:pPr algn="r">
              <a:lnSpc>
                <a:spcPct val="115000"/>
              </a:lnSpc>
              <a:spcBef>
                <a:spcPct val="10000"/>
              </a:spcBef>
            </a:pPr>
            <a:r>
              <a:rPr lang="en-GB" altLang="en-US" sz="2400" dirty="0">
                <a:solidFill>
                  <a:srgbClr val="3E3F41"/>
                </a:solidFill>
                <a:latin typeface="Comic Sans MS" panose="030F0902030302020204" pitchFamily="66" charset="0"/>
              </a:rPr>
              <a:t>merchants</a:t>
            </a:r>
          </a:p>
          <a:p>
            <a:pPr algn="r">
              <a:lnSpc>
                <a:spcPct val="115000"/>
              </a:lnSpc>
              <a:spcBef>
                <a:spcPct val="10000"/>
              </a:spcBef>
            </a:pPr>
            <a:r>
              <a:rPr lang="en-GB" altLang="en-US" sz="2400" dirty="0">
                <a:solidFill>
                  <a:srgbClr val="3E3F41"/>
                </a:solidFill>
                <a:latin typeface="Comic Sans MS" panose="030F0902030302020204" pitchFamily="66" charset="0"/>
              </a:rPr>
              <a:t>the city</a:t>
            </a:r>
          </a:p>
          <a:p>
            <a:pPr algn="r">
              <a:lnSpc>
                <a:spcPct val="115000"/>
              </a:lnSpc>
              <a:spcBef>
                <a:spcPct val="10000"/>
              </a:spcBef>
            </a:pPr>
            <a:r>
              <a:rPr lang="en-GB" altLang="en-US" sz="2400" dirty="0">
                <a:solidFill>
                  <a:srgbClr val="3E3F41"/>
                </a:solidFill>
                <a:latin typeface="Comic Sans MS" panose="030F0902030302020204" pitchFamily="66" charset="0"/>
              </a:rPr>
              <a:t>the Caliph</a:t>
            </a:r>
          </a:p>
          <a:p>
            <a:pPr algn="r">
              <a:lnSpc>
                <a:spcPct val="115000"/>
              </a:lnSpc>
              <a:spcBef>
                <a:spcPct val="10000"/>
              </a:spcBef>
            </a:pPr>
            <a:r>
              <a:rPr lang="en-GB" altLang="en-US" sz="2400" dirty="0">
                <a:solidFill>
                  <a:srgbClr val="3E3F41"/>
                </a:solidFill>
                <a:latin typeface="Comic Sans MS" panose="030F0902030302020204" pitchFamily="66" charset="0"/>
              </a:rPr>
              <a:t>countries</a:t>
            </a:r>
          </a:p>
          <a:p>
            <a:pPr algn="r">
              <a:lnSpc>
                <a:spcPct val="115000"/>
              </a:lnSpc>
              <a:spcBef>
                <a:spcPct val="10000"/>
              </a:spcBef>
            </a:pPr>
            <a:r>
              <a:rPr lang="en-GB" altLang="en-US" sz="2400" dirty="0">
                <a:solidFill>
                  <a:srgbClr val="3E3F41"/>
                </a:solidFill>
                <a:latin typeface="Comic Sans MS" panose="030F0902030302020204" pitchFamily="66" charset="0"/>
              </a:rPr>
              <a:t>London</a:t>
            </a:r>
          </a:p>
          <a:p>
            <a:pPr algn="r">
              <a:lnSpc>
                <a:spcPct val="115000"/>
              </a:lnSpc>
              <a:spcBef>
                <a:spcPct val="10000"/>
              </a:spcBef>
            </a:pPr>
            <a:r>
              <a:rPr lang="en-GB" altLang="en-US" sz="2400" dirty="0">
                <a:solidFill>
                  <a:srgbClr val="3E3F41"/>
                </a:solidFill>
                <a:latin typeface="Comic Sans MS" panose="030F0902030302020204" pitchFamily="66" charset="0"/>
              </a:rPr>
              <a:t>travellers</a:t>
            </a:r>
          </a:p>
        </p:txBody>
      </p:sp>
      <p:sp>
        <p:nvSpPr>
          <p:cNvPr id="4" name="Text Box 3">
            <a:extLst>
              <a:ext uri="{FF2B5EF4-FFF2-40B4-BE49-F238E27FC236}">
                <a16:creationId xmlns:a16="http://schemas.microsoft.com/office/drawing/2014/main" id="{AD420F3D-FE9C-954B-A14D-64FD225C9EB5}"/>
              </a:ext>
            </a:extLst>
          </p:cNvPr>
          <p:cNvSpPr txBox="1">
            <a:spLocks noChangeArrowheads="1"/>
          </p:cNvSpPr>
          <p:nvPr/>
        </p:nvSpPr>
        <p:spPr bwMode="auto">
          <a:xfrm>
            <a:off x="6338887" y="1828800"/>
            <a:ext cx="3597275" cy="4211638"/>
          </a:xfrm>
          <a:prstGeom prst="rect">
            <a:avLst/>
          </a:prstGeom>
          <a:solidFill>
            <a:schemeClr val="bg1"/>
          </a:solidFill>
          <a:ln w="28575" algn="in">
            <a:solidFill>
              <a:srgbClr val="0070C0"/>
            </a:solidFill>
            <a:miter lim="800000"/>
            <a:headEnd/>
            <a:tailEnd/>
          </a:ln>
          <a:effectLst/>
        </p:spPr>
        <p:txBody>
          <a:bodyPr lIns="35560" tIns="35560" rIns="35560" bIns="35560"/>
          <a:lstStyle/>
          <a:p>
            <a:pPr>
              <a:lnSpc>
                <a:spcPct val="115000"/>
              </a:lnSpc>
              <a:spcBef>
                <a:spcPct val="10000"/>
              </a:spcBef>
            </a:pPr>
            <a:r>
              <a:rPr lang="en-GB" altLang="en-US" sz="2400" dirty="0">
                <a:solidFill>
                  <a:srgbClr val="3E3F41"/>
                </a:solidFill>
                <a:latin typeface="Comic Sans MS" panose="030F0902030302020204" pitchFamily="66" charset="0"/>
              </a:rPr>
              <a:t>palace </a:t>
            </a:r>
          </a:p>
          <a:p>
            <a:pPr>
              <a:lnSpc>
                <a:spcPct val="115000"/>
              </a:lnSpc>
              <a:spcBef>
                <a:spcPct val="10000"/>
              </a:spcBef>
            </a:pPr>
            <a:r>
              <a:rPr lang="en-GB" altLang="en-US" sz="2400" dirty="0">
                <a:solidFill>
                  <a:srgbClr val="3E3F41"/>
                </a:solidFill>
                <a:latin typeface="Comic Sans MS" panose="030F0902030302020204" pitchFamily="66" charset="0"/>
              </a:rPr>
              <a:t>docks</a:t>
            </a:r>
          </a:p>
          <a:p>
            <a:pPr>
              <a:lnSpc>
                <a:spcPct val="115000"/>
              </a:lnSpc>
              <a:spcBef>
                <a:spcPct val="10000"/>
              </a:spcBef>
            </a:pPr>
            <a:r>
              <a:rPr lang="en-GB" altLang="en-US" sz="2400" dirty="0">
                <a:solidFill>
                  <a:srgbClr val="3E3F41"/>
                </a:solidFill>
                <a:latin typeface="Comic Sans MS" panose="030F0902030302020204" pitchFamily="66" charset="0"/>
              </a:rPr>
              <a:t>population</a:t>
            </a:r>
          </a:p>
          <a:p>
            <a:pPr>
              <a:lnSpc>
                <a:spcPct val="115000"/>
              </a:lnSpc>
              <a:spcBef>
                <a:spcPct val="10000"/>
              </a:spcBef>
            </a:pPr>
            <a:r>
              <a:rPr lang="en-GB" altLang="en-US" sz="2400" dirty="0">
                <a:solidFill>
                  <a:srgbClr val="3E3F41"/>
                </a:solidFill>
                <a:latin typeface="Comic Sans MS" panose="030F0902030302020204" pitchFamily="66" charset="0"/>
              </a:rPr>
              <a:t>routes</a:t>
            </a:r>
          </a:p>
          <a:p>
            <a:pPr>
              <a:lnSpc>
                <a:spcPct val="115000"/>
              </a:lnSpc>
              <a:spcBef>
                <a:spcPct val="10000"/>
              </a:spcBef>
            </a:pPr>
            <a:r>
              <a:rPr lang="en-GB" altLang="en-US" sz="2400" dirty="0">
                <a:solidFill>
                  <a:srgbClr val="3E3F41"/>
                </a:solidFill>
                <a:latin typeface="Comic Sans MS" panose="030F0902030302020204" pitchFamily="66" charset="0"/>
              </a:rPr>
              <a:t>collection of books</a:t>
            </a:r>
          </a:p>
          <a:p>
            <a:pPr>
              <a:lnSpc>
                <a:spcPct val="115000"/>
              </a:lnSpc>
              <a:spcBef>
                <a:spcPct val="10000"/>
              </a:spcBef>
            </a:pPr>
            <a:r>
              <a:rPr lang="en-GB" altLang="en-US" sz="2400" dirty="0">
                <a:solidFill>
                  <a:srgbClr val="3E3F41"/>
                </a:solidFill>
                <a:latin typeface="Comic Sans MS" panose="030F0902030302020204" pitchFamily="66" charset="0"/>
              </a:rPr>
              <a:t>knowledge</a:t>
            </a:r>
          </a:p>
          <a:p>
            <a:pPr>
              <a:lnSpc>
                <a:spcPct val="115000"/>
              </a:lnSpc>
              <a:spcBef>
                <a:spcPct val="10000"/>
              </a:spcBef>
            </a:pPr>
            <a:r>
              <a:rPr lang="en-GB" altLang="en-US" sz="2400" dirty="0">
                <a:solidFill>
                  <a:srgbClr val="3E3F41"/>
                </a:solidFill>
                <a:latin typeface="Comic Sans MS" panose="030F0902030302020204" pitchFamily="66" charset="0"/>
              </a:rPr>
              <a:t>religions</a:t>
            </a:r>
          </a:p>
          <a:p>
            <a:pPr>
              <a:lnSpc>
                <a:spcPct val="115000"/>
              </a:lnSpc>
              <a:spcBef>
                <a:spcPct val="10000"/>
              </a:spcBef>
            </a:pPr>
            <a:r>
              <a:rPr lang="en-GB" altLang="en-US" sz="2400" dirty="0">
                <a:solidFill>
                  <a:srgbClr val="3E3F41"/>
                </a:solidFill>
                <a:latin typeface="Comic Sans MS" panose="030F0902030302020204" pitchFamily="66" charset="0"/>
              </a:rPr>
              <a:t>products</a:t>
            </a:r>
          </a:p>
          <a:p>
            <a:pPr>
              <a:lnSpc>
                <a:spcPct val="115000"/>
              </a:lnSpc>
              <a:spcBef>
                <a:spcPct val="10000"/>
              </a:spcBef>
            </a:pPr>
            <a:r>
              <a:rPr lang="en-GB" altLang="en-US" sz="2400" dirty="0">
                <a:solidFill>
                  <a:srgbClr val="3E3F41"/>
                </a:solidFill>
                <a:latin typeface="Comic Sans MS" panose="030F0902030302020204" pitchFamily="66" charset="0"/>
              </a:rPr>
              <a:t>wars</a:t>
            </a:r>
          </a:p>
        </p:txBody>
      </p:sp>
    </p:spTree>
    <p:extLst>
      <p:ext uri="{BB962C8B-B14F-4D97-AF65-F5344CB8AC3E}">
        <p14:creationId xmlns:p14="http://schemas.microsoft.com/office/powerpoint/2010/main" val="7845272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6">
            <a:extLst>
              <a:ext uri="{FF2B5EF4-FFF2-40B4-BE49-F238E27FC236}">
                <a16:creationId xmlns:a16="http://schemas.microsoft.com/office/drawing/2014/main" id="{2FA2CB61-1E3C-6349-8A0A-BD1BA7619E03}"/>
              </a:ext>
            </a:extLst>
          </p:cNvPr>
          <p:cNvSpPr>
            <a:spLocks noChangeArrowheads="1"/>
          </p:cNvSpPr>
          <p:nvPr/>
        </p:nvSpPr>
        <p:spPr bwMode="auto">
          <a:xfrm>
            <a:off x="1709129" y="792992"/>
            <a:ext cx="3131484" cy="587777"/>
          </a:xfrm>
          <a:prstGeom prst="roundRect">
            <a:avLst>
              <a:gd name="adj" fmla="val 16667"/>
            </a:avLst>
          </a:prstGeom>
          <a:solidFill>
            <a:srgbClr val="00B050"/>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000" dirty="0">
                <a:solidFill>
                  <a:schemeClr val="bg1"/>
                </a:solidFill>
              </a:rPr>
              <a:t>Find the owner</a:t>
            </a:r>
          </a:p>
        </p:txBody>
      </p:sp>
      <p:sp>
        <p:nvSpPr>
          <p:cNvPr id="3" name="AutoShape 17">
            <a:extLst>
              <a:ext uri="{FF2B5EF4-FFF2-40B4-BE49-F238E27FC236}">
                <a16:creationId xmlns:a16="http://schemas.microsoft.com/office/drawing/2014/main" id="{7888286C-D334-CD49-BFB1-5465F96B1700}"/>
              </a:ext>
            </a:extLst>
          </p:cNvPr>
          <p:cNvSpPr>
            <a:spLocks noChangeArrowheads="1"/>
          </p:cNvSpPr>
          <p:nvPr/>
        </p:nvSpPr>
        <p:spPr bwMode="auto">
          <a:xfrm>
            <a:off x="5464348" y="792992"/>
            <a:ext cx="2305470" cy="587777"/>
          </a:xfrm>
          <a:prstGeom prst="roundRect">
            <a:avLst>
              <a:gd name="adj" fmla="val 16667"/>
            </a:avLst>
          </a:prstGeom>
          <a:noFill/>
          <a:ln w="38100">
            <a:solidFill>
              <a:srgbClr val="00B050"/>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3E3F41"/>
                </a:solidFill>
              </a:rPr>
              <a:t>the library</a:t>
            </a:r>
          </a:p>
        </p:txBody>
      </p:sp>
      <p:sp>
        <p:nvSpPr>
          <p:cNvPr id="4" name="AutoShape 23">
            <a:extLst>
              <a:ext uri="{FF2B5EF4-FFF2-40B4-BE49-F238E27FC236}">
                <a16:creationId xmlns:a16="http://schemas.microsoft.com/office/drawing/2014/main" id="{18716B66-C42A-124F-B63E-1FACE618C4C5}"/>
              </a:ext>
            </a:extLst>
          </p:cNvPr>
          <p:cNvSpPr>
            <a:spLocks noChangeArrowheads="1"/>
          </p:cNvSpPr>
          <p:nvPr/>
        </p:nvSpPr>
        <p:spPr bwMode="auto">
          <a:xfrm>
            <a:off x="4887142" y="974165"/>
            <a:ext cx="536606" cy="225430"/>
          </a:xfrm>
          <a:prstGeom prst="rightArrow">
            <a:avLst>
              <a:gd name="adj1" fmla="val 50000"/>
              <a:gd name="adj2" fmla="val 59509"/>
            </a:avLst>
          </a:prstGeom>
          <a:solidFill>
            <a:srgbClr val="00B05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000">
              <a:latin typeface="Arial" panose="020B0604020202020204" pitchFamily="34" charset="0"/>
            </a:endParaRPr>
          </a:p>
        </p:txBody>
      </p:sp>
      <p:sp>
        <p:nvSpPr>
          <p:cNvPr id="5" name="AutoShape 12">
            <a:extLst>
              <a:ext uri="{FF2B5EF4-FFF2-40B4-BE49-F238E27FC236}">
                <a16:creationId xmlns:a16="http://schemas.microsoft.com/office/drawing/2014/main" id="{6F0C4E9E-146A-8443-8DF5-14F3A587403F}"/>
              </a:ext>
            </a:extLst>
          </p:cNvPr>
          <p:cNvSpPr>
            <a:spLocks noChangeArrowheads="1"/>
          </p:cNvSpPr>
          <p:nvPr/>
        </p:nvSpPr>
        <p:spPr bwMode="auto">
          <a:xfrm>
            <a:off x="1709129" y="2567387"/>
            <a:ext cx="3131484" cy="587778"/>
          </a:xfrm>
          <a:prstGeom prst="roundRect">
            <a:avLst>
              <a:gd name="adj" fmla="val 16667"/>
            </a:avLst>
          </a:prstGeom>
          <a:solidFill>
            <a:srgbClr val="EC7206"/>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000" dirty="0">
                <a:solidFill>
                  <a:schemeClr val="bg1"/>
                </a:solidFill>
              </a:rPr>
              <a:t>Add </a:t>
            </a:r>
            <a:r>
              <a:rPr lang="en-GB" altLang="en-US" sz="2000" i="1" dirty="0">
                <a:solidFill>
                  <a:schemeClr val="bg1"/>
                </a:solidFill>
              </a:rPr>
              <a:t>s</a:t>
            </a:r>
            <a:r>
              <a:rPr lang="en-GB" altLang="en-US" sz="2000" dirty="0">
                <a:solidFill>
                  <a:schemeClr val="bg1"/>
                </a:solidFill>
              </a:rPr>
              <a:t> if there isn’t one</a:t>
            </a:r>
          </a:p>
        </p:txBody>
      </p:sp>
      <p:sp>
        <p:nvSpPr>
          <p:cNvPr id="6" name="AutoShape 21">
            <a:extLst>
              <a:ext uri="{FF2B5EF4-FFF2-40B4-BE49-F238E27FC236}">
                <a16:creationId xmlns:a16="http://schemas.microsoft.com/office/drawing/2014/main" id="{C9C3C8E2-B280-2945-B47E-7B6C2E02F9E2}"/>
              </a:ext>
            </a:extLst>
          </p:cNvPr>
          <p:cNvSpPr>
            <a:spLocks noChangeArrowheads="1"/>
          </p:cNvSpPr>
          <p:nvPr/>
        </p:nvSpPr>
        <p:spPr bwMode="auto">
          <a:xfrm>
            <a:off x="5514136" y="2567387"/>
            <a:ext cx="2308236" cy="587778"/>
          </a:xfrm>
          <a:prstGeom prst="roundRect">
            <a:avLst>
              <a:gd name="adj" fmla="val 16667"/>
            </a:avLst>
          </a:prstGeom>
          <a:noFill/>
          <a:ln w="38100">
            <a:solidFill>
              <a:srgbClr val="EC7206"/>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3E3F41"/>
                </a:solidFill>
              </a:rPr>
              <a:t>the library</a:t>
            </a:r>
            <a:r>
              <a:rPr lang="en-GB" altLang="en-US" sz="2000" b="1" dirty="0">
                <a:solidFill>
                  <a:srgbClr val="EC7206"/>
                </a:solidFill>
                <a:latin typeface="Times New Roman" panose="02020603050405020304" pitchFamily="18" charset="0"/>
                <a:cs typeface="Times New Roman" panose="02020603050405020304" pitchFamily="18" charset="0"/>
              </a:rPr>
              <a:t>’</a:t>
            </a:r>
            <a:r>
              <a:rPr lang="en-GB" altLang="en-US" sz="2000" dirty="0">
                <a:solidFill>
                  <a:srgbClr val="3E3F41"/>
                </a:solidFill>
              </a:rPr>
              <a:t>s</a:t>
            </a:r>
          </a:p>
        </p:txBody>
      </p:sp>
      <p:sp>
        <p:nvSpPr>
          <p:cNvPr id="7" name="AutoShape 24">
            <a:extLst>
              <a:ext uri="{FF2B5EF4-FFF2-40B4-BE49-F238E27FC236}">
                <a16:creationId xmlns:a16="http://schemas.microsoft.com/office/drawing/2014/main" id="{7B464ED8-4B2F-0940-AAD4-0F220F2B8B42}"/>
              </a:ext>
            </a:extLst>
          </p:cNvPr>
          <p:cNvSpPr>
            <a:spLocks noChangeArrowheads="1"/>
          </p:cNvSpPr>
          <p:nvPr/>
        </p:nvSpPr>
        <p:spPr bwMode="auto">
          <a:xfrm>
            <a:off x="4887142" y="2748561"/>
            <a:ext cx="535223" cy="225429"/>
          </a:xfrm>
          <a:prstGeom prst="rightArrow">
            <a:avLst>
              <a:gd name="adj1" fmla="val 50000"/>
              <a:gd name="adj2" fmla="val 59356"/>
            </a:avLst>
          </a:prstGeom>
          <a:solidFill>
            <a:srgbClr val="EC7206"/>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000">
              <a:latin typeface="Arial" panose="020B0604020202020204" pitchFamily="34" charset="0"/>
            </a:endParaRPr>
          </a:p>
        </p:txBody>
      </p:sp>
      <p:sp>
        <p:nvSpPr>
          <p:cNvPr id="8" name="AutoShape 9">
            <a:extLst>
              <a:ext uri="{FF2B5EF4-FFF2-40B4-BE49-F238E27FC236}">
                <a16:creationId xmlns:a16="http://schemas.microsoft.com/office/drawing/2014/main" id="{F329DD73-E785-BE41-8E37-CF9D7AC87B93}"/>
              </a:ext>
            </a:extLst>
          </p:cNvPr>
          <p:cNvSpPr>
            <a:spLocks noChangeArrowheads="1"/>
          </p:cNvSpPr>
          <p:nvPr/>
        </p:nvSpPr>
        <p:spPr bwMode="auto">
          <a:xfrm>
            <a:off x="1709129" y="1680189"/>
            <a:ext cx="3131484" cy="587777"/>
          </a:xfrm>
          <a:prstGeom prst="roundRect">
            <a:avLst>
              <a:gd name="adj" fmla="val 16667"/>
            </a:avLst>
          </a:prstGeom>
          <a:solidFill>
            <a:srgbClr val="0070C0"/>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000" dirty="0">
                <a:solidFill>
                  <a:schemeClr val="bg1"/>
                </a:solidFill>
              </a:rPr>
              <a:t>Add the apostrophe</a:t>
            </a:r>
          </a:p>
        </p:txBody>
      </p:sp>
      <p:sp>
        <p:nvSpPr>
          <p:cNvPr id="9" name="AutoShape 19">
            <a:extLst>
              <a:ext uri="{FF2B5EF4-FFF2-40B4-BE49-F238E27FC236}">
                <a16:creationId xmlns:a16="http://schemas.microsoft.com/office/drawing/2014/main" id="{F0ADF9B5-965F-C64D-8110-4FDCD1ED54DE}"/>
              </a:ext>
            </a:extLst>
          </p:cNvPr>
          <p:cNvSpPr>
            <a:spLocks noChangeArrowheads="1"/>
          </p:cNvSpPr>
          <p:nvPr/>
        </p:nvSpPr>
        <p:spPr bwMode="auto">
          <a:xfrm>
            <a:off x="5464348" y="1682264"/>
            <a:ext cx="2305470" cy="587778"/>
          </a:xfrm>
          <a:prstGeom prst="roundRect">
            <a:avLst>
              <a:gd name="adj" fmla="val 16667"/>
            </a:avLst>
          </a:prstGeom>
          <a:noFill/>
          <a:ln w="38100">
            <a:solidFill>
              <a:srgbClr val="0070C0"/>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3E3F41"/>
                </a:solidFill>
              </a:rPr>
              <a:t>the library</a:t>
            </a:r>
            <a:r>
              <a:rPr lang="en-GB" altLang="en-US" sz="2000" b="1" dirty="0">
                <a:solidFill>
                  <a:srgbClr val="0070C0"/>
                </a:solidFill>
                <a:latin typeface="Times New Roman" panose="02020603050405020304" pitchFamily="18" charset="0"/>
                <a:cs typeface="Times New Roman" panose="02020603050405020304" pitchFamily="18" charset="0"/>
              </a:rPr>
              <a:t>’</a:t>
            </a:r>
          </a:p>
        </p:txBody>
      </p:sp>
      <p:sp>
        <p:nvSpPr>
          <p:cNvPr id="10" name="AutoShape 25">
            <a:extLst>
              <a:ext uri="{FF2B5EF4-FFF2-40B4-BE49-F238E27FC236}">
                <a16:creationId xmlns:a16="http://schemas.microsoft.com/office/drawing/2014/main" id="{832E2552-14B8-FC42-A33A-C1DB9C9BECF2}"/>
              </a:ext>
            </a:extLst>
          </p:cNvPr>
          <p:cNvSpPr>
            <a:spLocks noChangeArrowheads="1"/>
          </p:cNvSpPr>
          <p:nvPr/>
        </p:nvSpPr>
        <p:spPr bwMode="auto">
          <a:xfrm>
            <a:off x="4887142" y="1862055"/>
            <a:ext cx="536606" cy="225430"/>
          </a:xfrm>
          <a:prstGeom prst="rightArrow">
            <a:avLst>
              <a:gd name="adj1" fmla="val 50000"/>
              <a:gd name="adj2" fmla="val 59509"/>
            </a:avLst>
          </a:prstGeom>
          <a:solidFill>
            <a:srgbClr val="0070C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000">
              <a:latin typeface="Arial" panose="020B0604020202020204" pitchFamily="34" charset="0"/>
            </a:endParaRPr>
          </a:p>
        </p:txBody>
      </p:sp>
      <p:sp>
        <p:nvSpPr>
          <p:cNvPr id="11" name="AutoShape 21">
            <a:extLst>
              <a:ext uri="{FF2B5EF4-FFF2-40B4-BE49-F238E27FC236}">
                <a16:creationId xmlns:a16="http://schemas.microsoft.com/office/drawing/2014/main" id="{0E1C42B4-AFC2-2548-BEDC-77446E6959B4}"/>
              </a:ext>
            </a:extLst>
          </p:cNvPr>
          <p:cNvSpPr>
            <a:spLocks noChangeArrowheads="1"/>
          </p:cNvSpPr>
          <p:nvPr/>
        </p:nvSpPr>
        <p:spPr bwMode="auto">
          <a:xfrm>
            <a:off x="8495896" y="2567387"/>
            <a:ext cx="2643560" cy="587778"/>
          </a:xfrm>
          <a:prstGeom prst="roundRect">
            <a:avLst>
              <a:gd name="adj" fmla="val 16667"/>
            </a:avLst>
          </a:prstGeom>
          <a:solidFill>
            <a:srgbClr val="EC7206"/>
          </a:solidFill>
          <a:ln w="9525">
            <a:no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chemeClr val="bg1"/>
                </a:solidFill>
              </a:rPr>
              <a:t>collection of books</a:t>
            </a:r>
          </a:p>
        </p:txBody>
      </p:sp>
      <p:sp>
        <p:nvSpPr>
          <p:cNvPr id="12" name="AutoShape 24">
            <a:extLst>
              <a:ext uri="{FF2B5EF4-FFF2-40B4-BE49-F238E27FC236}">
                <a16:creationId xmlns:a16="http://schemas.microsoft.com/office/drawing/2014/main" id="{F42DB59C-F218-694C-B7F2-4DC13A412CF2}"/>
              </a:ext>
            </a:extLst>
          </p:cNvPr>
          <p:cNvSpPr>
            <a:spLocks noChangeArrowheads="1"/>
          </p:cNvSpPr>
          <p:nvPr/>
        </p:nvSpPr>
        <p:spPr bwMode="auto">
          <a:xfrm>
            <a:off x="7890139" y="2748561"/>
            <a:ext cx="535223" cy="225429"/>
          </a:xfrm>
          <a:prstGeom prst="rightArrow">
            <a:avLst>
              <a:gd name="adj1" fmla="val 50000"/>
              <a:gd name="adj2" fmla="val 59356"/>
            </a:avLst>
          </a:prstGeom>
          <a:solidFill>
            <a:srgbClr val="EC7206"/>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000">
              <a:latin typeface="Arial" panose="020B0604020202020204" pitchFamily="34" charset="0"/>
            </a:endParaRPr>
          </a:p>
        </p:txBody>
      </p:sp>
      <p:sp>
        <p:nvSpPr>
          <p:cNvPr id="13" name="AutoShape 6">
            <a:extLst>
              <a:ext uri="{FF2B5EF4-FFF2-40B4-BE49-F238E27FC236}">
                <a16:creationId xmlns:a16="http://schemas.microsoft.com/office/drawing/2014/main" id="{BC23C768-5257-4E41-8509-9A9509F253CF}"/>
              </a:ext>
            </a:extLst>
          </p:cNvPr>
          <p:cNvSpPr>
            <a:spLocks noChangeArrowheads="1"/>
          </p:cNvSpPr>
          <p:nvPr/>
        </p:nvSpPr>
        <p:spPr bwMode="auto">
          <a:xfrm>
            <a:off x="1731257" y="3702835"/>
            <a:ext cx="3131484" cy="587777"/>
          </a:xfrm>
          <a:prstGeom prst="roundRect">
            <a:avLst>
              <a:gd name="adj" fmla="val 16667"/>
            </a:avLst>
          </a:prstGeom>
          <a:solidFill>
            <a:srgbClr val="00B050"/>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000" dirty="0">
                <a:solidFill>
                  <a:schemeClr val="bg1"/>
                </a:solidFill>
              </a:rPr>
              <a:t>Find the owner</a:t>
            </a:r>
          </a:p>
        </p:txBody>
      </p:sp>
      <p:sp>
        <p:nvSpPr>
          <p:cNvPr id="14" name="AutoShape 17">
            <a:extLst>
              <a:ext uri="{FF2B5EF4-FFF2-40B4-BE49-F238E27FC236}">
                <a16:creationId xmlns:a16="http://schemas.microsoft.com/office/drawing/2014/main" id="{79E44F29-3DCA-1045-B9C0-473465903DB6}"/>
              </a:ext>
            </a:extLst>
          </p:cNvPr>
          <p:cNvSpPr>
            <a:spLocks noChangeArrowheads="1"/>
          </p:cNvSpPr>
          <p:nvPr/>
        </p:nvSpPr>
        <p:spPr bwMode="auto">
          <a:xfrm>
            <a:off x="5486476" y="3702835"/>
            <a:ext cx="2305470" cy="587777"/>
          </a:xfrm>
          <a:prstGeom prst="roundRect">
            <a:avLst>
              <a:gd name="adj" fmla="val 16667"/>
            </a:avLst>
          </a:prstGeom>
          <a:noFill/>
          <a:ln w="38100">
            <a:solidFill>
              <a:srgbClr val="00B050"/>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3E3F41"/>
                </a:solidFill>
              </a:rPr>
              <a:t>nomads</a:t>
            </a:r>
          </a:p>
        </p:txBody>
      </p:sp>
      <p:sp>
        <p:nvSpPr>
          <p:cNvPr id="15" name="AutoShape 23">
            <a:extLst>
              <a:ext uri="{FF2B5EF4-FFF2-40B4-BE49-F238E27FC236}">
                <a16:creationId xmlns:a16="http://schemas.microsoft.com/office/drawing/2014/main" id="{9551226F-C26E-C84B-961D-D6CB02E0C54A}"/>
              </a:ext>
            </a:extLst>
          </p:cNvPr>
          <p:cNvSpPr>
            <a:spLocks noChangeArrowheads="1"/>
          </p:cNvSpPr>
          <p:nvPr/>
        </p:nvSpPr>
        <p:spPr bwMode="auto">
          <a:xfrm>
            <a:off x="4887142" y="3884008"/>
            <a:ext cx="536606" cy="225430"/>
          </a:xfrm>
          <a:prstGeom prst="rightArrow">
            <a:avLst>
              <a:gd name="adj1" fmla="val 50000"/>
              <a:gd name="adj2" fmla="val 59509"/>
            </a:avLst>
          </a:prstGeom>
          <a:solidFill>
            <a:srgbClr val="00B05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000">
              <a:latin typeface="Arial" panose="020B0604020202020204" pitchFamily="34" charset="0"/>
            </a:endParaRPr>
          </a:p>
        </p:txBody>
      </p:sp>
      <p:sp>
        <p:nvSpPr>
          <p:cNvPr id="16" name="AutoShape 12">
            <a:extLst>
              <a:ext uri="{FF2B5EF4-FFF2-40B4-BE49-F238E27FC236}">
                <a16:creationId xmlns:a16="http://schemas.microsoft.com/office/drawing/2014/main" id="{7F457D0B-1A70-7A41-B92B-B2BF46229CC4}"/>
              </a:ext>
            </a:extLst>
          </p:cNvPr>
          <p:cNvSpPr>
            <a:spLocks noChangeArrowheads="1"/>
          </p:cNvSpPr>
          <p:nvPr/>
        </p:nvSpPr>
        <p:spPr bwMode="auto">
          <a:xfrm>
            <a:off x="975081" y="5477230"/>
            <a:ext cx="3887660" cy="587778"/>
          </a:xfrm>
          <a:prstGeom prst="roundRect">
            <a:avLst>
              <a:gd name="adj" fmla="val 16667"/>
            </a:avLst>
          </a:prstGeom>
          <a:solidFill>
            <a:srgbClr val="EC7206"/>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000" dirty="0">
                <a:solidFill>
                  <a:schemeClr val="bg1"/>
                </a:solidFill>
              </a:rPr>
              <a:t>Don’t add </a:t>
            </a:r>
            <a:r>
              <a:rPr lang="en-GB" altLang="en-US" sz="2000" i="1" dirty="0">
                <a:solidFill>
                  <a:schemeClr val="bg1"/>
                </a:solidFill>
              </a:rPr>
              <a:t>s</a:t>
            </a:r>
            <a:r>
              <a:rPr lang="en-GB" altLang="en-US" sz="2000" dirty="0">
                <a:solidFill>
                  <a:schemeClr val="bg1"/>
                </a:solidFill>
              </a:rPr>
              <a:t> if there is one</a:t>
            </a:r>
          </a:p>
        </p:txBody>
      </p:sp>
      <p:sp>
        <p:nvSpPr>
          <p:cNvPr id="17" name="AutoShape 21">
            <a:extLst>
              <a:ext uri="{FF2B5EF4-FFF2-40B4-BE49-F238E27FC236}">
                <a16:creationId xmlns:a16="http://schemas.microsoft.com/office/drawing/2014/main" id="{989A758A-90C0-BB41-BA23-EEB424342FD9}"/>
              </a:ext>
            </a:extLst>
          </p:cNvPr>
          <p:cNvSpPr>
            <a:spLocks noChangeArrowheads="1"/>
          </p:cNvSpPr>
          <p:nvPr/>
        </p:nvSpPr>
        <p:spPr bwMode="auto">
          <a:xfrm>
            <a:off x="5536264" y="5477230"/>
            <a:ext cx="2308236" cy="587778"/>
          </a:xfrm>
          <a:prstGeom prst="roundRect">
            <a:avLst>
              <a:gd name="adj" fmla="val 16667"/>
            </a:avLst>
          </a:prstGeom>
          <a:noFill/>
          <a:ln w="38100">
            <a:solidFill>
              <a:srgbClr val="EC7206"/>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3E3F41"/>
                </a:solidFill>
                <a:cs typeface="Times New Roman" panose="02020603050405020304" pitchFamily="18" charset="0"/>
              </a:rPr>
              <a:t>nomads</a:t>
            </a:r>
            <a:r>
              <a:rPr lang="en-GB" altLang="en-US" sz="2000" b="1" dirty="0">
                <a:solidFill>
                  <a:srgbClr val="EC7206"/>
                </a:solidFill>
                <a:latin typeface="Times New Roman" panose="02020603050405020304" pitchFamily="18" charset="0"/>
                <a:cs typeface="Times New Roman" panose="02020603050405020304" pitchFamily="18" charset="0"/>
              </a:rPr>
              <a:t>’</a:t>
            </a:r>
            <a:endParaRPr lang="en-GB" altLang="en-US" sz="2000" dirty="0">
              <a:solidFill>
                <a:srgbClr val="EC7206"/>
              </a:solidFill>
            </a:endParaRPr>
          </a:p>
        </p:txBody>
      </p:sp>
      <p:sp>
        <p:nvSpPr>
          <p:cNvPr id="18" name="AutoShape 24">
            <a:extLst>
              <a:ext uri="{FF2B5EF4-FFF2-40B4-BE49-F238E27FC236}">
                <a16:creationId xmlns:a16="http://schemas.microsoft.com/office/drawing/2014/main" id="{92C769C1-0624-0344-ACFB-B1CD4B084B91}"/>
              </a:ext>
            </a:extLst>
          </p:cNvPr>
          <p:cNvSpPr>
            <a:spLocks noChangeArrowheads="1"/>
          </p:cNvSpPr>
          <p:nvPr/>
        </p:nvSpPr>
        <p:spPr bwMode="auto">
          <a:xfrm>
            <a:off x="4887142" y="5658404"/>
            <a:ext cx="535223" cy="225429"/>
          </a:xfrm>
          <a:prstGeom prst="rightArrow">
            <a:avLst>
              <a:gd name="adj1" fmla="val 50000"/>
              <a:gd name="adj2" fmla="val 59356"/>
            </a:avLst>
          </a:prstGeom>
          <a:solidFill>
            <a:srgbClr val="EC7206"/>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000">
              <a:latin typeface="Arial" panose="020B0604020202020204" pitchFamily="34" charset="0"/>
            </a:endParaRPr>
          </a:p>
        </p:txBody>
      </p:sp>
      <p:sp>
        <p:nvSpPr>
          <p:cNvPr id="19" name="AutoShape 9">
            <a:extLst>
              <a:ext uri="{FF2B5EF4-FFF2-40B4-BE49-F238E27FC236}">
                <a16:creationId xmlns:a16="http://schemas.microsoft.com/office/drawing/2014/main" id="{D8DC50AF-8A6E-F04A-A124-7844D1D9BEEE}"/>
              </a:ext>
            </a:extLst>
          </p:cNvPr>
          <p:cNvSpPr>
            <a:spLocks noChangeArrowheads="1"/>
          </p:cNvSpPr>
          <p:nvPr/>
        </p:nvSpPr>
        <p:spPr bwMode="auto">
          <a:xfrm>
            <a:off x="1731257" y="4590724"/>
            <a:ext cx="3131484" cy="587777"/>
          </a:xfrm>
          <a:prstGeom prst="roundRect">
            <a:avLst>
              <a:gd name="adj" fmla="val 16667"/>
            </a:avLst>
          </a:prstGeom>
          <a:solidFill>
            <a:srgbClr val="0070C0"/>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000" dirty="0">
                <a:solidFill>
                  <a:schemeClr val="bg1"/>
                </a:solidFill>
              </a:rPr>
              <a:t>Add the apostrophe</a:t>
            </a:r>
          </a:p>
        </p:txBody>
      </p:sp>
      <p:sp>
        <p:nvSpPr>
          <p:cNvPr id="20" name="AutoShape 19">
            <a:extLst>
              <a:ext uri="{FF2B5EF4-FFF2-40B4-BE49-F238E27FC236}">
                <a16:creationId xmlns:a16="http://schemas.microsoft.com/office/drawing/2014/main" id="{0CF70889-2D8D-284D-805B-A8AF3CBB718A}"/>
              </a:ext>
            </a:extLst>
          </p:cNvPr>
          <p:cNvSpPr>
            <a:spLocks noChangeArrowheads="1"/>
          </p:cNvSpPr>
          <p:nvPr/>
        </p:nvSpPr>
        <p:spPr bwMode="auto">
          <a:xfrm>
            <a:off x="5486476" y="4592107"/>
            <a:ext cx="2305470" cy="587778"/>
          </a:xfrm>
          <a:prstGeom prst="roundRect">
            <a:avLst>
              <a:gd name="adj" fmla="val 16667"/>
            </a:avLst>
          </a:prstGeom>
          <a:noFill/>
          <a:ln w="38100">
            <a:solidFill>
              <a:srgbClr val="0070C0"/>
            </a:solid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dirty="0">
                <a:solidFill>
                  <a:srgbClr val="3E3F41"/>
                </a:solidFill>
              </a:rPr>
              <a:t>nomads</a:t>
            </a:r>
            <a:r>
              <a:rPr lang="en-GB" altLang="en-US" sz="2000" b="1" dirty="0">
                <a:solidFill>
                  <a:srgbClr val="0070C0"/>
                </a:solidFill>
                <a:latin typeface="Times New Roman" panose="02020603050405020304" pitchFamily="18" charset="0"/>
                <a:cs typeface="Times New Roman" panose="02020603050405020304" pitchFamily="18" charset="0"/>
              </a:rPr>
              <a:t>’</a:t>
            </a:r>
          </a:p>
        </p:txBody>
      </p:sp>
      <p:sp>
        <p:nvSpPr>
          <p:cNvPr id="21" name="AutoShape 25">
            <a:extLst>
              <a:ext uri="{FF2B5EF4-FFF2-40B4-BE49-F238E27FC236}">
                <a16:creationId xmlns:a16="http://schemas.microsoft.com/office/drawing/2014/main" id="{92E4508C-0345-A247-B23A-BD3E3AD16C67}"/>
              </a:ext>
            </a:extLst>
          </p:cNvPr>
          <p:cNvSpPr>
            <a:spLocks noChangeArrowheads="1"/>
          </p:cNvSpPr>
          <p:nvPr/>
        </p:nvSpPr>
        <p:spPr bwMode="auto">
          <a:xfrm>
            <a:off x="4887142" y="4771898"/>
            <a:ext cx="536606" cy="225430"/>
          </a:xfrm>
          <a:prstGeom prst="rightArrow">
            <a:avLst>
              <a:gd name="adj1" fmla="val 50000"/>
              <a:gd name="adj2" fmla="val 59509"/>
            </a:avLst>
          </a:prstGeom>
          <a:solidFill>
            <a:srgbClr val="0070C0"/>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000">
              <a:latin typeface="Arial" panose="020B0604020202020204" pitchFamily="34" charset="0"/>
            </a:endParaRPr>
          </a:p>
        </p:txBody>
      </p:sp>
      <p:sp>
        <p:nvSpPr>
          <p:cNvPr id="22" name="AutoShape 21">
            <a:extLst>
              <a:ext uri="{FF2B5EF4-FFF2-40B4-BE49-F238E27FC236}">
                <a16:creationId xmlns:a16="http://schemas.microsoft.com/office/drawing/2014/main" id="{A6EAE6EA-455D-1446-ADD8-EF456DF0521D}"/>
              </a:ext>
            </a:extLst>
          </p:cNvPr>
          <p:cNvSpPr>
            <a:spLocks noChangeArrowheads="1"/>
          </p:cNvSpPr>
          <p:nvPr/>
        </p:nvSpPr>
        <p:spPr bwMode="auto">
          <a:xfrm>
            <a:off x="8518024" y="5477230"/>
            <a:ext cx="2643560" cy="587778"/>
          </a:xfrm>
          <a:prstGeom prst="roundRect">
            <a:avLst>
              <a:gd name="adj" fmla="val 16667"/>
            </a:avLst>
          </a:prstGeom>
          <a:solidFill>
            <a:srgbClr val="EC7206"/>
          </a:solidFill>
          <a:ln w="9525">
            <a:noFill/>
            <a:round/>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000">
                <a:solidFill>
                  <a:schemeClr val="bg1"/>
                </a:solidFill>
              </a:rPr>
              <a:t>religions</a:t>
            </a:r>
          </a:p>
        </p:txBody>
      </p:sp>
      <p:sp>
        <p:nvSpPr>
          <p:cNvPr id="23" name="AutoShape 24">
            <a:extLst>
              <a:ext uri="{FF2B5EF4-FFF2-40B4-BE49-F238E27FC236}">
                <a16:creationId xmlns:a16="http://schemas.microsoft.com/office/drawing/2014/main" id="{CDDF6B5D-7EEC-CD4A-BC13-36E50E10C8BA}"/>
              </a:ext>
            </a:extLst>
          </p:cNvPr>
          <p:cNvSpPr>
            <a:spLocks noChangeArrowheads="1"/>
          </p:cNvSpPr>
          <p:nvPr/>
        </p:nvSpPr>
        <p:spPr bwMode="auto">
          <a:xfrm>
            <a:off x="7912268" y="5658404"/>
            <a:ext cx="535223" cy="225429"/>
          </a:xfrm>
          <a:prstGeom prst="rightArrow">
            <a:avLst>
              <a:gd name="adj1" fmla="val 50000"/>
              <a:gd name="adj2" fmla="val 59356"/>
            </a:avLst>
          </a:prstGeom>
          <a:solidFill>
            <a:srgbClr val="EC7206"/>
          </a:solidFill>
          <a:ln w="9525">
            <a:noFill/>
            <a:miter lim="800000"/>
            <a:headEnd/>
            <a:tailEnd/>
          </a:ln>
          <a:effectLst/>
        </p:spPr>
        <p:txBody>
          <a:bodyPr wrap="none" anchor="ct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endParaRPr lang="en-US" altLang="en-US" sz="2000">
              <a:latin typeface="Arial" panose="020B0604020202020204" pitchFamily="34" charset="0"/>
            </a:endParaRPr>
          </a:p>
        </p:txBody>
      </p:sp>
    </p:spTree>
    <p:extLst>
      <p:ext uri="{BB962C8B-B14F-4D97-AF65-F5344CB8AC3E}">
        <p14:creationId xmlns:p14="http://schemas.microsoft.com/office/powerpoint/2010/main" val="13889802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F420DB72-BCE4-8240-84AF-2106C8957636}"/>
              </a:ext>
            </a:extLst>
          </p:cNvPr>
          <p:cNvSpPr txBox="1">
            <a:spLocks noChangeArrowheads="1"/>
          </p:cNvSpPr>
          <p:nvPr/>
        </p:nvSpPr>
        <p:spPr bwMode="auto">
          <a:xfrm>
            <a:off x="809626" y="675843"/>
            <a:ext cx="8315902" cy="792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dirty="0">
                <a:solidFill>
                  <a:srgbClr val="3E3F41"/>
                </a:solidFill>
                <a:latin typeface="Comic Sans MS" panose="030F0902030302020204" pitchFamily="66" charset="0"/>
              </a:rPr>
              <a:t>These are suggested matches from the text. </a:t>
            </a:r>
          </a:p>
          <a:p>
            <a:pPr>
              <a:spcBef>
                <a:spcPts val="1000"/>
              </a:spcBef>
            </a:pPr>
            <a:r>
              <a:rPr lang="en-GB" altLang="en-US" sz="2000" dirty="0">
                <a:solidFill>
                  <a:srgbClr val="3E3F41"/>
                </a:solidFill>
                <a:latin typeface="Comic Sans MS" panose="030F0902030302020204" pitchFamily="66" charset="0"/>
              </a:rPr>
              <a:t>You may have matched different pairs – do they still work?</a:t>
            </a:r>
          </a:p>
        </p:txBody>
      </p:sp>
      <p:sp>
        <p:nvSpPr>
          <p:cNvPr id="3" name="Text Box 2">
            <a:extLst>
              <a:ext uri="{FF2B5EF4-FFF2-40B4-BE49-F238E27FC236}">
                <a16:creationId xmlns:a16="http://schemas.microsoft.com/office/drawing/2014/main" id="{7D8125F3-1575-EA42-9A15-0D3819955F63}"/>
              </a:ext>
            </a:extLst>
          </p:cNvPr>
          <p:cNvSpPr txBox="1">
            <a:spLocks noChangeArrowheads="1"/>
          </p:cNvSpPr>
          <p:nvPr/>
        </p:nvSpPr>
        <p:spPr bwMode="auto">
          <a:xfrm>
            <a:off x="2255838" y="1828800"/>
            <a:ext cx="3598862" cy="4197350"/>
          </a:xfrm>
          <a:prstGeom prst="rect">
            <a:avLst/>
          </a:prstGeom>
          <a:solidFill>
            <a:schemeClr val="bg1"/>
          </a:solidFill>
          <a:ln w="28575" algn="in">
            <a:solidFill>
              <a:srgbClr val="0070C0"/>
            </a:solidFill>
            <a:miter lim="800000"/>
            <a:headEnd/>
            <a:tailEnd/>
          </a:ln>
          <a:effectLst/>
        </p:spPr>
        <p:txBody>
          <a:bodyPr lIns="35560" tIns="35560" rIns="35560" bIns="35560"/>
          <a:lstStyle/>
          <a:p>
            <a:pPr algn="r">
              <a:lnSpc>
                <a:spcPct val="115000"/>
              </a:lnSpc>
              <a:spcBef>
                <a:spcPct val="10000"/>
              </a:spcBef>
            </a:pPr>
            <a:r>
              <a:rPr lang="en-GB" altLang="en-US" sz="2400" dirty="0">
                <a:solidFill>
                  <a:srgbClr val="3E3F41"/>
                </a:solidFill>
                <a:latin typeface="Comic Sans MS" panose="030F0902030302020204" pitchFamily="66" charset="0"/>
              </a:rPr>
              <a:t>the library</a:t>
            </a:r>
          </a:p>
          <a:p>
            <a:pPr algn="r">
              <a:lnSpc>
                <a:spcPct val="115000"/>
              </a:lnSpc>
              <a:spcBef>
                <a:spcPct val="10000"/>
              </a:spcBef>
            </a:pPr>
            <a:r>
              <a:rPr lang="en-GB" altLang="en-US" sz="2400" dirty="0">
                <a:solidFill>
                  <a:srgbClr val="3E3F41"/>
                </a:solidFill>
                <a:latin typeface="Comic Sans MS" panose="030F0902030302020204" pitchFamily="66" charset="0"/>
              </a:rPr>
              <a:t>scholars</a:t>
            </a:r>
          </a:p>
          <a:p>
            <a:pPr algn="r">
              <a:lnSpc>
                <a:spcPct val="115000"/>
              </a:lnSpc>
              <a:spcBef>
                <a:spcPct val="10000"/>
              </a:spcBef>
            </a:pPr>
            <a:r>
              <a:rPr lang="en-GB" altLang="en-US" sz="2400" dirty="0">
                <a:solidFill>
                  <a:srgbClr val="3E3F41"/>
                </a:solidFill>
                <a:latin typeface="Comic Sans MS" panose="030F0902030302020204" pitchFamily="66" charset="0"/>
              </a:rPr>
              <a:t>nomads</a:t>
            </a:r>
          </a:p>
          <a:p>
            <a:pPr algn="r">
              <a:lnSpc>
                <a:spcPct val="115000"/>
              </a:lnSpc>
              <a:spcBef>
                <a:spcPct val="10000"/>
              </a:spcBef>
            </a:pPr>
            <a:r>
              <a:rPr lang="en-GB" altLang="en-US" sz="2400" dirty="0">
                <a:solidFill>
                  <a:srgbClr val="3E3F41"/>
                </a:solidFill>
                <a:latin typeface="Comic Sans MS" panose="030F0902030302020204" pitchFamily="66" charset="0"/>
              </a:rPr>
              <a:t>merchants</a:t>
            </a:r>
          </a:p>
          <a:p>
            <a:pPr algn="r">
              <a:lnSpc>
                <a:spcPct val="115000"/>
              </a:lnSpc>
              <a:spcBef>
                <a:spcPct val="10000"/>
              </a:spcBef>
            </a:pPr>
            <a:r>
              <a:rPr lang="en-GB" altLang="en-US" sz="2400" dirty="0">
                <a:solidFill>
                  <a:srgbClr val="3E3F41"/>
                </a:solidFill>
                <a:latin typeface="Comic Sans MS" panose="030F0902030302020204" pitchFamily="66" charset="0"/>
              </a:rPr>
              <a:t>the city</a:t>
            </a:r>
          </a:p>
          <a:p>
            <a:pPr algn="r">
              <a:lnSpc>
                <a:spcPct val="115000"/>
              </a:lnSpc>
              <a:spcBef>
                <a:spcPct val="10000"/>
              </a:spcBef>
            </a:pPr>
            <a:r>
              <a:rPr lang="en-GB" altLang="en-US" sz="2400" dirty="0">
                <a:solidFill>
                  <a:srgbClr val="3E3F41"/>
                </a:solidFill>
                <a:latin typeface="Comic Sans MS" panose="030F0902030302020204" pitchFamily="66" charset="0"/>
              </a:rPr>
              <a:t>the Caliph</a:t>
            </a:r>
          </a:p>
          <a:p>
            <a:pPr algn="r">
              <a:lnSpc>
                <a:spcPct val="115000"/>
              </a:lnSpc>
              <a:spcBef>
                <a:spcPct val="10000"/>
              </a:spcBef>
            </a:pPr>
            <a:r>
              <a:rPr lang="en-GB" altLang="en-US" sz="2400" dirty="0">
                <a:solidFill>
                  <a:srgbClr val="3E3F41"/>
                </a:solidFill>
                <a:latin typeface="Comic Sans MS" panose="030F0902030302020204" pitchFamily="66" charset="0"/>
              </a:rPr>
              <a:t>countries</a:t>
            </a:r>
          </a:p>
          <a:p>
            <a:pPr algn="r">
              <a:lnSpc>
                <a:spcPct val="115000"/>
              </a:lnSpc>
              <a:spcBef>
                <a:spcPct val="10000"/>
              </a:spcBef>
            </a:pPr>
            <a:r>
              <a:rPr lang="en-GB" altLang="en-US" sz="2400" dirty="0">
                <a:solidFill>
                  <a:srgbClr val="3E3F41"/>
                </a:solidFill>
                <a:latin typeface="Comic Sans MS" panose="030F0902030302020204" pitchFamily="66" charset="0"/>
              </a:rPr>
              <a:t>London</a:t>
            </a:r>
          </a:p>
          <a:p>
            <a:pPr algn="r">
              <a:lnSpc>
                <a:spcPct val="115000"/>
              </a:lnSpc>
              <a:spcBef>
                <a:spcPct val="10000"/>
              </a:spcBef>
            </a:pPr>
            <a:r>
              <a:rPr lang="en-GB" altLang="en-US" sz="2400" dirty="0">
                <a:solidFill>
                  <a:srgbClr val="3E3F41"/>
                </a:solidFill>
                <a:latin typeface="Comic Sans MS" panose="030F0902030302020204" pitchFamily="66" charset="0"/>
              </a:rPr>
              <a:t>travellers</a:t>
            </a:r>
          </a:p>
        </p:txBody>
      </p:sp>
      <p:sp>
        <p:nvSpPr>
          <p:cNvPr id="4" name="Text Box 3">
            <a:extLst>
              <a:ext uri="{FF2B5EF4-FFF2-40B4-BE49-F238E27FC236}">
                <a16:creationId xmlns:a16="http://schemas.microsoft.com/office/drawing/2014/main" id="{8FCBB6DA-8641-D645-A787-B84C93C5DE90}"/>
              </a:ext>
            </a:extLst>
          </p:cNvPr>
          <p:cNvSpPr txBox="1">
            <a:spLocks noChangeArrowheads="1"/>
          </p:cNvSpPr>
          <p:nvPr/>
        </p:nvSpPr>
        <p:spPr bwMode="auto">
          <a:xfrm>
            <a:off x="6338887" y="1828800"/>
            <a:ext cx="3597275" cy="4211638"/>
          </a:xfrm>
          <a:prstGeom prst="rect">
            <a:avLst/>
          </a:prstGeom>
          <a:solidFill>
            <a:schemeClr val="bg1"/>
          </a:solidFill>
          <a:ln w="28575" algn="in">
            <a:solidFill>
              <a:srgbClr val="0070C0"/>
            </a:solidFill>
            <a:miter lim="800000"/>
            <a:headEnd/>
            <a:tailEnd/>
          </a:ln>
          <a:effectLst/>
        </p:spPr>
        <p:txBody>
          <a:bodyPr lIns="35560" tIns="35560" rIns="35560" bIns="35560"/>
          <a:lstStyle/>
          <a:p>
            <a:pPr>
              <a:lnSpc>
                <a:spcPct val="115000"/>
              </a:lnSpc>
              <a:spcBef>
                <a:spcPct val="10000"/>
              </a:spcBef>
            </a:pPr>
            <a:r>
              <a:rPr lang="en-GB" altLang="en-US" sz="2400" dirty="0">
                <a:solidFill>
                  <a:srgbClr val="3E3F41"/>
                </a:solidFill>
                <a:latin typeface="Comic Sans MS" panose="030F0902030302020204" pitchFamily="66" charset="0"/>
              </a:rPr>
              <a:t>collection of books</a:t>
            </a:r>
          </a:p>
          <a:p>
            <a:pPr>
              <a:lnSpc>
                <a:spcPct val="115000"/>
              </a:lnSpc>
              <a:spcBef>
                <a:spcPct val="10000"/>
              </a:spcBef>
            </a:pPr>
            <a:r>
              <a:rPr lang="en-GB" altLang="en-US" sz="2400" dirty="0">
                <a:solidFill>
                  <a:srgbClr val="3E3F41"/>
                </a:solidFill>
                <a:latin typeface="Comic Sans MS" panose="030F0902030302020204" pitchFamily="66" charset="0"/>
              </a:rPr>
              <a:t>knowledge</a:t>
            </a:r>
          </a:p>
          <a:p>
            <a:pPr>
              <a:lnSpc>
                <a:spcPct val="115000"/>
              </a:lnSpc>
              <a:spcBef>
                <a:spcPct val="10000"/>
              </a:spcBef>
            </a:pPr>
            <a:r>
              <a:rPr lang="en-GB" altLang="en-US" sz="2400" dirty="0">
                <a:solidFill>
                  <a:srgbClr val="3E3F41"/>
                </a:solidFill>
                <a:latin typeface="Comic Sans MS" panose="030F0902030302020204" pitchFamily="66" charset="0"/>
              </a:rPr>
              <a:t>religions</a:t>
            </a:r>
          </a:p>
          <a:p>
            <a:pPr>
              <a:lnSpc>
                <a:spcPct val="115000"/>
              </a:lnSpc>
              <a:spcBef>
                <a:spcPct val="10000"/>
              </a:spcBef>
            </a:pPr>
            <a:r>
              <a:rPr lang="en-GB" altLang="en-US" sz="2400" dirty="0">
                <a:solidFill>
                  <a:srgbClr val="3E3F41"/>
                </a:solidFill>
                <a:latin typeface="Comic Sans MS" panose="030F0902030302020204" pitchFamily="66" charset="0"/>
              </a:rPr>
              <a:t>products</a:t>
            </a:r>
          </a:p>
          <a:p>
            <a:pPr>
              <a:lnSpc>
                <a:spcPct val="115000"/>
              </a:lnSpc>
              <a:spcBef>
                <a:spcPct val="10000"/>
              </a:spcBef>
            </a:pPr>
            <a:r>
              <a:rPr lang="en-GB" altLang="en-US" sz="2400" dirty="0">
                <a:solidFill>
                  <a:srgbClr val="3E3F41"/>
                </a:solidFill>
                <a:latin typeface="Comic Sans MS" panose="030F0902030302020204" pitchFamily="66" charset="0"/>
              </a:rPr>
              <a:t>docks</a:t>
            </a:r>
          </a:p>
          <a:p>
            <a:pPr>
              <a:lnSpc>
                <a:spcPct val="115000"/>
              </a:lnSpc>
              <a:spcBef>
                <a:spcPct val="10000"/>
              </a:spcBef>
            </a:pPr>
            <a:r>
              <a:rPr lang="en-GB" altLang="en-US" sz="2400" dirty="0">
                <a:solidFill>
                  <a:srgbClr val="3E3F41"/>
                </a:solidFill>
                <a:latin typeface="Comic Sans MS" panose="030F0902030302020204" pitchFamily="66" charset="0"/>
              </a:rPr>
              <a:t>palace </a:t>
            </a:r>
          </a:p>
          <a:p>
            <a:pPr>
              <a:lnSpc>
                <a:spcPct val="115000"/>
              </a:lnSpc>
              <a:spcBef>
                <a:spcPct val="10000"/>
              </a:spcBef>
            </a:pPr>
            <a:r>
              <a:rPr lang="en-GB" altLang="en-US" sz="2400" dirty="0">
                <a:solidFill>
                  <a:srgbClr val="3E3F41"/>
                </a:solidFill>
                <a:latin typeface="Comic Sans MS" panose="030F0902030302020204" pitchFamily="66" charset="0"/>
              </a:rPr>
              <a:t>wars</a:t>
            </a:r>
          </a:p>
          <a:p>
            <a:pPr>
              <a:lnSpc>
                <a:spcPct val="115000"/>
              </a:lnSpc>
              <a:spcBef>
                <a:spcPct val="10000"/>
              </a:spcBef>
            </a:pPr>
            <a:r>
              <a:rPr lang="en-GB" altLang="en-US" sz="2400" dirty="0">
                <a:solidFill>
                  <a:srgbClr val="3E3F41"/>
                </a:solidFill>
                <a:latin typeface="Comic Sans MS" panose="030F0902030302020204" pitchFamily="66" charset="0"/>
              </a:rPr>
              <a:t>population</a:t>
            </a:r>
          </a:p>
          <a:p>
            <a:pPr>
              <a:lnSpc>
                <a:spcPct val="115000"/>
              </a:lnSpc>
              <a:spcBef>
                <a:spcPct val="10000"/>
              </a:spcBef>
            </a:pPr>
            <a:r>
              <a:rPr lang="en-GB" altLang="en-US" sz="2400" dirty="0">
                <a:solidFill>
                  <a:srgbClr val="3E3F41"/>
                </a:solidFill>
                <a:latin typeface="Comic Sans MS" panose="030F0902030302020204" pitchFamily="66" charset="0"/>
              </a:rPr>
              <a:t>routes</a:t>
            </a:r>
          </a:p>
          <a:p>
            <a:pPr>
              <a:lnSpc>
                <a:spcPct val="115000"/>
              </a:lnSpc>
              <a:spcBef>
                <a:spcPct val="10000"/>
              </a:spcBef>
            </a:pPr>
            <a:endParaRPr lang="en-GB" altLang="en-US" sz="2400" dirty="0">
              <a:solidFill>
                <a:srgbClr val="3E3F41"/>
              </a:solidFill>
              <a:latin typeface="Comic Sans MS" panose="030F0902030302020204" pitchFamily="66" charset="0"/>
            </a:endParaRPr>
          </a:p>
        </p:txBody>
      </p:sp>
      <p:sp>
        <p:nvSpPr>
          <p:cNvPr id="5" name="Text Box 5">
            <a:extLst>
              <a:ext uri="{FF2B5EF4-FFF2-40B4-BE49-F238E27FC236}">
                <a16:creationId xmlns:a16="http://schemas.microsoft.com/office/drawing/2014/main" id="{B7930219-9BDF-8944-BD58-1FB1B6786C81}"/>
              </a:ext>
            </a:extLst>
          </p:cNvPr>
          <p:cNvSpPr txBox="1">
            <a:spLocks noChangeArrowheads="1"/>
          </p:cNvSpPr>
          <p:nvPr/>
        </p:nvSpPr>
        <p:spPr bwMode="auto">
          <a:xfrm>
            <a:off x="5774944" y="1758156"/>
            <a:ext cx="595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dirty="0">
                <a:solidFill>
                  <a:srgbClr val="EC7206"/>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902030302020204" pitchFamily="66" charset="0"/>
              </a:rPr>
              <a:t>s</a:t>
            </a:r>
          </a:p>
        </p:txBody>
      </p:sp>
      <p:sp>
        <p:nvSpPr>
          <p:cNvPr id="6" name="Text Box 9">
            <a:extLst>
              <a:ext uri="{FF2B5EF4-FFF2-40B4-BE49-F238E27FC236}">
                <a16:creationId xmlns:a16="http://schemas.microsoft.com/office/drawing/2014/main" id="{62A7E078-656E-B343-BED2-492BD77FA3DA}"/>
              </a:ext>
            </a:extLst>
          </p:cNvPr>
          <p:cNvSpPr txBox="1">
            <a:spLocks noChangeArrowheads="1"/>
          </p:cNvSpPr>
          <p:nvPr/>
        </p:nvSpPr>
        <p:spPr bwMode="auto">
          <a:xfrm>
            <a:off x="5765800" y="2266950"/>
            <a:ext cx="595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dirty="0">
                <a:solidFill>
                  <a:srgbClr val="EC7206"/>
                </a:solidFill>
                <a:latin typeface="Times New Roman" panose="02020603050405020304" pitchFamily="18" charset="0"/>
                <a:cs typeface="Times New Roman" panose="02020603050405020304" pitchFamily="18" charset="0"/>
              </a:rPr>
              <a:t>’</a:t>
            </a:r>
            <a:endParaRPr lang="en-GB" altLang="en-US" sz="2400" dirty="0">
              <a:solidFill>
                <a:srgbClr val="EC7206"/>
              </a:solidFill>
            </a:endParaRPr>
          </a:p>
        </p:txBody>
      </p:sp>
      <p:sp>
        <p:nvSpPr>
          <p:cNvPr id="7" name="Text Box 10">
            <a:extLst>
              <a:ext uri="{FF2B5EF4-FFF2-40B4-BE49-F238E27FC236}">
                <a16:creationId xmlns:a16="http://schemas.microsoft.com/office/drawing/2014/main" id="{B9EB1409-5BFC-0142-8A62-D85672BBD85C}"/>
              </a:ext>
            </a:extLst>
          </p:cNvPr>
          <p:cNvSpPr txBox="1">
            <a:spLocks noChangeArrowheads="1"/>
          </p:cNvSpPr>
          <p:nvPr/>
        </p:nvSpPr>
        <p:spPr bwMode="auto">
          <a:xfrm>
            <a:off x="5765800" y="2730500"/>
            <a:ext cx="595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dirty="0">
                <a:solidFill>
                  <a:srgbClr val="EC7206"/>
                </a:solidFill>
                <a:latin typeface="Times New Roman" panose="02020603050405020304" pitchFamily="18" charset="0"/>
                <a:cs typeface="Times New Roman" panose="02020603050405020304" pitchFamily="18" charset="0"/>
              </a:rPr>
              <a:t>’</a:t>
            </a:r>
            <a:endParaRPr lang="en-GB" altLang="en-US" sz="2400" dirty="0">
              <a:solidFill>
                <a:srgbClr val="EC7206"/>
              </a:solidFill>
            </a:endParaRPr>
          </a:p>
        </p:txBody>
      </p:sp>
      <p:sp>
        <p:nvSpPr>
          <p:cNvPr id="8" name="Text Box 11">
            <a:extLst>
              <a:ext uri="{FF2B5EF4-FFF2-40B4-BE49-F238E27FC236}">
                <a16:creationId xmlns:a16="http://schemas.microsoft.com/office/drawing/2014/main" id="{61265AE3-5A85-B34C-AADE-AABD38914C6C}"/>
              </a:ext>
            </a:extLst>
          </p:cNvPr>
          <p:cNvSpPr txBox="1">
            <a:spLocks noChangeArrowheads="1"/>
          </p:cNvSpPr>
          <p:nvPr/>
        </p:nvSpPr>
        <p:spPr bwMode="auto">
          <a:xfrm>
            <a:off x="5765800" y="3194050"/>
            <a:ext cx="595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a:solidFill>
                  <a:srgbClr val="EC7206"/>
                </a:solidFill>
                <a:latin typeface="Times New Roman" panose="02020603050405020304" pitchFamily="18" charset="0"/>
                <a:cs typeface="Times New Roman" panose="02020603050405020304" pitchFamily="18" charset="0"/>
              </a:rPr>
              <a:t>’</a:t>
            </a:r>
            <a:endParaRPr lang="en-GB" altLang="en-US" sz="2400">
              <a:solidFill>
                <a:srgbClr val="EC7206"/>
              </a:solidFill>
            </a:endParaRPr>
          </a:p>
        </p:txBody>
      </p:sp>
      <p:sp>
        <p:nvSpPr>
          <p:cNvPr id="9" name="Text Box 12">
            <a:extLst>
              <a:ext uri="{FF2B5EF4-FFF2-40B4-BE49-F238E27FC236}">
                <a16:creationId xmlns:a16="http://schemas.microsoft.com/office/drawing/2014/main" id="{54C0C946-EB6A-2543-87F9-AE4702981896}"/>
              </a:ext>
            </a:extLst>
          </p:cNvPr>
          <p:cNvSpPr txBox="1">
            <a:spLocks noChangeArrowheads="1"/>
          </p:cNvSpPr>
          <p:nvPr/>
        </p:nvSpPr>
        <p:spPr bwMode="auto">
          <a:xfrm>
            <a:off x="5765800" y="4584700"/>
            <a:ext cx="595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a:solidFill>
                  <a:srgbClr val="EC7206"/>
                </a:solidFill>
                <a:latin typeface="Times New Roman" panose="02020603050405020304" pitchFamily="18" charset="0"/>
                <a:cs typeface="Times New Roman" panose="02020603050405020304" pitchFamily="18" charset="0"/>
              </a:rPr>
              <a:t>’</a:t>
            </a:r>
            <a:endParaRPr lang="en-GB" altLang="en-US" sz="2400">
              <a:solidFill>
                <a:srgbClr val="EC7206"/>
              </a:solidFill>
            </a:endParaRPr>
          </a:p>
        </p:txBody>
      </p:sp>
      <p:sp>
        <p:nvSpPr>
          <p:cNvPr id="10" name="Text Box 13">
            <a:extLst>
              <a:ext uri="{FF2B5EF4-FFF2-40B4-BE49-F238E27FC236}">
                <a16:creationId xmlns:a16="http://schemas.microsoft.com/office/drawing/2014/main" id="{3A722E28-6869-884D-9896-8BB939FDC70D}"/>
              </a:ext>
            </a:extLst>
          </p:cNvPr>
          <p:cNvSpPr txBox="1">
            <a:spLocks noChangeArrowheads="1"/>
          </p:cNvSpPr>
          <p:nvPr/>
        </p:nvSpPr>
        <p:spPr bwMode="auto">
          <a:xfrm>
            <a:off x="5765800" y="5511800"/>
            <a:ext cx="595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a:solidFill>
                  <a:srgbClr val="EC7206"/>
                </a:solidFill>
                <a:latin typeface="Times New Roman" panose="02020603050405020304" pitchFamily="18" charset="0"/>
                <a:cs typeface="Times New Roman" panose="02020603050405020304" pitchFamily="18" charset="0"/>
              </a:rPr>
              <a:t>’</a:t>
            </a:r>
            <a:endParaRPr lang="en-GB" altLang="en-US" sz="2400">
              <a:solidFill>
                <a:srgbClr val="EC7206"/>
              </a:solidFill>
            </a:endParaRPr>
          </a:p>
        </p:txBody>
      </p:sp>
      <p:sp>
        <p:nvSpPr>
          <p:cNvPr id="11" name="Text Box 5">
            <a:extLst>
              <a:ext uri="{FF2B5EF4-FFF2-40B4-BE49-F238E27FC236}">
                <a16:creationId xmlns:a16="http://schemas.microsoft.com/office/drawing/2014/main" id="{13ABFBF3-20DA-7449-9CB5-A4C7FD93C49A}"/>
              </a:ext>
            </a:extLst>
          </p:cNvPr>
          <p:cNvSpPr txBox="1">
            <a:spLocks noChangeArrowheads="1"/>
          </p:cNvSpPr>
          <p:nvPr/>
        </p:nvSpPr>
        <p:spPr bwMode="auto">
          <a:xfrm>
            <a:off x="5774944" y="3577812"/>
            <a:ext cx="595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dirty="0">
                <a:solidFill>
                  <a:srgbClr val="EC7206"/>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902030302020204" pitchFamily="66" charset="0"/>
              </a:rPr>
              <a:t>s</a:t>
            </a:r>
          </a:p>
        </p:txBody>
      </p:sp>
      <p:sp>
        <p:nvSpPr>
          <p:cNvPr id="12" name="Text Box 5">
            <a:extLst>
              <a:ext uri="{FF2B5EF4-FFF2-40B4-BE49-F238E27FC236}">
                <a16:creationId xmlns:a16="http://schemas.microsoft.com/office/drawing/2014/main" id="{55B095F8-07BE-F640-A605-DA0BAD0FCBE3}"/>
              </a:ext>
            </a:extLst>
          </p:cNvPr>
          <p:cNvSpPr txBox="1">
            <a:spLocks noChangeArrowheads="1"/>
          </p:cNvSpPr>
          <p:nvPr/>
        </p:nvSpPr>
        <p:spPr bwMode="auto">
          <a:xfrm>
            <a:off x="5774944" y="4025868"/>
            <a:ext cx="595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dirty="0">
                <a:solidFill>
                  <a:srgbClr val="EC7206"/>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902030302020204" pitchFamily="66" charset="0"/>
              </a:rPr>
              <a:t>s</a:t>
            </a:r>
          </a:p>
        </p:txBody>
      </p:sp>
      <p:sp>
        <p:nvSpPr>
          <p:cNvPr id="13" name="Text Box 5">
            <a:extLst>
              <a:ext uri="{FF2B5EF4-FFF2-40B4-BE49-F238E27FC236}">
                <a16:creationId xmlns:a16="http://schemas.microsoft.com/office/drawing/2014/main" id="{BFFD74CF-CAAE-0640-A2AF-7134032CF667}"/>
              </a:ext>
            </a:extLst>
          </p:cNvPr>
          <p:cNvSpPr txBox="1">
            <a:spLocks noChangeArrowheads="1"/>
          </p:cNvSpPr>
          <p:nvPr/>
        </p:nvSpPr>
        <p:spPr bwMode="auto">
          <a:xfrm>
            <a:off x="5774944" y="4931124"/>
            <a:ext cx="595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dirty="0">
                <a:solidFill>
                  <a:srgbClr val="EC7206"/>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902030302020204" pitchFamily="66" charset="0"/>
              </a:rPr>
              <a:t>s</a:t>
            </a:r>
          </a:p>
        </p:txBody>
      </p:sp>
    </p:spTree>
    <p:extLst>
      <p:ext uri="{BB962C8B-B14F-4D97-AF65-F5344CB8AC3E}">
        <p14:creationId xmlns:p14="http://schemas.microsoft.com/office/powerpoint/2010/main" val="11395632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CA994AFC-5BBA-464D-A33A-B68C6CD8BC66}"/>
              </a:ext>
            </a:extLst>
          </p:cNvPr>
          <p:cNvSpPr txBox="1">
            <a:spLocks/>
          </p:cNvSpPr>
          <p:nvPr/>
        </p:nvSpPr>
        <p:spPr>
          <a:xfrm>
            <a:off x="0" y="6439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Remember</a:t>
            </a:r>
          </a:p>
        </p:txBody>
      </p:sp>
      <p:sp>
        <p:nvSpPr>
          <p:cNvPr id="3" name="Text Box 14">
            <a:extLst>
              <a:ext uri="{FF2B5EF4-FFF2-40B4-BE49-F238E27FC236}">
                <a16:creationId xmlns:a16="http://schemas.microsoft.com/office/drawing/2014/main" id="{F56EC5E5-6A87-E748-A5BB-328A0612774F}"/>
              </a:ext>
            </a:extLst>
          </p:cNvPr>
          <p:cNvSpPr txBox="1">
            <a:spLocks noChangeArrowheads="1"/>
          </p:cNvSpPr>
          <p:nvPr/>
        </p:nvSpPr>
        <p:spPr bwMode="auto">
          <a:xfrm>
            <a:off x="6173133" y="1417195"/>
            <a:ext cx="5120943" cy="4796835"/>
          </a:xfrm>
          <a:prstGeom prst="rect">
            <a:avLst/>
          </a:prstGeom>
          <a:noFill/>
          <a:ln w="28575" algn="in">
            <a:noFill/>
            <a:miter lim="800000"/>
            <a:headEnd/>
            <a:tailEnd/>
          </a:ln>
          <a:effectLst/>
        </p:spPr>
        <p:txBody>
          <a:bodyPr lIns="35560" tIns="35560" rIns="35560" bIns="35560"/>
          <a:lstStyle/>
          <a:p>
            <a:pPr>
              <a:spcBef>
                <a:spcPts val="700"/>
              </a:spcBef>
            </a:pPr>
            <a:r>
              <a:rPr lang="en-GB" altLang="en-US" sz="2500" dirty="0">
                <a:solidFill>
                  <a:srgbClr val="3E3F41"/>
                </a:solidFill>
                <a:latin typeface="Comic Sans MS" panose="030F0902030302020204" pitchFamily="66" charset="0"/>
              </a:rPr>
              <a:t>the library</a:t>
            </a:r>
            <a:r>
              <a:rPr lang="en-GB" altLang="en-US" sz="28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s collection of books</a:t>
            </a:r>
          </a:p>
          <a:p>
            <a:pPr>
              <a:spcBef>
                <a:spcPts val="700"/>
              </a:spcBef>
            </a:pPr>
            <a:r>
              <a:rPr lang="en-GB" altLang="en-US" sz="2500" dirty="0">
                <a:solidFill>
                  <a:srgbClr val="3E3F41"/>
                </a:solidFill>
                <a:latin typeface="Comic Sans MS" panose="030F0902030302020204" pitchFamily="66" charset="0"/>
              </a:rPr>
              <a:t>scholars</a:t>
            </a:r>
            <a:r>
              <a:rPr lang="en-GB" altLang="en-US" sz="28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 knowledge</a:t>
            </a:r>
          </a:p>
          <a:p>
            <a:pPr>
              <a:spcBef>
                <a:spcPts val="700"/>
              </a:spcBef>
            </a:pPr>
            <a:r>
              <a:rPr lang="en-GB" altLang="en-US" sz="2500" dirty="0">
                <a:solidFill>
                  <a:srgbClr val="3E3F41"/>
                </a:solidFill>
                <a:latin typeface="Comic Sans MS" panose="030F0902030302020204" pitchFamily="66" charset="0"/>
              </a:rPr>
              <a:t>nomads</a:t>
            </a:r>
            <a:r>
              <a:rPr lang="en-GB" altLang="en-US" sz="28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 religions</a:t>
            </a:r>
          </a:p>
          <a:p>
            <a:pPr>
              <a:spcBef>
                <a:spcPts val="700"/>
              </a:spcBef>
            </a:pPr>
            <a:r>
              <a:rPr lang="en-GB" altLang="en-US" sz="2500" dirty="0">
                <a:solidFill>
                  <a:srgbClr val="3E3F41"/>
                </a:solidFill>
                <a:latin typeface="Comic Sans MS" panose="030F0902030302020204" pitchFamily="66" charset="0"/>
              </a:rPr>
              <a:t>merchants</a:t>
            </a:r>
            <a:r>
              <a:rPr lang="en-GB" altLang="en-US" sz="28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 products</a:t>
            </a:r>
          </a:p>
          <a:p>
            <a:pPr>
              <a:spcBef>
                <a:spcPts val="700"/>
              </a:spcBef>
            </a:pPr>
            <a:r>
              <a:rPr lang="en-GB" altLang="en-US" sz="2500" dirty="0">
                <a:solidFill>
                  <a:srgbClr val="3E3F41"/>
                </a:solidFill>
                <a:latin typeface="Comic Sans MS" panose="030F0902030302020204" pitchFamily="66" charset="0"/>
              </a:rPr>
              <a:t>the city</a:t>
            </a:r>
            <a:r>
              <a:rPr lang="en-GB" altLang="en-US" sz="28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s docks</a:t>
            </a:r>
          </a:p>
          <a:p>
            <a:pPr>
              <a:spcBef>
                <a:spcPts val="700"/>
              </a:spcBef>
            </a:pPr>
            <a:r>
              <a:rPr lang="en-GB" altLang="en-US" sz="2500" dirty="0">
                <a:solidFill>
                  <a:srgbClr val="3E3F41"/>
                </a:solidFill>
                <a:latin typeface="Comic Sans MS" panose="030F0902030302020204" pitchFamily="66" charset="0"/>
              </a:rPr>
              <a:t>the caliph</a:t>
            </a:r>
            <a:r>
              <a:rPr lang="en-GB" altLang="en-US" sz="28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s palace</a:t>
            </a:r>
          </a:p>
          <a:p>
            <a:pPr>
              <a:spcBef>
                <a:spcPts val="700"/>
              </a:spcBef>
            </a:pPr>
            <a:r>
              <a:rPr lang="en-GB" altLang="en-US" sz="2500" dirty="0">
                <a:solidFill>
                  <a:srgbClr val="3E3F41"/>
                </a:solidFill>
                <a:latin typeface="Comic Sans MS" panose="030F0902030302020204" pitchFamily="66" charset="0"/>
              </a:rPr>
              <a:t>countries</a:t>
            </a:r>
            <a:r>
              <a:rPr lang="en-GB" altLang="en-US" sz="28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 wars</a:t>
            </a:r>
          </a:p>
          <a:p>
            <a:pPr>
              <a:spcBef>
                <a:spcPts val="700"/>
              </a:spcBef>
            </a:pPr>
            <a:r>
              <a:rPr lang="en-GB" altLang="en-US" sz="2500" dirty="0">
                <a:solidFill>
                  <a:srgbClr val="3E3F41"/>
                </a:solidFill>
                <a:latin typeface="Comic Sans MS" panose="030F0902030302020204" pitchFamily="66" charset="0"/>
              </a:rPr>
              <a:t>London</a:t>
            </a:r>
            <a:r>
              <a:rPr lang="en-GB" altLang="en-US" sz="28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s population</a:t>
            </a:r>
          </a:p>
          <a:p>
            <a:pPr>
              <a:spcBef>
                <a:spcPts val="700"/>
              </a:spcBef>
            </a:pPr>
            <a:r>
              <a:rPr lang="en-GB" altLang="en-US" sz="2500" dirty="0">
                <a:solidFill>
                  <a:srgbClr val="3E3F41"/>
                </a:solidFill>
                <a:latin typeface="Comic Sans MS" panose="030F0902030302020204" pitchFamily="66" charset="0"/>
              </a:rPr>
              <a:t>travellers</a:t>
            </a:r>
            <a:r>
              <a:rPr lang="en-GB" altLang="en-US" sz="2800" b="1" dirty="0">
                <a:solidFill>
                  <a:srgbClr val="EC7206"/>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902030302020204" pitchFamily="66" charset="0"/>
              </a:rPr>
              <a:t> routes </a:t>
            </a:r>
          </a:p>
        </p:txBody>
      </p:sp>
      <p:grpSp>
        <p:nvGrpSpPr>
          <p:cNvPr id="4" name="Group 3">
            <a:extLst>
              <a:ext uri="{FF2B5EF4-FFF2-40B4-BE49-F238E27FC236}">
                <a16:creationId xmlns:a16="http://schemas.microsoft.com/office/drawing/2014/main" id="{BC466023-6436-0F43-9EE9-68D03A74D527}"/>
              </a:ext>
            </a:extLst>
          </p:cNvPr>
          <p:cNvGrpSpPr/>
          <p:nvPr/>
        </p:nvGrpSpPr>
        <p:grpSpPr>
          <a:xfrm>
            <a:off x="1057069" y="2077279"/>
            <a:ext cx="4364646" cy="3026308"/>
            <a:chOff x="1076946" y="2493545"/>
            <a:chExt cx="4341186" cy="2172720"/>
          </a:xfrm>
        </p:grpSpPr>
        <p:sp>
          <p:nvSpPr>
            <p:cNvPr id="5" name="AutoShape 6">
              <a:extLst>
                <a:ext uri="{FF2B5EF4-FFF2-40B4-BE49-F238E27FC236}">
                  <a16:creationId xmlns:a16="http://schemas.microsoft.com/office/drawing/2014/main" id="{AFAA94B4-63A7-DA43-BE0B-CDB7DCFCFA8F}"/>
                </a:ext>
              </a:extLst>
            </p:cNvPr>
            <p:cNvSpPr>
              <a:spLocks noChangeArrowheads="1"/>
            </p:cNvSpPr>
            <p:nvPr/>
          </p:nvSpPr>
          <p:spPr bwMode="auto">
            <a:xfrm>
              <a:off x="1076946" y="2493545"/>
              <a:ext cx="4341186" cy="623020"/>
            </a:xfrm>
            <a:prstGeom prst="roundRect">
              <a:avLst>
                <a:gd name="adj" fmla="val 16667"/>
              </a:avLst>
            </a:prstGeom>
            <a:solidFill>
              <a:srgbClr val="00B050"/>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700" dirty="0">
                  <a:solidFill>
                    <a:schemeClr val="bg1"/>
                  </a:solidFill>
                </a:rPr>
                <a:t>Find the owner</a:t>
              </a:r>
            </a:p>
          </p:txBody>
        </p:sp>
        <p:sp>
          <p:nvSpPr>
            <p:cNvPr id="6" name="AutoShape 12">
              <a:extLst>
                <a:ext uri="{FF2B5EF4-FFF2-40B4-BE49-F238E27FC236}">
                  <a16:creationId xmlns:a16="http://schemas.microsoft.com/office/drawing/2014/main" id="{DE9AF230-F32F-0248-8674-4B8344BCEE7E}"/>
                </a:ext>
              </a:extLst>
            </p:cNvPr>
            <p:cNvSpPr>
              <a:spLocks noChangeArrowheads="1"/>
            </p:cNvSpPr>
            <p:nvPr/>
          </p:nvSpPr>
          <p:spPr bwMode="auto">
            <a:xfrm>
              <a:off x="1076946" y="4043244"/>
              <a:ext cx="4341186" cy="623021"/>
            </a:xfrm>
            <a:prstGeom prst="roundRect">
              <a:avLst>
                <a:gd name="adj" fmla="val 16667"/>
              </a:avLst>
            </a:prstGeom>
            <a:solidFill>
              <a:srgbClr val="EC7206"/>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700" dirty="0">
                  <a:solidFill>
                    <a:schemeClr val="bg1"/>
                  </a:solidFill>
                </a:rPr>
                <a:t>Add </a:t>
              </a:r>
              <a:r>
                <a:rPr lang="en-GB" altLang="en-US" sz="2700" i="1" dirty="0">
                  <a:solidFill>
                    <a:schemeClr val="bg1"/>
                  </a:solidFill>
                </a:rPr>
                <a:t>s</a:t>
              </a:r>
              <a:r>
                <a:rPr lang="en-GB" altLang="en-US" sz="2700" dirty="0">
                  <a:solidFill>
                    <a:schemeClr val="bg1"/>
                  </a:solidFill>
                </a:rPr>
                <a:t> if there isn’t one</a:t>
              </a:r>
            </a:p>
          </p:txBody>
        </p:sp>
        <p:sp>
          <p:nvSpPr>
            <p:cNvPr id="7" name="AutoShape 9">
              <a:extLst>
                <a:ext uri="{FF2B5EF4-FFF2-40B4-BE49-F238E27FC236}">
                  <a16:creationId xmlns:a16="http://schemas.microsoft.com/office/drawing/2014/main" id="{55ED716E-C48B-E145-AA17-4B72517F7581}"/>
                </a:ext>
              </a:extLst>
            </p:cNvPr>
            <p:cNvSpPr>
              <a:spLocks noChangeArrowheads="1"/>
            </p:cNvSpPr>
            <p:nvPr/>
          </p:nvSpPr>
          <p:spPr bwMode="auto">
            <a:xfrm>
              <a:off x="1076946" y="3280602"/>
              <a:ext cx="4341186" cy="623021"/>
            </a:xfrm>
            <a:prstGeom prst="roundRect">
              <a:avLst>
                <a:gd name="adj" fmla="val 16667"/>
              </a:avLst>
            </a:prstGeom>
            <a:solidFill>
              <a:srgbClr val="0070C0"/>
            </a:solidFill>
            <a:ln w="9525">
              <a:noFill/>
              <a:round/>
              <a:headEnd/>
              <a:tailEnd/>
            </a:ln>
            <a:effectLst/>
          </p:spPr>
          <p:txBody>
            <a:bodyPr wrap="none" anchor="ctr" anchorCtr="1"/>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2700" dirty="0">
                  <a:solidFill>
                    <a:schemeClr val="bg1"/>
                  </a:solidFill>
                </a:rPr>
                <a:t>Add the apostrophe</a:t>
              </a:r>
            </a:p>
          </p:txBody>
        </p:sp>
      </p:grpSp>
    </p:spTree>
    <p:extLst>
      <p:ext uri="{BB962C8B-B14F-4D97-AF65-F5344CB8AC3E}">
        <p14:creationId xmlns:p14="http://schemas.microsoft.com/office/powerpoint/2010/main" val="2541425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a:t>
            </a:r>
            <a:r>
              <a:rPr lang="en-GB" altLang="en-US" sz="2000" b="1" dirty="0">
                <a:solidFill>
                  <a:prstClr val="white"/>
                </a:solidFill>
                <a:latin typeface="Comic Sans MS" panose="030F0902030302020204" pitchFamily="66" charset="0"/>
              </a:rPr>
              <a:t>writer’s</a:t>
            </a:r>
            <a:r>
              <a:rPr lang="en-GB" altLang="en-US" b="1" dirty="0">
                <a:solidFill>
                  <a:prstClr val="white"/>
                </a:solidFill>
                <a:latin typeface="Comic Sans MS" panose="030F0902030302020204" pitchFamily="66" charset="0"/>
              </a:rPr>
              <a:t>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208110"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and the intended effect upon the reader, asking ‘</a:t>
            </a:r>
            <a:r>
              <a:rPr lang="en-GB" altLang="ja-JP" sz="1600" i="1" dirty="0">
                <a:solidFill>
                  <a:srgbClr val="414042"/>
                </a:solidFill>
                <a:ea typeface="MS PGothic" panose="020B0600070205080204" pitchFamily="34" charset="-128"/>
              </a:rPr>
              <a:t>How did the writer</a:t>
            </a:r>
            <a:br>
              <a:rPr lang="en-GB" altLang="ja-JP" sz="1600" i="1" dirty="0">
                <a:solidFill>
                  <a:srgbClr val="414042"/>
                </a:solidFill>
                <a:ea typeface="MS PGothic" panose="020B0600070205080204" pitchFamily="34" charset="-128"/>
              </a:rPr>
            </a:br>
            <a:r>
              <a:rPr lang="en-GB" altLang="ja-JP" sz="1600" i="1" dirty="0">
                <a:solidFill>
                  <a:srgbClr val="414042"/>
                </a:solidFill>
                <a:ea typeface="MS PGothic" panose="020B0600070205080204" pitchFamily="34" charset="-128"/>
              </a:rPr>
              <a:t>do that?</a:t>
            </a:r>
            <a:r>
              <a:rPr lang="en-GB" altLang="ja-JP" sz="1600" dirty="0">
                <a:solidFill>
                  <a:srgbClr val="414042"/>
                </a:solidFill>
                <a:ea typeface="MS PGothic" panose="020B0600070205080204" pitchFamily="34" charset="-128"/>
              </a:rPr>
              <a:t>’. </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Consider what structures, register and language has been used and provide opportunities for the children to explore and discuss these.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working out the meaning of unfamiliar words and phrases by</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re-reading, pointing out the context, making analogies to known words, linking thoughts to etymological and morphological clues.</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Children need to be taught how to infer, activate prior knowledge, understand the language used and monitor their own understanding. This knowledge is used to inform the children’s own writing.</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Demonstrate looking for clues that the writer has included to reveal character through action and dialogue.</a:t>
            </a:r>
          </a:p>
          <a:p>
            <a:pPr marL="228600" indent="-228600">
              <a:spcBef>
                <a:spcPts val="10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recording and retrieving information from a working wall or</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a writing journal.</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567427-660E-5A46-BBE9-9D7129899FA9}"/>
              </a:ext>
            </a:extLst>
          </p:cNvPr>
          <p:cNvSpPr/>
          <p:nvPr/>
        </p:nvSpPr>
        <p:spPr>
          <a:xfrm>
            <a:off x="666981" y="661381"/>
            <a:ext cx="1549651" cy="22602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
        <p:nvSpPr>
          <p:cNvPr id="9" name="Subtitle 2">
            <a:extLst>
              <a:ext uri="{FF2B5EF4-FFF2-40B4-BE49-F238E27FC236}">
                <a16:creationId xmlns:a16="http://schemas.microsoft.com/office/drawing/2014/main" id="{9BD527A2-B52B-DF4C-8EF9-7EF311403796}"/>
              </a:ext>
            </a:extLst>
          </p:cNvPr>
          <p:cNvSpPr txBox="1">
            <a:spLocks/>
          </p:cNvSpPr>
          <p:nvPr/>
        </p:nvSpPr>
        <p:spPr>
          <a:xfrm>
            <a:off x="432486" y="654977"/>
            <a:ext cx="11269363"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We are going to:</a:t>
            </a:r>
          </a:p>
        </p:txBody>
      </p:sp>
      <p:sp>
        <p:nvSpPr>
          <p:cNvPr id="10" name="Rectangle 3">
            <a:extLst>
              <a:ext uri="{FF2B5EF4-FFF2-40B4-BE49-F238E27FC236}">
                <a16:creationId xmlns:a16="http://schemas.microsoft.com/office/drawing/2014/main" id="{BDB517D0-F7D2-B941-A799-97C6109B4F0B}"/>
              </a:ext>
            </a:extLst>
          </p:cNvPr>
          <p:cNvSpPr>
            <a:spLocks noChangeArrowheads="1"/>
          </p:cNvSpPr>
          <p:nvPr/>
        </p:nvSpPr>
        <p:spPr bwMode="auto">
          <a:xfrm>
            <a:off x="2655013" y="1576733"/>
            <a:ext cx="8297909" cy="4297293"/>
          </a:xfrm>
          <a:prstGeom prst="rect">
            <a:avLst/>
          </a:prstGeom>
          <a:noFill/>
          <a:ln>
            <a:noFill/>
          </a:ln>
          <a:effectLst/>
          <a:extLst>
            <a:ext uri="{909E8E84-426E-40DD-AFC4-6F175D3DCCD1}">
              <a14:hiddenFill xmlns:a14="http://schemas.microsoft.com/office/drawing/2010/main">
                <a:solidFill>
                  <a:srgbClr val="FFD1E0"/>
                </a:solidFill>
              </a14:hiddenFill>
            </a:ext>
            <a:ext uri="{91240B29-F687-4F45-9708-019B960494DF}">
              <a14:hiddenLine xmlns:a14="http://schemas.microsoft.com/office/drawing/2010/main" w="762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oAutofit/>
          </a:bodyPr>
          <a:lstStyle>
            <a:lvl1pPr marL="266700" indent="-266700">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buClr>
                <a:srgbClr val="0070C0"/>
              </a:buClr>
              <a:buFontTx/>
              <a:buChar char="•"/>
            </a:pPr>
            <a:r>
              <a:rPr lang="en-GB" altLang="en-US" sz="2100" dirty="0">
                <a:solidFill>
                  <a:srgbClr val="3E3F41"/>
                </a:solidFill>
              </a:rPr>
              <a:t>Look again at the example of information texts related to the Islamic Golden Age on the previous slides. </a:t>
            </a:r>
          </a:p>
          <a:p>
            <a:pPr>
              <a:spcBef>
                <a:spcPts val="1000"/>
              </a:spcBef>
              <a:buClr>
                <a:srgbClr val="0070C0"/>
              </a:buClr>
              <a:buFontTx/>
              <a:buChar char="•"/>
            </a:pPr>
            <a:r>
              <a:rPr lang="en-GB" altLang="en-US" sz="2100" dirty="0">
                <a:solidFill>
                  <a:srgbClr val="3E3F41"/>
                </a:solidFill>
              </a:rPr>
              <a:t>Devise a ‘tool kit’ of features which may be included.</a:t>
            </a:r>
          </a:p>
          <a:p>
            <a:pPr>
              <a:spcBef>
                <a:spcPts val="1000"/>
              </a:spcBef>
              <a:buClr>
                <a:srgbClr val="0070C0"/>
              </a:buClr>
              <a:buFontTx/>
              <a:buChar char="•"/>
            </a:pPr>
            <a:r>
              <a:rPr lang="en-GB" altLang="en-US" sz="2100" dirty="0">
                <a:solidFill>
                  <a:srgbClr val="3E3F41"/>
                </a:solidFill>
              </a:rPr>
              <a:t>Devise the success criteria drawn from what has been taught and recorded.</a:t>
            </a:r>
          </a:p>
          <a:p>
            <a:pPr>
              <a:spcBef>
                <a:spcPts val="1000"/>
              </a:spcBef>
              <a:buClr>
                <a:srgbClr val="0070C0"/>
              </a:buClr>
              <a:buFontTx/>
              <a:buChar char="•"/>
            </a:pPr>
            <a:r>
              <a:rPr lang="en-GB" altLang="en-US" sz="2100" dirty="0">
                <a:solidFill>
                  <a:srgbClr val="3E3F41"/>
                </a:solidFill>
              </a:rPr>
              <a:t>Orally practise sentences and paragraphs before writing them.</a:t>
            </a:r>
          </a:p>
          <a:p>
            <a:pPr>
              <a:spcBef>
                <a:spcPts val="1000"/>
              </a:spcBef>
              <a:buClr>
                <a:srgbClr val="0070C0"/>
              </a:buClr>
              <a:buFontTx/>
              <a:buChar char="•"/>
            </a:pPr>
            <a:r>
              <a:rPr lang="en-GB" altLang="en-US" sz="2100" dirty="0">
                <a:solidFill>
                  <a:srgbClr val="3E3F41"/>
                </a:solidFill>
              </a:rPr>
              <a:t>Include elements of grammar you have learnt in this unit where appropriate.</a:t>
            </a:r>
          </a:p>
          <a:p>
            <a:pPr>
              <a:spcBef>
                <a:spcPts val="1000"/>
              </a:spcBef>
              <a:buClr>
                <a:srgbClr val="0070C0"/>
              </a:buClr>
              <a:buFontTx/>
              <a:buChar char="•"/>
            </a:pPr>
            <a:r>
              <a:rPr lang="en-GB" altLang="en-US" sz="2100" dirty="0">
                <a:solidFill>
                  <a:srgbClr val="3E3F41"/>
                </a:solidFill>
              </a:rPr>
              <a:t>Use the working wall to retrieve previously recorded strategies and techniques.</a:t>
            </a:r>
          </a:p>
        </p:txBody>
      </p:sp>
    </p:spTree>
    <p:extLst>
      <p:ext uri="{BB962C8B-B14F-4D97-AF65-F5344CB8AC3E}">
        <p14:creationId xmlns:p14="http://schemas.microsoft.com/office/powerpoint/2010/main" val="13074333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9">
            <a:extLst>
              <a:ext uri="{FF2B5EF4-FFF2-40B4-BE49-F238E27FC236}">
                <a16:creationId xmlns:a16="http://schemas.microsoft.com/office/drawing/2014/main" id="{765708E9-6E6E-C34F-9938-AB91A02DA9DC}"/>
              </a:ext>
            </a:extLst>
          </p:cNvPr>
          <p:cNvSpPr txBox="1">
            <a:spLocks noChangeArrowheads="1"/>
          </p:cNvSpPr>
          <p:nvPr/>
        </p:nvSpPr>
        <p:spPr bwMode="auto">
          <a:xfrm>
            <a:off x="2635020" y="706721"/>
            <a:ext cx="8568598" cy="87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700" dirty="0">
                <a:solidFill>
                  <a:srgbClr val="3E3F41"/>
                </a:solidFill>
                <a:latin typeface="Comic Sans MS" panose="030F0902030302020204" pitchFamily="66" charset="0"/>
              </a:rPr>
              <a:t>In this phase, you will be learning and practising the techniques to create your own piece of writing leading to writing an information text based on what you have read. Consider the features of information texts:</a:t>
            </a:r>
          </a:p>
        </p:txBody>
      </p:sp>
      <p:graphicFrame>
        <p:nvGraphicFramePr>
          <p:cNvPr id="6" name="Group 74">
            <a:extLst>
              <a:ext uri="{FF2B5EF4-FFF2-40B4-BE49-F238E27FC236}">
                <a16:creationId xmlns:a16="http://schemas.microsoft.com/office/drawing/2014/main" id="{7A11D0BE-03E1-8A4E-BA36-68E477473ECF}"/>
              </a:ext>
            </a:extLst>
          </p:cNvPr>
          <p:cNvGraphicFramePr>
            <a:graphicFrameLocks noGrp="1"/>
          </p:cNvGraphicFramePr>
          <p:nvPr>
            <p:extLst>
              <p:ext uri="{D42A27DB-BD31-4B8C-83A1-F6EECF244321}">
                <p14:modId xmlns:p14="http://schemas.microsoft.com/office/powerpoint/2010/main" val="2517501307"/>
              </p:ext>
            </p:extLst>
          </p:nvPr>
        </p:nvGraphicFramePr>
        <p:xfrm>
          <a:off x="2689934" y="1858617"/>
          <a:ext cx="8513684" cy="4075047"/>
        </p:xfrm>
        <a:graphic>
          <a:graphicData uri="http://schemas.openxmlformats.org/drawingml/2006/table">
            <a:tbl>
              <a:tblPr/>
              <a:tblGrid>
                <a:gridCol w="8513684">
                  <a:extLst>
                    <a:ext uri="{9D8B030D-6E8A-4147-A177-3AD203B41FA5}">
                      <a16:colId xmlns:a16="http://schemas.microsoft.com/office/drawing/2014/main" val="20000"/>
                    </a:ext>
                  </a:extLst>
                </a:gridCol>
              </a:tblGrid>
              <a:tr h="643757">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300" b="1" dirty="0">
                          <a:solidFill>
                            <a:schemeClr val="bg1"/>
                          </a:solidFill>
                          <a:latin typeface="Comic Sans MS" panose="030F0902030302020204" pitchFamily="66" charset="0"/>
                        </a:rPr>
                        <a:t>Writers’ Toolkit</a:t>
                      </a:r>
                      <a:endParaRPr lang="en-US" sz="2300" b="1" dirty="0">
                        <a:solidFill>
                          <a:schemeClr val="bg1"/>
                        </a:solidFill>
                        <a:latin typeface="Comic Sans MS" panose="030F0902030302020204" pitchFamily="66" charset="0"/>
                        <a:cs typeface="Arial" panose="020B0604020202020204" pitchFamily="34" charset="0"/>
                      </a:endParaRPr>
                    </a:p>
                  </a:txBody>
                  <a:tcPr marT="45723" marB="45723"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127638271"/>
                  </a:ext>
                </a:extLst>
              </a:tr>
              <a:tr h="549506">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Remember to …</a:t>
                      </a:r>
                    </a:p>
                  </a:txBody>
                  <a:tcPr marT="45723" marB="45723"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49506">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Write in the third person.</a:t>
                      </a:r>
                    </a:p>
                  </a:txBody>
                  <a:tcPr marT="45723" marB="45723"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716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Group information by paragraph, each one dealing with a specific point.</a:t>
                      </a:r>
                    </a:p>
                  </a:txBody>
                  <a:tcPr marT="45723" marB="45723"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9506">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Link ideas in paragraphs with adverbs or conjunctions.</a:t>
                      </a:r>
                    </a:p>
                  </a:txBody>
                  <a:tcPr marT="45723" marB="45723"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96097">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Arial" panose="020B0604020202020204" pitchFamily="34" charset="0"/>
                        </a:rPr>
                        <a:t>Include illustrations and photographs where appropriate.</a:t>
                      </a:r>
                    </a:p>
                  </a:txBody>
                  <a:tcPr marT="45723" marB="45723"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9506">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Be factual but descriptive.</a:t>
                      </a:r>
                    </a:p>
                  </a:txBody>
                  <a:tcPr marT="45723" marB="45723" anchor="ct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7" name="Rectangle 6">
            <a:extLst>
              <a:ext uri="{FF2B5EF4-FFF2-40B4-BE49-F238E27FC236}">
                <a16:creationId xmlns:a16="http://schemas.microsoft.com/office/drawing/2014/main" id="{E04B17DB-BAFC-A643-B967-60BBFA7D0336}"/>
              </a:ext>
            </a:extLst>
          </p:cNvPr>
          <p:cNvSpPr/>
          <p:nvPr/>
        </p:nvSpPr>
        <p:spPr>
          <a:xfrm>
            <a:off x="666981" y="661381"/>
            <a:ext cx="1549651" cy="22602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Tree>
    <p:extLst>
      <p:ext uri="{BB962C8B-B14F-4D97-AF65-F5344CB8AC3E}">
        <p14:creationId xmlns:p14="http://schemas.microsoft.com/office/powerpoint/2010/main" val="25093390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4935991" y="2041599"/>
            <a:ext cx="5272278" cy="3271984"/>
            <a:chOff x="4935991" y="2073967"/>
            <a:chExt cx="5272278" cy="3271984"/>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Box 20">
              <a:extLst>
                <a:ext uri="{FF2B5EF4-FFF2-40B4-BE49-F238E27FC236}">
                  <a16:creationId xmlns:a16="http://schemas.microsoft.com/office/drawing/2014/main" id="{D8F35920-370D-2E48-A20F-ACE55540D077}"/>
                </a:ext>
              </a:extLst>
            </p:cNvPr>
            <p:cNvSpPr txBox="1">
              <a:spLocks noChangeArrowheads="1"/>
            </p:cNvSpPr>
            <p:nvPr/>
          </p:nvSpPr>
          <p:spPr bwMode="auto">
            <a:xfrm rot="20535626">
              <a:off x="4935991" y="3138959"/>
              <a:ext cx="107292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Adverbs</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and conjunctions</a:t>
              </a:r>
            </a:p>
          </p:txBody>
        </p:sp>
        <p:sp>
          <p:nvSpPr>
            <p:cNvPr id="14" name="Text Box 21">
              <a:extLst>
                <a:ext uri="{FF2B5EF4-FFF2-40B4-BE49-F238E27FC236}">
                  <a16:creationId xmlns:a16="http://schemas.microsoft.com/office/drawing/2014/main" id="{A1954874-0C5F-4E43-8BFA-5F0BB84DDF92}"/>
                </a:ext>
              </a:extLst>
            </p:cNvPr>
            <p:cNvSpPr txBox="1">
              <a:spLocks noChangeArrowheads="1"/>
            </p:cNvSpPr>
            <p:nvPr/>
          </p:nvSpPr>
          <p:spPr bwMode="auto">
            <a:xfrm rot="733957">
              <a:off x="9171906" y="4215733"/>
              <a:ext cx="103636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Past or present tense</a:t>
              </a:r>
            </a:p>
          </p:txBody>
        </p:sp>
        <p:sp>
          <p:nvSpPr>
            <p:cNvPr id="16" name="Text Box 23">
              <a:extLst>
                <a:ext uri="{FF2B5EF4-FFF2-40B4-BE49-F238E27FC236}">
                  <a16:creationId xmlns:a16="http://schemas.microsoft.com/office/drawing/2014/main" id="{E3FF8436-024F-704C-9A78-DF58AEF191DB}"/>
                </a:ext>
              </a:extLst>
            </p:cNvPr>
            <p:cNvSpPr txBox="1">
              <a:spLocks noChangeArrowheads="1"/>
            </p:cNvSpPr>
            <p:nvPr/>
          </p:nvSpPr>
          <p:spPr bwMode="auto">
            <a:xfrm rot="21344383">
              <a:off x="5110967" y="4727555"/>
              <a:ext cx="156012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Words relating</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to this text</a:t>
              </a:r>
            </a:p>
          </p:txBody>
        </p:sp>
        <p:sp>
          <p:nvSpPr>
            <p:cNvPr id="17" name="Text Box 24">
              <a:extLst>
                <a:ext uri="{FF2B5EF4-FFF2-40B4-BE49-F238E27FC236}">
                  <a16:creationId xmlns:a16="http://schemas.microsoft.com/office/drawing/2014/main" id="{45F3A042-5853-DC49-98BD-5846087612B3}"/>
                </a:ext>
              </a:extLst>
            </p:cNvPr>
            <p:cNvSpPr txBox="1">
              <a:spLocks noChangeArrowheads="1"/>
            </p:cNvSpPr>
            <p:nvPr/>
          </p:nvSpPr>
          <p:spPr bwMode="auto">
            <a:xfrm rot="21346810">
              <a:off x="7515043" y="2247073"/>
              <a:ext cx="17618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Include facts and description</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95974" y="2128517"/>
              <a:ext cx="22913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21186644">
              <a:off x="7177699" y="4691550"/>
              <a:ext cx="212304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Correct use of the apostrophe where used</a:t>
              </a:r>
            </a:p>
          </p:txBody>
        </p:sp>
        <p:sp>
          <p:nvSpPr>
            <p:cNvPr id="21" name="Text Box 42">
              <a:extLst>
                <a:ext uri="{FF2B5EF4-FFF2-40B4-BE49-F238E27FC236}">
                  <a16:creationId xmlns:a16="http://schemas.microsoft.com/office/drawing/2014/main" id="{47A9C249-CCA7-6748-83B2-3557BDA58FE4}"/>
                </a:ext>
              </a:extLst>
            </p:cNvPr>
            <p:cNvSpPr txBox="1">
              <a:spLocks noChangeArrowheads="1"/>
            </p:cNvSpPr>
            <p:nvPr/>
          </p:nvSpPr>
          <p:spPr bwMode="auto">
            <a:xfrm rot="808886">
              <a:off x="9312288" y="2763495"/>
              <a:ext cx="79929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Written in the third person</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444843" y="624540"/>
            <a:ext cx="11306434"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Teaching modelling</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5" name="Group 2">
            <a:extLst>
              <a:ext uri="{FF2B5EF4-FFF2-40B4-BE49-F238E27FC236}">
                <a16:creationId xmlns:a16="http://schemas.microsoft.com/office/drawing/2014/main" id="{5FC44A16-5FC9-1B41-A9C6-166643A90544}"/>
              </a:ext>
            </a:extLst>
          </p:cNvPr>
          <p:cNvGrpSpPr>
            <a:grpSpLocks/>
          </p:cNvGrpSpPr>
          <p:nvPr/>
        </p:nvGrpSpPr>
        <p:grpSpPr bwMode="auto">
          <a:xfrm>
            <a:off x="1047008" y="1589490"/>
            <a:ext cx="2693876" cy="2672551"/>
            <a:chOff x="3805" y="1284"/>
            <a:chExt cx="1955" cy="1637"/>
          </a:xfrm>
        </p:grpSpPr>
        <p:sp>
          <p:nvSpPr>
            <p:cNvPr id="26" name="Text Box 12">
              <a:extLst>
                <a:ext uri="{FF2B5EF4-FFF2-40B4-BE49-F238E27FC236}">
                  <a16:creationId xmlns:a16="http://schemas.microsoft.com/office/drawing/2014/main" id="{8F834B29-F5BE-A046-8FDB-5D999EAB72D1}"/>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7" name="Text Box 13">
              <a:extLst>
                <a:ext uri="{FF2B5EF4-FFF2-40B4-BE49-F238E27FC236}">
                  <a16:creationId xmlns:a16="http://schemas.microsoft.com/office/drawing/2014/main" id="{E0AF6B43-24B5-A249-BCDD-9AABE86337D8}"/>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28" name="Oval 14">
              <a:extLst>
                <a:ext uri="{FF2B5EF4-FFF2-40B4-BE49-F238E27FC236}">
                  <a16:creationId xmlns:a16="http://schemas.microsoft.com/office/drawing/2014/main" id="{E4183FB6-2C09-C848-8E8C-0DDB83C685F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9" name="Group 28">
            <a:extLst>
              <a:ext uri="{FF2B5EF4-FFF2-40B4-BE49-F238E27FC236}">
                <a16:creationId xmlns:a16="http://schemas.microsoft.com/office/drawing/2014/main" id="{21D70541-6B2E-7F47-874C-229EE2D0180E}"/>
              </a:ext>
            </a:extLst>
          </p:cNvPr>
          <p:cNvGrpSpPr/>
          <p:nvPr/>
        </p:nvGrpSpPr>
        <p:grpSpPr>
          <a:xfrm>
            <a:off x="5968849" y="2753871"/>
            <a:ext cx="3315900" cy="1841091"/>
            <a:chOff x="5968849" y="2786239"/>
            <a:chExt cx="3315900"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1" name="Rectangle 30">
              <a:extLst>
                <a:ext uri="{FF2B5EF4-FFF2-40B4-BE49-F238E27FC236}">
                  <a16:creationId xmlns:a16="http://schemas.microsoft.com/office/drawing/2014/main" id="{B42CF62D-053C-6946-B919-4F97FFDF10CB}"/>
                </a:ext>
              </a:extLst>
            </p:cNvPr>
            <p:cNvSpPr/>
            <p:nvPr/>
          </p:nvSpPr>
          <p:spPr>
            <a:xfrm>
              <a:off x="6054360" y="2823340"/>
              <a:ext cx="2009698"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062899" y="2801450"/>
              <a:ext cx="223205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a:t>
              </a:r>
              <a:br>
                <a:rPr lang="en-GB" altLang="en-US" sz="1200" b="1" dirty="0">
                  <a:solidFill>
                    <a:schemeClr val="bg1"/>
                  </a:solidFill>
                  <a:ea typeface="MS PGothic" panose="020B0600070205080204" pitchFamily="34" charset="-128"/>
                </a:rPr>
              </a:br>
              <a:r>
                <a:rPr lang="en-GB" altLang="en-US" sz="1200" b="1" dirty="0">
                  <a:solidFill>
                    <a:schemeClr val="bg1"/>
                  </a:solidFill>
                  <a:ea typeface="MS PGothic" panose="020B0600070205080204" pitchFamily="34" charset="-128"/>
                </a:rPr>
                <a:t>to have on the reader?</a:t>
              </a:r>
            </a:p>
          </p:txBody>
        </p:sp>
        <p:sp>
          <p:nvSpPr>
            <p:cNvPr id="33" name="Text Box 16">
              <a:extLst>
                <a:ext uri="{FF2B5EF4-FFF2-40B4-BE49-F238E27FC236}">
                  <a16:creationId xmlns:a16="http://schemas.microsoft.com/office/drawing/2014/main" id="{6193A581-8D1C-F542-AAFD-3FF27F7EBF63}"/>
                </a:ext>
              </a:extLst>
            </p:cNvPr>
            <p:cNvSpPr txBox="1">
              <a:spLocks noChangeArrowheads="1"/>
            </p:cNvSpPr>
            <p:nvPr/>
          </p:nvSpPr>
          <p:spPr bwMode="auto">
            <a:xfrm rot="368276">
              <a:off x="8204217" y="3105964"/>
              <a:ext cx="102107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To explain</a:t>
              </a:r>
            </a:p>
          </p:txBody>
        </p:sp>
        <p:sp>
          <p:nvSpPr>
            <p:cNvPr id="34" name="Text Box 17">
              <a:extLst>
                <a:ext uri="{FF2B5EF4-FFF2-40B4-BE49-F238E27FC236}">
                  <a16:creationId xmlns:a16="http://schemas.microsoft.com/office/drawing/2014/main" id="{7D4A13B3-4B2B-B749-AF4E-87C5950DE742}"/>
                </a:ext>
              </a:extLst>
            </p:cNvPr>
            <p:cNvSpPr txBox="1">
              <a:spLocks noChangeArrowheads="1"/>
            </p:cNvSpPr>
            <p:nvPr/>
          </p:nvSpPr>
          <p:spPr bwMode="auto">
            <a:xfrm rot="21027077">
              <a:off x="5968849" y="3581590"/>
              <a:ext cx="109027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Be informed</a:t>
              </a:r>
            </a:p>
          </p:txBody>
        </p:sp>
        <p:sp>
          <p:nvSpPr>
            <p:cNvPr id="35" name="Text Box 18">
              <a:extLst>
                <a:ext uri="{FF2B5EF4-FFF2-40B4-BE49-F238E27FC236}">
                  <a16:creationId xmlns:a16="http://schemas.microsoft.com/office/drawing/2014/main" id="{BE6D4EEC-1F7F-2744-8E11-793FBD19CCF7}"/>
                </a:ext>
              </a:extLst>
            </p:cNvPr>
            <p:cNvSpPr txBox="1">
              <a:spLocks noChangeArrowheads="1"/>
            </p:cNvSpPr>
            <p:nvPr/>
          </p:nvSpPr>
          <p:spPr bwMode="auto">
            <a:xfrm rot="21315130">
              <a:off x="6030161" y="4127858"/>
              <a:ext cx="203449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To describe events or situations</a:t>
              </a:r>
            </a:p>
          </p:txBody>
        </p:sp>
        <p:sp>
          <p:nvSpPr>
            <p:cNvPr id="36" name="Text Box 19">
              <a:extLst>
                <a:ext uri="{FF2B5EF4-FFF2-40B4-BE49-F238E27FC236}">
                  <a16:creationId xmlns:a16="http://schemas.microsoft.com/office/drawing/2014/main" id="{4FC8ADB1-45B7-4F49-A966-1F3AF3E1FA6F}"/>
                </a:ext>
              </a:extLst>
            </p:cNvPr>
            <p:cNvSpPr txBox="1">
              <a:spLocks noChangeArrowheads="1"/>
            </p:cNvSpPr>
            <p:nvPr/>
          </p:nvSpPr>
          <p:spPr bwMode="auto">
            <a:xfrm rot="1186130">
              <a:off x="8081517" y="3581992"/>
              <a:ext cx="114366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To be</a:t>
              </a:r>
              <a:br>
                <a:rPr lang="en-GB" altLang="en-US" sz="1000" dirty="0">
                  <a:solidFill>
                    <a:srgbClr val="414042"/>
                  </a:solidFill>
                  <a:ea typeface="MS PGothic" panose="020B0600070205080204" pitchFamily="34" charset="-128"/>
                </a:rPr>
              </a:br>
              <a:r>
                <a:rPr lang="en-GB" altLang="en-US" sz="1000" dirty="0">
                  <a:solidFill>
                    <a:srgbClr val="414042"/>
                  </a:solidFill>
                  <a:ea typeface="MS PGothic" panose="020B0600070205080204" pitchFamily="34" charset="-128"/>
                </a:rPr>
                <a:t>inspired to research further</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4206227" y="1337103"/>
            <a:ext cx="6963912" cy="4674627"/>
            <a:chOff x="4206227" y="1369471"/>
            <a:chExt cx="6963912"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85562"/>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4240459" y="1419680"/>
              <a:ext cx="288187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41" name="Text Box 29">
              <a:extLst>
                <a:ext uri="{FF2B5EF4-FFF2-40B4-BE49-F238E27FC236}">
                  <a16:creationId xmlns:a16="http://schemas.microsoft.com/office/drawing/2014/main" id="{F16C952F-4F3E-E543-87E6-49F7E420637B}"/>
                </a:ext>
              </a:extLst>
            </p:cNvPr>
            <p:cNvSpPr txBox="1">
              <a:spLocks noChangeArrowheads="1"/>
            </p:cNvSpPr>
            <p:nvPr/>
          </p:nvSpPr>
          <p:spPr bwMode="auto">
            <a:xfrm rot="386731">
              <a:off x="8913079" y="5556526"/>
              <a:ext cx="159771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scholars</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1292383">
              <a:off x="7393166" y="1503469"/>
              <a:ext cx="32380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Vocabulary related to the information text chosen</a:t>
              </a:r>
            </a:p>
          </p:txBody>
        </p:sp>
        <p:sp>
          <p:nvSpPr>
            <p:cNvPr id="45" name="Text Box 34">
              <a:extLst>
                <a:ext uri="{FF2B5EF4-FFF2-40B4-BE49-F238E27FC236}">
                  <a16:creationId xmlns:a16="http://schemas.microsoft.com/office/drawing/2014/main" id="{65B5EA98-DF72-0A4A-8C3F-FE3DEE584A45}"/>
                </a:ext>
              </a:extLst>
            </p:cNvPr>
            <p:cNvSpPr txBox="1">
              <a:spLocks noChangeArrowheads="1"/>
            </p:cNvSpPr>
            <p:nvPr/>
          </p:nvSpPr>
          <p:spPr bwMode="auto">
            <a:xfrm rot="1496312">
              <a:off x="4243551" y="4394065"/>
              <a:ext cx="8844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Caliph</a:t>
              </a:r>
            </a:p>
          </p:txBody>
        </p:sp>
        <p:sp>
          <p:nvSpPr>
            <p:cNvPr id="46" name="Text Box 35">
              <a:extLst>
                <a:ext uri="{FF2B5EF4-FFF2-40B4-BE49-F238E27FC236}">
                  <a16:creationId xmlns:a16="http://schemas.microsoft.com/office/drawing/2014/main" id="{290044DF-64C2-0544-9E65-20D31EC23B9F}"/>
                </a:ext>
              </a:extLst>
            </p:cNvPr>
            <p:cNvSpPr txBox="1">
              <a:spLocks noChangeArrowheads="1"/>
            </p:cNvSpPr>
            <p:nvPr/>
          </p:nvSpPr>
          <p:spPr bwMode="auto">
            <a:xfrm rot="21071271">
              <a:off x="7113637" y="5555476"/>
              <a:ext cx="116698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merchants</a:t>
              </a:r>
            </a:p>
          </p:txBody>
        </p:sp>
        <p:sp>
          <p:nvSpPr>
            <p:cNvPr id="47" name="Text Box 43">
              <a:extLst>
                <a:ext uri="{FF2B5EF4-FFF2-40B4-BE49-F238E27FC236}">
                  <a16:creationId xmlns:a16="http://schemas.microsoft.com/office/drawing/2014/main" id="{508AD717-182C-9E4F-AFF1-7E2147A16D00}"/>
                </a:ext>
              </a:extLst>
            </p:cNvPr>
            <p:cNvSpPr txBox="1">
              <a:spLocks noChangeArrowheads="1"/>
            </p:cNvSpPr>
            <p:nvPr/>
          </p:nvSpPr>
          <p:spPr bwMode="auto">
            <a:xfrm rot="945026">
              <a:off x="10003002" y="2499610"/>
              <a:ext cx="11671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Silk</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Roads</a:t>
              </a:r>
            </a:p>
          </p:txBody>
        </p:sp>
        <p:sp>
          <p:nvSpPr>
            <p:cNvPr id="51" name="Text Box 43">
              <a:extLst>
                <a:ext uri="{FF2B5EF4-FFF2-40B4-BE49-F238E27FC236}">
                  <a16:creationId xmlns:a16="http://schemas.microsoft.com/office/drawing/2014/main" id="{50CCF1C2-10F3-3C43-89C5-B0424D672A2C}"/>
                </a:ext>
              </a:extLst>
            </p:cNvPr>
            <p:cNvSpPr txBox="1">
              <a:spLocks noChangeArrowheads="1"/>
            </p:cNvSpPr>
            <p:nvPr/>
          </p:nvSpPr>
          <p:spPr bwMode="auto">
            <a:xfrm rot="20651728">
              <a:off x="9977914" y="4298970"/>
              <a:ext cx="11671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Baghdad</a:t>
              </a:r>
            </a:p>
          </p:txBody>
        </p:sp>
        <p:sp>
          <p:nvSpPr>
            <p:cNvPr id="52" name="Text Box 29">
              <a:extLst>
                <a:ext uri="{FF2B5EF4-FFF2-40B4-BE49-F238E27FC236}">
                  <a16:creationId xmlns:a16="http://schemas.microsoft.com/office/drawing/2014/main" id="{64A6165E-5E99-E246-BC7A-80B24E44ADEA}"/>
                </a:ext>
              </a:extLst>
            </p:cNvPr>
            <p:cNvSpPr txBox="1">
              <a:spLocks noChangeArrowheads="1"/>
            </p:cNvSpPr>
            <p:nvPr/>
          </p:nvSpPr>
          <p:spPr bwMode="auto">
            <a:xfrm rot="386731">
              <a:off x="5078257" y="5556526"/>
              <a:ext cx="119309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nomads</a:t>
              </a:r>
            </a:p>
          </p:txBody>
        </p:sp>
        <p:sp>
          <p:nvSpPr>
            <p:cNvPr id="53" name="Text Box 34">
              <a:extLst>
                <a:ext uri="{FF2B5EF4-FFF2-40B4-BE49-F238E27FC236}">
                  <a16:creationId xmlns:a16="http://schemas.microsoft.com/office/drawing/2014/main" id="{565BB60A-300B-FE4D-B850-49E04E6924D0}"/>
                </a:ext>
              </a:extLst>
            </p:cNvPr>
            <p:cNvSpPr txBox="1">
              <a:spLocks noChangeArrowheads="1"/>
            </p:cNvSpPr>
            <p:nvPr/>
          </p:nvSpPr>
          <p:spPr bwMode="auto">
            <a:xfrm rot="20462319">
              <a:off x="4206227" y="2619386"/>
              <a:ext cx="88446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House</a:t>
              </a:r>
              <a:br>
                <a:rPr lang="en-GB" altLang="en-US" sz="1200" dirty="0">
                  <a:solidFill>
                    <a:srgbClr val="414042"/>
                  </a:solidFill>
                  <a:ea typeface="MS PGothic" panose="020B0600070205080204" pitchFamily="34" charset="-128"/>
                </a:rPr>
              </a:br>
              <a:r>
                <a:rPr lang="en-GB" altLang="en-US" sz="1200" dirty="0">
                  <a:solidFill>
                    <a:srgbClr val="414042"/>
                  </a:solidFill>
                  <a:ea typeface="MS PGothic" panose="020B0600070205080204" pitchFamily="34" charset="-128"/>
                </a:rPr>
                <a:t>of Wisdom</a:t>
              </a:r>
            </a:p>
          </p:txBody>
        </p:sp>
      </p:grpSp>
      <p:cxnSp>
        <p:nvCxnSpPr>
          <p:cNvPr id="48" name="Straight Arrow Connector 47">
            <a:extLst>
              <a:ext uri="{FF2B5EF4-FFF2-40B4-BE49-F238E27FC236}">
                <a16:creationId xmlns:a16="http://schemas.microsoft.com/office/drawing/2014/main" id="{7EC0AB23-FA55-4249-8EDE-A4A1CABAE0C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0984ACA2-ACE1-9044-88C9-F134DAACE539}"/>
              </a:ext>
            </a:extLst>
          </p:cNvPr>
          <p:cNvSpPr/>
          <p:nvPr/>
        </p:nvSpPr>
        <p:spPr>
          <a:xfrm>
            <a:off x="7062328" y="3296684"/>
            <a:ext cx="1091174" cy="755463"/>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45596" y="3338953"/>
            <a:ext cx="11216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Start with audience and purpose</a:t>
            </a:r>
          </a:p>
        </p:txBody>
      </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4">
            <a:extLst>
              <a:ext uri="{FF2B5EF4-FFF2-40B4-BE49-F238E27FC236}">
                <a16:creationId xmlns:a16="http://schemas.microsoft.com/office/drawing/2014/main" id="{E2EC40FA-EF2C-BA47-975D-882294AE25CC}"/>
              </a:ext>
            </a:extLst>
          </p:cNvPr>
          <p:cNvSpPr txBox="1">
            <a:spLocks noChangeArrowheads="1"/>
          </p:cNvSpPr>
          <p:nvPr/>
        </p:nvSpPr>
        <p:spPr bwMode="auto">
          <a:xfrm>
            <a:off x="1834692" y="2006392"/>
            <a:ext cx="3973512" cy="173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173038" indent="-173038">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buClr>
                <a:srgbClr val="0070C0"/>
              </a:buClr>
              <a:buFontTx/>
              <a:buChar char="•"/>
            </a:pPr>
            <a:r>
              <a:rPr lang="en-GB" altLang="en-US" sz="2400" dirty="0">
                <a:solidFill>
                  <a:srgbClr val="3E3F41"/>
                </a:solidFill>
              </a:rPr>
              <a:t>A reader who has an interest in this topic</a:t>
            </a:r>
          </a:p>
          <a:p>
            <a:pPr>
              <a:spcBef>
                <a:spcPct val="50000"/>
              </a:spcBef>
              <a:buClr>
                <a:srgbClr val="0070C0"/>
              </a:buClr>
              <a:buFontTx/>
              <a:buChar char="•"/>
            </a:pPr>
            <a:r>
              <a:rPr lang="en-GB" altLang="en-US" sz="2400" dirty="0">
                <a:solidFill>
                  <a:srgbClr val="3E3F41"/>
                </a:solidFill>
              </a:rPr>
              <a:t>A reader who is looking for specific facts</a:t>
            </a:r>
            <a:endParaRPr lang="en-US" altLang="en-US" sz="2400" dirty="0">
              <a:solidFill>
                <a:srgbClr val="3E3F41"/>
              </a:solidFill>
            </a:endParaRPr>
          </a:p>
        </p:txBody>
      </p:sp>
      <p:sp>
        <p:nvSpPr>
          <p:cNvPr id="2" name="Rectangle 1">
            <a:extLst>
              <a:ext uri="{FF2B5EF4-FFF2-40B4-BE49-F238E27FC236}">
                <a16:creationId xmlns:a16="http://schemas.microsoft.com/office/drawing/2014/main" id="{6CE59E3C-9889-044B-B1D3-55D1B3D01977}"/>
              </a:ext>
            </a:extLst>
          </p:cNvPr>
          <p:cNvSpPr/>
          <p:nvPr/>
        </p:nvSpPr>
        <p:spPr>
          <a:xfrm>
            <a:off x="1572426" y="952781"/>
            <a:ext cx="4235778" cy="820396"/>
          </a:xfrm>
          <a:prstGeom prst="rect">
            <a:avLst/>
          </a:prstGeom>
          <a:solidFill>
            <a:srgbClr val="0070C0"/>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latin typeface="Comic Sans MS" panose="030F0902030302020204" pitchFamily="66" charset="0"/>
              </a:rPr>
              <a:t>Audience</a:t>
            </a:r>
          </a:p>
        </p:txBody>
      </p:sp>
      <p:sp>
        <p:nvSpPr>
          <p:cNvPr id="58" name="Rectangle 57">
            <a:extLst>
              <a:ext uri="{FF2B5EF4-FFF2-40B4-BE49-F238E27FC236}">
                <a16:creationId xmlns:a16="http://schemas.microsoft.com/office/drawing/2014/main" id="{5AA16D55-E73E-0543-9DB7-05E7672147A7}"/>
              </a:ext>
            </a:extLst>
          </p:cNvPr>
          <p:cNvSpPr/>
          <p:nvPr/>
        </p:nvSpPr>
        <p:spPr>
          <a:xfrm>
            <a:off x="1572426" y="1704810"/>
            <a:ext cx="4235778" cy="4140513"/>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00" b="1" dirty="0">
              <a:latin typeface="Comic Sans MS" panose="030F0902030302020204" pitchFamily="66" charset="0"/>
            </a:endParaRPr>
          </a:p>
        </p:txBody>
      </p:sp>
      <p:sp>
        <p:nvSpPr>
          <p:cNvPr id="59" name="Text Box 4">
            <a:extLst>
              <a:ext uri="{FF2B5EF4-FFF2-40B4-BE49-F238E27FC236}">
                <a16:creationId xmlns:a16="http://schemas.microsoft.com/office/drawing/2014/main" id="{F007EF57-9DE4-264C-A35E-5790DDD4C256}"/>
              </a:ext>
            </a:extLst>
          </p:cNvPr>
          <p:cNvSpPr txBox="1">
            <a:spLocks noChangeArrowheads="1"/>
          </p:cNvSpPr>
          <p:nvPr/>
        </p:nvSpPr>
        <p:spPr bwMode="auto">
          <a:xfrm>
            <a:off x="6637428" y="2006391"/>
            <a:ext cx="3719880" cy="3018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173038" indent="-173038">
              <a:defRPr>
                <a:solidFill>
                  <a:schemeClr val="tx1"/>
                </a:solidFill>
                <a:latin typeface="Comic Sans MS" panose="030F0902030302020204" pitchFamily="66" charset="0"/>
                <a:cs typeface="Arial" panose="020B0604020202020204" pitchFamily="34" charset="0"/>
              </a:defRPr>
            </a:lvl1pPr>
            <a:lvl2pPr>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buClr>
                <a:srgbClr val="0070C0"/>
              </a:buClr>
              <a:buFontTx/>
              <a:buChar char="•"/>
            </a:pPr>
            <a:r>
              <a:rPr lang="en-GB" altLang="en-US" sz="2400" dirty="0">
                <a:solidFill>
                  <a:srgbClr val="3E3F41"/>
                </a:solidFill>
              </a:rPr>
              <a:t>To inform people of the facts</a:t>
            </a:r>
          </a:p>
          <a:p>
            <a:pPr>
              <a:spcBef>
                <a:spcPct val="50000"/>
              </a:spcBef>
              <a:buClr>
                <a:srgbClr val="0070C0"/>
              </a:buClr>
              <a:buFontTx/>
              <a:buChar char="•"/>
            </a:pPr>
            <a:r>
              <a:rPr lang="en-GB" altLang="en-US" sz="2400" dirty="0">
                <a:solidFill>
                  <a:srgbClr val="3E3F41"/>
                </a:solidFill>
              </a:rPr>
              <a:t>Could be in an </a:t>
            </a:r>
            <a:r>
              <a:rPr lang="en-GB" altLang="en-US" sz="2400" dirty="0" err="1">
                <a:solidFill>
                  <a:srgbClr val="3E3F41"/>
                </a:solidFill>
              </a:rPr>
              <a:t>encyclopedia</a:t>
            </a:r>
            <a:endParaRPr lang="en-GB" altLang="en-US" sz="2400" dirty="0">
              <a:solidFill>
                <a:srgbClr val="3E3F41"/>
              </a:solidFill>
            </a:endParaRPr>
          </a:p>
          <a:p>
            <a:pPr>
              <a:spcBef>
                <a:spcPct val="50000"/>
              </a:spcBef>
              <a:buClr>
                <a:srgbClr val="0070C0"/>
              </a:buClr>
              <a:buFontTx/>
              <a:buChar char="•"/>
            </a:pPr>
            <a:r>
              <a:rPr lang="en-GB" altLang="en-US" sz="2400" dirty="0">
                <a:solidFill>
                  <a:srgbClr val="3E3F41"/>
                </a:solidFill>
              </a:rPr>
              <a:t>Could be for a project</a:t>
            </a:r>
          </a:p>
          <a:p>
            <a:pPr>
              <a:spcBef>
                <a:spcPct val="50000"/>
              </a:spcBef>
              <a:buClr>
                <a:srgbClr val="0070C0"/>
              </a:buClr>
              <a:buFontTx/>
              <a:buChar char="•"/>
            </a:pPr>
            <a:r>
              <a:rPr lang="en-GB" altLang="en-US" sz="2400" dirty="0">
                <a:solidFill>
                  <a:srgbClr val="3E3F41"/>
                </a:solidFill>
              </a:rPr>
              <a:t>Could be used to spark your audience’s interest</a:t>
            </a:r>
          </a:p>
        </p:txBody>
      </p:sp>
      <p:sp>
        <p:nvSpPr>
          <p:cNvPr id="60" name="Rectangle 59">
            <a:extLst>
              <a:ext uri="{FF2B5EF4-FFF2-40B4-BE49-F238E27FC236}">
                <a16:creationId xmlns:a16="http://schemas.microsoft.com/office/drawing/2014/main" id="{B635B7AF-D9A9-F642-86CD-6CC9C0452288}"/>
              </a:ext>
            </a:extLst>
          </p:cNvPr>
          <p:cNvSpPr/>
          <p:nvPr/>
        </p:nvSpPr>
        <p:spPr>
          <a:xfrm>
            <a:off x="6375163" y="952781"/>
            <a:ext cx="4235778" cy="820396"/>
          </a:xfrm>
          <a:prstGeom prst="rect">
            <a:avLst/>
          </a:prstGeom>
          <a:solidFill>
            <a:srgbClr val="0070C0"/>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latin typeface="Comic Sans MS" panose="030F0902030302020204" pitchFamily="66" charset="0"/>
              </a:rPr>
              <a:t>Purpose</a:t>
            </a:r>
          </a:p>
        </p:txBody>
      </p:sp>
      <p:sp>
        <p:nvSpPr>
          <p:cNvPr id="61" name="Rectangle 60">
            <a:extLst>
              <a:ext uri="{FF2B5EF4-FFF2-40B4-BE49-F238E27FC236}">
                <a16:creationId xmlns:a16="http://schemas.microsoft.com/office/drawing/2014/main" id="{B1D1046C-1E90-904E-B4E6-31B9A6002D63}"/>
              </a:ext>
            </a:extLst>
          </p:cNvPr>
          <p:cNvSpPr/>
          <p:nvPr/>
        </p:nvSpPr>
        <p:spPr>
          <a:xfrm>
            <a:off x="6375163" y="1704810"/>
            <a:ext cx="4235778" cy="4140513"/>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00" b="1" dirty="0">
              <a:latin typeface="Comic Sans MS" panose="030F0902030302020204" pitchFamily="66" charset="0"/>
            </a:endParaRPr>
          </a:p>
        </p:txBody>
      </p:sp>
    </p:spTree>
    <p:extLst>
      <p:ext uri="{BB962C8B-B14F-4D97-AF65-F5344CB8AC3E}">
        <p14:creationId xmlns:p14="http://schemas.microsoft.com/office/powerpoint/2010/main" val="3727583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ky, building, outdoor, colonnade&#10;&#10;Description automatically generated">
            <a:extLst>
              <a:ext uri="{FF2B5EF4-FFF2-40B4-BE49-F238E27FC236}">
                <a16:creationId xmlns:a16="http://schemas.microsoft.com/office/drawing/2014/main" id="{18D7696F-93FB-3240-9191-F3E06D835A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94752" y="1497700"/>
            <a:ext cx="2345022" cy="1274761"/>
          </a:xfrm>
          <a:prstGeom prst="rect">
            <a:avLst/>
          </a:prstGeom>
        </p:spPr>
      </p:pic>
      <p:pic>
        <p:nvPicPr>
          <p:cNvPr id="4" name="Picture 3" descr="Diagram&#10;&#10;Description automatically generated">
            <a:extLst>
              <a:ext uri="{FF2B5EF4-FFF2-40B4-BE49-F238E27FC236}">
                <a16:creationId xmlns:a16="http://schemas.microsoft.com/office/drawing/2014/main" id="{5B4DFD6B-9B9B-BB4A-B39D-EA2E0C2F36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6803" y="1708661"/>
            <a:ext cx="2144894" cy="958952"/>
          </a:xfrm>
          <a:prstGeom prst="rect">
            <a:avLst/>
          </a:prstGeom>
        </p:spPr>
      </p:pic>
      <p:pic>
        <p:nvPicPr>
          <p:cNvPr id="5" name="Picture 4" descr="Map&#10;&#10;Description automatically generated">
            <a:extLst>
              <a:ext uri="{FF2B5EF4-FFF2-40B4-BE49-F238E27FC236}">
                <a16:creationId xmlns:a16="http://schemas.microsoft.com/office/drawing/2014/main" id="{A4C88972-7F0B-9A4B-A6EC-09095E065C1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912" y="2929738"/>
            <a:ext cx="2348183" cy="1565455"/>
          </a:xfrm>
          <a:prstGeom prst="rect">
            <a:avLst/>
          </a:prstGeom>
        </p:spPr>
      </p:pic>
      <p:sp>
        <p:nvSpPr>
          <p:cNvPr id="6" name="Rectangle 5">
            <a:extLst>
              <a:ext uri="{FF2B5EF4-FFF2-40B4-BE49-F238E27FC236}">
                <a16:creationId xmlns:a16="http://schemas.microsoft.com/office/drawing/2014/main" id="{1A5343BE-4218-C146-AC8E-F03AF239DC2F}"/>
              </a:ext>
            </a:extLst>
          </p:cNvPr>
          <p:cNvSpPr/>
          <p:nvPr/>
        </p:nvSpPr>
        <p:spPr>
          <a:xfrm>
            <a:off x="8747755" y="1395765"/>
            <a:ext cx="1199694" cy="1375258"/>
          </a:xfrm>
          <a:prstGeom prst="rect">
            <a:avLst/>
          </a:prstGeom>
          <a:solidFill>
            <a:srgbClr val="FFC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17">
            <a:extLst>
              <a:ext uri="{FF2B5EF4-FFF2-40B4-BE49-F238E27FC236}">
                <a16:creationId xmlns:a16="http://schemas.microsoft.com/office/drawing/2014/main" id="{0322019A-C83E-3449-85E0-EAC99A1F146E}"/>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624"/>
          <a:stretch/>
        </p:blipFill>
        <p:spPr bwMode="auto">
          <a:xfrm>
            <a:off x="3619804" y="3269894"/>
            <a:ext cx="1178968" cy="119237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8" name="Subtitle 2">
            <a:extLst>
              <a:ext uri="{FF2B5EF4-FFF2-40B4-BE49-F238E27FC236}">
                <a16:creationId xmlns:a16="http://schemas.microsoft.com/office/drawing/2014/main" id="{6BD2AAFD-3248-F54D-A57A-CEE91D0179FC}"/>
              </a:ext>
            </a:extLst>
          </p:cNvPr>
          <p:cNvSpPr txBox="1">
            <a:spLocks/>
          </p:cNvSpPr>
          <p:nvPr/>
        </p:nvSpPr>
        <p:spPr>
          <a:xfrm>
            <a:off x="432486" y="558183"/>
            <a:ext cx="11318790" cy="5666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dirty="0">
                <a:solidFill>
                  <a:srgbClr val="3E3F41"/>
                </a:solidFill>
                <a:latin typeface="Comic Sans MS" panose="030F0902030302020204" pitchFamily="66" charset="0"/>
              </a:rPr>
              <a:t>What other features of information texts will you include?</a:t>
            </a:r>
          </a:p>
        </p:txBody>
      </p:sp>
      <p:sp>
        <p:nvSpPr>
          <p:cNvPr id="9" name="Rectangle 8">
            <a:extLst>
              <a:ext uri="{FF2B5EF4-FFF2-40B4-BE49-F238E27FC236}">
                <a16:creationId xmlns:a16="http://schemas.microsoft.com/office/drawing/2014/main" id="{B4D08AE0-B055-A04D-B4A4-2E40CF8B9751}"/>
              </a:ext>
            </a:extLst>
          </p:cNvPr>
          <p:cNvSpPr/>
          <p:nvPr/>
        </p:nvSpPr>
        <p:spPr>
          <a:xfrm>
            <a:off x="1052169" y="1419147"/>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26537EE9-9593-A041-9A6B-7D5338DC616E}"/>
              </a:ext>
            </a:extLst>
          </p:cNvPr>
          <p:cNvSpPr/>
          <p:nvPr/>
        </p:nvSpPr>
        <p:spPr>
          <a:xfrm>
            <a:off x="1052169" y="1221638"/>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Diagrams</a:t>
            </a:r>
          </a:p>
        </p:txBody>
      </p:sp>
      <p:sp>
        <p:nvSpPr>
          <p:cNvPr id="11" name="Rectangle 10">
            <a:extLst>
              <a:ext uri="{FF2B5EF4-FFF2-40B4-BE49-F238E27FC236}">
                <a16:creationId xmlns:a16="http://schemas.microsoft.com/office/drawing/2014/main" id="{0C5DA122-EE4B-3442-B1FD-6BD471037CDA}"/>
              </a:ext>
            </a:extLst>
          </p:cNvPr>
          <p:cNvSpPr/>
          <p:nvPr/>
        </p:nvSpPr>
        <p:spPr>
          <a:xfrm>
            <a:off x="1052169" y="3116273"/>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02E9689-495C-9C4F-B78B-73D092F072FF}"/>
              </a:ext>
            </a:extLst>
          </p:cNvPr>
          <p:cNvSpPr/>
          <p:nvPr/>
        </p:nvSpPr>
        <p:spPr>
          <a:xfrm>
            <a:off x="1052169" y="2940709"/>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Charts and Maps</a:t>
            </a:r>
          </a:p>
        </p:txBody>
      </p:sp>
      <p:sp>
        <p:nvSpPr>
          <p:cNvPr id="13" name="Rectangle 12">
            <a:extLst>
              <a:ext uri="{FF2B5EF4-FFF2-40B4-BE49-F238E27FC236}">
                <a16:creationId xmlns:a16="http://schemas.microsoft.com/office/drawing/2014/main" id="{F46A669D-9190-6E4B-8758-81AD65F8628A}"/>
              </a:ext>
            </a:extLst>
          </p:cNvPr>
          <p:cNvSpPr/>
          <p:nvPr/>
        </p:nvSpPr>
        <p:spPr>
          <a:xfrm>
            <a:off x="1052168" y="4813399"/>
            <a:ext cx="4905341"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F2032427-296C-3A46-B190-B3C7D4E97195}"/>
              </a:ext>
            </a:extLst>
          </p:cNvPr>
          <p:cNvSpPr/>
          <p:nvPr/>
        </p:nvSpPr>
        <p:spPr>
          <a:xfrm>
            <a:off x="1052168" y="4637835"/>
            <a:ext cx="4905341"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Matching activities</a:t>
            </a:r>
          </a:p>
        </p:txBody>
      </p:sp>
      <p:sp>
        <p:nvSpPr>
          <p:cNvPr id="15" name="Rectangle 14">
            <a:extLst>
              <a:ext uri="{FF2B5EF4-FFF2-40B4-BE49-F238E27FC236}">
                <a16:creationId xmlns:a16="http://schemas.microsoft.com/office/drawing/2014/main" id="{8FB0B951-7629-A841-9A3F-672E99407A60}"/>
              </a:ext>
            </a:extLst>
          </p:cNvPr>
          <p:cNvSpPr/>
          <p:nvPr/>
        </p:nvSpPr>
        <p:spPr>
          <a:xfrm>
            <a:off x="3612488" y="1397202"/>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69CCED60-B6BF-964C-AB43-E09CB8C96C10}"/>
              </a:ext>
            </a:extLst>
          </p:cNvPr>
          <p:cNvSpPr/>
          <p:nvPr/>
        </p:nvSpPr>
        <p:spPr>
          <a:xfrm>
            <a:off x="3612488" y="1221638"/>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Weblinks</a:t>
            </a:r>
          </a:p>
        </p:txBody>
      </p:sp>
      <p:sp>
        <p:nvSpPr>
          <p:cNvPr id="17" name="Rectangle 16">
            <a:extLst>
              <a:ext uri="{FF2B5EF4-FFF2-40B4-BE49-F238E27FC236}">
                <a16:creationId xmlns:a16="http://schemas.microsoft.com/office/drawing/2014/main" id="{A2564031-C99E-AA4C-BA15-CA98A493DC91}"/>
              </a:ext>
            </a:extLst>
          </p:cNvPr>
          <p:cNvSpPr/>
          <p:nvPr/>
        </p:nvSpPr>
        <p:spPr>
          <a:xfrm>
            <a:off x="3612488" y="3094328"/>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AE214374-D078-EE4E-B037-806AD1980552}"/>
              </a:ext>
            </a:extLst>
          </p:cNvPr>
          <p:cNvSpPr/>
          <p:nvPr/>
        </p:nvSpPr>
        <p:spPr>
          <a:xfrm>
            <a:off x="3612488" y="2918764"/>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Illustrations</a:t>
            </a:r>
          </a:p>
        </p:txBody>
      </p:sp>
      <p:sp>
        <p:nvSpPr>
          <p:cNvPr id="19" name="Rectangle 18">
            <a:extLst>
              <a:ext uri="{FF2B5EF4-FFF2-40B4-BE49-F238E27FC236}">
                <a16:creationId xmlns:a16="http://schemas.microsoft.com/office/drawing/2014/main" id="{08EB8609-BE17-0349-9E10-20C37E6E78CA}"/>
              </a:ext>
            </a:extLst>
          </p:cNvPr>
          <p:cNvSpPr/>
          <p:nvPr/>
        </p:nvSpPr>
        <p:spPr>
          <a:xfrm>
            <a:off x="6194752" y="1397202"/>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28D95DAB-3EB6-FF48-9AF6-4F5CDBED914F}"/>
              </a:ext>
            </a:extLst>
          </p:cNvPr>
          <p:cNvSpPr/>
          <p:nvPr/>
        </p:nvSpPr>
        <p:spPr>
          <a:xfrm>
            <a:off x="6194752" y="1221638"/>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Photographs</a:t>
            </a:r>
          </a:p>
        </p:txBody>
      </p:sp>
      <p:sp>
        <p:nvSpPr>
          <p:cNvPr id="21" name="Rectangle 20">
            <a:extLst>
              <a:ext uri="{FF2B5EF4-FFF2-40B4-BE49-F238E27FC236}">
                <a16:creationId xmlns:a16="http://schemas.microsoft.com/office/drawing/2014/main" id="{D993C2A2-E9CA-7343-8FD4-B379C31CF6EC}"/>
              </a:ext>
            </a:extLst>
          </p:cNvPr>
          <p:cNvSpPr/>
          <p:nvPr/>
        </p:nvSpPr>
        <p:spPr>
          <a:xfrm>
            <a:off x="6194751" y="3094328"/>
            <a:ext cx="4898025"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D282257A-48FC-2747-8E70-0B188B46237A}"/>
              </a:ext>
            </a:extLst>
          </p:cNvPr>
          <p:cNvSpPr/>
          <p:nvPr/>
        </p:nvSpPr>
        <p:spPr>
          <a:xfrm>
            <a:off x="6194751" y="2918764"/>
            <a:ext cx="4898025"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Timeline</a:t>
            </a:r>
          </a:p>
        </p:txBody>
      </p:sp>
      <p:sp>
        <p:nvSpPr>
          <p:cNvPr id="23" name="Rectangle 22">
            <a:extLst>
              <a:ext uri="{FF2B5EF4-FFF2-40B4-BE49-F238E27FC236}">
                <a16:creationId xmlns:a16="http://schemas.microsoft.com/office/drawing/2014/main" id="{1A248CD1-D8DB-1D42-9F26-6B0C46477C79}"/>
              </a:ext>
            </a:extLst>
          </p:cNvPr>
          <p:cNvSpPr/>
          <p:nvPr/>
        </p:nvSpPr>
        <p:spPr>
          <a:xfrm>
            <a:off x="8747755" y="1397202"/>
            <a:ext cx="2345022"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6DDA8EEE-866B-B445-82F9-42510518C2A3}"/>
              </a:ext>
            </a:extLst>
          </p:cNvPr>
          <p:cNvSpPr/>
          <p:nvPr/>
        </p:nvSpPr>
        <p:spPr>
          <a:xfrm>
            <a:off x="8747755" y="1221638"/>
            <a:ext cx="2345022"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Fact boxes</a:t>
            </a:r>
          </a:p>
        </p:txBody>
      </p:sp>
      <p:sp>
        <p:nvSpPr>
          <p:cNvPr id="25" name="Subtitle 2">
            <a:extLst>
              <a:ext uri="{FF2B5EF4-FFF2-40B4-BE49-F238E27FC236}">
                <a16:creationId xmlns:a16="http://schemas.microsoft.com/office/drawing/2014/main" id="{2A406D9C-D917-224B-BD24-9CFEE4D4EC10}"/>
              </a:ext>
            </a:extLst>
          </p:cNvPr>
          <p:cNvSpPr txBox="1">
            <a:spLocks/>
          </p:cNvSpPr>
          <p:nvPr/>
        </p:nvSpPr>
        <p:spPr>
          <a:xfrm>
            <a:off x="3612488" y="1971714"/>
            <a:ext cx="2345022" cy="33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200" dirty="0">
                <a:solidFill>
                  <a:srgbClr val="3E3F41"/>
                </a:solidFill>
                <a:latin typeface="Comic Sans MS" panose="030F0902030302020204" pitchFamily="66" charset="0"/>
              </a:rPr>
              <a:t>https://</a:t>
            </a:r>
            <a:r>
              <a:rPr lang="en-GB" sz="1200" dirty="0" err="1">
                <a:solidFill>
                  <a:srgbClr val="3E3F41"/>
                </a:solidFill>
                <a:latin typeface="Comic Sans MS" panose="030F0902030302020204" pitchFamily="66" charset="0"/>
              </a:rPr>
              <a:t>www.ichild.co.uk</a:t>
            </a:r>
            <a:r>
              <a:rPr lang="en-GB" sz="1200" dirty="0">
                <a:solidFill>
                  <a:srgbClr val="3E3F41"/>
                </a:solidFill>
                <a:latin typeface="Comic Sans MS" panose="030F0902030302020204" pitchFamily="66" charset="0"/>
              </a:rPr>
              <a:t>/</a:t>
            </a:r>
          </a:p>
        </p:txBody>
      </p:sp>
      <p:pic>
        <p:nvPicPr>
          <p:cNvPr id="26" name="Picture 25" descr="A picture containing vector graphics&#10;&#10;Description automatically generated">
            <a:extLst>
              <a:ext uri="{FF2B5EF4-FFF2-40B4-BE49-F238E27FC236}">
                <a16:creationId xmlns:a16="http://schemas.microsoft.com/office/drawing/2014/main" id="{D2351689-19D3-5143-9549-EEEF13AD278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65095" y="3277208"/>
            <a:ext cx="562706" cy="1121222"/>
          </a:xfrm>
          <a:prstGeom prst="rect">
            <a:avLst/>
          </a:prstGeom>
        </p:spPr>
      </p:pic>
      <p:sp>
        <p:nvSpPr>
          <p:cNvPr id="27" name="Subtitle 2">
            <a:extLst>
              <a:ext uri="{FF2B5EF4-FFF2-40B4-BE49-F238E27FC236}">
                <a16:creationId xmlns:a16="http://schemas.microsoft.com/office/drawing/2014/main" id="{DCB94241-C138-CB46-A989-66FEB44F98AA}"/>
              </a:ext>
            </a:extLst>
          </p:cNvPr>
          <p:cNvSpPr txBox="1">
            <a:spLocks/>
          </p:cNvSpPr>
          <p:nvPr/>
        </p:nvSpPr>
        <p:spPr>
          <a:xfrm>
            <a:off x="9946951" y="1792750"/>
            <a:ext cx="1145826" cy="7495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200" dirty="0">
                <a:solidFill>
                  <a:srgbClr val="3E3F41"/>
                </a:solidFill>
                <a:latin typeface="Comic Sans MS" panose="030F0902030302020204" pitchFamily="66" charset="0"/>
              </a:rPr>
              <a:t>Iran was called Persia until 1935 </a:t>
            </a:r>
          </a:p>
        </p:txBody>
      </p:sp>
      <p:pic>
        <p:nvPicPr>
          <p:cNvPr id="28" name="Picture 27" descr="A picture containing text&#10;&#10;Description automatically generated">
            <a:extLst>
              <a:ext uri="{FF2B5EF4-FFF2-40B4-BE49-F238E27FC236}">
                <a16:creationId xmlns:a16="http://schemas.microsoft.com/office/drawing/2014/main" id="{3E77D0DB-B8F4-FF4C-B01F-C7915EF28E3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635427">
            <a:off x="8876089" y="1882219"/>
            <a:ext cx="996398" cy="680323"/>
          </a:xfrm>
          <a:prstGeom prst="rect">
            <a:avLst/>
          </a:prstGeom>
        </p:spPr>
      </p:pic>
      <p:sp>
        <p:nvSpPr>
          <p:cNvPr id="29" name="Text Box 30">
            <a:extLst>
              <a:ext uri="{FF2B5EF4-FFF2-40B4-BE49-F238E27FC236}">
                <a16:creationId xmlns:a16="http://schemas.microsoft.com/office/drawing/2014/main" id="{0C8133D0-68AB-AA46-9333-D676B5B8990F}"/>
              </a:ext>
            </a:extLst>
          </p:cNvPr>
          <p:cNvSpPr txBox="1">
            <a:spLocks noChangeArrowheads="1"/>
          </p:cNvSpPr>
          <p:nvPr/>
        </p:nvSpPr>
        <p:spPr bwMode="auto">
          <a:xfrm>
            <a:off x="1503670" y="5027493"/>
            <a:ext cx="1858952" cy="1108004"/>
          </a:xfrm>
          <a:prstGeom prst="rect">
            <a:avLst/>
          </a:prstGeom>
          <a:noFill/>
          <a:ln>
            <a:noFill/>
          </a:ln>
          <a:effectLst/>
        </p:spPr>
        <p:txBody>
          <a:bodyPr>
            <a:spAutoFit/>
          </a:bodyPr>
          <a:lstStyle/>
          <a:p>
            <a:pPr>
              <a:spcBef>
                <a:spcPct val="50000"/>
              </a:spcBef>
            </a:pPr>
            <a:r>
              <a:rPr lang="en-GB" altLang="en-US" sz="1200" dirty="0">
                <a:solidFill>
                  <a:srgbClr val="3E3F41"/>
                </a:solidFill>
                <a:latin typeface="Comic Sans MS" panose="030F0902030302020204" pitchFamily="66" charset="0"/>
              </a:rPr>
              <a:t>Christopher Columbus</a:t>
            </a:r>
          </a:p>
          <a:p>
            <a:pPr>
              <a:spcBef>
                <a:spcPct val="50000"/>
              </a:spcBef>
            </a:pPr>
            <a:r>
              <a:rPr lang="en-GB" altLang="en-US" sz="1200" dirty="0">
                <a:solidFill>
                  <a:srgbClr val="3E3F41"/>
                </a:solidFill>
                <a:latin typeface="Comic Sans MS" panose="030F0902030302020204" pitchFamily="66" charset="0"/>
              </a:rPr>
              <a:t>Henry </a:t>
            </a:r>
            <a:r>
              <a:rPr lang="en-GB" altLang="en-US" sz="1200" dirty="0" err="1">
                <a:solidFill>
                  <a:srgbClr val="3E3F41"/>
                </a:solidFill>
                <a:latin typeface="Comic Sans MS" panose="030F0902030302020204" pitchFamily="66" charset="0"/>
              </a:rPr>
              <a:t>Vlll</a:t>
            </a:r>
            <a:endParaRPr lang="en-GB" altLang="en-US" sz="1200" dirty="0">
              <a:solidFill>
                <a:srgbClr val="3E3F41"/>
              </a:solidFill>
              <a:latin typeface="Comic Sans MS" panose="030F0902030302020204" pitchFamily="66" charset="0"/>
            </a:endParaRPr>
          </a:p>
          <a:p>
            <a:pPr>
              <a:spcBef>
                <a:spcPct val="50000"/>
              </a:spcBef>
            </a:pPr>
            <a:r>
              <a:rPr lang="en-GB" altLang="en-US" sz="1200" dirty="0">
                <a:solidFill>
                  <a:srgbClr val="3E3F41"/>
                </a:solidFill>
                <a:latin typeface="Comic Sans MS" panose="030F0902030302020204" pitchFamily="66" charset="0"/>
              </a:rPr>
              <a:t>World War </a:t>
            </a:r>
            <a:r>
              <a:rPr lang="en-GB" altLang="en-US" sz="1200" dirty="0" err="1">
                <a:solidFill>
                  <a:srgbClr val="3E3F41"/>
                </a:solidFill>
                <a:latin typeface="Comic Sans MS" panose="030F0902030302020204" pitchFamily="66" charset="0"/>
              </a:rPr>
              <a:t>ll</a:t>
            </a:r>
            <a:endParaRPr lang="en-GB" altLang="en-US" sz="1200" dirty="0">
              <a:solidFill>
                <a:srgbClr val="3E3F41"/>
              </a:solidFill>
              <a:latin typeface="Comic Sans MS" panose="030F0902030302020204" pitchFamily="66" charset="0"/>
            </a:endParaRPr>
          </a:p>
          <a:p>
            <a:pPr>
              <a:spcBef>
                <a:spcPct val="50000"/>
              </a:spcBef>
            </a:pPr>
            <a:r>
              <a:rPr lang="en-GB" altLang="en-US" sz="1200" dirty="0">
                <a:solidFill>
                  <a:srgbClr val="3E3F41"/>
                </a:solidFill>
                <a:latin typeface="Comic Sans MS" panose="030F0902030302020204" pitchFamily="66" charset="0"/>
              </a:rPr>
              <a:t>The Persian Empire</a:t>
            </a:r>
          </a:p>
        </p:txBody>
      </p:sp>
      <p:sp>
        <p:nvSpPr>
          <p:cNvPr id="30" name="Text Box 31">
            <a:extLst>
              <a:ext uri="{FF2B5EF4-FFF2-40B4-BE49-F238E27FC236}">
                <a16:creationId xmlns:a16="http://schemas.microsoft.com/office/drawing/2014/main" id="{BD49D64B-2DBB-EF42-9654-1C6E042576AE}"/>
              </a:ext>
            </a:extLst>
          </p:cNvPr>
          <p:cNvSpPr txBox="1">
            <a:spLocks noChangeArrowheads="1"/>
          </p:cNvSpPr>
          <p:nvPr/>
        </p:nvSpPr>
        <p:spPr bwMode="auto">
          <a:xfrm>
            <a:off x="4688826" y="5027493"/>
            <a:ext cx="861466" cy="1108004"/>
          </a:xfrm>
          <a:prstGeom prst="rect">
            <a:avLst/>
          </a:prstGeom>
          <a:noFill/>
          <a:ln>
            <a:noFill/>
          </a:ln>
          <a:effectLst/>
        </p:spPr>
        <p:txBody>
          <a:bodyPr>
            <a:spAutoFit/>
          </a:bodyPr>
          <a:lstStyle/>
          <a:p>
            <a:pPr>
              <a:spcBef>
                <a:spcPct val="50000"/>
              </a:spcBef>
            </a:pPr>
            <a:r>
              <a:rPr lang="en-GB" altLang="en-US" sz="1200">
                <a:solidFill>
                  <a:srgbClr val="3E3F41"/>
                </a:solidFill>
                <a:latin typeface="Comic Sans MS" panose="030F0902030302020204" pitchFamily="66" charset="0"/>
              </a:rPr>
              <a:t>1939</a:t>
            </a:r>
          </a:p>
          <a:p>
            <a:pPr>
              <a:spcBef>
                <a:spcPct val="50000"/>
              </a:spcBef>
            </a:pPr>
            <a:r>
              <a:rPr lang="en-GB" altLang="en-US" sz="1200">
                <a:solidFill>
                  <a:srgbClr val="3E3F41"/>
                </a:solidFill>
                <a:latin typeface="Comic Sans MS" panose="030F0902030302020204" pitchFamily="66" charset="0"/>
              </a:rPr>
              <a:t>900 AD</a:t>
            </a:r>
          </a:p>
          <a:p>
            <a:pPr>
              <a:spcBef>
                <a:spcPct val="50000"/>
              </a:spcBef>
            </a:pPr>
            <a:r>
              <a:rPr lang="en-GB" altLang="en-US" sz="1200">
                <a:solidFill>
                  <a:srgbClr val="3E3F41"/>
                </a:solidFill>
                <a:latin typeface="Comic Sans MS" panose="030F0902030302020204" pitchFamily="66" charset="0"/>
              </a:rPr>
              <a:t>1509</a:t>
            </a:r>
          </a:p>
          <a:p>
            <a:pPr>
              <a:spcBef>
                <a:spcPct val="50000"/>
              </a:spcBef>
            </a:pPr>
            <a:r>
              <a:rPr lang="en-GB" altLang="en-US" sz="1200">
                <a:solidFill>
                  <a:srgbClr val="3E3F41"/>
                </a:solidFill>
                <a:latin typeface="Comic Sans MS" panose="030F0902030302020204" pitchFamily="66" charset="0"/>
              </a:rPr>
              <a:t>1492</a:t>
            </a:r>
          </a:p>
        </p:txBody>
      </p:sp>
      <p:sp>
        <p:nvSpPr>
          <p:cNvPr id="31" name="Rectangle 30">
            <a:extLst>
              <a:ext uri="{FF2B5EF4-FFF2-40B4-BE49-F238E27FC236}">
                <a16:creationId xmlns:a16="http://schemas.microsoft.com/office/drawing/2014/main" id="{0E2CD65C-7992-4C4B-A808-D43834881DCF}"/>
              </a:ext>
            </a:extLst>
          </p:cNvPr>
          <p:cNvSpPr/>
          <p:nvPr/>
        </p:nvSpPr>
        <p:spPr>
          <a:xfrm>
            <a:off x="6187438" y="4813399"/>
            <a:ext cx="4905341" cy="13752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3DE820E1-7E3B-CE47-821E-2E60EEF98D05}"/>
              </a:ext>
            </a:extLst>
          </p:cNvPr>
          <p:cNvSpPr/>
          <p:nvPr/>
        </p:nvSpPr>
        <p:spPr>
          <a:xfrm>
            <a:off x="6187438" y="4637835"/>
            <a:ext cx="4905341" cy="336499"/>
          </a:xfrm>
          <a:prstGeom prst="rect">
            <a:avLst/>
          </a:prstGeom>
          <a:solidFill>
            <a:srgbClr val="0070C0"/>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Glossary</a:t>
            </a:r>
          </a:p>
        </p:txBody>
      </p:sp>
      <p:cxnSp>
        <p:nvCxnSpPr>
          <p:cNvPr id="33" name="Straight Arrow Connector 32">
            <a:extLst>
              <a:ext uri="{FF2B5EF4-FFF2-40B4-BE49-F238E27FC236}">
                <a16:creationId xmlns:a16="http://schemas.microsoft.com/office/drawing/2014/main" id="{B55D8D08-47B7-D54C-B2F4-3D62818D0642}"/>
              </a:ext>
            </a:extLst>
          </p:cNvPr>
          <p:cNvCxnSpPr>
            <a:cxnSpLocks/>
          </p:cNvCxnSpPr>
          <p:nvPr/>
        </p:nvCxnSpPr>
        <p:spPr>
          <a:xfrm>
            <a:off x="3198539" y="5149898"/>
            <a:ext cx="1490287" cy="804969"/>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7D893F2-BE98-AA43-836A-6A5BAC57C119}"/>
              </a:ext>
            </a:extLst>
          </p:cNvPr>
          <p:cNvCxnSpPr>
            <a:cxnSpLocks/>
          </p:cNvCxnSpPr>
          <p:nvPr/>
        </p:nvCxnSpPr>
        <p:spPr>
          <a:xfrm flipH="1">
            <a:off x="2655593" y="5174849"/>
            <a:ext cx="2033234" cy="568522"/>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E33094F-F01C-D043-8F9A-81AF2049EEDA}"/>
              </a:ext>
            </a:extLst>
          </p:cNvPr>
          <p:cNvCxnSpPr>
            <a:cxnSpLocks/>
          </p:cNvCxnSpPr>
          <p:nvPr/>
        </p:nvCxnSpPr>
        <p:spPr>
          <a:xfrm>
            <a:off x="2502320" y="5438853"/>
            <a:ext cx="2229509" cy="280080"/>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69055CE0-0C35-A24F-8331-193D934838A5}"/>
              </a:ext>
            </a:extLst>
          </p:cNvPr>
          <p:cNvCxnSpPr>
            <a:cxnSpLocks/>
          </p:cNvCxnSpPr>
          <p:nvPr/>
        </p:nvCxnSpPr>
        <p:spPr>
          <a:xfrm flipH="1">
            <a:off x="3060777" y="5438853"/>
            <a:ext cx="1650719" cy="566643"/>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Text Box 39">
            <a:extLst>
              <a:ext uri="{FF2B5EF4-FFF2-40B4-BE49-F238E27FC236}">
                <a16:creationId xmlns:a16="http://schemas.microsoft.com/office/drawing/2014/main" id="{090DC811-A5CB-F844-929A-30A10828FB0B}"/>
              </a:ext>
            </a:extLst>
          </p:cNvPr>
          <p:cNvSpPr txBox="1">
            <a:spLocks noChangeArrowheads="1"/>
          </p:cNvSpPr>
          <p:nvPr/>
        </p:nvSpPr>
        <p:spPr bwMode="auto">
          <a:xfrm>
            <a:off x="7283713" y="5081484"/>
            <a:ext cx="1187477" cy="94179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lang="en-GB" altLang="en-US" sz="1200" b="1" dirty="0">
                <a:solidFill>
                  <a:srgbClr val="3E3F41"/>
                </a:solidFill>
                <a:latin typeface="Comic Sans MS" panose="030F0902030302020204" pitchFamily="66" charset="0"/>
              </a:rPr>
              <a:t>Chronological</a:t>
            </a:r>
          </a:p>
          <a:p>
            <a:pPr>
              <a:spcBef>
                <a:spcPct val="20000"/>
              </a:spcBef>
            </a:pPr>
            <a:r>
              <a:rPr lang="en-GB" altLang="en-US" sz="1200" b="1" dirty="0">
                <a:solidFill>
                  <a:srgbClr val="3E3F41"/>
                </a:solidFill>
                <a:latin typeface="Comic Sans MS" panose="030F0902030302020204" pitchFamily="66" charset="0"/>
              </a:rPr>
              <a:t>Civilization</a:t>
            </a:r>
          </a:p>
          <a:p>
            <a:pPr>
              <a:spcBef>
                <a:spcPct val="20000"/>
              </a:spcBef>
            </a:pPr>
            <a:r>
              <a:rPr lang="en-GB" altLang="en-US" sz="1200" b="1" dirty="0">
                <a:solidFill>
                  <a:srgbClr val="3E3F41"/>
                </a:solidFill>
                <a:latin typeface="Comic Sans MS" panose="030F0902030302020204" pitchFamily="66" charset="0"/>
              </a:rPr>
              <a:t>Goods</a:t>
            </a:r>
          </a:p>
          <a:p>
            <a:pPr>
              <a:spcBef>
                <a:spcPct val="20000"/>
              </a:spcBef>
            </a:pPr>
            <a:r>
              <a:rPr lang="en-GB" altLang="en-US" sz="1200" b="1" dirty="0">
                <a:solidFill>
                  <a:srgbClr val="3E3F41"/>
                </a:solidFill>
                <a:latin typeface="Comic Sans MS" panose="030F0902030302020204" pitchFamily="66" charset="0"/>
              </a:rPr>
              <a:t>Mosque</a:t>
            </a:r>
          </a:p>
        </p:txBody>
      </p:sp>
      <p:sp>
        <p:nvSpPr>
          <p:cNvPr id="38" name="Text Box 39">
            <a:extLst>
              <a:ext uri="{FF2B5EF4-FFF2-40B4-BE49-F238E27FC236}">
                <a16:creationId xmlns:a16="http://schemas.microsoft.com/office/drawing/2014/main" id="{11CE748A-82B3-7242-B0B2-211DB0775F66}"/>
              </a:ext>
            </a:extLst>
          </p:cNvPr>
          <p:cNvSpPr txBox="1">
            <a:spLocks noChangeArrowheads="1"/>
          </p:cNvSpPr>
          <p:nvPr/>
        </p:nvSpPr>
        <p:spPr bwMode="auto">
          <a:xfrm>
            <a:off x="8471190" y="5081484"/>
            <a:ext cx="2095838" cy="94179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lang="en-GB" altLang="en-US" sz="1200" dirty="0">
                <a:solidFill>
                  <a:srgbClr val="0070C0"/>
                </a:solidFill>
                <a:latin typeface="Comic Sans MS" panose="030F0902030302020204" pitchFamily="66" charset="0"/>
              </a:rPr>
              <a:t>in time order</a:t>
            </a:r>
          </a:p>
          <a:p>
            <a:pPr>
              <a:spcBef>
                <a:spcPct val="20000"/>
              </a:spcBef>
            </a:pPr>
            <a:r>
              <a:rPr lang="en-GB" altLang="en-US" sz="1200" dirty="0">
                <a:solidFill>
                  <a:srgbClr val="0070C0"/>
                </a:solidFill>
                <a:latin typeface="Comic Sans MS" panose="030F0902030302020204" pitchFamily="66" charset="0"/>
              </a:rPr>
              <a:t>society and culture </a:t>
            </a:r>
          </a:p>
          <a:p>
            <a:pPr>
              <a:spcBef>
                <a:spcPct val="20000"/>
              </a:spcBef>
            </a:pPr>
            <a:r>
              <a:rPr lang="en-GB" altLang="en-US" sz="1200" dirty="0">
                <a:solidFill>
                  <a:srgbClr val="0070C0"/>
                </a:solidFill>
                <a:latin typeface="Comic Sans MS" panose="030F0902030302020204" pitchFamily="66" charset="0"/>
              </a:rPr>
              <a:t>buying and selling goods</a:t>
            </a:r>
          </a:p>
          <a:p>
            <a:pPr>
              <a:spcBef>
                <a:spcPct val="20000"/>
              </a:spcBef>
            </a:pPr>
            <a:r>
              <a:rPr lang="en-GB" altLang="en-US" sz="1200" dirty="0">
                <a:solidFill>
                  <a:srgbClr val="0070C0"/>
                </a:solidFill>
                <a:latin typeface="Comic Sans MS" panose="030F0902030302020204" pitchFamily="66" charset="0"/>
              </a:rPr>
              <a:t>a Muslim place of worship</a:t>
            </a:r>
          </a:p>
        </p:txBody>
      </p:sp>
      <p:pic>
        <p:nvPicPr>
          <p:cNvPr id="39" name="Picture 38" descr="A group of people in clothing&#10;&#10;Description automatically generated with medium confidence">
            <a:extLst>
              <a:ext uri="{FF2B5EF4-FFF2-40B4-BE49-F238E27FC236}">
                <a16:creationId xmlns:a16="http://schemas.microsoft.com/office/drawing/2014/main" id="{3430E4CF-2289-1541-B264-7E52580D2BE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513807" y="3374685"/>
            <a:ext cx="4152368" cy="1032978"/>
          </a:xfrm>
          <a:prstGeom prst="rect">
            <a:avLst/>
          </a:prstGeom>
        </p:spPr>
      </p:pic>
    </p:spTree>
    <p:extLst>
      <p:ext uri="{BB962C8B-B14F-4D97-AF65-F5344CB8AC3E}">
        <p14:creationId xmlns:p14="http://schemas.microsoft.com/office/powerpoint/2010/main" val="36903289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4">
            <a:extLst>
              <a:ext uri="{FF2B5EF4-FFF2-40B4-BE49-F238E27FC236}">
                <a16:creationId xmlns:a16="http://schemas.microsoft.com/office/drawing/2014/main" id="{842F65B0-0009-C74B-ADBB-21C65C00B7E5}"/>
              </a:ext>
            </a:extLst>
          </p:cNvPr>
          <p:cNvSpPr txBox="1">
            <a:spLocks noChangeArrowheads="1"/>
          </p:cNvSpPr>
          <p:nvPr/>
        </p:nvSpPr>
        <p:spPr bwMode="auto">
          <a:xfrm>
            <a:off x="1226054" y="1153687"/>
            <a:ext cx="6040611" cy="465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23900" indent="-368300">
              <a:defRPr>
                <a:solidFill>
                  <a:schemeClr val="tx1"/>
                </a:solidFill>
                <a:latin typeface="Comic Sans MS" panose="030F0902030302020204" pitchFamily="66" charset="0"/>
                <a:cs typeface="Arial" panose="020B0604020202020204" pitchFamily="34" charset="0"/>
              </a:defRPr>
            </a:lvl2pPr>
            <a:lvl3pPr marL="1081088">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ts val="1000"/>
              </a:spcBef>
            </a:pPr>
            <a:r>
              <a:rPr lang="en-GB" altLang="en-US" sz="2000" dirty="0">
                <a:solidFill>
                  <a:srgbClr val="3E3F41"/>
                </a:solidFill>
              </a:rPr>
              <a:t>You are going to write a chapter of a book called </a:t>
            </a:r>
            <a:r>
              <a:rPr lang="en-GB" altLang="en-US" sz="2000" i="1" dirty="0">
                <a:solidFill>
                  <a:srgbClr val="3E3F41"/>
                </a:solidFill>
              </a:rPr>
              <a:t>The Islamic Golden Age</a:t>
            </a:r>
            <a:r>
              <a:rPr lang="en-GB" altLang="en-US" sz="2000" dirty="0">
                <a:solidFill>
                  <a:srgbClr val="3E3F41"/>
                </a:solidFill>
              </a:rPr>
              <a:t>.</a:t>
            </a:r>
          </a:p>
          <a:p>
            <a:pPr>
              <a:spcBef>
                <a:spcPts val="1000"/>
              </a:spcBef>
            </a:pPr>
            <a:r>
              <a:rPr lang="en-GB" altLang="en-US" sz="2000" dirty="0">
                <a:solidFill>
                  <a:srgbClr val="3E3F41"/>
                </a:solidFill>
              </a:rPr>
              <a:t>You need to carry out your own research and gather information for your chapter.</a:t>
            </a:r>
          </a:p>
          <a:p>
            <a:pPr>
              <a:spcBef>
                <a:spcPts val="1000"/>
              </a:spcBef>
            </a:pPr>
            <a:r>
              <a:rPr lang="en-GB" altLang="en-US" sz="2000" dirty="0">
                <a:solidFill>
                  <a:srgbClr val="3E3F41"/>
                </a:solidFill>
              </a:rPr>
              <a:t>Your chapter needs to be all about one feature of the Islamic Golden Age and should:</a:t>
            </a:r>
          </a:p>
          <a:p>
            <a:pPr marL="228600" lvl="1" indent="-228600">
              <a:spcBef>
                <a:spcPts val="1000"/>
              </a:spcBef>
              <a:buClr>
                <a:srgbClr val="0070C0"/>
              </a:buClr>
              <a:buFont typeface="Arial" panose="020B0604020202020204" pitchFamily="34" charset="0"/>
              <a:buChar char="•"/>
            </a:pPr>
            <a:r>
              <a:rPr lang="en-GB" altLang="en-US" sz="2000" dirty="0">
                <a:solidFill>
                  <a:srgbClr val="3E3F41"/>
                </a:solidFill>
              </a:rPr>
              <a:t>be consistent with the examples you have seen</a:t>
            </a:r>
          </a:p>
          <a:p>
            <a:pPr marL="228600" lvl="1" indent="-228600">
              <a:spcBef>
                <a:spcPts val="1000"/>
              </a:spcBef>
              <a:buClr>
                <a:srgbClr val="0070C0"/>
              </a:buClr>
              <a:buFont typeface="Arial" panose="020B0604020202020204" pitchFamily="34" charset="0"/>
              <a:buChar char="•"/>
            </a:pPr>
            <a:r>
              <a:rPr lang="en-GB" altLang="en-US" sz="2000" dirty="0">
                <a:solidFill>
                  <a:srgbClr val="3E3F41"/>
                </a:solidFill>
              </a:rPr>
              <a:t>focus on one feature</a:t>
            </a:r>
          </a:p>
          <a:p>
            <a:pPr marL="228600" lvl="1" indent="-228600">
              <a:spcBef>
                <a:spcPts val="1000"/>
              </a:spcBef>
              <a:buClr>
                <a:srgbClr val="0070C0"/>
              </a:buClr>
              <a:buFont typeface="Arial" panose="020B0604020202020204" pitchFamily="34" charset="0"/>
              <a:buChar char="•"/>
            </a:pPr>
            <a:r>
              <a:rPr lang="en-GB" altLang="en-US" sz="2000" dirty="0">
                <a:solidFill>
                  <a:srgbClr val="3E3F41"/>
                </a:solidFill>
              </a:rPr>
              <a:t>include elements of information texts</a:t>
            </a:r>
          </a:p>
          <a:p>
            <a:pPr>
              <a:spcBef>
                <a:spcPts val="1000"/>
              </a:spcBef>
            </a:pPr>
            <a:r>
              <a:rPr lang="en-GB" altLang="en-US" sz="2000" dirty="0">
                <a:solidFill>
                  <a:srgbClr val="3E3F41"/>
                </a:solidFill>
              </a:rPr>
              <a:t>Your research may be from books, or from the internet but MUST be your own words.</a:t>
            </a:r>
          </a:p>
        </p:txBody>
      </p:sp>
      <p:pic>
        <p:nvPicPr>
          <p:cNvPr id="6" name="Picture 5" descr="A picture containing text&#10;&#10;Description automatically generated">
            <a:extLst>
              <a:ext uri="{FF2B5EF4-FFF2-40B4-BE49-F238E27FC236}">
                <a16:creationId xmlns:a16="http://schemas.microsoft.com/office/drawing/2014/main" id="{F66C548B-37D1-4D4D-AE05-7B70090071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78407">
            <a:off x="7606113" y="862651"/>
            <a:ext cx="3421798" cy="5132697"/>
          </a:xfrm>
          <a:prstGeom prst="rect">
            <a:avLst/>
          </a:prstGeom>
        </p:spPr>
      </p:pic>
    </p:spTree>
    <p:extLst>
      <p:ext uri="{BB962C8B-B14F-4D97-AF65-F5344CB8AC3E}">
        <p14:creationId xmlns:p14="http://schemas.microsoft.com/office/powerpoint/2010/main" val="33899243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8F667EA2-163F-8547-A918-C0B6FCC00822}"/>
              </a:ext>
            </a:extLst>
          </p:cNvPr>
          <p:cNvSpPr txBox="1">
            <a:spLocks/>
          </p:cNvSpPr>
          <p:nvPr/>
        </p:nvSpPr>
        <p:spPr>
          <a:xfrm>
            <a:off x="432486" y="624540"/>
            <a:ext cx="1131879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Suggested titles for your chapters:</a:t>
            </a:r>
          </a:p>
        </p:txBody>
      </p:sp>
      <p:pic>
        <p:nvPicPr>
          <p:cNvPr id="3" name="Picture 2" descr="Rectangle&#10;&#10;Description automatically generated with medium confidence">
            <a:extLst>
              <a:ext uri="{FF2B5EF4-FFF2-40B4-BE49-F238E27FC236}">
                <a16:creationId xmlns:a16="http://schemas.microsoft.com/office/drawing/2014/main" id="{0588C392-AEE1-1F4D-8D01-871ECA4B70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86825" y="1327571"/>
            <a:ext cx="7111209" cy="4825401"/>
          </a:xfrm>
          <a:prstGeom prst="rect">
            <a:avLst/>
          </a:prstGeom>
        </p:spPr>
      </p:pic>
      <p:sp>
        <p:nvSpPr>
          <p:cNvPr id="8" name="Text Box 4">
            <a:extLst>
              <a:ext uri="{FF2B5EF4-FFF2-40B4-BE49-F238E27FC236}">
                <a16:creationId xmlns:a16="http://schemas.microsoft.com/office/drawing/2014/main" id="{A2FDBEF4-6AC2-564D-8AF6-6CB1FCC7419E}"/>
              </a:ext>
            </a:extLst>
          </p:cNvPr>
          <p:cNvSpPr txBox="1">
            <a:spLocks noChangeArrowheads="1"/>
          </p:cNvSpPr>
          <p:nvPr/>
        </p:nvSpPr>
        <p:spPr bwMode="auto">
          <a:xfrm>
            <a:off x="2934294" y="2431582"/>
            <a:ext cx="2406827" cy="2969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23900" indent="-266700">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7938" lvl="1" indent="220663">
              <a:lnSpc>
                <a:spcPct val="115000"/>
              </a:lnSpc>
              <a:spcBef>
                <a:spcPts val="700"/>
              </a:spcBef>
              <a:buClr>
                <a:srgbClr val="0070C0"/>
              </a:buClr>
              <a:buFontTx/>
              <a:buChar char="•"/>
            </a:pPr>
            <a:r>
              <a:rPr lang="en-GB" altLang="en-US" sz="1900" dirty="0">
                <a:solidFill>
                  <a:srgbClr val="3E3F41"/>
                </a:solidFill>
              </a:rPr>
              <a:t>Trade</a:t>
            </a:r>
          </a:p>
          <a:p>
            <a:pPr marL="7938" lvl="1" indent="220663">
              <a:lnSpc>
                <a:spcPct val="115000"/>
              </a:lnSpc>
              <a:spcBef>
                <a:spcPts val="700"/>
              </a:spcBef>
              <a:buClr>
                <a:srgbClr val="0070C0"/>
              </a:buClr>
              <a:buFontTx/>
              <a:buChar char="•"/>
            </a:pPr>
            <a:r>
              <a:rPr lang="en-GB" altLang="en-US" sz="1900" dirty="0">
                <a:solidFill>
                  <a:srgbClr val="3E3F41"/>
                </a:solidFill>
              </a:rPr>
              <a:t>Education</a:t>
            </a:r>
          </a:p>
          <a:p>
            <a:pPr marL="7938" lvl="1" indent="220663">
              <a:lnSpc>
                <a:spcPct val="115000"/>
              </a:lnSpc>
              <a:spcBef>
                <a:spcPts val="700"/>
              </a:spcBef>
              <a:buClr>
                <a:srgbClr val="0070C0"/>
              </a:buClr>
              <a:buFontTx/>
              <a:buChar char="•"/>
            </a:pPr>
            <a:r>
              <a:rPr lang="en-GB" altLang="en-US" sz="1900" dirty="0">
                <a:solidFill>
                  <a:srgbClr val="3E3F41"/>
                </a:solidFill>
              </a:rPr>
              <a:t>Religion</a:t>
            </a:r>
          </a:p>
          <a:p>
            <a:pPr marL="7938" lvl="1" indent="220663">
              <a:lnSpc>
                <a:spcPct val="115000"/>
              </a:lnSpc>
              <a:spcBef>
                <a:spcPts val="700"/>
              </a:spcBef>
              <a:buClr>
                <a:srgbClr val="0070C0"/>
              </a:buClr>
              <a:buFontTx/>
              <a:buChar char="•"/>
            </a:pPr>
            <a:r>
              <a:rPr lang="en-GB" altLang="en-US" sz="1900" dirty="0">
                <a:solidFill>
                  <a:srgbClr val="3E3F41"/>
                </a:solidFill>
              </a:rPr>
              <a:t>Buildings</a:t>
            </a:r>
          </a:p>
          <a:p>
            <a:pPr marL="7938" lvl="1" indent="220663">
              <a:lnSpc>
                <a:spcPct val="115000"/>
              </a:lnSpc>
              <a:spcBef>
                <a:spcPts val="700"/>
              </a:spcBef>
              <a:buClr>
                <a:srgbClr val="0070C0"/>
              </a:buClr>
              <a:buFontTx/>
              <a:buChar char="•"/>
            </a:pPr>
            <a:r>
              <a:rPr lang="en-GB" altLang="en-US" sz="1900" dirty="0">
                <a:solidFill>
                  <a:srgbClr val="3E3F41"/>
                </a:solidFill>
              </a:rPr>
              <a:t>Books</a:t>
            </a:r>
          </a:p>
          <a:p>
            <a:pPr marL="7938" lvl="1" indent="220663">
              <a:lnSpc>
                <a:spcPct val="115000"/>
              </a:lnSpc>
              <a:spcBef>
                <a:spcPts val="700"/>
              </a:spcBef>
              <a:buClr>
                <a:srgbClr val="0070C0"/>
              </a:buClr>
              <a:buFontTx/>
              <a:buChar char="•"/>
            </a:pPr>
            <a:r>
              <a:rPr lang="en-GB" altLang="en-US" sz="1900" dirty="0">
                <a:solidFill>
                  <a:srgbClr val="3E3F41"/>
                </a:solidFill>
              </a:rPr>
              <a:t>Inventions</a:t>
            </a:r>
          </a:p>
          <a:p>
            <a:pPr marL="7938" lvl="1" indent="220663">
              <a:spcBef>
                <a:spcPts val="700"/>
              </a:spcBef>
              <a:buClr>
                <a:srgbClr val="0070C0"/>
              </a:buClr>
              <a:buFontTx/>
              <a:buChar char="•"/>
            </a:pPr>
            <a:r>
              <a:rPr lang="en-GB" altLang="en-US" sz="1900" dirty="0">
                <a:solidFill>
                  <a:srgbClr val="3E3F41"/>
                </a:solidFill>
              </a:rPr>
              <a:t>Scholars</a:t>
            </a:r>
          </a:p>
        </p:txBody>
      </p:sp>
      <p:sp>
        <p:nvSpPr>
          <p:cNvPr id="13" name="Text Box 4">
            <a:extLst>
              <a:ext uri="{FF2B5EF4-FFF2-40B4-BE49-F238E27FC236}">
                <a16:creationId xmlns:a16="http://schemas.microsoft.com/office/drawing/2014/main" id="{C345ABD1-C909-2B4F-A670-E266DC2DFF0B}"/>
              </a:ext>
            </a:extLst>
          </p:cNvPr>
          <p:cNvSpPr txBox="1">
            <a:spLocks noChangeArrowheads="1"/>
          </p:cNvSpPr>
          <p:nvPr/>
        </p:nvSpPr>
        <p:spPr bwMode="auto">
          <a:xfrm>
            <a:off x="6194634" y="2431582"/>
            <a:ext cx="3150312" cy="3405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23900" indent="-266700">
              <a:defRPr>
                <a:solidFill>
                  <a:schemeClr val="tx1"/>
                </a:solidFill>
                <a:latin typeface="Comic Sans MS" panose="030F0902030302020204" pitchFamily="66" charset="0"/>
                <a:cs typeface="Arial" panose="020B0604020202020204" pitchFamily="34" charset="0"/>
              </a:defRPr>
            </a:lvl2pPr>
            <a:lvl3pPr>
              <a:defRPr>
                <a:solidFill>
                  <a:schemeClr val="tx1"/>
                </a:solidFill>
                <a:latin typeface="Comic Sans MS" panose="030F0902030302020204" pitchFamily="66" charset="0"/>
                <a:cs typeface="Arial" panose="020B0604020202020204" pitchFamily="34" charset="0"/>
              </a:defRPr>
            </a:lvl3pPr>
            <a:lvl4pPr>
              <a:defRPr>
                <a:solidFill>
                  <a:schemeClr val="tx1"/>
                </a:solidFill>
                <a:latin typeface="Comic Sans MS" panose="030F0902030302020204" pitchFamily="66" charset="0"/>
                <a:cs typeface="Arial" panose="020B0604020202020204" pitchFamily="34" charset="0"/>
              </a:defRPr>
            </a:lvl4pPr>
            <a:lvl5pPr>
              <a:defRPr>
                <a:solidFill>
                  <a:schemeClr val="tx1"/>
                </a:solidFill>
                <a:latin typeface="Comic Sans MS" panose="030F09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7938" indent="220663">
              <a:spcBef>
                <a:spcPts val="700"/>
              </a:spcBef>
              <a:buClr>
                <a:srgbClr val="0070C0"/>
              </a:buClr>
              <a:buFontTx/>
              <a:buChar char="•"/>
            </a:pPr>
            <a:r>
              <a:rPr lang="en-GB" altLang="en-US" sz="1900" dirty="0">
                <a:solidFill>
                  <a:srgbClr val="3E3F41"/>
                </a:solidFill>
              </a:rPr>
              <a:t>Discoveries</a:t>
            </a:r>
          </a:p>
          <a:p>
            <a:pPr marL="7938" indent="220663">
              <a:spcBef>
                <a:spcPts val="700"/>
              </a:spcBef>
              <a:buClr>
                <a:srgbClr val="0070C0"/>
              </a:buClr>
              <a:buFontTx/>
              <a:buChar char="•"/>
            </a:pPr>
            <a:r>
              <a:rPr lang="en-GB" altLang="en-US" sz="1900" dirty="0">
                <a:solidFill>
                  <a:srgbClr val="3E3F41"/>
                </a:solidFill>
              </a:rPr>
              <a:t>Islamic Art</a:t>
            </a:r>
          </a:p>
          <a:p>
            <a:pPr marL="7938" indent="220663">
              <a:spcBef>
                <a:spcPts val="700"/>
              </a:spcBef>
              <a:buClr>
                <a:srgbClr val="0070C0"/>
              </a:buClr>
              <a:buFontTx/>
              <a:buChar char="•"/>
            </a:pPr>
            <a:r>
              <a:rPr lang="en-GB" altLang="en-US" sz="1900" dirty="0">
                <a:solidFill>
                  <a:srgbClr val="3E3F41"/>
                </a:solidFill>
              </a:rPr>
              <a:t>Family Life</a:t>
            </a:r>
          </a:p>
          <a:p>
            <a:pPr marL="7938" indent="220663">
              <a:spcBef>
                <a:spcPts val="700"/>
              </a:spcBef>
              <a:buClr>
                <a:srgbClr val="0070C0"/>
              </a:buClr>
              <a:buFontTx/>
              <a:buChar char="•"/>
            </a:pPr>
            <a:r>
              <a:rPr lang="en-GB" altLang="en-US" sz="1900" dirty="0">
                <a:solidFill>
                  <a:srgbClr val="3E3F41"/>
                </a:solidFill>
              </a:rPr>
              <a:t>The House of Wisdom</a:t>
            </a:r>
          </a:p>
          <a:p>
            <a:pPr marL="7938" indent="220663">
              <a:spcBef>
                <a:spcPts val="700"/>
              </a:spcBef>
              <a:buClr>
                <a:srgbClr val="0070C0"/>
              </a:buClr>
              <a:buFontTx/>
              <a:buChar char="•"/>
            </a:pPr>
            <a:r>
              <a:rPr lang="en-GB" altLang="en-US" sz="1900" dirty="0">
                <a:solidFill>
                  <a:srgbClr val="3E3F41"/>
                </a:solidFill>
              </a:rPr>
              <a:t>The Silk Roads</a:t>
            </a:r>
          </a:p>
          <a:p>
            <a:pPr marL="7938" indent="220663">
              <a:spcBef>
                <a:spcPts val="700"/>
              </a:spcBef>
              <a:buClr>
                <a:srgbClr val="0070C0"/>
              </a:buClr>
              <a:buFontTx/>
              <a:buChar char="•"/>
            </a:pPr>
            <a:r>
              <a:rPr lang="en-GB" altLang="en-US" sz="1900" dirty="0">
                <a:solidFill>
                  <a:srgbClr val="3E3F41"/>
                </a:solidFill>
              </a:rPr>
              <a:t>Nomads</a:t>
            </a:r>
          </a:p>
          <a:p>
            <a:pPr marL="7938" indent="220663">
              <a:spcBef>
                <a:spcPts val="700"/>
              </a:spcBef>
              <a:buClr>
                <a:srgbClr val="0070C0"/>
              </a:buClr>
              <a:buFontTx/>
              <a:buChar char="•"/>
            </a:pPr>
            <a:r>
              <a:rPr lang="en-GB" altLang="en-US" sz="1900" dirty="0">
                <a:solidFill>
                  <a:srgbClr val="3E3F41"/>
                </a:solidFill>
              </a:rPr>
              <a:t>The Mongols</a:t>
            </a:r>
          </a:p>
        </p:txBody>
      </p:sp>
      <p:sp>
        <p:nvSpPr>
          <p:cNvPr id="14" name="Subtitle 2">
            <a:extLst>
              <a:ext uri="{FF2B5EF4-FFF2-40B4-BE49-F238E27FC236}">
                <a16:creationId xmlns:a16="http://schemas.microsoft.com/office/drawing/2014/main" id="{6FABA1EF-D4E9-9645-815F-9E6CA8A6395E}"/>
              </a:ext>
            </a:extLst>
          </p:cNvPr>
          <p:cNvSpPr txBox="1">
            <a:spLocks/>
          </p:cNvSpPr>
          <p:nvPr/>
        </p:nvSpPr>
        <p:spPr>
          <a:xfrm>
            <a:off x="3002779" y="1915462"/>
            <a:ext cx="2406827" cy="5161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200" dirty="0">
                <a:solidFill>
                  <a:srgbClr val="3E3F41"/>
                </a:solidFill>
                <a:latin typeface="Comic Sans MS" panose="030F0902030302020204" pitchFamily="66" charset="0"/>
              </a:rPr>
              <a:t>Chapters:</a:t>
            </a:r>
          </a:p>
        </p:txBody>
      </p:sp>
    </p:spTree>
    <p:extLst>
      <p:ext uri="{BB962C8B-B14F-4D97-AF65-F5344CB8AC3E}">
        <p14:creationId xmlns:p14="http://schemas.microsoft.com/office/powerpoint/2010/main" val="114927228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0">
            <a:extLst>
              <a:ext uri="{FF2B5EF4-FFF2-40B4-BE49-F238E27FC236}">
                <a16:creationId xmlns:a16="http://schemas.microsoft.com/office/drawing/2014/main" id="{F9C41035-3460-0D47-B59B-17291251ED8A}"/>
              </a:ext>
            </a:extLst>
          </p:cNvPr>
          <p:cNvSpPr txBox="1">
            <a:spLocks noChangeArrowheads="1"/>
          </p:cNvSpPr>
          <p:nvPr/>
        </p:nvSpPr>
        <p:spPr bwMode="auto">
          <a:xfrm>
            <a:off x="999838" y="1414330"/>
            <a:ext cx="3374757" cy="492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2250" indent="-222250" eaLnBrk="1" hangingPunct="1">
              <a:spcBef>
                <a:spcPts val="1500"/>
              </a:spcBef>
              <a:buClr>
                <a:srgbClr val="0070C0"/>
              </a:buClr>
              <a:buFont typeface="Arial" panose="020B0604020202020204" pitchFamily="34" charset="0"/>
              <a:buChar char="•"/>
            </a:pPr>
            <a:r>
              <a:rPr lang="en-GB" altLang="en-US" sz="1900" dirty="0">
                <a:solidFill>
                  <a:srgbClr val="414042"/>
                </a:solidFill>
              </a:rPr>
              <a:t>Create a diagram to help you identify the points you want to include</a:t>
            </a:r>
          </a:p>
          <a:p>
            <a:pPr marL="222250" indent="-222250" eaLnBrk="1" hangingPunct="1">
              <a:spcBef>
                <a:spcPts val="1500"/>
              </a:spcBef>
              <a:buClr>
                <a:srgbClr val="0070C0"/>
              </a:buClr>
              <a:buFont typeface="Arial" panose="020B0604020202020204" pitchFamily="34" charset="0"/>
              <a:buChar char="•"/>
            </a:pPr>
            <a:r>
              <a:rPr lang="en-GB" altLang="en-US" sz="1900" dirty="0">
                <a:solidFill>
                  <a:srgbClr val="414042"/>
                </a:solidFill>
              </a:rPr>
              <a:t>Gather information</a:t>
            </a:r>
            <a:br>
              <a:rPr lang="en-GB" altLang="en-US" sz="1900" dirty="0">
                <a:solidFill>
                  <a:srgbClr val="414042"/>
                </a:solidFill>
              </a:rPr>
            </a:br>
            <a:r>
              <a:rPr lang="en-GB" altLang="en-US" sz="1900" dirty="0">
                <a:solidFill>
                  <a:srgbClr val="414042"/>
                </a:solidFill>
              </a:rPr>
              <a:t>and make notes</a:t>
            </a:r>
          </a:p>
          <a:p>
            <a:pPr marL="222250" indent="-222250" eaLnBrk="1" hangingPunct="1">
              <a:spcBef>
                <a:spcPts val="1500"/>
              </a:spcBef>
              <a:buClr>
                <a:srgbClr val="0070C0"/>
              </a:buClr>
              <a:buFont typeface="Arial" panose="020B0604020202020204" pitchFamily="34" charset="0"/>
              <a:buChar char="•"/>
            </a:pPr>
            <a:r>
              <a:rPr lang="en-GB" altLang="en-US" sz="1900" dirty="0">
                <a:solidFill>
                  <a:srgbClr val="414042"/>
                </a:solidFill>
              </a:rPr>
              <a:t>Annotate your diagram with details to include</a:t>
            </a:r>
          </a:p>
          <a:p>
            <a:pPr marL="222250" indent="-222250" eaLnBrk="1" hangingPunct="1">
              <a:spcBef>
                <a:spcPts val="1500"/>
              </a:spcBef>
              <a:buClr>
                <a:srgbClr val="0070C0"/>
              </a:buClr>
              <a:buFont typeface="Arial" panose="020B0604020202020204" pitchFamily="34" charset="0"/>
              <a:buChar char="•"/>
            </a:pPr>
            <a:r>
              <a:rPr lang="en-GB" altLang="en-US" sz="1900" dirty="0">
                <a:solidFill>
                  <a:srgbClr val="414042"/>
                </a:solidFill>
              </a:rPr>
              <a:t>Decide the order of information</a:t>
            </a:r>
          </a:p>
        </p:txBody>
      </p:sp>
      <p:sp>
        <p:nvSpPr>
          <p:cNvPr id="9" name="AutoShape 3">
            <a:extLst>
              <a:ext uri="{FF2B5EF4-FFF2-40B4-BE49-F238E27FC236}">
                <a16:creationId xmlns:a16="http://schemas.microsoft.com/office/drawing/2014/main" id="{C5815ED0-61EF-1B42-9533-66BA04549AF8}"/>
              </a:ext>
            </a:extLst>
          </p:cNvPr>
          <p:cNvSpPr>
            <a:spLocks noChangeArrowheads="1"/>
          </p:cNvSpPr>
          <p:nvPr/>
        </p:nvSpPr>
        <p:spPr bwMode="auto">
          <a:xfrm>
            <a:off x="6835290" y="633662"/>
            <a:ext cx="2209299" cy="1531705"/>
          </a:xfrm>
          <a:prstGeom prst="wedgeEllipseCallout">
            <a:avLst>
              <a:gd name="adj1" fmla="val -6236"/>
              <a:gd name="adj2" fmla="val -35426"/>
            </a:avLst>
          </a:prstGeom>
          <a:solidFill>
            <a:srgbClr val="0070C0"/>
          </a:solidFill>
          <a:ln w="9525">
            <a:noFill/>
            <a:miter lim="800000"/>
            <a:headEnd/>
            <a:tailEnd/>
          </a:ln>
        </p:spPr>
        <p:txBody>
          <a:bodyPr lIns="90000" tIns="46800" rIns="90000" bIns="46800" anchor="ctr" anchorCtr="0"/>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1500" b="1" dirty="0">
                <a:solidFill>
                  <a:schemeClr val="bg1"/>
                </a:solidFill>
              </a:rPr>
              <a:t>Paragraph 1</a:t>
            </a:r>
          </a:p>
          <a:p>
            <a:pPr algn="ctr" eaLnBrk="1" hangingPunct="1">
              <a:spcBef>
                <a:spcPts val="500"/>
              </a:spcBef>
              <a:buFontTx/>
              <a:buNone/>
            </a:pPr>
            <a:r>
              <a:rPr lang="en-GB" altLang="en-US" sz="1400" dirty="0">
                <a:solidFill>
                  <a:schemeClr val="bg1"/>
                </a:solidFill>
              </a:rPr>
              <a:t>Introduction – general statement</a:t>
            </a:r>
          </a:p>
        </p:txBody>
      </p:sp>
      <p:sp>
        <p:nvSpPr>
          <p:cNvPr id="11" name="AutoShape 3">
            <a:extLst>
              <a:ext uri="{FF2B5EF4-FFF2-40B4-BE49-F238E27FC236}">
                <a16:creationId xmlns:a16="http://schemas.microsoft.com/office/drawing/2014/main" id="{4CAC7C31-CE16-6E49-8F87-2C8A879B67D4}"/>
              </a:ext>
            </a:extLst>
          </p:cNvPr>
          <p:cNvSpPr>
            <a:spLocks noChangeArrowheads="1"/>
          </p:cNvSpPr>
          <p:nvPr/>
        </p:nvSpPr>
        <p:spPr bwMode="auto">
          <a:xfrm>
            <a:off x="9295985" y="1996765"/>
            <a:ext cx="2209299" cy="1531705"/>
          </a:xfrm>
          <a:prstGeom prst="wedgeEllipseCallout">
            <a:avLst>
              <a:gd name="adj1" fmla="val -6236"/>
              <a:gd name="adj2" fmla="val -35426"/>
            </a:avLst>
          </a:prstGeom>
          <a:solidFill>
            <a:srgbClr val="0070C0"/>
          </a:solidFill>
          <a:ln w="9525">
            <a:noFill/>
            <a:miter lim="800000"/>
            <a:headEnd/>
            <a:tailEnd/>
          </a:ln>
        </p:spPr>
        <p:txBody>
          <a:bodyPr lIns="90000" tIns="46800" rIns="90000" bIns="46800" anchor="ctr" anchorCtr="0"/>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1500" b="1" dirty="0">
                <a:solidFill>
                  <a:schemeClr val="bg1"/>
                </a:solidFill>
              </a:rPr>
              <a:t>Paragraph 2</a:t>
            </a:r>
          </a:p>
          <a:p>
            <a:pPr algn="ctr" eaLnBrk="1" hangingPunct="1">
              <a:spcBef>
                <a:spcPts val="500"/>
              </a:spcBef>
              <a:buFontTx/>
              <a:buNone/>
            </a:pPr>
            <a:r>
              <a:rPr lang="en-GB" altLang="en-US" sz="1400" dirty="0">
                <a:solidFill>
                  <a:schemeClr val="bg1"/>
                </a:solidFill>
              </a:rPr>
              <a:t>What is the history of the art works?</a:t>
            </a:r>
          </a:p>
        </p:txBody>
      </p:sp>
      <p:sp>
        <p:nvSpPr>
          <p:cNvPr id="12" name="AutoShape 3">
            <a:extLst>
              <a:ext uri="{FF2B5EF4-FFF2-40B4-BE49-F238E27FC236}">
                <a16:creationId xmlns:a16="http://schemas.microsoft.com/office/drawing/2014/main" id="{5EB715D3-CD21-FD4E-99BC-56319D5F3178}"/>
              </a:ext>
            </a:extLst>
          </p:cNvPr>
          <p:cNvSpPr>
            <a:spLocks noChangeArrowheads="1"/>
          </p:cNvSpPr>
          <p:nvPr/>
        </p:nvSpPr>
        <p:spPr bwMode="auto">
          <a:xfrm>
            <a:off x="8872166" y="4545077"/>
            <a:ext cx="2209299" cy="1531705"/>
          </a:xfrm>
          <a:prstGeom prst="wedgeEllipseCallout">
            <a:avLst>
              <a:gd name="adj1" fmla="val -6236"/>
              <a:gd name="adj2" fmla="val -35426"/>
            </a:avLst>
          </a:prstGeom>
          <a:solidFill>
            <a:srgbClr val="0070C0"/>
          </a:solidFill>
          <a:ln w="9525">
            <a:noFill/>
            <a:miter lim="800000"/>
            <a:headEnd/>
            <a:tailEnd/>
          </a:ln>
        </p:spPr>
        <p:txBody>
          <a:bodyPr lIns="90000" tIns="46800" rIns="90000" bIns="46800" anchor="ctr" anchorCtr="0"/>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1500" b="1" dirty="0">
                <a:solidFill>
                  <a:schemeClr val="bg1"/>
                </a:solidFill>
              </a:rPr>
              <a:t>Paragraph 3</a:t>
            </a:r>
          </a:p>
          <a:p>
            <a:pPr algn="ctr" eaLnBrk="1" hangingPunct="1">
              <a:spcBef>
                <a:spcPts val="500"/>
              </a:spcBef>
              <a:buFontTx/>
              <a:buNone/>
            </a:pPr>
            <a:r>
              <a:rPr lang="en-GB" altLang="en-US" sz="1400" dirty="0">
                <a:solidFill>
                  <a:schemeClr val="bg1"/>
                </a:solidFill>
              </a:rPr>
              <a:t>Patterns in the art work.</a:t>
            </a:r>
          </a:p>
        </p:txBody>
      </p:sp>
      <p:sp>
        <p:nvSpPr>
          <p:cNvPr id="15" name="AutoShape 3">
            <a:extLst>
              <a:ext uri="{FF2B5EF4-FFF2-40B4-BE49-F238E27FC236}">
                <a16:creationId xmlns:a16="http://schemas.microsoft.com/office/drawing/2014/main" id="{5CDED169-D130-9C4F-8020-15B6934FF6F6}"/>
              </a:ext>
            </a:extLst>
          </p:cNvPr>
          <p:cNvSpPr>
            <a:spLocks noChangeArrowheads="1"/>
          </p:cNvSpPr>
          <p:nvPr/>
        </p:nvSpPr>
        <p:spPr bwMode="auto">
          <a:xfrm>
            <a:off x="4746599" y="4534532"/>
            <a:ext cx="2209299" cy="1531705"/>
          </a:xfrm>
          <a:prstGeom prst="wedgeEllipseCallout">
            <a:avLst>
              <a:gd name="adj1" fmla="val -6236"/>
              <a:gd name="adj2" fmla="val -35426"/>
            </a:avLst>
          </a:prstGeom>
          <a:solidFill>
            <a:srgbClr val="0070C0"/>
          </a:solidFill>
          <a:ln w="9525">
            <a:noFill/>
            <a:miter lim="800000"/>
            <a:headEnd/>
            <a:tailEnd/>
          </a:ln>
        </p:spPr>
        <p:txBody>
          <a:bodyPr lIns="90000" tIns="46800" rIns="90000" bIns="46800" anchor="ctr" anchorCtr="0"/>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1500" b="1" dirty="0">
                <a:solidFill>
                  <a:schemeClr val="bg1"/>
                </a:solidFill>
              </a:rPr>
              <a:t>Paragraph 4</a:t>
            </a:r>
          </a:p>
          <a:p>
            <a:pPr algn="ctr" eaLnBrk="1" hangingPunct="1">
              <a:spcBef>
                <a:spcPts val="500"/>
              </a:spcBef>
              <a:buFontTx/>
              <a:buNone/>
            </a:pPr>
            <a:r>
              <a:rPr lang="en-GB" altLang="en-US" sz="1400" dirty="0">
                <a:solidFill>
                  <a:schemeClr val="bg1"/>
                </a:solidFill>
              </a:rPr>
              <a:t>Links to religion.</a:t>
            </a:r>
          </a:p>
        </p:txBody>
      </p:sp>
      <p:sp>
        <p:nvSpPr>
          <p:cNvPr id="16" name="AutoShape 3">
            <a:extLst>
              <a:ext uri="{FF2B5EF4-FFF2-40B4-BE49-F238E27FC236}">
                <a16:creationId xmlns:a16="http://schemas.microsoft.com/office/drawing/2014/main" id="{48085B36-C97D-6C43-B44A-A611F4BD9C5C}"/>
              </a:ext>
            </a:extLst>
          </p:cNvPr>
          <p:cNvSpPr>
            <a:spLocks noChangeArrowheads="1"/>
          </p:cNvSpPr>
          <p:nvPr/>
        </p:nvSpPr>
        <p:spPr bwMode="auto">
          <a:xfrm>
            <a:off x="4270596" y="1996765"/>
            <a:ext cx="2209299" cy="1531705"/>
          </a:xfrm>
          <a:prstGeom prst="wedgeEllipseCallout">
            <a:avLst>
              <a:gd name="adj1" fmla="val -6236"/>
              <a:gd name="adj2" fmla="val -35426"/>
            </a:avLst>
          </a:prstGeom>
          <a:solidFill>
            <a:srgbClr val="0070C0"/>
          </a:solidFill>
          <a:ln w="9525">
            <a:noFill/>
            <a:miter lim="800000"/>
            <a:headEnd/>
            <a:tailEnd/>
          </a:ln>
        </p:spPr>
        <p:txBody>
          <a:bodyPr lIns="90000" tIns="46800" rIns="90000" bIns="46800" anchor="ctr" anchorCtr="0"/>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0"/>
              </a:spcBef>
              <a:buFontTx/>
              <a:buNone/>
            </a:pPr>
            <a:r>
              <a:rPr lang="en-GB" altLang="en-US" sz="1500" b="1" dirty="0">
                <a:solidFill>
                  <a:schemeClr val="bg1"/>
                </a:solidFill>
              </a:rPr>
              <a:t>Paragraph 5</a:t>
            </a:r>
          </a:p>
          <a:p>
            <a:pPr algn="ctr" eaLnBrk="1" hangingPunct="1">
              <a:spcBef>
                <a:spcPts val="500"/>
              </a:spcBef>
              <a:buFontTx/>
              <a:buNone/>
            </a:pPr>
            <a:r>
              <a:rPr lang="en-GB" altLang="en-US" sz="1400" dirty="0">
                <a:solidFill>
                  <a:schemeClr val="bg1"/>
                </a:solidFill>
              </a:rPr>
              <a:t>Conclusion.</a:t>
            </a:r>
          </a:p>
        </p:txBody>
      </p:sp>
      <p:sp>
        <p:nvSpPr>
          <p:cNvPr id="19" name="Text Box 19">
            <a:extLst>
              <a:ext uri="{FF2B5EF4-FFF2-40B4-BE49-F238E27FC236}">
                <a16:creationId xmlns:a16="http://schemas.microsoft.com/office/drawing/2014/main" id="{7490D212-9E3C-334A-ACEA-5FB8BB9B536A}"/>
              </a:ext>
            </a:extLst>
          </p:cNvPr>
          <p:cNvSpPr txBox="1">
            <a:spLocks noChangeArrowheads="1"/>
          </p:cNvSpPr>
          <p:nvPr/>
        </p:nvSpPr>
        <p:spPr bwMode="auto">
          <a:xfrm>
            <a:off x="6770858" y="3367359"/>
            <a:ext cx="2338161"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2500" b="1" dirty="0">
                <a:solidFill>
                  <a:srgbClr val="0070C0"/>
                </a:solidFill>
              </a:rPr>
              <a:t>Islamic Art</a:t>
            </a:r>
          </a:p>
        </p:txBody>
      </p:sp>
      <p:sp>
        <p:nvSpPr>
          <p:cNvPr id="20" name="Right Arrow 19">
            <a:extLst>
              <a:ext uri="{FF2B5EF4-FFF2-40B4-BE49-F238E27FC236}">
                <a16:creationId xmlns:a16="http://schemas.microsoft.com/office/drawing/2014/main" id="{1D347E7E-6021-6749-B1F6-E7DB52761AAC}"/>
              </a:ext>
            </a:extLst>
          </p:cNvPr>
          <p:cNvSpPr/>
          <p:nvPr/>
        </p:nvSpPr>
        <p:spPr>
          <a:xfrm rot="2748882">
            <a:off x="9036263" y="1733713"/>
            <a:ext cx="469295" cy="497305"/>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ight Arrow 20">
            <a:extLst>
              <a:ext uri="{FF2B5EF4-FFF2-40B4-BE49-F238E27FC236}">
                <a16:creationId xmlns:a16="http://schemas.microsoft.com/office/drawing/2014/main" id="{0D79893D-FDC8-4E49-817A-A06544AC6280}"/>
              </a:ext>
            </a:extLst>
          </p:cNvPr>
          <p:cNvSpPr/>
          <p:nvPr/>
        </p:nvSpPr>
        <p:spPr>
          <a:xfrm rot="5761963">
            <a:off x="9914589" y="3788121"/>
            <a:ext cx="469295" cy="497305"/>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a:extLst>
              <a:ext uri="{FF2B5EF4-FFF2-40B4-BE49-F238E27FC236}">
                <a16:creationId xmlns:a16="http://schemas.microsoft.com/office/drawing/2014/main" id="{3DCEF403-0B3A-D04C-8389-7EAD4E147794}"/>
              </a:ext>
            </a:extLst>
          </p:cNvPr>
          <p:cNvSpPr/>
          <p:nvPr/>
        </p:nvSpPr>
        <p:spPr>
          <a:xfrm rot="10800000">
            <a:off x="7640860" y="5717644"/>
            <a:ext cx="469295" cy="497305"/>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a:extLst>
              <a:ext uri="{FF2B5EF4-FFF2-40B4-BE49-F238E27FC236}">
                <a16:creationId xmlns:a16="http://schemas.microsoft.com/office/drawing/2014/main" id="{2A446809-8DE5-C845-B06C-4C3EEF499D7B}"/>
              </a:ext>
            </a:extLst>
          </p:cNvPr>
          <p:cNvSpPr/>
          <p:nvPr/>
        </p:nvSpPr>
        <p:spPr>
          <a:xfrm rot="16200000">
            <a:off x="5299611" y="3784321"/>
            <a:ext cx="469295" cy="497305"/>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3B84AEEC-9923-C24B-81AD-6AFBD915FE64}"/>
              </a:ext>
            </a:extLst>
          </p:cNvPr>
          <p:cNvSpPr/>
          <p:nvPr/>
        </p:nvSpPr>
        <p:spPr>
          <a:xfrm>
            <a:off x="6846821" y="2501237"/>
            <a:ext cx="2209299" cy="2209299"/>
          </a:xfrm>
          <a:prstGeom prst="ellipse">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6036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0"/>
                            </p:stCondLst>
                            <p:childTnLst>
                              <p:par>
                                <p:cTn id="20" presetID="22" presetClass="entr" presetSubtype="4"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par>
                          <p:cTn id="26" fill="hold">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childTnLst>
                          </p:cTn>
                        </p:par>
                        <p:par>
                          <p:cTn id="30" fill="hold">
                            <p:stCondLst>
                              <p:cond delay="1000"/>
                            </p:stCondLst>
                            <p:childTnLst>
                              <p:par>
                                <p:cTn id="31" presetID="1"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par>
                          <p:cTn id="33" fill="hold">
                            <p:stCondLst>
                              <p:cond delay="1000"/>
                            </p:stCondLst>
                            <p:childTnLst>
                              <p:par>
                                <p:cTn id="34" presetID="22" presetClass="entr" presetSubtype="4"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childTnLst>
                          </p:cTn>
                        </p:par>
                        <p:par>
                          <p:cTn id="37" fill="hold">
                            <p:stCondLst>
                              <p:cond delay="1500"/>
                            </p:stCondLst>
                            <p:childTnLst>
                              <p:par>
                                <p:cTn id="38" presetID="1"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par>
                          <p:cTn id="40" fill="hold">
                            <p:stCondLst>
                              <p:cond delay="1500"/>
                            </p:stCondLst>
                            <p:childTnLst>
                              <p:par>
                                <p:cTn id="41" presetID="22" presetClass="entr" presetSubtype="4"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down)">
                                      <p:cBhvr>
                                        <p:cTn id="43" dur="500"/>
                                        <p:tgtEl>
                                          <p:spTgt spid="23"/>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5" grpId="0" animBg="1"/>
      <p:bldP spid="16" grpId="0" animBg="1"/>
      <p:bldP spid="20" grpId="0" animBg="1"/>
      <p:bldP spid="21" grpId="0" animBg="1"/>
      <p:bldP spid="22" grpId="0" animBg="1"/>
      <p:bldP spid="2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3625516" y="1138682"/>
            <a:ext cx="7899503" cy="4925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noAutofit/>
          </a:bodyPr>
          <a:lstStyle/>
          <a:p>
            <a:pPr marL="0" lvl="1">
              <a:spcBef>
                <a:spcPts val="700"/>
              </a:spcBef>
            </a:pPr>
            <a:r>
              <a:rPr lang="en-GB" altLang="en-US" sz="1300" i="1" dirty="0">
                <a:solidFill>
                  <a:srgbClr val="3E3F41"/>
                </a:solidFill>
                <a:latin typeface="Comic Sans MS" panose="030F0902030302020204" pitchFamily="66" charset="0"/>
              </a:rPr>
              <a:t>I am going to write about art. Most of the people in Baghdad in 900AD were Muslims and they produced beautiful art and craft work. I will start with an introduction so my reader knows what this is about:</a:t>
            </a:r>
          </a:p>
          <a:p>
            <a:pPr>
              <a:spcBef>
                <a:spcPts val="700"/>
              </a:spcBef>
            </a:pPr>
            <a:r>
              <a:rPr lang="en-GB" altLang="en-US" sz="1300" b="1" dirty="0">
                <a:solidFill>
                  <a:srgbClr val="0070C0"/>
                </a:solidFill>
                <a:latin typeface="Comic Sans MS" panose="030F0902030302020204" pitchFamily="66" charset="0"/>
              </a:rPr>
              <a:t>Baghdad in 900AD was a place of great creativity. From the beautifully crafted tiled interiors of mosques to paintings, pottery and rugs, the people of the time became known</a:t>
            </a:r>
            <a:br>
              <a:rPr lang="en-GB" altLang="en-US" sz="1300" b="1" dirty="0">
                <a:solidFill>
                  <a:srgbClr val="0070C0"/>
                </a:solidFill>
                <a:latin typeface="Comic Sans MS" panose="030F0902030302020204" pitchFamily="66" charset="0"/>
              </a:rPr>
            </a:br>
            <a:r>
              <a:rPr lang="en-GB" altLang="en-US" sz="1300" b="1" dirty="0">
                <a:solidFill>
                  <a:srgbClr val="0070C0"/>
                </a:solidFill>
                <a:latin typeface="Comic Sans MS" panose="030F0902030302020204" pitchFamily="66" charset="0"/>
              </a:rPr>
              <a:t>for their spectacular works of art.</a:t>
            </a:r>
          </a:p>
          <a:p>
            <a:pPr marL="0" lvl="1">
              <a:spcBef>
                <a:spcPts val="700"/>
              </a:spcBef>
            </a:pPr>
            <a:r>
              <a:rPr lang="en-GB" altLang="en-US" sz="1300" i="1" dirty="0">
                <a:solidFill>
                  <a:srgbClr val="3E3F41"/>
                </a:solidFill>
                <a:latin typeface="Comic Sans MS" panose="030F0902030302020204" pitchFamily="66" charset="0"/>
              </a:rPr>
              <a:t>How do we know? Well, we can still see these lovely objects today as many of them are still standing, and not just in Persia. The Islamic Empire was huge. I need to say this.</a:t>
            </a:r>
          </a:p>
          <a:p>
            <a:pPr>
              <a:spcBef>
                <a:spcPts val="700"/>
              </a:spcBef>
            </a:pPr>
            <a:r>
              <a:rPr lang="en-GB" altLang="en-US" sz="1300" b="1" dirty="0">
                <a:solidFill>
                  <a:srgbClr val="0070C0"/>
                </a:solidFill>
                <a:latin typeface="Comic Sans MS" panose="030F0902030302020204" pitchFamily="66" charset="0"/>
              </a:rPr>
              <a:t>From modern day Baghdad to Spain, buildings and art works survive to this day. Paintings and sculptures can still be seen in many countries and are often brightly coloured and distinctive.</a:t>
            </a:r>
          </a:p>
          <a:p>
            <a:pPr marL="0" lvl="1">
              <a:spcBef>
                <a:spcPts val="700"/>
              </a:spcBef>
            </a:pPr>
            <a:r>
              <a:rPr lang="en-GB" altLang="en-US" sz="1300" i="1" dirty="0">
                <a:solidFill>
                  <a:srgbClr val="3E3F41"/>
                </a:solidFill>
                <a:latin typeface="Comic Sans MS" panose="030F0902030302020204" pitchFamily="66" charset="0"/>
              </a:rPr>
              <a:t>I need to say that it was not just religious art. I will start with an adverb to link to the last sentence:</a:t>
            </a:r>
            <a:r>
              <a:rPr lang="en-GB" altLang="en-US" sz="1300" dirty="0">
                <a:solidFill>
                  <a:srgbClr val="3E3F41"/>
                </a:solidFill>
                <a:latin typeface="Comic Sans MS" panose="030F0902030302020204" pitchFamily="66" charset="0"/>
              </a:rPr>
              <a:t> </a:t>
            </a:r>
            <a:r>
              <a:rPr lang="en-GB" altLang="en-US" sz="1300" b="1" dirty="0">
                <a:solidFill>
                  <a:srgbClr val="0070C0"/>
                </a:solidFill>
                <a:latin typeface="Comic Sans MS" panose="030F0902030302020204" pitchFamily="66" charset="0"/>
              </a:rPr>
              <a:t>Although art was important to the religion, it was also of great significance to the whole of the Islamic culture. </a:t>
            </a:r>
          </a:p>
          <a:p>
            <a:pPr>
              <a:spcBef>
                <a:spcPts val="700"/>
              </a:spcBef>
            </a:pPr>
            <a:r>
              <a:rPr lang="en-GB" altLang="en-US" sz="1300" i="1" dirty="0">
                <a:solidFill>
                  <a:srgbClr val="3E3F41"/>
                </a:solidFill>
                <a:latin typeface="Comic Sans MS" panose="030F0902030302020204" pitchFamily="66" charset="0"/>
              </a:rPr>
              <a:t>I am going to end this paragraph now by writing in detail about one element of the art work.</a:t>
            </a:r>
            <a:br>
              <a:rPr lang="en-GB" altLang="en-US" sz="1300" i="1" dirty="0">
                <a:solidFill>
                  <a:srgbClr val="3E3F41"/>
                </a:solidFill>
                <a:latin typeface="Comic Sans MS" panose="030F0902030302020204" pitchFamily="66" charset="0"/>
              </a:rPr>
            </a:br>
            <a:r>
              <a:rPr lang="en-GB" altLang="en-US" sz="1300" i="1" dirty="0">
                <a:solidFill>
                  <a:srgbClr val="3E3F41"/>
                </a:solidFill>
                <a:latin typeface="Comic Sans MS" panose="030F0902030302020204" pitchFamily="66" charset="0"/>
              </a:rPr>
              <a:t>I have found out that geometry and patterns were very important, but so too was writing which had a high status in Islamic beliefs. I am going to speak directly to my reader with a question:</a:t>
            </a:r>
            <a:endParaRPr lang="en-GB" altLang="en-US" sz="1300" dirty="0">
              <a:solidFill>
                <a:srgbClr val="3E3F41"/>
              </a:solidFill>
              <a:latin typeface="Comic Sans MS" panose="030F0902030302020204" pitchFamily="66" charset="0"/>
            </a:endParaRPr>
          </a:p>
          <a:p>
            <a:pPr>
              <a:spcBef>
                <a:spcPts val="700"/>
              </a:spcBef>
            </a:pPr>
            <a:r>
              <a:rPr lang="en-GB" altLang="en-US" sz="1300" b="1" dirty="0">
                <a:solidFill>
                  <a:srgbClr val="0070C0"/>
                </a:solidFill>
                <a:latin typeface="Comic Sans MS" panose="030F0902030302020204" pitchFamily="66" charset="0"/>
              </a:rPr>
              <a:t>Have you ever thought about where patterns come from? The mathematicians of the Islamic Golden Age were skilled in geometric patterns and these are found in the tiled interiors</a:t>
            </a:r>
            <a:br>
              <a:rPr lang="en-GB" altLang="en-US" sz="1300" b="1" dirty="0">
                <a:solidFill>
                  <a:srgbClr val="0070C0"/>
                </a:solidFill>
                <a:latin typeface="Comic Sans MS" panose="030F0902030302020204" pitchFamily="66" charset="0"/>
              </a:rPr>
            </a:br>
            <a:r>
              <a:rPr lang="en-GB" altLang="en-US" sz="1300" b="1" dirty="0">
                <a:solidFill>
                  <a:srgbClr val="0070C0"/>
                </a:solidFill>
                <a:latin typeface="Comic Sans MS" panose="030F0902030302020204" pitchFamily="66" charset="0"/>
              </a:rPr>
              <a:t>of mosques. Islamic art always tried to show the meaning of things rather than just</a:t>
            </a:r>
            <a:br>
              <a:rPr lang="en-GB" altLang="en-US" sz="1300" b="1" dirty="0">
                <a:solidFill>
                  <a:srgbClr val="0070C0"/>
                </a:solidFill>
                <a:latin typeface="Comic Sans MS" panose="030F0902030302020204" pitchFamily="66" charset="0"/>
              </a:rPr>
            </a:br>
            <a:r>
              <a:rPr lang="en-GB" altLang="en-US" sz="1300" b="1" dirty="0">
                <a:solidFill>
                  <a:srgbClr val="0070C0"/>
                </a:solidFill>
                <a:latin typeface="Comic Sans MS" panose="030F0902030302020204" pitchFamily="66" charset="0"/>
              </a:rPr>
              <a:t>their appearance.</a:t>
            </a:r>
          </a:p>
          <a:p>
            <a:pPr>
              <a:spcBef>
                <a:spcPts val="500"/>
              </a:spcBef>
            </a:pPr>
            <a:endParaRPr lang="en-GB" altLang="en-US" sz="1400" b="1" dirty="0">
              <a:solidFill>
                <a:srgbClr val="0070C0"/>
              </a:solidFill>
              <a:latin typeface="Comic Sans MS" panose="030F0902030302020204" pitchFamily="66" charset="0"/>
            </a:endParaRP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726251" y="3134938"/>
            <a:ext cx="2693876" cy="2566999"/>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sp>
        <p:nvSpPr>
          <p:cNvPr id="3" name="Rectangle 2">
            <a:extLst>
              <a:ext uri="{FF2B5EF4-FFF2-40B4-BE49-F238E27FC236}">
                <a16:creationId xmlns:a16="http://schemas.microsoft.com/office/drawing/2014/main" id="{758E229A-6626-F3AA-262B-76B95536E525}"/>
              </a:ext>
            </a:extLst>
          </p:cNvPr>
          <p:cNvSpPr/>
          <p:nvPr/>
        </p:nvSpPr>
        <p:spPr>
          <a:xfrm>
            <a:off x="726251" y="445564"/>
            <a:ext cx="1549651" cy="226024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sz="1600" dirty="0">
                <a:solidFill>
                  <a:prstClr val="white"/>
                </a:solidFill>
                <a:latin typeface="Comic Sans MS" panose="030F0902030302020204" pitchFamily="66" charset="0"/>
              </a:rPr>
              <a:t>Teacher modelling: Planning, drafting, writing, editing</a:t>
            </a:r>
          </a:p>
        </p:txBody>
      </p:sp>
    </p:spTree>
    <p:extLst>
      <p:ext uri="{BB962C8B-B14F-4D97-AF65-F5344CB8AC3E}">
        <p14:creationId xmlns:p14="http://schemas.microsoft.com/office/powerpoint/2010/main" val="35440733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293139" y="1199178"/>
            <a:ext cx="6566772" cy="2311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i="1" dirty="0">
                <a:solidFill>
                  <a:srgbClr val="3E3F41"/>
                </a:solidFill>
                <a:latin typeface="Comic Sans MS" panose="030F0902030302020204" pitchFamily="66" charset="0"/>
              </a:rPr>
              <a:t>Now, I need your help.</a:t>
            </a:r>
          </a:p>
          <a:p>
            <a:pPr>
              <a:spcBef>
                <a:spcPts val="700"/>
              </a:spcBef>
            </a:pPr>
            <a:r>
              <a:rPr lang="en-GB" altLang="en-US" i="1" dirty="0">
                <a:solidFill>
                  <a:srgbClr val="3E3F41"/>
                </a:solidFill>
                <a:latin typeface="Comic Sans MS" panose="030F0902030302020204" pitchFamily="66" charset="0"/>
              </a:rPr>
              <a:t>With your partner, decide what we will write next to give some more detail. Refer to the plan for clues.</a:t>
            </a:r>
          </a:p>
          <a:p>
            <a:pPr>
              <a:spcBef>
                <a:spcPts val="700"/>
              </a:spcBef>
            </a:pPr>
            <a:r>
              <a:rPr lang="en-GB" altLang="en-US" i="1" dirty="0">
                <a:solidFill>
                  <a:srgbClr val="3E3F41"/>
                </a:solidFill>
                <a:latin typeface="Comic Sans MS" panose="030F0902030302020204" pitchFamily="66" charset="0"/>
              </a:rPr>
              <a:t>Talk to your partner and think of a sentence to tell the reader what happened next. Refer to the success criteria for ideas. Can you include any of the techniques from the suggestions (only if appropriate)?</a:t>
            </a: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scribing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3429000"/>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b="1" dirty="0">
                  <a:solidFill>
                    <a:srgbClr val="0070C0"/>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425976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B951AE4-F06E-2F47-9ADA-D71A407CAFBB}"/>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22" name="Rectangle 9">
            <a:extLst>
              <a:ext uri="{FF2B5EF4-FFF2-40B4-BE49-F238E27FC236}">
                <a16:creationId xmlns:a16="http://schemas.microsoft.com/office/drawing/2014/main" id="{778B5381-D8B2-F84A-A161-D64A5B21E0DA}"/>
              </a:ext>
            </a:extLst>
          </p:cNvPr>
          <p:cNvSpPr>
            <a:spLocks noChangeArrowheads="1"/>
          </p:cNvSpPr>
          <p:nvPr/>
        </p:nvSpPr>
        <p:spPr bwMode="auto">
          <a:xfrm>
            <a:off x="4293139" y="3524166"/>
            <a:ext cx="6453883" cy="1981889"/>
          </a:xfrm>
          <a:prstGeom prst="rect">
            <a:avLst/>
          </a:prstGeom>
          <a:noFill/>
          <a:ln>
            <a:noFill/>
          </a:ln>
          <a:effectLst/>
          <a:extLst>
            <a:ext uri="{909E8E84-426E-40DD-AFC4-6F175D3DCCD1}">
              <a14:hiddenFill xmlns:a14="http://schemas.microsoft.com/office/drawing/2010/main">
                <a:solidFill>
                  <a:srgbClr val="FFE5F8">
                    <a:alpha val="30196"/>
                  </a:srgbClr>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nSpc>
                <a:spcPct val="115000"/>
              </a:lnSpc>
              <a:spcBef>
                <a:spcPct val="30000"/>
              </a:spcBef>
            </a:pPr>
            <a:r>
              <a:rPr lang="en-GB" altLang="en-US" b="1" dirty="0">
                <a:solidFill>
                  <a:srgbClr val="0070C0"/>
                </a:solidFill>
              </a:rPr>
              <a:t>Geometry is supposed to be the language of the universe and this helps people to think about the greatness of everything around us. Circles have no end and are used to remind Muslims that Allah is never ending. Geometric patterns often represent plant shapes and are stylised and intricate.</a:t>
            </a:r>
          </a:p>
        </p:txBody>
      </p:sp>
      <p:sp>
        <p:nvSpPr>
          <p:cNvPr id="23" name="Text Box 9">
            <a:extLst>
              <a:ext uri="{FF2B5EF4-FFF2-40B4-BE49-F238E27FC236}">
                <a16:creationId xmlns:a16="http://schemas.microsoft.com/office/drawing/2014/main" id="{372F73E7-BF4F-6C46-A312-22DBE02B35C8}"/>
              </a:ext>
            </a:extLst>
          </p:cNvPr>
          <p:cNvSpPr txBox="1">
            <a:spLocks noChangeArrowheads="1"/>
          </p:cNvSpPr>
          <p:nvPr/>
        </p:nvSpPr>
        <p:spPr bwMode="auto">
          <a:xfrm>
            <a:off x="4293139" y="5658823"/>
            <a:ext cx="695034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700"/>
              </a:spcBef>
            </a:pPr>
            <a:r>
              <a:rPr lang="en-GB" altLang="en-US" i="1" dirty="0">
                <a:solidFill>
                  <a:srgbClr val="3E3F41"/>
                </a:solidFill>
                <a:latin typeface="Comic Sans MS" panose="030F0902030302020204" pitchFamily="66" charset="0"/>
              </a:rPr>
              <a:t>Let’s read this aloud altogether to make sure it is working.</a:t>
            </a:r>
          </a:p>
        </p:txBody>
      </p:sp>
    </p:spTree>
    <p:extLst>
      <p:ext uri="{BB962C8B-B14F-4D97-AF65-F5344CB8AC3E}">
        <p14:creationId xmlns:p14="http://schemas.microsoft.com/office/powerpoint/2010/main" val="646550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8"/>
            <a:ext cx="6597510" cy="3301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see in the writing, focusing on the needs of the children in your class. Allow children to work in pairs or small groups to discuss and rehearse elements of writing. Make use of a working wall or writing journal to record examples of good practice.</a:t>
            </a:r>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324262" y="1257282"/>
            <a:ext cx="6820729" cy="4844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200"/>
              </a:spcBef>
              <a:buClr>
                <a:srgbClr val="0070C0"/>
              </a:buClr>
            </a:pPr>
            <a:r>
              <a:rPr lang="en-GB" altLang="en-US" sz="2000" b="1" dirty="0">
                <a:solidFill>
                  <a:srgbClr val="3E3F41"/>
                </a:solidFill>
                <a:latin typeface="Comic Sans MS" panose="030F0902030302020204" pitchFamily="66" charset="0"/>
              </a:rPr>
              <a:t>Now I want you to work with your partner to:</a:t>
            </a:r>
          </a:p>
          <a:p>
            <a:pPr marL="177800" indent="-177800">
              <a:spcBef>
                <a:spcPts val="1200"/>
              </a:spcBef>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rPr>
              <a:t>Try out words, sentences and paragraphs on whiteboards or in writing journals.</a:t>
            </a:r>
          </a:p>
          <a:p>
            <a:pPr marL="177800" indent="-177800">
              <a:spcBef>
                <a:spcPts val="1200"/>
              </a:spcBef>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rPr>
              <a:t>Use the working wall, writing journals, timeline, dictionaries, thesauruses, etc.</a:t>
            </a:r>
          </a:p>
          <a:p>
            <a:pPr marL="177800" indent="-177800">
              <a:spcBef>
                <a:spcPts val="1200"/>
              </a:spcBef>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rPr>
              <a:t>Join with another pair to try things out if you wish.</a:t>
            </a:r>
          </a:p>
          <a:p>
            <a:pPr marL="177800" indent="-177800">
              <a:spcBef>
                <a:spcPts val="1200"/>
              </a:spcBef>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rPr>
              <a:t>Read aloud to an audience which may be your partner, another group or the whole class.</a:t>
            </a:r>
          </a:p>
          <a:p>
            <a:pPr marL="177800" indent="-177800">
              <a:spcBef>
                <a:spcPts val="1200"/>
              </a:spcBef>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rPr>
              <a:t>Give and receive positive feedback and make suggestions for improvement.</a:t>
            </a:r>
          </a:p>
          <a:p>
            <a:pPr marL="177800" indent="-177800">
              <a:spcBef>
                <a:spcPts val="1200"/>
              </a:spcBef>
              <a:buClr>
                <a:srgbClr val="0070C0"/>
              </a:buClr>
              <a:buFont typeface="Arial" panose="020B0604020202020204" pitchFamily="34" charset="0"/>
              <a:buChar char="•"/>
            </a:pPr>
            <a:r>
              <a:rPr lang="en-GB" altLang="en-US" sz="2000" dirty="0">
                <a:solidFill>
                  <a:srgbClr val="3E3F41"/>
                </a:solidFill>
                <a:latin typeface="Comic Sans MS" panose="030F0902030302020204" pitchFamily="66" charset="0"/>
              </a:rPr>
              <a:t>I will come round and talk to you as you are working.</a:t>
            </a: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Supported writing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3429000"/>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3E3F41"/>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425976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B951AE4-F06E-2F47-9ADA-D71A407CAFBB}"/>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Tree>
    <p:extLst>
      <p:ext uri="{BB962C8B-B14F-4D97-AF65-F5344CB8AC3E}">
        <p14:creationId xmlns:p14="http://schemas.microsoft.com/office/powerpoint/2010/main" val="4840855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9">
            <a:extLst>
              <a:ext uri="{FF2B5EF4-FFF2-40B4-BE49-F238E27FC236}">
                <a16:creationId xmlns:a16="http://schemas.microsoft.com/office/drawing/2014/main" id="{6E6D19FF-A774-DD4F-ABEC-D4BFF9413EA6}"/>
              </a:ext>
            </a:extLst>
          </p:cNvPr>
          <p:cNvSpPr txBox="1">
            <a:spLocks noChangeArrowheads="1"/>
          </p:cNvSpPr>
          <p:nvPr/>
        </p:nvSpPr>
        <p:spPr bwMode="auto">
          <a:xfrm>
            <a:off x="4324262" y="1227221"/>
            <a:ext cx="6651243" cy="4874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1000"/>
              </a:spcBef>
            </a:pPr>
            <a:r>
              <a:rPr lang="en-GB" altLang="en-US" sz="1600" dirty="0">
                <a:solidFill>
                  <a:srgbClr val="3E3F41"/>
                </a:solidFill>
                <a:latin typeface="Comic Sans MS" panose="030F0902030302020204" pitchFamily="66" charset="0"/>
              </a:rPr>
              <a:t>Now I want you to work </a:t>
            </a:r>
            <a:r>
              <a:rPr lang="en-GB" altLang="en-US" sz="1600" b="1" dirty="0">
                <a:solidFill>
                  <a:srgbClr val="3E3F41"/>
                </a:solidFill>
                <a:latin typeface="Comic Sans MS" panose="030F0902030302020204" pitchFamily="66" charset="0"/>
              </a:rPr>
              <a:t>independently</a:t>
            </a:r>
            <a:r>
              <a:rPr lang="en-GB" altLang="en-US" sz="1600" dirty="0">
                <a:solidFill>
                  <a:srgbClr val="3E3F41"/>
                </a:solidFill>
                <a:latin typeface="Comic Sans MS" panose="030F0902030302020204" pitchFamily="66" charset="0"/>
              </a:rPr>
              <a:t> to:</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Look at the features list and choose what you will write about. </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You need to carry out research into your chosen topic, BUT whatever you write must be your own words. There are suggestions and links on the next few slides, or you may choose your own topic related to the Islamic Golden Age.</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Try out words, sentences and paragraphs on whiteboards or in writing journals.</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Use the working wall, writing journals, timeline, dictionaries, thesauruses, etc.</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Read aloud to an audience which may be your partner, another group or the whole class.</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Ask your partner to assess the writing against the agreed success criteria and tell you how effective it is..</a:t>
            </a:r>
          </a:p>
          <a:p>
            <a:pPr marL="227013" indent="-227013">
              <a:spcBef>
                <a:spcPts val="1000"/>
              </a:spcBef>
              <a:buClr>
                <a:srgbClr val="0070C0"/>
              </a:buClr>
              <a:buFont typeface="Arial" panose="020B0604020202020204" pitchFamily="34" charset="0"/>
              <a:buChar char="•"/>
            </a:pPr>
            <a:r>
              <a:rPr lang="en-GB" altLang="en-US" sz="1600" dirty="0">
                <a:solidFill>
                  <a:srgbClr val="3E3F41"/>
                </a:solidFill>
                <a:latin typeface="Comic Sans MS" panose="030F0902030302020204" pitchFamily="66" charset="0"/>
              </a:rPr>
              <a:t>Indicate on your writing where you feel they have met certain criteria.</a:t>
            </a:r>
          </a:p>
        </p:txBody>
      </p:sp>
      <p:sp>
        <p:nvSpPr>
          <p:cNvPr id="13" name="Subtitle 2">
            <a:extLst>
              <a:ext uri="{FF2B5EF4-FFF2-40B4-BE49-F238E27FC236}">
                <a16:creationId xmlns:a16="http://schemas.microsoft.com/office/drawing/2014/main" id="{415AA686-54A2-4243-B0AA-F8B7BDD49404}"/>
              </a:ext>
            </a:extLst>
          </p:cNvPr>
          <p:cNvSpPr txBox="1">
            <a:spLocks/>
          </p:cNvSpPr>
          <p:nvPr/>
        </p:nvSpPr>
        <p:spPr>
          <a:xfrm>
            <a:off x="0" y="560724"/>
            <a:ext cx="12192000" cy="602554"/>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Independent writing</a:t>
            </a:r>
          </a:p>
        </p:txBody>
      </p:sp>
      <p:grpSp>
        <p:nvGrpSpPr>
          <p:cNvPr id="16" name="Group 2">
            <a:extLst>
              <a:ext uri="{FF2B5EF4-FFF2-40B4-BE49-F238E27FC236}">
                <a16:creationId xmlns:a16="http://schemas.microsoft.com/office/drawing/2014/main" id="{18C97FB7-C9CA-6942-A268-82E03D0A404D}"/>
              </a:ext>
            </a:extLst>
          </p:cNvPr>
          <p:cNvGrpSpPr>
            <a:grpSpLocks/>
          </p:cNvGrpSpPr>
          <p:nvPr/>
        </p:nvGrpSpPr>
        <p:grpSpPr bwMode="auto">
          <a:xfrm>
            <a:off x="1047008" y="3429000"/>
            <a:ext cx="2693876" cy="2672551"/>
            <a:chOff x="3805" y="1284"/>
            <a:chExt cx="1955" cy="1637"/>
          </a:xfrm>
        </p:grpSpPr>
        <p:sp>
          <p:nvSpPr>
            <p:cNvPr id="17" name="Text Box 12">
              <a:extLst>
                <a:ext uri="{FF2B5EF4-FFF2-40B4-BE49-F238E27FC236}">
                  <a16:creationId xmlns:a16="http://schemas.microsoft.com/office/drawing/2014/main" id="{E34DE849-A0C4-6B42-A713-D4655FD82C3E}"/>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3E3F41"/>
                  </a:solidFill>
                </a:rPr>
                <a:t>Teacher modelling</a:t>
              </a:r>
            </a:p>
          </p:txBody>
        </p:sp>
        <p:sp>
          <p:nvSpPr>
            <p:cNvPr id="18" name="Text Box 13">
              <a:extLst>
                <a:ext uri="{FF2B5EF4-FFF2-40B4-BE49-F238E27FC236}">
                  <a16:creationId xmlns:a16="http://schemas.microsoft.com/office/drawing/2014/main" id="{E2732570-E890-3648-BC2E-14355F22BEFE}"/>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3E3F41"/>
                  </a:solidFill>
                </a:rPr>
                <a:t>Teacher scribing</a:t>
              </a:r>
            </a:p>
            <a:p>
              <a:pPr algn="ctr" eaLnBrk="1" hangingPunct="1">
                <a:lnSpc>
                  <a:spcPct val="90000"/>
                </a:lnSpc>
                <a:buFontTx/>
                <a:buNone/>
              </a:pPr>
              <a:r>
                <a:rPr lang="en-GB" altLang="en-US" sz="1700" dirty="0">
                  <a:solidFill>
                    <a:srgbClr val="3E3F41"/>
                  </a:solidFill>
                </a:rPr>
                <a:t>Supported writing</a:t>
              </a:r>
            </a:p>
            <a:p>
              <a:pPr algn="ctr" eaLnBrk="1" hangingPunct="1">
                <a:lnSpc>
                  <a:spcPct val="90000"/>
                </a:lnSpc>
                <a:buFontTx/>
                <a:buNone/>
              </a:pPr>
              <a:r>
                <a:rPr lang="en-GB" altLang="en-US" sz="1700" b="1" dirty="0">
                  <a:solidFill>
                    <a:srgbClr val="0070C0"/>
                  </a:solidFill>
                </a:rPr>
                <a:t>Independent writing</a:t>
              </a:r>
            </a:p>
          </p:txBody>
        </p:sp>
        <p:sp>
          <p:nvSpPr>
            <p:cNvPr id="19" name="Oval 14">
              <a:extLst>
                <a:ext uri="{FF2B5EF4-FFF2-40B4-BE49-F238E27FC236}">
                  <a16:creationId xmlns:a16="http://schemas.microsoft.com/office/drawing/2014/main" id="{CD438D3A-17A7-4046-B7CB-20817358EA88}"/>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0" name="Straight Arrow Connector 19">
            <a:extLst>
              <a:ext uri="{FF2B5EF4-FFF2-40B4-BE49-F238E27FC236}">
                <a16:creationId xmlns:a16="http://schemas.microsoft.com/office/drawing/2014/main" id="{32863107-1F65-9649-AACF-1AAC1D345D2C}"/>
              </a:ext>
            </a:extLst>
          </p:cNvPr>
          <p:cNvCxnSpPr>
            <a:cxnSpLocks/>
          </p:cNvCxnSpPr>
          <p:nvPr/>
        </p:nvCxnSpPr>
        <p:spPr>
          <a:xfrm>
            <a:off x="2371899" y="425976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B951AE4-F06E-2F47-9ADA-D71A407CAFBB}"/>
              </a:ext>
            </a:extLst>
          </p:cNvPr>
          <p:cNvSpPr/>
          <p:nvPr/>
        </p:nvSpPr>
        <p:spPr>
          <a:xfrm>
            <a:off x="666981" y="661380"/>
            <a:ext cx="1684107"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Tree>
    <p:extLst>
      <p:ext uri="{BB962C8B-B14F-4D97-AF65-F5344CB8AC3E}">
        <p14:creationId xmlns:p14="http://schemas.microsoft.com/office/powerpoint/2010/main" val="38918932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4DEC9C-06E1-7A4D-9515-B948DA14EF50}"/>
              </a:ext>
            </a:extLst>
          </p:cNvPr>
          <p:cNvSpPr/>
          <p:nvPr/>
        </p:nvSpPr>
        <p:spPr>
          <a:xfrm>
            <a:off x="1384366" y="2133600"/>
            <a:ext cx="9428177"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nvGrpSpPr>
          <p:cNvPr id="3" name="Group 2">
            <a:extLst>
              <a:ext uri="{FF2B5EF4-FFF2-40B4-BE49-F238E27FC236}">
                <a16:creationId xmlns:a16="http://schemas.microsoft.com/office/drawing/2014/main" id="{B9555076-39EC-DC4B-A085-0BE9E43015B3}"/>
              </a:ext>
            </a:extLst>
          </p:cNvPr>
          <p:cNvGrpSpPr/>
          <p:nvPr/>
        </p:nvGrpSpPr>
        <p:grpSpPr>
          <a:xfrm>
            <a:off x="1461126" y="2205638"/>
            <a:ext cx="9274657" cy="2737236"/>
            <a:chOff x="1445158" y="2208192"/>
            <a:chExt cx="9274657" cy="2737236"/>
          </a:xfrm>
        </p:grpSpPr>
        <p:pic>
          <p:nvPicPr>
            <p:cNvPr id="18" name="Picture 13">
              <a:extLst>
                <a:ext uri="{FF2B5EF4-FFF2-40B4-BE49-F238E27FC236}">
                  <a16:creationId xmlns:a16="http://schemas.microsoft.com/office/drawing/2014/main" id="{9F9449AD-E80D-6B44-84D7-9D22BBBC0E14}"/>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679389" y="2208194"/>
              <a:ext cx="3040426" cy="2737234"/>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pic>
          <p:nvPicPr>
            <p:cNvPr id="19" name="Picture 17">
              <a:extLst>
                <a:ext uri="{FF2B5EF4-FFF2-40B4-BE49-F238E27FC236}">
                  <a16:creationId xmlns:a16="http://schemas.microsoft.com/office/drawing/2014/main" id="{A2FD56F8-9DDB-4143-8281-D8F435A48C5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445158" y="2208194"/>
              <a:ext cx="3047027" cy="27372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0" name="Picture 19" descr="A picture containing calendar&#10;&#10;Description automatically generated">
              <a:extLst>
                <a:ext uri="{FF2B5EF4-FFF2-40B4-BE49-F238E27FC236}">
                  <a16:creationId xmlns:a16="http://schemas.microsoft.com/office/drawing/2014/main" id="{AF85EF5E-0BF6-5D4C-B3F8-9B156F444C84}"/>
                </a:ext>
              </a:extLst>
            </p:cNvPr>
            <p:cNvPicPr>
              <a:picLocks noChangeAspect="1"/>
            </p:cNvPicPr>
            <p:nvPr/>
          </p:nvPicPr>
          <p:blipFill rotWithShape="1">
            <a:blip r:embed="rId4"/>
            <a:srcRect l="17508" t="28316" r="2986" b="19175"/>
            <a:stretch/>
          </p:blipFill>
          <p:spPr>
            <a:xfrm>
              <a:off x="4569189" y="2208192"/>
              <a:ext cx="3040426" cy="2737234"/>
            </a:xfrm>
            <a:prstGeom prst="rect">
              <a:avLst/>
            </a:prstGeom>
          </p:spPr>
        </p:pic>
      </p:grpSp>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600" b="1" dirty="0">
                <a:solidFill>
                  <a:schemeClr val="bg1"/>
                </a:solidFill>
                <a:latin typeface="Comic Sans MS" panose="030F0902030302020204" pitchFamily="66" charset="0"/>
                <a:cs typeface="Arial" panose="020B0604020202020204" pitchFamily="34" charset="0"/>
              </a:rPr>
              <a:t>Tale of the 1001 Arabian nights</a:t>
            </a:r>
          </a:p>
          <a:p>
            <a:pPr marL="0" indent="0" algn="ctr">
              <a:lnSpc>
                <a:spcPct val="100000"/>
              </a:lnSpc>
              <a:spcBef>
                <a:spcPts val="600"/>
              </a:spcBef>
              <a:buNone/>
            </a:pPr>
            <a:r>
              <a:rPr lang="en-GB" dirty="0">
                <a:solidFill>
                  <a:schemeClr val="bg1"/>
                </a:solidFill>
                <a:latin typeface="Comic Sans MS" panose="030F0702030302020204" pitchFamily="66" charset="0"/>
              </a:rPr>
              <a:t>Narrative</a:t>
            </a:r>
            <a:endParaRPr lang="en-US" sz="35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6" name="Text Box 4">
            <a:extLst>
              <a:ext uri="{FF2B5EF4-FFF2-40B4-BE49-F238E27FC236}">
                <a16:creationId xmlns:a16="http://schemas.microsoft.com/office/drawing/2014/main" id="{25393EBB-A0EB-0E45-9B6B-13819791CA6E}"/>
              </a:ext>
            </a:extLst>
          </p:cNvPr>
          <p:cNvSpPr txBox="1">
            <a:spLocks noChangeArrowheads="1"/>
          </p:cNvSpPr>
          <p:nvPr/>
        </p:nvSpPr>
        <p:spPr bwMode="auto">
          <a:xfrm>
            <a:off x="-8333" y="3703975"/>
            <a:ext cx="12191999" cy="73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414042"/>
                </a:solidFill>
              </a:rPr>
              <a:t>Original illustrations by Stella Perrett, Radical Cartoons</a:t>
            </a:r>
            <a:br>
              <a:rPr lang="en-GB" altLang="en-US" sz="2000" dirty="0"/>
            </a:br>
            <a:r>
              <a:rPr lang="en-GB" altLang="en-US" sz="2000" dirty="0">
                <a:solidFill>
                  <a:srgbClr val="0563C1"/>
                </a:solidFill>
                <a:hlinkClick r:id="rId3">
                  <a:extLst>
                    <a:ext uri="{A12FA001-AC4F-418D-AE19-62706E023703}">
                      <ahyp:hlinkClr xmlns:ahyp="http://schemas.microsoft.com/office/drawing/2018/hyperlinkcolor" val="tx"/>
                    </a:ext>
                  </a:extLst>
                </a:hlinkClick>
              </a:rPr>
              <a:t>https</a:t>
            </a:r>
            <a:r>
              <a:rPr lang="en-GB" altLang="en-US" sz="2000" dirty="0">
                <a:solidFill>
                  <a:srgbClr val="0070C0"/>
                </a:solidFill>
                <a:hlinkClick r:id="rId3">
                  <a:extLst>
                    <a:ext uri="{A12FA001-AC4F-418D-AE19-62706E023703}">
                      <ahyp:hlinkClr xmlns:ahyp="http://schemas.microsoft.com/office/drawing/2018/hyperlinkcolor" val="tx"/>
                    </a:ext>
                  </a:extLst>
                </a:hlinkClick>
              </a:rPr>
              <a:t>://www.radicalcartoons.com/</a:t>
            </a:r>
            <a:endParaRPr lang="en-GB" altLang="en-US" sz="2000" dirty="0">
              <a:solidFill>
                <a:srgbClr val="0070C0"/>
              </a:solidFill>
            </a:endParaRPr>
          </a:p>
          <a:p>
            <a:pPr algn="ctr">
              <a:spcBef>
                <a:spcPts val="1000"/>
              </a:spcBef>
              <a:buNone/>
            </a:pPr>
            <a:br>
              <a:rPr lang="en-GB" altLang="en-US" sz="2000" dirty="0"/>
            </a:br>
            <a:endParaRPr lang="en-GB" altLang="en-US" sz="2000" dirty="0"/>
          </a:p>
        </p:txBody>
      </p:sp>
      <p:sp>
        <p:nvSpPr>
          <p:cNvPr id="9" name="Rectangle 8">
            <a:extLst>
              <a:ext uri="{FF2B5EF4-FFF2-40B4-BE49-F238E27FC236}">
                <a16:creationId xmlns:a16="http://schemas.microsoft.com/office/drawing/2014/main" id="{0A0A4239-9D4D-034F-83B8-E52243A32EB0}"/>
              </a:ext>
            </a:extLst>
          </p:cNvPr>
          <p:cNvSpPr>
            <a:spLocks noChangeArrowheads="1"/>
          </p:cNvSpPr>
          <p:nvPr/>
        </p:nvSpPr>
        <p:spPr bwMode="auto">
          <a:xfrm>
            <a:off x="431074" y="4895355"/>
            <a:ext cx="1133856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2000" dirty="0">
                <a:solidFill>
                  <a:srgbClr val="414042"/>
                </a:solidFill>
              </a:rPr>
              <a:t>Supporting comments for the reading phase  used with kind permission of</a:t>
            </a:r>
            <a:br>
              <a:rPr lang="en-GB" altLang="en-US" sz="2000" dirty="0">
                <a:solidFill>
                  <a:srgbClr val="0070C0"/>
                </a:solidFill>
              </a:rPr>
            </a:br>
            <a:r>
              <a:rPr lang="en-GB" altLang="en-US" sz="2000" dirty="0">
                <a:solidFill>
                  <a:srgbClr val="0070C0"/>
                </a:solidFill>
                <a:hlinkClick r:id="rId4">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grpSp>
        <p:nvGrpSpPr>
          <p:cNvPr id="4" name="Group 3">
            <a:extLst>
              <a:ext uri="{FF2B5EF4-FFF2-40B4-BE49-F238E27FC236}">
                <a16:creationId xmlns:a16="http://schemas.microsoft.com/office/drawing/2014/main" id="{81878CF1-D20B-B705-F601-BEDB5941CF0D}"/>
              </a:ext>
            </a:extLst>
          </p:cNvPr>
          <p:cNvGrpSpPr/>
          <p:nvPr/>
        </p:nvGrpSpPr>
        <p:grpSpPr>
          <a:xfrm>
            <a:off x="3641983" y="1284038"/>
            <a:ext cx="4908034" cy="2181202"/>
            <a:chOff x="1454585" y="2195714"/>
            <a:chExt cx="6159192" cy="2737235"/>
          </a:xfrm>
        </p:grpSpPr>
        <p:pic>
          <p:nvPicPr>
            <p:cNvPr id="13" name="Picture 13">
              <a:extLst>
                <a:ext uri="{FF2B5EF4-FFF2-40B4-BE49-F238E27FC236}">
                  <a16:creationId xmlns:a16="http://schemas.microsoft.com/office/drawing/2014/main" id="{BCEAFEF6-C3E7-E0AF-1EB6-14AFF0101078}"/>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573351" y="2195714"/>
              <a:ext cx="3040426" cy="2737235"/>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pic>
        <p:pic>
          <p:nvPicPr>
            <p:cNvPr id="14" name="Picture 17">
              <a:extLst>
                <a:ext uri="{FF2B5EF4-FFF2-40B4-BE49-F238E27FC236}">
                  <a16:creationId xmlns:a16="http://schemas.microsoft.com/office/drawing/2014/main" id="{660E225F-082D-2FF5-A029-5825D1A9B95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454585" y="2195714"/>
              <a:ext cx="3047027" cy="273723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80331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6"/>
            <a:ext cx="6422294"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dirty="0">
                <a:solidFill>
                  <a:srgbClr val="414042"/>
                </a:solidFill>
                <a:ea typeface="Microsoft YaHei" panose="020B0503020204020204" pitchFamily="34" charset="-122"/>
              </a:rPr>
              <a:t>During this phase, ensure that you physically show the children what to do when writing by modelling your thought processes and making it explicit how you make decisions to create the text. </a:t>
            </a:r>
          </a:p>
          <a:p>
            <a:pPr marL="0" indent="0">
              <a:spcBef>
                <a:spcPts val="1000"/>
              </a:spcBef>
              <a:buClr>
                <a:srgbClr val="39AB47"/>
              </a:buClr>
            </a:pPr>
            <a:r>
              <a:rPr lang="en-GB" altLang="en-US" dirty="0">
                <a:solidFill>
                  <a:srgbClr val="414042"/>
                </a:solidFill>
                <a:ea typeface="Microsoft YaHei" panose="020B0503020204020204" pitchFamily="34" charset="-122"/>
              </a:rPr>
              <a:t>Model:</a:t>
            </a:r>
            <a:br>
              <a:rPr lang="en-GB" altLang="en-US" b="1" dirty="0">
                <a:solidFill>
                  <a:srgbClr val="414042"/>
                </a:solidFill>
                <a:ea typeface="Microsoft YaHei" panose="020B0503020204020204" pitchFamily="34" charset="-122"/>
              </a:rPr>
            </a:br>
            <a:r>
              <a:rPr lang="en-GB" altLang="en-US" dirty="0">
                <a:solidFill>
                  <a:srgbClr val="414042"/>
                </a:solidFill>
              </a:rPr>
              <a:t>Drawing on research to select appropriate facts to appeal to the reader.</a:t>
            </a:r>
          </a:p>
          <a:p>
            <a:pPr marL="0" indent="0">
              <a:spcBef>
                <a:spcPts val="1000"/>
              </a:spcBef>
              <a:buClr>
                <a:srgbClr val="39AB47"/>
              </a:buClr>
            </a:pPr>
            <a:r>
              <a:rPr lang="en-GB" altLang="en-US" dirty="0">
                <a:solidFill>
                  <a:srgbClr val="414042"/>
                </a:solidFill>
              </a:rPr>
              <a:t>Constructing sentences concisely when presenting facts.</a:t>
            </a:r>
          </a:p>
          <a:p>
            <a:pPr marL="0" indent="0">
              <a:spcBef>
                <a:spcPts val="1000"/>
              </a:spcBef>
              <a:buClr>
                <a:srgbClr val="39AB47"/>
              </a:buClr>
            </a:pPr>
            <a:r>
              <a:rPr lang="en-GB" altLang="en-US" dirty="0">
                <a:solidFill>
                  <a:srgbClr val="414042"/>
                </a:solidFill>
              </a:rPr>
              <a:t>The use of techniques to make the reader consider, such as writing in the second person.</a:t>
            </a:r>
          </a:p>
          <a:p>
            <a:pPr marL="0" indent="0">
              <a:spcBef>
                <a:spcPts val="1000"/>
              </a:spcBef>
              <a:buClr>
                <a:srgbClr val="39AB47"/>
              </a:buClr>
            </a:pPr>
            <a:r>
              <a:rPr lang="en-GB" altLang="en-US" dirty="0">
                <a:solidFill>
                  <a:srgbClr val="414042"/>
                </a:solidFill>
              </a:rPr>
              <a:t>Demonstrate using the working wall to retrieve previously recorded strategies and techniques.</a:t>
            </a:r>
          </a:p>
        </p:txBody>
      </p:sp>
    </p:spTree>
    <p:extLst>
      <p:ext uri="{BB962C8B-B14F-4D97-AF65-F5344CB8AC3E}">
        <p14:creationId xmlns:p14="http://schemas.microsoft.com/office/powerpoint/2010/main" val="3651942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000818" y="729206"/>
            <a:ext cx="6367398"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700"/>
              </a:spcBef>
              <a:buNone/>
            </a:pPr>
            <a:r>
              <a:rPr lang="en-US" altLang="en-US" sz="1500" dirty="0">
                <a:solidFill>
                  <a:srgbClr val="414042"/>
                </a:solidFill>
                <a:ea typeface="Microsoft YaHei" panose="020B0503020204020204" pitchFamily="34" charset="-122"/>
              </a:rPr>
              <a:t>The activities in this unit of work have been designed to follow the teaching sequence from reading to writing and this should be revisited as each new text is encountered.</a:t>
            </a:r>
          </a:p>
          <a:p>
            <a:pPr indent="0">
              <a:spcBef>
                <a:spcPts val="700"/>
              </a:spcBef>
              <a:buNone/>
            </a:pPr>
            <a:r>
              <a:rPr lang="en-US" altLang="en-US" sz="1500" dirty="0">
                <a:solidFill>
                  <a:srgbClr val="414042"/>
                </a:solidFill>
                <a:ea typeface="Microsoft YaHei" panose="020B0503020204020204" pitchFamily="34" charset="-122"/>
              </a:rPr>
              <a:t>There are many opportunities for the teaching of reading and writing skills based on different text types within the context of this true story. </a:t>
            </a:r>
          </a:p>
          <a:p>
            <a:pPr indent="0">
              <a:spcBef>
                <a:spcPts val="700"/>
              </a:spcBef>
              <a:buNone/>
            </a:pPr>
            <a:r>
              <a:rPr lang="en-US" altLang="en-US" sz="1500" dirty="0">
                <a:solidFill>
                  <a:srgbClr val="414042"/>
                </a:solidFill>
                <a:ea typeface="Microsoft YaHei" panose="020B0503020204020204" pitchFamily="34" charset="-122"/>
              </a:rPr>
              <a:t>There are specific activities to teach grammar, punctuation and vocabulary but teachers will identify further opportunities to meet the needs of the children in their classes. </a:t>
            </a:r>
          </a:p>
          <a:p>
            <a:pPr indent="0">
              <a:spcBef>
                <a:spcPts val="700"/>
              </a:spcBef>
              <a:buNone/>
            </a:pPr>
            <a:r>
              <a:rPr lang="en-US" altLang="en-US" sz="1500" dirty="0">
                <a:solidFill>
                  <a:srgbClr val="414042"/>
                </a:solidFill>
                <a:ea typeface="Microsoft YaHei" panose="020B0503020204020204" pitchFamily="34" charset="-122"/>
              </a:rPr>
              <a:t>It is not intended to be a prescriptive unit of work where all activities are worked through slavishly, but rather as a repository</a:t>
            </a:r>
            <a:br>
              <a:rPr lang="en-US" altLang="en-US" sz="1500" dirty="0">
                <a:solidFill>
                  <a:srgbClr val="414042"/>
                </a:solidFill>
                <a:ea typeface="Microsoft YaHei" panose="020B0503020204020204" pitchFamily="34" charset="-122"/>
              </a:rPr>
            </a:br>
            <a:r>
              <a:rPr lang="en-US" altLang="en-US" sz="1500" dirty="0">
                <a:solidFill>
                  <a:srgbClr val="414042"/>
                </a:solidFill>
                <a:ea typeface="Microsoft YaHei" panose="020B0503020204020204" pitchFamily="34" charset="-122"/>
              </a:rPr>
              <a:t>of possible teaching opportunities. Teachers should select from, and adapt, the range of suggested activities to meet the needs of the children they teach.</a:t>
            </a:r>
          </a:p>
          <a:p>
            <a:pPr indent="0">
              <a:spcBef>
                <a:spcPts val="700"/>
              </a:spcBef>
              <a:buNone/>
            </a:pPr>
            <a:r>
              <a:rPr lang="en-US" altLang="en-US" sz="1500" dirty="0">
                <a:solidFill>
                  <a:srgbClr val="414042"/>
                </a:solidFill>
                <a:ea typeface="Microsoft YaHei" panose="020B0503020204020204" pitchFamily="34" charset="-122"/>
              </a:rPr>
              <a:t>There are opportunities for further research into this event and the time period when it occurred which will strengthen the children’s background knowledge.</a:t>
            </a:r>
          </a:p>
          <a:p>
            <a:pPr indent="0">
              <a:spcBef>
                <a:spcPts val="700"/>
              </a:spcBef>
              <a:buNone/>
            </a:pPr>
            <a:r>
              <a:rPr lang="en-US" altLang="en-US" sz="1500" dirty="0">
                <a:solidFill>
                  <a:srgbClr val="414042"/>
                </a:solidFill>
                <a:ea typeface="Microsoft YaHei" panose="020B0503020204020204" pitchFamily="34" charset="-122"/>
              </a:rPr>
              <a:t>There are opportunities to immerse the children in the theme with suggested links and texts.</a:t>
            </a:r>
          </a:p>
          <a:p>
            <a:pPr indent="0">
              <a:spcBef>
                <a:spcPts val="700"/>
              </a:spcBef>
              <a:buNone/>
            </a:pPr>
            <a:r>
              <a:rPr lang="en-US" altLang="en-US" sz="1500" dirty="0">
                <a:solidFill>
                  <a:srgbClr val="414042"/>
                </a:solidFill>
                <a:ea typeface="Microsoft YaHei" panose="020B0503020204020204" pitchFamily="34" charset="-122"/>
              </a:rPr>
              <a:t>Some slides contain additional teacher guidance in the ‘Notes’ area of the slides which will not be visible to the children.</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FDD5E63B-086E-3041-9992-6EA820CB76D4}"/>
              </a:ext>
            </a:extLst>
          </p:cNvPr>
          <p:cNvSpPr txBox="1">
            <a:spLocks/>
          </p:cNvSpPr>
          <p:nvPr/>
        </p:nvSpPr>
        <p:spPr>
          <a:xfrm>
            <a:off x="0" y="65497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Strategies for teaching non-fiction</a:t>
            </a:r>
            <a:br>
              <a:rPr lang="en-GB" sz="3000" b="1" dirty="0">
                <a:solidFill>
                  <a:srgbClr val="0070C0"/>
                </a:solidFill>
                <a:latin typeface="Comic Sans MS" panose="030F0902030302020204" pitchFamily="66" charset="0"/>
              </a:rPr>
            </a:br>
            <a:r>
              <a:rPr lang="en-GB" sz="3000" b="1" dirty="0">
                <a:solidFill>
                  <a:srgbClr val="0070C0"/>
                </a:solidFill>
                <a:latin typeface="Comic Sans MS" panose="030F0902030302020204" pitchFamily="66" charset="0"/>
              </a:rPr>
              <a:t>reading and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1" name="Text Box 2">
            <a:extLst>
              <a:ext uri="{FF2B5EF4-FFF2-40B4-BE49-F238E27FC236}">
                <a16:creationId xmlns:a16="http://schemas.microsoft.com/office/drawing/2014/main" id="{31E2B4C2-5E8A-E646-9A5A-5B97190664FE}"/>
              </a:ext>
            </a:extLst>
          </p:cNvPr>
          <p:cNvSpPr txBox="1">
            <a:spLocks noChangeArrowheads="1"/>
          </p:cNvSpPr>
          <p:nvPr/>
        </p:nvSpPr>
        <p:spPr bwMode="auto">
          <a:xfrm>
            <a:off x="1450596" y="1874505"/>
            <a:ext cx="9200471" cy="3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55600" indent="-355600">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Provide multiple and meaningful opportunities to practise reading different texts in subject-specific contexts</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Pre-expose children to relevant background knowledge</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Pre-expose children to unknown or unfamiliar vocabulary</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Identify natural links with what they already know: text-to-self, text-to-text and text-to-world connections</a:t>
            </a:r>
          </a:p>
          <a:p>
            <a:pPr marL="269875" indent="-269875" eaLnBrk="1" hangingPunct="1">
              <a:spcBef>
                <a:spcPct val="50000"/>
              </a:spcBef>
              <a:buClr>
                <a:srgbClr val="0070C0"/>
              </a:buClr>
              <a:buFont typeface="Arial" panose="020B0604020202020204" pitchFamily="34" charset="0"/>
              <a:buChar char="•"/>
            </a:pPr>
            <a:r>
              <a:rPr lang="en-GB" altLang="en-US" sz="1900" dirty="0">
                <a:solidFill>
                  <a:srgbClr val="414042"/>
                </a:solidFill>
              </a:rPr>
              <a:t>Identify children who are ‘experts’ in a particular field and build upon their knowledge</a:t>
            </a:r>
          </a:p>
        </p:txBody>
      </p:sp>
      <p:sp>
        <p:nvSpPr>
          <p:cNvPr id="22" name="Rectangle 4">
            <a:extLst>
              <a:ext uri="{FF2B5EF4-FFF2-40B4-BE49-F238E27FC236}">
                <a16:creationId xmlns:a16="http://schemas.microsoft.com/office/drawing/2014/main" id="{0E9CC2C2-6D2F-BC49-BA81-69A6E02BEA5E}"/>
              </a:ext>
            </a:extLst>
          </p:cNvPr>
          <p:cNvSpPr>
            <a:spLocks noChangeArrowheads="1"/>
          </p:cNvSpPr>
          <p:nvPr/>
        </p:nvSpPr>
        <p:spPr bwMode="auto">
          <a:xfrm>
            <a:off x="1450596" y="5523641"/>
            <a:ext cx="9413520" cy="679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SzPct val="45000"/>
              <a:buFont typeface="Corbel" panose="020B0503020204020204" pitchFamily="34" charset="0"/>
              <a:buNone/>
            </a:pPr>
            <a:r>
              <a:rPr lang="en-GB" altLang="en-US" sz="1900" dirty="0">
                <a:solidFill>
                  <a:srgbClr val="414042"/>
                </a:solidFill>
              </a:rPr>
              <a:t>What other strategies or approaches have you used to support the comprehension of non fiction texts?</a:t>
            </a:r>
          </a:p>
        </p:txBody>
      </p:sp>
      <p:grpSp>
        <p:nvGrpSpPr>
          <p:cNvPr id="3" name="Group 2">
            <a:extLst>
              <a:ext uri="{FF2B5EF4-FFF2-40B4-BE49-F238E27FC236}">
                <a16:creationId xmlns:a16="http://schemas.microsoft.com/office/drawing/2014/main" id="{FFBCF346-0C02-F74C-89B4-6D1048E514CB}"/>
              </a:ext>
            </a:extLst>
          </p:cNvPr>
          <p:cNvGrpSpPr/>
          <p:nvPr/>
        </p:nvGrpSpPr>
        <p:grpSpPr>
          <a:xfrm>
            <a:off x="1475996" y="4893874"/>
            <a:ext cx="1404364" cy="629767"/>
            <a:chOff x="1447421" y="5108827"/>
            <a:chExt cx="1171682" cy="629767"/>
          </a:xfrm>
        </p:grpSpPr>
        <p:sp>
          <p:nvSpPr>
            <p:cNvPr id="7" name="TextBox 6">
              <a:extLst>
                <a:ext uri="{FF2B5EF4-FFF2-40B4-BE49-F238E27FC236}">
                  <a16:creationId xmlns:a16="http://schemas.microsoft.com/office/drawing/2014/main" id="{61290FBF-2217-624E-B2B2-15682BD4BA92}"/>
                </a:ext>
              </a:extLst>
            </p:cNvPr>
            <p:cNvSpPr txBox="1"/>
            <p:nvPr/>
          </p:nvSpPr>
          <p:spPr>
            <a:xfrm flipH="1">
              <a:off x="1450596" y="5108827"/>
              <a:ext cx="1168507" cy="400110"/>
            </a:xfrm>
            <a:prstGeom prst="rect">
              <a:avLst/>
            </a:prstGeom>
            <a:noFill/>
          </p:spPr>
          <p:txBody>
            <a:bodyPr wrap="square">
              <a:spAutoFit/>
            </a:bodyPr>
            <a:lstStyle/>
            <a:p>
              <a:r>
                <a:rPr lang="en-GB" altLang="en-US" sz="2000" b="1" dirty="0">
                  <a:solidFill>
                    <a:srgbClr val="0070C0"/>
                  </a:solidFill>
                  <a:latin typeface="Comic Sans MS" panose="030F0902030302020204" pitchFamily="66" charset="0"/>
                </a:rPr>
                <a:t>Reflect:</a:t>
              </a:r>
              <a:endParaRPr lang="en-US" sz="2000" b="1" dirty="0">
                <a:solidFill>
                  <a:srgbClr val="0070C0"/>
                </a:solidFill>
                <a:latin typeface="Comic Sans MS" panose="030F0902030302020204" pitchFamily="66" charset="0"/>
              </a:endParaRPr>
            </a:p>
          </p:txBody>
        </p:sp>
        <p:sp>
          <p:nvSpPr>
            <p:cNvPr id="8" name="TextBox 7">
              <a:extLst>
                <a:ext uri="{FF2B5EF4-FFF2-40B4-BE49-F238E27FC236}">
                  <a16:creationId xmlns:a16="http://schemas.microsoft.com/office/drawing/2014/main" id="{BE6AE2BB-4B84-4145-B5F9-19F7A05CC9D8}"/>
                </a:ext>
              </a:extLst>
            </p:cNvPr>
            <p:cNvSpPr txBox="1"/>
            <p:nvPr/>
          </p:nvSpPr>
          <p:spPr>
            <a:xfrm rot="10800000" flipH="1">
              <a:off x="1447421" y="5338484"/>
              <a:ext cx="1168507" cy="400110"/>
            </a:xfrm>
            <a:prstGeom prst="rect">
              <a:avLst/>
            </a:prstGeom>
            <a:noFill/>
            <a:scene3d>
              <a:camera prst="orthographicFront">
                <a:rot lat="0" lon="10800000" rev="0"/>
              </a:camera>
              <a:lightRig rig="threePt" dir="t"/>
            </a:scene3d>
          </p:spPr>
          <p:txBody>
            <a:bodyPr wrap="square">
              <a:spAutoFit/>
            </a:bodyPr>
            <a:lstStyle/>
            <a:p>
              <a:r>
                <a:rPr lang="en-GB" altLang="en-US" sz="2000" b="1" dirty="0">
                  <a:solidFill>
                    <a:srgbClr val="0070C0"/>
                  </a:solidFill>
                  <a:latin typeface="Comic Sans MS" panose="030F0902030302020204" pitchFamily="66" charset="0"/>
                </a:rPr>
                <a:t>Reflect:</a:t>
              </a:r>
              <a:endParaRPr lang="en-US" sz="2000" b="1" dirty="0">
                <a:solidFill>
                  <a:srgbClr val="0070C0"/>
                </a:solidFill>
                <a:latin typeface="Comic Sans MS" panose="030F0902030302020204" pitchFamily="66" charset="0"/>
              </a:endParaRPr>
            </a:p>
          </p:txBody>
        </p:sp>
      </p:grpSp>
    </p:spTree>
    <p:extLst>
      <p:ext uri="{BB962C8B-B14F-4D97-AF65-F5344CB8AC3E}">
        <p14:creationId xmlns:p14="http://schemas.microsoft.com/office/powerpoint/2010/main" val="179394286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21132</TotalTime>
  <Words>8102</Words>
  <Application>Microsoft Office PowerPoint</Application>
  <PresentationFormat>Widescreen</PresentationFormat>
  <Paragraphs>792</Paragraphs>
  <Slides>63</Slides>
  <Notes>53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63</vt:i4>
      </vt:variant>
    </vt:vector>
  </HeadingPairs>
  <TitlesOfParts>
    <vt:vector size="71" baseType="lpstr">
      <vt:lpstr>Arial</vt:lpstr>
      <vt:lpstr>Calibri</vt:lpstr>
      <vt:lpstr>Calibri Light</vt:lpstr>
      <vt:lpstr>Comic Sans MS</vt:lpstr>
      <vt:lpstr>Corbel</vt:lpstr>
      <vt:lpstr>Times New Roman</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2267</cp:revision>
  <dcterms:created xsi:type="dcterms:W3CDTF">2021-01-11T17:47:06Z</dcterms:created>
  <dcterms:modified xsi:type="dcterms:W3CDTF">2023-03-31T09:14:15Z</dcterms:modified>
</cp:coreProperties>
</file>