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72" r:id="rId2"/>
  </p:sldMasterIdLst>
  <p:notesMasterIdLst>
    <p:notesMasterId r:id="rId77"/>
  </p:notesMasterIdLst>
  <p:sldIdLst>
    <p:sldId id="274" r:id="rId3"/>
    <p:sldId id="277" r:id="rId4"/>
    <p:sldId id="278" r:id="rId5"/>
    <p:sldId id="279" r:id="rId6"/>
    <p:sldId id="280" r:id="rId7"/>
    <p:sldId id="385" r:id="rId8"/>
    <p:sldId id="410" r:id="rId9"/>
    <p:sldId id="283" r:id="rId10"/>
    <p:sldId id="416" r:id="rId11"/>
    <p:sldId id="417" r:id="rId12"/>
    <p:sldId id="285" r:id="rId13"/>
    <p:sldId id="286" r:id="rId14"/>
    <p:sldId id="287" r:id="rId15"/>
    <p:sldId id="289" r:id="rId16"/>
    <p:sldId id="418" r:id="rId17"/>
    <p:sldId id="419" r:id="rId18"/>
    <p:sldId id="420" r:id="rId19"/>
    <p:sldId id="421" r:id="rId20"/>
    <p:sldId id="422" r:id="rId21"/>
    <p:sldId id="292" r:id="rId22"/>
    <p:sldId id="296" r:id="rId23"/>
    <p:sldId id="297" r:id="rId24"/>
    <p:sldId id="423" r:id="rId25"/>
    <p:sldId id="424" r:id="rId26"/>
    <p:sldId id="302" r:id="rId27"/>
    <p:sldId id="304" r:id="rId28"/>
    <p:sldId id="425" r:id="rId29"/>
    <p:sldId id="428" r:id="rId30"/>
    <p:sldId id="426" r:id="rId31"/>
    <p:sldId id="427" r:id="rId32"/>
    <p:sldId id="429" r:id="rId33"/>
    <p:sldId id="430" r:id="rId34"/>
    <p:sldId id="431" r:id="rId35"/>
    <p:sldId id="305" r:id="rId36"/>
    <p:sldId id="306" r:id="rId37"/>
    <p:sldId id="307" r:id="rId38"/>
    <p:sldId id="432" r:id="rId39"/>
    <p:sldId id="386" r:id="rId40"/>
    <p:sldId id="433" r:id="rId41"/>
    <p:sldId id="434" r:id="rId42"/>
    <p:sldId id="435" r:id="rId43"/>
    <p:sldId id="436" r:id="rId44"/>
    <p:sldId id="437" r:id="rId45"/>
    <p:sldId id="439" r:id="rId46"/>
    <p:sldId id="438" r:id="rId47"/>
    <p:sldId id="440" r:id="rId48"/>
    <p:sldId id="441" r:id="rId49"/>
    <p:sldId id="442" r:id="rId50"/>
    <p:sldId id="464" r:id="rId51"/>
    <p:sldId id="443" r:id="rId52"/>
    <p:sldId id="444" r:id="rId53"/>
    <p:sldId id="448" r:id="rId54"/>
    <p:sldId id="406" r:id="rId55"/>
    <p:sldId id="445" r:id="rId56"/>
    <p:sldId id="376" r:id="rId57"/>
    <p:sldId id="378" r:id="rId58"/>
    <p:sldId id="446" r:id="rId59"/>
    <p:sldId id="447" r:id="rId60"/>
    <p:sldId id="449" r:id="rId61"/>
    <p:sldId id="450" r:id="rId62"/>
    <p:sldId id="451" r:id="rId63"/>
    <p:sldId id="452" r:id="rId64"/>
    <p:sldId id="453" r:id="rId65"/>
    <p:sldId id="454" r:id="rId66"/>
    <p:sldId id="455" r:id="rId67"/>
    <p:sldId id="456" r:id="rId68"/>
    <p:sldId id="457" r:id="rId69"/>
    <p:sldId id="458" r:id="rId70"/>
    <p:sldId id="459" r:id="rId71"/>
    <p:sldId id="462" r:id="rId72"/>
    <p:sldId id="460" r:id="rId73"/>
    <p:sldId id="461" r:id="rId74"/>
    <p:sldId id="275" r:id="rId75"/>
    <p:sldId id="375" r:id="rId7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1776" userDrawn="1">
          <p15:clr>
            <a:srgbClr val="A4A3A4"/>
          </p15:clr>
        </p15:guide>
        <p15:guide id="4" pos="52" userDrawn="1">
          <p15:clr>
            <a:srgbClr val="A4A3A4"/>
          </p15:clr>
        </p15:guide>
        <p15:guide id="5" pos="7628" userDrawn="1">
          <p15:clr>
            <a:srgbClr val="A4A3A4"/>
          </p15:clr>
        </p15:guide>
        <p15:guide id="7" orient="horz" pos="2455" userDrawn="1">
          <p15:clr>
            <a:srgbClr val="A4A3A4"/>
          </p15:clr>
        </p15:guide>
        <p15:guide id="8" pos="7514" userDrawn="1">
          <p15:clr>
            <a:srgbClr val="A4A3A4"/>
          </p15:clr>
        </p15:guide>
        <p15:guide id="9" pos="778" userDrawn="1">
          <p15:clr>
            <a:srgbClr val="A4A3A4"/>
          </p15:clr>
        </p15:guide>
        <p15:guide id="10" orient="horz" pos="2886" userDrawn="1">
          <p15:clr>
            <a:srgbClr val="A4A3A4"/>
          </p15:clr>
        </p15:guide>
        <p15:guide id="11" orient="horz" pos="686" userDrawn="1">
          <p15:clr>
            <a:srgbClr val="A4A3A4"/>
          </p15:clr>
        </p15:guide>
        <p15:guide id="13" orient="horz" pos="2047" userDrawn="1">
          <p15:clr>
            <a:srgbClr val="A4A3A4"/>
          </p15:clr>
        </p15:guide>
        <p15:guide id="14" orient="horz" pos="890" userDrawn="1">
          <p15:clr>
            <a:srgbClr val="A4A3A4"/>
          </p15:clr>
        </p15:guide>
        <p15:guide id="15" orient="horz" pos="3317" userDrawn="1">
          <p15:clr>
            <a:srgbClr val="A4A3A4"/>
          </p15:clr>
        </p15:guide>
        <p15:guide id="16" orient="horz" pos="3861"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14042"/>
    <a:srgbClr val="CC0099"/>
    <a:srgbClr val="0070C0"/>
    <a:srgbClr val="FDAD2D"/>
    <a:srgbClr val="D8222A"/>
    <a:srgbClr val="FFD929"/>
    <a:srgbClr val="39AB47"/>
    <a:srgbClr val="00ABCF"/>
    <a:srgbClr val="902082"/>
    <a:srgbClr val="3434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965"/>
    <p:restoredTop sz="88400"/>
  </p:normalViewPr>
  <p:slideViewPr>
    <p:cSldViewPr snapToGrid="0" snapToObjects="1">
      <p:cViewPr varScale="1">
        <p:scale>
          <a:sx n="70" d="100"/>
          <a:sy n="70" d="100"/>
        </p:scale>
        <p:origin x="48" y="678"/>
      </p:cViewPr>
      <p:guideLst>
        <p:guide pos="1776"/>
        <p:guide pos="52"/>
        <p:guide pos="7628"/>
        <p:guide orient="horz" pos="2455"/>
        <p:guide pos="7514"/>
        <p:guide pos="778"/>
        <p:guide orient="horz" pos="2886"/>
        <p:guide orient="horz" pos="686"/>
        <p:guide orient="horz" pos="2047"/>
        <p:guide orient="horz" pos="890"/>
        <p:guide orient="horz" pos="3317"/>
        <p:guide orient="horz" pos="3861"/>
      </p:guideLst>
    </p:cSldViewPr>
  </p:slideViewPr>
  <p:notesTextViewPr>
    <p:cViewPr>
      <p:scale>
        <a:sx n="1" d="1"/>
        <a:sy n="1" d="1"/>
      </p:scale>
      <p:origin x="0" y="0"/>
    </p:cViewPr>
  </p:notesTextViewPr>
  <p:notesViewPr>
    <p:cSldViewPr snapToGrid="0" snapToObjects="1">
      <p:cViewPr varScale="1">
        <p:scale>
          <a:sx n="142" d="100"/>
          <a:sy n="142" d="100"/>
        </p:scale>
        <p:origin x="3464" y="168"/>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viewProps" Target="viewProps.xml"/><Relationship Id="rId5" Type="http://schemas.openxmlformats.org/officeDocument/2006/relationships/slide" Target="slides/slide3.xml"/><Relationship Id="rId61" Type="http://schemas.openxmlformats.org/officeDocument/2006/relationships/slide" Target="slides/slide59.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theme" Target="theme/theme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157A62-84B4-8648-A3B4-77B6ADAB1D91}" type="datetimeFigureOut">
              <a:rPr lang="en-US" smtClean="0"/>
              <a:t>10/10/2022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1D70A8-8575-AB47-B894-1AEE29AFC934}" type="slidenum">
              <a:rPr lang="en-US" smtClean="0"/>
              <a:t>‹#›</a:t>
            </a:fld>
            <a:endParaRPr lang="en-US"/>
          </a:p>
        </p:txBody>
      </p:sp>
    </p:spTree>
    <p:extLst>
      <p:ext uri="{BB962C8B-B14F-4D97-AF65-F5344CB8AC3E}">
        <p14:creationId xmlns:p14="http://schemas.microsoft.com/office/powerpoint/2010/main" val="10710798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www.youtube.com/watch?v=fNMCl9eM9jg" TargetMode="External"/><Relationship Id="rId2" Type="http://schemas.openxmlformats.org/officeDocument/2006/relationships/slide" Target="../slides/slide19.xml"/><Relationship Id="rId1" Type="http://schemas.openxmlformats.org/officeDocument/2006/relationships/notesMaster" Target="../notesMasters/notesMaster1.xml"/><Relationship Id="rId4" Type="http://schemas.openxmlformats.org/officeDocument/2006/relationships/hyperlink" Target="https://www.youtube.com/watch?v=Y4JbJsuFJqg" TargetMode="Externa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s://www.youtube.com/watch?v=fNMCl9eM9jg" TargetMode="External"/><Relationship Id="rId2" Type="http://schemas.openxmlformats.org/officeDocument/2006/relationships/slide" Target="../slides/slide32.xml"/><Relationship Id="rId1" Type="http://schemas.openxmlformats.org/officeDocument/2006/relationships/notesMaster" Target="../notesMasters/notesMaster1.xml"/><Relationship Id="rId4" Type="http://schemas.openxmlformats.org/officeDocument/2006/relationships/hyperlink" Target="https://www.youtube.com/watch?v=Y4JbJsuFJqg"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a:t>
            </a:fld>
            <a:endParaRPr lang="en-US" dirty="0"/>
          </a:p>
        </p:txBody>
      </p:sp>
    </p:spTree>
    <p:extLst>
      <p:ext uri="{BB962C8B-B14F-4D97-AF65-F5344CB8AC3E}">
        <p14:creationId xmlns:p14="http://schemas.microsoft.com/office/powerpoint/2010/main" val="16234269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13</a:t>
            </a:fld>
            <a:endParaRPr lang="en-US"/>
          </a:p>
        </p:txBody>
      </p:sp>
    </p:spTree>
    <p:extLst>
      <p:ext uri="{BB962C8B-B14F-4D97-AF65-F5344CB8AC3E}">
        <p14:creationId xmlns:p14="http://schemas.microsoft.com/office/powerpoint/2010/main" val="5699096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latin typeface="Comic Sans MS" panose="030F0902030302020204" pitchFamily="66" charset="0"/>
              </a:rPr>
              <a:t>These are </a:t>
            </a:r>
            <a:r>
              <a:rPr lang="en-GB" altLang="en-US" b="1" dirty="0">
                <a:latin typeface="Comic Sans MS" panose="030F0902030302020204" pitchFamily="66" charset="0"/>
              </a:rPr>
              <a:t>suggested</a:t>
            </a:r>
            <a:r>
              <a:rPr lang="en-GB" altLang="en-US" dirty="0">
                <a:latin typeface="Comic Sans MS" panose="030F0902030302020204" pitchFamily="66" charset="0"/>
              </a:rPr>
              <a:t> objectives from the National Curriculum for Year 5/6. Teachers should select the most appropriate focuses for the children they teach. Further objectives will be met incidentally as the unit progresses.</a:t>
            </a:r>
          </a:p>
          <a:p>
            <a:pPr eaLnBrk="1" hangingPunct="1"/>
            <a:r>
              <a:rPr lang="en-GB" altLang="en-US" b="1" dirty="0">
                <a:latin typeface="Comic Sans MS" panose="030F0902030302020204" pitchFamily="66" charset="0"/>
              </a:rPr>
              <a:t>National Curriculum Non statutory guidance:</a:t>
            </a:r>
          </a:p>
          <a:p>
            <a:pPr eaLnBrk="1" hangingPunct="1"/>
            <a:r>
              <a:rPr lang="en-GB" altLang="en-US" dirty="0">
                <a:latin typeface="Comic Sans MS" panose="030F0902030302020204" pitchFamily="66" charset="0"/>
              </a:rPr>
              <a:t>In using reference books, pupils need to know what information they need to look for before they begin and need to understand the task. They should be shown how to use contents pages and indexes to locate information. The skills of information retrieval that are taught should be applied, for example, in reading history, geography and science textbooks, and in contexts where pupils are genuinely motivated to find out information, for example, reading information leaflets before a gallery or museum visit or reading a theatre programme or review. Teachers should consider making use of any library services and expertise to support this.</a:t>
            </a:r>
          </a:p>
          <a:p>
            <a:pPr eaLnBrk="1" hangingPunct="1"/>
            <a:endParaRPr lang="en-US"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14</a:t>
            </a:fld>
            <a:endParaRPr lang="en-US"/>
          </a:p>
        </p:txBody>
      </p:sp>
    </p:spTree>
    <p:extLst>
      <p:ext uri="{BB962C8B-B14F-4D97-AF65-F5344CB8AC3E}">
        <p14:creationId xmlns:p14="http://schemas.microsoft.com/office/powerpoint/2010/main" val="37803169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latin typeface="Comic Sans MS" panose="030F0902030302020204" pitchFamily="66" charset="0"/>
              </a:rPr>
              <a:t>Preparation for reading</a:t>
            </a:r>
          </a:p>
          <a:p>
            <a:pPr eaLnBrk="1" hangingPunct="1"/>
            <a:r>
              <a:rPr lang="en-GB" altLang="en-US" dirty="0">
                <a:latin typeface="Comic Sans MS" panose="030F0902030302020204" pitchFamily="66" charset="0"/>
              </a:rPr>
              <a:t>Be led by where the discussion with the children heads. There may be some children who already know a great deal.</a:t>
            </a:r>
          </a:p>
        </p:txBody>
      </p:sp>
      <p:sp>
        <p:nvSpPr>
          <p:cNvPr id="4" name="Slide Number Placeholder 3"/>
          <p:cNvSpPr>
            <a:spLocks noGrp="1"/>
          </p:cNvSpPr>
          <p:nvPr>
            <p:ph type="sldNum" sz="quarter" idx="5"/>
          </p:nvPr>
        </p:nvSpPr>
        <p:spPr/>
        <p:txBody>
          <a:bodyPr/>
          <a:lstStyle/>
          <a:p>
            <a:fld id="{311D70A8-8575-AB47-B894-1AEE29AFC934}" type="slidenum">
              <a:rPr lang="en-US" smtClean="0"/>
              <a:t>15</a:t>
            </a:fld>
            <a:endParaRPr lang="en-US"/>
          </a:p>
        </p:txBody>
      </p:sp>
    </p:spTree>
    <p:extLst>
      <p:ext uri="{BB962C8B-B14F-4D97-AF65-F5344CB8AC3E}">
        <p14:creationId xmlns:p14="http://schemas.microsoft.com/office/powerpoint/2010/main" val="26086160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latin typeface="Comic Sans MS" panose="030F0902030302020204" pitchFamily="66" charset="0"/>
              </a:rPr>
              <a:t>Preparation for reading</a:t>
            </a:r>
          </a:p>
          <a:p>
            <a:pPr eaLnBrk="1" hangingPunct="1"/>
            <a:r>
              <a:rPr lang="en-GB" altLang="en-US" dirty="0">
                <a:latin typeface="Comic Sans MS" panose="030F0902030302020204" pitchFamily="66" charset="0"/>
              </a:rPr>
              <a:t>Be led by where the discussion with the children heads. There may be some children who already know a great deal.</a:t>
            </a:r>
          </a:p>
        </p:txBody>
      </p:sp>
      <p:sp>
        <p:nvSpPr>
          <p:cNvPr id="4" name="Slide Number Placeholder 3"/>
          <p:cNvSpPr>
            <a:spLocks noGrp="1"/>
          </p:cNvSpPr>
          <p:nvPr>
            <p:ph type="sldNum" sz="quarter" idx="5"/>
          </p:nvPr>
        </p:nvSpPr>
        <p:spPr/>
        <p:txBody>
          <a:bodyPr/>
          <a:lstStyle/>
          <a:p>
            <a:fld id="{311D70A8-8575-AB47-B894-1AEE29AFC934}" type="slidenum">
              <a:rPr lang="en-US" smtClean="0"/>
              <a:t>16</a:t>
            </a:fld>
            <a:endParaRPr lang="en-US"/>
          </a:p>
        </p:txBody>
      </p:sp>
    </p:spTree>
    <p:extLst>
      <p:ext uri="{BB962C8B-B14F-4D97-AF65-F5344CB8AC3E}">
        <p14:creationId xmlns:p14="http://schemas.microsoft.com/office/powerpoint/2010/main" val="29690438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latin typeface="Comic Sans MS" panose="030F0902030302020204" pitchFamily="66" charset="0"/>
              </a:rPr>
              <a:t>Preparation for reading.</a:t>
            </a:r>
          </a:p>
          <a:p>
            <a:pPr eaLnBrk="1" hangingPunct="1"/>
            <a:r>
              <a:rPr lang="en-GB" altLang="en-US" b="1" dirty="0">
                <a:latin typeface="Comic Sans MS" panose="030F0902030302020204" pitchFamily="66" charset="0"/>
              </a:rPr>
              <a:t>Boatswain</a:t>
            </a:r>
            <a:r>
              <a:rPr lang="en-GB" altLang="en-US" dirty="0">
                <a:latin typeface="Comic Sans MS" panose="030F0902030302020204" pitchFamily="66" charset="0"/>
              </a:rPr>
              <a:t> pronounced </a:t>
            </a:r>
            <a:r>
              <a:rPr lang="en-GB" altLang="en-US" b="1" dirty="0">
                <a:latin typeface="Comic Sans MS" panose="030F0902030302020204" pitchFamily="66" charset="0"/>
              </a:rPr>
              <a:t>bosun.</a:t>
            </a:r>
          </a:p>
          <a:p>
            <a:pPr eaLnBrk="1" hangingPunct="1"/>
            <a:r>
              <a:rPr lang="en-GB" altLang="en-US" dirty="0">
                <a:latin typeface="Comic Sans MS" panose="030F0902030302020204" pitchFamily="66" charset="0"/>
              </a:rPr>
              <a:t>Elicit discussion about who had the most important job and why. There is not one correct answer; children need to consider and justify their choices. For example, the Captain would have been the highest paid, which befitted his responsibilities. Without him, nothing on the ship would function; however, it could be argued that, for this journey on the Titanic, the lookout was the most important role.</a:t>
            </a:r>
          </a:p>
        </p:txBody>
      </p:sp>
      <p:sp>
        <p:nvSpPr>
          <p:cNvPr id="4" name="Slide Number Placeholder 3"/>
          <p:cNvSpPr>
            <a:spLocks noGrp="1"/>
          </p:cNvSpPr>
          <p:nvPr>
            <p:ph type="sldNum" sz="quarter" idx="5"/>
          </p:nvPr>
        </p:nvSpPr>
        <p:spPr/>
        <p:txBody>
          <a:bodyPr/>
          <a:lstStyle/>
          <a:p>
            <a:fld id="{311D70A8-8575-AB47-B894-1AEE29AFC934}" type="slidenum">
              <a:rPr lang="en-US" smtClean="0"/>
              <a:t>17</a:t>
            </a:fld>
            <a:endParaRPr lang="en-US"/>
          </a:p>
        </p:txBody>
      </p:sp>
    </p:spTree>
    <p:extLst>
      <p:ext uri="{BB962C8B-B14F-4D97-AF65-F5344CB8AC3E}">
        <p14:creationId xmlns:p14="http://schemas.microsoft.com/office/powerpoint/2010/main" val="29547641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latin typeface="Comic Sans MS" panose="030F0902030302020204" pitchFamily="66" charset="0"/>
              </a:rPr>
              <a:t>Provide opportunities</a:t>
            </a:r>
            <a:r>
              <a:rPr lang="en-US" altLang="en-US" dirty="0">
                <a:latin typeface="Comic Sans MS" panose="030F0902030302020204" pitchFamily="66" charset="0"/>
              </a:rPr>
              <a:t> for children to explore the building of the ship by viewing film clips and animations.</a:t>
            </a:r>
          </a:p>
          <a:p>
            <a:pPr eaLnBrk="1" hangingPunct="1"/>
            <a:r>
              <a:rPr lang="en-US" altLang="en-US" dirty="0">
                <a:latin typeface="Comic Sans MS" panose="030F0902030302020204" pitchFamily="66" charset="0"/>
              </a:rPr>
              <a:t>The short texts encountered at this early preparation stage deliberately demonstrate the use of the passive which will be explored in greater detail later, but which could be alluded to at this stage.</a:t>
            </a:r>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18</a:t>
            </a:fld>
            <a:endParaRPr lang="en-US"/>
          </a:p>
        </p:txBody>
      </p:sp>
    </p:spTree>
    <p:extLst>
      <p:ext uri="{BB962C8B-B14F-4D97-AF65-F5344CB8AC3E}">
        <p14:creationId xmlns:p14="http://schemas.microsoft.com/office/powerpoint/2010/main" val="15012113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latin typeface="Comic Sans MS" panose="030F0902030302020204" pitchFamily="66" charset="0"/>
              </a:rPr>
              <a:t>The two YouTube clips mentioned below are a clever mix of film clips and original stills. They provide opportunities for paired, group and whole class discussion.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Times New Roman" panose="02020603050405020304" pitchFamily="18" charset="0"/>
              </a:rPr>
              <a:t>Building the Titanic part 1, </a:t>
            </a:r>
            <a:r>
              <a:rPr lang="en-GB" sz="1800" u="sng" dirty="0">
                <a:solidFill>
                  <a:srgbClr val="00B050"/>
                </a:solidFill>
                <a:effectLst/>
                <a:latin typeface="Comic Sans MS" panose="030F0702030302020204" pitchFamily="66" charset="0"/>
                <a:ea typeface="Times New Roman" panose="02020603050405020304" pitchFamily="18" charset="0"/>
                <a:cs typeface="Comic Sans MS" panose="030F0702030302020204" pitchFamily="66" charset="0"/>
                <a:hlinkClick r:id="rId3"/>
              </a:rPr>
              <a:t>https://www.youtube.com/watch?v=fNMCl9eM9jg</a:t>
            </a:r>
            <a:br>
              <a:rPr lang="en-GB" sz="1800" dirty="0">
                <a:solidFill>
                  <a:srgbClr val="FF0000"/>
                </a:solidFill>
                <a:effectLst/>
                <a:latin typeface="Comic Sans MS" panose="030F0702030302020204" pitchFamily="66" charset="0"/>
                <a:ea typeface="Times New Roman" panose="02020603050405020304" pitchFamily="18" charset="0"/>
              </a:rPr>
            </a:br>
            <a:r>
              <a:rPr lang="en-GB" sz="1800" dirty="0">
                <a:effectLst/>
                <a:latin typeface="Comic Sans MS" panose="030F0702030302020204" pitchFamily="66" charset="0"/>
                <a:ea typeface="Times New Roman" panose="02020603050405020304" pitchFamily="18" charset="0"/>
                <a:cs typeface="Comic Sans MS" panose="030F0702030302020204" pitchFamily="66" charset="0"/>
              </a:rPr>
              <a:t>Building the Titanic part 2, </a:t>
            </a:r>
            <a:r>
              <a:rPr lang="en-GB" sz="1800" u="sng" dirty="0">
                <a:solidFill>
                  <a:srgbClr val="00B050"/>
                </a:solidFill>
                <a:effectLst/>
                <a:latin typeface="Comic Sans MS" panose="030F0702030302020204" pitchFamily="66" charset="0"/>
                <a:ea typeface="Times New Roman" panose="02020603050405020304" pitchFamily="18" charset="0"/>
                <a:cs typeface="Comic Sans MS" panose="030F0702030302020204" pitchFamily="66" charset="0"/>
                <a:hlinkClick r:id="rId4"/>
              </a:rPr>
              <a:t>https://www.youtube.com/watch?v=Y4JbJsuFJqg</a:t>
            </a:r>
            <a:endParaRPr lang="en-GB" sz="1800" dirty="0">
              <a:effectLst/>
              <a:latin typeface="Times New Roman" panose="02020603050405020304" pitchFamily="18" charset="0"/>
              <a:ea typeface="Times New Roman" panose="02020603050405020304" pitchFamily="18" charset="0"/>
            </a:endParaRPr>
          </a:p>
          <a:p>
            <a:pPr eaLnBrk="1" hangingPunct="1"/>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19</a:t>
            </a:fld>
            <a:endParaRPr lang="en-US"/>
          </a:p>
        </p:txBody>
      </p:sp>
    </p:spTree>
    <p:extLst>
      <p:ext uri="{BB962C8B-B14F-4D97-AF65-F5344CB8AC3E}">
        <p14:creationId xmlns:p14="http://schemas.microsoft.com/office/powerpoint/2010/main" val="39374963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i="1" dirty="0">
                <a:latin typeface="Comic Sans MS" panose="030F0902030302020204" pitchFamily="66" charset="0"/>
              </a:rPr>
              <a:t>Priming pupils for reading</a:t>
            </a:r>
            <a:endParaRPr lang="en-GB" altLang="en-US" dirty="0">
              <a:latin typeface="Comic Sans MS" panose="030F0902030302020204" pitchFamily="66" charset="0"/>
            </a:endParaRPr>
          </a:p>
          <a:p>
            <a:pPr eaLnBrk="1" hangingPunct="1"/>
            <a:r>
              <a:rPr lang="en-GB" altLang="en-US" i="1" dirty="0">
                <a:latin typeface="Comic Sans MS" panose="030F0902030302020204" pitchFamily="66" charset="0"/>
              </a:rPr>
              <a:t>Use a visual image to focus attention on key ideas, to engage their imaginations, to provide hooks for thinking</a:t>
            </a:r>
          </a:p>
          <a:p>
            <a:pPr eaLnBrk="1" hangingPunct="1"/>
            <a:r>
              <a:rPr lang="en-GB" altLang="en-US" i="1" dirty="0">
                <a:latin typeface="Comic Sans MS" panose="030F0902030302020204" pitchFamily="66" charset="0"/>
              </a:rPr>
              <a:t>Opportunity to explore associations with known events in history.</a:t>
            </a:r>
            <a:endParaRPr lang="en-GB" altLang="en-US" dirty="0">
              <a:latin typeface="Comic Sans MS" panose="030F0902030302020204" pitchFamily="66" charset="0"/>
            </a:endParaRPr>
          </a:p>
          <a:p>
            <a:pPr eaLnBrk="1" hangingPunct="1"/>
            <a:r>
              <a:rPr lang="en-GB" altLang="en-US" dirty="0">
                <a:latin typeface="Comic Sans MS" panose="030F0902030302020204" pitchFamily="66" charset="0"/>
              </a:rPr>
              <a:t>There are no wrong answers. It is the children’s responses you are trying to elicit. The most challenging follow up question is ‘Why?’</a:t>
            </a:r>
          </a:p>
        </p:txBody>
      </p:sp>
      <p:sp>
        <p:nvSpPr>
          <p:cNvPr id="4" name="Slide Number Placeholder 3"/>
          <p:cNvSpPr>
            <a:spLocks noGrp="1"/>
          </p:cNvSpPr>
          <p:nvPr>
            <p:ph type="sldNum" sz="quarter" idx="5"/>
          </p:nvPr>
        </p:nvSpPr>
        <p:spPr/>
        <p:txBody>
          <a:bodyPr/>
          <a:lstStyle/>
          <a:p>
            <a:fld id="{311D70A8-8575-AB47-B894-1AEE29AFC934}" type="slidenum">
              <a:rPr lang="en-US" smtClean="0"/>
              <a:t>20</a:t>
            </a:fld>
            <a:endParaRPr lang="en-US"/>
          </a:p>
        </p:txBody>
      </p:sp>
    </p:spTree>
    <p:extLst>
      <p:ext uri="{BB962C8B-B14F-4D97-AF65-F5344CB8AC3E}">
        <p14:creationId xmlns:p14="http://schemas.microsoft.com/office/powerpoint/2010/main" val="5299730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i="1" dirty="0">
                <a:latin typeface="Comic Sans MS" panose="030F0902030302020204" pitchFamily="66" charset="0"/>
              </a:rPr>
              <a:t>Importance of talk and analysis being rooted in personal response; </a:t>
            </a:r>
          </a:p>
          <a:p>
            <a:pPr eaLnBrk="1" hangingPunct="1"/>
            <a:r>
              <a:rPr lang="en-GB" altLang="en-US" i="1" dirty="0">
                <a:latin typeface="Comic Sans MS" panose="030F0902030302020204" pitchFamily="66" charset="0"/>
              </a:rPr>
              <a:t>Give individuals or pairs their own copy of the text. A ‘Tell-me grid’ recommended by Aidan Chambers is one mechanism for structuring thinking. </a:t>
            </a:r>
            <a:r>
              <a:rPr lang="en-GB" altLang="en-US" i="0" dirty="0">
                <a:latin typeface="Comic Sans MS" panose="030F0902030302020204" pitchFamily="66" charset="0"/>
              </a:rPr>
              <a:t>This grid is supplied on the accompanying PDF.</a:t>
            </a:r>
          </a:p>
          <a:p>
            <a:pPr eaLnBrk="1" hangingPunct="1"/>
            <a:r>
              <a:rPr lang="en-GB" altLang="en-US" i="1" dirty="0">
                <a:latin typeface="Comic Sans MS" panose="030F0902030302020204" pitchFamily="66" charset="0"/>
              </a:rPr>
              <a:t>Blend pair, small group and whole-class talk</a:t>
            </a:r>
            <a:endParaRPr lang="en-GB" altLang="en-US" dirty="0">
              <a:latin typeface="Comic Sans MS" panose="030F0902030302020204" pitchFamily="66" charset="0"/>
            </a:endParaRPr>
          </a:p>
          <a:p>
            <a:pPr eaLnBrk="1" hangingPunct="1"/>
            <a:r>
              <a:rPr lang="en-GB" altLang="en-US" i="1" dirty="0">
                <a:latin typeface="Comic Sans MS" panose="030F0902030302020204" pitchFamily="66" charset="0"/>
              </a:rPr>
              <a:t>Train pupils over time to talk in small groups; strategies for structuring talk (turn-taking in a given order, asking each other questions, etc)</a:t>
            </a:r>
            <a:endParaRPr lang="en-GB" altLang="en-US" dirty="0">
              <a:latin typeface="Comic Sans MS" panose="030F0902030302020204" pitchFamily="66" charset="0"/>
            </a:endParaRPr>
          </a:p>
          <a:p>
            <a:pPr eaLnBrk="1" hangingPunct="1"/>
            <a:r>
              <a:rPr lang="en-GB" altLang="en-US" i="1" dirty="0">
                <a:latin typeface="Comic Sans MS" panose="030F0902030302020204" pitchFamily="66" charset="0"/>
              </a:rPr>
              <a:t>The teacher spends time joining tables; over a series of lessons, can interact with and assess individuals as might in small group reading sessions.</a:t>
            </a:r>
          </a:p>
        </p:txBody>
      </p:sp>
      <p:sp>
        <p:nvSpPr>
          <p:cNvPr id="4" name="Slide Number Placeholder 3"/>
          <p:cNvSpPr>
            <a:spLocks noGrp="1"/>
          </p:cNvSpPr>
          <p:nvPr>
            <p:ph type="sldNum" sz="quarter" idx="5"/>
          </p:nvPr>
        </p:nvSpPr>
        <p:spPr/>
        <p:txBody>
          <a:bodyPr/>
          <a:lstStyle/>
          <a:p>
            <a:fld id="{311D70A8-8575-AB47-B894-1AEE29AFC934}" type="slidenum">
              <a:rPr lang="en-US" smtClean="0"/>
              <a:t>21</a:t>
            </a:fld>
            <a:endParaRPr lang="en-US"/>
          </a:p>
        </p:txBody>
      </p:sp>
    </p:spTree>
    <p:extLst>
      <p:ext uri="{BB962C8B-B14F-4D97-AF65-F5344CB8AC3E}">
        <p14:creationId xmlns:p14="http://schemas.microsoft.com/office/powerpoint/2010/main" val="141480288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i="1" dirty="0">
                <a:latin typeface="Comic Sans MS" panose="030F0902030302020204" pitchFamily="66" charset="0"/>
              </a:rPr>
              <a:t>Importance of talk and analysis being rooted in personal response; </a:t>
            </a:r>
          </a:p>
          <a:p>
            <a:pPr eaLnBrk="1" hangingPunct="1"/>
            <a:r>
              <a:rPr lang="en-GB" altLang="en-US" i="1" dirty="0">
                <a:latin typeface="Comic Sans MS" panose="030F0902030302020204" pitchFamily="66" charset="0"/>
              </a:rPr>
              <a:t>Give individuals or pairs their own copy of the text. A ‘Tell-me grid’ recommended by Aidan Chambers is one mechanism for structuring thinking. (This grid is supplied on the accompanying PDF.)</a:t>
            </a:r>
          </a:p>
          <a:p>
            <a:pPr eaLnBrk="1" hangingPunct="1"/>
            <a:r>
              <a:rPr lang="en-GB" altLang="en-US" i="1" dirty="0">
                <a:latin typeface="Comic Sans MS" panose="030F0902030302020204" pitchFamily="66" charset="0"/>
              </a:rPr>
              <a:t>Blend pair, small group and whole-class talk</a:t>
            </a:r>
            <a:endParaRPr lang="en-GB" altLang="en-US" dirty="0">
              <a:latin typeface="Comic Sans MS" panose="030F0902030302020204" pitchFamily="66" charset="0"/>
            </a:endParaRPr>
          </a:p>
          <a:p>
            <a:pPr eaLnBrk="1" hangingPunct="1"/>
            <a:r>
              <a:rPr lang="en-GB" altLang="en-US" i="1" dirty="0">
                <a:latin typeface="Comic Sans MS" panose="030F0902030302020204" pitchFamily="66" charset="0"/>
              </a:rPr>
              <a:t>Train pupils over time to talk in small groups; strategies for structuring talk (turn-taking in a given order, asking each other questions, etc)</a:t>
            </a:r>
            <a:endParaRPr lang="en-GB" altLang="en-US" dirty="0">
              <a:latin typeface="Comic Sans MS" panose="030F0902030302020204" pitchFamily="66" charset="0"/>
            </a:endParaRPr>
          </a:p>
          <a:p>
            <a:pPr eaLnBrk="1" hangingPunct="1"/>
            <a:r>
              <a:rPr lang="en-GB" altLang="en-US" i="1" dirty="0">
                <a:latin typeface="Comic Sans MS" panose="030F0902030302020204" pitchFamily="66" charset="0"/>
              </a:rPr>
              <a:t>The teacher spends time joining tables; over a series of lessons, can interact with and assess individuals as might in small group reading sessions</a:t>
            </a:r>
            <a:endParaRPr lang="en-GB" altLang="en-US" dirty="0">
              <a:latin typeface="Comic Sans MS" panose="030F0902030302020204" pitchFamily="66" charset="0"/>
            </a:endParaRPr>
          </a:p>
          <a:p>
            <a:pPr eaLnBrk="1" hangingPunct="1"/>
            <a:endParaRPr lang="en-GB" altLang="en-US" i="1"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22</a:t>
            </a:fld>
            <a:endParaRPr lang="en-US"/>
          </a:p>
        </p:txBody>
      </p:sp>
    </p:spTree>
    <p:extLst>
      <p:ext uri="{BB962C8B-B14F-4D97-AF65-F5344CB8AC3E}">
        <p14:creationId xmlns:p14="http://schemas.microsoft.com/office/powerpoint/2010/main" val="38169069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latin typeface="Comic Sans MS" panose="030F0902030302020204" pitchFamily="66" charset="0"/>
              </a:rPr>
              <a:t>The Teaching Sequence for Writing is still the recommended approach to the teaching of reading and writing.</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a:t>
            </a:fld>
            <a:endParaRPr lang="en-US" dirty="0"/>
          </a:p>
        </p:txBody>
      </p:sp>
    </p:spTree>
    <p:extLst>
      <p:ext uri="{BB962C8B-B14F-4D97-AF65-F5344CB8AC3E}">
        <p14:creationId xmlns:p14="http://schemas.microsoft.com/office/powerpoint/2010/main" val="5956434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latin typeface="Comic Sans MS" panose="030F0902030302020204" pitchFamily="66" charset="0"/>
              </a:rPr>
              <a:t>This is a report set in the past which has elements of time but is not reporting facts in a strict chronological order. It is written in the 3</a:t>
            </a:r>
            <a:r>
              <a:rPr lang="en-GB" altLang="en-US" baseline="30000" dirty="0">
                <a:latin typeface="Comic Sans MS" panose="030F0902030302020204" pitchFamily="66" charset="0"/>
              </a:rPr>
              <a:t>rd</a:t>
            </a:r>
            <a:r>
              <a:rPr lang="en-GB" altLang="en-US" dirty="0">
                <a:latin typeface="Comic Sans MS" panose="030F0902030302020204" pitchFamily="66" charset="0"/>
              </a:rPr>
              <a:t> person. </a:t>
            </a:r>
          </a:p>
          <a:p>
            <a:pPr eaLnBrk="1" hangingPunct="1"/>
            <a:r>
              <a:rPr lang="en-GB" altLang="en-US" dirty="0">
                <a:latin typeface="Comic Sans MS" panose="030F0902030302020204" pitchFamily="66" charset="0"/>
              </a:rPr>
              <a:t>NC: When teachers are reading with or to pupils, attention should be paid to new vocabulary – both a word’s meaning(s) and its correct pronunciation.</a:t>
            </a:r>
          </a:p>
        </p:txBody>
      </p:sp>
      <p:sp>
        <p:nvSpPr>
          <p:cNvPr id="4" name="Slide Number Placeholder 3"/>
          <p:cNvSpPr>
            <a:spLocks noGrp="1"/>
          </p:cNvSpPr>
          <p:nvPr>
            <p:ph type="sldNum" sz="quarter" idx="5"/>
          </p:nvPr>
        </p:nvSpPr>
        <p:spPr/>
        <p:txBody>
          <a:bodyPr/>
          <a:lstStyle/>
          <a:p>
            <a:fld id="{311D70A8-8575-AB47-B894-1AEE29AFC934}" type="slidenum">
              <a:rPr lang="en-US" smtClean="0"/>
              <a:t>23</a:t>
            </a:fld>
            <a:endParaRPr lang="en-US"/>
          </a:p>
        </p:txBody>
      </p:sp>
    </p:spTree>
    <p:extLst>
      <p:ext uri="{BB962C8B-B14F-4D97-AF65-F5344CB8AC3E}">
        <p14:creationId xmlns:p14="http://schemas.microsoft.com/office/powerpoint/2010/main" val="23649094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latin typeface="Comic Sans MS" panose="030F0902030302020204" pitchFamily="66" charset="0"/>
              </a:rPr>
              <a:t>This is a report set in the past which has elements of time but is not reporting facts in a strict chronological order. It is written in the 3</a:t>
            </a:r>
            <a:r>
              <a:rPr lang="en-GB" altLang="en-US" baseline="30000" dirty="0">
                <a:latin typeface="Comic Sans MS" panose="030F0902030302020204" pitchFamily="66" charset="0"/>
              </a:rPr>
              <a:t>rd</a:t>
            </a:r>
            <a:r>
              <a:rPr lang="en-GB" altLang="en-US" dirty="0">
                <a:latin typeface="Comic Sans MS" panose="030F0902030302020204" pitchFamily="66" charset="0"/>
              </a:rPr>
              <a:t> person. </a:t>
            </a:r>
          </a:p>
          <a:p>
            <a:pPr eaLnBrk="1" hangingPunct="1"/>
            <a:r>
              <a:rPr lang="en-GB" altLang="en-US" dirty="0">
                <a:latin typeface="Comic Sans MS" panose="030F0902030302020204" pitchFamily="66" charset="0"/>
              </a:rPr>
              <a:t>NC: When teachers are reading with or to pupils, attention should be paid to new vocabulary – both a word’s meaning(s) and its correct pronunciation.</a:t>
            </a:r>
          </a:p>
        </p:txBody>
      </p:sp>
      <p:sp>
        <p:nvSpPr>
          <p:cNvPr id="4" name="Slide Number Placeholder 3"/>
          <p:cNvSpPr>
            <a:spLocks noGrp="1"/>
          </p:cNvSpPr>
          <p:nvPr>
            <p:ph type="sldNum" sz="quarter" idx="5"/>
          </p:nvPr>
        </p:nvSpPr>
        <p:spPr/>
        <p:txBody>
          <a:bodyPr/>
          <a:lstStyle/>
          <a:p>
            <a:fld id="{311D70A8-8575-AB47-B894-1AEE29AFC934}" type="slidenum">
              <a:rPr lang="en-US" smtClean="0"/>
              <a:t>24</a:t>
            </a:fld>
            <a:endParaRPr lang="en-US"/>
          </a:p>
        </p:txBody>
      </p:sp>
    </p:spTree>
    <p:extLst>
      <p:ext uri="{BB962C8B-B14F-4D97-AF65-F5344CB8AC3E}">
        <p14:creationId xmlns:p14="http://schemas.microsoft.com/office/powerpoint/2010/main" val="94110763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i="1" dirty="0">
                <a:latin typeface="Comic Sans MS" panose="030F0902030302020204" pitchFamily="66" charset="0"/>
              </a:rPr>
              <a:t>Children’s comments can lead to the discussion picking up different interpretations.</a:t>
            </a:r>
            <a:endParaRPr lang="en-GB" altLang="en-US" dirty="0">
              <a:latin typeface="Comic Sans MS" panose="030F0902030302020204" pitchFamily="66" charset="0"/>
            </a:endParaRPr>
          </a:p>
          <a:p>
            <a:pPr eaLnBrk="1" hangingPunct="1"/>
            <a:r>
              <a:rPr lang="en-GB" altLang="en-US" i="1" dirty="0">
                <a:latin typeface="Comic Sans MS" panose="030F0902030302020204" pitchFamily="66" charset="0"/>
              </a:rPr>
              <a:t>Structure the questioning to build in challenge and support.</a:t>
            </a:r>
          </a:p>
          <a:p>
            <a:pPr eaLnBrk="1" hangingPunct="1"/>
            <a:r>
              <a:rPr lang="en-GB" altLang="en-US" i="1" dirty="0">
                <a:latin typeface="Comic Sans MS" panose="030F0902030302020204" pitchFamily="66" charset="0"/>
              </a:rPr>
              <a:t>Children learn from each other by listening to classmates justify and elaborate.</a:t>
            </a:r>
          </a:p>
          <a:p>
            <a:pPr eaLnBrk="1" hangingPunct="1"/>
            <a:r>
              <a:rPr lang="en-GB" altLang="en-US" i="1" dirty="0">
                <a:latin typeface="Comic Sans MS" panose="030F0902030302020204" pitchFamily="66" charset="0"/>
              </a:rPr>
              <a:t>Supporting comments used with kind permission of https://</a:t>
            </a:r>
            <a:r>
              <a:rPr lang="en-GB" altLang="en-US" i="1" dirty="0" err="1">
                <a:latin typeface="Comic Sans MS" panose="030F0902030302020204" pitchFamily="66" charset="0"/>
              </a:rPr>
              <a:t>jamesdurran.blog</a:t>
            </a:r>
            <a:r>
              <a:rPr lang="en-GB" altLang="en-US" i="1" dirty="0">
                <a:latin typeface="Comic Sans MS" panose="030F0902030302020204" pitchFamily="66" charset="0"/>
              </a:rPr>
              <a:t>/</a:t>
            </a:r>
            <a:endParaRPr lang="en-GB" altLang="en-US" dirty="0">
              <a:latin typeface="Comic Sans MS" panose="030F0902030302020204" pitchFamily="66" charset="0"/>
            </a:endParaRPr>
          </a:p>
          <a:p>
            <a:pPr eaLnBrk="1" hangingPunct="1"/>
            <a:r>
              <a:rPr lang="en-GB" altLang="en-US" dirty="0">
                <a:latin typeface="Comic Sans MS" panose="030F0902030302020204" pitchFamily="66" charset="0"/>
              </a:rPr>
              <a:t> </a:t>
            </a:r>
          </a:p>
        </p:txBody>
      </p:sp>
      <p:sp>
        <p:nvSpPr>
          <p:cNvPr id="4" name="Slide Number Placeholder 3"/>
          <p:cNvSpPr>
            <a:spLocks noGrp="1"/>
          </p:cNvSpPr>
          <p:nvPr>
            <p:ph type="sldNum" sz="quarter" idx="5"/>
          </p:nvPr>
        </p:nvSpPr>
        <p:spPr/>
        <p:txBody>
          <a:bodyPr/>
          <a:lstStyle/>
          <a:p>
            <a:fld id="{311D70A8-8575-AB47-B894-1AEE29AFC934}" type="slidenum">
              <a:rPr lang="en-US" smtClean="0"/>
              <a:t>25</a:t>
            </a:fld>
            <a:endParaRPr lang="en-US"/>
          </a:p>
        </p:txBody>
      </p:sp>
    </p:spTree>
    <p:extLst>
      <p:ext uri="{BB962C8B-B14F-4D97-AF65-F5344CB8AC3E}">
        <p14:creationId xmlns:p14="http://schemas.microsoft.com/office/powerpoint/2010/main" val="60580721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sz="1200" dirty="0">
                <a:solidFill>
                  <a:srgbClr val="343433"/>
                </a:solidFill>
              </a:rPr>
              <a:t>Do not underestimate the </a:t>
            </a:r>
            <a:r>
              <a:rPr lang="en-US" altLang="en-US" sz="1200" dirty="0">
                <a:solidFill>
                  <a:srgbClr val="343433"/>
                </a:solidFill>
              </a:rPr>
              <a:t>investment you are making at this stage in the children’s understanding and future writing success.</a:t>
            </a:r>
            <a:endParaRPr lang="en-GB" altLang="en-US" sz="1200" dirty="0">
              <a:solidFill>
                <a:srgbClr val="343433"/>
              </a:solidFill>
            </a:endParaRPr>
          </a:p>
          <a:p>
            <a:pPr eaLnBrk="1" hangingPunct="1"/>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26</a:t>
            </a:fld>
            <a:endParaRPr lang="en-US"/>
          </a:p>
        </p:txBody>
      </p:sp>
    </p:spTree>
    <p:extLst>
      <p:ext uri="{BB962C8B-B14F-4D97-AF65-F5344CB8AC3E}">
        <p14:creationId xmlns:p14="http://schemas.microsoft.com/office/powerpoint/2010/main" val="15383542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latin typeface="Comic Sans MS" panose="030F0902030302020204" pitchFamily="66" charset="0"/>
              </a:rPr>
              <a:t>This basic understanding about root</a:t>
            </a:r>
            <a:r>
              <a:rPr lang="en-US" altLang="en-US" dirty="0">
                <a:latin typeface="Comic Sans MS" panose="030F0902030302020204" pitchFamily="66" charset="0"/>
              </a:rPr>
              <a:t> words (or roots), prefixes and suffixes is a fundamental understanding that, once grasped, can help children with both spelling and the understanding of unfamiliar words. A significant proportion of words in the English language are made up of roots, prefixes and suffixes and this is reflected in the NC.</a:t>
            </a:r>
          </a:p>
          <a:p>
            <a:pPr eaLnBrk="1" hangingPunct="1"/>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27</a:t>
            </a:fld>
            <a:endParaRPr lang="en-US"/>
          </a:p>
        </p:txBody>
      </p:sp>
    </p:spTree>
    <p:extLst>
      <p:ext uri="{BB962C8B-B14F-4D97-AF65-F5344CB8AC3E}">
        <p14:creationId xmlns:p14="http://schemas.microsoft.com/office/powerpoint/2010/main" val="366065968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latin typeface="Comic Sans MS" panose="030F0902030302020204" pitchFamily="66" charset="0"/>
              </a:rPr>
              <a:t>This basic understanding about root</a:t>
            </a:r>
            <a:r>
              <a:rPr lang="en-US" altLang="en-US" dirty="0">
                <a:latin typeface="Comic Sans MS" panose="030F0902030302020204" pitchFamily="66" charset="0"/>
              </a:rPr>
              <a:t> words (or roots), prefixes and suffixes is a fundamental understanding that, once grasped, can help children with both spelling and the understanding of unfamiliar words. A significant proportion of words in the English language are made up of roots, prefixes and suffixes and this is reflected in the NC.</a:t>
            </a:r>
          </a:p>
          <a:p>
            <a:pPr eaLnBrk="1" hangingPunct="1"/>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28</a:t>
            </a:fld>
            <a:endParaRPr lang="en-US"/>
          </a:p>
        </p:txBody>
      </p:sp>
    </p:spTree>
    <p:extLst>
      <p:ext uri="{BB962C8B-B14F-4D97-AF65-F5344CB8AC3E}">
        <p14:creationId xmlns:p14="http://schemas.microsoft.com/office/powerpoint/2010/main" val="64834905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29</a:t>
            </a:fld>
            <a:endParaRPr lang="en-US"/>
          </a:p>
        </p:txBody>
      </p:sp>
    </p:spTree>
    <p:extLst>
      <p:ext uri="{BB962C8B-B14F-4D97-AF65-F5344CB8AC3E}">
        <p14:creationId xmlns:p14="http://schemas.microsoft.com/office/powerpoint/2010/main" val="167652725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30</a:t>
            </a:fld>
            <a:endParaRPr lang="en-US"/>
          </a:p>
        </p:txBody>
      </p:sp>
    </p:spTree>
    <p:extLst>
      <p:ext uri="{BB962C8B-B14F-4D97-AF65-F5344CB8AC3E}">
        <p14:creationId xmlns:p14="http://schemas.microsoft.com/office/powerpoint/2010/main" val="53305106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31</a:t>
            </a:fld>
            <a:endParaRPr lang="en-US"/>
          </a:p>
        </p:txBody>
      </p:sp>
    </p:spTree>
    <p:extLst>
      <p:ext uri="{BB962C8B-B14F-4D97-AF65-F5344CB8AC3E}">
        <p14:creationId xmlns:p14="http://schemas.microsoft.com/office/powerpoint/2010/main" val="78096485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latin typeface="Comic Sans MS" panose="030F0902030302020204" pitchFamily="66" charset="0"/>
              </a:rPr>
              <a:t>This piece of writing is intended as a response activity to what has been read.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latin typeface="Comic Sans MS" panose="030F0902030302020204" pitchFamily="66" charset="0"/>
              </a:rPr>
              <a:t>The links referred to are also re-capped on the accompanying PDF:</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effectLst/>
                <a:latin typeface="Arial" panose="020B0604020202020204" pitchFamily="34" charset="0"/>
                <a:ea typeface="Times New Roman" panose="02020603050405020304" pitchFamily="18" charset="0"/>
              </a:rPr>
              <a:t>Originally mentioned in slide 18:</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effectLst/>
                <a:latin typeface="Arial" panose="020B0604020202020204" pitchFamily="34" charset="0"/>
                <a:ea typeface="Times New Roman" panose="02020603050405020304" pitchFamily="18" charset="0"/>
              </a:rPr>
              <a:t>https://www.bbc.co.uk/bitesize/topics/z8mpfg8/articles/zfcdqhv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effectLst/>
                <a:latin typeface="Arial" panose="020B0604020202020204" pitchFamily="34" charset="0"/>
                <a:ea typeface="Times New Roman" panose="02020603050405020304" pitchFamily="18" charset="0"/>
              </a:rPr>
              <a:t>https://www.bbc.co.uk/bitesize/topics/z8mpfg8/articles/zkg9dxs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effectLst/>
                <a:latin typeface="Arial" panose="020B0604020202020204" pitchFamily="34" charset="0"/>
                <a:ea typeface="Times New Roman" panose="02020603050405020304" pitchFamily="18" charset="0"/>
              </a:rPr>
              <a:t>Originally mentioned in slide 19:</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effectLst/>
                <a:latin typeface="Arial" panose="020B0604020202020204" pitchFamily="34" charset="0"/>
                <a:ea typeface="Times New Roman" panose="02020603050405020304" pitchFamily="18" charset="0"/>
              </a:rPr>
              <a:t>Building the Titanic part 1, </a:t>
            </a:r>
            <a:r>
              <a:rPr lang="en-GB" sz="1200" u="sng" dirty="0">
                <a:solidFill>
                  <a:srgbClr val="00B050"/>
                </a:solidFill>
                <a:effectLst/>
                <a:latin typeface="Comic Sans MS" panose="030F0702030302020204" pitchFamily="66" charset="0"/>
                <a:ea typeface="Times New Roman" panose="02020603050405020304" pitchFamily="18" charset="0"/>
                <a:cs typeface="Comic Sans MS" panose="030F0702030302020204" pitchFamily="66" charset="0"/>
                <a:hlinkClick r:id="rId3"/>
              </a:rPr>
              <a:t>https://www.youtube.com/watch?v=fNMCl9eM9jg</a:t>
            </a:r>
            <a:br>
              <a:rPr lang="en-GB" sz="1200" dirty="0">
                <a:solidFill>
                  <a:srgbClr val="FF0000"/>
                </a:solidFill>
                <a:effectLst/>
                <a:latin typeface="Comic Sans MS" panose="030F0702030302020204" pitchFamily="66" charset="0"/>
                <a:ea typeface="Times New Roman" panose="02020603050405020304" pitchFamily="18" charset="0"/>
              </a:rPr>
            </a:br>
            <a:r>
              <a:rPr lang="en-GB" sz="1200" dirty="0">
                <a:effectLst/>
                <a:latin typeface="Comic Sans MS" panose="030F0702030302020204" pitchFamily="66" charset="0"/>
                <a:ea typeface="Times New Roman" panose="02020603050405020304" pitchFamily="18" charset="0"/>
                <a:cs typeface="Comic Sans MS" panose="030F0702030302020204" pitchFamily="66" charset="0"/>
              </a:rPr>
              <a:t>Building the Titanic part 2, </a:t>
            </a:r>
            <a:r>
              <a:rPr lang="en-GB" sz="1200" u="sng" dirty="0">
                <a:solidFill>
                  <a:srgbClr val="00B050"/>
                </a:solidFill>
                <a:effectLst/>
                <a:latin typeface="Comic Sans MS" panose="030F0702030302020204" pitchFamily="66" charset="0"/>
                <a:ea typeface="Times New Roman" panose="02020603050405020304" pitchFamily="18" charset="0"/>
                <a:cs typeface="Comic Sans MS" panose="030F0702030302020204" pitchFamily="66" charset="0"/>
                <a:hlinkClick r:id="rId4"/>
              </a:rPr>
              <a:t>https://www.youtube.com/watch?v=Y4JbJsuFJqg</a:t>
            </a:r>
            <a:endParaRPr lang="en-GB" sz="120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altLang="en-US" dirty="0">
              <a:latin typeface="Comic Sans MS" panose="030F0902030302020204" pitchFamily="66" charset="0"/>
            </a:endParaRPr>
          </a:p>
          <a:p>
            <a:pPr eaLnBrk="1" hangingPunct="1"/>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32</a:t>
            </a:fld>
            <a:endParaRPr lang="en-US"/>
          </a:p>
        </p:txBody>
      </p:sp>
    </p:spTree>
    <p:extLst>
      <p:ext uri="{BB962C8B-B14F-4D97-AF65-F5344CB8AC3E}">
        <p14:creationId xmlns:p14="http://schemas.microsoft.com/office/powerpoint/2010/main" val="8929284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latin typeface="Comic Sans MS" panose="030F0902030302020204" pitchFamily="66" charset="0"/>
              </a:rPr>
              <a:t>Do not underestimate the investment made at the reading phase which will pay dividends in the writing phase.</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a:t>
            </a:fld>
            <a:endParaRPr lang="en-US" dirty="0"/>
          </a:p>
        </p:txBody>
      </p:sp>
    </p:spTree>
    <p:extLst>
      <p:ext uri="{BB962C8B-B14F-4D97-AF65-F5344CB8AC3E}">
        <p14:creationId xmlns:p14="http://schemas.microsoft.com/office/powerpoint/2010/main" val="108756609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latin typeface="Comic Sans MS" panose="030F0902030302020204" pitchFamily="66" charset="0"/>
              </a:rPr>
              <a:t>Create opportunities for children to respond to reading, either with a reader’s focus, or a writer’s focus.</a:t>
            </a:r>
          </a:p>
        </p:txBody>
      </p:sp>
      <p:sp>
        <p:nvSpPr>
          <p:cNvPr id="4" name="Slide Number Placeholder 3"/>
          <p:cNvSpPr>
            <a:spLocks noGrp="1"/>
          </p:cNvSpPr>
          <p:nvPr>
            <p:ph type="sldNum" sz="quarter" idx="5"/>
          </p:nvPr>
        </p:nvSpPr>
        <p:spPr/>
        <p:txBody>
          <a:bodyPr/>
          <a:lstStyle/>
          <a:p>
            <a:fld id="{311D70A8-8575-AB47-B894-1AEE29AFC934}" type="slidenum">
              <a:rPr lang="en-US" smtClean="0"/>
              <a:t>33</a:t>
            </a:fld>
            <a:endParaRPr lang="en-US"/>
          </a:p>
        </p:txBody>
      </p:sp>
    </p:spTree>
    <p:extLst>
      <p:ext uri="{BB962C8B-B14F-4D97-AF65-F5344CB8AC3E}">
        <p14:creationId xmlns:p14="http://schemas.microsoft.com/office/powerpoint/2010/main" val="278982974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34</a:t>
            </a:fld>
            <a:endParaRPr lang="en-US"/>
          </a:p>
        </p:txBody>
      </p:sp>
    </p:spTree>
    <p:extLst>
      <p:ext uri="{BB962C8B-B14F-4D97-AF65-F5344CB8AC3E}">
        <p14:creationId xmlns:p14="http://schemas.microsoft.com/office/powerpoint/2010/main" val="319342274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latin typeface="Comic Sans MS" panose="030F0902030302020204" pitchFamily="66" charset="0"/>
              </a:rPr>
              <a:t>These are suggested questions. Teachers should select the most appropriate focuses for the children they teach.</a:t>
            </a:r>
          </a:p>
          <a:p>
            <a:pPr eaLnBrk="1" hangingPunct="1"/>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35</a:t>
            </a:fld>
            <a:endParaRPr lang="en-US"/>
          </a:p>
        </p:txBody>
      </p:sp>
    </p:spTree>
    <p:extLst>
      <p:ext uri="{BB962C8B-B14F-4D97-AF65-F5344CB8AC3E}">
        <p14:creationId xmlns:p14="http://schemas.microsoft.com/office/powerpoint/2010/main" val="67518411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t>Use this extract to point out to the children where the passive has been used and allow opportunities to explore this tricky structure to ensure understanding.</a:t>
            </a:r>
          </a:p>
        </p:txBody>
      </p:sp>
      <p:sp>
        <p:nvSpPr>
          <p:cNvPr id="4" name="Slide Number Placeholder 3"/>
          <p:cNvSpPr>
            <a:spLocks noGrp="1"/>
          </p:cNvSpPr>
          <p:nvPr>
            <p:ph type="sldNum" sz="quarter" idx="5"/>
          </p:nvPr>
        </p:nvSpPr>
        <p:spPr/>
        <p:txBody>
          <a:bodyPr/>
          <a:lstStyle/>
          <a:p>
            <a:fld id="{311D70A8-8575-AB47-B894-1AEE29AFC934}" type="slidenum">
              <a:rPr lang="en-US" smtClean="0"/>
              <a:t>36</a:t>
            </a:fld>
            <a:endParaRPr lang="en-US"/>
          </a:p>
        </p:txBody>
      </p:sp>
    </p:spTree>
    <p:extLst>
      <p:ext uri="{BB962C8B-B14F-4D97-AF65-F5344CB8AC3E}">
        <p14:creationId xmlns:p14="http://schemas.microsoft.com/office/powerpoint/2010/main" val="377332037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latin typeface="Comic Sans MS" panose="030F0902030302020204" pitchFamily="66" charset="0"/>
              </a:rPr>
              <a:t>Use this extract </a:t>
            </a:r>
            <a:r>
              <a:rPr lang="en-US" altLang="en-US" dirty="0">
                <a:latin typeface="Comic Sans MS" panose="030F0902030302020204" pitchFamily="66" charset="0"/>
              </a:rPr>
              <a:t>for children to work independently or in pairs to identify </a:t>
            </a:r>
            <a:r>
              <a:rPr lang="en-GB" altLang="en-US" dirty="0">
                <a:latin typeface="Comic Sans MS" panose="030F0902030302020204" pitchFamily="66" charset="0"/>
              </a:rPr>
              <a:t>where the passive has been used.</a:t>
            </a:r>
          </a:p>
        </p:txBody>
      </p:sp>
      <p:sp>
        <p:nvSpPr>
          <p:cNvPr id="4" name="Slide Number Placeholder 3"/>
          <p:cNvSpPr>
            <a:spLocks noGrp="1"/>
          </p:cNvSpPr>
          <p:nvPr>
            <p:ph type="sldNum" sz="quarter" idx="5"/>
          </p:nvPr>
        </p:nvSpPr>
        <p:spPr/>
        <p:txBody>
          <a:bodyPr/>
          <a:lstStyle/>
          <a:p>
            <a:fld id="{311D70A8-8575-AB47-B894-1AEE29AFC934}" type="slidenum">
              <a:rPr lang="en-US" smtClean="0"/>
              <a:t>37</a:t>
            </a:fld>
            <a:endParaRPr lang="en-US"/>
          </a:p>
        </p:txBody>
      </p:sp>
    </p:spTree>
    <p:extLst>
      <p:ext uri="{BB962C8B-B14F-4D97-AF65-F5344CB8AC3E}">
        <p14:creationId xmlns:p14="http://schemas.microsoft.com/office/powerpoint/2010/main" val="42264591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latin typeface="Comic Sans MS" panose="030F0902030302020204" pitchFamily="66" charset="0"/>
              </a:rPr>
              <a:t>Step outside the Titanic theme and teach the use of the passive if necessary.</a:t>
            </a:r>
          </a:p>
          <a:p>
            <a:pPr eaLnBrk="1" hangingPunct="1"/>
            <a:r>
              <a:rPr lang="en-GB" altLang="en-US" dirty="0">
                <a:latin typeface="Comic Sans MS" panose="030F0902030302020204" pitchFamily="66" charset="0"/>
              </a:rPr>
              <a:t>The passive voice is frequently used to avoid personalisation, to avoid naming the agent of a verb, to add variety to sentences or to maintain an appropriate level of formality for the context and purpose of writing. The focus is on generic subjects rather than specific subjects.</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38</a:t>
            </a:fld>
            <a:endParaRPr lang="en-US"/>
          </a:p>
        </p:txBody>
      </p:sp>
    </p:spTree>
    <p:extLst>
      <p:ext uri="{BB962C8B-B14F-4D97-AF65-F5344CB8AC3E}">
        <p14:creationId xmlns:p14="http://schemas.microsoft.com/office/powerpoint/2010/main" val="303867062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39</a:t>
            </a:fld>
            <a:endParaRPr lang="en-US"/>
          </a:p>
        </p:txBody>
      </p:sp>
    </p:spTree>
    <p:extLst>
      <p:ext uri="{BB962C8B-B14F-4D97-AF65-F5344CB8AC3E}">
        <p14:creationId xmlns:p14="http://schemas.microsoft.com/office/powerpoint/2010/main" val="333413814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0000"/>
              </a:lnSpc>
            </a:pPr>
            <a:r>
              <a:rPr lang="en-GB" sz="1800" kern="1200" dirty="0">
                <a:solidFill>
                  <a:srgbClr val="000000"/>
                </a:solidFill>
                <a:effectLst/>
                <a:latin typeface="Comic Sans MS" panose="030F0702030302020204" pitchFamily="66" charset="0"/>
                <a:ea typeface="Times New Roman" panose="02020603050405020304" pitchFamily="18" charset="0"/>
                <a:cs typeface="Times New Roman" panose="02020603050405020304" pitchFamily="18" charset="0"/>
              </a:rPr>
              <a:t>The word ‘</a:t>
            </a:r>
            <a:r>
              <a:rPr lang="en-GB" sz="1800" b="1" i="1" dirty="0">
                <a:solidFill>
                  <a:schemeClr val="tx1"/>
                </a:solidFill>
                <a:effectLst/>
                <a:latin typeface="Calibri" panose="020F0502020204030204" pitchFamily="34" charset="0"/>
                <a:ea typeface="Calibri" panose="020F0502020204030204" pitchFamily="34" charset="0"/>
              </a:rPr>
              <a:t>by</a:t>
            </a:r>
            <a:r>
              <a:rPr lang="en-GB" sz="1800" dirty="0">
                <a:solidFill>
                  <a:schemeClr val="tx1"/>
                </a:solidFill>
                <a:effectLst/>
                <a:latin typeface="Calibri" panose="020F0502020204030204" pitchFamily="34" charset="0"/>
                <a:ea typeface="Calibri" panose="020F0502020204030204" pitchFamily="34" charset="0"/>
              </a:rPr>
              <a:t>’ occurs frequently; phrases like has/ have been; are being/ were being.</a:t>
            </a:r>
            <a:endParaRPr lang="en-GB" sz="1800" dirty="0">
              <a:effectLst/>
              <a:latin typeface="Calibri" panose="020F0502020204030204" pitchFamily="34" charset="0"/>
              <a:ea typeface="Calibri" panose="020F0502020204030204" pitchFamily="34" charset="0"/>
            </a:endParaRPr>
          </a:p>
          <a:p>
            <a:r>
              <a:rPr lang="en-GB" sz="1800" dirty="0">
                <a:effectLst/>
                <a:latin typeface="Verdana" panose="020B0604030504040204" pitchFamily="34" charset="0"/>
                <a:ea typeface="Times New Roman" panose="02020603050405020304" pitchFamily="18" charset="0"/>
              </a:rPr>
              <a:t> </a:t>
            </a:r>
            <a:endParaRPr lang="en-GB" sz="1800" dirty="0">
              <a:effectLst/>
              <a:latin typeface="Calibri" panose="020F0502020204030204" pitchFamily="34" charset="0"/>
              <a:ea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40</a:t>
            </a:fld>
            <a:endParaRPr lang="en-US"/>
          </a:p>
        </p:txBody>
      </p:sp>
    </p:spTree>
    <p:extLst>
      <p:ext uri="{BB962C8B-B14F-4D97-AF65-F5344CB8AC3E}">
        <p14:creationId xmlns:p14="http://schemas.microsoft.com/office/powerpoint/2010/main" val="317558288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lnSpc>
                <a:spcPct val="90000"/>
              </a:lnSpc>
            </a:pPr>
            <a:r>
              <a:rPr lang="en-GB" altLang="en-US" dirty="0">
                <a:latin typeface="Comic Sans MS" panose="030F0902030302020204" pitchFamily="66" charset="0"/>
              </a:rPr>
              <a:t>The word ‘</a:t>
            </a:r>
            <a:r>
              <a:rPr lang="en-GB" altLang="en-US" b="1" i="1" dirty="0">
                <a:latin typeface="Comic Sans MS" panose="030F0902030302020204" pitchFamily="66" charset="0"/>
              </a:rPr>
              <a:t>by</a:t>
            </a:r>
            <a:r>
              <a:rPr lang="en-GB" altLang="en-US" dirty="0">
                <a:latin typeface="Comic Sans MS" panose="030F0902030302020204" pitchFamily="66" charset="0"/>
              </a:rPr>
              <a:t>’ occurs frequently; phrases like has/ have been; are being/ were being.</a:t>
            </a:r>
          </a:p>
          <a:p>
            <a:pPr eaLnBrk="1" hangingPunct="1"/>
            <a:endParaRPr lang="en-GB" altLang="en-US" dirty="0">
              <a:latin typeface="Comic Sans MS" panose="030F0902030302020204" pitchFamily="66" charset="0"/>
            </a:endParaRP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41</a:t>
            </a:fld>
            <a:endParaRPr lang="en-US"/>
          </a:p>
        </p:txBody>
      </p:sp>
    </p:spTree>
    <p:extLst>
      <p:ext uri="{BB962C8B-B14F-4D97-AF65-F5344CB8AC3E}">
        <p14:creationId xmlns:p14="http://schemas.microsoft.com/office/powerpoint/2010/main" val="360396530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42</a:t>
            </a:fld>
            <a:endParaRPr lang="en-US"/>
          </a:p>
        </p:txBody>
      </p:sp>
    </p:spTree>
    <p:extLst>
      <p:ext uri="{BB962C8B-B14F-4D97-AF65-F5344CB8AC3E}">
        <p14:creationId xmlns:p14="http://schemas.microsoft.com/office/powerpoint/2010/main" val="41309244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a:t>
            </a:fld>
            <a:endParaRPr lang="en-US" dirty="0"/>
          </a:p>
        </p:txBody>
      </p:sp>
    </p:spTree>
    <p:extLst>
      <p:ext uri="{BB962C8B-B14F-4D97-AF65-F5344CB8AC3E}">
        <p14:creationId xmlns:p14="http://schemas.microsoft.com/office/powerpoint/2010/main" val="45907521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lnSpc>
                <a:spcPct val="90000"/>
              </a:lnSpc>
            </a:pPr>
            <a:r>
              <a:rPr lang="en-GB" altLang="en-US" dirty="0">
                <a:latin typeface="Comic Sans MS" panose="030F0902030302020204" pitchFamily="66" charset="0"/>
              </a:rPr>
              <a:t>The word ‘</a:t>
            </a:r>
            <a:r>
              <a:rPr lang="en-GB" altLang="en-US" b="1" i="1" dirty="0">
                <a:latin typeface="Comic Sans MS" panose="030F0902030302020204" pitchFamily="66" charset="0"/>
              </a:rPr>
              <a:t>by</a:t>
            </a:r>
            <a:r>
              <a:rPr lang="en-GB" altLang="en-US" dirty="0">
                <a:latin typeface="Comic Sans MS" panose="030F0902030302020204" pitchFamily="66" charset="0"/>
              </a:rPr>
              <a:t>’ occurs frequently; phrases like has/ have been; are being/ were being.</a:t>
            </a:r>
          </a:p>
          <a:p>
            <a:pPr eaLnBrk="1" hangingPunct="1">
              <a:lnSpc>
                <a:spcPct val="90000"/>
              </a:lnSpc>
            </a:pPr>
            <a:r>
              <a:rPr lang="en-GB" altLang="en-US" dirty="0">
                <a:latin typeface="Comic Sans MS" panose="030F0902030302020204" pitchFamily="66" charset="0"/>
              </a:rPr>
              <a:t>The sentences on this slide and the previous one may be used as a round the class loop game where the nursery rhyme/fairy story ma</a:t>
            </a:r>
            <a:r>
              <a:rPr lang="en-US" altLang="en-US" dirty="0">
                <a:latin typeface="Comic Sans MS" panose="030F0902030302020204" pitchFamily="66" charset="0"/>
              </a:rPr>
              <a:t>y also be identified:</a:t>
            </a:r>
          </a:p>
          <a:p>
            <a:pPr eaLnBrk="1" hangingPunct="1">
              <a:lnSpc>
                <a:spcPct val="90000"/>
              </a:lnSpc>
            </a:pPr>
            <a:r>
              <a:rPr lang="en-US" altLang="en-US" dirty="0">
                <a:latin typeface="Comic Sans MS" panose="030F0902030302020204" pitchFamily="66" charset="0"/>
              </a:rPr>
              <a:t>Red Riding Hood</a:t>
            </a:r>
          </a:p>
          <a:p>
            <a:pPr eaLnBrk="1" hangingPunct="1">
              <a:lnSpc>
                <a:spcPct val="90000"/>
              </a:lnSpc>
            </a:pPr>
            <a:r>
              <a:rPr lang="en-US" altLang="en-US" dirty="0">
                <a:latin typeface="Comic Sans MS" panose="030F0902030302020204" pitchFamily="66" charset="0"/>
              </a:rPr>
              <a:t>Goldilocks and the Three Bears</a:t>
            </a:r>
          </a:p>
          <a:p>
            <a:pPr eaLnBrk="1" hangingPunct="1">
              <a:lnSpc>
                <a:spcPct val="90000"/>
              </a:lnSpc>
            </a:pPr>
            <a:r>
              <a:rPr lang="en-US" altLang="en-US" dirty="0">
                <a:latin typeface="Comic Sans MS" panose="030F0902030302020204" pitchFamily="66" charset="0"/>
              </a:rPr>
              <a:t>Sleeping Beauty</a:t>
            </a:r>
          </a:p>
          <a:p>
            <a:pPr eaLnBrk="1" hangingPunct="1">
              <a:lnSpc>
                <a:spcPct val="90000"/>
              </a:lnSpc>
            </a:pPr>
            <a:r>
              <a:rPr lang="en-US" altLang="en-US" dirty="0">
                <a:latin typeface="Comic Sans MS" panose="030F0902030302020204" pitchFamily="66" charset="0"/>
              </a:rPr>
              <a:t>Little Miss </a:t>
            </a:r>
            <a:r>
              <a:rPr lang="en-US" altLang="en-US" dirty="0" err="1">
                <a:latin typeface="Comic Sans MS" panose="030F0902030302020204" pitchFamily="66" charset="0"/>
              </a:rPr>
              <a:t>Muffet</a:t>
            </a:r>
            <a:endParaRPr lang="en-US" altLang="en-US" dirty="0">
              <a:latin typeface="Comic Sans MS" panose="030F0902030302020204" pitchFamily="66" charset="0"/>
            </a:endParaRPr>
          </a:p>
          <a:p>
            <a:pPr eaLnBrk="1" hangingPunct="1">
              <a:lnSpc>
                <a:spcPct val="90000"/>
              </a:lnSpc>
            </a:pPr>
            <a:r>
              <a:rPr lang="en-US" altLang="en-US" dirty="0">
                <a:latin typeface="Comic Sans MS" panose="030F0902030302020204" pitchFamily="66" charset="0"/>
              </a:rPr>
              <a:t>Hickory Dickory Dock</a:t>
            </a:r>
          </a:p>
          <a:p>
            <a:pPr eaLnBrk="1" hangingPunct="1">
              <a:lnSpc>
                <a:spcPct val="90000"/>
              </a:lnSpc>
            </a:pPr>
            <a:r>
              <a:rPr lang="en-US" altLang="en-US" dirty="0">
                <a:latin typeface="Comic Sans MS" panose="030F0902030302020204" pitchFamily="66" charset="0"/>
              </a:rPr>
              <a:t>Baa Baa Black Sheep</a:t>
            </a:r>
          </a:p>
          <a:p>
            <a:pPr eaLnBrk="1" hangingPunct="1">
              <a:lnSpc>
                <a:spcPct val="90000"/>
              </a:lnSpc>
            </a:pPr>
            <a:r>
              <a:rPr lang="en-US" altLang="en-US" dirty="0">
                <a:latin typeface="Comic Sans MS" panose="030F0902030302020204" pitchFamily="66" charset="0"/>
              </a:rPr>
              <a:t>Mary Mary Quite Contrary</a:t>
            </a:r>
          </a:p>
          <a:p>
            <a:pPr eaLnBrk="1" hangingPunct="1">
              <a:lnSpc>
                <a:spcPct val="90000"/>
              </a:lnSpc>
            </a:pPr>
            <a:r>
              <a:rPr lang="en-US" altLang="en-US" dirty="0">
                <a:latin typeface="Comic Sans MS" panose="030F0902030302020204" pitchFamily="66" charset="0"/>
              </a:rPr>
              <a:t>Cinderella</a:t>
            </a:r>
          </a:p>
          <a:p>
            <a:pPr eaLnBrk="1" hangingPunct="1">
              <a:lnSpc>
                <a:spcPct val="90000"/>
              </a:lnSpc>
            </a:pPr>
            <a:r>
              <a:rPr lang="en-US" altLang="en-US" dirty="0">
                <a:latin typeface="Comic Sans MS" panose="030F0902030302020204" pitchFamily="66" charset="0"/>
              </a:rPr>
              <a:t>Snow White and the Seven Dwarfs</a:t>
            </a:r>
          </a:p>
          <a:p>
            <a:pPr eaLnBrk="1" hangingPunct="1">
              <a:lnSpc>
                <a:spcPct val="90000"/>
              </a:lnSpc>
            </a:pPr>
            <a:r>
              <a:rPr lang="en-US" altLang="en-US" dirty="0" err="1">
                <a:latin typeface="Comic Sans MS" panose="030F0902030302020204" pitchFamily="66" charset="0"/>
              </a:rPr>
              <a:t>Humpty</a:t>
            </a:r>
            <a:r>
              <a:rPr lang="en-US" altLang="en-US" dirty="0">
                <a:latin typeface="Comic Sans MS" panose="030F0902030302020204" pitchFamily="66" charset="0"/>
              </a:rPr>
              <a:t> Dumpty</a:t>
            </a:r>
          </a:p>
          <a:p>
            <a:pPr eaLnBrk="1" hangingPunct="1">
              <a:lnSpc>
                <a:spcPct val="90000"/>
              </a:lnSpc>
            </a:pPr>
            <a:r>
              <a:rPr lang="en-US" altLang="en-US" dirty="0">
                <a:latin typeface="Comic Sans MS" panose="030F0902030302020204" pitchFamily="66" charset="0"/>
              </a:rPr>
              <a:t>Little Bo Peep</a:t>
            </a:r>
          </a:p>
          <a:p>
            <a:pPr eaLnBrk="1" hangingPunct="1">
              <a:lnSpc>
                <a:spcPct val="90000"/>
              </a:lnSpc>
            </a:pPr>
            <a:r>
              <a:rPr lang="en-US" altLang="en-US" dirty="0">
                <a:latin typeface="Comic Sans MS" panose="030F0902030302020204" pitchFamily="66" charset="0"/>
              </a:rPr>
              <a:t>Jack and the Beanstalk</a:t>
            </a:r>
          </a:p>
          <a:p>
            <a:pPr eaLnBrk="1" hangingPunct="1">
              <a:lnSpc>
                <a:spcPct val="90000"/>
              </a:lnSpc>
            </a:pPr>
            <a:r>
              <a:rPr lang="en-US" altLang="en-US" dirty="0">
                <a:latin typeface="Comic Sans MS" panose="030F0902030302020204" pitchFamily="66" charset="0"/>
              </a:rPr>
              <a:t>Hansel and Gretel</a:t>
            </a:r>
          </a:p>
          <a:p>
            <a:pPr eaLnBrk="1" hangingPunct="1">
              <a:lnSpc>
                <a:spcPct val="90000"/>
              </a:lnSpc>
            </a:pPr>
            <a:r>
              <a:rPr lang="en-GB" altLang="en-US" dirty="0">
                <a:latin typeface="Comic Sans MS" panose="030F0902030302020204" pitchFamily="66" charset="0"/>
              </a:rPr>
              <a:t>Jack and Jill</a:t>
            </a:r>
          </a:p>
          <a:p>
            <a:pPr eaLnBrk="1" hangingPunct="1">
              <a:lnSpc>
                <a:spcPct val="90000"/>
              </a:lnSpc>
            </a:pPr>
            <a:endParaRPr lang="en-GB" altLang="en-US" dirty="0">
              <a:latin typeface="Comic Sans MS" panose="030F0902030302020204" pitchFamily="66" charset="0"/>
            </a:endParaRP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43</a:t>
            </a:fld>
            <a:endParaRPr lang="en-US"/>
          </a:p>
        </p:txBody>
      </p:sp>
    </p:spTree>
    <p:extLst>
      <p:ext uri="{BB962C8B-B14F-4D97-AF65-F5344CB8AC3E}">
        <p14:creationId xmlns:p14="http://schemas.microsoft.com/office/powerpoint/2010/main" val="194200943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latin typeface="Comic Sans MS" panose="030F0902030302020204" pitchFamily="66" charset="0"/>
              </a:rPr>
              <a:t>Further identification of the passive but take this further to also identify the use of parentheses in this extract.</a:t>
            </a:r>
          </a:p>
          <a:p>
            <a:pPr eaLnBrk="1" hangingPunct="1"/>
            <a:r>
              <a:rPr lang="en-GB" altLang="en-US" dirty="0">
                <a:latin typeface="Comic Sans MS" panose="030F0902030302020204" pitchFamily="66" charset="0"/>
              </a:rPr>
              <a:t>This is a report set in the past which has elements of time but is not reporting facts in a strict chronological order. It is written in the 3</a:t>
            </a:r>
            <a:r>
              <a:rPr lang="en-GB" altLang="en-US" baseline="30000" dirty="0">
                <a:latin typeface="Comic Sans MS" panose="030F0902030302020204" pitchFamily="66" charset="0"/>
              </a:rPr>
              <a:t>rd</a:t>
            </a:r>
            <a:r>
              <a:rPr lang="en-GB" altLang="en-US" dirty="0">
                <a:latin typeface="Comic Sans MS" panose="030F0902030302020204" pitchFamily="66" charset="0"/>
              </a:rPr>
              <a:t> person. </a:t>
            </a:r>
          </a:p>
          <a:p>
            <a:pPr eaLnBrk="1" hangingPunct="1"/>
            <a:endParaRPr lang="en-GB" altLang="en-US" dirty="0">
              <a:latin typeface="Comic Sans MS" panose="030F0902030302020204" pitchFamily="66" charset="0"/>
            </a:endParaRP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44</a:t>
            </a:fld>
            <a:endParaRPr lang="en-US"/>
          </a:p>
        </p:txBody>
      </p:sp>
    </p:spTree>
    <p:extLst>
      <p:ext uri="{BB962C8B-B14F-4D97-AF65-F5344CB8AC3E}">
        <p14:creationId xmlns:p14="http://schemas.microsoft.com/office/powerpoint/2010/main" val="300995677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latin typeface="Comic Sans MS" panose="030F0902030302020204" pitchFamily="66" charset="0"/>
              </a:rPr>
              <a:t>Further identification of the passive but take this further to also identify the use of parentheses in this extract.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latin typeface="Comic Sans MS" panose="030F0902030302020204" pitchFamily="66" charset="0"/>
              </a:rPr>
              <a:t>This is a report set in the past which has elements of time but is not reporting facts in a strict chronological order. It is written in the 3</a:t>
            </a:r>
            <a:r>
              <a:rPr lang="en-GB" altLang="en-US" baseline="30000" dirty="0">
                <a:latin typeface="Comic Sans MS" panose="030F0902030302020204" pitchFamily="66" charset="0"/>
              </a:rPr>
              <a:t>rd</a:t>
            </a:r>
            <a:r>
              <a:rPr lang="en-GB" altLang="en-US" dirty="0">
                <a:latin typeface="Comic Sans MS" panose="030F0902030302020204" pitchFamily="66" charset="0"/>
              </a:rPr>
              <a:t> person.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dirty="0">
                <a:effectLst/>
                <a:latin typeface="Verdana" panose="020B0604030504040204" pitchFamily="34" charset="0"/>
                <a:ea typeface="Times New Roman" panose="02020603050405020304" pitchFamily="18" charset="0"/>
                <a:cs typeface="Times New Roman" panose="02020603050405020304" pitchFamily="18" charset="0"/>
              </a:rPr>
              <a:t>MSG stood for Master Service Gram meaning it was a message for urgent delivery to the bridge.</a:t>
            </a:r>
            <a:endParaRPr lang="en-GB" sz="1800" b="0" dirty="0">
              <a:effectLst/>
              <a:latin typeface="Calibri" panose="020F0502020204030204" pitchFamily="34" charset="0"/>
              <a:ea typeface="Calibri" panose="020F0502020204030204" pitchFamily="34" charset="0"/>
              <a:cs typeface="Times New Roman" panose="02020603050405020304" pitchFamily="18" charset="0"/>
            </a:endParaRPr>
          </a:p>
          <a:p>
            <a:pPr eaLnBrk="1" hangingPunct="1"/>
            <a:endParaRPr lang="en-GB" altLang="en-US" dirty="0">
              <a:latin typeface="Comic Sans MS" panose="030F0902030302020204" pitchFamily="66" charset="0"/>
            </a:endParaRPr>
          </a:p>
          <a:p>
            <a:pPr eaLnBrk="1" hangingPunct="1"/>
            <a:endParaRPr lang="en-GB" altLang="en-US" dirty="0">
              <a:latin typeface="Comic Sans MS" panose="030F0902030302020204" pitchFamily="66" charset="0"/>
            </a:endParaRP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45</a:t>
            </a:fld>
            <a:endParaRPr lang="en-US"/>
          </a:p>
        </p:txBody>
      </p:sp>
    </p:spTree>
    <p:extLst>
      <p:ext uri="{BB962C8B-B14F-4D97-AF65-F5344CB8AC3E}">
        <p14:creationId xmlns:p14="http://schemas.microsoft.com/office/powerpoint/2010/main" val="46210603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46</a:t>
            </a:fld>
            <a:endParaRPr lang="en-US"/>
          </a:p>
        </p:txBody>
      </p:sp>
    </p:spTree>
    <p:extLst>
      <p:ext uri="{BB962C8B-B14F-4D97-AF65-F5344CB8AC3E}">
        <p14:creationId xmlns:p14="http://schemas.microsoft.com/office/powerpoint/2010/main" val="34309520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47</a:t>
            </a:fld>
            <a:endParaRPr lang="en-US"/>
          </a:p>
        </p:txBody>
      </p:sp>
    </p:spTree>
    <p:extLst>
      <p:ext uri="{BB962C8B-B14F-4D97-AF65-F5344CB8AC3E}">
        <p14:creationId xmlns:p14="http://schemas.microsoft.com/office/powerpoint/2010/main" val="341741563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48</a:t>
            </a:fld>
            <a:endParaRPr lang="en-US"/>
          </a:p>
        </p:txBody>
      </p:sp>
    </p:spTree>
    <p:extLst>
      <p:ext uri="{BB962C8B-B14F-4D97-AF65-F5344CB8AC3E}">
        <p14:creationId xmlns:p14="http://schemas.microsoft.com/office/powerpoint/2010/main" val="208983911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49</a:t>
            </a:fld>
            <a:endParaRPr lang="en-US"/>
          </a:p>
        </p:txBody>
      </p:sp>
    </p:spTree>
    <p:extLst>
      <p:ext uri="{BB962C8B-B14F-4D97-AF65-F5344CB8AC3E}">
        <p14:creationId xmlns:p14="http://schemas.microsoft.com/office/powerpoint/2010/main" val="320823680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50</a:t>
            </a:fld>
            <a:endParaRPr lang="en-US"/>
          </a:p>
        </p:txBody>
      </p:sp>
    </p:spTree>
    <p:extLst>
      <p:ext uri="{BB962C8B-B14F-4D97-AF65-F5344CB8AC3E}">
        <p14:creationId xmlns:p14="http://schemas.microsoft.com/office/powerpoint/2010/main" val="155619754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51</a:t>
            </a:fld>
            <a:endParaRPr lang="en-US"/>
          </a:p>
        </p:txBody>
      </p:sp>
    </p:spTree>
    <p:extLst>
      <p:ext uri="{BB962C8B-B14F-4D97-AF65-F5344CB8AC3E}">
        <p14:creationId xmlns:p14="http://schemas.microsoft.com/office/powerpoint/2010/main" val="264559674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52</a:t>
            </a:fld>
            <a:endParaRPr lang="en-US"/>
          </a:p>
        </p:txBody>
      </p:sp>
    </p:spTree>
    <p:extLst>
      <p:ext uri="{BB962C8B-B14F-4D97-AF65-F5344CB8AC3E}">
        <p14:creationId xmlns:p14="http://schemas.microsoft.com/office/powerpoint/2010/main" val="40291419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a:t>
            </a:fld>
            <a:endParaRPr lang="en-US" dirty="0"/>
          </a:p>
        </p:txBody>
      </p:sp>
    </p:spTree>
    <p:extLst>
      <p:ext uri="{BB962C8B-B14F-4D97-AF65-F5344CB8AC3E}">
        <p14:creationId xmlns:p14="http://schemas.microsoft.com/office/powerpoint/2010/main" val="8085226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53</a:t>
            </a:fld>
            <a:endParaRPr lang="en-US"/>
          </a:p>
        </p:txBody>
      </p:sp>
    </p:spTree>
    <p:extLst>
      <p:ext uri="{BB962C8B-B14F-4D97-AF65-F5344CB8AC3E}">
        <p14:creationId xmlns:p14="http://schemas.microsoft.com/office/powerpoint/2010/main" val="115510161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54</a:t>
            </a:fld>
            <a:endParaRPr lang="en-US"/>
          </a:p>
        </p:txBody>
      </p:sp>
    </p:spTree>
    <p:extLst>
      <p:ext uri="{BB962C8B-B14F-4D97-AF65-F5344CB8AC3E}">
        <p14:creationId xmlns:p14="http://schemas.microsoft.com/office/powerpoint/2010/main" val="249507884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Possible tool kit but amend in light of what children identify. </a:t>
            </a:r>
          </a:p>
          <a:p>
            <a:endParaRPr lang="en-US" b="1" dirty="0"/>
          </a:p>
        </p:txBody>
      </p:sp>
      <p:sp>
        <p:nvSpPr>
          <p:cNvPr id="4" name="Slide Number Placeholder 3"/>
          <p:cNvSpPr>
            <a:spLocks noGrp="1"/>
          </p:cNvSpPr>
          <p:nvPr>
            <p:ph type="sldNum" sz="quarter" idx="5"/>
          </p:nvPr>
        </p:nvSpPr>
        <p:spPr/>
        <p:txBody>
          <a:bodyPr/>
          <a:lstStyle/>
          <a:p>
            <a:fld id="{311D70A8-8575-AB47-B894-1AEE29AFC934}" type="slidenum">
              <a:rPr lang="en-US" smtClean="0"/>
              <a:t>55</a:t>
            </a:fld>
            <a:endParaRPr lang="en-US"/>
          </a:p>
        </p:txBody>
      </p:sp>
    </p:spTree>
    <p:extLst>
      <p:ext uri="{BB962C8B-B14F-4D97-AF65-F5344CB8AC3E}">
        <p14:creationId xmlns:p14="http://schemas.microsoft.com/office/powerpoint/2010/main" val="163788104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t>Co-construct the success criteria with the children and agree what the writing COULD include. This is modelled here but can be introduced at any point in the sequence.</a:t>
            </a:r>
          </a:p>
          <a:p>
            <a:pPr eaLnBrk="1" hangingPunct="1"/>
            <a:r>
              <a:rPr lang="en-GB" altLang="en-US" dirty="0"/>
              <a:t>Any vocabulary recorded for potential use should only be capitalised where a capital letter is needed, e.g. the start of sentences, proper nouns. Otherwise, stick to lower case so when children use the words, they won’t capitalise them in the middle of a sentence.</a:t>
            </a:r>
          </a:p>
          <a:p>
            <a:pPr eaLnBrk="1" hangingPunct="1"/>
            <a:r>
              <a:rPr lang="en-GB" altLang="en-US" dirty="0"/>
              <a:t>The agreed success criteria is a repository to select from, not a hard and fast ‘tick every item’.</a:t>
            </a:r>
          </a:p>
          <a:p>
            <a:pPr eaLnBrk="1" hangingPunct="1"/>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56</a:t>
            </a:fld>
            <a:endParaRPr lang="en-US"/>
          </a:p>
        </p:txBody>
      </p:sp>
    </p:spTree>
    <p:extLst>
      <p:ext uri="{BB962C8B-B14F-4D97-AF65-F5344CB8AC3E}">
        <p14:creationId xmlns:p14="http://schemas.microsoft.com/office/powerpoint/2010/main" val="360118156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57</a:t>
            </a:fld>
            <a:endParaRPr lang="en-US"/>
          </a:p>
        </p:txBody>
      </p:sp>
    </p:spTree>
    <p:extLst>
      <p:ext uri="{BB962C8B-B14F-4D97-AF65-F5344CB8AC3E}">
        <p14:creationId xmlns:p14="http://schemas.microsoft.com/office/powerpoint/2010/main" val="246733662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58</a:t>
            </a:fld>
            <a:endParaRPr lang="en-US"/>
          </a:p>
        </p:txBody>
      </p:sp>
    </p:spTree>
    <p:extLst>
      <p:ext uri="{BB962C8B-B14F-4D97-AF65-F5344CB8AC3E}">
        <p14:creationId xmlns:p14="http://schemas.microsoft.com/office/powerpoint/2010/main" val="140881720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latin typeface="Comic Sans MS" panose="030F0902030302020204" pitchFamily="66" charset="0"/>
              </a:rPr>
              <a:t>This spider diagram is useful for sorting information in an logical way and can help children organise their thoughts ready for writing.</a:t>
            </a:r>
          </a:p>
          <a:p>
            <a:pPr eaLnBrk="1" hangingPunct="1"/>
            <a:r>
              <a:rPr lang="en-GB" altLang="en-US" dirty="0">
                <a:latin typeface="Comic Sans MS" panose="030F0902030302020204" pitchFamily="66" charset="0"/>
              </a:rPr>
              <a:t>A detailed explanation of planning a report is Sue Palmer’s The Report Book available as a slide share here: https://</a:t>
            </a:r>
            <a:r>
              <a:rPr lang="en-GB" altLang="en-US" dirty="0" err="1">
                <a:latin typeface="Comic Sans MS" panose="030F0902030302020204" pitchFamily="66" charset="0"/>
              </a:rPr>
              <a:t>slideplayer.com</a:t>
            </a:r>
            <a:r>
              <a:rPr lang="en-GB" altLang="en-US" dirty="0">
                <a:latin typeface="Comic Sans MS" panose="030F0902030302020204" pitchFamily="66" charset="0"/>
              </a:rPr>
              <a:t>/slide/15035243/ </a:t>
            </a:r>
          </a:p>
          <a:p>
            <a:pPr eaLnBrk="1" hangingPunct="1"/>
            <a:endParaRPr lang="en-GB" altLang="en-US" dirty="0">
              <a:latin typeface="Comic Sans MS" panose="030F0902030302020204" pitchFamily="66" charset="0"/>
            </a:endParaRPr>
          </a:p>
          <a:p>
            <a:pPr eaLnBrk="1" hangingPunct="1"/>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59</a:t>
            </a:fld>
            <a:endParaRPr lang="en-US"/>
          </a:p>
        </p:txBody>
      </p:sp>
    </p:spTree>
    <p:extLst>
      <p:ext uri="{BB962C8B-B14F-4D97-AF65-F5344CB8AC3E}">
        <p14:creationId xmlns:p14="http://schemas.microsoft.com/office/powerpoint/2010/main" val="382123410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latin typeface="Comic Sans MS" panose="030F0902030302020204" pitchFamily="66" charset="0"/>
              </a:rPr>
              <a:t>Either share with the children or create your own. This is only a suggestion, as are the subsequent slides. Rehearse orally what you will write and make it explicit that you are doing this.</a:t>
            </a:r>
          </a:p>
          <a:p>
            <a:pPr eaLnBrk="1" hangingPunct="1"/>
            <a:r>
              <a:rPr lang="en-GB" altLang="en-US" dirty="0">
                <a:latin typeface="Comic Sans MS" panose="030F0902030302020204" pitchFamily="66" charset="0"/>
              </a:rPr>
              <a:t>Italics – what to say, the monologue, thinking aloud, demonstrating the thought process, etc.</a:t>
            </a:r>
          </a:p>
          <a:p>
            <a:pPr eaLnBrk="1" hangingPunct="1"/>
            <a:r>
              <a:rPr lang="en-GB" altLang="en-US">
                <a:latin typeface="Comic Sans MS" panose="030F0902030302020204" pitchFamily="66" charset="0"/>
              </a:rPr>
              <a:t>Bold and in blue </a:t>
            </a:r>
            <a:r>
              <a:rPr lang="en-GB" altLang="en-US" dirty="0">
                <a:latin typeface="Comic Sans MS" panose="030F0902030302020204" pitchFamily="66" charset="0"/>
              </a:rPr>
              <a:t>– what to write as the model.</a:t>
            </a:r>
          </a:p>
        </p:txBody>
      </p:sp>
      <p:sp>
        <p:nvSpPr>
          <p:cNvPr id="4" name="Slide Number Placeholder 3"/>
          <p:cNvSpPr>
            <a:spLocks noGrp="1"/>
          </p:cNvSpPr>
          <p:nvPr>
            <p:ph type="sldNum" sz="quarter" idx="5"/>
          </p:nvPr>
        </p:nvSpPr>
        <p:spPr/>
        <p:txBody>
          <a:bodyPr/>
          <a:lstStyle/>
          <a:p>
            <a:fld id="{311D70A8-8575-AB47-B894-1AEE29AFC934}" type="slidenum">
              <a:rPr lang="en-US" smtClean="0"/>
              <a:t>60</a:t>
            </a:fld>
            <a:endParaRPr lang="en-US"/>
          </a:p>
        </p:txBody>
      </p:sp>
    </p:spTree>
    <p:extLst>
      <p:ext uri="{BB962C8B-B14F-4D97-AF65-F5344CB8AC3E}">
        <p14:creationId xmlns:p14="http://schemas.microsoft.com/office/powerpoint/2010/main" val="304081570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latin typeface="Comic Sans MS" panose="030F0902030302020204" pitchFamily="66" charset="0"/>
              </a:rPr>
              <a:t>The children should be encouraged to orally rehearse then write a sentence.</a:t>
            </a:r>
          </a:p>
          <a:p>
            <a:pPr eaLnBrk="1" hangingPunct="1"/>
            <a:r>
              <a:rPr lang="en-GB" altLang="en-US" dirty="0">
                <a:latin typeface="Comic Sans MS" panose="030F0902030302020204" pitchFamily="66" charset="0"/>
              </a:rPr>
              <a:t>The teacher acts as editor and scribe to produce the next part of the writing.</a:t>
            </a:r>
          </a:p>
          <a:p>
            <a:pPr eaLnBrk="1" hangingPunct="1"/>
            <a:endParaRPr lang="en-GB" altLang="en-US" dirty="0">
              <a:latin typeface="Comic Sans MS" panose="030F0902030302020204" pitchFamily="66" charset="0"/>
            </a:endParaRPr>
          </a:p>
          <a:p>
            <a:pPr eaLnBrk="1" hangingPunct="1"/>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61</a:t>
            </a:fld>
            <a:endParaRPr lang="en-US"/>
          </a:p>
        </p:txBody>
      </p:sp>
    </p:spTree>
    <p:extLst>
      <p:ext uri="{BB962C8B-B14F-4D97-AF65-F5344CB8AC3E}">
        <p14:creationId xmlns:p14="http://schemas.microsoft.com/office/powerpoint/2010/main" val="368229833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lnSpc>
                <a:spcPct val="110000"/>
              </a:lnSpc>
              <a:spcBef>
                <a:spcPct val="45000"/>
              </a:spcBef>
            </a:pPr>
            <a:r>
              <a:rPr lang="en-GB" altLang="en-US" dirty="0">
                <a:latin typeface="Comic Sans MS" panose="030F0902030302020204" pitchFamily="66" charset="0"/>
              </a:rPr>
              <a:t>The teacher should circulate amongst the children, supporting and challenging where appropriate and making suggestions for improvements.</a:t>
            </a:r>
          </a:p>
          <a:p>
            <a:pPr eaLnBrk="1" hangingPunct="1"/>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62</a:t>
            </a:fld>
            <a:endParaRPr lang="en-US"/>
          </a:p>
        </p:txBody>
      </p:sp>
    </p:spTree>
    <p:extLst>
      <p:ext uri="{BB962C8B-B14F-4D97-AF65-F5344CB8AC3E}">
        <p14:creationId xmlns:p14="http://schemas.microsoft.com/office/powerpoint/2010/main" val="32208310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8</a:t>
            </a:fld>
            <a:endParaRPr lang="en-US" dirty="0"/>
          </a:p>
        </p:txBody>
      </p:sp>
    </p:spTree>
    <p:extLst>
      <p:ext uri="{BB962C8B-B14F-4D97-AF65-F5344CB8AC3E}">
        <p14:creationId xmlns:p14="http://schemas.microsoft.com/office/powerpoint/2010/main" val="277732972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latin typeface="Comic Sans MS" panose="030F0902030302020204" pitchFamily="66" charset="0"/>
              </a:rPr>
              <a:t>This is a report set in the present and is not reporting facts in a chronological order. It is written in the 3</a:t>
            </a:r>
            <a:r>
              <a:rPr lang="en-GB" altLang="en-US" baseline="30000" dirty="0">
                <a:latin typeface="Comic Sans MS" panose="030F0902030302020204" pitchFamily="66" charset="0"/>
              </a:rPr>
              <a:t>rd</a:t>
            </a:r>
            <a:r>
              <a:rPr lang="en-GB" altLang="en-US" dirty="0">
                <a:latin typeface="Comic Sans MS" panose="030F0902030302020204" pitchFamily="66" charset="0"/>
              </a:rPr>
              <a:t> person. </a:t>
            </a:r>
          </a:p>
          <a:p>
            <a:pPr eaLnBrk="1" hangingPunct="1"/>
            <a:r>
              <a:rPr lang="en-GB" altLang="en-US" dirty="0">
                <a:latin typeface="Comic Sans MS" panose="030F0902030302020204" pitchFamily="66" charset="0"/>
              </a:rPr>
              <a:t>Draw children’s attention to the fact that whilst the ship was being built in Belfast, the iceberg was also growing in size on the other side of the Atlantic ocean.</a:t>
            </a:r>
          </a:p>
          <a:p>
            <a:pPr eaLnBrk="1" hangingPunct="1"/>
            <a:r>
              <a:rPr lang="en-GB" altLang="en-US" dirty="0">
                <a:latin typeface="Comic Sans MS" panose="030F0902030302020204" pitchFamily="66" charset="0"/>
              </a:rPr>
              <a:t>For a narrative report of the same topic, see the book </a:t>
            </a:r>
            <a:r>
              <a:rPr lang="en-GB" altLang="en-US" i="1" dirty="0">
                <a:latin typeface="Comic Sans MS" panose="030F0902030302020204" pitchFamily="66" charset="0"/>
              </a:rPr>
              <a:t>The Pebble in my Pocket</a:t>
            </a:r>
            <a:r>
              <a:rPr lang="en-GB" altLang="en-US" dirty="0">
                <a:latin typeface="Comic Sans MS" panose="030F0902030302020204" pitchFamily="66" charset="0"/>
              </a:rPr>
              <a:t> by Meredith Cooper.</a:t>
            </a:r>
          </a:p>
          <a:p>
            <a:pPr eaLnBrk="1" hangingPunct="1"/>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63</a:t>
            </a:fld>
            <a:endParaRPr lang="en-US"/>
          </a:p>
        </p:txBody>
      </p:sp>
    </p:spTree>
    <p:extLst>
      <p:ext uri="{BB962C8B-B14F-4D97-AF65-F5344CB8AC3E}">
        <p14:creationId xmlns:p14="http://schemas.microsoft.com/office/powerpoint/2010/main" val="345298235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latin typeface="Comic Sans MS" panose="030F0902030302020204" pitchFamily="66" charset="0"/>
              </a:rPr>
              <a:t>Children may choose to write a report on icebergs which may hug very closely to the model, but could then be replicated in other areas of the curriculum once the children are confident with the format. Alternatively, more competent writers may choose a different Titanic-related topic to write about.</a:t>
            </a:r>
          </a:p>
        </p:txBody>
      </p:sp>
      <p:sp>
        <p:nvSpPr>
          <p:cNvPr id="4" name="Slide Number Placeholder 3"/>
          <p:cNvSpPr>
            <a:spLocks noGrp="1"/>
          </p:cNvSpPr>
          <p:nvPr>
            <p:ph type="sldNum" sz="quarter" idx="5"/>
          </p:nvPr>
        </p:nvSpPr>
        <p:spPr/>
        <p:txBody>
          <a:bodyPr/>
          <a:lstStyle/>
          <a:p>
            <a:fld id="{311D70A8-8575-AB47-B894-1AEE29AFC934}" type="slidenum">
              <a:rPr lang="en-US" smtClean="0"/>
              <a:t>64</a:t>
            </a:fld>
            <a:endParaRPr lang="en-US"/>
          </a:p>
        </p:txBody>
      </p:sp>
    </p:spTree>
    <p:extLst>
      <p:ext uri="{BB962C8B-B14F-4D97-AF65-F5344CB8AC3E}">
        <p14:creationId xmlns:p14="http://schemas.microsoft.com/office/powerpoint/2010/main" val="246430923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65</a:t>
            </a:fld>
            <a:endParaRPr lang="en-US"/>
          </a:p>
        </p:txBody>
      </p:sp>
    </p:spTree>
    <p:extLst>
      <p:ext uri="{BB962C8B-B14F-4D97-AF65-F5344CB8AC3E}">
        <p14:creationId xmlns:p14="http://schemas.microsoft.com/office/powerpoint/2010/main" val="142206274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66</a:t>
            </a:fld>
            <a:endParaRPr lang="en-US"/>
          </a:p>
        </p:txBody>
      </p:sp>
    </p:spTree>
    <p:extLst>
      <p:ext uri="{BB962C8B-B14F-4D97-AF65-F5344CB8AC3E}">
        <p14:creationId xmlns:p14="http://schemas.microsoft.com/office/powerpoint/2010/main" val="296963748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67</a:t>
            </a:fld>
            <a:endParaRPr lang="en-US"/>
          </a:p>
        </p:txBody>
      </p:sp>
    </p:spTree>
    <p:extLst>
      <p:ext uri="{BB962C8B-B14F-4D97-AF65-F5344CB8AC3E}">
        <p14:creationId xmlns:p14="http://schemas.microsoft.com/office/powerpoint/2010/main" val="62088799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68</a:t>
            </a:fld>
            <a:endParaRPr lang="en-US"/>
          </a:p>
        </p:txBody>
      </p:sp>
    </p:spTree>
    <p:extLst>
      <p:ext uri="{BB962C8B-B14F-4D97-AF65-F5344CB8AC3E}">
        <p14:creationId xmlns:p14="http://schemas.microsoft.com/office/powerpoint/2010/main" val="291575284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69</a:t>
            </a:fld>
            <a:endParaRPr lang="en-US"/>
          </a:p>
        </p:txBody>
      </p:sp>
    </p:spTree>
    <p:extLst>
      <p:ext uri="{BB962C8B-B14F-4D97-AF65-F5344CB8AC3E}">
        <p14:creationId xmlns:p14="http://schemas.microsoft.com/office/powerpoint/2010/main" val="382940972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70</a:t>
            </a:fld>
            <a:endParaRPr lang="en-US"/>
          </a:p>
        </p:txBody>
      </p:sp>
    </p:spTree>
    <p:extLst>
      <p:ext uri="{BB962C8B-B14F-4D97-AF65-F5344CB8AC3E}">
        <p14:creationId xmlns:p14="http://schemas.microsoft.com/office/powerpoint/2010/main" val="2161449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71</a:t>
            </a:fld>
            <a:endParaRPr lang="en-US"/>
          </a:p>
        </p:txBody>
      </p:sp>
    </p:spTree>
    <p:extLst>
      <p:ext uri="{BB962C8B-B14F-4D97-AF65-F5344CB8AC3E}">
        <p14:creationId xmlns:p14="http://schemas.microsoft.com/office/powerpoint/2010/main" val="87783656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72</a:t>
            </a:fld>
            <a:endParaRPr lang="en-US"/>
          </a:p>
        </p:txBody>
      </p:sp>
    </p:spTree>
    <p:extLst>
      <p:ext uri="{BB962C8B-B14F-4D97-AF65-F5344CB8AC3E}">
        <p14:creationId xmlns:p14="http://schemas.microsoft.com/office/powerpoint/2010/main" val="2116480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9</a:t>
            </a:fld>
            <a:endParaRPr lang="en-US" dirty="0"/>
          </a:p>
        </p:txBody>
      </p:sp>
    </p:spTree>
    <p:extLst>
      <p:ext uri="{BB962C8B-B14F-4D97-AF65-F5344CB8AC3E}">
        <p14:creationId xmlns:p14="http://schemas.microsoft.com/office/powerpoint/2010/main" val="295286021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olidFill>
                  <a:srgbClr val="414042"/>
                </a:solidFill>
              </a:rPr>
              <a:t>All websites referred to were functional at the time of publication. </a:t>
            </a:r>
            <a:r>
              <a:rPr lang="en-GB">
                <a:solidFill>
                  <a:srgbClr val="414042"/>
                </a:solidFill>
              </a:rPr>
              <a:t>Teaches should check </a:t>
            </a:r>
            <a:r>
              <a:rPr lang="en-GB" dirty="0">
                <a:solidFill>
                  <a:srgbClr val="414042"/>
                </a:solidFill>
              </a:rPr>
              <a:t>that these are still operational before including them in the lesson.</a:t>
            </a:r>
            <a:endParaRPr lang="en-GB" dirty="0"/>
          </a:p>
          <a:p>
            <a:pPr eaLnBrk="1" hangingPunct="1"/>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74</a:t>
            </a:fld>
            <a:endParaRPr lang="en-US"/>
          </a:p>
        </p:txBody>
      </p:sp>
    </p:spTree>
    <p:extLst>
      <p:ext uri="{BB962C8B-B14F-4D97-AF65-F5344CB8AC3E}">
        <p14:creationId xmlns:p14="http://schemas.microsoft.com/office/powerpoint/2010/main" val="17617242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10</a:t>
            </a:fld>
            <a:endParaRPr lang="en-US" dirty="0"/>
          </a:p>
        </p:txBody>
      </p:sp>
    </p:spTree>
    <p:extLst>
      <p:ext uri="{BB962C8B-B14F-4D97-AF65-F5344CB8AC3E}">
        <p14:creationId xmlns:p14="http://schemas.microsoft.com/office/powerpoint/2010/main" val="26650290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sz="1200" dirty="0">
                <a:ea typeface="Microsoft YaHei" panose="020B0503020204020204" pitchFamily="34" charset="-122"/>
              </a:rPr>
              <a:t>Reports may be chronological or non-chronological. A non-chronological report is typically about an object, a creature, a place, etc. but may include some elements of time if set in the past.</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12</a:t>
            </a:fld>
            <a:endParaRPr lang="en-US"/>
          </a:p>
        </p:txBody>
      </p:sp>
    </p:spTree>
    <p:extLst>
      <p:ext uri="{BB962C8B-B14F-4D97-AF65-F5344CB8AC3E}">
        <p14:creationId xmlns:p14="http://schemas.microsoft.com/office/powerpoint/2010/main" val="24472473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5BF934-5A74-6C43-B1BD-F7C0766A2FA2}"/>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3FD05E36-E9AE-424F-9142-F5730F73D8F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737A8D94-01A9-B342-87D0-997C9A6A5FC0}"/>
              </a:ext>
            </a:extLst>
          </p:cNvPr>
          <p:cNvSpPr>
            <a:spLocks noGrp="1"/>
          </p:cNvSpPr>
          <p:nvPr>
            <p:ph type="dt" sz="half" idx="10"/>
          </p:nvPr>
        </p:nvSpPr>
        <p:spPr/>
        <p:txBody>
          <a:bodyPr/>
          <a:lstStyle/>
          <a:p>
            <a:fld id="{8D26316D-D7EC-B84C-94A1-826559B08D41}" type="datetimeFigureOut">
              <a:rPr lang="en-US" smtClean="0"/>
              <a:t>10/10/2022</a:t>
            </a:fld>
            <a:endParaRPr lang="en-US"/>
          </a:p>
        </p:txBody>
      </p:sp>
      <p:sp>
        <p:nvSpPr>
          <p:cNvPr id="5" name="Footer Placeholder 4">
            <a:extLst>
              <a:ext uri="{FF2B5EF4-FFF2-40B4-BE49-F238E27FC236}">
                <a16:creationId xmlns:a16="http://schemas.microsoft.com/office/drawing/2014/main" id="{9FE967F3-9461-1D45-BF1F-64D58435EE1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65939A8-4253-4344-9B05-E88F0F1390BC}"/>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12997940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48C738-17DF-C443-AF94-6E9E42CF69F3}"/>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C1416EEF-AADD-CD4C-8549-8A6CFE12C246}"/>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C48C620-F289-6245-B484-3B8A81FF921E}"/>
              </a:ext>
            </a:extLst>
          </p:cNvPr>
          <p:cNvSpPr>
            <a:spLocks noGrp="1"/>
          </p:cNvSpPr>
          <p:nvPr>
            <p:ph type="dt" sz="half" idx="10"/>
          </p:nvPr>
        </p:nvSpPr>
        <p:spPr/>
        <p:txBody>
          <a:bodyPr/>
          <a:lstStyle/>
          <a:p>
            <a:fld id="{8D26316D-D7EC-B84C-94A1-826559B08D41}" type="datetimeFigureOut">
              <a:rPr lang="en-US" smtClean="0"/>
              <a:t>10/10/2022</a:t>
            </a:fld>
            <a:endParaRPr lang="en-US"/>
          </a:p>
        </p:txBody>
      </p:sp>
      <p:sp>
        <p:nvSpPr>
          <p:cNvPr id="5" name="Footer Placeholder 4">
            <a:extLst>
              <a:ext uri="{FF2B5EF4-FFF2-40B4-BE49-F238E27FC236}">
                <a16:creationId xmlns:a16="http://schemas.microsoft.com/office/drawing/2014/main" id="{B41FE161-C5D8-C345-9AE3-EA9E3777500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6157BEC-C4AD-CF48-9FF5-6DDFCF62217D}"/>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13215483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36C0CEA-8ED8-344C-997E-9CEFCD38F2A6}"/>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56A0BCAB-73EE-484A-A63A-9CE0A1783E20}"/>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CD5EE55B-EC15-F643-8148-9CF598D4B0FA}"/>
              </a:ext>
            </a:extLst>
          </p:cNvPr>
          <p:cNvSpPr>
            <a:spLocks noGrp="1"/>
          </p:cNvSpPr>
          <p:nvPr>
            <p:ph type="dt" sz="half" idx="10"/>
          </p:nvPr>
        </p:nvSpPr>
        <p:spPr/>
        <p:txBody>
          <a:bodyPr/>
          <a:lstStyle/>
          <a:p>
            <a:fld id="{8D26316D-D7EC-B84C-94A1-826559B08D41}" type="datetimeFigureOut">
              <a:rPr lang="en-US" smtClean="0"/>
              <a:t>10/10/2022</a:t>
            </a:fld>
            <a:endParaRPr lang="en-US"/>
          </a:p>
        </p:txBody>
      </p:sp>
      <p:sp>
        <p:nvSpPr>
          <p:cNvPr id="5" name="Footer Placeholder 4">
            <a:extLst>
              <a:ext uri="{FF2B5EF4-FFF2-40B4-BE49-F238E27FC236}">
                <a16:creationId xmlns:a16="http://schemas.microsoft.com/office/drawing/2014/main" id="{D5C3B771-C20E-B146-8E51-BE515228988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96D25EA-5082-4848-9363-ECB9826B8528}"/>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4072746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508865-A9B3-F345-A990-6A888B20D47B}"/>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6651227A-8AF4-D14B-A7D9-675CE940E42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5ED75860-16F8-9343-8AEC-A4EE34F12D1D}"/>
              </a:ext>
            </a:extLst>
          </p:cNvPr>
          <p:cNvSpPr>
            <a:spLocks noGrp="1"/>
          </p:cNvSpPr>
          <p:nvPr>
            <p:ph type="dt" sz="half" idx="10"/>
          </p:nvPr>
        </p:nvSpPr>
        <p:spPr/>
        <p:txBody>
          <a:bodyPr/>
          <a:lstStyle/>
          <a:p>
            <a:fld id="{7F1F7BB5-15C0-CE4A-99FB-2438A9B9BB54}" type="datetimeFigureOut">
              <a:rPr lang="en-US" smtClean="0"/>
              <a:t>10/10/2022</a:t>
            </a:fld>
            <a:endParaRPr lang="en-US"/>
          </a:p>
        </p:txBody>
      </p:sp>
      <p:sp>
        <p:nvSpPr>
          <p:cNvPr id="5" name="Footer Placeholder 4">
            <a:extLst>
              <a:ext uri="{FF2B5EF4-FFF2-40B4-BE49-F238E27FC236}">
                <a16:creationId xmlns:a16="http://schemas.microsoft.com/office/drawing/2014/main" id="{B506C23F-E1FE-5946-9E56-FDE5DD10AE4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5685628-BC79-0641-AB08-0F46F17BB035}"/>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2055172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CB7143-6441-D446-80E6-207FC4FCCE4E}"/>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D965F2ED-440A-EA4B-BD77-07CFE95E34DC}"/>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98CE269-9D0D-A440-A372-4E7088B19BDF}"/>
              </a:ext>
            </a:extLst>
          </p:cNvPr>
          <p:cNvSpPr>
            <a:spLocks noGrp="1"/>
          </p:cNvSpPr>
          <p:nvPr>
            <p:ph type="dt" sz="half" idx="10"/>
          </p:nvPr>
        </p:nvSpPr>
        <p:spPr/>
        <p:txBody>
          <a:bodyPr/>
          <a:lstStyle/>
          <a:p>
            <a:fld id="{7F1F7BB5-15C0-CE4A-99FB-2438A9B9BB54}" type="datetimeFigureOut">
              <a:rPr lang="en-US" smtClean="0"/>
              <a:t>10/10/2022</a:t>
            </a:fld>
            <a:endParaRPr lang="en-US"/>
          </a:p>
        </p:txBody>
      </p:sp>
      <p:sp>
        <p:nvSpPr>
          <p:cNvPr id="5" name="Footer Placeholder 4">
            <a:extLst>
              <a:ext uri="{FF2B5EF4-FFF2-40B4-BE49-F238E27FC236}">
                <a16:creationId xmlns:a16="http://schemas.microsoft.com/office/drawing/2014/main" id="{CB4ABA30-84D9-9245-8D9D-AD00E7DAC01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3405DE7-01C7-1A4E-B04E-D44D6B467952}"/>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219488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B95BCA-7A54-9A41-BB79-AD661605179D}"/>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B8692B1B-A17E-1145-82CC-DBB629BE63D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F0AE3730-9B4F-E542-B97E-AEE0F6D09240}"/>
              </a:ext>
            </a:extLst>
          </p:cNvPr>
          <p:cNvSpPr>
            <a:spLocks noGrp="1"/>
          </p:cNvSpPr>
          <p:nvPr>
            <p:ph type="dt" sz="half" idx="10"/>
          </p:nvPr>
        </p:nvSpPr>
        <p:spPr/>
        <p:txBody>
          <a:bodyPr/>
          <a:lstStyle/>
          <a:p>
            <a:fld id="{7F1F7BB5-15C0-CE4A-99FB-2438A9B9BB54}" type="datetimeFigureOut">
              <a:rPr lang="en-US" smtClean="0"/>
              <a:t>10/10/2022</a:t>
            </a:fld>
            <a:endParaRPr lang="en-US"/>
          </a:p>
        </p:txBody>
      </p:sp>
      <p:sp>
        <p:nvSpPr>
          <p:cNvPr id="5" name="Footer Placeholder 4">
            <a:extLst>
              <a:ext uri="{FF2B5EF4-FFF2-40B4-BE49-F238E27FC236}">
                <a16:creationId xmlns:a16="http://schemas.microsoft.com/office/drawing/2014/main" id="{0B48FE9E-CEAC-8B4E-A73F-24444361E23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9F86B51-7576-384E-A699-FBC1DE38298E}"/>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152213211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C8E4E-B791-E14F-9F3F-7569AECBAD09}"/>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D539BF95-4795-564E-B410-0E0DC85F0C2D}"/>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F8F090A7-2B47-6A44-B2A4-E7535D97F780}"/>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8B146B2A-A05B-BA4F-BCCA-116350E47A25}"/>
              </a:ext>
            </a:extLst>
          </p:cNvPr>
          <p:cNvSpPr>
            <a:spLocks noGrp="1"/>
          </p:cNvSpPr>
          <p:nvPr>
            <p:ph type="dt" sz="half" idx="10"/>
          </p:nvPr>
        </p:nvSpPr>
        <p:spPr/>
        <p:txBody>
          <a:bodyPr/>
          <a:lstStyle/>
          <a:p>
            <a:fld id="{7F1F7BB5-15C0-CE4A-99FB-2438A9B9BB54}" type="datetimeFigureOut">
              <a:rPr lang="en-US" smtClean="0"/>
              <a:t>10/10/2022</a:t>
            </a:fld>
            <a:endParaRPr lang="en-US"/>
          </a:p>
        </p:txBody>
      </p:sp>
      <p:sp>
        <p:nvSpPr>
          <p:cNvPr id="6" name="Footer Placeholder 5">
            <a:extLst>
              <a:ext uri="{FF2B5EF4-FFF2-40B4-BE49-F238E27FC236}">
                <a16:creationId xmlns:a16="http://schemas.microsoft.com/office/drawing/2014/main" id="{CD1A8810-C5FC-3349-A0A9-7EF28CEB7B9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20B37C9-2619-024C-9F29-4803F6C936A7}"/>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172696895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428E95A-8700-844E-B7C7-B90F67820F09}"/>
              </a:ext>
            </a:extLst>
          </p:cNvPr>
          <p:cNvSpPr/>
          <p:nvPr userDrawn="1"/>
        </p:nvSpPr>
        <p:spPr>
          <a:xfrm>
            <a:off x="0" y="0"/>
            <a:ext cx="12192000" cy="6858000"/>
          </a:xfrm>
          <a:prstGeom prst="rect">
            <a:avLst/>
          </a:prstGeom>
          <a:solidFill>
            <a:srgbClr val="FDAD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ound Diagonal Corner of Rectangle 9">
            <a:extLst>
              <a:ext uri="{FF2B5EF4-FFF2-40B4-BE49-F238E27FC236}">
                <a16:creationId xmlns:a16="http://schemas.microsoft.com/office/drawing/2014/main" id="{46EBDEC0-797C-5D4E-B0BB-79C109156836}"/>
              </a:ext>
            </a:extLst>
          </p:cNvPr>
          <p:cNvSpPr/>
          <p:nvPr userDrawn="1"/>
        </p:nvSpPr>
        <p:spPr>
          <a:xfrm>
            <a:off x="403310" y="368300"/>
            <a:ext cx="11370182" cy="6076043"/>
          </a:xfrm>
          <a:custGeom>
            <a:avLst/>
            <a:gdLst>
              <a:gd name="connsiteX0" fmla="*/ 1012694 w 11354984"/>
              <a:gd name="connsiteY0" fmla="*/ 0 h 6076043"/>
              <a:gd name="connsiteX1" fmla="*/ 11354984 w 11354984"/>
              <a:gd name="connsiteY1" fmla="*/ 0 h 6076043"/>
              <a:gd name="connsiteX2" fmla="*/ 11354984 w 11354984"/>
              <a:gd name="connsiteY2" fmla="*/ 0 h 6076043"/>
              <a:gd name="connsiteX3" fmla="*/ 11354984 w 11354984"/>
              <a:gd name="connsiteY3" fmla="*/ 5063349 h 6076043"/>
              <a:gd name="connsiteX4" fmla="*/ 10342290 w 11354984"/>
              <a:gd name="connsiteY4" fmla="*/ 6076043 h 6076043"/>
              <a:gd name="connsiteX5" fmla="*/ 0 w 11354984"/>
              <a:gd name="connsiteY5" fmla="*/ 6076043 h 6076043"/>
              <a:gd name="connsiteX6" fmla="*/ 0 w 11354984"/>
              <a:gd name="connsiteY6" fmla="*/ 6076043 h 6076043"/>
              <a:gd name="connsiteX7" fmla="*/ 0 w 11354984"/>
              <a:gd name="connsiteY7" fmla="*/ 1012694 h 6076043"/>
              <a:gd name="connsiteX8" fmla="*/ 1012694 w 11354984"/>
              <a:gd name="connsiteY8" fmla="*/ 0 h 6076043"/>
              <a:gd name="connsiteX0" fmla="*/ 1012694 w 11354984"/>
              <a:gd name="connsiteY0" fmla="*/ 0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9" fmla="*/ 1012694 w 11354984"/>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220719 w 11696447"/>
              <a:gd name="connsiteY0" fmla="*/ 0 h 6076043"/>
              <a:gd name="connsiteX1" fmla="*/ 1484041 w 11696447"/>
              <a:gd name="connsiteY1" fmla="*/ 241 h 6076043"/>
              <a:gd name="connsiteX2" fmla="*/ 11696447 w 11696447"/>
              <a:gd name="connsiteY2" fmla="*/ 0 h 6076043"/>
              <a:gd name="connsiteX3" fmla="*/ 11696447 w 11696447"/>
              <a:gd name="connsiteY3" fmla="*/ 0 h 6076043"/>
              <a:gd name="connsiteX4" fmla="*/ 11696447 w 11696447"/>
              <a:gd name="connsiteY4" fmla="*/ 5063349 h 6076043"/>
              <a:gd name="connsiteX5" fmla="*/ 10683753 w 11696447"/>
              <a:gd name="connsiteY5" fmla="*/ 6076043 h 6076043"/>
              <a:gd name="connsiteX6" fmla="*/ 341463 w 11696447"/>
              <a:gd name="connsiteY6" fmla="*/ 6076043 h 6076043"/>
              <a:gd name="connsiteX7" fmla="*/ 341463 w 11696447"/>
              <a:gd name="connsiteY7" fmla="*/ 6076043 h 6076043"/>
              <a:gd name="connsiteX8" fmla="*/ 341463 w 11696447"/>
              <a:gd name="connsiteY8" fmla="*/ 1012694 h 6076043"/>
              <a:gd name="connsiteX9" fmla="*/ 220719 w 11696447"/>
              <a:gd name="connsiteY9" fmla="*/ 0 h 6076043"/>
              <a:gd name="connsiteX0" fmla="*/ 246140 w 11610610"/>
              <a:gd name="connsiteY0" fmla="*/ 0 h 6076043"/>
              <a:gd name="connsiteX1" fmla="*/ 1398204 w 11610610"/>
              <a:gd name="connsiteY1" fmla="*/ 241 h 6076043"/>
              <a:gd name="connsiteX2" fmla="*/ 11610610 w 11610610"/>
              <a:gd name="connsiteY2" fmla="*/ 0 h 6076043"/>
              <a:gd name="connsiteX3" fmla="*/ 11610610 w 11610610"/>
              <a:gd name="connsiteY3" fmla="*/ 0 h 6076043"/>
              <a:gd name="connsiteX4" fmla="*/ 11610610 w 11610610"/>
              <a:gd name="connsiteY4" fmla="*/ 5063349 h 6076043"/>
              <a:gd name="connsiteX5" fmla="*/ 10597916 w 11610610"/>
              <a:gd name="connsiteY5" fmla="*/ 6076043 h 6076043"/>
              <a:gd name="connsiteX6" fmla="*/ 255626 w 11610610"/>
              <a:gd name="connsiteY6" fmla="*/ 6076043 h 6076043"/>
              <a:gd name="connsiteX7" fmla="*/ 255626 w 11610610"/>
              <a:gd name="connsiteY7" fmla="*/ 6076043 h 6076043"/>
              <a:gd name="connsiteX8" fmla="*/ 255626 w 11610610"/>
              <a:gd name="connsiteY8" fmla="*/ 1012694 h 6076043"/>
              <a:gd name="connsiteX9" fmla="*/ 246140 w 11610610"/>
              <a:gd name="connsiteY9" fmla="*/ 0 h 6076043"/>
              <a:gd name="connsiteX0" fmla="*/ 297151 w 11494734"/>
              <a:gd name="connsiteY0" fmla="*/ 3476 h 6076043"/>
              <a:gd name="connsiteX1" fmla="*/ 1282328 w 11494734"/>
              <a:gd name="connsiteY1" fmla="*/ 241 h 6076043"/>
              <a:gd name="connsiteX2" fmla="*/ 11494734 w 11494734"/>
              <a:gd name="connsiteY2" fmla="*/ 0 h 6076043"/>
              <a:gd name="connsiteX3" fmla="*/ 11494734 w 11494734"/>
              <a:gd name="connsiteY3" fmla="*/ 0 h 6076043"/>
              <a:gd name="connsiteX4" fmla="*/ 11494734 w 11494734"/>
              <a:gd name="connsiteY4" fmla="*/ 5063349 h 6076043"/>
              <a:gd name="connsiteX5" fmla="*/ 10482040 w 11494734"/>
              <a:gd name="connsiteY5" fmla="*/ 6076043 h 6076043"/>
              <a:gd name="connsiteX6" fmla="*/ 139750 w 11494734"/>
              <a:gd name="connsiteY6" fmla="*/ 6076043 h 6076043"/>
              <a:gd name="connsiteX7" fmla="*/ 139750 w 11494734"/>
              <a:gd name="connsiteY7" fmla="*/ 6076043 h 6076043"/>
              <a:gd name="connsiteX8" fmla="*/ 139750 w 11494734"/>
              <a:gd name="connsiteY8" fmla="*/ 1012694 h 6076043"/>
              <a:gd name="connsiteX9" fmla="*/ 297151 w 11494734"/>
              <a:gd name="connsiteY9" fmla="*/ 3476 h 6076043"/>
              <a:gd name="connsiteX0" fmla="*/ 69356 w 11424340"/>
              <a:gd name="connsiteY0" fmla="*/ 1012694 h 6076043"/>
              <a:gd name="connsiteX1" fmla="*/ 1211934 w 11424340"/>
              <a:gd name="connsiteY1" fmla="*/ 241 h 6076043"/>
              <a:gd name="connsiteX2" fmla="*/ 11424340 w 11424340"/>
              <a:gd name="connsiteY2" fmla="*/ 0 h 6076043"/>
              <a:gd name="connsiteX3" fmla="*/ 11424340 w 11424340"/>
              <a:gd name="connsiteY3" fmla="*/ 0 h 6076043"/>
              <a:gd name="connsiteX4" fmla="*/ 11424340 w 11424340"/>
              <a:gd name="connsiteY4" fmla="*/ 5063349 h 6076043"/>
              <a:gd name="connsiteX5" fmla="*/ 10411646 w 11424340"/>
              <a:gd name="connsiteY5" fmla="*/ 6076043 h 6076043"/>
              <a:gd name="connsiteX6" fmla="*/ 69356 w 11424340"/>
              <a:gd name="connsiteY6" fmla="*/ 6076043 h 6076043"/>
              <a:gd name="connsiteX7" fmla="*/ 69356 w 11424340"/>
              <a:gd name="connsiteY7" fmla="*/ 6076043 h 6076043"/>
              <a:gd name="connsiteX8" fmla="*/ 69356 w 11424340"/>
              <a:gd name="connsiteY8" fmla="*/ 1012694 h 6076043"/>
              <a:gd name="connsiteX0" fmla="*/ 0 w 11354984"/>
              <a:gd name="connsiteY0" fmla="*/ 1012694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0" fmla="*/ 15198 w 11370182"/>
              <a:gd name="connsiteY0" fmla="*/ 1012694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 name="connsiteX8" fmla="*/ 15198 w 11370182"/>
              <a:gd name="connsiteY8" fmla="*/ 1012694 h 6076043"/>
              <a:gd name="connsiteX0" fmla="*/ 15272 w 11370256"/>
              <a:gd name="connsiteY0" fmla="*/ 1012694 h 6076043"/>
              <a:gd name="connsiteX1" fmla="*/ 74 w 11370256"/>
              <a:gd name="connsiteY1" fmla="*/ 241 h 6076043"/>
              <a:gd name="connsiteX2" fmla="*/ 11370256 w 11370256"/>
              <a:gd name="connsiteY2" fmla="*/ 0 h 6076043"/>
              <a:gd name="connsiteX3" fmla="*/ 11370256 w 11370256"/>
              <a:gd name="connsiteY3" fmla="*/ 0 h 6076043"/>
              <a:gd name="connsiteX4" fmla="*/ 11370256 w 11370256"/>
              <a:gd name="connsiteY4" fmla="*/ 5063349 h 6076043"/>
              <a:gd name="connsiteX5" fmla="*/ 10357562 w 11370256"/>
              <a:gd name="connsiteY5" fmla="*/ 6076043 h 6076043"/>
              <a:gd name="connsiteX6" fmla="*/ 15272 w 11370256"/>
              <a:gd name="connsiteY6" fmla="*/ 6076043 h 6076043"/>
              <a:gd name="connsiteX7" fmla="*/ 15272 w 11370256"/>
              <a:gd name="connsiteY7" fmla="*/ 6076043 h 6076043"/>
              <a:gd name="connsiteX8" fmla="*/ 15272 w 11370256"/>
              <a:gd name="connsiteY8" fmla="*/ 1012694 h 6076043"/>
              <a:gd name="connsiteX0" fmla="*/ 16212 w 11371196"/>
              <a:gd name="connsiteY0" fmla="*/ 1012694 h 6076043"/>
              <a:gd name="connsiteX1" fmla="*/ 1014 w 11371196"/>
              <a:gd name="connsiteY1" fmla="*/ 241 h 6076043"/>
              <a:gd name="connsiteX2" fmla="*/ 11371196 w 11371196"/>
              <a:gd name="connsiteY2" fmla="*/ 0 h 6076043"/>
              <a:gd name="connsiteX3" fmla="*/ 11371196 w 11371196"/>
              <a:gd name="connsiteY3" fmla="*/ 0 h 6076043"/>
              <a:gd name="connsiteX4" fmla="*/ 11371196 w 11371196"/>
              <a:gd name="connsiteY4" fmla="*/ 5063349 h 6076043"/>
              <a:gd name="connsiteX5" fmla="*/ 10358502 w 11371196"/>
              <a:gd name="connsiteY5" fmla="*/ 6076043 h 6076043"/>
              <a:gd name="connsiteX6" fmla="*/ 16212 w 11371196"/>
              <a:gd name="connsiteY6" fmla="*/ 6076043 h 6076043"/>
              <a:gd name="connsiteX7" fmla="*/ 16212 w 11371196"/>
              <a:gd name="connsiteY7" fmla="*/ 6076043 h 6076043"/>
              <a:gd name="connsiteX8" fmla="*/ 16212 w 11371196"/>
              <a:gd name="connsiteY8" fmla="*/ 1012694 h 6076043"/>
              <a:gd name="connsiteX0" fmla="*/ 15198 w 11370182"/>
              <a:gd name="connsiteY0" fmla="*/ 6076043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70182" h="6076043">
                <a:moveTo>
                  <a:pt x="15198" y="6076043"/>
                </a:moveTo>
                <a:lnTo>
                  <a:pt x="0" y="241"/>
                </a:lnTo>
                <a:lnTo>
                  <a:pt x="11370182" y="0"/>
                </a:lnTo>
                <a:lnTo>
                  <a:pt x="11370182" y="0"/>
                </a:lnTo>
                <a:lnTo>
                  <a:pt x="11370182" y="5063349"/>
                </a:lnTo>
                <a:cubicBezTo>
                  <a:pt x="11370182" y="5622644"/>
                  <a:pt x="10916783" y="6076043"/>
                  <a:pt x="10357488" y="6076043"/>
                </a:cubicBezTo>
                <a:lnTo>
                  <a:pt x="15198" y="6076043"/>
                </a:lnTo>
                <a:lnTo>
                  <a:pt x="15198" y="607604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00990999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F6A3078-51C3-F249-9F2C-6CD9BFB3148D}"/>
              </a:ext>
            </a:extLst>
          </p:cNvPr>
          <p:cNvSpPr/>
          <p:nvPr userDrawn="1"/>
        </p:nvSpPr>
        <p:spPr>
          <a:xfrm>
            <a:off x="0" y="0"/>
            <a:ext cx="12192000" cy="6858000"/>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ound Diagonal Corner of Rectangle 9">
            <a:extLst>
              <a:ext uri="{FF2B5EF4-FFF2-40B4-BE49-F238E27FC236}">
                <a16:creationId xmlns:a16="http://schemas.microsoft.com/office/drawing/2014/main" id="{9E6C6BD6-68C8-9548-BAB5-437A71A19D8B}"/>
              </a:ext>
            </a:extLst>
          </p:cNvPr>
          <p:cNvSpPr/>
          <p:nvPr userDrawn="1"/>
        </p:nvSpPr>
        <p:spPr>
          <a:xfrm>
            <a:off x="403310" y="368300"/>
            <a:ext cx="11370182" cy="6076043"/>
          </a:xfrm>
          <a:custGeom>
            <a:avLst/>
            <a:gdLst>
              <a:gd name="connsiteX0" fmla="*/ 1012694 w 11354984"/>
              <a:gd name="connsiteY0" fmla="*/ 0 h 6076043"/>
              <a:gd name="connsiteX1" fmla="*/ 11354984 w 11354984"/>
              <a:gd name="connsiteY1" fmla="*/ 0 h 6076043"/>
              <a:gd name="connsiteX2" fmla="*/ 11354984 w 11354984"/>
              <a:gd name="connsiteY2" fmla="*/ 0 h 6076043"/>
              <a:gd name="connsiteX3" fmla="*/ 11354984 w 11354984"/>
              <a:gd name="connsiteY3" fmla="*/ 5063349 h 6076043"/>
              <a:gd name="connsiteX4" fmla="*/ 10342290 w 11354984"/>
              <a:gd name="connsiteY4" fmla="*/ 6076043 h 6076043"/>
              <a:gd name="connsiteX5" fmla="*/ 0 w 11354984"/>
              <a:gd name="connsiteY5" fmla="*/ 6076043 h 6076043"/>
              <a:gd name="connsiteX6" fmla="*/ 0 w 11354984"/>
              <a:gd name="connsiteY6" fmla="*/ 6076043 h 6076043"/>
              <a:gd name="connsiteX7" fmla="*/ 0 w 11354984"/>
              <a:gd name="connsiteY7" fmla="*/ 1012694 h 6076043"/>
              <a:gd name="connsiteX8" fmla="*/ 1012694 w 11354984"/>
              <a:gd name="connsiteY8" fmla="*/ 0 h 6076043"/>
              <a:gd name="connsiteX0" fmla="*/ 1012694 w 11354984"/>
              <a:gd name="connsiteY0" fmla="*/ 0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9" fmla="*/ 1012694 w 11354984"/>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220719 w 11696447"/>
              <a:gd name="connsiteY0" fmla="*/ 0 h 6076043"/>
              <a:gd name="connsiteX1" fmla="*/ 1484041 w 11696447"/>
              <a:gd name="connsiteY1" fmla="*/ 241 h 6076043"/>
              <a:gd name="connsiteX2" fmla="*/ 11696447 w 11696447"/>
              <a:gd name="connsiteY2" fmla="*/ 0 h 6076043"/>
              <a:gd name="connsiteX3" fmla="*/ 11696447 w 11696447"/>
              <a:gd name="connsiteY3" fmla="*/ 0 h 6076043"/>
              <a:gd name="connsiteX4" fmla="*/ 11696447 w 11696447"/>
              <a:gd name="connsiteY4" fmla="*/ 5063349 h 6076043"/>
              <a:gd name="connsiteX5" fmla="*/ 10683753 w 11696447"/>
              <a:gd name="connsiteY5" fmla="*/ 6076043 h 6076043"/>
              <a:gd name="connsiteX6" fmla="*/ 341463 w 11696447"/>
              <a:gd name="connsiteY6" fmla="*/ 6076043 h 6076043"/>
              <a:gd name="connsiteX7" fmla="*/ 341463 w 11696447"/>
              <a:gd name="connsiteY7" fmla="*/ 6076043 h 6076043"/>
              <a:gd name="connsiteX8" fmla="*/ 341463 w 11696447"/>
              <a:gd name="connsiteY8" fmla="*/ 1012694 h 6076043"/>
              <a:gd name="connsiteX9" fmla="*/ 220719 w 11696447"/>
              <a:gd name="connsiteY9" fmla="*/ 0 h 6076043"/>
              <a:gd name="connsiteX0" fmla="*/ 246140 w 11610610"/>
              <a:gd name="connsiteY0" fmla="*/ 0 h 6076043"/>
              <a:gd name="connsiteX1" fmla="*/ 1398204 w 11610610"/>
              <a:gd name="connsiteY1" fmla="*/ 241 h 6076043"/>
              <a:gd name="connsiteX2" fmla="*/ 11610610 w 11610610"/>
              <a:gd name="connsiteY2" fmla="*/ 0 h 6076043"/>
              <a:gd name="connsiteX3" fmla="*/ 11610610 w 11610610"/>
              <a:gd name="connsiteY3" fmla="*/ 0 h 6076043"/>
              <a:gd name="connsiteX4" fmla="*/ 11610610 w 11610610"/>
              <a:gd name="connsiteY4" fmla="*/ 5063349 h 6076043"/>
              <a:gd name="connsiteX5" fmla="*/ 10597916 w 11610610"/>
              <a:gd name="connsiteY5" fmla="*/ 6076043 h 6076043"/>
              <a:gd name="connsiteX6" fmla="*/ 255626 w 11610610"/>
              <a:gd name="connsiteY6" fmla="*/ 6076043 h 6076043"/>
              <a:gd name="connsiteX7" fmla="*/ 255626 w 11610610"/>
              <a:gd name="connsiteY7" fmla="*/ 6076043 h 6076043"/>
              <a:gd name="connsiteX8" fmla="*/ 255626 w 11610610"/>
              <a:gd name="connsiteY8" fmla="*/ 1012694 h 6076043"/>
              <a:gd name="connsiteX9" fmla="*/ 246140 w 11610610"/>
              <a:gd name="connsiteY9" fmla="*/ 0 h 6076043"/>
              <a:gd name="connsiteX0" fmla="*/ 297151 w 11494734"/>
              <a:gd name="connsiteY0" fmla="*/ 3476 h 6076043"/>
              <a:gd name="connsiteX1" fmla="*/ 1282328 w 11494734"/>
              <a:gd name="connsiteY1" fmla="*/ 241 h 6076043"/>
              <a:gd name="connsiteX2" fmla="*/ 11494734 w 11494734"/>
              <a:gd name="connsiteY2" fmla="*/ 0 h 6076043"/>
              <a:gd name="connsiteX3" fmla="*/ 11494734 w 11494734"/>
              <a:gd name="connsiteY3" fmla="*/ 0 h 6076043"/>
              <a:gd name="connsiteX4" fmla="*/ 11494734 w 11494734"/>
              <a:gd name="connsiteY4" fmla="*/ 5063349 h 6076043"/>
              <a:gd name="connsiteX5" fmla="*/ 10482040 w 11494734"/>
              <a:gd name="connsiteY5" fmla="*/ 6076043 h 6076043"/>
              <a:gd name="connsiteX6" fmla="*/ 139750 w 11494734"/>
              <a:gd name="connsiteY6" fmla="*/ 6076043 h 6076043"/>
              <a:gd name="connsiteX7" fmla="*/ 139750 w 11494734"/>
              <a:gd name="connsiteY7" fmla="*/ 6076043 h 6076043"/>
              <a:gd name="connsiteX8" fmla="*/ 139750 w 11494734"/>
              <a:gd name="connsiteY8" fmla="*/ 1012694 h 6076043"/>
              <a:gd name="connsiteX9" fmla="*/ 297151 w 11494734"/>
              <a:gd name="connsiteY9" fmla="*/ 3476 h 6076043"/>
              <a:gd name="connsiteX0" fmla="*/ 69356 w 11424340"/>
              <a:gd name="connsiteY0" fmla="*/ 1012694 h 6076043"/>
              <a:gd name="connsiteX1" fmla="*/ 1211934 w 11424340"/>
              <a:gd name="connsiteY1" fmla="*/ 241 h 6076043"/>
              <a:gd name="connsiteX2" fmla="*/ 11424340 w 11424340"/>
              <a:gd name="connsiteY2" fmla="*/ 0 h 6076043"/>
              <a:gd name="connsiteX3" fmla="*/ 11424340 w 11424340"/>
              <a:gd name="connsiteY3" fmla="*/ 0 h 6076043"/>
              <a:gd name="connsiteX4" fmla="*/ 11424340 w 11424340"/>
              <a:gd name="connsiteY4" fmla="*/ 5063349 h 6076043"/>
              <a:gd name="connsiteX5" fmla="*/ 10411646 w 11424340"/>
              <a:gd name="connsiteY5" fmla="*/ 6076043 h 6076043"/>
              <a:gd name="connsiteX6" fmla="*/ 69356 w 11424340"/>
              <a:gd name="connsiteY6" fmla="*/ 6076043 h 6076043"/>
              <a:gd name="connsiteX7" fmla="*/ 69356 w 11424340"/>
              <a:gd name="connsiteY7" fmla="*/ 6076043 h 6076043"/>
              <a:gd name="connsiteX8" fmla="*/ 69356 w 11424340"/>
              <a:gd name="connsiteY8" fmla="*/ 1012694 h 6076043"/>
              <a:gd name="connsiteX0" fmla="*/ 0 w 11354984"/>
              <a:gd name="connsiteY0" fmla="*/ 1012694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0" fmla="*/ 15198 w 11370182"/>
              <a:gd name="connsiteY0" fmla="*/ 1012694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 name="connsiteX8" fmla="*/ 15198 w 11370182"/>
              <a:gd name="connsiteY8" fmla="*/ 1012694 h 6076043"/>
              <a:gd name="connsiteX0" fmla="*/ 15272 w 11370256"/>
              <a:gd name="connsiteY0" fmla="*/ 1012694 h 6076043"/>
              <a:gd name="connsiteX1" fmla="*/ 74 w 11370256"/>
              <a:gd name="connsiteY1" fmla="*/ 241 h 6076043"/>
              <a:gd name="connsiteX2" fmla="*/ 11370256 w 11370256"/>
              <a:gd name="connsiteY2" fmla="*/ 0 h 6076043"/>
              <a:gd name="connsiteX3" fmla="*/ 11370256 w 11370256"/>
              <a:gd name="connsiteY3" fmla="*/ 0 h 6076043"/>
              <a:gd name="connsiteX4" fmla="*/ 11370256 w 11370256"/>
              <a:gd name="connsiteY4" fmla="*/ 5063349 h 6076043"/>
              <a:gd name="connsiteX5" fmla="*/ 10357562 w 11370256"/>
              <a:gd name="connsiteY5" fmla="*/ 6076043 h 6076043"/>
              <a:gd name="connsiteX6" fmla="*/ 15272 w 11370256"/>
              <a:gd name="connsiteY6" fmla="*/ 6076043 h 6076043"/>
              <a:gd name="connsiteX7" fmla="*/ 15272 w 11370256"/>
              <a:gd name="connsiteY7" fmla="*/ 6076043 h 6076043"/>
              <a:gd name="connsiteX8" fmla="*/ 15272 w 11370256"/>
              <a:gd name="connsiteY8" fmla="*/ 1012694 h 6076043"/>
              <a:gd name="connsiteX0" fmla="*/ 16212 w 11371196"/>
              <a:gd name="connsiteY0" fmla="*/ 1012694 h 6076043"/>
              <a:gd name="connsiteX1" fmla="*/ 1014 w 11371196"/>
              <a:gd name="connsiteY1" fmla="*/ 241 h 6076043"/>
              <a:gd name="connsiteX2" fmla="*/ 11371196 w 11371196"/>
              <a:gd name="connsiteY2" fmla="*/ 0 h 6076043"/>
              <a:gd name="connsiteX3" fmla="*/ 11371196 w 11371196"/>
              <a:gd name="connsiteY3" fmla="*/ 0 h 6076043"/>
              <a:gd name="connsiteX4" fmla="*/ 11371196 w 11371196"/>
              <a:gd name="connsiteY4" fmla="*/ 5063349 h 6076043"/>
              <a:gd name="connsiteX5" fmla="*/ 10358502 w 11371196"/>
              <a:gd name="connsiteY5" fmla="*/ 6076043 h 6076043"/>
              <a:gd name="connsiteX6" fmla="*/ 16212 w 11371196"/>
              <a:gd name="connsiteY6" fmla="*/ 6076043 h 6076043"/>
              <a:gd name="connsiteX7" fmla="*/ 16212 w 11371196"/>
              <a:gd name="connsiteY7" fmla="*/ 6076043 h 6076043"/>
              <a:gd name="connsiteX8" fmla="*/ 16212 w 11371196"/>
              <a:gd name="connsiteY8" fmla="*/ 1012694 h 6076043"/>
              <a:gd name="connsiteX0" fmla="*/ 15198 w 11370182"/>
              <a:gd name="connsiteY0" fmla="*/ 6076043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70182" h="6076043">
                <a:moveTo>
                  <a:pt x="15198" y="6076043"/>
                </a:moveTo>
                <a:lnTo>
                  <a:pt x="0" y="241"/>
                </a:lnTo>
                <a:lnTo>
                  <a:pt x="11370182" y="0"/>
                </a:lnTo>
                <a:lnTo>
                  <a:pt x="11370182" y="0"/>
                </a:lnTo>
                <a:lnTo>
                  <a:pt x="11370182" y="5063349"/>
                </a:lnTo>
                <a:cubicBezTo>
                  <a:pt x="11370182" y="5622644"/>
                  <a:pt x="10916783" y="6076043"/>
                  <a:pt x="10357488" y="6076043"/>
                </a:cubicBezTo>
                <a:lnTo>
                  <a:pt x="15198" y="6076043"/>
                </a:lnTo>
                <a:lnTo>
                  <a:pt x="15198" y="607604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9446479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D879194-8788-5844-87FD-FB4B9C93025A}"/>
              </a:ext>
            </a:extLst>
          </p:cNvPr>
          <p:cNvSpPr/>
          <p:nvPr userDrawn="1"/>
        </p:nvSpPr>
        <p:spPr>
          <a:xfrm>
            <a:off x="0" y="0"/>
            <a:ext cx="12192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ound Diagonal Corner of Rectangle 9">
            <a:extLst>
              <a:ext uri="{FF2B5EF4-FFF2-40B4-BE49-F238E27FC236}">
                <a16:creationId xmlns:a16="http://schemas.microsoft.com/office/drawing/2014/main" id="{A226A8D3-A520-AA41-B78E-46B11CC199EB}"/>
              </a:ext>
            </a:extLst>
          </p:cNvPr>
          <p:cNvSpPr/>
          <p:nvPr userDrawn="1"/>
        </p:nvSpPr>
        <p:spPr>
          <a:xfrm>
            <a:off x="403310" y="368300"/>
            <a:ext cx="11370182" cy="6076043"/>
          </a:xfrm>
          <a:custGeom>
            <a:avLst/>
            <a:gdLst>
              <a:gd name="connsiteX0" fmla="*/ 1012694 w 11354984"/>
              <a:gd name="connsiteY0" fmla="*/ 0 h 6076043"/>
              <a:gd name="connsiteX1" fmla="*/ 11354984 w 11354984"/>
              <a:gd name="connsiteY1" fmla="*/ 0 h 6076043"/>
              <a:gd name="connsiteX2" fmla="*/ 11354984 w 11354984"/>
              <a:gd name="connsiteY2" fmla="*/ 0 h 6076043"/>
              <a:gd name="connsiteX3" fmla="*/ 11354984 w 11354984"/>
              <a:gd name="connsiteY3" fmla="*/ 5063349 h 6076043"/>
              <a:gd name="connsiteX4" fmla="*/ 10342290 w 11354984"/>
              <a:gd name="connsiteY4" fmla="*/ 6076043 h 6076043"/>
              <a:gd name="connsiteX5" fmla="*/ 0 w 11354984"/>
              <a:gd name="connsiteY5" fmla="*/ 6076043 h 6076043"/>
              <a:gd name="connsiteX6" fmla="*/ 0 w 11354984"/>
              <a:gd name="connsiteY6" fmla="*/ 6076043 h 6076043"/>
              <a:gd name="connsiteX7" fmla="*/ 0 w 11354984"/>
              <a:gd name="connsiteY7" fmla="*/ 1012694 h 6076043"/>
              <a:gd name="connsiteX8" fmla="*/ 1012694 w 11354984"/>
              <a:gd name="connsiteY8" fmla="*/ 0 h 6076043"/>
              <a:gd name="connsiteX0" fmla="*/ 1012694 w 11354984"/>
              <a:gd name="connsiteY0" fmla="*/ 0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9" fmla="*/ 1012694 w 11354984"/>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220719 w 11696447"/>
              <a:gd name="connsiteY0" fmla="*/ 0 h 6076043"/>
              <a:gd name="connsiteX1" fmla="*/ 1484041 w 11696447"/>
              <a:gd name="connsiteY1" fmla="*/ 241 h 6076043"/>
              <a:gd name="connsiteX2" fmla="*/ 11696447 w 11696447"/>
              <a:gd name="connsiteY2" fmla="*/ 0 h 6076043"/>
              <a:gd name="connsiteX3" fmla="*/ 11696447 w 11696447"/>
              <a:gd name="connsiteY3" fmla="*/ 0 h 6076043"/>
              <a:gd name="connsiteX4" fmla="*/ 11696447 w 11696447"/>
              <a:gd name="connsiteY4" fmla="*/ 5063349 h 6076043"/>
              <a:gd name="connsiteX5" fmla="*/ 10683753 w 11696447"/>
              <a:gd name="connsiteY5" fmla="*/ 6076043 h 6076043"/>
              <a:gd name="connsiteX6" fmla="*/ 341463 w 11696447"/>
              <a:gd name="connsiteY6" fmla="*/ 6076043 h 6076043"/>
              <a:gd name="connsiteX7" fmla="*/ 341463 w 11696447"/>
              <a:gd name="connsiteY7" fmla="*/ 6076043 h 6076043"/>
              <a:gd name="connsiteX8" fmla="*/ 341463 w 11696447"/>
              <a:gd name="connsiteY8" fmla="*/ 1012694 h 6076043"/>
              <a:gd name="connsiteX9" fmla="*/ 220719 w 11696447"/>
              <a:gd name="connsiteY9" fmla="*/ 0 h 6076043"/>
              <a:gd name="connsiteX0" fmla="*/ 246140 w 11610610"/>
              <a:gd name="connsiteY0" fmla="*/ 0 h 6076043"/>
              <a:gd name="connsiteX1" fmla="*/ 1398204 w 11610610"/>
              <a:gd name="connsiteY1" fmla="*/ 241 h 6076043"/>
              <a:gd name="connsiteX2" fmla="*/ 11610610 w 11610610"/>
              <a:gd name="connsiteY2" fmla="*/ 0 h 6076043"/>
              <a:gd name="connsiteX3" fmla="*/ 11610610 w 11610610"/>
              <a:gd name="connsiteY3" fmla="*/ 0 h 6076043"/>
              <a:gd name="connsiteX4" fmla="*/ 11610610 w 11610610"/>
              <a:gd name="connsiteY4" fmla="*/ 5063349 h 6076043"/>
              <a:gd name="connsiteX5" fmla="*/ 10597916 w 11610610"/>
              <a:gd name="connsiteY5" fmla="*/ 6076043 h 6076043"/>
              <a:gd name="connsiteX6" fmla="*/ 255626 w 11610610"/>
              <a:gd name="connsiteY6" fmla="*/ 6076043 h 6076043"/>
              <a:gd name="connsiteX7" fmla="*/ 255626 w 11610610"/>
              <a:gd name="connsiteY7" fmla="*/ 6076043 h 6076043"/>
              <a:gd name="connsiteX8" fmla="*/ 255626 w 11610610"/>
              <a:gd name="connsiteY8" fmla="*/ 1012694 h 6076043"/>
              <a:gd name="connsiteX9" fmla="*/ 246140 w 11610610"/>
              <a:gd name="connsiteY9" fmla="*/ 0 h 6076043"/>
              <a:gd name="connsiteX0" fmla="*/ 297151 w 11494734"/>
              <a:gd name="connsiteY0" fmla="*/ 3476 h 6076043"/>
              <a:gd name="connsiteX1" fmla="*/ 1282328 w 11494734"/>
              <a:gd name="connsiteY1" fmla="*/ 241 h 6076043"/>
              <a:gd name="connsiteX2" fmla="*/ 11494734 w 11494734"/>
              <a:gd name="connsiteY2" fmla="*/ 0 h 6076043"/>
              <a:gd name="connsiteX3" fmla="*/ 11494734 w 11494734"/>
              <a:gd name="connsiteY3" fmla="*/ 0 h 6076043"/>
              <a:gd name="connsiteX4" fmla="*/ 11494734 w 11494734"/>
              <a:gd name="connsiteY4" fmla="*/ 5063349 h 6076043"/>
              <a:gd name="connsiteX5" fmla="*/ 10482040 w 11494734"/>
              <a:gd name="connsiteY5" fmla="*/ 6076043 h 6076043"/>
              <a:gd name="connsiteX6" fmla="*/ 139750 w 11494734"/>
              <a:gd name="connsiteY6" fmla="*/ 6076043 h 6076043"/>
              <a:gd name="connsiteX7" fmla="*/ 139750 w 11494734"/>
              <a:gd name="connsiteY7" fmla="*/ 6076043 h 6076043"/>
              <a:gd name="connsiteX8" fmla="*/ 139750 w 11494734"/>
              <a:gd name="connsiteY8" fmla="*/ 1012694 h 6076043"/>
              <a:gd name="connsiteX9" fmla="*/ 297151 w 11494734"/>
              <a:gd name="connsiteY9" fmla="*/ 3476 h 6076043"/>
              <a:gd name="connsiteX0" fmla="*/ 69356 w 11424340"/>
              <a:gd name="connsiteY0" fmla="*/ 1012694 h 6076043"/>
              <a:gd name="connsiteX1" fmla="*/ 1211934 w 11424340"/>
              <a:gd name="connsiteY1" fmla="*/ 241 h 6076043"/>
              <a:gd name="connsiteX2" fmla="*/ 11424340 w 11424340"/>
              <a:gd name="connsiteY2" fmla="*/ 0 h 6076043"/>
              <a:gd name="connsiteX3" fmla="*/ 11424340 w 11424340"/>
              <a:gd name="connsiteY3" fmla="*/ 0 h 6076043"/>
              <a:gd name="connsiteX4" fmla="*/ 11424340 w 11424340"/>
              <a:gd name="connsiteY4" fmla="*/ 5063349 h 6076043"/>
              <a:gd name="connsiteX5" fmla="*/ 10411646 w 11424340"/>
              <a:gd name="connsiteY5" fmla="*/ 6076043 h 6076043"/>
              <a:gd name="connsiteX6" fmla="*/ 69356 w 11424340"/>
              <a:gd name="connsiteY6" fmla="*/ 6076043 h 6076043"/>
              <a:gd name="connsiteX7" fmla="*/ 69356 w 11424340"/>
              <a:gd name="connsiteY7" fmla="*/ 6076043 h 6076043"/>
              <a:gd name="connsiteX8" fmla="*/ 69356 w 11424340"/>
              <a:gd name="connsiteY8" fmla="*/ 1012694 h 6076043"/>
              <a:gd name="connsiteX0" fmla="*/ 0 w 11354984"/>
              <a:gd name="connsiteY0" fmla="*/ 1012694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0" fmla="*/ 15198 w 11370182"/>
              <a:gd name="connsiteY0" fmla="*/ 1012694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 name="connsiteX8" fmla="*/ 15198 w 11370182"/>
              <a:gd name="connsiteY8" fmla="*/ 1012694 h 6076043"/>
              <a:gd name="connsiteX0" fmla="*/ 15272 w 11370256"/>
              <a:gd name="connsiteY0" fmla="*/ 1012694 h 6076043"/>
              <a:gd name="connsiteX1" fmla="*/ 74 w 11370256"/>
              <a:gd name="connsiteY1" fmla="*/ 241 h 6076043"/>
              <a:gd name="connsiteX2" fmla="*/ 11370256 w 11370256"/>
              <a:gd name="connsiteY2" fmla="*/ 0 h 6076043"/>
              <a:gd name="connsiteX3" fmla="*/ 11370256 w 11370256"/>
              <a:gd name="connsiteY3" fmla="*/ 0 h 6076043"/>
              <a:gd name="connsiteX4" fmla="*/ 11370256 w 11370256"/>
              <a:gd name="connsiteY4" fmla="*/ 5063349 h 6076043"/>
              <a:gd name="connsiteX5" fmla="*/ 10357562 w 11370256"/>
              <a:gd name="connsiteY5" fmla="*/ 6076043 h 6076043"/>
              <a:gd name="connsiteX6" fmla="*/ 15272 w 11370256"/>
              <a:gd name="connsiteY6" fmla="*/ 6076043 h 6076043"/>
              <a:gd name="connsiteX7" fmla="*/ 15272 w 11370256"/>
              <a:gd name="connsiteY7" fmla="*/ 6076043 h 6076043"/>
              <a:gd name="connsiteX8" fmla="*/ 15272 w 11370256"/>
              <a:gd name="connsiteY8" fmla="*/ 1012694 h 6076043"/>
              <a:gd name="connsiteX0" fmla="*/ 16212 w 11371196"/>
              <a:gd name="connsiteY0" fmla="*/ 1012694 h 6076043"/>
              <a:gd name="connsiteX1" fmla="*/ 1014 w 11371196"/>
              <a:gd name="connsiteY1" fmla="*/ 241 h 6076043"/>
              <a:gd name="connsiteX2" fmla="*/ 11371196 w 11371196"/>
              <a:gd name="connsiteY2" fmla="*/ 0 h 6076043"/>
              <a:gd name="connsiteX3" fmla="*/ 11371196 w 11371196"/>
              <a:gd name="connsiteY3" fmla="*/ 0 h 6076043"/>
              <a:gd name="connsiteX4" fmla="*/ 11371196 w 11371196"/>
              <a:gd name="connsiteY4" fmla="*/ 5063349 h 6076043"/>
              <a:gd name="connsiteX5" fmla="*/ 10358502 w 11371196"/>
              <a:gd name="connsiteY5" fmla="*/ 6076043 h 6076043"/>
              <a:gd name="connsiteX6" fmla="*/ 16212 w 11371196"/>
              <a:gd name="connsiteY6" fmla="*/ 6076043 h 6076043"/>
              <a:gd name="connsiteX7" fmla="*/ 16212 w 11371196"/>
              <a:gd name="connsiteY7" fmla="*/ 6076043 h 6076043"/>
              <a:gd name="connsiteX8" fmla="*/ 16212 w 11371196"/>
              <a:gd name="connsiteY8" fmla="*/ 1012694 h 6076043"/>
              <a:gd name="connsiteX0" fmla="*/ 15198 w 11370182"/>
              <a:gd name="connsiteY0" fmla="*/ 6076043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70182" h="6076043">
                <a:moveTo>
                  <a:pt x="15198" y="6076043"/>
                </a:moveTo>
                <a:lnTo>
                  <a:pt x="0" y="241"/>
                </a:lnTo>
                <a:lnTo>
                  <a:pt x="11370182" y="0"/>
                </a:lnTo>
                <a:lnTo>
                  <a:pt x="11370182" y="0"/>
                </a:lnTo>
                <a:lnTo>
                  <a:pt x="11370182" y="5063349"/>
                </a:lnTo>
                <a:cubicBezTo>
                  <a:pt x="11370182" y="5622644"/>
                  <a:pt x="10916783" y="6076043"/>
                  <a:pt x="10357488" y="6076043"/>
                </a:cubicBezTo>
                <a:lnTo>
                  <a:pt x="15198" y="6076043"/>
                </a:lnTo>
                <a:lnTo>
                  <a:pt x="15198" y="607604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56095106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B74A3B-1A36-CE4F-A90F-DEF6351528D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B902F507-C613-DF40-8E34-3A39CD5042F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3607D9FD-6108-0248-989E-EAD23F60444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B2EF92E3-78D0-F14B-AFB8-D46ED55F5E68}"/>
              </a:ext>
            </a:extLst>
          </p:cNvPr>
          <p:cNvSpPr>
            <a:spLocks noGrp="1"/>
          </p:cNvSpPr>
          <p:nvPr>
            <p:ph type="dt" sz="half" idx="10"/>
          </p:nvPr>
        </p:nvSpPr>
        <p:spPr/>
        <p:txBody>
          <a:bodyPr/>
          <a:lstStyle/>
          <a:p>
            <a:fld id="{7F1F7BB5-15C0-CE4A-99FB-2438A9B9BB54}" type="datetimeFigureOut">
              <a:rPr lang="en-US" smtClean="0"/>
              <a:t>10/10/2022</a:t>
            </a:fld>
            <a:endParaRPr lang="en-US"/>
          </a:p>
        </p:txBody>
      </p:sp>
      <p:sp>
        <p:nvSpPr>
          <p:cNvPr id="6" name="Footer Placeholder 5">
            <a:extLst>
              <a:ext uri="{FF2B5EF4-FFF2-40B4-BE49-F238E27FC236}">
                <a16:creationId xmlns:a16="http://schemas.microsoft.com/office/drawing/2014/main" id="{8053F653-7D8A-8E43-A0E8-AF31E962497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0A3CC37-603C-CA4D-A70D-08FD8952C44B}"/>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41663688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A3E36D-B655-FC4B-8888-8D144DEB2F3C}"/>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2C17E238-799E-4744-9468-89D1E16C9B8E}"/>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46CE837-BED2-574C-B743-068D7747617D}"/>
              </a:ext>
            </a:extLst>
          </p:cNvPr>
          <p:cNvSpPr>
            <a:spLocks noGrp="1"/>
          </p:cNvSpPr>
          <p:nvPr>
            <p:ph type="dt" sz="half" idx="10"/>
          </p:nvPr>
        </p:nvSpPr>
        <p:spPr/>
        <p:txBody>
          <a:bodyPr/>
          <a:lstStyle/>
          <a:p>
            <a:fld id="{8D26316D-D7EC-B84C-94A1-826559B08D41}" type="datetimeFigureOut">
              <a:rPr lang="en-US" smtClean="0"/>
              <a:t>10/10/2022</a:t>
            </a:fld>
            <a:endParaRPr lang="en-US"/>
          </a:p>
        </p:txBody>
      </p:sp>
      <p:sp>
        <p:nvSpPr>
          <p:cNvPr id="5" name="Footer Placeholder 4">
            <a:extLst>
              <a:ext uri="{FF2B5EF4-FFF2-40B4-BE49-F238E27FC236}">
                <a16:creationId xmlns:a16="http://schemas.microsoft.com/office/drawing/2014/main" id="{25C607CC-7328-EA4D-BD33-E29D90D0B55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90103FA-76A5-0349-829D-2CBF3C8D4CF8}"/>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17556561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AF42A0-8D65-3646-84F8-42811BAE0BCA}"/>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4854FB7B-8D68-824E-A751-D2426FBBBC7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BF4653D-D27D-A741-AA3E-0C5FE456DB5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E725FF6F-3A1B-9E41-93D1-2BFFE0706C40}"/>
              </a:ext>
            </a:extLst>
          </p:cNvPr>
          <p:cNvSpPr>
            <a:spLocks noGrp="1"/>
          </p:cNvSpPr>
          <p:nvPr>
            <p:ph type="dt" sz="half" idx="10"/>
          </p:nvPr>
        </p:nvSpPr>
        <p:spPr/>
        <p:txBody>
          <a:bodyPr/>
          <a:lstStyle/>
          <a:p>
            <a:fld id="{7F1F7BB5-15C0-CE4A-99FB-2438A9B9BB54}" type="datetimeFigureOut">
              <a:rPr lang="en-US" smtClean="0"/>
              <a:t>10/10/2022</a:t>
            </a:fld>
            <a:endParaRPr lang="en-US"/>
          </a:p>
        </p:txBody>
      </p:sp>
      <p:sp>
        <p:nvSpPr>
          <p:cNvPr id="6" name="Footer Placeholder 5">
            <a:extLst>
              <a:ext uri="{FF2B5EF4-FFF2-40B4-BE49-F238E27FC236}">
                <a16:creationId xmlns:a16="http://schemas.microsoft.com/office/drawing/2014/main" id="{F996A166-97F1-C64B-A059-D918015E449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71A05A3-AC49-2946-8BB0-7820ADC7A443}"/>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123447692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481D4F-6221-4F4A-A0CA-A32E44E679D9}"/>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22D47E34-15B5-CA4E-BC1A-7DBA00335564}"/>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0FC7F37-B794-0D4B-A3AF-92A4C1A7FCA8}"/>
              </a:ext>
            </a:extLst>
          </p:cNvPr>
          <p:cNvSpPr>
            <a:spLocks noGrp="1"/>
          </p:cNvSpPr>
          <p:nvPr>
            <p:ph type="dt" sz="half" idx="10"/>
          </p:nvPr>
        </p:nvSpPr>
        <p:spPr/>
        <p:txBody>
          <a:bodyPr/>
          <a:lstStyle/>
          <a:p>
            <a:fld id="{7F1F7BB5-15C0-CE4A-99FB-2438A9B9BB54}" type="datetimeFigureOut">
              <a:rPr lang="en-US" smtClean="0"/>
              <a:t>10/10/2022</a:t>
            </a:fld>
            <a:endParaRPr lang="en-US"/>
          </a:p>
        </p:txBody>
      </p:sp>
      <p:sp>
        <p:nvSpPr>
          <p:cNvPr id="5" name="Footer Placeholder 4">
            <a:extLst>
              <a:ext uri="{FF2B5EF4-FFF2-40B4-BE49-F238E27FC236}">
                <a16:creationId xmlns:a16="http://schemas.microsoft.com/office/drawing/2014/main" id="{E8FF9B33-B3A4-AB41-B3ED-E57D4CC9BF9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EEA072C-11A6-9448-919F-3AD3DDF8B897}"/>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327334130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1CCE71F-1829-9340-9AB5-77D8243A8085}"/>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7B58DF7A-908C-4440-9786-E8B94D9C0E4C}"/>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75334640-9F39-4640-B3D0-A48B777D8A5E}"/>
              </a:ext>
            </a:extLst>
          </p:cNvPr>
          <p:cNvSpPr>
            <a:spLocks noGrp="1"/>
          </p:cNvSpPr>
          <p:nvPr>
            <p:ph type="dt" sz="half" idx="10"/>
          </p:nvPr>
        </p:nvSpPr>
        <p:spPr/>
        <p:txBody>
          <a:bodyPr/>
          <a:lstStyle/>
          <a:p>
            <a:fld id="{7F1F7BB5-15C0-CE4A-99FB-2438A9B9BB54}" type="datetimeFigureOut">
              <a:rPr lang="en-US" smtClean="0"/>
              <a:t>10/10/2022</a:t>
            </a:fld>
            <a:endParaRPr lang="en-US"/>
          </a:p>
        </p:txBody>
      </p:sp>
      <p:sp>
        <p:nvSpPr>
          <p:cNvPr id="5" name="Footer Placeholder 4">
            <a:extLst>
              <a:ext uri="{FF2B5EF4-FFF2-40B4-BE49-F238E27FC236}">
                <a16:creationId xmlns:a16="http://schemas.microsoft.com/office/drawing/2014/main" id="{FF78FA46-C705-D840-A46C-E8ED34D31C4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E0487C6-9A0A-D04E-9BC9-D18C53C42703}"/>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9675170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B59140-B8BC-B644-BE4A-EC58BA64A3EE}"/>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A18515A0-DB63-A140-A9EF-52B39FC20A6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93CE40FB-F314-BA45-9233-FF80AD04A13C}"/>
              </a:ext>
            </a:extLst>
          </p:cNvPr>
          <p:cNvSpPr>
            <a:spLocks noGrp="1"/>
          </p:cNvSpPr>
          <p:nvPr>
            <p:ph type="dt" sz="half" idx="10"/>
          </p:nvPr>
        </p:nvSpPr>
        <p:spPr/>
        <p:txBody>
          <a:bodyPr/>
          <a:lstStyle/>
          <a:p>
            <a:fld id="{8D26316D-D7EC-B84C-94A1-826559B08D41}" type="datetimeFigureOut">
              <a:rPr lang="en-US" smtClean="0"/>
              <a:t>10/10/2022</a:t>
            </a:fld>
            <a:endParaRPr lang="en-US"/>
          </a:p>
        </p:txBody>
      </p:sp>
      <p:sp>
        <p:nvSpPr>
          <p:cNvPr id="5" name="Footer Placeholder 4">
            <a:extLst>
              <a:ext uri="{FF2B5EF4-FFF2-40B4-BE49-F238E27FC236}">
                <a16:creationId xmlns:a16="http://schemas.microsoft.com/office/drawing/2014/main" id="{C8203FFA-83D6-A64F-ACC7-0D04EE428C7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412567B-AB46-F445-8ABC-A688B9F5C59F}"/>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5921960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B6296C-A298-FD4E-A077-F143397601E8}"/>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4B2201F3-6168-0E44-B3BE-D43894014596}"/>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D242D10D-CF6C-E248-B157-3A14EC115304}"/>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141FECA9-9CC0-AB43-B671-13B5ECB552F9}"/>
              </a:ext>
            </a:extLst>
          </p:cNvPr>
          <p:cNvSpPr>
            <a:spLocks noGrp="1"/>
          </p:cNvSpPr>
          <p:nvPr>
            <p:ph type="dt" sz="half" idx="10"/>
          </p:nvPr>
        </p:nvSpPr>
        <p:spPr/>
        <p:txBody>
          <a:bodyPr/>
          <a:lstStyle/>
          <a:p>
            <a:fld id="{8D26316D-D7EC-B84C-94A1-826559B08D41}" type="datetimeFigureOut">
              <a:rPr lang="en-US" smtClean="0"/>
              <a:t>10/10/2022</a:t>
            </a:fld>
            <a:endParaRPr lang="en-US"/>
          </a:p>
        </p:txBody>
      </p:sp>
      <p:sp>
        <p:nvSpPr>
          <p:cNvPr id="6" name="Footer Placeholder 5">
            <a:extLst>
              <a:ext uri="{FF2B5EF4-FFF2-40B4-BE49-F238E27FC236}">
                <a16:creationId xmlns:a16="http://schemas.microsoft.com/office/drawing/2014/main" id="{02A89CE6-CD53-4348-B108-69EAFB7F7F0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4CA5928-5F9B-5C4D-88B1-E3BE85AAA6B8}"/>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1447274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08C05D-CB83-4D4F-8F50-AD3CA6B84B3C}"/>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467B956D-C093-334F-AB7E-69F7FA1247D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D7C661A4-1BE6-E743-8A1B-D79337A2DEF0}"/>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6888FBDB-1AE9-3448-A203-1A75AEBC66B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F2ACA87F-0FDD-4448-927A-499310D281BF}"/>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0D12FE9A-36B9-2B48-B106-5634DE3075EB}"/>
              </a:ext>
            </a:extLst>
          </p:cNvPr>
          <p:cNvSpPr>
            <a:spLocks noGrp="1"/>
          </p:cNvSpPr>
          <p:nvPr>
            <p:ph type="dt" sz="half" idx="10"/>
          </p:nvPr>
        </p:nvSpPr>
        <p:spPr/>
        <p:txBody>
          <a:bodyPr/>
          <a:lstStyle/>
          <a:p>
            <a:fld id="{8D26316D-D7EC-B84C-94A1-826559B08D41}" type="datetimeFigureOut">
              <a:rPr lang="en-US" smtClean="0"/>
              <a:t>10/10/2022</a:t>
            </a:fld>
            <a:endParaRPr lang="en-US"/>
          </a:p>
        </p:txBody>
      </p:sp>
      <p:sp>
        <p:nvSpPr>
          <p:cNvPr id="8" name="Footer Placeholder 7">
            <a:extLst>
              <a:ext uri="{FF2B5EF4-FFF2-40B4-BE49-F238E27FC236}">
                <a16:creationId xmlns:a16="http://schemas.microsoft.com/office/drawing/2014/main" id="{65ADDCDE-4D91-F24B-9591-D9289CB3976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32C4DEF-1E26-814E-8059-50331127E8D7}"/>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2089192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010B5B-FF7D-B446-876D-288646F4437F}"/>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B75FB0E9-6D39-F949-B7B9-6B99091FAA34}"/>
              </a:ext>
            </a:extLst>
          </p:cNvPr>
          <p:cNvSpPr>
            <a:spLocks noGrp="1"/>
          </p:cNvSpPr>
          <p:nvPr>
            <p:ph type="dt" sz="half" idx="10"/>
          </p:nvPr>
        </p:nvSpPr>
        <p:spPr/>
        <p:txBody>
          <a:bodyPr/>
          <a:lstStyle/>
          <a:p>
            <a:fld id="{8D26316D-D7EC-B84C-94A1-826559B08D41}" type="datetimeFigureOut">
              <a:rPr lang="en-US" smtClean="0"/>
              <a:t>10/10/2022</a:t>
            </a:fld>
            <a:endParaRPr lang="en-US"/>
          </a:p>
        </p:txBody>
      </p:sp>
      <p:sp>
        <p:nvSpPr>
          <p:cNvPr id="4" name="Footer Placeholder 3">
            <a:extLst>
              <a:ext uri="{FF2B5EF4-FFF2-40B4-BE49-F238E27FC236}">
                <a16:creationId xmlns:a16="http://schemas.microsoft.com/office/drawing/2014/main" id="{811F74CE-66C4-7240-AA38-99A7C54746C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423EA73-0A2A-554C-85E1-7782A2AE34BC}"/>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29048576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6B1376D-99B5-994A-8235-B36D26EAD477}"/>
              </a:ext>
            </a:extLst>
          </p:cNvPr>
          <p:cNvSpPr>
            <a:spLocks noGrp="1"/>
          </p:cNvSpPr>
          <p:nvPr>
            <p:ph type="dt" sz="half" idx="10"/>
          </p:nvPr>
        </p:nvSpPr>
        <p:spPr/>
        <p:txBody>
          <a:bodyPr/>
          <a:lstStyle/>
          <a:p>
            <a:fld id="{8D26316D-D7EC-B84C-94A1-826559B08D41}" type="datetimeFigureOut">
              <a:rPr lang="en-US" smtClean="0"/>
              <a:t>10/10/2022</a:t>
            </a:fld>
            <a:endParaRPr lang="en-US"/>
          </a:p>
        </p:txBody>
      </p:sp>
      <p:sp>
        <p:nvSpPr>
          <p:cNvPr id="3" name="Footer Placeholder 2">
            <a:extLst>
              <a:ext uri="{FF2B5EF4-FFF2-40B4-BE49-F238E27FC236}">
                <a16:creationId xmlns:a16="http://schemas.microsoft.com/office/drawing/2014/main" id="{9CE4264F-2A8B-AD48-84E2-430B16E89D7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402366D-7776-BE46-80A7-372D908F4741}"/>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16624009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CA4C58-ED9B-304B-B608-73B7D1DF42E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87B51025-80BF-2B4D-AF9A-1D75E71D224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2D1025C7-71C5-8344-9392-64749A85E28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B0E769F-B02B-624E-B09D-71FB88CA015D}"/>
              </a:ext>
            </a:extLst>
          </p:cNvPr>
          <p:cNvSpPr>
            <a:spLocks noGrp="1"/>
          </p:cNvSpPr>
          <p:nvPr>
            <p:ph type="dt" sz="half" idx="10"/>
          </p:nvPr>
        </p:nvSpPr>
        <p:spPr/>
        <p:txBody>
          <a:bodyPr/>
          <a:lstStyle/>
          <a:p>
            <a:fld id="{8D26316D-D7EC-B84C-94A1-826559B08D41}" type="datetimeFigureOut">
              <a:rPr lang="en-US" smtClean="0"/>
              <a:t>10/10/2022</a:t>
            </a:fld>
            <a:endParaRPr lang="en-US"/>
          </a:p>
        </p:txBody>
      </p:sp>
      <p:sp>
        <p:nvSpPr>
          <p:cNvPr id="6" name="Footer Placeholder 5">
            <a:extLst>
              <a:ext uri="{FF2B5EF4-FFF2-40B4-BE49-F238E27FC236}">
                <a16:creationId xmlns:a16="http://schemas.microsoft.com/office/drawing/2014/main" id="{CC54A7E1-6B74-9D4C-B973-D50ED6D3CD3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A347543-0D01-2F4E-82C4-99DB637B6F8D}"/>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9173653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9EF514-73E9-2F4A-9352-2EFDCFE8CC51}"/>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FF6190A2-C7C1-F84A-A285-BE8DFDF7C22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D975F2D-B6B9-8043-B972-24B3BC38D1F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80A9022B-410C-6C41-BA15-955BA1D2508B}"/>
              </a:ext>
            </a:extLst>
          </p:cNvPr>
          <p:cNvSpPr>
            <a:spLocks noGrp="1"/>
          </p:cNvSpPr>
          <p:nvPr>
            <p:ph type="dt" sz="half" idx="10"/>
          </p:nvPr>
        </p:nvSpPr>
        <p:spPr/>
        <p:txBody>
          <a:bodyPr/>
          <a:lstStyle/>
          <a:p>
            <a:fld id="{8D26316D-D7EC-B84C-94A1-826559B08D41}" type="datetimeFigureOut">
              <a:rPr lang="en-US" smtClean="0"/>
              <a:t>10/10/2022</a:t>
            </a:fld>
            <a:endParaRPr lang="en-US"/>
          </a:p>
        </p:txBody>
      </p:sp>
      <p:sp>
        <p:nvSpPr>
          <p:cNvPr id="6" name="Footer Placeholder 5">
            <a:extLst>
              <a:ext uri="{FF2B5EF4-FFF2-40B4-BE49-F238E27FC236}">
                <a16:creationId xmlns:a16="http://schemas.microsoft.com/office/drawing/2014/main" id="{F0212ECB-C21B-D442-9CF5-BF128084AE3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77CF4F9-1505-3642-AB2A-E3B7D5703A9C}"/>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384181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4285C48-9E6A-F641-B90C-20E95D7800A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200B2A97-F058-ED49-90BE-DEAEC208395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8CB40F6-8B45-054E-883E-3C1F7D40915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D26316D-D7EC-B84C-94A1-826559B08D41}" type="datetimeFigureOut">
              <a:rPr lang="en-US" smtClean="0"/>
              <a:t>10/10/2022</a:t>
            </a:fld>
            <a:endParaRPr lang="en-US"/>
          </a:p>
        </p:txBody>
      </p:sp>
      <p:sp>
        <p:nvSpPr>
          <p:cNvPr id="5" name="Footer Placeholder 4">
            <a:extLst>
              <a:ext uri="{FF2B5EF4-FFF2-40B4-BE49-F238E27FC236}">
                <a16:creationId xmlns:a16="http://schemas.microsoft.com/office/drawing/2014/main" id="{7C76A92B-3F71-124E-8D1D-66BC3572192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DAAF716-F929-A046-9112-2F19C821BFF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8E340D-ADA4-7F4C-B044-79293112E792}" type="slidenum">
              <a:rPr lang="en-US" smtClean="0"/>
              <a:t>‹#›</a:t>
            </a:fld>
            <a:endParaRPr lang="en-US"/>
          </a:p>
        </p:txBody>
      </p:sp>
      <p:sp>
        <p:nvSpPr>
          <p:cNvPr id="7" name="Rectangle 6">
            <a:extLst>
              <a:ext uri="{FF2B5EF4-FFF2-40B4-BE49-F238E27FC236}">
                <a16:creationId xmlns:a16="http://schemas.microsoft.com/office/drawing/2014/main" id="{A3532DB6-5868-5849-8579-505FB7E5E8D9}"/>
              </a:ext>
            </a:extLst>
          </p:cNvPr>
          <p:cNvSpPr/>
          <p:nvPr userDrawn="1"/>
        </p:nvSpPr>
        <p:spPr>
          <a:xfrm>
            <a:off x="0" y="0"/>
            <a:ext cx="12192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56217309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2C8A34A-EE7B-C841-AC5A-565F395E5F3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F55C58FA-56A9-F64E-97DE-9EE37B957E7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B06C19C5-5310-A94A-ABC9-F6BC901F335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1F7BB5-15C0-CE4A-99FB-2438A9B9BB54}" type="datetimeFigureOut">
              <a:rPr lang="en-US" smtClean="0"/>
              <a:t>10/10/2022</a:t>
            </a:fld>
            <a:endParaRPr lang="en-US"/>
          </a:p>
        </p:txBody>
      </p:sp>
      <p:sp>
        <p:nvSpPr>
          <p:cNvPr id="5" name="Footer Placeholder 4">
            <a:extLst>
              <a:ext uri="{FF2B5EF4-FFF2-40B4-BE49-F238E27FC236}">
                <a16:creationId xmlns:a16="http://schemas.microsoft.com/office/drawing/2014/main" id="{0DB3BEFE-2610-A54D-AB55-F155DC40661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C2E14AF2-623C-2044-B39B-731219F0C3F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12FD70A-07E1-7442-A394-E9CB3A8537F7}" type="slidenum">
              <a:rPr lang="en-US" smtClean="0"/>
              <a:t>‹#›</a:t>
            </a:fld>
            <a:endParaRPr lang="en-US"/>
          </a:p>
        </p:txBody>
      </p:sp>
    </p:spTree>
    <p:extLst>
      <p:ext uri="{BB962C8B-B14F-4D97-AF65-F5344CB8AC3E}">
        <p14:creationId xmlns:p14="http://schemas.microsoft.com/office/powerpoint/2010/main" val="11683723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image" Target="../media/image1.png"/><Relationship Id="rId7"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jpe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5.xml"/><Relationship Id="rId1" Type="http://schemas.openxmlformats.org/officeDocument/2006/relationships/slideLayout" Target="../slideLayouts/slideLayout18.xml"/><Relationship Id="rId5" Type="http://schemas.openxmlformats.org/officeDocument/2006/relationships/hyperlink" Target="https://www.bbc.co.uk/bitesize/topics/z8mpfg8/articles/zkg9dxs" TargetMode="External"/><Relationship Id="rId4" Type="http://schemas.openxmlformats.org/officeDocument/2006/relationships/hyperlink" Target="https://www.bbc.co.uk/bitesize/topics/z8mpfg8/articles/zfcdqhv"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6.xml"/><Relationship Id="rId1" Type="http://schemas.openxmlformats.org/officeDocument/2006/relationships/slideLayout" Target="../slideLayouts/slideLayout18.xml"/><Relationship Id="rId4" Type="http://schemas.openxmlformats.org/officeDocument/2006/relationships/image" Target="../media/image14.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7.xml"/><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0.xml"/><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1.xml"/><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3" Type="http://schemas.openxmlformats.org/officeDocument/2006/relationships/hyperlink" Target="../../../tfw_booktalk_whatis.wmv" TargetMode="External"/><Relationship Id="rId2" Type="http://schemas.openxmlformats.org/officeDocument/2006/relationships/notesSlide" Target="../notesSlides/notesSlide22.xml"/><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notesSlide" Target="../notesSlides/notesSlide23.xml"/><Relationship Id="rId1" Type="http://schemas.openxmlformats.org/officeDocument/2006/relationships/slideLayout" Target="../slideLayouts/slideLayout18.xml"/><Relationship Id="rId6" Type="http://schemas.openxmlformats.org/officeDocument/2006/relationships/image" Target="../media/image21.png"/><Relationship Id="rId5" Type="http://schemas.openxmlformats.org/officeDocument/2006/relationships/image" Target="../media/image20.png"/><Relationship Id="rId10" Type="http://schemas.openxmlformats.org/officeDocument/2006/relationships/image" Target="../media/image25.jpeg"/><Relationship Id="rId4" Type="http://schemas.openxmlformats.org/officeDocument/2006/relationships/image" Target="../media/image19.png"/><Relationship Id="rId9" Type="http://schemas.openxmlformats.org/officeDocument/2006/relationships/image" Target="../media/image24.png"/></Relationships>
</file>

<file path=ppt/slides/_rels/slide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4.xml"/><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5.xml"/><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7.xml"/><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8.xml"/><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9.xml"/><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3" Type="http://schemas.openxmlformats.org/officeDocument/2006/relationships/hyperlink" Target="../../../tfw_booktalk_whatis.wmv" TargetMode="External"/><Relationship Id="rId2" Type="http://schemas.openxmlformats.org/officeDocument/2006/relationships/notesSlide" Target="../notesSlides/notesSlide31.xml"/><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2.xml"/><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5.xml"/><Relationship Id="rId1" Type="http://schemas.openxmlformats.org/officeDocument/2006/relationships/slideLayout" Target="../slideLayouts/slideLayout16.xml"/><Relationship Id="rId5" Type="http://schemas.openxmlformats.org/officeDocument/2006/relationships/image" Target="../media/image34.png"/><Relationship Id="rId4" Type="http://schemas.openxmlformats.org/officeDocument/2006/relationships/image" Target="../media/image33.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6.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6.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6.xml"/></Relationships>
</file>

<file path=ppt/slides/_rels/slide44.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41.xml"/><Relationship Id="rId1" Type="http://schemas.openxmlformats.org/officeDocument/2006/relationships/slideLayout" Target="../slideLayouts/slideLayout16.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6.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6.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6.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6.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6.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6.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7.xml"/></Relationships>
</file>

<file path=ppt/slides/_rels/slide53.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50.xml"/><Relationship Id="rId1" Type="http://schemas.openxmlformats.org/officeDocument/2006/relationships/slideLayout" Target="../slideLayouts/slideLayout17.xml"/><Relationship Id="rId4" Type="http://schemas.openxmlformats.org/officeDocument/2006/relationships/image" Target="../media/image37.jpe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7.xml"/></Relationships>
</file>

<file path=ppt/slides/_rels/slide5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56.xm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7.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7.xml"/></Relationships>
</file>

<file path=ppt/slides/_rels/slide63.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60.xml"/><Relationship Id="rId1" Type="http://schemas.openxmlformats.org/officeDocument/2006/relationships/slideLayout" Target="../slideLayouts/slideLayout17.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7.xml"/></Relationships>
</file>

<file path=ppt/slides/_rels/slide65.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62.xml"/><Relationship Id="rId1" Type="http://schemas.openxmlformats.org/officeDocument/2006/relationships/slideLayout" Target="../slideLayouts/slideLayout17.xml"/><Relationship Id="rId5" Type="http://schemas.openxmlformats.org/officeDocument/2006/relationships/image" Target="../media/image42.jpeg"/><Relationship Id="rId4" Type="http://schemas.openxmlformats.org/officeDocument/2006/relationships/image" Target="../media/image41.jpeg"/></Relationships>
</file>

<file path=ppt/slides/_rels/slide6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63.xml"/><Relationship Id="rId1" Type="http://schemas.openxmlformats.org/officeDocument/2006/relationships/slideLayout" Target="../slideLayouts/slideLayout17.xml"/><Relationship Id="rId4" Type="http://schemas.openxmlformats.org/officeDocument/2006/relationships/image" Target="../media/image44.jpeg"/></Relationships>
</file>

<file path=ppt/slides/_rels/slide67.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64.xml"/><Relationship Id="rId1" Type="http://schemas.openxmlformats.org/officeDocument/2006/relationships/slideLayout" Target="../slideLayouts/slideLayout17.xml"/></Relationships>
</file>

<file path=ppt/slides/_rels/slide68.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65.xml"/><Relationship Id="rId1" Type="http://schemas.openxmlformats.org/officeDocument/2006/relationships/slideLayout" Target="../slideLayouts/slideLayout17.xml"/></Relationships>
</file>

<file path=ppt/slides/_rels/slide69.xml.rels><?xml version="1.0" encoding="UTF-8" standalone="yes"?>
<Relationships xmlns="http://schemas.openxmlformats.org/package/2006/relationships"><Relationship Id="rId8" Type="http://schemas.openxmlformats.org/officeDocument/2006/relationships/image" Target="../media/image47.jpeg"/><Relationship Id="rId3" Type="http://schemas.openxmlformats.org/officeDocument/2006/relationships/hyperlink" Target="https://www.youtube.com/watch?v=fNMCl9eM9jg" TargetMode="External"/><Relationship Id="rId7" Type="http://schemas.openxmlformats.org/officeDocument/2006/relationships/hyperlink" Target="https://kids.nationalgeographic.com/weird-but-true" TargetMode="External"/><Relationship Id="rId2" Type="http://schemas.openxmlformats.org/officeDocument/2006/relationships/notesSlide" Target="../notesSlides/notesSlide66.xml"/><Relationship Id="rId1" Type="http://schemas.openxmlformats.org/officeDocument/2006/relationships/slideLayout" Target="../slideLayouts/slideLayout18.xml"/><Relationship Id="rId6" Type="http://schemas.openxmlformats.org/officeDocument/2006/relationships/hyperlink" Target="http://www.hookedonfacts.com/" TargetMode="External"/><Relationship Id="rId5" Type="http://schemas.openxmlformats.org/officeDocument/2006/relationships/hyperlink" Target="http://randomfactgenerator.net/" TargetMode="External"/><Relationship Id="rId4" Type="http://schemas.openxmlformats.org/officeDocument/2006/relationships/hyperlink" Target="https://www.youtube.com/watch?v=Y4JbJsuFJqg"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70.xml.rels><?xml version="1.0" encoding="UTF-8" standalone="yes"?>
<Relationships xmlns="http://schemas.openxmlformats.org/package/2006/relationships"><Relationship Id="rId8" Type="http://schemas.openxmlformats.org/officeDocument/2006/relationships/hyperlink" Target="https://www.youtube.com/watch?v=YzR-LLu8KXM" TargetMode="External"/><Relationship Id="rId3" Type="http://schemas.openxmlformats.org/officeDocument/2006/relationships/image" Target="../media/image43.jpeg"/><Relationship Id="rId7" Type="http://schemas.openxmlformats.org/officeDocument/2006/relationships/hyperlink" Target="https://www.hsamuel.co.uk/webstore/jewellery/gemstone.cdo" TargetMode="External"/><Relationship Id="rId2" Type="http://schemas.openxmlformats.org/officeDocument/2006/relationships/notesSlide" Target="../notesSlides/notesSlide67.xml"/><Relationship Id="rId1" Type="http://schemas.openxmlformats.org/officeDocument/2006/relationships/slideLayout" Target="../slideLayouts/slideLayout18.xml"/><Relationship Id="rId6" Type="http://schemas.openxmlformats.org/officeDocument/2006/relationships/hyperlink" Target="https://www.sciencekids.co.nz/sciencefacts/earth/rocksandminerals.html" TargetMode="External"/><Relationship Id="rId5" Type="http://schemas.openxmlformats.org/officeDocument/2006/relationships/hyperlink" Target="https://kids.nationalgeographic.com/science/topic/gemstones" TargetMode="External"/><Relationship Id="rId4" Type="http://schemas.openxmlformats.org/officeDocument/2006/relationships/hyperlink" Target="https://gemkids.gia.edu/view-all-gemstones" TargetMode="External"/><Relationship Id="rId9" Type="http://schemas.openxmlformats.org/officeDocument/2006/relationships/hyperlink" Target="https://kidsloverocks.com/" TargetMode="External"/></Relationships>
</file>

<file path=ppt/slides/_rels/slide71.xml.rels><?xml version="1.0" encoding="UTF-8" standalone="yes"?>
<Relationships xmlns="http://schemas.openxmlformats.org/package/2006/relationships"><Relationship Id="rId8" Type="http://schemas.openxmlformats.org/officeDocument/2006/relationships/image" Target="../media/image48.jpeg"/><Relationship Id="rId3" Type="http://schemas.openxmlformats.org/officeDocument/2006/relationships/hyperlink" Target="https://modestfish.com/ocean-facts/" TargetMode="External"/><Relationship Id="rId7" Type="http://schemas.openxmlformats.org/officeDocument/2006/relationships/hyperlink" Target="http://www.earthskids.com/ek_science-marine.htm" TargetMode="External"/><Relationship Id="rId2" Type="http://schemas.openxmlformats.org/officeDocument/2006/relationships/notesSlide" Target="../notesSlides/notesSlide68.xml"/><Relationship Id="rId1" Type="http://schemas.openxmlformats.org/officeDocument/2006/relationships/slideLayout" Target="../slideLayouts/slideLayout18.xml"/><Relationship Id="rId6" Type="http://schemas.openxmlformats.org/officeDocument/2006/relationships/hyperlink" Target="https://climatekids.nasa.gov/ocean/" TargetMode="External"/><Relationship Id="rId5" Type="http://schemas.openxmlformats.org/officeDocument/2006/relationships/hyperlink" Target="https://www.natgeokids.com/uk/discover/geography/general-geography/ocean-facts/" TargetMode="External"/><Relationship Id="rId4" Type="http://schemas.openxmlformats.org/officeDocument/2006/relationships/hyperlink" Target="https://easyscienceforkids.com/all-about-the-oceans-of-the-world/" TargetMode="External"/></Relationships>
</file>

<file path=ppt/slides/_rels/slide72.xml.rels><?xml version="1.0" encoding="UTF-8" standalone="yes"?>
<Relationships xmlns="http://schemas.openxmlformats.org/package/2006/relationships"><Relationship Id="rId8" Type="http://schemas.openxmlformats.org/officeDocument/2006/relationships/hyperlink" Target="https://www.esa.int/kids/en/learn/Technology/Useful_space/Satellite_navigation" TargetMode="External"/><Relationship Id="rId3" Type="http://schemas.openxmlformats.org/officeDocument/2006/relationships/hyperlink" Target="https://www.boatsafe.com/history-navigation/" TargetMode="External"/><Relationship Id="rId7" Type="http://schemas.openxmlformats.org/officeDocument/2006/relationships/hyperlink" Target="https://www.youtube.com/watch?v=4DlNhbkPiYY" TargetMode="External"/><Relationship Id="rId2" Type="http://schemas.openxmlformats.org/officeDocument/2006/relationships/notesSlide" Target="../notesSlides/notesSlide69.xml"/><Relationship Id="rId1" Type="http://schemas.openxmlformats.org/officeDocument/2006/relationships/slideLayout" Target="../slideLayouts/slideLayout18.xml"/><Relationship Id="rId6" Type="http://schemas.openxmlformats.org/officeDocument/2006/relationships/hyperlink" Target="https://www.bbc.co.uk/history/british/empire_seapower/launch_ani_navigation.shtml" TargetMode="External"/><Relationship Id="rId5" Type="http://schemas.openxmlformats.org/officeDocument/2006/relationships/hyperlink" Target="https://www.youtube.com/watch?v=Bh5kHTBr0gU" TargetMode="External"/><Relationship Id="rId4" Type="http://schemas.openxmlformats.org/officeDocument/2006/relationships/hyperlink" Target="https://www.naturalnavigator.com/find-your-way-using/stars" TargetMode="External"/><Relationship Id="rId9" Type="http://schemas.openxmlformats.org/officeDocument/2006/relationships/image" Target="../media/image49.jpeg"/></Relationships>
</file>

<file path=ppt/slides/_rels/slide7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0.png"/><Relationship Id="rId1" Type="http://schemas.openxmlformats.org/officeDocument/2006/relationships/slideLayout" Target="../slideLayouts/slideLayout7.xml"/><Relationship Id="rId5" Type="http://schemas.openxmlformats.org/officeDocument/2006/relationships/image" Target="../media/image6.jpeg"/><Relationship Id="rId4" Type="http://schemas.openxmlformats.org/officeDocument/2006/relationships/image" Target="../media/image4.jpeg"/></Relationships>
</file>

<file path=ppt/slides/_rels/slide74.xml.rels><?xml version="1.0" encoding="UTF-8" standalone="yes"?>
<Relationships xmlns="http://schemas.openxmlformats.org/package/2006/relationships"><Relationship Id="rId8" Type="http://schemas.openxmlformats.org/officeDocument/2006/relationships/hyperlink" Target="https://www.teacher-of-primary.co.uk/titanic-(non-fiction-writing)-teaching-resources-807.html" TargetMode="External"/><Relationship Id="rId3" Type="http://schemas.openxmlformats.org/officeDocument/2006/relationships/hyperlink" Target="https://jamesdurran.blog/" TargetMode="External"/><Relationship Id="rId7" Type="http://schemas.openxmlformats.org/officeDocument/2006/relationships/image" Target="../media/image53.png"/><Relationship Id="rId2" Type="http://schemas.openxmlformats.org/officeDocument/2006/relationships/notesSlide" Target="../notesSlides/notesSlide70.xml"/><Relationship Id="rId1" Type="http://schemas.openxmlformats.org/officeDocument/2006/relationships/slideLayout" Target="../slideLayouts/slideLayout18.xml"/><Relationship Id="rId6" Type="http://schemas.openxmlformats.org/officeDocument/2006/relationships/image" Target="../media/image52.jpeg"/><Relationship Id="rId5" Type="http://schemas.openxmlformats.org/officeDocument/2006/relationships/image" Target="../media/image51.png"/><Relationship Id="rId4" Type="http://schemas.openxmlformats.org/officeDocument/2006/relationships/hyperlink" Target="https://www.radicalcartoons.com/" TargetMode="External"/><Relationship Id="rId9" Type="http://schemas.openxmlformats.org/officeDocument/2006/relationships/image" Target="../media/image54.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468C81D4-997A-E348-9ADA-B11E1B256096}"/>
              </a:ext>
            </a:extLst>
          </p:cNvPr>
          <p:cNvSpPr/>
          <p:nvPr/>
        </p:nvSpPr>
        <p:spPr>
          <a:xfrm>
            <a:off x="-4135" y="1843788"/>
            <a:ext cx="12196135" cy="3790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3" name="Title 1">
            <a:extLst>
              <a:ext uri="{FF2B5EF4-FFF2-40B4-BE49-F238E27FC236}">
                <a16:creationId xmlns:a16="http://schemas.microsoft.com/office/drawing/2014/main" id="{54245B12-68AD-EC42-B82F-31144A27C33F}"/>
              </a:ext>
            </a:extLst>
          </p:cNvPr>
          <p:cNvSpPr txBox="1">
            <a:spLocks/>
          </p:cNvSpPr>
          <p:nvPr/>
        </p:nvSpPr>
        <p:spPr>
          <a:xfrm>
            <a:off x="-2" y="351091"/>
            <a:ext cx="12192002" cy="1951816"/>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600"/>
              </a:spcBef>
            </a:pPr>
            <a:r>
              <a:rPr lang="en-GB" sz="4000" b="1" dirty="0">
                <a:solidFill>
                  <a:schemeClr val="bg1"/>
                </a:solidFill>
                <a:latin typeface="Comic Sans MS" panose="030F0902030302020204" pitchFamily="66" charset="0"/>
                <a:cs typeface="Arial" panose="020B0604020202020204" pitchFamily="34" charset="0"/>
              </a:rPr>
              <a:t>Titanic – Non-fiction</a:t>
            </a:r>
          </a:p>
          <a:p>
            <a:pPr algn="ctr">
              <a:lnSpc>
                <a:spcPct val="100000"/>
              </a:lnSpc>
              <a:spcBef>
                <a:spcPts val="600"/>
              </a:spcBef>
            </a:pPr>
            <a:r>
              <a:rPr lang="en-GB" sz="3000" dirty="0">
                <a:solidFill>
                  <a:schemeClr val="bg1"/>
                </a:solidFill>
                <a:latin typeface="Comic Sans MS" panose="030F0702030302020204" pitchFamily="66" charset="0"/>
              </a:rPr>
              <a:t>T</a:t>
            </a:r>
            <a:r>
              <a:rPr lang="en-GB" sz="3000" dirty="0">
                <a:solidFill>
                  <a:schemeClr val="bg1"/>
                </a:solidFill>
                <a:latin typeface="Comic Sans MS" panose="030F0902030302020204" pitchFamily="66" charset="0"/>
                <a:cs typeface="Arial" panose="020B0604020202020204" pitchFamily="34" charset="0"/>
              </a:rPr>
              <a:t>he Teaching Sequence for Writing</a:t>
            </a:r>
            <a:endParaRPr lang="en-GB" sz="3000" dirty="0">
              <a:solidFill>
                <a:schemeClr val="bg1"/>
              </a:solidFill>
              <a:latin typeface="Comic Sans MS" panose="030F0702030302020204" pitchFamily="66" charset="0"/>
            </a:endParaRPr>
          </a:p>
          <a:p>
            <a:pPr algn="ctr">
              <a:lnSpc>
                <a:spcPct val="100000"/>
              </a:lnSpc>
              <a:spcBef>
                <a:spcPts val="600"/>
              </a:spcBef>
            </a:pPr>
            <a:endParaRPr lang="en-GB" sz="4000" b="1" dirty="0">
              <a:solidFill>
                <a:schemeClr val="bg1"/>
              </a:solidFill>
              <a:latin typeface="Comic Sans MS" panose="030F0902030302020204" pitchFamily="66" charset="0"/>
              <a:cs typeface="Arial" panose="020B0604020202020204" pitchFamily="34" charset="0"/>
            </a:endParaRPr>
          </a:p>
        </p:txBody>
      </p:sp>
      <p:sp>
        <p:nvSpPr>
          <p:cNvPr id="14" name="Title 1">
            <a:extLst>
              <a:ext uri="{FF2B5EF4-FFF2-40B4-BE49-F238E27FC236}">
                <a16:creationId xmlns:a16="http://schemas.microsoft.com/office/drawing/2014/main" id="{C0D4E6E7-B4DD-D549-ADFA-E2A20EF60A4F}"/>
              </a:ext>
            </a:extLst>
          </p:cNvPr>
          <p:cNvSpPr txBox="1">
            <a:spLocks/>
          </p:cNvSpPr>
          <p:nvPr/>
        </p:nvSpPr>
        <p:spPr>
          <a:xfrm>
            <a:off x="8487784" y="6022650"/>
            <a:ext cx="3502298" cy="400110"/>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lnSpc>
                <a:spcPct val="100000"/>
              </a:lnSpc>
              <a:spcBef>
                <a:spcPts val="0"/>
              </a:spcBef>
            </a:pPr>
            <a:r>
              <a:rPr lang="en-GB" sz="2000" dirty="0">
                <a:solidFill>
                  <a:schemeClr val="bg1"/>
                </a:solidFill>
                <a:latin typeface="Arial" panose="020B0604020202020204" pitchFamily="34" charset="0"/>
                <a:cs typeface="Arial" panose="020B0604020202020204" pitchFamily="34" charset="0"/>
              </a:rPr>
              <a:t>English Year 6</a:t>
            </a:r>
            <a:endParaRPr lang="en-US" sz="2000" b="1" dirty="0">
              <a:solidFill>
                <a:schemeClr val="bg1"/>
              </a:solidFill>
              <a:latin typeface="Arial" panose="020B0604020202020204" pitchFamily="34" charset="0"/>
              <a:cs typeface="Arial" panose="020B0604020202020204" pitchFamily="34" charset="0"/>
            </a:endParaRPr>
          </a:p>
        </p:txBody>
      </p:sp>
      <p:pic>
        <p:nvPicPr>
          <p:cNvPr id="15" name="Picture 14" descr="Graphical user interface, text, application, chat or text message&#10;&#10;Description automatically generated">
            <a:extLst>
              <a:ext uri="{FF2B5EF4-FFF2-40B4-BE49-F238E27FC236}">
                <a16:creationId xmlns:a16="http://schemas.microsoft.com/office/drawing/2014/main" id="{4891A891-ECD8-8D49-8647-B1621BA0EF9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01918" y="5735456"/>
            <a:ext cx="1690777" cy="965741"/>
          </a:xfrm>
          <a:prstGeom prst="rect">
            <a:avLst/>
          </a:prstGeom>
        </p:spPr>
      </p:pic>
      <p:pic>
        <p:nvPicPr>
          <p:cNvPr id="16" name="Picture 15" descr="A picture containing text, clipart&#10;&#10;Description automatically generated">
            <a:extLst>
              <a:ext uri="{FF2B5EF4-FFF2-40B4-BE49-F238E27FC236}">
                <a16:creationId xmlns:a16="http://schemas.microsoft.com/office/drawing/2014/main" id="{0F1E5222-6948-C945-8768-FFBD1132940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161973" y="6134745"/>
            <a:ext cx="770062" cy="211458"/>
          </a:xfrm>
          <a:prstGeom prst="rect">
            <a:avLst/>
          </a:prstGeom>
        </p:spPr>
      </p:pic>
      <p:sp>
        <p:nvSpPr>
          <p:cNvPr id="17" name="Title 1">
            <a:extLst>
              <a:ext uri="{FF2B5EF4-FFF2-40B4-BE49-F238E27FC236}">
                <a16:creationId xmlns:a16="http://schemas.microsoft.com/office/drawing/2014/main" id="{1AC1684E-0081-D547-940E-8DCA29F625E6}"/>
              </a:ext>
            </a:extLst>
          </p:cNvPr>
          <p:cNvSpPr txBox="1">
            <a:spLocks/>
          </p:cNvSpPr>
          <p:nvPr/>
        </p:nvSpPr>
        <p:spPr>
          <a:xfrm>
            <a:off x="1812926" y="6122379"/>
            <a:ext cx="412749" cy="230832"/>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spcBef>
                <a:spcPts val="0"/>
              </a:spcBef>
            </a:pPr>
            <a:r>
              <a:rPr lang="en-GB" sz="900" dirty="0">
                <a:solidFill>
                  <a:schemeClr val="bg1"/>
                </a:solidFill>
                <a:latin typeface="Arial" panose="020B0604020202020204" pitchFamily="34" charset="0"/>
                <a:cs typeface="Arial" panose="020B0604020202020204" pitchFamily="34" charset="0"/>
              </a:rPr>
              <a:t>from</a:t>
            </a:r>
            <a:endParaRPr lang="en-US" sz="900" dirty="0">
              <a:solidFill>
                <a:schemeClr val="bg1"/>
              </a:solidFill>
              <a:latin typeface="Arial" panose="020B0604020202020204" pitchFamily="34" charset="0"/>
              <a:cs typeface="Arial" panose="020B0604020202020204" pitchFamily="34" charset="0"/>
            </a:endParaRPr>
          </a:p>
        </p:txBody>
      </p:sp>
      <p:pic>
        <p:nvPicPr>
          <p:cNvPr id="10" name="Picture 6">
            <a:extLst>
              <a:ext uri="{FF2B5EF4-FFF2-40B4-BE49-F238E27FC236}">
                <a16:creationId xmlns:a16="http://schemas.microsoft.com/office/drawing/2014/main" id="{2FE00014-3438-5943-8670-CE1ED525F3A7}"/>
              </a:ext>
            </a:extLst>
          </p:cNvPr>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2743201" y="1911350"/>
            <a:ext cx="6589642" cy="365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5" descr="Alice at Home">
            <a:extLst>
              <a:ext uri="{FF2B5EF4-FFF2-40B4-BE49-F238E27FC236}">
                <a16:creationId xmlns:a16="http://schemas.microsoft.com/office/drawing/2014/main" id="{FA36A99A-0925-3143-BB31-8295962AE51C}"/>
              </a:ext>
            </a:extLst>
          </p:cNvPr>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0" y="1911350"/>
            <a:ext cx="2643187" cy="3703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solidFill>
                  <a:srgbClr val="000000"/>
                </a:solidFill>
                <a:miter lim="800000"/>
                <a:headEnd/>
                <a:tailEnd/>
              </a14:hiddenLine>
            </a:ext>
          </a:extLst>
        </p:spPr>
      </p:pic>
      <p:pic>
        <p:nvPicPr>
          <p:cNvPr id="13" name="Picture 10" descr="Mabel at Home">
            <a:extLst>
              <a:ext uri="{FF2B5EF4-FFF2-40B4-BE49-F238E27FC236}">
                <a16:creationId xmlns:a16="http://schemas.microsoft.com/office/drawing/2014/main" id="{A9A5AA8A-C976-FE42-A8E5-72C4D14A0BA3}"/>
              </a:ext>
            </a:extLst>
          </p:cNvPr>
          <p:cNvPicPr>
            <a:picLocks noChangeAspect="1" noChangeArrowheads="1"/>
          </p:cNvPicPr>
          <p:nvPr/>
        </p:nvPicPr>
        <p:blipFill rotWithShape="1">
          <a:blip r:embed="rId7" cstate="screen">
            <a:extLst>
              <a:ext uri="{28A0092B-C50C-407E-A947-70E740481C1C}">
                <a14:useLocalDpi xmlns:a14="http://schemas.microsoft.com/office/drawing/2010/main"/>
              </a:ext>
            </a:extLst>
          </a:blip>
          <a:srcRect/>
          <a:stretch/>
        </p:blipFill>
        <p:spPr bwMode="auto">
          <a:xfrm>
            <a:off x="9446938" y="1898358"/>
            <a:ext cx="2745062" cy="3668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10" descr="Mabel at Home">
            <a:extLst>
              <a:ext uri="{FF2B5EF4-FFF2-40B4-BE49-F238E27FC236}">
                <a16:creationId xmlns:a16="http://schemas.microsoft.com/office/drawing/2014/main" id="{BCA51B19-91BD-2B4D-8F1A-BDC0F20F6051}"/>
              </a:ext>
            </a:extLst>
          </p:cNvPr>
          <p:cNvPicPr>
            <a:picLocks noChangeAspect="1" noChangeArrowheads="1"/>
          </p:cNvPicPr>
          <p:nvPr/>
        </p:nvPicPr>
        <p:blipFill rotWithShape="1">
          <a:blip r:embed="rId8" cstate="screen">
            <a:extLst>
              <a:ext uri="{28A0092B-C50C-407E-A947-70E740481C1C}">
                <a14:useLocalDpi xmlns:a14="http://schemas.microsoft.com/office/drawing/2010/main"/>
              </a:ext>
            </a:extLst>
          </a:blip>
          <a:srcRect/>
          <a:stretch/>
        </p:blipFill>
        <p:spPr bwMode="auto">
          <a:xfrm>
            <a:off x="9430582" y="1898358"/>
            <a:ext cx="2745062" cy="3668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125007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4">
            <a:extLst>
              <a:ext uri="{FF2B5EF4-FFF2-40B4-BE49-F238E27FC236}">
                <a16:creationId xmlns:a16="http://schemas.microsoft.com/office/drawing/2014/main" id="{875DCF21-D393-7B40-9845-5A7D7E267FC6}"/>
              </a:ext>
            </a:extLst>
          </p:cNvPr>
          <p:cNvSpPr>
            <a:spLocks noChangeArrowheads="1"/>
          </p:cNvSpPr>
          <p:nvPr/>
        </p:nvSpPr>
        <p:spPr bwMode="auto">
          <a:xfrm>
            <a:off x="1331118" y="1300609"/>
            <a:ext cx="6119502" cy="3622575"/>
          </a:xfrm>
          <a:prstGeom prst="rect">
            <a:avLst/>
          </a:prstGeom>
          <a:noFill/>
          <a:ln w="38100">
            <a:noFill/>
            <a:prstDash val="dash"/>
            <a:miter lim="800000"/>
            <a:headEnd/>
            <a:tailEnd/>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ts val="1000"/>
              </a:spcBef>
              <a:buFontTx/>
              <a:buNone/>
            </a:pPr>
            <a:r>
              <a:rPr lang="en-GB" altLang="en-US" sz="1900" b="1" dirty="0">
                <a:solidFill>
                  <a:srgbClr val="414042"/>
                </a:solidFill>
              </a:rPr>
              <a:t>Create Surprise Writing prompts</a:t>
            </a:r>
            <a:r>
              <a:rPr lang="en-US" altLang="en-US" sz="1900" b="1" dirty="0">
                <a:solidFill>
                  <a:srgbClr val="414042"/>
                </a:solidFill>
              </a:rPr>
              <a:t>:</a:t>
            </a:r>
            <a:endParaRPr lang="en-GB" altLang="en-US" sz="1900" b="1" dirty="0">
              <a:solidFill>
                <a:srgbClr val="414042"/>
              </a:solidFill>
            </a:endParaRPr>
          </a:p>
          <a:p>
            <a:pPr eaLnBrk="1" hangingPunct="1">
              <a:spcBef>
                <a:spcPts val="1000"/>
              </a:spcBef>
              <a:buFontTx/>
              <a:buNone/>
            </a:pPr>
            <a:r>
              <a:rPr lang="en-GB" altLang="en-US" sz="1900" dirty="0">
                <a:solidFill>
                  <a:srgbClr val="414042"/>
                </a:solidFill>
              </a:rPr>
              <a:t>In advance, write a selection of topics that you think could work as a non-fiction book (e.g. </a:t>
            </a:r>
            <a:r>
              <a:rPr lang="en-US" altLang="en-US" sz="1900" dirty="0">
                <a:solidFill>
                  <a:srgbClr val="414042"/>
                </a:solidFill>
              </a:rPr>
              <a:t>the stars at night</a:t>
            </a:r>
            <a:r>
              <a:rPr lang="en-GB" altLang="en-US" sz="1900" dirty="0">
                <a:solidFill>
                  <a:srgbClr val="414042"/>
                </a:solidFill>
              </a:rPr>
              <a:t>, inventions, TV guides) on lollipop sticks. </a:t>
            </a:r>
          </a:p>
          <a:p>
            <a:pPr eaLnBrk="1" hangingPunct="1">
              <a:spcBef>
                <a:spcPts val="1000"/>
              </a:spcBef>
              <a:buFontTx/>
              <a:buNone/>
            </a:pPr>
            <a:r>
              <a:rPr lang="en-GB" altLang="en-US" sz="1900" dirty="0">
                <a:solidFill>
                  <a:srgbClr val="414042"/>
                </a:solidFill>
              </a:rPr>
              <a:t>Put the lollipop sticks in a jam jar and, when it's time to write, ask every group member or team to draw one lollipop stick out and create a mind map of what they might include in a book on the said topic.</a:t>
            </a:r>
          </a:p>
        </p:txBody>
      </p:sp>
      <p:sp>
        <p:nvSpPr>
          <p:cNvPr id="8" name="Rectangle 5">
            <a:extLst>
              <a:ext uri="{FF2B5EF4-FFF2-40B4-BE49-F238E27FC236}">
                <a16:creationId xmlns:a16="http://schemas.microsoft.com/office/drawing/2014/main" id="{FB28B946-9E50-504A-8935-8E23FA0F5E84}"/>
              </a:ext>
            </a:extLst>
          </p:cNvPr>
          <p:cNvSpPr>
            <a:spLocks noChangeArrowheads="1"/>
          </p:cNvSpPr>
          <p:nvPr/>
        </p:nvSpPr>
        <p:spPr bwMode="auto">
          <a:xfrm>
            <a:off x="1331118" y="4426410"/>
            <a:ext cx="9413081" cy="1200150"/>
          </a:xfrm>
          <a:prstGeom prst="rect">
            <a:avLst/>
          </a:prstGeom>
          <a:noFill/>
          <a:ln w="38100" algn="ctr">
            <a:noFill/>
            <a:prstDash val="dash"/>
            <a:miter lim="800000"/>
            <a:headEnd/>
            <a:tailEnd/>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ts val="1000"/>
              </a:spcBef>
              <a:buFontTx/>
              <a:buNone/>
            </a:pPr>
            <a:r>
              <a:rPr lang="en-GB" altLang="en-US" sz="1900" dirty="0">
                <a:solidFill>
                  <a:srgbClr val="414042"/>
                </a:solidFill>
              </a:rPr>
              <a:t>Use an online random fact generator to spark ideas. Maybe a fact will pop up that group members will want to check, explore and expand upon, or maybe you'll use the fact generators to write your own list-style information books.</a:t>
            </a:r>
          </a:p>
        </p:txBody>
      </p:sp>
      <p:grpSp>
        <p:nvGrpSpPr>
          <p:cNvPr id="9" name="Group 8">
            <a:extLst>
              <a:ext uri="{FF2B5EF4-FFF2-40B4-BE49-F238E27FC236}">
                <a16:creationId xmlns:a16="http://schemas.microsoft.com/office/drawing/2014/main" id="{5DA425EE-F58E-EE43-B064-3C1BDC517BA2}"/>
              </a:ext>
            </a:extLst>
          </p:cNvPr>
          <p:cNvGrpSpPr/>
          <p:nvPr/>
        </p:nvGrpSpPr>
        <p:grpSpPr>
          <a:xfrm rot="1217404">
            <a:off x="7537597" y="1977057"/>
            <a:ext cx="3927524" cy="649513"/>
            <a:chOff x="5436526" y="3610002"/>
            <a:chExt cx="4914900" cy="812800"/>
          </a:xfrm>
        </p:grpSpPr>
        <p:pic>
          <p:nvPicPr>
            <p:cNvPr id="4" name="Picture 3">
              <a:extLst>
                <a:ext uri="{FF2B5EF4-FFF2-40B4-BE49-F238E27FC236}">
                  <a16:creationId xmlns:a16="http://schemas.microsoft.com/office/drawing/2014/main" id="{76E7E233-BF6D-3F46-86D3-99C97A86D3C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436526" y="3610002"/>
              <a:ext cx="4914900" cy="812800"/>
            </a:xfrm>
            <a:prstGeom prst="rect">
              <a:avLst/>
            </a:prstGeom>
          </p:spPr>
        </p:pic>
        <p:sp>
          <p:nvSpPr>
            <p:cNvPr id="5" name="TextBox 4">
              <a:extLst>
                <a:ext uri="{FF2B5EF4-FFF2-40B4-BE49-F238E27FC236}">
                  <a16:creationId xmlns:a16="http://schemas.microsoft.com/office/drawing/2014/main" id="{350809EF-5CB1-0C46-A3B8-4C0F8FB1C334}"/>
                </a:ext>
              </a:extLst>
            </p:cNvPr>
            <p:cNvSpPr txBox="1"/>
            <p:nvPr/>
          </p:nvSpPr>
          <p:spPr>
            <a:xfrm>
              <a:off x="5593445" y="3746109"/>
              <a:ext cx="4630365" cy="450628"/>
            </a:xfrm>
            <a:prstGeom prst="rect">
              <a:avLst/>
            </a:prstGeom>
            <a:noFill/>
          </p:spPr>
          <p:txBody>
            <a:bodyPr wrap="square" rtlCol="0">
              <a:spAutoFit/>
            </a:bodyPr>
            <a:lstStyle/>
            <a:p>
              <a:pPr algn="ctr"/>
              <a:r>
                <a:rPr lang="en-US" altLang="en-US" i="1" dirty="0">
                  <a:solidFill>
                    <a:srgbClr val="414042"/>
                  </a:solidFill>
                  <a:latin typeface="Comic Sans MS" panose="030F0902030302020204" pitchFamily="66" charset="0"/>
                </a:rPr>
                <a:t>stars at night</a:t>
              </a:r>
              <a:endParaRPr lang="en-US" i="1" dirty="0">
                <a:latin typeface="Comic Sans MS" panose="030F0902030302020204" pitchFamily="66" charset="0"/>
              </a:endParaRPr>
            </a:p>
          </p:txBody>
        </p:sp>
      </p:grpSp>
      <p:grpSp>
        <p:nvGrpSpPr>
          <p:cNvPr id="6" name="Group 5">
            <a:extLst>
              <a:ext uri="{FF2B5EF4-FFF2-40B4-BE49-F238E27FC236}">
                <a16:creationId xmlns:a16="http://schemas.microsoft.com/office/drawing/2014/main" id="{721B3E15-D14E-C346-9938-4CCC546A87E9}"/>
              </a:ext>
            </a:extLst>
          </p:cNvPr>
          <p:cNvGrpSpPr/>
          <p:nvPr/>
        </p:nvGrpSpPr>
        <p:grpSpPr>
          <a:xfrm rot="503723">
            <a:off x="7272407" y="2841199"/>
            <a:ext cx="3927524" cy="649513"/>
            <a:chOff x="5436526" y="5117073"/>
            <a:chExt cx="4914900" cy="812801"/>
          </a:xfrm>
        </p:grpSpPr>
        <p:pic>
          <p:nvPicPr>
            <p:cNvPr id="12" name="Picture 11">
              <a:extLst>
                <a:ext uri="{FF2B5EF4-FFF2-40B4-BE49-F238E27FC236}">
                  <a16:creationId xmlns:a16="http://schemas.microsoft.com/office/drawing/2014/main" id="{29D73892-D656-4445-BCDC-BA897EDB6D2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436526" y="5117073"/>
              <a:ext cx="4914900" cy="812801"/>
            </a:xfrm>
            <a:prstGeom prst="rect">
              <a:avLst/>
            </a:prstGeom>
          </p:spPr>
        </p:pic>
        <p:sp>
          <p:nvSpPr>
            <p:cNvPr id="13" name="TextBox 12">
              <a:extLst>
                <a:ext uri="{FF2B5EF4-FFF2-40B4-BE49-F238E27FC236}">
                  <a16:creationId xmlns:a16="http://schemas.microsoft.com/office/drawing/2014/main" id="{EDF46F45-FFA3-5148-B75F-41C04FD9B9CB}"/>
                </a:ext>
              </a:extLst>
            </p:cNvPr>
            <p:cNvSpPr txBox="1"/>
            <p:nvPr/>
          </p:nvSpPr>
          <p:spPr>
            <a:xfrm>
              <a:off x="5589428" y="5253176"/>
              <a:ext cx="4585007" cy="450629"/>
            </a:xfrm>
            <a:prstGeom prst="rect">
              <a:avLst/>
            </a:prstGeom>
            <a:noFill/>
          </p:spPr>
          <p:txBody>
            <a:bodyPr wrap="square" rtlCol="0">
              <a:spAutoFit/>
            </a:bodyPr>
            <a:lstStyle/>
            <a:p>
              <a:pPr algn="ctr"/>
              <a:r>
                <a:rPr lang="en-US" altLang="en-US" i="1" dirty="0">
                  <a:solidFill>
                    <a:srgbClr val="414042"/>
                  </a:solidFill>
                  <a:latin typeface="Comic Sans MS" panose="030F0902030302020204" pitchFamily="66" charset="0"/>
                </a:rPr>
                <a:t>inventions</a:t>
              </a:r>
              <a:endParaRPr lang="en-US" i="1" dirty="0">
                <a:latin typeface="Comic Sans MS" panose="030F0902030302020204" pitchFamily="66" charset="0"/>
              </a:endParaRPr>
            </a:p>
          </p:txBody>
        </p:sp>
      </p:grpSp>
    </p:spTree>
    <p:extLst>
      <p:ext uri="{BB962C8B-B14F-4D97-AF65-F5344CB8AC3E}">
        <p14:creationId xmlns:p14="http://schemas.microsoft.com/office/powerpoint/2010/main" val="16677623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a:extLst>
              <a:ext uri="{FF2B5EF4-FFF2-40B4-BE49-F238E27FC236}">
                <a16:creationId xmlns:a16="http://schemas.microsoft.com/office/drawing/2014/main" id="{BA27D233-5F65-F343-A75B-D3C72F3CCA94}"/>
              </a:ext>
            </a:extLst>
          </p:cNvPr>
          <p:cNvSpPr txBox="1">
            <a:spLocks/>
          </p:cNvSpPr>
          <p:nvPr/>
        </p:nvSpPr>
        <p:spPr>
          <a:xfrm>
            <a:off x="0" y="580193"/>
            <a:ext cx="12192000" cy="115790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800"/>
              </a:spcBef>
              <a:buNone/>
            </a:pPr>
            <a:r>
              <a:rPr lang="en-GB" sz="3500" dirty="0">
                <a:solidFill>
                  <a:schemeClr val="bg1"/>
                </a:solidFill>
                <a:latin typeface="Comic Sans MS" panose="030F0702030302020204" pitchFamily="66" charset="0"/>
              </a:rPr>
              <a:t>The Titanic Non-fiction</a:t>
            </a:r>
          </a:p>
          <a:p>
            <a:pPr marL="0" indent="0" algn="ctr">
              <a:buNone/>
            </a:pPr>
            <a:endParaRPr lang="en-US" sz="3500" b="1" dirty="0">
              <a:solidFill>
                <a:schemeClr val="bg1"/>
              </a:solidFill>
              <a:latin typeface="Comic Sans MS" panose="030F0902030302020204" pitchFamily="66" charset="0"/>
              <a:cs typeface="Arial" panose="020B0604020202020204" pitchFamily="34" charset="0"/>
            </a:endParaRPr>
          </a:p>
        </p:txBody>
      </p:sp>
      <p:pic>
        <p:nvPicPr>
          <p:cNvPr id="14" name="Picture 6">
            <a:extLst>
              <a:ext uri="{FF2B5EF4-FFF2-40B4-BE49-F238E27FC236}">
                <a16:creationId xmlns:a16="http://schemas.microsoft.com/office/drawing/2014/main" id="{7A5CA1C1-A6C5-6547-A172-D5D705940196}"/>
              </a:ext>
            </a:extLst>
          </p:cNvPr>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3100529" y="1721624"/>
            <a:ext cx="5990941" cy="4226095"/>
          </a:xfrm>
          <a:prstGeom prst="rect">
            <a:avLst/>
          </a:prstGeom>
          <a:noFill/>
          <a:ln w="38100">
            <a:solidFill>
              <a:schemeClr val="bg1"/>
            </a:solidFill>
            <a:miter lim="800000"/>
            <a:headEnd/>
            <a:tailEnd/>
          </a:ln>
          <a:extLst>
            <a:ext uri="{909E8E84-426E-40DD-AFC4-6F175D3DCCD1}">
              <a14:hiddenFill xmlns:a14="http://schemas.microsoft.com/office/drawing/2010/main">
                <a:solidFill>
                  <a:srgbClr val="FFFFFF"/>
                </a:solidFill>
              </a14:hiddenFill>
            </a:ext>
          </a:extLst>
        </p:spPr>
      </p:pic>
      <p:sp>
        <p:nvSpPr>
          <p:cNvPr id="4" name="Rectangle 2">
            <a:extLst>
              <a:ext uri="{FF2B5EF4-FFF2-40B4-BE49-F238E27FC236}">
                <a16:creationId xmlns:a16="http://schemas.microsoft.com/office/drawing/2014/main" id="{24D4812C-753A-E444-BE22-E37D730DCE6E}"/>
              </a:ext>
            </a:extLst>
          </p:cNvPr>
          <p:cNvSpPr>
            <a:spLocks noChangeArrowheads="1"/>
          </p:cNvSpPr>
          <p:nvPr/>
        </p:nvSpPr>
        <p:spPr bwMode="auto">
          <a:xfrm>
            <a:off x="298450" y="6546850"/>
            <a:ext cx="4379913" cy="358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defTabSz="449263">
              <a:spcBef>
                <a:spcPct val="20000"/>
              </a:spcBef>
              <a:buChar char="•"/>
              <a:tabLst>
                <a:tab pos="723900" algn="l"/>
                <a:tab pos="1447800" algn="l"/>
                <a:tab pos="2171700" algn="l"/>
                <a:tab pos="2895600" algn="l"/>
                <a:tab pos="3619500" algn="l"/>
                <a:tab pos="4343400" algn="l"/>
              </a:tabLst>
              <a:defRPr sz="3200">
                <a:solidFill>
                  <a:schemeClr val="tx1"/>
                </a:solidFill>
                <a:latin typeface="Comic Sans MS" panose="030F0902030302020204" pitchFamily="66" charset="0"/>
                <a:cs typeface="Arial" panose="020B0604020202020204" pitchFamily="34" charset="0"/>
              </a:defRPr>
            </a:lvl1pPr>
            <a:lvl2pPr marL="742950" indent="-285750" defTabSz="449263">
              <a:spcBef>
                <a:spcPct val="20000"/>
              </a:spcBef>
              <a:buChar char="–"/>
              <a:tabLst>
                <a:tab pos="723900" algn="l"/>
                <a:tab pos="1447800" algn="l"/>
                <a:tab pos="2171700" algn="l"/>
                <a:tab pos="2895600" algn="l"/>
                <a:tab pos="3619500" algn="l"/>
                <a:tab pos="4343400" algn="l"/>
              </a:tabLst>
              <a:defRPr sz="2800">
                <a:solidFill>
                  <a:schemeClr val="tx1"/>
                </a:solidFill>
                <a:latin typeface="Comic Sans MS" panose="030F0902030302020204" pitchFamily="66" charset="0"/>
                <a:cs typeface="Arial" panose="020B0604020202020204" pitchFamily="34" charset="0"/>
              </a:defRPr>
            </a:lvl2pPr>
            <a:lvl3pPr marL="1143000" indent="-228600" defTabSz="449263">
              <a:spcBef>
                <a:spcPct val="20000"/>
              </a:spcBef>
              <a:buChar char="•"/>
              <a:tabLst>
                <a:tab pos="723900" algn="l"/>
                <a:tab pos="1447800" algn="l"/>
                <a:tab pos="2171700" algn="l"/>
                <a:tab pos="2895600" algn="l"/>
                <a:tab pos="3619500" algn="l"/>
                <a:tab pos="4343400" algn="l"/>
              </a:tabLst>
              <a:defRPr sz="2400">
                <a:solidFill>
                  <a:schemeClr val="tx1"/>
                </a:solidFill>
                <a:latin typeface="Comic Sans MS" panose="030F0902030302020204" pitchFamily="66" charset="0"/>
                <a:cs typeface="Arial" panose="020B0604020202020204" pitchFamily="34" charset="0"/>
              </a:defRPr>
            </a:lvl3pPr>
            <a:lvl4pPr marL="1600200" indent="-228600" defTabSz="449263">
              <a:spcBef>
                <a:spcPct val="20000"/>
              </a:spcBef>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4pPr>
            <a:lvl5pPr marL="2057400" indent="-228600" defTabSz="449263">
              <a:spcBef>
                <a:spcPct val="20000"/>
              </a:spcBef>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5pPr>
            <a:lvl6pPr marL="25146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6pPr>
            <a:lvl7pPr marL="29718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7pPr>
            <a:lvl8pPr marL="34290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8pPr>
            <a:lvl9pPr marL="38862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9pPr>
          </a:lstStyle>
          <a:p>
            <a:pPr eaLnBrk="1" hangingPunct="1">
              <a:lnSpc>
                <a:spcPct val="90000"/>
              </a:lnSpc>
              <a:spcBef>
                <a:spcPts val="1000"/>
              </a:spcBef>
              <a:buClr>
                <a:srgbClr val="000000"/>
              </a:buClr>
              <a:buFont typeface="Times New Roman" panose="02020603050405020304" pitchFamily="18" charset="0"/>
              <a:buNone/>
            </a:pPr>
            <a:r>
              <a:rPr lang="en-GB" altLang="en-US" sz="800" dirty="0">
                <a:solidFill>
                  <a:schemeClr val="bg1"/>
                </a:solidFill>
                <a:ea typeface="Microsoft YaHei" panose="020B0503020204020204" pitchFamily="34" charset="-122"/>
              </a:rPr>
              <a:t>Copyright © 2022 </a:t>
            </a:r>
            <a:r>
              <a:rPr lang="en-GB" altLang="en-US" sz="800" dirty="0" err="1">
                <a:solidFill>
                  <a:schemeClr val="bg1"/>
                </a:solidFill>
                <a:ea typeface="Microsoft YaHei" panose="020B0503020204020204" pitchFamily="34" charset="-122"/>
              </a:rPr>
              <a:t>iChild</a:t>
            </a:r>
            <a:r>
              <a:rPr lang="en-GB" altLang="en-US" sz="800" dirty="0">
                <a:solidFill>
                  <a:schemeClr val="bg1"/>
                </a:solidFill>
                <a:ea typeface="Microsoft YaHei" panose="020B0503020204020204" pitchFamily="34" charset="-122"/>
              </a:rPr>
              <a:t> and its licensors. All rights reserved. Not for commercial use.</a:t>
            </a:r>
          </a:p>
        </p:txBody>
      </p:sp>
    </p:spTree>
    <p:extLst>
      <p:ext uri="{BB962C8B-B14F-4D97-AF65-F5344CB8AC3E}">
        <p14:creationId xmlns:p14="http://schemas.microsoft.com/office/powerpoint/2010/main" val="12344759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3">
            <a:extLst>
              <a:ext uri="{FF2B5EF4-FFF2-40B4-BE49-F238E27FC236}">
                <a16:creationId xmlns:a16="http://schemas.microsoft.com/office/drawing/2014/main" id="{97FE83F3-F48D-F24F-B6B2-CD644655B89D}"/>
              </a:ext>
            </a:extLst>
          </p:cNvPr>
          <p:cNvSpPr>
            <a:spLocks noChangeArrowheads="1"/>
          </p:cNvSpPr>
          <p:nvPr/>
        </p:nvSpPr>
        <p:spPr bwMode="auto">
          <a:xfrm>
            <a:off x="6669217" y="2403616"/>
            <a:ext cx="4320517" cy="284937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oAutofit/>
          </a:bodyPr>
          <a:lstStyle>
            <a:lvl1pPr defTabSz="449263">
              <a:spcBef>
                <a:spcPct val="20000"/>
              </a:spcBef>
              <a:buChar char="•"/>
              <a:tabLst>
                <a:tab pos="723900" algn="l"/>
                <a:tab pos="1447800" algn="l"/>
                <a:tab pos="2171700" algn="l"/>
                <a:tab pos="2895600" algn="l"/>
                <a:tab pos="3619500" algn="l"/>
                <a:tab pos="4343400" algn="l"/>
              </a:tabLst>
              <a:defRPr sz="3200">
                <a:solidFill>
                  <a:schemeClr val="tx1"/>
                </a:solidFill>
                <a:latin typeface="Comic Sans MS" panose="030F0902030302020204" pitchFamily="66" charset="0"/>
                <a:cs typeface="Arial" panose="020B0604020202020204" pitchFamily="34" charset="0"/>
              </a:defRPr>
            </a:lvl1pPr>
            <a:lvl2pPr marL="742950" indent="-285750" defTabSz="449263">
              <a:spcBef>
                <a:spcPct val="20000"/>
              </a:spcBef>
              <a:buChar char="–"/>
              <a:tabLst>
                <a:tab pos="723900" algn="l"/>
                <a:tab pos="1447800" algn="l"/>
                <a:tab pos="2171700" algn="l"/>
                <a:tab pos="2895600" algn="l"/>
                <a:tab pos="3619500" algn="l"/>
                <a:tab pos="4343400" algn="l"/>
              </a:tabLst>
              <a:defRPr sz="2800">
                <a:solidFill>
                  <a:schemeClr val="tx1"/>
                </a:solidFill>
                <a:latin typeface="Comic Sans MS" panose="030F0902030302020204" pitchFamily="66" charset="0"/>
                <a:cs typeface="Arial" panose="020B0604020202020204" pitchFamily="34" charset="0"/>
              </a:defRPr>
            </a:lvl2pPr>
            <a:lvl3pPr marL="1143000" indent="-228600" defTabSz="449263">
              <a:spcBef>
                <a:spcPct val="20000"/>
              </a:spcBef>
              <a:buChar char="•"/>
              <a:tabLst>
                <a:tab pos="723900" algn="l"/>
                <a:tab pos="1447800" algn="l"/>
                <a:tab pos="2171700" algn="l"/>
                <a:tab pos="2895600" algn="l"/>
                <a:tab pos="3619500" algn="l"/>
                <a:tab pos="4343400" algn="l"/>
              </a:tabLst>
              <a:defRPr sz="2400">
                <a:solidFill>
                  <a:schemeClr val="tx1"/>
                </a:solidFill>
                <a:latin typeface="Comic Sans MS" panose="030F0902030302020204" pitchFamily="66" charset="0"/>
                <a:cs typeface="Arial" panose="020B0604020202020204" pitchFamily="34" charset="0"/>
              </a:defRPr>
            </a:lvl3pPr>
            <a:lvl4pPr marL="1600200" indent="-228600" defTabSz="449263">
              <a:spcBef>
                <a:spcPct val="20000"/>
              </a:spcBef>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4pPr>
            <a:lvl5pPr marL="2057400" indent="-228600" defTabSz="449263">
              <a:spcBef>
                <a:spcPct val="20000"/>
              </a:spcBef>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5pPr>
            <a:lvl6pPr marL="25146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6pPr>
            <a:lvl7pPr marL="29718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7pPr>
            <a:lvl8pPr marL="34290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8pPr>
            <a:lvl9pPr marL="38862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9pPr>
          </a:lstStyle>
          <a:p>
            <a:pPr>
              <a:spcBef>
                <a:spcPts val="1000"/>
              </a:spcBef>
              <a:buClr>
                <a:srgbClr val="000000"/>
              </a:buClr>
              <a:buNone/>
            </a:pPr>
            <a:r>
              <a:rPr lang="en-GB" altLang="en-US" sz="1900" dirty="0">
                <a:solidFill>
                  <a:srgbClr val="414042"/>
                </a:solidFill>
                <a:ea typeface="Microsoft YaHei" panose="020B0503020204020204" pitchFamily="34" charset="-122"/>
              </a:rPr>
              <a:t>In this unit of work, you will explore the techniques of non-fiction writing. You will look at different models and identify how the author has achieved certain effects.</a:t>
            </a:r>
          </a:p>
          <a:p>
            <a:pPr>
              <a:spcBef>
                <a:spcPts val="1000"/>
              </a:spcBef>
              <a:buClr>
                <a:srgbClr val="000000"/>
              </a:buClr>
              <a:buNone/>
            </a:pPr>
            <a:r>
              <a:rPr lang="en-GB" altLang="en-US" sz="1900" dirty="0">
                <a:solidFill>
                  <a:srgbClr val="414042"/>
                </a:solidFill>
                <a:ea typeface="Microsoft YaHei" panose="020B0503020204020204" pitchFamily="34" charset="-122"/>
              </a:rPr>
              <a:t>You will write different styles</a:t>
            </a:r>
            <a:br>
              <a:rPr lang="en-GB" altLang="en-US" sz="1900" dirty="0">
                <a:solidFill>
                  <a:srgbClr val="414042"/>
                </a:solidFill>
                <a:ea typeface="Microsoft YaHei" panose="020B0503020204020204" pitchFamily="34" charset="-122"/>
              </a:rPr>
            </a:br>
            <a:r>
              <a:rPr lang="en-GB" altLang="en-US" sz="1900" dirty="0">
                <a:solidFill>
                  <a:srgbClr val="414042"/>
                </a:solidFill>
                <a:ea typeface="Microsoft YaHei" panose="020B0503020204020204" pitchFamily="34" charset="-122"/>
              </a:rPr>
              <a:t>of report.</a:t>
            </a:r>
          </a:p>
        </p:txBody>
      </p:sp>
      <p:sp>
        <p:nvSpPr>
          <p:cNvPr id="22" name="Subtitle 2">
            <a:extLst>
              <a:ext uri="{FF2B5EF4-FFF2-40B4-BE49-F238E27FC236}">
                <a16:creationId xmlns:a16="http://schemas.microsoft.com/office/drawing/2014/main" id="{E45B0BE4-0763-FC4D-B79B-C21C5CE42B91}"/>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The Titanic Non-fiction</a:t>
            </a:r>
            <a:endParaRPr lang="en-US" sz="3000" b="1" dirty="0">
              <a:solidFill>
                <a:srgbClr val="0070C0"/>
              </a:solidFill>
              <a:latin typeface="Comic Sans MS" panose="030F0902030302020204" pitchFamily="66" charset="0"/>
              <a:cs typeface="Arial" panose="020B0604020202020204" pitchFamily="34" charset="0"/>
            </a:endParaRPr>
          </a:p>
        </p:txBody>
      </p:sp>
      <p:pic>
        <p:nvPicPr>
          <p:cNvPr id="24" name="Picture 6">
            <a:extLst>
              <a:ext uri="{FF2B5EF4-FFF2-40B4-BE49-F238E27FC236}">
                <a16:creationId xmlns:a16="http://schemas.microsoft.com/office/drawing/2014/main" id="{ACADFBA0-9904-D445-87E2-96047CC2DEB9}"/>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1065785" y="1774339"/>
            <a:ext cx="4931362" cy="3478653"/>
          </a:xfrm>
          <a:prstGeom prst="rect">
            <a:avLst/>
          </a:prstGeom>
          <a:noFill/>
          <a:ln w="38100">
            <a:noFill/>
            <a:miter lim="800000"/>
            <a:headEnd/>
            <a:tailEnd/>
          </a:ln>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1A39A2E2-D5F2-ADC1-718C-257457B842D5}"/>
              </a:ext>
            </a:extLst>
          </p:cNvPr>
          <p:cNvSpPr txBox="1"/>
          <p:nvPr/>
        </p:nvSpPr>
        <p:spPr>
          <a:xfrm>
            <a:off x="600363" y="5833691"/>
            <a:ext cx="11346873" cy="707886"/>
          </a:xfrm>
          <a:prstGeom prst="rect">
            <a:avLst/>
          </a:prstGeom>
          <a:noFill/>
        </p:spPr>
        <p:txBody>
          <a:bodyPr wrap="square" rtlCol="0">
            <a:spAutoFit/>
          </a:bodyPr>
          <a:lstStyle/>
          <a:p>
            <a:r>
              <a:rPr lang="en-GB" altLang="en-US" sz="1100" b="1" dirty="0">
                <a:solidFill>
                  <a:srgbClr val="0070C0"/>
                </a:solidFill>
                <a:latin typeface="Arial" panose="020B0604020202020204" pitchFamily="34" charset="0"/>
                <a:ea typeface="Microsoft YaHei" panose="020B0503020204020204" pitchFamily="34" charset="-122"/>
                <a:cs typeface="Arial" panose="020B0604020202020204" pitchFamily="34" charset="0"/>
              </a:rPr>
              <a:t>Curriculum links: </a:t>
            </a:r>
          </a:p>
          <a:p>
            <a:r>
              <a:rPr lang="en-GB" altLang="en-US" sz="1100" b="1" dirty="0">
                <a:solidFill>
                  <a:srgbClr val="0070C0"/>
                </a:solidFill>
                <a:latin typeface="Arial" panose="020B0604020202020204" pitchFamily="34" charset="0"/>
                <a:ea typeface="Microsoft YaHei" panose="020B0503020204020204" pitchFamily="34" charset="-122"/>
                <a:cs typeface="Arial" panose="020B0604020202020204" pitchFamily="34" charset="0"/>
              </a:rPr>
              <a:t>History: </a:t>
            </a:r>
            <a:r>
              <a:rPr lang="en-GB" altLang="en-US" sz="1100" dirty="0">
                <a:solidFill>
                  <a:srgbClr val="0070C0"/>
                </a:solidFill>
                <a:latin typeface="Arial" panose="020B0604020202020204" pitchFamily="34" charset="0"/>
                <a:ea typeface="Microsoft YaHei" panose="020B0503020204020204" pitchFamily="34" charset="-122"/>
                <a:cs typeface="Arial" panose="020B0604020202020204" pitchFamily="34" charset="0"/>
              </a:rPr>
              <a:t>The Edwardians, The Building of the Titanic. Science: Buoyancy. Geography: Oceans of the world, Navigation</a:t>
            </a:r>
          </a:p>
          <a:p>
            <a:endParaRPr lang="en-GB" dirty="0"/>
          </a:p>
        </p:txBody>
      </p:sp>
    </p:spTree>
    <p:extLst>
      <p:ext uri="{BB962C8B-B14F-4D97-AF65-F5344CB8AC3E}">
        <p14:creationId xmlns:p14="http://schemas.microsoft.com/office/powerpoint/2010/main" val="9851287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A9C87F4-0C7B-D145-9E46-8C70AD175388}"/>
              </a:ext>
            </a:extLst>
          </p:cNvPr>
          <p:cNvSpPr>
            <a:spLocks noChangeArrowheads="1"/>
          </p:cNvSpPr>
          <p:nvPr/>
        </p:nvSpPr>
        <p:spPr bwMode="auto">
          <a:xfrm>
            <a:off x="1166280" y="1050246"/>
            <a:ext cx="5928204" cy="5021262"/>
          </a:xfrm>
          <a:prstGeom prst="rect">
            <a:avLst/>
          </a:prstGeom>
          <a:noFill/>
          <a:ln>
            <a:noFill/>
          </a:ln>
          <a:effectLst/>
        </p:spPr>
        <p:txBody>
          <a:bodyPr anchor="t"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300"/>
              </a:spcBef>
              <a:buNone/>
            </a:pPr>
            <a:r>
              <a:rPr lang="en-GB" altLang="en-US" sz="1900" dirty="0">
                <a:solidFill>
                  <a:srgbClr val="414042"/>
                </a:solidFill>
                <a:ea typeface="Microsoft YaHei" panose="020B0503020204020204" pitchFamily="34" charset="-122"/>
              </a:rPr>
              <a:t>In this unit, you will be learning how to write a factual report. Reports are written to inform the reader and usually focus on specific topics. They can be written in a formal style, an informal style or even as a narrative style. </a:t>
            </a:r>
          </a:p>
          <a:p>
            <a:pPr>
              <a:spcBef>
                <a:spcPts val="1300"/>
              </a:spcBef>
              <a:buNone/>
            </a:pPr>
            <a:r>
              <a:rPr lang="en-GB" altLang="en-US" sz="1900" dirty="0">
                <a:solidFill>
                  <a:srgbClr val="414042"/>
                </a:solidFill>
                <a:ea typeface="Microsoft YaHei" panose="020B0503020204020204" pitchFamily="34" charset="-122"/>
              </a:rPr>
              <a:t>When writing factually, it is important that you know your subject. This means that you will need to carry out research before you write, BUT what you write must be your own work. If you simply copy what someone else has written, your writing will not be genuine. This is called plagiarism and is to be avoided.</a:t>
            </a:r>
          </a:p>
          <a:p>
            <a:pPr>
              <a:spcBef>
                <a:spcPts val="1300"/>
              </a:spcBef>
              <a:buNone/>
            </a:pPr>
            <a:r>
              <a:rPr lang="en-GB" altLang="en-US" sz="1900" dirty="0">
                <a:solidFill>
                  <a:srgbClr val="414042"/>
                </a:solidFill>
                <a:ea typeface="Microsoft YaHei" panose="020B0503020204020204" pitchFamily="34" charset="-122"/>
              </a:rPr>
              <a:t>Reports can inform and entertain. They can support or challenge the reader’s own views and can provide links to take your learning further.</a:t>
            </a:r>
          </a:p>
        </p:txBody>
      </p:sp>
      <p:pic>
        <p:nvPicPr>
          <p:cNvPr id="3" name="Picture 2" descr="A picture containing text&#10;&#10;Description automatically generated">
            <a:extLst>
              <a:ext uri="{FF2B5EF4-FFF2-40B4-BE49-F238E27FC236}">
                <a16:creationId xmlns:a16="http://schemas.microsoft.com/office/drawing/2014/main" id="{82A131EB-3177-2A46-8F55-889F57B6BAD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468048" y="1498024"/>
            <a:ext cx="3809553" cy="4167746"/>
          </a:xfrm>
          <a:prstGeom prst="rect">
            <a:avLst/>
          </a:prstGeom>
        </p:spPr>
      </p:pic>
    </p:spTree>
    <p:extLst>
      <p:ext uri="{BB962C8B-B14F-4D97-AF65-F5344CB8AC3E}">
        <p14:creationId xmlns:p14="http://schemas.microsoft.com/office/powerpoint/2010/main" val="35967364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C0CDD465-7412-C54E-B8E0-8B4948954D5F}"/>
              </a:ext>
            </a:extLst>
          </p:cNvPr>
          <p:cNvSpPr/>
          <p:nvPr/>
        </p:nvSpPr>
        <p:spPr>
          <a:xfrm>
            <a:off x="898717" y="4801740"/>
            <a:ext cx="3939612" cy="1294257"/>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rgbClr val="343433"/>
                </a:solidFill>
                <a:latin typeface="Comic Sans MS" panose="030F0902030302020204" pitchFamily="66" charset="0"/>
              </a:rPr>
              <a:t>Apply a growing knowledge of root</a:t>
            </a:r>
            <a:br>
              <a:rPr lang="en-US" sz="1400" dirty="0">
                <a:solidFill>
                  <a:srgbClr val="343433"/>
                </a:solidFill>
                <a:latin typeface="Comic Sans MS" panose="030F0902030302020204" pitchFamily="66" charset="0"/>
              </a:rPr>
            </a:br>
            <a:r>
              <a:rPr lang="en-US" sz="1400" dirty="0">
                <a:solidFill>
                  <a:srgbClr val="343433"/>
                </a:solidFill>
                <a:latin typeface="Comic Sans MS" panose="030F0902030302020204" pitchFamily="66" charset="0"/>
              </a:rPr>
              <a:t>words, prefixes and suffixes</a:t>
            </a:r>
            <a:br>
              <a:rPr lang="en-US" sz="1400" dirty="0">
                <a:solidFill>
                  <a:srgbClr val="343433"/>
                </a:solidFill>
                <a:latin typeface="Comic Sans MS" panose="030F0902030302020204" pitchFamily="66" charset="0"/>
              </a:rPr>
            </a:br>
            <a:r>
              <a:rPr lang="en-US" sz="1400" dirty="0">
                <a:solidFill>
                  <a:srgbClr val="343433"/>
                </a:solidFill>
                <a:latin typeface="Comic Sans MS" panose="030F0902030302020204" pitchFamily="66" charset="0"/>
              </a:rPr>
              <a:t>(morphology and etymology) both to</a:t>
            </a:r>
            <a:br>
              <a:rPr lang="en-US" sz="1400" dirty="0">
                <a:solidFill>
                  <a:srgbClr val="343433"/>
                </a:solidFill>
                <a:latin typeface="Comic Sans MS" panose="030F0902030302020204" pitchFamily="66" charset="0"/>
              </a:rPr>
            </a:br>
            <a:r>
              <a:rPr lang="en-US" sz="1400" dirty="0">
                <a:solidFill>
                  <a:srgbClr val="343433"/>
                </a:solidFill>
                <a:latin typeface="Comic Sans MS" panose="030F0902030302020204" pitchFamily="66" charset="0"/>
              </a:rPr>
              <a:t>read aloud and to understand the meaning</a:t>
            </a:r>
            <a:br>
              <a:rPr lang="en-US" sz="1400" dirty="0">
                <a:solidFill>
                  <a:srgbClr val="343433"/>
                </a:solidFill>
                <a:latin typeface="Comic Sans MS" panose="030F0902030302020204" pitchFamily="66" charset="0"/>
              </a:rPr>
            </a:br>
            <a:r>
              <a:rPr lang="en-US" sz="1400" dirty="0">
                <a:solidFill>
                  <a:srgbClr val="343433"/>
                </a:solidFill>
                <a:latin typeface="Comic Sans MS" panose="030F0902030302020204" pitchFamily="66" charset="0"/>
              </a:rPr>
              <a:t>of new words that are encountered</a:t>
            </a:r>
          </a:p>
        </p:txBody>
      </p:sp>
      <p:sp>
        <p:nvSpPr>
          <p:cNvPr id="38" name="Rectangle 37">
            <a:extLst>
              <a:ext uri="{FF2B5EF4-FFF2-40B4-BE49-F238E27FC236}">
                <a16:creationId xmlns:a16="http://schemas.microsoft.com/office/drawing/2014/main" id="{C0D09545-9875-F04E-9311-CB9B7A0646E4}"/>
              </a:ext>
            </a:extLst>
          </p:cNvPr>
          <p:cNvSpPr/>
          <p:nvPr/>
        </p:nvSpPr>
        <p:spPr>
          <a:xfrm>
            <a:off x="898717" y="1528401"/>
            <a:ext cx="3939612" cy="982667"/>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rgbClr val="343433"/>
                </a:solidFill>
                <a:latin typeface="Comic Sans MS" panose="030F0902030302020204" pitchFamily="66" charset="0"/>
              </a:rPr>
              <a:t>Identify and discuss themes and</a:t>
            </a:r>
            <a:br>
              <a:rPr lang="en-US" sz="1400" dirty="0">
                <a:solidFill>
                  <a:srgbClr val="343433"/>
                </a:solidFill>
                <a:latin typeface="Comic Sans MS" panose="030F0902030302020204" pitchFamily="66" charset="0"/>
              </a:rPr>
            </a:br>
            <a:r>
              <a:rPr lang="en-US" sz="1400" dirty="0">
                <a:solidFill>
                  <a:srgbClr val="343433"/>
                </a:solidFill>
                <a:latin typeface="Comic Sans MS" panose="030F0902030302020204" pitchFamily="66" charset="0"/>
              </a:rPr>
              <a:t>conventions in and across a wide</a:t>
            </a:r>
            <a:br>
              <a:rPr lang="en-US" sz="1400" dirty="0">
                <a:solidFill>
                  <a:srgbClr val="343433"/>
                </a:solidFill>
                <a:latin typeface="Comic Sans MS" panose="030F0902030302020204" pitchFamily="66" charset="0"/>
              </a:rPr>
            </a:br>
            <a:r>
              <a:rPr lang="en-US" sz="1400" dirty="0">
                <a:solidFill>
                  <a:srgbClr val="343433"/>
                </a:solidFill>
                <a:latin typeface="Comic Sans MS" panose="030F0902030302020204" pitchFamily="66" charset="0"/>
              </a:rPr>
              <a:t>range of writing</a:t>
            </a:r>
          </a:p>
        </p:txBody>
      </p:sp>
      <p:sp>
        <p:nvSpPr>
          <p:cNvPr id="39" name="Rectangle 38">
            <a:extLst>
              <a:ext uri="{FF2B5EF4-FFF2-40B4-BE49-F238E27FC236}">
                <a16:creationId xmlns:a16="http://schemas.microsoft.com/office/drawing/2014/main" id="{48BB6F4A-0DCE-AF45-8ACA-D60D4C023231}"/>
              </a:ext>
            </a:extLst>
          </p:cNvPr>
          <p:cNvSpPr/>
          <p:nvPr/>
        </p:nvSpPr>
        <p:spPr>
          <a:xfrm>
            <a:off x="898717" y="2761861"/>
            <a:ext cx="3939612" cy="666092"/>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rgbClr val="343433"/>
                </a:solidFill>
                <a:latin typeface="Comic Sans MS" panose="030F0902030302020204" pitchFamily="66" charset="0"/>
              </a:rPr>
              <a:t>Ask questions to improve</a:t>
            </a:r>
            <a:br>
              <a:rPr lang="en-US" sz="1400" dirty="0">
                <a:solidFill>
                  <a:srgbClr val="343433"/>
                </a:solidFill>
                <a:latin typeface="Comic Sans MS" panose="030F0902030302020204" pitchFamily="66" charset="0"/>
              </a:rPr>
            </a:br>
            <a:r>
              <a:rPr lang="en-US" sz="1400" dirty="0">
                <a:solidFill>
                  <a:srgbClr val="343433"/>
                </a:solidFill>
                <a:latin typeface="Comic Sans MS" panose="030F0902030302020204" pitchFamily="66" charset="0"/>
              </a:rPr>
              <a:t>understanding</a:t>
            </a:r>
          </a:p>
        </p:txBody>
      </p:sp>
      <p:sp>
        <p:nvSpPr>
          <p:cNvPr id="40" name="Rectangle 39">
            <a:extLst>
              <a:ext uri="{FF2B5EF4-FFF2-40B4-BE49-F238E27FC236}">
                <a16:creationId xmlns:a16="http://schemas.microsoft.com/office/drawing/2014/main" id="{F09FB68D-F325-5F45-BFD8-3866720458C8}"/>
              </a:ext>
            </a:extLst>
          </p:cNvPr>
          <p:cNvSpPr/>
          <p:nvPr/>
        </p:nvSpPr>
        <p:spPr>
          <a:xfrm>
            <a:off x="898717" y="3678746"/>
            <a:ext cx="3939612" cy="872202"/>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rgbClr val="343433"/>
                </a:solidFill>
                <a:latin typeface="Comic Sans MS" panose="030F0902030302020204" pitchFamily="66" charset="0"/>
              </a:rPr>
              <a:t>Identify how language,</a:t>
            </a:r>
            <a:br>
              <a:rPr lang="en-US" sz="1400" dirty="0">
                <a:solidFill>
                  <a:srgbClr val="343433"/>
                </a:solidFill>
                <a:latin typeface="Comic Sans MS" panose="030F0902030302020204" pitchFamily="66" charset="0"/>
              </a:rPr>
            </a:br>
            <a:r>
              <a:rPr lang="en-US" sz="1400" dirty="0">
                <a:solidFill>
                  <a:srgbClr val="343433"/>
                </a:solidFill>
                <a:latin typeface="Comic Sans MS" panose="030F0902030302020204" pitchFamily="66" charset="0"/>
              </a:rPr>
              <a:t>structure and presentation</a:t>
            </a:r>
            <a:br>
              <a:rPr lang="en-US" sz="1400" dirty="0">
                <a:solidFill>
                  <a:srgbClr val="343433"/>
                </a:solidFill>
                <a:latin typeface="Comic Sans MS" panose="030F0902030302020204" pitchFamily="66" charset="0"/>
              </a:rPr>
            </a:br>
            <a:r>
              <a:rPr lang="en-US" sz="1400" dirty="0">
                <a:solidFill>
                  <a:srgbClr val="343433"/>
                </a:solidFill>
                <a:latin typeface="Comic Sans MS" panose="030F0902030302020204" pitchFamily="66" charset="0"/>
              </a:rPr>
              <a:t>contribute to meaning</a:t>
            </a:r>
          </a:p>
        </p:txBody>
      </p:sp>
      <p:sp>
        <p:nvSpPr>
          <p:cNvPr id="41" name="Rectangle 40">
            <a:extLst>
              <a:ext uri="{FF2B5EF4-FFF2-40B4-BE49-F238E27FC236}">
                <a16:creationId xmlns:a16="http://schemas.microsoft.com/office/drawing/2014/main" id="{1083AECA-E214-3C4D-BC8C-E9E49F5E3EE1}"/>
              </a:ext>
            </a:extLst>
          </p:cNvPr>
          <p:cNvSpPr/>
          <p:nvPr/>
        </p:nvSpPr>
        <p:spPr>
          <a:xfrm>
            <a:off x="7272884" y="1528401"/>
            <a:ext cx="3939612" cy="982667"/>
          </a:xfrm>
          <a:prstGeom prst="rect">
            <a:avLst/>
          </a:prstGeom>
          <a:noFill/>
          <a:ln w="28575">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rgbClr val="414042"/>
                </a:solidFill>
                <a:latin typeface="Comic Sans MS" panose="030F0902030302020204" pitchFamily="66" charset="0"/>
              </a:rPr>
              <a:t>Use passive verbs to affect the</a:t>
            </a:r>
            <a:br>
              <a:rPr lang="en-US" sz="1400" dirty="0">
                <a:solidFill>
                  <a:srgbClr val="414042"/>
                </a:solidFill>
                <a:latin typeface="Comic Sans MS" panose="030F0902030302020204" pitchFamily="66" charset="0"/>
              </a:rPr>
            </a:br>
            <a:r>
              <a:rPr lang="en-US" sz="1400" dirty="0">
                <a:solidFill>
                  <a:srgbClr val="414042"/>
                </a:solidFill>
                <a:latin typeface="Comic Sans MS" panose="030F0902030302020204" pitchFamily="66" charset="0"/>
              </a:rPr>
              <a:t>presentation of information</a:t>
            </a:r>
            <a:br>
              <a:rPr lang="en-US" sz="1400" dirty="0">
                <a:solidFill>
                  <a:srgbClr val="414042"/>
                </a:solidFill>
                <a:latin typeface="Comic Sans MS" panose="030F0902030302020204" pitchFamily="66" charset="0"/>
              </a:rPr>
            </a:br>
            <a:r>
              <a:rPr lang="en-US" sz="1400" dirty="0">
                <a:solidFill>
                  <a:srgbClr val="414042"/>
                </a:solidFill>
                <a:latin typeface="Comic Sans MS" panose="030F0902030302020204" pitchFamily="66" charset="0"/>
              </a:rPr>
              <a:t>in a sentence</a:t>
            </a:r>
          </a:p>
        </p:txBody>
      </p:sp>
      <p:sp>
        <p:nvSpPr>
          <p:cNvPr id="42" name="Rectangle 41">
            <a:extLst>
              <a:ext uri="{FF2B5EF4-FFF2-40B4-BE49-F238E27FC236}">
                <a16:creationId xmlns:a16="http://schemas.microsoft.com/office/drawing/2014/main" id="{9037D190-2DEF-C641-805A-63E5B0BDEB51}"/>
              </a:ext>
            </a:extLst>
          </p:cNvPr>
          <p:cNvSpPr/>
          <p:nvPr/>
        </p:nvSpPr>
        <p:spPr>
          <a:xfrm>
            <a:off x="7272884" y="2759308"/>
            <a:ext cx="3939612" cy="921452"/>
          </a:xfrm>
          <a:prstGeom prst="rect">
            <a:avLst/>
          </a:prstGeom>
          <a:noFill/>
          <a:ln w="28575">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rgbClr val="414042"/>
                </a:solidFill>
                <a:latin typeface="Comic Sans MS" panose="030F0902030302020204" pitchFamily="66" charset="0"/>
              </a:rPr>
              <a:t>Use a wide range of devices</a:t>
            </a:r>
            <a:br>
              <a:rPr lang="en-US" sz="1400" dirty="0">
                <a:solidFill>
                  <a:srgbClr val="414042"/>
                </a:solidFill>
                <a:latin typeface="Comic Sans MS" panose="030F0902030302020204" pitchFamily="66" charset="0"/>
              </a:rPr>
            </a:br>
            <a:r>
              <a:rPr lang="en-US" sz="1400" dirty="0">
                <a:solidFill>
                  <a:srgbClr val="414042"/>
                </a:solidFill>
                <a:latin typeface="Comic Sans MS" panose="030F0902030302020204" pitchFamily="66" charset="0"/>
              </a:rPr>
              <a:t>to build cohesion within and</a:t>
            </a:r>
            <a:br>
              <a:rPr lang="en-US" sz="1400" dirty="0">
                <a:solidFill>
                  <a:srgbClr val="414042"/>
                </a:solidFill>
                <a:latin typeface="Comic Sans MS" panose="030F0902030302020204" pitchFamily="66" charset="0"/>
              </a:rPr>
            </a:br>
            <a:r>
              <a:rPr lang="en-US" sz="1400" dirty="0">
                <a:solidFill>
                  <a:srgbClr val="414042"/>
                </a:solidFill>
                <a:latin typeface="Comic Sans MS" panose="030F0902030302020204" pitchFamily="66" charset="0"/>
              </a:rPr>
              <a:t>across paragraphs</a:t>
            </a:r>
          </a:p>
        </p:txBody>
      </p:sp>
      <p:sp>
        <p:nvSpPr>
          <p:cNvPr id="43" name="Rectangle 42">
            <a:extLst>
              <a:ext uri="{FF2B5EF4-FFF2-40B4-BE49-F238E27FC236}">
                <a16:creationId xmlns:a16="http://schemas.microsoft.com/office/drawing/2014/main" id="{7FCD0C47-2723-014D-AF3F-308D4FB44A71}"/>
              </a:ext>
            </a:extLst>
          </p:cNvPr>
          <p:cNvSpPr/>
          <p:nvPr/>
        </p:nvSpPr>
        <p:spPr>
          <a:xfrm>
            <a:off x="7272884" y="3929000"/>
            <a:ext cx="3939612" cy="872203"/>
          </a:xfrm>
          <a:prstGeom prst="rect">
            <a:avLst/>
          </a:prstGeom>
          <a:noFill/>
          <a:ln w="28575">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rgbClr val="414042"/>
                </a:solidFill>
                <a:latin typeface="Comic Sans MS" panose="030F0902030302020204" pitchFamily="66" charset="0"/>
              </a:rPr>
              <a:t>Use brackets, dashes</a:t>
            </a:r>
            <a:br>
              <a:rPr lang="en-US" sz="1400" dirty="0">
                <a:solidFill>
                  <a:srgbClr val="414042"/>
                </a:solidFill>
                <a:latin typeface="Comic Sans MS" panose="030F0902030302020204" pitchFamily="66" charset="0"/>
              </a:rPr>
            </a:br>
            <a:r>
              <a:rPr lang="en-US" sz="1400" dirty="0">
                <a:solidFill>
                  <a:srgbClr val="414042"/>
                </a:solidFill>
                <a:latin typeface="Comic Sans MS" panose="030F0902030302020204" pitchFamily="66" charset="0"/>
              </a:rPr>
              <a:t>or commas to</a:t>
            </a:r>
            <a:br>
              <a:rPr lang="en-US" sz="1400" dirty="0">
                <a:solidFill>
                  <a:srgbClr val="414042"/>
                </a:solidFill>
                <a:latin typeface="Comic Sans MS" panose="030F0902030302020204" pitchFamily="66" charset="0"/>
              </a:rPr>
            </a:br>
            <a:r>
              <a:rPr lang="en-US" sz="1400" dirty="0">
                <a:solidFill>
                  <a:srgbClr val="414042"/>
                </a:solidFill>
                <a:latin typeface="Comic Sans MS" panose="030F0902030302020204" pitchFamily="66" charset="0"/>
              </a:rPr>
              <a:t>indicate parenthesis</a:t>
            </a:r>
          </a:p>
        </p:txBody>
      </p:sp>
      <p:sp>
        <p:nvSpPr>
          <p:cNvPr id="15" name="Rectangle 14">
            <a:extLst>
              <a:ext uri="{FF2B5EF4-FFF2-40B4-BE49-F238E27FC236}">
                <a16:creationId xmlns:a16="http://schemas.microsoft.com/office/drawing/2014/main" id="{2816E5A6-1BB9-8C48-8A63-DFC6383D17A1}"/>
              </a:ext>
            </a:extLst>
          </p:cNvPr>
          <p:cNvSpPr/>
          <p:nvPr/>
        </p:nvSpPr>
        <p:spPr>
          <a:xfrm>
            <a:off x="7272884" y="5049444"/>
            <a:ext cx="3939612" cy="1046553"/>
          </a:xfrm>
          <a:prstGeom prst="rect">
            <a:avLst/>
          </a:prstGeom>
          <a:noFill/>
          <a:ln w="28575">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rgbClr val="414042"/>
                </a:solidFill>
                <a:latin typeface="Comic Sans MS" panose="030F0902030302020204" pitchFamily="66" charset="0"/>
              </a:rPr>
              <a:t>Note and develop initial ideas,</a:t>
            </a:r>
            <a:br>
              <a:rPr lang="en-US" sz="1400" dirty="0">
                <a:solidFill>
                  <a:srgbClr val="414042"/>
                </a:solidFill>
                <a:latin typeface="Comic Sans MS" panose="030F0902030302020204" pitchFamily="66" charset="0"/>
              </a:rPr>
            </a:br>
            <a:r>
              <a:rPr lang="en-US" sz="1400" dirty="0">
                <a:solidFill>
                  <a:srgbClr val="414042"/>
                </a:solidFill>
                <a:latin typeface="Comic Sans MS" panose="030F0902030302020204" pitchFamily="66" charset="0"/>
              </a:rPr>
              <a:t>drawing on reading and research</a:t>
            </a:r>
            <a:br>
              <a:rPr lang="en-US" sz="1400" dirty="0">
                <a:solidFill>
                  <a:srgbClr val="414042"/>
                </a:solidFill>
                <a:latin typeface="Comic Sans MS" panose="030F0902030302020204" pitchFamily="66" charset="0"/>
              </a:rPr>
            </a:br>
            <a:r>
              <a:rPr lang="en-US" sz="1400" dirty="0">
                <a:solidFill>
                  <a:srgbClr val="414042"/>
                </a:solidFill>
                <a:latin typeface="Comic Sans MS" panose="030F0902030302020204" pitchFamily="66" charset="0"/>
              </a:rPr>
              <a:t>where necessary</a:t>
            </a:r>
          </a:p>
        </p:txBody>
      </p:sp>
      <p:sp>
        <p:nvSpPr>
          <p:cNvPr id="20" name="Subtitle 2">
            <a:extLst>
              <a:ext uri="{FF2B5EF4-FFF2-40B4-BE49-F238E27FC236}">
                <a16:creationId xmlns:a16="http://schemas.microsoft.com/office/drawing/2014/main" id="{D4BB5769-D690-1F43-B643-B7AF6AA2E9D2}"/>
              </a:ext>
            </a:extLst>
          </p:cNvPr>
          <p:cNvSpPr txBox="1">
            <a:spLocks/>
          </p:cNvSpPr>
          <p:nvPr/>
        </p:nvSpPr>
        <p:spPr>
          <a:xfrm>
            <a:off x="898717" y="654977"/>
            <a:ext cx="3939612" cy="91637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Reading objectives</a:t>
            </a:r>
            <a:endParaRPr lang="en-US" sz="3000" b="1" dirty="0">
              <a:solidFill>
                <a:srgbClr val="0070C0"/>
              </a:solidFill>
              <a:latin typeface="Comic Sans MS" panose="030F0902030302020204" pitchFamily="66" charset="0"/>
              <a:cs typeface="Arial" panose="020B0604020202020204" pitchFamily="34" charset="0"/>
            </a:endParaRPr>
          </a:p>
        </p:txBody>
      </p:sp>
      <p:pic>
        <p:nvPicPr>
          <p:cNvPr id="19" name="Picture 15">
            <a:extLst>
              <a:ext uri="{FF2B5EF4-FFF2-40B4-BE49-F238E27FC236}">
                <a16:creationId xmlns:a16="http://schemas.microsoft.com/office/drawing/2014/main" id="{48FA3F4D-F1C2-CE4E-BA3F-0577F5D85F1A}"/>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4212109" y="1847306"/>
            <a:ext cx="3761110" cy="3761110"/>
          </a:xfrm>
          <a:prstGeom prst="ellipse">
            <a:avLst/>
          </a:prstGeom>
          <a:noFill/>
          <a:ln w="76200">
            <a:solidFill>
              <a:schemeClr val="bg1"/>
            </a:solidFill>
            <a:miter lim="800000"/>
            <a:headEnd/>
            <a:tailEnd/>
          </a:ln>
          <a:extLst>
            <a:ext uri="{909E8E84-426E-40DD-AFC4-6F175D3DCCD1}">
              <a14:hiddenFill xmlns:a14="http://schemas.microsoft.com/office/drawing/2010/main">
                <a:solidFill>
                  <a:srgbClr val="FFFFFF"/>
                </a:solidFill>
              </a14:hiddenFill>
            </a:ext>
          </a:extLst>
        </p:spPr>
      </p:pic>
      <p:sp>
        <p:nvSpPr>
          <p:cNvPr id="10" name="Subtitle 2">
            <a:extLst>
              <a:ext uri="{FF2B5EF4-FFF2-40B4-BE49-F238E27FC236}">
                <a16:creationId xmlns:a16="http://schemas.microsoft.com/office/drawing/2014/main" id="{B98ADE2C-5048-ED43-AE53-5A3D704689F9}"/>
              </a:ext>
            </a:extLst>
          </p:cNvPr>
          <p:cNvSpPr txBox="1">
            <a:spLocks/>
          </p:cNvSpPr>
          <p:nvPr/>
        </p:nvSpPr>
        <p:spPr>
          <a:xfrm>
            <a:off x="7272884" y="654977"/>
            <a:ext cx="3939612" cy="91637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39AB47"/>
                </a:solidFill>
                <a:latin typeface="Comic Sans MS" panose="030F0902030302020204" pitchFamily="66" charset="0"/>
              </a:rPr>
              <a:t>Writing objectives</a:t>
            </a:r>
            <a:endParaRPr lang="en-US" sz="3000" b="1" dirty="0">
              <a:solidFill>
                <a:srgbClr val="39AB47"/>
              </a:solidFill>
              <a:latin typeface="Comic Sans MS" panose="030F0902030302020204" pitchFamily="66" charset="0"/>
              <a:cs typeface="Arial" panose="020B0604020202020204" pitchFamily="34" charset="0"/>
            </a:endParaRPr>
          </a:p>
        </p:txBody>
      </p:sp>
    </p:spTree>
    <p:extLst>
      <p:ext uri="{BB962C8B-B14F-4D97-AF65-F5344CB8AC3E}">
        <p14:creationId xmlns:p14="http://schemas.microsoft.com/office/powerpoint/2010/main" val="3034409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38" grpId="0" animBg="1"/>
      <p:bldP spid="39" grpId="0" animBg="1"/>
      <p:bldP spid="40" grpId="0" animBg="1"/>
      <p:bldP spid="41" grpId="0" animBg="1"/>
      <p:bldP spid="42" grpId="0" animBg="1"/>
      <p:bldP spid="43" grpId="0" animBg="1"/>
      <p:bldP spid="1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B8A3C2DF-616E-AF48-B4FA-544791E80862}"/>
              </a:ext>
            </a:extLst>
          </p:cNvPr>
          <p:cNvSpPr/>
          <p:nvPr/>
        </p:nvSpPr>
        <p:spPr>
          <a:xfrm>
            <a:off x="898717" y="1489704"/>
            <a:ext cx="3939612" cy="1310646"/>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rgbClr val="414042"/>
                </a:solidFill>
                <a:latin typeface="Comic Sans MS" panose="030F0902030302020204" pitchFamily="66" charset="0"/>
              </a:rPr>
              <a:t>The Titanic was one of three transatlantic luxury liners built by Harland and Wolff for The White Star Line, a British shipping company. The other two ships were the </a:t>
            </a:r>
            <a:r>
              <a:rPr lang="en-US" sz="1400" b="1" i="1" dirty="0">
                <a:solidFill>
                  <a:srgbClr val="414042"/>
                </a:solidFill>
                <a:latin typeface="Comic Sans MS" panose="030F0902030302020204" pitchFamily="66" charset="0"/>
              </a:rPr>
              <a:t>Olympic</a:t>
            </a:r>
            <a:r>
              <a:rPr lang="en-US" sz="1400" dirty="0">
                <a:solidFill>
                  <a:srgbClr val="414042"/>
                </a:solidFill>
                <a:latin typeface="Comic Sans MS" panose="030F0902030302020204" pitchFamily="66" charset="0"/>
              </a:rPr>
              <a:t> and the </a:t>
            </a:r>
            <a:r>
              <a:rPr lang="en-US" sz="1400" b="1" i="1" dirty="0" err="1">
                <a:solidFill>
                  <a:srgbClr val="414042"/>
                </a:solidFill>
                <a:latin typeface="Comic Sans MS" panose="030F0902030302020204" pitchFamily="66" charset="0"/>
              </a:rPr>
              <a:t>Brittanic</a:t>
            </a:r>
            <a:r>
              <a:rPr lang="en-US" sz="1400" dirty="0">
                <a:solidFill>
                  <a:srgbClr val="414042"/>
                </a:solidFill>
                <a:latin typeface="Comic Sans MS" panose="030F0902030302020204" pitchFamily="66" charset="0"/>
              </a:rPr>
              <a:t>.</a:t>
            </a:r>
          </a:p>
        </p:txBody>
      </p:sp>
      <p:sp>
        <p:nvSpPr>
          <p:cNvPr id="16" name="Rectangle 15">
            <a:extLst>
              <a:ext uri="{FF2B5EF4-FFF2-40B4-BE49-F238E27FC236}">
                <a16:creationId xmlns:a16="http://schemas.microsoft.com/office/drawing/2014/main" id="{97024A63-8722-5643-B3D2-6CB1CFF19B9D}"/>
              </a:ext>
            </a:extLst>
          </p:cNvPr>
          <p:cNvSpPr/>
          <p:nvPr/>
        </p:nvSpPr>
        <p:spPr>
          <a:xfrm>
            <a:off x="898717" y="2977238"/>
            <a:ext cx="3542654" cy="914256"/>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rgbClr val="414042"/>
                </a:solidFill>
                <a:latin typeface="Comic Sans MS" panose="030F0902030302020204" pitchFamily="66" charset="0"/>
              </a:rPr>
              <a:t>When Titanic set sail on April 12</a:t>
            </a:r>
            <a:r>
              <a:rPr lang="en-US" sz="1400" baseline="30000" dirty="0">
                <a:solidFill>
                  <a:srgbClr val="414042"/>
                </a:solidFill>
                <a:latin typeface="Comic Sans MS" panose="030F0902030302020204" pitchFamily="66" charset="0"/>
              </a:rPr>
              <a:t>th</a:t>
            </a:r>
            <a:br>
              <a:rPr lang="en-US" sz="1400" dirty="0">
                <a:solidFill>
                  <a:srgbClr val="414042"/>
                </a:solidFill>
                <a:latin typeface="Comic Sans MS" panose="030F0902030302020204" pitchFamily="66" charset="0"/>
              </a:rPr>
            </a:br>
            <a:r>
              <a:rPr lang="en-US" sz="1400" dirty="0">
                <a:solidFill>
                  <a:srgbClr val="414042"/>
                </a:solidFill>
                <a:latin typeface="Comic Sans MS" panose="030F0902030302020204" pitchFamily="66" charset="0"/>
              </a:rPr>
              <a:t>1912, it was the largest man-made</a:t>
            </a:r>
            <a:br>
              <a:rPr lang="en-US" sz="1400" dirty="0">
                <a:solidFill>
                  <a:srgbClr val="414042"/>
                </a:solidFill>
                <a:latin typeface="Comic Sans MS" panose="030F0902030302020204" pitchFamily="66" charset="0"/>
              </a:rPr>
            </a:br>
            <a:r>
              <a:rPr lang="en-US" sz="1400" dirty="0">
                <a:solidFill>
                  <a:srgbClr val="414042"/>
                </a:solidFill>
                <a:latin typeface="Comic Sans MS" panose="030F0902030302020204" pitchFamily="66" charset="0"/>
              </a:rPr>
              <a:t>object ever to have gone to sea.</a:t>
            </a:r>
          </a:p>
        </p:txBody>
      </p:sp>
      <p:sp>
        <p:nvSpPr>
          <p:cNvPr id="17" name="Rectangle 16">
            <a:extLst>
              <a:ext uri="{FF2B5EF4-FFF2-40B4-BE49-F238E27FC236}">
                <a16:creationId xmlns:a16="http://schemas.microsoft.com/office/drawing/2014/main" id="{49EE72A3-6911-424F-AAAE-FD76E8EA8948}"/>
              </a:ext>
            </a:extLst>
          </p:cNvPr>
          <p:cNvSpPr/>
          <p:nvPr/>
        </p:nvSpPr>
        <p:spPr>
          <a:xfrm>
            <a:off x="898717" y="4068382"/>
            <a:ext cx="3939612" cy="914256"/>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rgbClr val="414042"/>
                </a:solidFill>
                <a:latin typeface="Comic Sans MS" panose="030F0902030302020204" pitchFamily="66" charset="0"/>
              </a:rPr>
              <a:t>15,000 men worked on the</a:t>
            </a:r>
            <a:br>
              <a:rPr lang="en-US" sz="1400" dirty="0">
                <a:solidFill>
                  <a:srgbClr val="414042"/>
                </a:solidFill>
                <a:latin typeface="Comic Sans MS" panose="030F0902030302020204" pitchFamily="66" charset="0"/>
              </a:rPr>
            </a:br>
            <a:r>
              <a:rPr lang="en-US" sz="1400" dirty="0">
                <a:solidFill>
                  <a:srgbClr val="414042"/>
                </a:solidFill>
                <a:latin typeface="Comic Sans MS" panose="030F0902030302020204" pitchFamily="66" charset="0"/>
              </a:rPr>
              <a:t>building of the ship in dry dock</a:t>
            </a:r>
            <a:br>
              <a:rPr lang="en-US" sz="1400" dirty="0">
                <a:solidFill>
                  <a:srgbClr val="414042"/>
                </a:solidFill>
                <a:latin typeface="Comic Sans MS" panose="030F0902030302020204" pitchFamily="66" charset="0"/>
              </a:rPr>
            </a:br>
            <a:r>
              <a:rPr lang="en-US" sz="1400" dirty="0">
                <a:solidFill>
                  <a:srgbClr val="414042"/>
                </a:solidFill>
                <a:latin typeface="Comic Sans MS" panose="030F0902030302020204" pitchFamily="66" charset="0"/>
              </a:rPr>
              <a:t>in Belfast, Northern Ireland.</a:t>
            </a:r>
          </a:p>
        </p:txBody>
      </p:sp>
      <p:sp>
        <p:nvSpPr>
          <p:cNvPr id="18" name="Rectangle 17">
            <a:extLst>
              <a:ext uri="{FF2B5EF4-FFF2-40B4-BE49-F238E27FC236}">
                <a16:creationId xmlns:a16="http://schemas.microsoft.com/office/drawing/2014/main" id="{98E71F1C-D062-CE49-B717-662A5FAAD0D9}"/>
              </a:ext>
            </a:extLst>
          </p:cNvPr>
          <p:cNvSpPr/>
          <p:nvPr/>
        </p:nvSpPr>
        <p:spPr>
          <a:xfrm>
            <a:off x="7272884" y="1489704"/>
            <a:ext cx="3939612" cy="609027"/>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rgbClr val="414042"/>
                </a:solidFill>
                <a:latin typeface="Comic Sans MS" panose="030F0902030302020204" pitchFamily="66" charset="0"/>
              </a:rPr>
              <a:t>More than 600 </a:t>
            </a:r>
            <a:r>
              <a:rPr lang="en-US" sz="1400" dirty="0" err="1">
                <a:solidFill>
                  <a:srgbClr val="414042"/>
                </a:solidFill>
                <a:latin typeface="Comic Sans MS" panose="030F0902030302020204" pitchFamily="66" charset="0"/>
              </a:rPr>
              <a:t>tonnes</a:t>
            </a:r>
            <a:r>
              <a:rPr lang="en-US" sz="1400" dirty="0">
                <a:solidFill>
                  <a:srgbClr val="414042"/>
                </a:solidFill>
                <a:latin typeface="Comic Sans MS" panose="030F0902030302020204" pitchFamily="66" charset="0"/>
              </a:rPr>
              <a:t> of coal</a:t>
            </a:r>
            <a:br>
              <a:rPr lang="en-US" sz="1400" dirty="0">
                <a:solidFill>
                  <a:srgbClr val="414042"/>
                </a:solidFill>
                <a:latin typeface="Comic Sans MS" panose="030F0902030302020204" pitchFamily="66" charset="0"/>
              </a:rPr>
            </a:br>
            <a:r>
              <a:rPr lang="en-US" sz="1400" dirty="0">
                <a:solidFill>
                  <a:srgbClr val="414042"/>
                </a:solidFill>
                <a:latin typeface="Comic Sans MS" panose="030F0902030302020204" pitchFamily="66" charset="0"/>
              </a:rPr>
              <a:t>were needed every day.</a:t>
            </a:r>
          </a:p>
        </p:txBody>
      </p:sp>
      <p:sp>
        <p:nvSpPr>
          <p:cNvPr id="21" name="Rectangle 20">
            <a:extLst>
              <a:ext uri="{FF2B5EF4-FFF2-40B4-BE49-F238E27FC236}">
                <a16:creationId xmlns:a16="http://schemas.microsoft.com/office/drawing/2014/main" id="{78023947-BE11-5646-8449-D003F42124F7}"/>
              </a:ext>
            </a:extLst>
          </p:cNvPr>
          <p:cNvSpPr/>
          <p:nvPr/>
        </p:nvSpPr>
        <p:spPr>
          <a:xfrm>
            <a:off x="7272884" y="2323321"/>
            <a:ext cx="3939612" cy="1294257"/>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rgbClr val="414042"/>
                </a:solidFill>
                <a:latin typeface="Comic Sans MS" panose="030F0902030302020204" pitchFamily="66" charset="0"/>
              </a:rPr>
              <a:t>The largest and most extravagant</a:t>
            </a:r>
            <a:br>
              <a:rPr lang="en-US" sz="1400" dirty="0">
                <a:solidFill>
                  <a:srgbClr val="414042"/>
                </a:solidFill>
                <a:latin typeface="Comic Sans MS" panose="030F0902030302020204" pitchFamily="66" charset="0"/>
              </a:rPr>
            </a:br>
            <a:r>
              <a:rPr lang="en-US" sz="1400" dirty="0">
                <a:solidFill>
                  <a:srgbClr val="414042"/>
                </a:solidFill>
                <a:latin typeface="Comic Sans MS" panose="030F0902030302020204" pitchFamily="66" charset="0"/>
              </a:rPr>
              <a:t>passenger ship of its time,</a:t>
            </a:r>
            <a:br>
              <a:rPr lang="en-US" sz="1400" dirty="0">
                <a:solidFill>
                  <a:srgbClr val="414042"/>
                </a:solidFill>
                <a:latin typeface="Comic Sans MS" panose="030F0902030302020204" pitchFamily="66" charset="0"/>
              </a:rPr>
            </a:br>
            <a:r>
              <a:rPr lang="en-US" sz="1400" dirty="0">
                <a:solidFill>
                  <a:srgbClr val="414042"/>
                </a:solidFill>
                <a:latin typeface="Comic Sans MS" panose="030F0902030302020204" pitchFamily="66" charset="0"/>
              </a:rPr>
              <a:t>Titanic was 269 </a:t>
            </a:r>
            <a:r>
              <a:rPr lang="en-US" sz="1400" dirty="0" err="1">
                <a:solidFill>
                  <a:srgbClr val="414042"/>
                </a:solidFill>
                <a:latin typeface="Comic Sans MS" panose="030F0902030302020204" pitchFamily="66" charset="0"/>
              </a:rPr>
              <a:t>metres</a:t>
            </a:r>
            <a:r>
              <a:rPr lang="en-US" sz="1400" dirty="0">
                <a:solidFill>
                  <a:srgbClr val="414042"/>
                </a:solidFill>
                <a:latin typeface="Comic Sans MS" panose="030F0902030302020204" pitchFamily="66" charset="0"/>
              </a:rPr>
              <a:t> long</a:t>
            </a:r>
            <a:br>
              <a:rPr lang="en-US" sz="1400" dirty="0">
                <a:solidFill>
                  <a:srgbClr val="414042"/>
                </a:solidFill>
                <a:latin typeface="Comic Sans MS" panose="030F0902030302020204" pitchFamily="66" charset="0"/>
              </a:rPr>
            </a:br>
            <a:r>
              <a:rPr lang="en-US" sz="1400" dirty="0">
                <a:solidFill>
                  <a:srgbClr val="414042"/>
                </a:solidFill>
                <a:latin typeface="Comic Sans MS" panose="030F0902030302020204" pitchFamily="66" charset="0"/>
              </a:rPr>
              <a:t>(about the same as two</a:t>
            </a:r>
            <a:br>
              <a:rPr lang="en-US" sz="1400" dirty="0">
                <a:solidFill>
                  <a:srgbClr val="414042"/>
                </a:solidFill>
                <a:latin typeface="Comic Sans MS" panose="030F0902030302020204" pitchFamily="66" charset="0"/>
              </a:rPr>
            </a:br>
            <a:r>
              <a:rPr lang="en-US" sz="1400" dirty="0">
                <a:solidFill>
                  <a:srgbClr val="414042"/>
                </a:solidFill>
                <a:latin typeface="Comic Sans MS" panose="030F0902030302020204" pitchFamily="66" charset="0"/>
              </a:rPr>
              <a:t>and half football fields).</a:t>
            </a:r>
          </a:p>
        </p:txBody>
      </p:sp>
      <p:sp>
        <p:nvSpPr>
          <p:cNvPr id="22" name="Rectangle 21">
            <a:extLst>
              <a:ext uri="{FF2B5EF4-FFF2-40B4-BE49-F238E27FC236}">
                <a16:creationId xmlns:a16="http://schemas.microsoft.com/office/drawing/2014/main" id="{6B7694F3-18C2-9743-9B8C-B2703F73F78C}"/>
              </a:ext>
            </a:extLst>
          </p:cNvPr>
          <p:cNvSpPr/>
          <p:nvPr/>
        </p:nvSpPr>
        <p:spPr>
          <a:xfrm>
            <a:off x="7272884" y="3842168"/>
            <a:ext cx="3939612" cy="1003512"/>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rgbClr val="414042"/>
                </a:solidFill>
                <a:latin typeface="Comic Sans MS" panose="030F0902030302020204" pitchFamily="66" charset="0"/>
              </a:rPr>
              <a:t>Only three of Titanic’s four</a:t>
            </a:r>
            <a:br>
              <a:rPr lang="en-US" sz="1400" dirty="0">
                <a:solidFill>
                  <a:srgbClr val="414042"/>
                </a:solidFill>
                <a:latin typeface="Comic Sans MS" panose="030F0902030302020204" pitchFamily="66" charset="0"/>
              </a:rPr>
            </a:br>
            <a:r>
              <a:rPr lang="en-US" sz="1400" dirty="0">
                <a:solidFill>
                  <a:srgbClr val="414042"/>
                </a:solidFill>
                <a:latin typeface="Comic Sans MS" panose="030F0902030302020204" pitchFamily="66" charset="0"/>
              </a:rPr>
              <a:t>funnels were serviceable –</a:t>
            </a:r>
            <a:br>
              <a:rPr lang="en-US" sz="1400" dirty="0">
                <a:solidFill>
                  <a:srgbClr val="414042"/>
                </a:solidFill>
                <a:latin typeface="Comic Sans MS" panose="030F0902030302020204" pitchFamily="66" charset="0"/>
              </a:rPr>
            </a:br>
            <a:r>
              <a:rPr lang="en-US" sz="1400" dirty="0">
                <a:solidFill>
                  <a:srgbClr val="414042"/>
                </a:solidFill>
                <a:latin typeface="Comic Sans MS" panose="030F0902030302020204" pitchFamily="66" charset="0"/>
              </a:rPr>
              <a:t>the fourth one was</a:t>
            </a:r>
            <a:br>
              <a:rPr lang="en-US" sz="1400" dirty="0">
                <a:solidFill>
                  <a:srgbClr val="414042"/>
                </a:solidFill>
                <a:latin typeface="Comic Sans MS" panose="030F0902030302020204" pitchFamily="66" charset="0"/>
              </a:rPr>
            </a:br>
            <a:r>
              <a:rPr lang="en-US" sz="1400" dirty="0">
                <a:solidFill>
                  <a:srgbClr val="414042"/>
                </a:solidFill>
                <a:latin typeface="Comic Sans MS" panose="030F0902030302020204" pitchFamily="66" charset="0"/>
              </a:rPr>
              <a:t>just for show. </a:t>
            </a:r>
          </a:p>
        </p:txBody>
      </p:sp>
      <p:sp>
        <p:nvSpPr>
          <p:cNvPr id="25" name="Rectangle 24">
            <a:extLst>
              <a:ext uri="{FF2B5EF4-FFF2-40B4-BE49-F238E27FC236}">
                <a16:creationId xmlns:a16="http://schemas.microsoft.com/office/drawing/2014/main" id="{40F0DD11-836B-884B-AE40-27935A542ECD}"/>
              </a:ext>
            </a:extLst>
          </p:cNvPr>
          <p:cNvSpPr/>
          <p:nvPr/>
        </p:nvSpPr>
        <p:spPr>
          <a:xfrm>
            <a:off x="898717" y="5159525"/>
            <a:ext cx="3939612" cy="914256"/>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rgbClr val="414042"/>
                </a:solidFill>
                <a:latin typeface="Comic Sans MS" panose="030F0902030302020204" pitchFamily="66" charset="0"/>
              </a:rPr>
              <a:t>The furnaces that produced the steam</a:t>
            </a:r>
            <a:br>
              <a:rPr lang="en-US" sz="1400" dirty="0">
                <a:solidFill>
                  <a:srgbClr val="414042"/>
                </a:solidFill>
                <a:latin typeface="Comic Sans MS" panose="030F0902030302020204" pitchFamily="66" charset="0"/>
              </a:rPr>
            </a:br>
            <a:r>
              <a:rPr lang="en-US" sz="1400" dirty="0">
                <a:solidFill>
                  <a:srgbClr val="414042"/>
                </a:solidFill>
                <a:latin typeface="Comic Sans MS" panose="030F0902030302020204" pitchFamily="66" charset="0"/>
              </a:rPr>
              <a:t>were kept ablaze by 150 ‘firemen’ whose</a:t>
            </a:r>
            <a:br>
              <a:rPr lang="en-US" sz="1400" dirty="0">
                <a:solidFill>
                  <a:srgbClr val="414042"/>
                </a:solidFill>
                <a:latin typeface="Comic Sans MS" panose="030F0902030302020204" pitchFamily="66" charset="0"/>
              </a:rPr>
            </a:br>
            <a:r>
              <a:rPr lang="en-US" sz="1400" dirty="0">
                <a:solidFill>
                  <a:srgbClr val="414042"/>
                </a:solidFill>
                <a:latin typeface="Comic Sans MS" panose="030F0902030302020204" pitchFamily="66" charset="0"/>
              </a:rPr>
              <a:t>job it was to keep the 29 boilers alight.</a:t>
            </a:r>
          </a:p>
        </p:txBody>
      </p:sp>
      <p:sp>
        <p:nvSpPr>
          <p:cNvPr id="26" name="Rectangle 25">
            <a:extLst>
              <a:ext uri="{FF2B5EF4-FFF2-40B4-BE49-F238E27FC236}">
                <a16:creationId xmlns:a16="http://schemas.microsoft.com/office/drawing/2014/main" id="{EEAF2001-3EC7-0A41-AC94-0D7570D05BC8}"/>
              </a:ext>
            </a:extLst>
          </p:cNvPr>
          <p:cNvSpPr/>
          <p:nvPr/>
        </p:nvSpPr>
        <p:spPr>
          <a:xfrm>
            <a:off x="7272884" y="5070269"/>
            <a:ext cx="3939612" cy="1003512"/>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rgbClr val="414042"/>
                </a:solidFill>
                <a:latin typeface="Comic Sans MS" panose="030F0902030302020204" pitchFamily="66" charset="0"/>
              </a:rPr>
              <a:t>The full name of the ship was</a:t>
            </a:r>
            <a:br>
              <a:rPr lang="en-US" sz="1400" dirty="0">
                <a:solidFill>
                  <a:srgbClr val="414042"/>
                </a:solidFill>
                <a:latin typeface="Comic Sans MS" panose="030F0902030302020204" pitchFamily="66" charset="0"/>
              </a:rPr>
            </a:br>
            <a:r>
              <a:rPr lang="en-US" sz="1400" dirty="0">
                <a:solidFill>
                  <a:srgbClr val="414042"/>
                </a:solidFill>
                <a:latin typeface="Comic Sans MS" panose="030F0902030302020204" pitchFamily="66" charset="0"/>
              </a:rPr>
              <a:t>RMS Titanic as it was a Royal Mail</a:t>
            </a:r>
            <a:br>
              <a:rPr lang="en-US" sz="1400" dirty="0">
                <a:solidFill>
                  <a:srgbClr val="414042"/>
                </a:solidFill>
                <a:latin typeface="Comic Sans MS" panose="030F0902030302020204" pitchFamily="66" charset="0"/>
              </a:rPr>
            </a:br>
            <a:r>
              <a:rPr lang="en-US" sz="1400" dirty="0">
                <a:solidFill>
                  <a:srgbClr val="414042"/>
                </a:solidFill>
                <a:latin typeface="Comic Sans MS" panose="030F0902030302020204" pitchFamily="66" charset="0"/>
              </a:rPr>
              <a:t>Ship carrying almost 3500 sacks</a:t>
            </a:r>
            <a:br>
              <a:rPr lang="en-US" sz="1400" dirty="0">
                <a:solidFill>
                  <a:srgbClr val="414042"/>
                </a:solidFill>
                <a:latin typeface="Comic Sans MS" panose="030F0902030302020204" pitchFamily="66" charset="0"/>
              </a:rPr>
            </a:br>
            <a:r>
              <a:rPr lang="en-US" sz="1400" dirty="0">
                <a:solidFill>
                  <a:srgbClr val="414042"/>
                </a:solidFill>
                <a:latin typeface="Comic Sans MS" panose="030F0902030302020204" pitchFamily="66" charset="0"/>
              </a:rPr>
              <a:t>of letters and parcels.</a:t>
            </a:r>
          </a:p>
        </p:txBody>
      </p:sp>
      <p:sp>
        <p:nvSpPr>
          <p:cNvPr id="23" name="Subtitle 2">
            <a:extLst>
              <a:ext uri="{FF2B5EF4-FFF2-40B4-BE49-F238E27FC236}">
                <a16:creationId xmlns:a16="http://schemas.microsoft.com/office/drawing/2014/main" id="{E2F8C7C9-391C-2446-86DA-7AC65A638CAA}"/>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What do you already know about the Titanic?</a:t>
            </a:r>
            <a:endParaRPr lang="en-US" sz="3000" b="1" dirty="0">
              <a:solidFill>
                <a:srgbClr val="0070C0"/>
              </a:solidFill>
              <a:latin typeface="Comic Sans MS" panose="030F0902030302020204" pitchFamily="66" charset="0"/>
              <a:cs typeface="Arial" panose="020B0604020202020204" pitchFamily="34" charset="0"/>
            </a:endParaRPr>
          </a:p>
        </p:txBody>
      </p:sp>
      <p:pic>
        <p:nvPicPr>
          <p:cNvPr id="24" name="Picture 15">
            <a:extLst>
              <a:ext uri="{FF2B5EF4-FFF2-40B4-BE49-F238E27FC236}">
                <a16:creationId xmlns:a16="http://schemas.microsoft.com/office/drawing/2014/main" id="{1B43C052-E689-244B-A0C4-F9A8C0BFAB9A}"/>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4212109" y="1847306"/>
            <a:ext cx="3761110" cy="3761110"/>
          </a:xfrm>
          <a:prstGeom prst="ellipse">
            <a:avLst/>
          </a:prstGeom>
          <a:noFill/>
          <a:ln w="76200">
            <a:solidFill>
              <a:schemeClr val="bg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543116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6" grpId="0" animBg="1"/>
      <p:bldP spid="17" grpId="0" animBg="1"/>
      <p:bldP spid="18" grpId="0" animBg="1"/>
      <p:bldP spid="21" grpId="0" animBg="1"/>
      <p:bldP spid="22" grpId="0" animBg="1"/>
      <p:bldP spid="25" grpId="0" animBg="1"/>
      <p:bldP spid="2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white, equipment, dock&#10;&#10;Description automatically generated">
            <a:extLst>
              <a:ext uri="{FF2B5EF4-FFF2-40B4-BE49-F238E27FC236}">
                <a16:creationId xmlns:a16="http://schemas.microsoft.com/office/drawing/2014/main" id="{B954F4C2-FBF2-774D-A130-C7788C9BFA6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539512" y="1638534"/>
            <a:ext cx="3103539" cy="3577195"/>
          </a:xfrm>
          <a:prstGeom prst="rect">
            <a:avLst/>
          </a:prstGeom>
        </p:spPr>
      </p:pic>
      <p:sp>
        <p:nvSpPr>
          <p:cNvPr id="13" name="Rectangle 12">
            <a:extLst>
              <a:ext uri="{FF2B5EF4-FFF2-40B4-BE49-F238E27FC236}">
                <a16:creationId xmlns:a16="http://schemas.microsoft.com/office/drawing/2014/main" id="{B8A3C2DF-616E-AF48-B4FA-544791E80862}"/>
              </a:ext>
            </a:extLst>
          </p:cNvPr>
          <p:cNvSpPr/>
          <p:nvPr/>
        </p:nvSpPr>
        <p:spPr>
          <a:xfrm>
            <a:off x="865161" y="736499"/>
            <a:ext cx="3195765" cy="1088892"/>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rgbClr val="414042"/>
                </a:solidFill>
                <a:latin typeface="Comic Sans MS" panose="030F0902030302020204" pitchFamily="66" charset="0"/>
              </a:rPr>
              <a:t>Plans were designed by </a:t>
            </a:r>
            <a:r>
              <a:rPr lang="en-US" sz="1400" b="1" dirty="0">
                <a:solidFill>
                  <a:srgbClr val="0070C0"/>
                </a:solidFill>
                <a:latin typeface="Comic Sans MS" panose="030F0902030302020204" pitchFamily="66" charset="0"/>
              </a:rPr>
              <a:t>draughtsman</a:t>
            </a:r>
            <a:r>
              <a:rPr lang="en-US" sz="1400" dirty="0">
                <a:solidFill>
                  <a:srgbClr val="0070C0"/>
                </a:solidFill>
                <a:latin typeface="Comic Sans MS" panose="030F0902030302020204" pitchFamily="66" charset="0"/>
              </a:rPr>
              <a:t> </a:t>
            </a:r>
            <a:r>
              <a:rPr lang="en-US" sz="1400" b="1" dirty="0">
                <a:solidFill>
                  <a:srgbClr val="0070C0"/>
                </a:solidFill>
                <a:latin typeface="Comic Sans MS" panose="030F0902030302020204" pitchFamily="66" charset="0"/>
              </a:rPr>
              <a:t>and naval architects </a:t>
            </a:r>
            <a:r>
              <a:rPr lang="en-US" sz="1400" dirty="0">
                <a:solidFill>
                  <a:srgbClr val="414042"/>
                </a:solidFill>
                <a:latin typeface="Comic Sans MS" panose="030F0902030302020204" pitchFamily="66" charset="0"/>
              </a:rPr>
              <a:t>who worked in clean airy</a:t>
            </a:r>
            <a:br>
              <a:rPr lang="en-US" sz="1400" dirty="0">
                <a:solidFill>
                  <a:srgbClr val="414042"/>
                </a:solidFill>
                <a:latin typeface="Comic Sans MS" panose="030F0902030302020204" pitchFamily="66" charset="0"/>
              </a:rPr>
            </a:br>
            <a:r>
              <a:rPr lang="en-US" sz="1400" dirty="0">
                <a:solidFill>
                  <a:srgbClr val="414042"/>
                </a:solidFill>
                <a:latin typeface="Comic Sans MS" panose="030F0902030302020204" pitchFamily="66" charset="0"/>
              </a:rPr>
              <a:t>drawing offices.</a:t>
            </a:r>
          </a:p>
        </p:txBody>
      </p:sp>
      <p:sp>
        <p:nvSpPr>
          <p:cNvPr id="16" name="Rectangle 15">
            <a:extLst>
              <a:ext uri="{FF2B5EF4-FFF2-40B4-BE49-F238E27FC236}">
                <a16:creationId xmlns:a16="http://schemas.microsoft.com/office/drawing/2014/main" id="{97024A63-8722-5643-B3D2-6CB1CFF19B9D}"/>
              </a:ext>
            </a:extLst>
          </p:cNvPr>
          <p:cNvSpPr/>
          <p:nvPr/>
        </p:nvSpPr>
        <p:spPr>
          <a:xfrm>
            <a:off x="865162" y="2077851"/>
            <a:ext cx="3195764" cy="713132"/>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rgbClr val="414042"/>
                </a:solidFill>
                <a:latin typeface="Comic Sans MS" panose="030F0902030302020204" pitchFamily="66" charset="0"/>
              </a:rPr>
              <a:t>The huge sheet metal sides</a:t>
            </a:r>
            <a:br>
              <a:rPr lang="en-US" sz="1400" dirty="0">
                <a:solidFill>
                  <a:srgbClr val="414042"/>
                </a:solidFill>
                <a:latin typeface="Comic Sans MS" panose="030F0902030302020204" pitchFamily="66" charset="0"/>
              </a:rPr>
            </a:br>
            <a:r>
              <a:rPr lang="en-US" sz="1400" dirty="0">
                <a:solidFill>
                  <a:srgbClr val="414042"/>
                </a:solidFill>
                <a:latin typeface="Comic Sans MS" panose="030F0902030302020204" pitchFamily="66" charset="0"/>
              </a:rPr>
              <a:t>were formed by </a:t>
            </a:r>
            <a:r>
              <a:rPr lang="en-US" sz="1400" b="1" dirty="0">
                <a:solidFill>
                  <a:srgbClr val="0070C0"/>
                </a:solidFill>
                <a:latin typeface="Comic Sans MS" panose="030F0902030302020204" pitchFamily="66" charset="0"/>
              </a:rPr>
              <a:t>platers</a:t>
            </a:r>
          </a:p>
        </p:txBody>
      </p:sp>
      <p:sp>
        <p:nvSpPr>
          <p:cNvPr id="17" name="Rectangle 16">
            <a:extLst>
              <a:ext uri="{FF2B5EF4-FFF2-40B4-BE49-F238E27FC236}">
                <a16:creationId xmlns:a16="http://schemas.microsoft.com/office/drawing/2014/main" id="{49EE72A3-6911-424F-AAAE-FD76E8EA8948}"/>
              </a:ext>
            </a:extLst>
          </p:cNvPr>
          <p:cNvSpPr/>
          <p:nvPr/>
        </p:nvSpPr>
        <p:spPr>
          <a:xfrm>
            <a:off x="865161" y="3043443"/>
            <a:ext cx="3195765" cy="1435488"/>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rgbClr val="414042"/>
                </a:solidFill>
                <a:latin typeface="Comic Sans MS" panose="030F0902030302020204" pitchFamily="66" charset="0"/>
              </a:rPr>
              <a:t>The sheets were joined together</a:t>
            </a:r>
            <a:br>
              <a:rPr lang="en-US" sz="1400" dirty="0">
                <a:solidFill>
                  <a:srgbClr val="414042"/>
                </a:solidFill>
                <a:latin typeface="Comic Sans MS" panose="030F0902030302020204" pitchFamily="66" charset="0"/>
              </a:rPr>
            </a:br>
            <a:r>
              <a:rPr lang="en-US" sz="1400" dirty="0">
                <a:solidFill>
                  <a:srgbClr val="414042"/>
                </a:solidFill>
                <a:latin typeface="Comic Sans MS" panose="030F0902030302020204" pitchFamily="66" charset="0"/>
              </a:rPr>
              <a:t>by </a:t>
            </a:r>
            <a:r>
              <a:rPr lang="en-US" sz="1400" b="1" dirty="0">
                <a:solidFill>
                  <a:srgbClr val="0070C0"/>
                </a:solidFill>
                <a:latin typeface="Comic Sans MS" panose="030F0902030302020204" pitchFamily="66" charset="0"/>
              </a:rPr>
              <a:t>welders</a:t>
            </a:r>
            <a:r>
              <a:rPr lang="en-US" sz="1400" dirty="0">
                <a:solidFill>
                  <a:srgbClr val="414042"/>
                </a:solidFill>
                <a:latin typeface="Comic Sans MS" panose="030F0902030302020204" pitchFamily="66" charset="0"/>
              </a:rPr>
              <a:t> who used a tool</a:t>
            </a:r>
            <a:br>
              <a:rPr lang="en-US" sz="1400" dirty="0">
                <a:solidFill>
                  <a:srgbClr val="414042"/>
                </a:solidFill>
                <a:latin typeface="Comic Sans MS" panose="030F0902030302020204" pitchFamily="66" charset="0"/>
              </a:rPr>
            </a:br>
            <a:r>
              <a:rPr lang="en-US" sz="1400" dirty="0">
                <a:solidFill>
                  <a:srgbClr val="414042"/>
                </a:solidFill>
                <a:latin typeface="Comic Sans MS" panose="030F0902030302020204" pitchFamily="66" charset="0"/>
              </a:rPr>
              <a:t>to generate intense heat. They</a:t>
            </a:r>
            <a:br>
              <a:rPr lang="en-US" sz="1400" dirty="0">
                <a:solidFill>
                  <a:srgbClr val="414042"/>
                </a:solidFill>
                <a:latin typeface="Comic Sans MS" panose="030F0902030302020204" pitchFamily="66" charset="0"/>
              </a:rPr>
            </a:br>
            <a:r>
              <a:rPr lang="en-US" sz="1400" dirty="0">
                <a:solidFill>
                  <a:srgbClr val="414042"/>
                </a:solidFill>
                <a:latin typeface="Comic Sans MS" panose="030F0902030302020204" pitchFamily="66" charset="0"/>
              </a:rPr>
              <a:t>had to make sure no water</a:t>
            </a:r>
            <a:br>
              <a:rPr lang="en-US" sz="1400" dirty="0">
                <a:solidFill>
                  <a:srgbClr val="414042"/>
                </a:solidFill>
                <a:latin typeface="Comic Sans MS" panose="030F0902030302020204" pitchFamily="66" charset="0"/>
              </a:rPr>
            </a:br>
            <a:r>
              <a:rPr lang="en-US" sz="1400" dirty="0">
                <a:solidFill>
                  <a:srgbClr val="414042"/>
                </a:solidFill>
                <a:latin typeface="Comic Sans MS" panose="030F0902030302020204" pitchFamily="66" charset="0"/>
              </a:rPr>
              <a:t>could get through.</a:t>
            </a:r>
          </a:p>
        </p:txBody>
      </p:sp>
      <p:sp>
        <p:nvSpPr>
          <p:cNvPr id="25" name="Rectangle 24">
            <a:extLst>
              <a:ext uri="{FF2B5EF4-FFF2-40B4-BE49-F238E27FC236}">
                <a16:creationId xmlns:a16="http://schemas.microsoft.com/office/drawing/2014/main" id="{40F0DD11-836B-884B-AE40-27935A542ECD}"/>
              </a:ext>
            </a:extLst>
          </p:cNvPr>
          <p:cNvSpPr/>
          <p:nvPr/>
        </p:nvSpPr>
        <p:spPr>
          <a:xfrm>
            <a:off x="865161" y="4731391"/>
            <a:ext cx="3195765" cy="1342390"/>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rgbClr val="414042"/>
                </a:solidFill>
                <a:latin typeface="Comic Sans MS" panose="030F0902030302020204" pitchFamily="66" charset="0"/>
              </a:rPr>
              <a:t>The sides of the ship were</a:t>
            </a:r>
            <a:br>
              <a:rPr lang="en-US" sz="1400" dirty="0">
                <a:solidFill>
                  <a:srgbClr val="414042"/>
                </a:solidFill>
                <a:latin typeface="Comic Sans MS" panose="030F0902030302020204" pitchFamily="66" charset="0"/>
              </a:rPr>
            </a:br>
            <a:r>
              <a:rPr lang="en-US" sz="1400" dirty="0">
                <a:solidFill>
                  <a:srgbClr val="414042"/>
                </a:solidFill>
                <a:latin typeface="Comic Sans MS" panose="030F0902030302020204" pitchFamily="66" charset="0"/>
              </a:rPr>
              <a:t>fastened together by </a:t>
            </a:r>
            <a:r>
              <a:rPr lang="en-US" sz="1400" b="1" dirty="0">
                <a:solidFill>
                  <a:srgbClr val="0070C0"/>
                </a:solidFill>
                <a:latin typeface="Comic Sans MS" panose="030F0902030302020204" pitchFamily="66" charset="0"/>
              </a:rPr>
              <a:t>riveters</a:t>
            </a:r>
            <a:br>
              <a:rPr lang="en-US" sz="1400" b="1" dirty="0">
                <a:solidFill>
                  <a:srgbClr val="414042"/>
                </a:solidFill>
                <a:latin typeface="Comic Sans MS" panose="030F0902030302020204" pitchFamily="66" charset="0"/>
              </a:rPr>
            </a:br>
            <a:r>
              <a:rPr lang="en-US" sz="1400" dirty="0">
                <a:solidFill>
                  <a:srgbClr val="414042"/>
                </a:solidFill>
                <a:latin typeface="Comic Sans MS" panose="030F0902030302020204" pitchFamily="66" charset="0"/>
              </a:rPr>
              <a:t>who were expected to hammer</a:t>
            </a:r>
            <a:br>
              <a:rPr lang="en-US" sz="1400" dirty="0">
                <a:solidFill>
                  <a:srgbClr val="414042"/>
                </a:solidFill>
                <a:latin typeface="Comic Sans MS" panose="030F0902030302020204" pitchFamily="66" charset="0"/>
              </a:rPr>
            </a:br>
            <a:r>
              <a:rPr lang="en-US" sz="1400" dirty="0">
                <a:solidFill>
                  <a:srgbClr val="414042"/>
                </a:solidFill>
                <a:latin typeface="Comic Sans MS" panose="030F0902030302020204" pitchFamily="66" charset="0"/>
              </a:rPr>
              <a:t>in 200 hot rivets a day and were paid by the number of rivets.</a:t>
            </a:r>
          </a:p>
        </p:txBody>
      </p:sp>
      <p:sp>
        <p:nvSpPr>
          <p:cNvPr id="23" name="Subtitle 2">
            <a:extLst>
              <a:ext uri="{FF2B5EF4-FFF2-40B4-BE49-F238E27FC236}">
                <a16:creationId xmlns:a16="http://schemas.microsoft.com/office/drawing/2014/main" id="{E2F8C7C9-391C-2446-86DA-7AC65A638CAA}"/>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000" b="1" dirty="0">
                <a:solidFill>
                  <a:srgbClr val="0070C0"/>
                </a:solidFill>
                <a:latin typeface="Comic Sans MS" panose="030F0902030302020204" pitchFamily="66" charset="0"/>
              </a:rPr>
              <a:t>What kind of jobs did people</a:t>
            </a:r>
            <a:br>
              <a:rPr lang="en-GB" sz="2000" b="1" dirty="0">
                <a:solidFill>
                  <a:srgbClr val="0070C0"/>
                </a:solidFill>
                <a:latin typeface="Comic Sans MS" panose="030F0902030302020204" pitchFamily="66" charset="0"/>
              </a:rPr>
            </a:br>
            <a:r>
              <a:rPr lang="en-GB" sz="2000" b="1" dirty="0">
                <a:solidFill>
                  <a:srgbClr val="0070C0"/>
                </a:solidFill>
                <a:latin typeface="Comic Sans MS" panose="030F0902030302020204" pitchFamily="66" charset="0"/>
              </a:rPr>
              <a:t>have in the shipyard?</a:t>
            </a:r>
          </a:p>
        </p:txBody>
      </p:sp>
      <p:sp>
        <p:nvSpPr>
          <p:cNvPr id="12" name="Subtitle 2">
            <a:extLst>
              <a:ext uri="{FF2B5EF4-FFF2-40B4-BE49-F238E27FC236}">
                <a16:creationId xmlns:a16="http://schemas.microsoft.com/office/drawing/2014/main" id="{733C956D-D71B-524F-AAEB-DA7B756E1DA2}"/>
              </a:ext>
            </a:extLst>
          </p:cNvPr>
          <p:cNvSpPr txBox="1">
            <a:spLocks/>
          </p:cNvSpPr>
          <p:nvPr/>
        </p:nvSpPr>
        <p:spPr>
          <a:xfrm>
            <a:off x="0" y="5468544"/>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000" b="1" dirty="0">
                <a:solidFill>
                  <a:srgbClr val="0070C0"/>
                </a:solidFill>
                <a:latin typeface="Comic Sans MS" panose="030F0902030302020204" pitchFamily="66" charset="0"/>
              </a:rPr>
              <a:t>What do you think conditions</a:t>
            </a:r>
            <a:br>
              <a:rPr lang="en-GB" sz="2000" b="1" dirty="0">
                <a:solidFill>
                  <a:srgbClr val="0070C0"/>
                </a:solidFill>
                <a:latin typeface="Comic Sans MS" panose="030F0902030302020204" pitchFamily="66" charset="0"/>
              </a:rPr>
            </a:br>
            <a:r>
              <a:rPr lang="en-GB" sz="2000" b="1" dirty="0">
                <a:solidFill>
                  <a:srgbClr val="0070C0"/>
                </a:solidFill>
                <a:latin typeface="Comic Sans MS" panose="030F0902030302020204" pitchFamily="66" charset="0"/>
              </a:rPr>
              <a:t>were like for the workers?</a:t>
            </a:r>
          </a:p>
        </p:txBody>
      </p:sp>
      <p:sp>
        <p:nvSpPr>
          <p:cNvPr id="27" name="Rectangle 26">
            <a:extLst>
              <a:ext uri="{FF2B5EF4-FFF2-40B4-BE49-F238E27FC236}">
                <a16:creationId xmlns:a16="http://schemas.microsoft.com/office/drawing/2014/main" id="{5646F441-2979-0F4B-AC8D-57543404DBA7}"/>
              </a:ext>
            </a:extLst>
          </p:cNvPr>
          <p:cNvSpPr/>
          <p:nvPr/>
        </p:nvSpPr>
        <p:spPr>
          <a:xfrm>
            <a:off x="8121638" y="736499"/>
            <a:ext cx="3195765" cy="1341352"/>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rgbClr val="414042"/>
                </a:solidFill>
                <a:latin typeface="Comic Sans MS" panose="030F0902030302020204" pitchFamily="66" charset="0"/>
              </a:rPr>
              <a:t>The radio equipment, fans,</a:t>
            </a:r>
            <a:br>
              <a:rPr lang="en-US" sz="1400" dirty="0">
                <a:solidFill>
                  <a:srgbClr val="414042"/>
                </a:solidFill>
                <a:latin typeface="Comic Sans MS" panose="030F0902030302020204" pitchFamily="66" charset="0"/>
              </a:rPr>
            </a:br>
            <a:r>
              <a:rPr lang="en-US" sz="1400" dirty="0">
                <a:solidFill>
                  <a:srgbClr val="414042"/>
                </a:solidFill>
                <a:latin typeface="Comic Sans MS" panose="030F0902030302020204" pitchFamily="66" charset="0"/>
              </a:rPr>
              <a:t>heating, lifts, kitchen equipment and around 10,000 lights were installed by </a:t>
            </a:r>
            <a:r>
              <a:rPr lang="en-US" sz="1400" b="1" dirty="0">
                <a:solidFill>
                  <a:srgbClr val="0070C0"/>
                </a:solidFill>
                <a:latin typeface="Comic Sans MS" panose="030F0902030302020204" pitchFamily="66" charset="0"/>
              </a:rPr>
              <a:t>electricians</a:t>
            </a:r>
            <a:r>
              <a:rPr lang="en-US" sz="1400" dirty="0">
                <a:solidFill>
                  <a:srgbClr val="414042"/>
                </a:solidFill>
                <a:latin typeface="Comic Sans MS" panose="030F0902030302020204" pitchFamily="66" charset="0"/>
              </a:rPr>
              <a:t> and powered by the steam engines.</a:t>
            </a:r>
          </a:p>
        </p:txBody>
      </p:sp>
      <p:sp>
        <p:nvSpPr>
          <p:cNvPr id="28" name="Rectangle 27">
            <a:extLst>
              <a:ext uri="{FF2B5EF4-FFF2-40B4-BE49-F238E27FC236}">
                <a16:creationId xmlns:a16="http://schemas.microsoft.com/office/drawing/2014/main" id="{B1048906-7BFF-9D48-9851-F11F6AC63D9A}"/>
              </a:ext>
            </a:extLst>
          </p:cNvPr>
          <p:cNvSpPr/>
          <p:nvPr/>
        </p:nvSpPr>
        <p:spPr>
          <a:xfrm>
            <a:off x="8121639" y="2279742"/>
            <a:ext cx="3195764" cy="1156182"/>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rgbClr val="414042"/>
                </a:solidFill>
                <a:latin typeface="Comic Sans MS" panose="030F0902030302020204" pitchFamily="66" charset="0"/>
              </a:rPr>
              <a:t>The communal lavatories, the</a:t>
            </a:r>
            <a:br>
              <a:rPr lang="en-US" sz="1400" dirty="0">
                <a:solidFill>
                  <a:srgbClr val="414042"/>
                </a:solidFill>
                <a:latin typeface="Comic Sans MS" panose="030F0902030302020204" pitchFamily="66" charset="0"/>
              </a:rPr>
            </a:br>
            <a:r>
              <a:rPr lang="en-US" sz="1400" dirty="0">
                <a:solidFill>
                  <a:srgbClr val="414042"/>
                </a:solidFill>
                <a:latin typeface="Comic Sans MS" panose="030F0902030302020204" pitchFamily="66" charset="0"/>
              </a:rPr>
              <a:t>first class private facilities</a:t>
            </a:r>
            <a:br>
              <a:rPr lang="en-US" sz="1400" dirty="0">
                <a:solidFill>
                  <a:srgbClr val="414042"/>
                </a:solidFill>
                <a:latin typeface="Comic Sans MS" panose="030F0902030302020204" pitchFamily="66" charset="0"/>
              </a:rPr>
            </a:br>
            <a:r>
              <a:rPr lang="en-US" sz="1400" dirty="0">
                <a:solidFill>
                  <a:srgbClr val="414042"/>
                </a:solidFill>
                <a:latin typeface="Comic Sans MS" panose="030F0902030302020204" pitchFamily="66" charset="0"/>
              </a:rPr>
              <a:t>and the Turkish baths were</a:t>
            </a:r>
            <a:br>
              <a:rPr lang="en-US" sz="1400" dirty="0">
                <a:solidFill>
                  <a:srgbClr val="414042"/>
                </a:solidFill>
                <a:latin typeface="Comic Sans MS" panose="030F0902030302020204" pitchFamily="66" charset="0"/>
              </a:rPr>
            </a:br>
            <a:r>
              <a:rPr lang="en-US" sz="1400" dirty="0">
                <a:solidFill>
                  <a:srgbClr val="414042"/>
                </a:solidFill>
                <a:latin typeface="Comic Sans MS" panose="030F0902030302020204" pitchFamily="66" charset="0"/>
              </a:rPr>
              <a:t>all installed by </a:t>
            </a:r>
            <a:r>
              <a:rPr lang="en-US" sz="1400" b="1" dirty="0">
                <a:solidFill>
                  <a:srgbClr val="0070C0"/>
                </a:solidFill>
                <a:latin typeface="Comic Sans MS" panose="030F0902030302020204" pitchFamily="66" charset="0"/>
              </a:rPr>
              <a:t>plumbers</a:t>
            </a:r>
            <a:r>
              <a:rPr lang="en-US" sz="1400" b="1" dirty="0">
                <a:solidFill>
                  <a:srgbClr val="414042"/>
                </a:solidFill>
                <a:latin typeface="Comic Sans MS" panose="030F0902030302020204" pitchFamily="66" charset="0"/>
              </a:rPr>
              <a:t>.</a:t>
            </a:r>
          </a:p>
        </p:txBody>
      </p:sp>
      <p:sp>
        <p:nvSpPr>
          <p:cNvPr id="29" name="Rectangle 28">
            <a:extLst>
              <a:ext uri="{FF2B5EF4-FFF2-40B4-BE49-F238E27FC236}">
                <a16:creationId xmlns:a16="http://schemas.microsoft.com/office/drawing/2014/main" id="{AD9BC873-BB28-9D4D-9B6E-332FEF353C4D}"/>
              </a:ext>
            </a:extLst>
          </p:cNvPr>
          <p:cNvSpPr/>
          <p:nvPr/>
        </p:nvSpPr>
        <p:spPr>
          <a:xfrm>
            <a:off x="8121638" y="3637815"/>
            <a:ext cx="3195765" cy="1067451"/>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rgbClr val="414042"/>
                </a:solidFill>
                <a:latin typeface="Comic Sans MS" panose="030F0902030302020204" pitchFamily="66" charset="0"/>
              </a:rPr>
              <a:t>Wooden seats, cupboards, wardrobes, tables, beds and</a:t>
            </a:r>
            <a:br>
              <a:rPr lang="en-US" sz="1400" dirty="0">
                <a:solidFill>
                  <a:srgbClr val="414042"/>
                </a:solidFill>
                <a:latin typeface="Comic Sans MS" panose="030F0902030302020204" pitchFamily="66" charset="0"/>
              </a:rPr>
            </a:br>
            <a:r>
              <a:rPr lang="en-US" sz="1400" dirty="0">
                <a:solidFill>
                  <a:srgbClr val="414042"/>
                </a:solidFill>
                <a:latin typeface="Comic Sans MS" panose="030F0902030302020204" pitchFamily="66" charset="0"/>
              </a:rPr>
              <a:t>many more were installed</a:t>
            </a:r>
            <a:br>
              <a:rPr lang="en-US" sz="1400" dirty="0">
                <a:solidFill>
                  <a:srgbClr val="414042"/>
                </a:solidFill>
                <a:latin typeface="Comic Sans MS" panose="030F0902030302020204" pitchFamily="66" charset="0"/>
              </a:rPr>
            </a:br>
            <a:r>
              <a:rPr lang="en-US" sz="1400" dirty="0">
                <a:solidFill>
                  <a:srgbClr val="414042"/>
                </a:solidFill>
                <a:latin typeface="Comic Sans MS" panose="030F0902030302020204" pitchFamily="66" charset="0"/>
              </a:rPr>
              <a:t>by </a:t>
            </a:r>
            <a:r>
              <a:rPr lang="en-US" sz="1400" b="1" dirty="0">
                <a:solidFill>
                  <a:srgbClr val="0070C0"/>
                </a:solidFill>
                <a:latin typeface="Comic Sans MS" panose="030F0902030302020204" pitchFamily="66" charset="0"/>
              </a:rPr>
              <a:t>carpenters</a:t>
            </a:r>
            <a:r>
              <a:rPr lang="en-US" sz="1400" dirty="0">
                <a:solidFill>
                  <a:srgbClr val="414042"/>
                </a:solidFill>
                <a:latin typeface="Comic Sans MS" panose="030F0902030302020204" pitchFamily="66" charset="0"/>
              </a:rPr>
              <a:t>.</a:t>
            </a:r>
          </a:p>
        </p:txBody>
      </p:sp>
      <p:sp>
        <p:nvSpPr>
          <p:cNvPr id="30" name="Rectangle 29">
            <a:extLst>
              <a:ext uri="{FF2B5EF4-FFF2-40B4-BE49-F238E27FC236}">
                <a16:creationId xmlns:a16="http://schemas.microsoft.com/office/drawing/2014/main" id="{4BA34B77-ADB3-9045-A4CD-243AD4CC804F}"/>
              </a:ext>
            </a:extLst>
          </p:cNvPr>
          <p:cNvSpPr/>
          <p:nvPr/>
        </p:nvSpPr>
        <p:spPr>
          <a:xfrm>
            <a:off x="8121638" y="4907157"/>
            <a:ext cx="3195765" cy="1166624"/>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rgbClr val="414042"/>
                </a:solidFill>
                <a:latin typeface="Comic Sans MS" panose="030F0902030302020204" pitchFamily="66" charset="0"/>
              </a:rPr>
              <a:t>Both the outside and the inside</a:t>
            </a:r>
            <a:br>
              <a:rPr lang="en-US" sz="1400" dirty="0">
                <a:solidFill>
                  <a:srgbClr val="414042"/>
                </a:solidFill>
                <a:latin typeface="Comic Sans MS" panose="030F0902030302020204" pitchFamily="66" charset="0"/>
              </a:rPr>
            </a:br>
            <a:r>
              <a:rPr lang="en-US" sz="1400" dirty="0">
                <a:solidFill>
                  <a:srgbClr val="414042"/>
                </a:solidFill>
                <a:latin typeface="Comic Sans MS" panose="030F0902030302020204" pitchFamily="66" charset="0"/>
              </a:rPr>
              <a:t>of the ship were painted by </a:t>
            </a:r>
            <a:r>
              <a:rPr lang="en-US" sz="1400" b="1" dirty="0">
                <a:solidFill>
                  <a:srgbClr val="0070C0"/>
                </a:solidFill>
                <a:latin typeface="Comic Sans MS" panose="030F0902030302020204" pitchFamily="66" charset="0"/>
              </a:rPr>
              <a:t>painters</a:t>
            </a:r>
            <a:r>
              <a:rPr lang="en-US" sz="1400" dirty="0">
                <a:solidFill>
                  <a:srgbClr val="414042"/>
                </a:solidFill>
                <a:latin typeface="Comic Sans MS" panose="030F0902030302020204" pitchFamily="66" charset="0"/>
              </a:rPr>
              <a:t> who put the finishing touches to the opulent rooms.</a:t>
            </a:r>
          </a:p>
        </p:txBody>
      </p:sp>
    </p:spTree>
    <p:extLst>
      <p:ext uri="{BB962C8B-B14F-4D97-AF65-F5344CB8AC3E}">
        <p14:creationId xmlns:p14="http://schemas.microsoft.com/office/powerpoint/2010/main" val="15601552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6" grpId="0" animBg="1"/>
      <p:bldP spid="17" grpId="0" animBg="1"/>
      <p:bldP spid="25" grpId="0" animBg="1"/>
      <p:bldP spid="27" grpId="0" animBg="1"/>
      <p:bldP spid="28" grpId="0" animBg="1"/>
      <p:bldP spid="29" grpId="0" animBg="1"/>
      <p:bldP spid="3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B8A3C2DF-616E-AF48-B4FA-544791E80862}"/>
              </a:ext>
            </a:extLst>
          </p:cNvPr>
          <p:cNvSpPr/>
          <p:nvPr/>
        </p:nvSpPr>
        <p:spPr>
          <a:xfrm>
            <a:off x="865161" y="686165"/>
            <a:ext cx="3195765" cy="609027"/>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rgbClr val="0070C0"/>
                </a:solidFill>
                <a:latin typeface="Comic Sans MS" panose="030F0902030302020204" pitchFamily="66" charset="0"/>
              </a:rPr>
              <a:t>Captain</a:t>
            </a:r>
            <a:r>
              <a:rPr lang="en-US" sz="1400" dirty="0">
                <a:solidFill>
                  <a:srgbClr val="414042"/>
                </a:solidFill>
                <a:latin typeface="Comic Sans MS" panose="030F0902030302020204" pitchFamily="66" charset="0"/>
              </a:rPr>
              <a:t> (who was in charge of the entire ship) and officers</a:t>
            </a:r>
          </a:p>
        </p:txBody>
      </p:sp>
      <p:sp>
        <p:nvSpPr>
          <p:cNvPr id="16" name="Rectangle 15">
            <a:extLst>
              <a:ext uri="{FF2B5EF4-FFF2-40B4-BE49-F238E27FC236}">
                <a16:creationId xmlns:a16="http://schemas.microsoft.com/office/drawing/2014/main" id="{97024A63-8722-5643-B3D2-6CB1CFF19B9D}"/>
              </a:ext>
            </a:extLst>
          </p:cNvPr>
          <p:cNvSpPr/>
          <p:nvPr/>
        </p:nvSpPr>
        <p:spPr>
          <a:xfrm>
            <a:off x="865162" y="1441862"/>
            <a:ext cx="3195764" cy="405290"/>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rgbClr val="0070C0"/>
                </a:solidFill>
                <a:latin typeface="Comic Sans MS" panose="030F0902030302020204" pitchFamily="66" charset="0"/>
              </a:rPr>
              <a:t>Crew</a:t>
            </a:r>
            <a:r>
              <a:rPr lang="en-US" sz="1400" dirty="0">
                <a:solidFill>
                  <a:srgbClr val="414042"/>
                </a:solidFill>
                <a:latin typeface="Comic Sans MS" panose="030F0902030302020204" pitchFamily="66" charset="0"/>
              </a:rPr>
              <a:t>, including </a:t>
            </a:r>
            <a:r>
              <a:rPr lang="en-US" sz="1400" b="1" dirty="0">
                <a:solidFill>
                  <a:srgbClr val="0070C0"/>
                </a:solidFill>
                <a:latin typeface="Comic Sans MS" panose="030F0902030302020204" pitchFamily="66" charset="0"/>
              </a:rPr>
              <a:t>deck crew</a:t>
            </a:r>
          </a:p>
        </p:txBody>
      </p:sp>
      <p:sp>
        <p:nvSpPr>
          <p:cNvPr id="17" name="Rectangle 16">
            <a:extLst>
              <a:ext uri="{FF2B5EF4-FFF2-40B4-BE49-F238E27FC236}">
                <a16:creationId xmlns:a16="http://schemas.microsoft.com/office/drawing/2014/main" id="{49EE72A3-6911-424F-AAAE-FD76E8EA8948}"/>
              </a:ext>
            </a:extLst>
          </p:cNvPr>
          <p:cNvSpPr/>
          <p:nvPr/>
        </p:nvSpPr>
        <p:spPr>
          <a:xfrm>
            <a:off x="865161" y="1993822"/>
            <a:ext cx="3195765" cy="609027"/>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rgbClr val="0070C0"/>
                </a:solidFill>
                <a:latin typeface="Comic Sans MS" panose="030F0902030302020204" pitchFamily="66" charset="0"/>
              </a:rPr>
              <a:t>Quartermaster</a:t>
            </a:r>
            <a:r>
              <a:rPr lang="en-US" sz="1400" dirty="0">
                <a:solidFill>
                  <a:srgbClr val="414042"/>
                </a:solidFill>
                <a:latin typeface="Comic Sans MS" panose="030F0902030302020204" pitchFamily="66" charset="0"/>
              </a:rPr>
              <a:t> Responsible</a:t>
            </a:r>
            <a:br>
              <a:rPr lang="en-US" sz="1400" dirty="0">
                <a:solidFill>
                  <a:srgbClr val="414042"/>
                </a:solidFill>
                <a:latin typeface="Comic Sans MS" panose="030F0902030302020204" pitchFamily="66" charset="0"/>
              </a:rPr>
            </a:br>
            <a:r>
              <a:rPr lang="en-US" sz="1400" dirty="0">
                <a:solidFill>
                  <a:srgbClr val="414042"/>
                </a:solidFill>
                <a:latin typeface="Comic Sans MS" panose="030F0902030302020204" pitchFamily="66" charset="0"/>
              </a:rPr>
              <a:t>for steering and signals</a:t>
            </a:r>
          </a:p>
        </p:txBody>
      </p:sp>
      <p:sp>
        <p:nvSpPr>
          <p:cNvPr id="25" name="Rectangle 24">
            <a:extLst>
              <a:ext uri="{FF2B5EF4-FFF2-40B4-BE49-F238E27FC236}">
                <a16:creationId xmlns:a16="http://schemas.microsoft.com/office/drawing/2014/main" id="{40F0DD11-836B-884B-AE40-27935A542ECD}"/>
              </a:ext>
            </a:extLst>
          </p:cNvPr>
          <p:cNvSpPr/>
          <p:nvPr/>
        </p:nvSpPr>
        <p:spPr>
          <a:xfrm>
            <a:off x="865161" y="2749519"/>
            <a:ext cx="3195765" cy="818675"/>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rgbClr val="0070C0"/>
                </a:solidFill>
                <a:latin typeface="Comic Sans MS" panose="030F0902030302020204" pitchFamily="66" charset="0"/>
              </a:rPr>
              <a:t>Boatswain</a:t>
            </a:r>
            <a:r>
              <a:rPr lang="en-US" sz="1400" dirty="0">
                <a:solidFill>
                  <a:srgbClr val="414042"/>
                </a:solidFill>
                <a:latin typeface="Comic Sans MS" panose="030F0902030302020204" pitchFamily="66" charset="0"/>
              </a:rPr>
              <a:t> and </a:t>
            </a:r>
            <a:r>
              <a:rPr lang="en-US" sz="1400" b="1" dirty="0">
                <a:solidFill>
                  <a:srgbClr val="0070C0"/>
                </a:solidFill>
                <a:latin typeface="Comic Sans MS" panose="030F0902030302020204" pitchFamily="66" charset="0"/>
              </a:rPr>
              <a:t>seamen</a:t>
            </a:r>
          </a:p>
          <a:p>
            <a:pPr algn="ctr"/>
            <a:r>
              <a:rPr lang="en-US" sz="1400" dirty="0">
                <a:solidFill>
                  <a:srgbClr val="414042"/>
                </a:solidFill>
                <a:latin typeface="Comic Sans MS" panose="030F0902030302020204" pitchFamily="66" charset="0"/>
              </a:rPr>
              <a:t>Responsible for the day to</a:t>
            </a:r>
            <a:br>
              <a:rPr lang="en-US" sz="1400" dirty="0">
                <a:solidFill>
                  <a:srgbClr val="414042"/>
                </a:solidFill>
                <a:latin typeface="Comic Sans MS" panose="030F0902030302020204" pitchFamily="66" charset="0"/>
              </a:rPr>
            </a:br>
            <a:r>
              <a:rPr lang="en-US" sz="1400" dirty="0">
                <a:solidFill>
                  <a:srgbClr val="414042"/>
                </a:solidFill>
                <a:latin typeface="Comic Sans MS" panose="030F0902030302020204" pitchFamily="66" charset="0"/>
              </a:rPr>
              <a:t>day work on the ship</a:t>
            </a:r>
          </a:p>
        </p:txBody>
      </p:sp>
      <p:sp>
        <p:nvSpPr>
          <p:cNvPr id="23" name="Subtitle 2">
            <a:extLst>
              <a:ext uri="{FF2B5EF4-FFF2-40B4-BE49-F238E27FC236}">
                <a16:creationId xmlns:a16="http://schemas.microsoft.com/office/drawing/2014/main" id="{E2F8C7C9-391C-2446-86DA-7AC65A638CAA}"/>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000" b="1" dirty="0">
                <a:solidFill>
                  <a:srgbClr val="0070C0"/>
                </a:solidFill>
                <a:latin typeface="Comic Sans MS" panose="030F0902030302020204" pitchFamily="66" charset="0"/>
              </a:rPr>
              <a:t>What kind of jobs did</a:t>
            </a:r>
            <a:br>
              <a:rPr lang="en-GB" sz="2000" b="1" dirty="0">
                <a:solidFill>
                  <a:srgbClr val="0070C0"/>
                </a:solidFill>
                <a:latin typeface="Comic Sans MS" panose="030F0902030302020204" pitchFamily="66" charset="0"/>
              </a:rPr>
            </a:br>
            <a:r>
              <a:rPr lang="en-GB" sz="2000" b="1" dirty="0">
                <a:solidFill>
                  <a:srgbClr val="0070C0"/>
                </a:solidFill>
                <a:latin typeface="Comic Sans MS" panose="030F0902030302020204" pitchFamily="66" charset="0"/>
              </a:rPr>
              <a:t>people have on the Titanic?</a:t>
            </a:r>
          </a:p>
        </p:txBody>
      </p:sp>
      <p:sp>
        <p:nvSpPr>
          <p:cNvPr id="12" name="Subtitle 2">
            <a:extLst>
              <a:ext uri="{FF2B5EF4-FFF2-40B4-BE49-F238E27FC236}">
                <a16:creationId xmlns:a16="http://schemas.microsoft.com/office/drawing/2014/main" id="{733C956D-D71B-524F-AAEB-DA7B756E1DA2}"/>
              </a:ext>
            </a:extLst>
          </p:cNvPr>
          <p:cNvSpPr txBox="1">
            <a:spLocks/>
          </p:cNvSpPr>
          <p:nvPr/>
        </p:nvSpPr>
        <p:spPr>
          <a:xfrm>
            <a:off x="0" y="5468544"/>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000" b="1" dirty="0">
                <a:solidFill>
                  <a:srgbClr val="0070C0"/>
                </a:solidFill>
                <a:latin typeface="Comic Sans MS" panose="030F0902030302020204" pitchFamily="66" charset="0"/>
              </a:rPr>
              <a:t>Who do you think had</a:t>
            </a:r>
            <a:br>
              <a:rPr lang="en-GB" sz="2000" b="1" dirty="0">
                <a:solidFill>
                  <a:srgbClr val="0070C0"/>
                </a:solidFill>
                <a:latin typeface="Comic Sans MS" panose="030F0902030302020204" pitchFamily="66" charset="0"/>
              </a:rPr>
            </a:br>
            <a:r>
              <a:rPr lang="en-GB" sz="2000" b="1" dirty="0">
                <a:solidFill>
                  <a:srgbClr val="0070C0"/>
                </a:solidFill>
                <a:latin typeface="Comic Sans MS" panose="030F0902030302020204" pitchFamily="66" charset="0"/>
              </a:rPr>
              <a:t>the most important job?</a:t>
            </a:r>
          </a:p>
        </p:txBody>
      </p:sp>
      <p:sp>
        <p:nvSpPr>
          <p:cNvPr id="18" name="Rectangle 17">
            <a:extLst>
              <a:ext uri="{FF2B5EF4-FFF2-40B4-BE49-F238E27FC236}">
                <a16:creationId xmlns:a16="http://schemas.microsoft.com/office/drawing/2014/main" id="{ED83CBF5-8108-C342-BA87-048DBEE1CAA6}"/>
              </a:ext>
            </a:extLst>
          </p:cNvPr>
          <p:cNvSpPr/>
          <p:nvPr/>
        </p:nvSpPr>
        <p:spPr>
          <a:xfrm>
            <a:off x="865161" y="3714864"/>
            <a:ext cx="3195765" cy="818675"/>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rgbClr val="0070C0"/>
                </a:solidFill>
                <a:latin typeface="Comic Sans MS" panose="030F0902030302020204" pitchFamily="66" charset="0"/>
              </a:rPr>
              <a:t>Lookouts</a:t>
            </a:r>
            <a:r>
              <a:rPr lang="en-US" sz="1400" dirty="0">
                <a:solidFill>
                  <a:srgbClr val="414042"/>
                </a:solidFill>
                <a:latin typeface="Comic Sans MS" panose="030F0902030302020204" pitchFamily="66" charset="0"/>
              </a:rPr>
              <a:t> would sit up in the</a:t>
            </a:r>
            <a:br>
              <a:rPr lang="en-US" sz="1400" dirty="0">
                <a:solidFill>
                  <a:srgbClr val="414042"/>
                </a:solidFill>
                <a:latin typeface="Comic Sans MS" panose="030F0902030302020204" pitchFamily="66" charset="0"/>
              </a:rPr>
            </a:br>
            <a:r>
              <a:rPr lang="en-US" sz="1400" dirty="0">
                <a:solidFill>
                  <a:srgbClr val="414042"/>
                </a:solidFill>
                <a:latin typeface="Comic Sans MS" panose="030F0902030302020204" pitchFamily="66" charset="0"/>
              </a:rPr>
              <a:t>Crow’s Nest and look out for</a:t>
            </a:r>
            <a:br>
              <a:rPr lang="en-US" sz="1400" dirty="0">
                <a:solidFill>
                  <a:srgbClr val="414042"/>
                </a:solidFill>
                <a:latin typeface="Comic Sans MS" panose="030F0902030302020204" pitchFamily="66" charset="0"/>
              </a:rPr>
            </a:br>
            <a:r>
              <a:rPr lang="en-US" sz="1400" dirty="0">
                <a:solidFill>
                  <a:srgbClr val="414042"/>
                </a:solidFill>
                <a:latin typeface="Comic Sans MS" panose="030F0902030302020204" pitchFamily="66" charset="0"/>
              </a:rPr>
              <a:t>ships or obstacles</a:t>
            </a:r>
          </a:p>
        </p:txBody>
      </p:sp>
      <p:sp>
        <p:nvSpPr>
          <p:cNvPr id="20" name="Rectangle 19">
            <a:extLst>
              <a:ext uri="{FF2B5EF4-FFF2-40B4-BE49-F238E27FC236}">
                <a16:creationId xmlns:a16="http://schemas.microsoft.com/office/drawing/2014/main" id="{A41A0CFE-6F5D-E347-8B34-C5E75A0DD1EA}"/>
              </a:ext>
            </a:extLst>
          </p:cNvPr>
          <p:cNvSpPr/>
          <p:nvPr/>
        </p:nvSpPr>
        <p:spPr>
          <a:xfrm>
            <a:off x="865161" y="4680209"/>
            <a:ext cx="3195765" cy="591332"/>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rgbClr val="0070C0"/>
                </a:solidFill>
                <a:latin typeface="Comic Sans MS" panose="030F0902030302020204" pitchFamily="66" charset="0"/>
              </a:rPr>
              <a:t>Purser</a:t>
            </a:r>
            <a:r>
              <a:rPr lang="en-US" sz="1400" b="1" dirty="0">
                <a:solidFill>
                  <a:srgbClr val="414042"/>
                </a:solidFill>
                <a:latin typeface="Comic Sans MS" panose="030F0902030302020204" pitchFamily="66" charset="0"/>
              </a:rPr>
              <a:t> </a:t>
            </a:r>
            <a:r>
              <a:rPr lang="en-US" sz="1400" dirty="0">
                <a:solidFill>
                  <a:srgbClr val="414042"/>
                </a:solidFill>
                <a:latin typeface="Comic Sans MS" panose="030F0902030302020204" pitchFamily="66" charset="0"/>
              </a:rPr>
              <a:t>Responsible for looking</a:t>
            </a:r>
            <a:br>
              <a:rPr lang="en-US" sz="1400" dirty="0">
                <a:solidFill>
                  <a:srgbClr val="414042"/>
                </a:solidFill>
                <a:latin typeface="Comic Sans MS" panose="030F0902030302020204" pitchFamily="66" charset="0"/>
              </a:rPr>
            </a:br>
            <a:r>
              <a:rPr lang="en-US" sz="1400" dirty="0">
                <a:solidFill>
                  <a:srgbClr val="414042"/>
                </a:solidFill>
                <a:latin typeface="Comic Sans MS" panose="030F0902030302020204" pitchFamily="66" charset="0"/>
              </a:rPr>
              <a:t>after the passengers</a:t>
            </a:r>
          </a:p>
        </p:txBody>
      </p:sp>
      <p:sp>
        <p:nvSpPr>
          <p:cNvPr id="21" name="Rectangle 20">
            <a:extLst>
              <a:ext uri="{FF2B5EF4-FFF2-40B4-BE49-F238E27FC236}">
                <a16:creationId xmlns:a16="http://schemas.microsoft.com/office/drawing/2014/main" id="{384C088F-BDD9-E04B-9A7C-79B65294D97A}"/>
              </a:ext>
            </a:extLst>
          </p:cNvPr>
          <p:cNvSpPr/>
          <p:nvPr/>
        </p:nvSpPr>
        <p:spPr>
          <a:xfrm>
            <a:off x="865161" y="5418210"/>
            <a:ext cx="3195765" cy="723822"/>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rgbClr val="0070C0"/>
                </a:solidFill>
                <a:latin typeface="Comic Sans MS" panose="030F0902030302020204" pitchFamily="66" charset="0"/>
              </a:rPr>
              <a:t>Surgeons </a:t>
            </a:r>
            <a:r>
              <a:rPr lang="en-US" sz="1400" dirty="0">
                <a:solidFill>
                  <a:srgbClr val="414042"/>
                </a:solidFill>
                <a:latin typeface="Comic Sans MS" panose="030F0902030302020204" pitchFamily="66" charset="0"/>
              </a:rPr>
              <a:t>and </a:t>
            </a:r>
            <a:r>
              <a:rPr lang="en-US" sz="1400" b="1" dirty="0">
                <a:solidFill>
                  <a:srgbClr val="0070C0"/>
                </a:solidFill>
                <a:latin typeface="Comic Sans MS" panose="030F0902030302020204" pitchFamily="66" charset="0"/>
              </a:rPr>
              <a:t>doctor</a:t>
            </a:r>
            <a:r>
              <a:rPr lang="en-US" sz="1400" b="1" dirty="0">
                <a:solidFill>
                  <a:srgbClr val="414042"/>
                </a:solidFill>
                <a:latin typeface="Comic Sans MS" panose="030F0902030302020204" pitchFamily="66" charset="0"/>
              </a:rPr>
              <a:t> </a:t>
            </a:r>
            <a:r>
              <a:rPr lang="en-US" sz="1400" dirty="0">
                <a:solidFill>
                  <a:srgbClr val="414042"/>
                </a:solidFill>
                <a:latin typeface="Comic Sans MS" panose="030F0902030302020204" pitchFamily="66" charset="0"/>
              </a:rPr>
              <a:t>Responsible for looking after the</a:t>
            </a:r>
            <a:br>
              <a:rPr lang="en-US" sz="1400" dirty="0">
                <a:solidFill>
                  <a:srgbClr val="414042"/>
                </a:solidFill>
                <a:latin typeface="Comic Sans MS" panose="030F0902030302020204" pitchFamily="66" charset="0"/>
              </a:rPr>
            </a:br>
            <a:r>
              <a:rPr lang="en-US" sz="1400" dirty="0">
                <a:solidFill>
                  <a:srgbClr val="414042"/>
                </a:solidFill>
                <a:latin typeface="Comic Sans MS" panose="030F0902030302020204" pitchFamily="66" charset="0"/>
              </a:rPr>
              <a:t>passengers’ health</a:t>
            </a:r>
          </a:p>
        </p:txBody>
      </p:sp>
      <p:sp>
        <p:nvSpPr>
          <p:cNvPr id="22" name="Rectangle 21">
            <a:extLst>
              <a:ext uri="{FF2B5EF4-FFF2-40B4-BE49-F238E27FC236}">
                <a16:creationId xmlns:a16="http://schemas.microsoft.com/office/drawing/2014/main" id="{2893E594-F845-F04B-8EB5-4969992CEFB8}"/>
              </a:ext>
            </a:extLst>
          </p:cNvPr>
          <p:cNvSpPr/>
          <p:nvPr/>
        </p:nvSpPr>
        <p:spPr>
          <a:xfrm>
            <a:off x="8113249" y="686165"/>
            <a:ext cx="3195765" cy="609027"/>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rgbClr val="0070C0"/>
                </a:solidFill>
                <a:latin typeface="Comic Sans MS" panose="030F0902030302020204" pitchFamily="66" charset="0"/>
              </a:rPr>
              <a:t>Chief engineer</a:t>
            </a:r>
            <a:r>
              <a:rPr lang="en-US" sz="1400" dirty="0">
                <a:solidFill>
                  <a:srgbClr val="0070C0"/>
                </a:solidFill>
                <a:latin typeface="Comic Sans MS" panose="030F0902030302020204" pitchFamily="66" charset="0"/>
              </a:rPr>
              <a:t> </a:t>
            </a:r>
            <a:r>
              <a:rPr lang="en-US" sz="1400" dirty="0">
                <a:solidFill>
                  <a:srgbClr val="414042"/>
                </a:solidFill>
                <a:latin typeface="Comic Sans MS" panose="030F0902030302020204" pitchFamily="66" charset="0"/>
              </a:rPr>
              <a:t>In charge of the engine rooms and powering the ship</a:t>
            </a:r>
          </a:p>
        </p:txBody>
      </p:sp>
      <p:sp>
        <p:nvSpPr>
          <p:cNvPr id="24" name="Rectangle 23">
            <a:extLst>
              <a:ext uri="{FF2B5EF4-FFF2-40B4-BE49-F238E27FC236}">
                <a16:creationId xmlns:a16="http://schemas.microsoft.com/office/drawing/2014/main" id="{5B6227A5-1BA6-024E-8A81-962AEAF4A654}"/>
              </a:ext>
            </a:extLst>
          </p:cNvPr>
          <p:cNvSpPr/>
          <p:nvPr/>
        </p:nvSpPr>
        <p:spPr>
          <a:xfrm>
            <a:off x="8113250" y="1412549"/>
            <a:ext cx="3195764" cy="686502"/>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rgbClr val="0070C0"/>
                </a:solidFill>
                <a:latin typeface="Comic Sans MS" panose="030F0902030302020204" pitchFamily="66" charset="0"/>
              </a:rPr>
              <a:t>Engineers and electricians </a:t>
            </a:r>
            <a:r>
              <a:rPr lang="en-US" sz="1400" dirty="0">
                <a:solidFill>
                  <a:srgbClr val="414042"/>
                </a:solidFill>
                <a:latin typeface="Comic Sans MS" panose="030F0902030302020204" pitchFamily="66" charset="0"/>
              </a:rPr>
              <a:t>Responsible for making sure everything was working </a:t>
            </a:r>
          </a:p>
        </p:txBody>
      </p:sp>
      <p:sp>
        <p:nvSpPr>
          <p:cNvPr id="26" name="Rectangle 25">
            <a:extLst>
              <a:ext uri="{FF2B5EF4-FFF2-40B4-BE49-F238E27FC236}">
                <a16:creationId xmlns:a16="http://schemas.microsoft.com/office/drawing/2014/main" id="{94592D99-0CE1-5D49-814D-DF6B782A1084}"/>
              </a:ext>
            </a:extLst>
          </p:cNvPr>
          <p:cNvSpPr/>
          <p:nvPr/>
        </p:nvSpPr>
        <p:spPr>
          <a:xfrm>
            <a:off x="8113249" y="2216408"/>
            <a:ext cx="3195765" cy="609027"/>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rgbClr val="0070C0"/>
                </a:solidFill>
                <a:latin typeface="Comic Sans MS" panose="030F0902030302020204" pitchFamily="66" charset="0"/>
              </a:rPr>
              <a:t>Firemen</a:t>
            </a:r>
            <a:r>
              <a:rPr lang="en-US" sz="1400" b="1" dirty="0">
                <a:solidFill>
                  <a:srgbClr val="414042"/>
                </a:solidFill>
                <a:latin typeface="Comic Sans MS" panose="030F0902030302020204" pitchFamily="66" charset="0"/>
              </a:rPr>
              <a:t> </a:t>
            </a:r>
            <a:r>
              <a:rPr lang="en-US" sz="1400" dirty="0" err="1">
                <a:solidFill>
                  <a:srgbClr val="414042"/>
                </a:solidFill>
                <a:latin typeface="Comic Sans MS" panose="030F0902030302020204" pitchFamily="66" charset="0"/>
              </a:rPr>
              <a:t>Shovelled</a:t>
            </a:r>
            <a:r>
              <a:rPr lang="en-US" sz="1400" dirty="0">
                <a:solidFill>
                  <a:srgbClr val="414042"/>
                </a:solidFill>
                <a:latin typeface="Comic Sans MS" panose="030F0902030302020204" pitchFamily="66" charset="0"/>
              </a:rPr>
              <a:t> the coal into</a:t>
            </a:r>
            <a:br>
              <a:rPr lang="en-US" sz="1400" dirty="0">
                <a:solidFill>
                  <a:srgbClr val="414042"/>
                </a:solidFill>
                <a:latin typeface="Comic Sans MS" panose="030F0902030302020204" pitchFamily="66" charset="0"/>
              </a:rPr>
            </a:br>
            <a:r>
              <a:rPr lang="en-US" sz="1400" dirty="0">
                <a:solidFill>
                  <a:srgbClr val="414042"/>
                </a:solidFill>
                <a:latin typeface="Comic Sans MS" panose="030F0902030302020204" pitchFamily="66" charset="0"/>
              </a:rPr>
              <a:t>the boilers day and night</a:t>
            </a:r>
          </a:p>
        </p:txBody>
      </p:sp>
      <p:sp>
        <p:nvSpPr>
          <p:cNvPr id="31" name="Rectangle 30">
            <a:extLst>
              <a:ext uri="{FF2B5EF4-FFF2-40B4-BE49-F238E27FC236}">
                <a16:creationId xmlns:a16="http://schemas.microsoft.com/office/drawing/2014/main" id="{B32345D8-7637-7446-A3DB-4C56161856AD}"/>
              </a:ext>
            </a:extLst>
          </p:cNvPr>
          <p:cNvSpPr/>
          <p:nvPr/>
        </p:nvSpPr>
        <p:spPr>
          <a:xfrm>
            <a:off x="8113249" y="2942792"/>
            <a:ext cx="3195765" cy="1028294"/>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rgbClr val="0070C0"/>
                </a:solidFill>
                <a:latin typeface="Comic Sans MS" panose="030F0902030302020204" pitchFamily="66" charset="0"/>
              </a:rPr>
              <a:t>Trimmers </a:t>
            </a:r>
            <a:r>
              <a:rPr lang="en-US" sz="1400" dirty="0">
                <a:solidFill>
                  <a:srgbClr val="414042"/>
                </a:solidFill>
                <a:latin typeface="Comic Sans MS" panose="030F0902030302020204" pitchFamily="66" charset="0"/>
              </a:rPr>
              <a:t>Carted the coal from the coal bunkers to the firemen and had to keep the supply of coal ‘trim’ so the ship did not become unbalanced</a:t>
            </a:r>
          </a:p>
        </p:txBody>
      </p:sp>
      <p:sp>
        <p:nvSpPr>
          <p:cNvPr id="32" name="Rectangle 31">
            <a:extLst>
              <a:ext uri="{FF2B5EF4-FFF2-40B4-BE49-F238E27FC236}">
                <a16:creationId xmlns:a16="http://schemas.microsoft.com/office/drawing/2014/main" id="{DE8A104B-EBA9-EE4F-B7F3-BBC9519AE70B}"/>
              </a:ext>
            </a:extLst>
          </p:cNvPr>
          <p:cNvSpPr/>
          <p:nvPr/>
        </p:nvSpPr>
        <p:spPr>
          <a:xfrm>
            <a:off x="8113249" y="4088443"/>
            <a:ext cx="3195765" cy="547946"/>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rgbClr val="0070C0"/>
                </a:solidFill>
                <a:latin typeface="Comic Sans MS" panose="030F0902030302020204" pitchFamily="66" charset="0"/>
              </a:rPr>
              <a:t>Ship’s Band</a:t>
            </a:r>
            <a:r>
              <a:rPr lang="en-US" sz="1400" dirty="0">
                <a:solidFill>
                  <a:srgbClr val="0070C0"/>
                </a:solidFill>
                <a:latin typeface="Comic Sans MS" panose="030F0902030302020204" pitchFamily="66" charset="0"/>
              </a:rPr>
              <a:t> </a:t>
            </a:r>
            <a:r>
              <a:rPr lang="en-US" sz="1400" dirty="0">
                <a:solidFill>
                  <a:srgbClr val="414042"/>
                </a:solidFill>
                <a:latin typeface="Comic Sans MS" panose="030F0902030302020204" pitchFamily="66" charset="0"/>
              </a:rPr>
              <a:t>Played music for</a:t>
            </a:r>
            <a:br>
              <a:rPr lang="en-US" sz="1400" dirty="0">
                <a:solidFill>
                  <a:srgbClr val="414042"/>
                </a:solidFill>
                <a:latin typeface="Comic Sans MS" panose="030F0902030302020204" pitchFamily="66" charset="0"/>
              </a:rPr>
            </a:br>
            <a:r>
              <a:rPr lang="en-US" sz="1400" dirty="0">
                <a:solidFill>
                  <a:srgbClr val="414042"/>
                </a:solidFill>
                <a:latin typeface="Comic Sans MS" panose="030F0902030302020204" pitchFamily="66" charset="0"/>
              </a:rPr>
              <a:t>the passengers entertainment</a:t>
            </a:r>
          </a:p>
        </p:txBody>
      </p:sp>
      <p:sp>
        <p:nvSpPr>
          <p:cNvPr id="34" name="Rectangle 33">
            <a:extLst>
              <a:ext uri="{FF2B5EF4-FFF2-40B4-BE49-F238E27FC236}">
                <a16:creationId xmlns:a16="http://schemas.microsoft.com/office/drawing/2014/main" id="{A5FC4760-01F4-264A-AB9E-5E3BE2F2EFE5}"/>
              </a:ext>
            </a:extLst>
          </p:cNvPr>
          <p:cNvSpPr/>
          <p:nvPr/>
        </p:nvSpPr>
        <p:spPr>
          <a:xfrm>
            <a:off x="8113249" y="4753745"/>
            <a:ext cx="3195765" cy="1388287"/>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rgbClr val="0070C0"/>
                </a:solidFill>
                <a:latin typeface="Comic Sans MS" panose="030F0902030302020204" pitchFamily="66" charset="0"/>
              </a:rPr>
              <a:t>Victualling staff </a:t>
            </a:r>
            <a:r>
              <a:rPr lang="en-US" sz="1400" dirty="0">
                <a:solidFill>
                  <a:srgbClr val="414042"/>
                </a:solidFill>
                <a:latin typeface="Comic Sans MS" panose="030F0902030302020204" pitchFamily="66" charset="0"/>
              </a:rPr>
              <a:t>(made up half</a:t>
            </a:r>
            <a:br>
              <a:rPr lang="en-US" sz="1400" dirty="0">
                <a:solidFill>
                  <a:srgbClr val="414042"/>
                </a:solidFill>
                <a:latin typeface="Comic Sans MS" panose="030F0902030302020204" pitchFamily="66" charset="0"/>
              </a:rPr>
            </a:br>
            <a:r>
              <a:rPr lang="en-US" sz="1400" dirty="0">
                <a:solidFill>
                  <a:srgbClr val="414042"/>
                </a:solidFill>
                <a:latin typeface="Comic Sans MS" panose="030F0902030302020204" pitchFamily="66" charset="0"/>
              </a:rPr>
              <a:t>the crew) including stewards, stewardesses, waiters,</a:t>
            </a:r>
            <a:br>
              <a:rPr lang="en-US" sz="1400" dirty="0">
                <a:solidFill>
                  <a:srgbClr val="414042"/>
                </a:solidFill>
                <a:latin typeface="Comic Sans MS" panose="030F0902030302020204" pitchFamily="66" charset="0"/>
              </a:rPr>
            </a:br>
            <a:r>
              <a:rPr lang="en-US" sz="1400" dirty="0">
                <a:solidFill>
                  <a:srgbClr val="414042"/>
                </a:solidFill>
                <a:latin typeface="Comic Sans MS" panose="030F0902030302020204" pitchFamily="66" charset="0"/>
              </a:rPr>
              <a:t>messengers, attendants, clerks, telephone switchboard operators, barbers and many more</a:t>
            </a:r>
          </a:p>
        </p:txBody>
      </p:sp>
      <p:pic>
        <p:nvPicPr>
          <p:cNvPr id="4" name="Picture 15">
            <a:extLst>
              <a:ext uri="{FF2B5EF4-FFF2-40B4-BE49-F238E27FC236}">
                <a16:creationId xmlns:a16="http://schemas.microsoft.com/office/drawing/2014/main" id="{132C54DA-4946-D9A1-5B6B-3A7BBE647EB6}"/>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4206532" y="1441862"/>
            <a:ext cx="3761110" cy="3761110"/>
          </a:xfrm>
          <a:prstGeom prst="ellipse">
            <a:avLst/>
          </a:prstGeom>
          <a:noFill/>
          <a:ln w="76200">
            <a:solidFill>
              <a:schemeClr val="bg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21813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4"/>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6"/>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1"/>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32"/>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6" grpId="0" animBg="1"/>
      <p:bldP spid="17" grpId="0" animBg="1"/>
      <p:bldP spid="25" grpId="0" animBg="1"/>
      <p:bldP spid="18" grpId="0" animBg="1"/>
      <p:bldP spid="20" grpId="0" animBg="1"/>
      <p:bldP spid="21" grpId="0" animBg="1"/>
      <p:bldP spid="22" grpId="0" animBg="1"/>
      <p:bldP spid="24" grpId="0" animBg="1"/>
      <p:bldP spid="26" grpId="0" animBg="1"/>
      <p:bldP spid="31" grpId="0" animBg="1"/>
      <p:bldP spid="32" grpId="0" animBg="1"/>
      <p:bldP spid="3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Subtitle 2">
            <a:extLst>
              <a:ext uri="{FF2B5EF4-FFF2-40B4-BE49-F238E27FC236}">
                <a16:creationId xmlns:a16="http://schemas.microsoft.com/office/drawing/2014/main" id="{554C7151-B84A-1847-82B2-1D33D016DD0C}"/>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Get ready for reading</a:t>
            </a:r>
            <a:endParaRPr lang="en-US" sz="3000" b="1" dirty="0">
              <a:solidFill>
                <a:srgbClr val="0070C0"/>
              </a:solidFill>
              <a:latin typeface="Comic Sans MS" panose="030F0902030302020204" pitchFamily="66" charset="0"/>
              <a:cs typeface="Arial" panose="020B0604020202020204" pitchFamily="34" charset="0"/>
            </a:endParaRPr>
          </a:p>
        </p:txBody>
      </p:sp>
      <p:pic>
        <p:nvPicPr>
          <p:cNvPr id="27" name="Picture 2" descr="1920-3-large">
            <a:extLst>
              <a:ext uri="{FF2B5EF4-FFF2-40B4-BE49-F238E27FC236}">
                <a16:creationId xmlns:a16="http://schemas.microsoft.com/office/drawing/2014/main" id="{A6C3BEEA-7008-E748-A174-1B051A18E022}"/>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890248" y="1462760"/>
            <a:ext cx="3285759" cy="3664133"/>
          </a:xfrm>
          <a:prstGeom prst="rect">
            <a:avLst/>
          </a:prstGeom>
          <a:noFill/>
          <a:ln w="9525">
            <a:solidFill>
              <a:schemeClr val="bg1">
                <a:lumMod val="75000"/>
              </a:schemeClr>
            </a:solidFill>
            <a:miter lim="800000"/>
            <a:headEnd/>
            <a:tailEnd/>
          </a:ln>
          <a:extLst>
            <a:ext uri="{909E8E84-426E-40DD-AFC4-6F175D3DCCD1}">
              <a14:hiddenFill xmlns:a14="http://schemas.microsoft.com/office/drawing/2010/main">
                <a:solidFill>
                  <a:srgbClr val="FFFFFF"/>
                </a:solidFill>
              </a14:hiddenFill>
            </a:ext>
          </a:extLst>
        </p:spPr>
      </p:pic>
      <p:sp>
        <p:nvSpPr>
          <p:cNvPr id="28" name="Rectangle 4">
            <a:extLst>
              <a:ext uri="{FF2B5EF4-FFF2-40B4-BE49-F238E27FC236}">
                <a16:creationId xmlns:a16="http://schemas.microsoft.com/office/drawing/2014/main" id="{CDA3FAAC-9941-2641-99FB-4F607F1A2C4F}"/>
              </a:ext>
            </a:extLst>
          </p:cNvPr>
          <p:cNvSpPr>
            <a:spLocks noChangeArrowheads="1"/>
          </p:cNvSpPr>
          <p:nvPr/>
        </p:nvSpPr>
        <p:spPr bwMode="auto">
          <a:xfrm>
            <a:off x="5698646" y="1592817"/>
            <a:ext cx="5148392" cy="34573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t"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ts val="1500"/>
              </a:spcBef>
              <a:buFontTx/>
              <a:buNone/>
            </a:pPr>
            <a:r>
              <a:rPr lang="en-GB" altLang="en-US" sz="1900" dirty="0">
                <a:solidFill>
                  <a:srgbClr val="414042"/>
                </a:solidFill>
              </a:rPr>
              <a:t>Titanic was the world's biggest cruise liner of the day. Sumptuous and stylish, this modern ship was built in Belfast's Harland and Wolff Shipyard.</a:t>
            </a:r>
          </a:p>
          <a:p>
            <a:pPr eaLnBrk="1" hangingPunct="1">
              <a:spcBef>
                <a:spcPts val="1500"/>
              </a:spcBef>
              <a:buFontTx/>
              <a:buNone/>
            </a:pPr>
            <a:r>
              <a:rPr lang="en-GB" altLang="en-US" sz="1900" dirty="0">
                <a:solidFill>
                  <a:srgbClr val="414042"/>
                </a:solidFill>
              </a:rPr>
              <a:t>Watch this </a:t>
            </a:r>
            <a:r>
              <a:rPr lang="en-GB" altLang="en-US" sz="1900" dirty="0">
                <a:solidFill>
                  <a:srgbClr val="414042"/>
                </a:solidFill>
                <a:hlinkClick r:id="rId4"/>
              </a:rPr>
              <a:t>BBC Bitesize clip</a:t>
            </a:r>
            <a:r>
              <a:rPr lang="en-GB" altLang="en-US" sz="1900" dirty="0">
                <a:solidFill>
                  <a:srgbClr val="414042"/>
                </a:solidFill>
              </a:rPr>
              <a:t> to find out more about the building of the Titanic.</a:t>
            </a:r>
          </a:p>
          <a:p>
            <a:pPr eaLnBrk="1" hangingPunct="1">
              <a:spcBef>
                <a:spcPts val="1500"/>
              </a:spcBef>
              <a:buFontTx/>
              <a:buNone/>
            </a:pPr>
            <a:r>
              <a:rPr lang="en-GB" altLang="en-US" sz="1900" dirty="0">
                <a:solidFill>
                  <a:srgbClr val="414042"/>
                </a:solidFill>
              </a:rPr>
              <a:t>Thousands of men were employed by the shipyard.</a:t>
            </a:r>
            <a:r>
              <a:rPr lang="en-US" altLang="en-US" sz="1900" dirty="0">
                <a:solidFill>
                  <a:srgbClr val="414042"/>
                </a:solidFill>
              </a:rPr>
              <a:t> The number who worked on the Titanic was reported as being between 3,000 and </a:t>
            </a:r>
            <a:r>
              <a:rPr lang="en-GB" altLang="en-US" sz="1900" dirty="0">
                <a:solidFill>
                  <a:srgbClr val="414042"/>
                </a:solidFill>
              </a:rPr>
              <a:t>15,000.</a:t>
            </a:r>
          </a:p>
        </p:txBody>
      </p:sp>
      <p:sp>
        <p:nvSpPr>
          <p:cNvPr id="29" name="Rectangle 4">
            <a:extLst>
              <a:ext uri="{FF2B5EF4-FFF2-40B4-BE49-F238E27FC236}">
                <a16:creationId xmlns:a16="http://schemas.microsoft.com/office/drawing/2014/main" id="{DBFA32A8-D9BF-A447-84BB-C68795BE8E2C}"/>
              </a:ext>
            </a:extLst>
          </p:cNvPr>
          <p:cNvSpPr>
            <a:spLocks noChangeArrowheads="1"/>
          </p:cNvSpPr>
          <p:nvPr/>
        </p:nvSpPr>
        <p:spPr bwMode="auto">
          <a:xfrm>
            <a:off x="1986196" y="5444857"/>
            <a:ext cx="8219607" cy="6771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900" dirty="0">
                <a:solidFill>
                  <a:srgbClr val="414042"/>
                </a:solidFill>
              </a:rPr>
              <a:t>For more information about what life was like on board the Titanic, watch this </a:t>
            </a:r>
            <a:r>
              <a:rPr lang="en-GB" altLang="en-US" sz="1900" dirty="0">
                <a:solidFill>
                  <a:srgbClr val="414042"/>
                </a:solidFill>
                <a:hlinkClick r:id="rId5"/>
              </a:rPr>
              <a:t>BBC Bitesize clip</a:t>
            </a:r>
            <a:r>
              <a:rPr lang="en-GB" altLang="en-US" sz="1900" dirty="0">
                <a:solidFill>
                  <a:srgbClr val="414042"/>
                </a:solidFill>
              </a:rPr>
              <a:t>.</a:t>
            </a:r>
            <a:endParaRPr lang="en-GB" altLang="en-US" sz="1900" dirty="0"/>
          </a:p>
        </p:txBody>
      </p:sp>
      <p:sp>
        <p:nvSpPr>
          <p:cNvPr id="30" name="Text Box 7">
            <a:extLst>
              <a:ext uri="{FF2B5EF4-FFF2-40B4-BE49-F238E27FC236}">
                <a16:creationId xmlns:a16="http://schemas.microsoft.com/office/drawing/2014/main" id="{93B8435D-36BE-AC4E-A4F4-CDEB45FEE1CC}"/>
              </a:ext>
            </a:extLst>
          </p:cNvPr>
          <p:cNvSpPr txBox="1">
            <a:spLocks noChangeArrowheads="1"/>
          </p:cNvSpPr>
          <p:nvPr/>
        </p:nvSpPr>
        <p:spPr bwMode="auto">
          <a:xfrm>
            <a:off x="1788217" y="5189800"/>
            <a:ext cx="2692866"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eaLnBrk="1" hangingPunct="1">
              <a:spcBef>
                <a:spcPct val="50000"/>
              </a:spcBef>
            </a:pPr>
            <a:r>
              <a:rPr lang="en-GB" altLang="en-US" sz="1000" dirty="0">
                <a:solidFill>
                  <a:srgbClr val="414042"/>
                </a:solidFill>
                <a:latin typeface="Arial" panose="020B0604020202020204" pitchFamily="34" charset="0"/>
              </a:rPr>
              <a:t>Image Wikimedia Commons</a:t>
            </a:r>
          </a:p>
        </p:txBody>
      </p:sp>
    </p:spTree>
    <p:extLst>
      <p:ext uri="{BB962C8B-B14F-4D97-AF65-F5344CB8AC3E}">
        <p14:creationId xmlns:p14="http://schemas.microsoft.com/office/powerpoint/2010/main" val="191950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picture containing outdoor, people, walking, group&#10;&#10;Description automatically generated">
            <a:extLst>
              <a:ext uri="{FF2B5EF4-FFF2-40B4-BE49-F238E27FC236}">
                <a16:creationId xmlns:a16="http://schemas.microsoft.com/office/drawing/2014/main" id="{A43859F8-9E56-7644-B380-D78A09E3B49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33181" y="3815015"/>
            <a:ext cx="3439488" cy="2124390"/>
          </a:xfrm>
          <a:prstGeom prst="rect">
            <a:avLst/>
          </a:prstGeom>
        </p:spPr>
      </p:pic>
      <p:pic>
        <p:nvPicPr>
          <p:cNvPr id="5" name="Picture 4" descr="A large ship in the water&#10;&#10;Description automatically generated with medium confidence">
            <a:extLst>
              <a:ext uri="{FF2B5EF4-FFF2-40B4-BE49-F238E27FC236}">
                <a16:creationId xmlns:a16="http://schemas.microsoft.com/office/drawing/2014/main" id="{D1A5E9DE-D6F4-B74D-A612-F589A3ED634A}"/>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233182" y="1515703"/>
            <a:ext cx="3439488" cy="2127873"/>
          </a:xfrm>
          <a:prstGeom prst="rect">
            <a:avLst/>
          </a:prstGeom>
        </p:spPr>
      </p:pic>
      <p:sp>
        <p:nvSpPr>
          <p:cNvPr id="19" name="Subtitle 2">
            <a:extLst>
              <a:ext uri="{FF2B5EF4-FFF2-40B4-BE49-F238E27FC236}">
                <a16:creationId xmlns:a16="http://schemas.microsoft.com/office/drawing/2014/main" id="{554C7151-B84A-1847-82B2-1D33D016DD0C}"/>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Why was the Titanic built?</a:t>
            </a:r>
          </a:p>
        </p:txBody>
      </p:sp>
      <p:sp>
        <p:nvSpPr>
          <p:cNvPr id="12" name="TextBox 11">
            <a:extLst>
              <a:ext uri="{FF2B5EF4-FFF2-40B4-BE49-F238E27FC236}">
                <a16:creationId xmlns:a16="http://schemas.microsoft.com/office/drawing/2014/main" id="{325909A5-210B-CD4B-B605-62598E3FD3CB}"/>
              </a:ext>
            </a:extLst>
          </p:cNvPr>
          <p:cNvSpPr txBox="1"/>
          <p:nvPr/>
        </p:nvSpPr>
        <p:spPr>
          <a:xfrm>
            <a:off x="5248711" y="1776160"/>
            <a:ext cx="5816367" cy="4431178"/>
          </a:xfrm>
          <a:prstGeom prst="rect">
            <a:avLst/>
          </a:prstGeom>
          <a:noFill/>
        </p:spPr>
        <p:txBody>
          <a:bodyPr wrap="square">
            <a:noAutofit/>
          </a:bodyPr>
          <a:lstStyle/>
          <a:p>
            <a:pPr eaLnBrk="1" hangingPunct="1">
              <a:spcBef>
                <a:spcPts val="1500"/>
              </a:spcBef>
              <a:buFontTx/>
              <a:buNone/>
            </a:pPr>
            <a:r>
              <a:rPr lang="en-GB" altLang="en-US" dirty="0">
                <a:solidFill>
                  <a:srgbClr val="414042"/>
                </a:solidFill>
                <a:latin typeface="Comic Sans MS" panose="030F0902030302020204" pitchFamily="66" charset="0"/>
              </a:rPr>
              <a:t>Titanic and her sister ships Olympic and Britannic were built to compete with the ocean liners Lusitania and Mauretania. Owned by rivals Cunard, the Lusitania was renowned for her luxury</a:t>
            </a:r>
            <a:r>
              <a:rPr lang="en-US" altLang="en-US" dirty="0">
                <a:solidFill>
                  <a:srgbClr val="414042"/>
                </a:solidFill>
                <a:latin typeface="Comic Sans MS" panose="030F0902030302020204" pitchFamily="66" charset="0"/>
              </a:rPr>
              <a:t>;</a:t>
            </a:r>
            <a:r>
              <a:rPr lang="en-GB" altLang="en-US" dirty="0">
                <a:solidFill>
                  <a:srgbClr val="414042"/>
                </a:solidFill>
                <a:latin typeface="Comic Sans MS" panose="030F0902030302020204" pitchFamily="66" charset="0"/>
              </a:rPr>
              <a:t> the Blue Riband, the unofficial record for the fastest crossing of the Atlantic, was held by the Mauretania (this record remained unbeaten until 1929).</a:t>
            </a:r>
          </a:p>
          <a:p>
            <a:pPr eaLnBrk="1" hangingPunct="1">
              <a:spcBef>
                <a:spcPts val="1500"/>
              </a:spcBef>
              <a:buFontTx/>
              <a:buNone/>
            </a:pPr>
            <a:r>
              <a:rPr lang="en-GB" altLang="en-US" dirty="0">
                <a:solidFill>
                  <a:srgbClr val="414042"/>
                </a:solidFill>
                <a:latin typeface="Comic Sans MS" panose="030F0902030302020204" pitchFamily="66" charset="0"/>
              </a:rPr>
              <a:t>The decision not to attempt to compete on speed but rather to build larger, more reliable and more luxurious ships than their rivals</a:t>
            </a:r>
            <a:r>
              <a:rPr lang="en-US" altLang="en-US" dirty="0">
                <a:solidFill>
                  <a:srgbClr val="414042"/>
                </a:solidFill>
                <a:latin typeface="Comic Sans MS" panose="030F0902030302020204" pitchFamily="66" charset="0"/>
              </a:rPr>
              <a:t> was taken by White Star Line in an attempt to offer the best experience in the world for their privileged and wealthy passengers. </a:t>
            </a:r>
            <a:endParaRPr lang="en-GB" altLang="en-US" dirty="0">
              <a:solidFill>
                <a:srgbClr val="414042"/>
              </a:solidFill>
              <a:latin typeface="Comic Sans MS" panose="030F0902030302020204" pitchFamily="66" charset="0"/>
            </a:endParaRPr>
          </a:p>
        </p:txBody>
      </p:sp>
    </p:spTree>
    <p:extLst>
      <p:ext uri="{BB962C8B-B14F-4D97-AF65-F5344CB8AC3E}">
        <p14:creationId xmlns:p14="http://schemas.microsoft.com/office/powerpoint/2010/main" val="15899183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2">
            <a:extLst>
              <a:ext uri="{FF2B5EF4-FFF2-40B4-BE49-F238E27FC236}">
                <a16:creationId xmlns:a16="http://schemas.microsoft.com/office/drawing/2014/main" id="{53D71C0F-6660-A749-82C4-E75B794A984F}"/>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The Teaching Sequence for Writing</a:t>
            </a:r>
            <a:endParaRPr lang="en-US" sz="3000" b="1" dirty="0">
              <a:solidFill>
                <a:srgbClr val="0070C0"/>
              </a:solidFill>
              <a:latin typeface="Comic Sans MS" panose="030F0902030302020204" pitchFamily="66" charset="0"/>
              <a:cs typeface="Arial" panose="020B0604020202020204" pitchFamily="34" charset="0"/>
            </a:endParaRPr>
          </a:p>
        </p:txBody>
      </p:sp>
      <p:sp>
        <p:nvSpPr>
          <p:cNvPr id="20" name="Text Box 21">
            <a:extLst>
              <a:ext uri="{FF2B5EF4-FFF2-40B4-BE49-F238E27FC236}">
                <a16:creationId xmlns:a16="http://schemas.microsoft.com/office/drawing/2014/main" id="{D5B5E7AC-19BE-1141-8B3E-2CCDDCEB1375}"/>
              </a:ext>
            </a:extLst>
          </p:cNvPr>
          <p:cNvSpPr txBox="1">
            <a:spLocks noChangeArrowheads="1"/>
          </p:cNvSpPr>
          <p:nvPr/>
        </p:nvSpPr>
        <p:spPr bwMode="auto">
          <a:xfrm>
            <a:off x="507541" y="6112074"/>
            <a:ext cx="4080935" cy="292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50000"/>
              </a:spcBef>
              <a:buFontTx/>
              <a:buNone/>
            </a:pPr>
            <a:r>
              <a:rPr lang="en-GB" altLang="en-US" sz="1000" dirty="0">
                <a:solidFill>
                  <a:srgbClr val="286AA6"/>
                </a:solidFill>
                <a:latin typeface="Arial" panose="020B0604020202020204" pitchFamily="34" charset="0"/>
              </a:rPr>
              <a:t>Diagram from Raising Boys’ Achievements in Writing UKLA 2014 </a:t>
            </a:r>
          </a:p>
        </p:txBody>
      </p:sp>
      <p:grpSp>
        <p:nvGrpSpPr>
          <p:cNvPr id="67" name="Group 66">
            <a:extLst>
              <a:ext uri="{FF2B5EF4-FFF2-40B4-BE49-F238E27FC236}">
                <a16:creationId xmlns:a16="http://schemas.microsoft.com/office/drawing/2014/main" id="{821E2E85-081F-C640-AB65-029A74EF0BFE}"/>
              </a:ext>
            </a:extLst>
          </p:cNvPr>
          <p:cNvGrpSpPr/>
          <p:nvPr/>
        </p:nvGrpSpPr>
        <p:grpSpPr>
          <a:xfrm>
            <a:off x="1441622" y="1503385"/>
            <a:ext cx="3006811" cy="4420339"/>
            <a:chOff x="1640263" y="1503386"/>
            <a:chExt cx="2948213" cy="4334194"/>
          </a:xfrm>
        </p:grpSpPr>
        <p:sp>
          <p:nvSpPr>
            <p:cNvPr id="9" name="Oval 11">
              <a:extLst>
                <a:ext uri="{FF2B5EF4-FFF2-40B4-BE49-F238E27FC236}">
                  <a16:creationId xmlns:a16="http://schemas.microsoft.com/office/drawing/2014/main" id="{BFC5AF31-7044-774D-8F3D-CF158BFAB0E5}"/>
                </a:ext>
              </a:extLst>
            </p:cNvPr>
            <p:cNvSpPr>
              <a:spLocks noChangeArrowheads="1"/>
            </p:cNvSpPr>
            <p:nvPr/>
          </p:nvSpPr>
          <p:spPr bwMode="auto">
            <a:xfrm>
              <a:off x="1640263" y="1503386"/>
              <a:ext cx="2948213" cy="2016456"/>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endParaRPr lang="en-US" altLang="en-US" sz="2400" dirty="0"/>
            </a:p>
          </p:txBody>
        </p:sp>
        <p:sp>
          <p:nvSpPr>
            <p:cNvPr id="10" name="Oval 14">
              <a:extLst>
                <a:ext uri="{FF2B5EF4-FFF2-40B4-BE49-F238E27FC236}">
                  <a16:creationId xmlns:a16="http://schemas.microsoft.com/office/drawing/2014/main" id="{55745BE3-2C10-874C-A545-267AF3EFA02D}"/>
                </a:ext>
              </a:extLst>
            </p:cNvPr>
            <p:cNvSpPr>
              <a:spLocks noChangeArrowheads="1"/>
            </p:cNvSpPr>
            <p:nvPr/>
          </p:nvSpPr>
          <p:spPr bwMode="auto">
            <a:xfrm>
              <a:off x="1640263" y="3821124"/>
              <a:ext cx="2948213" cy="2016456"/>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endParaRPr lang="en-US" altLang="en-US" sz="2400" dirty="0"/>
            </a:p>
          </p:txBody>
        </p:sp>
        <p:sp>
          <p:nvSpPr>
            <p:cNvPr id="11" name="Oval 15">
              <a:extLst>
                <a:ext uri="{FF2B5EF4-FFF2-40B4-BE49-F238E27FC236}">
                  <a16:creationId xmlns:a16="http://schemas.microsoft.com/office/drawing/2014/main" id="{A276AAB0-BF04-7643-8B48-F6FFF6C36219}"/>
                </a:ext>
              </a:extLst>
            </p:cNvPr>
            <p:cNvSpPr>
              <a:spLocks noChangeArrowheads="1"/>
            </p:cNvSpPr>
            <p:nvPr/>
          </p:nvSpPr>
          <p:spPr bwMode="auto">
            <a:xfrm>
              <a:off x="1640263" y="2659883"/>
              <a:ext cx="2948213" cy="2015270"/>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endParaRPr lang="en-US" altLang="en-US" sz="2400" dirty="0"/>
            </a:p>
          </p:txBody>
        </p:sp>
        <p:sp>
          <p:nvSpPr>
            <p:cNvPr id="13" name="Text Box 9">
              <a:extLst>
                <a:ext uri="{FF2B5EF4-FFF2-40B4-BE49-F238E27FC236}">
                  <a16:creationId xmlns:a16="http://schemas.microsoft.com/office/drawing/2014/main" id="{2066FAA0-D983-AA49-B1E9-9F42039E1563}"/>
                </a:ext>
              </a:extLst>
            </p:cNvPr>
            <p:cNvSpPr txBox="1">
              <a:spLocks noChangeArrowheads="1"/>
            </p:cNvSpPr>
            <p:nvPr/>
          </p:nvSpPr>
          <p:spPr bwMode="auto">
            <a:xfrm>
              <a:off x="2008648" y="1787731"/>
              <a:ext cx="2175172" cy="78760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343433"/>
                  </a:solidFill>
                </a:rPr>
                <a:t>Familiarisation with</a:t>
              </a:r>
              <a:br>
                <a:rPr lang="en-GB" altLang="en-US" sz="1400" dirty="0">
                  <a:solidFill>
                    <a:srgbClr val="343433"/>
                  </a:solidFill>
                </a:rPr>
              </a:br>
              <a:r>
                <a:rPr lang="en-GB" altLang="en-US" sz="1400" dirty="0">
                  <a:solidFill>
                    <a:srgbClr val="343433"/>
                  </a:solidFill>
                </a:rPr>
                <a:t>the text type</a:t>
              </a:r>
            </a:p>
            <a:p>
              <a:pPr algn="ctr" eaLnBrk="1" hangingPunct="1">
                <a:spcBef>
                  <a:spcPct val="50000"/>
                </a:spcBef>
              </a:pPr>
              <a:endParaRPr lang="en-GB" altLang="en-US" sz="1400" dirty="0">
                <a:solidFill>
                  <a:srgbClr val="004B70"/>
                </a:solidFill>
              </a:endParaRPr>
            </a:p>
          </p:txBody>
        </p:sp>
        <p:sp>
          <p:nvSpPr>
            <p:cNvPr id="14" name="Text Box 10">
              <a:extLst>
                <a:ext uri="{FF2B5EF4-FFF2-40B4-BE49-F238E27FC236}">
                  <a16:creationId xmlns:a16="http://schemas.microsoft.com/office/drawing/2014/main" id="{D8AE7010-D864-094A-B59C-98618F2DFDF9}"/>
                </a:ext>
              </a:extLst>
            </p:cNvPr>
            <p:cNvSpPr txBox="1">
              <a:spLocks noChangeArrowheads="1"/>
            </p:cNvSpPr>
            <p:nvPr/>
          </p:nvSpPr>
          <p:spPr bwMode="auto">
            <a:xfrm>
              <a:off x="2178672" y="2804854"/>
              <a:ext cx="1833991" cy="2740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343433"/>
                  </a:solidFill>
                </a:rPr>
                <a:t>Capturing ideas</a:t>
              </a:r>
            </a:p>
          </p:txBody>
        </p:sp>
        <p:sp>
          <p:nvSpPr>
            <p:cNvPr id="15" name="Text Box 12">
              <a:extLst>
                <a:ext uri="{FF2B5EF4-FFF2-40B4-BE49-F238E27FC236}">
                  <a16:creationId xmlns:a16="http://schemas.microsoft.com/office/drawing/2014/main" id="{41710380-0A64-8040-8B26-3C459EB612E6}"/>
                </a:ext>
              </a:extLst>
            </p:cNvPr>
            <p:cNvSpPr txBox="1">
              <a:spLocks noChangeArrowheads="1"/>
            </p:cNvSpPr>
            <p:nvPr/>
          </p:nvSpPr>
          <p:spPr bwMode="auto">
            <a:xfrm>
              <a:off x="2178672" y="3861453"/>
              <a:ext cx="1833991" cy="47920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343433"/>
                  </a:solidFill>
                </a:rPr>
                <a:t>Teacher</a:t>
              </a:r>
              <a:br>
                <a:rPr lang="en-GB" altLang="en-US" sz="1400" dirty="0">
                  <a:solidFill>
                    <a:srgbClr val="343433"/>
                  </a:solidFill>
                </a:rPr>
              </a:br>
              <a:r>
                <a:rPr lang="en-GB" altLang="en-US" sz="1400" dirty="0">
                  <a:solidFill>
                    <a:srgbClr val="343433"/>
                  </a:solidFill>
                </a:rPr>
                <a:t>demonstration</a:t>
              </a:r>
            </a:p>
          </p:txBody>
        </p:sp>
        <p:sp>
          <p:nvSpPr>
            <p:cNvPr id="16" name="Text Box 13">
              <a:extLst>
                <a:ext uri="{FF2B5EF4-FFF2-40B4-BE49-F238E27FC236}">
                  <a16:creationId xmlns:a16="http://schemas.microsoft.com/office/drawing/2014/main" id="{D9BF6153-0A45-3F4A-8E11-DA0717A4A06D}"/>
                </a:ext>
              </a:extLst>
            </p:cNvPr>
            <p:cNvSpPr txBox="1">
              <a:spLocks noChangeArrowheads="1"/>
            </p:cNvSpPr>
            <p:nvPr/>
          </p:nvSpPr>
          <p:spPr bwMode="auto">
            <a:xfrm>
              <a:off x="1812554" y="4745722"/>
              <a:ext cx="2566226" cy="89079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500"/>
                </a:spcBef>
                <a:buFontTx/>
                <a:buNone/>
              </a:pPr>
              <a:r>
                <a:rPr lang="en-GB" altLang="en-US" sz="1400" dirty="0">
                  <a:solidFill>
                    <a:srgbClr val="343433"/>
                  </a:solidFill>
                </a:rPr>
                <a:t>Teacher scribing</a:t>
              </a:r>
            </a:p>
            <a:p>
              <a:pPr algn="ctr" eaLnBrk="1" hangingPunct="1">
                <a:spcBef>
                  <a:spcPts val="500"/>
                </a:spcBef>
                <a:buFontTx/>
                <a:buNone/>
              </a:pPr>
              <a:r>
                <a:rPr lang="en-GB" altLang="en-US" sz="1400" dirty="0">
                  <a:solidFill>
                    <a:srgbClr val="343433"/>
                  </a:solidFill>
                </a:rPr>
                <a:t>Supported writing</a:t>
              </a:r>
            </a:p>
            <a:p>
              <a:pPr algn="ctr" eaLnBrk="1" hangingPunct="1">
                <a:spcBef>
                  <a:spcPts val="500"/>
                </a:spcBef>
                <a:buFontTx/>
                <a:buNone/>
              </a:pPr>
              <a:r>
                <a:rPr lang="en-GB" altLang="en-US" sz="1400" dirty="0">
                  <a:solidFill>
                    <a:srgbClr val="343433"/>
                  </a:solidFill>
                </a:rPr>
                <a:t>Independent writing</a:t>
              </a:r>
            </a:p>
          </p:txBody>
        </p:sp>
        <p:cxnSp>
          <p:nvCxnSpPr>
            <p:cNvPr id="36" name="Straight Arrow Connector 35">
              <a:extLst>
                <a:ext uri="{FF2B5EF4-FFF2-40B4-BE49-F238E27FC236}">
                  <a16:creationId xmlns:a16="http://schemas.microsoft.com/office/drawing/2014/main" id="{7E58EFB2-CB5E-7242-8EC4-B205690B5000}"/>
                </a:ext>
              </a:extLst>
            </p:cNvPr>
            <p:cNvCxnSpPr>
              <a:cxnSpLocks/>
            </p:cNvCxnSpPr>
            <p:nvPr/>
          </p:nvCxnSpPr>
          <p:spPr>
            <a:xfrm>
              <a:off x="3098504" y="2311962"/>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8A3EB1C5-ED12-314F-835A-57BB297847C6}"/>
                </a:ext>
              </a:extLst>
            </p:cNvPr>
            <p:cNvCxnSpPr>
              <a:cxnSpLocks/>
            </p:cNvCxnSpPr>
            <p:nvPr/>
          </p:nvCxnSpPr>
          <p:spPr>
            <a:xfrm>
              <a:off x="3098504" y="3133146"/>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87AD3879-0C3C-C84C-A3DD-98E3A647A385}"/>
                </a:ext>
              </a:extLst>
            </p:cNvPr>
            <p:cNvCxnSpPr>
              <a:cxnSpLocks/>
            </p:cNvCxnSpPr>
            <p:nvPr/>
          </p:nvCxnSpPr>
          <p:spPr>
            <a:xfrm>
              <a:off x="3098504" y="4331631"/>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grpSp>
      <p:sp>
        <p:nvSpPr>
          <p:cNvPr id="51" name="Rectangle 50">
            <a:extLst>
              <a:ext uri="{FF2B5EF4-FFF2-40B4-BE49-F238E27FC236}">
                <a16:creationId xmlns:a16="http://schemas.microsoft.com/office/drawing/2014/main" id="{EB9181BE-69A1-6342-ABBE-1ECFC3F412D2}"/>
              </a:ext>
            </a:extLst>
          </p:cNvPr>
          <p:cNvSpPr/>
          <p:nvPr/>
        </p:nvSpPr>
        <p:spPr>
          <a:xfrm>
            <a:off x="5262187" y="1508362"/>
            <a:ext cx="5595144" cy="960696"/>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8" name="Text Box 6">
            <a:extLst>
              <a:ext uri="{FF2B5EF4-FFF2-40B4-BE49-F238E27FC236}">
                <a16:creationId xmlns:a16="http://schemas.microsoft.com/office/drawing/2014/main" id="{8CAC88A2-096D-9D43-8917-0A787F39E51D}"/>
              </a:ext>
            </a:extLst>
          </p:cNvPr>
          <p:cNvSpPr txBox="1">
            <a:spLocks noChangeArrowheads="1"/>
          </p:cNvSpPr>
          <p:nvPr/>
        </p:nvSpPr>
        <p:spPr bwMode="auto">
          <a:xfrm>
            <a:off x="6648702" y="1597205"/>
            <a:ext cx="3894915" cy="802948"/>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ts val="1000"/>
              </a:spcBef>
              <a:buFontTx/>
              <a:buNone/>
            </a:pPr>
            <a:r>
              <a:rPr lang="en-GB" altLang="en-US" sz="1500" dirty="0">
                <a:solidFill>
                  <a:srgbClr val="414042"/>
                </a:solidFill>
              </a:rPr>
              <a:t>Reading with a </a:t>
            </a:r>
            <a:r>
              <a:rPr lang="en-GB" altLang="en-US" sz="1500" b="1" dirty="0">
                <a:solidFill>
                  <a:srgbClr val="414042"/>
                </a:solidFill>
              </a:rPr>
              <a:t>reader’s eye</a:t>
            </a:r>
            <a:r>
              <a:rPr lang="en-GB" altLang="en-US" sz="1500" dirty="0">
                <a:solidFill>
                  <a:srgbClr val="414042"/>
                </a:solidFill>
              </a:rPr>
              <a:t>: </a:t>
            </a:r>
            <a:br>
              <a:rPr lang="en-GB" altLang="en-US" sz="1500" dirty="0">
                <a:solidFill>
                  <a:srgbClr val="414042"/>
                </a:solidFill>
              </a:rPr>
            </a:br>
            <a:r>
              <a:rPr lang="en-GB" altLang="en-US" sz="1500" dirty="0">
                <a:solidFill>
                  <a:srgbClr val="414042"/>
                </a:solidFill>
              </a:rPr>
              <a:t>Do I like it? </a:t>
            </a:r>
            <a:br>
              <a:rPr lang="en-GB" altLang="en-US" sz="1500" dirty="0">
                <a:solidFill>
                  <a:srgbClr val="414042"/>
                </a:solidFill>
              </a:rPr>
            </a:br>
            <a:r>
              <a:rPr lang="en-GB" altLang="en-US" sz="1500" dirty="0">
                <a:solidFill>
                  <a:srgbClr val="414042"/>
                </a:solidFill>
              </a:rPr>
              <a:t>How does it affect me?</a:t>
            </a:r>
          </a:p>
        </p:txBody>
      </p:sp>
      <p:sp>
        <p:nvSpPr>
          <p:cNvPr id="56" name="Rectangle 55">
            <a:extLst>
              <a:ext uri="{FF2B5EF4-FFF2-40B4-BE49-F238E27FC236}">
                <a16:creationId xmlns:a16="http://schemas.microsoft.com/office/drawing/2014/main" id="{ADF28A3C-BEEC-D54E-96E9-7842F12A3639}"/>
              </a:ext>
            </a:extLst>
          </p:cNvPr>
          <p:cNvSpPr/>
          <p:nvPr/>
        </p:nvSpPr>
        <p:spPr>
          <a:xfrm>
            <a:off x="5262187" y="1515302"/>
            <a:ext cx="1245238" cy="9606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b="1" dirty="0">
                <a:solidFill>
                  <a:schemeClr val="bg1"/>
                </a:solidFill>
                <a:latin typeface="Comic Sans MS" panose="030F0902030302020204" pitchFamily="66" charset="0"/>
              </a:rPr>
              <a:t>Phase 1a</a:t>
            </a:r>
          </a:p>
        </p:txBody>
      </p:sp>
      <p:sp>
        <p:nvSpPr>
          <p:cNvPr id="57" name="Rectangle 56">
            <a:extLst>
              <a:ext uri="{FF2B5EF4-FFF2-40B4-BE49-F238E27FC236}">
                <a16:creationId xmlns:a16="http://schemas.microsoft.com/office/drawing/2014/main" id="{219236C5-813E-9A4D-B0B6-9A8BB727E1B1}"/>
              </a:ext>
            </a:extLst>
          </p:cNvPr>
          <p:cNvSpPr/>
          <p:nvPr/>
        </p:nvSpPr>
        <p:spPr>
          <a:xfrm>
            <a:off x="5262187" y="2654085"/>
            <a:ext cx="5595144" cy="960696"/>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8" name="Text Box 6">
            <a:extLst>
              <a:ext uri="{FF2B5EF4-FFF2-40B4-BE49-F238E27FC236}">
                <a16:creationId xmlns:a16="http://schemas.microsoft.com/office/drawing/2014/main" id="{DBED06B3-A4E1-6D42-98BB-CC03357984BC}"/>
              </a:ext>
            </a:extLst>
          </p:cNvPr>
          <p:cNvSpPr txBox="1">
            <a:spLocks noChangeArrowheads="1"/>
          </p:cNvSpPr>
          <p:nvPr/>
        </p:nvSpPr>
        <p:spPr bwMode="auto">
          <a:xfrm>
            <a:off x="6648702" y="2742927"/>
            <a:ext cx="4208629" cy="802948"/>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000"/>
              </a:spcBef>
              <a:buNone/>
            </a:pPr>
            <a:r>
              <a:rPr lang="en-GB" altLang="en-US" sz="1500" dirty="0">
                <a:solidFill>
                  <a:srgbClr val="414042"/>
                </a:solidFill>
              </a:rPr>
              <a:t>Reading with a </a:t>
            </a:r>
            <a:r>
              <a:rPr lang="en-GB" altLang="en-US" sz="1500" b="1" dirty="0">
                <a:solidFill>
                  <a:srgbClr val="414042"/>
                </a:solidFill>
              </a:rPr>
              <a:t>writer’s ey</a:t>
            </a:r>
            <a:r>
              <a:rPr lang="en-GB" altLang="en-US" sz="1500" dirty="0">
                <a:solidFill>
                  <a:srgbClr val="414042"/>
                </a:solidFill>
              </a:rPr>
              <a:t>e:</a:t>
            </a:r>
            <a:br>
              <a:rPr lang="en-GB" altLang="en-US" sz="1500" dirty="0">
                <a:solidFill>
                  <a:srgbClr val="414042"/>
                </a:solidFill>
              </a:rPr>
            </a:br>
            <a:r>
              <a:rPr lang="en-GB" altLang="en-US" sz="1500" dirty="0">
                <a:solidFill>
                  <a:srgbClr val="414042"/>
                </a:solidFill>
              </a:rPr>
              <a:t>How has the writer done it? </a:t>
            </a:r>
            <a:br>
              <a:rPr lang="en-GB" altLang="en-US" sz="1500" dirty="0">
                <a:solidFill>
                  <a:srgbClr val="414042"/>
                </a:solidFill>
              </a:rPr>
            </a:br>
            <a:r>
              <a:rPr lang="en-GB" altLang="en-US" sz="1500" dirty="0">
                <a:solidFill>
                  <a:srgbClr val="414042"/>
                </a:solidFill>
              </a:rPr>
              <a:t>What techniques can I learn and apply?</a:t>
            </a:r>
          </a:p>
        </p:txBody>
      </p:sp>
      <p:sp>
        <p:nvSpPr>
          <p:cNvPr id="59" name="Rectangle 58">
            <a:extLst>
              <a:ext uri="{FF2B5EF4-FFF2-40B4-BE49-F238E27FC236}">
                <a16:creationId xmlns:a16="http://schemas.microsoft.com/office/drawing/2014/main" id="{AECFDAEE-CE1C-4444-9E81-550FAACF90E9}"/>
              </a:ext>
            </a:extLst>
          </p:cNvPr>
          <p:cNvSpPr/>
          <p:nvPr/>
        </p:nvSpPr>
        <p:spPr>
          <a:xfrm>
            <a:off x="5262187" y="2661025"/>
            <a:ext cx="1245238" cy="9606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b="1" dirty="0">
                <a:solidFill>
                  <a:schemeClr val="bg1"/>
                </a:solidFill>
                <a:latin typeface="Comic Sans MS" panose="030F0902030302020204" pitchFamily="66" charset="0"/>
              </a:rPr>
              <a:t>Phase 1b</a:t>
            </a:r>
          </a:p>
        </p:txBody>
      </p:sp>
      <p:sp>
        <p:nvSpPr>
          <p:cNvPr id="60" name="Rectangle 59">
            <a:extLst>
              <a:ext uri="{FF2B5EF4-FFF2-40B4-BE49-F238E27FC236}">
                <a16:creationId xmlns:a16="http://schemas.microsoft.com/office/drawing/2014/main" id="{852CD3DC-2AAB-5E46-847F-D3DE544E4A64}"/>
              </a:ext>
            </a:extLst>
          </p:cNvPr>
          <p:cNvSpPr/>
          <p:nvPr/>
        </p:nvSpPr>
        <p:spPr>
          <a:xfrm>
            <a:off x="5262187" y="3792119"/>
            <a:ext cx="5595144" cy="960696"/>
          </a:xfrm>
          <a:prstGeom prst="rect">
            <a:avLst/>
          </a:prstGeom>
          <a:noFill/>
          <a:ln w="38100">
            <a:solidFill>
              <a:srgbClr val="FDAD2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Text Box 6">
            <a:extLst>
              <a:ext uri="{FF2B5EF4-FFF2-40B4-BE49-F238E27FC236}">
                <a16:creationId xmlns:a16="http://schemas.microsoft.com/office/drawing/2014/main" id="{5C828757-2CA2-2F4B-8910-1EB1AE427DA5}"/>
              </a:ext>
            </a:extLst>
          </p:cNvPr>
          <p:cNvSpPr txBox="1">
            <a:spLocks noChangeArrowheads="1"/>
          </p:cNvSpPr>
          <p:nvPr/>
        </p:nvSpPr>
        <p:spPr bwMode="auto">
          <a:xfrm>
            <a:off x="6648702" y="3970666"/>
            <a:ext cx="3894915" cy="802948"/>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000"/>
              </a:spcBef>
              <a:buNone/>
            </a:pPr>
            <a:r>
              <a:rPr lang="en-GB" altLang="en-US" sz="1500" dirty="0">
                <a:solidFill>
                  <a:srgbClr val="414042"/>
                </a:solidFill>
              </a:rPr>
              <a:t>Capturing ideas, learning the skills, practising, planning, having a go</a:t>
            </a:r>
          </a:p>
        </p:txBody>
      </p:sp>
      <p:sp>
        <p:nvSpPr>
          <p:cNvPr id="62" name="Rectangle 61">
            <a:extLst>
              <a:ext uri="{FF2B5EF4-FFF2-40B4-BE49-F238E27FC236}">
                <a16:creationId xmlns:a16="http://schemas.microsoft.com/office/drawing/2014/main" id="{C65BFC56-1A42-984B-B7EA-E7972DD6BF36}"/>
              </a:ext>
            </a:extLst>
          </p:cNvPr>
          <p:cNvSpPr/>
          <p:nvPr/>
        </p:nvSpPr>
        <p:spPr>
          <a:xfrm>
            <a:off x="5262187" y="3799059"/>
            <a:ext cx="1245238" cy="960696"/>
          </a:xfrm>
          <a:prstGeom prst="rect">
            <a:avLst/>
          </a:prstGeom>
          <a:solidFill>
            <a:srgbClr val="FDAD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b="1" dirty="0">
                <a:solidFill>
                  <a:schemeClr val="bg1"/>
                </a:solidFill>
                <a:latin typeface="Comic Sans MS" panose="030F0902030302020204" pitchFamily="66" charset="0"/>
              </a:rPr>
              <a:t>Phase 2</a:t>
            </a:r>
          </a:p>
        </p:txBody>
      </p:sp>
      <p:sp>
        <p:nvSpPr>
          <p:cNvPr id="63" name="Rectangle 62">
            <a:extLst>
              <a:ext uri="{FF2B5EF4-FFF2-40B4-BE49-F238E27FC236}">
                <a16:creationId xmlns:a16="http://schemas.microsoft.com/office/drawing/2014/main" id="{70777BC2-8101-5E47-8019-3BFBE2AAF138}"/>
              </a:ext>
            </a:extLst>
          </p:cNvPr>
          <p:cNvSpPr/>
          <p:nvPr/>
        </p:nvSpPr>
        <p:spPr>
          <a:xfrm>
            <a:off x="5262187" y="4968599"/>
            <a:ext cx="5595144" cy="960696"/>
          </a:xfrm>
          <a:prstGeom prst="rect">
            <a:avLst/>
          </a:prstGeom>
          <a:noFill/>
          <a:ln w="38100">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4" name="Text Box 6">
            <a:extLst>
              <a:ext uri="{FF2B5EF4-FFF2-40B4-BE49-F238E27FC236}">
                <a16:creationId xmlns:a16="http://schemas.microsoft.com/office/drawing/2014/main" id="{066A1EF9-6C85-6848-B2F1-B3D8C7C770FA}"/>
              </a:ext>
            </a:extLst>
          </p:cNvPr>
          <p:cNvSpPr txBox="1">
            <a:spLocks noChangeArrowheads="1"/>
          </p:cNvSpPr>
          <p:nvPr/>
        </p:nvSpPr>
        <p:spPr bwMode="auto">
          <a:xfrm>
            <a:off x="6648702" y="5147147"/>
            <a:ext cx="3894915" cy="802948"/>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000"/>
              </a:spcBef>
              <a:buNone/>
            </a:pPr>
            <a:r>
              <a:rPr lang="en-GB" altLang="en-US" sz="1500" dirty="0">
                <a:solidFill>
                  <a:srgbClr val="414042"/>
                </a:solidFill>
              </a:rPr>
              <a:t>Teacher modelling</a:t>
            </a:r>
            <a:br>
              <a:rPr lang="en-GB" altLang="en-US" sz="1500" dirty="0">
                <a:solidFill>
                  <a:srgbClr val="414042"/>
                </a:solidFill>
              </a:rPr>
            </a:br>
            <a:r>
              <a:rPr lang="en-GB" altLang="en-US" sz="1500" dirty="0">
                <a:solidFill>
                  <a:srgbClr val="414042"/>
                </a:solidFill>
              </a:rPr>
              <a:t>Planning, drafting, editing, writing</a:t>
            </a:r>
          </a:p>
        </p:txBody>
      </p:sp>
      <p:sp>
        <p:nvSpPr>
          <p:cNvPr id="65" name="Rectangle 64">
            <a:extLst>
              <a:ext uri="{FF2B5EF4-FFF2-40B4-BE49-F238E27FC236}">
                <a16:creationId xmlns:a16="http://schemas.microsoft.com/office/drawing/2014/main" id="{736D51C3-A651-D847-9C72-B74E3D070493}"/>
              </a:ext>
            </a:extLst>
          </p:cNvPr>
          <p:cNvSpPr/>
          <p:nvPr/>
        </p:nvSpPr>
        <p:spPr>
          <a:xfrm>
            <a:off x="5262187" y="4975540"/>
            <a:ext cx="1245238" cy="960696"/>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b="1" dirty="0">
                <a:solidFill>
                  <a:schemeClr val="bg1"/>
                </a:solidFill>
                <a:latin typeface="Comic Sans MS" panose="030F0902030302020204" pitchFamily="66" charset="0"/>
              </a:rPr>
              <a:t>Phase 3</a:t>
            </a:r>
          </a:p>
        </p:txBody>
      </p:sp>
    </p:spTree>
    <p:extLst>
      <p:ext uri="{BB962C8B-B14F-4D97-AF65-F5344CB8AC3E}">
        <p14:creationId xmlns:p14="http://schemas.microsoft.com/office/powerpoint/2010/main" val="40125811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 outdoor, white, building&#10;&#10;Description automatically generated">
            <a:extLst>
              <a:ext uri="{FF2B5EF4-FFF2-40B4-BE49-F238E27FC236}">
                <a16:creationId xmlns:a16="http://schemas.microsoft.com/office/drawing/2014/main" id="{675A1B48-60CA-E14D-87FE-5F350317B1C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627463" y="2020782"/>
            <a:ext cx="3182607" cy="2998281"/>
          </a:xfrm>
          <a:prstGeom prst="rect">
            <a:avLst/>
          </a:prstGeom>
        </p:spPr>
      </p:pic>
      <p:sp>
        <p:nvSpPr>
          <p:cNvPr id="16" name="AutoShape 4">
            <a:extLst>
              <a:ext uri="{FF2B5EF4-FFF2-40B4-BE49-F238E27FC236}">
                <a16:creationId xmlns:a16="http://schemas.microsoft.com/office/drawing/2014/main" id="{3CFF14FA-2B36-B548-8584-24007363FF40}"/>
              </a:ext>
            </a:extLst>
          </p:cNvPr>
          <p:cNvSpPr>
            <a:spLocks noChangeArrowheads="1"/>
          </p:cNvSpPr>
          <p:nvPr/>
        </p:nvSpPr>
        <p:spPr bwMode="auto">
          <a:xfrm>
            <a:off x="2162071" y="599550"/>
            <a:ext cx="3731384" cy="1012825"/>
          </a:xfrm>
          <a:prstGeom prst="wedgeRoundRectCallout">
            <a:avLst>
              <a:gd name="adj1" fmla="val -71484"/>
              <a:gd name="adj2" fmla="val 12822"/>
              <a:gd name="adj3" fmla="val 16667"/>
            </a:avLst>
          </a:prstGeom>
          <a:solidFill>
            <a:schemeClr val="bg1"/>
          </a:solidFill>
          <a:ln w="38100">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eaLnBrk="1" hangingPunct="1"/>
            <a:r>
              <a:rPr lang="en-GB" altLang="en-US" sz="1600" b="1" dirty="0">
                <a:solidFill>
                  <a:srgbClr val="414042"/>
                </a:solidFill>
              </a:rPr>
              <a:t>What</a:t>
            </a:r>
            <a:r>
              <a:rPr lang="en-GB" altLang="en-US" sz="1600" dirty="0">
                <a:solidFill>
                  <a:srgbClr val="414042"/>
                </a:solidFill>
              </a:rPr>
              <a:t> do you think the conditions were like for the men who worked on the building of the Titanic?</a:t>
            </a:r>
          </a:p>
        </p:txBody>
      </p:sp>
      <p:sp>
        <p:nvSpPr>
          <p:cNvPr id="18" name="AutoShape 7">
            <a:extLst>
              <a:ext uri="{FF2B5EF4-FFF2-40B4-BE49-F238E27FC236}">
                <a16:creationId xmlns:a16="http://schemas.microsoft.com/office/drawing/2014/main" id="{7F728D7A-EC42-AA45-B960-3A903A63DDE2}"/>
              </a:ext>
            </a:extLst>
          </p:cNvPr>
          <p:cNvSpPr>
            <a:spLocks noChangeArrowheads="1"/>
          </p:cNvSpPr>
          <p:nvPr/>
        </p:nvSpPr>
        <p:spPr bwMode="auto">
          <a:xfrm>
            <a:off x="8049237" y="3659673"/>
            <a:ext cx="2852126" cy="1400539"/>
          </a:xfrm>
          <a:prstGeom prst="wedgeRoundRectCallout">
            <a:avLst>
              <a:gd name="adj1" fmla="val 74152"/>
              <a:gd name="adj2" fmla="val 34523"/>
              <a:gd name="adj3" fmla="val 16667"/>
            </a:avLst>
          </a:prstGeom>
          <a:solidFill>
            <a:schemeClr val="bg1"/>
          </a:solidFill>
          <a:ln w="38100">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eaLnBrk="1" hangingPunct="1"/>
            <a:r>
              <a:rPr lang="en-GB" altLang="en-US" sz="1600" dirty="0">
                <a:solidFill>
                  <a:srgbClr val="414042"/>
                </a:solidFill>
              </a:rPr>
              <a:t>The Titanic was described as ‘unsinkable’.</a:t>
            </a:r>
            <a:r>
              <a:rPr lang="en-GB" altLang="en-US" sz="1600" b="1" dirty="0">
                <a:solidFill>
                  <a:srgbClr val="414042"/>
                </a:solidFill>
              </a:rPr>
              <a:t> Why </a:t>
            </a:r>
            <a:r>
              <a:rPr lang="en-GB" altLang="en-US" sz="1600" dirty="0">
                <a:solidFill>
                  <a:srgbClr val="414042"/>
                </a:solidFill>
              </a:rPr>
              <a:t>do you think the builders were</a:t>
            </a:r>
            <a:br>
              <a:rPr lang="en-GB" altLang="en-US" sz="1600" dirty="0">
                <a:solidFill>
                  <a:srgbClr val="414042"/>
                </a:solidFill>
              </a:rPr>
            </a:br>
            <a:r>
              <a:rPr lang="en-GB" altLang="en-US" sz="1600" dirty="0">
                <a:solidFill>
                  <a:srgbClr val="414042"/>
                </a:solidFill>
              </a:rPr>
              <a:t>so confident?</a:t>
            </a:r>
          </a:p>
        </p:txBody>
      </p:sp>
      <p:sp>
        <p:nvSpPr>
          <p:cNvPr id="19" name="AutoShape 9">
            <a:extLst>
              <a:ext uri="{FF2B5EF4-FFF2-40B4-BE49-F238E27FC236}">
                <a16:creationId xmlns:a16="http://schemas.microsoft.com/office/drawing/2014/main" id="{CF2876F8-F3F2-4E4D-ADFB-4A8EC312EB21}"/>
              </a:ext>
            </a:extLst>
          </p:cNvPr>
          <p:cNvSpPr>
            <a:spLocks noChangeArrowheads="1"/>
          </p:cNvSpPr>
          <p:nvPr/>
        </p:nvSpPr>
        <p:spPr bwMode="auto">
          <a:xfrm>
            <a:off x="1290637" y="4123025"/>
            <a:ext cx="2994007" cy="1012825"/>
          </a:xfrm>
          <a:prstGeom prst="wedgeRoundRectCallout">
            <a:avLst>
              <a:gd name="adj1" fmla="val -68025"/>
              <a:gd name="adj2" fmla="val 10141"/>
              <a:gd name="adj3" fmla="val 16667"/>
            </a:avLst>
          </a:prstGeom>
          <a:solidFill>
            <a:schemeClr val="bg1"/>
          </a:solidFill>
          <a:ln w="38100">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eaLnBrk="1" hangingPunct="1"/>
            <a:r>
              <a:rPr lang="en-GB" altLang="en-US" sz="1600" b="1">
                <a:solidFill>
                  <a:srgbClr val="414042"/>
                </a:solidFill>
              </a:rPr>
              <a:t>Why</a:t>
            </a:r>
            <a:r>
              <a:rPr lang="en-GB" altLang="en-US" sz="1600">
                <a:solidFill>
                  <a:srgbClr val="414042"/>
                </a:solidFill>
              </a:rPr>
              <a:t> do you think it was important for workers not to have a fear of heights?</a:t>
            </a:r>
          </a:p>
        </p:txBody>
      </p:sp>
      <p:sp>
        <p:nvSpPr>
          <p:cNvPr id="21" name="AutoShape 12">
            <a:extLst>
              <a:ext uri="{FF2B5EF4-FFF2-40B4-BE49-F238E27FC236}">
                <a16:creationId xmlns:a16="http://schemas.microsoft.com/office/drawing/2014/main" id="{0B2A0DF4-61B1-4E44-8B23-49521DB547D1}"/>
              </a:ext>
            </a:extLst>
          </p:cNvPr>
          <p:cNvSpPr>
            <a:spLocks noChangeArrowheads="1"/>
          </p:cNvSpPr>
          <p:nvPr/>
        </p:nvSpPr>
        <p:spPr bwMode="auto">
          <a:xfrm>
            <a:off x="1279044" y="1903158"/>
            <a:ext cx="3125176" cy="819151"/>
          </a:xfrm>
          <a:prstGeom prst="wedgeRoundRectCallout">
            <a:avLst>
              <a:gd name="adj1" fmla="val -68840"/>
              <a:gd name="adj2" fmla="val 5595"/>
              <a:gd name="adj3" fmla="val 16667"/>
            </a:avLst>
          </a:prstGeom>
          <a:solidFill>
            <a:schemeClr val="bg1"/>
          </a:solidFill>
          <a:ln w="38100">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eaLnBrk="1" hangingPunct="1"/>
            <a:r>
              <a:rPr lang="en-GB" altLang="en-US" sz="1600" b="1">
                <a:solidFill>
                  <a:srgbClr val="414042"/>
                </a:solidFill>
              </a:rPr>
              <a:t>What</a:t>
            </a:r>
            <a:r>
              <a:rPr lang="en-GB" altLang="en-US" sz="1600">
                <a:solidFill>
                  <a:srgbClr val="414042"/>
                </a:solidFill>
              </a:rPr>
              <a:t> job would you have liked to have done and why?</a:t>
            </a:r>
          </a:p>
        </p:txBody>
      </p:sp>
      <p:sp>
        <p:nvSpPr>
          <p:cNvPr id="23" name="AutoShape 13">
            <a:extLst>
              <a:ext uri="{FF2B5EF4-FFF2-40B4-BE49-F238E27FC236}">
                <a16:creationId xmlns:a16="http://schemas.microsoft.com/office/drawing/2014/main" id="{55EFBD92-26BB-1149-A8E4-66E6426F529E}"/>
              </a:ext>
            </a:extLst>
          </p:cNvPr>
          <p:cNvSpPr>
            <a:spLocks noChangeArrowheads="1"/>
          </p:cNvSpPr>
          <p:nvPr/>
        </p:nvSpPr>
        <p:spPr bwMode="auto">
          <a:xfrm>
            <a:off x="8060830" y="1978799"/>
            <a:ext cx="2852126" cy="1314450"/>
          </a:xfrm>
          <a:prstGeom prst="wedgeRoundRectCallout">
            <a:avLst>
              <a:gd name="adj1" fmla="val 72839"/>
              <a:gd name="adj2" fmla="val 2725"/>
              <a:gd name="adj3" fmla="val 16667"/>
            </a:avLst>
          </a:prstGeom>
          <a:solidFill>
            <a:schemeClr val="bg1"/>
          </a:solidFill>
          <a:ln w="38100">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eaLnBrk="1" hangingPunct="1"/>
            <a:r>
              <a:rPr lang="en-GB" altLang="en-US" sz="1600" b="1" dirty="0">
                <a:solidFill>
                  <a:srgbClr val="414042"/>
                </a:solidFill>
              </a:rPr>
              <a:t>How</a:t>
            </a:r>
            <a:r>
              <a:rPr lang="en-GB" altLang="en-US" sz="1600" dirty="0">
                <a:solidFill>
                  <a:srgbClr val="414042"/>
                </a:solidFill>
              </a:rPr>
              <a:t> do you think the heavy components of the ship were transported around the shipyard?</a:t>
            </a:r>
          </a:p>
        </p:txBody>
      </p:sp>
      <p:sp>
        <p:nvSpPr>
          <p:cNvPr id="32" name="AutoShape 31">
            <a:extLst>
              <a:ext uri="{FF2B5EF4-FFF2-40B4-BE49-F238E27FC236}">
                <a16:creationId xmlns:a16="http://schemas.microsoft.com/office/drawing/2014/main" id="{899D757E-B9ED-E44D-829D-BAF5B60303C4}"/>
              </a:ext>
            </a:extLst>
          </p:cNvPr>
          <p:cNvSpPr>
            <a:spLocks noChangeArrowheads="1"/>
          </p:cNvSpPr>
          <p:nvPr/>
        </p:nvSpPr>
        <p:spPr bwMode="auto">
          <a:xfrm>
            <a:off x="6298547" y="601138"/>
            <a:ext cx="3897313" cy="1011237"/>
          </a:xfrm>
          <a:prstGeom prst="wedgeRoundRectCallout">
            <a:avLst>
              <a:gd name="adj1" fmla="val 68523"/>
              <a:gd name="adj2" fmla="val 1958"/>
              <a:gd name="adj3" fmla="val 16667"/>
            </a:avLst>
          </a:prstGeom>
          <a:solidFill>
            <a:schemeClr val="bg1"/>
          </a:solidFill>
          <a:ln w="38100">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eaLnBrk="1" hangingPunct="1"/>
            <a:r>
              <a:rPr lang="en-GB" altLang="en-US" sz="1600" b="1">
                <a:solidFill>
                  <a:srgbClr val="414042"/>
                </a:solidFill>
              </a:rPr>
              <a:t>Why</a:t>
            </a:r>
            <a:r>
              <a:rPr lang="en-GB" altLang="en-US" sz="1600">
                <a:solidFill>
                  <a:srgbClr val="414042"/>
                </a:solidFill>
              </a:rPr>
              <a:t> do you think the ship’s funnels extended so high above the deck?</a:t>
            </a:r>
          </a:p>
        </p:txBody>
      </p:sp>
      <p:sp>
        <p:nvSpPr>
          <p:cNvPr id="33" name="AutoShape 33">
            <a:extLst>
              <a:ext uri="{FF2B5EF4-FFF2-40B4-BE49-F238E27FC236}">
                <a16:creationId xmlns:a16="http://schemas.microsoft.com/office/drawing/2014/main" id="{F79AB4E2-EEC6-AA49-AEFD-2FD459BA236F}"/>
              </a:ext>
            </a:extLst>
          </p:cNvPr>
          <p:cNvSpPr>
            <a:spLocks noChangeArrowheads="1"/>
          </p:cNvSpPr>
          <p:nvPr/>
        </p:nvSpPr>
        <p:spPr bwMode="auto">
          <a:xfrm>
            <a:off x="6229400" y="5426636"/>
            <a:ext cx="4181337" cy="766762"/>
          </a:xfrm>
          <a:prstGeom prst="wedgeRoundRectCallout">
            <a:avLst>
              <a:gd name="adj1" fmla="val 62680"/>
              <a:gd name="adj2" fmla="val 12311"/>
              <a:gd name="adj3" fmla="val 16667"/>
            </a:avLst>
          </a:prstGeom>
          <a:solidFill>
            <a:schemeClr val="bg1"/>
          </a:solidFill>
          <a:ln w="38100">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eaLnBrk="1" hangingPunct="1"/>
            <a:r>
              <a:rPr lang="en-GB" altLang="en-US" sz="1600" b="1">
                <a:solidFill>
                  <a:srgbClr val="414042"/>
                </a:solidFill>
              </a:rPr>
              <a:t>Why </a:t>
            </a:r>
            <a:r>
              <a:rPr lang="en-GB" altLang="en-US" sz="1600">
                <a:solidFill>
                  <a:srgbClr val="414042"/>
                </a:solidFill>
              </a:rPr>
              <a:t>do you think so many people wanted to watch the launch of the ship?</a:t>
            </a:r>
          </a:p>
        </p:txBody>
      </p:sp>
      <p:sp>
        <p:nvSpPr>
          <p:cNvPr id="34" name="AutoShape 34">
            <a:extLst>
              <a:ext uri="{FF2B5EF4-FFF2-40B4-BE49-F238E27FC236}">
                <a16:creationId xmlns:a16="http://schemas.microsoft.com/office/drawing/2014/main" id="{D08FC3A6-0D61-1B4A-87A9-52E3F02C0A9A}"/>
              </a:ext>
            </a:extLst>
          </p:cNvPr>
          <p:cNvSpPr>
            <a:spLocks noChangeArrowheads="1"/>
          </p:cNvSpPr>
          <p:nvPr/>
        </p:nvSpPr>
        <p:spPr bwMode="auto">
          <a:xfrm>
            <a:off x="741638" y="3013092"/>
            <a:ext cx="3286125" cy="819150"/>
          </a:xfrm>
          <a:prstGeom prst="wedgeRoundRectCallout">
            <a:avLst>
              <a:gd name="adj1" fmla="val -45957"/>
              <a:gd name="adj2" fmla="val 85527"/>
              <a:gd name="adj3" fmla="val 16667"/>
            </a:avLst>
          </a:prstGeom>
          <a:solidFill>
            <a:schemeClr val="bg1"/>
          </a:solidFill>
          <a:ln w="38100">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eaLnBrk="1" hangingPunct="1"/>
            <a:r>
              <a:rPr lang="en-GB" altLang="en-US" sz="1600" b="1">
                <a:solidFill>
                  <a:srgbClr val="414042"/>
                </a:solidFill>
              </a:rPr>
              <a:t>Why </a:t>
            </a:r>
            <a:r>
              <a:rPr lang="en-GB" altLang="en-US" sz="1600">
                <a:solidFill>
                  <a:srgbClr val="414042"/>
                </a:solidFill>
              </a:rPr>
              <a:t>do you think the name </a:t>
            </a:r>
            <a:r>
              <a:rPr lang="en-GB" altLang="en-US" sz="1600" i="1">
                <a:solidFill>
                  <a:srgbClr val="414042"/>
                </a:solidFill>
              </a:rPr>
              <a:t>Titanic</a:t>
            </a:r>
            <a:r>
              <a:rPr lang="en-GB" altLang="en-US" sz="1600">
                <a:solidFill>
                  <a:srgbClr val="414042"/>
                </a:solidFill>
              </a:rPr>
              <a:t> was chosen?</a:t>
            </a:r>
          </a:p>
        </p:txBody>
      </p:sp>
      <p:sp>
        <p:nvSpPr>
          <p:cNvPr id="35" name="AutoShape 35">
            <a:extLst>
              <a:ext uri="{FF2B5EF4-FFF2-40B4-BE49-F238E27FC236}">
                <a16:creationId xmlns:a16="http://schemas.microsoft.com/office/drawing/2014/main" id="{DA58E9AA-BA39-E647-B985-92DE0B47B6B7}"/>
              </a:ext>
            </a:extLst>
          </p:cNvPr>
          <p:cNvSpPr>
            <a:spLocks noChangeArrowheads="1"/>
          </p:cNvSpPr>
          <p:nvPr/>
        </p:nvSpPr>
        <p:spPr bwMode="auto">
          <a:xfrm>
            <a:off x="2588263" y="5426635"/>
            <a:ext cx="3233697" cy="766762"/>
          </a:xfrm>
          <a:prstGeom prst="wedgeRoundRectCallout">
            <a:avLst>
              <a:gd name="adj1" fmla="val -77625"/>
              <a:gd name="adj2" fmla="val 25778"/>
              <a:gd name="adj3" fmla="val 16667"/>
            </a:avLst>
          </a:prstGeom>
          <a:solidFill>
            <a:schemeClr val="bg1"/>
          </a:solidFill>
          <a:ln w="38100">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eaLnBrk="1" hangingPunct="1"/>
            <a:r>
              <a:rPr lang="en-GB" altLang="en-US" sz="1600" b="1" dirty="0">
                <a:solidFill>
                  <a:srgbClr val="414042"/>
                </a:solidFill>
              </a:rPr>
              <a:t>What </a:t>
            </a:r>
            <a:r>
              <a:rPr lang="en-GB" altLang="en-US" sz="1600" dirty="0">
                <a:solidFill>
                  <a:srgbClr val="414042"/>
                </a:solidFill>
              </a:rPr>
              <a:t>distance was needed</a:t>
            </a:r>
            <a:br>
              <a:rPr lang="en-GB" altLang="en-US" sz="1600" dirty="0">
                <a:solidFill>
                  <a:srgbClr val="414042"/>
                </a:solidFill>
              </a:rPr>
            </a:br>
            <a:r>
              <a:rPr lang="en-GB" altLang="en-US" sz="1600" dirty="0">
                <a:solidFill>
                  <a:srgbClr val="414042"/>
                </a:solidFill>
              </a:rPr>
              <a:t>to stop the ship?</a:t>
            </a:r>
          </a:p>
        </p:txBody>
      </p:sp>
    </p:spTree>
    <p:extLst>
      <p:ext uri="{BB962C8B-B14F-4D97-AF65-F5344CB8AC3E}">
        <p14:creationId xmlns:p14="http://schemas.microsoft.com/office/powerpoint/2010/main" val="28043294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P spid="19" grpId="0" animBg="1"/>
      <p:bldP spid="21" grpId="0" animBg="1"/>
      <p:bldP spid="23" grpId="0" animBg="1"/>
      <p:bldP spid="32" grpId="0" animBg="1"/>
      <p:bldP spid="33" grpId="0" animBg="1"/>
      <p:bldP spid="34" grpId="0" animBg="1"/>
      <p:bldP spid="3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0C9E74-14F7-A64B-8830-2512D3134437}"/>
              </a:ext>
            </a:extLst>
          </p:cNvPr>
          <p:cNvSpPr txBox="1"/>
          <p:nvPr/>
        </p:nvSpPr>
        <p:spPr>
          <a:xfrm>
            <a:off x="12653319" y="3739977"/>
            <a:ext cx="184731" cy="369332"/>
          </a:xfrm>
          <a:prstGeom prst="rect">
            <a:avLst/>
          </a:prstGeom>
          <a:noFill/>
        </p:spPr>
        <p:txBody>
          <a:bodyPr wrap="none" rtlCol="0">
            <a:spAutoFit/>
          </a:bodyPr>
          <a:lstStyle/>
          <a:p>
            <a:endParaRPr lang="en-US"/>
          </a:p>
        </p:txBody>
      </p:sp>
      <p:sp>
        <p:nvSpPr>
          <p:cNvPr id="52" name="Subtitle 2">
            <a:extLst>
              <a:ext uri="{FF2B5EF4-FFF2-40B4-BE49-F238E27FC236}">
                <a16:creationId xmlns:a16="http://schemas.microsoft.com/office/drawing/2014/main" id="{A5B4066B-EFA0-DB49-9349-22DF539F647A}"/>
              </a:ext>
            </a:extLst>
          </p:cNvPr>
          <p:cNvSpPr txBox="1">
            <a:spLocks/>
          </p:cNvSpPr>
          <p:nvPr/>
        </p:nvSpPr>
        <p:spPr>
          <a:xfrm>
            <a:off x="0" y="654977"/>
            <a:ext cx="12192000" cy="46131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Phase 1a</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53" name="Subtitle 2">
            <a:extLst>
              <a:ext uri="{FF2B5EF4-FFF2-40B4-BE49-F238E27FC236}">
                <a16:creationId xmlns:a16="http://schemas.microsoft.com/office/drawing/2014/main" id="{22B80E6A-58CA-BA4C-B443-F0016F861099}"/>
              </a:ext>
            </a:extLst>
          </p:cNvPr>
          <p:cNvSpPr txBox="1">
            <a:spLocks/>
          </p:cNvSpPr>
          <p:nvPr/>
        </p:nvSpPr>
        <p:spPr>
          <a:xfrm>
            <a:off x="0" y="1096424"/>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000" b="1" dirty="0">
                <a:solidFill>
                  <a:srgbClr val="0070C0"/>
                </a:solidFill>
                <a:latin typeface="Comic Sans MS" panose="030F0902030302020204" pitchFamily="66" charset="0"/>
              </a:rPr>
              <a:t>Reading with a reader’s eye: Do I like it? How does it affect me?</a:t>
            </a:r>
            <a:endParaRPr lang="en-US" sz="2000" b="1" dirty="0">
              <a:solidFill>
                <a:srgbClr val="0070C0"/>
              </a:solidFill>
              <a:latin typeface="Comic Sans MS" panose="030F0902030302020204" pitchFamily="66" charset="0"/>
              <a:cs typeface="Arial" panose="020B0604020202020204" pitchFamily="34" charset="0"/>
            </a:endParaRPr>
          </a:p>
        </p:txBody>
      </p:sp>
      <p:sp>
        <p:nvSpPr>
          <p:cNvPr id="54" name="Rectangle 53">
            <a:extLst>
              <a:ext uri="{FF2B5EF4-FFF2-40B4-BE49-F238E27FC236}">
                <a16:creationId xmlns:a16="http://schemas.microsoft.com/office/drawing/2014/main" id="{00898082-5412-7249-8FFB-DAC7295E7BAF}"/>
              </a:ext>
            </a:extLst>
          </p:cNvPr>
          <p:cNvSpPr/>
          <p:nvPr/>
        </p:nvSpPr>
        <p:spPr>
          <a:xfrm>
            <a:off x="1056319" y="2174355"/>
            <a:ext cx="10147138" cy="3282707"/>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5" name="Text Box 6">
            <a:extLst>
              <a:ext uri="{FF2B5EF4-FFF2-40B4-BE49-F238E27FC236}">
                <a16:creationId xmlns:a16="http://schemas.microsoft.com/office/drawing/2014/main" id="{A25E2082-4CF6-C746-8AB9-7BD2EE7CDD65}"/>
              </a:ext>
            </a:extLst>
          </p:cNvPr>
          <p:cNvSpPr txBox="1">
            <a:spLocks noChangeArrowheads="1"/>
          </p:cNvSpPr>
          <p:nvPr/>
        </p:nvSpPr>
        <p:spPr bwMode="auto">
          <a:xfrm>
            <a:off x="5076747" y="2731997"/>
            <a:ext cx="5545944" cy="2902685"/>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500"/>
              </a:spcBef>
              <a:buNone/>
            </a:pPr>
            <a:r>
              <a:rPr lang="en-GB" altLang="en-US" sz="1800" dirty="0">
                <a:solidFill>
                  <a:srgbClr val="343433"/>
                </a:solidFill>
              </a:rPr>
              <a:t>Listen to your teacher read aloud the extracts on the next page.</a:t>
            </a:r>
          </a:p>
          <a:p>
            <a:pPr>
              <a:spcBef>
                <a:spcPts val="1500"/>
              </a:spcBef>
              <a:buNone/>
            </a:pPr>
            <a:r>
              <a:rPr lang="en-GB" altLang="en-US" sz="1800" dirty="0">
                <a:solidFill>
                  <a:srgbClr val="343433"/>
                </a:solidFill>
              </a:rPr>
              <a:t>Share your initial reactions with a partner.</a:t>
            </a:r>
          </a:p>
          <a:p>
            <a:pPr>
              <a:spcBef>
                <a:spcPts val="1500"/>
              </a:spcBef>
              <a:buNone/>
            </a:pPr>
            <a:r>
              <a:rPr lang="en-GB" altLang="en-US" sz="1800" dirty="0">
                <a:solidFill>
                  <a:srgbClr val="343433"/>
                </a:solidFill>
              </a:rPr>
              <a:t>Re-read the text either on your own or with a partner and jot down some thoughts using the ‘Tell me’ grid on the next slide:</a:t>
            </a:r>
          </a:p>
        </p:txBody>
      </p:sp>
      <p:sp>
        <p:nvSpPr>
          <p:cNvPr id="56" name="Rectangle 55">
            <a:extLst>
              <a:ext uri="{FF2B5EF4-FFF2-40B4-BE49-F238E27FC236}">
                <a16:creationId xmlns:a16="http://schemas.microsoft.com/office/drawing/2014/main" id="{E0986AF5-23D9-F34F-9F52-1FFA3550A3ED}"/>
              </a:ext>
            </a:extLst>
          </p:cNvPr>
          <p:cNvSpPr/>
          <p:nvPr/>
        </p:nvSpPr>
        <p:spPr>
          <a:xfrm>
            <a:off x="1056318" y="2181296"/>
            <a:ext cx="3439663" cy="326842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lvl="0" algn="ctr"/>
            <a:r>
              <a:rPr lang="en-GB" altLang="en-US" sz="2200" b="1" dirty="0">
                <a:solidFill>
                  <a:prstClr val="white"/>
                </a:solidFill>
                <a:latin typeface="Comic Sans MS" panose="030F0902030302020204" pitchFamily="66" charset="0"/>
              </a:rPr>
              <a:t>Phase 1a</a:t>
            </a:r>
          </a:p>
          <a:p>
            <a:pPr lvl="0" algn="ctr">
              <a:spcBef>
                <a:spcPts val="1000"/>
              </a:spcBef>
            </a:pPr>
            <a:r>
              <a:rPr lang="en-GB" altLang="en-US" dirty="0">
                <a:solidFill>
                  <a:prstClr val="white"/>
                </a:solidFill>
                <a:latin typeface="Comic Sans MS" panose="030F0902030302020204" pitchFamily="66" charset="0"/>
              </a:rPr>
              <a:t>Book Talk Reading</a:t>
            </a:r>
            <a:br>
              <a:rPr lang="en-GB" altLang="en-US" dirty="0">
                <a:solidFill>
                  <a:prstClr val="white"/>
                </a:solidFill>
                <a:latin typeface="Comic Sans MS" panose="030F0902030302020204" pitchFamily="66" charset="0"/>
              </a:rPr>
            </a:br>
            <a:r>
              <a:rPr lang="en-GB" altLang="en-US" dirty="0">
                <a:solidFill>
                  <a:prstClr val="white"/>
                </a:solidFill>
                <a:latin typeface="Comic Sans MS" panose="030F0902030302020204" pitchFamily="66" charset="0"/>
              </a:rPr>
              <a:t>as a reader</a:t>
            </a:r>
            <a:endParaRPr lang="en-GB" altLang="en-US" sz="1700" dirty="0">
              <a:solidFill>
                <a:prstClr val="white"/>
              </a:solidFill>
              <a:latin typeface="Comic Sans MS" panose="030F0902030302020204" pitchFamily="66" charset="0"/>
            </a:endParaRPr>
          </a:p>
        </p:txBody>
      </p:sp>
    </p:spTree>
    <p:extLst>
      <p:ext uri="{BB962C8B-B14F-4D97-AF65-F5344CB8AC3E}">
        <p14:creationId xmlns:p14="http://schemas.microsoft.com/office/powerpoint/2010/main" val="32936381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C9FA7A4-21BC-8F48-908C-66D8F6AC1B71}"/>
              </a:ext>
            </a:extLst>
          </p:cNvPr>
          <p:cNvSpPr/>
          <p:nvPr/>
        </p:nvSpPr>
        <p:spPr>
          <a:xfrm>
            <a:off x="1056319" y="3369349"/>
            <a:ext cx="5064485" cy="486032"/>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I want to know…</a:t>
            </a:r>
          </a:p>
        </p:txBody>
      </p:sp>
      <p:sp>
        <p:nvSpPr>
          <p:cNvPr id="18" name="Rectangle 17">
            <a:extLst>
              <a:ext uri="{FF2B5EF4-FFF2-40B4-BE49-F238E27FC236}">
                <a16:creationId xmlns:a16="http://schemas.microsoft.com/office/drawing/2014/main" id="{EF46A7DD-F4C6-B546-B806-0A7B634DC234}"/>
              </a:ext>
            </a:extLst>
          </p:cNvPr>
          <p:cNvSpPr/>
          <p:nvPr/>
        </p:nvSpPr>
        <p:spPr>
          <a:xfrm>
            <a:off x="6130828" y="3369349"/>
            <a:ext cx="5064485" cy="486032"/>
          </a:xfrm>
          <a:prstGeom prst="rect">
            <a:avLst/>
          </a:prstGeom>
          <a:solidFill>
            <a:srgbClr val="9020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It reminded me of…</a:t>
            </a:r>
          </a:p>
        </p:txBody>
      </p:sp>
      <p:sp>
        <p:nvSpPr>
          <p:cNvPr id="2" name="Rectangle 1">
            <a:extLst>
              <a:ext uri="{FF2B5EF4-FFF2-40B4-BE49-F238E27FC236}">
                <a16:creationId xmlns:a16="http://schemas.microsoft.com/office/drawing/2014/main" id="{EECE5433-EA07-204F-A5C1-0DF8ED38C337}"/>
              </a:ext>
            </a:extLst>
          </p:cNvPr>
          <p:cNvSpPr/>
          <p:nvPr/>
        </p:nvSpPr>
        <p:spPr>
          <a:xfrm>
            <a:off x="1056319" y="1091297"/>
            <a:ext cx="5064485" cy="4860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What I like</a:t>
            </a:r>
          </a:p>
        </p:txBody>
      </p:sp>
      <p:sp>
        <p:nvSpPr>
          <p:cNvPr id="16" name="Rectangle 15">
            <a:extLst>
              <a:ext uri="{FF2B5EF4-FFF2-40B4-BE49-F238E27FC236}">
                <a16:creationId xmlns:a16="http://schemas.microsoft.com/office/drawing/2014/main" id="{666F0AB0-B57E-1946-BB2E-88720E2CAAA6}"/>
              </a:ext>
            </a:extLst>
          </p:cNvPr>
          <p:cNvSpPr/>
          <p:nvPr/>
        </p:nvSpPr>
        <p:spPr>
          <a:xfrm>
            <a:off x="6130828" y="1091297"/>
            <a:ext cx="5064485" cy="486032"/>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What I didn’t like</a:t>
            </a:r>
          </a:p>
        </p:txBody>
      </p:sp>
      <p:sp>
        <p:nvSpPr>
          <p:cNvPr id="3" name="TextBox 2">
            <a:extLst>
              <a:ext uri="{FF2B5EF4-FFF2-40B4-BE49-F238E27FC236}">
                <a16:creationId xmlns:a16="http://schemas.microsoft.com/office/drawing/2014/main" id="{E40C9E74-14F7-A64B-8830-2512D3134437}"/>
              </a:ext>
            </a:extLst>
          </p:cNvPr>
          <p:cNvSpPr txBox="1"/>
          <p:nvPr/>
        </p:nvSpPr>
        <p:spPr>
          <a:xfrm>
            <a:off x="12653319" y="3739977"/>
            <a:ext cx="184731" cy="369332"/>
          </a:xfrm>
          <a:prstGeom prst="rect">
            <a:avLst/>
          </a:prstGeom>
          <a:noFill/>
        </p:spPr>
        <p:txBody>
          <a:bodyPr wrap="none" rtlCol="0">
            <a:spAutoFit/>
          </a:bodyPr>
          <a:lstStyle/>
          <a:p>
            <a:endParaRPr lang="en-US"/>
          </a:p>
        </p:txBody>
      </p:sp>
      <p:sp>
        <p:nvSpPr>
          <p:cNvPr id="50" name="Line 41">
            <a:extLst>
              <a:ext uri="{FF2B5EF4-FFF2-40B4-BE49-F238E27FC236}">
                <a16:creationId xmlns:a16="http://schemas.microsoft.com/office/drawing/2014/main" id="{EB1699CA-C86B-DA46-91B5-7253C2B8D341}"/>
              </a:ext>
            </a:extLst>
          </p:cNvPr>
          <p:cNvSpPr>
            <a:spLocks noChangeShapeType="1"/>
          </p:cNvSpPr>
          <p:nvPr/>
        </p:nvSpPr>
        <p:spPr bwMode="auto">
          <a:xfrm>
            <a:off x="6120805" y="1091297"/>
            <a:ext cx="0" cy="4572869"/>
          </a:xfrm>
          <a:prstGeom prst="line">
            <a:avLst/>
          </a:prstGeom>
          <a:noFill/>
          <a:ln w="38100">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 name="Rectangle 56">
            <a:extLst>
              <a:ext uri="{FF2B5EF4-FFF2-40B4-BE49-F238E27FC236}">
                <a16:creationId xmlns:a16="http://schemas.microsoft.com/office/drawing/2014/main" id="{6B07371E-7D32-884B-AEE7-9C3B35771CE4}"/>
              </a:ext>
            </a:extLst>
          </p:cNvPr>
          <p:cNvSpPr/>
          <p:nvPr/>
        </p:nvSpPr>
        <p:spPr>
          <a:xfrm>
            <a:off x="1056319" y="1075186"/>
            <a:ext cx="10147138" cy="4600684"/>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Line 41">
            <a:extLst>
              <a:ext uri="{FF2B5EF4-FFF2-40B4-BE49-F238E27FC236}">
                <a16:creationId xmlns:a16="http://schemas.microsoft.com/office/drawing/2014/main" id="{80DE8BEB-5AA2-A446-B373-8A15A7E4E1A8}"/>
              </a:ext>
            </a:extLst>
          </p:cNvPr>
          <p:cNvSpPr>
            <a:spLocks noChangeShapeType="1"/>
          </p:cNvSpPr>
          <p:nvPr/>
        </p:nvSpPr>
        <p:spPr bwMode="auto">
          <a:xfrm flipH="1">
            <a:off x="1056319" y="3369349"/>
            <a:ext cx="10137026" cy="3795"/>
          </a:xfrm>
          <a:prstGeom prst="line">
            <a:avLst/>
          </a:prstGeom>
          <a:noFill/>
          <a:ln w="38100">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extLst>
      <p:ext uri="{BB962C8B-B14F-4D97-AF65-F5344CB8AC3E}">
        <p14:creationId xmlns:p14="http://schemas.microsoft.com/office/powerpoint/2010/main" val="395623181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 outdoor, white, building&#10;&#10;Description automatically generated">
            <a:extLst>
              <a:ext uri="{FF2B5EF4-FFF2-40B4-BE49-F238E27FC236}">
                <a16:creationId xmlns:a16="http://schemas.microsoft.com/office/drawing/2014/main" id="{1A1D7AAA-4F28-134F-96FA-CCD5A0D7C5E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026041" y="1528837"/>
            <a:ext cx="3927353" cy="4237721"/>
          </a:xfrm>
          <a:prstGeom prst="rect">
            <a:avLst/>
          </a:prstGeom>
        </p:spPr>
      </p:pic>
      <p:sp>
        <p:nvSpPr>
          <p:cNvPr id="3" name="TextBox 2">
            <a:extLst>
              <a:ext uri="{FF2B5EF4-FFF2-40B4-BE49-F238E27FC236}">
                <a16:creationId xmlns:a16="http://schemas.microsoft.com/office/drawing/2014/main" id="{E40C9E74-14F7-A64B-8830-2512D3134437}"/>
              </a:ext>
            </a:extLst>
          </p:cNvPr>
          <p:cNvSpPr txBox="1"/>
          <p:nvPr/>
        </p:nvSpPr>
        <p:spPr>
          <a:xfrm>
            <a:off x="12653319" y="3739977"/>
            <a:ext cx="184731" cy="369332"/>
          </a:xfrm>
          <a:prstGeom prst="rect">
            <a:avLst/>
          </a:prstGeom>
          <a:noFill/>
        </p:spPr>
        <p:txBody>
          <a:bodyPr wrap="none" rtlCol="0">
            <a:spAutoFit/>
          </a:bodyPr>
          <a:lstStyle/>
          <a:p>
            <a:endParaRPr lang="en-US"/>
          </a:p>
        </p:txBody>
      </p:sp>
      <p:sp>
        <p:nvSpPr>
          <p:cNvPr id="10" name="Subtitle 2">
            <a:extLst>
              <a:ext uri="{FF2B5EF4-FFF2-40B4-BE49-F238E27FC236}">
                <a16:creationId xmlns:a16="http://schemas.microsoft.com/office/drawing/2014/main" id="{CD59E20E-9CA4-E445-B973-D7FC4F9803CC}"/>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The building of the ship</a:t>
            </a:r>
          </a:p>
        </p:txBody>
      </p:sp>
      <p:sp>
        <p:nvSpPr>
          <p:cNvPr id="12" name="Rectangle 2">
            <a:extLst>
              <a:ext uri="{FF2B5EF4-FFF2-40B4-BE49-F238E27FC236}">
                <a16:creationId xmlns:a16="http://schemas.microsoft.com/office/drawing/2014/main" id="{2075FE58-895F-AF45-972B-182F31B155B2}"/>
              </a:ext>
            </a:extLst>
          </p:cNvPr>
          <p:cNvSpPr>
            <a:spLocks noChangeArrowheads="1"/>
          </p:cNvSpPr>
          <p:nvPr/>
        </p:nvSpPr>
        <p:spPr bwMode="auto">
          <a:xfrm>
            <a:off x="5305944" y="1512059"/>
            <a:ext cx="5860015" cy="4254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indent="271463">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indent="0" eaLnBrk="1" hangingPunct="1">
              <a:spcBef>
                <a:spcPts val="1500"/>
              </a:spcBef>
              <a:buFontTx/>
              <a:buNone/>
            </a:pPr>
            <a:r>
              <a:rPr lang="en-GB" altLang="en-US" sz="1600" b="1" dirty="0">
                <a:solidFill>
                  <a:srgbClr val="414042"/>
                </a:solidFill>
              </a:rPr>
              <a:t>The Titanic </a:t>
            </a:r>
            <a:r>
              <a:rPr lang="en-GB" altLang="en-US" sz="1600" dirty="0">
                <a:solidFill>
                  <a:srgbClr val="414042"/>
                </a:solidFill>
              </a:rPr>
              <a:t>was constructed at Harland and Wolff’s large shipyard in Belfast, Ireland. 15,000 workers were </a:t>
            </a:r>
            <a:r>
              <a:rPr lang="en-US" altLang="en-US" sz="1600" dirty="0">
                <a:solidFill>
                  <a:srgbClr val="414042"/>
                </a:solidFill>
              </a:rPr>
              <a:t>employed by the company</a:t>
            </a:r>
            <a:r>
              <a:rPr lang="en-GB" altLang="en-US" sz="1600" dirty="0">
                <a:solidFill>
                  <a:srgbClr val="414042"/>
                </a:solidFill>
              </a:rPr>
              <a:t> and Titanic was built by 3,000 of them. Many injuries were caused to the workers in the time the ship was being assembled; there were eight fatalities</a:t>
            </a:r>
            <a:r>
              <a:rPr lang="en-US" altLang="en-US" sz="1600" dirty="0">
                <a:solidFill>
                  <a:srgbClr val="414042"/>
                </a:solidFill>
              </a:rPr>
              <a:t>, the youngest one being only fifteen years of age.</a:t>
            </a:r>
            <a:endParaRPr lang="en-GB" altLang="en-US" sz="1600" dirty="0">
              <a:solidFill>
                <a:srgbClr val="414042"/>
              </a:solidFill>
            </a:endParaRPr>
          </a:p>
          <a:p>
            <a:pPr indent="0" eaLnBrk="1" hangingPunct="1">
              <a:spcBef>
                <a:spcPts val="1500"/>
              </a:spcBef>
              <a:buFontTx/>
              <a:buNone/>
            </a:pPr>
            <a:r>
              <a:rPr lang="en-GB" altLang="en-US" sz="1600" dirty="0">
                <a:solidFill>
                  <a:srgbClr val="414042"/>
                </a:solidFill>
              </a:rPr>
              <a:t>Three slipways were dismantled and dry docks were created to house Titanic and her sister ship, Olympic. Building commenced on Titanic in Spring, 1909: 25 storeys, 46,000 tons and the largest moving object ever built were some of its claims at the time.</a:t>
            </a:r>
          </a:p>
          <a:p>
            <a:pPr indent="0" eaLnBrk="1" hangingPunct="1">
              <a:spcBef>
                <a:spcPts val="1500"/>
              </a:spcBef>
              <a:buFontTx/>
              <a:buNone/>
            </a:pPr>
            <a:r>
              <a:rPr lang="en-GB" altLang="en-US" sz="1600" dirty="0">
                <a:solidFill>
                  <a:srgbClr val="414042"/>
                </a:solidFill>
              </a:rPr>
              <a:t>2,000 one-inch thick steel plates were placed to form the hull, and were held together with more than three million steel and wrought iron rivets. Many riveters reported suffering from hearing problems later in life as a result</a:t>
            </a:r>
            <a:br>
              <a:rPr lang="en-GB" altLang="en-US" sz="1600" dirty="0">
                <a:solidFill>
                  <a:srgbClr val="414042"/>
                </a:solidFill>
              </a:rPr>
            </a:br>
            <a:r>
              <a:rPr lang="en-GB" altLang="en-US" sz="1600" dirty="0">
                <a:solidFill>
                  <a:srgbClr val="414042"/>
                </a:solidFill>
              </a:rPr>
              <a:t>of the noise that accompanied this task. </a:t>
            </a:r>
          </a:p>
        </p:txBody>
      </p:sp>
    </p:spTree>
    <p:extLst>
      <p:ext uri="{BB962C8B-B14F-4D97-AF65-F5344CB8AC3E}">
        <p14:creationId xmlns:p14="http://schemas.microsoft.com/office/powerpoint/2010/main" val="39778025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black, white&#10;&#10;Description automatically generated">
            <a:extLst>
              <a:ext uri="{FF2B5EF4-FFF2-40B4-BE49-F238E27FC236}">
                <a16:creationId xmlns:a16="http://schemas.microsoft.com/office/drawing/2014/main" id="{F934D2BA-D314-8248-ACAB-0A645A3A4E1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b="-285"/>
          <a:stretch/>
        </p:blipFill>
        <p:spPr>
          <a:xfrm>
            <a:off x="1395156" y="1010558"/>
            <a:ext cx="4029824" cy="3829889"/>
          </a:xfrm>
          <a:prstGeom prst="rect">
            <a:avLst/>
          </a:prstGeom>
        </p:spPr>
      </p:pic>
      <p:sp>
        <p:nvSpPr>
          <p:cNvPr id="3" name="TextBox 2">
            <a:extLst>
              <a:ext uri="{FF2B5EF4-FFF2-40B4-BE49-F238E27FC236}">
                <a16:creationId xmlns:a16="http://schemas.microsoft.com/office/drawing/2014/main" id="{E40C9E74-14F7-A64B-8830-2512D3134437}"/>
              </a:ext>
            </a:extLst>
          </p:cNvPr>
          <p:cNvSpPr txBox="1"/>
          <p:nvPr/>
        </p:nvSpPr>
        <p:spPr>
          <a:xfrm>
            <a:off x="12653319" y="3739977"/>
            <a:ext cx="184731" cy="369332"/>
          </a:xfrm>
          <a:prstGeom prst="rect">
            <a:avLst/>
          </a:prstGeom>
          <a:noFill/>
        </p:spPr>
        <p:txBody>
          <a:bodyPr wrap="none" rtlCol="0">
            <a:spAutoFit/>
          </a:bodyPr>
          <a:lstStyle/>
          <a:p>
            <a:endParaRPr lang="en-US"/>
          </a:p>
        </p:txBody>
      </p:sp>
      <p:sp>
        <p:nvSpPr>
          <p:cNvPr id="12" name="Rectangle 2">
            <a:extLst>
              <a:ext uri="{FF2B5EF4-FFF2-40B4-BE49-F238E27FC236}">
                <a16:creationId xmlns:a16="http://schemas.microsoft.com/office/drawing/2014/main" id="{2075FE58-895F-AF45-972B-182F31B155B2}"/>
              </a:ext>
            </a:extLst>
          </p:cNvPr>
          <p:cNvSpPr>
            <a:spLocks noChangeArrowheads="1"/>
          </p:cNvSpPr>
          <p:nvPr/>
        </p:nvSpPr>
        <p:spPr bwMode="auto">
          <a:xfrm>
            <a:off x="5680654" y="930102"/>
            <a:ext cx="5401416" cy="39690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indent="271463">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indent="0">
              <a:spcBef>
                <a:spcPts val="1500"/>
              </a:spcBef>
              <a:buNone/>
            </a:pPr>
            <a:r>
              <a:rPr lang="en-GB" altLang="en-US" sz="1600" dirty="0">
                <a:solidFill>
                  <a:srgbClr val="414042"/>
                </a:solidFill>
              </a:rPr>
              <a:t>Meanwhile, over 300 miles away in Netherton, West Midlands, Titanic’s anchors and chain were cast by British forging company N. </a:t>
            </a:r>
            <a:r>
              <a:rPr lang="en-GB" altLang="en-US" sz="1600" dirty="0" err="1">
                <a:solidFill>
                  <a:srgbClr val="414042"/>
                </a:solidFill>
              </a:rPr>
              <a:t>Hingley</a:t>
            </a:r>
            <a:r>
              <a:rPr lang="en-GB" altLang="en-US" sz="1600" dirty="0">
                <a:solidFill>
                  <a:srgbClr val="414042"/>
                </a:solidFill>
              </a:rPr>
              <a:t> &amp; sons Ltd. The centre anchor, over 5½ metres long and weighing over 15 tons, was the largest hand-forged anchor ever made at the time. On completion, the anchors and chains were drawn through the streets of Netherton on a wagon which was pulled by 20 shire horses.</a:t>
            </a:r>
          </a:p>
          <a:p>
            <a:pPr indent="0">
              <a:spcBef>
                <a:spcPts val="1500"/>
              </a:spcBef>
              <a:buNone/>
            </a:pPr>
            <a:r>
              <a:rPr lang="en-GB" altLang="en-US" sz="1600" dirty="0">
                <a:solidFill>
                  <a:srgbClr val="414042"/>
                </a:solidFill>
              </a:rPr>
              <a:t>This steam-powered vessel, which took over three years to build, had three propellers (each with three blades made from bronze) which were powered by a separate engine. Titanic needed a dedicated crew working 24 hours a day in shifts to ensure that the supply of coal being shovelled into its 29 boilers was maintained day and night.</a:t>
            </a:r>
          </a:p>
        </p:txBody>
      </p:sp>
      <p:sp>
        <p:nvSpPr>
          <p:cNvPr id="8" name="Rectangle 2">
            <a:extLst>
              <a:ext uri="{FF2B5EF4-FFF2-40B4-BE49-F238E27FC236}">
                <a16:creationId xmlns:a16="http://schemas.microsoft.com/office/drawing/2014/main" id="{BF0AE75D-2F83-314E-894C-B79F8A922A86}"/>
              </a:ext>
            </a:extLst>
          </p:cNvPr>
          <p:cNvSpPr>
            <a:spLocks noChangeArrowheads="1"/>
          </p:cNvSpPr>
          <p:nvPr/>
        </p:nvSpPr>
        <p:spPr bwMode="auto">
          <a:xfrm>
            <a:off x="1257497" y="5041784"/>
            <a:ext cx="9765638" cy="12583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indent="271463">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indent="0">
              <a:spcBef>
                <a:spcPts val="1500"/>
              </a:spcBef>
              <a:buNone/>
            </a:pPr>
            <a:r>
              <a:rPr lang="en-GB" altLang="en-US" sz="1600" dirty="0">
                <a:solidFill>
                  <a:srgbClr val="414042"/>
                </a:solidFill>
              </a:rPr>
              <a:t>Skilled carpenters used three different types of wood to produce the lavish fittings, the most impressive of which was the Grand Staircase which was constructed in solid English oak with sweeping curves, ornate panels and intricately carved balustrades. </a:t>
            </a:r>
          </a:p>
        </p:txBody>
      </p:sp>
    </p:spTree>
    <p:extLst>
      <p:ext uri="{BB962C8B-B14F-4D97-AF65-F5344CB8AC3E}">
        <p14:creationId xmlns:p14="http://schemas.microsoft.com/office/powerpoint/2010/main" val="30547447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0C9E74-14F7-A64B-8830-2512D3134437}"/>
              </a:ext>
            </a:extLst>
          </p:cNvPr>
          <p:cNvSpPr txBox="1"/>
          <p:nvPr/>
        </p:nvSpPr>
        <p:spPr>
          <a:xfrm>
            <a:off x="12653319" y="3739977"/>
            <a:ext cx="184731" cy="369332"/>
          </a:xfrm>
          <a:prstGeom prst="rect">
            <a:avLst/>
          </a:prstGeom>
          <a:noFill/>
        </p:spPr>
        <p:txBody>
          <a:bodyPr wrap="none" rtlCol="0">
            <a:spAutoFit/>
          </a:bodyPr>
          <a:lstStyle/>
          <a:p>
            <a:endParaRPr lang="en-US"/>
          </a:p>
        </p:txBody>
      </p:sp>
      <p:sp>
        <p:nvSpPr>
          <p:cNvPr id="6" name="Subtitle 2">
            <a:extLst>
              <a:ext uri="{FF2B5EF4-FFF2-40B4-BE49-F238E27FC236}">
                <a16:creationId xmlns:a16="http://schemas.microsoft.com/office/drawing/2014/main" id="{7A61D3F0-5A40-5141-8D00-DB1DA8430C85}"/>
              </a:ext>
            </a:extLst>
          </p:cNvPr>
          <p:cNvSpPr txBox="1">
            <a:spLocks/>
          </p:cNvSpPr>
          <p:nvPr/>
        </p:nvSpPr>
        <p:spPr>
          <a:xfrm>
            <a:off x="0" y="654977"/>
            <a:ext cx="12192000" cy="46131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Phase 1a</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7" name="Subtitle 2">
            <a:extLst>
              <a:ext uri="{FF2B5EF4-FFF2-40B4-BE49-F238E27FC236}">
                <a16:creationId xmlns:a16="http://schemas.microsoft.com/office/drawing/2014/main" id="{DF8FAC1D-C2DC-A543-833B-830F87726265}"/>
              </a:ext>
            </a:extLst>
          </p:cNvPr>
          <p:cNvSpPr txBox="1">
            <a:spLocks/>
          </p:cNvSpPr>
          <p:nvPr/>
        </p:nvSpPr>
        <p:spPr>
          <a:xfrm>
            <a:off x="0" y="1116296"/>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000" b="1" dirty="0">
                <a:solidFill>
                  <a:srgbClr val="0070C0"/>
                </a:solidFill>
                <a:latin typeface="Comic Sans MS" panose="030F0902030302020204" pitchFamily="66" charset="0"/>
              </a:rPr>
              <a:t>Reading with a reader’s eye: Do I like it? How does it affect me?</a:t>
            </a:r>
            <a:endParaRPr lang="en-US" sz="2000" b="1" dirty="0">
              <a:solidFill>
                <a:srgbClr val="0070C0"/>
              </a:solidFill>
              <a:latin typeface="Comic Sans MS" panose="030F0902030302020204" pitchFamily="66" charset="0"/>
              <a:cs typeface="Arial" panose="020B0604020202020204" pitchFamily="34" charset="0"/>
            </a:endParaRPr>
          </a:p>
        </p:txBody>
      </p:sp>
      <p:sp>
        <p:nvSpPr>
          <p:cNvPr id="8" name="Oval 4">
            <a:hlinkClick r:id="rId3" action="ppaction://hlinkfile"/>
            <a:extLst>
              <a:ext uri="{FF2B5EF4-FFF2-40B4-BE49-F238E27FC236}">
                <a16:creationId xmlns:a16="http://schemas.microsoft.com/office/drawing/2014/main" id="{609723F6-EB63-E944-98D4-803B0216F3C2}"/>
              </a:ext>
            </a:extLst>
          </p:cNvPr>
          <p:cNvSpPr>
            <a:spLocks noChangeArrowheads="1"/>
          </p:cNvSpPr>
          <p:nvPr/>
        </p:nvSpPr>
        <p:spPr bwMode="auto">
          <a:xfrm>
            <a:off x="4423378" y="2804631"/>
            <a:ext cx="2915981" cy="2373746"/>
          </a:xfrm>
          <a:prstGeom prst="ellipse">
            <a:avLst/>
          </a:prstGeom>
          <a:solidFill>
            <a:srgbClr val="0070C0"/>
          </a:solidFill>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buFontTx/>
              <a:buNone/>
            </a:pPr>
            <a:r>
              <a:rPr lang="en-GB" altLang="en-US" sz="2800" b="1" dirty="0">
                <a:solidFill>
                  <a:schemeClr val="bg1"/>
                </a:solidFill>
              </a:rPr>
              <a:t>Phase 1a</a:t>
            </a:r>
          </a:p>
          <a:p>
            <a:pPr algn="ctr" eaLnBrk="1" hangingPunct="1">
              <a:buFontTx/>
              <a:buNone/>
            </a:pPr>
            <a:r>
              <a:rPr lang="en-GB" altLang="en-US" sz="2000" dirty="0">
                <a:solidFill>
                  <a:schemeClr val="bg1"/>
                </a:solidFill>
              </a:rPr>
              <a:t>Book Talk</a:t>
            </a:r>
          </a:p>
          <a:p>
            <a:pPr algn="ctr" eaLnBrk="1" hangingPunct="1">
              <a:buFontTx/>
              <a:buNone/>
            </a:pPr>
            <a:r>
              <a:rPr lang="en-GB" altLang="en-US" sz="2000" dirty="0">
                <a:solidFill>
                  <a:schemeClr val="bg1"/>
                </a:solidFill>
              </a:rPr>
              <a:t>Reading as a</a:t>
            </a:r>
            <a:br>
              <a:rPr lang="en-GB" altLang="en-US" sz="2000" dirty="0">
                <a:solidFill>
                  <a:schemeClr val="bg1"/>
                </a:solidFill>
              </a:rPr>
            </a:br>
            <a:r>
              <a:rPr lang="en-GB" altLang="en-US" sz="2000" dirty="0">
                <a:solidFill>
                  <a:schemeClr val="bg1"/>
                </a:solidFill>
              </a:rPr>
              <a:t>reader</a:t>
            </a:r>
          </a:p>
        </p:txBody>
      </p:sp>
      <p:sp>
        <p:nvSpPr>
          <p:cNvPr id="10" name="Text Box 5">
            <a:extLst>
              <a:ext uri="{FF2B5EF4-FFF2-40B4-BE49-F238E27FC236}">
                <a16:creationId xmlns:a16="http://schemas.microsoft.com/office/drawing/2014/main" id="{0D67FAB0-B915-BE48-B7B3-333F51E0C785}"/>
              </a:ext>
            </a:extLst>
          </p:cNvPr>
          <p:cNvSpPr txBox="1">
            <a:spLocks noChangeArrowheads="1"/>
          </p:cNvSpPr>
          <p:nvPr/>
        </p:nvSpPr>
        <p:spPr bwMode="auto">
          <a:xfrm>
            <a:off x="1261161" y="4724415"/>
            <a:ext cx="2313920" cy="1306277"/>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343433"/>
                </a:solidFill>
              </a:rPr>
              <a:t>Put forward your ideas, but be prepared to change your mind</a:t>
            </a:r>
          </a:p>
        </p:txBody>
      </p:sp>
      <p:sp>
        <p:nvSpPr>
          <p:cNvPr id="13" name="Text Box 6">
            <a:extLst>
              <a:ext uri="{FF2B5EF4-FFF2-40B4-BE49-F238E27FC236}">
                <a16:creationId xmlns:a16="http://schemas.microsoft.com/office/drawing/2014/main" id="{C8D3489D-0016-744F-A679-91F6C78E1CE8}"/>
              </a:ext>
            </a:extLst>
          </p:cNvPr>
          <p:cNvSpPr txBox="1">
            <a:spLocks noChangeArrowheads="1"/>
          </p:cNvSpPr>
          <p:nvPr/>
        </p:nvSpPr>
        <p:spPr bwMode="auto">
          <a:xfrm>
            <a:off x="3889131" y="1834108"/>
            <a:ext cx="3984474" cy="582168"/>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343433"/>
                </a:solidFill>
              </a:rPr>
              <a:t>How</a:t>
            </a:r>
            <a:r>
              <a:rPr lang="en-US" altLang="en-US" sz="1600" dirty="0">
                <a:solidFill>
                  <a:srgbClr val="343433"/>
                </a:solidFill>
              </a:rPr>
              <a:t> does the text make you feel?</a:t>
            </a:r>
            <a:endParaRPr lang="en-GB" altLang="en-US" sz="1600" dirty="0">
              <a:solidFill>
                <a:srgbClr val="343433"/>
              </a:solidFill>
            </a:endParaRPr>
          </a:p>
        </p:txBody>
      </p:sp>
      <p:sp>
        <p:nvSpPr>
          <p:cNvPr id="14" name="Text Box 7">
            <a:extLst>
              <a:ext uri="{FF2B5EF4-FFF2-40B4-BE49-F238E27FC236}">
                <a16:creationId xmlns:a16="http://schemas.microsoft.com/office/drawing/2014/main" id="{59FAB8C8-B63F-B740-85B1-467BAA5BD720}"/>
              </a:ext>
            </a:extLst>
          </p:cNvPr>
          <p:cNvSpPr txBox="1">
            <a:spLocks noChangeArrowheads="1"/>
          </p:cNvSpPr>
          <p:nvPr/>
        </p:nvSpPr>
        <p:spPr bwMode="auto">
          <a:xfrm>
            <a:off x="1261117" y="1818594"/>
            <a:ext cx="2313963" cy="865301"/>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343433"/>
                </a:solidFill>
              </a:rPr>
              <a:t>What’s in </a:t>
            </a:r>
            <a:r>
              <a:rPr lang="en-GB" altLang="en-US" sz="1600" b="1" dirty="0">
                <a:solidFill>
                  <a:srgbClr val="343433"/>
                </a:solidFill>
              </a:rPr>
              <a:t>your</a:t>
            </a:r>
            <a:r>
              <a:rPr lang="en-GB" altLang="en-US" sz="1600" dirty="0">
                <a:solidFill>
                  <a:srgbClr val="343433"/>
                </a:solidFill>
              </a:rPr>
              <a:t> head? </a:t>
            </a:r>
            <a:br>
              <a:rPr lang="en-GB" altLang="en-US" sz="1600" dirty="0">
                <a:solidFill>
                  <a:srgbClr val="343433"/>
                </a:solidFill>
              </a:rPr>
            </a:br>
            <a:r>
              <a:rPr lang="en-GB" altLang="en-US" sz="1600" dirty="0">
                <a:solidFill>
                  <a:srgbClr val="343433"/>
                </a:solidFill>
              </a:rPr>
              <a:t>What do </a:t>
            </a:r>
            <a:r>
              <a:rPr lang="en-US" altLang="en-US" sz="1600" b="1" dirty="0">
                <a:solidFill>
                  <a:srgbClr val="343433"/>
                </a:solidFill>
              </a:rPr>
              <a:t>you</a:t>
            </a:r>
            <a:r>
              <a:rPr lang="en-US" altLang="en-US" sz="1600" dirty="0">
                <a:solidFill>
                  <a:srgbClr val="343433"/>
                </a:solidFill>
              </a:rPr>
              <a:t> think?</a:t>
            </a:r>
            <a:endParaRPr lang="en-GB" altLang="en-US" sz="1600" dirty="0">
              <a:solidFill>
                <a:srgbClr val="343433"/>
              </a:solidFill>
            </a:endParaRPr>
          </a:p>
        </p:txBody>
      </p:sp>
      <p:sp>
        <p:nvSpPr>
          <p:cNvPr id="15" name="Text Box 8">
            <a:extLst>
              <a:ext uri="{FF2B5EF4-FFF2-40B4-BE49-F238E27FC236}">
                <a16:creationId xmlns:a16="http://schemas.microsoft.com/office/drawing/2014/main" id="{0B575064-B591-6945-902E-FEAEB3611BCC}"/>
              </a:ext>
            </a:extLst>
          </p:cNvPr>
          <p:cNvSpPr txBox="1">
            <a:spLocks noChangeArrowheads="1"/>
          </p:cNvSpPr>
          <p:nvPr/>
        </p:nvSpPr>
        <p:spPr bwMode="auto">
          <a:xfrm>
            <a:off x="1261117" y="2901749"/>
            <a:ext cx="2313963" cy="1604811"/>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ct val="50000"/>
              </a:spcBef>
              <a:buFontTx/>
              <a:buNone/>
            </a:pPr>
            <a:r>
              <a:rPr lang="en-GB" altLang="en-US" sz="1600" dirty="0" err="1">
                <a:solidFill>
                  <a:srgbClr val="343433"/>
                </a:solidFill>
              </a:rPr>
              <a:t>Propos</a:t>
            </a:r>
            <a:r>
              <a:rPr lang="en-US" altLang="en-US" sz="1600" dirty="0">
                <a:solidFill>
                  <a:srgbClr val="343433"/>
                </a:solidFill>
              </a:rPr>
              <a:t>e</a:t>
            </a:r>
            <a:r>
              <a:rPr lang="en-GB" altLang="en-US" sz="1600" dirty="0">
                <a:solidFill>
                  <a:srgbClr val="343433"/>
                </a:solidFill>
              </a:rPr>
              <a:t> ideas using tentative language, such as </a:t>
            </a:r>
            <a:r>
              <a:rPr lang="en-US" altLang="en-US" sz="1600" dirty="0">
                <a:solidFill>
                  <a:srgbClr val="343433"/>
                </a:solidFill>
              </a:rPr>
              <a:t>I wonder why… I think that… Perhaps…</a:t>
            </a:r>
            <a:endParaRPr lang="en-GB" altLang="en-US" sz="1600" dirty="0">
              <a:solidFill>
                <a:srgbClr val="343433"/>
              </a:solidFill>
            </a:endParaRPr>
          </a:p>
        </p:txBody>
      </p:sp>
      <p:sp>
        <p:nvSpPr>
          <p:cNvPr id="16" name="Text Box 11">
            <a:extLst>
              <a:ext uri="{FF2B5EF4-FFF2-40B4-BE49-F238E27FC236}">
                <a16:creationId xmlns:a16="http://schemas.microsoft.com/office/drawing/2014/main" id="{56127191-F216-EC4A-940B-BF26CD4BFA23}"/>
              </a:ext>
            </a:extLst>
          </p:cNvPr>
          <p:cNvSpPr txBox="1">
            <a:spLocks noChangeArrowheads="1"/>
          </p:cNvSpPr>
          <p:nvPr/>
        </p:nvSpPr>
        <p:spPr bwMode="auto">
          <a:xfrm>
            <a:off x="3898256" y="5566732"/>
            <a:ext cx="3975350" cy="463662"/>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343433"/>
                </a:solidFill>
              </a:rPr>
              <a:t>All ideas are accepted</a:t>
            </a:r>
          </a:p>
        </p:txBody>
      </p:sp>
      <p:sp>
        <p:nvSpPr>
          <p:cNvPr id="17" name="Text Box 9">
            <a:extLst>
              <a:ext uri="{FF2B5EF4-FFF2-40B4-BE49-F238E27FC236}">
                <a16:creationId xmlns:a16="http://schemas.microsoft.com/office/drawing/2014/main" id="{53293DDF-74EE-114B-8C81-18B7005757BC}"/>
              </a:ext>
            </a:extLst>
          </p:cNvPr>
          <p:cNvSpPr txBox="1">
            <a:spLocks noChangeArrowheads="1"/>
          </p:cNvSpPr>
          <p:nvPr/>
        </p:nvSpPr>
        <p:spPr bwMode="auto">
          <a:xfrm>
            <a:off x="8271543" y="2901750"/>
            <a:ext cx="2562546" cy="1643264"/>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343433"/>
                </a:solidFill>
              </a:rPr>
              <a:t>Consider the</a:t>
            </a:r>
            <a:br>
              <a:rPr lang="en-GB" altLang="en-US" sz="1600" dirty="0">
                <a:solidFill>
                  <a:srgbClr val="343433"/>
                </a:solidFill>
              </a:rPr>
            </a:br>
            <a:r>
              <a:rPr lang="en-GB" altLang="en-US" sz="1600" dirty="0">
                <a:solidFill>
                  <a:srgbClr val="343433"/>
                </a:solidFill>
              </a:rPr>
              <a:t>opinions </a:t>
            </a:r>
            <a:br>
              <a:rPr lang="en-GB" altLang="en-US" sz="1600" dirty="0">
                <a:solidFill>
                  <a:srgbClr val="343433"/>
                </a:solidFill>
              </a:rPr>
            </a:br>
            <a:r>
              <a:rPr lang="en-GB" altLang="en-US" sz="1600" dirty="0">
                <a:solidFill>
                  <a:srgbClr val="343433"/>
                </a:solidFill>
              </a:rPr>
              <a:t>of others</a:t>
            </a:r>
          </a:p>
        </p:txBody>
      </p:sp>
      <p:sp>
        <p:nvSpPr>
          <p:cNvPr id="18" name="Text Box 6">
            <a:extLst>
              <a:ext uri="{FF2B5EF4-FFF2-40B4-BE49-F238E27FC236}">
                <a16:creationId xmlns:a16="http://schemas.microsoft.com/office/drawing/2014/main" id="{2CCF1363-7C78-734A-B3DD-D2839D090A40}"/>
              </a:ext>
            </a:extLst>
          </p:cNvPr>
          <p:cNvSpPr txBox="1">
            <a:spLocks noChangeArrowheads="1"/>
          </p:cNvSpPr>
          <p:nvPr/>
        </p:nvSpPr>
        <p:spPr bwMode="auto">
          <a:xfrm>
            <a:off x="8271543" y="1829864"/>
            <a:ext cx="2562546" cy="865301"/>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343433"/>
                </a:solidFill>
              </a:rPr>
              <a:t>Identify and discuss unknown words</a:t>
            </a:r>
          </a:p>
        </p:txBody>
      </p:sp>
      <p:sp>
        <p:nvSpPr>
          <p:cNvPr id="19" name="Text Box 6">
            <a:extLst>
              <a:ext uri="{FF2B5EF4-FFF2-40B4-BE49-F238E27FC236}">
                <a16:creationId xmlns:a16="http://schemas.microsoft.com/office/drawing/2014/main" id="{ABF09F3E-AD4D-4647-B23F-37122379224D}"/>
              </a:ext>
            </a:extLst>
          </p:cNvPr>
          <p:cNvSpPr txBox="1">
            <a:spLocks noChangeArrowheads="1"/>
          </p:cNvSpPr>
          <p:nvPr/>
        </p:nvSpPr>
        <p:spPr bwMode="auto">
          <a:xfrm>
            <a:off x="8271543" y="4724415"/>
            <a:ext cx="2562546" cy="1306277"/>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343433"/>
                </a:solidFill>
              </a:rPr>
              <a:t>Read aloud</a:t>
            </a:r>
            <a:br>
              <a:rPr lang="en-GB" altLang="en-US" sz="1600" dirty="0">
                <a:solidFill>
                  <a:srgbClr val="343433"/>
                </a:solidFill>
              </a:rPr>
            </a:br>
            <a:r>
              <a:rPr lang="en-GB" altLang="en-US" sz="1600" dirty="0">
                <a:solidFill>
                  <a:srgbClr val="343433"/>
                </a:solidFill>
              </a:rPr>
              <a:t>with prosody</a:t>
            </a:r>
          </a:p>
        </p:txBody>
      </p:sp>
    </p:spTree>
    <p:extLst>
      <p:ext uri="{BB962C8B-B14F-4D97-AF65-F5344CB8AC3E}">
        <p14:creationId xmlns:p14="http://schemas.microsoft.com/office/powerpoint/2010/main" val="410342573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Box 6">
            <a:extLst>
              <a:ext uri="{FF2B5EF4-FFF2-40B4-BE49-F238E27FC236}">
                <a16:creationId xmlns:a16="http://schemas.microsoft.com/office/drawing/2014/main" id="{210794C4-1EA2-214A-985C-EB3587290FFC}"/>
              </a:ext>
            </a:extLst>
          </p:cNvPr>
          <p:cNvSpPr txBox="1">
            <a:spLocks noChangeArrowheads="1"/>
          </p:cNvSpPr>
          <p:nvPr/>
        </p:nvSpPr>
        <p:spPr bwMode="auto">
          <a:xfrm>
            <a:off x="-270278" y="5579284"/>
            <a:ext cx="12169775" cy="777875"/>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endParaRPr lang="en-GB" altLang="en-US" sz="1800" dirty="0">
              <a:solidFill>
                <a:srgbClr val="343433"/>
              </a:solidFill>
            </a:endParaRPr>
          </a:p>
        </p:txBody>
      </p:sp>
      <p:sp>
        <p:nvSpPr>
          <p:cNvPr id="35" name="Subtitle 2">
            <a:extLst>
              <a:ext uri="{FF2B5EF4-FFF2-40B4-BE49-F238E27FC236}">
                <a16:creationId xmlns:a16="http://schemas.microsoft.com/office/drawing/2014/main" id="{C4A4D22C-6DC3-A240-B9ED-98A93AA43AE4}"/>
              </a:ext>
            </a:extLst>
          </p:cNvPr>
          <p:cNvSpPr txBox="1">
            <a:spLocks/>
          </p:cNvSpPr>
          <p:nvPr/>
        </p:nvSpPr>
        <p:spPr>
          <a:xfrm>
            <a:off x="0" y="712642"/>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Phase 1a Create opportunities to:</a:t>
            </a:r>
            <a:endParaRPr lang="en-US" sz="2500" b="1" dirty="0">
              <a:solidFill>
                <a:srgbClr val="0070C0"/>
              </a:solidFill>
              <a:latin typeface="Comic Sans MS" panose="030F0902030302020204" pitchFamily="66" charset="0"/>
              <a:cs typeface="Arial" panose="020B0604020202020204" pitchFamily="34" charset="0"/>
            </a:endParaRPr>
          </a:p>
        </p:txBody>
      </p:sp>
      <p:graphicFrame>
        <p:nvGraphicFramePr>
          <p:cNvPr id="4" name="Table 4">
            <a:extLst>
              <a:ext uri="{FF2B5EF4-FFF2-40B4-BE49-F238E27FC236}">
                <a16:creationId xmlns:a16="http://schemas.microsoft.com/office/drawing/2014/main" id="{D5F99053-3763-0845-B0DC-B5E2CEACD952}"/>
              </a:ext>
            </a:extLst>
          </p:cNvPr>
          <p:cNvGraphicFramePr>
            <a:graphicFrameLocks noGrp="1"/>
          </p:cNvGraphicFramePr>
          <p:nvPr>
            <p:extLst>
              <p:ext uri="{D42A27DB-BD31-4B8C-83A1-F6EECF244321}">
                <p14:modId xmlns:p14="http://schemas.microsoft.com/office/powerpoint/2010/main" val="1831561309"/>
              </p:ext>
            </p:extLst>
          </p:nvPr>
        </p:nvGraphicFramePr>
        <p:xfrm>
          <a:off x="871632" y="1424690"/>
          <a:ext cx="10448736" cy="3985134"/>
        </p:xfrm>
        <a:graphic>
          <a:graphicData uri="http://schemas.openxmlformats.org/drawingml/2006/table">
            <a:tbl>
              <a:tblPr firstRow="1" bandRow="1">
                <a:tableStyleId>{5C22544A-7EE6-4342-B048-85BDC9FD1C3A}</a:tableStyleId>
              </a:tblPr>
              <a:tblGrid>
                <a:gridCol w="2612184">
                  <a:extLst>
                    <a:ext uri="{9D8B030D-6E8A-4147-A177-3AD203B41FA5}">
                      <a16:colId xmlns:a16="http://schemas.microsoft.com/office/drawing/2014/main" val="366655502"/>
                    </a:ext>
                  </a:extLst>
                </a:gridCol>
                <a:gridCol w="2612184">
                  <a:extLst>
                    <a:ext uri="{9D8B030D-6E8A-4147-A177-3AD203B41FA5}">
                      <a16:colId xmlns:a16="http://schemas.microsoft.com/office/drawing/2014/main" val="128635826"/>
                    </a:ext>
                  </a:extLst>
                </a:gridCol>
                <a:gridCol w="2612184">
                  <a:extLst>
                    <a:ext uri="{9D8B030D-6E8A-4147-A177-3AD203B41FA5}">
                      <a16:colId xmlns:a16="http://schemas.microsoft.com/office/drawing/2014/main" val="971550250"/>
                    </a:ext>
                  </a:extLst>
                </a:gridCol>
                <a:gridCol w="2612184">
                  <a:extLst>
                    <a:ext uri="{9D8B030D-6E8A-4147-A177-3AD203B41FA5}">
                      <a16:colId xmlns:a16="http://schemas.microsoft.com/office/drawing/2014/main" val="3242468409"/>
                    </a:ext>
                  </a:extLst>
                </a:gridCol>
              </a:tblGrid>
              <a:tr h="1992567">
                <a:tc>
                  <a:txBody>
                    <a:bodyPr/>
                    <a:lstStyle/>
                    <a:p>
                      <a:r>
                        <a:rPr lang="en-US" dirty="0"/>
                        <a:t> </a:t>
                      </a:r>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dirty="0"/>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extLst>
                  <a:ext uri="{0D108BD9-81ED-4DB2-BD59-A6C34878D82A}">
                    <a16:rowId xmlns:a16="http://schemas.microsoft.com/office/drawing/2014/main" val="1296611071"/>
                  </a:ext>
                </a:extLst>
              </a:tr>
              <a:tr h="1992567">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dirty="0"/>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extLst>
                  <a:ext uri="{0D108BD9-81ED-4DB2-BD59-A6C34878D82A}">
                    <a16:rowId xmlns:a16="http://schemas.microsoft.com/office/drawing/2014/main" val="2424623524"/>
                  </a:ext>
                </a:extLst>
              </a:tr>
            </a:tbl>
          </a:graphicData>
        </a:graphic>
      </p:graphicFrame>
      <p:sp>
        <p:nvSpPr>
          <p:cNvPr id="36" name="TextBox 35">
            <a:extLst>
              <a:ext uri="{FF2B5EF4-FFF2-40B4-BE49-F238E27FC236}">
                <a16:creationId xmlns:a16="http://schemas.microsoft.com/office/drawing/2014/main" id="{61D8B0BC-BEE5-944D-A8F4-2AC327C92D95}"/>
              </a:ext>
            </a:extLst>
          </p:cNvPr>
          <p:cNvSpPr txBox="1"/>
          <p:nvPr/>
        </p:nvSpPr>
        <p:spPr>
          <a:xfrm>
            <a:off x="1000032" y="1888698"/>
            <a:ext cx="1184818" cy="1535614"/>
          </a:xfrm>
          <a:prstGeom prst="rect">
            <a:avLst/>
          </a:prstGeom>
          <a:noFill/>
        </p:spPr>
        <p:txBody>
          <a:bodyPr wrap="square">
            <a:noAutofit/>
          </a:bodyPr>
          <a:lstStyle/>
          <a:p>
            <a:pPr marL="0" marR="0" lvl="0" indent="0" algn="l" defTabSz="914400" rtl="0" eaLnBrk="1" fontAlgn="base" latinLnBrk="0" hangingPunct="1">
              <a:lnSpc>
                <a:spcPct val="100000"/>
              </a:lnSpc>
              <a:spcBef>
                <a:spcPts val="500"/>
              </a:spcBef>
              <a:spcAft>
                <a:spcPct val="0"/>
              </a:spcAft>
              <a:buClrTx/>
              <a:buSzTx/>
              <a:buFontTx/>
              <a:buNone/>
              <a:tabLst/>
            </a:pPr>
            <a:r>
              <a:rPr kumimoji="0" lang="en-GB" altLang="en-US" sz="1400" b="0" i="0" u="none" strike="noStrike" cap="none" normalizeH="0" baseline="0" dirty="0">
                <a:ln>
                  <a:noFill/>
                </a:ln>
                <a:solidFill>
                  <a:srgbClr val="343433"/>
                </a:solidFill>
                <a:effectLst/>
                <a:latin typeface="Comic Sans MS" panose="030F0702030302020204" pitchFamily="66" charset="0"/>
                <a:cs typeface="Arial" panose="020B0604020202020204" pitchFamily="34" charset="0"/>
              </a:rPr>
              <a:t>Speculate about what will happen next based on events so far.</a:t>
            </a:r>
          </a:p>
        </p:txBody>
      </p:sp>
      <p:pic>
        <p:nvPicPr>
          <p:cNvPr id="7" name="Picture 6" descr="Logo&#10;&#10;Description automatically generated">
            <a:extLst>
              <a:ext uri="{FF2B5EF4-FFF2-40B4-BE49-F238E27FC236}">
                <a16:creationId xmlns:a16="http://schemas.microsoft.com/office/drawing/2014/main" id="{33560748-C26E-8D44-801E-95A473A6109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34766" y="2006588"/>
            <a:ext cx="1053889" cy="1349210"/>
          </a:xfrm>
          <a:prstGeom prst="rect">
            <a:avLst/>
          </a:prstGeom>
        </p:spPr>
      </p:pic>
      <p:sp>
        <p:nvSpPr>
          <p:cNvPr id="37" name="Rectangle 36">
            <a:extLst>
              <a:ext uri="{FF2B5EF4-FFF2-40B4-BE49-F238E27FC236}">
                <a16:creationId xmlns:a16="http://schemas.microsoft.com/office/drawing/2014/main" id="{AC021DC1-EE54-A240-B05D-C642606AAB91}"/>
              </a:ext>
            </a:extLst>
          </p:cNvPr>
          <p:cNvSpPr/>
          <p:nvPr/>
        </p:nvSpPr>
        <p:spPr>
          <a:xfrm>
            <a:off x="861105" y="1424690"/>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Predict</a:t>
            </a:r>
          </a:p>
        </p:txBody>
      </p:sp>
      <p:sp>
        <p:nvSpPr>
          <p:cNvPr id="40" name="Rectangle 39">
            <a:extLst>
              <a:ext uri="{FF2B5EF4-FFF2-40B4-BE49-F238E27FC236}">
                <a16:creationId xmlns:a16="http://schemas.microsoft.com/office/drawing/2014/main" id="{1D167B32-8B2A-5840-A20D-B56A8DB5D472}"/>
              </a:ext>
            </a:extLst>
          </p:cNvPr>
          <p:cNvSpPr/>
          <p:nvPr/>
        </p:nvSpPr>
        <p:spPr>
          <a:xfrm>
            <a:off x="3485505" y="1424690"/>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Question and discuss</a:t>
            </a:r>
          </a:p>
        </p:txBody>
      </p:sp>
      <p:sp>
        <p:nvSpPr>
          <p:cNvPr id="41" name="Rectangle 40">
            <a:extLst>
              <a:ext uri="{FF2B5EF4-FFF2-40B4-BE49-F238E27FC236}">
                <a16:creationId xmlns:a16="http://schemas.microsoft.com/office/drawing/2014/main" id="{0446FE90-8563-A748-BDBA-22702D856E4A}"/>
              </a:ext>
            </a:extLst>
          </p:cNvPr>
          <p:cNvSpPr/>
          <p:nvPr/>
        </p:nvSpPr>
        <p:spPr>
          <a:xfrm>
            <a:off x="6108125" y="1424690"/>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Clarify</a:t>
            </a:r>
          </a:p>
        </p:txBody>
      </p:sp>
      <p:sp>
        <p:nvSpPr>
          <p:cNvPr id="42" name="Rectangle 41">
            <a:extLst>
              <a:ext uri="{FF2B5EF4-FFF2-40B4-BE49-F238E27FC236}">
                <a16:creationId xmlns:a16="http://schemas.microsoft.com/office/drawing/2014/main" id="{257E3B1D-7C0B-504F-92CA-CA3FEC74397F}"/>
              </a:ext>
            </a:extLst>
          </p:cNvPr>
          <p:cNvSpPr/>
          <p:nvPr/>
        </p:nvSpPr>
        <p:spPr>
          <a:xfrm>
            <a:off x="8710648" y="1424690"/>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err="1">
                <a:latin typeface="Comic Sans MS" panose="030F0902030302020204" pitchFamily="66" charset="0"/>
              </a:rPr>
              <a:t>Summarise</a:t>
            </a:r>
            <a:endParaRPr lang="en-US" b="1" dirty="0">
              <a:latin typeface="Comic Sans MS" panose="030F0902030302020204" pitchFamily="66" charset="0"/>
            </a:endParaRPr>
          </a:p>
        </p:txBody>
      </p:sp>
      <p:sp>
        <p:nvSpPr>
          <p:cNvPr id="43" name="Rectangle 42">
            <a:extLst>
              <a:ext uri="{FF2B5EF4-FFF2-40B4-BE49-F238E27FC236}">
                <a16:creationId xmlns:a16="http://schemas.microsoft.com/office/drawing/2014/main" id="{805696DF-6A12-174F-B930-80390E4D8A3F}"/>
              </a:ext>
            </a:extLst>
          </p:cNvPr>
          <p:cNvSpPr/>
          <p:nvPr/>
        </p:nvSpPr>
        <p:spPr>
          <a:xfrm>
            <a:off x="861105" y="3424312"/>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Think aloud</a:t>
            </a:r>
          </a:p>
        </p:txBody>
      </p:sp>
      <p:sp>
        <p:nvSpPr>
          <p:cNvPr id="44" name="Rectangle 43">
            <a:extLst>
              <a:ext uri="{FF2B5EF4-FFF2-40B4-BE49-F238E27FC236}">
                <a16:creationId xmlns:a16="http://schemas.microsoft.com/office/drawing/2014/main" id="{8479B84B-18CF-514D-B891-EBF4900F2878}"/>
              </a:ext>
            </a:extLst>
          </p:cNvPr>
          <p:cNvSpPr/>
          <p:nvPr/>
        </p:nvSpPr>
        <p:spPr>
          <a:xfrm>
            <a:off x="3485505" y="3424312"/>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Note the structure</a:t>
            </a:r>
          </a:p>
        </p:txBody>
      </p:sp>
      <p:sp>
        <p:nvSpPr>
          <p:cNvPr id="45" name="Rectangle 44">
            <a:extLst>
              <a:ext uri="{FF2B5EF4-FFF2-40B4-BE49-F238E27FC236}">
                <a16:creationId xmlns:a16="http://schemas.microsoft.com/office/drawing/2014/main" id="{C6E1ADB9-3AEE-3141-B8FB-00194DDC9258}"/>
              </a:ext>
            </a:extLst>
          </p:cNvPr>
          <p:cNvSpPr/>
          <p:nvPr/>
        </p:nvSpPr>
        <p:spPr>
          <a:xfrm>
            <a:off x="6108125" y="3424312"/>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Make connections</a:t>
            </a:r>
          </a:p>
        </p:txBody>
      </p:sp>
      <p:sp>
        <p:nvSpPr>
          <p:cNvPr id="46" name="Rectangle 45">
            <a:extLst>
              <a:ext uri="{FF2B5EF4-FFF2-40B4-BE49-F238E27FC236}">
                <a16:creationId xmlns:a16="http://schemas.microsoft.com/office/drawing/2014/main" id="{55369F07-0B39-234D-80A1-2A94E158FA25}"/>
              </a:ext>
            </a:extLst>
          </p:cNvPr>
          <p:cNvSpPr/>
          <p:nvPr/>
        </p:nvSpPr>
        <p:spPr>
          <a:xfrm>
            <a:off x="8710648" y="3424312"/>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err="1">
                <a:latin typeface="Comic Sans MS" panose="030F0902030302020204" pitchFamily="66" charset="0"/>
              </a:rPr>
              <a:t>Visualise</a:t>
            </a:r>
            <a:endParaRPr lang="en-US" b="1" dirty="0">
              <a:latin typeface="Comic Sans MS" panose="030F0902030302020204" pitchFamily="66" charset="0"/>
            </a:endParaRPr>
          </a:p>
        </p:txBody>
      </p:sp>
      <p:sp>
        <p:nvSpPr>
          <p:cNvPr id="47" name="TextBox 46">
            <a:extLst>
              <a:ext uri="{FF2B5EF4-FFF2-40B4-BE49-F238E27FC236}">
                <a16:creationId xmlns:a16="http://schemas.microsoft.com/office/drawing/2014/main" id="{3EDBD288-2FF2-0047-B75C-12A9ECE7E4CC}"/>
              </a:ext>
            </a:extLst>
          </p:cNvPr>
          <p:cNvSpPr txBox="1"/>
          <p:nvPr/>
        </p:nvSpPr>
        <p:spPr>
          <a:xfrm>
            <a:off x="3572410" y="1888698"/>
            <a:ext cx="1053889" cy="1453064"/>
          </a:xfrm>
          <a:prstGeom prst="rect">
            <a:avLst/>
          </a:prstGeom>
          <a:noFill/>
        </p:spPr>
        <p:txBody>
          <a:bodyPr wrap="square">
            <a:noAutofit/>
          </a:bodyPr>
          <a:lstStyle/>
          <a:p>
            <a:pPr lvl="0" fontAlgn="base">
              <a:spcBef>
                <a:spcPct val="20000"/>
              </a:spcBef>
              <a:spcAft>
                <a:spcPct val="0"/>
              </a:spcAft>
            </a:pPr>
            <a:r>
              <a:rPr lang="en-GB" altLang="en-US" sz="1400" dirty="0">
                <a:solidFill>
                  <a:srgbClr val="343433"/>
                </a:solidFill>
                <a:latin typeface="Comic Sans MS" panose="030F0702030302020204" pitchFamily="66" charset="0"/>
                <a:cs typeface="Arial" panose="020B0604020202020204" pitchFamily="34" charset="0"/>
              </a:rPr>
              <a:t>Why</a:t>
            </a:r>
            <a:br>
              <a:rPr lang="en-GB" altLang="en-US" sz="1400" dirty="0">
                <a:solidFill>
                  <a:srgbClr val="343433"/>
                </a:solidFill>
                <a:latin typeface="Comic Sans MS" panose="030F0702030302020204" pitchFamily="66" charset="0"/>
                <a:cs typeface="Arial" panose="020B0604020202020204" pitchFamily="34" charset="0"/>
              </a:rPr>
            </a:br>
            <a:r>
              <a:rPr lang="en-GB" altLang="en-US" sz="1400" dirty="0">
                <a:solidFill>
                  <a:srgbClr val="343433"/>
                </a:solidFill>
                <a:latin typeface="Comic Sans MS" panose="030F0702030302020204" pitchFamily="66" charset="0"/>
                <a:cs typeface="Arial" panose="020B0604020202020204" pitchFamily="34" charset="0"/>
              </a:rPr>
              <a:t>has the character said/done that?</a:t>
            </a:r>
          </a:p>
        </p:txBody>
      </p:sp>
      <p:sp>
        <p:nvSpPr>
          <p:cNvPr id="48" name="TextBox 47">
            <a:extLst>
              <a:ext uri="{FF2B5EF4-FFF2-40B4-BE49-F238E27FC236}">
                <a16:creationId xmlns:a16="http://schemas.microsoft.com/office/drawing/2014/main" id="{C1B3BF47-6F07-5F49-9793-9EE3037B9C0F}"/>
              </a:ext>
            </a:extLst>
          </p:cNvPr>
          <p:cNvSpPr txBox="1"/>
          <p:nvPr/>
        </p:nvSpPr>
        <p:spPr>
          <a:xfrm>
            <a:off x="6205077" y="1888698"/>
            <a:ext cx="1569089" cy="1411789"/>
          </a:xfrm>
          <a:prstGeom prst="rect">
            <a:avLst/>
          </a:prstGeom>
          <a:noFill/>
        </p:spPr>
        <p:txBody>
          <a:bodyPr wrap="square">
            <a:noAutofit/>
          </a:bodyPr>
          <a:lstStyle/>
          <a:p>
            <a:pPr lvl="0" fontAlgn="base">
              <a:spcBef>
                <a:spcPct val="20000"/>
              </a:spcBef>
              <a:spcAft>
                <a:spcPct val="0"/>
              </a:spcAft>
            </a:pPr>
            <a:r>
              <a:rPr lang="en-GB" altLang="en-US" sz="1400" dirty="0">
                <a:solidFill>
                  <a:srgbClr val="343433"/>
                </a:solidFill>
                <a:latin typeface="Comic Sans MS" panose="030F0702030302020204" pitchFamily="66" charset="0"/>
                <a:cs typeface="Arial" panose="020B0604020202020204" pitchFamily="34" charset="0"/>
              </a:rPr>
              <a:t>Has the text been understood – words, phrases,</a:t>
            </a:r>
          </a:p>
          <a:p>
            <a:pPr lvl="0" fontAlgn="base">
              <a:spcBef>
                <a:spcPct val="20000"/>
              </a:spcBef>
              <a:spcAft>
                <a:spcPct val="0"/>
              </a:spcAft>
            </a:pPr>
            <a:r>
              <a:rPr lang="en-GB" altLang="en-US" sz="1400" dirty="0">
                <a:solidFill>
                  <a:srgbClr val="343433"/>
                </a:solidFill>
                <a:latin typeface="Comic Sans MS" panose="030F0702030302020204" pitchFamily="66" charset="0"/>
                <a:cs typeface="Arial" panose="020B0604020202020204" pitchFamily="34" charset="0"/>
              </a:rPr>
              <a:t> etc.?</a:t>
            </a:r>
          </a:p>
        </p:txBody>
      </p:sp>
      <p:sp>
        <p:nvSpPr>
          <p:cNvPr id="49" name="TextBox 48">
            <a:extLst>
              <a:ext uri="{FF2B5EF4-FFF2-40B4-BE49-F238E27FC236}">
                <a16:creationId xmlns:a16="http://schemas.microsoft.com/office/drawing/2014/main" id="{A019C692-F4DE-3B46-893A-0E2718520778}"/>
              </a:ext>
            </a:extLst>
          </p:cNvPr>
          <p:cNvSpPr txBox="1"/>
          <p:nvPr/>
        </p:nvSpPr>
        <p:spPr>
          <a:xfrm>
            <a:off x="8767406" y="1888698"/>
            <a:ext cx="2552609" cy="1453064"/>
          </a:xfrm>
          <a:prstGeom prst="rect">
            <a:avLst/>
          </a:prstGeom>
          <a:noFill/>
        </p:spPr>
        <p:txBody>
          <a:bodyPr wrap="square">
            <a:noAutofit/>
          </a:bodyPr>
          <a:lstStyle/>
          <a:p>
            <a:pPr lvl="0" fontAlgn="base">
              <a:spcBef>
                <a:spcPct val="20000"/>
              </a:spcBef>
              <a:spcAft>
                <a:spcPct val="0"/>
              </a:spcAft>
            </a:pPr>
            <a:r>
              <a:rPr lang="en-GB" altLang="en-US" sz="1400" dirty="0">
                <a:solidFill>
                  <a:srgbClr val="343433"/>
                </a:solidFill>
                <a:latin typeface="Comic Sans MS" panose="030F0702030302020204" pitchFamily="66" charset="0"/>
                <a:cs typeface="Arial" panose="020B0604020202020204" pitchFamily="34" charset="0"/>
              </a:rPr>
              <a:t>Collate the main ideas or events and summarise them</a:t>
            </a:r>
            <a:r>
              <a:rPr lang="en-GB" altLang="en-US" sz="1600" dirty="0">
                <a:solidFill>
                  <a:srgbClr val="343433"/>
                </a:solidFill>
                <a:latin typeface="Comic Sans MS" panose="030F0702030302020204" pitchFamily="66" charset="0"/>
                <a:cs typeface="Arial" panose="020B0604020202020204" pitchFamily="34" charset="0"/>
              </a:rPr>
              <a:t>.</a:t>
            </a:r>
          </a:p>
        </p:txBody>
      </p:sp>
      <p:sp>
        <p:nvSpPr>
          <p:cNvPr id="51" name="TextBox 50">
            <a:extLst>
              <a:ext uri="{FF2B5EF4-FFF2-40B4-BE49-F238E27FC236}">
                <a16:creationId xmlns:a16="http://schemas.microsoft.com/office/drawing/2014/main" id="{7392440C-4168-B840-BC3B-969FDBDBE49B}"/>
              </a:ext>
            </a:extLst>
          </p:cNvPr>
          <p:cNvSpPr txBox="1"/>
          <p:nvPr/>
        </p:nvSpPr>
        <p:spPr>
          <a:xfrm>
            <a:off x="3572409" y="3878272"/>
            <a:ext cx="1351283" cy="1535614"/>
          </a:xfrm>
          <a:prstGeom prst="rect">
            <a:avLst/>
          </a:prstGeom>
          <a:noFill/>
        </p:spPr>
        <p:txBody>
          <a:bodyPr wrap="square">
            <a:noAutofit/>
          </a:bodyPr>
          <a:lstStyle/>
          <a:p>
            <a:pPr lvl="0" fontAlgn="base">
              <a:spcBef>
                <a:spcPct val="20000"/>
              </a:spcBef>
              <a:spcAft>
                <a:spcPct val="0"/>
              </a:spcAft>
            </a:pPr>
            <a:r>
              <a:rPr lang="en-GB" altLang="en-US" sz="1400" dirty="0">
                <a:solidFill>
                  <a:srgbClr val="343433"/>
                </a:solidFill>
                <a:latin typeface="Comic Sans MS" panose="030F0702030302020204" pitchFamily="66" charset="0"/>
                <a:cs typeface="Arial" panose="020B0604020202020204" pitchFamily="34" charset="0"/>
              </a:rPr>
              <a:t>Organisation, language features, layout.</a:t>
            </a:r>
          </a:p>
        </p:txBody>
      </p:sp>
      <p:sp>
        <p:nvSpPr>
          <p:cNvPr id="52" name="TextBox 51">
            <a:extLst>
              <a:ext uri="{FF2B5EF4-FFF2-40B4-BE49-F238E27FC236}">
                <a16:creationId xmlns:a16="http://schemas.microsoft.com/office/drawing/2014/main" id="{2E3A6FC7-A285-5E4B-8691-889100C6FAB5}"/>
              </a:ext>
            </a:extLst>
          </p:cNvPr>
          <p:cNvSpPr txBox="1"/>
          <p:nvPr/>
        </p:nvSpPr>
        <p:spPr>
          <a:xfrm>
            <a:off x="6205077" y="3878272"/>
            <a:ext cx="1351283" cy="1411789"/>
          </a:xfrm>
          <a:prstGeom prst="rect">
            <a:avLst/>
          </a:prstGeom>
          <a:noFill/>
        </p:spPr>
        <p:txBody>
          <a:bodyPr wrap="square">
            <a:noAutofit/>
          </a:bodyPr>
          <a:lstStyle/>
          <a:p>
            <a:pPr lvl="0" fontAlgn="base">
              <a:spcBef>
                <a:spcPct val="20000"/>
              </a:spcBef>
              <a:spcAft>
                <a:spcPct val="0"/>
              </a:spcAft>
            </a:pPr>
            <a:r>
              <a:rPr lang="en-GB" altLang="en-US" sz="1400" dirty="0">
                <a:solidFill>
                  <a:srgbClr val="343433"/>
                </a:solidFill>
                <a:latin typeface="Comic Sans MS" panose="030F0702030302020204" pitchFamily="66" charset="0"/>
                <a:cs typeface="Arial" panose="020B0604020202020204" pitchFamily="34" charset="0"/>
              </a:rPr>
              <a:t>How does this text relate</a:t>
            </a:r>
            <a:br>
              <a:rPr lang="en-GB" altLang="en-US" sz="1400" dirty="0">
                <a:solidFill>
                  <a:srgbClr val="343433"/>
                </a:solidFill>
                <a:latin typeface="Comic Sans MS" panose="030F0702030302020204" pitchFamily="66" charset="0"/>
                <a:cs typeface="Arial" panose="020B0604020202020204" pitchFamily="34" charset="0"/>
              </a:rPr>
            </a:br>
            <a:r>
              <a:rPr lang="en-GB" altLang="en-US" sz="1400" dirty="0">
                <a:solidFill>
                  <a:srgbClr val="343433"/>
                </a:solidFill>
                <a:latin typeface="Comic Sans MS" panose="030F0702030302020204" pitchFamily="66" charset="0"/>
                <a:cs typeface="Arial" panose="020B0604020202020204" pitchFamily="34" charset="0"/>
              </a:rPr>
              <a:t>to other texts, your life, the world?</a:t>
            </a:r>
          </a:p>
        </p:txBody>
      </p:sp>
      <p:sp>
        <p:nvSpPr>
          <p:cNvPr id="53" name="TextBox 52">
            <a:extLst>
              <a:ext uri="{FF2B5EF4-FFF2-40B4-BE49-F238E27FC236}">
                <a16:creationId xmlns:a16="http://schemas.microsoft.com/office/drawing/2014/main" id="{5F57653F-AB8F-164B-B152-93B7EEBC0077}"/>
              </a:ext>
            </a:extLst>
          </p:cNvPr>
          <p:cNvSpPr txBox="1"/>
          <p:nvPr/>
        </p:nvSpPr>
        <p:spPr>
          <a:xfrm>
            <a:off x="8767407" y="3878272"/>
            <a:ext cx="2028930" cy="1453064"/>
          </a:xfrm>
          <a:prstGeom prst="rect">
            <a:avLst/>
          </a:prstGeom>
          <a:noFill/>
        </p:spPr>
        <p:txBody>
          <a:bodyPr wrap="square">
            <a:noAutofit/>
          </a:bodyPr>
          <a:lstStyle/>
          <a:p>
            <a:pPr lvl="0" fontAlgn="base">
              <a:spcBef>
                <a:spcPct val="20000"/>
              </a:spcBef>
              <a:spcAft>
                <a:spcPct val="0"/>
              </a:spcAft>
            </a:pPr>
            <a:r>
              <a:rPr lang="en-GB" altLang="en-US" sz="1400" dirty="0">
                <a:solidFill>
                  <a:srgbClr val="343433"/>
                </a:solidFill>
                <a:latin typeface="Comic Sans MS" panose="030F0702030302020204" pitchFamily="66" charset="0"/>
                <a:cs typeface="Arial" panose="020B0604020202020204" pitchFamily="34" charset="0"/>
              </a:rPr>
              <a:t>Form a mental picture through</a:t>
            </a:r>
            <a:br>
              <a:rPr lang="en-GB" altLang="en-US" sz="1400" dirty="0">
                <a:solidFill>
                  <a:srgbClr val="343433"/>
                </a:solidFill>
                <a:latin typeface="Comic Sans MS" panose="030F0702030302020204" pitchFamily="66" charset="0"/>
                <a:cs typeface="Arial" panose="020B0604020202020204" pitchFamily="34" charset="0"/>
              </a:rPr>
            </a:br>
            <a:r>
              <a:rPr lang="en-GB" altLang="en-US" sz="1400" dirty="0">
                <a:solidFill>
                  <a:srgbClr val="343433"/>
                </a:solidFill>
                <a:latin typeface="Comic Sans MS" panose="030F0702030302020204" pitchFamily="66" charset="0"/>
                <a:cs typeface="Arial" panose="020B0604020202020204" pitchFamily="34" charset="0"/>
              </a:rPr>
              <a:t>drama and</a:t>
            </a:r>
            <a:br>
              <a:rPr lang="en-GB" altLang="en-US" sz="1400" dirty="0">
                <a:solidFill>
                  <a:srgbClr val="343433"/>
                </a:solidFill>
                <a:latin typeface="Comic Sans MS" panose="030F0702030302020204" pitchFamily="66" charset="0"/>
                <a:cs typeface="Arial" panose="020B0604020202020204" pitchFamily="34" charset="0"/>
              </a:rPr>
            </a:br>
            <a:r>
              <a:rPr lang="en-GB" altLang="en-US" sz="1400" dirty="0">
                <a:solidFill>
                  <a:srgbClr val="343433"/>
                </a:solidFill>
                <a:latin typeface="Comic Sans MS" panose="030F0702030302020204" pitchFamily="66" charset="0"/>
                <a:cs typeface="Arial" panose="020B0604020202020204" pitchFamily="34" charset="0"/>
              </a:rPr>
              <a:t>role play.</a:t>
            </a:r>
          </a:p>
        </p:txBody>
      </p:sp>
      <p:pic>
        <p:nvPicPr>
          <p:cNvPr id="55" name="Picture 54" descr="A close-up of a book&#10;&#10;Description automatically generated with medium confidence">
            <a:extLst>
              <a:ext uri="{FF2B5EF4-FFF2-40B4-BE49-F238E27FC236}">
                <a16:creationId xmlns:a16="http://schemas.microsoft.com/office/drawing/2014/main" id="{45E23E92-C4E2-3C4D-98B0-10C09BB213D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919829" y="2510064"/>
            <a:ext cx="2191003" cy="666446"/>
          </a:xfrm>
          <a:prstGeom prst="rect">
            <a:avLst/>
          </a:prstGeom>
        </p:spPr>
      </p:pic>
      <p:pic>
        <p:nvPicPr>
          <p:cNvPr id="62" name="Picture 61" descr="Shape&#10;&#10;Description automatically generated with medium confidence">
            <a:extLst>
              <a:ext uri="{FF2B5EF4-FFF2-40B4-BE49-F238E27FC236}">
                <a16:creationId xmlns:a16="http://schemas.microsoft.com/office/drawing/2014/main" id="{875DB9E6-739E-3D40-8550-60FF32A5427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570866" y="2036594"/>
            <a:ext cx="1420610" cy="1195291"/>
          </a:xfrm>
          <a:prstGeom prst="rect">
            <a:avLst/>
          </a:prstGeom>
        </p:spPr>
      </p:pic>
      <p:sp>
        <p:nvSpPr>
          <p:cNvPr id="58" name="TextBox 57">
            <a:extLst>
              <a:ext uri="{FF2B5EF4-FFF2-40B4-BE49-F238E27FC236}">
                <a16:creationId xmlns:a16="http://schemas.microsoft.com/office/drawing/2014/main" id="{D2718A29-13EA-7249-83C0-2E39FD0A96BC}"/>
              </a:ext>
            </a:extLst>
          </p:cNvPr>
          <p:cNvSpPr txBox="1"/>
          <p:nvPr/>
        </p:nvSpPr>
        <p:spPr>
          <a:xfrm>
            <a:off x="4760721" y="2397486"/>
            <a:ext cx="1053889" cy="394606"/>
          </a:xfrm>
          <a:prstGeom prst="rect">
            <a:avLst/>
          </a:prstGeom>
          <a:noFill/>
        </p:spPr>
        <p:txBody>
          <a:bodyPr wrap="square">
            <a:noAutofit/>
          </a:bodyPr>
          <a:lstStyle/>
          <a:p>
            <a:pPr lvl="0" fontAlgn="base">
              <a:spcBef>
                <a:spcPct val="20000"/>
              </a:spcBef>
              <a:spcAft>
                <a:spcPct val="0"/>
              </a:spcAft>
            </a:pPr>
            <a:r>
              <a:rPr lang="en-GB" altLang="en-US" sz="1400" i="1" dirty="0">
                <a:latin typeface="Comic Sans MS" panose="030F0702030302020204" pitchFamily="66" charset="0"/>
                <a:cs typeface="Arial" panose="020B0604020202020204" pitchFamily="34" charset="0"/>
              </a:rPr>
              <a:t>I wonder…</a:t>
            </a:r>
          </a:p>
        </p:txBody>
      </p:sp>
      <p:pic>
        <p:nvPicPr>
          <p:cNvPr id="64" name="Picture 63" descr="A picture containing logo&#10;&#10;Description automatically generated">
            <a:extLst>
              <a:ext uri="{FF2B5EF4-FFF2-40B4-BE49-F238E27FC236}">
                <a16:creationId xmlns:a16="http://schemas.microsoft.com/office/drawing/2014/main" id="{7CFBB70D-D7FC-FB4C-9F8D-4657C88795E7}"/>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830318" y="3983314"/>
            <a:ext cx="1335224" cy="1306747"/>
          </a:xfrm>
          <a:prstGeom prst="rect">
            <a:avLst/>
          </a:prstGeom>
        </p:spPr>
      </p:pic>
      <p:pic>
        <p:nvPicPr>
          <p:cNvPr id="66" name="Picture 65" descr="Text&#10;&#10;Description automatically generated with medium confidence">
            <a:extLst>
              <a:ext uri="{FF2B5EF4-FFF2-40B4-BE49-F238E27FC236}">
                <a16:creationId xmlns:a16="http://schemas.microsoft.com/office/drawing/2014/main" id="{9FBECC69-C5C4-8148-BF2E-7E0D2F99A75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524829">
            <a:off x="4845919" y="3982086"/>
            <a:ext cx="1036619" cy="1249580"/>
          </a:xfrm>
          <a:prstGeom prst="rect">
            <a:avLst/>
          </a:prstGeom>
          <a:ln w="6350">
            <a:solidFill>
              <a:schemeClr val="bg1">
                <a:lumMod val="75000"/>
              </a:schemeClr>
            </a:solidFill>
          </a:ln>
        </p:spPr>
      </p:pic>
      <p:pic>
        <p:nvPicPr>
          <p:cNvPr id="71" name="Picture 70" descr="Logo&#10;&#10;Description automatically generated">
            <a:extLst>
              <a:ext uri="{FF2B5EF4-FFF2-40B4-BE49-F238E27FC236}">
                <a16:creationId xmlns:a16="http://schemas.microsoft.com/office/drawing/2014/main" id="{CC9A1E33-ACD5-1942-A20B-1E61F1C1D6C1}"/>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7140345" y="4008482"/>
            <a:ext cx="1541535" cy="1281579"/>
          </a:xfrm>
          <a:prstGeom prst="rect">
            <a:avLst/>
          </a:prstGeom>
        </p:spPr>
      </p:pic>
      <p:sp>
        <p:nvSpPr>
          <p:cNvPr id="31" name="TextBox 30">
            <a:extLst>
              <a:ext uri="{FF2B5EF4-FFF2-40B4-BE49-F238E27FC236}">
                <a16:creationId xmlns:a16="http://schemas.microsoft.com/office/drawing/2014/main" id="{9EA3E970-ECDF-9D4D-B94D-76D3DA31CF74}"/>
              </a:ext>
            </a:extLst>
          </p:cNvPr>
          <p:cNvSpPr txBox="1"/>
          <p:nvPr/>
        </p:nvSpPr>
        <p:spPr>
          <a:xfrm>
            <a:off x="1000031" y="3878272"/>
            <a:ext cx="2107379" cy="1535614"/>
          </a:xfrm>
          <a:prstGeom prst="rect">
            <a:avLst/>
          </a:prstGeom>
          <a:noFill/>
        </p:spPr>
        <p:txBody>
          <a:bodyPr wrap="square">
            <a:noAutofit/>
          </a:bodyPr>
          <a:lstStyle/>
          <a:p>
            <a:pPr lvl="0" fontAlgn="base">
              <a:spcBef>
                <a:spcPct val="20000"/>
              </a:spcBef>
              <a:spcAft>
                <a:spcPct val="0"/>
              </a:spcAft>
            </a:pPr>
            <a:r>
              <a:rPr lang="en-GB" altLang="en-US" sz="1400" dirty="0">
                <a:solidFill>
                  <a:srgbClr val="343433"/>
                </a:solidFill>
                <a:latin typeface="Comic Sans MS" panose="030F0702030302020204" pitchFamily="66" charset="0"/>
                <a:cs typeface="Arial" panose="020B0604020202020204" pitchFamily="34" charset="0"/>
              </a:rPr>
              <a:t>Explain and explore your ideas</a:t>
            </a:r>
            <a:br>
              <a:rPr lang="en-GB" altLang="en-US" sz="1400" dirty="0">
                <a:solidFill>
                  <a:srgbClr val="343433"/>
                </a:solidFill>
                <a:latin typeface="Comic Sans MS" panose="030F0702030302020204" pitchFamily="66" charset="0"/>
                <a:cs typeface="Arial" panose="020B0604020202020204" pitchFamily="34" charset="0"/>
              </a:rPr>
            </a:br>
            <a:r>
              <a:rPr lang="en-GB" altLang="en-US" sz="1400" dirty="0">
                <a:solidFill>
                  <a:srgbClr val="343433"/>
                </a:solidFill>
                <a:latin typeface="Comic Sans MS" panose="030F0702030302020204" pitchFamily="66" charset="0"/>
                <a:cs typeface="Arial" panose="020B0604020202020204" pitchFamily="34" charset="0"/>
              </a:rPr>
              <a:t>out loud</a:t>
            </a:r>
          </a:p>
        </p:txBody>
      </p:sp>
      <p:pic>
        <p:nvPicPr>
          <p:cNvPr id="32" name="Picture 31" descr="Background pattern&#10;&#10;Description automatically generated">
            <a:extLst>
              <a:ext uri="{FF2B5EF4-FFF2-40B4-BE49-F238E27FC236}">
                <a16:creationId xmlns:a16="http://schemas.microsoft.com/office/drawing/2014/main" id="{3899DCB1-4A8A-A94C-8F19-4C36C2EFD469}"/>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1629705" y="4277855"/>
            <a:ext cx="1701800" cy="952500"/>
          </a:xfrm>
          <a:prstGeom prst="rect">
            <a:avLst/>
          </a:prstGeom>
        </p:spPr>
      </p:pic>
      <p:pic>
        <p:nvPicPr>
          <p:cNvPr id="2" name="Picture 1" descr="Text&#10;&#10;Description automatically generated">
            <a:extLst>
              <a:ext uri="{FF2B5EF4-FFF2-40B4-BE49-F238E27FC236}">
                <a16:creationId xmlns:a16="http://schemas.microsoft.com/office/drawing/2014/main" id="{2A8EC5ED-1786-648F-FCA7-459D6F1B9A4B}"/>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7042326" y="2457377"/>
            <a:ext cx="1569090" cy="861634"/>
          </a:xfrm>
          <a:prstGeom prst="rect">
            <a:avLst/>
          </a:prstGeom>
        </p:spPr>
      </p:pic>
    </p:spTree>
    <p:extLst>
      <p:ext uri="{BB962C8B-B14F-4D97-AF65-F5344CB8AC3E}">
        <p14:creationId xmlns:p14="http://schemas.microsoft.com/office/powerpoint/2010/main" val="45584619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Subtitle 2">
            <a:extLst>
              <a:ext uri="{FF2B5EF4-FFF2-40B4-BE49-F238E27FC236}">
                <a16:creationId xmlns:a16="http://schemas.microsoft.com/office/drawing/2014/main" id="{1D7495A9-179A-0F4E-8AD9-35ECDA973E62}"/>
              </a:ext>
            </a:extLst>
          </p:cNvPr>
          <p:cNvSpPr txBox="1">
            <a:spLocks/>
          </p:cNvSpPr>
          <p:nvPr/>
        </p:nvSpPr>
        <p:spPr>
          <a:xfrm>
            <a:off x="0" y="712642"/>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Morphology and etymology</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3" name="Text Box 3">
            <a:extLst>
              <a:ext uri="{FF2B5EF4-FFF2-40B4-BE49-F238E27FC236}">
                <a16:creationId xmlns:a16="http://schemas.microsoft.com/office/drawing/2014/main" id="{2D0EAC3F-DA9F-8C40-B7A0-0EF9FDD556C5}"/>
              </a:ext>
            </a:extLst>
          </p:cNvPr>
          <p:cNvSpPr txBox="1">
            <a:spLocks noChangeArrowheads="1"/>
          </p:cNvSpPr>
          <p:nvPr/>
        </p:nvSpPr>
        <p:spPr bwMode="auto">
          <a:xfrm>
            <a:off x="906545" y="1368390"/>
            <a:ext cx="4181021" cy="26194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defRPr>
                <a:solidFill>
                  <a:schemeClr val="tx1"/>
                </a:solidFill>
                <a:latin typeface="Comic Sans MS" panose="030F0902030302020204" pitchFamily="66" charset="0"/>
                <a:cs typeface="Arial" panose="020B0604020202020204" pitchFamily="34" charset="0"/>
              </a:defRPr>
            </a:lvl1pPr>
            <a:lvl2pPr marL="989013" indent="-449263">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eaLnBrk="1" hangingPunct="1">
              <a:spcBef>
                <a:spcPts val="700"/>
              </a:spcBef>
            </a:pPr>
            <a:r>
              <a:rPr lang="en-GB" altLang="en-US" sz="2000" b="1" dirty="0">
                <a:solidFill>
                  <a:srgbClr val="0070C0"/>
                </a:solidFill>
                <a:ea typeface="MS PGothic" panose="020B0600070205080204" pitchFamily="34" charset="-128"/>
              </a:rPr>
              <a:t>Morphology</a:t>
            </a:r>
          </a:p>
          <a:p>
            <a:pPr eaLnBrk="1" hangingPunct="1">
              <a:spcBef>
                <a:spcPts val="700"/>
              </a:spcBef>
            </a:pPr>
            <a:r>
              <a:rPr lang="en-GB" altLang="en-US" sz="2000" dirty="0">
                <a:solidFill>
                  <a:srgbClr val="414042"/>
                </a:solidFill>
                <a:ea typeface="MS PGothic" panose="020B0600070205080204" pitchFamily="34" charset="-128"/>
              </a:rPr>
              <a:t>This is the study of words and includes knowledge about:</a:t>
            </a:r>
          </a:p>
          <a:p>
            <a:pPr marL="184150" lvl="1" indent="-184150" eaLnBrk="1" hangingPunct="1">
              <a:spcBef>
                <a:spcPts val="700"/>
              </a:spcBef>
              <a:buClr>
                <a:srgbClr val="0070C0"/>
              </a:buClr>
              <a:buFont typeface="Arial" panose="020B0604020202020204" pitchFamily="34" charset="0"/>
              <a:buChar char="•"/>
            </a:pPr>
            <a:r>
              <a:rPr lang="en-GB" altLang="en-US" sz="2000" dirty="0">
                <a:solidFill>
                  <a:srgbClr val="414042"/>
                </a:solidFill>
                <a:ea typeface="MS PGothic" panose="020B0600070205080204" pitchFamily="34" charset="-128"/>
              </a:rPr>
              <a:t>roots and root words</a:t>
            </a:r>
          </a:p>
          <a:p>
            <a:pPr marL="184150" lvl="1" indent="-184150" eaLnBrk="1" hangingPunct="1">
              <a:spcBef>
                <a:spcPts val="700"/>
              </a:spcBef>
              <a:buClr>
                <a:srgbClr val="0070C0"/>
              </a:buClr>
              <a:buFont typeface="Arial" panose="020B0604020202020204" pitchFamily="34" charset="0"/>
              <a:buChar char="•"/>
            </a:pPr>
            <a:r>
              <a:rPr lang="en-GB" altLang="en-US" sz="2000" dirty="0">
                <a:solidFill>
                  <a:srgbClr val="414042"/>
                </a:solidFill>
                <a:ea typeface="MS PGothic" panose="020B0600070205080204" pitchFamily="34" charset="-128"/>
              </a:rPr>
              <a:t>prefixes and suffixes</a:t>
            </a:r>
          </a:p>
        </p:txBody>
      </p:sp>
      <p:sp>
        <p:nvSpPr>
          <p:cNvPr id="76" name="Text Box 123">
            <a:extLst>
              <a:ext uri="{FF2B5EF4-FFF2-40B4-BE49-F238E27FC236}">
                <a16:creationId xmlns:a16="http://schemas.microsoft.com/office/drawing/2014/main" id="{7E3E8AC4-CF64-D446-AF26-45586AAF7E0A}"/>
              </a:ext>
            </a:extLst>
          </p:cNvPr>
          <p:cNvSpPr txBox="1">
            <a:spLocks noChangeArrowheads="1"/>
          </p:cNvSpPr>
          <p:nvPr/>
        </p:nvSpPr>
        <p:spPr bwMode="auto">
          <a:xfrm>
            <a:off x="934260" y="3489044"/>
            <a:ext cx="6981832" cy="2987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defRPr>
                <a:solidFill>
                  <a:schemeClr val="tx1"/>
                </a:solidFill>
                <a:latin typeface="Comic Sans MS" panose="030F0902030302020204" pitchFamily="66" charset="0"/>
                <a:cs typeface="Arial" panose="020B0604020202020204" pitchFamily="34" charset="0"/>
              </a:defRPr>
            </a:lvl1pPr>
            <a:lvl2pPr marL="989013" indent="-449263">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eaLnBrk="1" hangingPunct="1">
              <a:spcBef>
                <a:spcPts val="700"/>
              </a:spcBef>
            </a:pPr>
            <a:r>
              <a:rPr lang="en-GB" altLang="en-US" sz="2000" b="1" dirty="0">
                <a:solidFill>
                  <a:srgbClr val="0070C0"/>
                </a:solidFill>
                <a:ea typeface="MS PGothic" panose="020B0600070205080204" pitchFamily="34" charset="-128"/>
              </a:rPr>
              <a:t>Etymology</a:t>
            </a:r>
          </a:p>
          <a:p>
            <a:pPr eaLnBrk="1" hangingPunct="1">
              <a:spcBef>
                <a:spcPts val="700"/>
              </a:spcBef>
            </a:pPr>
            <a:r>
              <a:rPr lang="en-GB" altLang="en-US" sz="2000" dirty="0">
                <a:solidFill>
                  <a:srgbClr val="414042"/>
                </a:solidFill>
                <a:ea typeface="MS PGothic" panose="020B0600070205080204" pitchFamily="34" charset="-128"/>
              </a:rPr>
              <a:t>This is the study of the origin of words and includes knowledge about:</a:t>
            </a:r>
          </a:p>
          <a:p>
            <a:pPr marL="184150" lvl="1" indent="-184150" eaLnBrk="1" hangingPunct="1">
              <a:spcBef>
                <a:spcPts val="700"/>
              </a:spcBef>
              <a:buClr>
                <a:srgbClr val="0070C0"/>
              </a:buClr>
              <a:buFont typeface="Arial" panose="020B0604020202020204" pitchFamily="34" charset="0"/>
              <a:buChar char="•"/>
            </a:pPr>
            <a:r>
              <a:rPr lang="en-GB" altLang="en-US" sz="2000" dirty="0">
                <a:solidFill>
                  <a:srgbClr val="414042"/>
                </a:solidFill>
                <a:ea typeface="MS PGothic" panose="020B0600070205080204" pitchFamily="34" charset="-128"/>
              </a:rPr>
              <a:t>how words have changed over time</a:t>
            </a:r>
          </a:p>
          <a:p>
            <a:pPr marL="184150" lvl="1" indent="-184150" eaLnBrk="1" hangingPunct="1">
              <a:spcBef>
                <a:spcPts val="700"/>
              </a:spcBef>
              <a:buClr>
                <a:srgbClr val="0070C0"/>
              </a:buClr>
              <a:buFont typeface="Arial" panose="020B0604020202020204" pitchFamily="34" charset="0"/>
              <a:buChar char="•"/>
            </a:pPr>
            <a:r>
              <a:rPr lang="en-GB" altLang="en-US" sz="2000" dirty="0">
                <a:solidFill>
                  <a:srgbClr val="414042"/>
                </a:solidFill>
                <a:ea typeface="MS PGothic" panose="020B0600070205080204" pitchFamily="34" charset="-128"/>
              </a:rPr>
              <a:t>how roots and affixes have consistent meanings, e.g. the prefix con- means with or together; the suffix –ed often denotes past tense.</a:t>
            </a:r>
          </a:p>
        </p:txBody>
      </p:sp>
      <p:grpSp>
        <p:nvGrpSpPr>
          <p:cNvPr id="103" name="Group 102">
            <a:extLst>
              <a:ext uri="{FF2B5EF4-FFF2-40B4-BE49-F238E27FC236}">
                <a16:creationId xmlns:a16="http://schemas.microsoft.com/office/drawing/2014/main" id="{FC511F0A-D8B8-6146-BE61-EB0C6945FF24}"/>
              </a:ext>
            </a:extLst>
          </p:cNvPr>
          <p:cNvGrpSpPr/>
          <p:nvPr/>
        </p:nvGrpSpPr>
        <p:grpSpPr>
          <a:xfrm rot="21140558">
            <a:off x="5140593" y="1633498"/>
            <a:ext cx="1797625" cy="1488551"/>
            <a:chOff x="5306811" y="1610455"/>
            <a:chExt cx="1797625" cy="1488551"/>
          </a:xfrm>
        </p:grpSpPr>
        <p:sp>
          <p:nvSpPr>
            <p:cNvPr id="98" name="Rectangle 3">
              <a:extLst>
                <a:ext uri="{FF2B5EF4-FFF2-40B4-BE49-F238E27FC236}">
                  <a16:creationId xmlns:a16="http://schemas.microsoft.com/office/drawing/2014/main" id="{000F690A-CFF7-4D43-BC42-017D39E79731}"/>
                </a:ext>
              </a:extLst>
            </p:cNvPr>
            <p:cNvSpPr>
              <a:spLocks noChangeArrowheads="1"/>
            </p:cNvSpPr>
            <p:nvPr/>
          </p:nvSpPr>
          <p:spPr bwMode="auto">
            <a:xfrm>
              <a:off x="5306811" y="1672620"/>
              <a:ext cx="1797625" cy="1374131"/>
            </a:xfrm>
            <a:prstGeom prst="rect">
              <a:avLst/>
            </a:prstGeom>
            <a:solidFill>
              <a:srgbClr val="39AB47">
                <a:alpha val="30196"/>
              </a:srgbClr>
            </a:solidFill>
            <a:ln w="9525">
              <a:noFill/>
              <a:miter lim="800000"/>
              <a:headEnd/>
              <a:tailEnd/>
            </a:ln>
            <a:effectLst/>
          </p:spPr>
          <p:txBody>
            <a:bodyPr wrap="none" anchor="ct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eaLnBrk="1" hangingPunct="1"/>
              <a:endParaRPr lang="en-US" altLang="en-US" dirty="0"/>
            </a:p>
          </p:txBody>
        </p:sp>
        <p:sp>
          <p:nvSpPr>
            <p:cNvPr id="96" name="Text Box 3">
              <a:extLst>
                <a:ext uri="{FF2B5EF4-FFF2-40B4-BE49-F238E27FC236}">
                  <a16:creationId xmlns:a16="http://schemas.microsoft.com/office/drawing/2014/main" id="{A42ED971-39BE-124B-B6F4-1FDA007F0352}"/>
                </a:ext>
              </a:extLst>
            </p:cNvPr>
            <p:cNvSpPr txBox="1">
              <a:spLocks noChangeArrowheads="1"/>
            </p:cNvSpPr>
            <p:nvPr/>
          </p:nvSpPr>
          <p:spPr bwMode="auto">
            <a:xfrm>
              <a:off x="5306811" y="1610455"/>
              <a:ext cx="1797625" cy="14885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noAutofit/>
            </a:bodyPr>
            <a:lstStyle>
              <a:lvl1pPr>
                <a:defRPr>
                  <a:solidFill>
                    <a:schemeClr val="tx1"/>
                  </a:solidFill>
                  <a:latin typeface="Comic Sans MS" panose="030F0902030302020204" pitchFamily="66" charset="0"/>
                  <a:cs typeface="Arial" panose="020B0604020202020204" pitchFamily="34" charset="0"/>
                </a:defRPr>
              </a:lvl1pPr>
              <a:lvl2pPr marL="989013" indent="-449263">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eaLnBrk="1" hangingPunct="1">
                <a:spcBef>
                  <a:spcPts val="700"/>
                </a:spcBef>
              </a:pPr>
              <a:r>
                <a:rPr lang="en-GB" altLang="en-US" sz="9000" b="1" dirty="0">
                  <a:solidFill>
                    <a:srgbClr val="414042"/>
                  </a:solidFill>
                  <a:ea typeface="MS PGothic" panose="020B0600070205080204" pitchFamily="34" charset="-128"/>
                </a:rPr>
                <a:t>dis</a:t>
              </a:r>
              <a:endParaRPr lang="en-GB" altLang="en-US" sz="9000" dirty="0">
                <a:solidFill>
                  <a:srgbClr val="414042"/>
                </a:solidFill>
                <a:ea typeface="MS PGothic" panose="020B0600070205080204" pitchFamily="34" charset="-128"/>
              </a:endParaRPr>
            </a:p>
          </p:txBody>
        </p:sp>
      </p:grpSp>
      <p:grpSp>
        <p:nvGrpSpPr>
          <p:cNvPr id="102" name="Group 101">
            <a:extLst>
              <a:ext uri="{FF2B5EF4-FFF2-40B4-BE49-F238E27FC236}">
                <a16:creationId xmlns:a16="http://schemas.microsoft.com/office/drawing/2014/main" id="{21B53907-2581-EF49-B08D-E6E801F5C965}"/>
              </a:ext>
            </a:extLst>
          </p:cNvPr>
          <p:cNvGrpSpPr/>
          <p:nvPr/>
        </p:nvGrpSpPr>
        <p:grpSpPr>
          <a:xfrm rot="487023">
            <a:off x="7243134" y="1779962"/>
            <a:ext cx="3876576" cy="1488551"/>
            <a:chOff x="7174601" y="1610455"/>
            <a:chExt cx="3876576" cy="1488551"/>
          </a:xfrm>
        </p:grpSpPr>
        <p:sp>
          <p:nvSpPr>
            <p:cNvPr id="99" name="Rectangle 4">
              <a:extLst>
                <a:ext uri="{FF2B5EF4-FFF2-40B4-BE49-F238E27FC236}">
                  <a16:creationId xmlns:a16="http://schemas.microsoft.com/office/drawing/2014/main" id="{FA77A296-549B-2043-AF96-3D90BDA1F40F}"/>
                </a:ext>
              </a:extLst>
            </p:cNvPr>
            <p:cNvSpPr>
              <a:spLocks noChangeArrowheads="1"/>
            </p:cNvSpPr>
            <p:nvPr/>
          </p:nvSpPr>
          <p:spPr bwMode="auto">
            <a:xfrm>
              <a:off x="7174601" y="1672620"/>
              <a:ext cx="3876576" cy="1374131"/>
            </a:xfrm>
            <a:prstGeom prst="rect">
              <a:avLst/>
            </a:prstGeom>
            <a:solidFill>
              <a:srgbClr val="CC99FF">
                <a:alpha val="30196"/>
              </a:srgbClr>
            </a:solid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eaLnBrk="1" hangingPunct="1"/>
              <a:endParaRPr lang="en-US" altLang="en-US"/>
            </a:p>
          </p:txBody>
        </p:sp>
        <p:sp>
          <p:nvSpPr>
            <p:cNvPr id="97" name="Text Box 3">
              <a:extLst>
                <a:ext uri="{FF2B5EF4-FFF2-40B4-BE49-F238E27FC236}">
                  <a16:creationId xmlns:a16="http://schemas.microsoft.com/office/drawing/2014/main" id="{B63BEE6A-312D-DA4B-AE83-B036CE066D49}"/>
                </a:ext>
              </a:extLst>
            </p:cNvPr>
            <p:cNvSpPr txBox="1">
              <a:spLocks noChangeArrowheads="1"/>
            </p:cNvSpPr>
            <p:nvPr/>
          </p:nvSpPr>
          <p:spPr bwMode="auto">
            <a:xfrm>
              <a:off x="7174601" y="1610455"/>
              <a:ext cx="3876576" cy="14885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noAutofit/>
            </a:bodyPr>
            <a:lstStyle>
              <a:lvl1pPr>
                <a:defRPr>
                  <a:solidFill>
                    <a:schemeClr val="tx1"/>
                  </a:solidFill>
                  <a:latin typeface="Comic Sans MS" panose="030F0902030302020204" pitchFamily="66" charset="0"/>
                  <a:cs typeface="Arial" panose="020B0604020202020204" pitchFamily="34" charset="0"/>
                </a:defRPr>
              </a:lvl1pPr>
              <a:lvl2pPr marL="989013" indent="-449263">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eaLnBrk="1" hangingPunct="1">
                <a:spcBef>
                  <a:spcPts val="700"/>
                </a:spcBef>
              </a:pPr>
              <a:r>
                <a:rPr lang="en-GB" altLang="en-US" sz="9000" b="1" dirty="0">
                  <a:solidFill>
                    <a:srgbClr val="414042"/>
                  </a:solidFill>
                  <a:ea typeface="MS PGothic" panose="020B0600070205080204" pitchFamily="34" charset="-128"/>
                </a:rPr>
                <a:t>mantle</a:t>
              </a:r>
              <a:endParaRPr lang="en-GB" altLang="en-US" sz="9000" dirty="0">
                <a:solidFill>
                  <a:srgbClr val="414042"/>
                </a:solidFill>
                <a:ea typeface="MS PGothic" panose="020B0600070205080204" pitchFamily="34" charset="-128"/>
              </a:endParaRPr>
            </a:p>
          </p:txBody>
        </p:sp>
      </p:grpSp>
      <p:grpSp>
        <p:nvGrpSpPr>
          <p:cNvPr id="104" name="Group 103">
            <a:extLst>
              <a:ext uri="{FF2B5EF4-FFF2-40B4-BE49-F238E27FC236}">
                <a16:creationId xmlns:a16="http://schemas.microsoft.com/office/drawing/2014/main" id="{8CFC7A8E-E0A4-C346-B74A-83ACC2C10137}"/>
              </a:ext>
            </a:extLst>
          </p:cNvPr>
          <p:cNvGrpSpPr/>
          <p:nvPr/>
        </p:nvGrpSpPr>
        <p:grpSpPr>
          <a:xfrm>
            <a:off x="7704828" y="3544545"/>
            <a:ext cx="2951787" cy="2526606"/>
            <a:chOff x="4540559" y="2378539"/>
            <a:chExt cx="4566620" cy="3733483"/>
          </a:xfrm>
        </p:grpSpPr>
        <p:pic>
          <p:nvPicPr>
            <p:cNvPr id="105" name="Picture 104" descr="A picture containing text&#10;&#10;Description automatically generated">
              <a:extLst>
                <a:ext uri="{FF2B5EF4-FFF2-40B4-BE49-F238E27FC236}">
                  <a16:creationId xmlns:a16="http://schemas.microsoft.com/office/drawing/2014/main" id="{E4D2CC5F-3472-A448-938C-EB16B4BA03F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40559" y="2378539"/>
              <a:ext cx="4566620" cy="3730731"/>
            </a:xfrm>
            <a:prstGeom prst="rect">
              <a:avLst/>
            </a:prstGeom>
          </p:spPr>
        </p:pic>
        <p:sp>
          <p:nvSpPr>
            <p:cNvPr id="106" name="Oval 105">
              <a:extLst>
                <a:ext uri="{FF2B5EF4-FFF2-40B4-BE49-F238E27FC236}">
                  <a16:creationId xmlns:a16="http://schemas.microsoft.com/office/drawing/2014/main" id="{E61EE4CA-8E3E-6F42-B427-2CF3519D375E}"/>
                </a:ext>
              </a:extLst>
            </p:cNvPr>
            <p:cNvSpPr/>
            <p:nvPr/>
          </p:nvSpPr>
          <p:spPr>
            <a:xfrm>
              <a:off x="6735623" y="5895462"/>
              <a:ext cx="1919312" cy="216560"/>
            </a:xfrm>
            <a:prstGeom prst="ellipse">
              <a:avLst/>
            </a:prstGeom>
            <a:solidFill>
              <a:schemeClr val="tx1">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78247022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 name="Text Box 159">
            <a:extLst>
              <a:ext uri="{FF2B5EF4-FFF2-40B4-BE49-F238E27FC236}">
                <a16:creationId xmlns:a16="http://schemas.microsoft.com/office/drawing/2014/main" id="{D4930F6C-59B3-8B47-8B5F-64A97CD3BFBA}"/>
              </a:ext>
            </a:extLst>
          </p:cNvPr>
          <p:cNvSpPr txBox="1">
            <a:spLocks noChangeArrowheads="1"/>
          </p:cNvSpPr>
          <p:nvPr/>
        </p:nvSpPr>
        <p:spPr bwMode="auto">
          <a:xfrm>
            <a:off x="4328559" y="885378"/>
            <a:ext cx="4031102" cy="861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eaLnBrk="1" hangingPunct="1">
              <a:spcBef>
                <a:spcPct val="50000"/>
              </a:spcBef>
            </a:pPr>
            <a:r>
              <a:rPr lang="en-GB" altLang="en-US" sz="2500" dirty="0">
                <a:solidFill>
                  <a:srgbClr val="414042"/>
                </a:solidFill>
              </a:rPr>
              <a:t>The root </a:t>
            </a:r>
            <a:r>
              <a:rPr lang="en-GB" altLang="en-US" sz="2500" dirty="0">
                <a:solidFill>
                  <a:srgbClr val="0070C0"/>
                </a:solidFill>
              </a:rPr>
              <a:t>struct</a:t>
            </a:r>
            <a:br>
              <a:rPr lang="en-GB" altLang="en-US" sz="2500" dirty="0">
                <a:solidFill>
                  <a:srgbClr val="CC0099"/>
                </a:solidFill>
              </a:rPr>
            </a:br>
            <a:r>
              <a:rPr lang="en-GB" altLang="en-US" sz="2500" dirty="0">
                <a:solidFill>
                  <a:srgbClr val="414042"/>
                </a:solidFill>
              </a:rPr>
              <a:t>means to build.</a:t>
            </a:r>
          </a:p>
        </p:txBody>
      </p:sp>
      <p:sp>
        <p:nvSpPr>
          <p:cNvPr id="94" name="Text Box 161">
            <a:extLst>
              <a:ext uri="{FF2B5EF4-FFF2-40B4-BE49-F238E27FC236}">
                <a16:creationId xmlns:a16="http://schemas.microsoft.com/office/drawing/2014/main" id="{A465B557-B934-1F4F-BCE5-F4D895B15440}"/>
              </a:ext>
            </a:extLst>
          </p:cNvPr>
          <p:cNvSpPr txBox="1">
            <a:spLocks noChangeArrowheads="1"/>
          </p:cNvSpPr>
          <p:nvPr/>
        </p:nvSpPr>
        <p:spPr bwMode="auto">
          <a:xfrm>
            <a:off x="997001" y="885379"/>
            <a:ext cx="2564804" cy="16575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eaLnBrk="1" hangingPunct="1">
              <a:spcBef>
                <a:spcPct val="50000"/>
              </a:spcBef>
            </a:pPr>
            <a:r>
              <a:rPr lang="en-GB" altLang="en-US" sz="2500" dirty="0">
                <a:solidFill>
                  <a:srgbClr val="414042"/>
                </a:solidFill>
              </a:rPr>
              <a:t>The prefix </a:t>
            </a:r>
            <a:r>
              <a:rPr lang="en-GB" altLang="en-US" sz="2500" dirty="0">
                <a:solidFill>
                  <a:srgbClr val="0070C0"/>
                </a:solidFill>
              </a:rPr>
              <a:t>con-</a:t>
            </a:r>
            <a:r>
              <a:rPr lang="en-GB" altLang="en-US" sz="2500" dirty="0">
                <a:solidFill>
                  <a:srgbClr val="CC0099"/>
                </a:solidFill>
              </a:rPr>
              <a:t> </a:t>
            </a:r>
            <a:r>
              <a:rPr lang="en-GB" altLang="en-US" sz="2500" dirty="0">
                <a:solidFill>
                  <a:srgbClr val="414042"/>
                </a:solidFill>
              </a:rPr>
              <a:t>means with or together.</a:t>
            </a:r>
          </a:p>
        </p:txBody>
      </p:sp>
      <p:sp>
        <p:nvSpPr>
          <p:cNvPr id="95" name="Text Box 162">
            <a:extLst>
              <a:ext uri="{FF2B5EF4-FFF2-40B4-BE49-F238E27FC236}">
                <a16:creationId xmlns:a16="http://schemas.microsoft.com/office/drawing/2014/main" id="{5A64F9D9-6F97-6C43-8B35-76FD4AFB4AEB}"/>
              </a:ext>
            </a:extLst>
          </p:cNvPr>
          <p:cNvSpPr txBox="1">
            <a:spLocks noChangeArrowheads="1"/>
          </p:cNvSpPr>
          <p:nvPr/>
        </p:nvSpPr>
        <p:spPr bwMode="auto">
          <a:xfrm>
            <a:off x="8887666" y="885379"/>
            <a:ext cx="2497072" cy="1448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eaLnBrk="1" hangingPunct="1">
              <a:spcBef>
                <a:spcPct val="50000"/>
              </a:spcBef>
            </a:pPr>
            <a:r>
              <a:rPr lang="en-GB" altLang="en-US" sz="2500" dirty="0">
                <a:solidFill>
                  <a:srgbClr val="414042"/>
                </a:solidFill>
              </a:rPr>
              <a:t>The suffix </a:t>
            </a:r>
            <a:r>
              <a:rPr lang="en-GB" altLang="en-US" sz="2500" dirty="0">
                <a:solidFill>
                  <a:srgbClr val="0070C0"/>
                </a:solidFill>
              </a:rPr>
              <a:t>-ed </a:t>
            </a:r>
            <a:r>
              <a:rPr lang="en-GB" altLang="en-US" sz="2500" dirty="0">
                <a:solidFill>
                  <a:srgbClr val="414042"/>
                </a:solidFill>
              </a:rPr>
              <a:t>often denotes past tense.</a:t>
            </a:r>
          </a:p>
        </p:txBody>
      </p:sp>
      <p:grpSp>
        <p:nvGrpSpPr>
          <p:cNvPr id="104" name="Group 103">
            <a:extLst>
              <a:ext uri="{FF2B5EF4-FFF2-40B4-BE49-F238E27FC236}">
                <a16:creationId xmlns:a16="http://schemas.microsoft.com/office/drawing/2014/main" id="{973FE672-46B4-5C4F-B9BA-DBCA124CC40E}"/>
              </a:ext>
            </a:extLst>
          </p:cNvPr>
          <p:cNvGrpSpPr/>
          <p:nvPr/>
        </p:nvGrpSpPr>
        <p:grpSpPr>
          <a:xfrm>
            <a:off x="9249906" y="2334104"/>
            <a:ext cx="1772592" cy="1801641"/>
            <a:chOff x="9249906" y="2316840"/>
            <a:chExt cx="1772592" cy="1801641"/>
          </a:xfrm>
        </p:grpSpPr>
        <p:sp>
          <p:nvSpPr>
            <p:cNvPr id="98" name="Rectangle 5">
              <a:extLst>
                <a:ext uri="{FF2B5EF4-FFF2-40B4-BE49-F238E27FC236}">
                  <a16:creationId xmlns:a16="http://schemas.microsoft.com/office/drawing/2014/main" id="{36914BEB-4702-E248-80CC-DBCBB5305403}"/>
                </a:ext>
              </a:extLst>
            </p:cNvPr>
            <p:cNvSpPr>
              <a:spLocks noChangeArrowheads="1"/>
            </p:cNvSpPr>
            <p:nvPr/>
          </p:nvSpPr>
          <p:spPr bwMode="auto">
            <a:xfrm>
              <a:off x="9281171" y="2340152"/>
              <a:ext cx="1710063" cy="1778329"/>
            </a:xfrm>
            <a:prstGeom prst="rect">
              <a:avLst/>
            </a:prstGeom>
            <a:solidFill>
              <a:srgbClr val="FFCC66">
                <a:alpha val="30196"/>
              </a:srgbClr>
            </a:solid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eaLnBrk="1" hangingPunct="1"/>
              <a:endParaRPr lang="en-US" altLang="en-US"/>
            </a:p>
          </p:txBody>
        </p:sp>
        <p:sp>
          <p:nvSpPr>
            <p:cNvPr id="99" name="Text Box 2">
              <a:extLst>
                <a:ext uri="{FF2B5EF4-FFF2-40B4-BE49-F238E27FC236}">
                  <a16:creationId xmlns:a16="http://schemas.microsoft.com/office/drawing/2014/main" id="{2996E7BC-0703-9641-843A-FBA969836473}"/>
                </a:ext>
              </a:extLst>
            </p:cNvPr>
            <p:cNvSpPr txBox="1">
              <a:spLocks noChangeArrowheads="1"/>
            </p:cNvSpPr>
            <p:nvPr/>
          </p:nvSpPr>
          <p:spPr bwMode="auto">
            <a:xfrm>
              <a:off x="9249906" y="2316840"/>
              <a:ext cx="1772592" cy="1534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eaLnBrk="1" hangingPunct="1">
                <a:spcBef>
                  <a:spcPct val="50000"/>
                </a:spcBef>
              </a:pPr>
              <a:r>
                <a:rPr lang="en-GB" altLang="en-US" sz="10500" b="1" dirty="0">
                  <a:solidFill>
                    <a:srgbClr val="414042"/>
                  </a:solidFill>
                </a:rPr>
                <a:t>ed</a:t>
              </a:r>
            </a:p>
          </p:txBody>
        </p:sp>
      </p:grpSp>
      <p:grpSp>
        <p:nvGrpSpPr>
          <p:cNvPr id="103" name="Group 102">
            <a:extLst>
              <a:ext uri="{FF2B5EF4-FFF2-40B4-BE49-F238E27FC236}">
                <a16:creationId xmlns:a16="http://schemas.microsoft.com/office/drawing/2014/main" id="{5FC804D8-6299-E042-8A3B-72EFBAF3F592}"/>
              </a:ext>
            </a:extLst>
          </p:cNvPr>
          <p:cNvGrpSpPr/>
          <p:nvPr/>
        </p:nvGrpSpPr>
        <p:grpSpPr>
          <a:xfrm>
            <a:off x="4237734" y="2318235"/>
            <a:ext cx="4242879" cy="1817510"/>
            <a:chOff x="4313219" y="2300971"/>
            <a:chExt cx="4242879" cy="1817510"/>
          </a:xfrm>
        </p:grpSpPr>
        <p:sp>
          <p:nvSpPr>
            <p:cNvPr id="97" name="Rectangle 4">
              <a:extLst>
                <a:ext uri="{FF2B5EF4-FFF2-40B4-BE49-F238E27FC236}">
                  <a16:creationId xmlns:a16="http://schemas.microsoft.com/office/drawing/2014/main" id="{449B73D0-EFA0-6345-BC0B-BBAE90695138}"/>
                </a:ext>
              </a:extLst>
            </p:cNvPr>
            <p:cNvSpPr>
              <a:spLocks noChangeArrowheads="1"/>
            </p:cNvSpPr>
            <p:nvPr/>
          </p:nvSpPr>
          <p:spPr bwMode="auto">
            <a:xfrm>
              <a:off x="4404667" y="2340152"/>
              <a:ext cx="4031102" cy="1778329"/>
            </a:xfrm>
            <a:prstGeom prst="rect">
              <a:avLst/>
            </a:prstGeom>
            <a:solidFill>
              <a:srgbClr val="CC99FF">
                <a:alpha val="30196"/>
              </a:srgbClr>
            </a:solid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eaLnBrk="1" hangingPunct="1"/>
              <a:endParaRPr lang="en-US" altLang="en-US"/>
            </a:p>
          </p:txBody>
        </p:sp>
        <p:sp>
          <p:nvSpPr>
            <p:cNvPr id="100" name="Text Box 2">
              <a:extLst>
                <a:ext uri="{FF2B5EF4-FFF2-40B4-BE49-F238E27FC236}">
                  <a16:creationId xmlns:a16="http://schemas.microsoft.com/office/drawing/2014/main" id="{5BF02F50-3318-BE4B-A9CE-ADE52B21B0BF}"/>
                </a:ext>
              </a:extLst>
            </p:cNvPr>
            <p:cNvSpPr txBox="1">
              <a:spLocks noChangeArrowheads="1"/>
            </p:cNvSpPr>
            <p:nvPr/>
          </p:nvSpPr>
          <p:spPr bwMode="auto">
            <a:xfrm>
              <a:off x="4313219" y="2300971"/>
              <a:ext cx="4242879" cy="1534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eaLnBrk="1" hangingPunct="1">
                <a:spcBef>
                  <a:spcPct val="50000"/>
                </a:spcBef>
              </a:pPr>
              <a:r>
                <a:rPr lang="en-GB" altLang="en-US" sz="10500" b="1" dirty="0">
                  <a:solidFill>
                    <a:srgbClr val="414042"/>
                  </a:solidFill>
                </a:rPr>
                <a:t>struct</a:t>
              </a:r>
            </a:p>
          </p:txBody>
        </p:sp>
      </p:grpSp>
      <p:grpSp>
        <p:nvGrpSpPr>
          <p:cNvPr id="102" name="Group 101">
            <a:extLst>
              <a:ext uri="{FF2B5EF4-FFF2-40B4-BE49-F238E27FC236}">
                <a16:creationId xmlns:a16="http://schemas.microsoft.com/office/drawing/2014/main" id="{C61FDC6E-8673-1B40-9BAE-55EC2E7E6E35}"/>
              </a:ext>
            </a:extLst>
          </p:cNvPr>
          <p:cNvGrpSpPr/>
          <p:nvPr/>
        </p:nvGrpSpPr>
        <p:grpSpPr>
          <a:xfrm>
            <a:off x="1134748" y="2303543"/>
            <a:ext cx="2333693" cy="1832202"/>
            <a:chOff x="1134748" y="2286279"/>
            <a:chExt cx="2333693" cy="1832202"/>
          </a:xfrm>
        </p:grpSpPr>
        <p:sp>
          <p:nvSpPr>
            <p:cNvPr id="96" name="Rectangle 3">
              <a:extLst>
                <a:ext uri="{FF2B5EF4-FFF2-40B4-BE49-F238E27FC236}">
                  <a16:creationId xmlns:a16="http://schemas.microsoft.com/office/drawing/2014/main" id="{42FA28E8-34E7-2549-B9A4-FBC82AB97796}"/>
                </a:ext>
              </a:extLst>
            </p:cNvPr>
            <p:cNvSpPr>
              <a:spLocks noChangeArrowheads="1"/>
            </p:cNvSpPr>
            <p:nvPr/>
          </p:nvSpPr>
          <p:spPr bwMode="auto">
            <a:xfrm>
              <a:off x="1169502" y="2340152"/>
              <a:ext cx="2208114" cy="1778329"/>
            </a:xfrm>
            <a:prstGeom prst="rect">
              <a:avLst/>
            </a:prstGeom>
            <a:solidFill>
              <a:srgbClr val="39AB47">
                <a:alpha val="30196"/>
              </a:srgbClr>
            </a:solidFill>
            <a:ln w="9525">
              <a:noFill/>
              <a:miter lim="800000"/>
              <a:headEnd/>
              <a:tailEnd/>
            </a:ln>
            <a:effectLst/>
          </p:spPr>
          <p:txBody>
            <a:bodyPr wrap="none" anchor="ct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eaLnBrk="1" hangingPunct="1"/>
              <a:endParaRPr lang="en-US" altLang="en-US" dirty="0"/>
            </a:p>
          </p:txBody>
        </p:sp>
        <p:sp>
          <p:nvSpPr>
            <p:cNvPr id="101" name="Text Box 2">
              <a:extLst>
                <a:ext uri="{FF2B5EF4-FFF2-40B4-BE49-F238E27FC236}">
                  <a16:creationId xmlns:a16="http://schemas.microsoft.com/office/drawing/2014/main" id="{6BC6DDD7-B4B7-1B46-994B-E28DB4C5816B}"/>
                </a:ext>
              </a:extLst>
            </p:cNvPr>
            <p:cNvSpPr txBox="1">
              <a:spLocks noChangeArrowheads="1"/>
            </p:cNvSpPr>
            <p:nvPr/>
          </p:nvSpPr>
          <p:spPr bwMode="auto">
            <a:xfrm>
              <a:off x="1134748" y="2286279"/>
              <a:ext cx="2333693" cy="1534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eaLnBrk="1" hangingPunct="1">
                <a:spcBef>
                  <a:spcPct val="50000"/>
                </a:spcBef>
              </a:pPr>
              <a:r>
                <a:rPr lang="en-GB" altLang="en-US" sz="10500" b="1" dirty="0">
                  <a:solidFill>
                    <a:srgbClr val="414042"/>
                  </a:solidFill>
                </a:rPr>
                <a:t>con</a:t>
              </a:r>
            </a:p>
          </p:txBody>
        </p:sp>
      </p:grpSp>
      <p:grpSp>
        <p:nvGrpSpPr>
          <p:cNvPr id="108" name="Owl">
            <a:extLst>
              <a:ext uri="{FF2B5EF4-FFF2-40B4-BE49-F238E27FC236}">
                <a16:creationId xmlns:a16="http://schemas.microsoft.com/office/drawing/2014/main" id="{6CF1F9CC-922C-6D42-8F50-AC4F3ABD1125}"/>
              </a:ext>
            </a:extLst>
          </p:cNvPr>
          <p:cNvGrpSpPr/>
          <p:nvPr/>
        </p:nvGrpSpPr>
        <p:grpSpPr>
          <a:xfrm>
            <a:off x="2002968" y="3772573"/>
            <a:ext cx="2840122" cy="2321968"/>
            <a:chOff x="4540559" y="2378539"/>
            <a:chExt cx="4566620" cy="3733483"/>
          </a:xfrm>
        </p:grpSpPr>
        <p:pic>
          <p:nvPicPr>
            <p:cNvPr id="109" name="Picture 108" descr="A picture containing text&#10;&#10;Description automatically generated">
              <a:extLst>
                <a:ext uri="{FF2B5EF4-FFF2-40B4-BE49-F238E27FC236}">
                  <a16:creationId xmlns:a16="http://schemas.microsoft.com/office/drawing/2014/main" id="{C750188A-71CA-7643-A971-4F9A7F0708E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40559" y="2378539"/>
              <a:ext cx="4566620" cy="3730731"/>
            </a:xfrm>
            <a:prstGeom prst="rect">
              <a:avLst/>
            </a:prstGeom>
          </p:spPr>
        </p:pic>
        <p:sp>
          <p:nvSpPr>
            <p:cNvPr id="110" name="Oval 109">
              <a:extLst>
                <a:ext uri="{FF2B5EF4-FFF2-40B4-BE49-F238E27FC236}">
                  <a16:creationId xmlns:a16="http://schemas.microsoft.com/office/drawing/2014/main" id="{9DB0E309-C95B-E24D-A791-3401FA2797E5}"/>
                </a:ext>
              </a:extLst>
            </p:cNvPr>
            <p:cNvSpPr/>
            <p:nvPr/>
          </p:nvSpPr>
          <p:spPr>
            <a:xfrm>
              <a:off x="6735623" y="5895462"/>
              <a:ext cx="1919312" cy="216560"/>
            </a:xfrm>
            <a:prstGeom prst="ellipse">
              <a:avLst/>
            </a:prstGeom>
            <a:solidFill>
              <a:schemeClr val="tx1">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0" name="Group 19">
            <a:extLst>
              <a:ext uri="{FF2B5EF4-FFF2-40B4-BE49-F238E27FC236}">
                <a16:creationId xmlns:a16="http://schemas.microsoft.com/office/drawing/2014/main" id="{62CD5040-12C7-9348-B9F1-DA77BD10D3B8}"/>
              </a:ext>
            </a:extLst>
          </p:cNvPr>
          <p:cNvGrpSpPr/>
          <p:nvPr/>
        </p:nvGrpSpPr>
        <p:grpSpPr>
          <a:xfrm>
            <a:off x="5053986" y="3772573"/>
            <a:ext cx="2840122" cy="2321968"/>
            <a:chOff x="4540559" y="2378539"/>
            <a:chExt cx="4566620" cy="3733483"/>
          </a:xfrm>
        </p:grpSpPr>
        <p:pic>
          <p:nvPicPr>
            <p:cNvPr id="21" name="Picture 20" descr="A picture containing text&#10;&#10;Description automatically generated">
              <a:extLst>
                <a:ext uri="{FF2B5EF4-FFF2-40B4-BE49-F238E27FC236}">
                  <a16:creationId xmlns:a16="http://schemas.microsoft.com/office/drawing/2014/main" id="{ADDB0404-1A46-494D-9906-3209CA35E8F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40559" y="2378539"/>
              <a:ext cx="4566620" cy="3730731"/>
            </a:xfrm>
            <a:prstGeom prst="rect">
              <a:avLst/>
            </a:prstGeom>
          </p:spPr>
        </p:pic>
        <p:sp>
          <p:nvSpPr>
            <p:cNvPr id="22" name="Oval 21">
              <a:extLst>
                <a:ext uri="{FF2B5EF4-FFF2-40B4-BE49-F238E27FC236}">
                  <a16:creationId xmlns:a16="http://schemas.microsoft.com/office/drawing/2014/main" id="{D07C196E-B27B-814C-BA64-6B1695620338}"/>
                </a:ext>
              </a:extLst>
            </p:cNvPr>
            <p:cNvSpPr/>
            <p:nvPr/>
          </p:nvSpPr>
          <p:spPr>
            <a:xfrm>
              <a:off x="6735623" y="5895462"/>
              <a:ext cx="1919312" cy="216560"/>
            </a:xfrm>
            <a:prstGeom prst="ellipse">
              <a:avLst/>
            </a:prstGeom>
            <a:solidFill>
              <a:schemeClr val="tx1">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3" name="Group 22">
            <a:extLst>
              <a:ext uri="{FF2B5EF4-FFF2-40B4-BE49-F238E27FC236}">
                <a16:creationId xmlns:a16="http://schemas.microsoft.com/office/drawing/2014/main" id="{3A8FFAFE-E1F6-8740-8789-3F62773B48E1}"/>
              </a:ext>
            </a:extLst>
          </p:cNvPr>
          <p:cNvGrpSpPr/>
          <p:nvPr/>
        </p:nvGrpSpPr>
        <p:grpSpPr>
          <a:xfrm flipH="1">
            <a:off x="7975083" y="3772573"/>
            <a:ext cx="2840122" cy="2321968"/>
            <a:chOff x="4540559" y="2378539"/>
            <a:chExt cx="4566620" cy="3733483"/>
          </a:xfrm>
        </p:grpSpPr>
        <p:pic>
          <p:nvPicPr>
            <p:cNvPr id="24" name="Picture 23" descr="A picture containing text&#10;&#10;Description automatically generated">
              <a:extLst>
                <a:ext uri="{FF2B5EF4-FFF2-40B4-BE49-F238E27FC236}">
                  <a16:creationId xmlns:a16="http://schemas.microsoft.com/office/drawing/2014/main" id="{75A53233-9ECE-F349-B217-633EE6367F6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40559" y="2378539"/>
              <a:ext cx="4566620" cy="3730731"/>
            </a:xfrm>
            <a:prstGeom prst="rect">
              <a:avLst/>
            </a:prstGeom>
          </p:spPr>
        </p:pic>
        <p:sp>
          <p:nvSpPr>
            <p:cNvPr id="25" name="Oval 24">
              <a:extLst>
                <a:ext uri="{FF2B5EF4-FFF2-40B4-BE49-F238E27FC236}">
                  <a16:creationId xmlns:a16="http://schemas.microsoft.com/office/drawing/2014/main" id="{C36F0156-1569-CC42-9C28-F42A26984C1C}"/>
                </a:ext>
              </a:extLst>
            </p:cNvPr>
            <p:cNvSpPr/>
            <p:nvPr/>
          </p:nvSpPr>
          <p:spPr>
            <a:xfrm>
              <a:off x="6735623" y="5895462"/>
              <a:ext cx="1919312" cy="216560"/>
            </a:xfrm>
            <a:prstGeom prst="ellipse">
              <a:avLst/>
            </a:prstGeom>
            <a:solidFill>
              <a:schemeClr val="tx1">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5232094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nodeType="clickEffect">
                                  <p:stCondLst>
                                    <p:cond delay="0"/>
                                  </p:stCondLst>
                                  <p:childTnLst>
                                    <p:set>
                                      <p:cBhvr>
                                        <p:cTn id="12" dur="1" fill="hold">
                                          <p:stCondLst>
                                            <p:cond delay="0"/>
                                          </p:stCondLst>
                                        </p:cTn>
                                        <p:tgtEl>
                                          <p:spTgt spid="10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93"/>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0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xit" presetSubtype="0" fill="hold" nodeType="clickEffect">
                                  <p:stCondLst>
                                    <p:cond delay="0"/>
                                  </p:stCondLst>
                                  <p:childTnLst>
                                    <p:set>
                                      <p:cBhvr>
                                        <p:cTn id="24" dur="1" fill="hold">
                                          <p:stCondLst>
                                            <p:cond delay="0"/>
                                          </p:stCondLst>
                                        </p:cTn>
                                        <p:tgtEl>
                                          <p:spTgt spid="20"/>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95"/>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04"/>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p:bldP spid="94" grpId="0"/>
      <p:bldP spid="9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 name="Rectangle 3">
            <a:extLst>
              <a:ext uri="{FF2B5EF4-FFF2-40B4-BE49-F238E27FC236}">
                <a16:creationId xmlns:a16="http://schemas.microsoft.com/office/drawing/2014/main" id="{B1DED2DA-3099-8A4F-8F75-EEA1F299A27D}"/>
              </a:ext>
            </a:extLst>
          </p:cNvPr>
          <p:cNvSpPr>
            <a:spLocks noChangeArrowheads="1"/>
          </p:cNvSpPr>
          <p:nvPr/>
        </p:nvSpPr>
        <p:spPr bwMode="auto">
          <a:xfrm>
            <a:off x="4293772" y="1928529"/>
            <a:ext cx="1085384" cy="827088"/>
          </a:xfrm>
          <a:prstGeom prst="rect">
            <a:avLst/>
          </a:prstGeom>
          <a:solidFill>
            <a:srgbClr val="39AB47">
              <a:alpha val="30196"/>
            </a:srgbClr>
          </a:solidFill>
          <a:ln w="9525">
            <a:noFill/>
            <a:miter lim="800000"/>
            <a:headEnd/>
            <a:tailEnd/>
          </a:ln>
          <a:effectLst/>
        </p:spPr>
        <p:txBody>
          <a:bodyPr wrap="none" anchor="ct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eaLnBrk="1" hangingPunct="1"/>
            <a:endParaRPr lang="en-US" altLang="en-US" dirty="0"/>
          </a:p>
        </p:txBody>
      </p:sp>
      <p:sp>
        <p:nvSpPr>
          <p:cNvPr id="98" name="Rectangle 4">
            <a:extLst>
              <a:ext uri="{FF2B5EF4-FFF2-40B4-BE49-F238E27FC236}">
                <a16:creationId xmlns:a16="http://schemas.microsoft.com/office/drawing/2014/main" id="{D134D027-1F25-F44C-A569-92167CDBF80A}"/>
              </a:ext>
            </a:extLst>
          </p:cNvPr>
          <p:cNvSpPr>
            <a:spLocks noChangeArrowheads="1"/>
          </p:cNvSpPr>
          <p:nvPr/>
        </p:nvSpPr>
        <p:spPr bwMode="auto">
          <a:xfrm>
            <a:off x="5379156" y="1928529"/>
            <a:ext cx="1874837" cy="827088"/>
          </a:xfrm>
          <a:prstGeom prst="rect">
            <a:avLst/>
          </a:prstGeom>
          <a:solidFill>
            <a:srgbClr val="CC99FF">
              <a:alpha val="30196"/>
            </a:srgbClr>
          </a:solid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eaLnBrk="1" hangingPunct="1"/>
            <a:endParaRPr lang="en-US" altLang="en-US"/>
          </a:p>
        </p:txBody>
      </p:sp>
      <p:sp>
        <p:nvSpPr>
          <p:cNvPr id="99" name="Rectangle 5">
            <a:extLst>
              <a:ext uri="{FF2B5EF4-FFF2-40B4-BE49-F238E27FC236}">
                <a16:creationId xmlns:a16="http://schemas.microsoft.com/office/drawing/2014/main" id="{86D00AB8-A4AD-5C41-9DD6-BAD651408B00}"/>
              </a:ext>
            </a:extLst>
          </p:cNvPr>
          <p:cNvSpPr>
            <a:spLocks noChangeArrowheads="1"/>
          </p:cNvSpPr>
          <p:nvPr/>
        </p:nvSpPr>
        <p:spPr bwMode="auto">
          <a:xfrm>
            <a:off x="7253993" y="1928529"/>
            <a:ext cx="795338" cy="827088"/>
          </a:xfrm>
          <a:prstGeom prst="rect">
            <a:avLst/>
          </a:prstGeom>
          <a:solidFill>
            <a:srgbClr val="FFCC66">
              <a:alpha val="30196"/>
            </a:srgbClr>
          </a:solid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eaLnBrk="1" hangingPunct="1"/>
            <a:endParaRPr lang="en-US" altLang="en-US"/>
          </a:p>
        </p:txBody>
      </p:sp>
      <p:sp>
        <p:nvSpPr>
          <p:cNvPr id="96" name="Text Box 2">
            <a:extLst>
              <a:ext uri="{FF2B5EF4-FFF2-40B4-BE49-F238E27FC236}">
                <a16:creationId xmlns:a16="http://schemas.microsoft.com/office/drawing/2014/main" id="{EAF8D9C1-D268-064A-AE61-EE9D7A926B3B}"/>
              </a:ext>
            </a:extLst>
          </p:cNvPr>
          <p:cNvSpPr txBox="1">
            <a:spLocks noChangeArrowheads="1"/>
          </p:cNvSpPr>
          <p:nvPr/>
        </p:nvSpPr>
        <p:spPr bwMode="auto">
          <a:xfrm>
            <a:off x="4045002" y="1872966"/>
            <a:ext cx="4249270" cy="947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eaLnBrk="1" hangingPunct="1">
              <a:spcBef>
                <a:spcPct val="50000"/>
              </a:spcBef>
            </a:pPr>
            <a:r>
              <a:rPr lang="en-GB" altLang="en-US" sz="5000" b="1" dirty="0">
                <a:solidFill>
                  <a:srgbClr val="414042"/>
                </a:solidFill>
              </a:rPr>
              <a:t>constructed</a:t>
            </a:r>
          </a:p>
        </p:txBody>
      </p:sp>
      <p:sp>
        <p:nvSpPr>
          <p:cNvPr id="100" name="Text Box 6">
            <a:extLst>
              <a:ext uri="{FF2B5EF4-FFF2-40B4-BE49-F238E27FC236}">
                <a16:creationId xmlns:a16="http://schemas.microsoft.com/office/drawing/2014/main" id="{DAF8B585-FEA4-DA46-8E26-D2F99682FD63}"/>
              </a:ext>
            </a:extLst>
          </p:cNvPr>
          <p:cNvSpPr txBox="1">
            <a:spLocks noChangeArrowheads="1"/>
          </p:cNvSpPr>
          <p:nvPr/>
        </p:nvSpPr>
        <p:spPr bwMode="auto">
          <a:xfrm>
            <a:off x="8183474" y="1941229"/>
            <a:ext cx="3225800" cy="822325"/>
          </a:xfrm>
          <a:prstGeom prst="rect">
            <a:avLst/>
          </a:prstGeom>
          <a:solidFill>
            <a:srgbClr val="FDAD2D"/>
          </a:solidFill>
          <a:ln>
            <a:noFill/>
          </a:ln>
          <a:effectLst/>
        </p:spPr>
        <p:txBody>
          <a:bodyPr anchor="ctr"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eaLnBrk="1" hangingPunct="1"/>
            <a:r>
              <a:rPr lang="en-GB" altLang="en-US" sz="2000" dirty="0">
                <a:solidFill>
                  <a:schemeClr val="bg1"/>
                </a:solidFill>
              </a:rPr>
              <a:t>Suffix often used to denote past tense</a:t>
            </a:r>
          </a:p>
        </p:txBody>
      </p:sp>
      <p:sp>
        <p:nvSpPr>
          <p:cNvPr id="101" name="Text Box 7">
            <a:extLst>
              <a:ext uri="{FF2B5EF4-FFF2-40B4-BE49-F238E27FC236}">
                <a16:creationId xmlns:a16="http://schemas.microsoft.com/office/drawing/2014/main" id="{AE9A5DF8-3895-E847-8584-0339799D9E60}"/>
              </a:ext>
            </a:extLst>
          </p:cNvPr>
          <p:cNvSpPr txBox="1">
            <a:spLocks noChangeArrowheads="1"/>
          </p:cNvSpPr>
          <p:nvPr/>
        </p:nvSpPr>
        <p:spPr bwMode="auto">
          <a:xfrm>
            <a:off x="773000" y="1941229"/>
            <a:ext cx="3393073" cy="822325"/>
          </a:xfrm>
          <a:prstGeom prst="rect">
            <a:avLst/>
          </a:prstGeom>
          <a:solidFill>
            <a:srgbClr val="39AB47"/>
          </a:solidFill>
          <a:ln>
            <a:noFill/>
          </a:ln>
          <a:effectLst/>
        </p:spPr>
        <p:txBody>
          <a:bodyPr anchor="ctr"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eaLnBrk="1" hangingPunct="1">
              <a:spcBef>
                <a:spcPct val="50000"/>
              </a:spcBef>
            </a:pPr>
            <a:r>
              <a:rPr lang="en-GB" altLang="en-US" sz="2000" dirty="0">
                <a:solidFill>
                  <a:schemeClr val="bg1"/>
                </a:solidFill>
              </a:rPr>
              <a:t>From the Latin con meaning together</a:t>
            </a:r>
          </a:p>
        </p:txBody>
      </p:sp>
      <p:sp>
        <p:nvSpPr>
          <p:cNvPr id="102" name="Text Box 8">
            <a:extLst>
              <a:ext uri="{FF2B5EF4-FFF2-40B4-BE49-F238E27FC236}">
                <a16:creationId xmlns:a16="http://schemas.microsoft.com/office/drawing/2014/main" id="{892E747D-08E5-8C4F-B929-480D2A923DB9}"/>
              </a:ext>
            </a:extLst>
          </p:cNvPr>
          <p:cNvSpPr txBox="1">
            <a:spLocks noChangeArrowheads="1"/>
          </p:cNvSpPr>
          <p:nvPr/>
        </p:nvSpPr>
        <p:spPr bwMode="auto">
          <a:xfrm>
            <a:off x="4583864" y="2868329"/>
            <a:ext cx="3287620" cy="822325"/>
          </a:xfrm>
          <a:prstGeom prst="rect">
            <a:avLst/>
          </a:prstGeom>
          <a:solidFill>
            <a:srgbClr val="7030A0"/>
          </a:solidFill>
          <a:ln>
            <a:noFill/>
          </a:ln>
          <a:effectLst/>
        </p:spPr>
        <p:txBody>
          <a:bodyPr anchor="ctr"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eaLnBrk="1" hangingPunct="1">
              <a:spcBef>
                <a:spcPct val="50000"/>
              </a:spcBef>
            </a:pPr>
            <a:r>
              <a:rPr lang="en-GB" altLang="en-US" sz="2000" dirty="0">
                <a:solidFill>
                  <a:schemeClr val="bg1"/>
                </a:solidFill>
              </a:rPr>
              <a:t>From the Latin struct meaning build</a:t>
            </a:r>
          </a:p>
        </p:txBody>
      </p:sp>
      <p:sp>
        <p:nvSpPr>
          <p:cNvPr id="110" name="Text Box 23">
            <a:extLst>
              <a:ext uri="{FF2B5EF4-FFF2-40B4-BE49-F238E27FC236}">
                <a16:creationId xmlns:a16="http://schemas.microsoft.com/office/drawing/2014/main" id="{23DABF0C-83A2-B94D-A6A0-75804973C297}"/>
              </a:ext>
            </a:extLst>
          </p:cNvPr>
          <p:cNvSpPr txBox="1">
            <a:spLocks noChangeArrowheads="1"/>
          </p:cNvSpPr>
          <p:nvPr/>
        </p:nvSpPr>
        <p:spPr bwMode="auto">
          <a:xfrm>
            <a:off x="0" y="692150"/>
            <a:ext cx="1219200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pPr>
            <a:r>
              <a:rPr lang="en-GB" altLang="en-US" sz="2200" dirty="0">
                <a:solidFill>
                  <a:srgbClr val="414042"/>
                </a:solidFill>
              </a:rPr>
              <a:t>Use the context of the text, and what you know about </a:t>
            </a:r>
            <a:r>
              <a:rPr lang="en-GB" altLang="en-US" sz="2200" b="1" dirty="0">
                <a:solidFill>
                  <a:srgbClr val="414042"/>
                </a:solidFill>
              </a:rPr>
              <a:t>morphology</a:t>
            </a:r>
            <a:br>
              <a:rPr lang="en-GB" altLang="en-US" sz="2200" b="1" dirty="0">
                <a:solidFill>
                  <a:srgbClr val="414042"/>
                </a:solidFill>
              </a:rPr>
            </a:br>
            <a:r>
              <a:rPr lang="en-GB" altLang="en-US" sz="2200" dirty="0">
                <a:solidFill>
                  <a:srgbClr val="414042"/>
                </a:solidFill>
              </a:rPr>
              <a:t>and </a:t>
            </a:r>
            <a:r>
              <a:rPr lang="en-GB" altLang="en-US" sz="2200" b="1" dirty="0">
                <a:solidFill>
                  <a:srgbClr val="414042"/>
                </a:solidFill>
              </a:rPr>
              <a:t>etymology</a:t>
            </a:r>
            <a:r>
              <a:rPr lang="en-GB" altLang="en-US" sz="2200" dirty="0">
                <a:solidFill>
                  <a:srgbClr val="414042"/>
                </a:solidFill>
              </a:rPr>
              <a:t>, to work out unfamiliar words.</a:t>
            </a:r>
          </a:p>
        </p:txBody>
      </p:sp>
      <p:sp>
        <p:nvSpPr>
          <p:cNvPr id="112" name="Rectangle 3">
            <a:extLst>
              <a:ext uri="{FF2B5EF4-FFF2-40B4-BE49-F238E27FC236}">
                <a16:creationId xmlns:a16="http://schemas.microsoft.com/office/drawing/2014/main" id="{C7587E45-814F-624A-A4F0-9785AEF61284}"/>
              </a:ext>
            </a:extLst>
          </p:cNvPr>
          <p:cNvSpPr>
            <a:spLocks noChangeArrowheads="1"/>
          </p:cNvSpPr>
          <p:nvPr/>
        </p:nvSpPr>
        <p:spPr bwMode="auto">
          <a:xfrm>
            <a:off x="4293771" y="4219243"/>
            <a:ext cx="1170345" cy="827088"/>
          </a:xfrm>
          <a:prstGeom prst="rect">
            <a:avLst/>
          </a:prstGeom>
          <a:solidFill>
            <a:srgbClr val="39AB47">
              <a:alpha val="30196"/>
            </a:srgbClr>
          </a:solidFill>
          <a:ln w="9525">
            <a:noFill/>
            <a:miter lim="800000"/>
            <a:headEnd/>
            <a:tailEnd/>
          </a:ln>
          <a:effectLst/>
        </p:spPr>
        <p:txBody>
          <a:bodyPr wrap="none" anchor="ct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eaLnBrk="1" hangingPunct="1"/>
            <a:endParaRPr lang="en-US" altLang="en-US" dirty="0"/>
          </a:p>
        </p:txBody>
      </p:sp>
      <p:sp>
        <p:nvSpPr>
          <p:cNvPr id="113" name="Rectangle 4">
            <a:extLst>
              <a:ext uri="{FF2B5EF4-FFF2-40B4-BE49-F238E27FC236}">
                <a16:creationId xmlns:a16="http://schemas.microsoft.com/office/drawing/2014/main" id="{F18731A8-8562-8243-8043-EA8A66126681}"/>
              </a:ext>
            </a:extLst>
          </p:cNvPr>
          <p:cNvSpPr>
            <a:spLocks noChangeArrowheads="1"/>
          </p:cNvSpPr>
          <p:nvPr/>
        </p:nvSpPr>
        <p:spPr bwMode="auto">
          <a:xfrm>
            <a:off x="5464117" y="4219243"/>
            <a:ext cx="1622200" cy="827088"/>
          </a:xfrm>
          <a:prstGeom prst="rect">
            <a:avLst/>
          </a:prstGeom>
          <a:solidFill>
            <a:srgbClr val="CC99FF">
              <a:alpha val="30196"/>
            </a:srgbClr>
          </a:solid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eaLnBrk="1" hangingPunct="1"/>
            <a:endParaRPr lang="en-US" altLang="en-US"/>
          </a:p>
        </p:txBody>
      </p:sp>
      <p:sp>
        <p:nvSpPr>
          <p:cNvPr id="114" name="Rectangle 5">
            <a:extLst>
              <a:ext uri="{FF2B5EF4-FFF2-40B4-BE49-F238E27FC236}">
                <a16:creationId xmlns:a16="http://schemas.microsoft.com/office/drawing/2014/main" id="{95B9E429-894F-AA44-862C-A20FC4331C56}"/>
              </a:ext>
            </a:extLst>
          </p:cNvPr>
          <p:cNvSpPr>
            <a:spLocks noChangeArrowheads="1"/>
          </p:cNvSpPr>
          <p:nvPr/>
        </p:nvSpPr>
        <p:spPr bwMode="auto">
          <a:xfrm>
            <a:off x="7086317" y="4219243"/>
            <a:ext cx="963014" cy="827088"/>
          </a:xfrm>
          <a:prstGeom prst="rect">
            <a:avLst/>
          </a:prstGeom>
          <a:solidFill>
            <a:srgbClr val="FFCC66">
              <a:alpha val="30196"/>
            </a:srgbClr>
          </a:solid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eaLnBrk="1" hangingPunct="1"/>
            <a:endParaRPr lang="en-US" altLang="en-US"/>
          </a:p>
        </p:txBody>
      </p:sp>
      <p:sp>
        <p:nvSpPr>
          <p:cNvPr id="115" name="Text Box 2">
            <a:extLst>
              <a:ext uri="{FF2B5EF4-FFF2-40B4-BE49-F238E27FC236}">
                <a16:creationId xmlns:a16="http://schemas.microsoft.com/office/drawing/2014/main" id="{86C6657E-38D4-F645-9D79-6F35041159B8}"/>
              </a:ext>
            </a:extLst>
          </p:cNvPr>
          <p:cNvSpPr txBox="1">
            <a:spLocks noChangeArrowheads="1"/>
          </p:cNvSpPr>
          <p:nvPr/>
        </p:nvSpPr>
        <p:spPr bwMode="auto">
          <a:xfrm>
            <a:off x="4045002" y="4206592"/>
            <a:ext cx="4249270" cy="947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eaLnBrk="1" hangingPunct="1">
              <a:spcBef>
                <a:spcPct val="50000"/>
              </a:spcBef>
            </a:pPr>
            <a:r>
              <a:rPr lang="en-GB" altLang="en-US" sz="5000" b="1" dirty="0">
                <a:solidFill>
                  <a:srgbClr val="414042"/>
                </a:solidFill>
              </a:rPr>
              <a:t>dismantled</a:t>
            </a:r>
          </a:p>
        </p:txBody>
      </p:sp>
      <p:sp>
        <p:nvSpPr>
          <p:cNvPr id="116" name="Text Box 6">
            <a:extLst>
              <a:ext uri="{FF2B5EF4-FFF2-40B4-BE49-F238E27FC236}">
                <a16:creationId xmlns:a16="http://schemas.microsoft.com/office/drawing/2014/main" id="{72FB9E7E-5F45-BD40-A02D-5641A30B88BD}"/>
              </a:ext>
            </a:extLst>
          </p:cNvPr>
          <p:cNvSpPr txBox="1">
            <a:spLocks noChangeArrowheads="1"/>
          </p:cNvSpPr>
          <p:nvPr/>
        </p:nvSpPr>
        <p:spPr bwMode="auto">
          <a:xfrm>
            <a:off x="8183474" y="4231943"/>
            <a:ext cx="3225800" cy="822325"/>
          </a:xfrm>
          <a:prstGeom prst="rect">
            <a:avLst/>
          </a:prstGeom>
          <a:solidFill>
            <a:srgbClr val="FDAD2D"/>
          </a:solidFill>
          <a:ln>
            <a:noFill/>
          </a:ln>
          <a:effectLst/>
        </p:spPr>
        <p:txBody>
          <a:bodyPr anchor="ctr"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eaLnBrk="1" hangingPunct="1"/>
            <a:r>
              <a:rPr lang="en-GB" altLang="en-US" sz="2000" dirty="0">
                <a:solidFill>
                  <a:schemeClr val="bg1"/>
                </a:solidFill>
              </a:rPr>
              <a:t>Suffix often used to denote past tense</a:t>
            </a:r>
          </a:p>
        </p:txBody>
      </p:sp>
      <p:sp>
        <p:nvSpPr>
          <p:cNvPr id="117" name="Text Box 7">
            <a:extLst>
              <a:ext uri="{FF2B5EF4-FFF2-40B4-BE49-F238E27FC236}">
                <a16:creationId xmlns:a16="http://schemas.microsoft.com/office/drawing/2014/main" id="{C63F30A7-2C6D-4B4A-BDF5-C39B96C13A15}"/>
              </a:ext>
            </a:extLst>
          </p:cNvPr>
          <p:cNvSpPr txBox="1">
            <a:spLocks noChangeArrowheads="1"/>
          </p:cNvSpPr>
          <p:nvPr/>
        </p:nvSpPr>
        <p:spPr bwMode="auto">
          <a:xfrm>
            <a:off x="773000" y="4231943"/>
            <a:ext cx="3393073" cy="822325"/>
          </a:xfrm>
          <a:prstGeom prst="rect">
            <a:avLst/>
          </a:prstGeom>
          <a:solidFill>
            <a:srgbClr val="39AB47"/>
          </a:solidFill>
          <a:ln>
            <a:noFill/>
          </a:ln>
          <a:effectLst/>
        </p:spPr>
        <p:txBody>
          <a:bodyPr anchor="ctr"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eaLnBrk="1" hangingPunct="1">
              <a:spcBef>
                <a:spcPct val="50000"/>
              </a:spcBef>
            </a:pPr>
            <a:r>
              <a:rPr lang="en-GB" altLang="en-US" sz="1900" dirty="0">
                <a:solidFill>
                  <a:schemeClr val="bg1"/>
                </a:solidFill>
              </a:rPr>
              <a:t>From the Latin dis meaning apart – now meaning not</a:t>
            </a:r>
          </a:p>
        </p:txBody>
      </p:sp>
      <p:sp>
        <p:nvSpPr>
          <p:cNvPr id="119" name="Text Box 8">
            <a:extLst>
              <a:ext uri="{FF2B5EF4-FFF2-40B4-BE49-F238E27FC236}">
                <a16:creationId xmlns:a16="http://schemas.microsoft.com/office/drawing/2014/main" id="{EC105F09-A72F-FF4D-A257-E02182AC3425}"/>
              </a:ext>
            </a:extLst>
          </p:cNvPr>
          <p:cNvSpPr txBox="1">
            <a:spLocks noChangeArrowheads="1"/>
          </p:cNvSpPr>
          <p:nvPr/>
        </p:nvSpPr>
        <p:spPr bwMode="auto">
          <a:xfrm>
            <a:off x="4583864" y="5136432"/>
            <a:ext cx="3287620" cy="812898"/>
          </a:xfrm>
          <a:prstGeom prst="rect">
            <a:avLst/>
          </a:prstGeom>
          <a:solidFill>
            <a:srgbClr val="7030A0"/>
          </a:solidFill>
          <a:ln>
            <a:noFill/>
          </a:ln>
          <a:effectLst/>
        </p:spPr>
        <p:txBody>
          <a:bodyPr anchor="ctr"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eaLnBrk="1" hangingPunct="1">
              <a:spcBef>
                <a:spcPct val="50000"/>
              </a:spcBef>
            </a:pPr>
            <a:r>
              <a:rPr lang="en-GB" altLang="en-US" sz="2000" dirty="0">
                <a:solidFill>
                  <a:schemeClr val="bg1"/>
                </a:solidFill>
              </a:rPr>
              <a:t>From the Old French meaning cloak or cover</a:t>
            </a:r>
          </a:p>
        </p:txBody>
      </p:sp>
    </p:spTree>
    <p:extLst>
      <p:ext uri="{BB962C8B-B14F-4D97-AF65-F5344CB8AC3E}">
        <p14:creationId xmlns:p14="http://schemas.microsoft.com/office/powerpoint/2010/main" val="8029478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9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0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17"/>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1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14"/>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16"/>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P spid="101" grpId="0" animBg="1"/>
      <p:bldP spid="102" grpId="0" animBg="1"/>
      <p:bldP spid="116" grpId="0" animBg="1"/>
      <p:bldP spid="117" grpId="0" animBg="1"/>
      <p:bldP spid="11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 Box 8">
            <a:extLst>
              <a:ext uri="{FF2B5EF4-FFF2-40B4-BE49-F238E27FC236}">
                <a16:creationId xmlns:a16="http://schemas.microsoft.com/office/drawing/2014/main" id="{68E66FD3-170B-4B45-98F5-10F690BB9BE3}"/>
              </a:ext>
            </a:extLst>
          </p:cNvPr>
          <p:cNvSpPr txBox="1">
            <a:spLocks noChangeArrowheads="1"/>
          </p:cNvSpPr>
          <p:nvPr/>
        </p:nvSpPr>
        <p:spPr bwMode="auto">
          <a:xfrm>
            <a:off x="1295572" y="5413171"/>
            <a:ext cx="76644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eaLnBrk="1" hangingPunct="1">
              <a:spcBef>
                <a:spcPct val="50000"/>
              </a:spcBef>
            </a:pPr>
            <a:r>
              <a:rPr lang="en-GB" altLang="en-US" dirty="0">
                <a:solidFill>
                  <a:srgbClr val="343433"/>
                </a:solidFill>
              </a:rPr>
              <a:t>The reading phase will be revisited several times over the duration of a sequence as further texts or extracts are introduced.</a:t>
            </a:r>
          </a:p>
        </p:txBody>
      </p:sp>
      <p:sp>
        <p:nvSpPr>
          <p:cNvPr id="32" name="Rectangle 31">
            <a:extLst>
              <a:ext uri="{FF2B5EF4-FFF2-40B4-BE49-F238E27FC236}">
                <a16:creationId xmlns:a16="http://schemas.microsoft.com/office/drawing/2014/main" id="{A6E3B2E0-EB03-2D40-B0C1-F59188727121}"/>
              </a:ext>
            </a:extLst>
          </p:cNvPr>
          <p:cNvSpPr/>
          <p:nvPr/>
        </p:nvSpPr>
        <p:spPr>
          <a:xfrm>
            <a:off x="1385833" y="3127506"/>
            <a:ext cx="9420333" cy="2004667"/>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Text Box 6">
            <a:extLst>
              <a:ext uri="{FF2B5EF4-FFF2-40B4-BE49-F238E27FC236}">
                <a16:creationId xmlns:a16="http://schemas.microsoft.com/office/drawing/2014/main" id="{8E4CE016-62B4-2345-9F42-63356D12CE72}"/>
              </a:ext>
            </a:extLst>
          </p:cNvPr>
          <p:cNvSpPr txBox="1">
            <a:spLocks noChangeArrowheads="1"/>
          </p:cNvSpPr>
          <p:nvPr/>
        </p:nvSpPr>
        <p:spPr bwMode="auto">
          <a:xfrm>
            <a:off x="5064393" y="3348978"/>
            <a:ext cx="5552304" cy="1709982"/>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ct val="50000"/>
              </a:spcBef>
              <a:buNone/>
            </a:pPr>
            <a:r>
              <a:rPr lang="en-GB" altLang="en-US" sz="1600" dirty="0">
                <a:solidFill>
                  <a:srgbClr val="343433"/>
                </a:solidFill>
                <a:ea typeface="Microsoft YaHei" panose="020B0503020204020204" pitchFamily="34" charset="-122"/>
              </a:rPr>
              <a:t>The second part of the reading phase allows children to explore how the author has achieved the effects in the text through the choices made of vocabulary, sentence structure, etc. This is crucial for children to see themselves as writers and allows them to emulate what a skilled writer has done.</a:t>
            </a:r>
          </a:p>
        </p:txBody>
      </p:sp>
      <p:sp>
        <p:nvSpPr>
          <p:cNvPr id="34" name="Rectangle 33">
            <a:extLst>
              <a:ext uri="{FF2B5EF4-FFF2-40B4-BE49-F238E27FC236}">
                <a16:creationId xmlns:a16="http://schemas.microsoft.com/office/drawing/2014/main" id="{56CDE49C-AD52-4744-85E9-C3837A556F72}"/>
              </a:ext>
            </a:extLst>
          </p:cNvPr>
          <p:cNvSpPr/>
          <p:nvPr/>
        </p:nvSpPr>
        <p:spPr>
          <a:xfrm>
            <a:off x="1385832" y="3134447"/>
            <a:ext cx="3439663" cy="199594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GB" altLang="en-US" sz="2200" b="1" dirty="0">
                <a:solidFill>
                  <a:schemeClr val="bg1"/>
                </a:solidFill>
                <a:latin typeface="Comic Sans MS" panose="030F0902030302020204" pitchFamily="66" charset="0"/>
              </a:rPr>
              <a:t>Phase 1b</a:t>
            </a:r>
            <a:br>
              <a:rPr lang="en-GB" altLang="en-US" sz="2200" b="1" dirty="0">
                <a:solidFill>
                  <a:schemeClr val="bg1"/>
                </a:solidFill>
                <a:latin typeface="Comic Sans MS" panose="030F0902030302020204" pitchFamily="66" charset="0"/>
              </a:rPr>
            </a:br>
            <a:r>
              <a:rPr lang="en-GB" altLang="en-US" b="1" dirty="0">
                <a:solidFill>
                  <a:schemeClr val="bg1"/>
                </a:solidFill>
                <a:latin typeface="Comic Sans MS" panose="030F0902030302020204" pitchFamily="66" charset="0"/>
              </a:rPr>
              <a:t>Reading with a writer’s eye: </a:t>
            </a:r>
          </a:p>
          <a:p>
            <a:pPr marL="138113">
              <a:spcBef>
                <a:spcPts val="700"/>
              </a:spcBef>
            </a:pPr>
            <a:r>
              <a:rPr lang="en-GB" altLang="en-US" sz="1700" dirty="0">
                <a:solidFill>
                  <a:schemeClr val="bg1"/>
                </a:solidFill>
                <a:latin typeface="Comic Sans MS" panose="030F0902030302020204" pitchFamily="66" charset="0"/>
              </a:rPr>
              <a:t>How has the writer done it? </a:t>
            </a:r>
            <a:br>
              <a:rPr lang="en-GB" altLang="en-US" sz="1700" dirty="0">
                <a:solidFill>
                  <a:schemeClr val="bg1"/>
                </a:solidFill>
                <a:latin typeface="Comic Sans MS" panose="030F0902030302020204" pitchFamily="66" charset="0"/>
              </a:rPr>
            </a:br>
            <a:r>
              <a:rPr lang="en-GB" altLang="en-US" sz="1700" dirty="0">
                <a:solidFill>
                  <a:schemeClr val="bg1"/>
                </a:solidFill>
                <a:latin typeface="Comic Sans MS" panose="030F0902030302020204" pitchFamily="66" charset="0"/>
              </a:rPr>
              <a:t>What techniques can I learn and apply?</a:t>
            </a:r>
          </a:p>
        </p:txBody>
      </p:sp>
      <p:sp>
        <p:nvSpPr>
          <p:cNvPr id="35" name="Rectangle 34">
            <a:extLst>
              <a:ext uri="{FF2B5EF4-FFF2-40B4-BE49-F238E27FC236}">
                <a16:creationId xmlns:a16="http://schemas.microsoft.com/office/drawing/2014/main" id="{7EA6948E-661A-504A-B105-DABD49DE4310}"/>
              </a:ext>
            </a:extLst>
          </p:cNvPr>
          <p:cNvSpPr/>
          <p:nvPr/>
        </p:nvSpPr>
        <p:spPr>
          <a:xfrm>
            <a:off x="1385833" y="902682"/>
            <a:ext cx="9420333" cy="2004667"/>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Text Box 6">
            <a:extLst>
              <a:ext uri="{FF2B5EF4-FFF2-40B4-BE49-F238E27FC236}">
                <a16:creationId xmlns:a16="http://schemas.microsoft.com/office/drawing/2014/main" id="{CAB23EB3-D703-9D4A-9287-FD34644DFABA}"/>
              </a:ext>
            </a:extLst>
          </p:cNvPr>
          <p:cNvSpPr txBox="1">
            <a:spLocks noChangeArrowheads="1"/>
          </p:cNvSpPr>
          <p:nvPr/>
        </p:nvSpPr>
        <p:spPr bwMode="auto">
          <a:xfrm>
            <a:off x="5064393" y="1124154"/>
            <a:ext cx="5552304" cy="1709982"/>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000"/>
              </a:spcBef>
              <a:buNone/>
            </a:pPr>
            <a:r>
              <a:rPr lang="en-GB" altLang="en-US" sz="1600" dirty="0">
                <a:solidFill>
                  <a:srgbClr val="343433"/>
                </a:solidFill>
                <a:ea typeface="Microsoft YaHei" panose="020B0503020204020204" pitchFamily="34" charset="-122"/>
              </a:rPr>
              <a:t>It is recommended that the reading phase of the teaching sequence is given sufficient time for children to respond as readers to the texts they read. They need to see themselves as readers with valid opinions and responses. Written responses can be helpful in clarifying thinking.</a:t>
            </a:r>
          </a:p>
        </p:txBody>
      </p:sp>
      <p:sp>
        <p:nvSpPr>
          <p:cNvPr id="38" name="Rectangle 37">
            <a:extLst>
              <a:ext uri="{FF2B5EF4-FFF2-40B4-BE49-F238E27FC236}">
                <a16:creationId xmlns:a16="http://schemas.microsoft.com/office/drawing/2014/main" id="{B601D44D-E13F-6048-92B6-6EE8C86C7205}"/>
              </a:ext>
            </a:extLst>
          </p:cNvPr>
          <p:cNvSpPr/>
          <p:nvPr/>
        </p:nvSpPr>
        <p:spPr>
          <a:xfrm>
            <a:off x="1385832" y="909623"/>
            <a:ext cx="3439663" cy="199594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lvl="0" algn="ctr"/>
            <a:r>
              <a:rPr lang="en-GB" altLang="en-US" sz="2200" b="1" dirty="0">
                <a:solidFill>
                  <a:prstClr val="white"/>
                </a:solidFill>
                <a:latin typeface="Comic Sans MS" panose="030F0902030302020204" pitchFamily="66" charset="0"/>
              </a:rPr>
              <a:t>Phase 1a</a:t>
            </a:r>
            <a:br>
              <a:rPr lang="en-GB" altLang="en-US" sz="2200" b="1" dirty="0">
                <a:solidFill>
                  <a:prstClr val="white"/>
                </a:solidFill>
                <a:latin typeface="Comic Sans MS" panose="030F0902030302020204" pitchFamily="66" charset="0"/>
              </a:rPr>
            </a:br>
            <a:r>
              <a:rPr lang="en-GB" altLang="en-US" b="1" dirty="0">
                <a:solidFill>
                  <a:prstClr val="white"/>
                </a:solidFill>
                <a:latin typeface="Comic Sans MS" panose="030F0902030302020204" pitchFamily="66" charset="0"/>
              </a:rPr>
              <a:t>Reading with a reader’s eye: </a:t>
            </a:r>
          </a:p>
          <a:p>
            <a:pPr marL="138113" lvl="0">
              <a:spcBef>
                <a:spcPts val="700"/>
              </a:spcBef>
            </a:pPr>
            <a:r>
              <a:rPr lang="en-GB" altLang="en-US" sz="1700" dirty="0">
                <a:solidFill>
                  <a:prstClr val="white"/>
                </a:solidFill>
                <a:latin typeface="Comic Sans MS" panose="030F0902030302020204" pitchFamily="66" charset="0"/>
              </a:rPr>
              <a:t>Do I like it? </a:t>
            </a:r>
            <a:br>
              <a:rPr lang="en-GB" altLang="en-US" sz="1700" dirty="0">
                <a:solidFill>
                  <a:prstClr val="white"/>
                </a:solidFill>
                <a:latin typeface="Comic Sans MS" panose="030F0902030302020204" pitchFamily="66" charset="0"/>
              </a:rPr>
            </a:br>
            <a:r>
              <a:rPr lang="en-GB" altLang="en-US" sz="1700" dirty="0">
                <a:solidFill>
                  <a:prstClr val="white"/>
                </a:solidFill>
                <a:latin typeface="Comic Sans MS" panose="030F0902030302020204" pitchFamily="66" charset="0"/>
              </a:rPr>
              <a:t>How does it affect me?</a:t>
            </a:r>
            <a:endParaRPr lang="en-GB" altLang="en-US" sz="1700" b="1" dirty="0">
              <a:solidFill>
                <a:prstClr val="white"/>
              </a:solidFill>
              <a:latin typeface="Comic Sans MS" panose="030F0902030302020204" pitchFamily="66" charset="0"/>
            </a:endParaRPr>
          </a:p>
        </p:txBody>
      </p:sp>
    </p:spTree>
    <p:extLst>
      <p:ext uri="{BB962C8B-B14F-4D97-AF65-F5344CB8AC3E}">
        <p14:creationId xmlns:p14="http://schemas.microsoft.com/office/powerpoint/2010/main" val="402704474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Subtitle 2">
            <a:extLst>
              <a:ext uri="{FF2B5EF4-FFF2-40B4-BE49-F238E27FC236}">
                <a16:creationId xmlns:a16="http://schemas.microsoft.com/office/drawing/2014/main" id="{D13E8377-D5F4-6C4E-985A-EDC6328B3256}"/>
              </a:ext>
            </a:extLst>
          </p:cNvPr>
          <p:cNvSpPr txBox="1">
            <a:spLocks/>
          </p:cNvSpPr>
          <p:nvPr/>
        </p:nvSpPr>
        <p:spPr>
          <a:xfrm>
            <a:off x="0" y="542862"/>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Vocabulary Detective</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18" name="Text Box 20">
            <a:extLst>
              <a:ext uri="{FF2B5EF4-FFF2-40B4-BE49-F238E27FC236}">
                <a16:creationId xmlns:a16="http://schemas.microsoft.com/office/drawing/2014/main" id="{64C02EBB-98BC-F043-95B5-90A5DDCF9329}"/>
              </a:ext>
            </a:extLst>
          </p:cNvPr>
          <p:cNvSpPr txBox="1">
            <a:spLocks noChangeArrowheads="1"/>
          </p:cNvSpPr>
          <p:nvPr/>
        </p:nvSpPr>
        <p:spPr bwMode="auto">
          <a:xfrm>
            <a:off x="847978" y="1072677"/>
            <a:ext cx="8230034" cy="11049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000"/>
              </a:spcBef>
              <a:buNone/>
            </a:pPr>
            <a:r>
              <a:rPr lang="en-GB" altLang="en-US" sz="1800" dirty="0">
                <a:solidFill>
                  <a:srgbClr val="414042"/>
                </a:solidFill>
              </a:rPr>
              <a:t>Re-read the sentences which include these words. </a:t>
            </a:r>
          </a:p>
          <a:p>
            <a:pPr>
              <a:spcBef>
                <a:spcPts val="1000"/>
              </a:spcBef>
              <a:buNone/>
            </a:pPr>
            <a:r>
              <a:rPr lang="en-GB" altLang="en-US" sz="1800" dirty="0">
                <a:solidFill>
                  <a:srgbClr val="414042"/>
                </a:solidFill>
              </a:rPr>
              <a:t>Discuss with a partner what you think they mean in the context of this recount, then look them up in a dictionary.</a:t>
            </a:r>
          </a:p>
        </p:txBody>
      </p:sp>
      <p:graphicFrame>
        <p:nvGraphicFramePr>
          <p:cNvPr id="19" name="Table 5">
            <a:extLst>
              <a:ext uri="{FF2B5EF4-FFF2-40B4-BE49-F238E27FC236}">
                <a16:creationId xmlns:a16="http://schemas.microsoft.com/office/drawing/2014/main" id="{D4C91A15-ED61-F542-B694-D701DDF3F4D1}"/>
              </a:ext>
            </a:extLst>
          </p:cNvPr>
          <p:cNvGraphicFramePr>
            <a:graphicFrameLocks noGrp="1"/>
          </p:cNvGraphicFramePr>
          <p:nvPr>
            <p:extLst>
              <p:ext uri="{D42A27DB-BD31-4B8C-83A1-F6EECF244321}">
                <p14:modId xmlns:p14="http://schemas.microsoft.com/office/powerpoint/2010/main" val="165931933"/>
              </p:ext>
            </p:extLst>
          </p:nvPr>
        </p:nvGraphicFramePr>
        <p:xfrm>
          <a:off x="961189" y="2239248"/>
          <a:ext cx="10049959" cy="3191656"/>
        </p:xfrm>
        <a:graphic>
          <a:graphicData uri="http://schemas.openxmlformats.org/drawingml/2006/table">
            <a:tbl>
              <a:tblPr firstRow="1" bandRow="1">
                <a:tableStyleId>{5C22544A-7EE6-4342-B048-85BDC9FD1C3A}</a:tableStyleId>
              </a:tblPr>
              <a:tblGrid>
                <a:gridCol w="3299816">
                  <a:extLst>
                    <a:ext uri="{9D8B030D-6E8A-4147-A177-3AD203B41FA5}">
                      <a16:colId xmlns:a16="http://schemas.microsoft.com/office/drawing/2014/main" val="85456572"/>
                    </a:ext>
                  </a:extLst>
                </a:gridCol>
                <a:gridCol w="6750143">
                  <a:extLst>
                    <a:ext uri="{9D8B030D-6E8A-4147-A177-3AD203B41FA5}">
                      <a16:colId xmlns:a16="http://schemas.microsoft.com/office/drawing/2014/main" val="1082989003"/>
                    </a:ext>
                  </a:extLst>
                </a:gridCol>
              </a:tblGrid>
              <a:tr h="37831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en-US" sz="1800" b="1" i="0" u="none" strike="noStrike" cap="none" normalizeH="0" baseline="0" dirty="0">
                          <a:ln>
                            <a:noFill/>
                          </a:ln>
                          <a:solidFill>
                            <a:schemeClr val="bg1"/>
                          </a:solidFill>
                          <a:effectLst/>
                          <a:latin typeface="Comic Sans MS" panose="030F0902030302020204" pitchFamily="66" charset="0"/>
                          <a:cs typeface="Times New Roman" panose="02020603050405020304" pitchFamily="18" charset="0"/>
                        </a:rPr>
                        <a:t>WORD</a:t>
                      </a:r>
                    </a:p>
                  </a:txBody>
                  <a:tcPr anchor="ctr" anchorCtr="1">
                    <a:lnL w="19050" cap="flat" cmpd="sng" algn="ctr">
                      <a:solidFill>
                        <a:srgbClr val="0070C0"/>
                      </a:solidFill>
                      <a:prstDash val="solid"/>
                      <a:round/>
                      <a:headEnd type="none" w="med" len="med"/>
                      <a:tailEnd type="none" w="med" len="med"/>
                    </a:lnL>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solidFill>
                      <a:srgbClr val="0070C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en-US" sz="1800" b="1" i="0" u="none" strike="noStrike" cap="none" normalizeH="0" baseline="0" dirty="0">
                          <a:ln>
                            <a:noFill/>
                          </a:ln>
                          <a:solidFill>
                            <a:schemeClr val="bg1"/>
                          </a:solidFill>
                          <a:effectLst/>
                          <a:latin typeface="Comic Sans MS" panose="030F0902030302020204" pitchFamily="66" charset="0"/>
                          <a:cs typeface="Times New Roman" panose="02020603050405020304" pitchFamily="18" charset="0"/>
                        </a:rPr>
                        <a:t>MEANING</a:t>
                      </a:r>
                    </a:p>
                  </a:txBody>
                  <a:tcPr anchor="ctr" anchorCtr="1">
                    <a:lnR w="1270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solidFill>
                      <a:srgbClr val="0070C0"/>
                    </a:solidFill>
                  </a:tcPr>
                </a:tc>
                <a:extLst>
                  <a:ext uri="{0D108BD9-81ED-4DB2-BD59-A6C34878D82A}">
                    <a16:rowId xmlns:a16="http://schemas.microsoft.com/office/drawing/2014/main" val="3364647147"/>
                  </a:ext>
                </a:extLst>
              </a:tr>
              <a:tr h="46889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en-US" sz="18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construction</a:t>
                      </a:r>
                    </a:p>
                  </a:txBody>
                  <a:tcPr anchor="ctr" anchorCtr="1">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noFill/>
                  </a:tcPr>
                </a:tc>
                <a:tc>
                  <a:txBody>
                    <a:bodyPr/>
                    <a:lstStyle/>
                    <a:p>
                      <a:endParaRPr lang="en-US" dirty="0"/>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noFill/>
                  </a:tcPr>
                </a:tc>
                <a:extLst>
                  <a:ext uri="{0D108BD9-81ED-4DB2-BD59-A6C34878D82A}">
                    <a16:rowId xmlns:a16="http://schemas.microsoft.com/office/drawing/2014/main" val="3169102090"/>
                  </a:ext>
                </a:extLst>
              </a:tr>
              <a:tr h="46889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en-US" sz="18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employed</a:t>
                      </a:r>
                    </a:p>
                  </a:txBody>
                  <a:tcPr anchor="ctr" anchorCtr="1">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noFill/>
                  </a:tcPr>
                </a:tc>
                <a:tc>
                  <a:txBody>
                    <a:bodyPr/>
                    <a:lstStyle/>
                    <a:p>
                      <a:endParaRPr lang="en-US" dirty="0"/>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noFill/>
                  </a:tcPr>
                </a:tc>
                <a:extLst>
                  <a:ext uri="{0D108BD9-81ED-4DB2-BD59-A6C34878D82A}">
                    <a16:rowId xmlns:a16="http://schemas.microsoft.com/office/drawing/2014/main" val="4277213697"/>
                  </a:ext>
                </a:extLst>
              </a:tr>
              <a:tr h="46889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en-US" sz="18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fatalities</a:t>
                      </a:r>
                    </a:p>
                  </a:txBody>
                  <a:tcPr anchor="ctr" anchorCtr="1">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noFill/>
                  </a:tcPr>
                </a:tc>
                <a:tc>
                  <a:txBody>
                    <a:bodyPr/>
                    <a:lstStyle/>
                    <a:p>
                      <a:endParaRPr lang="en-US"/>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noFill/>
                  </a:tcPr>
                </a:tc>
                <a:extLst>
                  <a:ext uri="{0D108BD9-81ED-4DB2-BD59-A6C34878D82A}">
                    <a16:rowId xmlns:a16="http://schemas.microsoft.com/office/drawing/2014/main" val="4262831315"/>
                  </a:ext>
                </a:extLst>
              </a:tr>
              <a:tr h="46889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en-US" sz="18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dismantled</a:t>
                      </a:r>
                    </a:p>
                  </a:txBody>
                  <a:tcPr anchor="ctr" anchorCtr="1">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noFill/>
                  </a:tcPr>
                </a:tc>
                <a:tc>
                  <a:txBody>
                    <a:bodyPr/>
                    <a:lstStyle/>
                    <a:p>
                      <a:endParaRPr lang="en-US"/>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noFill/>
                  </a:tcPr>
                </a:tc>
                <a:extLst>
                  <a:ext uri="{0D108BD9-81ED-4DB2-BD59-A6C34878D82A}">
                    <a16:rowId xmlns:a16="http://schemas.microsoft.com/office/drawing/2014/main" val="3163342601"/>
                  </a:ext>
                </a:extLst>
              </a:tr>
              <a:tr h="46889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en-US" sz="18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commenced</a:t>
                      </a:r>
                    </a:p>
                  </a:txBody>
                  <a:tcPr anchor="ctr" anchorCtr="1">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noFill/>
                  </a:tcPr>
                </a:tc>
                <a:tc>
                  <a:txBody>
                    <a:bodyPr/>
                    <a:lstStyle/>
                    <a:p>
                      <a:endParaRPr lang="en-US" dirty="0"/>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noFill/>
                  </a:tcPr>
                </a:tc>
                <a:extLst>
                  <a:ext uri="{0D108BD9-81ED-4DB2-BD59-A6C34878D82A}">
                    <a16:rowId xmlns:a16="http://schemas.microsoft.com/office/drawing/2014/main" val="514047500"/>
                  </a:ext>
                </a:extLst>
              </a:tr>
              <a:tr h="46889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en-US" sz="18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forged</a:t>
                      </a:r>
                    </a:p>
                  </a:txBody>
                  <a:tcPr anchor="ctr" anchorCtr="1">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noFill/>
                  </a:tcPr>
                </a:tc>
                <a:tc>
                  <a:txBody>
                    <a:bodyPr/>
                    <a:lstStyle/>
                    <a:p>
                      <a:endParaRPr lang="en-US" dirty="0"/>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noFill/>
                  </a:tcPr>
                </a:tc>
                <a:extLst>
                  <a:ext uri="{0D108BD9-81ED-4DB2-BD59-A6C34878D82A}">
                    <a16:rowId xmlns:a16="http://schemas.microsoft.com/office/drawing/2014/main" val="4217781469"/>
                  </a:ext>
                </a:extLst>
              </a:tr>
            </a:tbl>
          </a:graphicData>
        </a:graphic>
      </p:graphicFrame>
      <p:pic>
        <p:nvPicPr>
          <p:cNvPr id="20" name="Picture 19" descr="Icon&#10;&#10;Description automatically generated">
            <a:extLst>
              <a:ext uri="{FF2B5EF4-FFF2-40B4-BE49-F238E27FC236}">
                <a16:creationId xmlns:a16="http://schemas.microsoft.com/office/drawing/2014/main" id="{295906EC-AB34-E84E-9A86-AF1F45A08D9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078012" y="597554"/>
            <a:ext cx="1780015" cy="1780015"/>
          </a:xfrm>
          <a:prstGeom prst="rect">
            <a:avLst/>
          </a:prstGeom>
        </p:spPr>
      </p:pic>
      <p:sp>
        <p:nvSpPr>
          <p:cNvPr id="22" name="Text Box 32">
            <a:extLst>
              <a:ext uri="{FF2B5EF4-FFF2-40B4-BE49-F238E27FC236}">
                <a16:creationId xmlns:a16="http://schemas.microsoft.com/office/drawing/2014/main" id="{57D2E652-F2CF-3B44-BD8D-693DDDEAB50A}"/>
              </a:ext>
            </a:extLst>
          </p:cNvPr>
          <p:cNvSpPr txBox="1">
            <a:spLocks noChangeArrowheads="1"/>
          </p:cNvSpPr>
          <p:nvPr/>
        </p:nvSpPr>
        <p:spPr bwMode="auto">
          <a:xfrm>
            <a:off x="2847259" y="5512165"/>
            <a:ext cx="9230742" cy="701675"/>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r>
              <a:rPr lang="en-GB" altLang="en-US" sz="1800" dirty="0">
                <a:solidFill>
                  <a:srgbClr val="414042"/>
                </a:solidFill>
                <a:ea typeface="Microsoft YaHei" panose="020B0503020204020204" pitchFamily="34" charset="-122"/>
                <a:cs typeface="Times New Roman" panose="02020603050405020304" pitchFamily="18" charset="0"/>
              </a:rPr>
              <a:t>Choose two of the words and put them in new sentences. </a:t>
            </a:r>
          </a:p>
          <a:p>
            <a:pPr eaLnBrk="1" hangingPunct="1">
              <a:spcBef>
                <a:spcPct val="0"/>
              </a:spcBef>
              <a:buFontTx/>
              <a:buNone/>
            </a:pPr>
            <a:r>
              <a:rPr lang="en-GB" altLang="en-US" sz="1800" dirty="0">
                <a:solidFill>
                  <a:srgbClr val="414042"/>
                </a:solidFill>
                <a:ea typeface="Microsoft YaHei" panose="020B0503020204020204" pitchFamily="34" charset="-122"/>
                <a:cs typeface="Times New Roman" panose="02020603050405020304" pitchFamily="18" charset="0"/>
              </a:rPr>
              <a:t>Make sure you have really understood the meaning.</a:t>
            </a:r>
          </a:p>
        </p:txBody>
      </p:sp>
    </p:spTree>
    <p:extLst>
      <p:ext uri="{BB962C8B-B14F-4D97-AF65-F5344CB8AC3E}">
        <p14:creationId xmlns:p14="http://schemas.microsoft.com/office/powerpoint/2010/main" val="339041634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Logo&#10;&#10;Description automatically generated">
            <a:extLst>
              <a:ext uri="{FF2B5EF4-FFF2-40B4-BE49-F238E27FC236}">
                <a16:creationId xmlns:a16="http://schemas.microsoft.com/office/drawing/2014/main" id="{45154081-FCA7-E647-A056-EFBDA47E947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297490">
            <a:off x="8241166" y="522776"/>
            <a:ext cx="2611281" cy="1861328"/>
          </a:xfrm>
          <a:prstGeom prst="rect">
            <a:avLst/>
          </a:prstGeom>
        </p:spPr>
      </p:pic>
      <p:sp>
        <p:nvSpPr>
          <p:cNvPr id="12" name="Subtitle 2">
            <a:extLst>
              <a:ext uri="{FF2B5EF4-FFF2-40B4-BE49-F238E27FC236}">
                <a16:creationId xmlns:a16="http://schemas.microsoft.com/office/drawing/2014/main" id="{653E51F3-3FEF-6D4B-9B28-D8E14219ACCB}"/>
              </a:ext>
            </a:extLst>
          </p:cNvPr>
          <p:cNvSpPr txBox="1">
            <a:spLocks/>
          </p:cNvSpPr>
          <p:nvPr/>
        </p:nvSpPr>
        <p:spPr>
          <a:xfrm>
            <a:off x="0" y="542862"/>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The Missing Word Round</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14" name="Text Box 5">
            <a:extLst>
              <a:ext uri="{FF2B5EF4-FFF2-40B4-BE49-F238E27FC236}">
                <a16:creationId xmlns:a16="http://schemas.microsoft.com/office/drawing/2014/main" id="{0705F544-B169-A94D-A613-19F6D38EEF2F}"/>
              </a:ext>
            </a:extLst>
          </p:cNvPr>
          <p:cNvSpPr txBox="1">
            <a:spLocks noChangeArrowheads="1"/>
          </p:cNvSpPr>
          <p:nvPr/>
        </p:nvSpPr>
        <p:spPr bwMode="auto">
          <a:xfrm>
            <a:off x="885825" y="1199447"/>
            <a:ext cx="7529513"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eaLnBrk="1" hangingPunct="1">
              <a:spcBef>
                <a:spcPts val="1000"/>
              </a:spcBef>
            </a:pPr>
            <a:r>
              <a:rPr lang="en-GB" altLang="en-US" sz="2000" dirty="0">
                <a:solidFill>
                  <a:srgbClr val="414042"/>
                </a:solidFill>
              </a:rPr>
              <a:t>Read the newspaper headlines below. Discuss with a partner what would be the best words and phrases to fill the gaps:</a:t>
            </a:r>
          </a:p>
        </p:txBody>
      </p:sp>
      <p:sp>
        <p:nvSpPr>
          <p:cNvPr id="15" name="Text Box 7">
            <a:extLst>
              <a:ext uri="{FF2B5EF4-FFF2-40B4-BE49-F238E27FC236}">
                <a16:creationId xmlns:a16="http://schemas.microsoft.com/office/drawing/2014/main" id="{E3412248-0DB5-F94A-AD9B-6E4A40050EB0}"/>
              </a:ext>
            </a:extLst>
          </p:cNvPr>
          <p:cNvSpPr txBox="1">
            <a:spLocks noChangeArrowheads="1"/>
          </p:cNvSpPr>
          <p:nvPr/>
        </p:nvSpPr>
        <p:spPr bwMode="auto">
          <a:xfrm>
            <a:off x="992777" y="2232322"/>
            <a:ext cx="10203680" cy="522288"/>
          </a:xfrm>
          <a:prstGeom prst="rect">
            <a:avLst/>
          </a:prstGeom>
          <a:noFill/>
          <a:ln w="19050" algn="ctr">
            <a:solidFill>
              <a:srgbClr val="007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eaLnBrk="1" hangingPunct="1">
              <a:spcBef>
                <a:spcPct val="50000"/>
              </a:spcBef>
            </a:pPr>
            <a:r>
              <a:rPr lang="en-GB" altLang="en-US" sz="2800" dirty="0">
                <a:ln w="12700">
                  <a:noFill/>
                </a:ln>
                <a:solidFill>
                  <a:srgbClr val="414042"/>
                </a:solidFill>
              </a:rPr>
              <a:t>‘Unsinkable’ ship begins construction</a:t>
            </a:r>
          </a:p>
        </p:txBody>
      </p:sp>
      <p:sp>
        <p:nvSpPr>
          <p:cNvPr id="16" name="Text Box 8">
            <a:extLst>
              <a:ext uri="{FF2B5EF4-FFF2-40B4-BE49-F238E27FC236}">
                <a16:creationId xmlns:a16="http://schemas.microsoft.com/office/drawing/2014/main" id="{4E44EF2E-4770-0D4A-B71F-661459C91ABD}"/>
              </a:ext>
            </a:extLst>
          </p:cNvPr>
          <p:cNvSpPr txBox="1">
            <a:spLocks noChangeArrowheads="1"/>
          </p:cNvSpPr>
          <p:nvPr/>
        </p:nvSpPr>
        <p:spPr bwMode="auto">
          <a:xfrm>
            <a:off x="992777" y="4630596"/>
            <a:ext cx="10203680" cy="522287"/>
          </a:xfrm>
          <a:prstGeom prst="rect">
            <a:avLst/>
          </a:prstGeom>
          <a:noFill/>
          <a:ln w="19050" algn="ctr">
            <a:solidFill>
              <a:srgbClr val="007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eaLnBrk="1" hangingPunct="1">
              <a:spcBef>
                <a:spcPct val="50000"/>
              </a:spcBef>
            </a:pPr>
            <a:r>
              <a:rPr lang="en-GB" altLang="en-US" sz="2800">
                <a:ln w="12700">
                  <a:noFill/>
                </a:ln>
                <a:solidFill>
                  <a:srgbClr val="414042"/>
                </a:solidFill>
              </a:rPr>
              <a:t>15-year-old boy the first…</a:t>
            </a:r>
          </a:p>
        </p:txBody>
      </p:sp>
      <p:sp>
        <p:nvSpPr>
          <p:cNvPr id="21" name="Text Box 9">
            <a:extLst>
              <a:ext uri="{FF2B5EF4-FFF2-40B4-BE49-F238E27FC236}">
                <a16:creationId xmlns:a16="http://schemas.microsoft.com/office/drawing/2014/main" id="{D5AA0081-FC9B-0A4F-9CCE-F45554A11F8C}"/>
              </a:ext>
            </a:extLst>
          </p:cNvPr>
          <p:cNvSpPr txBox="1">
            <a:spLocks noChangeArrowheads="1"/>
          </p:cNvSpPr>
          <p:nvPr/>
        </p:nvSpPr>
        <p:spPr bwMode="auto">
          <a:xfrm>
            <a:off x="992777" y="3031747"/>
            <a:ext cx="10203680" cy="522287"/>
          </a:xfrm>
          <a:prstGeom prst="rect">
            <a:avLst/>
          </a:prstGeom>
          <a:noFill/>
          <a:ln w="19050" algn="ctr">
            <a:solidFill>
              <a:srgbClr val="007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eaLnBrk="1" hangingPunct="1">
              <a:spcBef>
                <a:spcPct val="50000"/>
              </a:spcBef>
            </a:pPr>
            <a:r>
              <a:rPr lang="en-GB" altLang="en-US" sz="2800">
                <a:ln w="12700">
                  <a:noFill/>
                </a:ln>
                <a:solidFill>
                  <a:srgbClr val="414042"/>
                </a:solidFill>
              </a:rPr>
              <a:t>Slipways dismantled to…</a:t>
            </a:r>
          </a:p>
        </p:txBody>
      </p:sp>
      <p:sp>
        <p:nvSpPr>
          <p:cNvPr id="23" name="Text Box 11">
            <a:extLst>
              <a:ext uri="{FF2B5EF4-FFF2-40B4-BE49-F238E27FC236}">
                <a16:creationId xmlns:a16="http://schemas.microsoft.com/office/drawing/2014/main" id="{95CD12D7-F5C8-6942-ABDF-86E10A35F5CA}"/>
              </a:ext>
            </a:extLst>
          </p:cNvPr>
          <p:cNvSpPr txBox="1">
            <a:spLocks noChangeArrowheads="1"/>
          </p:cNvSpPr>
          <p:nvPr/>
        </p:nvSpPr>
        <p:spPr bwMode="auto">
          <a:xfrm>
            <a:off x="992777" y="5430021"/>
            <a:ext cx="10203680" cy="522287"/>
          </a:xfrm>
          <a:prstGeom prst="rect">
            <a:avLst/>
          </a:prstGeom>
          <a:noFill/>
          <a:ln w="19050">
            <a:solidFill>
              <a:srgbClr val="007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eaLnBrk="1" hangingPunct="1">
              <a:spcBef>
                <a:spcPct val="50000"/>
              </a:spcBef>
            </a:pPr>
            <a:r>
              <a:rPr lang="en-GB" altLang="en-US" sz="2800">
                <a:ln w="12700">
                  <a:noFill/>
                </a:ln>
                <a:solidFill>
                  <a:srgbClr val="414042"/>
                </a:solidFill>
              </a:rPr>
              <a:t>Ship’s anchor transported…</a:t>
            </a:r>
          </a:p>
        </p:txBody>
      </p:sp>
      <p:sp>
        <p:nvSpPr>
          <p:cNvPr id="24" name="Text Box 12">
            <a:extLst>
              <a:ext uri="{FF2B5EF4-FFF2-40B4-BE49-F238E27FC236}">
                <a16:creationId xmlns:a16="http://schemas.microsoft.com/office/drawing/2014/main" id="{AE8C379C-453B-B64B-90FF-253321B161A2}"/>
              </a:ext>
            </a:extLst>
          </p:cNvPr>
          <p:cNvSpPr txBox="1">
            <a:spLocks noChangeArrowheads="1"/>
          </p:cNvSpPr>
          <p:nvPr/>
        </p:nvSpPr>
        <p:spPr bwMode="auto">
          <a:xfrm>
            <a:off x="992777" y="3831171"/>
            <a:ext cx="10203680" cy="522288"/>
          </a:xfrm>
          <a:prstGeom prst="rect">
            <a:avLst/>
          </a:prstGeom>
          <a:noFill/>
          <a:ln w="19050" algn="ctr">
            <a:solidFill>
              <a:srgbClr val="007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eaLnBrk="1" hangingPunct="1">
              <a:spcBef>
                <a:spcPct val="50000"/>
              </a:spcBef>
            </a:pPr>
            <a:r>
              <a:rPr lang="en-GB" altLang="en-US" sz="2800">
                <a:ln w="12700">
                  <a:noFill/>
                </a:ln>
                <a:solidFill>
                  <a:srgbClr val="414042"/>
                </a:solidFill>
              </a:rPr>
              <a:t>Working conditions at the shipyard…</a:t>
            </a:r>
          </a:p>
        </p:txBody>
      </p:sp>
    </p:spTree>
    <p:extLst>
      <p:ext uri="{BB962C8B-B14F-4D97-AF65-F5344CB8AC3E}">
        <p14:creationId xmlns:p14="http://schemas.microsoft.com/office/powerpoint/2010/main" val="315702047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text, sky, boat, outdoor&#10;&#10;Description automatically generated">
            <a:extLst>
              <a:ext uri="{FF2B5EF4-FFF2-40B4-BE49-F238E27FC236}">
                <a16:creationId xmlns:a16="http://schemas.microsoft.com/office/drawing/2014/main" id="{15416414-C412-B947-9388-144BBA75F3D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56930" y="1994598"/>
            <a:ext cx="4793308" cy="3552688"/>
          </a:xfrm>
          <a:prstGeom prst="rect">
            <a:avLst/>
          </a:prstGeom>
        </p:spPr>
      </p:pic>
      <p:sp>
        <p:nvSpPr>
          <p:cNvPr id="10" name="Rectangle 2">
            <a:extLst>
              <a:ext uri="{FF2B5EF4-FFF2-40B4-BE49-F238E27FC236}">
                <a16:creationId xmlns:a16="http://schemas.microsoft.com/office/drawing/2014/main" id="{BF0F292A-8747-4E4F-9E73-7A710AE9CBC1}"/>
              </a:ext>
            </a:extLst>
          </p:cNvPr>
          <p:cNvSpPr>
            <a:spLocks noChangeArrowheads="1"/>
          </p:cNvSpPr>
          <p:nvPr/>
        </p:nvSpPr>
        <p:spPr bwMode="auto">
          <a:xfrm>
            <a:off x="1" y="728160"/>
            <a:ext cx="12192000" cy="707886"/>
          </a:xfrm>
          <a:prstGeom prst="rect">
            <a:avLst/>
          </a:prstGeom>
          <a:noFill/>
          <a:ln w="317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ct val="0"/>
              </a:spcBef>
              <a:buFontTx/>
              <a:buNone/>
            </a:pPr>
            <a:r>
              <a:rPr lang="en-GB" altLang="en-US" sz="2200" dirty="0">
                <a:solidFill>
                  <a:srgbClr val="0070C0"/>
                </a:solidFill>
              </a:rPr>
              <a:t>Summarise the main ideas drawn from more than one paragraph,</a:t>
            </a:r>
            <a:br>
              <a:rPr lang="en-GB" altLang="en-US" sz="2200" dirty="0">
                <a:solidFill>
                  <a:srgbClr val="0070C0"/>
                </a:solidFill>
              </a:rPr>
            </a:br>
            <a:r>
              <a:rPr lang="en-GB" altLang="en-US" sz="2200" dirty="0">
                <a:solidFill>
                  <a:srgbClr val="0070C0"/>
                </a:solidFill>
              </a:rPr>
              <a:t>identifying key details that support the main ideas.</a:t>
            </a:r>
          </a:p>
        </p:txBody>
      </p:sp>
      <p:sp>
        <p:nvSpPr>
          <p:cNvPr id="11" name="Text Box 7">
            <a:extLst>
              <a:ext uri="{FF2B5EF4-FFF2-40B4-BE49-F238E27FC236}">
                <a16:creationId xmlns:a16="http://schemas.microsoft.com/office/drawing/2014/main" id="{60504DBD-473F-C440-A193-2C61AA1C6B51}"/>
              </a:ext>
            </a:extLst>
          </p:cNvPr>
          <p:cNvSpPr txBox="1">
            <a:spLocks noChangeArrowheads="1"/>
          </p:cNvSpPr>
          <p:nvPr/>
        </p:nvSpPr>
        <p:spPr bwMode="auto">
          <a:xfrm>
            <a:off x="6096000" y="2121483"/>
            <a:ext cx="5260318" cy="34098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ts val="1500"/>
              </a:spcBef>
              <a:buFontTx/>
              <a:buNone/>
            </a:pPr>
            <a:r>
              <a:rPr lang="en-GB" altLang="en-US" sz="2000" dirty="0">
                <a:solidFill>
                  <a:srgbClr val="414042"/>
                </a:solidFill>
              </a:rPr>
              <a:t>Use the links to websites and film clips, on the previous slides, to recap on the building of the Titanic. Re-read the text and make brief notes in order to write a summary of how the ship was built, including dates, facts and figures. </a:t>
            </a:r>
          </a:p>
          <a:p>
            <a:pPr eaLnBrk="1" hangingPunct="1">
              <a:spcBef>
                <a:spcPts val="1500"/>
              </a:spcBef>
              <a:buFontTx/>
              <a:buNone/>
            </a:pPr>
            <a:r>
              <a:rPr lang="en-GB" altLang="en-US" sz="2000" dirty="0">
                <a:solidFill>
                  <a:srgbClr val="414042"/>
                </a:solidFill>
              </a:rPr>
              <a:t>Your audience is the chairman and managing director of the White Star Line, Joseph Bruce </a:t>
            </a:r>
            <a:r>
              <a:rPr lang="en-GB" altLang="en-US" sz="2000" dirty="0" err="1">
                <a:solidFill>
                  <a:srgbClr val="414042"/>
                </a:solidFill>
              </a:rPr>
              <a:t>Ismay</a:t>
            </a:r>
            <a:r>
              <a:rPr lang="en-GB" altLang="en-US" sz="2000" dirty="0">
                <a:solidFill>
                  <a:srgbClr val="414042"/>
                </a:solidFill>
              </a:rPr>
              <a:t>, so your summary should be written in a formal style.</a:t>
            </a:r>
          </a:p>
        </p:txBody>
      </p:sp>
    </p:spTree>
    <p:extLst>
      <p:ext uri="{BB962C8B-B14F-4D97-AF65-F5344CB8AC3E}">
        <p14:creationId xmlns:p14="http://schemas.microsoft.com/office/powerpoint/2010/main" val="157187371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a:extLst>
              <a:ext uri="{FF2B5EF4-FFF2-40B4-BE49-F238E27FC236}">
                <a16:creationId xmlns:a16="http://schemas.microsoft.com/office/drawing/2014/main" id="{7E4722CC-AA53-9643-88AA-E3CB11FF6D61}"/>
              </a:ext>
            </a:extLst>
          </p:cNvPr>
          <p:cNvSpPr txBox="1"/>
          <p:nvPr/>
        </p:nvSpPr>
        <p:spPr>
          <a:xfrm>
            <a:off x="-1284051" y="11420272"/>
            <a:ext cx="184731" cy="369332"/>
          </a:xfrm>
          <a:prstGeom prst="rect">
            <a:avLst/>
          </a:prstGeom>
          <a:noFill/>
        </p:spPr>
        <p:txBody>
          <a:bodyPr wrap="none" rtlCol="0">
            <a:spAutoFit/>
          </a:bodyPr>
          <a:lstStyle/>
          <a:p>
            <a:endParaRPr lang="en-US" dirty="0"/>
          </a:p>
        </p:txBody>
      </p:sp>
      <p:sp>
        <p:nvSpPr>
          <p:cNvPr id="2" name="TextBox 1">
            <a:extLst>
              <a:ext uri="{FF2B5EF4-FFF2-40B4-BE49-F238E27FC236}">
                <a16:creationId xmlns:a16="http://schemas.microsoft.com/office/drawing/2014/main" id="{A85FA07A-AFF0-A54F-A7E0-9586B5AA086C}"/>
              </a:ext>
            </a:extLst>
          </p:cNvPr>
          <p:cNvSpPr txBox="1"/>
          <p:nvPr/>
        </p:nvSpPr>
        <p:spPr>
          <a:xfrm>
            <a:off x="16878300" y="-165100"/>
            <a:ext cx="184731" cy="369332"/>
          </a:xfrm>
          <a:prstGeom prst="rect">
            <a:avLst/>
          </a:prstGeom>
          <a:noFill/>
        </p:spPr>
        <p:txBody>
          <a:bodyPr wrap="none" rtlCol="0">
            <a:noAutofit/>
          </a:bodyPr>
          <a:lstStyle/>
          <a:p>
            <a:endParaRPr lang="en-US" dirty="0"/>
          </a:p>
        </p:txBody>
      </p:sp>
      <p:sp>
        <p:nvSpPr>
          <p:cNvPr id="4" name="TextBox 3">
            <a:extLst>
              <a:ext uri="{FF2B5EF4-FFF2-40B4-BE49-F238E27FC236}">
                <a16:creationId xmlns:a16="http://schemas.microsoft.com/office/drawing/2014/main" id="{15F5793A-B25C-CF4E-8CEC-63E9812F8FF5}"/>
              </a:ext>
            </a:extLst>
          </p:cNvPr>
          <p:cNvSpPr txBox="1"/>
          <p:nvPr/>
        </p:nvSpPr>
        <p:spPr>
          <a:xfrm>
            <a:off x="1485900" y="-1384300"/>
            <a:ext cx="184731" cy="369332"/>
          </a:xfrm>
          <a:prstGeom prst="rect">
            <a:avLst/>
          </a:prstGeom>
          <a:noFill/>
        </p:spPr>
        <p:txBody>
          <a:bodyPr wrap="none" rtlCol="0">
            <a:spAutoFit/>
          </a:bodyPr>
          <a:lstStyle/>
          <a:p>
            <a:endParaRPr lang="en-US" dirty="0"/>
          </a:p>
        </p:txBody>
      </p:sp>
      <p:grpSp>
        <p:nvGrpSpPr>
          <p:cNvPr id="26" name="Group 25">
            <a:extLst>
              <a:ext uri="{FF2B5EF4-FFF2-40B4-BE49-F238E27FC236}">
                <a16:creationId xmlns:a16="http://schemas.microsoft.com/office/drawing/2014/main" id="{C10FA1C1-C3F8-A24C-90C6-53AF54DA2109}"/>
              </a:ext>
            </a:extLst>
          </p:cNvPr>
          <p:cNvGrpSpPr/>
          <p:nvPr/>
        </p:nvGrpSpPr>
        <p:grpSpPr>
          <a:xfrm>
            <a:off x="789214" y="935184"/>
            <a:ext cx="10613572" cy="1628600"/>
            <a:chOff x="391885" y="1273683"/>
            <a:chExt cx="11376527" cy="1745672"/>
          </a:xfrm>
        </p:grpSpPr>
        <p:sp>
          <p:nvSpPr>
            <p:cNvPr id="15" name="Rectangle 14">
              <a:extLst>
                <a:ext uri="{FF2B5EF4-FFF2-40B4-BE49-F238E27FC236}">
                  <a16:creationId xmlns:a16="http://schemas.microsoft.com/office/drawing/2014/main" id="{0A40703C-E65B-9848-8186-D343F1BD7E23}"/>
                </a:ext>
              </a:extLst>
            </p:cNvPr>
            <p:cNvSpPr/>
            <p:nvPr/>
          </p:nvSpPr>
          <p:spPr>
            <a:xfrm>
              <a:off x="391885" y="1273683"/>
              <a:ext cx="1862413" cy="174567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chemeClr val="bg1"/>
                  </a:solidFill>
                  <a:latin typeface="Comic Sans MS" panose="030F0902030302020204" pitchFamily="66" charset="0"/>
                </a:rPr>
                <a:t>Write a review</a:t>
              </a:r>
              <a:br>
                <a:rPr lang="en-US" sz="1200" dirty="0">
                  <a:solidFill>
                    <a:schemeClr val="bg1"/>
                  </a:solidFill>
                  <a:latin typeface="Comic Sans MS" panose="030F0902030302020204" pitchFamily="66" charset="0"/>
                </a:rPr>
              </a:br>
              <a:r>
                <a:rPr lang="en-US" sz="1200" dirty="0">
                  <a:solidFill>
                    <a:schemeClr val="bg1"/>
                  </a:solidFill>
                  <a:latin typeface="Comic Sans MS" panose="030F0902030302020204" pitchFamily="66" charset="0"/>
                </a:rPr>
                <a:t>of the text as if it was your job.</a:t>
              </a:r>
            </a:p>
          </p:txBody>
        </p:sp>
        <p:sp>
          <p:nvSpPr>
            <p:cNvPr id="47" name="Rectangle 46">
              <a:extLst>
                <a:ext uri="{FF2B5EF4-FFF2-40B4-BE49-F238E27FC236}">
                  <a16:creationId xmlns:a16="http://schemas.microsoft.com/office/drawing/2014/main" id="{8F813911-B6BF-5544-A131-A0AA7FB96F9A}"/>
                </a:ext>
              </a:extLst>
            </p:cNvPr>
            <p:cNvSpPr/>
            <p:nvPr/>
          </p:nvSpPr>
          <p:spPr>
            <a:xfrm>
              <a:off x="2294708" y="1273683"/>
              <a:ext cx="1862413" cy="1745672"/>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rgbClr val="343433"/>
                  </a:solidFill>
                  <a:latin typeface="Comic Sans MS" panose="030F0902030302020204" pitchFamily="66" charset="0"/>
                </a:rPr>
                <a:t>Write a letter to a person featured in the text telling them how they have affected the outcome.</a:t>
              </a:r>
            </a:p>
          </p:txBody>
        </p:sp>
        <p:sp>
          <p:nvSpPr>
            <p:cNvPr id="48" name="Rectangle 47">
              <a:extLst>
                <a:ext uri="{FF2B5EF4-FFF2-40B4-BE49-F238E27FC236}">
                  <a16:creationId xmlns:a16="http://schemas.microsoft.com/office/drawing/2014/main" id="{8DB6AE05-740F-8249-8CEC-F7C15B82B861}"/>
                </a:ext>
              </a:extLst>
            </p:cNvPr>
            <p:cNvSpPr/>
            <p:nvPr/>
          </p:nvSpPr>
          <p:spPr>
            <a:xfrm>
              <a:off x="4197531" y="1273683"/>
              <a:ext cx="1862413" cy="174567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chemeClr val="bg1"/>
                  </a:solidFill>
                  <a:latin typeface="Comic Sans MS" panose="030F0902030302020204" pitchFamily="66" charset="0"/>
                </a:rPr>
                <a:t>Identify an event or situation which had</a:t>
              </a:r>
              <a:br>
                <a:rPr lang="en-US" sz="1200" dirty="0">
                  <a:solidFill>
                    <a:schemeClr val="bg1"/>
                  </a:solidFill>
                  <a:latin typeface="Comic Sans MS" panose="030F0902030302020204" pitchFamily="66" charset="0"/>
                </a:rPr>
              </a:br>
              <a:r>
                <a:rPr lang="en-US" sz="1200" dirty="0">
                  <a:solidFill>
                    <a:schemeClr val="bg1"/>
                  </a:solidFill>
                  <a:latin typeface="Comic Sans MS" panose="030F0902030302020204" pitchFamily="66" charset="0"/>
                </a:rPr>
                <a:t>an effect on subsequent events. Speculate about</a:t>
              </a:r>
              <a:br>
                <a:rPr lang="en-US" sz="1200" dirty="0">
                  <a:solidFill>
                    <a:schemeClr val="bg1"/>
                  </a:solidFill>
                  <a:latin typeface="Comic Sans MS" panose="030F0902030302020204" pitchFamily="66" charset="0"/>
                </a:rPr>
              </a:br>
              <a:r>
                <a:rPr lang="en-US" sz="1200" dirty="0">
                  <a:solidFill>
                    <a:schemeClr val="bg1"/>
                  </a:solidFill>
                  <a:latin typeface="Comic Sans MS" panose="030F0902030302020204" pitchFamily="66" charset="0"/>
                </a:rPr>
                <a:t>what could have happened instead.</a:t>
              </a:r>
            </a:p>
          </p:txBody>
        </p:sp>
        <p:sp>
          <p:nvSpPr>
            <p:cNvPr id="49" name="Rectangle 48">
              <a:extLst>
                <a:ext uri="{FF2B5EF4-FFF2-40B4-BE49-F238E27FC236}">
                  <a16:creationId xmlns:a16="http://schemas.microsoft.com/office/drawing/2014/main" id="{31DA13DB-8B0C-CE43-A11D-773969DB83CB}"/>
                </a:ext>
              </a:extLst>
            </p:cNvPr>
            <p:cNvSpPr/>
            <p:nvPr/>
          </p:nvSpPr>
          <p:spPr>
            <a:xfrm>
              <a:off x="6100354" y="1273683"/>
              <a:ext cx="1862413" cy="1745672"/>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rgbClr val="343433"/>
                  </a:solidFill>
                  <a:latin typeface="Comic Sans MS" panose="030F0902030302020204" pitchFamily="66" charset="0"/>
                </a:rPr>
                <a:t>Choose at least 5</a:t>
              </a:r>
              <a:br>
                <a:rPr lang="en-US" sz="1200" dirty="0">
                  <a:solidFill>
                    <a:srgbClr val="343433"/>
                  </a:solidFill>
                  <a:latin typeface="Comic Sans MS" panose="030F0902030302020204" pitchFamily="66" charset="0"/>
                </a:rPr>
              </a:br>
              <a:r>
                <a:rPr lang="en-US" sz="1200" dirty="0">
                  <a:solidFill>
                    <a:srgbClr val="343433"/>
                  </a:solidFill>
                  <a:latin typeface="Comic Sans MS" panose="030F0902030302020204" pitchFamily="66" charset="0"/>
                </a:rPr>
                <a:t>words or phrases from the text.</a:t>
              </a:r>
              <a:br>
                <a:rPr lang="en-US" sz="1200" dirty="0">
                  <a:solidFill>
                    <a:srgbClr val="343433"/>
                  </a:solidFill>
                  <a:latin typeface="Comic Sans MS" panose="030F0902030302020204" pitchFamily="66" charset="0"/>
                </a:rPr>
              </a:br>
              <a:r>
                <a:rPr lang="en-US" sz="1200" dirty="0">
                  <a:solidFill>
                    <a:srgbClr val="343433"/>
                  </a:solidFill>
                  <a:latin typeface="Comic Sans MS" panose="030F0902030302020204" pitchFamily="66" charset="0"/>
                </a:rPr>
                <a:t>Explain how these help you to understand the</a:t>
              </a:r>
              <a:br>
                <a:rPr lang="en-US" sz="1200" dirty="0">
                  <a:solidFill>
                    <a:srgbClr val="343433"/>
                  </a:solidFill>
                  <a:latin typeface="Comic Sans MS" panose="030F0902030302020204" pitchFamily="66" charset="0"/>
                </a:rPr>
              </a:br>
              <a:r>
                <a:rPr lang="en-US" sz="1200" dirty="0">
                  <a:solidFill>
                    <a:srgbClr val="343433"/>
                  </a:solidFill>
                  <a:latin typeface="Comic Sans MS" panose="030F0902030302020204" pitchFamily="66" charset="0"/>
                </a:rPr>
                <a:t>whole text.</a:t>
              </a:r>
            </a:p>
          </p:txBody>
        </p:sp>
        <p:sp>
          <p:nvSpPr>
            <p:cNvPr id="50" name="Rectangle 49">
              <a:extLst>
                <a:ext uri="{FF2B5EF4-FFF2-40B4-BE49-F238E27FC236}">
                  <a16:creationId xmlns:a16="http://schemas.microsoft.com/office/drawing/2014/main" id="{5F99EDBE-D241-6447-83E8-D62067D867C1}"/>
                </a:ext>
              </a:extLst>
            </p:cNvPr>
            <p:cNvSpPr/>
            <p:nvPr/>
          </p:nvSpPr>
          <p:spPr>
            <a:xfrm>
              <a:off x="8003177" y="1273683"/>
              <a:ext cx="1862413" cy="174567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chemeClr val="bg1"/>
                  </a:solidFill>
                  <a:latin typeface="Comic Sans MS" panose="030F0902030302020204" pitchFamily="66" charset="0"/>
                </a:rPr>
                <a:t>Using ideas from</a:t>
              </a:r>
              <a:br>
                <a:rPr lang="en-US" sz="1200" dirty="0">
                  <a:solidFill>
                    <a:schemeClr val="bg1"/>
                  </a:solidFill>
                  <a:latin typeface="Comic Sans MS" panose="030F0902030302020204" pitchFamily="66" charset="0"/>
                </a:rPr>
              </a:br>
              <a:r>
                <a:rPr lang="en-US" sz="1200" dirty="0">
                  <a:solidFill>
                    <a:schemeClr val="bg1"/>
                  </a:solidFill>
                  <a:latin typeface="Comic Sans MS" panose="030F0902030302020204" pitchFamily="66" charset="0"/>
                </a:rPr>
                <a:t>the text, make a TRUE/FALSE</a:t>
              </a:r>
              <a:br>
                <a:rPr lang="en-US" sz="1200" dirty="0">
                  <a:solidFill>
                    <a:schemeClr val="bg1"/>
                  </a:solidFill>
                  <a:latin typeface="Comic Sans MS" panose="030F0902030302020204" pitchFamily="66" charset="0"/>
                </a:rPr>
              </a:br>
              <a:r>
                <a:rPr lang="en-US" sz="1200" dirty="0">
                  <a:solidFill>
                    <a:schemeClr val="bg1"/>
                  </a:solidFill>
                  <a:latin typeface="Comic Sans MS" panose="030F0902030302020204" pitchFamily="66" charset="0"/>
                </a:rPr>
                <a:t>quiz for a friend.</a:t>
              </a:r>
            </a:p>
          </p:txBody>
        </p:sp>
        <p:sp>
          <p:nvSpPr>
            <p:cNvPr id="51" name="Rectangle 50">
              <a:extLst>
                <a:ext uri="{FF2B5EF4-FFF2-40B4-BE49-F238E27FC236}">
                  <a16:creationId xmlns:a16="http://schemas.microsoft.com/office/drawing/2014/main" id="{CDD814DC-589C-B64B-82CD-12C4F7A61F74}"/>
                </a:ext>
              </a:extLst>
            </p:cNvPr>
            <p:cNvSpPr/>
            <p:nvPr/>
          </p:nvSpPr>
          <p:spPr>
            <a:xfrm>
              <a:off x="9905999" y="1273683"/>
              <a:ext cx="1862413" cy="1745672"/>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rgbClr val="343433"/>
                  </a:solidFill>
                  <a:latin typeface="Comic Sans MS" panose="030F0902030302020204" pitchFamily="66" charset="0"/>
                </a:rPr>
                <a:t>Use a graphic </a:t>
              </a:r>
              <a:r>
                <a:rPr lang="en-US" sz="1200" dirty="0" err="1">
                  <a:solidFill>
                    <a:srgbClr val="343433"/>
                  </a:solidFill>
                  <a:latin typeface="Comic Sans MS" panose="030F0902030302020204" pitchFamily="66" charset="0"/>
                </a:rPr>
                <a:t>organiser</a:t>
              </a:r>
              <a:r>
                <a:rPr lang="en-US" sz="1200" dirty="0">
                  <a:solidFill>
                    <a:srgbClr val="343433"/>
                  </a:solidFill>
                  <a:latin typeface="Comic Sans MS" panose="030F0902030302020204" pitchFamily="66" charset="0"/>
                </a:rPr>
                <a:t> to</a:t>
              </a:r>
              <a:br>
                <a:rPr lang="en-US" sz="1200" dirty="0">
                  <a:solidFill>
                    <a:srgbClr val="343433"/>
                  </a:solidFill>
                  <a:latin typeface="Comic Sans MS" panose="030F0902030302020204" pitchFamily="66" charset="0"/>
                </a:rPr>
              </a:br>
              <a:r>
                <a:rPr lang="en-US" sz="1200" dirty="0" err="1">
                  <a:solidFill>
                    <a:srgbClr val="343433"/>
                  </a:solidFill>
                  <a:latin typeface="Comic Sans MS" panose="030F0902030302020204" pitchFamily="66" charset="0"/>
                </a:rPr>
                <a:t>summarise</a:t>
              </a:r>
              <a:r>
                <a:rPr lang="en-US" sz="1200" dirty="0">
                  <a:solidFill>
                    <a:srgbClr val="343433"/>
                  </a:solidFill>
                  <a:latin typeface="Comic Sans MS" panose="030F0902030302020204" pitchFamily="66" charset="0"/>
                </a:rPr>
                <a:t> the main ideas from across the text.</a:t>
              </a:r>
            </a:p>
          </p:txBody>
        </p:sp>
      </p:grpSp>
      <p:grpSp>
        <p:nvGrpSpPr>
          <p:cNvPr id="53" name="Group 52">
            <a:extLst>
              <a:ext uri="{FF2B5EF4-FFF2-40B4-BE49-F238E27FC236}">
                <a16:creationId xmlns:a16="http://schemas.microsoft.com/office/drawing/2014/main" id="{039C68DC-F086-A64E-A84D-928DD7E18E2C}"/>
              </a:ext>
            </a:extLst>
          </p:cNvPr>
          <p:cNvGrpSpPr/>
          <p:nvPr/>
        </p:nvGrpSpPr>
        <p:grpSpPr>
          <a:xfrm>
            <a:off x="789214" y="2598936"/>
            <a:ext cx="10613572" cy="1628600"/>
            <a:chOff x="391885" y="1273683"/>
            <a:chExt cx="11376527" cy="1745672"/>
          </a:xfrm>
        </p:grpSpPr>
        <p:sp>
          <p:nvSpPr>
            <p:cNvPr id="54" name="Rectangle 53">
              <a:extLst>
                <a:ext uri="{FF2B5EF4-FFF2-40B4-BE49-F238E27FC236}">
                  <a16:creationId xmlns:a16="http://schemas.microsoft.com/office/drawing/2014/main" id="{4530F1C0-D4AE-FD48-A431-45D2098E4BBC}"/>
                </a:ext>
              </a:extLst>
            </p:cNvPr>
            <p:cNvSpPr/>
            <p:nvPr/>
          </p:nvSpPr>
          <p:spPr>
            <a:xfrm>
              <a:off x="391885" y="1273683"/>
              <a:ext cx="1862413" cy="1745672"/>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rgbClr val="343433"/>
                  </a:solidFill>
                  <a:latin typeface="Comic Sans MS" panose="030F0902030302020204" pitchFamily="66" charset="0"/>
                </a:rPr>
                <a:t>Create a PowerPoint presentation of the subject for younger children.</a:t>
              </a:r>
            </a:p>
          </p:txBody>
        </p:sp>
        <p:sp>
          <p:nvSpPr>
            <p:cNvPr id="55" name="Rectangle 54">
              <a:extLst>
                <a:ext uri="{FF2B5EF4-FFF2-40B4-BE49-F238E27FC236}">
                  <a16:creationId xmlns:a16="http://schemas.microsoft.com/office/drawing/2014/main" id="{DC563038-C3F6-9943-9239-782EA9CB13DE}"/>
                </a:ext>
              </a:extLst>
            </p:cNvPr>
            <p:cNvSpPr/>
            <p:nvPr/>
          </p:nvSpPr>
          <p:spPr>
            <a:xfrm>
              <a:off x="2294708" y="1273683"/>
              <a:ext cx="1862413" cy="174567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chemeClr val="bg1"/>
                  </a:solidFill>
                  <a:latin typeface="Comic Sans MS" panose="030F0902030302020204" pitchFamily="66" charset="0"/>
                </a:rPr>
                <a:t>Write a newspaper report of an event</a:t>
              </a:r>
              <a:br>
                <a:rPr lang="en-US" sz="1200" dirty="0">
                  <a:solidFill>
                    <a:schemeClr val="bg1"/>
                  </a:solidFill>
                  <a:latin typeface="Comic Sans MS" panose="030F0902030302020204" pitchFamily="66" charset="0"/>
                </a:rPr>
              </a:br>
              <a:r>
                <a:rPr lang="en-US" sz="1200" dirty="0">
                  <a:solidFill>
                    <a:schemeClr val="bg1"/>
                  </a:solidFill>
                  <a:latin typeface="Comic Sans MS" panose="030F0902030302020204" pitchFamily="66" charset="0"/>
                </a:rPr>
                <a:t>in the text.</a:t>
              </a:r>
            </a:p>
          </p:txBody>
        </p:sp>
        <p:sp>
          <p:nvSpPr>
            <p:cNvPr id="56" name="Rectangle 55">
              <a:extLst>
                <a:ext uri="{FF2B5EF4-FFF2-40B4-BE49-F238E27FC236}">
                  <a16:creationId xmlns:a16="http://schemas.microsoft.com/office/drawing/2014/main" id="{47F87487-454C-EC48-BE66-EA4AC5ED5A89}"/>
                </a:ext>
              </a:extLst>
            </p:cNvPr>
            <p:cNvSpPr/>
            <p:nvPr/>
          </p:nvSpPr>
          <p:spPr>
            <a:xfrm>
              <a:off x="4197531" y="1273683"/>
              <a:ext cx="1862413" cy="1745672"/>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rgbClr val="343433"/>
                  </a:solidFill>
                  <a:latin typeface="Comic Sans MS" panose="030F0902030302020204" pitchFamily="66" charset="0"/>
                </a:rPr>
                <a:t>Find examples of facts and opinions in the text. Write a few sentences about what </a:t>
              </a:r>
              <a:r>
                <a:rPr lang="en-US" sz="1200" i="1" dirty="0">
                  <a:solidFill>
                    <a:srgbClr val="343433"/>
                  </a:solidFill>
                  <a:latin typeface="Comic Sans MS" panose="030F0902030302020204" pitchFamily="66" charset="0"/>
                </a:rPr>
                <a:t>you</a:t>
              </a:r>
              <a:r>
                <a:rPr lang="en-US" sz="1200" dirty="0">
                  <a:solidFill>
                    <a:srgbClr val="343433"/>
                  </a:solidFill>
                  <a:latin typeface="Comic Sans MS" panose="030F0902030302020204" pitchFamily="66" charset="0"/>
                </a:rPr>
                <a:t> think about an issue.</a:t>
              </a:r>
            </a:p>
          </p:txBody>
        </p:sp>
        <p:sp>
          <p:nvSpPr>
            <p:cNvPr id="57" name="Rectangle 56">
              <a:extLst>
                <a:ext uri="{FF2B5EF4-FFF2-40B4-BE49-F238E27FC236}">
                  <a16:creationId xmlns:a16="http://schemas.microsoft.com/office/drawing/2014/main" id="{FDCAE00C-2106-2F46-AE1A-93255E6094BC}"/>
                </a:ext>
              </a:extLst>
            </p:cNvPr>
            <p:cNvSpPr/>
            <p:nvPr/>
          </p:nvSpPr>
          <p:spPr>
            <a:xfrm>
              <a:off x="6100354" y="1273683"/>
              <a:ext cx="1862413" cy="174567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chemeClr val="bg1"/>
                  </a:solidFill>
                  <a:latin typeface="Comic Sans MS" panose="030F0902030302020204" pitchFamily="66" charset="0"/>
                </a:rPr>
                <a:t>Write ACROSTIC for the main topic.</a:t>
              </a:r>
            </a:p>
          </p:txBody>
        </p:sp>
        <p:sp>
          <p:nvSpPr>
            <p:cNvPr id="58" name="Rectangle 57">
              <a:extLst>
                <a:ext uri="{FF2B5EF4-FFF2-40B4-BE49-F238E27FC236}">
                  <a16:creationId xmlns:a16="http://schemas.microsoft.com/office/drawing/2014/main" id="{48C61071-DC9E-834B-9060-6C51A742DE9A}"/>
                </a:ext>
              </a:extLst>
            </p:cNvPr>
            <p:cNvSpPr/>
            <p:nvPr/>
          </p:nvSpPr>
          <p:spPr>
            <a:xfrm>
              <a:off x="8003177" y="1273683"/>
              <a:ext cx="1862413" cy="1745672"/>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rgbClr val="343433"/>
                  </a:solidFill>
                  <a:latin typeface="Comic Sans MS" panose="030F0902030302020204" pitchFamily="66" charset="0"/>
                </a:rPr>
                <a:t>Make a list of the new words you have learned from reading this text. Look them up in a dictionary and create new sentences from them.</a:t>
              </a:r>
            </a:p>
          </p:txBody>
        </p:sp>
        <p:sp>
          <p:nvSpPr>
            <p:cNvPr id="59" name="Rectangle 58">
              <a:extLst>
                <a:ext uri="{FF2B5EF4-FFF2-40B4-BE49-F238E27FC236}">
                  <a16:creationId xmlns:a16="http://schemas.microsoft.com/office/drawing/2014/main" id="{F9C50DB5-90A3-E648-B103-F9195EE47FEB}"/>
                </a:ext>
              </a:extLst>
            </p:cNvPr>
            <p:cNvSpPr/>
            <p:nvPr/>
          </p:nvSpPr>
          <p:spPr>
            <a:xfrm>
              <a:off x="9905999" y="1273683"/>
              <a:ext cx="1862413" cy="174567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chemeClr val="bg1"/>
                  </a:solidFill>
                  <a:latin typeface="Comic Sans MS" panose="030F0902030302020204" pitchFamily="66" charset="0"/>
                </a:rPr>
                <a:t>Compare what is said at the start of the text with other sections of it.</a:t>
              </a:r>
            </a:p>
          </p:txBody>
        </p:sp>
      </p:grpSp>
      <p:grpSp>
        <p:nvGrpSpPr>
          <p:cNvPr id="60" name="Group 59">
            <a:extLst>
              <a:ext uri="{FF2B5EF4-FFF2-40B4-BE49-F238E27FC236}">
                <a16:creationId xmlns:a16="http://schemas.microsoft.com/office/drawing/2014/main" id="{383A7794-7C16-5247-B6B7-B431290B724B}"/>
              </a:ext>
            </a:extLst>
          </p:cNvPr>
          <p:cNvGrpSpPr/>
          <p:nvPr/>
        </p:nvGrpSpPr>
        <p:grpSpPr>
          <a:xfrm>
            <a:off x="789214" y="4262687"/>
            <a:ext cx="10613572" cy="1628600"/>
            <a:chOff x="391885" y="1273683"/>
            <a:chExt cx="11376527" cy="1745672"/>
          </a:xfrm>
        </p:grpSpPr>
        <p:sp>
          <p:nvSpPr>
            <p:cNvPr id="61" name="Rectangle 60">
              <a:extLst>
                <a:ext uri="{FF2B5EF4-FFF2-40B4-BE49-F238E27FC236}">
                  <a16:creationId xmlns:a16="http://schemas.microsoft.com/office/drawing/2014/main" id="{E8D2598F-CC52-7446-8840-FF38E4DC236D}"/>
                </a:ext>
              </a:extLst>
            </p:cNvPr>
            <p:cNvSpPr/>
            <p:nvPr/>
          </p:nvSpPr>
          <p:spPr>
            <a:xfrm>
              <a:off x="391885" y="1273683"/>
              <a:ext cx="1862413" cy="174567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chemeClr val="bg1"/>
                  </a:solidFill>
                  <a:latin typeface="Comic Sans MS" panose="030F0902030302020204" pitchFamily="66" charset="0"/>
                </a:rPr>
                <a:t>Find words and phrases that effectively describe a situation or event.</a:t>
              </a:r>
            </a:p>
          </p:txBody>
        </p:sp>
        <p:sp>
          <p:nvSpPr>
            <p:cNvPr id="62" name="Rectangle 61">
              <a:extLst>
                <a:ext uri="{FF2B5EF4-FFF2-40B4-BE49-F238E27FC236}">
                  <a16:creationId xmlns:a16="http://schemas.microsoft.com/office/drawing/2014/main" id="{6267FB99-658A-C94D-AB5D-6DD7B6138008}"/>
                </a:ext>
              </a:extLst>
            </p:cNvPr>
            <p:cNvSpPr/>
            <p:nvPr/>
          </p:nvSpPr>
          <p:spPr>
            <a:xfrm>
              <a:off x="2294708" y="1273683"/>
              <a:ext cx="1862413" cy="1745672"/>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rgbClr val="343433"/>
                  </a:solidFill>
                  <a:latin typeface="Comic Sans MS" panose="030F0902030302020204" pitchFamily="66" charset="0"/>
                </a:rPr>
                <a:t>Write a summary of the text in no more than 100 words.</a:t>
              </a:r>
            </a:p>
          </p:txBody>
        </p:sp>
        <p:sp>
          <p:nvSpPr>
            <p:cNvPr id="63" name="Rectangle 62">
              <a:extLst>
                <a:ext uri="{FF2B5EF4-FFF2-40B4-BE49-F238E27FC236}">
                  <a16:creationId xmlns:a16="http://schemas.microsoft.com/office/drawing/2014/main" id="{CF70E38D-F81C-6841-B95B-8DB6F8EC61EA}"/>
                </a:ext>
              </a:extLst>
            </p:cNvPr>
            <p:cNvSpPr/>
            <p:nvPr/>
          </p:nvSpPr>
          <p:spPr>
            <a:xfrm>
              <a:off x="4197530" y="1273683"/>
              <a:ext cx="1862413" cy="174567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chemeClr val="bg1"/>
                  </a:solidFill>
                  <a:latin typeface="Comic Sans MS" panose="030F0902030302020204" pitchFamily="66" charset="0"/>
                </a:rPr>
                <a:t>Write your opinion of an issue in the text and predict what effect this will have on the reader.</a:t>
              </a:r>
            </a:p>
          </p:txBody>
        </p:sp>
        <p:sp>
          <p:nvSpPr>
            <p:cNvPr id="64" name="Rectangle 63">
              <a:extLst>
                <a:ext uri="{FF2B5EF4-FFF2-40B4-BE49-F238E27FC236}">
                  <a16:creationId xmlns:a16="http://schemas.microsoft.com/office/drawing/2014/main" id="{687161CC-79DE-CE45-8693-31D500848FCF}"/>
                </a:ext>
              </a:extLst>
            </p:cNvPr>
            <p:cNvSpPr/>
            <p:nvPr/>
          </p:nvSpPr>
          <p:spPr>
            <a:xfrm>
              <a:off x="6100354" y="1273683"/>
              <a:ext cx="1862413" cy="1745672"/>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rgbClr val="343433"/>
                  </a:solidFill>
                  <a:latin typeface="Comic Sans MS" panose="030F0902030302020204" pitchFamily="66" charset="0"/>
                </a:rPr>
                <a:t>Retell an event from the text from the viewpoint of someone who was involved.</a:t>
              </a:r>
            </a:p>
          </p:txBody>
        </p:sp>
        <p:sp>
          <p:nvSpPr>
            <p:cNvPr id="65" name="Rectangle 64">
              <a:extLst>
                <a:ext uri="{FF2B5EF4-FFF2-40B4-BE49-F238E27FC236}">
                  <a16:creationId xmlns:a16="http://schemas.microsoft.com/office/drawing/2014/main" id="{497B64B5-A119-904F-A142-DA063826680C}"/>
                </a:ext>
              </a:extLst>
            </p:cNvPr>
            <p:cNvSpPr/>
            <p:nvPr/>
          </p:nvSpPr>
          <p:spPr>
            <a:xfrm>
              <a:off x="8003177" y="1273683"/>
              <a:ext cx="1862413" cy="174567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chemeClr val="bg1"/>
                  </a:solidFill>
                  <a:latin typeface="Comic Sans MS" panose="030F0902030302020204" pitchFamily="66" charset="0"/>
                </a:rPr>
                <a:t>Write a poem about on issue in the text using appropriate vocabulary.</a:t>
              </a:r>
            </a:p>
          </p:txBody>
        </p:sp>
        <p:sp>
          <p:nvSpPr>
            <p:cNvPr id="66" name="Rectangle 65">
              <a:extLst>
                <a:ext uri="{FF2B5EF4-FFF2-40B4-BE49-F238E27FC236}">
                  <a16:creationId xmlns:a16="http://schemas.microsoft.com/office/drawing/2014/main" id="{CE636091-73CD-134D-B1A6-9820E3EAE7E7}"/>
                </a:ext>
              </a:extLst>
            </p:cNvPr>
            <p:cNvSpPr/>
            <p:nvPr/>
          </p:nvSpPr>
          <p:spPr>
            <a:xfrm>
              <a:off x="9905999" y="1273683"/>
              <a:ext cx="1862413" cy="1745672"/>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rgbClr val="343433"/>
                  </a:solidFill>
                  <a:latin typeface="Comic Sans MS" panose="030F0902030302020204" pitchFamily="66" charset="0"/>
                </a:rPr>
                <a:t>Find examples of information in the text which are</a:t>
              </a:r>
              <a:br>
                <a:rPr lang="en-US" sz="1200" dirty="0">
                  <a:solidFill>
                    <a:srgbClr val="343433"/>
                  </a:solidFill>
                  <a:latin typeface="Comic Sans MS" panose="030F0902030302020204" pitchFamily="66" charset="0"/>
                </a:rPr>
              </a:br>
              <a:r>
                <a:rPr lang="en-US" sz="1200" dirty="0">
                  <a:solidFill>
                    <a:srgbClr val="343433"/>
                  </a:solidFill>
                  <a:latin typeface="Comic Sans MS" panose="030F0902030302020204" pitchFamily="66" charset="0"/>
                </a:rPr>
                <a:t>linked in some way</a:t>
              </a:r>
              <a:br>
                <a:rPr lang="en-US" sz="1200" dirty="0">
                  <a:solidFill>
                    <a:srgbClr val="343433"/>
                  </a:solidFill>
                  <a:latin typeface="Comic Sans MS" panose="030F0902030302020204" pitchFamily="66" charset="0"/>
                </a:rPr>
              </a:br>
              <a:r>
                <a:rPr lang="en-US" sz="1200" dirty="0">
                  <a:solidFill>
                    <a:srgbClr val="343433"/>
                  </a:solidFill>
                  <a:latin typeface="Comic Sans MS" panose="030F0902030302020204" pitchFamily="66" charset="0"/>
                </a:rPr>
                <a:t>to each other.</a:t>
              </a:r>
            </a:p>
          </p:txBody>
        </p:sp>
      </p:grpSp>
    </p:spTree>
    <p:extLst>
      <p:ext uri="{BB962C8B-B14F-4D97-AF65-F5344CB8AC3E}">
        <p14:creationId xmlns:p14="http://schemas.microsoft.com/office/powerpoint/2010/main" val="156392586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a:extLst>
              <a:ext uri="{FF2B5EF4-FFF2-40B4-BE49-F238E27FC236}">
                <a16:creationId xmlns:a16="http://schemas.microsoft.com/office/drawing/2014/main" id="{7E4722CC-AA53-9643-88AA-E3CB11FF6D61}"/>
              </a:ext>
            </a:extLst>
          </p:cNvPr>
          <p:cNvSpPr txBox="1"/>
          <p:nvPr/>
        </p:nvSpPr>
        <p:spPr>
          <a:xfrm>
            <a:off x="-1284051" y="11420272"/>
            <a:ext cx="184731" cy="369332"/>
          </a:xfrm>
          <a:prstGeom prst="rect">
            <a:avLst/>
          </a:prstGeom>
          <a:noFill/>
        </p:spPr>
        <p:txBody>
          <a:bodyPr wrap="none" rtlCol="0">
            <a:spAutoFit/>
          </a:bodyPr>
          <a:lstStyle/>
          <a:p>
            <a:endParaRPr lang="en-US" dirty="0"/>
          </a:p>
        </p:txBody>
      </p:sp>
      <p:sp>
        <p:nvSpPr>
          <p:cNvPr id="31" name="Subtitle 2">
            <a:extLst>
              <a:ext uri="{FF2B5EF4-FFF2-40B4-BE49-F238E27FC236}">
                <a16:creationId xmlns:a16="http://schemas.microsoft.com/office/drawing/2014/main" id="{0F3B0B52-72B4-8F42-AB6A-FF09E093457C}"/>
              </a:ext>
            </a:extLst>
          </p:cNvPr>
          <p:cNvSpPr txBox="1">
            <a:spLocks/>
          </p:cNvSpPr>
          <p:nvPr/>
        </p:nvSpPr>
        <p:spPr>
          <a:xfrm>
            <a:off x="0" y="654977"/>
            <a:ext cx="12192000" cy="46131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Phase 1b</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32" name="Subtitle 2">
            <a:extLst>
              <a:ext uri="{FF2B5EF4-FFF2-40B4-BE49-F238E27FC236}">
                <a16:creationId xmlns:a16="http://schemas.microsoft.com/office/drawing/2014/main" id="{1DE855AF-D929-7C4C-AE0D-F36ECA032EEB}"/>
              </a:ext>
            </a:extLst>
          </p:cNvPr>
          <p:cNvSpPr txBox="1">
            <a:spLocks/>
          </p:cNvSpPr>
          <p:nvPr/>
        </p:nvSpPr>
        <p:spPr>
          <a:xfrm>
            <a:off x="0" y="1116296"/>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1800" b="1" dirty="0">
                <a:solidFill>
                  <a:srgbClr val="0070C0"/>
                </a:solidFill>
                <a:latin typeface="Comic Sans MS" panose="030F0902030302020204" pitchFamily="66" charset="0"/>
              </a:rPr>
              <a:t>Reading with a writer’s eye: How has the writer done it? What techniques can I learn and apply?</a:t>
            </a:r>
          </a:p>
        </p:txBody>
      </p:sp>
      <p:sp>
        <p:nvSpPr>
          <p:cNvPr id="33" name="Oval 4">
            <a:hlinkClick r:id="rId3" action="ppaction://hlinkfile"/>
            <a:extLst>
              <a:ext uri="{FF2B5EF4-FFF2-40B4-BE49-F238E27FC236}">
                <a16:creationId xmlns:a16="http://schemas.microsoft.com/office/drawing/2014/main" id="{3B6A0B5D-5686-554E-B01B-15991E0BB17E}"/>
              </a:ext>
            </a:extLst>
          </p:cNvPr>
          <p:cNvSpPr>
            <a:spLocks noChangeArrowheads="1"/>
          </p:cNvSpPr>
          <p:nvPr/>
        </p:nvSpPr>
        <p:spPr bwMode="auto">
          <a:xfrm>
            <a:off x="4423378" y="2738127"/>
            <a:ext cx="2915981" cy="2373746"/>
          </a:xfrm>
          <a:prstGeom prst="ellipse">
            <a:avLst/>
          </a:prstGeom>
          <a:solidFill>
            <a:srgbClr val="0070C0"/>
          </a:solidFill>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buFontTx/>
              <a:buNone/>
            </a:pPr>
            <a:r>
              <a:rPr lang="en-GB" altLang="en-US" sz="2800" b="1" dirty="0">
                <a:solidFill>
                  <a:schemeClr val="bg1"/>
                </a:solidFill>
              </a:rPr>
              <a:t>Phase 1b</a:t>
            </a:r>
          </a:p>
          <a:p>
            <a:pPr algn="ctr" eaLnBrk="1" hangingPunct="1">
              <a:buFontTx/>
              <a:buNone/>
            </a:pPr>
            <a:r>
              <a:rPr lang="en-GB" altLang="en-US" sz="2000" dirty="0">
                <a:solidFill>
                  <a:schemeClr val="bg1"/>
                </a:solidFill>
              </a:rPr>
              <a:t>Book Talk</a:t>
            </a:r>
          </a:p>
          <a:p>
            <a:pPr algn="ctr" eaLnBrk="1" hangingPunct="1">
              <a:buFontTx/>
              <a:buNone/>
            </a:pPr>
            <a:r>
              <a:rPr lang="en-GB" altLang="en-US" sz="2000" dirty="0">
                <a:solidFill>
                  <a:schemeClr val="bg1"/>
                </a:solidFill>
              </a:rPr>
              <a:t>Reading as a</a:t>
            </a:r>
            <a:br>
              <a:rPr lang="en-GB" altLang="en-US" sz="2000" dirty="0">
                <a:solidFill>
                  <a:schemeClr val="bg1"/>
                </a:solidFill>
              </a:rPr>
            </a:br>
            <a:r>
              <a:rPr lang="en-GB" altLang="en-US" sz="2000" dirty="0">
                <a:solidFill>
                  <a:schemeClr val="bg1"/>
                </a:solidFill>
              </a:rPr>
              <a:t>writer</a:t>
            </a:r>
          </a:p>
        </p:txBody>
      </p:sp>
      <p:sp>
        <p:nvSpPr>
          <p:cNvPr id="34" name="Text Box 5">
            <a:extLst>
              <a:ext uri="{FF2B5EF4-FFF2-40B4-BE49-F238E27FC236}">
                <a16:creationId xmlns:a16="http://schemas.microsoft.com/office/drawing/2014/main" id="{13DCEAEB-FE40-D540-9618-A700E015D307}"/>
              </a:ext>
            </a:extLst>
          </p:cNvPr>
          <p:cNvSpPr txBox="1">
            <a:spLocks noChangeArrowheads="1"/>
          </p:cNvSpPr>
          <p:nvPr/>
        </p:nvSpPr>
        <p:spPr bwMode="auto">
          <a:xfrm>
            <a:off x="1261161" y="4954385"/>
            <a:ext cx="2313920" cy="1076307"/>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ts val="1000"/>
              </a:spcBef>
              <a:buNone/>
            </a:pPr>
            <a:r>
              <a:rPr lang="en-GB" altLang="en-US" sz="1600" dirty="0">
                <a:solidFill>
                  <a:srgbClr val="343433"/>
                </a:solidFill>
              </a:rPr>
              <a:t>Can you extract the bare bones of</a:t>
            </a:r>
            <a:br>
              <a:rPr lang="en-GB" altLang="en-US" sz="1600" dirty="0">
                <a:solidFill>
                  <a:srgbClr val="343433"/>
                </a:solidFill>
              </a:rPr>
            </a:br>
            <a:r>
              <a:rPr lang="en-GB" altLang="en-US" sz="1600" dirty="0">
                <a:solidFill>
                  <a:srgbClr val="343433"/>
                </a:solidFill>
              </a:rPr>
              <a:t>the plot?</a:t>
            </a:r>
          </a:p>
        </p:txBody>
      </p:sp>
      <p:sp>
        <p:nvSpPr>
          <p:cNvPr id="38" name="Text Box 6">
            <a:extLst>
              <a:ext uri="{FF2B5EF4-FFF2-40B4-BE49-F238E27FC236}">
                <a16:creationId xmlns:a16="http://schemas.microsoft.com/office/drawing/2014/main" id="{E61E5E34-A0DC-B84E-B974-F023DE727ACA}"/>
              </a:ext>
            </a:extLst>
          </p:cNvPr>
          <p:cNvSpPr txBox="1">
            <a:spLocks noChangeArrowheads="1"/>
          </p:cNvSpPr>
          <p:nvPr/>
        </p:nvSpPr>
        <p:spPr bwMode="auto">
          <a:xfrm>
            <a:off x="3889131" y="1834108"/>
            <a:ext cx="3984474" cy="582168"/>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ts val="1000"/>
              </a:spcBef>
              <a:buNone/>
            </a:pPr>
            <a:r>
              <a:rPr lang="en-GB" altLang="en-US" sz="1600" dirty="0">
                <a:solidFill>
                  <a:srgbClr val="343433"/>
                </a:solidFill>
              </a:rPr>
              <a:t>How are the characters introduced?</a:t>
            </a:r>
          </a:p>
        </p:txBody>
      </p:sp>
      <p:sp>
        <p:nvSpPr>
          <p:cNvPr id="39" name="Text Box 7">
            <a:extLst>
              <a:ext uri="{FF2B5EF4-FFF2-40B4-BE49-F238E27FC236}">
                <a16:creationId xmlns:a16="http://schemas.microsoft.com/office/drawing/2014/main" id="{6A8A7380-21EF-1041-9137-3E320251713A}"/>
              </a:ext>
            </a:extLst>
          </p:cNvPr>
          <p:cNvSpPr txBox="1">
            <a:spLocks noChangeArrowheads="1"/>
          </p:cNvSpPr>
          <p:nvPr/>
        </p:nvSpPr>
        <p:spPr bwMode="auto">
          <a:xfrm>
            <a:off x="1261117" y="1818594"/>
            <a:ext cx="2313963" cy="986037"/>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ts val="1000"/>
              </a:spcBef>
              <a:buNone/>
            </a:pPr>
            <a:r>
              <a:rPr lang="en-GB" altLang="en-US" sz="1600" dirty="0">
                <a:solidFill>
                  <a:srgbClr val="343433"/>
                </a:solidFill>
              </a:rPr>
              <a:t>What effect has been created and how did the writer do that?</a:t>
            </a:r>
          </a:p>
        </p:txBody>
      </p:sp>
      <p:sp>
        <p:nvSpPr>
          <p:cNvPr id="54" name="Text Box 8">
            <a:extLst>
              <a:ext uri="{FF2B5EF4-FFF2-40B4-BE49-F238E27FC236}">
                <a16:creationId xmlns:a16="http://schemas.microsoft.com/office/drawing/2014/main" id="{8FDD13DB-5E69-4D4E-9990-C3B8105ECCD2}"/>
              </a:ext>
            </a:extLst>
          </p:cNvPr>
          <p:cNvSpPr txBox="1">
            <a:spLocks noChangeArrowheads="1"/>
          </p:cNvSpPr>
          <p:nvPr/>
        </p:nvSpPr>
        <p:spPr bwMode="auto">
          <a:xfrm>
            <a:off x="1261117" y="3063977"/>
            <a:ext cx="2313963" cy="1604811"/>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None/>
            </a:pPr>
            <a:r>
              <a:rPr lang="en-GB" altLang="en-US" sz="1600" dirty="0">
                <a:solidFill>
                  <a:srgbClr val="343433"/>
                </a:solidFill>
              </a:rPr>
              <a:t>What clues has the writer included to reveal how the character feels through action</a:t>
            </a:r>
            <a:br>
              <a:rPr lang="en-GB" altLang="en-US" sz="1600" dirty="0">
                <a:solidFill>
                  <a:srgbClr val="343433"/>
                </a:solidFill>
              </a:rPr>
            </a:br>
            <a:r>
              <a:rPr lang="en-GB" altLang="en-US" sz="1600" dirty="0">
                <a:solidFill>
                  <a:srgbClr val="343433"/>
                </a:solidFill>
              </a:rPr>
              <a:t>and dialogue?</a:t>
            </a:r>
          </a:p>
        </p:txBody>
      </p:sp>
      <p:sp>
        <p:nvSpPr>
          <p:cNvPr id="57" name="Text Box 9">
            <a:extLst>
              <a:ext uri="{FF2B5EF4-FFF2-40B4-BE49-F238E27FC236}">
                <a16:creationId xmlns:a16="http://schemas.microsoft.com/office/drawing/2014/main" id="{3366EAB4-ED1F-314D-ABF0-3140325AF2DE}"/>
              </a:ext>
            </a:extLst>
          </p:cNvPr>
          <p:cNvSpPr txBox="1">
            <a:spLocks noChangeArrowheads="1"/>
          </p:cNvSpPr>
          <p:nvPr/>
        </p:nvSpPr>
        <p:spPr bwMode="auto">
          <a:xfrm>
            <a:off x="8271543" y="3063977"/>
            <a:ext cx="2562546" cy="2114400"/>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None/>
            </a:pPr>
            <a:r>
              <a:rPr lang="en-GB" altLang="en-US" sz="1600" dirty="0"/>
              <a:t>How has the</a:t>
            </a:r>
            <a:br>
              <a:rPr lang="en-GB" altLang="en-US" sz="1600" dirty="0"/>
            </a:br>
            <a:r>
              <a:rPr lang="en-GB" altLang="en-US" sz="1600" dirty="0"/>
              <a:t>writer created relationships</a:t>
            </a:r>
            <a:br>
              <a:rPr lang="en-GB" altLang="en-US" sz="1600" dirty="0"/>
            </a:br>
            <a:r>
              <a:rPr lang="en-GB" altLang="en-US" sz="1600" dirty="0"/>
              <a:t>between</a:t>
            </a:r>
            <a:br>
              <a:rPr lang="en-GB" altLang="en-US" sz="1600" dirty="0"/>
            </a:br>
            <a:r>
              <a:rPr lang="en-GB" altLang="en-US" sz="1600" dirty="0"/>
              <a:t>characters</a:t>
            </a:r>
            <a:r>
              <a:rPr lang="en-US" altLang="en-US" sz="1600" dirty="0"/>
              <a:t>?</a:t>
            </a:r>
            <a:endParaRPr lang="en-GB" altLang="en-US" sz="1600" dirty="0"/>
          </a:p>
        </p:txBody>
      </p:sp>
      <p:sp>
        <p:nvSpPr>
          <p:cNvPr id="59" name="Text Box 6">
            <a:extLst>
              <a:ext uri="{FF2B5EF4-FFF2-40B4-BE49-F238E27FC236}">
                <a16:creationId xmlns:a16="http://schemas.microsoft.com/office/drawing/2014/main" id="{0EB34A19-3110-4B40-B2F5-3C7B9A080950}"/>
              </a:ext>
            </a:extLst>
          </p:cNvPr>
          <p:cNvSpPr txBox="1">
            <a:spLocks noChangeArrowheads="1"/>
          </p:cNvSpPr>
          <p:nvPr/>
        </p:nvSpPr>
        <p:spPr bwMode="auto">
          <a:xfrm>
            <a:off x="8271543" y="1829864"/>
            <a:ext cx="2562546" cy="986037"/>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ts val="1000"/>
              </a:spcBef>
              <a:buNone/>
            </a:pPr>
            <a:r>
              <a:rPr lang="en-GB" altLang="en-US" sz="1600" dirty="0">
                <a:solidFill>
                  <a:srgbClr val="343433"/>
                </a:solidFill>
              </a:rPr>
              <a:t>What words and phrases has the writer chosen to create the effects?</a:t>
            </a:r>
          </a:p>
        </p:txBody>
      </p:sp>
      <p:sp>
        <p:nvSpPr>
          <p:cNvPr id="61" name="Text Box 6">
            <a:extLst>
              <a:ext uri="{FF2B5EF4-FFF2-40B4-BE49-F238E27FC236}">
                <a16:creationId xmlns:a16="http://schemas.microsoft.com/office/drawing/2014/main" id="{11060439-C07D-7D4C-9D7F-E3E9E5863EE0}"/>
              </a:ext>
            </a:extLst>
          </p:cNvPr>
          <p:cNvSpPr txBox="1">
            <a:spLocks noChangeArrowheads="1"/>
          </p:cNvSpPr>
          <p:nvPr/>
        </p:nvSpPr>
        <p:spPr bwMode="auto">
          <a:xfrm>
            <a:off x="3889131" y="5426453"/>
            <a:ext cx="6944958" cy="586412"/>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None/>
            </a:pPr>
            <a:r>
              <a:rPr lang="en-GB" altLang="en-US" sz="1600" dirty="0"/>
              <a:t>How has the writer used different sentence structures?</a:t>
            </a:r>
          </a:p>
        </p:txBody>
      </p:sp>
    </p:spTree>
    <p:extLst>
      <p:ext uri="{BB962C8B-B14F-4D97-AF65-F5344CB8AC3E}">
        <p14:creationId xmlns:p14="http://schemas.microsoft.com/office/powerpoint/2010/main" val="350080404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picture containing text, sky, boat, outdoor&#10;&#10;Description automatically generated">
            <a:extLst>
              <a:ext uri="{FF2B5EF4-FFF2-40B4-BE49-F238E27FC236}">
                <a16:creationId xmlns:a16="http://schemas.microsoft.com/office/drawing/2014/main" id="{EA2DB30A-900C-8B40-9F11-0067FB29484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140049" y="2309179"/>
            <a:ext cx="4024153" cy="3226907"/>
          </a:xfrm>
          <a:prstGeom prst="rect">
            <a:avLst/>
          </a:prstGeom>
        </p:spPr>
      </p:pic>
      <p:sp>
        <p:nvSpPr>
          <p:cNvPr id="69" name="TextBox 68">
            <a:extLst>
              <a:ext uri="{FF2B5EF4-FFF2-40B4-BE49-F238E27FC236}">
                <a16:creationId xmlns:a16="http://schemas.microsoft.com/office/drawing/2014/main" id="{7E4722CC-AA53-9643-88AA-E3CB11FF6D61}"/>
              </a:ext>
            </a:extLst>
          </p:cNvPr>
          <p:cNvSpPr txBox="1"/>
          <p:nvPr/>
        </p:nvSpPr>
        <p:spPr>
          <a:xfrm>
            <a:off x="-1284051" y="11420272"/>
            <a:ext cx="184731" cy="369332"/>
          </a:xfrm>
          <a:prstGeom prst="rect">
            <a:avLst/>
          </a:prstGeom>
          <a:noFill/>
        </p:spPr>
        <p:txBody>
          <a:bodyPr wrap="none" rtlCol="0">
            <a:spAutoFit/>
          </a:bodyPr>
          <a:lstStyle/>
          <a:p>
            <a:endParaRPr lang="en-US" dirty="0"/>
          </a:p>
        </p:txBody>
      </p:sp>
      <p:sp>
        <p:nvSpPr>
          <p:cNvPr id="16" name="Text Box 7">
            <a:extLst>
              <a:ext uri="{FF2B5EF4-FFF2-40B4-BE49-F238E27FC236}">
                <a16:creationId xmlns:a16="http://schemas.microsoft.com/office/drawing/2014/main" id="{CF52269A-1208-404E-8ADE-1AFED1F19C4A}"/>
              </a:ext>
            </a:extLst>
          </p:cNvPr>
          <p:cNvSpPr txBox="1">
            <a:spLocks noChangeArrowheads="1"/>
          </p:cNvSpPr>
          <p:nvPr/>
        </p:nvSpPr>
        <p:spPr bwMode="auto">
          <a:xfrm>
            <a:off x="1147317" y="2309179"/>
            <a:ext cx="6086240" cy="3910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spcBef>
                <a:spcPts val="1200"/>
              </a:spcBef>
            </a:pPr>
            <a:r>
              <a:rPr lang="en-GB" altLang="en-US" sz="1900" dirty="0">
                <a:solidFill>
                  <a:srgbClr val="343433"/>
                </a:solidFill>
              </a:rPr>
              <a:t>What was the author’s intention with this text?</a:t>
            </a:r>
          </a:p>
          <a:p>
            <a:pPr>
              <a:spcBef>
                <a:spcPts val="1200"/>
              </a:spcBef>
            </a:pPr>
            <a:r>
              <a:rPr lang="en-GB" altLang="en-US" sz="1900" dirty="0">
                <a:solidFill>
                  <a:srgbClr val="343433"/>
                </a:solidFill>
              </a:rPr>
              <a:t>Identify where the author has used the</a:t>
            </a:r>
            <a:br>
              <a:rPr lang="en-GB" altLang="en-US" sz="1900" dirty="0">
                <a:solidFill>
                  <a:srgbClr val="343433"/>
                </a:solidFill>
              </a:rPr>
            </a:br>
            <a:r>
              <a:rPr lang="en-GB" altLang="en-US" sz="1900" dirty="0">
                <a:solidFill>
                  <a:srgbClr val="343433"/>
                </a:solidFill>
              </a:rPr>
              <a:t>passive voice.</a:t>
            </a:r>
          </a:p>
          <a:p>
            <a:pPr>
              <a:spcBef>
                <a:spcPts val="1200"/>
              </a:spcBef>
            </a:pPr>
            <a:r>
              <a:rPr lang="en-GB" altLang="en-US" sz="1900" dirty="0">
                <a:solidFill>
                  <a:srgbClr val="343433"/>
                </a:solidFill>
              </a:rPr>
              <a:t>How has the author presented the</a:t>
            </a:r>
            <a:br>
              <a:rPr lang="en-GB" altLang="en-US" sz="1900" dirty="0">
                <a:solidFill>
                  <a:srgbClr val="343433"/>
                </a:solidFill>
              </a:rPr>
            </a:br>
            <a:r>
              <a:rPr lang="en-GB" altLang="en-US" sz="1900" dirty="0">
                <a:solidFill>
                  <a:srgbClr val="343433"/>
                </a:solidFill>
              </a:rPr>
              <a:t>factual information?</a:t>
            </a:r>
          </a:p>
          <a:p>
            <a:pPr>
              <a:spcBef>
                <a:spcPts val="1200"/>
              </a:spcBef>
            </a:pPr>
            <a:r>
              <a:rPr lang="en-GB" altLang="en-US" sz="1900" dirty="0">
                <a:solidFill>
                  <a:srgbClr val="343433"/>
                </a:solidFill>
              </a:rPr>
              <a:t>How has the author revealed their own opinion</a:t>
            </a:r>
            <a:br>
              <a:rPr lang="en-GB" altLang="en-US" sz="1900" dirty="0">
                <a:solidFill>
                  <a:srgbClr val="343433"/>
                </a:solidFill>
              </a:rPr>
            </a:br>
            <a:r>
              <a:rPr lang="en-GB" altLang="en-US" sz="1900" dirty="0">
                <a:solidFill>
                  <a:srgbClr val="343433"/>
                </a:solidFill>
              </a:rPr>
              <a:t>or feelings?</a:t>
            </a:r>
          </a:p>
          <a:p>
            <a:pPr>
              <a:spcBef>
                <a:spcPts val="1200"/>
              </a:spcBef>
            </a:pPr>
            <a:r>
              <a:rPr lang="en-GB" altLang="en-US" sz="1900" dirty="0">
                <a:solidFill>
                  <a:srgbClr val="343433"/>
                </a:solidFill>
              </a:rPr>
              <a:t>Identify where the author has used different sentence structures.</a:t>
            </a:r>
          </a:p>
        </p:txBody>
      </p:sp>
      <p:sp>
        <p:nvSpPr>
          <p:cNvPr id="17" name="Subtitle 2">
            <a:extLst>
              <a:ext uri="{FF2B5EF4-FFF2-40B4-BE49-F238E27FC236}">
                <a16:creationId xmlns:a16="http://schemas.microsoft.com/office/drawing/2014/main" id="{65C877BE-130E-1C4D-8F17-8A4FCC4D64E3}"/>
              </a:ext>
            </a:extLst>
          </p:cNvPr>
          <p:cNvSpPr txBox="1">
            <a:spLocks/>
          </p:cNvSpPr>
          <p:nvPr/>
        </p:nvSpPr>
        <p:spPr>
          <a:xfrm>
            <a:off x="0" y="654977"/>
            <a:ext cx="12192000" cy="46131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Phase 1b</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18" name="Subtitle 2">
            <a:extLst>
              <a:ext uri="{FF2B5EF4-FFF2-40B4-BE49-F238E27FC236}">
                <a16:creationId xmlns:a16="http://schemas.microsoft.com/office/drawing/2014/main" id="{B3EF38D0-A5B9-8345-92F0-95738C10C501}"/>
              </a:ext>
            </a:extLst>
          </p:cNvPr>
          <p:cNvSpPr txBox="1">
            <a:spLocks/>
          </p:cNvSpPr>
          <p:nvPr/>
        </p:nvSpPr>
        <p:spPr>
          <a:xfrm>
            <a:off x="0" y="1116296"/>
            <a:ext cx="12192000" cy="73156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200" b="1" dirty="0">
                <a:solidFill>
                  <a:srgbClr val="0070C0"/>
                </a:solidFill>
                <a:latin typeface="Comic Sans MS" panose="030F0902030302020204" pitchFamily="66" charset="0"/>
              </a:rPr>
              <a:t>Reading with a writer’s eye: How has the writer done it?</a:t>
            </a:r>
            <a:br>
              <a:rPr lang="en-GB" sz="2200" b="1" dirty="0">
                <a:solidFill>
                  <a:srgbClr val="0070C0"/>
                </a:solidFill>
                <a:latin typeface="Comic Sans MS" panose="030F0902030302020204" pitchFamily="66" charset="0"/>
              </a:rPr>
            </a:br>
            <a:r>
              <a:rPr lang="en-GB" sz="2200" b="1" dirty="0">
                <a:solidFill>
                  <a:srgbClr val="0070C0"/>
                </a:solidFill>
                <a:latin typeface="Comic Sans MS" panose="030F0902030302020204" pitchFamily="66" charset="0"/>
              </a:rPr>
              <a:t>What techniques can I learn and apply?</a:t>
            </a:r>
          </a:p>
        </p:txBody>
      </p:sp>
    </p:spTree>
    <p:extLst>
      <p:ext uri="{BB962C8B-B14F-4D97-AF65-F5344CB8AC3E}">
        <p14:creationId xmlns:p14="http://schemas.microsoft.com/office/powerpoint/2010/main" val="15692023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9">
            <a:extLst>
              <a:ext uri="{FF2B5EF4-FFF2-40B4-BE49-F238E27FC236}">
                <a16:creationId xmlns:a16="http://schemas.microsoft.com/office/drawing/2014/main" id="{C34187D8-D4CB-B84A-8704-DCB90CB415AB}"/>
              </a:ext>
            </a:extLst>
          </p:cNvPr>
          <p:cNvSpPr>
            <a:spLocks noChangeArrowheads="1"/>
          </p:cNvSpPr>
          <p:nvPr/>
        </p:nvSpPr>
        <p:spPr bwMode="auto">
          <a:xfrm>
            <a:off x="1466730" y="1464027"/>
            <a:ext cx="9258539" cy="46067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indent="180975">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1700"/>
              </a:spcBef>
            </a:pPr>
            <a:r>
              <a:rPr lang="en-GB" altLang="en-US" sz="1900" b="1" dirty="0">
                <a:solidFill>
                  <a:srgbClr val="414042"/>
                </a:solidFill>
              </a:rPr>
              <a:t>The Titanic</a:t>
            </a:r>
            <a:r>
              <a:rPr lang="en-GB" altLang="en-US" sz="1900" dirty="0">
                <a:solidFill>
                  <a:srgbClr val="414042"/>
                </a:solidFill>
              </a:rPr>
              <a:t> was constructed at Harland and Wolff’s large shipyard in Belfast, Ireland. 15,000 workers were </a:t>
            </a:r>
            <a:r>
              <a:rPr lang="en-US" altLang="en-US" sz="1900" dirty="0">
                <a:solidFill>
                  <a:srgbClr val="414042"/>
                </a:solidFill>
              </a:rPr>
              <a:t>employed by the company</a:t>
            </a:r>
            <a:r>
              <a:rPr lang="en-GB" altLang="en-US" sz="1900" dirty="0">
                <a:solidFill>
                  <a:srgbClr val="414042"/>
                </a:solidFill>
              </a:rPr>
              <a:t> and Titanic was built by 3,000 of them. Many injuries were caused to the workers in the time the ship was being assembled; there were eight fatalities</a:t>
            </a:r>
            <a:r>
              <a:rPr lang="en-US" altLang="en-US" sz="1900" dirty="0">
                <a:solidFill>
                  <a:srgbClr val="414042"/>
                </a:solidFill>
              </a:rPr>
              <a:t>, the youngest one being only fifteen years of age.</a:t>
            </a:r>
            <a:endParaRPr lang="en-GB" altLang="en-US" sz="1900" dirty="0">
              <a:solidFill>
                <a:srgbClr val="414042"/>
              </a:solidFill>
            </a:endParaRPr>
          </a:p>
          <a:p>
            <a:pPr indent="0">
              <a:spcBef>
                <a:spcPts val="1700"/>
              </a:spcBef>
            </a:pPr>
            <a:r>
              <a:rPr lang="en-GB" altLang="en-US" sz="1900" dirty="0">
                <a:solidFill>
                  <a:srgbClr val="414042"/>
                </a:solidFill>
              </a:rPr>
              <a:t>Three slipways were dismantled and dry docks were created to house Titanic and her sister ship, Olympic. Building commenced on Titanic in Spring, 1909: 25 storeys, 46,000 tons and the largest moving object ever built were some of its claims at the time. </a:t>
            </a:r>
          </a:p>
          <a:p>
            <a:pPr indent="0">
              <a:spcBef>
                <a:spcPts val="1700"/>
              </a:spcBef>
            </a:pPr>
            <a:r>
              <a:rPr lang="en-GB" altLang="en-US" sz="1900" dirty="0">
                <a:solidFill>
                  <a:srgbClr val="414042"/>
                </a:solidFill>
              </a:rPr>
              <a:t>2,000 one-inch thick steel plates were placed to form the hull, and were held together with more than three million steel and wrought iron rivets. Many riveters reported suffering from hearing problems later in life as a result of the noise that accompanied this task.</a:t>
            </a:r>
          </a:p>
        </p:txBody>
      </p:sp>
      <p:sp>
        <p:nvSpPr>
          <p:cNvPr id="69" name="TextBox 68">
            <a:extLst>
              <a:ext uri="{FF2B5EF4-FFF2-40B4-BE49-F238E27FC236}">
                <a16:creationId xmlns:a16="http://schemas.microsoft.com/office/drawing/2014/main" id="{7E4722CC-AA53-9643-88AA-E3CB11FF6D61}"/>
              </a:ext>
            </a:extLst>
          </p:cNvPr>
          <p:cNvSpPr txBox="1"/>
          <p:nvPr/>
        </p:nvSpPr>
        <p:spPr>
          <a:xfrm>
            <a:off x="-1284051" y="11420272"/>
            <a:ext cx="184731" cy="369332"/>
          </a:xfrm>
          <a:prstGeom prst="rect">
            <a:avLst/>
          </a:prstGeom>
          <a:noFill/>
        </p:spPr>
        <p:txBody>
          <a:bodyPr wrap="none" rtlCol="0">
            <a:spAutoFit/>
          </a:bodyPr>
          <a:lstStyle/>
          <a:p>
            <a:endParaRPr lang="en-US" dirty="0"/>
          </a:p>
        </p:txBody>
      </p:sp>
      <p:sp>
        <p:nvSpPr>
          <p:cNvPr id="9" name="Subtitle 2">
            <a:extLst>
              <a:ext uri="{FF2B5EF4-FFF2-40B4-BE49-F238E27FC236}">
                <a16:creationId xmlns:a16="http://schemas.microsoft.com/office/drawing/2014/main" id="{C83DD7A0-D191-244D-B6DD-D5197AFFA9AE}"/>
              </a:ext>
            </a:extLst>
          </p:cNvPr>
          <p:cNvSpPr txBox="1">
            <a:spLocks/>
          </p:cNvSpPr>
          <p:nvPr/>
        </p:nvSpPr>
        <p:spPr>
          <a:xfrm>
            <a:off x="0" y="732463"/>
            <a:ext cx="12192000" cy="73156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Identify the passive</a:t>
            </a:r>
          </a:p>
        </p:txBody>
      </p:sp>
      <p:sp>
        <p:nvSpPr>
          <p:cNvPr id="6" name="Rectangle 9">
            <a:extLst>
              <a:ext uri="{FF2B5EF4-FFF2-40B4-BE49-F238E27FC236}">
                <a16:creationId xmlns:a16="http://schemas.microsoft.com/office/drawing/2014/main" id="{393F3446-BB81-9C4B-93A1-A61081DF118E}"/>
              </a:ext>
            </a:extLst>
          </p:cNvPr>
          <p:cNvSpPr>
            <a:spLocks noChangeArrowheads="1"/>
          </p:cNvSpPr>
          <p:nvPr/>
        </p:nvSpPr>
        <p:spPr bwMode="auto">
          <a:xfrm>
            <a:off x="1466730" y="1464027"/>
            <a:ext cx="9258539" cy="46067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indent="180975">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1700"/>
              </a:spcBef>
            </a:pPr>
            <a:r>
              <a:rPr lang="en-GB" altLang="en-US" sz="1900" b="1" dirty="0">
                <a:solidFill>
                  <a:srgbClr val="414042"/>
                </a:solidFill>
              </a:rPr>
              <a:t>The Titanic</a:t>
            </a:r>
            <a:r>
              <a:rPr lang="en-GB" altLang="en-US" sz="1900" dirty="0">
                <a:solidFill>
                  <a:srgbClr val="414042"/>
                </a:solidFill>
              </a:rPr>
              <a:t> </a:t>
            </a:r>
            <a:r>
              <a:rPr lang="en-GB" altLang="en-US" sz="1900" dirty="0">
                <a:solidFill>
                  <a:srgbClr val="CC0099"/>
                </a:solidFill>
              </a:rPr>
              <a:t>was constructed at </a:t>
            </a:r>
            <a:r>
              <a:rPr lang="en-GB" altLang="en-US" sz="1900" dirty="0">
                <a:solidFill>
                  <a:srgbClr val="414042"/>
                </a:solidFill>
              </a:rPr>
              <a:t>Harland and Wolff’s large shipyard in Belfast, Ireland. 15,000 workers </a:t>
            </a:r>
            <a:r>
              <a:rPr lang="en-GB" altLang="en-US" sz="1900" dirty="0">
                <a:solidFill>
                  <a:srgbClr val="CC0099"/>
                </a:solidFill>
              </a:rPr>
              <a:t>were </a:t>
            </a:r>
            <a:r>
              <a:rPr lang="en-US" altLang="en-US" sz="1900" dirty="0">
                <a:solidFill>
                  <a:srgbClr val="CC0099"/>
                </a:solidFill>
              </a:rPr>
              <a:t>employed by </a:t>
            </a:r>
            <a:r>
              <a:rPr lang="en-US" altLang="en-US" sz="1900" dirty="0">
                <a:solidFill>
                  <a:srgbClr val="414042"/>
                </a:solidFill>
              </a:rPr>
              <a:t>the company</a:t>
            </a:r>
            <a:r>
              <a:rPr lang="en-GB" altLang="en-US" sz="1900" dirty="0">
                <a:solidFill>
                  <a:srgbClr val="414042"/>
                </a:solidFill>
              </a:rPr>
              <a:t> and Titanic </a:t>
            </a:r>
            <a:r>
              <a:rPr lang="en-GB" altLang="en-US" sz="1900" dirty="0">
                <a:solidFill>
                  <a:srgbClr val="CC0099"/>
                </a:solidFill>
              </a:rPr>
              <a:t>was built by </a:t>
            </a:r>
            <a:r>
              <a:rPr lang="en-GB" altLang="en-US" sz="1900" dirty="0">
                <a:solidFill>
                  <a:srgbClr val="414042"/>
                </a:solidFill>
              </a:rPr>
              <a:t>3,000 of them. Many injuries </a:t>
            </a:r>
            <a:r>
              <a:rPr lang="en-GB" altLang="en-US" sz="1900" dirty="0">
                <a:solidFill>
                  <a:srgbClr val="CC0099"/>
                </a:solidFill>
              </a:rPr>
              <a:t>were caused to </a:t>
            </a:r>
            <a:r>
              <a:rPr lang="en-GB" altLang="en-US" sz="1900" dirty="0">
                <a:solidFill>
                  <a:srgbClr val="414042"/>
                </a:solidFill>
              </a:rPr>
              <a:t>the workers in the time the ship </a:t>
            </a:r>
            <a:r>
              <a:rPr lang="en-GB" altLang="en-US" sz="1900" dirty="0">
                <a:solidFill>
                  <a:srgbClr val="CC0099"/>
                </a:solidFill>
              </a:rPr>
              <a:t>was being assembled</a:t>
            </a:r>
            <a:r>
              <a:rPr lang="en-GB" altLang="en-US" sz="1900" dirty="0">
                <a:solidFill>
                  <a:srgbClr val="414042"/>
                </a:solidFill>
              </a:rPr>
              <a:t>; there were eight fatalities</a:t>
            </a:r>
            <a:r>
              <a:rPr lang="en-US" altLang="en-US" sz="1900" dirty="0">
                <a:solidFill>
                  <a:srgbClr val="414042"/>
                </a:solidFill>
              </a:rPr>
              <a:t>, the youngest one being only fifteen years of age.</a:t>
            </a:r>
            <a:endParaRPr lang="en-GB" altLang="en-US" sz="1900" dirty="0">
              <a:solidFill>
                <a:srgbClr val="414042"/>
              </a:solidFill>
            </a:endParaRPr>
          </a:p>
          <a:p>
            <a:pPr indent="0">
              <a:spcBef>
                <a:spcPts val="1700"/>
              </a:spcBef>
            </a:pPr>
            <a:r>
              <a:rPr lang="en-GB" altLang="en-US" sz="1900" dirty="0">
                <a:solidFill>
                  <a:srgbClr val="414042"/>
                </a:solidFill>
              </a:rPr>
              <a:t>Three slipways </a:t>
            </a:r>
            <a:r>
              <a:rPr lang="en-GB" altLang="en-US" sz="1900" dirty="0">
                <a:solidFill>
                  <a:srgbClr val="CC0099"/>
                </a:solidFill>
              </a:rPr>
              <a:t>were dismantled </a:t>
            </a:r>
            <a:r>
              <a:rPr lang="en-GB" altLang="en-US" sz="1900" dirty="0">
                <a:solidFill>
                  <a:srgbClr val="414042"/>
                </a:solidFill>
              </a:rPr>
              <a:t>and dry docks </a:t>
            </a:r>
            <a:r>
              <a:rPr lang="en-GB" altLang="en-US" sz="1900" dirty="0">
                <a:solidFill>
                  <a:srgbClr val="CC0099"/>
                </a:solidFill>
              </a:rPr>
              <a:t>were created to </a:t>
            </a:r>
            <a:r>
              <a:rPr lang="en-GB" altLang="en-US" sz="1900" dirty="0">
                <a:solidFill>
                  <a:srgbClr val="414042"/>
                </a:solidFill>
              </a:rPr>
              <a:t>house Titanic and her sister ship, Olympic. Building commenced on Titanic in Spring, 1909: 25 storeys, 46,000 tons and the largest moving object ever built were some of its claims at the time. </a:t>
            </a:r>
          </a:p>
          <a:p>
            <a:pPr indent="0">
              <a:spcBef>
                <a:spcPts val="1700"/>
              </a:spcBef>
            </a:pPr>
            <a:r>
              <a:rPr lang="en-GB" altLang="en-US" sz="1900" dirty="0">
                <a:solidFill>
                  <a:srgbClr val="414042"/>
                </a:solidFill>
              </a:rPr>
              <a:t>2,000 one-inch thick steel plates </a:t>
            </a:r>
            <a:r>
              <a:rPr lang="en-GB" altLang="en-US" sz="1900" dirty="0">
                <a:solidFill>
                  <a:srgbClr val="CC0099"/>
                </a:solidFill>
              </a:rPr>
              <a:t>were placed to </a:t>
            </a:r>
            <a:r>
              <a:rPr lang="en-GB" altLang="en-US" sz="1900" dirty="0">
                <a:solidFill>
                  <a:srgbClr val="414042"/>
                </a:solidFill>
              </a:rPr>
              <a:t>form the hull, and </a:t>
            </a:r>
            <a:r>
              <a:rPr lang="en-GB" altLang="en-US" sz="1900" dirty="0">
                <a:solidFill>
                  <a:srgbClr val="CC0099"/>
                </a:solidFill>
              </a:rPr>
              <a:t>were held together with</a:t>
            </a:r>
            <a:r>
              <a:rPr lang="en-GB" altLang="en-US" sz="1900" dirty="0">
                <a:solidFill>
                  <a:srgbClr val="0070C0"/>
                </a:solidFill>
              </a:rPr>
              <a:t> </a:t>
            </a:r>
            <a:r>
              <a:rPr lang="en-GB" altLang="en-US" sz="1900" dirty="0">
                <a:solidFill>
                  <a:srgbClr val="414042"/>
                </a:solidFill>
              </a:rPr>
              <a:t>more than three million steel and wrought iron rivets. Many riveters reported </a:t>
            </a:r>
            <a:r>
              <a:rPr lang="en-GB" altLang="en-US" sz="1900" dirty="0">
                <a:solidFill>
                  <a:srgbClr val="CC0099"/>
                </a:solidFill>
              </a:rPr>
              <a:t>suffering from </a:t>
            </a:r>
            <a:r>
              <a:rPr lang="en-GB" altLang="en-US" sz="1900" dirty="0">
                <a:solidFill>
                  <a:srgbClr val="414042"/>
                </a:solidFill>
              </a:rPr>
              <a:t>hearing problems later in life as a result of the noise that accompanied this task.</a:t>
            </a:r>
          </a:p>
        </p:txBody>
      </p:sp>
    </p:spTree>
    <p:extLst>
      <p:ext uri="{BB962C8B-B14F-4D97-AF65-F5344CB8AC3E}">
        <p14:creationId xmlns:p14="http://schemas.microsoft.com/office/powerpoint/2010/main" val="22113019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9">
            <a:extLst>
              <a:ext uri="{FF2B5EF4-FFF2-40B4-BE49-F238E27FC236}">
                <a16:creationId xmlns:a16="http://schemas.microsoft.com/office/drawing/2014/main" id="{C34187D8-D4CB-B84A-8704-DCB90CB415AB}"/>
              </a:ext>
            </a:extLst>
          </p:cNvPr>
          <p:cNvSpPr>
            <a:spLocks noChangeArrowheads="1"/>
          </p:cNvSpPr>
          <p:nvPr/>
        </p:nvSpPr>
        <p:spPr bwMode="auto">
          <a:xfrm>
            <a:off x="1466731" y="968726"/>
            <a:ext cx="9125070" cy="51272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indent="180975">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1700"/>
              </a:spcBef>
            </a:pPr>
            <a:r>
              <a:rPr lang="en-GB" altLang="en-US" sz="1900" dirty="0">
                <a:solidFill>
                  <a:srgbClr val="414042"/>
                </a:solidFill>
              </a:rPr>
              <a:t>Meanwhile, over 300 miles away in Netherton, West Midlands, Titanic’s anchors and chain were cast by British forging company N. </a:t>
            </a:r>
            <a:r>
              <a:rPr lang="en-GB" altLang="en-US" sz="1900" dirty="0" err="1">
                <a:solidFill>
                  <a:srgbClr val="414042"/>
                </a:solidFill>
              </a:rPr>
              <a:t>Hingley</a:t>
            </a:r>
            <a:r>
              <a:rPr lang="en-GB" altLang="en-US" sz="1900" dirty="0">
                <a:solidFill>
                  <a:srgbClr val="414042"/>
                </a:solidFill>
              </a:rPr>
              <a:t> &amp; sons Ltd. The centre anchor, over 5½ metres long and weighing over 15 tons, was the largest hand-forged anchor ever made at the time. On completion, the anchors and chains were drawn through the streets of Netherton on a wagon which </a:t>
            </a:r>
            <a:br>
              <a:rPr lang="en-GB" altLang="en-US" sz="1900" dirty="0">
                <a:solidFill>
                  <a:srgbClr val="414042"/>
                </a:solidFill>
              </a:rPr>
            </a:br>
            <a:r>
              <a:rPr lang="en-GB" altLang="en-US" sz="1900" dirty="0">
                <a:solidFill>
                  <a:srgbClr val="414042"/>
                </a:solidFill>
              </a:rPr>
              <a:t>was pulled by 20 shire horses.</a:t>
            </a:r>
          </a:p>
          <a:p>
            <a:pPr indent="0">
              <a:spcBef>
                <a:spcPts val="1700"/>
              </a:spcBef>
            </a:pPr>
            <a:r>
              <a:rPr lang="en-GB" altLang="en-US" sz="1900" dirty="0">
                <a:solidFill>
                  <a:srgbClr val="414042"/>
                </a:solidFill>
              </a:rPr>
              <a:t>This steam-powered vessel, which took over three years to build, had three propellers (each with three blades made from bronze) which were powered by a separate engine. Titanic needed a dedicated crew working 24 hours a day in shifts to ensure that the supply of coal being shovelled into its 29 boilers </a:t>
            </a:r>
            <a:br>
              <a:rPr lang="en-GB" altLang="en-US" sz="1900" dirty="0">
                <a:solidFill>
                  <a:srgbClr val="414042"/>
                </a:solidFill>
              </a:rPr>
            </a:br>
            <a:r>
              <a:rPr lang="en-GB" altLang="en-US" sz="1900" dirty="0">
                <a:solidFill>
                  <a:srgbClr val="414042"/>
                </a:solidFill>
              </a:rPr>
              <a:t>was maintained day and night.</a:t>
            </a:r>
          </a:p>
          <a:p>
            <a:pPr indent="0">
              <a:spcBef>
                <a:spcPts val="1700"/>
              </a:spcBef>
            </a:pPr>
            <a:r>
              <a:rPr lang="en-GB" altLang="en-US" sz="1900" dirty="0">
                <a:solidFill>
                  <a:srgbClr val="414042"/>
                </a:solidFill>
              </a:rPr>
              <a:t>Skilled carpenters used three different types of wood to produce the lavish fittings, the most impressive of which was the Grand Staircase which </a:t>
            </a:r>
            <a:br>
              <a:rPr lang="en-GB" altLang="en-US" sz="1900" dirty="0">
                <a:solidFill>
                  <a:srgbClr val="414042"/>
                </a:solidFill>
              </a:rPr>
            </a:br>
            <a:r>
              <a:rPr lang="en-GB" altLang="en-US" sz="1900" dirty="0">
                <a:solidFill>
                  <a:srgbClr val="414042"/>
                </a:solidFill>
              </a:rPr>
              <a:t>was constructed in solid English oak with sweeping curves, ornate panels and intricately carved balustrades. </a:t>
            </a:r>
          </a:p>
        </p:txBody>
      </p:sp>
      <p:sp>
        <p:nvSpPr>
          <p:cNvPr id="69" name="TextBox 68">
            <a:extLst>
              <a:ext uri="{FF2B5EF4-FFF2-40B4-BE49-F238E27FC236}">
                <a16:creationId xmlns:a16="http://schemas.microsoft.com/office/drawing/2014/main" id="{7E4722CC-AA53-9643-88AA-E3CB11FF6D61}"/>
              </a:ext>
            </a:extLst>
          </p:cNvPr>
          <p:cNvSpPr txBox="1"/>
          <p:nvPr/>
        </p:nvSpPr>
        <p:spPr>
          <a:xfrm>
            <a:off x="-1284051" y="11420272"/>
            <a:ext cx="184731" cy="369332"/>
          </a:xfrm>
          <a:prstGeom prst="rect">
            <a:avLst/>
          </a:prstGeom>
          <a:noFill/>
        </p:spPr>
        <p:txBody>
          <a:bodyPr wrap="none" rtlCol="0">
            <a:spAutoFit/>
          </a:bodyPr>
          <a:lstStyle/>
          <a:p>
            <a:endParaRPr lang="en-US" dirty="0"/>
          </a:p>
        </p:txBody>
      </p:sp>
      <p:sp>
        <p:nvSpPr>
          <p:cNvPr id="7" name="Rectangle 9">
            <a:extLst>
              <a:ext uri="{FF2B5EF4-FFF2-40B4-BE49-F238E27FC236}">
                <a16:creationId xmlns:a16="http://schemas.microsoft.com/office/drawing/2014/main" id="{9B4C8A2A-4F90-9741-AD0B-BD68B7B21444}"/>
              </a:ext>
            </a:extLst>
          </p:cNvPr>
          <p:cNvSpPr>
            <a:spLocks noChangeArrowheads="1"/>
          </p:cNvSpPr>
          <p:nvPr/>
        </p:nvSpPr>
        <p:spPr bwMode="auto">
          <a:xfrm>
            <a:off x="1466731" y="968725"/>
            <a:ext cx="9125070" cy="51272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indent="180975">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1700"/>
              </a:spcBef>
            </a:pPr>
            <a:r>
              <a:rPr lang="en-GB" altLang="en-US" sz="1900" dirty="0">
                <a:solidFill>
                  <a:srgbClr val="414042"/>
                </a:solidFill>
              </a:rPr>
              <a:t>Meanwhile, over 300 miles away in Netherton, West Midlands, Titanic’s anchors and chain </a:t>
            </a:r>
            <a:r>
              <a:rPr lang="en-GB" altLang="en-US" sz="1900" dirty="0">
                <a:solidFill>
                  <a:srgbClr val="CC0099"/>
                </a:solidFill>
              </a:rPr>
              <a:t>were cast by </a:t>
            </a:r>
            <a:r>
              <a:rPr lang="en-GB" altLang="en-US" sz="1900" dirty="0">
                <a:solidFill>
                  <a:srgbClr val="414042"/>
                </a:solidFill>
              </a:rPr>
              <a:t>British forging company N. </a:t>
            </a:r>
            <a:r>
              <a:rPr lang="en-GB" altLang="en-US" sz="1900" dirty="0" err="1">
                <a:solidFill>
                  <a:srgbClr val="414042"/>
                </a:solidFill>
              </a:rPr>
              <a:t>Hingley</a:t>
            </a:r>
            <a:r>
              <a:rPr lang="en-GB" altLang="en-US" sz="1900" dirty="0">
                <a:solidFill>
                  <a:srgbClr val="414042"/>
                </a:solidFill>
              </a:rPr>
              <a:t> &amp; sons Ltd. The centre anchor, over 5½ metres long and weighing over 15 tons, was the largest hand-forged anchor ever made at the time. On completion, the anchors and chains </a:t>
            </a:r>
            <a:r>
              <a:rPr lang="en-GB" altLang="en-US" sz="1900" dirty="0">
                <a:solidFill>
                  <a:srgbClr val="CC0099"/>
                </a:solidFill>
              </a:rPr>
              <a:t>were drawn through </a:t>
            </a:r>
            <a:r>
              <a:rPr lang="en-GB" altLang="en-US" sz="1900" dirty="0">
                <a:solidFill>
                  <a:srgbClr val="414042"/>
                </a:solidFill>
              </a:rPr>
              <a:t>the streets of Netherton on a wagon which </a:t>
            </a:r>
            <a:br>
              <a:rPr lang="en-GB" altLang="en-US" sz="1900" dirty="0">
                <a:solidFill>
                  <a:srgbClr val="414042"/>
                </a:solidFill>
              </a:rPr>
            </a:br>
            <a:r>
              <a:rPr lang="en-GB" altLang="en-US" sz="1900" dirty="0">
                <a:solidFill>
                  <a:srgbClr val="CC0099"/>
                </a:solidFill>
              </a:rPr>
              <a:t>was pulled by </a:t>
            </a:r>
            <a:r>
              <a:rPr lang="en-GB" altLang="en-US" sz="1900" dirty="0">
                <a:solidFill>
                  <a:srgbClr val="414042"/>
                </a:solidFill>
              </a:rPr>
              <a:t>20 shire horses.</a:t>
            </a:r>
          </a:p>
          <a:p>
            <a:pPr indent="0">
              <a:spcBef>
                <a:spcPts val="1700"/>
              </a:spcBef>
            </a:pPr>
            <a:r>
              <a:rPr lang="en-GB" altLang="en-US" sz="1900" dirty="0">
                <a:solidFill>
                  <a:srgbClr val="414042"/>
                </a:solidFill>
              </a:rPr>
              <a:t>This steam-powered vessel, which took over three years to build, had three propellers (each with three blades made from bronze) which </a:t>
            </a:r>
            <a:r>
              <a:rPr lang="en-GB" altLang="en-US" sz="1900" dirty="0">
                <a:solidFill>
                  <a:srgbClr val="CC0099"/>
                </a:solidFill>
              </a:rPr>
              <a:t>were powered by </a:t>
            </a:r>
            <a:r>
              <a:rPr lang="en-GB" altLang="en-US" sz="1900" dirty="0">
                <a:solidFill>
                  <a:srgbClr val="414042"/>
                </a:solidFill>
              </a:rPr>
              <a:t>a separate engine. Titanic needed a dedicated crew working 24 hours a day in shifts to ensure that the supply of coal </a:t>
            </a:r>
            <a:r>
              <a:rPr lang="en-GB" altLang="en-US" sz="1900" dirty="0">
                <a:solidFill>
                  <a:srgbClr val="CC0099"/>
                </a:solidFill>
              </a:rPr>
              <a:t>being shovelled into </a:t>
            </a:r>
            <a:r>
              <a:rPr lang="en-GB" altLang="en-US" sz="1900" dirty="0">
                <a:solidFill>
                  <a:srgbClr val="414042"/>
                </a:solidFill>
              </a:rPr>
              <a:t>its 29 boilers </a:t>
            </a:r>
            <a:br>
              <a:rPr lang="en-GB" altLang="en-US" sz="1900" dirty="0">
                <a:solidFill>
                  <a:srgbClr val="414042"/>
                </a:solidFill>
              </a:rPr>
            </a:br>
            <a:r>
              <a:rPr lang="en-GB" altLang="en-US" sz="1900" dirty="0">
                <a:solidFill>
                  <a:srgbClr val="CC0099"/>
                </a:solidFill>
              </a:rPr>
              <a:t>was maintained </a:t>
            </a:r>
            <a:r>
              <a:rPr lang="en-GB" altLang="en-US" sz="1900" dirty="0">
                <a:solidFill>
                  <a:srgbClr val="414042"/>
                </a:solidFill>
              </a:rPr>
              <a:t>day and night.</a:t>
            </a:r>
          </a:p>
          <a:p>
            <a:pPr indent="0">
              <a:spcBef>
                <a:spcPts val="1700"/>
              </a:spcBef>
            </a:pPr>
            <a:r>
              <a:rPr lang="en-GB" altLang="en-US" sz="1900" dirty="0">
                <a:solidFill>
                  <a:srgbClr val="414042"/>
                </a:solidFill>
              </a:rPr>
              <a:t>Skilled carpenters used three different types of wood to produce the lavish fittings, the most impressive of which was the Grand Staircase which </a:t>
            </a:r>
            <a:br>
              <a:rPr lang="en-GB" altLang="en-US" sz="1900" dirty="0">
                <a:solidFill>
                  <a:srgbClr val="414042"/>
                </a:solidFill>
              </a:rPr>
            </a:br>
            <a:r>
              <a:rPr lang="en-GB" altLang="en-US" sz="1900" dirty="0">
                <a:solidFill>
                  <a:srgbClr val="CC0099"/>
                </a:solidFill>
              </a:rPr>
              <a:t>was constructed in </a:t>
            </a:r>
            <a:r>
              <a:rPr lang="en-GB" altLang="en-US" sz="1900" dirty="0">
                <a:solidFill>
                  <a:srgbClr val="414042"/>
                </a:solidFill>
              </a:rPr>
              <a:t>solid English oak with sweeping curves, ornate panels and intricately carved balustrades. </a:t>
            </a:r>
          </a:p>
        </p:txBody>
      </p:sp>
    </p:spTree>
    <p:extLst>
      <p:ext uri="{BB962C8B-B14F-4D97-AF65-F5344CB8AC3E}">
        <p14:creationId xmlns:p14="http://schemas.microsoft.com/office/powerpoint/2010/main" val="1342613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a:extLst>
              <a:ext uri="{FF2B5EF4-FFF2-40B4-BE49-F238E27FC236}">
                <a16:creationId xmlns:a16="http://schemas.microsoft.com/office/drawing/2014/main" id="{C85C72F8-C5A8-0B40-92C3-D66F0C87CE32}"/>
              </a:ext>
            </a:extLst>
          </p:cNvPr>
          <p:cNvSpPr txBox="1">
            <a:spLocks noChangeArrowheads="1"/>
          </p:cNvSpPr>
          <p:nvPr/>
        </p:nvSpPr>
        <p:spPr bwMode="auto">
          <a:xfrm>
            <a:off x="2713354" y="1289902"/>
            <a:ext cx="8412966" cy="13394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spcBef>
                <a:spcPts val="1000"/>
              </a:spcBef>
            </a:pPr>
            <a:r>
              <a:rPr lang="en-GB" altLang="en-US" sz="1900" dirty="0">
                <a:solidFill>
                  <a:srgbClr val="414042"/>
                </a:solidFill>
              </a:rPr>
              <a:t>In an active sentence, the subject of the sentence is the person or thing doing the action and the object is the person or thing which is being affected, but in the passive voice, the person or thing being affected by the action becomes the subject of the sentence and the agent:</a:t>
            </a:r>
          </a:p>
        </p:txBody>
      </p:sp>
      <p:sp>
        <p:nvSpPr>
          <p:cNvPr id="3" name="Rectangle 2">
            <a:extLst>
              <a:ext uri="{FF2B5EF4-FFF2-40B4-BE49-F238E27FC236}">
                <a16:creationId xmlns:a16="http://schemas.microsoft.com/office/drawing/2014/main" id="{8119F194-0E4F-2742-91C7-648FC2ECFBE0}"/>
              </a:ext>
            </a:extLst>
          </p:cNvPr>
          <p:cNvSpPr>
            <a:spLocks noChangeArrowheads="1"/>
          </p:cNvSpPr>
          <p:nvPr/>
        </p:nvSpPr>
        <p:spPr bwMode="auto">
          <a:xfrm>
            <a:off x="2814154" y="2789743"/>
            <a:ext cx="8219894" cy="34776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nSpc>
                <a:spcPct val="130000"/>
              </a:lnSpc>
              <a:spcBef>
                <a:spcPts val="1000"/>
              </a:spcBef>
              <a:buNone/>
            </a:pPr>
            <a:r>
              <a:rPr lang="en-GB" altLang="en-US" sz="2200" dirty="0">
                <a:solidFill>
                  <a:srgbClr val="0070C0"/>
                </a:solidFill>
              </a:rPr>
              <a:t>Goldilocks broke into the house.</a:t>
            </a:r>
          </a:p>
          <a:p>
            <a:pPr>
              <a:spcBef>
                <a:spcPts val="2000"/>
              </a:spcBef>
              <a:buNone/>
            </a:pPr>
            <a:r>
              <a:rPr lang="en-GB" altLang="en-US" sz="2200" dirty="0">
                <a:solidFill>
                  <a:srgbClr val="0070C0"/>
                </a:solidFill>
              </a:rPr>
              <a:t>The house was broken into by Goldilocks.</a:t>
            </a:r>
          </a:p>
          <a:p>
            <a:pPr>
              <a:spcBef>
                <a:spcPts val="4000"/>
              </a:spcBef>
              <a:buNone/>
            </a:pPr>
            <a:r>
              <a:rPr lang="en-GB" altLang="en-US" sz="1900" dirty="0">
                <a:solidFill>
                  <a:srgbClr val="414042"/>
                </a:solidFill>
              </a:rPr>
              <a:t>OR – don’t reveal the agent:</a:t>
            </a:r>
          </a:p>
          <a:p>
            <a:pPr>
              <a:lnSpc>
                <a:spcPct val="130000"/>
              </a:lnSpc>
              <a:spcBef>
                <a:spcPts val="1000"/>
              </a:spcBef>
              <a:buNone/>
            </a:pPr>
            <a:r>
              <a:rPr lang="en-GB" altLang="en-US" sz="2200" dirty="0">
                <a:solidFill>
                  <a:srgbClr val="0070C0"/>
                </a:solidFill>
              </a:rPr>
              <a:t>The house was broken into.</a:t>
            </a:r>
          </a:p>
          <a:p>
            <a:pPr>
              <a:lnSpc>
                <a:spcPct val="90000"/>
              </a:lnSpc>
              <a:spcBef>
                <a:spcPts val="1000"/>
              </a:spcBef>
              <a:buNone/>
            </a:pPr>
            <a:r>
              <a:rPr lang="en-GB" altLang="en-US" sz="1900" dirty="0">
                <a:solidFill>
                  <a:srgbClr val="414042"/>
                </a:solidFill>
              </a:rPr>
              <a:t>Usually used for reports, but also used in </a:t>
            </a:r>
            <a:br>
              <a:rPr lang="en-GB" altLang="en-US" sz="1900" dirty="0">
                <a:solidFill>
                  <a:srgbClr val="414042"/>
                </a:solidFill>
              </a:rPr>
            </a:br>
            <a:r>
              <a:rPr lang="en-GB" altLang="en-US" sz="1900" dirty="0">
                <a:solidFill>
                  <a:srgbClr val="414042"/>
                </a:solidFill>
              </a:rPr>
              <a:t>mystery writing to conceal facts from </a:t>
            </a:r>
            <a:br>
              <a:rPr lang="en-GB" altLang="en-US" sz="1900" dirty="0">
                <a:solidFill>
                  <a:srgbClr val="414042"/>
                </a:solidFill>
              </a:rPr>
            </a:br>
            <a:r>
              <a:rPr lang="en-GB" altLang="en-US" sz="1900" dirty="0">
                <a:solidFill>
                  <a:srgbClr val="414042"/>
                </a:solidFill>
              </a:rPr>
              <a:t>the reader. </a:t>
            </a:r>
          </a:p>
        </p:txBody>
      </p:sp>
      <p:sp>
        <p:nvSpPr>
          <p:cNvPr id="7" name="Subtitle 2">
            <a:extLst>
              <a:ext uri="{FF2B5EF4-FFF2-40B4-BE49-F238E27FC236}">
                <a16:creationId xmlns:a16="http://schemas.microsoft.com/office/drawing/2014/main" id="{B4367EDC-9E4B-DD4B-AE0A-615E3E3E6C23}"/>
              </a:ext>
            </a:extLst>
          </p:cNvPr>
          <p:cNvSpPr txBox="1">
            <a:spLocks/>
          </p:cNvSpPr>
          <p:nvPr/>
        </p:nvSpPr>
        <p:spPr>
          <a:xfrm>
            <a:off x="0" y="732463"/>
            <a:ext cx="12192000" cy="73156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Passive voice</a:t>
            </a:r>
          </a:p>
        </p:txBody>
      </p:sp>
      <p:sp>
        <p:nvSpPr>
          <p:cNvPr id="12" name="AutoShape 4">
            <a:extLst>
              <a:ext uri="{FF2B5EF4-FFF2-40B4-BE49-F238E27FC236}">
                <a16:creationId xmlns:a16="http://schemas.microsoft.com/office/drawing/2014/main" id="{D8461849-43AC-284E-A185-8AD966D010DA}"/>
              </a:ext>
            </a:extLst>
          </p:cNvPr>
          <p:cNvSpPr>
            <a:spLocks/>
          </p:cNvSpPr>
          <p:nvPr/>
        </p:nvSpPr>
        <p:spPr bwMode="auto">
          <a:xfrm rot="16200000">
            <a:off x="5215057" y="2903434"/>
            <a:ext cx="178420" cy="2118733"/>
          </a:xfrm>
          <a:prstGeom prst="leftBrace">
            <a:avLst>
              <a:gd name="adj1" fmla="val 61123"/>
              <a:gd name="adj2" fmla="val 50000"/>
            </a:avLst>
          </a:prstGeom>
          <a:noFill/>
          <a:ln w="38100">
            <a:solidFill>
              <a:srgbClr val="39AB47"/>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2400" dirty="0"/>
          </a:p>
        </p:txBody>
      </p:sp>
      <p:sp>
        <p:nvSpPr>
          <p:cNvPr id="14" name="TextBox 13">
            <a:extLst>
              <a:ext uri="{FF2B5EF4-FFF2-40B4-BE49-F238E27FC236}">
                <a16:creationId xmlns:a16="http://schemas.microsoft.com/office/drawing/2014/main" id="{D9C70EB7-76EB-484A-A728-05FA4116C7B9}"/>
              </a:ext>
            </a:extLst>
          </p:cNvPr>
          <p:cNvSpPr txBox="1"/>
          <p:nvPr/>
        </p:nvSpPr>
        <p:spPr>
          <a:xfrm>
            <a:off x="2966223" y="3149491"/>
            <a:ext cx="1226635" cy="369332"/>
          </a:xfrm>
          <a:prstGeom prst="rect">
            <a:avLst/>
          </a:prstGeom>
          <a:noFill/>
        </p:spPr>
        <p:txBody>
          <a:bodyPr wrap="square">
            <a:spAutoFit/>
          </a:bodyPr>
          <a:lstStyle/>
          <a:p>
            <a:pPr algn="ctr"/>
            <a:r>
              <a:rPr lang="en-GB" altLang="en-US" sz="1800" b="1" dirty="0">
                <a:solidFill>
                  <a:srgbClr val="39AB47"/>
                </a:solidFill>
                <a:latin typeface="Comic Sans MS" panose="030F0902030302020204" pitchFamily="66" charset="0"/>
              </a:rPr>
              <a:t>S</a:t>
            </a:r>
            <a:endParaRPr lang="en-US" b="1" dirty="0">
              <a:solidFill>
                <a:srgbClr val="39AB47"/>
              </a:solidFill>
              <a:latin typeface="Comic Sans MS" panose="030F0902030302020204" pitchFamily="66" charset="0"/>
            </a:endParaRPr>
          </a:p>
        </p:txBody>
      </p:sp>
      <p:sp>
        <p:nvSpPr>
          <p:cNvPr id="15" name="TextBox 14">
            <a:extLst>
              <a:ext uri="{FF2B5EF4-FFF2-40B4-BE49-F238E27FC236}">
                <a16:creationId xmlns:a16="http://schemas.microsoft.com/office/drawing/2014/main" id="{01327318-D438-004B-8675-139835732FBE}"/>
              </a:ext>
            </a:extLst>
          </p:cNvPr>
          <p:cNvSpPr txBox="1"/>
          <p:nvPr/>
        </p:nvSpPr>
        <p:spPr>
          <a:xfrm>
            <a:off x="4344927" y="3147001"/>
            <a:ext cx="678982" cy="369332"/>
          </a:xfrm>
          <a:prstGeom prst="rect">
            <a:avLst/>
          </a:prstGeom>
          <a:noFill/>
        </p:spPr>
        <p:txBody>
          <a:bodyPr wrap="square">
            <a:spAutoFit/>
          </a:bodyPr>
          <a:lstStyle/>
          <a:p>
            <a:pPr algn="ctr"/>
            <a:r>
              <a:rPr lang="en-GB" altLang="en-US" sz="1800" b="1" dirty="0">
                <a:solidFill>
                  <a:srgbClr val="39AB47"/>
                </a:solidFill>
                <a:latin typeface="Comic Sans MS" panose="030F0902030302020204" pitchFamily="66" charset="0"/>
              </a:rPr>
              <a:t>V</a:t>
            </a:r>
            <a:endParaRPr lang="en-US" b="1" dirty="0">
              <a:solidFill>
                <a:srgbClr val="39AB47"/>
              </a:solidFill>
              <a:latin typeface="Comic Sans MS" panose="030F0902030302020204" pitchFamily="66" charset="0"/>
            </a:endParaRPr>
          </a:p>
        </p:txBody>
      </p:sp>
      <p:sp>
        <p:nvSpPr>
          <p:cNvPr id="16" name="TextBox 15">
            <a:extLst>
              <a:ext uri="{FF2B5EF4-FFF2-40B4-BE49-F238E27FC236}">
                <a16:creationId xmlns:a16="http://schemas.microsoft.com/office/drawing/2014/main" id="{D32FB7E7-8471-734F-A599-4B192F3E6C63}"/>
              </a:ext>
            </a:extLst>
          </p:cNvPr>
          <p:cNvSpPr txBox="1"/>
          <p:nvPr/>
        </p:nvSpPr>
        <p:spPr>
          <a:xfrm>
            <a:off x="6277805" y="3147001"/>
            <a:ext cx="678982" cy="369332"/>
          </a:xfrm>
          <a:prstGeom prst="rect">
            <a:avLst/>
          </a:prstGeom>
          <a:noFill/>
        </p:spPr>
        <p:txBody>
          <a:bodyPr wrap="square">
            <a:spAutoFit/>
          </a:bodyPr>
          <a:lstStyle/>
          <a:p>
            <a:pPr algn="ctr"/>
            <a:r>
              <a:rPr lang="en-GB" altLang="en-US" sz="1800" b="1" dirty="0">
                <a:solidFill>
                  <a:srgbClr val="39AB47"/>
                </a:solidFill>
                <a:latin typeface="Comic Sans MS" panose="030F0902030302020204" pitchFamily="66" charset="0"/>
              </a:rPr>
              <a:t>O</a:t>
            </a:r>
            <a:endParaRPr lang="en-US" b="1" dirty="0">
              <a:solidFill>
                <a:srgbClr val="39AB47"/>
              </a:solidFill>
              <a:latin typeface="Comic Sans MS" panose="030F0902030302020204" pitchFamily="66" charset="0"/>
            </a:endParaRPr>
          </a:p>
        </p:txBody>
      </p:sp>
      <p:sp>
        <p:nvSpPr>
          <p:cNvPr id="17" name="TextBox 16">
            <a:extLst>
              <a:ext uri="{FF2B5EF4-FFF2-40B4-BE49-F238E27FC236}">
                <a16:creationId xmlns:a16="http://schemas.microsoft.com/office/drawing/2014/main" id="{1FB6ABD4-799E-8245-8174-39A9BD909AD0}"/>
              </a:ext>
            </a:extLst>
          </p:cNvPr>
          <p:cNvSpPr txBox="1"/>
          <p:nvPr/>
        </p:nvSpPr>
        <p:spPr>
          <a:xfrm>
            <a:off x="3508917" y="3781392"/>
            <a:ext cx="735981" cy="369332"/>
          </a:xfrm>
          <a:prstGeom prst="rect">
            <a:avLst/>
          </a:prstGeom>
          <a:noFill/>
        </p:spPr>
        <p:txBody>
          <a:bodyPr wrap="square">
            <a:spAutoFit/>
          </a:bodyPr>
          <a:lstStyle/>
          <a:p>
            <a:pPr algn="ctr"/>
            <a:r>
              <a:rPr lang="en-GB" altLang="en-US" sz="1800" b="1" dirty="0">
                <a:solidFill>
                  <a:srgbClr val="39AB47"/>
                </a:solidFill>
                <a:latin typeface="Comic Sans MS" panose="030F0902030302020204" pitchFamily="66" charset="0"/>
              </a:rPr>
              <a:t>S</a:t>
            </a:r>
            <a:endParaRPr lang="en-US" b="1" dirty="0">
              <a:solidFill>
                <a:srgbClr val="39AB47"/>
              </a:solidFill>
              <a:latin typeface="Comic Sans MS" panose="030F0902030302020204" pitchFamily="66" charset="0"/>
            </a:endParaRPr>
          </a:p>
        </p:txBody>
      </p:sp>
      <p:sp>
        <p:nvSpPr>
          <p:cNvPr id="18" name="TextBox 17">
            <a:extLst>
              <a:ext uri="{FF2B5EF4-FFF2-40B4-BE49-F238E27FC236}">
                <a16:creationId xmlns:a16="http://schemas.microsoft.com/office/drawing/2014/main" id="{FB32A2B7-CD47-4B45-A529-C48EFFD051EF}"/>
              </a:ext>
            </a:extLst>
          </p:cNvPr>
          <p:cNvSpPr txBox="1"/>
          <p:nvPr/>
        </p:nvSpPr>
        <p:spPr>
          <a:xfrm>
            <a:off x="6861717" y="3781392"/>
            <a:ext cx="1271239" cy="369332"/>
          </a:xfrm>
          <a:prstGeom prst="rect">
            <a:avLst/>
          </a:prstGeom>
          <a:noFill/>
        </p:spPr>
        <p:txBody>
          <a:bodyPr wrap="square">
            <a:spAutoFit/>
          </a:bodyPr>
          <a:lstStyle/>
          <a:p>
            <a:pPr algn="ctr"/>
            <a:r>
              <a:rPr lang="en-GB" altLang="en-US" sz="1800" b="1" dirty="0">
                <a:solidFill>
                  <a:srgbClr val="39AB47"/>
                </a:solidFill>
                <a:latin typeface="Comic Sans MS" panose="030F0902030302020204" pitchFamily="66" charset="0"/>
              </a:rPr>
              <a:t>A</a:t>
            </a:r>
            <a:endParaRPr lang="en-US" b="1" dirty="0">
              <a:solidFill>
                <a:srgbClr val="39AB47"/>
              </a:solidFill>
              <a:latin typeface="Comic Sans MS" panose="030F0902030302020204" pitchFamily="66" charset="0"/>
            </a:endParaRPr>
          </a:p>
        </p:txBody>
      </p:sp>
      <p:sp>
        <p:nvSpPr>
          <p:cNvPr id="19" name="TextBox 18">
            <a:extLst>
              <a:ext uri="{FF2B5EF4-FFF2-40B4-BE49-F238E27FC236}">
                <a16:creationId xmlns:a16="http://schemas.microsoft.com/office/drawing/2014/main" id="{0920F257-9567-DD45-AFAA-FF0EB8BF3C9C}"/>
              </a:ext>
            </a:extLst>
          </p:cNvPr>
          <p:cNvSpPr txBox="1"/>
          <p:nvPr/>
        </p:nvSpPr>
        <p:spPr>
          <a:xfrm>
            <a:off x="4933517" y="4007210"/>
            <a:ext cx="735981" cy="369332"/>
          </a:xfrm>
          <a:prstGeom prst="rect">
            <a:avLst/>
          </a:prstGeom>
          <a:noFill/>
        </p:spPr>
        <p:txBody>
          <a:bodyPr wrap="square">
            <a:spAutoFit/>
          </a:bodyPr>
          <a:lstStyle/>
          <a:p>
            <a:pPr algn="ctr"/>
            <a:r>
              <a:rPr lang="en-GB" altLang="en-US" sz="1800" b="1" dirty="0">
                <a:solidFill>
                  <a:srgbClr val="39AB47"/>
                </a:solidFill>
                <a:latin typeface="Comic Sans MS" panose="030F0902030302020204" pitchFamily="66" charset="0"/>
              </a:rPr>
              <a:t>V</a:t>
            </a:r>
            <a:endParaRPr lang="en-US" b="1" dirty="0">
              <a:solidFill>
                <a:srgbClr val="39AB47"/>
              </a:solidFill>
              <a:latin typeface="Comic Sans MS" panose="030F0902030302020204" pitchFamily="66" charset="0"/>
            </a:endParaRPr>
          </a:p>
        </p:txBody>
      </p:sp>
      <p:sp>
        <p:nvSpPr>
          <p:cNvPr id="23" name="Rectangle 22">
            <a:extLst>
              <a:ext uri="{FF2B5EF4-FFF2-40B4-BE49-F238E27FC236}">
                <a16:creationId xmlns:a16="http://schemas.microsoft.com/office/drawing/2014/main" id="{2F62C3B7-F442-E545-833F-CC421EF18D12}"/>
              </a:ext>
            </a:extLst>
          </p:cNvPr>
          <p:cNvSpPr/>
          <p:nvPr/>
        </p:nvSpPr>
        <p:spPr>
          <a:xfrm>
            <a:off x="666981" y="661380"/>
            <a:ext cx="1693834" cy="2524879"/>
          </a:xfrm>
          <a:prstGeom prst="rect">
            <a:avLst/>
          </a:prstGeom>
          <a:solidFill>
            <a:srgbClr val="FDAD2D"/>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2</a:t>
            </a:r>
          </a:p>
          <a:p>
            <a:pPr marL="144000" lvl="0">
              <a:spcBef>
                <a:spcPts val="500"/>
              </a:spcBef>
              <a:tabLst>
                <a:tab pos="130175" algn="l"/>
              </a:tabLst>
            </a:pPr>
            <a:r>
              <a:rPr lang="en-GB" altLang="en-US" sz="1600" dirty="0">
                <a:solidFill>
                  <a:prstClr val="white"/>
                </a:solidFill>
                <a:latin typeface="Comic Sans MS" panose="030F0902030302020204" pitchFamily="66" charset="0"/>
              </a:rPr>
              <a:t>Capturing ideas, learning the skills, practising, planning, having a go</a:t>
            </a:r>
          </a:p>
        </p:txBody>
      </p:sp>
      <p:grpSp>
        <p:nvGrpSpPr>
          <p:cNvPr id="4" name="Group 3">
            <a:extLst>
              <a:ext uri="{FF2B5EF4-FFF2-40B4-BE49-F238E27FC236}">
                <a16:creationId xmlns:a16="http://schemas.microsoft.com/office/drawing/2014/main" id="{EFFFAAA9-EA43-EC65-9A8C-1919F7E0A7E9}"/>
              </a:ext>
            </a:extLst>
          </p:cNvPr>
          <p:cNvGrpSpPr>
            <a:grpSpLocks/>
          </p:cNvGrpSpPr>
          <p:nvPr/>
        </p:nvGrpSpPr>
        <p:grpSpPr bwMode="auto">
          <a:xfrm>
            <a:off x="8409773" y="2879909"/>
            <a:ext cx="2716547" cy="1624078"/>
            <a:chOff x="3529" y="1951"/>
            <a:chExt cx="2030" cy="1516"/>
          </a:xfrm>
        </p:grpSpPr>
        <p:pic>
          <p:nvPicPr>
            <p:cNvPr id="5" name="Picture 4" descr="my house by Anonymous - House by jmrivera. From OCAL 0.18 release.">
              <a:extLst>
                <a:ext uri="{FF2B5EF4-FFF2-40B4-BE49-F238E27FC236}">
                  <a16:creationId xmlns:a16="http://schemas.microsoft.com/office/drawing/2014/main" id="{4FE2EA3C-042D-4CF7-318E-0BB0073539F4}"/>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529" y="1951"/>
              <a:ext cx="2030" cy="1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descr="blonde girl by spevi -  girl,smile, blonde hair">
              <a:extLst>
                <a:ext uri="{FF2B5EF4-FFF2-40B4-BE49-F238E27FC236}">
                  <a16:creationId xmlns:a16="http://schemas.microsoft.com/office/drawing/2014/main" id="{1001630B-753A-4FC5-24E0-631A64D5282F}"/>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5111" y="2692"/>
              <a:ext cx="283" cy="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8" name="Group 4">
            <a:extLst>
              <a:ext uri="{FF2B5EF4-FFF2-40B4-BE49-F238E27FC236}">
                <a16:creationId xmlns:a16="http://schemas.microsoft.com/office/drawing/2014/main" id="{8B66AC73-6718-241A-6E6F-1CC6B4097501}"/>
              </a:ext>
            </a:extLst>
          </p:cNvPr>
          <p:cNvGrpSpPr>
            <a:grpSpLocks/>
          </p:cNvGrpSpPr>
          <p:nvPr/>
        </p:nvGrpSpPr>
        <p:grpSpPr bwMode="auto">
          <a:xfrm rot="21123892">
            <a:off x="7864844" y="4629838"/>
            <a:ext cx="1708138" cy="1688113"/>
            <a:chOff x="6483" y="1216"/>
            <a:chExt cx="870" cy="813"/>
          </a:xfrm>
        </p:grpSpPr>
        <p:sp>
          <p:nvSpPr>
            <p:cNvPr id="9" name="WordArt 5">
              <a:extLst>
                <a:ext uri="{FF2B5EF4-FFF2-40B4-BE49-F238E27FC236}">
                  <a16:creationId xmlns:a16="http://schemas.microsoft.com/office/drawing/2014/main" id="{3F1F7804-7CE9-A4EB-3A81-11B130033BAC}"/>
                </a:ext>
              </a:extLst>
            </p:cNvPr>
            <p:cNvSpPr>
              <a:spLocks noChangeArrowheads="1" noChangeShapeType="1" noTextEdit="1"/>
            </p:cNvSpPr>
            <p:nvPr/>
          </p:nvSpPr>
          <p:spPr bwMode="auto">
            <a:xfrm rot="1669050">
              <a:off x="6483" y="1599"/>
              <a:ext cx="696" cy="430"/>
            </a:xfrm>
            <a:prstGeom prst="rect">
              <a:avLst/>
            </a:prstGeom>
          </p:spPr>
          <p:txBody>
            <a:bodyPr wrap="none" fromWordArt="1">
              <a:prstTxWarp prst="textArchDownPour">
                <a:avLst>
                  <a:gd name="adj1" fmla="val 0"/>
                  <a:gd name="adj2" fmla="val 50000"/>
                </a:avLst>
              </a:prstTxWarp>
            </a:bodyPr>
            <a:lstStyle/>
            <a:p>
              <a:pPr algn="ctr"/>
              <a:r>
                <a:rPr lang="en-GB" sz="3600" kern="10">
                  <a:ln w="9525">
                    <a:solidFill>
                      <a:srgbClr val="000000"/>
                    </a:solidFill>
                    <a:round/>
                    <a:headEnd/>
                    <a:tailEnd/>
                  </a:ln>
                  <a:solidFill>
                    <a:srgbClr val="339966">
                      <a:alpha val="50195"/>
                    </a:srgbClr>
                  </a:solidFill>
                  <a:latin typeface="Arial Rounded MT Bold" panose="020F0704030504030204" pitchFamily="34" charset="0"/>
                </a:rPr>
                <a:t>Step outside ...</a:t>
              </a:r>
            </a:p>
          </p:txBody>
        </p:sp>
        <p:pic>
          <p:nvPicPr>
            <p:cNvPr id="10" name="Picture 12" descr="anchor">
              <a:extLst>
                <a:ext uri="{FF2B5EF4-FFF2-40B4-BE49-F238E27FC236}">
                  <a16:creationId xmlns:a16="http://schemas.microsoft.com/office/drawing/2014/main" id="{1B386166-91C5-6823-2815-4769BE53499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1658003">
              <a:off x="6552" y="1216"/>
              <a:ext cx="801" cy="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3" name="Rectangle 11">
            <a:extLst>
              <a:ext uri="{FF2B5EF4-FFF2-40B4-BE49-F238E27FC236}">
                <a16:creationId xmlns:a16="http://schemas.microsoft.com/office/drawing/2014/main" id="{7F3F6164-766D-9778-E32A-D9903E7C732F}"/>
              </a:ext>
            </a:extLst>
          </p:cNvPr>
          <p:cNvSpPr>
            <a:spLocks noChangeArrowheads="1"/>
          </p:cNvSpPr>
          <p:nvPr/>
        </p:nvSpPr>
        <p:spPr bwMode="auto">
          <a:xfrm>
            <a:off x="9471492" y="5256155"/>
            <a:ext cx="1684819" cy="8402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7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7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7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7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9pPr>
          </a:lstStyle>
          <a:p>
            <a:pPr eaLnBrk="1" hangingPunct="1">
              <a:lnSpc>
                <a:spcPct val="90000"/>
              </a:lnSpc>
              <a:spcBef>
                <a:spcPct val="50000"/>
              </a:spcBef>
              <a:buFontTx/>
              <a:buNone/>
            </a:pPr>
            <a:r>
              <a:rPr lang="en-GB" altLang="en-US" sz="1800" dirty="0">
                <a:solidFill>
                  <a:srgbClr val="006699"/>
                </a:solidFill>
              </a:rPr>
              <a:t>…if you need to learn about the passive.</a:t>
            </a:r>
          </a:p>
        </p:txBody>
      </p:sp>
    </p:spTree>
    <p:extLst>
      <p:ext uri="{BB962C8B-B14F-4D97-AF65-F5344CB8AC3E}">
        <p14:creationId xmlns:p14="http://schemas.microsoft.com/office/powerpoint/2010/main" val="22837289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a:extLst>
              <a:ext uri="{FF2B5EF4-FFF2-40B4-BE49-F238E27FC236}">
                <a16:creationId xmlns:a16="http://schemas.microsoft.com/office/drawing/2014/main" id="{C85C72F8-C5A8-0B40-92C3-D66F0C87CE32}"/>
              </a:ext>
            </a:extLst>
          </p:cNvPr>
          <p:cNvSpPr txBox="1">
            <a:spLocks noChangeArrowheads="1"/>
          </p:cNvSpPr>
          <p:nvPr/>
        </p:nvSpPr>
        <p:spPr bwMode="auto">
          <a:xfrm>
            <a:off x="2698739" y="1507584"/>
            <a:ext cx="8134361" cy="15287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spcBef>
                <a:spcPts val="1000"/>
              </a:spcBef>
            </a:pPr>
            <a:r>
              <a:rPr lang="en-GB" altLang="en-US" sz="1900" dirty="0">
                <a:solidFill>
                  <a:srgbClr val="414042"/>
                </a:solidFill>
              </a:rPr>
              <a:t>Use the passive voice to affect the presentation of information in a sentence (e.g. </a:t>
            </a:r>
            <a:r>
              <a:rPr lang="en-GB" altLang="en-US" sz="1900" dirty="0">
                <a:solidFill>
                  <a:srgbClr val="0070C0"/>
                </a:solidFill>
              </a:rPr>
              <a:t>I broke the window in the greenhouse versus The window in the greenhouse was broken [by me]</a:t>
            </a:r>
            <a:r>
              <a:rPr lang="en-GB" altLang="en-US" sz="1900" dirty="0">
                <a:solidFill>
                  <a:srgbClr val="414042"/>
                </a:solidFill>
              </a:rPr>
              <a:t>).</a:t>
            </a:r>
          </a:p>
        </p:txBody>
      </p:sp>
      <p:sp>
        <p:nvSpPr>
          <p:cNvPr id="20" name="Subtitle 2">
            <a:extLst>
              <a:ext uri="{FF2B5EF4-FFF2-40B4-BE49-F238E27FC236}">
                <a16:creationId xmlns:a16="http://schemas.microsoft.com/office/drawing/2014/main" id="{E0E5C939-D8B9-5F4C-A42E-708CE5BC3AED}"/>
              </a:ext>
            </a:extLst>
          </p:cNvPr>
          <p:cNvSpPr txBox="1">
            <a:spLocks/>
          </p:cNvSpPr>
          <p:nvPr/>
        </p:nvSpPr>
        <p:spPr>
          <a:xfrm>
            <a:off x="0" y="732463"/>
            <a:ext cx="12192000" cy="73156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Writing objectives</a:t>
            </a:r>
          </a:p>
        </p:txBody>
      </p:sp>
      <p:sp>
        <p:nvSpPr>
          <p:cNvPr id="22" name="Rectangle 3">
            <a:extLst>
              <a:ext uri="{FF2B5EF4-FFF2-40B4-BE49-F238E27FC236}">
                <a16:creationId xmlns:a16="http://schemas.microsoft.com/office/drawing/2014/main" id="{DDDEB7B2-6CBD-3A43-A1DB-4876C25D8261}"/>
              </a:ext>
            </a:extLst>
          </p:cNvPr>
          <p:cNvSpPr>
            <a:spLocks noChangeArrowheads="1"/>
          </p:cNvSpPr>
          <p:nvPr/>
        </p:nvSpPr>
        <p:spPr bwMode="auto">
          <a:xfrm>
            <a:off x="2698739" y="3036336"/>
            <a:ext cx="10085070" cy="2889892"/>
          </a:xfrm>
          <a:prstGeom prst="rect">
            <a:avLst/>
          </a:prstGeom>
          <a:noFill/>
          <a:ln w="38100">
            <a:noFill/>
          </a:ln>
          <a:effectLst/>
        </p:spPr>
        <p:txBody>
          <a:bodyPr wrap="square" anchor="t"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lnSpc>
                <a:spcPct val="115000"/>
              </a:lnSpc>
              <a:spcBef>
                <a:spcPct val="30000"/>
              </a:spcBef>
              <a:buFontTx/>
              <a:buNone/>
            </a:pPr>
            <a:r>
              <a:rPr lang="en-GB" altLang="en-US" sz="2000" dirty="0">
                <a:solidFill>
                  <a:srgbClr val="414042"/>
                </a:solidFill>
              </a:rPr>
              <a:t>Read the sentences on the next slide and</a:t>
            </a:r>
            <a:r>
              <a:rPr lang="en-US" altLang="en-US" sz="2000" dirty="0">
                <a:solidFill>
                  <a:srgbClr val="414042"/>
                </a:solidFill>
              </a:rPr>
              <a:t> </a:t>
            </a:r>
            <a:r>
              <a:rPr lang="en-GB" altLang="en-US" sz="2000" dirty="0">
                <a:solidFill>
                  <a:srgbClr val="414042"/>
                </a:solidFill>
              </a:rPr>
              <a:t>discuss with a partner. </a:t>
            </a:r>
            <a:br>
              <a:rPr lang="en-GB" altLang="en-US" sz="2000" dirty="0">
                <a:solidFill>
                  <a:srgbClr val="414042"/>
                </a:solidFill>
              </a:rPr>
            </a:br>
            <a:r>
              <a:rPr lang="en-GB" altLang="en-US" sz="2000" dirty="0">
                <a:solidFill>
                  <a:srgbClr val="414042"/>
                </a:solidFill>
              </a:rPr>
              <a:t>Each pair say the same thing, but one is </a:t>
            </a:r>
            <a:r>
              <a:rPr lang="en-GB" altLang="en-US" sz="2000" b="1" dirty="0">
                <a:solidFill>
                  <a:srgbClr val="414042"/>
                </a:solidFill>
              </a:rPr>
              <a:t>active</a:t>
            </a:r>
            <a:r>
              <a:rPr lang="en-GB" altLang="en-US" sz="2000" dirty="0">
                <a:solidFill>
                  <a:srgbClr val="414042"/>
                </a:solidFill>
              </a:rPr>
              <a:t> and the other is </a:t>
            </a:r>
            <a:r>
              <a:rPr lang="en-GB" altLang="en-US" sz="2000" b="1" dirty="0">
                <a:solidFill>
                  <a:srgbClr val="414042"/>
                </a:solidFill>
              </a:rPr>
              <a:t>passive</a:t>
            </a:r>
            <a:r>
              <a:rPr lang="en-GB" altLang="en-US" sz="2000" dirty="0">
                <a:solidFill>
                  <a:srgbClr val="414042"/>
                </a:solidFill>
              </a:rPr>
              <a:t>.  </a:t>
            </a:r>
          </a:p>
          <a:p>
            <a:pPr eaLnBrk="1" hangingPunct="1">
              <a:lnSpc>
                <a:spcPct val="115000"/>
              </a:lnSpc>
              <a:spcBef>
                <a:spcPct val="30000"/>
              </a:spcBef>
              <a:buFontTx/>
              <a:buNone/>
            </a:pPr>
            <a:r>
              <a:rPr lang="en-GB" altLang="en-US" sz="2000" b="1" dirty="0">
                <a:solidFill>
                  <a:srgbClr val="0070C0"/>
                </a:solidFill>
              </a:rPr>
              <a:t>Active</a:t>
            </a:r>
            <a:r>
              <a:rPr lang="en-GB" altLang="en-US" sz="2000" b="1" dirty="0">
                <a:solidFill>
                  <a:srgbClr val="414042"/>
                </a:solidFill>
              </a:rPr>
              <a:t> </a:t>
            </a:r>
            <a:r>
              <a:rPr lang="en-GB" altLang="en-US" sz="2000" dirty="0">
                <a:solidFill>
                  <a:srgbClr val="414042"/>
                </a:solidFill>
              </a:rPr>
              <a:t>is when the subject of the sentence </a:t>
            </a:r>
            <a:r>
              <a:rPr lang="en-GB" altLang="en-US" sz="2000" i="1" dirty="0">
                <a:solidFill>
                  <a:srgbClr val="0070C0"/>
                </a:solidFill>
              </a:rPr>
              <a:t>carries out</a:t>
            </a:r>
            <a:r>
              <a:rPr lang="en-GB" altLang="en-US" sz="2000" dirty="0">
                <a:solidFill>
                  <a:srgbClr val="0070C0"/>
                </a:solidFill>
              </a:rPr>
              <a:t> </a:t>
            </a:r>
            <a:r>
              <a:rPr lang="en-GB" altLang="en-US" sz="2000" dirty="0">
                <a:solidFill>
                  <a:srgbClr val="414042"/>
                </a:solidFill>
              </a:rPr>
              <a:t>the action.</a:t>
            </a:r>
          </a:p>
          <a:p>
            <a:pPr eaLnBrk="1" hangingPunct="1">
              <a:lnSpc>
                <a:spcPct val="115000"/>
              </a:lnSpc>
              <a:spcBef>
                <a:spcPct val="30000"/>
              </a:spcBef>
              <a:buFontTx/>
              <a:buNone/>
            </a:pPr>
            <a:r>
              <a:rPr lang="en-GB" altLang="en-US" sz="2000" b="1" dirty="0">
                <a:solidFill>
                  <a:srgbClr val="0070C0"/>
                </a:solidFill>
              </a:rPr>
              <a:t>Passive</a:t>
            </a:r>
            <a:r>
              <a:rPr lang="en-GB" altLang="en-US" sz="2000" b="1" dirty="0">
                <a:solidFill>
                  <a:srgbClr val="414042"/>
                </a:solidFill>
              </a:rPr>
              <a:t> </a:t>
            </a:r>
            <a:r>
              <a:rPr lang="en-GB" altLang="en-US" sz="2000" dirty="0">
                <a:solidFill>
                  <a:srgbClr val="414042"/>
                </a:solidFill>
              </a:rPr>
              <a:t>is when the subject of the sentence </a:t>
            </a:r>
            <a:r>
              <a:rPr lang="en-GB" altLang="en-US" sz="2000" i="1" dirty="0">
                <a:solidFill>
                  <a:srgbClr val="0070C0"/>
                </a:solidFill>
              </a:rPr>
              <a:t>receives</a:t>
            </a:r>
            <a:r>
              <a:rPr lang="en-GB" altLang="en-US" sz="2000" dirty="0">
                <a:solidFill>
                  <a:srgbClr val="414042"/>
                </a:solidFill>
              </a:rPr>
              <a:t> the action.</a:t>
            </a:r>
          </a:p>
          <a:p>
            <a:pPr eaLnBrk="1" hangingPunct="1">
              <a:lnSpc>
                <a:spcPct val="115000"/>
              </a:lnSpc>
              <a:spcBef>
                <a:spcPct val="30000"/>
              </a:spcBef>
              <a:buFontTx/>
              <a:buNone/>
            </a:pPr>
            <a:r>
              <a:rPr lang="en-GB" altLang="en-US" sz="2000" dirty="0">
                <a:solidFill>
                  <a:srgbClr val="414042"/>
                </a:solidFill>
              </a:rPr>
              <a:t>The first one has been done for you. </a:t>
            </a:r>
          </a:p>
          <a:p>
            <a:pPr eaLnBrk="1" hangingPunct="1">
              <a:lnSpc>
                <a:spcPct val="115000"/>
              </a:lnSpc>
              <a:spcBef>
                <a:spcPct val="30000"/>
              </a:spcBef>
              <a:buFontTx/>
              <a:buNone/>
            </a:pPr>
            <a:r>
              <a:rPr lang="en-GB" altLang="en-US" sz="2000" dirty="0">
                <a:solidFill>
                  <a:srgbClr val="414042"/>
                </a:solidFill>
              </a:rPr>
              <a:t>Make sure you keep it in the </a:t>
            </a:r>
            <a:r>
              <a:rPr lang="en-GB" altLang="en-US" sz="2000" b="1" dirty="0">
                <a:solidFill>
                  <a:srgbClr val="414042"/>
                </a:solidFill>
              </a:rPr>
              <a:t>PRESENT</a:t>
            </a:r>
            <a:r>
              <a:rPr lang="en-GB" altLang="en-US" sz="2000" dirty="0">
                <a:solidFill>
                  <a:srgbClr val="414042"/>
                </a:solidFill>
              </a:rPr>
              <a:t> tense.</a:t>
            </a:r>
          </a:p>
        </p:txBody>
      </p:sp>
      <p:sp>
        <p:nvSpPr>
          <p:cNvPr id="12" name="Rectangle 11">
            <a:extLst>
              <a:ext uri="{FF2B5EF4-FFF2-40B4-BE49-F238E27FC236}">
                <a16:creationId xmlns:a16="http://schemas.microsoft.com/office/drawing/2014/main" id="{1CF50B87-FE39-654F-812A-B1FD7780713D}"/>
              </a:ext>
            </a:extLst>
          </p:cNvPr>
          <p:cNvSpPr/>
          <p:nvPr/>
        </p:nvSpPr>
        <p:spPr>
          <a:xfrm>
            <a:off x="666981" y="661380"/>
            <a:ext cx="1693834" cy="2524879"/>
          </a:xfrm>
          <a:prstGeom prst="rect">
            <a:avLst/>
          </a:prstGeom>
          <a:solidFill>
            <a:srgbClr val="FDAD2D"/>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2</a:t>
            </a:r>
          </a:p>
          <a:p>
            <a:pPr marL="144000" lvl="0">
              <a:spcBef>
                <a:spcPts val="500"/>
              </a:spcBef>
              <a:tabLst>
                <a:tab pos="130175" algn="l"/>
              </a:tabLst>
            </a:pPr>
            <a:r>
              <a:rPr lang="en-GB" altLang="en-US" sz="1600" dirty="0">
                <a:solidFill>
                  <a:prstClr val="white"/>
                </a:solidFill>
                <a:latin typeface="Comic Sans MS" panose="030F0902030302020204" pitchFamily="66" charset="0"/>
              </a:rPr>
              <a:t>Capturing ideas, learning the skills, practising, planning, having a go</a:t>
            </a:r>
          </a:p>
        </p:txBody>
      </p:sp>
    </p:spTree>
    <p:extLst>
      <p:ext uri="{BB962C8B-B14F-4D97-AF65-F5344CB8AC3E}">
        <p14:creationId xmlns:p14="http://schemas.microsoft.com/office/powerpoint/2010/main" val="23419776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a:extLst>
              <a:ext uri="{FF2B5EF4-FFF2-40B4-BE49-F238E27FC236}">
                <a16:creationId xmlns:a16="http://schemas.microsoft.com/office/drawing/2014/main" id="{B601D44D-E13F-6048-92B6-6EE8C86C7205}"/>
              </a:ext>
            </a:extLst>
          </p:cNvPr>
          <p:cNvSpPr/>
          <p:nvPr/>
        </p:nvSpPr>
        <p:spPr>
          <a:xfrm>
            <a:off x="873213" y="1474572"/>
            <a:ext cx="2522450" cy="259492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1a</a:t>
            </a:r>
          </a:p>
          <a:p>
            <a:pPr lvl="0" indent="138113">
              <a:spcBef>
                <a:spcPts val="500"/>
              </a:spcBef>
              <a:tabLst>
                <a:tab pos="171450" algn="l"/>
              </a:tabLst>
            </a:pPr>
            <a:r>
              <a:rPr lang="en-GB" altLang="en-US" b="1" dirty="0">
                <a:solidFill>
                  <a:prstClr val="white"/>
                </a:solidFill>
                <a:latin typeface="Comic Sans MS" panose="030F0902030302020204" pitchFamily="66" charset="0"/>
              </a:rPr>
              <a:t>Reading with a</a:t>
            </a:r>
            <a:br>
              <a:rPr lang="en-GB" altLang="en-US" b="1" dirty="0">
                <a:solidFill>
                  <a:prstClr val="white"/>
                </a:solidFill>
                <a:latin typeface="Comic Sans MS" panose="030F0902030302020204" pitchFamily="66" charset="0"/>
              </a:rPr>
            </a:br>
            <a:r>
              <a:rPr lang="en-GB" altLang="en-US" b="1" dirty="0">
                <a:solidFill>
                  <a:prstClr val="white"/>
                </a:solidFill>
                <a:latin typeface="Comic Sans MS" panose="030F0902030302020204" pitchFamily="66" charset="0"/>
              </a:rPr>
              <a:t>	reader’s eye: </a:t>
            </a:r>
          </a:p>
          <a:p>
            <a:pPr marL="138113" lvl="0">
              <a:spcBef>
                <a:spcPts val="700"/>
              </a:spcBef>
            </a:pPr>
            <a:r>
              <a:rPr lang="en-GB" altLang="en-US" sz="1700" dirty="0">
                <a:solidFill>
                  <a:prstClr val="white"/>
                </a:solidFill>
                <a:latin typeface="Comic Sans MS" panose="030F0902030302020204" pitchFamily="66" charset="0"/>
              </a:rPr>
              <a:t>Do I like it? </a:t>
            </a:r>
          </a:p>
          <a:p>
            <a:pPr marL="138113" lvl="0">
              <a:spcBef>
                <a:spcPts val="700"/>
              </a:spcBef>
            </a:pPr>
            <a:r>
              <a:rPr lang="en-GB" altLang="en-US" sz="1700" dirty="0">
                <a:solidFill>
                  <a:prstClr val="white"/>
                </a:solidFill>
                <a:latin typeface="Comic Sans MS" panose="030F0902030302020204" pitchFamily="66" charset="0"/>
              </a:rPr>
              <a:t>How does it</a:t>
            </a:r>
            <a:br>
              <a:rPr lang="en-GB" altLang="en-US" sz="1700" dirty="0">
                <a:solidFill>
                  <a:prstClr val="white"/>
                </a:solidFill>
                <a:latin typeface="Comic Sans MS" panose="030F0902030302020204" pitchFamily="66" charset="0"/>
              </a:rPr>
            </a:br>
            <a:r>
              <a:rPr lang="en-GB" altLang="en-US" sz="1700" dirty="0">
                <a:solidFill>
                  <a:prstClr val="white"/>
                </a:solidFill>
                <a:latin typeface="Comic Sans MS" panose="030F0902030302020204" pitchFamily="66" charset="0"/>
              </a:rPr>
              <a:t>affect me?</a:t>
            </a:r>
            <a:endParaRPr lang="en-GB" altLang="en-US" sz="1700" b="1" dirty="0">
              <a:solidFill>
                <a:prstClr val="white"/>
              </a:solidFill>
              <a:latin typeface="Comic Sans MS" panose="030F0902030302020204" pitchFamily="66" charset="0"/>
            </a:endParaRPr>
          </a:p>
        </p:txBody>
      </p:sp>
      <p:sp>
        <p:nvSpPr>
          <p:cNvPr id="10" name="Rectangle 8">
            <a:extLst>
              <a:ext uri="{FF2B5EF4-FFF2-40B4-BE49-F238E27FC236}">
                <a16:creationId xmlns:a16="http://schemas.microsoft.com/office/drawing/2014/main" id="{5904F57B-8C54-CE43-A4EF-61B80DDEFE2D}"/>
              </a:ext>
            </a:extLst>
          </p:cNvPr>
          <p:cNvSpPr>
            <a:spLocks noChangeArrowheads="1"/>
          </p:cNvSpPr>
          <p:nvPr/>
        </p:nvSpPr>
        <p:spPr bwMode="auto">
          <a:xfrm>
            <a:off x="3772928" y="1437417"/>
            <a:ext cx="7356389" cy="526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marL="360363" indent="-273050">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269875" indent="-182563">
              <a:spcBef>
                <a:spcPts val="1000"/>
              </a:spcBef>
              <a:buClr>
                <a:srgbClr val="0070C0"/>
              </a:buClr>
              <a:buFont typeface="Arial" panose="020B0604020202020204" pitchFamily="34" charset="0"/>
              <a:buChar char="•"/>
            </a:pPr>
            <a:r>
              <a:rPr lang="en-GB" altLang="en-US" sz="1600" i="1" dirty="0">
                <a:solidFill>
                  <a:srgbClr val="343433"/>
                </a:solidFill>
              </a:rPr>
              <a:t>‘‘Think aloud’  </a:t>
            </a:r>
            <a:r>
              <a:rPr lang="en-GB" altLang="en-US" sz="1600" dirty="0">
                <a:solidFill>
                  <a:srgbClr val="343433"/>
                </a:solidFill>
              </a:rPr>
              <a:t>your thoughts as you read aloud to pupils.</a:t>
            </a:r>
          </a:p>
          <a:p>
            <a:pPr marL="269875" indent="-182563">
              <a:spcBef>
                <a:spcPts val="1000"/>
              </a:spcBef>
              <a:buClr>
                <a:srgbClr val="0070C0"/>
              </a:buClr>
              <a:buFont typeface="Arial" panose="020B0604020202020204" pitchFamily="34" charset="0"/>
              <a:buChar char="•"/>
            </a:pPr>
            <a:r>
              <a:rPr lang="en-GB" altLang="en-US" sz="1600" dirty="0">
                <a:solidFill>
                  <a:srgbClr val="343433"/>
                </a:solidFill>
              </a:rPr>
              <a:t>Ask yourselves questions that show how you monitor your own </a:t>
            </a:r>
            <a:br>
              <a:rPr lang="en-GB" altLang="en-US" sz="1600" dirty="0">
                <a:solidFill>
                  <a:srgbClr val="343433"/>
                </a:solidFill>
              </a:rPr>
            </a:br>
            <a:r>
              <a:rPr lang="en-GB" altLang="en-US" sz="1600" dirty="0">
                <a:solidFill>
                  <a:srgbClr val="343433"/>
                </a:solidFill>
              </a:rPr>
              <a:t>comprehension (demonstrating that it is acceptable to not fully </a:t>
            </a:r>
            <a:br>
              <a:rPr lang="en-GB" altLang="en-US" sz="1600" dirty="0">
                <a:solidFill>
                  <a:srgbClr val="343433"/>
                </a:solidFill>
              </a:rPr>
            </a:br>
            <a:r>
              <a:rPr lang="en-GB" altLang="en-US" sz="1600" dirty="0">
                <a:solidFill>
                  <a:srgbClr val="343433"/>
                </a:solidFill>
              </a:rPr>
              <a:t>understand on first reading but that you know this and also know what to do about it).</a:t>
            </a:r>
          </a:p>
          <a:p>
            <a:pPr marL="269875" indent="-182563">
              <a:spcBef>
                <a:spcPts val="1000"/>
              </a:spcBef>
              <a:buClr>
                <a:srgbClr val="0070C0"/>
              </a:buClr>
              <a:buFont typeface="Arial" panose="020B0604020202020204" pitchFamily="34" charset="0"/>
              <a:buChar char="•"/>
            </a:pPr>
            <a:r>
              <a:rPr lang="en-GB" altLang="en-US" sz="1600" b="1" dirty="0">
                <a:solidFill>
                  <a:srgbClr val="343433"/>
                </a:solidFill>
              </a:rPr>
              <a:t>Make explicit </a:t>
            </a:r>
            <a:r>
              <a:rPr lang="en-GB" altLang="en-US" sz="1600" dirty="0">
                <a:solidFill>
                  <a:srgbClr val="343433"/>
                </a:solidFill>
              </a:rPr>
              <a:t>the thinking processes that result in drawing an inference.</a:t>
            </a:r>
          </a:p>
          <a:p>
            <a:pPr marL="269875" indent="-182563">
              <a:spcBef>
                <a:spcPts val="1000"/>
              </a:spcBef>
              <a:buClr>
                <a:srgbClr val="0070C0"/>
              </a:buClr>
              <a:buFont typeface="Arial" panose="020B0604020202020204" pitchFamily="34" charset="0"/>
              <a:buChar char="•"/>
            </a:pPr>
            <a:r>
              <a:rPr lang="en-GB" altLang="en-US" sz="1600" dirty="0">
                <a:solidFill>
                  <a:srgbClr val="343433"/>
                </a:solidFill>
              </a:rPr>
              <a:t>Demonstrate techniques and strategies as you use them, e.g. re-reading a section to clarify understanding, working out the meaning of words from contextual clues.</a:t>
            </a:r>
          </a:p>
          <a:p>
            <a:pPr marL="269875" indent="-182563">
              <a:spcBef>
                <a:spcPts val="1000"/>
              </a:spcBef>
              <a:buClr>
                <a:srgbClr val="0070C0"/>
              </a:buClr>
              <a:buFont typeface="Arial" panose="020B0604020202020204" pitchFamily="34" charset="0"/>
              <a:buChar char="•"/>
            </a:pPr>
            <a:r>
              <a:rPr lang="en-GB" altLang="en-US" sz="1600" dirty="0">
                <a:solidFill>
                  <a:srgbClr val="343433"/>
                </a:solidFill>
              </a:rPr>
              <a:t>Demonstrate speculating about the characters, setting and plot using tentative language, e.g. I wonder why he/she behaved like that? and make explicit the processes that result in drawing an inference.</a:t>
            </a:r>
          </a:p>
          <a:p>
            <a:pPr marL="269875" indent="-182563">
              <a:spcBef>
                <a:spcPts val="1000"/>
              </a:spcBef>
              <a:buClr>
                <a:srgbClr val="0070C0"/>
              </a:buClr>
              <a:buFont typeface="Arial" panose="020B0604020202020204" pitchFamily="34" charset="0"/>
              <a:buChar char="•"/>
            </a:pPr>
            <a:r>
              <a:rPr lang="en-GB" altLang="en-US" sz="1600" dirty="0">
                <a:solidFill>
                  <a:srgbClr val="343433"/>
                </a:solidFill>
              </a:rPr>
              <a:t>Explain your thinking as you use strategies to work out unfamiliar words, such as re-reading a section to clarify understanding, working out the meaning of words from contextual clues, analogy or by using etymology or morphology. </a:t>
            </a:r>
          </a:p>
        </p:txBody>
      </p:sp>
      <p:sp>
        <p:nvSpPr>
          <p:cNvPr id="11" name="Subtitle 2">
            <a:extLst>
              <a:ext uri="{FF2B5EF4-FFF2-40B4-BE49-F238E27FC236}">
                <a16:creationId xmlns:a16="http://schemas.microsoft.com/office/drawing/2014/main" id="{6F468049-22F7-D24C-BE0D-E78F45754EB5}"/>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Teacher modelling of comprehending text:</a:t>
            </a:r>
            <a:endParaRPr lang="en-US" sz="3000" b="1" dirty="0">
              <a:solidFill>
                <a:srgbClr val="0070C0"/>
              </a:solidFill>
              <a:latin typeface="Comic Sans MS" panose="030F0902030302020204" pitchFamily="66" charset="0"/>
              <a:cs typeface="Arial" panose="020B0604020202020204" pitchFamily="34" charset="0"/>
            </a:endParaRPr>
          </a:p>
        </p:txBody>
      </p:sp>
    </p:spTree>
    <p:extLst>
      <p:ext uri="{BB962C8B-B14F-4D97-AF65-F5344CB8AC3E}">
        <p14:creationId xmlns:p14="http://schemas.microsoft.com/office/powerpoint/2010/main" val="332362254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Group 49">
            <a:extLst>
              <a:ext uri="{FF2B5EF4-FFF2-40B4-BE49-F238E27FC236}">
                <a16:creationId xmlns:a16="http://schemas.microsoft.com/office/drawing/2014/main" id="{C057E6B2-1FD3-5842-8115-63C8F45936A3}"/>
              </a:ext>
            </a:extLst>
          </p:cNvPr>
          <p:cNvGraphicFramePr>
            <a:graphicFrameLocks noGrp="1"/>
          </p:cNvGraphicFramePr>
          <p:nvPr>
            <p:extLst>
              <p:ext uri="{D42A27DB-BD31-4B8C-83A1-F6EECF244321}">
                <p14:modId xmlns:p14="http://schemas.microsoft.com/office/powerpoint/2010/main" val="2950029004"/>
              </p:ext>
            </p:extLst>
          </p:nvPr>
        </p:nvGraphicFramePr>
        <p:xfrm>
          <a:off x="925483" y="657865"/>
          <a:ext cx="10341033" cy="5384119"/>
        </p:xfrm>
        <a:graphic>
          <a:graphicData uri="http://schemas.openxmlformats.org/drawingml/2006/table">
            <a:tbl>
              <a:tblPr/>
              <a:tblGrid>
                <a:gridCol w="5436320">
                  <a:extLst>
                    <a:ext uri="{9D8B030D-6E8A-4147-A177-3AD203B41FA5}">
                      <a16:colId xmlns:a16="http://schemas.microsoft.com/office/drawing/2014/main" val="20000"/>
                    </a:ext>
                  </a:extLst>
                </a:gridCol>
                <a:gridCol w="4904713">
                  <a:extLst>
                    <a:ext uri="{9D8B030D-6E8A-4147-A177-3AD203B41FA5}">
                      <a16:colId xmlns:a16="http://schemas.microsoft.com/office/drawing/2014/main" val="20001"/>
                    </a:ext>
                  </a:extLst>
                </a:gridCol>
              </a:tblGrid>
              <a:tr h="390825">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7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702030302020204" pitchFamily="66" charset="0"/>
                          <a:cs typeface="Arial" panose="020B0604020202020204" pitchFamily="34" charset="0"/>
                        </a:defRPr>
                      </a:lvl3pPr>
                      <a:lvl4pPr marL="1600200" indent="-228600">
                        <a:spcBef>
                          <a:spcPct val="20000"/>
                        </a:spcBef>
                        <a:defRPr>
                          <a:solidFill>
                            <a:schemeClr val="tx1"/>
                          </a:solidFill>
                          <a:latin typeface="Comic Sans MS" panose="030F0702030302020204" pitchFamily="66" charset="0"/>
                          <a:cs typeface="Arial" panose="020B0604020202020204" pitchFamily="34" charset="0"/>
                        </a:defRPr>
                      </a:lvl4pPr>
                      <a:lvl5pPr marL="2057400" indent="-228600">
                        <a:spcBef>
                          <a:spcPct val="20000"/>
                        </a:spcBef>
                        <a:defRPr>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700" b="1" i="0" u="none" strike="noStrike" cap="none" normalizeH="0" baseline="0" dirty="0">
                          <a:ln>
                            <a:noFill/>
                          </a:ln>
                          <a:solidFill>
                            <a:schemeClr val="bg1"/>
                          </a:solidFill>
                          <a:effectLst/>
                          <a:latin typeface="Comic Sans MS" panose="030F0702030302020204" pitchFamily="66" charset="0"/>
                          <a:cs typeface="Times New Roman" panose="02020603050405020304" pitchFamily="18" charset="0"/>
                        </a:rPr>
                        <a:t>Active</a:t>
                      </a:r>
                      <a:endParaRPr kumimoji="0" lang="en-GB" altLang="en-US" sz="1700" b="0" i="0" u="none" strike="noStrike" cap="none" normalizeH="0" baseline="0" dirty="0">
                        <a:ln>
                          <a:noFill/>
                        </a:ln>
                        <a:solidFill>
                          <a:schemeClr val="bg1"/>
                        </a:solidFill>
                        <a:effectLst/>
                        <a:latin typeface="Comic Sans MS" panose="030F0702030302020204" pitchFamily="66" charset="0"/>
                        <a:cs typeface="Arial" panose="020B0604020202020204" pitchFamily="34" charset="0"/>
                      </a:endParaRPr>
                    </a:p>
                  </a:txBody>
                  <a:tcPr marT="45714" marB="45714" horzOverflow="overflow">
                    <a:lnL w="19050" cap="flat" cmpd="sng" algn="ctr">
                      <a:solidFill>
                        <a:srgbClr val="0070C0"/>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solidFill>
                      <a:srgbClr val="0070C0"/>
                    </a:solid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7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702030302020204" pitchFamily="66" charset="0"/>
                          <a:cs typeface="Arial" panose="020B0604020202020204" pitchFamily="34" charset="0"/>
                        </a:defRPr>
                      </a:lvl3pPr>
                      <a:lvl4pPr marL="1600200" indent="-228600">
                        <a:spcBef>
                          <a:spcPct val="20000"/>
                        </a:spcBef>
                        <a:defRPr>
                          <a:solidFill>
                            <a:schemeClr val="tx1"/>
                          </a:solidFill>
                          <a:latin typeface="Comic Sans MS" panose="030F0702030302020204" pitchFamily="66" charset="0"/>
                          <a:cs typeface="Arial" panose="020B0604020202020204" pitchFamily="34" charset="0"/>
                        </a:defRPr>
                      </a:lvl4pPr>
                      <a:lvl5pPr marL="2057400" indent="-228600">
                        <a:spcBef>
                          <a:spcPct val="20000"/>
                        </a:spcBef>
                        <a:defRPr>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700" b="1" i="0" u="none" strike="noStrike" cap="none" normalizeH="0" baseline="0" dirty="0">
                          <a:ln>
                            <a:noFill/>
                          </a:ln>
                          <a:solidFill>
                            <a:schemeClr val="bg1"/>
                          </a:solidFill>
                          <a:effectLst/>
                          <a:latin typeface="Comic Sans MS" panose="030F0702030302020204" pitchFamily="66" charset="0"/>
                          <a:cs typeface="Times New Roman" panose="02020603050405020304" pitchFamily="18" charset="0"/>
                        </a:rPr>
                        <a:t>Passive</a:t>
                      </a:r>
                      <a:endParaRPr kumimoji="0" lang="en-GB" altLang="en-US" sz="1700" b="0" i="0" u="none" strike="noStrike" cap="none" normalizeH="0" baseline="0" dirty="0">
                        <a:ln>
                          <a:noFill/>
                        </a:ln>
                        <a:solidFill>
                          <a:schemeClr val="bg1"/>
                        </a:solidFill>
                        <a:effectLst/>
                        <a:latin typeface="Comic Sans MS" panose="030F0702030302020204" pitchFamily="66" charset="0"/>
                        <a:cs typeface="Arial" panose="020B0604020202020204" pitchFamily="34" charset="0"/>
                      </a:endParaRPr>
                    </a:p>
                  </a:txBody>
                  <a:tcPr marT="45714" marB="45714" horzOverflow="overflow">
                    <a:lnL w="19050" cap="flat" cmpd="sng" algn="ctr">
                      <a:solidFill>
                        <a:schemeClr val="bg1"/>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solidFill>
                      <a:srgbClr val="0070C0"/>
                    </a:solidFill>
                  </a:tcPr>
                </a:tc>
                <a:extLst>
                  <a:ext uri="{0D108BD9-81ED-4DB2-BD59-A6C34878D82A}">
                    <a16:rowId xmlns:a16="http://schemas.microsoft.com/office/drawing/2014/main" val="10000"/>
                  </a:ext>
                </a:extLst>
              </a:tr>
              <a:tr h="390074">
                <a:tc>
                  <a:txBody>
                    <a:bodyPr/>
                    <a:lstStyle>
                      <a:lvl1pPr marL="342900" indent="-342900">
                        <a:spcBef>
                          <a:spcPct val="20000"/>
                        </a:spcBef>
                        <a:tabLst>
                          <a:tab pos="228600" algn="l"/>
                        </a:tabLst>
                        <a:defRPr sz="2800">
                          <a:solidFill>
                            <a:schemeClr val="tx1"/>
                          </a:solidFill>
                          <a:latin typeface="Comic Sans MS" panose="030F0702030302020204" pitchFamily="66" charset="0"/>
                          <a:cs typeface="Arial" panose="020B0604020202020204" pitchFamily="34" charset="0"/>
                        </a:defRPr>
                      </a:lvl1pPr>
                      <a:lvl2pPr marL="800100" indent="-342900">
                        <a:spcBef>
                          <a:spcPct val="20000"/>
                        </a:spcBef>
                        <a:tabLst>
                          <a:tab pos="228600" algn="l"/>
                        </a:tabLst>
                        <a:defRPr sz="2400">
                          <a:solidFill>
                            <a:schemeClr val="tx1"/>
                          </a:solidFill>
                          <a:latin typeface="Comic Sans MS" panose="030F0702030302020204" pitchFamily="66" charset="0"/>
                          <a:cs typeface="Arial" panose="020B0604020202020204" pitchFamily="34" charset="0"/>
                        </a:defRPr>
                      </a:lvl2pPr>
                      <a:lvl3pPr marL="1257300" indent="-342900">
                        <a:spcBef>
                          <a:spcPct val="20000"/>
                        </a:spcBef>
                        <a:tabLst>
                          <a:tab pos="228600" algn="l"/>
                        </a:tabLst>
                        <a:defRPr sz="2000">
                          <a:solidFill>
                            <a:schemeClr val="tx1"/>
                          </a:solidFill>
                          <a:latin typeface="Comic Sans MS" panose="030F0702030302020204" pitchFamily="66" charset="0"/>
                          <a:cs typeface="Arial" panose="020B0604020202020204" pitchFamily="34" charset="0"/>
                        </a:defRPr>
                      </a:lvl3pPr>
                      <a:lvl4pPr marL="1714500" indent="-342900">
                        <a:spcBef>
                          <a:spcPct val="20000"/>
                        </a:spcBef>
                        <a:tabLst>
                          <a:tab pos="228600" algn="l"/>
                        </a:tabLst>
                        <a:defRPr>
                          <a:solidFill>
                            <a:schemeClr val="tx1"/>
                          </a:solidFill>
                          <a:latin typeface="Comic Sans MS" panose="030F0702030302020204" pitchFamily="66" charset="0"/>
                          <a:cs typeface="Arial" panose="020B0604020202020204" pitchFamily="34" charset="0"/>
                        </a:defRPr>
                      </a:lvl4pPr>
                      <a:lvl5pPr marL="2171700" indent="-342900">
                        <a:spcBef>
                          <a:spcPct val="20000"/>
                        </a:spcBef>
                        <a:tabLst>
                          <a:tab pos="228600" algn="l"/>
                        </a:tabLst>
                        <a:defRPr>
                          <a:solidFill>
                            <a:schemeClr val="tx1"/>
                          </a:solidFill>
                          <a:latin typeface="Comic Sans MS" panose="030F0702030302020204" pitchFamily="66" charset="0"/>
                          <a:cs typeface="Arial" panose="020B0604020202020204" pitchFamily="34" charset="0"/>
                        </a:defRPr>
                      </a:lvl5pPr>
                      <a:lvl6pPr marL="2628900" indent="-342900" fontAlgn="base">
                        <a:spcBef>
                          <a:spcPct val="20000"/>
                        </a:spcBef>
                        <a:spcAft>
                          <a:spcPct val="0"/>
                        </a:spcAft>
                        <a:tabLst>
                          <a:tab pos="228600" algn="l"/>
                        </a:tabLst>
                        <a:defRPr>
                          <a:solidFill>
                            <a:schemeClr val="tx1"/>
                          </a:solidFill>
                          <a:latin typeface="Comic Sans MS" panose="030F0702030302020204" pitchFamily="66" charset="0"/>
                          <a:cs typeface="Arial" panose="020B0604020202020204" pitchFamily="34" charset="0"/>
                        </a:defRPr>
                      </a:lvl6pPr>
                      <a:lvl7pPr marL="3086100" indent="-342900" fontAlgn="base">
                        <a:spcBef>
                          <a:spcPct val="20000"/>
                        </a:spcBef>
                        <a:spcAft>
                          <a:spcPct val="0"/>
                        </a:spcAft>
                        <a:tabLst>
                          <a:tab pos="228600" algn="l"/>
                        </a:tabLst>
                        <a:defRPr>
                          <a:solidFill>
                            <a:schemeClr val="tx1"/>
                          </a:solidFill>
                          <a:latin typeface="Comic Sans MS" panose="030F0702030302020204" pitchFamily="66" charset="0"/>
                          <a:cs typeface="Arial" panose="020B0604020202020204" pitchFamily="34" charset="0"/>
                        </a:defRPr>
                      </a:lvl7pPr>
                      <a:lvl8pPr marL="3543300" indent="-342900" fontAlgn="base">
                        <a:spcBef>
                          <a:spcPct val="20000"/>
                        </a:spcBef>
                        <a:spcAft>
                          <a:spcPct val="0"/>
                        </a:spcAft>
                        <a:tabLst>
                          <a:tab pos="228600" algn="l"/>
                        </a:tabLst>
                        <a:defRPr>
                          <a:solidFill>
                            <a:schemeClr val="tx1"/>
                          </a:solidFill>
                          <a:latin typeface="Comic Sans MS" panose="030F0702030302020204" pitchFamily="66" charset="0"/>
                          <a:cs typeface="Arial" panose="020B0604020202020204" pitchFamily="34" charset="0"/>
                        </a:defRPr>
                      </a:lvl8pPr>
                      <a:lvl9pPr marL="4000500" indent="-342900" fontAlgn="base">
                        <a:spcBef>
                          <a:spcPct val="20000"/>
                        </a:spcBef>
                        <a:spcAft>
                          <a:spcPct val="0"/>
                        </a:spcAft>
                        <a:tabLst>
                          <a:tab pos="228600" algn="l"/>
                        </a:tabLst>
                        <a:defRPr>
                          <a:solidFill>
                            <a:schemeClr val="tx1"/>
                          </a:solidFill>
                          <a:latin typeface="Comic Sans MS" panose="030F0702030302020204" pitchFamily="66" charset="0"/>
                          <a:cs typeface="Arial" panose="020B0604020202020204" pitchFamily="34" charset="0"/>
                        </a:defRPr>
                      </a:lvl9pPr>
                    </a:lstStyle>
                    <a:p>
                      <a:pPr marL="342900" marR="0" lvl="0" indent="-342900" algn="l" defTabSz="914400" rtl="0" eaLnBrk="1" fontAlgn="base" latinLnBrk="0" hangingPunct="1">
                        <a:lnSpc>
                          <a:spcPct val="95000"/>
                        </a:lnSpc>
                        <a:spcBef>
                          <a:spcPct val="0"/>
                        </a:spcBef>
                        <a:spcAft>
                          <a:spcPct val="0"/>
                        </a:spcAft>
                        <a:buClrTx/>
                        <a:buSzTx/>
                        <a:buFontTx/>
                        <a:buNone/>
                        <a:tabLst>
                          <a:tab pos="228600" algn="l"/>
                        </a:tabLst>
                      </a:pPr>
                      <a:r>
                        <a:rPr kumimoji="0" lang="en-GB" altLang="en-US" sz="1700" b="0" i="0" u="none" strike="noStrike" cap="none" normalizeH="0" baseline="0">
                          <a:ln>
                            <a:noFill/>
                          </a:ln>
                          <a:solidFill>
                            <a:srgbClr val="414042"/>
                          </a:solidFill>
                          <a:effectLst/>
                          <a:latin typeface="Comic Sans MS" panose="030F0702030302020204" pitchFamily="66" charset="0"/>
                          <a:cs typeface="Times New Roman" panose="02020603050405020304" pitchFamily="18" charset="0"/>
                        </a:rPr>
                        <a:t>The teeth break up the food. </a:t>
                      </a:r>
                      <a:endParaRPr kumimoji="0" lang="en-GB" altLang="en-US" sz="1700" b="0" i="0" u="none" strike="noStrike" cap="none" normalizeH="0" baseline="0">
                        <a:ln>
                          <a:noFill/>
                        </a:ln>
                        <a:solidFill>
                          <a:srgbClr val="414042"/>
                        </a:solidFill>
                        <a:effectLst/>
                        <a:latin typeface="Comic Sans MS" panose="030F0702030302020204" pitchFamily="66" charset="0"/>
                        <a:cs typeface="Arial" panose="020B0604020202020204" pitchFamily="34" charset="0"/>
                      </a:endParaRPr>
                    </a:p>
                  </a:txBody>
                  <a:tcPr marT="45714" marB="45714" anchor="ctr" horzOverflow="overflow">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noFill/>
                  </a:tcPr>
                </a:tc>
                <a:tc>
                  <a:txBody>
                    <a:bodyPr/>
                    <a:lstStyle>
                      <a:lvl1pPr marL="342900" indent="-342900">
                        <a:spcBef>
                          <a:spcPct val="20000"/>
                        </a:spcBef>
                        <a:defRPr sz="2800">
                          <a:solidFill>
                            <a:schemeClr val="tx1"/>
                          </a:solidFill>
                          <a:latin typeface="Comic Sans MS" panose="030F0702030302020204" pitchFamily="66" charset="0"/>
                          <a:cs typeface="Arial" panose="020B0604020202020204" pitchFamily="34" charset="0"/>
                        </a:defRPr>
                      </a:lvl1pPr>
                      <a:lvl2pPr marL="800100" indent="-342900">
                        <a:spcBef>
                          <a:spcPct val="20000"/>
                        </a:spcBef>
                        <a:defRPr sz="2400">
                          <a:solidFill>
                            <a:schemeClr val="tx1"/>
                          </a:solidFill>
                          <a:latin typeface="Comic Sans MS" panose="030F0702030302020204" pitchFamily="66" charset="0"/>
                          <a:cs typeface="Arial" panose="020B0604020202020204" pitchFamily="34" charset="0"/>
                        </a:defRPr>
                      </a:lvl2pPr>
                      <a:lvl3pPr marL="1257300" indent="-342900">
                        <a:spcBef>
                          <a:spcPct val="20000"/>
                        </a:spcBef>
                        <a:defRPr sz="2000">
                          <a:solidFill>
                            <a:schemeClr val="tx1"/>
                          </a:solidFill>
                          <a:latin typeface="Comic Sans MS" panose="030F0702030302020204" pitchFamily="66" charset="0"/>
                          <a:cs typeface="Arial" panose="020B0604020202020204" pitchFamily="34" charset="0"/>
                        </a:defRPr>
                      </a:lvl3pPr>
                      <a:lvl4pPr marL="1714500" indent="-342900">
                        <a:spcBef>
                          <a:spcPct val="20000"/>
                        </a:spcBef>
                        <a:defRPr>
                          <a:solidFill>
                            <a:schemeClr val="tx1"/>
                          </a:solidFill>
                          <a:latin typeface="Comic Sans MS" panose="030F0702030302020204" pitchFamily="66" charset="0"/>
                          <a:cs typeface="Arial" panose="020B0604020202020204" pitchFamily="34" charset="0"/>
                        </a:defRPr>
                      </a:lvl4pPr>
                      <a:lvl5pPr marL="2171700" indent="-342900">
                        <a:spcBef>
                          <a:spcPct val="20000"/>
                        </a:spcBef>
                        <a:defRPr>
                          <a:solidFill>
                            <a:schemeClr val="tx1"/>
                          </a:solidFill>
                          <a:latin typeface="Comic Sans MS" panose="030F0702030302020204" pitchFamily="66" charset="0"/>
                          <a:cs typeface="Arial" panose="020B0604020202020204" pitchFamily="34" charset="0"/>
                        </a:defRPr>
                      </a:lvl5pPr>
                      <a:lvl6pPr marL="2628900" indent="-3429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3086100" indent="-3429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543300" indent="-3429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4000500" indent="-3429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342900" marR="0" lvl="0" indent="-342900" algn="l" defTabSz="914400" rtl="0" eaLnBrk="1" fontAlgn="base" latinLnBrk="0" hangingPunct="1">
                        <a:lnSpc>
                          <a:spcPct val="95000"/>
                        </a:lnSpc>
                        <a:spcBef>
                          <a:spcPct val="0"/>
                        </a:spcBef>
                        <a:spcAft>
                          <a:spcPct val="0"/>
                        </a:spcAft>
                        <a:buClrTx/>
                        <a:buSzTx/>
                        <a:buFontTx/>
                        <a:buNone/>
                        <a:tabLst/>
                      </a:pPr>
                      <a:r>
                        <a:rPr kumimoji="0" lang="en-GB" altLang="en-US" sz="1700" b="0" i="0" u="none" strike="noStrike" cap="none" normalizeH="0" baseline="0">
                          <a:ln>
                            <a:noFill/>
                          </a:ln>
                          <a:solidFill>
                            <a:srgbClr val="414042"/>
                          </a:solidFill>
                          <a:effectLst/>
                          <a:latin typeface="Comic Sans MS" panose="030F0702030302020204" pitchFamily="66" charset="0"/>
                          <a:cs typeface="Times New Roman" panose="02020603050405020304" pitchFamily="18" charset="0"/>
                        </a:rPr>
                        <a:t>The food is broken up by the teeth. </a:t>
                      </a:r>
                      <a:endParaRPr kumimoji="0" lang="en-GB" altLang="en-US" sz="1700" b="0" i="0" u="none" strike="noStrike" cap="none" normalizeH="0" baseline="0">
                        <a:ln>
                          <a:noFill/>
                        </a:ln>
                        <a:solidFill>
                          <a:srgbClr val="414042"/>
                        </a:solidFill>
                        <a:effectLst/>
                        <a:latin typeface="Comic Sans MS" panose="030F0702030302020204" pitchFamily="66" charset="0"/>
                        <a:cs typeface="Arial" panose="020B0604020202020204" pitchFamily="34" charset="0"/>
                      </a:endParaRPr>
                    </a:p>
                  </a:txBody>
                  <a:tcPr marT="45714" marB="45714" anchor="ctr" horzOverflow="overflow">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90074">
                <a:tc>
                  <a:txBody>
                    <a:bodyPr/>
                    <a:lstStyle>
                      <a:lvl1pPr marL="342900" indent="-342900">
                        <a:spcBef>
                          <a:spcPct val="20000"/>
                        </a:spcBef>
                        <a:tabLst>
                          <a:tab pos="228600" algn="l"/>
                        </a:tabLst>
                        <a:defRPr sz="2800">
                          <a:solidFill>
                            <a:schemeClr val="tx1"/>
                          </a:solidFill>
                          <a:latin typeface="Comic Sans MS" panose="030F0702030302020204" pitchFamily="66" charset="0"/>
                          <a:cs typeface="Arial" panose="020B0604020202020204" pitchFamily="34" charset="0"/>
                        </a:defRPr>
                      </a:lvl1pPr>
                      <a:lvl2pPr marL="800100" indent="-342900">
                        <a:spcBef>
                          <a:spcPct val="20000"/>
                        </a:spcBef>
                        <a:tabLst>
                          <a:tab pos="228600" algn="l"/>
                        </a:tabLst>
                        <a:defRPr sz="2400">
                          <a:solidFill>
                            <a:schemeClr val="tx1"/>
                          </a:solidFill>
                          <a:latin typeface="Comic Sans MS" panose="030F0702030302020204" pitchFamily="66" charset="0"/>
                          <a:cs typeface="Arial" panose="020B0604020202020204" pitchFamily="34" charset="0"/>
                        </a:defRPr>
                      </a:lvl2pPr>
                      <a:lvl3pPr marL="1257300" indent="-342900">
                        <a:spcBef>
                          <a:spcPct val="20000"/>
                        </a:spcBef>
                        <a:tabLst>
                          <a:tab pos="228600" algn="l"/>
                        </a:tabLst>
                        <a:defRPr sz="2000">
                          <a:solidFill>
                            <a:schemeClr val="tx1"/>
                          </a:solidFill>
                          <a:latin typeface="Comic Sans MS" panose="030F0702030302020204" pitchFamily="66" charset="0"/>
                          <a:cs typeface="Arial" panose="020B0604020202020204" pitchFamily="34" charset="0"/>
                        </a:defRPr>
                      </a:lvl3pPr>
                      <a:lvl4pPr marL="1714500" indent="-342900">
                        <a:spcBef>
                          <a:spcPct val="20000"/>
                        </a:spcBef>
                        <a:tabLst>
                          <a:tab pos="228600" algn="l"/>
                        </a:tabLst>
                        <a:defRPr>
                          <a:solidFill>
                            <a:schemeClr val="tx1"/>
                          </a:solidFill>
                          <a:latin typeface="Comic Sans MS" panose="030F0702030302020204" pitchFamily="66" charset="0"/>
                          <a:cs typeface="Arial" panose="020B0604020202020204" pitchFamily="34" charset="0"/>
                        </a:defRPr>
                      </a:lvl4pPr>
                      <a:lvl5pPr marL="2171700" indent="-342900">
                        <a:spcBef>
                          <a:spcPct val="20000"/>
                        </a:spcBef>
                        <a:tabLst>
                          <a:tab pos="228600" algn="l"/>
                        </a:tabLst>
                        <a:defRPr>
                          <a:solidFill>
                            <a:schemeClr val="tx1"/>
                          </a:solidFill>
                          <a:latin typeface="Comic Sans MS" panose="030F0702030302020204" pitchFamily="66" charset="0"/>
                          <a:cs typeface="Arial" panose="020B0604020202020204" pitchFamily="34" charset="0"/>
                        </a:defRPr>
                      </a:lvl5pPr>
                      <a:lvl6pPr marL="2628900" indent="-342900" fontAlgn="base">
                        <a:spcBef>
                          <a:spcPct val="20000"/>
                        </a:spcBef>
                        <a:spcAft>
                          <a:spcPct val="0"/>
                        </a:spcAft>
                        <a:tabLst>
                          <a:tab pos="228600" algn="l"/>
                        </a:tabLst>
                        <a:defRPr>
                          <a:solidFill>
                            <a:schemeClr val="tx1"/>
                          </a:solidFill>
                          <a:latin typeface="Comic Sans MS" panose="030F0702030302020204" pitchFamily="66" charset="0"/>
                          <a:cs typeface="Arial" panose="020B0604020202020204" pitchFamily="34" charset="0"/>
                        </a:defRPr>
                      </a:lvl6pPr>
                      <a:lvl7pPr marL="3086100" indent="-342900" fontAlgn="base">
                        <a:spcBef>
                          <a:spcPct val="20000"/>
                        </a:spcBef>
                        <a:spcAft>
                          <a:spcPct val="0"/>
                        </a:spcAft>
                        <a:tabLst>
                          <a:tab pos="228600" algn="l"/>
                        </a:tabLst>
                        <a:defRPr>
                          <a:solidFill>
                            <a:schemeClr val="tx1"/>
                          </a:solidFill>
                          <a:latin typeface="Comic Sans MS" panose="030F0702030302020204" pitchFamily="66" charset="0"/>
                          <a:cs typeface="Arial" panose="020B0604020202020204" pitchFamily="34" charset="0"/>
                        </a:defRPr>
                      </a:lvl7pPr>
                      <a:lvl8pPr marL="3543300" indent="-342900" fontAlgn="base">
                        <a:spcBef>
                          <a:spcPct val="20000"/>
                        </a:spcBef>
                        <a:spcAft>
                          <a:spcPct val="0"/>
                        </a:spcAft>
                        <a:tabLst>
                          <a:tab pos="228600" algn="l"/>
                        </a:tabLst>
                        <a:defRPr>
                          <a:solidFill>
                            <a:schemeClr val="tx1"/>
                          </a:solidFill>
                          <a:latin typeface="Comic Sans MS" panose="030F0702030302020204" pitchFamily="66" charset="0"/>
                          <a:cs typeface="Arial" panose="020B0604020202020204" pitchFamily="34" charset="0"/>
                        </a:defRPr>
                      </a:lvl8pPr>
                      <a:lvl9pPr marL="4000500" indent="-342900" fontAlgn="base">
                        <a:spcBef>
                          <a:spcPct val="20000"/>
                        </a:spcBef>
                        <a:spcAft>
                          <a:spcPct val="0"/>
                        </a:spcAft>
                        <a:tabLst>
                          <a:tab pos="228600" algn="l"/>
                        </a:tabLst>
                        <a:defRPr>
                          <a:solidFill>
                            <a:schemeClr val="tx1"/>
                          </a:solidFill>
                          <a:latin typeface="Comic Sans MS" panose="030F0702030302020204" pitchFamily="66" charset="0"/>
                          <a:cs typeface="Arial" panose="020B0604020202020204" pitchFamily="34" charset="0"/>
                        </a:defRPr>
                      </a:lvl9pPr>
                    </a:lstStyle>
                    <a:p>
                      <a:pPr marL="342900" marR="0" lvl="0" indent="-342900" algn="l" defTabSz="914400" rtl="0" eaLnBrk="1" fontAlgn="base" latinLnBrk="0" hangingPunct="1">
                        <a:lnSpc>
                          <a:spcPct val="95000"/>
                        </a:lnSpc>
                        <a:spcBef>
                          <a:spcPct val="0"/>
                        </a:spcBef>
                        <a:spcAft>
                          <a:spcPct val="0"/>
                        </a:spcAft>
                        <a:buClrTx/>
                        <a:buSzTx/>
                        <a:buFontTx/>
                        <a:buNone/>
                        <a:tabLst>
                          <a:tab pos="228600" algn="l"/>
                        </a:tabLst>
                      </a:pPr>
                      <a:r>
                        <a:rPr kumimoji="0" lang="en-GB" altLang="en-US" sz="1700" b="0" i="0" u="none" strike="noStrike" cap="none" normalizeH="0" baseline="0">
                          <a:ln>
                            <a:noFill/>
                          </a:ln>
                          <a:solidFill>
                            <a:srgbClr val="414042"/>
                          </a:solidFill>
                          <a:effectLst/>
                          <a:latin typeface="Comic Sans MS" panose="030F0702030302020204" pitchFamily="66" charset="0"/>
                          <a:cs typeface="Times New Roman" panose="02020603050405020304" pitchFamily="18" charset="0"/>
                        </a:rPr>
                        <a:t>Glands secrete saliva.</a:t>
                      </a:r>
                      <a:endParaRPr kumimoji="0" lang="en-GB" altLang="en-US" sz="1700" b="0" i="0" u="none" strike="noStrike" cap="none" normalizeH="0" baseline="0">
                        <a:ln>
                          <a:noFill/>
                        </a:ln>
                        <a:solidFill>
                          <a:srgbClr val="414042"/>
                        </a:solidFill>
                        <a:effectLst/>
                        <a:latin typeface="Comic Sans MS" panose="030F0702030302020204" pitchFamily="66" charset="0"/>
                        <a:cs typeface="Arial" panose="020B0604020202020204" pitchFamily="34" charset="0"/>
                      </a:endParaRPr>
                    </a:p>
                  </a:txBody>
                  <a:tcPr marT="45714" marB="45714" anchor="ctr" horzOverflow="overflow">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noFill/>
                  </a:tcPr>
                </a:tc>
                <a:tc>
                  <a:txBody>
                    <a:bodyPr/>
                    <a:lstStyle>
                      <a:lvl1pPr marL="342900" indent="-342900">
                        <a:spcBef>
                          <a:spcPct val="20000"/>
                        </a:spcBef>
                        <a:defRPr sz="2800">
                          <a:solidFill>
                            <a:schemeClr val="tx1"/>
                          </a:solidFill>
                          <a:latin typeface="Comic Sans MS" panose="030F0702030302020204" pitchFamily="66" charset="0"/>
                          <a:cs typeface="Arial" panose="020B0604020202020204" pitchFamily="34" charset="0"/>
                        </a:defRPr>
                      </a:lvl1pPr>
                      <a:lvl2pPr marL="800100" indent="-342900">
                        <a:spcBef>
                          <a:spcPct val="20000"/>
                        </a:spcBef>
                        <a:defRPr sz="2400">
                          <a:solidFill>
                            <a:schemeClr val="tx1"/>
                          </a:solidFill>
                          <a:latin typeface="Comic Sans MS" panose="030F0702030302020204" pitchFamily="66" charset="0"/>
                          <a:cs typeface="Arial" panose="020B0604020202020204" pitchFamily="34" charset="0"/>
                        </a:defRPr>
                      </a:lvl2pPr>
                      <a:lvl3pPr marL="1257300" indent="-342900">
                        <a:spcBef>
                          <a:spcPct val="20000"/>
                        </a:spcBef>
                        <a:defRPr sz="2000">
                          <a:solidFill>
                            <a:schemeClr val="tx1"/>
                          </a:solidFill>
                          <a:latin typeface="Comic Sans MS" panose="030F0702030302020204" pitchFamily="66" charset="0"/>
                          <a:cs typeface="Arial" panose="020B0604020202020204" pitchFamily="34" charset="0"/>
                        </a:defRPr>
                      </a:lvl3pPr>
                      <a:lvl4pPr marL="1714500" indent="-342900">
                        <a:spcBef>
                          <a:spcPct val="20000"/>
                        </a:spcBef>
                        <a:defRPr>
                          <a:solidFill>
                            <a:schemeClr val="tx1"/>
                          </a:solidFill>
                          <a:latin typeface="Comic Sans MS" panose="030F0702030302020204" pitchFamily="66" charset="0"/>
                          <a:cs typeface="Arial" panose="020B0604020202020204" pitchFamily="34" charset="0"/>
                        </a:defRPr>
                      </a:lvl4pPr>
                      <a:lvl5pPr marL="2171700" indent="-342900">
                        <a:spcBef>
                          <a:spcPct val="20000"/>
                        </a:spcBef>
                        <a:defRPr>
                          <a:solidFill>
                            <a:schemeClr val="tx1"/>
                          </a:solidFill>
                          <a:latin typeface="Comic Sans MS" panose="030F0702030302020204" pitchFamily="66" charset="0"/>
                          <a:cs typeface="Arial" panose="020B0604020202020204" pitchFamily="34" charset="0"/>
                        </a:defRPr>
                      </a:lvl5pPr>
                      <a:lvl6pPr marL="2628900" indent="-3429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3086100" indent="-3429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543300" indent="-3429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4000500" indent="-3429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342900" marR="0" lvl="0" indent="-342900" algn="l" defTabSz="914400" rtl="0" eaLnBrk="1" fontAlgn="base" latinLnBrk="0" hangingPunct="1">
                        <a:lnSpc>
                          <a:spcPct val="95000"/>
                        </a:lnSpc>
                        <a:spcBef>
                          <a:spcPct val="0"/>
                        </a:spcBef>
                        <a:spcAft>
                          <a:spcPct val="0"/>
                        </a:spcAft>
                        <a:buClrTx/>
                        <a:buSzTx/>
                        <a:buFontTx/>
                        <a:buNone/>
                        <a:tabLst/>
                      </a:pPr>
                      <a:r>
                        <a:rPr kumimoji="0" lang="en-GB" altLang="en-US" sz="1700" b="0" i="0" u="none" strike="noStrike" cap="none" normalizeH="0" baseline="0">
                          <a:ln>
                            <a:noFill/>
                          </a:ln>
                          <a:solidFill>
                            <a:srgbClr val="414042"/>
                          </a:solidFill>
                          <a:effectLst/>
                          <a:latin typeface="Comic Sans MS" panose="030F0702030302020204" pitchFamily="66" charset="0"/>
                          <a:cs typeface="Times New Roman" panose="02020603050405020304" pitchFamily="18" charset="0"/>
                        </a:rPr>
                        <a:t>Saliva is   </a:t>
                      </a:r>
                      <a:endParaRPr kumimoji="0" lang="en-GB" altLang="en-US" sz="1700" b="0" i="0" u="none" strike="noStrike" cap="none" normalizeH="0" baseline="0">
                        <a:ln>
                          <a:noFill/>
                        </a:ln>
                        <a:solidFill>
                          <a:srgbClr val="414042"/>
                        </a:solidFill>
                        <a:effectLst/>
                        <a:latin typeface="Comic Sans MS" panose="030F0702030302020204" pitchFamily="66" charset="0"/>
                        <a:cs typeface="Arial" panose="020B0604020202020204" pitchFamily="34" charset="0"/>
                      </a:endParaRPr>
                    </a:p>
                  </a:txBody>
                  <a:tcPr marT="45714" marB="45714" anchor="ctr" horzOverflow="overflow">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90074">
                <a:tc>
                  <a:txBody>
                    <a:bodyPr/>
                    <a:lstStyle>
                      <a:lvl1pPr marL="342900" indent="-342900">
                        <a:spcBef>
                          <a:spcPct val="20000"/>
                        </a:spcBef>
                        <a:tabLst>
                          <a:tab pos="228600" algn="l"/>
                        </a:tabLst>
                        <a:defRPr sz="2800">
                          <a:solidFill>
                            <a:schemeClr val="tx1"/>
                          </a:solidFill>
                          <a:latin typeface="Comic Sans MS" panose="030F0702030302020204" pitchFamily="66" charset="0"/>
                          <a:cs typeface="Arial" panose="020B0604020202020204" pitchFamily="34" charset="0"/>
                        </a:defRPr>
                      </a:lvl1pPr>
                      <a:lvl2pPr marL="800100" indent="-342900">
                        <a:spcBef>
                          <a:spcPct val="20000"/>
                        </a:spcBef>
                        <a:tabLst>
                          <a:tab pos="228600" algn="l"/>
                        </a:tabLst>
                        <a:defRPr sz="2400">
                          <a:solidFill>
                            <a:schemeClr val="tx1"/>
                          </a:solidFill>
                          <a:latin typeface="Comic Sans MS" panose="030F0702030302020204" pitchFamily="66" charset="0"/>
                          <a:cs typeface="Arial" panose="020B0604020202020204" pitchFamily="34" charset="0"/>
                        </a:defRPr>
                      </a:lvl2pPr>
                      <a:lvl3pPr marL="1257300" indent="-342900">
                        <a:spcBef>
                          <a:spcPct val="20000"/>
                        </a:spcBef>
                        <a:tabLst>
                          <a:tab pos="228600" algn="l"/>
                        </a:tabLst>
                        <a:defRPr sz="2000">
                          <a:solidFill>
                            <a:schemeClr val="tx1"/>
                          </a:solidFill>
                          <a:latin typeface="Comic Sans MS" panose="030F0702030302020204" pitchFamily="66" charset="0"/>
                          <a:cs typeface="Arial" panose="020B0604020202020204" pitchFamily="34" charset="0"/>
                        </a:defRPr>
                      </a:lvl3pPr>
                      <a:lvl4pPr marL="1714500" indent="-342900">
                        <a:spcBef>
                          <a:spcPct val="20000"/>
                        </a:spcBef>
                        <a:tabLst>
                          <a:tab pos="228600" algn="l"/>
                        </a:tabLst>
                        <a:defRPr>
                          <a:solidFill>
                            <a:schemeClr val="tx1"/>
                          </a:solidFill>
                          <a:latin typeface="Comic Sans MS" panose="030F0702030302020204" pitchFamily="66" charset="0"/>
                          <a:cs typeface="Arial" panose="020B0604020202020204" pitchFamily="34" charset="0"/>
                        </a:defRPr>
                      </a:lvl4pPr>
                      <a:lvl5pPr marL="2171700" indent="-342900">
                        <a:spcBef>
                          <a:spcPct val="20000"/>
                        </a:spcBef>
                        <a:tabLst>
                          <a:tab pos="228600" algn="l"/>
                        </a:tabLst>
                        <a:defRPr>
                          <a:solidFill>
                            <a:schemeClr val="tx1"/>
                          </a:solidFill>
                          <a:latin typeface="Comic Sans MS" panose="030F0702030302020204" pitchFamily="66" charset="0"/>
                          <a:cs typeface="Arial" panose="020B0604020202020204" pitchFamily="34" charset="0"/>
                        </a:defRPr>
                      </a:lvl5pPr>
                      <a:lvl6pPr marL="2628900" indent="-342900" fontAlgn="base">
                        <a:spcBef>
                          <a:spcPct val="20000"/>
                        </a:spcBef>
                        <a:spcAft>
                          <a:spcPct val="0"/>
                        </a:spcAft>
                        <a:tabLst>
                          <a:tab pos="228600" algn="l"/>
                        </a:tabLst>
                        <a:defRPr>
                          <a:solidFill>
                            <a:schemeClr val="tx1"/>
                          </a:solidFill>
                          <a:latin typeface="Comic Sans MS" panose="030F0702030302020204" pitchFamily="66" charset="0"/>
                          <a:cs typeface="Arial" panose="020B0604020202020204" pitchFamily="34" charset="0"/>
                        </a:defRPr>
                      </a:lvl6pPr>
                      <a:lvl7pPr marL="3086100" indent="-342900" fontAlgn="base">
                        <a:spcBef>
                          <a:spcPct val="20000"/>
                        </a:spcBef>
                        <a:spcAft>
                          <a:spcPct val="0"/>
                        </a:spcAft>
                        <a:tabLst>
                          <a:tab pos="228600" algn="l"/>
                        </a:tabLst>
                        <a:defRPr>
                          <a:solidFill>
                            <a:schemeClr val="tx1"/>
                          </a:solidFill>
                          <a:latin typeface="Comic Sans MS" panose="030F0702030302020204" pitchFamily="66" charset="0"/>
                          <a:cs typeface="Arial" panose="020B0604020202020204" pitchFamily="34" charset="0"/>
                        </a:defRPr>
                      </a:lvl7pPr>
                      <a:lvl8pPr marL="3543300" indent="-342900" fontAlgn="base">
                        <a:spcBef>
                          <a:spcPct val="20000"/>
                        </a:spcBef>
                        <a:spcAft>
                          <a:spcPct val="0"/>
                        </a:spcAft>
                        <a:tabLst>
                          <a:tab pos="228600" algn="l"/>
                        </a:tabLst>
                        <a:defRPr>
                          <a:solidFill>
                            <a:schemeClr val="tx1"/>
                          </a:solidFill>
                          <a:latin typeface="Comic Sans MS" panose="030F0702030302020204" pitchFamily="66" charset="0"/>
                          <a:cs typeface="Arial" panose="020B0604020202020204" pitchFamily="34" charset="0"/>
                        </a:defRPr>
                      </a:lvl8pPr>
                      <a:lvl9pPr marL="4000500" indent="-342900" fontAlgn="base">
                        <a:spcBef>
                          <a:spcPct val="20000"/>
                        </a:spcBef>
                        <a:spcAft>
                          <a:spcPct val="0"/>
                        </a:spcAft>
                        <a:tabLst>
                          <a:tab pos="228600" algn="l"/>
                        </a:tabLst>
                        <a:defRPr>
                          <a:solidFill>
                            <a:schemeClr val="tx1"/>
                          </a:solidFill>
                          <a:latin typeface="Comic Sans MS" panose="030F0702030302020204" pitchFamily="66" charset="0"/>
                          <a:cs typeface="Arial" panose="020B0604020202020204" pitchFamily="34" charset="0"/>
                        </a:defRPr>
                      </a:lvl9pPr>
                    </a:lstStyle>
                    <a:p>
                      <a:pPr marL="342900" marR="0" lvl="0" indent="-342900" algn="l" defTabSz="914400" rtl="0" eaLnBrk="1" fontAlgn="base" latinLnBrk="0" hangingPunct="1">
                        <a:lnSpc>
                          <a:spcPct val="95000"/>
                        </a:lnSpc>
                        <a:spcBef>
                          <a:spcPct val="0"/>
                        </a:spcBef>
                        <a:spcAft>
                          <a:spcPct val="0"/>
                        </a:spcAft>
                        <a:buClrTx/>
                        <a:buSzTx/>
                        <a:buFontTx/>
                        <a:buNone/>
                        <a:tabLst>
                          <a:tab pos="228600" algn="l"/>
                        </a:tabLst>
                      </a:pPr>
                      <a:r>
                        <a:rPr kumimoji="0" lang="en-GB" altLang="en-US" sz="1700" b="0" i="0" u="none" strike="noStrike" cap="none" normalizeH="0" baseline="0">
                          <a:ln>
                            <a:noFill/>
                          </a:ln>
                          <a:solidFill>
                            <a:srgbClr val="414042"/>
                          </a:solidFill>
                          <a:effectLst/>
                          <a:latin typeface="Comic Sans MS" panose="030F0702030302020204" pitchFamily="66" charset="0"/>
                          <a:cs typeface="Times New Roman" panose="02020603050405020304" pitchFamily="18" charset="0"/>
                        </a:rPr>
                        <a:t>Saliva   </a:t>
                      </a:r>
                      <a:endParaRPr kumimoji="0" lang="en-GB" altLang="en-US" sz="1700" b="0" i="0" u="none" strike="noStrike" cap="none" normalizeH="0" baseline="0">
                        <a:ln>
                          <a:noFill/>
                        </a:ln>
                        <a:solidFill>
                          <a:srgbClr val="414042"/>
                        </a:solidFill>
                        <a:effectLst/>
                        <a:latin typeface="Comic Sans MS" panose="030F0702030302020204" pitchFamily="66" charset="0"/>
                        <a:cs typeface="Arial" panose="020B0604020202020204" pitchFamily="34" charset="0"/>
                      </a:endParaRPr>
                    </a:p>
                  </a:txBody>
                  <a:tcPr marT="45714" marB="45714" anchor="ctr" horzOverflow="overflow">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noFill/>
                  </a:tcPr>
                </a:tc>
                <a:tc>
                  <a:txBody>
                    <a:bodyPr/>
                    <a:lstStyle>
                      <a:lvl1pPr marL="342900" indent="-342900">
                        <a:spcBef>
                          <a:spcPct val="20000"/>
                        </a:spcBef>
                        <a:defRPr sz="2800">
                          <a:solidFill>
                            <a:schemeClr val="tx1"/>
                          </a:solidFill>
                          <a:latin typeface="Comic Sans MS" panose="030F0702030302020204" pitchFamily="66" charset="0"/>
                          <a:cs typeface="Arial" panose="020B0604020202020204" pitchFamily="34" charset="0"/>
                        </a:defRPr>
                      </a:lvl1pPr>
                      <a:lvl2pPr marL="800100" indent="-342900">
                        <a:spcBef>
                          <a:spcPct val="20000"/>
                        </a:spcBef>
                        <a:defRPr sz="2400">
                          <a:solidFill>
                            <a:schemeClr val="tx1"/>
                          </a:solidFill>
                          <a:latin typeface="Comic Sans MS" panose="030F0702030302020204" pitchFamily="66" charset="0"/>
                          <a:cs typeface="Arial" panose="020B0604020202020204" pitchFamily="34" charset="0"/>
                        </a:defRPr>
                      </a:lvl2pPr>
                      <a:lvl3pPr marL="1257300" indent="-342900">
                        <a:spcBef>
                          <a:spcPct val="20000"/>
                        </a:spcBef>
                        <a:defRPr sz="2000">
                          <a:solidFill>
                            <a:schemeClr val="tx1"/>
                          </a:solidFill>
                          <a:latin typeface="Comic Sans MS" panose="030F0702030302020204" pitchFamily="66" charset="0"/>
                          <a:cs typeface="Arial" panose="020B0604020202020204" pitchFamily="34" charset="0"/>
                        </a:defRPr>
                      </a:lvl3pPr>
                      <a:lvl4pPr marL="1714500" indent="-342900">
                        <a:spcBef>
                          <a:spcPct val="20000"/>
                        </a:spcBef>
                        <a:defRPr>
                          <a:solidFill>
                            <a:schemeClr val="tx1"/>
                          </a:solidFill>
                          <a:latin typeface="Comic Sans MS" panose="030F0702030302020204" pitchFamily="66" charset="0"/>
                          <a:cs typeface="Arial" panose="020B0604020202020204" pitchFamily="34" charset="0"/>
                        </a:defRPr>
                      </a:lvl4pPr>
                      <a:lvl5pPr marL="2171700" indent="-342900">
                        <a:spcBef>
                          <a:spcPct val="20000"/>
                        </a:spcBef>
                        <a:defRPr>
                          <a:solidFill>
                            <a:schemeClr val="tx1"/>
                          </a:solidFill>
                          <a:latin typeface="Comic Sans MS" panose="030F0702030302020204" pitchFamily="66" charset="0"/>
                          <a:cs typeface="Arial" panose="020B0604020202020204" pitchFamily="34" charset="0"/>
                        </a:defRPr>
                      </a:lvl5pPr>
                      <a:lvl6pPr marL="2628900" indent="-3429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3086100" indent="-3429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543300" indent="-3429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4000500" indent="-3429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342900" marR="0" lvl="0" indent="-342900" algn="l" defTabSz="914400" rtl="0" eaLnBrk="1" fontAlgn="base" latinLnBrk="0" hangingPunct="1">
                        <a:lnSpc>
                          <a:spcPct val="95000"/>
                        </a:lnSpc>
                        <a:spcBef>
                          <a:spcPct val="0"/>
                        </a:spcBef>
                        <a:spcAft>
                          <a:spcPct val="0"/>
                        </a:spcAft>
                        <a:buClrTx/>
                        <a:buSzTx/>
                        <a:buFontTx/>
                        <a:buNone/>
                        <a:tabLst/>
                      </a:pPr>
                      <a:r>
                        <a:rPr kumimoji="0" lang="en-GB" altLang="en-US" sz="1700" b="0" i="0" u="none" strike="noStrike" cap="none" normalizeH="0" baseline="0">
                          <a:ln>
                            <a:noFill/>
                          </a:ln>
                          <a:solidFill>
                            <a:srgbClr val="414042"/>
                          </a:solidFill>
                          <a:effectLst/>
                          <a:latin typeface="Comic Sans MS" panose="030F0702030302020204" pitchFamily="66" charset="0"/>
                          <a:cs typeface="Times New Roman" panose="02020603050405020304" pitchFamily="18" charset="0"/>
                        </a:rPr>
                        <a:t>The food is broken down by saliva.</a:t>
                      </a:r>
                      <a:endParaRPr kumimoji="0" lang="en-GB" altLang="en-US" sz="1700" b="0" i="0" u="none" strike="noStrike" cap="none" normalizeH="0" baseline="0">
                        <a:ln>
                          <a:noFill/>
                        </a:ln>
                        <a:solidFill>
                          <a:srgbClr val="414042"/>
                        </a:solidFill>
                        <a:effectLst/>
                        <a:latin typeface="Comic Sans MS" panose="030F0702030302020204" pitchFamily="66" charset="0"/>
                        <a:cs typeface="Arial" panose="020B0604020202020204" pitchFamily="34" charset="0"/>
                      </a:endParaRPr>
                    </a:p>
                  </a:txBody>
                  <a:tcPr marT="45714" marB="45714" anchor="ctr" horzOverflow="overflow">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524666">
                <a:tc>
                  <a:txBody>
                    <a:bodyPr/>
                    <a:lstStyle>
                      <a:lvl1pPr>
                        <a:spcBef>
                          <a:spcPct val="20000"/>
                        </a:spcBef>
                        <a:tabLst>
                          <a:tab pos="228600" algn="l"/>
                        </a:tabLst>
                        <a:defRPr sz="2800">
                          <a:solidFill>
                            <a:schemeClr val="tx1"/>
                          </a:solidFill>
                          <a:latin typeface="Comic Sans MS" panose="030F0702030302020204" pitchFamily="66" charset="0"/>
                          <a:cs typeface="Arial" panose="020B0604020202020204" pitchFamily="34" charset="0"/>
                        </a:defRPr>
                      </a:lvl1pPr>
                      <a:lvl2pPr marL="879475" indent="-342900">
                        <a:spcBef>
                          <a:spcPct val="20000"/>
                        </a:spcBef>
                        <a:tabLst>
                          <a:tab pos="228600" algn="l"/>
                        </a:tabLst>
                        <a:defRPr sz="2400">
                          <a:solidFill>
                            <a:schemeClr val="tx1"/>
                          </a:solidFill>
                          <a:latin typeface="Comic Sans MS" panose="030F0702030302020204" pitchFamily="66" charset="0"/>
                          <a:cs typeface="Arial" panose="020B0604020202020204" pitchFamily="34" charset="0"/>
                        </a:defRPr>
                      </a:lvl2pPr>
                      <a:lvl3pPr marL="1401763" indent="-342900">
                        <a:spcBef>
                          <a:spcPct val="20000"/>
                        </a:spcBef>
                        <a:tabLst>
                          <a:tab pos="228600" algn="l"/>
                        </a:tabLst>
                        <a:defRPr sz="2000">
                          <a:solidFill>
                            <a:schemeClr val="tx1"/>
                          </a:solidFill>
                          <a:latin typeface="Comic Sans MS" panose="030F0702030302020204" pitchFamily="66" charset="0"/>
                          <a:cs typeface="Arial" panose="020B0604020202020204" pitchFamily="34" charset="0"/>
                        </a:defRPr>
                      </a:lvl3pPr>
                      <a:lvl4pPr marL="1924050" indent="-342900">
                        <a:spcBef>
                          <a:spcPct val="20000"/>
                        </a:spcBef>
                        <a:tabLst>
                          <a:tab pos="228600" algn="l"/>
                        </a:tabLst>
                        <a:defRPr>
                          <a:solidFill>
                            <a:schemeClr val="tx1"/>
                          </a:solidFill>
                          <a:latin typeface="Comic Sans MS" panose="030F0702030302020204" pitchFamily="66" charset="0"/>
                          <a:cs typeface="Arial" panose="020B0604020202020204" pitchFamily="34" charset="0"/>
                        </a:defRPr>
                      </a:lvl4pPr>
                      <a:lvl5pPr marL="2446338" indent="-342900">
                        <a:spcBef>
                          <a:spcPct val="20000"/>
                        </a:spcBef>
                        <a:tabLst>
                          <a:tab pos="228600" algn="l"/>
                        </a:tabLst>
                        <a:defRPr>
                          <a:solidFill>
                            <a:schemeClr val="tx1"/>
                          </a:solidFill>
                          <a:latin typeface="Comic Sans MS" panose="030F0702030302020204" pitchFamily="66" charset="0"/>
                          <a:cs typeface="Arial" panose="020B0604020202020204" pitchFamily="34" charset="0"/>
                        </a:defRPr>
                      </a:lvl5pPr>
                      <a:lvl6pPr marL="2903538" indent="-342900" fontAlgn="base">
                        <a:spcBef>
                          <a:spcPct val="20000"/>
                        </a:spcBef>
                        <a:spcAft>
                          <a:spcPct val="0"/>
                        </a:spcAft>
                        <a:tabLst>
                          <a:tab pos="228600" algn="l"/>
                        </a:tabLst>
                        <a:defRPr>
                          <a:solidFill>
                            <a:schemeClr val="tx1"/>
                          </a:solidFill>
                          <a:latin typeface="Comic Sans MS" panose="030F0702030302020204" pitchFamily="66" charset="0"/>
                          <a:cs typeface="Arial" panose="020B0604020202020204" pitchFamily="34" charset="0"/>
                        </a:defRPr>
                      </a:lvl6pPr>
                      <a:lvl7pPr marL="3360738" indent="-342900" fontAlgn="base">
                        <a:spcBef>
                          <a:spcPct val="20000"/>
                        </a:spcBef>
                        <a:spcAft>
                          <a:spcPct val="0"/>
                        </a:spcAft>
                        <a:tabLst>
                          <a:tab pos="228600" algn="l"/>
                        </a:tabLst>
                        <a:defRPr>
                          <a:solidFill>
                            <a:schemeClr val="tx1"/>
                          </a:solidFill>
                          <a:latin typeface="Comic Sans MS" panose="030F0702030302020204" pitchFamily="66" charset="0"/>
                          <a:cs typeface="Arial" panose="020B0604020202020204" pitchFamily="34" charset="0"/>
                        </a:defRPr>
                      </a:lvl7pPr>
                      <a:lvl8pPr marL="3817938" indent="-342900" fontAlgn="base">
                        <a:spcBef>
                          <a:spcPct val="20000"/>
                        </a:spcBef>
                        <a:spcAft>
                          <a:spcPct val="0"/>
                        </a:spcAft>
                        <a:tabLst>
                          <a:tab pos="228600" algn="l"/>
                        </a:tabLst>
                        <a:defRPr>
                          <a:solidFill>
                            <a:schemeClr val="tx1"/>
                          </a:solidFill>
                          <a:latin typeface="Comic Sans MS" panose="030F0702030302020204" pitchFamily="66" charset="0"/>
                          <a:cs typeface="Arial" panose="020B0604020202020204" pitchFamily="34" charset="0"/>
                        </a:defRPr>
                      </a:lvl8pPr>
                      <a:lvl9pPr marL="4275138" indent="-342900" fontAlgn="base">
                        <a:spcBef>
                          <a:spcPct val="20000"/>
                        </a:spcBef>
                        <a:spcAft>
                          <a:spcPct val="0"/>
                        </a:spcAft>
                        <a:tabLst>
                          <a:tab pos="228600" algn="l"/>
                        </a:tabLs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95000"/>
                        </a:lnSpc>
                        <a:spcBef>
                          <a:spcPct val="0"/>
                        </a:spcBef>
                        <a:spcAft>
                          <a:spcPct val="0"/>
                        </a:spcAft>
                        <a:buClrTx/>
                        <a:buSzTx/>
                        <a:buFontTx/>
                        <a:buNone/>
                        <a:tabLst>
                          <a:tab pos="228600" algn="l"/>
                        </a:tabLst>
                      </a:pPr>
                      <a:r>
                        <a:rPr kumimoji="0" lang="en-GB" altLang="en-US" sz="1700" b="0" i="0" u="none" strike="noStrike" cap="none" normalizeH="0" baseline="0">
                          <a:ln>
                            <a:noFill/>
                          </a:ln>
                          <a:solidFill>
                            <a:srgbClr val="414042"/>
                          </a:solidFill>
                          <a:effectLst/>
                          <a:latin typeface="Comic Sans MS" panose="030F0702030302020204" pitchFamily="66" charset="0"/>
                          <a:cs typeface="Times New Roman" panose="02020603050405020304" pitchFamily="18" charset="0"/>
                        </a:rPr>
                        <a:t>The teeth bite and chew the food.</a:t>
                      </a:r>
                      <a:endParaRPr kumimoji="0" lang="en-GB" altLang="en-US" sz="1700" b="0" i="0" u="none" strike="noStrike" cap="none" normalizeH="0" baseline="0">
                        <a:ln>
                          <a:noFill/>
                        </a:ln>
                        <a:solidFill>
                          <a:srgbClr val="414042"/>
                        </a:solidFill>
                        <a:effectLst/>
                        <a:latin typeface="Comic Sans MS" panose="030F0702030302020204" pitchFamily="66" charset="0"/>
                        <a:cs typeface="Arial" panose="020B0604020202020204" pitchFamily="34" charset="0"/>
                      </a:endParaRPr>
                    </a:p>
                  </a:txBody>
                  <a:tcPr marT="45714" marB="45714" anchor="ctr" horzOverflow="overflow">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noFill/>
                  </a:tcPr>
                </a:tc>
                <a:tc>
                  <a:txBody>
                    <a:bodyPr/>
                    <a:lstStyle>
                      <a:lvl1pPr marL="342900" indent="-342900">
                        <a:spcBef>
                          <a:spcPct val="20000"/>
                        </a:spcBef>
                        <a:defRPr sz="2800">
                          <a:solidFill>
                            <a:schemeClr val="tx1"/>
                          </a:solidFill>
                          <a:latin typeface="Comic Sans MS" panose="030F0702030302020204" pitchFamily="66" charset="0"/>
                          <a:cs typeface="Arial" panose="020B0604020202020204" pitchFamily="34" charset="0"/>
                        </a:defRPr>
                      </a:lvl1pPr>
                      <a:lvl2pPr marL="800100" indent="-342900">
                        <a:spcBef>
                          <a:spcPct val="20000"/>
                        </a:spcBef>
                        <a:defRPr sz="2400">
                          <a:solidFill>
                            <a:schemeClr val="tx1"/>
                          </a:solidFill>
                          <a:latin typeface="Comic Sans MS" panose="030F0702030302020204" pitchFamily="66" charset="0"/>
                          <a:cs typeface="Arial" panose="020B0604020202020204" pitchFamily="34" charset="0"/>
                        </a:defRPr>
                      </a:lvl2pPr>
                      <a:lvl3pPr marL="1257300" indent="-342900">
                        <a:spcBef>
                          <a:spcPct val="20000"/>
                        </a:spcBef>
                        <a:defRPr sz="2000">
                          <a:solidFill>
                            <a:schemeClr val="tx1"/>
                          </a:solidFill>
                          <a:latin typeface="Comic Sans MS" panose="030F0702030302020204" pitchFamily="66" charset="0"/>
                          <a:cs typeface="Arial" panose="020B0604020202020204" pitchFamily="34" charset="0"/>
                        </a:defRPr>
                      </a:lvl3pPr>
                      <a:lvl4pPr marL="1714500" indent="-342900">
                        <a:spcBef>
                          <a:spcPct val="20000"/>
                        </a:spcBef>
                        <a:defRPr>
                          <a:solidFill>
                            <a:schemeClr val="tx1"/>
                          </a:solidFill>
                          <a:latin typeface="Comic Sans MS" panose="030F0702030302020204" pitchFamily="66" charset="0"/>
                          <a:cs typeface="Arial" panose="020B0604020202020204" pitchFamily="34" charset="0"/>
                        </a:defRPr>
                      </a:lvl4pPr>
                      <a:lvl5pPr marL="2171700" indent="-342900">
                        <a:spcBef>
                          <a:spcPct val="20000"/>
                        </a:spcBef>
                        <a:defRPr>
                          <a:solidFill>
                            <a:schemeClr val="tx1"/>
                          </a:solidFill>
                          <a:latin typeface="Comic Sans MS" panose="030F0702030302020204" pitchFamily="66" charset="0"/>
                          <a:cs typeface="Arial" panose="020B0604020202020204" pitchFamily="34" charset="0"/>
                        </a:defRPr>
                      </a:lvl5pPr>
                      <a:lvl6pPr marL="2628900" indent="-3429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3086100" indent="-3429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543300" indent="-3429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4000500" indent="-3429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342900" marR="0" lvl="0" indent="-342900" algn="l" defTabSz="914400" rtl="0" eaLnBrk="1" fontAlgn="base" latinLnBrk="0" hangingPunct="1">
                        <a:lnSpc>
                          <a:spcPct val="95000"/>
                        </a:lnSpc>
                        <a:spcBef>
                          <a:spcPct val="0"/>
                        </a:spcBef>
                        <a:spcAft>
                          <a:spcPct val="0"/>
                        </a:spcAft>
                        <a:buClrTx/>
                        <a:buSzTx/>
                        <a:buFontTx/>
                        <a:buNone/>
                        <a:tabLst/>
                      </a:pPr>
                      <a:r>
                        <a:rPr kumimoji="0" lang="en-GB" altLang="en-US" sz="1700" b="0" i="0" u="none" strike="noStrike" cap="none" normalizeH="0" baseline="0">
                          <a:ln>
                            <a:noFill/>
                          </a:ln>
                          <a:solidFill>
                            <a:srgbClr val="414042"/>
                          </a:solidFill>
                          <a:effectLst/>
                          <a:latin typeface="Comic Sans MS" panose="030F0702030302020204" pitchFamily="66" charset="0"/>
                          <a:cs typeface="Times New Roman" panose="02020603050405020304" pitchFamily="18" charset="0"/>
                        </a:rPr>
                        <a:t>The food is   </a:t>
                      </a:r>
                      <a:endParaRPr kumimoji="0" lang="en-GB" altLang="en-US" sz="1700" b="0" i="0" u="none" strike="noStrike" cap="none" normalizeH="0" baseline="0">
                        <a:ln>
                          <a:noFill/>
                        </a:ln>
                        <a:solidFill>
                          <a:srgbClr val="414042"/>
                        </a:solidFill>
                        <a:effectLst/>
                        <a:latin typeface="Comic Sans MS" panose="030F0702030302020204" pitchFamily="66" charset="0"/>
                        <a:cs typeface="Arial" panose="020B0604020202020204" pitchFamily="34" charset="0"/>
                      </a:endParaRPr>
                    </a:p>
                  </a:txBody>
                  <a:tcPr marT="45714" marB="45714" anchor="ctr" horzOverflow="overflow">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90074">
                <a:tc>
                  <a:txBody>
                    <a:bodyPr/>
                    <a:lstStyle>
                      <a:lvl1pPr marL="342900" indent="-342900">
                        <a:spcBef>
                          <a:spcPct val="20000"/>
                        </a:spcBef>
                        <a:tabLst>
                          <a:tab pos="228600" algn="l"/>
                        </a:tabLst>
                        <a:defRPr sz="2800">
                          <a:solidFill>
                            <a:schemeClr val="tx1"/>
                          </a:solidFill>
                          <a:latin typeface="Comic Sans MS" panose="030F0702030302020204" pitchFamily="66" charset="0"/>
                          <a:cs typeface="Arial" panose="020B0604020202020204" pitchFamily="34" charset="0"/>
                        </a:defRPr>
                      </a:lvl1pPr>
                      <a:lvl2pPr marL="800100" indent="-342900">
                        <a:spcBef>
                          <a:spcPct val="20000"/>
                        </a:spcBef>
                        <a:tabLst>
                          <a:tab pos="228600" algn="l"/>
                        </a:tabLst>
                        <a:defRPr sz="2400">
                          <a:solidFill>
                            <a:schemeClr val="tx1"/>
                          </a:solidFill>
                          <a:latin typeface="Comic Sans MS" panose="030F0702030302020204" pitchFamily="66" charset="0"/>
                          <a:cs typeface="Arial" panose="020B0604020202020204" pitchFamily="34" charset="0"/>
                        </a:defRPr>
                      </a:lvl2pPr>
                      <a:lvl3pPr marL="1257300" indent="-342900">
                        <a:spcBef>
                          <a:spcPct val="20000"/>
                        </a:spcBef>
                        <a:tabLst>
                          <a:tab pos="228600" algn="l"/>
                        </a:tabLst>
                        <a:defRPr sz="2000">
                          <a:solidFill>
                            <a:schemeClr val="tx1"/>
                          </a:solidFill>
                          <a:latin typeface="Comic Sans MS" panose="030F0702030302020204" pitchFamily="66" charset="0"/>
                          <a:cs typeface="Arial" panose="020B0604020202020204" pitchFamily="34" charset="0"/>
                        </a:defRPr>
                      </a:lvl3pPr>
                      <a:lvl4pPr marL="1714500" indent="-342900">
                        <a:spcBef>
                          <a:spcPct val="20000"/>
                        </a:spcBef>
                        <a:tabLst>
                          <a:tab pos="228600" algn="l"/>
                        </a:tabLst>
                        <a:defRPr>
                          <a:solidFill>
                            <a:schemeClr val="tx1"/>
                          </a:solidFill>
                          <a:latin typeface="Comic Sans MS" panose="030F0702030302020204" pitchFamily="66" charset="0"/>
                          <a:cs typeface="Arial" panose="020B0604020202020204" pitchFamily="34" charset="0"/>
                        </a:defRPr>
                      </a:lvl4pPr>
                      <a:lvl5pPr marL="2171700" indent="-342900">
                        <a:spcBef>
                          <a:spcPct val="20000"/>
                        </a:spcBef>
                        <a:tabLst>
                          <a:tab pos="228600" algn="l"/>
                        </a:tabLst>
                        <a:defRPr>
                          <a:solidFill>
                            <a:schemeClr val="tx1"/>
                          </a:solidFill>
                          <a:latin typeface="Comic Sans MS" panose="030F0702030302020204" pitchFamily="66" charset="0"/>
                          <a:cs typeface="Arial" panose="020B0604020202020204" pitchFamily="34" charset="0"/>
                        </a:defRPr>
                      </a:lvl5pPr>
                      <a:lvl6pPr marL="2628900" indent="-342900" fontAlgn="base">
                        <a:spcBef>
                          <a:spcPct val="20000"/>
                        </a:spcBef>
                        <a:spcAft>
                          <a:spcPct val="0"/>
                        </a:spcAft>
                        <a:tabLst>
                          <a:tab pos="228600" algn="l"/>
                        </a:tabLst>
                        <a:defRPr>
                          <a:solidFill>
                            <a:schemeClr val="tx1"/>
                          </a:solidFill>
                          <a:latin typeface="Comic Sans MS" panose="030F0702030302020204" pitchFamily="66" charset="0"/>
                          <a:cs typeface="Arial" panose="020B0604020202020204" pitchFamily="34" charset="0"/>
                        </a:defRPr>
                      </a:lvl6pPr>
                      <a:lvl7pPr marL="3086100" indent="-342900" fontAlgn="base">
                        <a:spcBef>
                          <a:spcPct val="20000"/>
                        </a:spcBef>
                        <a:spcAft>
                          <a:spcPct val="0"/>
                        </a:spcAft>
                        <a:tabLst>
                          <a:tab pos="228600" algn="l"/>
                        </a:tabLst>
                        <a:defRPr>
                          <a:solidFill>
                            <a:schemeClr val="tx1"/>
                          </a:solidFill>
                          <a:latin typeface="Comic Sans MS" panose="030F0702030302020204" pitchFamily="66" charset="0"/>
                          <a:cs typeface="Arial" panose="020B0604020202020204" pitchFamily="34" charset="0"/>
                        </a:defRPr>
                      </a:lvl7pPr>
                      <a:lvl8pPr marL="3543300" indent="-342900" fontAlgn="base">
                        <a:spcBef>
                          <a:spcPct val="20000"/>
                        </a:spcBef>
                        <a:spcAft>
                          <a:spcPct val="0"/>
                        </a:spcAft>
                        <a:tabLst>
                          <a:tab pos="228600" algn="l"/>
                        </a:tabLst>
                        <a:defRPr>
                          <a:solidFill>
                            <a:schemeClr val="tx1"/>
                          </a:solidFill>
                          <a:latin typeface="Comic Sans MS" panose="030F0702030302020204" pitchFamily="66" charset="0"/>
                          <a:cs typeface="Arial" panose="020B0604020202020204" pitchFamily="34" charset="0"/>
                        </a:defRPr>
                      </a:lvl8pPr>
                      <a:lvl9pPr marL="4000500" indent="-342900" fontAlgn="base">
                        <a:spcBef>
                          <a:spcPct val="20000"/>
                        </a:spcBef>
                        <a:spcAft>
                          <a:spcPct val="0"/>
                        </a:spcAft>
                        <a:tabLst>
                          <a:tab pos="228600" algn="l"/>
                        </a:tabLst>
                        <a:defRPr>
                          <a:solidFill>
                            <a:schemeClr val="tx1"/>
                          </a:solidFill>
                          <a:latin typeface="Comic Sans MS" panose="030F0702030302020204" pitchFamily="66" charset="0"/>
                          <a:cs typeface="Arial" panose="020B0604020202020204" pitchFamily="34" charset="0"/>
                        </a:defRPr>
                      </a:lvl9pPr>
                    </a:lstStyle>
                    <a:p>
                      <a:pPr marL="342900" marR="0" lvl="0" indent="-342900" algn="l" defTabSz="914400" rtl="0" eaLnBrk="1" fontAlgn="base" latinLnBrk="0" hangingPunct="1">
                        <a:lnSpc>
                          <a:spcPct val="95000"/>
                        </a:lnSpc>
                        <a:spcBef>
                          <a:spcPct val="0"/>
                        </a:spcBef>
                        <a:spcAft>
                          <a:spcPct val="0"/>
                        </a:spcAft>
                        <a:buClrTx/>
                        <a:buSzTx/>
                        <a:buFontTx/>
                        <a:buNone/>
                        <a:tabLst>
                          <a:tab pos="228600" algn="l"/>
                        </a:tabLst>
                      </a:pPr>
                      <a:r>
                        <a:rPr kumimoji="0" lang="en-GB" altLang="en-US" sz="1700" b="0" i="0" u="none" strike="noStrike" cap="none" normalizeH="0" baseline="0">
                          <a:ln>
                            <a:noFill/>
                          </a:ln>
                          <a:solidFill>
                            <a:srgbClr val="414042"/>
                          </a:solidFill>
                          <a:effectLst/>
                          <a:latin typeface="Comic Sans MS" panose="030F0702030302020204" pitchFamily="66" charset="0"/>
                          <a:cs typeface="Times New Roman" panose="02020603050405020304" pitchFamily="18" charset="0"/>
                        </a:rPr>
                        <a:t>   </a:t>
                      </a:r>
                      <a:endParaRPr kumimoji="0" lang="en-GB" altLang="en-US" sz="1700" b="0" i="0" u="none" strike="noStrike" cap="none" normalizeH="0" baseline="0">
                        <a:ln>
                          <a:noFill/>
                        </a:ln>
                        <a:solidFill>
                          <a:srgbClr val="414042"/>
                        </a:solidFill>
                        <a:effectLst/>
                        <a:latin typeface="Comic Sans MS" panose="030F0702030302020204" pitchFamily="66" charset="0"/>
                        <a:cs typeface="Arial" panose="020B0604020202020204" pitchFamily="34" charset="0"/>
                      </a:endParaRPr>
                    </a:p>
                  </a:txBody>
                  <a:tcPr marT="45714" marB="45714" anchor="ctr" horzOverflow="overflow">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noFill/>
                  </a:tcPr>
                </a:tc>
                <a:tc>
                  <a:txBody>
                    <a:bodyPr/>
                    <a:lstStyle>
                      <a:lvl1pPr marL="342900" indent="-342900">
                        <a:spcBef>
                          <a:spcPct val="20000"/>
                        </a:spcBef>
                        <a:defRPr sz="2800">
                          <a:solidFill>
                            <a:schemeClr val="tx1"/>
                          </a:solidFill>
                          <a:latin typeface="Comic Sans MS" panose="030F0702030302020204" pitchFamily="66" charset="0"/>
                          <a:cs typeface="Arial" panose="020B0604020202020204" pitchFamily="34" charset="0"/>
                        </a:defRPr>
                      </a:lvl1pPr>
                      <a:lvl2pPr marL="800100" indent="-342900">
                        <a:spcBef>
                          <a:spcPct val="20000"/>
                        </a:spcBef>
                        <a:defRPr sz="2400">
                          <a:solidFill>
                            <a:schemeClr val="tx1"/>
                          </a:solidFill>
                          <a:latin typeface="Comic Sans MS" panose="030F0702030302020204" pitchFamily="66" charset="0"/>
                          <a:cs typeface="Arial" panose="020B0604020202020204" pitchFamily="34" charset="0"/>
                        </a:defRPr>
                      </a:lvl2pPr>
                      <a:lvl3pPr marL="1257300" indent="-342900">
                        <a:spcBef>
                          <a:spcPct val="20000"/>
                        </a:spcBef>
                        <a:defRPr sz="2000">
                          <a:solidFill>
                            <a:schemeClr val="tx1"/>
                          </a:solidFill>
                          <a:latin typeface="Comic Sans MS" panose="030F0702030302020204" pitchFamily="66" charset="0"/>
                          <a:cs typeface="Arial" panose="020B0604020202020204" pitchFamily="34" charset="0"/>
                        </a:defRPr>
                      </a:lvl3pPr>
                      <a:lvl4pPr marL="1714500" indent="-342900">
                        <a:spcBef>
                          <a:spcPct val="20000"/>
                        </a:spcBef>
                        <a:defRPr>
                          <a:solidFill>
                            <a:schemeClr val="tx1"/>
                          </a:solidFill>
                          <a:latin typeface="Comic Sans MS" panose="030F0702030302020204" pitchFamily="66" charset="0"/>
                          <a:cs typeface="Arial" panose="020B0604020202020204" pitchFamily="34" charset="0"/>
                        </a:defRPr>
                      </a:lvl4pPr>
                      <a:lvl5pPr marL="2171700" indent="-342900">
                        <a:spcBef>
                          <a:spcPct val="20000"/>
                        </a:spcBef>
                        <a:defRPr>
                          <a:solidFill>
                            <a:schemeClr val="tx1"/>
                          </a:solidFill>
                          <a:latin typeface="Comic Sans MS" panose="030F0702030302020204" pitchFamily="66" charset="0"/>
                          <a:cs typeface="Arial" panose="020B0604020202020204" pitchFamily="34" charset="0"/>
                        </a:defRPr>
                      </a:lvl5pPr>
                      <a:lvl6pPr marL="2628900" indent="-3429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3086100" indent="-3429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543300" indent="-3429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4000500" indent="-3429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342900" marR="0" lvl="0" indent="-342900" algn="l" defTabSz="914400" rtl="0" eaLnBrk="1" fontAlgn="base" latinLnBrk="0" hangingPunct="1">
                        <a:lnSpc>
                          <a:spcPct val="95000"/>
                        </a:lnSpc>
                        <a:spcBef>
                          <a:spcPct val="0"/>
                        </a:spcBef>
                        <a:spcAft>
                          <a:spcPct val="0"/>
                        </a:spcAft>
                        <a:buClrTx/>
                        <a:buSzTx/>
                        <a:buFontTx/>
                        <a:buNone/>
                        <a:tabLst/>
                      </a:pPr>
                      <a:r>
                        <a:rPr kumimoji="0" lang="en-GB" altLang="en-US" sz="1700" b="0" i="0" u="none" strike="noStrike" cap="none" normalizeH="0" baseline="0">
                          <a:ln>
                            <a:noFill/>
                          </a:ln>
                          <a:solidFill>
                            <a:srgbClr val="414042"/>
                          </a:solidFill>
                          <a:effectLst/>
                          <a:latin typeface="Comic Sans MS" panose="030F0702030302020204" pitchFamily="66" charset="0"/>
                          <a:cs typeface="Times New Roman" panose="02020603050405020304" pitchFamily="18" charset="0"/>
                        </a:rPr>
                        <a:t>Teeth are covered by enamel.</a:t>
                      </a:r>
                      <a:endParaRPr kumimoji="0" lang="en-GB" altLang="en-US" sz="1700" b="0" i="0" u="none" strike="noStrike" cap="none" normalizeH="0" baseline="0">
                        <a:ln>
                          <a:noFill/>
                        </a:ln>
                        <a:solidFill>
                          <a:srgbClr val="414042"/>
                        </a:solidFill>
                        <a:effectLst/>
                        <a:latin typeface="Comic Sans MS" panose="030F0702030302020204" pitchFamily="66" charset="0"/>
                        <a:cs typeface="Arial" panose="020B0604020202020204" pitchFamily="34" charset="0"/>
                      </a:endParaRPr>
                    </a:p>
                  </a:txBody>
                  <a:tcPr marT="45714" marB="45714" anchor="ctr" horzOverflow="overflow">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90074">
                <a:tc>
                  <a:txBody>
                    <a:bodyPr/>
                    <a:lstStyle>
                      <a:lvl1pPr marL="342900" indent="-342900">
                        <a:spcBef>
                          <a:spcPct val="20000"/>
                        </a:spcBef>
                        <a:tabLst>
                          <a:tab pos="228600" algn="l"/>
                        </a:tabLst>
                        <a:defRPr sz="2800">
                          <a:solidFill>
                            <a:schemeClr val="tx1"/>
                          </a:solidFill>
                          <a:latin typeface="Comic Sans MS" panose="030F0702030302020204" pitchFamily="66" charset="0"/>
                          <a:cs typeface="Arial" panose="020B0604020202020204" pitchFamily="34" charset="0"/>
                        </a:defRPr>
                      </a:lvl1pPr>
                      <a:lvl2pPr marL="800100" indent="-342900">
                        <a:spcBef>
                          <a:spcPct val="20000"/>
                        </a:spcBef>
                        <a:tabLst>
                          <a:tab pos="228600" algn="l"/>
                        </a:tabLst>
                        <a:defRPr sz="2400">
                          <a:solidFill>
                            <a:schemeClr val="tx1"/>
                          </a:solidFill>
                          <a:latin typeface="Comic Sans MS" panose="030F0702030302020204" pitchFamily="66" charset="0"/>
                          <a:cs typeface="Arial" panose="020B0604020202020204" pitchFamily="34" charset="0"/>
                        </a:defRPr>
                      </a:lvl2pPr>
                      <a:lvl3pPr marL="1257300" indent="-342900">
                        <a:spcBef>
                          <a:spcPct val="20000"/>
                        </a:spcBef>
                        <a:tabLst>
                          <a:tab pos="228600" algn="l"/>
                        </a:tabLst>
                        <a:defRPr sz="2000">
                          <a:solidFill>
                            <a:schemeClr val="tx1"/>
                          </a:solidFill>
                          <a:latin typeface="Comic Sans MS" panose="030F0702030302020204" pitchFamily="66" charset="0"/>
                          <a:cs typeface="Arial" panose="020B0604020202020204" pitchFamily="34" charset="0"/>
                        </a:defRPr>
                      </a:lvl3pPr>
                      <a:lvl4pPr marL="1714500" indent="-342900">
                        <a:spcBef>
                          <a:spcPct val="20000"/>
                        </a:spcBef>
                        <a:tabLst>
                          <a:tab pos="228600" algn="l"/>
                        </a:tabLst>
                        <a:defRPr>
                          <a:solidFill>
                            <a:schemeClr val="tx1"/>
                          </a:solidFill>
                          <a:latin typeface="Comic Sans MS" panose="030F0702030302020204" pitchFamily="66" charset="0"/>
                          <a:cs typeface="Arial" panose="020B0604020202020204" pitchFamily="34" charset="0"/>
                        </a:defRPr>
                      </a:lvl4pPr>
                      <a:lvl5pPr marL="2171700" indent="-342900">
                        <a:spcBef>
                          <a:spcPct val="20000"/>
                        </a:spcBef>
                        <a:tabLst>
                          <a:tab pos="228600" algn="l"/>
                        </a:tabLst>
                        <a:defRPr>
                          <a:solidFill>
                            <a:schemeClr val="tx1"/>
                          </a:solidFill>
                          <a:latin typeface="Comic Sans MS" panose="030F0702030302020204" pitchFamily="66" charset="0"/>
                          <a:cs typeface="Arial" panose="020B0604020202020204" pitchFamily="34" charset="0"/>
                        </a:defRPr>
                      </a:lvl5pPr>
                      <a:lvl6pPr marL="2628900" indent="-342900" fontAlgn="base">
                        <a:spcBef>
                          <a:spcPct val="20000"/>
                        </a:spcBef>
                        <a:spcAft>
                          <a:spcPct val="0"/>
                        </a:spcAft>
                        <a:tabLst>
                          <a:tab pos="228600" algn="l"/>
                        </a:tabLst>
                        <a:defRPr>
                          <a:solidFill>
                            <a:schemeClr val="tx1"/>
                          </a:solidFill>
                          <a:latin typeface="Comic Sans MS" panose="030F0702030302020204" pitchFamily="66" charset="0"/>
                          <a:cs typeface="Arial" panose="020B0604020202020204" pitchFamily="34" charset="0"/>
                        </a:defRPr>
                      </a:lvl6pPr>
                      <a:lvl7pPr marL="3086100" indent="-342900" fontAlgn="base">
                        <a:spcBef>
                          <a:spcPct val="20000"/>
                        </a:spcBef>
                        <a:spcAft>
                          <a:spcPct val="0"/>
                        </a:spcAft>
                        <a:tabLst>
                          <a:tab pos="228600" algn="l"/>
                        </a:tabLst>
                        <a:defRPr>
                          <a:solidFill>
                            <a:schemeClr val="tx1"/>
                          </a:solidFill>
                          <a:latin typeface="Comic Sans MS" panose="030F0702030302020204" pitchFamily="66" charset="0"/>
                          <a:cs typeface="Arial" panose="020B0604020202020204" pitchFamily="34" charset="0"/>
                        </a:defRPr>
                      </a:lvl7pPr>
                      <a:lvl8pPr marL="3543300" indent="-342900" fontAlgn="base">
                        <a:spcBef>
                          <a:spcPct val="20000"/>
                        </a:spcBef>
                        <a:spcAft>
                          <a:spcPct val="0"/>
                        </a:spcAft>
                        <a:tabLst>
                          <a:tab pos="228600" algn="l"/>
                        </a:tabLst>
                        <a:defRPr>
                          <a:solidFill>
                            <a:schemeClr val="tx1"/>
                          </a:solidFill>
                          <a:latin typeface="Comic Sans MS" panose="030F0702030302020204" pitchFamily="66" charset="0"/>
                          <a:cs typeface="Arial" panose="020B0604020202020204" pitchFamily="34" charset="0"/>
                        </a:defRPr>
                      </a:lvl8pPr>
                      <a:lvl9pPr marL="4000500" indent="-342900" fontAlgn="base">
                        <a:spcBef>
                          <a:spcPct val="20000"/>
                        </a:spcBef>
                        <a:spcAft>
                          <a:spcPct val="0"/>
                        </a:spcAft>
                        <a:tabLst>
                          <a:tab pos="228600" algn="l"/>
                        </a:tabLst>
                        <a:defRPr>
                          <a:solidFill>
                            <a:schemeClr val="tx1"/>
                          </a:solidFill>
                          <a:latin typeface="Comic Sans MS" panose="030F0702030302020204" pitchFamily="66" charset="0"/>
                          <a:cs typeface="Arial" panose="020B0604020202020204" pitchFamily="34" charset="0"/>
                        </a:defRPr>
                      </a:lvl9pPr>
                    </a:lstStyle>
                    <a:p>
                      <a:pPr marL="342900" marR="0" lvl="0" indent="-342900" algn="l" defTabSz="914400" rtl="0" eaLnBrk="1" fontAlgn="base" latinLnBrk="0" hangingPunct="1">
                        <a:lnSpc>
                          <a:spcPct val="95000"/>
                        </a:lnSpc>
                        <a:spcBef>
                          <a:spcPct val="0"/>
                        </a:spcBef>
                        <a:spcAft>
                          <a:spcPct val="0"/>
                        </a:spcAft>
                        <a:buClrTx/>
                        <a:buSzTx/>
                        <a:buFontTx/>
                        <a:buNone/>
                        <a:tabLst>
                          <a:tab pos="228600" algn="l"/>
                        </a:tabLst>
                      </a:pPr>
                      <a:r>
                        <a:rPr kumimoji="0" lang="en-GB" altLang="en-US" sz="1700" b="0" i="0" u="none" strike="noStrike" cap="none" normalizeH="0" baseline="0">
                          <a:ln>
                            <a:noFill/>
                          </a:ln>
                          <a:solidFill>
                            <a:srgbClr val="414042"/>
                          </a:solidFill>
                          <a:effectLst/>
                          <a:latin typeface="Comic Sans MS" panose="030F0702030302020204" pitchFamily="66" charset="0"/>
                          <a:cs typeface="Times New Roman" panose="02020603050405020304" pitchFamily="18" charset="0"/>
                        </a:rPr>
                        <a:t>Incisors take a bite of food.</a:t>
                      </a:r>
                      <a:endParaRPr kumimoji="0" lang="en-GB" altLang="en-US" sz="1700" b="0" i="0" u="none" strike="noStrike" cap="none" normalizeH="0" baseline="0">
                        <a:ln>
                          <a:noFill/>
                        </a:ln>
                        <a:solidFill>
                          <a:srgbClr val="414042"/>
                        </a:solidFill>
                        <a:effectLst/>
                        <a:latin typeface="Comic Sans MS" panose="030F0702030302020204" pitchFamily="66" charset="0"/>
                        <a:cs typeface="Arial" panose="020B0604020202020204" pitchFamily="34" charset="0"/>
                      </a:endParaRPr>
                    </a:p>
                  </a:txBody>
                  <a:tcPr marT="45714" marB="45714" anchor="ctr" horzOverflow="overflow">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noFill/>
                  </a:tcPr>
                </a:tc>
                <a:tc>
                  <a:txBody>
                    <a:bodyPr/>
                    <a:lstStyle>
                      <a:lvl1pPr marL="342900" indent="-342900">
                        <a:spcBef>
                          <a:spcPct val="20000"/>
                        </a:spcBef>
                        <a:defRPr sz="2800">
                          <a:solidFill>
                            <a:schemeClr val="tx1"/>
                          </a:solidFill>
                          <a:latin typeface="Comic Sans MS" panose="030F0702030302020204" pitchFamily="66" charset="0"/>
                          <a:cs typeface="Arial" panose="020B0604020202020204" pitchFamily="34" charset="0"/>
                        </a:defRPr>
                      </a:lvl1pPr>
                      <a:lvl2pPr marL="800100" indent="-342900">
                        <a:spcBef>
                          <a:spcPct val="20000"/>
                        </a:spcBef>
                        <a:defRPr sz="2400">
                          <a:solidFill>
                            <a:schemeClr val="tx1"/>
                          </a:solidFill>
                          <a:latin typeface="Comic Sans MS" panose="030F0702030302020204" pitchFamily="66" charset="0"/>
                          <a:cs typeface="Arial" panose="020B0604020202020204" pitchFamily="34" charset="0"/>
                        </a:defRPr>
                      </a:lvl2pPr>
                      <a:lvl3pPr marL="1257300" indent="-342900">
                        <a:spcBef>
                          <a:spcPct val="20000"/>
                        </a:spcBef>
                        <a:defRPr sz="2000">
                          <a:solidFill>
                            <a:schemeClr val="tx1"/>
                          </a:solidFill>
                          <a:latin typeface="Comic Sans MS" panose="030F0702030302020204" pitchFamily="66" charset="0"/>
                          <a:cs typeface="Arial" panose="020B0604020202020204" pitchFamily="34" charset="0"/>
                        </a:defRPr>
                      </a:lvl3pPr>
                      <a:lvl4pPr marL="1714500" indent="-342900">
                        <a:spcBef>
                          <a:spcPct val="20000"/>
                        </a:spcBef>
                        <a:defRPr>
                          <a:solidFill>
                            <a:schemeClr val="tx1"/>
                          </a:solidFill>
                          <a:latin typeface="Comic Sans MS" panose="030F0702030302020204" pitchFamily="66" charset="0"/>
                          <a:cs typeface="Arial" panose="020B0604020202020204" pitchFamily="34" charset="0"/>
                        </a:defRPr>
                      </a:lvl4pPr>
                      <a:lvl5pPr marL="2171700" indent="-342900">
                        <a:spcBef>
                          <a:spcPct val="20000"/>
                        </a:spcBef>
                        <a:defRPr>
                          <a:solidFill>
                            <a:schemeClr val="tx1"/>
                          </a:solidFill>
                          <a:latin typeface="Comic Sans MS" panose="030F0702030302020204" pitchFamily="66" charset="0"/>
                          <a:cs typeface="Arial" panose="020B0604020202020204" pitchFamily="34" charset="0"/>
                        </a:defRPr>
                      </a:lvl5pPr>
                      <a:lvl6pPr marL="2628900" indent="-3429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3086100" indent="-3429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543300" indent="-3429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4000500" indent="-3429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342900" marR="0" lvl="0" indent="-342900" algn="l" defTabSz="914400" rtl="0" eaLnBrk="1" fontAlgn="base" latinLnBrk="0" hangingPunct="1">
                        <a:lnSpc>
                          <a:spcPct val="95000"/>
                        </a:lnSpc>
                        <a:spcBef>
                          <a:spcPct val="0"/>
                        </a:spcBef>
                        <a:spcAft>
                          <a:spcPct val="0"/>
                        </a:spcAft>
                        <a:buClrTx/>
                        <a:buSzTx/>
                        <a:buFontTx/>
                        <a:buNone/>
                        <a:tabLst/>
                      </a:pPr>
                      <a:r>
                        <a:rPr kumimoji="0" lang="en-GB" altLang="en-US" sz="1700" b="0" i="0" u="none" strike="noStrike" cap="none" normalizeH="0" baseline="0">
                          <a:ln>
                            <a:noFill/>
                          </a:ln>
                          <a:solidFill>
                            <a:srgbClr val="414042"/>
                          </a:solidFill>
                          <a:effectLst/>
                          <a:latin typeface="Comic Sans MS" panose="030F0702030302020204" pitchFamily="66" charset="0"/>
                          <a:cs typeface="Times New Roman" panose="02020603050405020304" pitchFamily="18" charset="0"/>
                        </a:rPr>
                        <a:t>   </a:t>
                      </a:r>
                      <a:endParaRPr kumimoji="0" lang="en-GB" altLang="en-US" sz="1700" b="0" i="0" u="none" strike="noStrike" cap="none" normalizeH="0" baseline="0">
                        <a:ln>
                          <a:noFill/>
                        </a:ln>
                        <a:solidFill>
                          <a:srgbClr val="414042"/>
                        </a:solidFill>
                        <a:effectLst/>
                        <a:latin typeface="Comic Sans MS" panose="030F0702030302020204" pitchFamily="66" charset="0"/>
                        <a:cs typeface="Arial" panose="020B0604020202020204" pitchFamily="34" charset="0"/>
                      </a:endParaRPr>
                    </a:p>
                  </a:txBody>
                  <a:tcPr marT="45714" marB="45714" anchor="ctr" horzOverflow="overflow">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390074">
                <a:tc>
                  <a:txBody>
                    <a:bodyPr/>
                    <a:lstStyle>
                      <a:lvl1pPr marL="342900" indent="-342900">
                        <a:spcBef>
                          <a:spcPct val="20000"/>
                        </a:spcBef>
                        <a:tabLst>
                          <a:tab pos="228600" algn="l"/>
                        </a:tabLst>
                        <a:defRPr sz="2800">
                          <a:solidFill>
                            <a:schemeClr val="tx1"/>
                          </a:solidFill>
                          <a:latin typeface="Comic Sans MS" panose="030F0702030302020204" pitchFamily="66" charset="0"/>
                          <a:cs typeface="Arial" panose="020B0604020202020204" pitchFamily="34" charset="0"/>
                        </a:defRPr>
                      </a:lvl1pPr>
                      <a:lvl2pPr marL="800100" indent="-342900">
                        <a:spcBef>
                          <a:spcPct val="20000"/>
                        </a:spcBef>
                        <a:tabLst>
                          <a:tab pos="228600" algn="l"/>
                        </a:tabLst>
                        <a:defRPr sz="2400">
                          <a:solidFill>
                            <a:schemeClr val="tx1"/>
                          </a:solidFill>
                          <a:latin typeface="Comic Sans MS" panose="030F0702030302020204" pitchFamily="66" charset="0"/>
                          <a:cs typeface="Arial" panose="020B0604020202020204" pitchFamily="34" charset="0"/>
                        </a:defRPr>
                      </a:lvl2pPr>
                      <a:lvl3pPr marL="1257300" indent="-342900">
                        <a:spcBef>
                          <a:spcPct val="20000"/>
                        </a:spcBef>
                        <a:tabLst>
                          <a:tab pos="228600" algn="l"/>
                        </a:tabLst>
                        <a:defRPr sz="2000">
                          <a:solidFill>
                            <a:schemeClr val="tx1"/>
                          </a:solidFill>
                          <a:latin typeface="Comic Sans MS" panose="030F0702030302020204" pitchFamily="66" charset="0"/>
                          <a:cs typeface="Arial" panose="020B0604020202020204" pitchFamily="34" charset="0"/>
                        </a:defRPr>
                      </a:lvl3pPr>
                      <a:lvl4pPr marL="1714500" indent="-342900">
                        <a:spcBef>
                          <a:spcPct val="20000"/>
                        </a:spcBef>
                        <a:tabLst>
                          <a:tab pos="228600" algn="l"/>
                        </a:tabLst>
                        <a:defRPr>
                          <a:solidFill>
                            <a:schemeClr val="tx1"/>
                          </a:solidFill>
                          <a:latin typeface="Comic Sans MS" panose="030F0702030302020204" pitchFamily="66" charset="0"/>
                          <a:cs typeface="Arial" panose="020B0604020202020204" pitchFamily="34" charset="0"/>
                        </a:defRPr>
                      </a:lvl4pPr>
                      <a:lvl5pPr marL="2171700" indent="-342900">
                        <a:spcBef>
                          <a:spcPct val="20000"/>
                        </a:spcBef>
                        <a:tabLst>
                          <a:tab pos="228600" algn="l"/>
                        </a:tabLst>
                        <a:defRPr>
                          <a:solidFill>
                            <a:schemeClr val="tx1"/>
                          </a:solidFill>
                          <a:latin typeface="Comic Sans MS" panose="030F0702030302020204" pitchFamily="66" charset="0"/>
                          <a:cs typeface="Arial" panose="020B0604020202020204" pitchFamily="34" charset="0"/>
                        </a:defRPr>
                      </a:lvl5pPr>
                      <a:lvl6pPr marL="2628900" indent="-342900" fontAlgn="base">
                        <a:spcBef>
                          <a:spcPct val="20000"/>
                        </a:spcBef>
                        <a:spcAft>
                          <a:spcPct val="0"/>
                        </a:spcAft>
                        <a:tabLst>
                          <a:tab pos="228600" algn="l"/>
                        </a:tabLst>
                        <a:defRPr>
                          <a:solidFill>
                            <a:schemeClr val="tx1"/>
                          </a:solidFill>
                          <a:latin typeface="Comic Sans MS" panose="030F0702030302020204" pitchFamily="66" charset="0"/>
                          <a:cs typeface="Arial" panose="020B0604020202020204" pitchFamily="34" charset="0"/>
                        </a:defRPr>
                      </a:lvl6pPr>
                      <a:lvl7pPr marL="3086100" indent="-342900" fontAlgn="base">
                        <a:spcBef>
                          <a:spcPct val="20000"/>
                        </a:spcBef>
                        <a:spcAft>
                          <a:spcPct val="0"/>
                        </a:spcAft>
                        <a:tabLst>
                          <a:tab pos="228600" algn="l"/>
                        </a:tabLst>
                        <a:defRPr>
                          <a:solidFill>
                            <a:schemeClr val="tx1"/>
                          </a:solidFill>
                          <a:latin typeface="Comic Sans MS" panose="030F0702030302020204" pitchFamily="66" charset="0"/>
                          <a:cs typeface="Arial" panose="020B0604020202020204" pitchFamily="34" charset="0"/>
                        </a:defRPr>
                      </a:lvl7pPr>
                      <a:lvl8pPr marL="3543300" indent="-342900" fontAlgn="base">
                        <a:spcBef>
                          <a:spcPct val="20000"/>
                        </a:spcBef>
                        <a:spcAft>
                          <a:spcPct val="0"/>
                        </a:spcAft>
                        <a:tabLst>
                          <a:tab pos="228600" algn="l"/>
                        </a:tabLst>
                        <a:defRPr>
                          <a:solidFill>
                            <a:schemeClr val="tx1"/>
                          </a:solidFill>
                          <a:latin typeface="Comic Sans MS" panose="030F0702030302020204" pitchFamily="66" charset="0"/>
                          <a:cs typeface="Arial" panose="020B0604020202020204" pitchFamily="34" charset="0"/>
                        </a:defRPr>
                      </a:lvl8pPr>
                      <a:lvl9pPr marL="4000500" indent="-342900" fontAlgn="base">
                        <a:spcBef>
                          <a:spcPct val="20000"/>
                        </a:spcBef>
                        <a:spcAft>
                          <a:spcPct val="0"/>
                        </a:spcAft>
                        <a:tabLst>
                          <a:tab pos="228600" algn="l"/>
                        </a:tabLst>
                        <a:defRPr>
                          <a:solidFill>
                            <a:schemeClr val="tx1"/>
                          </a:solidFill>
                          <a:latin typeface="Comic Sans MS" panose="030F0702030302020204" pitchFamily="66" charset="0"/>
                          <a:cs typeface="Arial" panose="020B0604020202020204" pitchFamily="34" charset="0"/>
                        </a:defRPr>
                      </a:lvl9pPr>
                    </a:lstStyle>
                    <a:p>
                      <a:pPr marL="342900" marR="0" lvl="0" indent="-342900" algn="l" defTabSz="914400" rtl="0" eaLnBrk="1" fontAlgn="base" latinLnBrk="0" hangingPunct="1">
                        <a:lnSpc>
                          <a:spcPct val="95000"/>
                        </a:lnSpc>
                        <a:spcBef>
                          <a:spcPct val="0"/>
                        </a:spcBef>
                        <a:spcAft>
                          <a:spcPct val="0"/>
                        </a:spcAft>
                        <a:buClrTx/>
                        <a:buSzTx/>
                        <a:buFontTx/>
                        <a:buNone/>
                        <a:tabLst>
                          <a:tab pos="228600" algn="l"/>
                        </a:tabLst>
                      </a:pPr>
                      <a:r>
                        <a:rPr kumimoji="0" lang="en-GB" altLang="en-US" sz="1700" b="0" i="0" u="none" strike="noStrike" cap="none" normalizeH="0" baseline="0">
                          <a:ln>
                            <a:noFill/>
                          </a:ln>
                          <a:solidFill>
                            <a:srgbClr val="414042"/>
                          </a:solidFill>
                          <a:effectLst/>
                          <a:latin typeface="Comic Sans MS" panose="030F0702030302020204" pitchFamily="66" charset="0"/>
                          <a:cs typeface="Times New Roman" panose="02020603050405020304" pitchFamily="18" charset="0"/>
                        </a:rPr>
                        <a:t>   </a:t>
                      </a:r>
                      <a:endParaRPr kumimoji="0" lang="en-GB" altLang="en-US" sz="1700" b="0" i="0" u="none" strike="noStrike" cap="none" normalizeH="0" baseline="0">
                        <a:ln>
                          <a:noFill/>
                        </a:ln>
                        <a:solidFill>
                          <a:srgbClr val="414042"/>
                        </a:solidFill>
                        <a:effectLst/>
                        <a:latin typeface="Comic Sans MS" panose="030F0702030302020204" pitchFamily="66" charset="0"/>
                        <a:cs typeface="Arial" panose="020B0604020202020204" pitchFamily="34" charset="0"/>
                      </a:endParaRPr>
                    </a:p>
                  </a:txBody>
                  <a:tcPr marT="45714" marB="45714" anchor="ctr" horzOverflow="overflow">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noFill/>
                  </a:tcPr>
                </a:tc>
                <a:tc>
                  <a:txBody>
                    <a:bodyPr/>
                    <a:lstStyle>
                      <a:lvl1pPr marL="342900" indent="-342900">
                        <a:spcBef>
                          <a:spcPct val="20000"/>
                        </a:spcBef>
                        <a:defRPr sz="2800">
                          <a:solidFill>
                            <a:schemeClr val="tx1"/>
                          </a:solidFill>
                          <a:latin typeface="Comic Sans MS" panose="030F0702030302020204" pitchFamily="66" charset="0"/>
                          <a:cs typeface="Arial" panose="020B0604020202020204" pitchFamily="34" charset="0"/>
                        </a:defRPr>
                      </a:lvl1pPr>
                      <a:lvl2pPr marL="800100" indent="-342900">
                        <a:spcBef>
                          <a:spcPct val="20000"/>
                        </a:spcBef>
                        <a:defRPr sz="2400">
                          <a:solidFill>
                            <a:schemeClr val="tx1"/>
                          </a:solidFill>
                          <a:latin typeface="Comic Sans MS" panose="030F0702030302020204" pitchFamily="66" charset="0"/>
                          <a:cs typeface="Arial" panose="020B0604020202020204" pitchFamily="34" charset="0"/>
                        </a:defRPr>
                      </a:lvl2pPr>
                      <a:lvl3pPr marL="1257300" indent="-342900">
                        <a:spcBef>
                          <a:spcPct val="20000"/>
                        </a:spcBef>
                        <a:defRPr sz="2000">
                          <a:solidFill>
                            <a:schemeClr val="tx1"/>
                          </a:solidFill>
                          <a:latin typeface="Comic Sans MS" panose="030F0702030302020204" pitchFamily="66" charset="0"/>
                          <a:cs typeface="Arial" panose="020B0604020202020204" pitchFamily="34" charset="0"/>
                        </a:defRPr>
                      </a:lvl3pPr>
                      <a:lvl4pPr marL="1714500" indent="-342900">
                        <a:spcBef>
                          <a:spcPct val="20000"/>
                        </a:spcBef>
                        <a:defRPr>
                          <a:solidFill>
                            <a:schemeClr val="tx1"/>
                          </a:solidFill>
                          <a:latin typeface="Comic Sans MS" panose="030F0702030302020204" pitchFamily="66" charset="0"/>
                          <a:cs typeface="Arial" panose="020B0604020202020204" pitchFamily="34" charset="0"/>
                        </a:defRPr>
                      </a:lvl4pPr>
                      <a:lvl5pPr marL="2171700" indent="-342900">
                        <a:spcBef>
                          <a:spcPct val="20000"/>
                        </a:spcBef>
                        <a:defRPr>
                          <a:solidFill>
                            <a:schemeClr val="tx1"/>
                          </a:solidFill>
                          <a:latin typeface="Comic Sans MS" panose="030F0702030302020204" pitchFamily="66" charset="0"/>
                          <a:cs typeface="Arial" panose="020B0604020202020204" pitchFamily="34" charset="0"/>
                        </a:defRPr>
                      </a:lvl5pPr>
                      <a:lvl6pPr marL="2628900" indent="-3429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3086100" indent="-3429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543300" indent="-3429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4000500" indent="-3429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342900" marR="0" lvl="0" indent="-342900" algn="l" defTabSz="914400" rtl="0" eaLnBrk="1" fontAlgn="base" latinLnBrk="0" hangingPunct="1">
                        <a:lnSpc>
                          <a:spcPct val="95000"/>
                        </a:lnSpc>
                        <a:spcBef>
                          <a:spcPct val="0"/>
                        </a:spcBef>
                        <a:spcAft>
                          <a:spcPct val="0"/>
                        </a:spcAft>
                        <a:buClrTx/>
                        <a:buSzTx/>
                        <a:buFontTx/>
                        <a:buNone/>
                        <a:tabLst/>
                      </a:pPr>
                      <a:r>
                        <a:rPr kumimoji="0" lang="en-GB" altLang="en-US" sz="1700" b="0" i="0" u="none" strike="noStrike" cap="none" normalizeH="0" baseline="0">
                          <a:ln>
                            <a:noFill/>
                          </a:ln>
                          <a:solidFill>
                            <a:srgbClr val="414042"/>
                          </a:solidFill>
                          <a:effectLst/>
                          <a:latin typeface="Comic Sans MS" panose="030F0702030302020204" pitchFamily="66" charset="0"/>
                          <a:cs typeface="Times New Roman" panose="02020603050405020304" pitchFamily="18" charset="0"/>
                        </a:rPr>
                        <a:t>Food is gripped by canines.</a:t>
                      </a:r>
                      <a:endParaRPr kumimoji="0" lang="en-GB" altLang="en-US" sz="1700" b="0" i="0" u="none" strike="noStrike" cap="none" normalizeH="0" baseline="0">
                        <a:ln>
                          <a:noFill/>
                        </a:ln>
                        <a:solidFill>
                          <a:srgbClr val="414042"/>
                        </a:solidFill>
                        <a:effectLst/>
                        <a:latin typeface="Comic Sans MS" panose="030F0702030302020204" pitchFamily="66" charset="0"/>
                        <a:cs typeface="Arial" panose="020B0604020202020204" pitchFamily="34" charset="0"/>
                      </a:endParaRPr>
                    </a:p>
                  </a:txBody>
                  <a:tcPr marT="45714" marB="45714" anchor="ctr" horzOverflow="overflow">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390074">
                <a:tc>
                  <a:txBody>
                    <a:bodyPr/>
                    <a:lstStyle>
                      <a:lvl1pPr marL="342900" indent="-342900">
                        <a:spcBef>
                          <a:spcPct val="20000"/>
                        </a:spcBef>
                        <a:tabLst>
                          <a:tab pos="228600" algn="l"/>
                        </a:tabLst>
                        <a:defRPr sz="2800">
                          <a:solidFill>
                            <a:schemeClr val="tx1"/>
                          </a:solidFill>
                          <a:latin typeface="Comic Sans MS" panose="030F0702030302020204" pitchFamily="66" charset="0"/>
                          <a:cs typeface="Arial" panose="020B0604020202020204" pitchFamily="34" charset="0"/>
                        </a:defRPr>
                      </a:lvl1pPr>
                      <a:lvl2pPr marL="800100" indent="-342900">
                        <a:spcBef>
                          <a:spcPct val="20000"/>
                        </a:spcBef>
                        <a:tabLst>
                          <a:tab pos="228600" algn="l"/>
                        </a:tabLst>
                        <a:defRPr sz="2400">
                          <a:solidFill>
                            <a:schemeClr val="tx1"/>
                          </a:solidFill>
                          <a:latin typeface="Comic Sans MS" panose="030F0702030302020204" pitchFamily="66" charset="0"/>
                          <a:cs typeface="Arial" panose="020B0604020202020204" pitchFamily="34" charset="0"/>
                        </a:defRPr>
                      </a:lvl2pPr>
                      <a:lvl3pPr marL="1257300" indent="-342900">
                        <a:spcBef>
                          <a:spcPct val="20000"/>
                        </a:spcBef>
                        <a:tabLst>
                          <a:tab pos="228600" algn="l"/>
                        </a:tabLst>
                        <a:defRPr sz="2000">
                          <a:solidFill>
                            <a:schemeClr val="tx1"/>
                          </a:solidFill>
                          <a:latin typeface="Comic Sans MS" panose="030F0702030302020204" pitchFamily="66" charset="0"/>
                          <a:cs typeface="Arial" panose="020B0604020202020204" pitchFamily="34" charset="0"/>
                        </a:defRPr>
                      </a:lvl3pPr>
                      <a:lvl4pPr marL="1714500" indent="-342900">
                        <a:spcBef>
                          <a:spcPct val="20000"/>
                        </a:spcBef>
                        <a:tabLst>
                          <a:tab pos="228600" algn="l"/>
                        </a:tabLst>
                        <a:defRPr>
                          <a:solidFill>
                            <a:schemeClr val="tx1"/>
                          </a:solidFill>
                          <a:latin typeface="Comic Sans MS" panose="030F0702030302020204" pitchFamily="66" charset="0"/>
                          <a:cs typeface="Arial" panose="020B0604020202020204" pitchFamily="34" charset="0"/>
                        </a:defRPr>
                      </a:lvl4pPr>
                      <a:lvl5pPr marL="2171700" indent="-342900">
                        <a:spcBef>
                          <a:spcPct val="20000"/>
                        </a:spcBef>
                        <a:tabLst>
                          <a:tab pos="228600" algn="l"/>
                        </a:tabLst>
                        <a:defRPr>
                          <a:solidFill>
                            <a:schemeClr val="tx1"/>
                          </a:solidFill>
                          <a:latin typeface="Comic Sans MS" panose="030F0702030302020204" pitchFamily="66" charset="0"/>
                          <a:cs typeface="Arial" panose="020B0604020202020204" pitchFamily="34" charset="0"/>
                        </a:defRPr>
                      </a:lvl5pPr>
                      <a:lvl6pPr marL="2628900" indent="-342900" fontAlgn="base">
                        <a:spcBef>
                          <a:spcPct val="20000"/>
                        </a:spcBef>
                        <a:spcAft>
                          <a:spcPct val="0"/>
                        </a:spcAft>
                        <a:tabLst>
                          <a:tab pos="228600" algn="l"/>
                        </a:tabLst>
                        <a:defRPr>
                          <a:solidFill>
                            <a:schemeClr val="tx1"/>
                          </a:solidFill>
                          <a:latin typeface="Comic Sans MS" panose="030F0702030302020204" pitchFamily="66" charset="0"/>
                          <a:cs typeface="Arial" panose="020B0604020202020204" pitchFamily="34" charset="0"/>
                        </a:defRPr>
                      </a:lvl6pPr>
                      <a:lvl7pPr marL="3086100" indent="-342900" fontAlgn="base">
                        <a:spcBef>
                          <a:spcPct val="20000"/>
                        </a:spcBef>
                        <a:spcAft>
                          <a:spcPct val="0"/>
                        </a:spcAft>
                        <a:tabLst>
                          <a:tab pos="228600" algn="l"/>
                        </a:tabLst>
                        <a:defRPr>
                          <a:solidFill>
                            <a:schemeClr val="tx1"/>
                          </a:solidFill>
                          <a:latin typeface="Comic Sans MS" panose="030F0702030302020204" pitchFamily="66" charset="0"/>
                          <a:cs typeface="Arial" panose="020B0604020202020204" pitchFamily="34" charset="0"/>
                        </a:defRPr>
                      </a:lvl7pPr>
                      <a:lvl8pPr marL="3543300" indent="-342900" fontAlgn="base">
                        <a:spcBef>
                          <a:spcPct val="20000"/>
                        </a:spcBef>
                        <a:spcAft>
                          <a:spcPct val="0"/>
                        </a:spcAft>
                        <a:tabLst>
                          <a:tab pos="228600" algn="l"/>
                        </a:tabLst>
                        <a:defRPr>
                          <a:solidFill>
                            <a:schemeClr val="tx1"/>
                          </a:solidFill>
                          <a:latin typeface="Comic Sans MS" panose="030F0702030302020204" pitchFamily="66" charset="0"/>
                          <a:cs typeface="Arial" panose="020B0604020202020204" pitchFamily="34" charset="0"/>
                        </a:defRPr>
                      </a:lvl8pPr>
                      <a:lvl9pPr marL="4000500" indent="-342900" fontAlgn="base">
                        <a:spcBef>
                          <a:spcPct val="20000"/>
                        </a:spcBef>
                        <a:spcAft>
                          <a:spcPct val="0"/>
                        </a:spcAft>
                        <a:tabLst>
                          <a:tab pos="228600" algn="l"/>
                        </a:tabLst>
                        <a:defRPr>
                          <a:solidFill>
                            <a:schemeClr val="tx1"/>
                          </a:solidFill>
                          <a:latin typeface="Comic Sans MS" panose="030F0702030302020204" pitchFamily="66" charset="0"/>
                          <a:cs typeface="Arial" panose="020B0604020202020204" pitchFamily="34" charset="0"/>
                        </a:defRPr>
                      </a:lvl9pPr>
                    </a:lstStyle>
                    <a:p>
                      <a:pPr marL="342900" marR="0" lvl="0" indent="-342900" algn="l" defTabSz="914400" rtl="0" eaLnBrk="1" fontAlgn="base" latinLnBrk="0" hangingPunct="1">
                        <a:lnSpc>
                          <a:spcPct val="95000"/>
                        </a:lnSpc>
                        <a:spcBef>
                          <a:spcPct val="0"/>
                        </a:spcBef>
                        <a:spcAft>
                          <a:spcPct val="0"/>
                        </a:spcAft>
                        <a:buClrTx/>
                        <a:buSzTx/>
                        <a:buFontTx/>
                        <a:buNone/>
                        <a:tabLst>
                          <a:tab pos="228600" algn="l"/>
                        </a:tabLst>
                      </a:pPr>
                      <a:r>
                        <a:rPr kumimoji="0" lang="en-GB" altLang="en-US" sz="1700" b="0" i="0" u="none" strike="noStrike" cap="none" normalizeH="0" baseline="0">
                          <a:ln>
                            <a:noFill/>
                          </a:ln>
                          <a:solidFill>
                            <a:srgbClr val="414042"/>
                          </a:solidFill>
                          <a:effectLst/>
                          <a:latin typeface="Comic Sans MS" panose="030F0702030302020204" pitchFamily="66" charset="0"/>
                          <a:cs typeface="Times New Roman" panose="02020603050405020304" pitchFamily="18" charset="0"/>
                        </a:rPr>
                        <a:t>Premolars tear the food.</a:t>
                      </a:r>
                      <a:endParaRPr kumimoji="0" lang="en-GB" altLang="en-US" sz="1700" b="0" i="0" u="none" strike="noStrike" cap="none" normalizeH="0" baseline="0">
                        <a:ln>
                          <a:noFill/>
                        </a:ln>
                        <a:solidFill>
                          <a:srgbClr val="414042"/>
                        </a:solidFill>
                        <a:effectLst/>
                        <a:latin typeface="Comic Sans MS" panose="030F0702030302020204" pitchFamily="66" charset="0"/>
                        <a:cs typeface="Arial" panose="020B0604020202020204" pitchFamily="34" charset="0"/>
                      </a:endParaRPr>
                    </a:p>
                  </a:txBody>
                  <a:tcPr marT="45714" marB="45714" anchor="ctr" horzOverflow="overflow">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noFill/>
                  </a:tcPr>
                </a:tc>
                <a:tc>
                  <a:txBody>
                    <a:bodyPr/>
                    <a:lstStyle>
                      <a:lvl1pPr marL="342900" indent="-342900">
                        <a:spcBef>
                          <a:spcPct val="20000"/>
                        </a:spcBef>
                        <a:defRPr sz="2800">
                          <a:solidFill>
                            <a:schemeClr val="tx1"/>
                          </a:solidFill>
                          <a:latin typeface="Comic Sans MS" panose="030F0702030302020204" pitchFamily="66" charset="0"/>
                          <a:cs typeface="Arial" panose="020B0604020202020204" pitchFamily="34" charset="0"/>
                        </a:defRPr>
                      </a:lvl1pPr>
                      <a:lvl2pPr marL="800100" indent="-342900">
                        <a:spcBef>
                          <a:spcPct val="20000"/>
                        </a:spcBef>
                        <a:defRPr sz="2400">
                          <a:solidFill>
                            <a:schemeClr val="tx1"/>
                          </a:solidFill>
                          <a:latin typeface="Comic Sans MS" panose="030F0702030302020204" pitchFamily="66" charset="0"/>
                          <a:cs typeface="Arial" panose="020B0604020202020204" pitchFamily="34" charset="0"/>
                        </a:defRPr>
                      </a:lvl2pPr>
                      <a:lvl3pPr marL="1257300" indent="-342900">
                        <a:spcBef>
                          <a:spcPct val="20000"/>
                        </a:spcBef>
                        <a:defRPr sz="2000">
                          <a:solidFill>
                            <a:schemeClr val="tx1"/>
                          </a:solidFill>
                          <a:latin typeface="Comic Sans MS" panose="030F0702030302020204" pitchFamily="66" charset="0"/>
                          <a:cs typeface="Arial" panose="020B0604020202020204" pitchFamily="34" charset="0"/>
                        </a:defRPr>
                      </a:lvl3pPr>
                      <a:lvl4pPr marL="1714500" indent="-342900">
                        <a:spcBef>
                          <a:spcPct val="20000"/>
                        </a:spcBef>
                        <a:defRPr>
                          <a:solidFill>
                            <a:schemeClr val="tx1"/>
                          </a:solidFill>
                          <a:latin typeface="Comic Sans MS" panose="030F0702030302020204" pitchFamily="66" charset="0"/>
                          <a:cs typeface="Arial" panose="020B0604020202020204" pitchFamily="34" charset="0"/>
                        </a:defRPr>
                      </a:lvl4pPr>
                      <a:lvl5pPr marL="2171700" indent="-342900">
                        <a:spcBef>
                          <a:spcPct val="20000"/>
                        </a:spcBef>
                        <a:defRPr>
                          <a:solidFill>
                            <a:schemeClr val="tx1"/>
                          </a:solidFill>
                          <a:latin typeface="Comic Sans MS" panose="030F0702030302020204" pitchFamily="66" charset="0"/>
                          <a:cs typeface="Arial" panose="020B0604020202020204" pitchFamily="34" charset="0"/>
                        </a:defRPr>
                      </a:lvl5pPr>
                      <a:lvl6pPr marL="2628900" indent="-3429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3086100" indent="-3429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543300" indent="-3429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4000500" indent="-3429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342900" marR="0" lvl="0" indent="-342900" algn="l" defTabSz="914400" rtl="0" eaLnBrk="1" fontAlgn="base" latinLnBrk="0" hangingPunct="1">
                        <a:lnSpc>
                          <a:spcPct val="95000"/>
                        </a:lnSpc>
                        <a:spcBef>
                          <a:spcPct val="0"/>
                        </a:spcBef>
                        <a:spcAft>
                          <a:spcPct val="0"/>
                        </a:spcAft>
                        <a:buClrTx/>
                        <a:buSzTx/>
                        <a:buFontTx/>
                        <a:buNone/>
                        <a:tabLst/>
                      </a:pPr>
                      <a:r>
                        <a:rPr kumimoji="0" lang="en-GB" altLang="en-US" sz="1700" b="0" i="0" u="none" strike="noStrike" cap="none" normalizeH="0" baseline="0">
                          <a:ln>
                            <a:noFill/>
                          </a:ln>
                          <a:solidFill>
                            <a:srgbClr val="414042"/>
                          </a:solidFill>
                          <a:effectLst/>
                          <a:latin typeface="Comic Sans MS" panose="030F0702030302020204" pitchFamily="66" charset="0"/>
                          <a:cs typeface="Times New Roman" panose="02020603050405020304" pitchFamily="18" charset="0"/>
                        </a:rPr>
                        <a:t>   </a:t>
                      </a:r>
                      <a:endParaRPr kumimoji="0" lang="en-GB" altLang="en-US" sz="1700" b="0" i="0" u="none" strike="noStrike" cap="none" normalizeH="0" baseline="0">
                        <a:ln>
                          <a:noFill/>
                        </a:ln>
                        <a:solidFill>
                          <a:srgbClr val="414042"/>
                        </a:solidFill>
                        <a:effectLst/>
                        <a:latin typeface="Comic Sans MS" panose="030F0702030302020204" pitchFamily="66" charset="0"/>
                        <a:cs typeface="Arial" panose="020B0604020202020204" pitchFamily="34" charset="0"/>
                      </a:endParaRPr>
                    </a:p>
                  </a:txBody>
                  <a:tcPr marT="45714" marB="45714" anchor="ctr" horzOverflow="overflow">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524666">
                <a:tc>
                  <a:txBody>
                    <a:bodyPr/>
                    <a:lstStyle>
                      <a:lvl1pPr>
                        <a:spcBef>
                          <a:spcPct val="20000"/>
                        </a:spcBef>
                        <a:tabLst>
                          <a:tab pos="228600" algn="l"/>
                        </a:tabLst>
                        <a:defRPr sz="2800">
                          <a:solidFill>
                            <a:schemeClr val="tx1"/>
                          </a:solidFill>
                          <a:latin typeface="Comic Sans MS" panose="030F0702030302020204" pitchFamily="66" charset="0"/>
                          <a:cs typeface="Arial" panose="020B0604020202020204" pitchFamily="34" charset="0"/>
                        </a:defRPr>
                      </a:lvl1pPr>
                      <a:lvl2pPr marL="879475" indent="-342900">
                        <a:spcBef>
                          <a:spcPct val="20000"/>
                        </a:spcBef>
                        <a:tabLst>
                          <a:tab pos="228600" algn="l"/>
                        </a:tabLst>
                        <a:defRPr sz="2400">
                          <a:solidFill>
                            <a:schemeClr val="tx1"/>
                          </a:solidFill>
                          <a:latin typeface="Comic Sans MS" panose="030F0702030302020204" pitchFamily="66" charset="0"/>
                          <a:cs typeface="Arial" panose="020B0604020202020204" pitchFamily="34" charset="0"/>
                        </a:defRPr>
                      </a:lvl2pPr>
                      <a:lvl3pPr marL="1401763" indent="-342900">
                        <a:spcBef>
                          <a:spcPct val="20000"/>
                        </a:spcBef>
                        <a:tabLst>
                          <a:tab pos="228600" algn="l"/>
                        </a:tabLst>
                        <a:defRPr sz="2000">
                          <a:solidFill>
                            <a:schemeClr val="tx1"/>
                          </a:solidFill>
                          <a:latin typeface="Comic Sans MS" panose="030F0702030302020204" pitchFamily="66" charset="0"/>
                          <a:cs typeface="Arial" panose="020B0604020202020204" pitchFamily="34" charset="0"/>
                        </a:defRPr>
                      </a:lvl3pPr>
                      <a:lvl4pPr marL="1924050" indent="-342900">
                        <a:spcBef>
                          <a:spcPct val="20000"/>
                        </a:spcBef>
                        <a:tabLst>
                          <a:tab pos="228600" algn="l"/>
                        </a:tabLst>
                        <a:defRPr>
                          <a:solidFill>
                            <a:schemeClr val="tx1"/>
                          </a:solidFill>
                          <a:latin typeface="Comic Sans MS" panose="030F0702030302020204" pitchFamily="66" charset="0"/>
                          <a:cs typeface="Arial" panose="020B0604020202020204" pitchFamily="34" charset="0"/>
                        </a:defRPr>
                      </a:lvl4pPr>
                      <a:lvl5pPr marL="2446338" indent="-342900">
                        <a:spcBef>
                          <a:spcPct val="20000"/>
                        </a:spcBef>
                        <a:tabLst>
                          <a:tab pos="228600" algn="l"/>
                        </a:tabLst>
                        <a:defRPr>
                          <a:solidFill>
                            <a:schemeClr val="tx1"/>
                          </a:solidFill>
                          <a:latin typeface="Comic Sans MS" panose="030F0702030302020204" pitchFamily="66" charset="0"/>
                          <a:cs typeface="Arial" panose="020B0604020202020204" pitchFamily="34" charset="0"/>
                        </a:defRPr>
                      </a:lvl5pPr>
                      <a:lvl6pPr marL="2903538" indent="-342900" fontAlgn="base">
                        <a:spcBef>
                          <a:spcPct val="20000"/>
                        </a:spcBef>
                        <a:spcAft>
                          <a:spcPct val="0"/>
                        </a:spcAft>
                        <a:tabLst>
                          <a:tab pos="228600" algn="l"/>
                        </a:tabLst>
                        <a:defRPr>
                          <a:solidFill>
                            <a:schemeClr val="tx1"/>
                          </a:solidFill>
                          <a:latin typeface="Comic Sans MS" panose="030F0702030302020204" pitchFamily="66" charset="0"/>
                          <a:cs typeface="Arial" panose="020B0604020202020204" pitchFamily="34" charset="0"/>
                        </a:defRPr>
                      </a:lvl6pPr>
                      <a:lvl7pPr marL="3360738" indent="-342900" fontAlgn="base">
                        <a:spcBef>
                          <a:spcPct val="20000"/>
                        </a:spcBef>
                        <a:spcAft>
                          <a:spcPct val="0"/>
                        </a:spcAft>
                        <a:tabLst>
                          <a:tab pos="228600" algn="l"/>
                        </a:tabLst>
                        <a:defRPr>
                          <a:solidFill>
                            <a:schemeClr val="tx1"/>
                          </a:solidFill>
                          <a:latin typeface="Comic Sans MS" panose="030F0702030302020204" pitchFamily="66" charset="0"/>
                          <a:cs typeface="Arial" panose="020B0604020202020204" pitchFamily="34" charset="0"/>
                        </a:defRPr>
                      </a:lvl7pPr>
                      <a:lvl8pPr marL="3817938" indent="-342900" fontAlgn="base">
                        <a:spcBef>
                          <a:spcPct val="20000"/>
                        </a:spcBef>
                        <a:spcAft>
                          <a:spcPct val="0"/>
                        </a:spcAft>
                        <a:tabLst>
                          <a:tab pos="228600" algn="l"/>
                        </a:tabLst>
                        <a:defRPr>
                          <a:solidFill>
                            <a:schemeClr val="tx1"/>
                          </a:solidFill>
                          <a:latin typeface="Comic Sans MS" panose="030F0702030302020204" pitchFamily="66" charset="0"/>
                          <a:cs typeface="Arial" panose="020B0604020202020204" pitchFamily="34" charset="0"/>
                        </a:defRPr>
                      </a:lvl8pPr>
                      <a:lvl9pPr marL="4275138" indent="-342900" fontAlgn="base">
                        <a:spcBef>
                          <a:spcPct val="20000"/>
                        </a:spcBef>
                        <a:spcAft>
                          <a:spcPct val="0"/>
                        </a:spcAft>
                        <a:tabLst>
                          <a:tab pos="228600" algn="l"/>
                        </a:tabLs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95000"/>
                        </a:lnSpc>
                        <a:spcBef>
                          <a:spcPct val="0"/>
                        </a:spcBef>
                        <a:spcAft>
                          <a:spcPct val="0"/>
                        </a:spcAft>
                        <a:buClrTx/>
                        <a:buSzTx/>
                        <a:buFontTx/>
                        <a:buNone/>
                        <a:tabLst>
                          <a:tab pos="228600" algn="l"/>
                        </a:tabLst>
                      </a:pPr>
                      <a:r>
                        <a:rPr kumimoji="0" lang="en-GB" altLang="en-US" sz="1700" b="0" i="0" u="none" strike="noStrike" cap="none" normalizeH="0" baseline="0">
                          <a:ln>
                            <a:noFill/>
                          </a:ln>
                          <a:solidFill>
                            <a:srgbClr val="414042"/>
                          </a:solidFill>
                          <a:effectLst/>
                          <a:latin typeface="Comic Sans MS" panose="030F0702030302020204" pitchFamily="66" charset="0"/>
                          <a:cs typeface="Times New Roman" panose="02020603050405020304" pitchFamily="18" charset="0"/>
                        </a:rPr>
                        <a:t>Molars grind the food into small pieces.</a:t>
                      </a:r>
                      <a:endParaRPr kumimoji="0" lang="en-GB" altLang="en-US" sz="1700" b="0" i="0" u="none" strike="noStrike" cap="none" normalizeH="0" baseline="0">
                        <a:ln>
                          <a:noFill/>
                        </a:ln>
                        <a:solidFill>
                          <a:srgbClr val="414042"/>
                        </a:solidFill>
                        <a:effectLst/>
                        <a:latin typeface="Comic Sans MS" panose="030F0702030302020204" pitchFamily="66" charset="0"/>
                        <a:cs typeface="Arial" panose="020B0604020202020204" pitchFamily="34" charset="0"/>
                      </a:endParaRPr>
                    </a:p>
                  </a:txBody>
                  <a:tcPr marT="45714" marB="45714" anchor="ctr" horzOverflow="overflow">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noFill/>
                  </a:tcPr>
                </a:tc>
                <a:tc>
                  <a:txBody>
                    <a:bodyPr/>
                    <a:lstStyle>
                      <a:lvl1pPr marL="342900" indent="-342900">
                        <a:spcBef>
                          <a:spcPct val="20000"/>
                        </a:spcBef>
                        <a:defRPr sz="2800">
                          <a:solidFill>
                            <a:schemeClr val="tx1"/>
                          </a:solidFill>
                          <a:latin typeface="Comic Sans MS" panose="030F0702030302020204" pitchFamily="66" charset="0"/>
                          <a:cs typeface="Arial" panose="020B0604020202020204" pitchFamily="34" charset="0"/>
                        </a:defRPr>
                      </a:lvl1pPr>
                      <a:lvl2pPr marL="800100" indent="-342900">
                        <a:spcBef>
                          <a:spcPct val="20000"/>
                        </a:spcBef>
                        <a:defRPr sz="2400">
                          <a:solidFill>
                            <a:schemeClr val="tx1"/>
                          </a:solidFill>
                          <a:latin typeface="Comic Sans MS" panose="030F0702030302020204" pitchFamily="66" charset="0"/>
                          <a:cs typeface="Arial" panose="020B0604020202020204" pitchFamily="34" charset="0"/>
                        </a:defRPr>
                      </a:lvl2pPr>
                      <a:lvl3pPr marL="1257300" indent="-342900">
                        <a:spcBef>
                          <a:spcPct val="20000"/>
                        </a:spcBef>
                        <a:defRPr sz="2000">
                          <a:solidFill>
                            <a:schemeClr val="tx1"/>
                          </a:solidFill>
                          <a:latin typeface="Comic Sans MS" panose="030F0702030302020204" pitchFamily="66" charset="0"/>
                          <a:cs typeface="Arial" panose="020B0604020202020204" pitchFamily="34" charset="0"/>
                        </a:defRPr>
                      </a:lvl3pPr>
                      <a:lvl4pPr marL="1714500" indent="-342900">
                        <a:spcBef>
                          <a:spcPct val="20000"/>
                        </a:spcBef>
                        <a:defRPr>
                          <a:solidFill>
                            <a:schemeClr val="tx1"/>
                          </a:solidFill>
                          <a:latin typeface="Comic Sans MS" panose="030F0702030302020204" pitchFamily="66" charset="0"/>
                          <a:cs typeface="Arial" panose="020B0604020202020204" pitchFamily="34" charset="0"/>
                        </a:defRPr>
                      </a:lvl4pPr>
                      <a:lvl5pPr marL="2171700" indent="-342900">
                        <a:spcBef>
                          <a:spcPct val="20000"/>
                        </a:spcBef>
                        <a:defRPr>
                          <a:solidFill>
                            <a:schemeClr val="tx1"/>
                          </a:solidFill>
                          <a:latin typeface="Comic Sans MS" panose="030F0702030302020204" pitchFamily="66" charset="0"/>
                          <a:cs typeface="Arial" panose="020B0604020202020204" pitchFamily="34" charset="0"/>
                        </a:defRPr>
                      </a:lvl5pPr>
                      <a:lvl6pPr marL="2628900" indent="-3429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3086100" indent="-3429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543300" indent="-3429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4000500" indent="-3429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342900" marR="0" lvl="0" indent="-342900" algn="l" defTabSz="914400" rtl="0" eaLnBrk="1" fontAlgn="base" latinLnBrk="0" hangingPunct="1">
                        <a:lnSpc>
                          <a:spcPct val="95000"/>
                        </a:lnSpc>
                        <a:spcBef>
                          <a:spcPct val="0"/>
                        </a:spcBef>
                        <a:spcAft>
                          <a:spcPct val="0"/>
                        </a:spcAft>
                        <a:buClrTx/>
                        <a:buSzTx/>
                        <a:buFontTx/>
                        <a:buNone/>
                        <a:tabLst/>
                      </a:pPr>
                      <a:r>
                        <a:rPr kumimoji="0" lang="en-GB" altLang="en-US" sz="1700" b="0" i="0" u="none" strike="noStrike" cap="none" normalizeH="0" baseline="0">
                          <a:ln>
                            <a:noFill/>
                          </a:ln>
                          <a:solidFill>
                            <a:srgbClr val="414042"/>
                          </a:solidFill>
                          <a:effectLst/>
                          <a:latin typeface="Comic Sans MS" panose="030F0702030302020204" pitchFamily="66" charset="0"/>
                          <a:cs typeface="Times New Roman" panose="02020603050405020304" pitchFamily="18" charset="0"/>
                        </a:rPr>
                        <a:t>   </a:t>
                      </a:r>
                      <a:endParaRPr kumimoji="0" lang="en-GB" altLang="en-US" sz="1700" b="0" i="0" u="none" strike="noStrike" cap="none" normalizeH="0" baseline="0">
                        <a:ln>
                          <a:noFill/>
                        </a:ln>
                        <a:solidFill>
                          <a:srgbClr val="414042"/>
                        </a:solidFill>
                        <a:effectLst/>
                        <a:latin typeface="Comic Sans MS" panose="030F0702030302020204" pitchFamily="66" charset="0"/>
                        <a:cs typeface="Arial" panose="020B0604020202020204" pitchFamily="34" charset="0"/>
                      </a:endParaRPr>
                    </a:p>
                  </a:txBody>
                  <a:tcPr marT="45714" marB="45714" anchor="ctr" horzOverflow="overflow">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523478">
                <a:tc>
                  <a:txBody>
                    <a:bodyPr/>
                    <a:lstStyle>
                      <a:lvl1pPr marL="342900" indent="-342900">
                        <a:spcBef>
                          <a:spcPct val="20000"/>
                        </a:spcBef>
                        <a:tabLst>
                          <a:tab pos="228600" algn="l"/>
                        </a:tabLst>
                        <a:defRPr sz="2800">
                          <a:solidFill>
                            <a:schemeClr val="tx1"/>
                          </a:solidFill>
                          <a:latin typeface="Comic Sans MS" panose="030F0702030302020204" pitchFamily="66" charset="0"/>
                          <a:cs typeface="Arial" panose="020B0604020202020204" pitchFamily="34" charset="0"/>
                        </a:defRPr>
                      </a:lvl1pPr>
                      <a:lvl2pPr marL="800100" indent="-342900">
                        <a:spcBef>
                          <a:spcPct val="20000"/>
                        </a:spcBef>
                        <a:tabLst>
                          <a:tab pos="228600" algn="l"/>
                        </a:tabLst>
                        <a:defRPr sz="2400">
                          <a:solidFill>
                            <a:schemeClr val="tx1"/>
                          </a:solidFill>
                          <a:latin typeface="Comic Sans MS" panose="030F0702030302020204" pitchFamily="66" charset="0"/>
                          <a:cs typeface="Arial" panose="020B0604020202020204" pitchFamily="34" charset="0"/>
                        </a:defRPr>
                      </a:lvl2pPr>
                      <a:lvl3pPr marL="1257300" indent="-342900">
                        <a:spcBef>
                          <a:spcPct val="20000"/>
                        </a:spcBef>
                        <a:tabLst>
                          <a:tab pos="228600" algn="l"/>
                        </a:tabLst>
                        <a:defRPr sz="2000">
                          <a:solidFill>
                            <a:schemeClr val="tx1"/>
                          </a:solidFill>
                          <a:latin typeface="Comic Sans MS" panose="030F0702030302020204" pitchFamily="66" charset="0"/>
                          <a:cs typeface="Arial" panose="020B0604020202020204" pitchFamily="34" charset="0"/>
                        </a:defRPr>
                      </a:lvl3pPr>
                      <a:lvl4pPr marL="1714500" indent="-342900">
                        <a:spcBef>
                          <a:spcPct val="20000"/>
                        </a:spcBef>
                        <a:tabLst>
                          <a:tab pos="228600" algn="l"/>
                        </a:tabLst>
                        <a:defRPr>
                          <a:solidFill>
                            <a:schemeClr val="tx1"/>
                          </a:solidFill>
                          <a:latin typeface="Comic Sans MS" panose="030F0702030302020204" pitchFamily="66" charset="0"/>
                          <a:cs typeface="Arial" panose="020B0604020202020204" pitchFamily="34" charset="0"/>
                        </a:defRPr>
                      </a:lvl4pPr>
                      <a:lvl5pPr marL="2171700" indent="-342900">
                        <a:spcBef>
                          <a:spcPct val="20000"/>
                        </a:spcBef>
                        <a:tabLst>
                          <a:tab pos="228600" algn="l"/>
                        </a:tabLst>
                        <a:defRPr>
                          <a:solidFill>
                            <a:schemeClr val="tx1"/>
                          </a:solidFill>
                          <a:latin typeface="Comic Sans MS" panose="030F0702030302020204" pitchFamily="66" charset="0"/>
                          <a:cs typeface="Arial" panose="020B0604020202020204" pitchFamily="34" charset="0"/>
                        </a:defRPr>
                      </a:lvl5pPr>
                      <a:lvl6pPr marL="2628900" indent="-342900" fontAlgn="base">
                        <a:spcBef>
                          <a:spcPct val="20000"/>
                        </a:spcBef>
                        <a:spcAft>
                          <a:spcPct val="0"/>
                        </a:spcAft>
                        <a:tabLst>
                          <a:tab pos="228600" algn="l"/>
                        </a:tabLst>
                        <a:defRPr>
                          <a:solidFill>
                            <a:schemeClr val="tx1"/>
                          </a:solidFill>
                          <a:latin typeface="Comic Sans MS" panose="030F0702030302020204" pitchFamily="66" charset="0"/>
                          <a:cs typeface="Arial" panose="020B0604020202020204" pitchFamily="34" charset="0"/>
                        </a:defRPr>
                      </a:lvl6pPr>
                      <a:lvl7pPr marL="3086100" indent="-342900" fontAlgn="base">
                        <a:spcBef>
                          <a:spcPct val="20000"/>
                        </a:spcBef>
                        <a:spcAft>
                          <a:spcPct val="0"/>
                        </a:spcAft>
                        <a:tabLst>
                          <a:tab pos="228600" algn="l"/>
                        </a:tabLst>
                        <a:defRPr>
                          <a:solidFill>
                            <a:schemeClr val="tx1"/>
                          </a:solidFill>
                          <a:latin typeface="Comic Sans MS" panose="030F0702030302020204" pitchFamily="66" charset="0"/>
                          <a:cs typeface="Arial" panose="020B0604020202020204" pitchFamily="34" charset="0"/>
                        </a:defRPr>
                      </a:lvl7pPr>
                      <a:lvl8pPr marL="3543300" indent="-342900" fontAlgn="base">
                        <a:spcBef>
                          <a:spcPct val="20000"/>
                        </a:spcBef>
                        <a:spcAft>
                          <a:spcPct val="0"/>
                        </a:spcAft>
                        <a:tabLst>
                          <a:tab pos="228600" algn="l"/>
                        </a:tabLst>
                        <a:defRPr>
                          <a:solidFill>
                            <a:schemeClr val="tx1"/>
                          </a:solidFill>
                          <a:latin typeface="Comic Sans MS" panose="030F0702030302020204" pitchFamily="66" charset="0"/>
                          <a:cs typeface="Arial" panose="020B0604020202020204" pitchFamily="34" charset="0"/>
                        </a:defRPr>
                      </a:lvl8pPr>
                      <a:lvl9pPr marL="4000500" indent="-342900" fontAlgn="base">
                        <a:spcBef>
                          <a:spcPct val="20000"/>
                        </a:spcBef>
                        <a:spcAft>
                          <a:spcPct val="0"/>
                        </a:spcAft>
                        <a:tabLst>
                          <a:tab pos="228600" algn="l"/>
                        </a:tabLst>
                        <a:defRPr>
                          <a:solidFill>
                            <a:schemeClr val="tx1"/>
                          </a:solidFill>
                          <a:latin typeface="Comic Sans MS" panose="030F0702030302020204" pitchFamily="66" charset="0"/>
                          <a:cs typeface="Arial" panose="020B0604020202020204" pitchFamily="34" charset="0"/>
                        </a:defRPr>
                      </a:lvl9pPr>
                    </a:lstStyle>
                    <a:p>
                      <a:pPr marL="342900" marR="0" lvl="0" indent="-342900" algn="r" defTabSz="914400" rtl="0" eaLnBrk="1" fontAlgn="base" latinLnBrk="0" hangingPunct="1">
                        <a:lnSpc>
                          <a:spcPct val="95000"/>
                        </a:lnSpc>
                        <a:spcBef>
                          <a:spcPct val="0"/>
                        </a:spcBef>
                        <a:spcAft>
                          <a:spcPct val="0"/>
                        </a:spcAft>
                        <a:buClrTx/>
                        <a:buSzTx/>
                        <a:buFontTx/>
                        <a:buNone/>
                        <a:tabLst>
                          <a:tab pos="228600" algn="l"/>
                        </a:tabLst>
                      </a:pPr>
                      <a:r>
                        <a:rPr kumimoji="0" lang="en-GB" altLang="en-US" sz="17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   	</a:t>
                      </a:r>
                      <a:r>
                        <a:rPr kumimoji="0" lang="en-GB" altLang="en-US" sz="1700" b="0" i="1"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(Use the word ‘because’)</a:t>
                      </a:r>
                      <a:endParaRPr kumimoji="0" lang="en-GB" altLang="en-US" sz="17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endParaRPr>
                    </a:p>
                  </a:txBody>
                  <a:tcPr marT="45714" marB="45714" anchor="ctr" horzOverflow="overflow">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marL="879475" indent="-342900">
                        <a:spcBef>
                          <a:spcPct val="20000"/>
                        </a:spcBef>
                        <a:defRPr sz="2400">
                          <a:solidFill>
                            <a:schemeClr val="tx1"/>
                          </a:solidFill>
                          <a:latin typeface="Comic Sans MS" panose="030F0702030302020204" pitchFamily="66" charset="0"/>
                          <a:cs typeface="Arial" panose="020B0604020202020204" pitchFamily="34" charset="0"/>
                        </a:defRPr>
                      </a:lvl2pPr>
                      <a:lvl3pPr marL="1401763" indent="-342900">
                        <a:spcBef>
                          <a:spcPct val="20000"/>
                        </a:spcBef>
                        <a:defRPr sz="2000">
                          <a:solidFill>
                            <a:schemeClr val="tx1"/>
                          </a:solidFill>
                          <a:latin typeface="Comic Sans MS" panose="030F0702030302020204" pitchFamily="66" charset="0"/>
                          <a:cs typeface="Arial" panose="020B0604020202020204" pitchFamily="34" charset="0"/>
                        </a:defRPr>
                      </a:lvl3pPr>
                      <a:lvl4pPr marL="1924050" indent="-342900">
                        <a:spcBef>
                          <a:spcPct val="20000"/>
                        </a:spcBef>
                        <a:defRPr>
                          <a:solidFill>
                            <a:schemeClr val="tx1"/>
                          </a:solidFill>
                          <a:latin typeface="Comic Sans MS" panose="030F0702030302020204" pitchFamily="66" charset="0"/>
                          <a:cs typeface="Arial" panose="020B0604020202020204" pitchFamily="34" charset="0"/>
                        </a:defRPr>
                      </a:lvl4pPr>
                      <a:lvl5pPr marL="2446338" indent="-342900">
                        <a:spcBef>
                          <a:spcPct val="20000"/>
                        </a:spcBef>
                        <a:defRPr>
                          <a:solidFill>
                            <a:schemeClr val="tx1"/>
                          </a:solidFill>
                          <a:latin typeface="Comic Sans MS" panose="030F0702030302020204" pitchFamily="66" charset="0"/>
                          <a:cs typeface="Arial" panose="020B0604020202020204" pitchFamily="34" charset="0"/>
                        </a:defRPr>
                      </a:lvl5pPr>
                      <a:lvl6pPr marL="2903538" indent="-3429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3360738" indent="-3429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817938" indent="-3429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4275138" indent="-3429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95000"/>
                        </a:lnSpc>
                        <a:spcBef>
                          <a:spcPct val="0"/>
                        </a:spcBef>
                        <a:spcAft>
                          <a:spcPct val="0"/>
                        </a:spcAft>
                        <a:buClrTx/>
                        <a:buSzTx/>
                        <a:buFontTx/>
                        <a:buNone/>
                        <a:tabLst/>
                      </a:pPr>
                      <a:r>
                        <a:rPr kumimoji="0" lang="en-GB" altLang="en-US" sz="1700" b="0" i="0" u="none" strike="noStrike" cap="none" normalizeH="0" baseline="0">
                          <a:ln>
                            <a:noFill/>
                          </a:ln>
                          <a:solidFill>
                            <a:srgbClr val="414042"/>
                          </a:solidFill>
                          <a:effectLst/>
                          <a:latin typeface="Comic Sans MS" panose="030F0702030302020204" pitchFamily="66" charset="0"/>
                          <a:cs typeface="Times New Roman" panose="02020603050405020304" pitchFamily="18" charset="0"/>
                        </a:rPr>
                        <a:t>Poor hygiene causes teeth to be lost.</a:t>
                      </a:r>
                      <a:endParaRPr kumimoji="0" lang="en-GB" altLang="en-US" sz="1700" b="0" i="0" u="none" strike="noStrike" cap="none" normalizeH="0" baseline="0">
                        <a:ln>
                          <a:noFill/>
                        </a:ln>
                        <a:solidFill>
                          <a:srgbClr val="414042"/>
                        </a:solidFill>
                        <a:effectLst/>
                        <a:latin typeface="Comic Sans MS" panose="030F0702030302020204" pitchFamily="66" charset="0"/>
                        <a:cs typeface="Arial" panose="020B0604020202020204" pitchFamily="34" charset="0"/>
                      </a:endParaRPr>
                    </a:p>
                  </a:txBody>
                  <a:tcPr marT="45714" marB="45714" anchor="ctr" horzOverflow="overflow">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r h="689966">
                <a:tc>
                  <a:txBody>
                    <a:bodyPr/>
                    <a:lstStyle>
                      <a:lvl1pPr marL="342900" indent="-342900">
                        <a:spcBef>
                          <a:spcPct val="20000"/>
                        </a:spcBef>
                        <a:tabLst>
                          <a:tab pos="228600" algn="l"/>
                        </a:tabLst>
                        <a:defRPr sz="2800">
                          <a:solidFill>
                            <a:schemeClr val="tx1"/>
                          </a:solidFill>
                          <a:latin typeface="Comic Sans MS" panose="030F0702030302020204" pitchFamily="66" charset="0"/>
                          <a:cs typeface="Arial" panose="020B0604020202020204" pitchFamily="34" charset="0"/>
                        </a:defRPr>
                      </a:lvl1pPr>
                      <a:lvl2pPr marL="800100" indent="-342900">
                        <a:spcBef>
                          <a:spcPct val="20000"/>
                        </a:spcBef>
                        <a:tabLst>
                          <a:tab pos="228600" algn="l"/>
                        </a:tabLst>
                        <a:defRPr sz="2400">
                          <a:solidFill>
                            <a:schemeClr val="tx1"/>
                          </a:solidFill>
                          <a:latin typeface="Comic Sans MS" panose="030F0702030302020204" pitchFamily="66" charset="0"/>
                          <a:cs typeface="Arial" panose="020B0604020202020204" pitchFamily="34" charset="0"/>
                        </a:defRPr>
                      </a:lvl2pPr>
                      <a:lvl3pPr marL="1257300" indent="-342900">
                        <a:spcBef>
                          <a:spcPct val="20000"/>
                        </a:spcBef>
                        <a:tabLst>
                          <a:tab pos="228600" algn="l"/>
                        </a:tabLst>
                        <a:defRPr sz="2000">
                          <a:solidFill>
                            <a:schemeClr val="tx1"/>
                          </a:solidFill>
                          <a:latin typeface="Comic Sans MS" panose="030F0702030302020204" pitchFamily="66" charset="0"/>
                          <a:cs typeface="Arial" panose="020B0604020202020204" pitchFamily="34" charset="0"/>
                        </a:defRPr>
                      </a:lvl3pPr>
                      <a:lvl4pPr marL="1714500" indent="-342900">
                        <a:spcBef>
                          <a:spcPct val="20000"/>
                        </a:spcBef>
                        <a:tabLst>
                          <a:tab pos="228600" algn="l"/>
                        </a:tabLst>
                        <a:defRPr>
                          <a:solidFill>
                            <a:schemeClr val="tx1"/>
                          </a:solidFill>
                          <a:latin typeface="Comic Sans MS" panose="030F0702030302020204" pitchFamily="66" charset="0"/>
                          <a:cs typeface="Arial" panose="020B0604020202020204" pitchFamily="34" charset="0"/>
                        </a:defRPr>
                      </a:lvl4pPr>
                      <a:lvl5pPr marL="2171700" indent="-342900">
                        <a:spcBef>
                          <a:spcPct val="20000"/>
                        </a:spcBef>
                        <a:tabLst>
                          <a:tab pos="228600" algn="l"/>
                        </a:tabLst>
                        <a:defRPr>
                          <a:solidFill>
                            <a:schemeClr val="tx1"/>
                          </a:solidFill>
                          <a:latin typeface="Comic Sans MS" panose="030F0702030302020204" pitchFamily="66" charset="0"/>
                          <a:cs typeface="Arial" panose="020B0604020202020204" pitchFamily="34" charset="0"/>
                        </a:defRPr>
                      </a:lvl5pPr>
                      <a:lvl6pPr marL="2628900" indent="-342900" fontAlgn="base">
                        <a:spcBef>
                          <a:spcPct val="20000"/>
                        </a:spcBef>
                        <a:spcAft>
                          <a:spcPct val="0"/>
                        </a:spcAft>
                        <a:tabLst>
                          <a:tab pos="228600" algn="l"/>
                        </a:tabLst>
                        <a:defRPr>
                          <a:solidFill>
                            <a:schemeClr val="tx1"/>
                          </a:solidFill>
                          <a:latin typeface="Comic Sans MS" panose="030F0702030302020204" pitchFamily="66" charset="0"/>
                          <a:cs typeface="Arial" panose="020B0604020202020204" pitchFamily="34" charset="0"/>
                        </a:defRPr>
                      </a:lvl6pPr>
                      <a:lvl7pPr marL="3086100" indent="-342900" fontAlgn="base">
                        <a:spcBef>
                          <a:spcPct val="20000"/>
                        </a:spcBef>
                        <a:spcAft>
                          <a:spcPct val="0"/>
                        </a:spcAft>
                        <a:tabLst>
                          <a:tab pos="228600" algn="l"/>
                        </a:tabLst>
                        <a:defRPr>
                          <a:solidFill>
                            <a:schemeClr val="tx1"/>
                          </a:solidFill>
                          <a:latin typeface="Comic Sans MS" panose="030F0702030302020204" pitchFamily="66" charset="0"/>
                          <a:cs typeface="Arial" panose="020B0604020202020204" pitchFamily="34" charset="0"/>
                        </a:defRPr>
                      </a:lvl7pPr>
                      <a:lvl8pPr marL="3543300" indent="-342900" fontAlgn="base">
                        <a:spcBef>
                          <a:spcPct val="20000"/>
                        </a:spcBef>
                        <a:spcAft>
                          <a:spcPct val="0"/>
                        </a:spcAft>
                        <a:tabLst>
                          <a:tab pos="228600" algn="l"/>
                        </a:tabLst>
                        <a:defRPr>
                          <a:solidFill>
                            <a:schemeClr val="tx1"/>
                          </a:solidFill>
                          <a:latin typeface="Comic Sans MS" panose="030F0702030302020204" pitchFamily="66" charset="0"/>
                          <a:cs typeface="Arial" panose="020B0604020202020204" pitchFamily="34" charset="0"/>
                        </a:defRPr>
                      </a:lvl8pPr>
                      <a:lvl9pPr marL="4000500" indent="-342900" fontAlgn="base">
                        <a:spcBef>
                          <a:spcPct val="20000"/>
                        </a:spcBef>
                        <a:spcAft>
                          <a:spcPct val="0"/>
                        </a:spcAft>
                        <a:tabLst>
                          <a:tab pos="228600" algn="l"/>
                        </a:tabLst>
                        <a:defRPr>
                          <a:solidFill>
                            <a:schemeClr val="tx1"/>
                          </a:solidFill>
                          <a:latin typeface="Comic Sans MS" panose="030F0702030302020204" pitchFamily="66" charset="0"/>
                          <a:cs typeface="Arial" panose="020B0604020202020204" pitchFamily="34" charset="0"/>
                        </a:defRPr>
                      </a:lvl9pPr>
                    </a:lstStyle>
                    <a:p>
                      <a:pPr marL="342900" marR="0" lvl="0" indent="-342900" algn="l" defTabSz="914400" rtl="0" eaLnBrk="1" fontAlgn="base" latinLnBrk="0" hangingPunct="1">
                        <a:lnSpc>
                          <a:spcPct val="95000"/>
                        </a:lnSpc>
                        <a:spcBef>
                          <a:spcPct val="0"/>
                        </a:spcBef>
                        <a:spcAft>
                          <a:spcPct val="0"/>
                        </a:spcAft>
                        <a:buClrTx/>
                        <a:buSzTx/>
                        <a:buFontTx/>
                        <a:buNone/>
                        <a:tabLst>
                          <a:tab pos="228600" algn="l"/>
                        </a:tabLst>
                      </a:pPr>
                      <a:r>
                        <a:rPr kumimoji="0" lang="en-GB" altLang="en-US" sz="1700" b="0" i="0" u="none" strike="noStrike" cap="none" normalizeH="0" baseline="0">
                          <a:ln>
                            <a:noFill/>
                          </a:ln>
                          <a:solidFill>
                            <a:srgbClr val="414042"/>
                          </a:solidFill>
                          <a:effectLst/>
                          <a:latin typeface="Comic Sans MS" panose="030F0702030302020204" pitchFamily="66" charset="0"/>
                          <a:cs typeface="Times New Roman" panose="02020603050405020304" pitchFamily="18" charset="0"/>
                        </a:rPr>
                        <a:t>   </a:t>
                      </a:r>
                      <a:endParaRPr kumimoji="0" lang="en-GB" altLang="en-US" sz="1700" b="0" i="0" u="none" strike="noStrike" cap="none" normalizeH="0" baseline="0">
                        <a:ln>
                          <a:noFill/>
                        </a:ln>
                        <a:solidFill>
                          <a:srgbClr val="414042"/>
                        </a:solidFill>
                        <a:effectLst/>
                        <a:latin typeface="Comic Sans MS" panose="030F0702030302020204" pitchFamily="66" charset="0"/>
                        <a:cs typeface="Arial" panose="020B0604020202020204" pitchFamily="34" charset="0"/>
                      </a:endParaRPr>
                    </a:p>
                  </a:txBody>
                  <a:tcPr marT="45714" marB="45714" anchor="ctr" horzOverflow="overflow">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marL="879475" indent="-342900">
                        <a:spcBef>
                          <a:spcPct val="20000"/>
                        </a:spcBef>
                        <a:defRPr sz="2400">
                          <a:solidFill>
                            <a:schemeClr val="tx1"/>
                          </a:solidFill>
                          <a:latin typeface="Comic Sans MS" panose="030F0702030302020204" pitchFamily="66" charset="0"/>
                          <a:cs typeface="Arial" panose="020B0604020202020204" pitchFamily="34" charset="0"/>
                        </a:defRPr>
                      </a:lvl2pPr>
                      <a:lvl3pPr marL="1401763" indent="-342900">
                        <a:spcBef>
                          <a:spcPct val="20000"/>
                        </a:spcBef>
                        <a:defRPr sz="2000">
                          <a:solidFill>
                            <a:schemeClr val="tx1"/>
                          </a:solidFill>
                          <a:latin typeface="Comic Sans MS" panose="030F0702030302020204" pitchFamily="66" charset="0"/>
                          <a:cs typeface="Arial" panose="020B0604020202020204" pitchFamily="34" charset="0"/>
                        </a:defRPr>
                      </a:lvl3pPr>
                      <a:lvl4pPr marL="1924050" indent="-342900">
                        <a:spcBef>
                          <a:spcPct val="20000"/>
                        </a:spcBef>
                        <a:defRPr>
                          <a:solidFill>
                            <a:schemeClr val="tx1"/>
                          </a:solidFill>
                          <a:latin typeface="Comic Sans MS" panose="030F0702030302020204" pitchFamily="66" charset="0"/>
                          <a:cs typeface="Arial" panose="020B0604020202020204" pitchFamily="34" charset="0"/>
                        </a:defRPr>
                      </a:lvl4pPr>
                      <a:lvl5pPr marL="2446338" indent="-342900">
                        <a:spcBef>
                          <a:spcPct val="20000"/>
                        </a:spcBef>
                        <a:defRPr>
                          <a:solidFill>
                            <a:schemeClr val="tx1"/>
                          </a:solidFill>
                          <a:latin typeface="Comic Sans MS" panose="030F0702030302020204" pitchFamily="66" charset="0"/>
                          <a:cs typeface="Arial" panose="020B0604020202020204" pitchFamily="34" charset="0"/>
                        </a:defRPr>
                      </a:lvl5pPr>
                      <a:lvl6pPr marL="2903538" indent="-3429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3360738" indent="-3429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817938" indent="-3429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4275138" indent="-3429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95000"/>
                        </a:lnSpc>
                        <a:spcBef>
                          <a:spcPct val="0"/>
                        </a:spcBef>
                        <a:spcAft>
                          <a:spcPct val="0"/>
                        </a:spcAft>
                        <a:buClrTx/>
                        <a:buSzTx/>
                        <a:buFontTx/>
                        <a:buNone/>
                        <a:tabLst/>
                      </a:pPr>
                      <a:r>
                        <a:rPr kumimoji="0" lang="en-GB" altLang="en-US" sz="17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Teeth are kept in good condition by regular visits to the dentist.</a:t>
                      </a:r>
                      <a:endParaRPr kumimoji="0" lang="en-GB" altLang="en-US" sz="17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endParaRPr>
                    </a:p>
                  </a:txBody>
                  <a:tcPr marT="45714" marB="45714" anchor="ctr" horzOverflow="overflow">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1"/>
                  </a:ext>
                </a:extLst>
              </a:tr>
            </a:tbl>
          </a:graphicData>
        </a:graphic>
      </p:graphicFrame>
    </p:spTree>
    <p:extLst>
      <p:ext uri="{BB962C8B-B14F-4D97-AF65-F5344CB8AC3E}">
        <p14:creationId xmlns:p14="http://schemas.microsoft.com/office/powerpoint/2010/main" val="185624827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Group 49">
            <a:extLst>
              <a:ext uri="{FF2B5EF4-FFF2-40B4-BE49-F238E27FC236}">
                <a16:creationId xmlns:a16="http://schemas.microsoft.com/office/drawing/2014/main" id="{C057E6B2-1FD3-5842-8115-63C8F45936A3}"/>
              </a:ext>
            </a:extLst>
          </p:cNvPr>
          <p:cNvGraphicFramePr>
            <a:graphicFrameLocks noGrp="1"/>
          </p:cNvGraphicFramePr>
          <p:nvPr>
            <p:extLst>
              <p:ext uri="{D42A27DB-BD31-4B8C-83A1-F6EECF244321}">
                <p14:modId xmlns:p14="http://schemas.microsoft.com/office/powerpoint/2010/main" val="1275095015"/>
              </p:ext>
            </p:extLst>
          </p:nvPr>
        </p:nvGraphicFramePr>
        <p:xfrm>
          <a:off x="925483" y="611565"/>
          <a:ext cx="10325109" cy="5185464"/>
        </p:xfrm>
        <a:graphic>
          <a:graphicData uri="http://schemas.openxmlformats.org/drawingml/2006/table">
            <a:tbl>
              <a:tblPr/>
              <a:tblGrid>
                <a:gridCol w="5436320">
                  <a:extLst>
                    <a:ext uri="{9D8B030D-6E8A-4147-A177-3AD203B41FA5}">
                      <a16:colId xmlns:a16="http://schemas.microsoft.com/office/drawing/2014/main" val="20000"/>
                    </a:ext>
                  </a:extLst>
                </a:gridCol>
                <a:gridCol w="4888789">
                  <a:extLst>
                    <a:ext uri="{9D8B030D-6E8A-4147-A177-3AD203B41FA5}">
                      <a16:colId xmlns:a16="http://schemas.microsoft.com/office/drawing/2014/main" val="20001"/>
                    </a:ext>
                  </a:extLst>
                </a:gridCol>
              </a:tblGrid>
              <a:tr h="364372">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7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702030302020204" pitchFamily="66" charset="0"/>
                          <a:cs typeface="Arial" panose="020B0604020202020204" pitchFamily="34" charset="0"/>
                        </a:defRPr>
                      </a:lvl3pPr>
                      <a:lvl4pPr marL="1600200" indent="-228600">
                        <a:spcBef>
                          <a:spcPct val="20000"/>
                        </a:spcBef>
                        <a:defRPr>
                          <a:solidFill>
                            <a:schemeClr val="tx1"/>
                          </a:solidFill>
                          <a:latin typeface="Comic Sans MS" panose="030F0702030302020204" pitchFamily="66" charset="0"/>
                          <a:cs typeface="Arial" panose="020B0604020202020204" pitchFamily="34" charset="0"/>
                        </a:defRPr>
                      </a:lvl4pPr>
                      <a:lvl5pPr marL="2057400" indent="-228600">
                        <a:spcBef>
                          <a:spcPct val="20000"/>
                        </a:spcBef>
                        <a:defRPr>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700" b="1" i="0" u="none" strike="noStrike" cap="none" normalizeH="0" baseline="0" dirty="0">
                          <a:ln>
                            <a:noFill/>
                          </a:ln>
                          <a:solidFill>
                            <a:schemeClr val="bg1"/>
                          </a:solidFill>
                          <a:effectLst/>
                          <a:latin typeface="Comic Sans MS" panose="030F0702030302020204" pitchFamily="66" charset="0"/>
                          <a:cs typeface="Times New Roman" panose="02020603050405020304" pitchFamily="18" charset="0"/>
                        </a:rPr>
                        <a:t>Active</a:t>
                      </a:r>
                      <a:endParaRPr kumimoji="0" lang="en-GB" altLang="en-US" sz="1700" b="0" i="0" u="none" strike="noStrike" cap="none" normalizeH="0" baseline="0" dirty="0">
                        <a:ln>
                          <a:noFill/>
                        </a:ln>
                        <a:solidFill>
                          <a:schemeClr val="bg1"/>
                        </a:solidFill>
                        <a:effectLst/>
                        <a:latin typeface="Comic Sans MS" panose="030F0702030302020204" pitchFamily="66" charset="0"/>
                        <a:cs typeface="Arial" panose="020B0604020202020204" pitchFamily="34" charset="0"/>
                      </a:endParaRPr>
                    </a:p>
                  </a:txBody>
                  <a:tcPr marT="45714" marB="45714" horzOverflow="overflow">
                    <a:lnL w="19050" cap="flat" cmpd="sng" algn="ctr">
                      <a:solidFill>
                        <a:srgbClr val="0070C0"/>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solidFill>
                      <a:srgbClr val="0070C0"/>
                    </a:solid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7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702030302020204" pitchFamily="66" charset="0"/>
                          <a:cs typeface="Arial" panose="020B0604020202020204" pitchFamily="34" charset="0"/>
                        </a:defRPr>
                      </a:lvl3pPr>
                      <a:lvl4pPr marL="1600200" indent="-228600">
                        <a:spcBef>
                          <a:spcPct val="20000"/>
                        </a:spcBef>
                        <a:defRPr>
                          <a:solidFill>
                            <a:schemeClr val="tx1"/>
                          </a:solidFill>
                          <a:latin typeface="Comic Sans MS" panose="030F0702030302020204" pitchFamily="66" charset="0"/>
                          <a:cs typeface="Arial" panose="020B0604020202020204" pitchFamily="34" charset="0"/>
                        </a:defRPr>
                      </a:lvl4pPr>
                      <a:lvl5pPr marL="2057400" indent="-228600">
                        <a:spcBef>
                          <a:spcPct val="20000"/>
                        </a:spcBef>
                        <a:defRPr>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700" b="1" i="0" u="none" strike="noStrike" cap="none" normalizeH="0" baseline="0" dirty="0">
                          <a:ln>
                            <a:noFill/>
                          </a:ln>
                          <a:solidFill>
                            <a:schemeClr val="bg1"/>
                          </a:solidFill>
                          <a:effectLst/>
                          <a:latin typeface="Comic Sans MS" panose="030F0702030302020204" pitchFamily="66" charset="0"/>
                          <a:cs typeface="Times New Roman" panose="02020603050405020304" pitchFamily="18" charset="0"/>
                        </a:rPr>
                        <a:t>Passive</a:t>
                      </a:r>
                      <a:endParaRPr kumimoji="0" lang="en-GB" altLang="en-US" sz="1700" b="0" i="0" u="none" strike="noStrike" cap="none" normalizeH="0" baseline="0" dirty="0">
                        <a:ln>
                          <a:noFill/>
                        </a:ln>
                        <a:solidFill>
                          <a:schemeClr val="bg1"/>
                        </a:solidFill>
                        <a:effectLst/>
                        <a:latin typeface="Comic Sans MS" panose="030F0702030302020204" pitchFamily="66" charset="0"/>
                        <a:cs typeface="Arial" panose="020B0604020202020204" pitchFamily="34" charset="0"/>
                      </a:endParaRPr>
                    </a:p>
                  </a:txBody>
                  <a:tcPr marT="45714" marB="45714" horzOverflow="overflow">
                    <a:lnL w="19050" cap="flat" cmpd="sng" algn="ctr">
                      <a:solidFill>
                        <a:schemeClr val="bg1"/>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solidFill>
                      <a:srgbClr val="0070C0"/>
                    </a:solidFill>
                  </a:tcPr>
                </a:tc>
                <a:extLst>
                  <a:ext uri="{0D108BD9-81ED-4DB2-BD59-A6C34878D82A}">
                    <a16:rowId xmlns:a16="http://schemas.microsoft.com/office/drawing/2014/main" val="10000"/>
                  </a:ext>
                </a:extLst>
              </a:tr>
              <a:tr h="363671">
                <a:tc>
                  <a:txBody>
                    <a:bodyPr/>
                    <a:lstStyle>
                      <a:lvl1pPr marL="342900" indent="-342900">
                        <a:spcBef>
                          <a:spcPct val="20000"/>
                        </a:spcBef>
                        <a:tabLst>
                          <a:tab pos="228600" algn="l"/>
                        </a:tabLst>
                        <a:defRPr sz="2800">
                          <a:solidFill>
                            <a:schemeClr val="tx1"/>
                          </a:solidFill>
                          <a:latin typeface="Comic Sans MS" panose="030F0702030302020204" pitchFamily="66" charset="0"/>
                          <a:cs typeface="Arial" panose="020B0604020202020204" pitchFamily="34" charset="0"/>
                        </a:defRPr>
                      </a:lvl1pPr>
                      <a:lvl2pPr marL="800100" indent="-342900">
                        <a:spcBef>
                          <a:spcPct val="20000"/>
                        </a:spcBef>
                        <a:tabLst>
                          <a:tab pos="228600" algn="l"/>
                        </a:tabLst>
                        <a:defRPr sz="2400">
                          <a:solidFill>
                            <a:schemeClr val="tx1"/>
                          </a:solidFill>
                          <a:latin typeface="Comic Sans MS" panose="030F0702030302020204" pitchFamily="66" charset="0"/>
                          <a:cs typeface="Arial" panose="020B0604020202020204" pitchFamily="34" charset="0"/>
                        </a:defRPr>
                      </a:lvl2pPr>
                      <a:lvl3pPr marL="1257300" indent="-342900">
                        <a:spcBef>
                          <a:spcPct val="20000"/>
                        </a:spcBef>
                        <a:tabLst>
                          <a:tab pos="228600" algn="l"/>
                        </a:tabLst>
                        <a:defRPr sz="2000">
                          <a:solidFill>
                            <a:schemeClr val="tx1"/>
                          </a:solidFill>
                          <a:latin typeface="Comic Sans MS" panose="030F0702030302020204" pitchFamily="66" charset="0"/>
                          <a:cs typeface="Arial" panose="020B0604020202020204" pitchFamily="34" charset="0"/>
                        </a:defRPr>
                      </a:lvl3pPr>
                      <a:lvl4pPr marL="1714500" indent="-342900">
                        <a:spcBef>
                          <a:spcPct val="20000"/>
                        </a:spcBef>
                        <a:tabLst>
                          <a:tab pos="228600" algn="l"/>
                        </a:tabLst>
                        <a:defRPr>
                          <a:solidFill>
                            <a:schemeClr val="tx1"/>
                          </a:solidFill>
                          <a:latin typeface="Comic Sans MS" panose="030F0702030302020204" pitchFamily="66" charset="0"/>
                          <a:cs typeface="Arial" panose="020B0604020202020204" pitchFamily="34" charset="0"/>
                        </a:defRPr>
                      </a:lvl4pPr>
                      <a:lvl5pPr marL="2171700" indent="-342900">
                        <a:spcBef>
                          <a:spcPct val="20000"/>
                        </a:spcBef>
                        <a:tabLst>
                          <a:tab pos="228600" algn="l"/>
                        </a:tabLst>
                        <a:defRPr>
                          <a:solidFill>
                            <a:schemeClr val="tx1"/>
                          </a:solidFill>
                          <a:latin typeface="Comic Sans MS" panose="030F0702030302020204" pitchFamily="66" charset="0"/>
                          <a:cs typeface="Arial" panose="020B0604020202020204" pitchFamily="34" charset="0"/>
                        </a:defRPr>
                      </a:lvl5pPr>
                      <a:lvl6pPr marL="2628900" indent="-342900" fontAlgn="base">
                        <a:spcBef>
                          <a:spcPct val="20000"/>
                        </a:spcBef>
                        <a:spcAft>
                          <a:spcPct val="0"/>
                        </a:spcAft>
                        <a:tabLst>
                          <a:tab pos="228600" algn="l"/>
                        </a:tabLst>
                        <a:defRPr>
                          <a:solidFill>
                            <a:schemeClr val="tx1"/>
                          </a:solidFill>
                          <a:latin typeface="Comic Sans MS" panose="030F0702030302020204" pitchFamily="66" charset="0"/>
                          <a:cs typeface="Arial" panose="020B0604020202020204" pitchFamily="34" charset="0"/>
                        </a:defRPr>
                      </a:lvl6pPr>
                      <a:lvl7pPr marL="3086100" indent="-342900" fontAlgn="base">
                        <a:spcBef>
                          <a:spcPct val="20000"/>
                        </a:spcBef>
                        <a:spcAft>
                          <a:spcPct val="0"/>
                        </a:spcAft>
                        <a:tabLst>
                          <a:tab pos="228600" algn="l"/>
                        </a:tabLst>
                        <a:defRPr>
                          <a:solidFill>
                            <a:schemeClr val="tx1"/>
                          </a:solidFill>
                          <a:latin typeface="Comic Sans MS" panose="030F0702030302020204" pitchFamily="66" charset="0"/>
                          <a:cs typeface="Arial" panose="020B0604020202020204" pitchFamily="34" charset="0"/>
                        </a:defRPr>
                      </a:lvl7pPr>
                      <a:lvl8pPr marL="3543300" indent="-342900" fontAlgn="base">
                        <a:spcBef>
                          <a:spcPct val="20000"/>
                        </a:spcBef>
                        <a:spcAft>
                          <a:spcPct val="0"/>
                        </a:spcAft>
                        <a:tabLst>
                          <a:tab pos="228600" algn="l"/>
                        </a:tabLst>
                        <a:defRPr>
                          <a:solidFill>
                            <a:schemeClr val="tx1"/>
                          </a:solidFill>
                          <a:latin typeface="Comic Sans MS" panose="030F0702030302020204" pitchFamily="66" charset="0"/>
                          <a:cs typeface="Arial" panose="020B0604020202020204" pitchFamily="34" charset="0"/>
                        </a:defRPr>
                      </a:lvl8pPr>
                      <a:lvl9pPr marL="4000500" indent="-342900" fontAlgn="base">
                        <a:spcBef>
                          <a:spcPct val="20000"/>
                        </a:spcBef>
                        <a:spcAft>
                          <a:spcPct val="0"/>
                        </a:spcAft>
                        <a:tabLst>
                          <a:tab pos="228600" algn="l"/>
                        </a:tabLst>
                        <a:defRPr>
                          <a:solidFill>
                            <a:schemeClr val="tx1"/>
                          </a:solidFill>
                          <a:latin typeface="Comic Sans MS" panose="030F0702030302020204" pitchFamily="66" charset="0"/>
                          <a:cs typeface="Arial" panose="020B0604020202020204" pitchFamily="34" charset="0"/>
                        </a:defRPr>
                      </a:lvl9pPr>
                    </a:lstStyle>
                    <a:p>
                      <a:pPr marL="342900" marR="0" lvl="0" indent="-342900" algn="l" defTabSz="914400" rtl="0" eaLnBrk="1" fontAlgn="base" latinLnBrk="0" hangingPunct="1">
                        <a:lnSpc>
                          <a:spcPct val="95000"/>
                        </a:lnSpc>
                        <a:spcBef>
                          <a:spcPct val="0"/>
                        </a:spcBef>
                        <a:spcAft>
                          <a:spcPct val="0"/>
                        </a:spcAft>
                        <a:buClrTx/>
                        <a:buSzTx/>
                        <a:buFontTx/>
                        <a:buNone/>
                        <a:tabLst>
                          <a:tab pos="228600" algn="l"/>
                        </a:tabLst>
                      </a:pPr>
                      <a:r>
                        <a:rPr kumimoji="0" lang="en-GB" altLang="en-US" sz="1700" b="0" i="0" u="none" strike="noStrike" cap="none" normalizeH="0" baseline="0">
                          <a:ln>
                            <a:noFill/>
                          </a:ln>
                          <a:solidFill>
                            <a:srgbClr val="414042"/>
                          </a:solidFill>
                          <a:effectLst/>
                          <a:latin typeface="Comic Sans MS" panose="030F0702030302020204" pitchFamily="66" charset="0"/>
                          <a:cs typeface="Times New Roman" panose="02020603050405020304" pitchFamily="18" charset="0"/>
                        </a:rPr>
                        <a:t>The teeth break up the food. </a:t>
                      </a:r>
                      <a:endParaRPr kumimoji="0" lang="en-GB" altLang="en-US" sz="1700" b="0" i="0" u="none" strike="noStrike" cap="none" normalizeH="0" baseline="0">
                        <a:ln>
                          <a:noFill/>
                        </a:ln>
                        <a:solidFill>
                          <a:srgbClr val="414042"/>
                        </a:solidFill>
                        <a:effectLst/>
                        <a:latin typeface="Comic Sans MS" panose="030F0702030302020204" pitchFamily="66" charset="0"/>
                        <a:cs typeface="Arial" panose="020B0604020202020204" pitchFamily="34" charset="0"/>
                      </a:endParaRPr>
                    </a:p>
                  </a:txBody>
                  <a:tcPr marT="45714" marB="45714" anchor="ctr" horzOverflow="overflow">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noFill/>
                  </a:tcPr>
                </a:tc>
                <a:tc>
                  <a:txBody>
                    <a:bodyPr/>
                    <a:lstStyle>
                      <a:lvl1pPr marL="342900" indent="-342900">
                        <a:spcBef>
                          <a:spcPct val="20000"/>
                        </a:spcBef>
                        <a:defRPr sz="2800">
                          <a:solidFill>
                            <a:schemeClr val="tx1"/>
                          </a:solidFill>
                          <a:latin typeface="Comic Sans MS" panose="030F0702030302020204" pitchFamily="66" charset="0"/>
                          <a:cs typeface="Arial" panose="020B0604020202020204" pitchFamily="34" charset="0"/>
                        </a:defRPr>
                      </a:lvl1pPr>
                      <a:lvl2pPr marL="800100" indent="-342900">
                        <a:spcBef>
                          <a:spcPct val="20000"/>
                        </a:spcBef>
                        <a:defRPr sz="2400">
                          <a:solidFill>
                            <a:schemeClr val="tx1"/>
                          </a:solidFill>
                          <a:latin typeface="Comic Sans MS" panose="030F0702030302020204" pitchFamily="66" charset="0"/>
                          <a:cs typeface="Arial" panose="020B0604020202020204" pitchFamily="34" charset="0"/>
                        </a:defRPr>
                      </a:lvl2pPr>
                      <a:lvl3pPr marL="1257300" indent="-342900">
                        <a:spcBef>
                          <a:spcPct val="20000"/>
                        </a:spcBef>
                        <a:defRPr sz="2000">
                          <a:solidFill>
                            <a:schemeClr val="tx1"/>
                          </a:solidFill>
                          <a:latin typeface="Comic Sans MS" panose="030F0702030302020204" pitchFamily="66" charset="0"/>
                          <a:cs typeface="Arial" panose="020B0604020202020204" pitchFamily="34" charset="0"/>
                        </a:defRPr>
                      </a:lvl3pPr>
                      <a:lvl4pPr marL="1714500" indent="-342900">
                        <a:spcBef>
                          <a:spcPct val="20000"/>
                        </a:spcBef>
                        <a:defRPr>
                          <a:solidFill>
                            <a:schemeClr val="tx1"/>
                          </a:solidFill>
                          <a:latin typeface="Comic Sans MS" panose="030F0702030302020204" pitchFamily="66" charset="0"/>
                          <a:cs typeface="Arial" panose="020B0604020202020204" pitchFamily="34" charset="0"/>
                        </a:defRPr>
                      </a:lvl4pPr>
                      <a:lvl5pPr marL="2171700" indent="-342900">
                        <a:spcBef>
                          <a:spcPct val="20000"/>
                        </a:spcBef>
                        <a:defRPr>
                          <a:solidFill>
                            <a:schemeClr val="tx1"/>
                          </a:solidFill>
                          <a:latin typeface="Comic Sans MS" panose="030F0702030302020204" pitchFamily="66" charset="0"/>
                          <a:cs typeface="Arial" panose="020B0604020202020204" pitchFamily="34" charset="0"/>
                        </a:defRPr>
                      </a:lvl5pPr>
                      <a:lvl6pPr marL="2628900" indent="-3429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3086100" indent="-3429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543300" indent="-3429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4000500" indent="-3429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342900" marR="0" lvl="0" indent="-342900" algn="l" defTabSz="914400" rtl="0" eaLnBrk="1" fontAlgn="base" latinLnBrk="0" hangingPunct="1">
                        <a:lnSpc>
                          <a:spcPct val="95000"/>
                        </a:lnSpc>
                        <a:spcBef>
                          <a:spcPct val="0"/>
                        </a:spcBef>
                        <a:spcAft>
                          <a:spcPct val="0"/>
                        </a:spcAft>
                        <a:buClrTx/>
                        <a:buSzTx/>
                        <a:buFontTx/>
                        <a:buNone/>
                        <a:tabLst/>
                      </a:pPr>
                      <a:r>
                        <a:rPr kumimoji="0" lang="en-GB" altLang="en-US" sz="1700" b="0" i="0" u="none" strike="noStrike" cap="none" normalizeH="0" baseline="0">
                          <a:ln>
                            <a:noFill/>
                          </a:ln>
                          <a:solidFill>
                            <a:srgbClr val="414042"/>
                          </a:solidFill>
                          <a:effectLst/>
                          <a:latin typeface="Comic Sans MS" panose="030F0702030302020204" pitchFamily="66" charset="0"/>
                          <a:cs typeface="Times New Roman" panose="02020603050405020304" pitchFamily="18" charset="0"/>
                        </a:rPr>
                        <a:t>The food is broken up by the teeth. </a:t>
                      </a:r>
                      <a:endParaRPr kumimoji="0" lang="en-GB" altLang="en-US" sz="1700" b="0" i="0" u="none" strike="noStrike" cap="none" normalizeH="0" baseline="0">
                        <a:ln>
                          <a:noFill/>
                        </a:ln>
                        <a:solidFill>
                          <a:srgbClr val="414042"/>
                        </a:solidFill>
                        <a:effectLst/>
                        <a:latin typeface="Comic Sans MS" panose="030F0702030302020204" pitchFamily="66" charset="0"/>
                        <a:cs typeface="Arial" panose="020B0604020202020204" pitchFamily="34" charset="0"/>
                      </a:endParaRPr>
                    </a:p>
                  </a:txBody>
                  <a:tcPr marT="45714" marB="45714" anchor="ctr" horzOverflow="overflow">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63671">
                <a:tc>
                  <a:txBody>
                    <a:bodyPr/>
                    <a:lstStyle>
                      <a:lvl1pPr marL="342900" indent="-342900">
                        <a:spcBef>
                          <a:spcPct val="20000"/>
                        </a:spcBef>
                        <a:tabLst>
                          <a:tab pos="228600" algn="l"/>
                        </a:tabLst>
                        <a:defRPr sz="2800">
                          <a:solidFill>
                            <a:schemeClr val="tx1"/>
                          </a:solidFill>
                          <a:latin typeface="Comic Sans MS" panose="030F0702030302020204" pitchFamily="66" charset="0"/>
                          <a:cs typeface="Arial" panose="020B0604020202020204" pitchFamily="34" charset="0"/>
                        </a:defRPr>
                      </a:lvl1pPr>
                      <a:lvl2pPr marL="800100" indent="-342900">
                        <a:spcBef>
                          <a:spcPct val="20000"/>
                        </a:spcBef>
                        <a:tabLst>
                          <a:tab pos="228600" algn="l"/>
                        </a:tabLst>
                        <a:defRPr sz="2400">
                          <a:solidFill>
                            <a:schemeClr val="tx1"/>
                          </a:solidFill>
                          <a:latin typeface="Comic Sans MS" panose="030F0702030302020204" pitchFamily="66" charset="0"/>
                          <a:cs typeface="Arial" panose="020B0604020202020204" pitchFamily="34" charset="0"/>
                        </a:defRPr>
                      </a:lvl2pPr>
                      <a:lvl3pPr marL="1257300" indent="-342900">
                        <a:spcBef>
                          <a:spcPct val="20000"/>
                        </a:spcBef>
                        <a:tabLst>
                          <a:tab pos="228600" algn="l"/>
                        </a:tabLst>
                        <a:defRPr sz="2000">
                          <a:solidFill>
                            <a:schemeClr val="tx1"/>
                          </a:solidFill>
                          <a:latin typeface="Comic Sans MS" panose="030F0702030302020204" pitchFamily="66" charset="0"/>
                          <a:cs typeface="Arial" panose="020B0604020202020204" pitchFamily="34" charset="0"/>
                        </a:defRPr>
                      </a:lvl3pPr>
                      <a:lvl4pPr marL="1714500" indent="-342900">
                        <a:spcBef>
                          <a:spcPct val="20000"/>
                        </a:spcBef>
                        <a:tabLst>
                          <a:tab pos="228600" algn="l"/>
                        </a:tabLst>
                        <a:defRPr>
                          <a:solidFill>
                            <a:schemeClr val="tx1"/>
                          </a:solidFill>
                          <a:latin typeface="Comic Sans MS" panose="030F0702030302020204" pitchFamily="66" charset="0"/>
                          <a:cs typeface="Arial" panose="020B0604020202020204" pitchFamily="34" charset="0"/>
                        </a:defRPr>
                      </a:lvl4pPr>
                      <a:lvl5pPr marL="2171700" indent="-342900">
                        <a:spcBef>
                          <a:spcPct val="20000"/>
                        </a:spcBef>
                        <a:tabLst>
                          <a:tab pos="228600" algn="l"/>
                        </a:tabLst>
                        <a:defRPr>
                          <a:solidFill>
                            <a:schemeClr val="tx1"/>
                          </a:solidFill>
                          <a:latin typeface="Comic Sans MS" panose="030F0702030302020204" pitchFamily="66" charset="0"/>
                          <a:cs typeface="Arial" panose="020B0604020202020204" pitchFamily="34" charset="0"/>
                        </a:defRPr>
                      </a:lvl5pPr>
                      <a:lvl6pPr marL="2628900" indent="-342900" fontAlgn="base">
                        <a:spcBef>
                          <a:spcPct val="20000"/>
                        </a:spcBef>
                        <a:spcAft>
                          <a:spcPct val="0"/>
                        </a:spcAft>
                        <a:tabLst>
                          <a:tab pos="228600" algn="l"/>
                        </a:tabLst>
                        <a:defRPr>
                          <a:solidFill>
                            <a:schemeClr val="tx1"/>
                          </a:solidFill>
                          <a:latin typeface="Comic Sans MS" panose="030F0702030302020204" pitchFamily="66" charset="0"/>
                          <a:cs typeface="Arial" panose="020B0604020202020204" pitchFamily="34" charset="0"/>
                        </a:defRPr>
                      </a:lvl6pPr>
                      <a:lvl7pPr marL="3086100" indent="-342900" fontAlgn="base">
                        <a:spcBef>
                          <a:spcPct val="20000"/>
                        </a:spcBef>
                        <a:spcAft>
                          <a:spcPct val="0"/>
                        </a:spcAft>
                        <a:tabLst>
                          <a:tab pos="228600" algn="l"/>
                        </a:tabLst>
                        <a:defRPr>
                          <a:solidFill>
                            <a:schemeClr val="tx1"/>
                          </a:solidFill>
                          <a:latin typeface="Comic Sans MS" panose="030F0702030302020204" pitchFamily="66" charset="0"/>
                          <a:cs typeface="Arial" panose="020B0604020202020204" pitchFamily="34" charset="0"/>
                        </a:defRPr>
                      </a:lvl7pPr>
                      <a:lvl8pPr marL="3543300" indent="-342900" fontAlgn="base">
                        <a:spcBef>
                          <a:spcPct val="20000"/>
                        </a:spcBef>
                        <a:spcAft>
                          <a:spcPct val="0"/>
                        </a:spcAft>
                        <a:tabLst>
                          <a:tab pos="228600" algn="l"/>
                        </a:tabLst>
                        <a:defRPr>
                          <a:solidFill>
                            <a:schemeClr val="tx1"/>
                          </a:solidFill>
                          <a:latin typeface="Comic Sans MS" panose="030F0702030302020204" pitchFamily="66" charset="0"/>
                          <a:cs typeface="Arial" panose="020B0604020202020204" pitchFamily="34" charset="0"/>
                        </a:defRPr>
                      </a:lvl8pPr>
                      <a:lvl9pPr marL="4000500" indent="-342900" fontAlgn="base">
                        <a:spcBef>
                          <a:spcPct val="20000"/>
                        </a:spcBef>
                        <a:spcAft>
                          <a:spcPct val="0"/>
                        </a:spcAft>
                        <a:tabLst>
                          <a:tab pos="228600" algn="l"/>
                        </a:tabLst>
                        <a:defRPr>
                          <a:solidFill>
                            <a:schemeClr val="tx1"/>
                          </a:solidFill>
                          <a:latin typeface="Comic Sans MS" panose="030F0702030302020204" pitchFamily="66" charset="0"/>
                          <a:cs typeface="Arial" panose="020B0604020202020204" pitchFamily="34" charset="0"/>
                        </a:defRPr>
                      </a:lvl9pPr>
                    </a:lstStyle>
                    <a:p>
                      <a:pPr marL="342900" marR="0" lvl="0" indent="-342900" algn="l" defTabSz="914400" rtl="0" eaLnBrk="1" fontAlgn="base" latinLnBrk="0" hangingPunct="1">
                        <a:lnSpc>
                          <a:spcPct val="95000"/>
                        </a:lnSpc>
                        <a:spcBef>
                          <a:spcPct val="0"/>
                        </a:spcBef>
                        <a:spcAft>
                          <a:spcPct val="0"/>
                        </a:spcAft>
                        <a:buClrTx/>
                        <a:buSzTx/>
                        <a:buFontTx/>
                        <a:buNone/>
                        <a:tabLst>
                          <a:tab pos="228600" algn="l"/>
                        </a:tabLst>
                      </a:pPr>
                      <a:r>
                        <a:rPr kumimoji="0" lang="en-GB" altLang="en-US" sz="17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Glands secrete saliva.</a:t>
                      </a:r>
                      <a:endParaRPr kumimoji="0" lang="en-GB" altLang="en-US" sz="17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endParaRPr>
                    </a:p>
                  </a:txBody>
                  <a:tcPr marT="45714" marB="45714" anchor="ctr" horzOverflow="overflow">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noFill/>
                  </a:tcPr>
                </a:tc>
                <a:tc>
                  <a:txBody>
                    <a:bodyPr/>
                    <a:lstStyle>
                      <a:lvl1pPr marL="342900" indent="-342900">
                        <a:spcBef>
                          <a:spcPct val="20000"/>
                        </a:spcBef>
                        <a:defRPr sz="2800">
                          <a:solidFill>
                            <a:schemeClr val="tx1"/>
                          </a:solidFill>
                          <a:latin typeface="Comic Sans MS" panose="030F0702030302020204" pitchFamily="66" charset="0"/>
                          <a:cs typeface="Arial" panose="020B0604020202020204" pitchFamily="34" charset="0"/>
                        </a:defRPr>
                      </a:lvl1pPr>
                      <a:lvl2pPr marL="800100" indent="-342900">
                        <a:spcBef>
                          <a:spcPct val="20000"/>
                        </a:spcBef>
                        <a:defRPr sz="2400">
                          <a:solidFill>
                            <a:schemeClr val="tx1"/>
                          </a:solidFill>
                          <a:latin typeface="Comic Sans MS" panose="030F0702030302020204" pitchFamily="66" charset="0"/>
                          <a:cs typeface="Arial" panose="020B0604020202020204" pitchFamily="34" charset="0"/>
                        </a:defRPr>
                      </a:lvl2pPr>
                      <a:lvl3pPr marL="1257300" indent="-342900">
                        <a:spcBef>
                          <a:spcPct val="20000"/>
                        </a:spcBef>
                        <a:defRPr sz="2000">
                          <a:solidFill>
                            <a:schemeClr val="tx1"/>
                          </a:solidFill>
                          <a:latin typeface="Comic Sans MS" panose="030F0702030302020204" pitchFamily="66" charset="0"/>
                          <a:cs typeface="Arial" panose="020B0604020202020204" pitchFamily="34" charset="0"/>
                        </a:defRPr>
                      </a:lvl3pPr>
                      <a:lvl4pPr marL="1714500" indent="-342900">
                        <a:spcBef>
                          <a:spcPct val="20000"/>
                        </a:spcBef>
                        <a:defRPr>
                          <a:solidFill>
                            <a:schemeClr val="tx1"/>
                          </a:solidFill>
                          <a:latin typeface="Comic Sans MS" panose="030F0702030302020204" pitchFamily="66" charset="0"/>
                          <a:cs typeface="Arial" panose="020B0604020202020204" pitchFamily="34" charset="0"/>
                        </a:defRPr>
                      </a:lvl4pPr>
                      <a:lvl5pPr marL="2171700" indent="-342900">
                        <a:spcBef>
                          <a:spcPct val="20000"/>
                        </a:spcBef>
                        <a:defRPr>
                          <a:solidFill>
                            <a:schemeClr val="tx1"/>
                          </a:solidFill>
                          <a:latin typeface="Comic Sans MS" panose="030F0702030302020204" pitchFamily="66" charset="0"/>
                          <a:cs typeface="Arial" panose="020B0604020202020204" pitchFamily="34" charset="0"/>
                        </a:defRPr>
                      </a:lvl5pPr>
                      <a:lvl6pPr marL="2628900" indent="-3429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3086100" indent="-3429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543300" indent="-3429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4000500" indent="-3429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342900" marR="0" lvl="0" indent="-342900" algn="l" defTabSz="914400" rtl="0" eaLnBrk="1" fontAlgn="base" latinLnBrk="0" hangingPunct="1">
                        <a:lnSpc>
                          <a:spcPct val="95000"/>
                        </a:lnSpc>
                        <a:spcBef>
                          <a:spcPct val="0"/>
                        </a:spcBef>
                        <a:spcAft>
                          <a:spcPct val="0"/>
                        </a:spcAft>
                        <a:buClrTx/>
                        <a:buSzTx/>
                        <a:buFontTx/>
                        <a:buNone/>
                        <a:tabLst/>
                      </a:pPr>
                      <a:r>
                        <a:rPr kumimoji="0" lang="en-GB" altLang="en-US" sz="17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Saliva is </a:t>
                      </a:r>
                      <a:r>
                        <a:rPr kumimoji="0" lang="en-GB" altLang="en-US" sz="1700" b="0" i="0" u="none" strike="noStrike" cap="none" normalizeH="0" baseline="0" dirty="0">
                          <a:ln>
                            <a:noFill/>
                          </a:ln>
                          <a:solidFill>
                            <a:srgbClr val="39AB47"/>
                          </a:solidFill>
                          <a:effectLst/>
                          <a:latin typeface="Comic Sans MS" panose="030F0702030302020204" pitchFamily="66" charset="0"/>
                          <a:cs typeface="Times New Roman" panose="02020603050405020304" pitchFamily="18" charset="0"/>
                        </a:rPr>
                        <a:t>secreted by glands</a:t>
                      </a:r>
                      <a:r>
                        <a:rPr kumimoji="0" lang="en-GB" altLang="en-US" sz="17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   </a:t>
                      </a:r>
                      <a:endParaRPr kumimoji="0" lang="en-GB" altLang="en-US" sz="17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endParaRPr>
                    </a:p>
                  </a:txBody>
                  <a:tcPr marT="45714" marB="45714" anchor="ctr" horzOverflow="overflow">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63671">
                <a:tc>
                  <a:txBody>
                    <a:bodyPr/>
                    <a:lstStyle>
                      <a:lvl1pPr marL="342900" indent="-342900">
                        <a:spcBef>
                          <a:spcPct val="20000"/>
                        </a:spcBef>
                        <a:tabLst>
                          <a:tab pos="228600" algn="l"/>
                        </a:tabLst>
                        <a:defRPr sz="2800">
                          <a:solidFill>
                            <a:schemeClr val="tx1"/>
                          </a:solidFill>
                          <a:latin typeface="Comic Sans MS" panose="030F0702030302020204" pitchFamily="66" charset="0"/>
                          <a:cs typeface="Arial" panose="020B0604020202020204" pitchFamily="34" charset="0"/>
                        </a:defRPr>
                      </a:lvl1pPr>
                      <a:lvl2pPr marL="800100" indent="-342900">
                        <a:spcBef>
                          <a:spcPct val="20000"/>
                        </a:spcBef>
                        <a:tabLst>
                          <a:tab pos="228600" algn="l"/>
                        </a:tabLst>
                        <a:defRPr sz="2400">
                          <a:solidFill>
                            <a:schemeClr val="tx1"/>
                          </a:solidFill>
                          <a:latin typeface="Comic Sans MS" panose="030F0702030302020204" pitchFamily="66" charset="0"/>
                          <a:cs typeface="Arial" panose="020B0604020202020204" pitchFamily="34" charset="0"/>
                        </a:defRPr>
                      </a:lvl2pPr>
                      <a:lvl3pPr marL="1257300" indent="-342900">
                        <a:spcBef>
                          <a:spcPct val="20000"/>
                        </a:spcBef>
                        <a:tabLst>
                          <a:tab pos="228600" algn="l"/>
                        </a:tabLst>
                        <a:defRPr sz="2000">
                          <a:solidFill>
                            <a:schemeClr val="tx1"/>
                          </a:solidFill>
                          <a:latin typeface="Comic Sans MS" panose="030F0702030302020204" pitchFamily="66" charset="0"/>
                          <a:cs typeface="Arial" panose="020B0604020202020204" pitchFamily="34" charset="0"/>
                        </a:defRPr>
                      </a:lvl3pPr>
                      <a:lvl4pPr marL="1714500" indent="-342900">
                        <a:spcBef>
                          <a:spcPct val="20000"/>
                        </a:spcBef>
                        <a:tabLst>
                          <a:tab pos="228600" algn="l"/>
                        </a:tabLst>
                        <a:defRPr>
                          <a:solidFill>
                            <a:schemeClr val="tx1"/>
                          </a:solidFill>
                          <a:latin typeface="Comic Sans MS" panose="030F0702030302020204" pitchFamily="66" charset="0"/>
                          <a:cs typeface="Arial" panose="020B0604020202020204" pitchFamily="34" charset="0"/>
                        </a:defRPr>
                      </a:lvl4pPr>
                      <a:lvl5pPr marL="2171700" indent="-342900">
                        <a:spcBef>
                          <a:spcPct val="20000"/>
                        </a:spcBef>
                        <a:tabLst>
                          <a:tab pos="228600" algn="l"/>
                        </a:tabLst>
                        <a:defRPr>
                          <a:solidFill>
                            <a:schemeClr val="tx1"/>
                          </a:solidFill>
                          <a:latin typeface="Comic Sans MS" panose="030F0702030302020204" pitchFamily="66" charset="0"/>
                          <a:cs typeface="Arial" panose="020B0604020202020204" pitchFamily="34" charset="0"/>
                        </a:defRPr>
                      </a:lvl5pPr>
                      <a:lvl6pPr marL="2628900" indent="-342900" fontAlgn="base">
                        <a:spcBef>
                          <a:spcPct val="20000"/>
                        </a:spcBef>
                        <a:spcAft>
                          <a:spcPct val="0"/>
                        </a:spcAft>
                        <a:tabLst>
                          <a:tab pos="228600" algn="l"/>
                        </a:tabLst>
                        <a:defRPr>
                          <a:solidFill>
                            <a:schemeClr val="tx1"/>
                          </a:solidFill>
                          <a:latin typeface="Comic Sans MS" panose="030F0702030302020204" pitchFamily="66" charset="0"/>
                          <a:cs typeface="Arial" panose="020B0604020202020204" pitchFamily="34" charset="0"/>
                        </a:defRPr>
                      </a:lvl6pPr>
                      <a:lvl7pPr marL="3086100" indent="-342900" fontAlgn="base">
                        <a:spcBef>
                          <a:spcPct val="20000"/>
                        </a:spcBef>
                        <a:spcAft>
                          <a:spcPct val="0"/>
                        </a:spcAft>
                        <a:tabLst>
                          <a:tab pos="228600" algn="l"/>
                        </a:tabLst>
                        <a:defRPr>
                          <a:solidFill>
                            <a:schemeClr val="tx1"/>
                          </a:solidFill>
                          <a:latin typeface="Comic Sans MS" panose="030F0702030302020204" pitchFamily="66" charset="0"/>
                          <a:cs typeface="Arial" panose="020B0604020202020204" pitchFamily="34" charset="0"/>
                        </a:defRPr>
                      </a:lvl7pPr>
                      <a:lvl8pPr marL="3543300" indent="-342900" fontAlgn="base">
                        <a:spcBef>
                          <a:spcPct val="20000"/>
                        </a:spcBef>
                        <a:spcAft>
                          <a:spcPct val="0"/>
                        </a:spcAft>
                        <a:tabLst>
                          <a:tab pos="228600" algn="l"/>
                        </a:tabLst>
                        <a:defRPr>
                          <a:solidFill>
                            <a:schemeClr val="tx1"/>
                          </a:solidFill>
                          <a:latin typeface="Comic Sans MS" panose="030F0702030302020204" pitchFamily="66" charset="0"/>
                          <a:cs typeface="Arial" panose="020B0604020202020204" pitchFamily="34" charset="0"/>
                        </a:defRPr>
                      </a:lvl8pPr>
                      <a:lvl9pPr marL="4000500" indent="-342900" fontAlgn="base">
                        <a:spcBef>
                          <a:spcPct val="20000"/>
                        </a:spcBef>
                        <a:spcAft>
                          <a:spcPct val="0"/>
                        </a:spcAft>
                        <a:tabLst>
                          <a:tab pos="228600" algn="l"/>
                        </a:tabLst>
                        <a:defRPr>
                          <a:solidFill>
                            <a:schemeClr val="tx1"/>
                          </a:solidFill>
                          <a:latin typeface="Comic Sans MS" panose="030F0702030302020204" pitchFamily="66" charset="0"/>
                          <a:cs typeface="Arial" panose="020B0604020202020204" pitchFamily="34" charset="0"/>
                        </a:defRPr>
                      </a:lvl9pPr>
                    </a:lstStyle>
                    <a:p>
                      <a:pPr marL="342900" marR="0" lvl="0" indent="-342900" algn="l" defTabSz="914400" rtl="0" eaLnBrk="1" fontAlgn="base" latinLnBrk="0" hangingPunct="1">
                        <a:lnSpc>
                          <a:spcPct val="95000"/>
                        </a:lnSpc>
                        <a:spcBef>
                          <a:spcPct val="0"/>
                        </a:spcBef>
                        <a:spcAft>
                          <a:spcPct val="0"/>
                        </a:spcAft>
                        <a:buClrTx/>
                        <a:buSzTx/>
                        <a:buFontTx/>
                        <a:buNone/>
                        <a:tabLst>
                          <a:tab pos="228600" algn="l"/>
                        </a:tabLst>
                      </a:pPr>
                      <a:r>
                        <a:rPr kumimoji="0" lang="en-GB" altLang="en-US" sz="17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Saliva </a:t>
                      </a:r>
                      <a:r>
                        <a:rPr kumimoji="0" lang="en-GB" altLang="en-US" sz="1700" b="0" i="0" u="none" strike="noStrike" cap="none" normalizeH="0" baseline="0" dirty="0">
                          <a:ln>
                            <a:noFill/>
                          </a:ln>
                          <a:solidFill>
                            <a:srgbClr val="39AB47"/>
                          </a:solidFill>
                          <a:effectLst/>
                          <a:latin typeface="Comic Sans MS" panose="030F0702030302020204" pitchFamily="66" charset="0"/>
                          <a:cs typeface="Times New Roman" panose="02020603050405020304" pitchFamily="18" charset="0"/>
                        </a:rPr>
                        <a:t>breaks down the food</a:t>
                      </a:r>
                      <a:r>
                        <a:rPr kumimoji="0" lang="en-GB" altLang="en-US" sz="17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   </a:t>
                      </a:r>
                      <a:endParaRPr kumimoji="0" lang="en-GB" altLang="en-US" sz="17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endParaRPr>
                    </a:p>
                  </a:txBody>
                  <a:tcPr marT="45714" marB="45714" anchor="ctr" horzOverflow="overflow">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noFill/>
                  </a:tcPr>
                </a:tc>
                <a:tc>
                  <a:txBody>
                    <a:bodyPr/>
                    <a:lstStyle>
                      <a:lvl1pPr marL="342900" indent="-342900">
                        <a:spcBef>
                          <a:spcPct val="20000"/>
                        </a:spcBef>
                        <a:defRPr sz="2800">
                          <a:solidFill>
                            <a:schemeClr val="tx1"/>
                          </a:solidFill>
                          <a:latin typeface="Comic Sans MS" panose="030F0702030302020204" pitchFamily="66" charset="0"/>
                          <a:cs typeface="Arial" panose="020B0604020202020204" pitchFamily="34" charset="0"/>
                        </a:defRPr>
                      </a:lvl1pPr>
                      <a:lvl2pPr marL="800100" indent="-342900">
                        <a:spcBef>
                          <a:spcPct val="20000"/>
                        </a:spcBef>
                        <a:defRPr sz="2400">
                          <a:solidFill>
                            <a:schemeClr val="tx1"/>
                          </a:solidFill>
                          <a:latin typeface="Comic Sans MS" panose="030F0702030302020204" pitchFamily="66" charset="0"/>
                          <a:cs typeface="Arial" panose="020B0604020202020204" pitchFamily="34" charset="0"/>
                        </a:defRPr>
                      </a:lvl2pPr>
                      <a:lvl3pPr marL="1257300" indent="-342900">
                        <a:spcBef>
                          <a:spcPct val="20000"/>
                        </a:spcBef>
                        <a:defRPr sz="2000">
                          <a:solidFill>
                            <a:schemeClr val="tx1"/>
                          </a:solidFill>
                          <a:latin typeface="Comic Sans MS" panose="030F0702030302020204" pitchFamily="66" charset="0"/>
                          <a:cs typeface="Arial" panose="020B0604020202020204" pitchFamily="34" charset="0"/>
                        </a:defRPr>
                      </a:lvl3pPr>
                      <a:lvl4pPr marL="1714500" indent="-342900">
                        <a:spcBef>
                          <a:spcPct val="20000"/>
                        </a:spcBef>
                        <a:defRPr>
                          <a:solidFill>
                            <a:schemeClr val="tx1"/>
                          </a:solidFill>
                          <a:latin typeface="Comic Sans MS" panose="030F0702030302020204" pitchFamily="66" charset="0"/>
                          <a:cs typeface="Arial" panose="020B0604020202020204" pitchFamily="34" charset="0"/>
                        </a:defRPr>
                      </a:lvl4pPr>
                      <a:lvl5pPr marL="2171700" indent="-342900">
                        <a:spcBef>
                          <a:spcPct val="20000"/>
                        </a:spcBef>
                        <a:defRPr>
                          <a:solidFill>
                            <a:schemeClr val="tx1"/>
                          </a:solidFill>
                          <a:latin typeface="Comic Sans MS" panose="030F0702030302020204" pitchFamily="66" charset="0"/>
                          <a:cs typeface="Arial" panose="020B0604020202020204" pitchFamily="34" charset="0"/>
                        </a:defRPr>
                      </a:lvl5pPr>
                      <a:lvl6pPr marL="2628900" indent="-3429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3086100" indent="-3429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543300" indent="-3429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4000500" indent="-3429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342900" marR="0" lvl="0" indent="-342900" algn="l" defTabSz="914400" rtl="0" eaLnBrk="1" fontAlgn="base" latinLnBrk="0" hangingPunct="1">
                        <a:lnSpc>
                          <a:spcPct val="95000"/>
                        </a:lnSpc>
                        <a:spcBef>
                          <a:spcPct val="0"/>
                        </a:spcBef>
                        <a:spcAft>
                          <a:spcPct val="0"/>
                        </a:spcAft>
                        <a:buClrTx/>
                        <a:buSzTx/>
                        <a:buFontTx/>
                        <a:buNone/>
                        <a:tabLst/>
                      </a:pPr>
                      <a:r>
                        <a:rPr kumimoji="0" lang="en-GB" altLang="en-US" sz="17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The food is broken down by saliva.</a:t>
                      </a:r>
                      <a:endParaRPr kumimoji="0" lang="en-GB" altLang="en-US" sz="17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endParaRPr>
                    </a:p>
                  </a:txBody>
                  <a:tcPr marT="45714" marB="45714" anchor="ctr" horzOverflow="overflow">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89154">
                <a:tc>
                  <a:txBody>
                    <a:bodyPr/>
                    <a:lstStyle>
                      <a:lvl1pPr>
                        <a:spcBef>
                          <a:spcPct val="20000"/>
                        </a:spcBef>
                        <a:tabLst>
                          <a:tab pos="228600" algn="l"/>
                        </a:tabLst>
                        <a:defRPr sz="2800">
                          <a:solidFill>
                            <a:schemeClr val="tx1"/>
                          </a:solidFill>
                          <a:latin typeface="Comic Sans MS" panose="030F0702030302020204" pitchFamily="66" charset="0"/>
                          <a:cs typeface="Arial" panose="020B0604020202020204" pitchFamily="34" charset="0"/>
                        </a:defRPr>
                      </a:lvl1pPr>
                      <a:lvl2pPr marL="879475" indent="-342900">
                        <a:spcBef>
                          <a:spcPct val="20000"/>
                        </a:spcBef>
                        <a:tabLst>
                          <a:tab pos="228600" algn="l"/>
                        </a:tabLst>
                        <a:defRPr sz="2400">
                          <a:solidFill>
                            <a:schemeClr val="tx1"/>
                          </a:solidFill>
                          <a:latin typeface="Comic Sans MS" panose="030F0702030302020204" pitchFamily="66" charset="0"/>
                          <a:cs typeface="Arial" panose="020B0604020202020204" pitchFamily="34" charset="0"/>
                        </a:defRPr>
                      </a:lvl2pPr>
                      <a:lvl3pPr marL="1401763" indent="-342900">
                        <a:spcBef>
                          <a:spcPct val="20000"/>
                        </a:spcBef>
                        <a:tabLst>
                          <a:tab pos="228600" algn="l"/>
                        </a:tabLst>
                        <a:defRPr sz="2000">
                          <a:solidFill>
                            <a:schemeClr val="tx1"/>
                          </a:solidFill>
                          <a:latin typeface="Comic Sans MS" panose="030F0702030302020204" pitchFamily="66" charset="0"/>
                          <a:cs typeface="Arial" panose="020B0604020202020204" pitchFamily="34" charset="0"/>
                        </a:defRPr>
                      </a:lvl3pPr>
                      <a:lvl4pPr marL="1924050" indent="-342900">
                        <a:spcBef>
                          <a:spcPct val="20000"/>
                        </a:spcBef>
                        <a:tabLst>
                          <a:tab pos="228600" algn="l"/>
                        </a:tabLst>
                        <a:defRPr>
                          <a:solidFill>
                            <a:schemeClr val="tx1"/>
                          </a:solidFill>
                          <a:latin typeface="Comic Sans MS" panose="030F0702030302020204" pitchFamily="66" charset="0"/>
                          <a:cs typeface="Arial" panose="020B0604020202020204" pitchFamily="34" charset="0"/>
                        </a:defRPr>
                      </a:lvl4pPr>
                      <a:lvl5pPr marL="2446338" indent="-342900">
                        <a:spcBef>
                          <a:spcPct val="20000"/>
                        </a:spcBef>
                        <a:tabLst>
                          <a:tab pos="228600" algn="l"/>
                        </a:tabLst>
                        <a:defRPr>
                          <a:solidFill>
                            <a:schemeClr val="tx1"/>
                          </a:solidFill>
                          <a:latin typeface="Comic Sans MS" panose="030F0702030302020204" pitchFamily="66" charset="0"/>
                          <a:cs typeface="Arial" panose="020B0604020202020204" pitchFamily="34" charset="0"/>
                        </a:defRPr>
                      </a:lvl5pPr>
                      <a:lvl6pPr marL="2903538" indent="-342900" fontAlgn="base">
                        <a:spcBef>
                          <a:spcPct val="20000"/>
                        </a:spcBef>
                        <a:spcAft>
                          <a:spcPct val="0"/>
                        </a:spcAft>
                        <a:tabLst>
                          <a:tab pos="228600" algn="l"/>
                        </a:tabLst>
                        <a:defRPr>
                          <a:solidFill>
                            <a:schemeClr val="tx1"/>
                          </a:solidFill>
                          <a:latin typeface="Comic Sans MS" panose="030F0702030302020204" pitchFamily="66" charset="0"/>
                          <a:cs typeface="Arial" panose="020B0604020202020204" pitchFamily="34" charset="0"/>
                        </a:defRPr>
                      </a:lvl6pPr>
                      <a:lvl7pPr marL="3360738" indent="-342900" fontAlgn="base">
                        <a:spcBef>
                          <a:spcPct val="20000"/>
                        </a:spcBef>
                        <a:spcAft>
                          <a:spcPct val="0"/>
                        </a:spcAft>
                        <a:tabLst>
                          <a:tab pos="228600" algn="l"/>
                        </a:tabLst>
                        <a:defRPr>
                          <a:solidFill>
                            <a:schemeClr val="tx1"/>
                          </a:solidFill>
                          <a:latin typeface="Comic Sans MS" panose="030F0702030302020204" pitchFamily="66" charset="0"/>
                          <a:cs typeface="Arial" panose="020B0604020202020204" pitchFamily="34" charset="0"/>
                        </a:defRPr>
                      </a:lvl7pPr>
                      <a:lvl8pPr marL="3817938" indent="-342900" fontAlgn="base">
                        <a:spcBef>
                          <a:spcPct val="20000"/>
                        </a:spcBef>
                        <a:spcAft>
                          <a:spcPct val="0"/>
                        </a:spcAft>
                        <a:tabLst>
                          <a:tab pos="228600" algn="l"/>
                        </a:tabLst>
                        <a:defRPr>
                          <a:solidFill>
                            <a:schemeClr val="tx1"/>
                          </a:solidFill>
                          <a:latin typeface="Comic Sans MS" panose="030F0702030302020204" pitchFamily="66" charset="0"/>
                          <a:cs typeface="Arial" panose="020B0604020202020204" pitchFamily="34" charset="0"/>
                        </a:defRPr>
                      </a:lvl8pPr>
                      <a:lvl9pPr marL="4275138" indent="-342900" fontAlgn="base">
                        <a:spcBef>
                          <a:spcPct val="20000"/>
                        </a:spcBef>
                        <a:spcAft>
                          <a:spcPct val="0"/>
                        </a:spcAft>
                        <a:tabLst>
                          <a:tab pos="228600" algn="l"/>
                        </a:tabLs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95000"/>
                        </a:lnSpc>
                        <a:spcBef>
                          <a:spcPct val="0"/>
                        </a:spcBef>
                        <a:spcAft>
                          <a:spcPct val="0"/>
                        </a:spcAft>
                        <a:buClrTx/>
                        <a:buSzTx/>
                        <a:buFontTx/>
                        <a:buNone/>
                        <a:tabLst>
                          <a:tab pos="228600" algn="l"/>
                        </a:tabLst>
                      </a:pPr>
                      <a:r>
                        <a:rPr kumimoji="0" lang="en-GB" altLang="en-US" sz="1700" b="0" i="0" u="none" strike="noStrike" cap="none" normalizeH="0" baseline="0">
                          <a:ln>
                            <a:noFill/>
                          </a:ln>
                          <a:solidFill>
                            <a:srgbClr val="414042"/>
                          </a:solidFill>
                          <a:effectLst/>
                          <a:latin typeface="Comic Sans MS" panose="030F0702030302020204" pitchFamily="66" charset="0"/>
                          <a:cs typeface="Times New Roman" panose="02020603050405020304" pitchFamily="18" charset="0"/>
                        </a:rPr>
                        <a:t>The teeth bite and chew the food.</a:t>
                      </a:r>
                      <a:endParaRPr kumimoji="0" lang="en-GB" altLang="en-US" sz="1700" b="0" i="0" u="none" strike="noStrike" cap="none" normalizeH="0" baseline="0">
                        <a:ln>
                          <a:noFill/>
                        </a:ln>
                        <a:solidFill>
                          <a:srgbClr val="414042"/>
                        </a:solidFill>
                        <a:effectLst/>
                        <a:latin typeface="Comic Sans MS" panose="030F0702030302020204" pitchFamily="66" charset="0"/>
                        <a:cs typeface="Arial" panose="020B0604020202020204" pitchFamily="34" charset="0"/>
                      </a:endParaRPr>
                    </a:p>
                  </a:txBody>
                  <a:tcPr marT="45714" marB="45714" anchor="ctr" horzOverflow="overflow">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noFill/>
                  </a:tcPr>
                </a:tc>
                <a:tc>
                  <a:txBody>
                    <a:bodyPr/>
                    <a:lstStyle>
                      <a:lvl1pPr marL="342900" indent="-342900">
                        <a:spcBef>
                          <a:spcPct val="20000"/>
                        </a:spcBef>
                        <a:defRPr sz="2800">
                          <a:solidFill>
                            <a:schemeClr val="tx1"/>
                          </a:solidFill>
                          <a:latin typeface="Comic Sans MS" panose="030F0702030302020204" pitchFamily="66" charset="0"/>
                          <a:cs typeface="Arial" panose="020B0604020202020204" pitchFamily="34" charset="0"/>
                        </a:defRPr>
                      </a:lvl1pPr>
                      <a:lvl2pPr marL="800100" indent="-342900">
                        <a:spcBef>
                          <a:spcPct val="20000"/>
                        </a:spcBef>
                        <a:defRPr sz="2400">
                          <a:solidFill>
                            <a:schemeClr val="tx1"/>
                          </a:solidFill>
                          <a:latin typeface="Comic Sans MS" panose="030F0702030302020204" pitchFamily="66" charset="0"/>
                          <a:cs typeface="Arial" panose="020B0604020202020204" pitchFamily="34" charset="0"/>
                        </a:defRPr>
                      </a:lvl2pPr>
                      <a:lvl3pPr marL="1257300" indent="-342900">
                        <a:spcBef>
                          <a:spcPct val="20000"/>
                        </a:spcBef>
                        <a:defRPr sz="2000">
                          <a:solidFill>
                            <a:schemeClr val="tx1"/>
                          </a:solidFill>
                          <a:latin typeface="Comic Sans MS" panose="030F0702030302020204" pitchFamily="66" charset="0"/>
                          <a:cs typeface="Arial" panose="020B0604020202020204" pitchFamily="34" charset="0"/>
                        </a:defRPr>
                      </a:lvl3pPr>
                      <a:lvl4pPr marL="1714500" indent="-342900">
                        <a:spcBef>
                          <a:spcPct val="20000"/>
                        </a:spcBef>
                        <a:defRPr>
                          <a:solidFill>
                            <a:schemeClr val="tx1"/>
                          </a:solidFill>
                          <a:latin typeface="Comic Sans MS" panose="030F0702030302020204" pitchFamily="66" charset="0"/>
                          <a:cs typeface="Arial" panose="020B0604020202020204" pitchFamily="34" charset="0"/>
                        </a:defRPr>
                      </a:lvl4pPr>
                      <a:lvl5pPr marL="2171700" indent="-342900">
                        <a:spcBef>
                          <a:spcPct val="20000"/>
                        </a:spcBef>
                        <a:defRPr>
                          <a:solidFill>
                            <a:schemeClr val="tx1"/>
                          </a:solidFill>
                          <a:latin typeface="Comic Sans MS" panose="030F0702030302020204" pitchFamily="66" charset="0"/>
                          <a:cs typeface="Arial" panose="020B0604020202020204" pitchFamily="34" charset="0"/>
                        </a:defRPr>
                      </a:lvl5pPr>
                      <a:lvl6pPr marL="2628900" indent="-3429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3086100" indent="-3429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543300" indent="-3429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4000500" indent="-3429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342900" marR="0" lvl="0" indent="-342900" algn="l" defTabSz="914400" rtl="0" eaLnBrk="1" fontAlgn="base" latinLnBrk="0" hangingPunct="1">
                        <a:lnSpc>
                          <a:spcPct val="95000"/>
                        </a:lnSpc>
                        <a:spcBef>
                          <a:spcPct val="0"/>
                        </a:spcBef>
                        <a:spcAft>
                          <a:spcPct val="0"/>
                        </a:spcAft>
                        <a:buClrTx/>
                        <a:buSzTx/>
                        <a:buFontTx/>
                        <a:buNone/>
                        <a:tabLst/>
                        <a:defRPr/>
                      </a:pPr>
                      <a:r>
                        <a:rPr kumimoji="0" lang="en-GB" altLang="en-US" sz="17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The food is </a:t>
                      </a:r>
                      <a:r>
                        <a:rPr kumimoji="0" lang="en-GB" altLang="en-US" sz="1700" b="0" i="0" u="none" strike="noStrike" cap="none" normalizeH="0" baseline="0" dirty="0">
                          <a:ln>
                            <a:noFill/>
                          </a:ln>
                          <a:solidFill>
                            <a:srgbClr val="39AB47"/>
                          </a:solidFill>
                          <a:effectLst/>
                          <a:latin typeface="Comic Sans MS" panose="030F0702030302020204" pitchFamily="66" charset="0"/>
                          <a:cs typeface="Times New Roman" panose="02020603050405020304" pitchFamily="18" charset="0"/>
                        </a:rPr>
                        <a:t>bitten and chewed by the teeth</a:t>
                      </a:r>
                      <a:r>
                        <a:rPr kumimoji="0" lang="en-GB" altLang="en-US" sz="17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    </a:t>
                      </a:r>
                      <a:endParaRPr kumimoji="0" lang="en-GB" altLang="en-US" sz="17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endParaRPr>
                    </a:p>
                  </a:txBody>
                  <a:tcPr marT="45714" marB="45714" anchor="ctr" horzOverflow="overflow">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63671">
                <a:tc>
                  <a:txBody>
                    <a:bodyPr/>
                    <a:lstStyle>
                      <a:lvl1pPr marL="342900" indent="-342900">
                        <a:spcBef>
                          <a:spcPct val="20000"/>
                        </a:spcBef>
                        <a:tabLst>
                          <a:tab pos="228600" algn="l"/>
                        </a:tabLst>
                        <a:defRPr sz="2800">
                          <a:solidFill>
                            <a:schemeClr val="tx1"/>
                          </a:solidFill>
                          <a:latin typeface="Comic Sans MS" panose="030F0702030302020204" pitchFamily="66" charset="0"/>
                          <a:cs typeface="Arial" panose="020B0604020202020204" pitchFamily="34" charset="0"/>
                        </a:defRPr>
                      </a:lvl1pPr>
                      <a:lvl2pPr marL="800100" indent="-342900">
                        <a:spcBef>
                          <a:spcPct val="20000"/>
                        </a:spcBef>
                        <a:tabLst>
                          <a:tab pos="228600" algn="l"/>
                        </a:tabLst>
                        <a:defRPr sz="2400">
                          <a:solidFill>
                            <a:schemeClr val="tx1"/>
                          </a:solidFill>
                          <a:latin typeface="Comic Sans MS" panose="030F0702030302020204" pitchFamily="66" charset="0"/>
                          <a:cs typeface="Arial" panose="020B0604020202020204" pitchFamily="34" charset="0"/>
                        </a:defRPr>
                      </a:lvl2pPr>
                      <a:lvl3pPr marL="1257300" indent="-342900">
                        <a:spcBef>
                          <a:spcPct val="20000"/>
                        </a:spcBef>
                        <a:tabLst>
                          <a:tab pos="228600" algn="l"/>
                        </a:tabLst>
                        <a:defRPr sz="2000">
                          <a:solidFill>
                            <a:schemeClr val="tx1"/>
                          </a:solidFill>
                          <a:latin typeface="Comic Sans MS" panose="030F0702030302020204" pitchFamily="66" charset="0"/>
                          <a:cs typeface="Arial" panose="020B0604020202020204" pitchFamily="34" charset="0"/>
                        </a:defRPr>
                      </a:lvl3pPr>
                      <a:lvl4pPr marL="1714500" indent="-342900">
                        <a:spcBef>
                          <a:spcPct val="20000"/>
                        </a:spcBef>
                        <a:tabLst>
                          <a:tab pos="228600" algn="l"/>
                        </a:tabLst>
                        <a:defRPr>
                          <a:solidFill>
                            <a:schemeClr val="tx1"/>
                          </a:solidFill>
                          <a:latin typeface="Comic Sans MS" panose="030F0702030302020204" pitchFamily="66" charset="0"/>
                          <a:cs typeface="Arial" panose="020B0604020202020204" pitchFamily="34" charset="0"/>
                        </a:defRPr>
                      </a:lvl4pPr>
                      <a:lvl5pPr marL="2171700" indent="-342900">
                        <a:spcBef>
                          <a:spcPct val="20000"/>
                        </a:spcBef>
                        <a:tabLst>
                          <a:tab pos="228600" algn="l"/>
                        </a:tabLst>
                        <a:defRPr>
                          <a:solidFill>
                            <a:schemeClr val="tx1"/>
                          </a:solidFill>
                          <a:latin typeface="Comic Sans MS" panose="030F0702030302020204" pitchFamily="66" charset="0"/>
                          <a:cs typeface="Arial" panose="020B0604020202020204" pitchFamily="34" charset="0"/>
                        </a:defRPr>
                      </a:lvl5pPr>
                      <a:lvl6pPr marL="2628900" indent="-342900" fontAlgn="base">
                        <a:spcBef>
                          <a:spcPct val="20000"/>
                        </a:spcBef>
                        <a:spcAft>
                          <a:spcPct val="0"/>
                        </a:spcAft>
                        <a:tabLst>
                          <a:tab pos="228600" algn="l"/>
                        </a:tabLst>
                        <a:defRPr>
                          <a:solidFill>
                            <a:schemeClr val="tx1"/>
                          </a:solidFill>
                          <a:latin typeface="Comic Sans MS" panose="030F0702030302020204" pitchFamily="66" charset="0"/>
                          <a:cs typeface="Arial" panose="020B0604020202020204" pitchFamily="34" charset="0"/>
                        </a:defRPr>
                      </a:lvl6pPr>
                      <a:lvl7pPr marL="3086100" indent="-342900" fontAlgn="base">
                        <a:spcBef>
                          <a:spcPct val="20000"/>
                        </a:spcBef>
                        <a:spcAft>
                          <a:spcPct val="0"/>
                        </a:spcAft>
                        <a:tabLst>
                          <a:tab pos="228600" algn="l"/>
                        </a:tabLst>
                        <a:defRPr>
                          <a:solidFill>
                            <a:schemeClr val="tx1"/>
                          </a:solidFill>
                          <a:latin typeface="Comic Sans MS" panose="030F0702030302020204" pitchFamily="66" charset="0"/>
                          <a:cs typeface="Arial" panose="020B0604020202020204" pitchFamily="34" charset="0"/>
                        </a:defRPr>
                      </a:lvl7pPr>
                      <a:lvl8pPr marL="3543300" indent="-342900" fontAlgn="base">
                        <a:spcBef>
                          <a:spcPct val="20000"/>
                        </a:spcBef>
                        <a:spcAft>
                          <a:spcPct val="0"/>
                        </a:spcAft>
                        <a:tabLst>
                          <a:tab pos="228600" algn="l"/>
                        </a:tabLst>
                        <a:defRPr>
                          <a:solidFill>
                            <a:schemeClr val="tx1"/>
                          </a:solidFill>
                          <a:latin typeface="Comic Sans MS" panose="030F0702030302020204" pitchFamily="66" charset="0"/>
                          <a:cs typeface="Arial" panose="020B0604020202020204" pitchFamily="34" charset="0"/>
                        </a:defRPr>
                      </a:lvl8pPr>
                      <a:lvl9pPr marL="4000500" indent="-342900" fontAlgn="base">
                        <a:spcBef>
                          <a:spcPct val="20000"/>
                        </a:spcBef>
                        <a:spcAft>
                          <a:spcPct val="0"/>
                        </a:spcAft>
                        <a:tabLst>
                          <a:tab pos="228600" algn="l"/>
                        </a:tabLst>
                        <a:defRPr>
                          <a:solidFill>
                            <a:schemeClr val="tx1"/>
                          </a:solidFill>
                          <a:latin typeface="Comic Sans MS" panose="030F0702030302020204" pitchFamily="66" charset="0"/>
                          <a:cs typeface="Arial" panose="020B0604020202020204" pitchFamily="34" charset="0"/>
                        </a:defRPr>
                      </a:lvl9pPr>
                    </a:lstStyle>
                    <a:p>
                      <a:pPr marL="342900" marR="0" lvl="0" indent="-342900" algn="l" defTabSz="914400" rtl="0" eaLnBrk="1" fontAlgn="base" latinLnBrk="0" hangingPunct="1">
                        <a:lnSpc>
                          <a:spcPct val="95000"/>
                        </a:lnSpc>
                        <a:spcBef>
                          <a:spcPct val="0"/>
                        </a:spcBef>
                        <a:spcAft>
                          <a:spcPct val="0"/>
                        </a:spcAft>
                        <a:buClrTx/>
                        <a:buSzTx/>
                        <a:buFontTx/>
                        <a:buNone/>
                        <a:tabLst>
                          <a:tab pos="228600" algn="l"/>
                        </a:tabLst>
                        <a:defRPr/>
                      </a:pPr>
                      <a:r>
                        <a:rPr kumimoji="0" lang="en-GB" altLang="en-US" sz="1700" b="0" i="0" u="none" strike="noStrike" cap="none" normalizeH="0" baseline="0" dirty="0">
                          <a:ln>
                            <a:noFill/>
                          </a:ln>
                          <a:solidFill>
                            <a:srgbClr val="39AB47"/>
                          </a:solidFill>
                          <a:effectLst/>
                          <a:latin typeface="Comic Sans MS" panose="030F0702030302020204" pitchFamily="66" charset="0"/>
                          <a:cs typeface="Times New Roman" panose="02020603050405020304" pitchFamily="18" charset="0"/>
                        </a:rPr>
                        <a:t>Enamel covers the teeth.</a:t>
                      </a:r>
                    </a:p>
                  </a:txBody>
                  <a:tcPr marT="45714" marB="45714" anchor="ctr" horzOverflow="overflow">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noFill/>
                  </a:tcPr>
                </a:tc>
                <a:tc>
                  <a:txBody>
                    <a:bodyPr/>
                    <a:lstStyle>
                      <a:lvl1pPr marL="342900" indent="-342900">
                        <a:spcBef>
                          <a:spcPct val="20000"/>
                        </a:spcBef>
                        <a:defRPr sz="2800">
                          <a:solidFill>
                            <a:schemeClr val="tx1"/>
                          </a:solidFill>
                          <a:latin typeface="Comic Sans MS" panose="030F0702030302020204" pitchFamily="66" charset="0"/>
                          <a:cs typeface="Arial" panose="020B0604020202020204" pitchFamily="34" charset="0"/>
                        </a:defRPr>
                      </a:lvl1pPr>
                      <a:lvl2pPr marL="800100" indent="-342900">
                        <a:spcBef>
                          <a:spcPct val="20000"/>
                        </a:spcBef>
                        <a:defRPr sz="2400">
                          <a:solidFill>
                            <a:schemeClr val="tx1"/>
                          </a:solidFill>
                          <a:latin typeface="Comic Sans MS" panose="030F0702030302020204" pitchFamily="66" charset="0"/>
                          <a:cs typeface="Arial" panose="020B0604020202020204" pitchFamily="34" charset="0"/>
                        </a:defRPr>
                      </a:lvl2pPr>
                      <a:lvl3pPr marL="1257300" indent="-342900">
                        <a:spcBef>
                          <a:spcPct val="20000"/>
                        </a:spcBef>
                        <a:defRPr sz="2000">
                          <a:solidFill>
                            <a:schemeClr val="tx1"/>
                          </a:solidFill>
                          <a:latin typeface="Comic Sans MS" panose="030F0702030302020204" pitchFamily="66" charset="0"/>
                          <a:cs typeface="Arial" panose="020B0604020202020204" pitchFamily="34" charset="0"/>
                        </a:defRPr>
                      </a:lvl3pPr>
                      <a:lvl4pPr marL="1714500" indent="-342900">
                        <a:spcBef>
                          <a:spcPct val="20000"/>
                        </a:spcBef>
                        <a:defRPr>
                          <a:solidFill>
                            <a:schemeClr val="tx1"/>
                          </a:solidFill>
                          <a:latin typeface="Comic Sans MS" panose="030F0702030302020204" pitchFamily="66" charset="0"/>
                          <a:cs typeface="Arial" panose="020B0604020202020204" pitchFamily="34" charset="0"/>
                        </a:defRPr>
                      </a:lvl4pPr>
                      <a:lvl5pPr marL="2171700" indent="-342900">
                        <a:spcBef>
                          <a:spcPct val="20000"/>
                        </a:spcBef>
                        <a:defRPr>
                          <a:solidFill>
                            <a:schemeClr val="tx1"/>
                          </a:solidFill>
                          <a:latin typeface="Comic Sans MS" panose="030F0702030302020204" pitchFamily="66" charset="0"/>
                          <a:cs typeface="Arial" panose="020B0604020202020204" pitchFamily="34" charset="0"/>
                        </a:defRPr>
                      </a:lvl5pPr>
                      <a:lvl6pPr marL="2628900" indent="-3429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3086100" indent="-3429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543300" indent="-3429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4000500" indent="-3429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342900" marR="0" lvl="0" indent="-342900" algn="l" defTabSz="914400" rtl="0" eaLnBrk="1" fontAlgn="base" latinLnBrk="0" hangingPunct="1">
                        <a:lnSpc>
                          <a:spcPct val="95000"/>
                        </a:lnSpc>
                        <a:spcBef>
                          <a:spcPct val="0"/>
                        </a:spcBef>
                        <a:spcAft>
                          <a:spcPct val="0"/>
                        </a:spcAft>
                        <a:buClrTx/>
                        <a:buSzTx/>
                        <a:buFontTx/>
                        <a:buNone/>
                        <a:tabLst/>
                      </a:pPr>
                      <a:r>
                        <a:rPr kumimoji="0" lang="en-GB" altLang="en-US" sz="17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Teeth are covered by enamel.</a:t>
                      </a:r>
                      <a:endParaRPr kumimoji="0" lang="en-GB" altLang="en-US" sz="17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endParaRPr>
                    </a:p>
                  </a:txBody>
                  <a:tcPr marT="45714" marB="45714" anchor="ctr" horzOverflow="overflow">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63671">
                <a:tc>
                  <a:txBody>
                    <a:bodyPr/>
                    <a:lstStyle>
                      <a:lvl1pPr marL="342900" indent="-342900">
                        <a:spcBef>
                          <a:spcPct val="20000"/>
                        </a:spcBef>
                        <a:tabLst>
                          <a:tab pos="228600" algn="l"/>
                        </a:tabLst>
                        <a:defRPr sz="2800">
                          <a:solidFill>
                            <a:schemeClr val="tx1"/>
                          </a:solidFill>
                          <a:latin typeface="Comic Sans MS" panose="030F0702030302020204" pitchFamily="66" charset="0"/>
                          <a:cs typeface="Arial" panose="020B0604020202020204" pitchFamily="34" charset="0"/>
                        </a:defRPr>
                      </a:lvl1pPr>
                      <a:lvl2pPr marL="800100" indent="-342900">
                        <a:spcBef>
                          <a:spcPct val="20000"/>
                        </a:spcBef>
                        <a:tabLst>
                          <a:tab pos="228600" algn="l"/>
                        </a:tabLst>
                        <a:defRPr sz="2400">
                          <a:solidFill>
                            <a:schemeClr val="tx1"/>
                          </a:solidFill>
                          <a:latin typeface="Comic Sans MS" panose="030F0702030302020204" pitchFamily="66" charset="0"/>
                          <a:cs typeface="Arial" panose="020B0604020202020204" pitchFamily="34" charset="0"/>
                        </a:defRPr>
                      </a:lvl2pPr>
                      <a:lvl3pPr marL="1257300" indent="-342900">
                        <a:spcBef>
                          <a:spcPct val="20000"/>
                        </a:spcBef>
                        <a:tabLst>
                          <a:tab pos="228600" algn="l"/>
                        </a:tabLst>
                        <a:defRPr sz="2000">
                          <a:solidFill>
                            <a:schemeClr val="tx1"/>
                          </a:solidFill>
                          <a:latin typeface="Comic Sans MS" panose="030F0702030302020204" pitchFamily="66" charset="0"/>
                          <a:cs typeface="Arial" panose="020B0604020202020204" pitchFamily="34" charset="0"/>
                        </a:defRPr>
                      </a:lvl3pPr>
                      <a:lvl4pPr marL="1714500" indent="-342900">
                        <a:spcBef>
                          <a:spcPct val="20000"/>
                        </a:spcBef>
                        <a:tabLst>
                          <a:tab pos="228600" algn="l"/>
                        </a:tabLst>
                        <a:defRPr>
                          <a:solidFill>
                            <a:schemeClr val="tx1"/>
                          </a:solidFill>
                          <a:latin typeface="Comic Sans MS" panose="030F0702030302020204" pitchFamily="66" charset="0"/>
                          <a:cs typeface="Arial" panose="020B0604020202020204" pitchFamily="34" charset="0"/>
                        </a:defRPr>
                      </a:lvl4pPr>
                      <a:lvl5pPr marL="2171700" indent="-342900">
                        <a:spcBef>
                          <a:spcPct val="20000"/>
                        </a:spcBef>
                        <a:tabLst>
                          <a:tab pos="228600" algn="l"/>
                        </a:tabLst>
                        <a:defRPr>
                          <a:solidFill>
                            <a:schemeClr val="tx1"/>
                          </a:solidFill>
                          <a:latin typeface="Comic Sans MS" panose="030F0702030302020204" pitchFamily="66" charset="0"/>
                          <a:cs typeface="Arial" panose="020B0604020202020204" pitchFamily="34" charset="0"/>
                        </a:defRPr>
                      </a:lvl5pPr>
                      <a:lvl6pPr marL="2628900" indent="-342900" fontAlgn="base">
                        <a:spcBef>
                          <a:spcPct val="20000"/>
                        </a:spcBef>
                        <a:spcAft>
                          <a:spcPct val="0"/>
                        </a:spcAft>
                        <a:tabLst>
                          <a:tab pos="228600" algn="l"/>
                        </a:tabLst>
                        <a:defRPr>
                          <a:solidFill>
                            <a:schemeClr val="tx1"/>
                          </a:solidFill>
                          <a:latin typeface="Comic Sans MS" panose="030F0702030302020204" pitchFamily="66" charset="0"/>
                          <a:cs typeface="Arial" panose="020B0604020202020204" pitchFamily="34" charset="0"/>
                        </a:defRPr>
                      </a:lvl6pPr>
                      <a:lvl7pPr marL="3086100" indent="-342900" fontAlgn="base">
                        <a:spcBef>
                          <a:spcPct val="20000"/>
                        </a:spcBef>
                        <a:spcAft>
                          <a:spcPct val="0"/>
                        </a:spcAft>
                        <a:tabLst>
                          <a:tab pos="228600" algn="l"/>
                        </a:tabLst>
                        <a:defRPr>
                          <a:solidFill>
                            <a:schemeClr val="tx1"/>
                          </a:solidFill>
                          <a:latin typeface="Comic Sans MS" panose="030F0702030302020204" pitchFamily="66" charset="0"/>
                          <a:cs typeface="Arial" panose="020B0604020202020204" pitchFamily="34" charset="0"/>
                        </a:defRPr>
                      </a:lvl7pPr>
                      <a:lvl8pPr marL="3543300" indent="-342900" fontAlgn="base">
                        <a:spcBef>
                          <a:spcPct val="20000"/>
                        </a:spcBef>
                        <a:spcAft>
                          <a:spcPct val="0"/>
                        </a:spcAft>
                        <a:tabLst>
                          <a:tab pos="228600" algn="l"/>
                        </a:tabLst>
                        <a:defRPr>
                          <a:solidFill>
                            <a:schemeClr val="tx1"/>
                          </a:solidFill>
                          <a:latin typeface="Comic Sans MS" panose="030F0702030302020204" pitchFamily="66" charset="0"/>
                          <a:cs typeface="Arial" panose="020B0604020202020204" pitchFamily="34" charset="0"/>
                        </a:defRPr>
                      </a:lvl8pPr>
                      <a:lvl9pPr marL="4000500" indent="-342900" fontAlgn="base">
                        <a:spcBef>
                          <a:spcPct val="20000"/>
                        </a:spcBef>
                        <a:spcAft>
                          <a:spcPct val="0"/>
                        </a:spcAft>
                        <a:tabLst>
                          <a:tab pos="228600" algn="l"/>
                        </a:tabLst>
                        <a:defRPr>
                          <a:solidFill>
                            <a:schemeClr val="tx1"/>
                          </a:solidFill>
                          <a:latin typeface="Comic Sans MS" panose="030F0702030302020204" pitchFamily="66" charset="0"/>
                          <a:cs typeface="Arial" panose="020B0604020202020204" pitchFamily="34" charset="0"/>
                        </a:defRPr>
                      </a:lvl9pPr>
                    </a:lstStyle>
                    <a:p>
                      <a:pPr marL="342900" marR="0" lvl="0" indent="-342900" algn="l" defTabSz="914400" rtl="0" eaLnBrk="1" fontAlgn="base" latinLnBrk="0" hangingPunct="1">
                        <a:lnSpc>
                          <a:spcPct val="95000"/>
                        </a:lnSpc>
                        <a:spcBef>
                          <a:spcPct val="0"/>
                        </a:spcBef>
                        <a:spcAft>
                          <a:spcPct val="0"/>
                        </a:spcAft>
                        <a:buClrTx/>
                        <a:buSzTx/>
                        <a:buFontTx/>
                        <a:buNone/>
                        <a:tabLst>
                          <a:tab pos="228600" algn="l"/>
                        </a:tabLst>
                      </a:pPr>
                      <a:r>
                        <a:rPr kumimoji="0" lang="en-GB" altLang="en-US" sz="1700" b="0" i="0" u="none" strike="noStrike" cap="none" normalizeH="0" baseline="0">
                          <a:ln>
                            <a:noFill/>
                          </a:ln>
                          <a:solidFill>
                            <a:srgbClr val="414042"/>
                          </a:solidFill>
                          <a:effectLst/>
                          <a:latin typeface="Comic Sans MS" panose="030F0702030302020204" pitchFamily="66" charset="0"/>
                          <a:cs typeface="Times New Roman" panose="02020603050405020304" pitchFamily="18" charset="0"/>
                        </a:rPr>
                        <a:t>Incisors take a bite of food.</a:t>
                      </a:r>
                      <a:endParaRPr kumimoji="0" lang="en-GB" altLang="en-US" sz="1700" b="0" i="0" u="none" strike="noStrike" cap="none" normalizeH="0" baseline="0">
                        <a:ln>
                          <a:noFill/>
                        </a:ln>
                        <a:solidFill>
                          <a:srgbClr val="414042"/>
                        </a:solidFill>
                        <a:effectLst/>
                        <a:latin typeface="Comic Sans MS" panose="030F0702030302020204" pitchFamily="66" charset="0"/>
                        <a:cs typeface="Arial" panose="020B0604020202020204" pitchFamily="34" charset="0"/>
                      </a:endParaRPr>
                    </a:p>
                  </a:txBody>
                  <a:tcPr marT="45714" marB="45714" anchor="ctr" horzOverflow="overflow">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noFill/>
                  </a:tcPr>
                </a:tc>
                <a:tc>
                  <a:txBody>
                    <a:bodyPr/>
                    <a:lstStyle>
                      <a:lvl1pPr marL="342900" indent="-342900">
                        <a:spcBef>
                          <a:spcPct val="20000"/>
                        </a:spcBef>
                        <a:defRPr sz="2800">
                          <a:solidFill>
                            <a:schemeClr val="tx1"/>
                          </a:solidFill>
                          <a:latin typeface="Comic Sans MS" panose="030F0702030302020204" pitchFamily="66" charset="0"/>
                          <a:cs typeface="Arial" panose="020B0604020202020204" pitchFamily="34" charset="0"/>
                        </a:defRPr>
                      </a:lvl1pPr>
                      <a:lvl2pPr marL="800100" indent="-342900">
                        <a:spcBef>
                          <a:spcPct val="20000"/>
                        </a:spcBef>
                        <a:defRPr sz="2400">
                          <a:solidFill>
                            <a:schemeClr val="tx1"/>
                          </a:solidFill>
                          <a:latin typeface="Comic Sans MS" panose="030F0702030302020204" pitchFamily="66" charset="0"/>
                          <a:cs typeface="Arial" panose="020B0604020202020204" pitchFamily="34" charset="0"/>
                        </a:defRPr>
                      </a:lvl2pPr>
                      <a:lvl3pPr marL="1257300" indent="-342900">
                        <a:spcBef>
                          <a:spcPct val="20000"/>
                        </a:spcBef>
                        <a:defRPr sz="2000">
                          <a:solidFill>
                            <a:schemeClr val="tx1"/>
                          </a:solidFill>
                          <a:latin typeface="Comic Sans MS" panose="030F0702030302020204" pitchFamily="66" charset="0"/>
                          <a:cs typeface="Arial" panose="020B0604020202020204" pitchFamily="34" charset="0"/>
                        </a:defRPr>
                      </a:lvl3pPr>
                      <a:lvl4pPr marL="1714500" indent="-342900">
                        <a:spcBef>
                          <a:spcPct val="20000"/>
                        </a:spcBef>
                        <a:defRPr>
                          <a:solidFill>
                            <a:schemeClr val="tx1"/>
                          </a:solidFill>
                          <a:latin typeface="Comic Sans MS" panose="030F0702030302020204" pitchFamily="66" charset="0"/>
                          <a:cs typeface="Arial" panose="020B0604020202020204" pitchFamily="34" charset="0"/>
                        </a:defRPr>
                      </a:lvl4pPr>
                      <a:lvl5pPr marL="2171700" indent="-342900">
                        <a:spcBef>
                          <a:spcPct val="20000"/>
                        </a:spcBef>
                        <a:defRPr>
                          <a:solidFill>
                            <a:schemeClr val="tx1"/>
                          </a:solidFill>
                          <a:latin typeface="Comic Sans MS" panose="030F0702030302020204" pitchFamily="66" charset="0"/>
                          <a:cs typeface="Arial" panose="020B0604020202020204" pitchFamily="34" charset="0"/>
                        </a:defRPr>
                      </a:lvl5pPr>
                      <a:lvl6pPr marL="2628900" indent="-3429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3086100" indent="-3429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543300" indent="-3429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4000500" indent="-3429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342900" marR="0" lvl="0" indent="-342900" algn="l" defTabSz="914400" rtl="0" eaLnBrk="1" fontAlgn="base" latinLnBrk="0" hangingPunct="1">
                        <a:lnSpc>
                          <a:spcPct val="95000"/>
                        </a:lnSpc>
                        <a:spcBef>
                          <a:spcPct val="0"/>
                        </a:spcBef>
                        <a:spcAft>
                          <a:spcPct val="0"/>
                        </a:spcAft>
                        <a:buClrTx/>
                        <a:buSzTx/>
                        <a:buFontTx/>
                        <a:buNone/>
                        <a:tabLst/>
                      </a:pPr>
                      <a:r>
                        <a:rPr kumimoji="0" lang="en-GB" altLang="en-US" sz="1700" b="0" i="0" u="none" strike="noStrike" cap="none" normalizeH="0" baseline="0" dirty="0">
                          <a:ln>
                            <a:noFill/>
                          </a:ln>
                          <a:solidFill>
                            <a:srgbClr val="39AB47"/>
                          </a:solidFill>
                          <a:effectLst/>
                          <a:latin typeface="Comic Sans MS" panose="030F0702030302020204" pitchFamily="66" charset="0"/>
                          <a:cs typeface="Arial" panose="020B0604020202020204" pitchFamily="34" charset="0"/>
                        </a:rPr>
                        <a:t>Food is bitten by incisors.</a:t>
                      </a:r>
                    </a:p>
                  </a:txBody>
                  <a:tcPr marT="45714" marB="45714" anchor="ctr" horzOverflow="overflow">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363671">
                <a:tc>
                  <a:txBody>
                    <a:bodyPr/>
                    <a:lstStyle>
                      <a:lvl1pPr marL="342900" indent="-342900">
                        <a:spcBef>
                          <a:spcPct val="20000"/>
                        </a:spcBef>
                        <a:tabLst>
                          <a:tab pos="228600" algn="l"/>
                        </a:tabLst>
                        <a:defRPr sz="2800">
                          <a:solidFill>
                            <a:schemeClr val="tx1"/>
                          </a:solidFill>
                          <a:latin typeface="Comic Sans MS" panose="030F0702030302020204" pitchFamily="66" charset="0"/>
                          <a:cs typeface="Arial" panose="020B0604020202020204" pitchFamily="34" charset="0"/>
                        </a:defRPr>
                      </a:lvl1pPr>
                      <a:lvl2pPr marL="800100" indent="-342900">
                        <a:spcBef>
                          <a:spcPct val="20000"/>
                        </a:spcBef>
                        <a:tabLst>
                          <a:tab pos="228600" algn="l"/>
                        </a:tabLst>
                        <a:defRPr sz="2400">
                          <a:solidFill>
                            <a:schemeClr val="tx1"/>
                          </a:solidFill>
                          <a:latin typeface="Comic Sans MS" panose="030F0702030302020204" pitchFamily="66" charset="0"/>
                          <a:cs typeface="Arial" panose="020B0604020202020204" pitchFamily="34" charset="0"/>
                        </a:defRPr>
                      </a:lvl2pPr>
                      <a:lvl3pPr marL="1257300" indent="-342900">
                        <a:spcBef>
                          <a:spcPct val="20000"/>
                        </a:spcBef>
                        <a:tabLst>
                          <a:tab pos="228600" algn="l"/>
                        </a:tabLst>
                        <a:defRPr sz="2000">
                          <a:solidFill>
                            <a:schemeClr val="tx1"/>
                          </a:solidFill>
                          <a:latin typeface="Comic Sans MS" panose="030F0702030302020204" pitchFamily="66" charset="0"/>
                          <a:cs typeface="Arial" panose="020B0604020202020204" pitchFamily="34" charset="0"/>
                        </a:defRPr>
                      </a:lvl3pPr>
                      <a:lvl4pPr marL="1714500" indent="-342900">
                        <a:spcBef>
                          <a:spcPct val="20000"/>
                        </a:spcBef>
                        <a:tabLst>
                          <a:tab pos="228600" algn="l"/>
                        </a:tabLst>
                        <a:defRPr>
                          <a:solidFill>
                            <a:schemeClr val="tx1"/>
                          </a:solidFill>
                          <a:latin typeface="Comic Sans MS" panose="030F0702030302020204" pitchFamily="66" charset="0"/>
                          <a:cs typeface="Arial" panose="020B0604020202020204" pitchFamily="34" charset="0"/>
                        </a:defRPr>
                      </a:lvl4pPr>
                      <a:lvl5pPr marL="2171700" indent="-342900">
                        <a:spcBef>
                          <a:spcPct val="20000"/>
                        </a:spcBef>
                        <a:tabLst>
                          <a:tab pos="228600" algn="l"/>
                        </a:tabLst>
                        <a:defRPr>
                          <a:solidFill>
                            <a:schemeClr val="tx1"/>
                          </a:solidFill>
                          <a:latin typeface="Comic Sans MS" panose="030F0702030302020204" pitchFamily="66" charset="0"/>
                          <a:cs typeface="Arial" panose="020B0604020202020204" pitchFamily="34" charset="0"/>
                        </a:defRPr>
                      </a:lvl5pPr>
                      <a:lvl6pPr marL="2628900" indent="-342900" fontAlgn="base">
                        <a:spcBef>
                          <a:spcPct val="20000"/>
                        </a:spcBef>
                        <a:spcAft>
                          <a:spcPct val="0"/>
                        </a:spcAft>
                        <a:tabLst>
                          <a:tab pos="228600" algn="l"/>
                        </a:tabLst>
                        <a:defRPr>
                          <a:solidFill>
                            <a:schemeClr val="tx1"/>
                          </a:solidFill>
                          <a:latin typeface="Comic Sans MS" panose="030F0702030302020204" pitchFamily="66" charset="0"/>
                          <a:cs typeface="Arial" panose="020B0604020202020204" pitchFamily="34" charset="0"/>
                        </a:defRPr>
                      </a:lvl6pPr>
                      <a:lvl7pPr marL="3086100" indent="-342900" fontAlgn="base">
                        <a:spcBef>
                          <a:spcPct val="20000"/>
                        </a:spcBef>
                        <a:spcAft>
                          <a:spcPct val="0"/>
                        </a:spcAft>
                        <a:tabLst>
                          <a:tab pos="228600" algn="l"/>
                        </a:tabLst>
                        <a:defRPr>
                          <a:solidFill>
                            <a:schemeClr val="tx1"/>
                          </a:solidFill>
                          <a:latin typeface="Comic Sans MS" panose="030F0702030302020204" pitchFamily="66" charset="0"/>
                          <a:cs typeface="Arial" panose="020B0604020202020204" pitchFamily="34" charset="0"/>
                        </a:defRPr>
                      </a:lvl7pPr>
                      <a:lvl8pPr marL="3543300" indent="-342900" fontAlgn="base">
                        <a:spcBef>
                          <a:spcPct val="20000"/>
                        </a:spcBef>
                        <a:spcAft>
                          <a:spcPct val="0"/>
                        </a:spcAft>
                        <a:tabLst>
                          <a:tab pos="228600" algn="l"/>
                        </a:tabLst>
                        <a:defRPr>
                          <a:solidFill>
                            <a:schemeClr val="tx1"/>
                          </a:solidFill>
                          <a:latin typeface="Comic Sans MS" panose="030F0702030302020204" pitchFamily="66" charset="0"/>
                          <a:cs typeface="Arial" panose="020B0604020202020204" pitchFamily="34" charset="0"/>
                        </a:defRPr>
                      </a:lvl8pPr>
                      <a:lvl9pPr marL="4000500" indent="-342900" fontAlgn="base">
                        <a:spcBef>
                          <a:spcPct val="20000"/>
                        </a:spcBef>
                        <a:spcAft>
                          <a:spcPct val="0"/>
                        </a:spcAft>
                        <a:tabLst>
                          <a:tab pos="228600" algn="l"/>
                        </a:tabLst>
                        <a:defRPr>
                          <a:solidFill>
                            <a:schemeClr val="tx1"/>
                          </a:solidFill>
                          <a:latin typeface="Comic Sans MS" panose="030F0702030302020204" pitchFamily="66" charset="0"/>
                          <a:cs typeface="Arial" panose="020B0604020202020204" pitchFamily="34" charset="0"/>
                        </a:defRPr>
                      </a:lvl9pPr>
                    </a:lstStyle>
                    <a:p>
                      <a:pPr marL="342900" marR="0" lvl="0" indent="-342900" algn="l" defTabSz="914400" rtl="0" eaLnBrk="1" fontAlgn="base" latinLnBrk="0" hangingPunct="1">
                        <a:lnSpc>
                          <a:spcPct val="95000"/>
                        </a:lnSpc>
                        <a:spcBef>
                          <a:spcPct val="0"/>
                        </a:spcBef>
                        <a:spcAft>
                          <a:spcPct val="0"/>
                        </a:spcAft>
                        <a:buClrTx/>
                        <a:buSzTx/>
                        <a:buFontTx/>
                        <a:buNone/>
                        <a:tabLst>
                          <a:tab pos="228600" algn="l"/>
                        </a:tabLst>
                      </a:pPr>
                      <a:r>
                        <a:rPr kumimoji="0" lang="en-GB" altLang="en-US" sz="1700" b="0" i="0" u="none" strike="noStrike" cap="none" normalizeH="0" baseline="0" dirty="0">
                          <a:ln>
                            <a:noFill/>
                          </a:ln>
                          <a:solidFill>
                            <a:srgbClr val="39AB47"/>
                          </a:solidFill>
                          <a:effectLst/>
                          <a:latin typeface="Comic Sans MS" panose="030F0702030302020204" pitchFamily="66" charset="0"/>
                          <a:cs typeface="Times New Roman" panose="02020603050405020304" pitchFamily="18" charset="0"/>
                        </a:rPr>
                        <a:t>Canines grip the food.</a:t>
                      </a:r>
                      <a:endParaRPr kumimoji="0" lang="en-GB" altLang="en-US" sz="1700" b="0" i="0" u="none" strike="noStrike" cap="none" normalizeH="0" baseline="0" dirty="0">
                        <a:ln>
                          <a:noFill/>
                        </a:ln>
                        <a:solidFill>
                          <a:srgbClr val="39AB47"/>
                        </a:solidFill>
                        <a:effectLst/>
                        <a:latin typeface="Comic Sans MS" panose="030F0702030302020204" pitchFamily="66" charset="0"/>
                        <a:cs typeface="Arial" panose="020B0604020202020204" pitchFamily="34" charset="0"/>
                      </a:endParaRPr>
                    </a:p>
                  </a:txBody>
                  <a:tcPr marT="45714" marB="45714" anchor="ctr" horzOverflow="overflow">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noFill/>
                  </a:tcPr>
                </a:tc>
                <a:tc>
                  <a:txBody>
                    <a:bodyPr/>
                    <a:lstStyle>
                      <a:lvl1pPr marL="342900" indent="-342900">
                        <a:spcBef>
                          <a:spcPct val="20000"/>
                        </a:spcBef>
                        <a:defRPr sz="2800">
                          <a:solidFill>
                            <a:schemeClr val="tx1"/>
                          </a:solidFill>
                          <a:latin typeface="Comic Sans MS" panose="030F0702030302020204" pitchFamily="66" charset="0"/>
                          <a:cs typeface="Arial" panose="020B0604020202020204" pitchFamily="34" charset="0"/>
                        </a:defRPr>
                      </a:lvl1pPr>
                      <a:lvl2pPr marL="800100" indent="-342900">
                        <a:spcBef>
                          <a:spcPct val="20000"/>
                        </a:spcBef>
                        <a:defRPr sz="2400">
                          <a:solidFill>
                            <a:schemeClr val="tx1"/>
                          </a:solidFill>
                          <a:latin typeface="Comic Sans MS" panose="030F0702030302020204" pitchFamily="66" charset="0"/>
                          <a:cs typeface="Arial" panose="020B0604020202020204" pitchFamily="34" charset="0"/>
                        </a:defRPr>
                      </a:lvl2pPr>
                      <a:lvl3pPr marL="1257300" indent="-342900">
                        <a:spcBef>
                          <a:spcPct val="20000"/>
                        </a:spcBef>
                        <a:defRPr sz="2000">
                          <a:solidFill>
                            <a:schemeClr val="tx1"/>
                          </a:solidFill>
                          <a:latin typeface="Comic Sans MS" panose="030F0702030302020204" pitchFamily="66" charset="0"/>
                          <a:cs typeface="Arial" panose="020B0604020202020204" pitchFamily="34" charset="0"/>
                        </a:defRPr>
                      </a:lvl3pPr>
                      <a:lvl4pPr marL="1714500" indent="-342900">
                        <a:spcBef>
                          <a:spcPct val="20000"/>
                        </a:spcBef>
                        <a:defRPr>
                          <a:solidFill>
                            <a:schemeClr val="tx1"/>
                          </a:solidFill>
                          <a:latin typeface="Comic Sans MS" panose="030F0702030302020204" pitchFamily="66" charset="0"/>
                          <a:cs typeface="Arial" panose="020B0604020202020204" pitchFamily="34" charset="0"/>
                        </a:defRPr>
                      </a:lvl4pPr>
                      <a:lvl5pPr marL="2171700" indent="-342900">
                        <a:spcBef>
                          <a:spcPct val="20000"/>
                        </a:spcBef>
                        <a:defRPr>
                          <a:solidFill>
                            <a:schemeClr val="tx1"/>
                          </a:solidFill>
                          <a:latin typeface="Comic Sans MS" panose="030F0702030302020204" pitchFamily="66" charset="0"/>
                          <a:cs typeface="Arial" panose="020B0604020202020204" pitchFamily="34" charset="0"/>
                        </a:defRPr>
                      </a:lvl5pPr>
                      <a:lvl6pPr marL="2628900" indent="-3429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3086100" indent="-3429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543300" indent="-3429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4000500" indent="-3429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342900" marR="0" lvl="0" indent="-342900" algn="l" defTabSz="914400" rtl="0" eaLnBrk="1" fontAlgn="base" latinLnBrk="0" hangingPunct="1">
                        <a:lnSpc>
                          <a:spcPct val="95000"/>
                        </a:lnSpc>
                        <a:spcBef>
                          <a:spcPct val="0"/>
                        </a:spcBef>
                        <a:spcAft>
                          <a:spcPct val="0"/>
                        </a:spcAft>
                        <a:buClrTx/>
                        <a:buSzTx/>
                        <a:buFontTx/>
                        <a:buNone/>
                        <a:tabLst/>
                      </a:pPr>
                      <a:r>
                        <a:rPr kumimoji="0" lang="en-GB" altLang="en-US" sz="17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Food is gripped by canines.</a:t>
                      </a:r>
                      <a:endParaRPr kumimoji="0" lang="en-GB" altLang="en-US" sz="17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endParaRPr>
                    </a:p>
                  </a:txBody>
                  <a:tcPr marT="45714" marB="45714" anchor="ctr" horzOverflow="overflow">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363671">
                <a:tc>
                  <a:txBody>
                    <a:bodyPr/>
                    <a:lstStyle>
                      <a:lvl1pPr marL="342900" indent="-342900">
                        <a:spcBef>
                          <a:spcPct val="20000"/>
                        </a:spcBef>
                        <a:tabLst>
                          <a:tab pos="228600" algn="l"/>
                        </a:tabLst>
                        <a:defRPr sz="2800">
                          <a:solidFill>
                            <a:schemeClr val="tx1"/>
                          </a:solidFill>
                          <a:latin typeface="Comic Sans MS" panose="030F0702030302020204" pitchFamily="66" charset="0"/>
                          <a:cs typeface="Arial" panose="020B0604020202020204" pitchFamily="34" charset="0"/>
                        </a:defRPr>
                      </a:lvl1pPr>
                      <a:lvl2pPr marL="800100" indent="-342900">
                        <a:spcBef>
                          <a:spcPct val="20000"/>
                        </a:spcBef>
                        <a:tabLst>
                          <a:tab pos="228600" algn="l"/>
                        </a:tabLst>
                        <a:defRPr sz="2400">
                          <a:solidFill>
                            <a:schemeClr val="tx1"/>
                          </a:solidFill>
                          <a:latin typeface="Comic Sans MS" panose="030F0702030302020204" pitchFamily="66" charset="0"/>
                          <a:cs typeface="Arial" panose="020B0604020202020204" pitchFamily="34" charset="0"/>
                        </a:defRPr>
                      </a:lvl2pPr>
                      <a:lvl3pPr marL="1257300" indent="-342900">
                        <a:spcBef>
                          <a:spcPct val="20000"/>
                        </a:spcBef>
                        <a:tabLst>
                          <a:tab pos="228600" algn="l"/>
                        </a:tabLst>
                        <a:defRPr sz="2000">
                          <a:solidFill>
                            <a:schemeClr val="tx1"/>
                          </a:solidFill>
                          <a:latin typeface="Comic Sans MS" panose="030F0702030302020204" pitchFamily="66" charset="0"/>
                          <a:cs typeface="Arial" panose="020B0604020202020204" pitchFamily="34" charset="0"/>
                        </a:defRPr>
                      </a:lvl3pPr>
                      <a:lvl4pPr marL="1714500" indent="-342900">
                        <a:spcBef>
                          <a:spcPct val="20000"/>
                        </a:spcBef>
                        <a:tabLst>
                          <a:tab pos="228600" algn="l"/>
                        </a:tabLst>
                        <a:defRPr>
                          <a:solidFill>
                            <a:schemeClr val="tx1"/>
                          </a:solidFill>
                          <a:latin typeface="Comic Sans MS" panose="030F0702030302020204" pitchFamily="66" charset="0"/>
                          <a:cs typeface="Arial" panose="020B0604020202020204" pitchFamily="34" charset="0"/>
                        </a:defRPr>
                      </a:lvl4pPr>
                      <a:lvl5pPr marL="2171700" indent="-342900">
                        <a:spcBef>
                          <a:spcPct val="20000"/>
                        </a:spcBef>
                        <a:tabLst>
                          <a:tab pos="228600" algn="l"/>
                        </a:tabLst>
                        <a:defRPr>
                          <a:solidFill>
                            <a:schemeClr val="tx1"/>
                          </a:solidFill>
                          <a:latin typeface="Comic Sans MS" panose="030F0702030302020204" pitchFamily="66" charset="0"/>
                          <a:cs typeface="Arial" panose="020B0604020202020204" pitchFamily="34" charset="0"/>
                        </a:defRPr>
                      </a:lvl5pPr>
                      <a:lvl6pPr marL="2628900" indent="-342900" fontAlgn="base">
                        <a:spcBef>
                          <a:spcPct val="20000"/>
                        </a:spcBef>
                        <a:spcAft>
                          <a:spcPct val="0"/>
                        </a:spcAft>
                        <a:tabLst>
                          <a:tab pos="228600" algn="l"/>
                        </a:tabLst>
                        <a:defRPr>
                          <a:solidFill>
                            <a:schemeClr val="tx1"/>
                          </a:solidFill>
                          <a:latin typeface="Comic Sans MS" panose="030F0702030302020204" pitchFamily="66" charset="0"/>
                          <a:cs typeface="Arial" panose="020B0604020202020204" pitchFamily="34" charset="0"/>
                        </a:defRPr>
                      </a:lvl6pPr>
                      <a:lvl7pPr marL="3086100" indent="-342900" fontAlgn="base">
                        <a:spcBef>
                          <a:spcPct val="20000"/>
                        </a:spcBef>
                        <a:spcAft>
                          <a:spcPct val="0"/>
                        </a:spcAft>
                        <a:tabLst>
                          <a:tab pos="228600" algn="l"/>
                        </a:tabLst>
                        <a:defRPr>
                          <a:solidFill>
                            <a:schemeClr val="tx1"/>
                          </a:solidFill>
                          <a:latin typeface="Comic Sans MS" panose="030F0702030302020204" pitchFamily="66" charset="0"/>
                          <a:cs typeface="Arial" panose="020B0604020202020204" pitchFamily="34" charset="0"/>
                        </a:defRPr>
                      </a:lvl7pPr>
                      <a:lvl8pPr marL="3543300" indent="-342900" fontAlgn="base">
                        <a:spcBef>
                          <a:spcPct val="20000"/>
                        </a:spcBef>
                        <a:spcAft>
                          <a:spcPct val="0"/>
                        </a:spcAft>
                        <a:tabLst>
                          <a:tab pos="228600" algn="l"/>
                        </a:tabLst>
                        <a:defRPr>
                          <a:solidFill>
                            <a:schemeClr val="tx1"/>
                          </a:solidFill>
                          <a:latin typeface="Comic Sans MS" panose="030F0702030302020204" pitchFamily="66" charset="0"/>
                          <a:cs typeface="Arial" panose="020B0604020202020204" pitchFamily="34" charset="0"/>
                        </a:defRPr>
                      </a:lvl8pPr>
                      <a:lvl9pPr marL="4000500" indent="-342900" fontAlgn="base">
                        <a:spcBef>
                          <a:spcPct val="20000"/>
                        </a:spcBef>
                        <a:spcAft>
                          <a:spcPct val="0"/>
                        </a:spcAft>
                        <a:tabLst>
                          <a:tab pos="228600" algn="l"/>
                        </a:tabLst>
                        <a:defRPr>
                          <a:solidFill>
                            <a:schemeClr val="tx1"/>
                          </a:solidFill>
                          <a:latin typeface="Comic Sans MS" panose="030F0702030302020204" pitchFamily="66" charset="0"/>
                          <a:cs typeface="Arial" panose="020B0604020202020204" pitchFamily="34" charset="0"/>
                        </a:defRPr>
                      </a:lvl9pPr>
                    </a:lstStyle>
                    <a:p>
                      <a:pPr marL="342900" marR="0" lvl="0" indent="-342900" algn="l" defTabSz="914400" rtl="0" eaLnBrk="1" fontAlgn="base" latinLnBrk="0" hangingPunct="1">
                        <a:lnSpc>
                          <a:spcPct val="95000"/>
                        </a:lnSpc>
                        <a:spcBef>
                          <a:spcPct val="0"/>
                        </a:spcBef>
                        <a:spcAft>
                          <a:spcPct val="0"/>
                        </a:spcAft>
                        <a:buClrTx/>
                        <a:buSzTx/>
                        <a:buFontTx/>
                        <a:buNone/>
                        <a:tabLst>
                          <a:tab pos="228600" algn="l"/>
                        </a:tabLst>
                      </a:pPr>
                      <a:r>
                        <a:rPr kumimoji="0" lang="en-GB" altLang="en-US" sz="1700" b="0" i="0" u="none" strike="noStrike" cap="none" normalizeH="0" baseline="0">
                          <a:ln>
                            <a:noFill/>
                          </a:ln>
                          <a:solidFill>
                            <a:srgbClr val="414042"/>
                          </a:solidFill>
                          <a:effectLst/>
                          <a:latin typeface="Comic Sans MS" panose="030F0702030302020204" pitchFamily="66" charset="0"/>
                          <a:cs typeface="Times New Roman" panose="02020603050405020304" pitchFamily="18" charset="0"/>
                        </a:rPr>
                        <a:t>Premolars tear the food.</a:t>
                      </a:r>
                      <a:endParaRPr kumimoji="0" lang="en-GB" altLang="en-US" sz="1700" b="0" i="0" u="none" strike="noStrike" cap="none" normalizeH="0" baseline="0">
                        <a:ln>
                          <a:noFill/>
                        </a:ln>
                        <a:solidFill>
                          <a:srgbClr val="414042"/>
                        </a:solidFill>
                        <a:effectLst/>
                        <a:latin typeface="Comic Sans MS" panose="030F0702030302020204" pitchFamily="66" charset="0"/>
                        <a:cs typeface="Arial" panose="020B0604020202020204" pitchFamily="34" charset="0"/>
                      </a:endParaRPr>
                    </a:p>
                  </a:txBody>
                  <a:tcPr marT="45714" marB="45714" anchor="ctr" horzOverflow="overflow">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noFill/>
                  </a:tcPr>
                </a:tc>
                <a:tc>
                  <a:txBody>
                    <a:bodyPr/>
                    <a:lstStyle>
                      <a:lvl1pPr marL="342900" indent="-342900">
                        <a:spcBef>
                          <a:spcPct val="20000"/>
                        </a:spcBef>
                        <a:defRPr sz="2800">
                          <a:solidFill>
                            <a:schemeClr val="tx1"/>
                          </a:solidFill>
                          <a:latin typeface="Comic Sans MS" panose="030F0702030302020204" pitchFamily="66" charset="0"/>
                          <a:cs typeface="Arial" panose="020B0604020202020204" pitchFamily="34" charset="0"/>
                        </a:defRPr>
                      </a:lvl1pPr>
                      <a:lvl2pPr marL="800100" indent="-342900">
                        <a:spcBef>
                          <a:spcPct val="20000"/>
                        </a:spcBef>
                        <a:defRPr sz="2400">
                          <a:solidFill>
                            <a:schemeClr val="tx1"/>
                          </a:solidFill>
                          <a:latin typeface="Comic Sans MS" panose="030F0702030302020204" pitchFamily="66" charset="0"/>
                          <a:cs typeface="Arial" panose="020B0604020202020204" pitchFamily="34" charset="0"/>
                        </a:defRPr>
                      </a:lvl2pPr>
                      <a:lvl3pPr marL="1257300" indent="-342900">
                        <a:spcBef>
                          <a:spcPct val="20000"/>
                        </a:spcBef>
                        <a:defRPr sz="2000">
                          <a:solidFill>
                            <a:schemeClr val="tx1"/>
                          </a:solidFill>
                          <a:latin typeface="Comic Sans MS" panose="030F0702030302020204" pitchFamily="66" charset="0"/>
                          <a:cs typeface="Arial" panose="020B0604020202020204" pitchFamily="34" charset="0"/>
                        </a:defRPr>
                      </a:lvl3pPr>
                      <a:lvl4pPr marL="1714500" indent="-342900">
                        <a:spcBef>
                          <a:spcPct val="20000"/>
                        </a:spcBef>
                        <a:defRPr>
                          <a:solidFill>
                            <a:schemeClr val="tx1"/>
                          </a:solidFill>
                          <a:latin typeface="Comic Sans MS" panose="030F0702030302020204" pitchFamily="66" charset="0"/>
                          <a:cs typeface="Arial" panose="020B0604020202020204" pitchFamily="34" charset="0"/>
                        </a:defRPr>
                      </a:lvl4pPr>
                      <a:lvl5pPr marL="2171700" indent="-342900">
                        <a:spcBef>
                          <a:spcPct val="20000"/>
                        </a:spcBef>
                        <a:defRPr>
                          <a:solidFill>
                            <a:schemeClr val="tx1"/>
                          </a:solidFill>
                          <a:latin typeface="Comic Sans MS" panose="030F0702030302020204" pitchFamily="66" charset="0"/>
                          <a:cs typeface="Arial" panose="020B0604020202020204" pitchFamily="34" charset="0"/>
                        </a:defRPr>
                      </a:lvl5pPr>
                      <a:lvl6pPr marL="2628900" indent="-3429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3086100" indent="-3429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543300" indent="-3429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4000500" indent="-3429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342900" marR="0" lvl="0" indent="-342900" algn="l" defTabSz="914400" rtl="0" eaLnBrk="1" fontAlgn="base" latinLnBrk="0" hangingPunct="1">
                        <a:lnSpc>
                          <a:spcPct val="95000"/>
                        </a:lnSpc>
                        <a:spcBef>
                          <a:spcPct val="0"/>
                        </a:spcBef>
                        <a:spcAft>
                          <a:spcPct val="0"/>
                        </a:spcAft>
                        <a:buClrTx/>
                        <a:buSzTx/>
                        <a:buFontTx/>
                        <a:buNone/>
                        <a:tabLst/>
                      </a:pPr>
                      <a:r>
                        <a:rPr kumimoji="0" lang="en-GB" altLang="en-US" sz="17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The food is </a:t>
                      </a:r>
                      <a:r>
                        <a:rPr kumimoji="0" lang="en-GB" altLang="en-US" sz="1700" b="0" i="0" u="none" strike="noStrike" cap="none" normalizeH="0" baseline="0" dirty="0">
                          <a:ln>
                            <a:noFill/>
                          </a:ln>
                          <a:solidFill>
                            <a:srgbClr val="39AB47"/>
                          </a:solidFill>
                          <a:effectLst/>
                          <a:latin typeface="Comic Sans MS" panose="030F0702030302020204" pitchFamily="66" charset="0"/>
                          <a:cs typeface="Times New Roman" panose="02020603050405020304" pitchFamily="18" charset="0"/>
                        </a:rPr>
                        <a:t>torn by premolars</a:t>
                      </a:r>
                      <a:r>
                        <a:rPr kumimoji="0" lang="en-GB" altLang="en-US" sz="17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a:t>
                      </a:r>
                      <a:endParaRPr kumimoji="0" lang="en-GB" altLang="en-US" sz="17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endParaRPr>
                    </a:p>
                  </a:txBody>
                  <a:tcPr marT="45714" marB="45714" anchor="ctr" horzOverflow="overflow">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598246">
                <a:tc>
                  <a:txBody>
                    <a:bodyPr/>
                    <a:lstStyle>
                      <a:lvl1pPr>
                        <a:spcBef>
                          <a:spcPct val="20000"/>
                        </a:spcBef>
                        <a:tabLst>
                          <a:tab pos="228600" algn="l"/>
                        </a:tabLst>
                        <a:defRPr sz="2800">
                          <a:solidFill>
                            <a:schemeClr val="tx1"/>
                          </a:solidFill>
                          <a:latin typeface="Comic Sans MS" panose="030F0702030302020204" pitchFamily="66" charset="0"/>
                          <a:cs typeface="Arial" panose="020B0604020202020204" pitchFamily="34" charset="0"/>
                        </a:defRPr>
                      </a:lvl1pPr>
                      <a:lvl2pPr marL="879475" indent="-342900">
                        <a:spcBef>
                          <a:spcPct val="20000"/>
                        </a:spcBef>
                        <a:tabLst>
                          <a:tab pos="228600" algn="l"/>
                        </a:tabLst>
                        <a:defRPr sz="2400">
                          <a:solidFill>
                            <a:schemeClr val="tx1"/>
                          </a:solidFill>
                          <a:latin typeface="Comic Sans MS" panose="030F0702030302020204" pitchFamily="66" charset="0"/>
                          <a:cs typeface="Arial" panose="020B0604020202020204" pitchFamily="34" charset="0"/>
                        </a:defRPr>
                      </a:lvl2pPr>
                      <a:lvl3pPr marL="1401763" indent="-342900">
                        <a:spcBef>
                          <a:spcPct val="20000"/>
                        </a:spcBef>
                        <a:tabLst>
                          <a:tab pos="228600" algn="l"/>
                        </a:tabLst>
                        <a:defRPr sz="2000">
                          <a:solidFill>
                            <a:schemeClr val="tx1"/>
                          </a:solidFill>
                          <a:latin typeface="Comic Sans MS" panose="030F0702030302020204" pitchFamily="66" charset="0"/>
                          <a:cs typeface="Arial" panose="020B0604020202020204" pitchFamily="34" charset="0"/>
                        </a:defRPr>
                      </a:lvl3pPr>
                      <a:lvl4pPr marL="1924050" indent="-342900">
                        <a:spcBef>
                          <a:spcPct val="20000"/>
                        </a:spcBef>
                        <a:tabLst>
                          <a:tab pos="228600" algn="l"/>
                        </a:tabLst>
                        <a:defRPr>
                          <a:solidFill>
                            <a:schemeClr val="tx1"/>
                          </a:solidFill>
                          <a:latin typeface="Comic Sans MS" panose="030F0702030302020204" pitchFamily="66" charset="0"/>
                          <a:cs typeface="Arial" panose="020B0604020202020204" pitchFamily="34" charset="0"/>
                        </a:defRPr>
                      </a:lvl4pPr>
                      <a:lvl5pPr marL="2446338" indent="-342900">
                        <a:spcBef>
                          <a:spcPct val="20000"/>
                        </a:spcBef>
                        <a:tabLst>
                          <a:tab pos="228600" algn="l"/>
                        </a:tabLst>
                        <a:defRPr>
                          <a:solidFill>
                            <a:schemeClr val="tx1"/>
                          </a:solidFill>
                          <a:latin typeface="Comic Sans MS" panose="030F0702030302020204" pitchFamily="66" charset="0"/>
                          <a:cs typeface="Arial" panose="020B0604020202020204" pitchFamily="34" charset="0"/>
                        </a:defRPr>
                      </a:lvl5pPr>
                      <a:lvl6pPr marL="2903538" indent="-342900" fontAlgn="base">
                        <a:spcBef>
                          <a:spcPct val="20000"/>
                        </a:spcBef>
                        <a:spcAft>
                          <a:spcPct val="0"/>
                        </a:spcAft>
                        <a:tabLst>
                          <a:tab pos="228600" algn="l"/>
                        </a:tabLst>
                        <a:defRPr>
                          <a:solidFill>
                            <a:schemeClr val="tx1"/>
                          </a:solidFill>
                          <a:latin typeface="Comic Sans MS" panose="030F0702030302020204" pitchFamily="66" charset="0"/>
                          <a:cs typeface="Arial" panose="020B0604020202020204" pitchFamily="34" charset="0"/>
                        </a:defRPr>
                      </a:lvl6pPr>
                      <a:lvl7pPr marL="3360738" indent="-342900" fontAlgn="base">
                        <a:spcBef>
                          <a:spcPct val="20000"/>
                        </a:spcBef>
                        <a:spcAft>
                          <a:spcPct val="0"/>
                        </a:spcAft>
                        <a:tabLst>
                          <a:tab pos="228600" algn="l"/>
                        </a:tabLst>
                        <a:defRPr>
                          <a:solidFill>
                            <a:schemeClr val="tx1"/>
                          </a:solidFill>
                          <a:latin typeface="Comic Sans MS" panose="030F0702030302020204" pitchFamily="66" charset="0"/>
                          <a:cs typeface="Arial" panose="020B0604020202020204" pitchFamily="34" charset="0"/>
                        </a:defRPr>
                      </a:lvl7pPr>
                      <a:lvl8pPr marL="3817938" indent="-342900" fontAlgn="base">
                        <a:spcBef>
                          <a:spcPct val="20000"/>
                        </a:spcBef>
                        <a:spcAft>
                          <a:spcPct val="0"/>
                        </a:spcAft>
                        <a:tabLst>
                          <a:tab pos="228600" algn="l"/>
                        </a:tabLst>
                        <a:defRPr>
                          <a:solidFill>
                            <a:schemeClr val="tx1"/>
                          </a:solidFill>
                          <a:latin typeface="Comic Sans MS" panose="030F0702030302020204" pitchFamily="66" charset="0"/>
                          <a:cs typeface="Arial" panose="020B0604020202020204" pitchFamily="34" charset="0"/>
                        </a:defRPr>
                      </a:lvl8pPr>
                      <a:lvl9pPr marL="4275138" indent="-342900" fontAlgn="base">
                        <a:spcBef>
                          <a:spcPct val="20000"/>
                        </a:spcBef>
                        <a:spcAft>
                          <a:spcPct val="0"/>
                        </a:spcAft>
                        <a:tabLst>
                          <a:tab pos="228600" algn="l"/>
                        </a:tabLs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95000"/>
                        </a:lnSpc>
                        <a:spcBef>
                          <a:spcPct val="0"/>
                        </a:spcBef>
                        <a:spcAft>
                          <a:spcPct val="0"/>
                        </a:spcAft>
                        <a:buClrTx/>
                        <a:buSzTx/>
                        <a:buFontTx/>
                        <a:buNone/>
                        <a:tabLst>
                          <a:tab pos="228600" algn="l"/>
                        </a:tabLst>
                      </a:pPr>
                      <a:r>
                        <a:rPr kumimoji="0" lang="en-GB" altLang="en-US" sz="1700" b="0" i="0" u="none" strike="noStrike" cap="none" normalizeH="0" baseline="0">
                          <a:ln>
                            <a:noFill/>
                          </a:ln>
                          <a:solidFill>
                            <a:srgbClr val="414042"/>
                          </a:solidFill>
                          <a:effectLst/>
                          <a:latin typeface="Comic Sans MS" panose="030F0702030302020204" pitchFamily="66" charset="0"/>
                          <a:cs typeface="Times New Roman" panose="02020603050405020304" pitchFamily="18" charset="0"/>
                        </a:rPr>
                        <a:t>Molars grind the food into small pieces.</a:t>
                      </a:r>
                      <a:endParaRPr kumimoji="0" lang="en-GB" altLang="en-US" sz="1700" b="0" i="0" u="none" strike="noStrike" cap="none" normalizeH="0" baseline="0">
                        <a:ln>
                          <a:noFill/>
                        </a:ln>
                        <a:solidFill>
                          <a:srgbClr val="414042"/>
                        </a:solidFill>
                        <a:effectLst/>
                        <a:latin typeface="Comic Sans MS" panose="030F0702030302020204" pitchFamily="66" charset="0"/>
                        <a:cs typeface="Arial" panose="020B0604020202020204" pitchFamily="34" charset="0"/>
                      </a:endParaRPr>
                    </a:p>
                  </a:txBody>
                  <a:tcPr marT="45714" marB="45714" anchor="ctr" horzOverflow="overflow">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noFill/>
                  </a:tcPr>
                </a:tc>
                <a:tc>
                  <a:txBody>
                    <a:bodyPr/>
                    <a:lstStyle>
                      <a:lvl1pPr marL="342900" indent="-342900">
                        <a:spcBef>
                          <a:spcPct val="20000"/>
                        </a:spcBef>
                        <a:defRPr sz="2800">
                          <a:solidFill>
                            <a:schemeClr val="tx1"/>
                          </a:solidFill>
                          <a:latin typeface="Comic Sans MS" panose="030F0702030302020204" pitchFamily="66" charset="0"/>
                          <a:cs typeface="Arial" panose="020B0604020202020204" pitchFamily="34" charset="0"/>
                        </a:defRPr>
                      </a:lvl1pPr>
                      <a:lvl2pPr marL="800100" indent="-342900">
                        <a:spcBef>
                          <a:spcPct val="20000"/>
                        </a:spcBef>
                        <a:defRPr sz="2400">
                          <a:solidFill>
                            <a:schemeClr val="tx1"/>
                          </a:solidFill>
                          <a:latin typeface="Comic Sans MS" panose="030F0702030302020204" pitchFamily="66" charset="0"/>
                          <a:cs typeface="Arial" panose="020B0604020202020204" pitchFamily="34" charset="0"/>
                        </a:defRPr>
                      </a:lvl2pPr>
                      <a:lvl3pPr marL="1257300" indent="-342900">
                        <a:spcBef>
                          <a:spcPct val="20000"/>
                        </a:spcBef>
                        <a:defRPr sz="2000">
                          <a:solidFill>
                            <a:schemeClr val="tx1"/>
                          </a:solidFill>
                          <a:latin typeface="Comic Sans MS" panose="030F0702030302020204" pitchFamily="66" charset="0"/>
                          <a:cs typeface="Arial" panose="020B0604020202020204" pitchFamily="34" charset="0"/>
                        </a:defRPr>
                      </a:lvl3pPr>
                      <a:lvl4pPr marL="1714500" indent="-342900">
                        <a:spcBef>
                          <a:spcPct val="20000"/>
                        </a:spcBef>
                        <a:defRPr>
                          <a:solidFill>
                            <a:schemeClr val="tx1"/>
                          </a:solidFill>
                          <a:latin typeface="Comic Sans MS" panose="030F0702030302020204" pitchFamily="66" charset="0"/>
                          <a:cs typeface="Arial" panose="020B0604020202020204" pitchFamily="34" charset="0"/>
                        </a:defRPr>
                      </a:lvl4pPr>
                      <a:lvl5pPr marL="2171700" indent="-342900">
                        <a:spcBef>
                          <a:spcPct val="20000"/>
                        </a:spcBef>
                        <a:defRPr>
                          <a:solidFill>
                            <a:schemeClr val="tx1"/>
                          </a:solidFill>
                          <a:latin typeface="Comic Sans MS" panose="030F0702030302020204" pitchFamily="66" charset="0"/>
                          <a:cs typeface="Arial" panose="020B0604020202020204" pitchFamily="34" charset="0"/>
                        </a:defRPr>
                      </a:lvl5pPr>
                      <a:lvl6pPr marL="2628900" indent="-3429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3086100" indent="-3429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543300" indent="-3429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4000500" indent="-3429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7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The food is ground into small </a:t>
                      </a:r>
                      <a:r>
                        <a:rPr kumimoji="0" lang="en-GB" altLang="en-US" sz="1700" b="0" i="0" u="none" strike="noStrike" cap="none" normalizeH="0" baseline="0" dirty="0">
                          <a:ln>
                            <a:noFill/>
                          </a:ln>
                          <a:solidFill>
                            <a:srgbClr val="39AB47"/>
                          </a:solidFill>
                          <a:effectLst/>
                          <a:latin typeface="Comic Sans MS" panose="030F0702030302020204" pitchFamily="66" charset="0"/>
                          <a:cs typeface="Times New Roman" panose="02020603050405020304" pitchFamily="18" charset="0"/>
                        </a:rPr>
                        <a:t>pieces by</a:t>
                      </a:r>
                      <a:br>
                        <a:rPr kumimoji="0" lang="en-GB" altLang="en-US" sz="17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br>
                      <a:r>
                        <a:rPr kumimoji="0" lang="en-GB" altLang="en-US" sz="17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the molars </a:t>
                      </a:r>
                      <a:endParaRPr kumimoji="0" lang="en-GB" altLang="en-US" sz="17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endParaRPr>
                    </a:p>
                  </a:txBody>
                  <a:tcPr marT="45714" marB="45714" anchor="ctr" horzOverflow="overflow">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523464">
                <a:tc>
                  <a:txBody>
                    <a:bodyPr/>
                    <a:lstStyle>
                      <a:lvl1pPr marL="342900" indent="-342900">
                        <a:spcBef>
                          <a:spcPct val="20000"/>
                        </a:spcBef>
                        <a:tabLst>
                          <a:tab pos="228600" algn="l"/>
                        </a:tabLst>
                        <a:defRPr sz="2800">
                          <a:solidFill>
                            <a:schemeClr val="tx1"/>
                          </a:solidFill>
                          <a:latin typeface="Comic Sans MS" panose="030F0702030302020204" pitchFamily="66" charset="0"/>
                          <a:cs typeface="Arial" panose="020B0604020202020204" pitchFamily="34" charset="0"/>
                        </a:defRPr>
                      </a:lvl1pPr>
                      <a:lvl2pPr marL="800100" indent="-342900">
                        <a:spcBef>
                          <a:spcPct val="20000"/>
                        </a:spcBef>
                        <a:tabLst>
                          <a:tab pos="228600" algn="l"/>
                        </a:tabLst>
                        <a:defRPr sz="2400">
                          <a:solidFill>
                            <a:schemeClr val="tx1"/>
                          </a:solidFill>
                          <a:latin typeface="Comic Sans MS" panose="030F0702030302020204" pitchFamily="66" charset="0"/>
                          <a:cs typeface="Arial" panose="020B0604020202020204" pitchFamily="34" charset="0"/>
                        </a:defRPr>
                      </a:lvl2pPr>
                      <a:lvl3pPr marL="1257300" indent="-342900">
                        <a:spcBef>
                          <a:spcPct val="20000"/>
                        </a:spcBef>
                        <a:tabLst>
                          <a:tab pos="228600" algn="l"/>
                        </a:tabLst>
                        <a:defRPr sz="2000">
                          <a:solidFill>
                            <a:schemeClr val="tx1"/>
                          </a:solidFill>
                          <a:latin typeface="Comic Sans MS" panose="030F0702030302020204" pitchFamily="66" charset="0"/>
                          <a:cs typeface="Arial" panose="020B0604020202020204" pitchFamily="34" charset="0"/>
                        </a:defRPr>
                      </a:lvl3pPr>
                      <a:lvl4pPr marL="1714500" indent="-342900">
                        <a:spcBef>
                          <a:spcPct val="20000"/>
                        </a:spcBef>
                        <a:tabLst>
                          <a:tab pos="228600" algn="l"/>
                        </a:tabLst>
                        <a:defRPr>
                          <a:solidFill>
                            <a:schemeClr val="tx1"/>
                          </a:solidFill>
                          <a:latin typeface="Comic Sans MS" panose="030F0702030302020204" pitchFamily="66" charset="0"/>
                          <a:cs typeface="Arial" panose="020B0604020202020204" pitchFamily="34" charset="0"/>
                        </a:defRPr>
                      </a:lvl4pPr>
                      <a:lvl5pPr marL="2171700" indent="-342900">
                        <a:spcBef>
                          <a:spcPct val="20000"/>
                        </a:spcBef>
                        <a:tabLst>
                          <a:tab pos="228600" algn="l"/>
                        </a:tabLst>
                        <a:defRPr>
                          <a:solidFill>
                            <a:schemeClr val="tx1"/>
                          </a:solidFill>
                          <a:latin typeface="Comic Sans MS" panose="030F0702030302020204" pitchFamily="66" charset="0"/>
                          <a:cs typeface="Arial" panose="020B0604020202020204" pitchFamily="34" charset="0"/>
                        </a:defRPr>
                      </a:lvl5pPr>
                      <a:lvl6pPr marL="2628900" indent="-342900" fontAlgn="base">
                        <a:spcBef>
                          <a:spcPct val="20000"/>
                        </a:spcBef>
                        <a:spcAft>
                          <a:spcPct val="0"/>
                        </a:spcAft>
                        <a:tabLst>
                          <a:tab pos="228600" algn="l"/>
                        </a:tabLst>
                        <a:defRPr>
                          <a:solidFill>
                            <a:schemeClr val="tx1"/>
                          </a:solidFill>
                          <a:latin typeface="Comic Sans MS" panose="030F0702030302020204" pitchFamily="66" charset="0"/>
                          <a:cs typeface="Arial" panose="020B0604020202020204" pitchFamily="34" charset="0"/>
                        </a:defRPr>
                      </a:lvl6pPr>
                      <a:lvl7pPr marL="3086100" indent="-342900" fontAlgn="base">
                        <a:spcBef>
                          <a:spcPct val="20000"/>
                        </a:spcBef>
                        <a:spcAft>
                          <a:spcPct val="0"/>
                        </a:spcAft>
                        <a:tabLst>
                          <a:tab pos="228600" algn="l"/>
                        </a:tabLst>
                        <a:defRPr>
                          <a:solidFill>
                            <a:schemeClr val="tx1"/>
                          </a:solidFill>
                          <a:latin typeface="Comic Sans MS" panose="030F0702030302020204" pitchFamily="66" charset="0"/>
                          <a:cs typeface="Arial" panose="020B0604020202020204" pitchFamily="34" charset="0"/>
                        </a:defRPr>
                      </a:lvl7pPr>
                      <a:lvl8pPr marL="3543300" indent="-342900" fontAlgn="base">
                        <a:spcBef>
                          <a:spcPct val="20000"/>
                        </a:spcBef>
                        <a:spcAft>
                          <a:spcPct val="0"/>
                        </a:spcAft>
                        <a:tabLst>
                          <a:tab pos="228600" algn="l"/>
                        </a:tabLst>
                        <a:defRPr>
                          <a:solidFill>
                            <a:schemeClr val="tx1"/>
                          </a:solidFill>
                          <a:latin typeface="Comic Sans MS" panose="030F0702030302020204" pitchFamily="66" charset="0"/>
                          <a:cs typeface="Arial" panose="020B0604020202020204" pitchFamily="34" charset="0"/>
                        </a:defRPr>
                      </a:lvl8pPr>
                      <a:lvl9pPr marL="4000500" indent="-342900" fontAlgn="base">
                        <a:spcBef>
                          <a:spcPct val="20000"/>
                        </a:spcBef>
                        <a:spcAft>
                          <a:spcPct val="0"/>
                        </a:spcAft>
                        <a:tabLst>
                          <a:tab pos="228600" algn="l"/>
                        </a:tabLs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700" b="0" i="0" u="none" strike="noStrike" cap="none" normalizeH="0" baseline="0" dirty="0">
                          <a:ln>
                            <a:noFill/>
                          </a:ln>
                          <a:solidFill>
                            <a:srgbClr val="39AB47"/>
                          </a:solidFill>
                          <a:effectLst/>
                          <a:latin typeface="Comic Sans MS" panose="030F0702030302020204" pitchFamily="66" charset="0"/>
                          <a:cs typeface="Times New Roman" panose="02020603050405020304" pitchFamily="18" charset="0"/>
                        </a:rPr>
                        <a:t>Teeth are lost because of poor hygiene</a:t>
                      </a:r>
                      <a:br>
                        <a:rPr kumimoji="0" lang="en-GB" altLang="en-US" sz="17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br>
                      <a:r>
                        <a:rPr kumimoji="0" lang="en-GB" altLang="en-US" sz="1200" b="0" i="1"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(Use the word ‘because’)</a:t>
                      </a:r>
                      <a:endParaRPr kumimoji="0" lang="en-GB" altLang="en-US" sz="12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endParaRPr>
                    </a:p>
                  </a:txBody>
                  <a:tcPr marT="45714" marB="45714" anchor="b" horzOverflow="overflow">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marL="879475" indent="-342900">
                        <a:spcBef>
                          <a:spcPct val="20000"/>
                        </a:spcBef>
                        <a:defRPr sz="2400">
                          <a:solidFill>
                            <a:schemeClr val="tx1"/>
                          </a:solidFill>
                          <a:latin typeface="Comic Sans MS" panose="030F0702030302020204" pitchFamily="66" charset="0"/>
                          <a:cs typeface="Arial" panose="020B0604020202020204" pitchFamily="34" charset="0"/>
                        </a:defRPr>
                      </a:lvl2pPr>
                      <a:lvl3pPr marL="1401763" indent="-342900">
                        <a:spcBef>
                          <a:spcPct val="20000"/>
                        </a:spcBef>
                        <a:defRPr sz="2000">
                          <a:solidFill>
                            <a:schemeClr val="tx1"/>
                          </a:solidFill>
                          <a:latin typeface="Comic Sans MS" panose="030F0702030302020204" pitchFamily="66" charset="0"/>
                          <a:cs typeface="Arial" panose="020B0604020202020204" pitchFamily="34" charset="0"/>
                        </a:defRPr>
                      </a:lvl3pPr>
                      <a:lvl4pPr marL="1924050" indent="-342900">
                        <a:spcBef>
                          <a:spcPct val="20000"/>
                        </a:spcBef>
                        <a:defRPr>
                          <a:solidFill>
                            <a:schemeClr val="tx1"/>
                          </a:solidFill>
                          <a:latin typeface="Comic Sans MS" panose="030F0702030302020204" pitchFamily="66" charset="0"/>
                          <a:cs typeface="Arial" panose="020B0604020202020204" pitchFamily="34" charset="0"/>
                        </a:defRPr>
                      </a:lvl4pPr>
                      <a:lvl5pPr marL="2446338" indent="-342900">
                        <a:spcBef>
                          <a:spcPct val="20000"/>
                        </a:spcBef>
                        <a:defRPr>
                          <a:solidFill>
                            <a:schemeClr val="tx1"/>
                          </a:solidFill>
                          <a:latin typeface="Comic Sans MS" panose="030F0702030302020204" pitchFamily="66" charset="0"/>
                          <a:cs typeface="Arial" panose="020B0604020202020204" pitchFamily="34" charset="0"/>
                        </a:defRPr>
                      </a:lvl5pPr>
                      <a:lvl6pPr marL="2903538" indent="-3429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3360738" indent="-3429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817938" indent="-3429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4275138" indent="-3429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95000"/>
                        </a:lnSpc>
                        <a:spcBef>
                          <a:spcPct val="0"/>
                        </a:spcBef>
                        <a:spcAft>
                          <a:spcPct val="0"/>
                        </a:spcAft>
                        <a:buClrTx/>
                        <a:buSzTx/>
                        <a:buFontTx/>
                        <a:buNone/>
                        <a:tabLst/>
                      </a:pPr>
                      <a:r>
                        <a:rPr kumimoji="0" lang="en-GB" altLang="en-US" sz="17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Poor hygiene causes teeth to be lost.</a:t>
                      </a:r>
                      <a:endParaRPr kumimoji="0" lang="en-GB" altLang="en-US" sz="17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endParaRPr>
                    </a:p>
                  </a:txBody>
                  <a:tcPr marT="45714" marB="45714" anchor="ctr" horzOverflow="overflow">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r h="643265">
                <a:tc>
                  <a:txBody>
                    <a:bodyPr/>
                    <a:lstStyle>
                      <a:lvl1pPr marL="342900" indent="-342900">
                        <a:spcBef>
                          <a:spcPct val="20000"/>
                        </a:spcBef>
                        <a:tabLst>
                          <a:tab pos="228600" algn="l"/>
                        </a:tabLst>
                        <a:defRPr sz="2800">
                          <a:solidFill>
                            <a:schemeClr val="tx1"/>
                          </a:solidFill>
                          <a:latin typeface="Comic Sans MS" panose="030F0702030302020204" pitchFamily="66" charset="0"/>
                          <a:cs typeface="Arial" panose="020B0604020202020204" pitchFamily="34" charset="0"/>
                        </a:defRPr>
                      </a:lvl1pPr>
                      <a:lvl2pPr marL="800100" indent="-342900">
                        <a:spcBef>
                          <a:spcPct val="20000"/>
                        </a:spcBef>
                        <a:tabLst>
                          <a:tab pos="228600" algn="l"/>
                        </a:tabLst>
                        <a:defRPr sz="2400">
                          <a:solidFill>
                            <a:schemeClr val="tx1"/>
                          </a:solidFill>
                          <a:latin typeface="Comic Sans MS" panose="030F0702030302020204" pitchFamily="66" charset="0"/>
                          <a:cs typeface="Arial" panose="020B0604020202020204" pitchFamily="34" charset="0"/>
                        </a:defRPr>
                      </a:lvl2pPr>
                      <a:lvl3pPr marL="1257300" indent="-342900">
                        <a:spcBef>
                          <a:spcPct val="20000"/>
                        </a:spcBef>
                        <a:tabLst>
                          <a:tab pos="228600" algn="l"/>
                        </a:tabLst>
                        <a:defRPr sz="2000">
                          <a:solidFill>
                            <a:schemeClr val="tx1"/>
                          </a:solidFill>
                          <a:latin typeface="Comic Sans MS" panose="030F0702030302020204" pitchFamily="66" charset="0"/>
                          <a:cs typeface="Arial" panose="020B0604020202020204" pitchFamily="34" charset="0"/>
                        </a:defRPr>
                      </a:lvl3pPr>
                      <a:lvl4pPr marL="1714500" indent="-342900">
                        <a:spcBef>
                          <a:spcPct val="20000"/>
                        </a:spcBef>
                        <a:tabLst>
                          <a:tab pos="228600" algn="l"/>
                        </a:tabLst>
                        <a:defRPr>
                          <a:solidFill>
                            <a:schemeClr val="tx1"/>
                          </a:solidFill>
                          <a:latin typeface="Comic Sans MS" panose="030F0702030302020204" pitchFamily="66" charset="0"/>
                          <a:cs typeface="Arial" panose="020B0604020202020204" pitchFamily="34" charset="0"/>
                        </a:defRPr>
                      </a:lvl4pPr>
                      <a:lvl5pPr marL="2171700" indent="-342900">
                        <a:spcBef>
                          <a:spcPct val="20000"/>
                        </a:spcBef>
                        <a:tabLst>
                          <a:tab pos="228600" algn="l"/>
                        </a:tabLst>
                        <a:defRPr>
                          <a:solidFill>
                            <a:schemeClr val="tx1"/>
                          </a:solidFill>
                          <a:latin typeface="Comic Sans MS" panose="030F0702030302020204" pitchFamily="66" charset="0"/>
                          <a:cs typeface="Arial" panose="020B0604020202020204" pitchFamily="34" charset="0"/>
                        </a:defRPr>
                      </a:lvl5pPr>
                      <a:lvl6pPr marL="2628900" indent="-342900" fontAlgn="base">
                        <a:spcBef>
                          <a:spcPct val="20000"/>
                        </a:spcBef>
                        <a:spcAft>
                          <a:spcPct val="0"/>
                        </a:spcAft>
                        <a:tabLst>
                          <a:tab pos="228600" algn="l"/>
                        </a:tabLst>
                        <a:defRPr>
                          <a:solidFill>
                            <a:schemeClr val="tx1"/>
                          </a:solidFill>
                          <a:latin typeface="Comic Sans MS" panose="030F0702030302020204" pitchFamily="66" charset="0"/>
                          <a:cs typeface="Arial" panose="020B0604020202020204" pitchFamily="34" charset="0"/>
                        </a:defRPr>
                      </a:lvl6pPr>
                      <a:lvl7pPr marL="3086100" indent="-342900" fontAlgn="base">
                        <a:spcBef>
                          <a:spcPct val="20000"/>
                        </a:spcBef>
                        <a:spcAft>
                          <a:spcPct val="0"/>
                        </a:spcAft>
                        <a:tabLst>
                          <a:tab pos="228600" algn="l"/>
                        </a:tabLst>
                        <a:defRPr>
                          <a:solidFill>
                            <a:schemeClr val="tx1"/>
                          </a:solidFill>
                          <a:latin typeface="Comic Sans MS" panose="030F0702030302020204" pitchFamily="66" charset="0"/>
                          <a:cs typeface="Arial" panose="020B0604020202020204" pitchFamily="34" charset="0"/>
                        </a:defRPr>
                      </a:lvl7pPr>
                      <a:lvl8pPr marL="3543300" indent="-342900" fontAlgn="base">
                        <a:spcBef>
                          <a:spcPct val="20000"/>
                        </a:spcBef>
                        <a:spcAft>
                          <a:spcPct val="0"/>
                        </a:spcAft>
                        <a:tabLst>
                          <a:tab pos="228600" algn="l"/>
                        </a:tabLst>
                        <a:defRPr>
                          <a:solidFill>
                            <a:schemeClr val="tx1"/>
                          </a:solidFill>
                          <a:latin typeface="Comic Sans MS" panose="030F0702030302020204" pitchFamily="66" charset="0"/>
                          <a:cs typeface="Arial" panose="020B0604020202020204" pitchFamily="34" charset="0"/>
                        </a:defRPr>
                      </a:lvl8pPr>
                      <a:lvl9pPr marL="4000500" indent="-342900" fontAlgn="base">
                        <a:spcBef>
                          <a:spcPct val="20000"/>
                        </a:spcBef>
                        <a:spcAft>
                          <a:spcPct val="0"/>
                        </a:spcAft>
                        <a:tabLst>
                          <a:tab pos="228600" algn="l"/>
                        </a:tabLs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tab pos="228600" algn="l"/>
                        </a:tabLst>
                      </a:pPr>
                      <a:r>
                        <a:rPr kumimoji="0" lang="en-GB" altLang="en-US" sz="17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Regular visits to the dentist keep the teeth</a:t>
                      </a:r>
                      <a:br>
                        <a:rPr kumimoji="0" lang="en-GB" altLang="en-US" sz="17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br>
                      <a:r>
                        <a:rPr kumimoji="0" lang="en-GB" altLang="en-US" sz="17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in good condition.</a:t>
                      </a:r>
                      <a:endParaRPr kumimoji="0" lang="en-GB" altLang="en-US" sz="17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endParaRPr>
                    </a:p>
                  </a:txBody>
                  <a:tcPr marT="45714" marB="45714" anchor="ctr" horzOverflow="overflow">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marL="879475" indent="-342900">
                        <a:spcBef>
                          <a:spcPct val="20000"/>
                        </a:spcBef>
                        <a:defRPr sz="2400">
                          <a:solidFill>
                            <a:schemeClr val="tx1"/>
                          </a:solidFill>
                          <a:latin typeface="Comic Sans MS" panose="030F0702030302020204" pitchFamily="66" charset="0"/>
                          <a:cs typeface="Arial" panose="020B0604020202020204" pitchFamily="34" charset="0"/>
                        </a:defRPr>
                      </a:lvl2pPr>
                      <a:lvl3pPr marL="1401763" indent="-342900">
                        <a:spcBef>
                          <a:spcPct val="20000"/>
                        </a:spcBef>
                        <a:defRPr sz="2000">
                          <a:solidFill>
                            <a:schemeClr val="tx1"/>
                          </a:solidFill>
                          <a:latin typeface="Comic Sans MS" panose="030F0702030302020204" pitchFamily="66" charset="0"/>
                          <a:cs typeface="Arial" panose="020B0604020202020204" pitchFamily="34" charset="0"/>
                        </a:defRPr>
                      </a:lvl3pPr>
                      <a:lvl4pPr marL="1924050" indent="-342900">
                        <a:spcBef>
                          <a:spcPct val="20000"/>
                        </a:spcBef>
                        <a:defRPr>
                          <a:solidFill>
                            <a:schemeClr val="tx1"/>
                          </a:solidFill>
                          <a:latin typeface="Comic Sans MS" panose="030F0702030302020204" pitchFamily="66" charset="0"/>
                          <a:cs typeface="Arial" panose="020B0604020202020204" pitchFamily="34" charset="0"/>
                        </a:defRPr>
                      </a:lvl4pPr>
                      <a:lvl5pPr marL="2446338" indent="-342900">
                        <a:spcBef>
                          <a:spcPct val="20000"/>
                        </a:spcBef>
                        <a:defRPr>
                          <a:solidFill>
                            <a:schemeClr val="tx1"/>
                          </a:solidFill>
                          <a:latin typeface="Comic Sans MS" panose="030F0702030302020204" pitchFamily="66" charset="0"/>
                          <a:cs typeface="Arial" panose="020B0604020202020204" pitchFamily="34" charset="0"/>
                        </a:defRPr>
                      </a:lvl5pPr>
                      <a:lvl6pPr marL="2903538" indent="-3429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3360738" indent="-3429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817938" indent="-3429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4275138" indent="-3429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95000"/>
                        </a:lnSpc>
                        <a:spcBef>
                          <a:spcPct val="0"/>
                        </a:spcBef>
                        <a:spcAft>
                          <a:spcPct val="0"/>
                        </a:spcAft>
                        <a:buClrTx/>
                        <a:buSzTx/>
                        <a:buFontTx/>
                        <a:buNone/>
                        <a:tabLst/>
                      </a:pPr>
                      <a:r>
                        <a:rPr kumimoji="0" lang="en-GB" altLang="en-US" sz="17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Teeth are kept in good condition by regular visits to the dentist.</a:t>
                      </a:r>
                      <a:endParaRPr kumimoji="0" lang="en-GB" altLang="en-US" sz="17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endParaRPr>
                    </a:p>
                  </a:txBody>
                  <a:tcPr marT="45714" marB="45714" anchor="ctr" horzOverflow="overflow">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1"/>
                  </a:ext>
                </a:extLst>
              </a:tr>
            </a:tbl>
          </a:graphicData>
        </a:graphic>
      </p:graphicFrame>
      <p:sp>
        <p:nvSpPr>
          <p:cNvPr id="5" name="Text Box 46">
            <a:extLst>
              <a:ext uri="{FF2B5EF4-FFF2-40B4-BE49-F238E27FC236}">
                <a16:creationId xmlns:a16="http://schemas.microsoft.com/office/drawing/2014/main" id="{5F515672-A058-7542-9F28-7A1AC1302CD6}"/>
              </a:ext>
            </a:extLst>
          </p:cNvPr>
          <p:cNvSpPr txBox="1">
            <a:spLocks noChangeArrowheads="1"/>
          </p:cNvSpPr>
          <p:nvPr/>
        </p:nvSpPr>
        <p:spPr bwMode="auto">
          <a:xfrm>
            <a:off x="0" y="5980216"/>
            <a:ext cx="12192000" cy="641350"/>
          </a:xfrm>
          <a:prstGeom prst="rect">
            <a:avLst/>
          </a:prstGeom>
          <a:noFill/>
          <a:ln>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spcBef>
                <a:spcPct val="0"/>
              </a:spcBef>
              <a:buFontTx/>
              <a:buNone/>
            </a:pPr>
            <a:r>
              <a:rPr lang="en-GB" altLang="en-US" sz="1800" dirty="0">
                <a:solidFill>
                  <a:srgbClr val="414042"/>
                </a:solidFill>
              </a:rPr>
              <a:t>What do you notice about the words used in the passive column? Click for a clue.</a:t>
            </a:r>
          </a:p>
        </p:txBody>
      </p:sp>
      <p:sp>
        <p:nvSpPr>
          <p:cNvPr id="3" name="Oval 2">
            <a:extLst>
              <a:ext uri="{FF2B5EF4-FFF2-40B4-BE49-F238E27FC236}">
                <a16:creationId xmlns:a16="http://schemas.microsoft.com/office/drawing/2014/main" id="{7C0CAD10-2EB0-4F49-AA93-3017B5D5F8E5}"/>
              </a:ext>
            </a:extLst>
          </p:cNvPr>
          <p:cNvSpPr/>
          <p:nvPr/>
        </p:nvSpPr>
        <p:spPr>
          <a:xfrm>
            <a:off x="8244486" y="1327958"/>
            <a:ext cx="387450" cy="380770"/>
          </a:xfrm>
          <a:prstGeom prst="ellipse">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17C2FBFC-A2C1-C441-AA10-C86B0FE91026}"/>
              </a:ext>
            </a:extLst>
          </p:cNvPr>
          <p:cNvSpPr/>
          <p:nvPr/>
        </p:nvSpPr>
        <p:spPr>
          <a:xfrm>
            <a:off x="8932114" y="1693718"/>
            <a:ext cx="387450" cy="380770"/>
          </a:xfrm>
          <a:prstGeom prst="ellipse">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D1494DBE-1F0A-2E48-82EC-D85DEE3A5E74}"/>
              </a:ext>
            </a:extLst>
          </p:cNvPr>
          <p:cNvSpPr/>
          <p:nvPr/>
        </p:nvSpPr>
        <p:spPr>
          <a:xfrm>
            <a:off x="9517330" y="2125315"/>
            <a:ext cx="387450" cy="380770"/>
          </a:xfrm>
          <a:prstGeom prst="ellipse">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BCAA185D-B8BA-C04C-8093-91F5C72A9FB6}"/>
              </a:ext>
            </a:extLst>
          </p:cNvPr>
          <p:cNvSpPr/>
          <p:nvPr/>
        </p:nvSpPr>
        <p:spPr>
          <a:xfrm>
            <a:off x="8317637" y="2542282"/>
            <a:ext cx="387450" cy="380770"/>
          </a:xfrm>
          <a:prstGeom prst="ellipse">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BF35D6BE-2B37-E24E-BE3D-82AC9CCCD680}"/>
              </a:ext>
            </a:extLst>
          </p:cNvPr>
          <p:cNvSpPr/>
          <p:nvPr/>
        </p:nvSpPr>
        <p:spPr>
          <a:xfrm>
            <a:off x="7864095" y="2915357"/>
            <a:ext cx="387450" cy="380770"/>
          </a:xfrm>
          <a:prstGeom prst="ellipse">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C9306DC1-ED3F-3A43-84B6-74AC247240C9}"/>
              </a:ext>
            </a:extLst>
          </p:cNvPr>
          <p:cNvSpPr/>
          <p:nvPr/>
        </p:nvSpPr>
        <p:spPr>
          <a:xfrm>
            <a:off x="7995769" y="3266487"/>
            <a:ext cx="387450" cy="380770"/>
          </a:xfrm>
          <a:prstGeom prst="ellipse">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FF20B485-2D68-264F-8D77-70E074E82B30}"/>
              </a:ext>
            </a:extLst>
          </p:cNvPr>
          <p:cNvSpPr/>
          <p:nvPr/>
        </p:nvSpPr>
        <p:spPr>
          <a:xfrm>
            <a:off x="8098181" y="3632247"/>
            <a:ext cx="387450" cy="380770"/>
          </a:xfrm>
          <a:prstGeom prst="ellipse">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A84D5565-C244-884E-B5B6-5D529F4E56BF}"/>
              </a:ext>
            </a:extLst>
          </p:cNvPr>
          <p:cNvSpPr/>
          <p:nvPr/>
        </p:nvSpPr>
        <p:spPr>
          <a:xfrm>
            <a:off x="10073285" y="4005322"/>
            <a:ext cx="387450" cy="380770"/>
          </a:xfrm>
          <a:prstGeom prst="ellipse">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C9C7E834-3A42-E644-A55D-EBD933D07235}"/>
              </a:ext>
            </a:extLst>
          </p:cNvPr>
          <p:cNvSpPr/>
          <p:nvPr/>
        </p:nvSpPr>
        <p:spPr>
          <a:xfrm>
            <a:off x="9736786" y="5168439"/>
            <a:ext cx="387450" cy="380770"/>
          </a:xfrm>
          <a:prstGeom prst="ellipse">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E033CD22-16D5-C641-859D-96DACAB7B8D7}"/>
              </a:ext>
            </a:extLst>
          </p:cNvPr>
          <p:cNvSpPr/>
          <p:nvPr/>
        </p:nvSpPr>
        <p:spPr>
          <a:xfrm>
            <a:off x="9095274" y="4673231"/>
            <a:ext cx="641512" cy="380770"/>
          </a:xfrm>
          <a:prstGeom prst="ellipse">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467795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heel(1)">
                                      <p:cBhvr>
                                        <p:cTn id="10" dur="2000"/>
                                        <p:tgtEl>
                                          <p:spTgt spid="8"/>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heel(1)">
                                      <p:cBhvr>
                                        <p:cTn id="13" dur="2000"/>
                                        <p:tgtEl>
                                          <p:spTgt spid="9"/>
                                        </p:tgtEl>
                                      </p:cBhvr>
                                    </p:animEffect>
                                  </p:childTnLst>
                                </p:cTn>
                              </p:par>
                              <p:par>
                                <p:cTn id="14" presetID="21" presetClass="entr" presetSubtype="1"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heel(1)">
                                      <p:cBhvr>
                                        <p:cTn id="16" dur="2000"/>
                                        <p:tgtEl>
                                          <p:spTgt spid="10"/>
                                        </p:tgtEl>
                                      </p:cBhvr>
                                    </p:animEffect>
                                  </p:childTnLst>
                                </p:cTn>
                              </p:par>
                              <p:par>
                                <p:cTn id="17" presetID="21" presetClass="entr" presetSubtype="1"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heel(1)">
                                      <p:cBhvr>
                                        <p:cTn id="19" dur="2000"/>
                                        <p:tgtEl>
                                          <p:spTgt spid="11"/>
                                        </p:tgtEl>
                                      </p:cBhvr>
                                    </p:animEffect>
                                  </p:childTnLst>
                                </p:cTn>
                              </p:par>
                              <p:par>
                                <p:cTn id="20" presetID="21" presetClass="entr" presetSubtype="1"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heel(1)">
                                      <p:cBhvr>
                                        <p:cTn id="22" dur="2000"/>
                                        <p:tgtEl>
                                          <p:spTgt spid="13"/>
                                        </p:tgtEl>
                                      </p:cBhvr>
                                    </p:animEffect>
                                  </p:childTnLst>
                                </p:cTn>
                              </p:par>
                              <p:par>
                                <p:cTn id="23" presetID="21" presetClass="entr" presetSubtype="1"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heel(1)">
                                      <p:cBhvr>
                                        <p:cTn id="25" dur="2000"/>
                                        <p:tgtEl>
                                          <p:spTgt spid="14"/>
                                        </p:tgtEl>
                                      </p:cBhvr>
                                    </p:animEffect>
                                  </p:childTnLst>
                                </p:cTn>
                              </p:par>
                              <p:par>
                                <p:cTn id="26" presetID="21" presetClass="entr" presetSubtype="1"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heel(1)">
                                      <p:cBhvr>
                                        <p:cTn id="28" dur="2000"/>
                                        <p:tgtEl>
                                          <p:spTgt spid="15"/>
                                        </p:tgtEl>
                                      </p:cBhvr>
                                    </p:animEffect>
                                  </p:childTnLst>
                                </p:cTn>
                              </p:par>
                              <p:par>
                                <p:cTn id="29" presetID="21" presetClass="entr" presetSubtype="1"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heel(1)">
                                      <p:cBhvr>
                                        <p:cTn id="31" dur="2000"/>
                                        <p:tgtEl>
                                          <p:spTgt spid="17"/>
                                        </p:tgtEl>
                                      </p:cBhvr>
                                    </p:animEffect>
                                  </p:childTnLst>
                                </p:cTn>
                              </p:par>
                              <p:par>
                                <p:cTn id="32" presetID="21" presetClass="entr" presetSubtype="1"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wheel(1)">
                                      <p:cBhvr>
                                        <p:cTn id="34"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animBg="1"/>
      <p:bldP spid="9" grpId="0" animBg="1"/>
      <p:bldP spid="10" grpId="0" animBg="1"/>
      <p:bldP spid="11" grpId="0" animBg="1"/>
      <p:bldP spid="13" grpId="0" animBg="1"/>
      <p:bldP spid="14" grpId="0" animBg="1"/>
      <p:bldP spid="15" grpId="0" animBg="1"/>
      <p:bldP spid="16" grpId="0" animBg="1"/>
      <p:bldP spid="17"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4">
            <a:extLst>
              <a:ext uri="{FF2B5EF4-FFF2-40B4-BE49-F238E27FC236}">
                <a16:creationId xmlns:a16="http://schemas.microsoft.com/office/drawing/2014/main" id="{6CA6986E-3E77-3448-AB2D-D9CAD18EDAB7}"/>
              </a:ext>
            </a:extLst>
          </p:cNvPr>
          <p:cNvSpPr>
            <a:spLocks noChangeArrowheads="1"/>
          </p:cNvSpPr>
          <p:nvPr/>
        </p:nvSpPr>
        <p:spPr bwMode="auto">
          <a:xfrm>
            <a:off x="11112" y="1385839"/>
            <a:ext cx="12169775" cy="6442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t"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700"/>
              </a:spcBef>
              <a:buFontTx/>
              <a:buNone/>
            </a:pPr>
            <a:r>
              <a:rPr lang="en-GB" altLang="en-US" sz="1600" dirty="0">
                <a:solidFill>
                  <a:srgbClr val="414042"/>
                </a:solidFill>
              </a:rPr>
              <a:t>A frilly nightcap and a pair of glasses are being worn by someone else.</a:t>
            </a:r>
          </a:p>
          <a:p>
            <a:pPr algn="ctr" eaLnBrk="1" hangingPunct="1">
              <a:spcBef>
                <a:spcPts val="700"/>
              </a:spcBef>
              <a:buFontTx/>
              <a:buNone/>
            </a:pPr>
            <a:r>
              <a:rPr lang="en-GB" altLang="en-US" sz="1600" dirty="0">
                <a:solidFill>
                  <a:srgbClr val="414042"/>
                </a:solidFill>
              </a:rPr>
              <a:t>A young bear’s breakfast has been eaten up.</a:t>
            </a:r>
          </a:p>
          <a:p>
            <a:pPr algn="ctr" eaLnBrk="1" hangingPunct="1">
              <a:spcBef>
                <a:spcPts val="700"/>
              </a:spcBef>
              <a:buFontTx/>
              <a:buNone/>
            </a:pPr>
            <a:r>
              <a:rPr lang="en-GB" altLang="en-US" sz="1600" dirty="0">
                <a:solidFill>
                  <a:srgbClr val="414042"/>
                </a:solidFill>
              </a:rPr>
              <a:t>A very long sleep has ended for a beautiful princess.</a:t>
            </a:r>
          </a:p>
          <a:p>
            <a:pPr algn="ctr" eaLnBrk="1" hangingPunct="1">
              <a:spcBef>
                <a:spcPts val="700"/>
              </a:spcBef>
              <a:buFontTx/>
              <a:buNone/>
            </a:pPr>
            <a:r>
              <a:rPr lang="en-GB" altLang="en-US" sz="1600" dirty="0">
                <a:solidFill>
                  <a:srgbClr val="414042"/>
                </a:solidFill>
              </a:rPr>
              <a:t>A bowl of curds and whey has been abandoned by a frightened girl.</a:t>
            </a:r>
          </a:p>
          <a:p>
            <a:pPr algn="ctr" eaLnBrk="1" hangingPunct="1">
              <a:spcBef>
                <a:spcPts val="700"/>
              </a:spcBef>
              <a:buFontTx/>
              <a:buNone/>
            </a:pPr>
            <a:r>
              <a:rPr lang="en-GB" altLang="en-US" sz="1600" dirty="0">
                <a:solidFill>
                  <a:srgbClr val="414042"/>
                </a:solidFill>
              </a:rPr>
              <a:t>A clock, striking 1 o’clock, has been covered in mouse droppings.</a:t>
            </a:r>
          </a:p>
          <a:p>
            <a:pPr algn="ctr" eaLnBrk="1" hangingPunct="1">
              <a:spcBef>
                <a:spcPts val="700"/>
              </a:spcBef>
              <a:buFontTx/>
              <a:buNone/>
            </a:pPr>
            <a:r>
              <a:rPr lang="en-GB" altLang="en-US" sz="1600" dirty="0">
                <a:solidFill>
                  <a:srgbClr val="414042"/>
                </a:solidFill>
              </a:rPr>
              <a:t>The last bag of wool has been delivered to a boy who lived down a lane.</a:t>
            </a:r>
          </a:p>
          <a:p>
            <a:pPr algn="ctr" eaLnBrk="1" hangingPunct="1">
              <a:spcBef>
                <a:spcPts val="700"/>
              </a:spcBef>
              <a:buFontTx/>
              <a:buNone/>
            </a:pPr>
            <a:r>
              <a:rPr lang="en-GB" altLang="en-US" sz="1600" dirty="0">
                <a:solidFill>
                  <a:srgbClr val="414042"/>
                </a:solidFill>
              </a:rPr>
              <a:t>Some flowers have been grown by a rebellious young lady.</a:t>
            </a:r>
          </a:p>
          <a:p>
            <a:pPr algn="ctr" eaLnBrk="1" hangingPunct="1">
              <a:spcBef>
                <a:spcPts val="700"/>
              </a:spcBef>
              <a:buFontTx/>
              <a:buNone/>
            </a:pPr>
            <a:r>
              <a:rPr lang="en-GB" altLang="en-US" sz="1600" dirty="0">
                <a:solidFill>
                  <a:srgbClr val="414042"/>
                </a:solidFill>
              </a:rPr>
              <a:t>A glass slipper has been left on the stairs by a hastily departing girl.</a:t>
            </a:r>
          </a:p>
          <a:p>
            <a:pPr algn="ctr" eaLnBrk="1" hangingPunct="1">
              <a:spcBef>
                <a:spcPts val="700"/>
              </a:spcBef>
              <a:buFontTx/>
              <a:buNone/>
            </a:pPr>
            <a:r>
              <a:rPr lang="en-GB" altLang="en-US" sz="1600" dirty="0">
                <a:solidFill>
                  <a:srgbClr val="414042"/>
                </a:solidFill>
              </a:rPr>
              <a:t>Seven small beds have been slept in.</a:t>
            </a:r>
          </a:p>
          <a:p>
            <a:pPr algn="ctr" eaLnBrk="1" hangingPunct="1">
              <a:spcBef>
                <a:spcPts val="700"/>
              </a:spcBef>
              <a:buFontTx/>
              <a:buNone/>
            </a:pPr>
            <a:r>
              <a:rPr lang="en-GB" altLang="en-US" sz="1600" dirty="0">
                <a:solidFill>
                  <a:srgbClr val="414042"/>
                </a:solidFill>
              </a:rPr>
              <a:t>Eggshell has been splattered all over the road near the wall, watched by troubled men and horses.</a:t>
            </a:r>
          </a:p>
          <a:p>
            <a:pPr algn="ctr" eaLnBrk="1" hangingPunct="1">
              <a:spcBef>
                <a:spcPts val="700"/>
              </a:spcBef>
              <a:buFontTx/>
              <a:buNone/>
            </a:pPr>
            <a:r>
              <a:rPr lang="en-GB" altLang="en-US" sz="1600" dirty="0">
                <a:solidFill>
                  <a:srgbClr val="414042"/>
                </a:solidFill>
              </a:rPr>
              <a:t>Some sheep, wagging their tails, have been left alone by their mistress.</a:t>
            </a:r>
          </a:p>
          <a:p>
            <a:pPr algn="ctr" eaLnBrk="1" hangingPunct="1">
              <a:spcBef>
                <a:spcPts val="700"/>
              </a:spcBef>
              <a:buFontTx/>
              <a:buNone/>
            </a:pPr>
            <a:r>
              <a:rPr lang="en-GB" altLang="en-US" sz="1600" dirty="0">
                <a:solidFill>
                  <a:srgbClr val="414042"/>
                </a:solidFill>
              </a:rPr>
              <a:t>A tall vegetable stem has been climbed by a young boy.</a:t>
            </a:r>
          </a:p>
          <a:p>
            <a:pPr algn="ctr" eaLnBrk="1" hangingPunct="1">
              <a:spcBef>
                <a:spcPts val="700"/>
              </a:spcBef>
              <a:buFontTx/>
              <a:buNone/>
            </a:pPr>
            <a:r>
              <a:rPr lang="en-GB" altLang="en-US" sz="1600" dirty="0">
                <a:solidFill>
                  <a:srgbClr val="414042"/>
                </a:solidFill>
              </a:rPr>
              <a:t>A house, made of gingerbread, has been discovered in a wood.</a:t>
            </a:r>
          </a:p>
          <a:p>
            <a:pPr algn="ctr" eaLnBrk="1" hangingPunct="1">
              <a:spcBef>
                <a:spcPts val="700"/>
              </a:spcBef>
              <a:buFontTx/>
              <a:buNone/>
            </a:pPr>
            <a:r>
              <a:rPr lang="en-GB" altLang="en-US" sz="1600" dirty="0">
                <a:solidFill>
                  <a:srgbClr val="414042"/>
                </a:solidFill>
              </a:rPr>
              <a:t>A pail of water has been spilled and a young boy has a bumped head.</a:t>
            </a:r>
          </a:p>
        </p:txBody>
      </p:sp>
      <p:sp>
        <p:nvSpPr>
          <p:cNvPr id="13" name="Subtitle 2">
            <a:extLst>
              <a:ext uri="{FF2B5EF4-FFF2-40B4-BE49-F238E27FC236}">
                <a16:creationId xmlns:a16="http://schemas.microsoft.com/office/drawing/2014/main" id="{BC1F2A77-2417-4C4C-B453-53F3B9CF7AF6}"/>
              </a:ext>
            </a:extLst>
          </p:cNvPr>
          <p:cNvSpPr txBox="1">
            <a:spLocks/>
          </p:cNvSpPr>
          <p:nvPr/>
        </p:nvSpPr>
        <p:spPr>
          <a:xfrm>
            <a:off x="152400" y="654275"/>
            <a:ext cx="12192000" cy="73156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Identify the passive</a:t>
            </a:r>
          </a:p>
        </p:txBody>
      </p:sp>
    </p:spTree>
    <p:extLst>
      <p:ext uri="{BB962C8B-B14F-4D97-AF65-F5344CB8AC3E}">
        <p14:creationId xmlns:p14="http://schemas.microsoft.com/office/powerpoint/2010/main" val="332194891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4">
            <a:extLst>
              <a:ext uri="{FF2B5EF4-FFF2-40B4-BE49-F238E27FC236}">
                <a16:creationId xmlns:a16="http://schemas.microsoft.com/office/drawing/2014/main" id="{6CA6986E-3E77-3448-AB2D-D9CAD18EDAB7}"/>
              </a:ext>
            </a:extLst>
          </p:cNvPr>
          <p:cNvSpPr>
            <a:spLocks noChangeArrowheads="1"/>
          </p:cNvSpPr>
          <p:nvPr/>
        </p:nvSpPr>
        <p:spPr bwMode="auto">
          <a:xfrm>
            <a:off x="11112" y="1385839"/>
            <a:ext cx="12169775" cy="6442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t"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700"/>
              </a:spcBef>
              <a:buFontTx/>
              <a:buNone/>
            </a:pPr>
            <a:r>
              <a:rPr lang="en-GB" altLang="en-US" sz="1600" dirty="0">
                <a:solidFill>
                  <a:srgbClr val="414042"/>
                </a:solidFill>
              </a:rPr>
              <a:t>A frilly nightcap and a pair of glasses </a:t>
            </a:r>
            <a:r>
              <a:rPr lang="en-GB" altLang="en-US" sz="1600" dirty="0">
                <a:solidFill>
                  <a:srgbClr val="39AB47"/>
                </a:solidFill>
              </a:rPr>
              <a:t>are being worn by </a:t>
            </a:r>
            <a:r>
              <a:rPr lang="en-GB" altLang="en-US" sz="1600" dirty="0">
                <a:solidFill>
                  <a:srgbClr val="414042"/>
                </a:solidFill>
              </a:rPr>
              <a:t>someone else.</a:t>
            </a:r>
          </a:p>
          <a:p>
            <a:pPr algn="ctr" eaLnBrk="1" hangingPunct="1">
              <a:spcBef>
                <a:spcPts val="700"/>
              </a:spcBef>
              <a:buFontTx/>
              <a:buNone/>
            </a:pPr>
            <a:r>
              <a:rPr lang="en-GB" altLang="en-US" sz="1600" dirty="0">
                <a:solidFill>
                  <a:srgbClr val="414042"/>
                </a:solidFill>
              </a:rPr>
              <a:t>A young bear’s breakfast </a:t>
            </a:r>
            <a:r>
              <a:rPr lang="en-GB" altLang="en-US" sz="1600" dirty="0">
                <a:solidFill>
                  <a:srgbClr val="39AB47"/>
                </a:solidFill>
              </a:rPr>
              <a:t>has been eaten </a:t>
            </a:r>
            <a:r>
              <a:rPr lang="en-GB" altLang="en-US" sz="1600" dirty="0">
                <a:solidFill>
                  <a:srgbClr val="414042"/>
                </a:solidFill>
              </a:rPr>
              <a:t>up.</a:t>
            </a:r>
          </a:p>
          <a:p>
            <a:pPr algn="ctr" eaLnBrk="1" hangingPunct="1">
              <a:spcBef>
                <a:spcPts val="700"/>
              </a:spcBef>
              <a:buFontTx/>
              <a:buNone/>
            </a:pPr>
            <a:r>
              <a:rPr lang="en-GB" altLang="en-US" sz="1600" dirty="0">
                <a:solidFill>
                  <a:srgbClr val="414042"/>
                </a:solidFill>
              </a:rPr>
              <a:t>A very long sleep </a:t>
            </a:r>
            <a:r>
              <a:rPr lang="en-GB" altLang="en-US" sz="1600" dirty="0">
                <a:solidFill>
                  <a:srgbClr val="39AB47"/>
                </a:solidFill>
              </a:rPr>
              <a:t>has ended f</a:t>
            </a:r>
            <a:r>
              <a:rPr lang="en-GB" altLang="en-US" sz="1600" dirty="0">
                <a:solidFill>
                  <a:srgbClr val="414042"/>
                </a:solidFill>
              </a:rPr>
              <a:t>or a beautiful princess.</a:t>
            </a:r>
          </a:p>
          <a:p>
            <a:pPr algn="ctr" eaLnBrk="1" hangingPunct="1">
              <a:spcBef>
                <a:spcPts val="700"/>
              </a:spcBef>
              <a:buFontTx/>
              <a:buNone/>
            </a:pPr>
            <a:r>
              <a:rPr lang="en-GB" altLang="en-US" sz="1600" dirty="0">
                <a:solidFill>
                  <a:srgbClr val="414042"/>
                </a:solidFill>
              </a:rPr>
              <a:t>A bowl of curds and whey </a:t>
            </a:r>
            <a:r>
              <a:rPr lang="en-GB" altLang="en-US" sz="1600" dirty="0">
                <a:solidFill>
                  <a:srgbClr val="39AB47"/>
                </a:solidFill>
              </a:rPr>
              <a:t>has been abandoned by </a:t>
            </a:r>
            <a:r>
              <a:rPr lang="en-GB" altLang="en-US" sz="1600" dirty="0">
                <a:solidFill>
                  <a:srgbClr val="414042"/>
                </a:solidFill>
              </a:rPr>
              <a:t>a frightened girl.</a:t>
            </a:r>
          </a:p>
          <a:p>
            <a:pPr algn="ctr" eaLnBrk="1" hangingPunct="1">
              <a:spcBef>
                <a:spcPts val="700"/>
              </a:spcBef>
              <a:buFontTx/>
              <a:buNone/>
            </a:pPr>
            <a:r>
              <a:rPr lang="en-GB" altLang="en-US" sz="1600" dirty="0">
                <a:solidFill>
                  <a:srgbClr val="414042"/>
                </a:solidFill>
              </a:rPr>
              <a:t>A clock, striking 1 o’clock, </a:t>
            </a:r>
            <a:r>
              <a:rPr lang="en-GB" altLang="en-US" sz="1600" dirty="0">
                <a:solidFill>
                  <a:srgbClr val="39AB47"/>
                </a:solidFill>
              </a:rPr>
              <a:t>has been covered in </a:t>
            </a:r>
            <a:r>
              <a:rPr lang="en-GB" altLang="en-US" sz="1600" dirty="0">
                <a:solidFill>
                  <a:srgbClr val="414042"/>
                </a:solidFill>
              </a:rPr>
              <a:t>mouse droppings.</a:t>
            </a:r>
          </a:p>
          <a:p>
            <a:pPr algn="ctr" eaLnBrk="1" hangingPunct="1">
              <a:spcBef>
                <a:spcPts val="700"/>
              </a:spcBef>
              <a:buFontTx/>
              <a:buNone/>
            </a:pPr>
            <a:r>
              <a:rPr lang="en-GB" altLang="en-US" sz="1600" dirty="0">
                <a:solidFill>
                  <a:srgbClr val="414042"/>
                </a:solidFill>
              </a:rPr>
              <a:t>The last bag of wool </a:t>
            </a:r>
            <a:r>
              <a:rPr lang="en-GB" altLang="en-US" sz="1600" dirty="0">
                <a:solidFill>
                  <a:srgbClr val="39AB47"/>
                </a:solidFill>
              </a:rPr>
              <a:t>has been delivered to </a:t>
            </a:r>
            <a:r>
              <a:rPr lang="en-GB" altLang="en-US" sz="1600" dirty="0">
                <a:solidFill>
                  <a:srgbClr val="414042"/>
                </a:solidFill>
              </a:rPr>
              <a:t>a boy who lived down a lane.</a:t>
            </a:r>
          </a:p>
          <a:p>
            <a:pPr algn="ctr" eaLnBrk="1" hangingPunct="1">
              <a:spcBef>
                <a:spcPts val="700"/>
              </a:spcBef>
              <a:buFontTx/>
              <a:buNone/>
            </a:pPr>
            <a:r>
              <a:rPr lang="en-GB" altLang="en-US" sz="1600" dirty="0">
                <a:solidFill>
                  <a:srgbClr val="414042"/>
                </a:solidFill>
              </a:rPr>
              <a:t>Some flowers </a:t>
            </a:r>
            <a:r>
              <a:rPr lang="en-GB" altLang="en-US" sz="1600" dirty="0">
                <a:solidFill>
                  <a:srgbClr val="39AB47"/>
                </a:solidFill>
              </a:rPr>
              <a:t>have been grown by </a:t>
            </a:r>
            <a:r>
              <a:rPr lang="en-GB" altLang="en-US" sz="1600" dirty="0">
                <a:solidFill>
                  <a:srgbClr val="414042"/>
                </a:solidFill>
              </a:rPr>
              <a:t>a rebellious young lady.</a:t>
            </a:r>
          </a:p>
          <a:p>
            <a:pPr algn="ctr" eaLnBrk="1" hangingPunct="1">
              <a:spcBef>
                <a:spcPts val="700"/>
              </a:spcBef>
              <a:buFontTx/>
              <a:buNone/>
            </a:pPr>
            <a:r>
              <a:rPr lang="en-GB" altLang="en-US" sz="1600" dirty="0">
                <a:solidFill>
                  <a:srgbClr val="414042"/>
                </a:solidFill>
              </a:rPr>
              <a:t>A glass slipper </a:t>
            </a:r>
            <a:r>
              <a:rPr lang="en-GB" altLang="en-US" sz="1600" dirty="0">
                <a:solidFill>
                  <a:srgbClr val="39AB47"/>
                </a:solidFill>
              </a:rPr>
              <a:t>has been left </a:t>
            </a:r>
            <a:r>
              <a:rPr lang="en-GB" altLang="en-US" sz="1600" dirty="0">
                <a:solidFill>
                  <a:srgbClr val="414042"/>
                </a:solidFill>
              </a:rPr>
              <a:t>on the stairs by a hastily departing girl.</a:t>
            </a:r>
          </a:p>
          <a:p>
            <a:pPr algn="ctr" eaLnBrk="1" hangingPunct="1">
              <a:spcBef>
                <a:spcPts val="700"/>
              </a:spcBef>
              <a:buFontTx/>
              <a:buNone/>
            </a:pPr>
            <a:r>
              <a:rPr lang="en-GB" altLang="en-US" sz="1600" dirty="0">
                <a:solidFill>
                  <a:srgbClr val="414042"/>
                </a:solidFill>
              </a:rPr>
              <a:t>Seven small beds </a:t>
            </a:r>
            <a:r>
              <a:rPr lang="en-GB" altLang="en-US" sz="1600" dirty="0">
                <a:solidFill>
                  <a:srgbClr val="39AB47"/>
                </a:solidFill>
              </a:rPr>
              <a:t>have been slept in</a:t>
            </a:r>
            <a:r>
              <a:rPr lang="en-GB" altLang="en-US" sz="1600" dirty="0">
                <a:solidFill>
                  <a:srgbClr val="414042"/>
                </a:solidFill>
              </a:rPr>
              <a:t>.</a:t>
            </a:r>
          </a:p>
          <a:p>
            <a:pPr algn="ctr" eaLnBrk="1" hangingPunct="1">
              <a:spcBef>
                <a:spcPts val="700"/>
              </a:spcBef>
              <a:buFontTx/>
              <a:buNone/>
            </a:pPr>
            <a:r>
              <a:rPr lang="en-GB" altLang="en-US" sz="1600" dirty="0">
                <a:solidFill>
                  <a:srgbClr val="414042"/>
                </a:solidFill>
              </a:rPr>
              <a:t>Eggshell </a:t>
            </a:r>
            <a:r>
              <a:rPr lang="en-GB" altLang="en-US" sz="1600" dirty="0">
                <a:solidFill>
                  <a:srgbClr val="39AB47"/>
                </a:solidFill>
              </a:rPr>
              <a:t>has been splattered </a:t>
            </a:r>
            <a:r>
              <a:rPr lang="en-GB" altLang="en-US" sz="1600" dirty="0">
                <a:solidFill>
                  <a:srgbClr val="414042"/>
                </a:solidFill>
              </a:rPr>
              <a:t>all over the road near the wall, </a:t>
            </a:r>
            <a:r>
              <a:rPr lang="en-GB" altLang="en-US" sz="1600" dirty="0">
                <a:solidFill>
                  <a:srgbClr val="39AB47"/>
                </a:solidFill>
              </a:rPr>
              <a:t>watched by </a:t>
            </a:r>
            <a:r>
              <a:rPr lang="en-GB" altLang="en-US" sz="1600" dirty="0">
                <a:solidFill>
                  <a:srgbClr val="414042"/>
                </a:solidFill>
              </a:rPr>
              <a:t>troubled men and horses.</a:t>
            </a:r>
          </a:p>
          <a:p>
            <a:pPr algn="ctr" eaLnBrk="1" hangingPunct="1">
              <a:spcBef>
                <a:spcPts val="700"/>
              </a:spcBef>
              <a:buFontTx/>
              <a:buNone/>
            </a:pPr>
            <a:r>
              <a:rPr lang="en-GB" altLang="en-US" sz="1600" dirty="0">
                <a:solidFill>
                  <a:srgbClr val="414042"/>
                </a:solidFill>
              </a:rPr>
              <a:t>Some sheep, wagging their tails, </a:t>
            </a:r>
            <a:r>
              <a:rPr lang="en-GB" altLang="en-US" sz="1600" dirty="0">
                <a:solidFill>
                  <a:srgbClr val="39AB47"/>
                </a:solidFill>
              </a:rPr>
              <a:t>have been left alone </a:t>
            </a:r>
            <a:r>
              <a:rPr lang="en-GB" altLang="en-US" sz="1600" dirty="0">
                <a:solidFill>
                  <a:srgbClr val="414042"/>
                </a:solidFill>
              </a:rPr>
              <a:t>by their mistress.</a:t>
            </a:r>
          </a:p>
          <a:p>
            <a:pPr algn="ctr" eaLnBrk="1" hangingPunct="1">
              <a:spcBef>
                <a:spcPts val="700"/>
              </a:spcBef>
              <a:buFontTx/>
              <a:buNone/>
            </a:pPr>
            <a:r>
              <a:rPr lang="en-GB" altLang="en-US" sz="1600" dirty="0">
                <a:solidFill>
                  <a:srgbClr val="414042"/>
                </a:solidFill>
              </a:rPr>
              <a:t>A tall vegetable stem </a:t>
            </a:r>
            <a:r>
              <a:rPr lang="en-GB" altLang="en-US" sz="1600" dirty="0">
                <a:solidFill>
                  <a:srgbClr val="39AB47"/>
                </a:solidFill>
              </a:rPr>
              <a:t>has been climbed by </a:t>
            </a:r>
            <a:r>
              <a:rPr lang="en-GB" altLang="en-US" sz="1600" dirty="0">
                <a:solidFill>
                  <a:srgbClr val="414042"/>
                </a:solidFill>
              </a:rPr>
              <a:t>a young boy.</a:t>
            </a:r>
          </a:p>
          <a:p>
            <a:pPr algn="ctr" eaLnBrk="1" hangingPunct="1">
              <a:spcBef>
                <a:spcPts val="700"/>
              </a:spcBef>
              <a:buFontTx/>
              <a:buNone/>
            </a:pPr>
            <a:r>
              <a:rPr lang="en-GB" altLang="en-US" sz="1600" dirty="0">
                <a:solidFill>
                  <a:srgbClr val="414042"/>
                </a:solidFill>
              </a:rPr>
              <a:t>A house, made of gingerbread, </a:t>
            </a:r>
            <a:r>
              <a:rPr lang="en-GB" altLang="en-US" sz="1600" dirty="0">
                <a:solidFill>
                  <a:srgbClr val="39AB47"/>
                </a:solidFill>
              </a:rPr>
              <a:t>has been discovered </a:t>
            </a:r>
            <a:r>
              <a:rPr lang="en-GB" altLang="en-US" sz="1600" dirty="0">
                <a:solidFill>
                  <a:srgbClr val="414042"/>
                </a:solidFill>
              </a:rPr>
              <a:t>in a wood.</a:t>
            </a:r>
          </a:p>
          <a:p>
            <a:pPr algn="ctr" eaLnBrk="1" hangingPunct="1">
              <a:spcBef>
                <a:spcPts val="700"/>
              </a:spcBef>
              <a:buFontTx/>
              <a:buNone/>
            </a:pPr>
            <a:r>
              <a:rPr lang="en-GB" altLang="en-US" sz="1600" dirty="0">
                <a:solidFill>
                  <a:srgbClr val="414042"/>
                </a:solidFill>
              </a:rPr>
              <a:t>A pail of water </a:t>
            </a:r>
            <a:r>
              <a:rPr lang="en-GB" altLang="en-US" sz="1600" dirty="0">
                <a:solidFill>
                  <a:srgbClr val="39AB47"/>
                </a:solidFill>
              </a:rPr>
              <a:t>has been spilled </a:t>
            </a:r>
            <a:r>
              <a:rPr lang="en-GB" altLang="en-US" sz="1600" dirty="0">
                <a:solidFill>
                  <a:srgbClr val="414042"/>
                </a:solidFill>
              </a:rPr>
              <a:t>and a young boy has a bumped head.</a:t>
            </a:r>
          </a:p>
        </p:txBody>
      </p:sp>
      <p:sp>
        <p:nvSpPr>
          <p:cNvPr id="13" name="Subtitle 2">
            <a:extLst>
              <a:ext uri="{FF2B5EF4-FFF2-40B4-BE49-F238E27FC236}">
                <a16:creationId xmlns:a16="http://schemas.microsoft.com/office/drawing/2014/main" id="{BC1F2A77-2417-4C4C-B453-53F3B9CF7AF6}"/>
              </a:ext>
            </a:extLst>
          </p:cNvPr>
          <p:cNvSpPr txBox="1">
            <a:spLocks/>
          </p:cNvSpPr>
          <p:nvPr/>
        </p:nvSpPr>
        <p:spPr>
          <a:xfrm>
            <a:off x="152400" y="654275"/>
            <a:ext cx="12192000" cy="73156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Identify the passive</a:t>
            </a:r>
          </a:p>
        </p:txBody>
      </p:sp>
    </p:spTree>
    <p:extLst>
      <p:ext uri="{BB962C8B-B14F-4D97-AF65-F5344CB8AC3E}">
        <p14:creationId xmlns:p14="http://schemas.microsoft.com/office/powerpoint/2010/main" val="50754837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a:extLst>
              <a:ext uri="{FF2B5EF4-FFF2-40B4-BE49-F238E27FC236}">
                <a16:creationId xmlns:a16="http://schemas.microsoft.com/office/drawing/2014/main" id="{B12E8AAC-CE55-5E4E-BCD4-3E45027E4CF1}"/>
              </a:ext>
            </a:extLst>
          </p:cNvPr>
          <p:cNvSpPr txBox="1">
            <a:spLocks/>
          </p:cNvSpPr>
          <p:nvPr/>
        </p:nvSpPr>
        <p:spPr>
          <a:xfrm>
            <a:off x="0" y="654275"/>
            <a:ext cx="12192000" cy="51412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The role of the Marconi Room</a:t>
            </a:r>
          </a:p>
        </p:txBody>
      </p:sp>
      <p:sp>
        <p:nvSpPr>
          <p:cNvPr id="5" name="Rectangle 4">
            <a:extLst>
              <a:ext uri="{FF2B5EF4-FFF2-40B4-BE49-F238E27FC236}">
                <a16:creationId xmlns:a16="http://schemas.microsoft.com/office/drawing/2014/main" id="{8B26F67A-B6AA-0242-AF93-17798253E481}"/>
              </a:ext>
            </a:extLst>
          </p:cNvPr>
          <p:cNvSpPr>
            <a:spLocks noChangeArrowheads="1"/>
          </p:cNvSpPr>
          <p:nvPr/>
        </p:nvSpPr>
        <p:spPr bwMode="auto">
          <a:xfrm>
            <a:off x="736600" y="3080511"/>
            <a:ext cx="6121400" cy="481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t" anchorCtr="0">
            <a:noAutofit/>
          </a:bodyPr>
          <a:lstStyle>
            <a:lvl1pPr indent="271463">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indent="0" eaLnBrk="1" hangingPunct="1">
              <a:spcBef>
                <a:spcPts val="1000"/>
              </a:spcBef>
              <a:buFontTx/>
              <a:buNone/>
            </a:pPr>
            <a:r>
              <a:rPr lang="en-GB" altLang="en-US" sz="1600" dirty="0">
                <a:solidFill>
                  <a:srgbClr val="414042"/>
                </a:solidFill>
              </a:rPr>
              <a:t>The equipment was operated by two operators, Jack Phillips and Harold Bride, who worked in shifts, taking turns to </a:t>
            </a:r>
            <a:r>
              <a:rPr lang="en-US" altLang="en-US" sz="1600" dirty="0">
                <a:solidFill>
                  <a:srgbClr val="414042"/>
                </a:solidFill>
              </a:rPr>
              <a:t>send and receive messages.</a:t>
            </a:r>
            <a:r>
              <a:rPr lang="en-GB" altLang="en-US" sz="1600" dirty="0">
                <a:solidFill>
                  <a:srgbClr val="414042"/>
                </a:solidFill>
              </a:rPr>
              <a:t> Most of the messages would have been from first class passengers sending messages to their </a:t>
            </a:r>
            <a:r>
              <a:rPr lang="en-US" altLang="en-US" sz="1600" dirty="0">
                <a:solidFill>
                  <a:srgbClr val="414042"/>
                </a:solidFill>
              </a:rPr>
              <a:t>friends, a bit like text messages are sent today.</a:t>
            </a:r>
            <a:endParaRPr lang="en-GB" altLang="en-US" sz="1600" dirty="0">
              <a:solidFill>
                <a:srgbClr val="414042"/>
              </a:solidFill>
            </a:endParaRPr>
          </a:p>
          <a:p>
            <a:pPr indent="0" eaLnBrk="1" hangingPunct="1">
              <a:spcBef>
                <a:spcPts val="1000"/>
              </a:spcBef>
              <a:buFontTx/>
              <a:buNone/>
            </a:pPr>
            <a:r>
              <a:rPr lang="en-GB" altLang="en-US" sz="1600" dirty="0">
                <a:solidFill>
                  <a:srgbClr val="414042"/>
                </a:solidFill>
              </a:rPr>
              <a:t>The ‘wireless’, as it was known, was also used to send and receive important safety information, and this was so on the night of 12</a:t>
            </a:r>
            <a:r>
              <a:rPr lang="en-GB" altLang="en-US" sz="1600" baseline="30000" dirty="0">
                <a:solidFill>
                  <a:srgbClr val="414042"/>
                </a:solidFill>
              </a:rPr>
              <a:t>th</a:t>
            </a:r>
            <a:r>
              <a:rPr lang="en-GB" altLang="en-US" sz="1600" dirty="0">
                <a:solidFill>
                  <a:srgbClr val="414042"/>
                </a:solidFill>
              </a:rPr>
              <a:t> April 1912. Detailed advice about the location of icefields, received as multiple warnings throughout the day, went unheeded. Why were those warnings </a:t>
            </a:r>
            <a:r>
              <a:rPr lang="en-US" altLang="en-US" sz="1600" dirty="0">
                <a:solidFill>
                  <a:srgbClr val="414042"/>
                </a:solidFill>
              </a:rPr>
              <a:t>ignored</a:t>
            </a:r>
            <a:r>
              <a:rPr lang="en-GB" altLang="en-US" sz="1600" dirty="0">
                <a:solidFill>
                  <a:srgbClr val="414042"/>
                </a:solidFill>
              </a:rPr>
              <a:t>? Other ships in the area stopped.</a:t>
            </a:r>
          </a:p>
        </p:txBody>
      </p:sp>
      <p:grpSp>
        <p:nvGrpSpPr>
          <p:cNvPr id="2" name="Group 3">
            <a:extLst>
              <a:ext uri="{FF2B5EF4-FFF2-40B4-BE49-F238E27FC236}">
                <a16:creationId xmlns:a16="http://schemas.microsoft.com/office/drawing/2014/main" id="{3171E63D-3D68-CB7B-4136-9E97AF9C5025}"/>
              </a:ext>
            </a:extLst>
          </p:cNvPr>
          <p:cNvGrpSpPr>
            <a:grpSpLocks/>
          </p:cNvGrpSpPr>
          <p:nvPr/>
        </p:nvGrpSpPr>
        <p:grpSpPr bwMode="auto">
          <a:xfrm>
            <a:off x="7077107" y="3080511"/>
            <a:ext cx="3844893" cy="3047576"/>
            <a:chOff x="-3300" y="531"/>
            <a:chExt cx="2939" cy="2298"/>
          </a:xfrm>
        </p:grpSpPr>
        <p:pic>
          <p:nvPicPr>
            <p:cNvPr id="3" name="Picture 4">
              <a:extLst>
                <a:ext uri="{FF2B5EF4-FFF2-40B4-BE49-F238E27FC236}">
                  <a16:creationId xmlns:a16="http://schemas.microsoft.com/office/drawing/2014/main" id="{1966AFD2-BFA9-DEAD-1110-83BF44A94DAB}"/>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299" y="531"/>
              <a:ext cx="2938" cy="1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Box 5">
              <a:extLst>
                <a:ext uri="{FF2B5EF4-FFF2-40B4-BE49-F238E27FC236}">
                  <a16:creationId xmlns:a16="http://schemas.microsoft.com/office/drawing/2014/main" id="{CE775355-4040-8AAB-EB08-2ADF6DA29730}"/>
                </a:ext>
              </a:extLst>
            </p:cNvPr>
            <p:cNvSpPr txBox="1">
              <a:spLocks noChangeArrowheads="1"/>
            </p:cNvSpPr>
            <p:nvPr/>
          </p:nvSpPr>
          <p:spPr bwMode="auto">
            <a:xfrm>
              <a:off x="-3300" y="2527"/>
              <a:ext cx="2939" cy="3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eaLnBrk="1" hangingPunct="1">
                <a:spcBef>
                  <a:spcPct val="50000"/>
                </a:spcBef>
              </a:pPr>
              <a:r>
                <a:rPr lang="en-GB" altLang="en-US" sz="1000" dirty="0">
                  <a:solidFill>
                    <a:srgbClr val="414042"/>
                  </a:solidFill>
                </a:rPr>
                <a:t>Replica of Titanic’s Marconi room </a:t>
              </a:r>
              <a:br>
                <a:rPr lang="en-GB" altLang="en-US" sz="1000" dirty="0">
                  <a:solidFill>
                    <a:srgbClr val="414042"/>
                  </a:solidFill>
                </a:rPr>
              </a:br>
              <a:r>
                <a:rPr lang="en-GB" altLang="en-US" sz="1000" dirty="0">
                  <a:solidFill>
                    <a:srgbClr val="414042"/>
                  </a:solidFill>
                </a:rPr>
                <a:t>Wikimedia Commons</a:t>
              </a:r>
            </a:p>
          </p:txBody>
        </p:sp>
      </p:grpSp>
      <p:sp>
        <p:nvSpPr>
          <p:cNvPr id="8" name="Rectangle 7">
            <a:extLst>
              <a:ext uri="{FF2B5EF4-FFF2-40B4-BE49-F238E27FC236}">
                <a16:creationId xmlns:a16="http://schemas.microsoft.com/office/drawing/2014/main" id="{56E605BF-B730-C7ED-0361-28B4F14188C0}"/>
              </a:ext>
            </a:extLst>
          </p:cNvPr>
          <p:cNvSpPr>
            <a:spLocks noChangeArrowheads="1"/>
          </p:cNvSpPr>
          <p:nvPr/>
        </p:nvSpPr>
        <p:spPr bwMode="auto">
          <a:xfrm>
            <a:off x="736600" y="1298478"/>
            <a:ext cx="9535160" cy="1917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t" anchorCtr="0">
            <a:noAutofit/>
          </a:bodyPr>
          <a:lstStyle>
            <a:lvl1pPr indent="271463">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indent="0" eaLnBrk="1" hangingPunct="1">
              <a:spcBef>
                <a:spcPts val="1000"/>
              </a:spcBef>
              <a:buFontTx/>
              <a:buNone/>
            </a:pPr>
            <a:r>
              <a:rPr lang="en-GB" altLang="en-US" sz="1600" dirty="0">
                <a:solidFill>
                  <a:srgbClr val="414042"/>
                </a:solidFill>
              </a:rPr>
              <a:t>A modern addition to the ship was the Marconi room which was where all the messages were transmitted to and from the ship using a system called Morse code</a:t>
            </a:r>
            <a:r>
              <a:rPr lang="en-US" altLang="en-US" sz="1600" dirty="0">
                <a:solidFill>
                  <a:srgbClr val="414042"/>
                </a:solidFill>
              </a:rPr>
              <a:t>, a type of code used to send telegraphic information with electrical pulses.</a:t>
            </a:r>
          </a:p>
          <a:p>
            <a:pPr indent="0" eaLnBrk="1" hangingPunct="1">
              <a:spcBef>
                <a:spcPts val="1000"/>
              </a:spcBef>
              <a:buFontTx/>
              <a:buNone/>
            </a:pPr>
            <a:r>
              <a:rPr lang="en-GB" altLang="en-US" sz="1600" dirty="0">
                <a:solidFill>
                  <a:srgbClr val="414042"/>
                </a:solidFill>
              </a:rPr>
              <a:t>Italian electrical engineer Guglielmo Marconi's equipment (cutting edge in 1912) was on board many prestigious ships of the time and </a:t>
            </a:r>
            <a:r>
              <a:rPr lang="en-US" altLang="en-US" sz="1600" dirty="0">
                <a:solidFill>
                  <a:srgbClr val="414042"/>
                </a:solidFill>
              </a:rPr>
              <a:t>messages were sent by skilled </a:t>
            </a:r>
            <a:r>
              <a:rPr lang="en-GB" altLang="en-US" sz="1600" dirty="0">
                <a:solidFill>
                  <a:srgbClr val="414042"/>
                </a:solidFill>
              </a:rPr>
              <a:t>radio operators who actually worked </a:t>
            </a:r>
            <a:r>
              <a:rPr lang="en-US" altLang="en-US" sz="1600" dirty="0">
                <a:solidFill>
                  <a:srgbClr val="414042"/>
                </a:solidFill>
              </a:rPr>
              <a:t>directly</a:t>
            </a:r>
            <a:r>
              <a:rPr lang="en-GB" altLang="en-US" sz="1600" dirty="0">
                <a:solidFill>
                  <a:srgbClr val="414042"/>
                </a:solidFill>
              </a:rPr>
              <a:t> for the Marconi company, not the </a:t>
            </a:r>
            <a:r>
              <a:rPr lang="en-US" altLang="en-US" sz="1600" dirty="0">
                <a:solidFill>
                  <a:srgbClr val="414042"/>
                </a:solidFill>
              </a:rPr>
              <a:t>ship owners</a:t>
            </a:r>
            <a:r>
              <a:rPr lang="en-GB" altLang="en-US" sz="1600" dirty="0">
                <a:solidFill>
                  <a:srgbClr val="414042"/>
                </a:solidFill>
              </a:rPr>
              <a:t>.</a:t>
            </a:r>
          </a:p>
          <a:p>
            <a:pPr indent="0" eaLnBrk="1" hangingPunct="1">
              <a:spcBef>
                <a:spcPts val="1000"/>
              </a:spcBef>
              <a:buFontTx/>
              <a:buNone/>
            </a:pPr>
            <a:endParaRPr lang="en-GB" altLang="en-US" sz="1600" dirty="0">
              <a:solidFill>
                <a:srgbClr val="414042"/>
              </a:solidFill>
            </a:endParaRPr>
          </a:p>
        </p:txBody>
      </p:sp>
    </p:spTree>
    <p:extLst>
      <p:ext uri="{BB962C8B-B14F-4D97-AF65-F5344CB8AC3E}">
        <p14:creationId xmlns:p14="http://schemas.microsoft.com/office/powerpoint/2010/main" val="166118640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7">
            <a:extLst>
              <a:ext uri="{FF2B5EF4-FFF2-40B4-BE49-F238E27FC236}">
                <a16:creationId xmlns:a16="http://schemas.microsoft.com/office/drawing/2014/main" id="{266C1839-A352-844D-B12F-42C18843E4B1}"/>
              </a:ext>
            </a:extLst>
          </p:cNvPr>
          <p:cNvSpPr>
            <a:spLocks noChangeArrowheads="1"/>
          </p:cNvSpPr>
          <p:nvPr/>
        </p:nvSpPr>
        <p:spPr bwMode="auto">
          <a:xfrm>
            <a:off x="1343025" y="1743917"/>
            <a:ext cx="9197975" cy="53331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eaLnBrk="1" hangingPunct="1">
              <a:spcBef>
                <a:spcPts val="1000"/>
              </a:spcBef>
            </a:pPr>
            <a:endParaRPr lang="en-GB" altLang="en-US" sz="1600" dirty="0">
              <a:solidFill>
                <a:srgbClr val="414042"/>
              </a:solidFill>
            </a:endParaRPr>
          </a:p>
          <a:p>
            <a:pPr eaLnBrk="1" hangingPunct="1">
              <a:spcBef>
                <a:spcPts val="1000"/>
              </a:spcBef>
            </a:pPr>
            <a:r>
              <a:rPr lang="en-GB" altLang="en-US" sz="1600" dirty="0">
                <a:solidFill>
                  <a:srgbClr val="414042"/>
                </a:solidFill>
              </a:rPr>
              <a:t>With only enough room in the lifeboats for half the passengers and crew, the Titanic's captain turned to</a:t>
            </a:r>
            <a:r>
              <a:rPr lang="en-US" altLang="en-US" sz="1600" dirty="0">
                <a:solidFill>
                  <a:srgbClr val="414042"/>
                </a:solidFill>
              </a:rPr>
              <a:t> h</a:t>
            </a:r>
            <a:r>
              <a:rPr lang="en-GB" altLang="en-US" sz="1600" dirty="0">
                <a:solidFill>
                  <a:srgbClr val="414042"/>
                </a:solidFill>
              </a:rPr>
              <a:t>is only lifeline – the wireless – and the two Marconi operators were asked to call for assistance.</a:t>
            </a:r>
          </a:p>
          <a:p>
            <a:pPr eaLnBrk="1" hangingPunct="1">
              <a:spcBef>
                <a:spcPts val="1000"/>
              </a:spcBef>
            </a:pPr>
            <a:r>
              <a:rPr lang="en-GB" altLang="en-US" sz="1600" b="1" dirty="0">
                <a:solidFill>
                  <a:srgbClr val="414042"/>
                </a:solidFill>
              </a:rPr>
              <a:t>The famous SOS</a:t>
            </a:r>
          </a:p>
          <a:p>
            <a:pPr eaLnBrk="1" hangingPunct="1">
              <a:spcBef>
                <a:spcPts val="1000"/>
              </a:spcBef>
            </a:pPr>
            <a:r>
              <a:rPr lang="en-GB" altLang="en-US" sz="1600" dirty="0">
                <a:solidFill>
                  <a:srgbClr val="414042"/>
                </a:solidFill>
              </a:rPr>
              <a:t>Marconi's "CQD" distress signal was in common use at the time and the operators would have known this. The signal was used to alert other ships to cease transmission and listen. In 1906, the signal "SOS” had been created</a:t>
            </a:r>
            <a:r>
              <a:rPr lang="en-US" altLang="en-US" sz="1600" dirty="0">
                <a:solidFill>
                  <a:srgbClr val="414042"/>
                </a:solidFill>
              </a:rPr>
              <a:t> </a:t>
            </a:r>
            <a:r>
              <a:rPr lang="en-GB" altLang="en-US" sz="1600" dirty="0">
                <a:solidFill>
                  <a:srgbClr val="414042"/>
                </a:solidFill>
              </a:rPr>
              <a:t>for summoning assistance </a:t>
            </a:r>
            <a:r>
              <a:rPr lang="en-US" altLang="en-US" sz="1600" dirty="0">
                <a:solidFill>
                  <a:srgbClr val="414042"/>
                </a:solidFill>
              </a:rPr>
              <a:t>but was rarely used by the Marconi operators</a:t>
            </a:r>
            <a:r>
              <a:rPr lang="en-GB" altLang="en-US" sz="1600" dirty="0">
                <a:solidFill>
                  <a:srgbClr val="414042"/>
                </a:solidFill>
              </a:rPr>
              <a:t>. The letters that were used, three dots, three dashes and three dots, were chosen because of their simplicity in Morse Code . This </a:t>
            </a:r>
            <a:r>
              <a:rPr lang="en-US" altLang="en-US" sz="1600" dirty="0">
                <a:solidFill>
                  <a:srgbClr val="414042"/>
                </a:solidFill>
              </a:rPr>
              <a:t>distress signal became </a:t>
            </a:r>
            <a:r>
              <a:rPr lang="en-GB" altLang="en-US" sz="1600" dirty="0">
                <a:solidFill>
                  <a:srgbClr val="414042"/>
                </a:solidFill>
              </a:rPr>
              <a:t>standard after the sinking of the Titanic. </a:t>
            </a:r>
          </a:p>
          <a:p>
            <a:pPr>
              <a:spcBef>
                <a:spcPts val="1000"/>
              </a:spcBef>
            </a:pPr>
            <a:r>
              <a:rPr lang="en-GB" altLang="en-US" sz="1600" dirty="0">
                <a:solidFill>
                  <a:srgbClr val="414042"/>
                </a:solidFill>
              </a:rPr>
              <a:t>The distress signal used by Marconi operators – CQD – reverberated</a:t>
            </a:r>
            <a:r>
              <a:rPr lang="en-US" altLang="en-US" sz="1600" dirty="0">
                <a:solidFill>
                  <a:srgbClr val="414042"/>
                </a:solidFill>
              </a:rPr>
              <a:t> across the Atlantic ocean</a:t>
            </a:r>
            <a:r>
              <a:rPr lang="en-GB" altLang="en-US" sz="1600" dirty="0">
                <a:solidFill>
                  <a:srgbClr val="414042"/>
                </a:solidFill>
              </a:rPr>
              <a:t>. The wireless operators joked they may as well also try the new distress signal that had been introduced - SOS – because they might never get a chance to use it again.</a:t>
            </a:r>
          </a:p>
        </p:txBody>
      </p:sp>
      <p:sp>
        <p:nvSpPr>
          <p:cNvPr id="3" name="TextBox 2">
            <a:extLst>
              <a:ext uri="{FF2B5EF4-FFF2-40B4-BE49-F238E27FC236}">
                <a16:creationId xmlns:a16="http://schemas.microsoft.com/office/drawing/2014/main" id="{05FDCF71-B640-BC34-3B88-4C84F06118E1}"/>
              </a:ext>
            </a:extLst>
          </p:cNvPr>
          <p:cNvSpPr txBox="1"/>
          <p:nvPr/>
        </p:nvSpPr>
        <p:spPr>
          <a:xfrm>
            <a:off x="1343025" y="879210"/>
            <a:ext cx="8590280" cy="1077218"/>
          </a:xfrm>
          <a:prstGeom prst="rect">
            <a:avLst/>
          </a:prstGeom>
          <a:noFill/>
        </p:spPr>
        <p:txBody>
          <a:bodyPr wrap="square">
            <a:spAutoFit/>
          </a:bodyPr>
          <a:lstStyle/>
          <a:p>
            <a:pPr indent="0" eaLnBrk="1" hangingPunct="1">
              <a:spcBef>
                <a:spcPts val="1000"/>
              </a:spcBef>
              <a:buFontTx/>
              <a:buNone/>
            </a:pPr>
            <a:r>
              <a:rPr lang="en-GB" altLang="en-US" sz="1600" dirty="0">
                <a:solidFill>
                  <a:srgbClr val="414042"/>
                </a:solidFill>
                <a:latin typeface="Comic Sans MS" panose="030F0702030302020204" pitchFamily="66" charset="0"/>
              </a:rPr>
              <a:t>Jack Phillips was sending and receiving communications when the last and most specific message was received. Because it did not carry the prefix M</a:t>
            </a:r>
            <a:r>
              <a:rPr lang="en-US" altLang="en-US" sz="1600" dirty="0">
                <a:solidFill>
                  <a:srgbClr val="414042"/>
                </a:solidFill>
                <a:latin typeface="Comic Sans MS" panose="030F0702030302020204" pitchFamily="66" charset="0"/>
              </a:rPr>
              <a:t>SG, Phillips presumed it was non-urgent and returned to sending passengers’ messages.</a:t>
            </a:r>
            <a:r>
              <a:rPr lang="en-GB" altLang="en-US" sz="1600" dirty="0">
                <a:solidFill>
                  <a:srgbClr val="414042"/>
                </a:solidFill>
                <a:latin typeface="Comic Sans MS" panose="030F0702030302020204" pitchFamily="66" charset="0"/>
              </a:rPr>
              <a:t> Shortly after</a:t>
            </a:r>
            <a:r>
              <a:rPr lang="en-US" altLang="en-US" sz="1600" dirty="0">
                <a:solidFill>
                  <a:srgbClr val="414042"/>
                </a:solidFill>
                <a:latin typeface="Comic Sans MS" panose="030F0702030302020204" pitchFamily="66" charset="0"/>
              </a:rPr>
              <a:t>, the ship s</a:t>
            </a:r>
            <a:r>
              <a:rPr lang="en-GB" altLang="en-US" sz="1600" dirty="0">
                <a:solidFill>
                  <a:srgbClr val="414042"/>
                </a:solidFill>
                <a:latin typeface="Comic Sans MS" panose="030F0702030302020204" pitchFamily="66" charset="0"/>
              </a:rPr>
              <a:t>truck an iceberg, ripping a 90 metre gash in its hull,</a:t>
            </a:r>
            <a:r>
              <a:rPr lang="en-US" altLang="en-US" sz="1600" dirty="0">
                <a:solidFill>
                  <a:srgbClr val="414042"/>
                </a:solidFill>
                <a:latin typeface="Comic Sans MS" panose="030F0702030302020204" pitchFamily="66" charset="0"/>
              </a:rPr>
              <a:t> and water began flooding in.</a:t>
            </a:r>
            <a:endParaRPr lang="en-GB" altLang="en-US" sz="1600" dirty="0">
              <a:solidFill>
                <a:srgbClr val="414042"/>
              </a:solidFill>
              <a:latin typeface="Comic Sans MS" panose="030F0702030302020204" pitchFamily="66" charset="0"/>
            </a:endParaRPr>
          </a:p>
        </p:txBody>
      </p:sp>
    </p:spTree>
    <p:extLst>
      <p:ext uri="{BB962C8B-B14F-4D97-AF65-F5344CB8AC3E}">
        <p14:creationId xmlns:p14="http://schemas.microsoft.com/office/powerpoint/2010/main" val="412032740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3">
            <a:extLst>
              <a:ext uri="{FF2B5EF4-FFF2-40B4-BE49-F238E27FC236}">
                <a16:creationId xmlns:a16="http://schemas.microsoft.com/office/drawing/2014/main" id="{AE5E084D-E9AC-8440-B1D9-8AD0E634C930}"/>
              </a:ext>
            </a:extLst>
          </p:cNvPr>
          <p:cNvSpPr txBox="1">
            <a:spLocks noChangeArrowheads="1"/>
          </p:cNvSpPr>
          <p:nvPr/>
        </p:nvSpPr>
        <p:spPr bwMode="auto">
          <a:xfrm>
            <a:off x="2731213" y="1346927"/>
            <a:ext cx="8385245" cy="39890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indent="180975">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indent="0" eaLnBrk="1" hangingPunct="1">
              <a:spcBef>
                <a:spcPts val="1500"/>
              </a:spcBef>
              <a:buFontTx/>
              <a:buNone/>
            </a:pPr>
            <a:r>
              <a:rPr lang="en-GB" altLang="en-US" sz="1900" dirty="0">
                <a:solidFill>
                  <a:srgbClr val="414042"/>
                </a:solidFill>
              </a:rPr>
              <a:t>A </a:t>
            </a:r>
            <a:r>
              <a:rPr lang="en-GB" altLang="en-US" sz="1900" b="1" dirty="0">
                <a:solidFill>
                  <a:srgbClr val="0070C0"/>
                </a:solidFill>
              </a:rPr>
              <a:t>parenthesis</a:t>
            </a:r>
            <a:r>
              <a:rPr lang="en-GB" altLang="en-US" sz="1900" dirty="0">
                <a:solidFill>
                  <a:srgbClr val="414042"/>
                </a:solidFill>
              </a:rPr>
              <a:t> (plural parentheses) is a word, a phrase or a clause which is added into a sentence to give more information, or to provide an explanation. It must be able to be lifted from the surrounding text without affecting the meaning.</a:t>
            </a:r>
          </a:p>
          <a:p>
            <a:pPr indent="0" eaLnBrk="1" hangingPunct="1">
              <a:spcBef>
                <a:spcPts val="1500"/>
              </a:spcBef>
              <a:buFontTx/>
              <a:buNone/>
            </a:pPr>
            <a:r>
              <a:rPr lang="en-GB" altLang="en-US" sz="1900" dirty="0">
                <a:solidFill>
                  <a:srgbClr val="414042"/>
                </a:solidFill>
              </a:rPr>
              <a:t>A parenthesis is usually separated by commas but dashes and brackets may also be used depending on the type of writing. Generally, dashes are used for informal writing, </a:t>
            </a:r>
            <a:r>
              <a:rPr lang="en-GB" altLang="en-US" sz="1900" b="1" dirty="0">
                <a:solidFill>
                  <a:srgbClr val="0070C0"/>
                </a:solidFill>
              </a:rPr>
              <a:t>brackets for formal or technical writing</a:t>
            </a:r>
            <a:r>
              <a:rPr lang="en-GB" altLang="en-US" sz="1900" dirty="0">
                <a:solidFill>
                  <a:srgbClr val="414042"/>
                </a:solidFill>
              </a:rPr>
              <a:t>, and commas work for anything. A parenthesis can be part of a sentence, or it can be one or more sentences inserted into a paragraph.</a:t>
            </a:r>
          </a:p>
          <a:p>
            <a:pPr indent="0" eaLnBrk="1" hangingPunct="1">
              <a:spcBef>
                <a:spcPts val="1500"/>
              </a:spcBef>
              <a:buFontTx/>
              <a:buNone/>
            </a:pPr>
            <a:r>
              <a:rPr lang="en-GB" altLang="en-US" sz="1900" dirty="0">
                <a:solidFill>
                  <a:srgbClr val="414042"/>
                </a:solidFill>
              </a:rPr>
              <a:t>A parenthesis is sometimes known as an </a:t>
            </a:r>
            <a:r>
              <a:rPr lang="en-GB" altLang="en-US" sz="1900" b="1" dirty="0">
                <a:solidFill>
                  <a:srgbClr val="0070C0"/>
                </a:solidFill>
              </a:rPr>
              <a:t>interrupter</a:t>
            </a:r>
            <a:r>
              <a:rPr lang="en-GB" altLang="en-US" sz="1900" dirty="0">
                <a:solidFill>
                  <a:srgbClr val="414042"/>
                </a:solidFill>
              </a:rPr>
              <a:t> or an </a:t>
            </a:r>
            <a:r>
              <a:rPr lang="en-GB" altLang="en-US" sz="1900" b="1" dirty="0">
                <a:solidFill>
                  <a:srgbClr val="0070C0"/>
                </a:solidFill>
              </a:rPr>
              <a:t>aside</a:t>
            </a:r>
            <a:r>
              <a:rPr lang="en-GB" altLang="en-US" sz="1900" dirty="0">
                <a:solidFill>
                  <a:srgbClr val="414042"/>
                </a:solidFill>
              </a:rPr>
              <a:t>.</a:t>
            </a:r>
          </a:p>
        </p:txBody>
      </p:sp>
      <p:sp>
        <p:nvSpPr>
          <p:cNvPr id="12" name="Text Box 4">
            <a:extLst>
              <a:ext uri="{FF2B5EF4-FFF2-40B4-BE49-F238E27FC236}">
                <a16:creationId xmlns:a16="http://schemas.microsoft.com/office/drawing/2014/main" id="{BA9C2EC0-4718-8142-857A-51081D67F82C}"/>
              </a:ext>
            </a:extLst>
          </p:cNvPr>
          <p:cNvSpPr txBox="1">
            <a:spLocks noChangeArrowheads="1"/>
          </p:cNvSpPr>
          <p:nvPr/>
        </p:nvSpPr>
        <p:spPr bwMode="auto">
          <a:xfrm>
            <a:off x="2665378" y="5090252"/>
            <a:ext cx="7976681" cy="821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ct val="50000"/>
              </a:spcBef>
              <a:buFontTx/>
              <a:buNone/>
            </a:pPr>
            <a:r>
              <a:rPr lang="en-GB" altLang="en-US" sz="2200" dirty="0">
                <a:solidFill>
                  <a:srgbClr val="414042"/>
                </a:solidFill>
              </a:rPr>
              <a:t>The Californian </a:t>
            </a:r>
            <a:r>
              <a:rPr lang="en-GB" altLang="en-US" sz="2200" dirty="0">
                <a:solidFill>
                  <a:srgbClr val="39AB47"/>
                </a:solidFill>
              </a:rPr>
              <a:t>(the closest ship to Titanic) </a:t>
            </a:r>
            <a:r>
              <a:rPr lang="en-GB" altLang="en-US" sz="2200" dirty="0">
                <a:solidFill>
                  <a:srgbClr val="414042"/>
                </a:solidFill>
              </a:rPr>
              <a:t>ignored</a:t>
            </a:r>
            <a:br>
              <a:rPr lang="en-GB" altLang="en-US" sz="2200" dirty="0">
                <a:solidFill>
                  <a:srgbClr val="414042"/>
                </a:solidFill>
              </a:rPr>
            </a:br>
            <a:r>
              <a:rPr lang="en-GB" altLang="en-US" sz="2200" dirty="0">
                <a:solidFill>
                  <a:srgbClr val="414042"/>
                </a:solidFill>
              </a:rPr>
              <a:t>the distress calls.</a:t>
            </a:r>
          </a:p>
        </p:txBody>
      </p:sp>
      <p:sp>
        <p:nvSpPr>
          <p:cNvPr id="13" name="Subtitle 2">
            <a:extLst>
              <a:ext uri="{FF2B5EF4-FFF2-40B4-BE49-F238E27FC236}">
                <a16:creationId xmlns:a16="http://schemas.microsoft.com/office/drawing/2014/main" id="{4CBAFDC5-8A38-EC42-9423-380735A072D2}"/>
              </a:ext>
            </a:extLst>
          </p:cNvPr>
          <p:cNvSpPr txBox="1">
            <a:spLocks/>
          </p:cNvSpPr>
          <p:nvPr/>
        </p:nvSpPr>
        <p:spPr>
          <a:xfrm>
            <a:off x="152400" y="654275"/>
            <a:ext cx="12192000" cy="73156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Parenthesis</a:t>
            </a:r>
          </a:p>
        </p:txBody>
      </p:sp>
      <p:sp>
        <p:nvSpPr>
          <p:cNvPr id="16" name="Rectangle 15">
            <a:extLst>
              <a:ext uri="{FF2B5EF4-FFF2-40B4-BE49-F238E27FC236}">
                <a16:creationId xmlns:a16="http://schemas.microsoft.com/office/drawing/2014/main" id="{DB1CF136-062B-9F43-A38D-866B9C710DE1}"/>
              </a:ext>
            </a:extLst>
          </p:cNvPr>
          <p:cNvSpPr/>
          <p:nvPr/>
        </p:nvSpPr>
        <p:spPr>
          <a:xfrm>
            <a:off x="666981" y="661380"/>
            <a:ext cx="1549651" cy="2524879"/>
          </a:xfrm>
          <a:prstGeom prst="rect">
            <a:avLst/>
          </a:prstGeom>
          <a:solidFill>
            <a:srgbClr val="FDAD2D"/>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2</a:t>
            </a:r>
          </a:p>
          <a:p>
            <a:pPr marL="144000" lvl="0">
              <a:spcBef>
                <a:spcPts val="500"/>
              </a:spcBef>
              <a:tabLst>
                <a:tab pos="130175" algn="l"/>
              </a:tabLst>
            </a:pPr>
            <a:r>
              <a:rPr lang="en-GB" altLang="en-US" sz="1600" dirty="0">
                <a:solidFill>
                  <a:prstClr val="white"/>
                </a:solidFill>
                <a:latin typeface="Comic Sans MS" panose="030F0902030302020204" pitchFamily="66" charset="0"/>
              </a:rPr>
              <a:t>Capturing ideas, learning the skills, practising, planning, having a go</a:t>
            </a:r>
          </a:p>
        </p:txBody>
      </p:sp>
    </p:spTree>
    <p:extLst>
      <p:ext uri="{BB962C8B-B14F-4D97-AF65-F5344CB8AC3E}">
        <p14:creationId xmlns:p14="http://schemas.microsoft.com/office/powerpoint/2010/main" val="197113831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ubtitle 2">
            <a:extLst>
              <a:ext uri="{FF2B5EF4-FFF2-40B4-BE49-F238E27FC236}">
                <a16:creationId xmlns:a16="http://schemas.microsoft.com/office/drawing/2014/main" id="{4CBAFDC5-8A38-EC42-9423-380735A072D2}"/>
              </a:ext>
            </a:extLst>
          </p:cNvPr>
          <p:cNvSpPr txBox="1">
            <a:spLocks/>
          </p:cNvSpPr>
          <p:nvPr/>
        </p:nvSpPr>
        <p:spPr>
          <a:xfrm>
            <a:off x="152400" y="654275"/>
            <a:ext cx="12192000" cy="73156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Parenthesis</a:t>
            </a:r>
          </a:p>
        </p:txBody>
      </p:sp>
      <p:sp>
        <p:nvSpPr>
          <p:cNvPr id="5" name="Text Box 3">
            <a:extLst>
              <a:ext uri="{FF2B5EF4-FFF2-40B4-BE49-F238E27FC236}">
                <a16:creationId xmlns:a16="http://schemas.microsoft.com/office/drawing/2014/main" id="{6FC60DC8-482D-9948-A138-8F5A1E32F367}"/>
              </a:ext>
            </a:extLst>
          </p:cNvPr>
          <p:cNvSpPr txBox="1">
            <a:spLocks noChangeArrowheads="1"/>
          </p:cNvSpPr>
          <p:nvPr/>
        </p:nvSpPr>
        <p:spPr bwMode="auto">
          <a:xfrm>
            <a:off x="2731213" y="1353952"/>
            <a:ext cx="8375515" cy="145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ts val="1500"/>
              </a:spcBef>
              <a:buFontTx/>
              <a:buNone/>
            </a:pPr>
            <a:r>
              <a:rPr lang="en-GB" altLang="en-US" sz="1900" dirty="0">
                <a:solidFill>
                  <a:srgbClr val="414042"/>
                </a:solidFill>
              </a:rPr>
              <a:t>A </a:t>
            </a:r>
            <a:r>
              <a:rPr lang="en-GB" altLang="en-US" sz="1900" b="1" dirty="0">
                <a:solidFill>
                  <a:srgbClr val="0070C0"/>
                </a:solidFill>
              </a:rPr>
              <a:t>parenthesis</a:t>
            </a:r>
            <a:r>
              <a:rPr lang="en-GB" altLang="en-US" sz="1900" dirty="0">
                <a:solidFill>
                  <a:srgbClr val="414042"/>
                </a:solidFill>
              </a:rPr>
              <a:t> is a word or phrase inserted into a sentence to explain</a:t>
            </a:r>
            <a:br>
              <a:rPr lang="en-GB" altLang="en-US" sz="1900" dirty="0">
                <a:solidFill>
                  <a:srgbClr val="414042"/>
                </a:solidFill>
              </a:rPr>
            </a:br>
            <a:r>
              <a:rPr lang="en-GB" altLang="en-US" sz="1900" dirty="0">
                <a:solidFill>
                  <a:srgbClr val="414042"/>
                </a:solidFill>
              </a:rPr>
              <a:t>or elaborate. It can be separated from the rest of the sentence by commas, brackets or dashes, which always come in pairs. No other punctuation is needed with them – they </a:t>
            </a:r>
            <a:r>
              <a:rPr lang="en-GB" altLang="en-US" sz="1900" b="1" i="1" dirty="0">
                <a:solidFill>
                  <a:srgbClr val="414042"/>
                </a:solidFill>
              </a:rPr>
              <a:t>are</a:t>
            </a:r>
            <a:r>
              <a:rPr lang="en-GB" altLang="en-US" sz="1900" dirty="0">
                <a:solidFill>
                  <a:srgbClr val="414042"/>
                </a:solidFill>
              </a:rPr>
              <a:t> the punctuation.</a:t>
            </a:r>
          </a:p>
        </p:txBody>
      </p:sp>
      <p:sp>
        <p:nvSpPr>
          <p:cNvPr id="6" name="Text Box 4">
            <a:extLst>
              <a:ext uri="{FF2B5EF4-FFF2-40B4-BE49-F238E27FC236}">
                <a16:creationId xmlns:a16="http://schemas.microsoft.com/office/drawing/2014/main" id="{DFA556F1-29F7-264B-BF19-FC1E76A05989}"/>
              </a:ext>
            </a:extLst>
          </p:cNvPr>
          <p:cNvSpPr txBox="1">
            <a:spLocks noChangeArrowheads="1"/>
          </p:cNvSpPr>
          <p:nvPr/>
        </p:nvSpPr>
        <p:spPr bwMode="auto">
          <a:xfrm>
            <a:off x="1361872" y="2978013"/>
            <a:ext cx="10830128" cy="19164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2500"/>
              </a:spcBef>
              <a:buFontTx/>
              <a:buNone/>
            </a:pPr>
            <a:r>
              <a:rPr lang="en-GB" altLang="en-US" sz="2100" dirty="0">
                <a:solidFill>
                  <a:srgbClr val="414042"/>
                </a:solidFill>
              </a:rPr>
              <a:t>The Carpathia, </a:t>
            </a:r>
            <a:r>
              <a:rPr lang="en-GB" altLang="en-US" sz="2100" dirty="0">
                <a:solidFill>
                  <a:srgbClr val="0070C0"/>
                </a:solidFill>
              </a:rPr>
              <a:t>some 58 miles away</a:t>
            </a:r>
            <a:r>
              <a:rPr lang="en-GB" altLang="en-US" sz="2100" dirty="0">
                <a:solidFill>
                  <a:srgbClr val="414042"/>
                </a:solidFill>
              </a:rPr>
              <a:t>, raced to Titanic’s aid. </a:t>
            </a:r>
          </a:p>
          <a:p>
            <a:pPr algn="ctr" eaLnBrk="1" hangingPunct="1">
              <a:spcBef>
                <a:spcPts val="2500"/>
              </a:spcBef>
              <a:buFontTx/>
              <a:buNone/>
            </a:pPr>
            <a:r>
              <a:rPr lang="en-GB" altLang="en-US" sz="2100" dirty="0">
                <a:solidFill>
                  <a:srgbClr val="414042"/>
                </a:solidFill>
              </a:rPr>
              <a:t>The Carpathia </a:t>
            </a:r>
            <a:r>
              <a:rPr lang="en-GB" altLang="en-US" sz="2100" dirty="0">
                <a:solidFill>
                  <a:srgbClr val="0070C0"/>
                </a:solidFill>
              </a:rPr>
              <a:t>(some 58 miles away) </a:t>
            </a:r>
            <a:r>
              <a:rPr lang="en-GB" altLang="en-US" sz="2100" dirty="0">
                <a:solidFill>
                  <a:srgbClr val="414042"/>
                </a:solidFill>
              </a:rPr>
              <a:t>raced to Titanic’s aid. </a:t>
            </a:r>
          </a:p>
          <a:p>
            <a:pPr algn="ctr" eaLnBrk="1" hangingPunct="1">
              <a:spcBef>
                <a:spcPts val="2500"/>
              </a:spcBef>
              <a:buFontTx/>
              <a:buNone/>
            </a:pPr>
            <a:r>
              <a:rPr lang="en-GB" altLang="en-US" sz="2100" dirty="0">
                <a:solidFill>
                  <a:srgbClr val="414042"/>
                </a:solidFill>
              </a:rPr>
              <a:t>The Carpathia </a:t>
            </a:r>
            <a:r>
              <a:rPr lang="en-GB" altLang="en-US" sz="2100" dirty="0">
                <a:solidFill>
                  <a:srgbClr val="0070C0"/>
                </a:solidFill>
              </a:rPr>
              <a:t>– some 58 miles away – </a:t>
            </a:r>
            <a:r>
              <a:rPr lang="en-GB" altLang="en-US" sz="2100" dirty="0">
                <a:solidFill>
                  <a:srgbClr val="414042"/>
                </a:solidFill>
              </a:rPr>
              <a:t>raced to Titanic’s aid. </a:t>
            </a:r>
          </a:p>
        </p:txBody>
      </p:sp>
      <p:sp>
        <p:nvSpPr>
          <p:cNvPr id="7" name="Text Box 5">
            <a:extLst>
              <a:ext uri="{FF2B5EF4-FFF2-40B4-BE49-F238E27FC236}">
                <a16:creationId xmlns:a16="http://schemas.microsoft.com/office/drawing/2014/main" id="{8000F7FD-07C2-8547-8FDC-5A1A3581AE00}"/>
              </a:ext>
            </a:extLst>
          </p:cNvPr>
          <p:cNvSpPr txBox="1">
            <a:spLocks noChangeArrowheads="1"/>
          </p:cNvSpPr>
          <p:nvPr/>
        </p:nvSpPr>
        <p:spPr bwMode="auto">
          <a:xfrm>
            <a:off x="2731213" y="5063860"/>
            <a:ext cx="8540885" cy="7298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eaLnBrk="1" hangingPunct="1">
              <a:spcBef>
                <a:spcPct val="50000"/>
              </a:spcBef>
            </a:pPr>
            <a:r>
              <a:rPr lang="en-GB" altLang="en-US" sz="1900" dirty="0">
                <a:solidFill>
                  <a:srgbClr val="414042"/>
                </a:solidFill>
              </a:rPr>
              <a:t>A parenthesis may be lifted from the sentence and it will still</a:t>
            </a:r>
            <a:br>
              <a:rPr lang="en-GB" altLang="en-US" sz="1900" dirty="0">
                <a:solidFill>
                  <a:srgbClr val="414042"/>
                </a:solidFill>
              </a:rPr>
            </a:br>
            <a:r>
              <a:rPr lang="en-GB" altLang="en-US" sz="1900" dirty="0">
                <a:solidFill>
                  <a:srgbClr val="414042"/>
                </a:solidFill>
              </a:rPr>
              <a:t>make sense.</a:t>
            </a:r>
          </a:p>
        </p:txBody>
      </p:sp>
      <p:sp>
        <p:nvSpPr>
          <p:cNvPr id="9" name="Rectangle 8">
            <a:extLst>
              <a:ext uri="{FF2B5EF4-FFF2-40B4-BE49-F238E27FC236}">
                <a16:creationId xmlns:a16="http://schemas.microsoft.com/office/drawing/2014/main" id="{8E7145B5-017D-ED4D-ACC8-33E422049B04}"/>
              </a:ext>
            </a:extLst>
          </p:cNvPr>
          <p:cNvSpPr/>
          <p:nvPr/>
        </p:nvSpPr>
        <p:spPr>
          <a:xfrm>
            <a:off x="666981" y="661380"/>
            <a:ext cx="1549651" cy="2524879"/>
          </a:xfrm>
          <a:prstGeom prst="rect">
            <a:avLst/>
          </a:prstGeom>
          <a:solidFill>
            <a:srgbClr val="FDAD2D"/>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2</a:t>
            </a:r>
          </a:p>
          <a:p>
            <a:pPr marL="144000" lvl="0">
              <a:spcBef>
                <a:spcPts val="500"/>
              </a:spcBef>
              <a:tabLst>
                <a:tab pos="130175" algn="l"/>
              </a:tabLst>
            </a:pPr>
            <a:r>
              <a:rPr lang="en-GB" altLang="en-US" sz="1600" dirty="0">
                <a:solidFill>
                  <a:prstClr val="white"/>
                </a:solidFill>
                <a:latin typeface="Comic Sans MS" panose="030F0902030302020204" pitchFamily="66" charset="0"/>
              </a:rPr>
              <a:t>Capturing ideas, learning the skills, practising, planning, having a go</a:t>
            </a:r>
          </a:p>
        </p:txBody>
      </p:sp>
    </p:spTree>
    <p:extLst>
      <p:ext uri="{BB962C8B-B14F-4D97-AF65-F5344CB8AC3E}">
        <p14:creationId xmlns:p14="http://schemas.microsoft.com/office/powerpoint/2010/main" val="248268955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ubtitle 2">
            <a:extLst>
              <a:ext uri="{FF2B5EF4-FFF2-40B4-BE49-F238E27FC236}">
                <a16:creationId xmlns:a16="http://schemas.microsoft.com/office/drawing/2014/main" id="{4CBAFDC5-8A38-EC42-9423-380735A072D2}"/>
              </a:ext>
            </a:extLst>
          </p:cNvPr>
          <p:cNvSpPr txBox="1">
            <a:spLocks/>
          </p:cNvSpPr>
          <p:nvPr/>
        </p:nvSpPr>
        <p:spPr>
          <a:xfrm>
            <a:off x="152400" y="654275"/>
            <a:ext cx="12192000" cy="73156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Brackets</a:t>
            </a:r>
          </a:p>
        </p:txBody>
      </p:sp>
      <p:sp>
        <p:nvSpPr>
          <p:cNvPr id="5" name="Text Box 3">
            <a:extLst>
              <a:ext uri="{FF2B5EF4-FFF2-40B4-BE49-F238E27FC236}">
                <a16:creationId xmlns:a16="http://schemas.microsoft.com/office/drawing/2014/main" id="{6FC60DC8-482D-9948-A138-8F5A1E32F367}"/>
              </a:ext>
            </a:extLst>
          </p:cNvPr>
          <p:cNvSpPr txBox="1">
            <a:spLocks noChangeArrowheads="1"/>
          </p:cNvSpPr>
          <p:nvPr/>
        </p:nvSpPr>
        <p:spPr bwMode="auto">
          <a:xfrm>
            <a:off x="2731213" y="1337202"/>
            <a:ext cx="8103140" cy="36628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500"/>
              </a:spcBef>
              <a:buNone/>
            </a:pPr>
            <a:r>
              <a:rPr lang="en-GB" altLang="en-US" sz="1900" dirty="0">
                <a:solidFill>
                  <a:srgbClr val="414042"/>
                </a:solidFill>
              </a:rPr>
              <a:t>Brackets are used to enclose words which are added to a sentence as an ‘aside’ to make the meaning clearer and are mainly used in formal writing. </a:t>
            </a:r>
            <a:r>
              <a:rPr lang="en-GB" altLang="en-US" sz="1900" dirty="0">
                <a:solidFill>
                  <a:srgbClr val="0070C0"/>
                </a:solidFill>
              </a:rPr>
              <a:t>It is important not to ‘over-do’ brackets as they can distract your reader from the writing. Use them sparingly!</a:t>
            </a:r>
          </a:p>
          <a:p>
            <a:pPr>
              <a:spcBef>
                <a:spcPts val="1500"/>
              </a:spcBef>
              <a:buNone/>
            </a:pPr>
            <a:r>
              <a:rPr lang="en-GB" altLang="en-US" sz="1900" dirty="0">
                <a:solidFill>
                  <a:srgbClr val="414042"/>
                </a:solidFill>
              </a:rPr>
              <a:t>Brackets may be:</a:t>
            </a:r>
          </a:p>
          <a:p>
            <a:pPr>
              <a:spcBef>
                <a:spcPts val="500"/>
              </a:spcBef>
              <a:buNone/>
            </a:pPr>
            <a:r>
              <a:rPr lang="en-GB" altLang="en-US" sz="1900" dirty="0">
                <a:solidFill>
                  <a:srgbClr val="414042"/>
                </a:solidFill>
              </a:rPr>
              <a:t>round ( ),</a:t>
            </a:r>
          </a:p>
          <a:p>
            <a:pPr>
              <a:spcBef>
                <a:spcPts val="500"/>
              </a:spcBef>
              <a:buNone/>
            </a:pPr>
            <a:r>
              <a:rPr lang="en-GB" altLang="en-US" sz="1900" dirty="0">
                <a:solidFill>
                  <a:srgbClr val="414042"/>
                </a:solidFill>
              </a:rPr>
              <a:t>square [ ],</a:t>
            </a:r>
          </a:p>
          <a:p>
            <a:pPr>
              <a:spcBef>
                <a:spcPts val="500"/>
              </a:spcBef>
              <a:buNone/>
            </a:pPr>
            <a:r>
              <a:rPr lang="en-GB" altLang="en-US" sz="1900" dirty="0">
                <a:solidFill>
                  <a:srgbClr val="414042"/>
                </a:solidFill>
              </a:rPr>
              <a:t>angled &lt; &gt; or</a:t>
            </a:r>
          </a:p>
          <a:p>
            <a:pPr>
              <a:spcBef>
                <a:spcPts val="500"/>
              </a:spcBef>
              <a:buNone/>
            </a:pPr>
            <a:r>
              <a:rPr lang="en-GB" altLang="en-US" sz="1900" dirty="0">
                <a:solidFill>
                  <a:srgbClr val="414042"/>
                </a:solidFill>
              </a:rPr>
              <a:t>curly { },</a:t>
            </a:r>
          </a:p>
          <a:p>
            <a:pPr>
              <a:spcBef>
                <a:spcPts val="500"/>
              </a:spcBef>
              <a:buNone/>
            </a:pPr>
            <a:r>
              <a:rPr lang="en-GB" altLang="en-US" sz="1900" dirty="0">
                <a:solidFill>
                  <a:srgbClr val="414042"/>
                </a:solidFill>
              </a:rPr>
              <a:t>but round brackets are the ones to use in writing. </a:t>
            </a:r>
          </a:p>
          <a:p>
            <a:pPr>
              <a:spcBef>
                <a:spcPts val="1500"/>
              </a:spcBef>
              <a:buNone/>
            </a:pPr>
            <a:endParaRPr lang="en-GB" altLang="en-US" sz="2000" dirty="0">
              <a:solidFill>
                <a:srgbClr val="0070C0"/>
              </a:solidFill>
            </a:endParaRPr>
          </a:p>
        </p:txBody>
      </p:sp>
      <p:sp>
        <p:nvSpPr>
          <p:cNvPr id="6" name="Text Box 4">
            <a:extLst>
              <a:ext uri="{FF2B5EF4-FFF2-40B4-BE49-F238E27FC236}">
                <a16:creationId xmlns:a16="http://schemas.microsoft.com/office/drawing/2014/main" id="{DFA556F1-29F7-264B-BF19-FC1E76A05989}"/>
              </a:ext>
            </a:extLst>
          </p:cNvPr>
          <p:cNvSpPr txBox="1">
            <a:spLocks noChangeArrowheads="1"/>
          </p:cNvSpPr>
          <p:nvPr/>
        </p:nvSpPr>
        <p:spPr bwMode="auto">
          <a:xfrm>
            <a:off x="2731213" y="5126337"/>
            <a:ext cx="7820401" cy="622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ts val="3000"/>
              </a:spcBef>
              <a:buFontTx/>
              <a:buNone/>
            </a:pPr>
            <a:r>
              <a:rPr lang="en-GB" altLang="en-US" sz="2100" dirty="0">
                <a:solidFill>
                  <a:srgbClr val="414042"/>
                </a:solidFill>
              </a:rPr>
              <a:t>The Carpathia </a:t>
            </a:r>
            <a:r>
              <a:rPr lang="en-GB" altLang="en-US" sz="2100" dirty="0">
                <a:solidFill>
                  <a:srgbClr val="0070C0"/>
                </a:solidFill>
              </a:rPr>
              <a:t>(some 58 miles away) </a:t>
            </a:r>
            <a:r>
              <a:rPr lang="en-GB" altLang="en-US" sz="2100" dirty="0">
                <a:solidFill>
                  <a:srgbClr val="414042"/>
                </a:solidFill>
              </a:rPr>
              <a:t>raced to Titanic’s aid.</a:t>
            </a:r>
          </a:p>
        </p:txBody>
      </p:sp>
      <p:sp>
        <p:nvSpPr>
          <p:cNvPr id="9" name="Rectangle 8">
            <a:extLst>
              <a:ext uri="{FF2B5EF4-FFF2-40B4-BE49-F238E27FC236}">
                <a16:creationId xmlns:a16="http://schemas.microsoft.com/office/drawing/2014/main" id="{A8ACEB0B-9A33-4341-BE07-70E42BC8FEB2}"/>
              </a:ext>
            </a:extLst>
          </p:cNvPr>
          <p:cNvSpPr/>
          <p:nvPr/>
        </p:nvSpPr>
        <p:spPr>
          <a:xfrm>
            <a:off x="666981" y="661380"/>
            <a:ext cx="1549651" cy="2524879"/>
          </a:xfrm>
          <a:prstGeom prst="rect">
            <a:avLst/>
          </a:prstGeom>
          <a:solidFill>
            <a:srgbClr val="FDAD2D"/>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2</a:t>
            </a:r>
          </a:p>
          <a:p>
            <a:pPr marL="144000" lvl="0">
              <a:spcBef>
                <a:spcPts val="500"/>
              </a:spcBef>
              <a:tabLst>
                <a:tab pos="130175" algn="l"/>
              </a:tabLst>
            </a:pPr>
            <a:r>
              <a:rPr lang="en-GB" altLang="en-US" sz="1600" dirty="0">
                <a:solidFill>
                  <a:prstClr val="white"/>
                </a:solidFill>
                <a:latin typeface="Comic Sans MS" panose="030F0902030302020204" pitchFamily="66" charset="0"/>
              </a:rPr>
              <a:t>Capturing ideas, learning the skills, practising, planning, having a go</a:t>
            </a:r>
          </a:p>
        </p:txBody>
      </p:sp>
    </p:spTree>
    <p:extLst>
      <p:ext uri="{BB962C8B-B14F-4D97-AF65-F5344CB8AC3E}">
        <p14:creationId xmlns:p14="http://schemas.microsoft.com/office/powerpoint/2010/main" val="102618169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ubtitle 2">
            <a:extLst>
              <a:ext uri="{FF2B5EF4-FFF2-40B4-BE49-F238E27FC236}">
                <a16:creationId xmlns:a16="http://schemas.microsoft.com/office/drawing/2014/main" id="{4CBAFDC5-8A38-EC42-9423-380735A072D2}"/>
              </a:ext>
            </a:extLst>
          </p:cNvPr>
          <p:cNvSpPr txBox="1">
            <a:spLocks/>
          </p:cNvSpPr>
          <p:nvPr/>
        </p:nvSpPr>
        <p:spPr>
          <a:xfrm>
            <a:off x="152400" y="654275"/>
            <a:ext cx="12192000" cy="73156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Identify the parentheses</a:t>
            </a:r>
          </a:p>
        </p:txBody>
      </p:sp>
      <p:sp>
        <p:nvSpPr>
          <p:cNvPr id="5" name="Text Box 3">
            <a:extLst>
              <a:ext uri="{FF2B5EF4-FFF2-40B4-BE49-F238E27FC236}">
                <a16:creationId xmlns:a16="http://schemas.microsoft.com/office/drawing/2014/main" id="{6FC60DC8-482D-9948-A138-8F5A1E32F367}"/>
              </a:ext>
            </a:extLst>
          </p:cNvPr>
          <p:cNvSpPr txBox="1">
            <a:spLocks noChangeArrowheads="1"/>
          </p:cNvSpPr>
          <p:nvPr/>
        </p:nvSpPr>
        <p:spPr bwMode="auto">
          <a:xfrm>
            <a:off x="2752479" y="1343307"/>
            <a:ext cx="8209688" cy="48604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ts val="1500"/>
              </a:spcBef>
              <a:buNone/>
            </a:pPr>
            <a:r>
              <a:rPr lang="en-GB" altLang="en-US" sz="1900" dirty="0">
                <a:solidFill>
                  <a:srgbClr val="414042"/>
                </a:solidFill>
              </a:rPr>
              <a:t>Marconi's equipment (cutting edge in 1912) was on board many prestigious ships of the time.</a:t>
            </a:r>
          </a:p>
          <a:p>
            <a:pPr eaLnBrk="1" hangingPunct="1">
              <a:spcBef>
                <a:spcPts val="1500"/>
              </a:spcBef>
              <a:buNone/>
            </a:pPr>
            <a:r>
              <a:rPr lang="en-GB" altLang="en-US" sz="1900" dirty="0">
                <a:solidFill>
                  <a:srgbClr val="414042"/>
                </a:solidFill>
              </a:rPr>
              <a:t>The ‘wireless’ (as it was known) was also used to send and receive important safety information.</a:t>
            </a:r>
          </a:p>
          <a:p>
            <a:pPr>
              <a:spcBef>
                <a:spcPts val="1500"/>
              </a:spcBef>
              <a:buNone/>
            </a:pPr>
            <a:r>
              <a:rPr lang="en-GB" altLang="en-US" sz="1900" dirty="0">
                <a:solidFill>
                  <a:srgbClr val="414042"/>
                </a:solidFill>
              </a:rPr>
              <a:t>Shortly after</a:t>
            </a:r>
            <a:r>
              <a:rPr lang="en-US" altLang="en-US" sz="1900" dirty="0">
                <a:solidFill>
                  <a:srgbClr val="414042"/>
                </a:solidFill>
              </a:rPr>
              <a:t>, the ship s</a:t>
            </a:r>
            <a:r>
              <a:rPr lang="en-GB" altLang="en-US" sz="1900" dirty="0">
                <a:solidFill>
                  <a:srgbClr val="414042"/>
                </a:solidFill>
              </a:rPr>
              <a:t>truck an iceberg, ripping a 90 metre gash in its hull,</a:t>
            </a:r>
            <a:r>
              <a:rPr lang="en-US" altLang="en-US" sz="1900" dirty="0">
                <a:solidFill>
                  <a:srgbClr val="414042"/>
                </a:solidFill>
              </a:rPr>
              <a:t> and water began flooding in.</a:t>
            </a:r>
          </a:p>
          <a:p>
            <a:pPr>
              <a:spcBef>
                <a:spcPts val="1500"/>
              </a:spcBef>
              <a:buNone/>
            </a:pPr>
            <a:r>
              <a:rPr lang="en-GB" altLang="en-US" sz="1900" dirty="0">
                <a:solidFill>
                  <a:srgbClr val="414042"/>
                </a:solidFill>
              </a:rPr>
              <a:t>The captain turned to h</a:t>
            </a:r>
            <a:r>
              <a:rPr lang="en-US" altLang="en-US" sz="1900" dirty="0">
                <a:solidFill>
                  <a:srgbClr val="414042"/>
                </a:solidFill>
              </a:rPr>
              <a:t>is only lifeline – the wireless – and the two Marconi operators were asked to call for assistance.</a:t>
            </a:r>
          </a:p>
          <a:p>
            <a:pPr>
              <a:spcBef>
                <a:spcPts val="1500"/>
              </a:spcBef>
              <a:buNone/>
            </a:pPr>
            <a:r>
              <a:rPr lang="en-GB" altLang="en-US" sz="1900" dirty="0">
                <a:solidFill>
                  <a:srgbClr val="414042"/>
                </a:solidFill>
              </a:rPr>
              <a:t>The letters that were used, three dots, three dashes and three dots, were chosen because of their simplicity in Morse Code.</a:t>
            </a:r>
          </a:p>
          <a:p>
            <a:pPr>
              <a:spcBef>
                <a:spcPts val="1500"/>
              </a:spcBef>
              <a:buNone/>
            </a:pPr>
            <a:r>
              <a:rPr lang="en-GB" altLang="en-US" sz="1900" dirty="0">
                <a:solidFill>
                  <a:srgbClr val="414042"/>
                </a:solidFill>
              </a:rPr>
              <a:t>The distress signal used by Marconi operators – CQD – reverberated</a:t>
            </a:r>
            <a:r>
              <a:rPr lang="en-US" altLang="en-US" sz="1900" dirty="0">
                <a:solidFill>
                  <a:srgbClr val="414042"/>
                </a:solidFill>
              </a:rPr>
              <a:t> across the Atlantic ocean</a:t>
            </a:r>
            <a:r>
              <a:rPr lang="en-GB" altLang="en-US" sz="1900" dirty="0">
                <a:solidFill>
                  <a:srgbClr val="414042"/>
                </a:solidFill>
              </a:rPr>
              <a:t>.</a:t>
            </a:r>
          </a:p>
        </p:txBody>
      </p:sp>
      <p:sp>
        <p:nvSpPr>
          <p:cNvPr id="9" name="Rectangle 8">
            <a:extLst>
              <a:ext uri="{FF2B5EF4-FFF2-40B4-BE49-F238E27FC236}">
                <a16:creationId xmlns:a16="http://schemas.microsoft.com/office/drawing/2014/main" id="{A8ACEB0B-9A33-4341-BE07-70E42BC8FEB2}"/>
              </a:ext>
            </a:extLst>
          </p:cNvPr>
          <p:cNvSpPr/>
          <p:nvPr/>
        </p:nvSpPr>
        <p:spPr>
          <a:xfrm>
            <a:off x="666981" y="661380"/>
            <a:ext cx="1549651" cy="2524879"/>
          </a:xfrm>
          <a:prstGeom prst="rect">
            <a:avLst/>
          </a:prstGeom>
          <a:solidFill>
            <a:srgbClr val="FDAD2D"/>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2</a:t>
            </a:r>
          </a:p>
          <a:p>
            <a:pPr marL="144000" lvl="0">
              <a:spcBef>
                <a:spcPts val="500"/>
              </a:spcBef>
              <a:tabLst>
                <a:tab pos="130175" algn="l"/>
              </a:tabLst>
            </a:pPr>
            <a:r>
              <a:rPr lang="en-GB" altLang="en-US" sz="1600" dirty="0">
                <a:solidFill>
                  <a:prstClr val="white"/>
                </a:solidFill>
                <a:latin typeface="Comic Sans MS" panose="030F0902030302020204" pitchFamily="66" charset="0"/>
              </a:rPr>
              <a:t>Capturing ideas, learning the skills, practising, planning, having a go</a:t>
            </a:r>
          </a:p>
        </p:txBody>
      </p:sp>
      <p:sp>
        <p:nvSpPr>
          <p:cNvPr id="23" name="Text Box 3">
            <a:extLst>
              <a:ext uri="{FF2B5EF4-FFF2-40B4-BE49-F238E27FC236}">
                <a16:creationId xmlns:a16="http://schemas.microsoft.com/office/drawing/2014/main" id="{ECA6B8BD-7277-B340-9586-96E381F713D7}"/>
              </a:ext>
            </a:extLst>
          </p:cNvPr>
          <p:cNvSpPr txBox="1">
            <a:spLocks noChangeArrowheads="1"/>
          </p:cNvSpPr>
          <p:nvPr/>
        </p:nvSpPr>
        <p:spPr bwMode="auto">
          <a:xfrm>
            <a:off x="2752479" y="1343307"/>
            <a:ext cx="8209688" cy="48604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ts val="1500"/>
              </a:spcBef>
              <a:buNone/>
            </a:pPr>
            <a:r>
              <a:rPr lang="en-GB" altLang="en-US" sz="1900" dirty="0">
                <a:solidFill>
                  <a:srgbClr val="414042"/>
                </a:solidFill>
              </a:rPr>
              <a:t>Marconi's equipment </a:t>
            </a:r>
            <a:r>
              <a:rPr lang="en-GB" altLang="en-US" sz="1900" dirty="0">
                <a:solidFill>
                  <a:srgbClr val="CC0099"/>
                </a:solidFill>
              </a:rPr>
              <a:t>(cutting edge in 1912) </a:t>
            </a:r>
            <a:r>
              <a:rPr lang="en-GB" altLang="en-US" sz="1900" dirty="0">
                <a:solidFill>
                  <a:srgbClr val="414042"/>
                </a:solidFill>
              </a:rPr>
              <a:t>was on board many prestigious ships of the time.</a:t>
            </a:r>
          </a:p>
          <a:p>
            <a:pPr eaLnBrk="1" hangingPunct="1">
              <a:spcBef>
                <a:spcPts val="1500"/>
              </a:spcBef>
              <a:buNone/>
            </a:pPr>
            <a:r>
              <a:rPr lang="en-GB" altLang="en-US" sz="1900" dirty="0">
                <a:solidFill>
                  <a:srgbClr val="414042"/>
                </a:solidFill>
              </a:rPr>
              <a:t>The ‘wireless’ </a:t>
            </a:r>
            <a:r>
              <a:rPr lang="en-GB" altLang="en-US" sz="1900" dirty="0">
                <a:solidFill>
                  <a:srgbClr val="CC0099"/>
                </a:solidFill>
              </a:rPr>
              <a:t>(as it was known) </a:t>
            </a:r>
            <a:r>
              <a:rPr lang="en-GB" altLang="en-US" sz="1900" dirty="0">
                <a:solidFill>
                  <a:srgbClr val="414042"/>
                </a:solidFill>
              </a:rPr>
              <a:t>was also used to send and receive important safety information.</a:t>
            </a:r>
          </a:p>
          <a:p>
            <a:pPr>
              <a:spcBef>
                <a:spcPts val="1500"/>
              </a:spcBef>
              <a:buNone/>
            </a:pPr>
            <a:r>
              <a:rPr lang="en-GB" altLang="en-US" sz="1900" dirty="0">
                <a:solidFill>
                  <a:srgbClr val="414042"/>
                </a:solidFill>
              </a:rPr>
              <a:t>Shortly after</a:t>
            </a:r>
            <a:r>
              <a:rPr lang="en-US" altLang="en-US" sz="1900" dirty="0">
                <a:solidFill>
                  <a:srgbClr val="414042"/>
                </a:solidFill>
              </a:rPr>
              <a:t>, the ship s</a:t>
            </a:r>
            <a:r>
              <a:rPr lang="en-GB" altLang="en-US" sz="1900" dirty="0">
                <a:solidFill>
                  <a:srgbClr val="414042"/>
                </a:solidFill>
              </a:rPr>
              <a:t>truck an iceberg, </a:t>
            </a:r>
            <a:r>
              <a:rPr lang="en-GB" altLang="en-US" sz="1900" dirty="0">
                <a:solidFill>
                  <a:srgbClr val="CC0099"/>
                </a:solidFill>
              </a:rPr>
              <a:t>ripping a 90 metre gash in its hull</a:t>
            </a:r>
            <a:r>
              <a:rPr lang="en-GB" altLang="en-US" sz="1900" dirty="0">
                <a:solidFill>
                  <a:srgbClr val="414042"/>
                </a:solidFill>
              </a:rPr>
              <a:t>,</a:t>
            </a:r>
            <a:r>
              <a:rPr lang="en-US" altLang="en-US" sz="1900" dirty="0">
                <a:solidFill>
                  <a:srgbClr val="414042"/>
                </a:solidFill>
              </a:rPr>
              <a:t> and water began flooding in.</a:t>
            </a:r>
          </a:p>
          <a:p>
            <a:pPr>
              <a:spcBef>
                <a:spcPts val="1500"/>
              </a:spcBef>
              <a:buNone/>
            </a:pPr>
            <a:r>
              <a:rPr lang="en-GB" altLang="en-US" sz="1900" dirty="0">
                <a:solidFill>
                  <a:srgbClr val="414042"/>
                </a:solidFill>
              </a:rPr>
              <a:t>The captain turned to h</a:t>
            </a:r>
            <a:r>
              <a:rPr lang="en-US" altLang="en-US" sz="1900" dirty="0">
                <a:solidFill>
                  <a:srgbClr val="414042"/>
                </a:solidFill>
              </a:rPr>
              <a:t>is only lifeline </a:t>
            </a:r>
            <a:r>
              <a:rPr lang="en-US" altLang="en-US" sz="1900" dirty="0">
                <a:solidFill>
                  <a:srgbClr val="CC0099"/>
                </a:solidFill>
              </a:rPr>
              <a:t>– the wireless – </a:t>
            </a:r>
            <a:r>
              <a:rPr lang="en-US" altLang="en-US" sz="1900" dirty="0">
                <a:solidFill>
                  <a:srgbClr val="414042"/>
                </a:solidFill>
              </a:rPr>
              <a:t>and the two Marconi operators were asked to call for assistance.</a:t>
            </a:r>
          </a:p>
          <a:p>
            <a:pPr>
              <a:spcBef>
                <a:spcPts val="1500"/>
              </a:spcBef>
              <a:buNone/>
            </a:pPr>
            <a:r>
              <a:rPr lang="en-GB" altLang="en-US" sz="1900" dirty="0">
                <a:solidFill>
                  <a:srgbClr val="414042"/>
                </a:solidFill>
              </a:rPr>
              <a:t>The letters that were used, </a:t>
            </a:r>
            <a:r>
              <a:rPr lang="en-GB" altLang="en-US" sz="1900" dirty="0">
                <a:solidFill>
                  <a:srgbClr val="CC0099"/>
                </a:solidFill>
              </a:rPr>
              <a:t>three dots, three dashes and three dots</a:t>
            </a:r>
            <a:r>
              <a:rPr lang="en-GB" altLang="en-US" sz="1900" dirty="0">
                <a:solidFill>
                  <a:srgbClr val="414042"/>
                </a:solidFill>
              </a:rPr>
              <a:t>, were chosen because of their simplicity in Morse Code.</a:t>
            </a:r>
          </a:p>
          <a:p>
            <a:pPr>
              <a:spcBef>
                <a:spcPts val="1500"/>
              </a:spcBef>
              <a:buNone/>
            </a:pPr>
            <a:r>
              <a:rPr lang="en-GB" altLang="en-US" sz="1900" dirty="0">
                <a:solidFill>
                  <a:srgbClr val="414042"/>
                </a:solidFill>
              </a:rPr>
              <a:t>The distress signal used by Marconi operators </a:t>
            </a:r>
            <a:r>
              <a:rPr lang="en-GB" altLang="en-US" sz="1900" dirty="0">
                <a:solidFill>
                  <a:srgbClr val="CC0099"/>
                </a:solidFill>
              </a:rPr>
              <a:t>– CQD – </a:t>
            </a:r>
            <a:r>
              <a:rPr lang="en-GB" altLang="en-US" sz="1900" dirty="0">
                <a:solidFill>
                  <a:srgbClr val="414042"/>
                </a:solidFill>
              </a:rPr>
              <a:t>reverberated</a:t>
            </a:r>
            <a:r>
              <a:rPr lang="en-US" altLang="en-US" sz="1900" dirty="0">
                <a:solidFill>
                  <a:srgbClr val="414042"/>
                </a:solidFill>
              </a:rPr>
              <a:t> across the Atlantic ocean</a:t>
            </a:r>
            <a:r>
              <a:rPr lang="en-GB" altLang="en-US" sz="1900" dirty="0">
                <a:solidFill>
                  <a:srgbClr val="414042"/>
                </a:solidFill>
              </a:rPr>
              <a:t>.</a:t>
            </a:r>
          </a:p>
        </p:txBody>
      </p:sp>
    </p:spTree>
    <p:extLst>
      <p:ext uri="{BB962C8B-B14F-4D97-AF65-F5344CB8AC3E}">
        <p14:creationId xmlns:p14="http://schemas.microsoft.com/office/powerpoint/2010/main" val="29687226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a:extLst>
              <a:ext uri="{FF2B5EF4-FFF2-40B4-BE49-F238E27FC236}">
                <a16:creationId xmlns:a16="http://schemas.microsoft.com/office/drawing/2014/main" id="{B601D44D-E13F-6048-92B6-6EE8C86C7205}"/>
              </a:ext>
            </a:extLst>
          </p:cNvPr>
          <p:cNvSpPr/>
          <p:nvPr/>
        </p:nvSpPr>
        <p:spPr>
          <a:xfrm>
            <a:off x="873213" y="1474572"/>
            <a:ext cx="2529014" cy="282558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1b</a:t>
            </a:r>
          </a:p>
          <a:p>
            <a:pPr lvl="0" indent="138113">
              <a:spcBef>
                <a:spcPts val="500"/>
              </a:spcBef>
              <a:tabLst>
                <a:tab pos="171450" algn="l"/>
              </a:tabLst>
            </a:pPr>
            <a:r>
              <a:rPr lang="en-GB" altLang="en-US" b="1" dirty="0">
                <a:solidFill>
                  <a:prstClr val="white"/>
                </a:solidFill>
                <a:latin typeface="Comic Sans MS" panose="030F0902030302020204" pitchFamily="66" charset="0"/>
              </a:rPr>
              <a:t>Reading with a</a:t>
            </a:r>
            <a:br>
              <a:rPr lang="en-GB" altLang="en-US" b="1" dirty="0">
                <a:solidFill>
                  <a:prstClr val="white"/>
                </a:solidFill>
                <a:latin typeface="Comic Sans MS" panose="030F0902030302020204" pitchFamily="66" charset="0"/>
              </a:rPr>
            </a:br>
            <a:r>
              <a:rPr lang="en-GB" altLang="en-US" b="1" dirty="0">
                <a:solidFill>
                  <a:prstClr val="white"/>
                </a:solidFill>
                <a:latin typeface="Comic Sans MS" panose="030F0902030302020204" pitchFamily="66" charset="0"/>
              </a:rPr>
              <a:t>	writer’s eye: </a:t>
            </a:r>
          </a:p>
          <a:p>
            <a:pPr marL="138113" lvl="0">
              <a:spcBef>
                <a:spcPts val="700"/>
              </a:spcBef>
            </a:pPr>
            <a:r>
              <a:rPr lang="en-GB" altLang="en-US" sz="1700" dirty="0">
                <a:solidFill>
                  <a:prstClr val="white"/>
                </a:solidFill>
                <a:latin typeface="Comic Sans MS" panose="030F0902030302020204" pitchFamily="66" charset="0"/>
              </a:rPr>
              <a:t>How has the writer done it? </a:t>
            </a:r>
          </a:p>
          <a:p>
            <a:pPr marL="138113" lvl="0">
              <a:spcBef>
                <a:spcPts val="700"/>
              </a:spcBef>
            </a:pPr>
            <a:r>
              <a:rPr lang="en-GB" altLang="en-US" sz="1700" dirty="0">
                <a:solidFill>
                  <a:prstClr val="white"/>
                </a:solidFill>
                <a:latin typeface="Comic Sans MS" panose="030F0902030302020204" pitchFamily="66" charset="0"/>
              </a:rPr>
              <a:t>What techniques can I learn and apply?</a:t>
            </a:r>
            <a:endParaRPr lang="en-GB" altLang="en-US" sz="1700" b="1" dirty="0">
              <a:solidFill>
                <a:prstClr val="white"/>
              </a:solidFill>
              <a:latin typeface="Comic Sans MS" panose="030F0902030302020204" pitchFamily="66" charset="0"/>
            </a:endParaRPr>
          </a:p>
        </p:txBody>
      </p:sp>
      <p:sp>
        <p:nvSpPr>
          <p:cNvPr id="10" name="Rectangle 8">
            <a:extLst>
              <a:ext uri="{FF2B5EF4-FFF2-40B4-BE49-F238E27FC236}">
                <a16:creationId xmlns:a16="http://schemas.microsoft.com/office/drawing/2014/main" id="{5904F57B-8C54-CE43-A4EF-61B80DDEFE2D}"/>
              </a:ext>
            </a:extLst>
          </p:cNvPr>
          <p:cNvSpPr>
            <a:spLocks noChangeArrowheads="1"/>
          </p:cNvSpPr>
          <p:nvPr/>
        </p:nvSpPr>
        <p:spPr bwMode="auto">
          <a:xfrm>
            <a:off x="3863542" y="1437417"/>
            <a:ext cx="7208110" cy="526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marL="360363" indent="-273050">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228600" indent="-228600">
              <a:spcBef>
                <a:spcPts val="1000"/>
              </a:spcBef>
              <a:buClr>
                <a:srgbClr val="0070C0"/>
              </a:buClr>
              <a:buFont typeface="Arial" panose="020B0604020202020204" pitchFamily="34" charset="0"/>
              <a:buChar char="•"/>
            </a:pPr>
            <a:r>
              <a:rPr lang="en-GB" altLang="ja-JP" sz="1600" dirty="0">
                <a:solidFill>
                  <a:srgbClr val="343433"/>
                </a:solidFill>
                <a:ea typeface="MS PGothic" panose="020B0600070205080204" pitchFamily="34" charset="-128"/>
              </a:rPr>
              <a:t>The teacher’s role in the analysis stage is to model for the children how to identify authors’ techniques and the intention for the text</a:t>
            </a:r>
            <a:br>
              <a:rPr lang="en-GB" altLang="ja-JP" sz="1600" dirty="0">
                <a:solidFill>
                  <a:srgbClr val="343433"/>
                </a:solidFill>
                <a:ea typeface="MS PGothic" panose="020B0600070205080204" pitchFamily="34" charset="-128"/>
              </a:rPr>
            </a:br>
            <a:r>
              <a:rPr lang="en-GB" altLang="ja-JP" sz="1600" dirty="0">
                <a:solidFill>
                  <a:srgbClr val="343433"/>
                </a:solidFill>
                <a:ea typeface="MS PGothic" panose="020B0600070205080204" pitchFamily="34" charset="-128"/>
              </a:rPr>
              <a:t>and the intended effect upon the reader, asking </a:t>
            </a:r>
            <a:r>
              <a:rPr lang="en-GB" altLang="ja-JP" sz="1600" i="1" dirty="0">
                <a:solidFill>
                  <a:srgbClr val="343433"/>
                </a:solidFill>
                <a:ea typeface="MS PGothic" panose="020B0600070205080204" pitchFamily="34" charset="-128"/>
              </a:rPr>
              <a:t>‘How did the writer</a:t>
            </a:r>
            <a:br>
              <a:rPr lang="en-GB" altLang="ja-JP" sz="1600" i="1" dirty="0">
                <a:solidFill>
                  <a:srgbClr val="343433"/>
                </a:solidFill>
                <a:ea typeface="MS PGothic" panose="020B0600070205080204" pitchFamily="34" charset="-128"/>
              </a:rPr>
            </a:br>
            <a:r>
              <a:rPr lang="en-GB" altLang="ja-JP" sz="1600" i="1" dirty="0">
                <a:solidFill>
                  <a:srgbClr val="343433"/>
                </a:solidFill>
                <a:ea typeface="MS PGothic" panose="020B0600070205080204" pitchFamily="34" charset="-128"/>
              </a:rPr>
              <a:t>do that?’</a:t>
            </a:r>
            <a:r>
              <a:rPr lang="en-GB" altLang="ja-JP" sz="1600" dirty="0">
                <a:solidFill>
                  <a:srgbClr val="343433"/>
                </a:solidFill>
                <a:ea typeface="MS PGothic" panose="020B0600070205080204" pitchFamily="34" charset="-128"/>
              </a:rPr>
              <a:t>. </a:t>
            </a:r>
          </a:p>
          <a:p>
            <a:pPr marL="228600" indent="-228600">
              <a:spcBef>
                <a:spcPts val="1000"/>
              </a:spcBef>
              <a:buClr>
                <a:srgbClr val="0070C0"/>
              </a:buClr>
              <a:buFont typeface="Arial" panose="020B0604020202020204" pitchFamily="34" charset="0"/>
              <a:buChar char="•"/>
            </a:pPr>
            <a:r>
              <a:rPr lang="en-GB" altLang="ja-JP" sz="1600" dirty="0">
                <a:solidFill>
                  <a:srgbClr val="343433"/>
                </a:solidFill>
                <a:ea typeface="Microsoft YaHei" panose="020B0503020204020204" pitchFamily="34" charset="-122"/>
              </a:rPr>
              <a:t>Consider what structures, register and language has been used and provide opportunities for the children to explore and discuss these.</a:t>
            </a:r>
          </a:p>
          <a:p>
            <a:pPr marL="228600" indent="-228600">
              <a:spcBef>
                <a:spcPts val="1000"/>
              </a:spcBef>
              <a:buClr>
                <a:srgbClr val="0070C0"/>
              </a:buClr>
              <a:buFont typeface="Arial" panose="020B0604020202020204" pitchFamily="34" charset="0"/>
              <a:buChar char="•"/>
            </a:pPr>
            <a:r>
              <a:rPr lang="en-GB" altLang="ja-JP" sz="1600" dirty="0">
                <a:solidFill>
                  <a:srgbClr val="343433"/>
                </a:solidFill>
                <a:ea typeface="Microsoft YaHei" panose="020B0503020204020204" pitchFamily="34" charset="-122"/>
              </a:rPr>
              <a:t>Model working out the meaning of unfamiliar words and phrases by re-reading, pointing out the context, making analogies to known words, linking thoughts to etymological and morphological clues.</a:t>
            </a:r>
          </a:p>
          <a:p>
            <a:pPr marL="228600" indent="-228600">
              <a:spcBef>
                <a:spcPts val="1000"/>
              </a:spcBef>
              <a:buClr>
                <a:srgbClr val="0070C0"/>
              </a:buClr>
              <a:buFont typeface="Arial" panose="020B0604020202020204" pitchFamily="34" charset="0"/>
              <a:buChar char="•"/>
            </a:pPr>
            <a:r>
              <a:rPr lang="en-GB" altLang="ja-JP" sz="1600" dirty="0">
                <a:solidFill>
                  <a:srgbClr val="343433"/>
                </a:solidFill>
                <a:ea typeface="Microsoft YaHei" panose="020B0503020204020204" pitchFamily="34" charset="-122"/>
              </a:rPr>
              <a:t>Children need to be taught how to infer, activate prior knowledge, understand the language used and monitor their own understanding. This knowledge is used to inform the children’s own writing.</a:t>
            </a:r>
          </a:p>
          <a:p>
            <a:pPr marL="228600" indent="-228600">
              <a:spcBef>
                <a:spcPts val="1000"/>
              </a:spcBef>
              <a:buClr>
                <a:srgbClr val="0070C0"/>
              </a:buClr>
              <a:buFont typeface="Arial" panose="020B0604020202020204" pitchFamily="34" charset="0"/>
              <a:buChar char="•"/>
            </a:pPr>
            <a:r>
              <a:rPr lang="en-GB" altLang="ja-JP" sz="1600" dirty="0">
                <a:solidFill>
                  <a:srgbClr val="343433"/>
                </a:solidFill>
                <a:ea typeface="Microsoft YaHei" panose="020B0503020204020204" pitchFamily="34" charset="-122"/>
              </a:rPr>
              <a:t>Demonstrate looking for clues that the writer has included to reveal character through action and dialogue.</a:t>
            </a:r>
          </a:p>
          <a:p>
            <a:pPr marL="228600" indent="-228600">
              <a:spcBef>
                <a:spcPts val="1000"/>
              </a:spcBef>
              <a:buClr>
                <a:srgbClr val="0070C0"/>
              </a:buClr>
              <a:buFont typeface="Arial" panose="020B0604020202020204" pitchFamily="34" charset="0"/>
              <a:buChar char="•"/>
            </a:pPr>
            <a:r>
              <a:rPr lang="en-GB" altLang="ja-JP" sz="1600" dirty="0">
                <a:solidFill>
                  <a:srgbClr val="343433"/>
                </a:solidFill>
                <a:ea typeface="Microsoft YaHei" panose="020B0503020204020204" pitchFamily="34" charset="-122"/>
              </a:rPr>
              <a:t>Model recording and retrieving information from a working wall or a writing journal.</a:t>
            </a:r>
            <a:endParaRPr lang="en-GB" altLang="ja-JP" sz="1600" dirty="0">
              <a:solidFill>
                <a:srgbClr val="343433"/>
              </a:solidFill>
              <a:ea typeface="MS PGothic" panose="020B0600070205080204" pitchFamily="34" charset="-128"/>
            </a:endParaRPr>
          </a:p>
        </p:txBody>
      </p:sp>
      <p:sp>
        <p:nvSpPr>
          <p:cNvPr id="11" name="Subtitle 2">
            <a:extLst>
              <a:ext uri="{FF2B5EF4-FFF2-40B4-BE49-F238E27FC236}">
                <a16:creationId xmlns:a16="http://schemas.microsoft.com/office/drawing/2014/main" id="{6F468049-22F7-D24C-BE0D-E78F45754EB5}"/>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Teacher modelling of analysing a text:</a:t>
            </a:r>
            <a:endParaRPr lang="en-US" sz="3000" b="1" dirty="0">
              <a:solidFill>
                <a:srgbClr val="0070C0"/>
              </a:solidFill>
              <a:latin typeface="Comic Sans MS" panose="030F0902030302020204" pitchFamily="66" charset="0"/>
              <a:cs typeface="Arial" panose="020B0604020202020204" pitchFamily="34" charset="0"/>
            </a:endParaRPr>
          </a:p>
        </p:txBody>
      </p:sp>
    </p:spTree>
    <p:extLst>
      <p:ext uri="{BB962C8B-B14F-4D97-AF65-F5344CB8AC3E}">
        <p14:creationId xmlns:p14="http://schemas.microsoft.com/office/powerpoint/2010/main" val="410085058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ubtitle 2">
            <a:extLst>
              <a:ext uri="{FF2B5EF4-FFF2-40B4-BE49-F238E27FC236}">
                <a16:creationId xmlns:a16="http://schemas.microsoft.com/office/drawing/2014/main" id="{4CBAFDC5-8A38-EC42-9423-380735A072D2}"/>
              </a:ext>
            </a:extLst>
          </p:cNvPr>
          <p:cNvSpPr txBox="1">
            <a:spLocks/>
          </p:cNvSpPr>
          <p:nvPr/>
        </p:nvSpPr>
        <p:spPr>
          <a:xfrm>
            <a:off x="152400" y="654275"/>
            <a:ext cx="12192000" cy="50570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Cohesion</a:t>
            </a:r>
          </a:p>
        </p:txBody>
      </p:sp>
      <p:sp>
        <p:nvSpPr>
          <p:cNvPr id="7" name="Rectangle 4">
            <a:extLst>
              <a:ext uri="{FF2B5EF4-FFF2-40B4-BE49-F238E27FC236}">
                <a16:creationId xmlns:a16="http://schemas.microsoft.com/office/drawing/2014/main" id="{EBCF3C43-213C-8F46-AC8C-49FCB69D765C}"/>
              </a:ext>
            </a:extLst>
          </p:cNvPr>
          <p:cNvSpPr>
            <a:spLocks noChangeArrowheads="1"/>
          </p:cNvSpPr>
          <p:nvPr/>
        </p:nvSpPr>
        <p:spPr bwMode="auto">
          <a:xfrm>
            <a:off x="2731213" y="2710303"/>
            <a:ext cx="8579796" cy="3262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marL="174625" indent="-174625">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eaLnBrk="1" hangingPunct="1">
              <a:spcBef>
                <a:spcPts val="500"/>
              </a:spcBef>
            </a:pPr>
            <a:r>
              <a:rPr lang="en-GB" altLang="en-US" sz="1700" b="1" dirty="0">
                <a:solidFill>
                  <a:srgbClr val="0070C0"/>
                </a:solidFill>
              </a:rPr>
              <a:t>To be cohesive, writing </a:t>
            </a:r>
            <a:r>
              <a:rPr lang="en-GB" altLang="en-US" sz="1700" b="1" i="1" dirty="0">
                <a:solidFill>
                  <a:srgbClr val="0070C0"/>
                </a:solidFill>
              </a:rPr>
              <a:t>may</a:t>
            </a:r>
            <a:r>
              <a:rPr lang="en-GB" altLang="en-US" sz="1700" b="1" dirty="0">
                <a:solidFill>
                  <a:srgbClr val="0070C0"/>
                </a:solidFill>
              </a:rPr>
              <a:t> contain:</a:t>
            </a:r>
          </a:p>
          <a:p>
            <a:pPr eaLnBrk="1" hangingPunct="1">
              <a:spcBef>
                <a:spcPts val="600"/>
              </a:spcBef>
              <a:buClr>
                <a:srgbClr val="0070C0"/>
              </a:buClr>
              <a:buFontTx/>
              <a:buChar char="•"/>
            </a:pPr>
            <a:r>
              <a:rPr lang="en-GB" altLang="en-US" sz="1500" dirty="0">
                <a:solidFill>
                  <a:srgbClr val="414042"/>
                </a:solidFill>
              </a:rPr>
              <a:t>Adverbs/adverbials to open sentences and paragraphs which convey time, order, place, etc. </a:t>
            </a:r>
          </a:p>
          <a:p>
            <a:pPr eaLnBrk="1" hangingPunct="1">
              <a:spcBef>
                <a:spcPts val="600"/>
              </a:spcBef>
              <a:buClr>
                <a:srgbClr val="0070C0"/>
              </a:buClr>
              <a:buFontTx/>
              <a:buChar char="•"/>
            </a:pPr>
            <a:r>
              <a:rPr lang="en-GB" altLang="en-US" sz="1500" dirty="0">
                <a:solidFill>
                  <a:srgbClr val="414042"/>
                </a:solidFill>
              </a:rPr>
              <a:t>Use of pronouns to avoid repetition of the subject in the sentence</a:t>
            </a:r>
          </a:p>
          <a:p>
            <a:pPr eaLnBrk="1" hangingPunct="1">
              <a:spcBef>
                <a:spcPts val="600"/>
              </a:spcBef>
              <a:buClr>
                <a:srgbClr val="0070C0"/>
              </a:buClr>
              <a:buFontTx/>
              <a:buChar char="•"/>
            </a:pPr>
            <a:r>
              <a:rPr lang="en-GB" altLang="en-US" sz="1500" dirty="0">
                <a:solidFill>
                  <a:srgbClr val="414042"/>
                </a:solidFill>
              </a:rPr>
              <a:t>Deliberate repetition of words, phrases or clauses to emphasis a point (e.g. It was dark.</a:t>
            </a:r>
            <a:br>
              <a:rPr lang="en-GB" altLang="en-US" sz="1500" dirty="0">
                <a:solidFill>
                  <a:srgbClr val="414042"/>
                </a:solidFill>
              </a:rPr>
            </a:br>
            <a:r>
              <a:rPr lang="en-GB" altLang="en-US" sz="1500" dirty="0">
                <a:solidFill>
                  <a:srgbClr val="414042"/>
                </a:solidFill>
              </a:rPr>
              <a:t>Too dark.)</a:t>
            </a:r>
          </a:p>
          <a:p>
            <a:pPr eaLnBrk="1" hangingPunct="1">
              <a:spcBef>
                <a:spcPts val="600"/>
              </a:spcBef>
              <a:buClr>
                <a:srgbClr val="0070C0"/>
              </a:buClr>
              <a:buFontTx/>
              <a:buChar char="•"/>
            </a:pPr>
            <a:r>
              <a:rPr lang="en-GB" altLang="en-US" sz="1500" dirty="0">
                <a:solidFill>
                  <a:srgbClr val="414042"/>
                </a:solidFill>
              </a:rPr>
              <a:t>Synonymous references to a character or subject (e.g. </a:t>
            </a:r>
            <a:r>
              <a:rPr lang="en-GB" altLang="en-US" sz="1500" i="1" dirty="0">
                <a:solidFill>
                  <a:srgbClr val="414042"/>
                </a:solidFill>
              </a:rPr>
              <a:t>the vessel</a:t>
            </a:r>
            <a:r>
              <a:rPr lang="en-GB" altLang="en-US" sz="1500" dirty="0">
                <a:solidFill>
                  <a:srgbClr val="414042"/>
                </a:solidFill>
              </a:rPr>
              <a:t> instead of </a:t>
            </a:r>
            <a:r>
              <a:rPr lang="en-GB" altLang="en-US" sz="1500" i="1" dirty="0">
                <a:solidFill>
                  <a:srgbClr val="414042"/>
                </a:solidFill>
              </a:rPr>
              <a:t>the ship</a:t>
            </a:r>
            <a:r>
              <a:rPr lang="en-GB" altLang="en-US" sz="1500" dirty="0">
                <a:solidFill>
                  <a:srgbClr val="414042"/>
                </a:solidFill>
              </a:rPr>
              <a:t>.)</a:t>
            </a:r>
          </a:p>
          <a:p>
            <a:pPr eaLnBrk="1" hangingPunct="1">
              <a:spcBef>
                <a:spcPts val="600"/>
              </a:spcBef>
              <a:buClr>
                <a:srgbClr val="0070C0"/>
              </a:buClr>
              <a:buFontTx/>
              <a:buChar char="•"/>
            </a:pPr>
            <a:r>
              <a:rPr lang="en-GB" altLang="en-US" sz="1500" dirty="0">
                <a:solidFill>
                  <a:srgbClr val="414042"/>
                </a:solidFill>
              </a:rPr>
              <a:t>Ellipses to show omission of words or sentences which are implied, often denoted by a series of three dots …</a:t>
            </a:r>
          </a:p>
          <a:p>
            <a:pPr eaLnBrk="1" hangingPunct="1">
              <a:spcBef>
                <a:spcPts val="600"/>
              </a:spcBef>
              <a:buClr>
                <a:srgbClr val="0070C0"/>
              </a:buClr>
              <a:buFontTx/>
              <a:buChar char="•"/>
            </a:pPr>
            <a:r>
              <a:rPr lang="en-GB" altLang="en-US" sz="1500" dirty="0">
                <a:solidFill>
                  <a:srgbClr val="414042"/>
                </a:solidFill>
              </a:rPr>
              <a:t>Connecting adverbs to create multi-clause sentences which are linked with co-ordinating</a:t>
            </a:r>
            <a:br>
              <a:rPr lang="en-GB" altLang="en-US" sz="1500" dirty="0">
                <a:solidFill>
                  <a:srgbClr val="414042"/>
                </a:solidFill>
              </a:rPr>
            </a:br>
            <a:r>
              <a:rPr lang="en-GB" altLang="en-US" sz="1500" dirty="0">
                <a:solidFill>
                  <a:srgbClr val="414042"/>
                </a:solidFill>
              </a:rPr>
              <a:t>and subordinating conjunctions.</a:t>
            </a:r>
          </a:p>
          <a:p>
            <a:pPr eaLnBrk="1" hangingPunct="1">
              <a:spcBef>
                <a:spcPts val="600"/>
              </a:spcBef>
              <a:buClr>
                <a:srgbClr val="0070C0"/>
              </a:buClr>
              <a:buFontTx/>
              <a:buChar char="•"/>
            </a:pPr>
            <a:r>
              <a:rPr lang="en-GB" altLang="en-US" sz="1500" dirty="0">
                <a:solidFill>
                  <a:srgbClr val="414042"/>
                </a:solidFill>
              </a:rPr>
              <a:t>Foreshadowing where something is hinted at, then followed up in the next sentence</a:t>
            </a:r>
            <a:br>
              <a:rPr lang="en-GB" altLang="en-US" sz="1500" dirty="0">
                <a:solidFill>
                  <a:srgbClr val="414042"/>
                </a:solidFill>
              </a:rPr>
            </a:br>
            <a:r>
              <a:rPr lang="en-GB" altLang="en-US" sz="1500" dirty="0">
                <a:solidFill>
                  <a:srgbClr val="414042"/>
                </a:solidFill>
              </a:rPr>
              <a:t>or paragraph.</a:t>
            </a:r>
          </a:p>
        </p:txBody>
      </p:sp>
      <p:sp>
        <p:nvSpPr>
          <p:cNvPr id="9" name="Rectangle 5">
            <a:extLst>
              <a:ext uri="{FF2B5EF4-FFF2-40B4-BE49-F238E27FC236}">
                <a16:creationId xmlns:a16="http://schemas.microsoft.com/office/drawing/2014/main" id="{8BADA3F0-1FED-AF45-AFC0-C6C41E19A6D5}"/>
              </a:ext>
            </a:extLst>
          </p:cNvPr>
          <p:cNvSpPr>
            <a:spLocks noChangeArrowheads="1"/>
          </p:cNvSpPr>
          <p:nvPr/>
        </p:nvSpPr>
        <p:spPr bwMode="auto">
          <a:xfrm>
            <a:off x="2731213" y="1327620"/>
            <a:ext cx="7920574" cy="10848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eaLnBrk="1" hangingPunct="1">
              <a:spcBef>
                <a:spcPts val="1000"/>
              </a:spcBef>
            </a:pPr>
            <a:r>
              <a:rPr lang="en-GB" altLang="en-US" sz="1500" dirty="0">
                <a:solidFill>
                  <a:srgbClr val="414042"/>
                </a:solidFill>
              </a:rPr>
              <a:t>Your writing needs to have a structure and be organised logically to be appealing to your reader. There should be a ‘golden thread’ running through the writing and it needs to contain ‘links’ so your writing will flow from one topic to the next. It is NOT trying to squeeze as many features in as you can! Only use the grammatical structures you have been learning about where appropriate!</a:t>
            </a:r>
          </a:p>
        </p:txBody>
      </p:sp>
      <p:sp>
        <p:nvSpPr>
          <p:cNvPr id="10" name="Rectangle 9">
            <a:extLst>
              <a:ext uri="{FF2B5EF4-FFF2-40B4-BE49-F238E27FC236}">
                <a16:creationId xmlns:a16="http://schemas.microsoft.com/office/drawing/2014/main" id="{1BAB79DC-4001-7A40-91B8-77689A902725}"/>
              </a:ext>
            </a:extLst>
          </p:cNvPr>
          <p:cNvSpPr/>
          <p:nvPr/>
        </p:nvSpPr>
        <p:spPr>
          <a:xfrm>
            <a:off x="666981" y="661380"/>
            <a:ext cx="1549651" cy="2524879"/>
          </a:xfrm>
          <a:prstGeom prst="rect">
            <a:avLst/>
          </a:prstGeom>
          <a:solidFill>
            <a:srgbClr val="FDAD2D"/>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2</a:t>
            </a:r>
          </a:p>
          <a:p>
            <a:pPr marL="144000" lvl="0">
              <a:spcBef>
                <a:spcPts val="500"/>
              </a:spcBef>
              <a:tabLst>
                <a:tab pos="130175" algn="l"/>
              </a:tabLst>
            </a:pPr>
            <a:r>
              <a:rPr lang="en-GB" altLang="en-US" sz="1600" dirty="0">
                <a:solidFill>
                  <a:prstClr val="white"/>
                </a:solidFill>
                <a:latin typeface="Comic Sans MS" panose="030F0902030302020204" pitchFamily="66" charset="0"/>
              </a:rPr>
              <a:t>Capturing ideas, learning the skills, practising, planning, having a go</a:t>
            </a:r>
          </a:p>
        </p:txBody>
      </p:sp>
    </p:spTree>
    <p:extLst>
      <p:ext uri="{BB962C8B-B14F-4D97-AF65-F5344CB8AC3E}">
        <p14:creationId xmlns:p14="http://schemas.microsoft.com/office/powerpoint/2010/main" val="318200559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 Box 17">
            <a:extLst>
              <a:ext uri="{FF2B5EF4-FFF2-40B4-BE49-F238E27FC236}">
                <a16:creationId xmlns:a16="http://schemas.microsoft.com/office/drawing/2014/main" id="{BAA0195F-CBB1-FE45-9FB9-07F56187B5F4}"/>
              </a:ext>
            </a:extLst>
          </p:cNvPr>
          <p:cNvSpPr txBox="1">
            <a:spLocks noChangeArrowheads="1"/>
          </p:cNvSpPr>
          <p:nvPr/>
        </p:nvSpPr>
        <p:spPr bwMode="auto">
          <a:xfrm>
            <a:off x="9640313" y="1105558"/>
            <a:ext cx="1532376" cy="609903"/>
          </a:xfrm>
          <a:prstGeom prst="rect">
            <a:avLst/>
          </a:prstGeom>
          <a:noFill/>
          <a:ln>
            <a:noFill/>
          </a:ln>
          <a:effectLst/>
        </p:spPr>
        <p:txBody>
          <a:bodyPr>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eaLnBrk="1" hangingPunct="1">
              <a:spcBef>
                <a:spcPct val="50000"/>
              </a:spcBef>
            </a:pPr>
            <a:r>
              <a:rPr lang="en-GB" altLang="en-US" dirty="0">
                <a:solidFill>
                  <a:srgbClr val="414042"/>
                </a:solidFill>
              </a:rPr>
              <a:t>References to time</a:t>
            </a:r>
          </a:p>
        </p:txBody>
      </p:sp>
      <p:sp>
        <p:nvSpPr>
          <p:cNvPr id="2" name="Rectangle 1">
            <a:extLst>
              <a:ext uri="{FF2B5EF4-FFF2-40B4-BE49-F238E27FC236}">
                <a16:creationId xmlns:a16="http://schemas.microsoft.com/office/drawing/2014/main" id="{DD3F3AB9-0349-7F44-9DEF-08C81DA2102D}"/>
              </a:ext>
            </a:extLst>
          </p:cNvPr>
          <p:cNvSpPr/>
          <p:nvPr/>
        </p:nvSpPr>
        <p:spPr>
          <a:xfrm>
            <a:off x="8949447" y="1147864"/>
            <a:ext cx="525293" cy="525293"/>
          </a:xfrm>
          <a:prstGeom prst="rect">
            <a:avLst/>
          </a:prstGeom>
          <a:solidFill>
            <a:srgbClr val="FDAD2D">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486CCD73-3E0C-9641-8A2A-DA1149AB293E}"/>
              </a:ext>
            </a:extLst>
          </p:cNvPr>
          <p:cNvSpPr/>
          <p:nvPr/>
        </p:nvSpPr>
        <p:spPr>
          <a:xfrm>
            <a:off x="8949447" y="1964987"/>
            <a:ext cx="525293" cy="525293"/>
          </a:xfrm>
          <a:prstGeom prst="rect">
            <a:avLst/>
          </a:prstGeom>
          <a:solidFill>
            <a:srgbClr val="39AB4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627A8BAE-3E79-E449-B3C9-8BFC92EB0315}"/>
              </a:ext>
            </a:extLst>
          </p:cNvPr>
          <p:cNvSpPr/>
          <p:nvPr/>
        </p:nvSpPr>
        <p:spPr>
          <a:xfrm>
            <a:off x="8949447" y="2782111"/>
            <a:ext cx="525293" cy="525293"/>
          </a:xfrm>
          <a:prstGeom prst="rect">
            <a:avLst/>
          </a:prstGeom>
          <a:solidFill>
            <a:srgbClr val="0070C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 Box 17">
            <a:extLst>
              <a:ext uri="{FF2B5EF4-FFF2-40B4-BE49-F238E27FC236}">
                <a16:creationId xmlns:a16="http://schemas.microsoft.com/office/drawing/2014/main" id="{C4E8894A-AC45-724B-B262-ACF98518FF32}"/>
              </a:ext>
            </a:extLst>
          </p:cNvPr>
          <p:cNvSpPr txBox="1">
            <a:spLocks noChangeArrowheads="1"/>
          </p:cNvSpPr>
          <p:nvPr/>
        </p:nvSpPr>
        <p:spPr bwMode="auto">
          <a:xfrm>
            <a:off x="9640313" y="2075294"/>
            <a:ext cx="1770231" cy="453779"/>
          </a:xfrm>
          <a:prstGeom prst="rect">
            <a:avLst/>
          </a:prstGeom>
          <a:noFill/>
          <a:ln>
            <a:noFill/>
          </a:ln>
          <a:effectLst/>
        </p:spPr>
        <p:txBody>
          <a:bodyPr>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eaLnBrk="1" hangingPunct="1">
              <a:spcBef>
                <a:spcPct val="50000"/>
              </a:spcBef>
            </a:pPr>
            <a:r>
              <a:rPr lang="en-GB" altLang="en-US" dirty="0">
                <a:solidFill>
                  <a:srgbClr val="414042"/>
                </a:solidFill>
              </a:rPr>
              <a:t>Foreshadowing</a:t>
            </a:r>
          </a:p>
        </p:txBody>
      </p:sp>
      <p:sp>
        <p:nvSpPr>
          <p:cNvPr id="31" name="Text Box 17">
            <a:extLst>
              <a:ext uri="{FF2B5EF4-FFF2-40B4-BE49-F238E27FC236}">
                <a16:creationId xmlns:a16="http://schemas.microsoft.com/office/drawing/2014/main" id="{92730DB6-8504-1246-AA50-109DFED2A0F8}"/>
              </a:ext>
            </a:extLst>
          </p:cNvPr>
          <p:cNvSpPr txBox="1">
            <a:spLocks noChangeArrowheads="1"/>
          </p:cNvSpPr>
          <p:nvPr/>
        </p:nvSpPr>
        <p:spPr bwMode="auto">
          <a:xfrm>
            <a:off x="9640313" y="2872812"/>
            <a:ext cx="1252132" cy="363538"/>
          </a:xfrm>
          <a:prstGeom prst="rect">
            <a:avLst/>
          </a:prstGeom>
          <a:noFill/>
          <a:ln>
            <a:noFill/>
          </a:ln>
          <a:effectLst/>
        </p:spPr>
        <p:txBody>
          <a:bodyPr>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eaLnBrk="1" hangingPunct="1">
              <a:spcBef>
                <a:spcPct val="50000"/>
              </a:spcBef>
            </a:pPr>
            <a:r>
              <a:rPr lang="en-GB" altLang="en-US" dirty="0">
                <a:solidFill>
                  <a:srgbClr val="414042"/>
                </a:solidFill>
              </a:rPr>
              <a:t>Pronouns</a:t>
            </a:r>
          </a:p>
        </p:txBody>
      </p:sp>
      <p:sp>
        <p:nvSpPr>
          <p:cNvPr id="32" name="Rectangle 31">
            <a:extLst>
              <a:ext uri="{FF2B5EF4-FFF2-40B4-BE49-F238E27FC236}">
                <a16:creationId xmlns:a16="http://schemas.microsoft.com/office/drawing/2014/main" id="{B15CBD6E-CF9A-D141-9596-D4AF3C0364A4}"/>
              </a:ext>
            </a:extLst>
          </p:cNvPr>
          <p:cNvSpPr/>
          <p:nvPr/>
        </p:nvSpPr>
        <p:spPr>
          <a:xfrm>
            <a:off x="6400800" y="3161490"/>
            <a:ext cx="933855" cy="262646"/>
          </a:xfrm>
          <a:prstGeom prst="rect">
            <a:avLst/>
          </a:prstGeom>
          <a:solidFill>
            <a:srgbClr val="39AB4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C0A05A3E-4159-ED46-9FF6-4D9CA1B30B3F}"/>
              </a:ext>
            </a:extLst>
          </p:cNvPr>
          <p:cNvSpPr/>
          <p:nvPr/>
        </p:nvSpPr>
        <p:spPr>
          <a:xfrm>
            <a:off x="7286079" y="3458523"/>
            <a:ext cx="1094950" cy="262646"/>
          </a:xfrm>
          <a:prstGeom prst="rect">
            <a:avLst/>
          </a:prstGeom>
          <a:solidFill>
            <a:srgbClr val="39AB4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D105B79F-7B00-C240-9031-63FAE0A87C2F}"/>
              </a:ext>
            </a:extLst>
          </p:cNvPr>
          <p:cNvSpPr/>
          <p:nvPr/>
        </p:nvSpPr>
        <p:spPr>
          <a:xfrm>
            <a:off x="1176489" y="3732260"/>
            <a:ext cx="6109590" cy="262646"/>
          </a:xfrm>
          <a:prstGeom prst="rect">
            <a:avLst/>
          </a:prstGeom>
          <a:solidFill>
            <a:srgbClr val="39AB4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2B7BEBA6-6C44-0748-B39E-DC2B4C250AAE}"/>
              </a:ext>
            </a:extLst>
          </p:cNvPr>
          <p:cNvSpPr/>
          <p:nvPr/>
        </p:nvSpPr>
        <p:spPr>
          <a:xfrm>
            <a:off x="3381522" y="3458523"/>
            <a:ext cx="2075382" cy="262646"/>
          </a:xfrm>
          <a:prstGeom prst="rect">
            <a:avLst/>
          </a:prstGeom>
          <a:solidFill>
            <a:srgbClr val="FDAD2D">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38">
            <a:extLst>
              <a:ext uri="{FF2B5EF4-FFF2-40B4-BE49-F238E27FC236}">
                <a16:creationId xmlns:a16="http://schemas.microsoft.com/office/drawing/2014/main" id="{D7DAB9D6-56E9-C941-8249-6865BD8F43CF}"/>
              </a:ext>
            </a:extLst>
          </p:cNvPr>
          <p:cNvSpPr/>
          <p:nvPr/>
        </p:nvSpPr>
        <p:spPr>
          <a:xfrm>
            <a:off x="7056283" y="4171707"/>
            <a:ext cx="577711" cy="262646"/>
          </a:xfrm>
          <a:prstGeom prst="rect">
            <a:avLst/>
          </a:prstGeom>
          <a:solidFill>
            <a:srgbClr val="FDAD2D">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a:extLst>
              <a:ext uri="{FF2B5EF4-FFF2-40B4-BE49-F238E27FC236}">
                <a16:creationId xmlns:a16="http://schemas.microsoft.com/office/drawing/2014/main" id="{EBF58602-C3BD-E140-A061-91477904E8E8}"/>
              </a:ext>
            </a:extLst>
          </p:cNvPr>
          <p:cNvSpPr/>
          <p:nvPr/>
        </p:nvSpPr>
        <p:spPr>
          <a:xfrm>
            <a:off x="5764979" y="5017279"/>
            <a:ext cx="1481395" cy="262646"/>
          </a:xfrm>
          <a:prstGeom prst="rect">
            <a:avLst/>
          </a:prstGeom>
          <a:solidFill>
            <a:srgbClr val="FDAD2D">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a:extLst>
              <a:ext uri="{FF2B5EF4-FFF2-40B4-BE49-F238E27FC236}">
                <a16:creationId xmlns:a16="http://schemas.microsoft.com/office/drawing/2014/main" id="{63E06442-2991-E947-B47C-08781D333CCE}"/>
              </a:ext>
            </a:extLst>
          </p:cNvPr>
          <p:cNvSpPr/>
          <p:nvPr/>
        </p:nvSpPr>
        <p:spPr>
          <a:xfrm>
            <a:off x="1176488" y="5296310"/>
            <a:ext cx="1884621" cy="262646"/>
          </a:xfrm>
          <a:prstGeom prst="rect">
            <a:avLst/>
          </a:prstGeom>
          <a:solidFill>
            <a:srgbClr val="39AB4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a:extLst>
              <a:ext uri="{FF2B5EF4-FFF2-40B4-BE49-F238E27FC236}">
                <a16:creationId xmlns:a16="http://schemas.microsoft.com/office/drawing/2014/main" id="{6C1A2585-107B-3B40-B9D8-B6FC4F700191}"/>
              </a:ext>
            </a:extLst>
          </p:cNvPr>
          <p:cNvSpPr/>
          <p:nvPr/>
        </p:nvSpPr>
        <p:spPr>
          <a:xfrm>
            <a:off x="6915417" y="4448619"/>
            <a:ext cx="281731" cy="262646"/>
          </a:xfrm>
          <a:prstGeom prst="rect">
            <a:avLst/>
          </a:prstGeom>
          <a:solidFill>
            <a:srgbClr val="0070C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a:extLst>
              <a:ext uri="{FF2B5EF4-FFF2-40B4-BE49-F238E27FC236}">
                <a16:creationId xmlns:a16="http://schemas.microsoft.com/office/drawing/2014/main" id="{86D21C5F-5CEF-C14C-9AC4-FC2A05B02C73}"/>
              </a:ext>
            </a:extLst>
          </p:cNvPr>
          <p:cNvSpPr/>
          <p:nvPr/>
        </p:nvSpPr>
        <p:spPr>
          <a:xfrm>
            <a:off x="5496192" y="4728019"/>
            <a:ext cx="281731" cy="262646"/>
          </a:xfrm>
          <a:prstGeom prst="rect">
            <a:avLst/>
          </a:prstGeom>
          <a:solidFill>
            <a:srgbClr val="0070C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43">
            <a:extLst>
              <a:ext uri="{FF2B5EF4-FFF2-40B4-BE49-F238E27FC236}">
                <a16:creationId xmlns:a16="http://schemas.microsoft.com/office/drawing/2014/main" id="{24873942-B39A-C949-BB5C-85379A201C16}"/>
              </a:ext>
            </a:extLst>
          </p:cNvPr>
          <p:cNvSpPr/>
          <p:nvPr/>
        </p:nvSpPr>
        <p:spPr>
          <a:xfrm>
            <a:off x="7893317" y="4724844"/>
            <a:ext cx="281731" cy="262646"/>
          </a:xfrm>
          <a:prstGeom prst="rect">
            <a:avLst/>
          </a:prstGeom>
          <a:solidFill>
            <a:srgbClr val="0070C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3">
            <a:extLst>
              <a:ext uri="{FF2B5EF4-FFF2-40B4-BE49-F238E27FC236}">
                <a16:creationId xmlns:a16="http://schemas.microsoft.com/office/drawing/2014/main" id="{2728DAD0-319F-424C-BA15-A3E3EEA08D10}"/>
              </a:ext>
            </a:extLst>
          </p:cNvPr>
          <p:cNvSpPr>
            <a:spLocks noChangeArrowheads="1"/>
          </p:cNvSpPr>
          <p:nvPr/>
        </p:nvSpPr>
        <p:spPr bwMode="auto">
          <a:xfrm>
            <a:off x="1103775" y="1002032"/>
            <a:ext cx="7388471" cy="56123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eaLnBrk="1" hangingPunct="1">
              <a:spcBef>
                <a:spcPts val="1500"/>
              </a:spcBef>
            </a:pPr>
            <a:r>
              <a:rPr lang="en-GB" altLang="en-US" dirty="0">
                <a:solidFill>
                  <a:srgbClr val="414042"/>
                </a:solidFill>
              </a:rPr>
              <a:t>The equipment was operated by two operators, Jack Phillips and Harold Bride, who worked in shifts, taking turns to </a:t>
            </a:r>
            <a:r>
              <a:rPr lang="en-US" altLang="en-US" dirty="0">
                <a:solidFill>
                  <a:srgbClr val="414042"/>
                </a:solidFill>
              </a:rPr>
              <a:t>send and receive messages.</a:t>
            </a:r>
            <a:r>
              <a:rPr lang="en-GB" altLang="en-US" dirty="0">
                <a:solidFill>
                  <a:srgbClr val="414042"/>
                </a:solidFill>
              </a:rPr>
              <a:t> Most of the messages would have been from first class passengers sending messages to their </a:t>
            </a:r>
            <a:r>
              <a:rPr lang="en-US" altLang="en-US" dirty="0">
                <a:solidFill>
                  <a:srgbClr val="414042"/>
                </a:solidFill>
              </a:rPr>
              <a:t>friends, a bit like text messages are sent today.</a:t>
            </a:r>
            <a:endParaRPr lang="en-GB" altLang="en-US" dirty="0">
              <a:solidFill>
                <a:srgbClr val="414042"/>
              </a:solidFill>
            </a:endParaRPr>
          </a:p>
          <a:p>
            <a:pPr eaLnBrk="1" hangingPunct="1">
              <a:spcBef>
                <a:spcPts val="1500"/>
              </a:spcBef>
            </a:pPr>
            <a:r>
              <a:rPr lang="en-GB" altLang="en-US" dirty="0">
                <a:solidFill>
                  <a:srgbClr val="414042"/>
                </a:solidFill>
              </a:rPr>
              <a:t>The ‘wireless’, as it was known, was also used to send and receive important safety information, and this was so on the night of 12th April 1912. Detailed advice about the location of icefields, received as multiple warnings throughout the day, went unheeded. Why were those warnings </a:t>
            </a:r>
            <a:r>
              <a:rPr lang="en-US" altLang="en-US" dirty="0">
                <a:solidFill>
                  <a:srgbClr val="414042"/>
                </a:solidFill>
              </a:rPr>
              <a:t>ignored</a:t>
            </a:r>
            <a:r>
              <a:rPr lang="en-GB" altLang="en-US" dirty="0">
                <a:solidFill>
                  <a:srgbClr val="414042"/>
                </a:solidFill>
              </a:rPr>
              <a:t>? Other ships in the area stopped.</a:t>
            </a:r>
          </a:p>
          <a:p>
            <a:pPr eaLnBrk="1" hangingPunct="1">
              <a:spcBef>
                <a:spcPts val="1500"/>
              </a:spcBef>
            </a:pPr>
            <a:r>
              <a:rPr lang="en-GB" altLang="en-US" dirty="0">
                <a:solidFill>
                  <a:srgbClr val="414042"/>
                </a:solidFill>
              </a:rPr>
              <a:t>Jack Phillips was sending and receiving communications when the last and most specific message was received. Because it did not carry the prefix M</a:t>
            </a:r>
            <a:r>
              <a:rPr lang="en-US" altLang="en-US" dirty="0">
                <a:solidFill>
                  <a:srgbClr val="414042"/>
                </a:solidFill>
              </a:rPr>
              <a:t>SG, Phillips presumed it was non-urgent and he returned to sending passengers’ messages.</a:t>
            </a:r>
            <a:r>
              <a:rPr lang="en-GB" altLang="en-US" dirty="0">
                <a:solidFill>
                  <a:srgbClr val="414042"/>
                </a:solidFill>
              </a:rPr>
              <a:t> Shortly after</a:t>
            </a:r>
            <a:r>
              <a:rPr lang="en-US" altLang="en-US" dirty="0">
                <a:solidFill>
                  <a:srgbClr val="414042"/>
                </a:solidFill>
              </a:rPr>
              <a:t>, the ship s</a:t>
            </a:r>
            <a:r>
              <a:rPr lang="en-GB" altLang="en-US" dirty="0">
                <a:solidFill>
                  <a:srgbClr val="414042"/>
                </a:solidFill>
              </a:rPr>
              <a:t>truck an iceberg, ripping a 90 metre gash in its hull,</a:t>
            </a:r>
            <a:r>
              <a:rPr lang="en-US" altLang="en-US" dirty="0">
                <a:solidFill>
                  <a:srgbClr val="414042"/>
                </a:solidFill>
              </a:rPr>
              <a:t> and water began flooding in.</a:t>
            </a:r>
            <a:endParaRPr lang="en-GB" altLang="en-US" dirty="0">
              <a:solidFill>
                <a:srgbClr val="414042"/>
              </a:solidFill>
            </a:endParaRPr>
          </a:p>
        </p:txBody>
      </p:sp>
      <p:sp>
        <p:nvSpPr>
          <p:cNvPr id="7" name="Oval 6">
            <a:extLst>
              <a:ext uri="{FF2B5EF4-FFF2-40B4-BE49-F238E27FC236}">
                <a16:creationId xmlns:a16="http://schemas.microsoft.com/office/drawing/2014/main" id="{C0E57601-6941-AE45-A95A-617BB05FFED9}"/>
              </a:ext>
            </a:extLst>
          </p:cNvPr>
          <p:cNvSpPr/>
          <p:nvPr/>
        </p:nvSpPr>
        <p:spPr>
          <a:xfrm>
            <a:off x="1607419" y="1011657"/>
            <a:ext cx="1174282" cy="374381"/>
          </a:xfrm>
          <a:prstGeom prst="ellipse">
            <a:avLst/>
          </a:prstGeom>
          <a:noFill/>
          <a:ln w="28575">
            <a:solidFill>
              <a:srgbClr val="CC00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a:extLst>
              <a:ext uri="{FF2B5EF4-FFF2-40B4-BE49-F238E27FC236}">
                <a16:creationId xmlns:a16="http://schemas.microsoft.com/office/drawing/2014/main" id="{7F4DC933-82DA-D14E-AAA7-5382CC896B57}"/>
              </a:ext>
            </a:extLst>
          </p:cNvPr>
          <p:cNvSpPr/>
          <p:nvPr/>
        </p:nvSpPr>
        <p:spPr>
          <a:xfrm>
            <a:off x="1578544" y="2535372"/>
            <a:ext cx="1174282" cy="385323"/>
          </a:xfrm>
          <a:prstGeom prst="ellipse">
            <a:avLst/>
          </a:prstGeom>
          <a:noFill/>
          <a:ln w="28575">
            <a:solidFill>
              <a:srgbClr val="CC00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Arc 17">
            <a:extLst>
              <a:ext uri="{FF2B5EF4-FFF2-40B4-BE49-F238E27FC236}">
                <a16:creationId xmlns:a16="http://schemas.microsoft.com/office/drawing/2014/main" id="{4843A8A2-94F0-7B4F-9CAC-BD482898A6A1}"/>
              </a:ext>
            </a:extLst>
          </p:cNvPr>
          <p:cNvSpPr/>
          <p:nvPr/>
        </p:nvSpPr>
        <p:spPr>
          <a:xfrm>
            <a:off x="737864" y="296745"/>
            <a:ext cx="1419436" cy="2315826"/>
          </a:xfrm>
          <a:custGeom>
            <a:avLst/>
            <a:gdLst>
              <a:gd name="connsiteX0" fmla="*/ 967339 w 1934678"/>
              <a:gd name="connsiteY0" fmla="*/ 0 h 1376412"/>
              <a:gd name="connsiteX1" fmla="*/ 1934678 w 1934678"/>
              <a:gd name="connsiteY1" fmla="*/ 688206 h 1376412"/>
              <a:gd name="connsiteX2" fmla="*/ 967339 w 1934678"/>
              <a:gd name="connsiteY2" fmla="*/ 688206 h 1376412"/>
              <a:gd name="connsiteX3" fmla="*/ 967339 w 1934678"/>
              <a:gd name="connsiteY3" fmla="*/ 0 h 1376412"/>
              <a:gd name="connsiteX0" fmla="*/ 967339 w 1934678"/>
              <a:gd name="connsiteY0" fmla="*/ 0 h 1376412"/>
              <a:gd name="connsiteX1" fmla="*/ 1934678 w 1934678"/>
              <a:gd name="connsiteY1" fmla="*/ 688206 h 1376412"/>
              <a:gd name="connsiteX0" fmla="*/ 0 w 967350"/>
              <a:gd name="connsiteY0" fmla="*/ 0 h 2319688"/>
              <a:gd name="connsiteX1" fmla="*/ 967339 w 967350"/>
              <a:gd name="connsiteY1" fmla="*/ 688206 h 2319688"/>
              <a:gd name="connsiteX2" fmla="*/ 0 w 967350"/>
              <a:gd name="connsiteY2" fmla="*/ 688206 h 2319688"/>
              <a:gd name="connsiteX3" fmla="*/ 0 w 967350"/>
              <a:gd name="connsiteY3" fmla="*/ 0 h 2319688"/>
              <a:gd name="connsiteX0" fmla="*/ 442762 w 967350"/>
              <a:gd name="connsiteY0" fmla="*/ 2319688 h 2319688"/>
              <a:gd name="connsiteX1" fmla="*/ 967339 w 967350"/>
              <a:gd name="connsiteY1" fmla="*/ 688206 h 2319688"/>
              <a:gd name="connsiteX0" fmla="*/ 314075 w 1281414"/>
              <a:gd name="connsiteY0" fmla="*/ 0 h 2319688"/>
              <a:gd name="connsiteX1" fmla="*/ 1281414 w 1281414"/>
              <a:gd name="connsiteY1" fmla="*/ 688206 h 2319688"/>
              <a:gd name="connsiteX2" fmla="*/ 314075 w 1281414"/>
              <a:gd name="connsiteY2" fmla="*/ 688206 h 2319688"/>
              <a:gd name="connsiteX3" fmla="*/ 314075 w 1281414"/>
              <a:gd name="connsiteY3" fmla="*/ 0 h 2319688"/>
              <a:gd name="connsiteX0" fmla="*/ 756837 w 1281414"/>
              <a:gd name="connsiteY0" fmla="*/ 2319688 h 2319688"/>
              <a:gd name="connsiteX1" fmla="*/ 1281414 w 1281414"/>
              <a:gd name="connsiteY1" fmla="*/ 688206 h 2319688"/>
              <a:gd name="connsiteX0" fmla="*/ 308486 w 1304701"/>
              <a:gd name="connsiteY0" fmla="*/ 0 h 2319688"/>
              <a:gd name="connsiteX1" fmla="*/ 1275825 w 1304701"/>
              <a:gd name="connsiteY1" fmla="*/ 688206 h 2319688"/>
              <a:gd name="connsiteX2" fmla="*/ 308486 w 1304701"/>
              <a:gd name="connsiteY2" fmla="*/ 688206 h 2319688"/>
              <a:gd name="connsiteX3" fmla="*/ 308486 w 1304701"/>
              <a:gd name="connsiteY3" fmla="*/ 0 h 2319688"/>
              <a:gd name="connsiteX0" fmla="*/ 751248 w 1304701"/>
              <a:gd name="connsiteY0" fmla="*/ 2319688 h 2319688"/>
              <a:gd name="connsiteX1" fmla="*/ 1304701 w 1304701"/>
              <a:gd name="connsiteY1" fmla="*/ 668956 h 2319688"/>
              <a:gd name="connsiteX0" fmla="*/ 532670 w 1528885"/>
              <a:gd name="connsiteY0" fmla="*/ 0 h 2319688"/>
              <a:gd name="connsiteX1" fmla="*/ 1500009 w 1528885"/>
              <a:gd name="connsiteY1" fmla="*/ 688206 h 2319688"/>
              <a:gd name="connsiteX2" fmla="*/ 532670 w 1528885"/>
              <a:gd name="connsiteY2" fmla="*/ 688206 h 2319688"/>
              <a:gd name="connsiteX3" fmla="*/ 532670 w 1528885"/>
              <a:gd name="connsiteY3" fmla="*/ 0 h 2319688"/>
              <a:gd name="connsiteX0" fmla="*/ 975432 w 1528885"/>
              <a:gd name="connsiteY0" fmla="*/ 2319688 h 2319688"/>
              <a:gd name="connsiteX1" fmla="*/ 1528885 w 1528885"/>
              <a:gd name="connsiteY1" fmla="*/ 668956 h 2319688"/>
              <a:gd name="connsiteX0" fmla="*/ 624988 w 1592327"/>
              <a:gd name="connsiteY0" fmla="*/ 0 h 2319688"/>
              <a:gd name="connsiteX1" fmla="*/ 1592327 w 1592327"/>
              <a:gd name="connsiteY1" fmla="*/ 688206 h 2319688"/>
              <a:gd name="connsiteX2" fmla="*/ 624988 w 1592327"/>
              <a:gd name="connsiteY2" fmla="*/ 688206 h 2319688"/>
              <a:gd name="connsiteX3" fmla="*/ 624988 w 1592327"/>
              <a:gd name="connsiteY3" fmla="*/ 0 h 2319688"/>
              <a:gd name="connsiteX0" fmla="*/ 1067750 w 1592327"/>
              <a:gd name="connsiteY0" fmla="*/ 2319688 h 2319688"/>
              <a:gd name="connsiteX1" fmla="*/ 1332445 w 1592327"/>
              <a:gd name="connsiteY1" fmla="*/ 736332 h 2319688"/>
              <a:gd name="connsiteX0" fmla="*/ 641484 w 1608823"/>
              <a:gd name="connsiteY0" fmla="*/ 0 h 2319688"/>
              <a:gd name="connsiteX1" fmla="*/ 1608823 w 1608823"/>
              <a:gd name="connsiteY1" fmla="*/ 688206 h 2319688"/>
              <a:gd name="connsiteX2" fmla="*/ 641484 w 1608823"/>
              <a:gd name="connsiteY2" fmla="*/ 688206 h 2319688"/>
              <a:gd name="connsiteX3" fmla="*/ 641484 w 1608823"/>
              <a:gd name="connsiteY3" fmla="*/ 0 h 2319688"/>
              <a:gd name="connsiteX0" fmla="*/ 1084246 w 1608823"/>
              <a:gd name="connsiteY0" fmla="*/ 2319688 h 2319688"/>
              <a:gd name="connsiteX1" fmla="*/ 1348941 w 1608823"/>
              <a:gd name="connsiteY1" fmla="*/ 736332 h 2319688"/>
              <a:gd name="connsiteX0" fmla="*/ 592154 w 1559493"/>
              <a:gd name="connsiteY0" fmla="*/ 0 h 2319688"/>
              <a:gd name="connsiteX1" fmla="*/ 1559493 w 1559493"/>
              <a:gd name="connsiteY1" fmla="*/ 688206 h 2319688"/>
              <a:gd name="connsiteX2" fmla="*/ 592154 w 1559493"/>
              <a:gd name="connsiteY2" fmla="*/ 688206 h 2319688"/>
              <a:gd name="connsiteX3" fmla="*/ 592154 w 1559493"/>
              <a:gd name="connsiteY3" fmla="*/ 0 h 2319688"/>
              <a:gd name="connsiteX0" fmla="*/ 1111918 w 1559493"/>
              <a:gd name="connsiteY0" fmla="*/ 2319688 h 2319688"/>
              <a:gd name="connsiteX1" fmla="*/ 1299611 w 1559493"/>
              <a:gd name="connsiteY1" fmla="*/ 736332 h 2319688"/>
              <a:gd name="connsiteX0" fmla="*/ 575099 w 1542438"/>
              <a:gd name="connsiteY0" fmla="*/ 0 h 2319688"/>
              <a:gd name="connsiteX1" fmla="*/ 1542438 w 1542438"/>
              <a:gd name="connsiteY1" fmla="*/ 688206 h 2319688"/>
              <a:gd name="connsiteX2" fmla="*/ 575099 w 1542438"/>
              <a:gd name="connsiteY2" fmla="*/ 688206 h 2319688"/>
              <a:gd name="connsiteX3" fmla="*/ 575099 w 1542438"/>
              <a:gd name="connsiteY3" fmla="*/ 0 h 2319688"/>
              <a:gd name="connsiteX0" fmla="*/ 1094863 w 1542438"/>
              <a:gd name="connsiteY0" fmla="*/ 2319688 h 2319688"/>
              <a:gd name="connsiteX1" fmla="*/ 1282556 w 1542438"/>
              <a:gd name="connsiteY1" fmla="*/ 736332 h 2319688"/>
              <a:gd name="connsiteX0" fmla="*/ 484885 w 1461849"/>
              <a:gd name="connsiteY0" fmla="*/ 0 h 2319688"/>
              <a:gd name="connsiteX1" fmla="*/ 1452224 w 1461849"/>
              <a:gd name="connsiteY1" fmla="*/ 688206 h 2319688"/>
              <a:gd name="connsiteX2" fmla="*/ 484885 w 1461849"/>
              <a:gd name="connsiteY2" fmla="*/ 688206 h 2319688"/>
              <a:gd name="connsiteX3" fmla="*/ 484885 w 1461849"/>
              <a:gd name="connsiteY3" fmla="*/ 0 h 2319688"/>
              <a:gd name="connsiteX0" fmla="*/ 1004649 w 1461849"/>
              <a:gd name="connsiteY0" fmla="*/ 2319688 h 2319688"/>
              <a:gd name="connsiteX1" fmla="*/ 1461849 w 1461849"/>
              <a:gd name="connsiteY1" fmla="*/ 717082 h 2319688"/>
              <a:gd name="connsiteX0" fmla="*/ 555227 w 1532191"/>
              <a:gd name="connsiteY0" fmla="*/ 0 h 2319688"/>
              <a:gd name="connsiteX1" fmla="*/ 1522566 w 1532191"/>
              <a:gd name="connsiteY1" fmla="*/ 688206 h 2319688"/>
              <a:gd name="connsiteX2" fmla="*/ 555227 w 1532191"/>
              <a:gd name="connsiteY2" fmla="*/ 688206 h 2319688"/>
              <a:gd name="connsiteX3" fmla="*/ 555227 w 1532191"/>
              <a:gd name="connsiteY3" fmla="*/ 0 h 2319688"/>
              <a:gd name="connsiteX0" fmla="*/ 1074991 w 1532191"/>
              <a:gd name="connsiteY0" fmla="*/ 2319688 h 2319688"/>
              <a:gd name="connsiteX1" fmla="*/ 1532191 w 1532191"/>
              <a:gd name="connsiteY1" fmla="*/ 717082 h 2319688"/>
              <a:gd name="connsiteX0" fmla="*/ 602296 w 1579260"/>
              <a:gd name="connsiteY0" fmla="*/ 0 h 2319688"/>
              <a:gd name="connsiteX1" fmla="*/ 1569635 w 1579260"/>
              <a:gd name="connsiteY1" fmla="*/ 688206 h 2319688"/>
              <a:gd name="connsiteX2" fmla="*/ 602296 w 1579260"/>
              <a:gd name="connsiteY2" fmla="*/ 688206 h 2319688"/>
              <a:gd name="connsiteX3" fmla="*/ 602296 w 1579260"/>
              <a:gd name="connsiteY3" fmla="*/ 0 h 2319688"/>
              <a:gd name="connsiteX0" fmla="*/ 1122060 w 1579260"/>
              <a:gd name="connsiteY0" fmla="*/ 2319688 h 2319688"/>
              <a:gd name="connsiteX1" fmla="*/ 1579260 w 1579260"/>
              <a:gd name="connsiteY1" fmla="*/ 717082 h 2319688"/>
              <a:gd name="connsiteX0" fmla="*/ 620817 w 1597781"/>
              <a:gd name="connsiteY0" fmla="*/ 0 h 2329314"/>
              <a:gd name="connsiteX1" fmla="*/ 1588156 w 1597781"/>
              <a:gd name="connsiteY1" fmla="*/ 688206 h 2329314"/>
              <a:gd name="connsiteX2" fmla="*/ 620817 w 1597781"/>
              <a:gd name="connsiteY2" fmla="*/ 688206 h 2329314"/>
              <a:gd name="connsiteX3" fmla="*/ 620817 w 1597781"/>
              <a:gd name="connsiteY3" fmla="*/ 0 h 2329314"/>
              <a:gd name="connsiteX0" fmla="*/ 1111706 w 1597781"/>
              <a:gd name="connsiteY0" fmla="*/ 2329314 h 2329314"/>
              <a:gd name="connsiteX1" fmla="*/ 1597781 w 1597781"/>
              <a:gd name="connsiteY1" fmla="*/ 717082 h 2329314"/>
              <a:gd name="connsiteX0" fmla="*/ 562855 w 1539819"/>
              <a:gd name="connsiteY0" fmla="*/ 0 h 2329314"/>
              <a:gd name="connsiteX1" fmla="*/ 1530194 w 1539819"/>
              <a:gd name="connsiteY1" fmla="*/ 688206 h 2329314"/>
              <a:gd name="connsiteX2" fmla="*/ 562855 w 1539819"/>
              <a:gd name="connsiteY2" fmla="*/ 688206 h 2329314"/>
              <a:gd name="connsiteX3" fmla="*/ 562855 w 1539819"/>
              <a:gd name="connsiteY3" fmla="*/ 0 h 2329314"/>
              <a:gd name="connsiteX0" fmla="*/ 1053744 w 1539819"/>
              <a:gd name="connsiteY0" fmla="*/ 2329314 h 2329314"/>
              <a:gd name="connsiteX1" fmla="*/ 1539819 w 1539819"/>
              <a:gd name="connsiteY1" fmla="*/ 717082 h 2329314"/>
              <a:gd name="connsiteX0" fmla="*/ 580025 w 1556989"/>
              <a:gd name="connsiteY0" fmla="*/ 0 h 2329314"/>
              <a:gd name="connsiteX1" fmla="*/ 1547364 w 1556989"/>
              <a:gd name="connsiteY1" fmla="*/ 688206 h 2329314"/>
              <a:gd name="connsiteX2" fmla="*/ 580025 w 1556989"/>
              <a:gd name="connsiteY2" fmla="*/ 688206 h 2329314"/>
              <a:gd name="connsiteX3" fmla="*/ 580025 w 1556989"/>
              <a:gd name="connsiteY3" fmla="*/ 0 h 2329314"/>
              <a:gd name="connsiteX0" fmla="*/ 1070914 w 1556989"/>
              <a:gd name="connsiteY0" fmla="*/ 2329314 h 2329314"/>
              <a:gd name="connsiteX1" fmla="*/ 1556989 w 1556989"/>
              <a:gd name="connsiteY1" fmla="*/ 717082 h 2329314"/>
              <a:gd name="connsiteX0" fmla="*/ 557192 w 1534156"/>
              <a:gd name="connsiteY0" fmla="*/ 0 h 2329314"/>
              <a:gd name="connsiteX1" fmla="*/ 1524531 w 1534156"/>
              <a:gd name="connsiteY1" fmla="*/ 688206 h 2329314"/>
              <a:gd name="connsiteX2" fmla="*/ 557192 w 1534156"/>
              <a:gd name="connsiteY2" fmla="*/ 688206 h 2329314"/>
              <a:gd name="connsiteX3" fmla="*/ 557192 w 1534156"/>
              <a:gd name="connsiteY3" fmla="*/ 0 h 2329314"/>
              <a:gd name="connsiteX0" fmla="*/ 1048081 w 1534156"/>
              <a:gd name="connsiteY0" fmla="*/ 2329314 h 2329314"/>
              <a:gd name="connsiteX1" fmla="*/ 1534156 w 1534156"/>
              <a:gd name="connsiteY1" fmla="*/ 717082 h 2329314"/>
              <a:gd name="connsiteX0" fmla="*/ 575745 w 1552709"/>
              <a:gd name="connsiteY0" fmla="*/ 0 h 2338939"/>
              <a:gd name="connsiteX1" fmla="*/ 1543084 w 1552709"/>
              <a:gd name="connsiteY1" fmla="*/ 688206 h 2338939"/>
              <a:gd name="connsiteX2" fmla="*/ 575745 w 1552709"/>
              <a:gd name="connsiteY2" fmla="*/ 688206 h 2338939"/>
              <a:gd name="connsiteX3" fmla="*/ 575745 w 1552709"/>
              <a:gd name="connsiteY3" fmla="*/ 0 h 2338939"/>
              <a:gd name="connsiteX0" fmla="*/ 1037758 w 1552709"/>
              <a:gd name="connsiteY0" fmla="*/ 2338939 h 2338939"/>
              <a:gd name="connsiteX1" fmla="*/ 1552709 w 1552709"/>
              <a:gd name="connsiteY1" fmla="*/ 717082 h 2338939"/>
              <a:gd name="connsiteX0" fmla="*/ 484716 w 1461680"/>
              <a:gd name="connsiteY0" fmla="*/ 0 h 2338939"/>
              <a:gd name="connsiteX1" fmla="*/ 1452055 w 1461680"/>
              <a:gd name="connsiteY1" fmla="*/ 688206 h 2338939"/>
              <a:gd name="connsiteX2" fmla="*/ 484716 w 1461680"/>
              <a:gd name="connsiteY2" fmla="*/ 688206 h 2338939"/>
              <a:gd name="connsiteX3" fmla="*/ 484716 w 1461680"/>
              <a:gd name="connsiteY3" fmla="*/ 0 h 2338939"/>
              <a:gd name="connsiteX0" fmla="*/ 946729 w 1461680"/>
              <a:gd name="connsiteY0" fmla="*/ 2338939 h 2338939"/>
              <a:gd name="connsiteX1" fmla="*/ 1461680 w 1461680"/>
              <a:gd name="connsiteY1" fmla="*/ 717082 h 2338939"/>
              <a:gd name="connsiteX0" fmla="*/ 442472 w 1419436"/>
              <a:gd name="connsiteY0" fmla="*/ 0 h 2310063"/>
              <a:gd name="connsiteX1" fmla="*/ 1409811 w 1419436"/>
              <a:gd name="connsiteY1" fmla="*/ 688206 h 2310063"/>
              <a:gd name="connsiteX2" fmla="*/ 442472 w 1419436"/>
              <a:gd name="connsiteY2" fmla="*/ 688206 h 2310063"/>
              <a:gd name="connsiteX3" fmla="*/ 442472 w 1419436"/>
              <a:gd name="connsiteY3" fmla="*/ 0 h 2310063"/>
              <a:gd name="connsiteX0" fmla="*/ 971861 w 1419436"/>
              <a:gd name="connsiteY0" fmla="*/ 2310063 h 2310063"/>
              <a:gd name="connsiteX1" fmla="*/ 1419436 w 1419436"/>
              <a:gd name="connsiteY1" fmla="*/ 717082 h 2310063"/>
            </a:gdLst>
            <a:ahLst/>
            <a:cxnLst>
              <a:cxn ang="0">
                <a:pos x="connsiteX0" y="connsiteY0"/>
              </a:cxn>
              <a:cxn ang="0">
                <a:pos x="connsiteX1" y="connsiteY1"/>
              </a:cxn>
            </a:cxnLst>
            <a:rect l="l" t="t" r="r" b="b"/>
            <a:pathLst>
              <a:path w="1419436" h="2310063" stroke="0" extrusionOk="0">
                <a:moveTo>
                  <a:pt x="442472" y="0"/>
                </a:moveTo>
                <a:cubicBezTo>
                  <a:pt x="976719" y="0"/>
                  <a:pt x="1409811" y="308120"/>
                  <a:pt x="1409811" y="688206"/>
                </a:cubicBezTo>
                <a:lnTo>
                  <a:pt x="442472" y="688206"/>
                </a:lnTo>
                <a:lnTo>
                  <a:pt x="442472" y="0"/>
                </a:lnTo>
                <a:close/>
              </a:path>
              <a:path w="1419436" h="2310063" fill="none">
                <a:moveTo>
                  <a:pt x="971861" y="2310063"/>
                </a:moveTo>
                <a:cubicBezTo>
                  <a:pt x="-649950" y="2069431"/>
                  <a:pt x="-62856" y="250370"/>
                  <a:pt x="1419436" y="717082"/>
                </a:cubicBezTo>
              </a:path>
            </a:pathLst>
          </a:custGeom>
          <a:ln w="28575">
            <a:solidFill>
              <a:srgbClr val="CC009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13018022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EE4B5D5-59AF-8042-8FB7-200DB7573EFA}"/>
              </a:ext>
            </a:extLst>
          </p:cNvPr>
          <p:cNvSpPr txBox="1"/>
          <p:nvPr/>
        </p:nvSpPr>
        <p:spPr>
          <a:xfrm>
            <a:off x="11816179" y="7341833"/>
            <a:ext cx="184731" cy="369332"/>
          </a:xfrm>
          <a:prstGeom prst="rect">
            <a:avLst/>
          </a:prstGeom>
          <a:noFill/>
        </p:spPr>
        <p:txBody>
          <a:bodyPr wrap="none" rtlCol="0">
            <a:spAutoFit/>
          </a:bodyPr>
          <a:lstStyle/>
          <a:p>
            <a:endParaRPr lang="en-US" dirty="0"/>
          </a:p>
        </p:txBody>
      </p:sp>
      <p:sp>
        <p:nvSpPr>
          <p:cNvPr id="8" name="Rectangle 7">
            <a:extLst>
              <a:ext uri="{FF2B5EF4-FFF2-40B4-BE49-F238E27FC236}">
                <a16:creationId xmlns:a16="http://schemas.microsoft.com/office/drawing/2014/main" id="{BB6CACAB-76F3-F94A-9115-65C0A8471FED}"/>
              </a:ext>
            </a:extLst>
          </p:cNvPr>
          <p:cNvSpPr/>
          <p:nvPr/>
        </p:nvSpPr>
        <p:spPr>
          <a:xfrm>
            <a:off x="666981" y="661381"/>
            <a:ext cx="1549651" cy="646719"/>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3</a:t>
            </a:r>
            <a:endParaRPr lang="en-GB" altLang="en-US" sz="1600" dirty="0">
              <a:solidFill>
                <a:prstClr val="white"/>
              </a:solidFill>
              <a:latin typeface="Comic Sans MS" panose="030F0902030302020204" pitchFamily="66" charset="0"/>
            </a:endParaRPr>
          </a:p>
        </p:txBody>
      </p:sp>
      <p:sp>
        <p:nvSpPr>
          <p:cNvPr id="9" name="Rectangle 3">
            <a:extLst>
              <a:ext uri="{FF2B5EF4-FFF2-40B4-BE49-F238E27FC236}">
                <a16:creationId xmlns:a16="http://schemas.microsoft.com/office/drawing/2014/main" id="{B068978A-E598-F24C-8826-82E192164E17}"/>
              </a:ext>
            </a:extLst>
          </p:cNvPr>
          <p:cNvSpPr>
            <a:spLocks noChangeArrowheads="1"/>
          </p:cNvSpPr>
          <p:nvPr/>
        </p:nvSpPr>
        <p:spPr bwMode="auto">
          <a:xfrm>
            <a:off x="2813844" y="1124440"/>
            <a:ext cx="8006556" cy="5484454"/>
          </a:xfrm>
          <a:prstGeom prst="rect">
            <a:avLst/>
          </a:prstGeom>
          <a:noFill/>
          <a:ln>
            <a:noFill/>
          </a:ln>
          <a:effectLst/>
          <a:extLst>
            <a:ext uri="{909E8E84-426E-40DD-AFC4-6F175D3DCCD1}">
              <a14:hiddenFill xmlns:a14="http://schemas.microsoft.com/office/drawing/2010/main">
                <a:solidFill>
                  <a:srgbClr val="FFD1E0"/>
                </a:solidFill>
              </a14:hiddenFill>
            </a:ext>
            <a:ext uri="{91240B29-F687-4F45-9708-019B960494DF}">
              <a14:hiddenLine xmlns:a14="http://schemas.microsoft.com/office/drawing/2010/main" w="762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oAutofit/>
          </a:bodyPr>
          <a:lstStyle>
            <a:lvl1pPr marL="266700" indent="-266700">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0" indent="0" eaLnBrk="1" hangingPunct="1">
              <a:spcBef>
                <a:spcPts val="1500"/>
              </a:spcBef>
            </a:pPr>
            <a:r>
              <a:rPr lang="en-GB" altLang="en-US" sz="2000" b="1" dirty="0">
                <a:solidFill>
                  <a:srgbClr val="414042"/>
                </a:solidFill>
              </a:rPr>
              <a:t>We are going to:</a:t>
            </a:r>
          </a:p>
          <a:p>
            <a:pPr marL="342900" indent="-342900" eaLnBrk="1" hangingPunct="1">
              <a:spcBef>
                <a:spcPts val="1500"/>
              </a:spcBef>
              <a:buClr>
                <a:srgbClr val="0070C0"/>
              </a:buClr>
              <a:buFont typeface="Arial" panose="020B0604020202020204" pitchFamily="34" charset="0"/>
              <a:buChar char="•"/>
            </a:pPr>
            <a:r>
              <a:rPr lang="en-GB" altLang="en-US" sz="2000" dirty="0">
                <a:solidFill>
                  <a:srgbClr val="414042"/>
                </a:solidFill>
              </a:rPr>
              <a:t>Look at an example of a report related to the Titanic on the next slide. </a:t>
            </a:r>
          </a:p>
          <a:p>
            <a:pPr marL="342900" indent="-342900" eaLnBrk="1" hangingPunct="1">
              <a:spcBef>
                <a:spcPts val="1500"/>
              </a:spcBef>
              <a:buClr>
                <a:srgbClr val="0070C0"/>
              </a:buClr>
              <a:buFont typeface="Arial" panose="020B0604020202020204" pitchFamily="34" charset="0"/>
              <a:buChar char="•"/>
            </a:pPr>
            <a:r>
              <a:rPr lang="en-GB" altLang="en-US" sz="2000" dirty="0">
                <a:solidFill>
                  <a:srgbClr val="414042"/>
                </a:solidFill>
              </a:rPr>
              <a:t>Devise a ‘tool kit’ of features which may be included.</a:t>
            </a:r>
          </a:p>
          <a:p>
            <a:pPr marL="342900" indent="-342900" eaLnBrk="1" hangingPunct="1">
              <a:spcBef>
                <a:spcPts val="1500"/>
              </a:spcBef>
              <a:buClr>
                <a:srgbClr val="0070C0"/>
              </a:buClr>
              <a:buFont typeface="Arial" panose="020B0604020202020204" pitchFamily="34" charset="0"/>
              <a:buChar char="•"/>
            </a:pPr>
            <a:r>
              <a:rPr lang="en-GB" altLang="en-US" sz="2000" dirty="0">
                <a:solidFill>
                  <a:srgbClr val="414042"/>
                </a:solidFill>
              </a:rPr>
              <a:t>Devise the success criteria drawn from what has been taught and recorded.</a:t>
            </a:r>
          </a:p>
          <a:p>
            <a:pPr marL="342900" indent="-342900" eaLnBrk="1" hangingPunct="1">
              <a:spcBef>
                <a:spcPts val="1500"/>
              </a:spcBef>
              <a:buClr>
                <a:srgbClr val="0070C0"/>
              </a:buClr>
              <a:buFont typeface="Arial" panose="020B0604020202020204" pitchFamily="34" charset="0"/>
              <a:buChar char="•"/>
            </a:pPr>
            <a:r>
              <a:rPr lang="en-GB" altLang="en-US" sz="2000" dirty="0">
                <a:solidFill>
                  <a:srgbClr val="414042"/>
                </a:solidFill>
              </a:rPr>
              <a:t>Orally practise sentences and paragraphs before writing them.</a:t>
            </a:r>
          </a:p>
          <a:p>
            <a:pPr marL="342900" indent="-342900" eaLnBrk="1" hangingPunct="1">
              <a:spcBef>
                <a:spcPts val="1500"/>
              </a:spcBef>
              <a:buClr>
                <a:srgbClr val="0070C0"/>
              </a:buClr>
              <a:buFont typeface="Arial" panose="020B0604020202020204" pitchFamily="34" charset="0"/>
              <a:buChar char="•"/>
            </a:pPr>
            <a:r>
              <a:rPr lang="en-GB" altLang="en-US" sz="2000" dirty="0">
                <a:solidFill>
                  <a:srgbClr val="414042"/>
                </a:solidFill>
              </a:rPr>
              <a:t>Include elements of grammar we have learned in this unit where appropriate.</a:t>
            </a:r>
          </a:p>
          <a:p>
            <a:pPr marL="342900" indent="-342900" eaLnBrk="1" hangingPunct="1">
              <a:spcBef>
                <a:spcPts val="1500"/>
              </a:spcBef>
              <a:buClr>
                <a:srgbClr val="0070C0"/>
              </a:buClr>
              <a:buFont typeface="Arial" panose="020B0604020202020204" pitchFamily="34" charset="0"/>
              <a:buChar char="•"/>
            </a:pPr>
            <a:r>
              <a:rPr lang="en-GB" altLang="en-US" sz="2000" dirty="0">
                <a:solidFill>
                  <a:srgbClr val="414042"/>
                </a:solidFill>
              </a:rPr>
              <a:t>Use the working wall to retrieve previously recorded strategies and techniques.</a:t>
            </a:r>
          </a:p>
        </p:txBody>
      </p:sp>
    </p:spTree>
    <p:extLst>
      <p:ext uri="{BB962C8B-B14F-4D97-AF65-F5344CB8AC3E}">
        <p14:creationId xmlns:p14="http://schemas.microsoft.com/office/powerpoint/2010/main" val="96113245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erson with a mustache&#10;&#10;Description automatically generated with medium confidence">
            <a:extLst>
              <a:ext uri="{FF2B5EF4-FFF2-40B4-BE49-F238E27FC236}">
                <a16:creationId xmlns:a16="http://schemas.microsoft.com/office/drawing/2014/main" id="{44FE6460-2138-044E-A74F-43ACCF9622A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488" y="3577419"/>
            <a:ext cx="1708355" cy="2435675"/>
          </a:xfrm>
          <a:prstGeom prst="rect">
            <a:avLst/>
          </a:prstGeom>
        </p:spPr>
      </p:pic>
      <p:pic>
        <p:nvPicPr>
          <p:cNvPr id="7" name="Picture 6" descr="A person wearing a hat&#10;&#10;Description automatically generated with medium confidence">
            <a:extLst>
              <a:ext uri="{FF2B5EF4-FFF2-40B4-BE49-F238E27FC236}">
                <a16:creationId xmlns:a16="http://schemas.microsoft.com/office/drawing/2014/main" id="{5E4D199E-3E40-9645-B75C-15C3BFE88434}"/>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1"/>
          <a:stretch/>
        </p:blipFill>
        <p:spPr>
          <a:xfrm>
            <a:off x="1158196" y="842884"/>
            <a:ext cx="1706644" cy="2421533"/>
          </a:xfrm>
          <a:prstGeom prst="rect">
            <a:avLst/>
          </a:prstGeom>
        </p:spPr>
      </p:pic>
      <p:sp>
        <p:nvSpPr>
          <p:cNvPr id="2" name="TextBox 1">
            <a:extLst>
              <a:ext uri="{FF2B5EF4-FFF2-40B4-BE49-F238E27FC236}">
                <a16:creationId xmlns:a16="http://schemas.microsoft.com/office/drawing/2014/main" id="{3EE4B5D5-59AF-8042-8FB7-200DB7573EFA}"/>
              </a:ext>
            </a:extLst>
          </p:cNvPr>
          <p:cNvSpPr txBox="1"/>
          <p:nvPr/>
        </p:nvSpPr>
        <p:spPr>
          <a:xfrm>
            <a:off x="11816179" y="7341833"/>
            <a:ext cx="184731" cy="369332"/>
          </a:xfrm>
          <a:prstGeom prst="rect">
            <a:avLst/>
          </a:prstGeom>
          <a:noFill/>
        </p:spPr>
        <p:txBody>
          <a:bodyPr wrap="none" rtlCol="0">
            <a:spAutoFit/>
          </a:bodyPr>
          <a:lstStyle/>
          <a:p>
            <a:endParaRPr lang="en-US" dirty="0"/>
          </a:p>
        </p:txBody>
      </p:sp>
      <p:sp>
        <p:nvSpPr>
          <p:cNvPr id="6" name="Rectangle 4">
            <a:extLst>
              <a:ext uri="{FF2B5EF4-FFF2-40B4-BE49-F238E27FC236}">
                <a16:creationId xmlns:a16="http://schemas.microsoft.com/office/drawing/2014/main" id="{9485E2DD-6273-A94F-AFA1-9EC7F20029CF}"/>
              </a:ext>
            </a:extLst>
          </p:cNvPr>
          <p:cNvSpPr>
            <a:spLocks noChangeArrowheads="1"/>
          </p:cNvSpPr>
          <p:nvPr/>
        </p:nvSpPr>
        <p:spPr bwMode="auto">
          <a:xfrm>
            <a:off x="3302725" y="842884"/>
            <a:ext cx="7765773" cy="55049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eaLnBrk="1" hangingPunct="1">
              <a:spcBef>
                <a:spcPts val="1300"/>
              </a:spcBef>
            </a:pPr>
            <a:r>
              <a:rPr lang="en-GB" altLang="en-US" sz="1500" dirty="0">
                <a:solidFill>
                  <a:srgbClr val="414042"/>
                </a:solidFill>
              </a:rPr>
              <a:t>What was amazing about the Titanic was the diversity of passengers who travelled on her for multifarious reasons. Titanic was a floating town, equipped</a:t>
            </a:r>
            <a:r>
              <a:rPr lang="en-US" altLang="en-US" sz="1500" dirty="0">
                <a:solidFill>
                  <a:srgbClr val="414042"/>
                </a:solidFill>
              </a:rPr>
              <a:t> to cater for everyone’s needs, and </a:t>
            </a:r>
            <a:r>
              <a:rPr lang="en-GB" altLang="en-US" sz="1500" dirty="0">
                <a:solidFill>
                  <a:srgbClr val="414042"/>
                </a:solidFill>
              </a:rPr>
              <a:t>passengers from each strictly divided class w</a:t>
            </a:r>
            <a:r>
              <a:rPr lang="en-US" altLang="en-US" sz="1500" dirty="0">
                <a:solidFill>
                  <a:srgbClr val="414042"/>
                </a:solidFill>
              </a:rPr>
              <a:t>ere carried, </a:t>
            </a:r>
            <a:r>
              <a:rPr lang="en-GB" altLang="en-US" sz="1500" dirty="0">
                <a:solidFill>
                  <a:srgbClr val="414042"/>
                </a:solidFill>
              </a:rPr>
              <a:t>along with servants, kitchen staff, engine crew and officers. All human life was there.</a:t>
            </a:r>
          </a:p>
          <a:p>
            <a:pPr eaLnBrk="1" hangingPunct="1">
              <a:spcBef>
                <a:spcPts val="1300"/>
              </a:spcBef>
            </a:pPr>
            <a:r>
              <a:rPr lang="en-GB" altLang="en-US" sz="1500" dirty="0">
                <a:solidFill>
                  <a:srgbClr val="414042"/>
                </a:solidFill>
              </a:rPr>
              <a:t>It is hard for us to imagine the rigid barriers between the classes which existed at that time. The standard of travel today is based on the ability to pay rather than what social class we are, and this affected the Titanic passengers in many ways, from the standard</a:t>
            </a:r>
            <a:r>
              <a:rPr lang="en-US" altLang="en-US" sz="1500" dirty="0">
                <a:solidFill>
                  <a:srgbClr val="414042"/>
                </a:solidFill>
              </a:rPr>
              <a:t> of their accommodation to the food they were given to eat</a:t>
            </a:r>
            <a:r>
              <a:rPr lang="en-GB" altLang="en-US" sz="1500" dirty="0">
                <a:solidFill>
                  <a:srgbClr val="414042"/>
                </a:solidFill>
              </a:rPr>
              <a:t>. </a:t>
            </a:r>
          </a:p>
          <a:p>
            <a:pPr eaLnBrk="1" hangingPunct="1">
              <a:spcBef>
                <a:spcPts val="1300"/>
              </a:spcBef>
            </a:pPr>
            <a:r>
              <a:rPr lang="en-GB" altLang="en-US" sz="1500" dirty="0">
                <a:solidFill>
                  <a:srgbClr val="414042"/>
                </a:solidFill>
              </a:rPr>
              <a:t>The Titanic passenger list ranged from the richest people in the world</a:t>
            </a:r>
            <a:r>
              <a:rPr lang="en-US" altLang="en-US" sz="1500" dirty="0">
                <a:solidFill>
                  <a:srgbClr val="414042"/>
                </a:solidFill>
              </a:rPr>
              <a:t>,</a:t>
            </a:r>
            <a:r>
              <a:rPr lang="en-GB" altLang="en-US" sz="1500" dirty="0">
                <a:solidFill>
                  <a:srgbClr val="414042"/>
                </a:solidFill>
              </a:rPr>
              <a:t> such as John Jacob Astor, to the poorest. Many of these were setting out to make a new life in America</a:t>
            </a:r>
            <a:r>
              <a:rPr lang="en-US" altLang="en-US" sz="1500" dirty="0">
                <a:solidFill>
                  <a:srgbClr val="414042"/>
                </a:solidFill>
              </a:rPr>
              <a:t>, where it was believed there was a real chance of a better job, better prospects and a better life.  </a:t>
            </a:r>
            <a:r>
              <a:rPr lang="en-GB" altLang="en-US" sz="1500" dirty="0">
                <a:solidFill>
                  <a:srgbClr val="414042"/>
                </a:solidFill>
              </a:rPr>
              <a:t>It is perhaps the range of people on board with a b</a:t>
            </a:r>
            <a:r>
              <a:rPr lang="en-US" altLang="en-US" sz="1500" dirty="0">
                <a:solidFill>
                  <a:srgbClr val="414042"/>
                </a:solidFill>
              </a:rPr>
              <a:t>road spectrum of</a:t>
            </a:r>
            <a:r>
              <a:rPr lang="en-GB" altLang="en-US" sz="1500" dirty="0">
                <a:solidFill>
                  <a:srgbClr val="414042"/>
                </a:solidFill>
              </a:rPr>
              <a:t> reasons for travel which makes the ship’s story so fascinating</a:t>
            </a:r>
            <a:r>
              <a:rPr lang="en-US" altLang="en-US" sz="1500" dirty="0">
                <a:solidFill>
                  <a:srgbClr val="414042"/>
                </a:solidFill>
              </a:rPr>
              <a:t>, but as the events unfolded, it was clear that neither the opulence of the ship nor a person’s wealth would make any difference.</a:t>
            </a:r>
            <a:r>
              <a:rPr lang="en-GB" altLang="en-US" sz="1500" dirty="0">
                <a:solidFill>
                  <a:srgbClr val="414042"/>
                </a:solidFill>
              </a:rPr>
              <a:t> </a:t>
            </a:r>
          </a:p>
          <a:p>
            <a:pPr eaLnBrk="1" hangingPunct="1">
              <a:spcBef>
                <a:spcPts val="1300"/>
              </a:spcBef>
            </a:pPr>
            <a:r>
              <a:rPr lang="en-GB" altLang="en-US" sz="1500" dirty="0">
                <a:solidFill>
                  <a:srgbClr val="414042"/>
                </a:solidFill>
              </a:rPr>
              <a:t>The class system which existed at the time ensured that these different social classes neither met nor mixed while on board, except perhaps during</a:t>
            </a:r>
            <a:r>
              <a:rPr lang="en-US" altLang="en-US" sz="1500" dirty="0">
                <a:solidFill>
                  <a:srgbClr val="414042"/>
                </a:solidFill>
              </a:rPr>
              <a:t> </a:t>
            </a:r>
            <a:r>
              <a:rPr lang="en-GB" altLang="en-US" sz="1500" dirty="0">
                <a:solidFill>
                  <a:srgbClr val="414042"/>
                </a:solidFill>
              </a:rPr>
              <a:t>the very last minutes of Titanic’s life</a:t>
            </a:r>
            <a:r>
              <a:rPr lang="en-US" altLang="en-US" sz="1500" dirty="0">
                <a:solidFill>
                  <a:srgbClr val="414042"/>
                </a:solidFill>
              </a:rPr>
              <a:t> </a:t>
            </a:r>
            <a:r>
              <a:rPr lang="en-GB" altLang="en-US" sz="1500" dirty="0">
                <a:solidFill>
                  <a:srgbClr val="414042"/>
                </a:solidFill>
              </a:rPr>
              <a:t>when </a:t>
            </a:r>
            <a:r>
              <a:rPr lang="en-GB" altLang="en-US" sz="1500" i="1" dirty="0">
                <a:solidFill>
                  <a:srgbClr val="414042"/>
                </a:solidFill>
              </a:rPr>
              <a:t>everyone</a:t>
            </a:r>
            <a:r>
              <a:rPr lang="en-GB" altLang="en-US" sz="1500" dirty="0">
                <a:solidFill>
                  <a:srgbClr val="414042"/>
                </a:solidFill>
              </a:rPr>
              <a:t> was in the same danger,</a:t>
            </a:r>
            <a:r>
              <a:rPr lang="en-US" altLang="en-US" sz="1500" dirty="0">
                <a:solidFill>
                  <a:srgbClr val="414042"/>
                </a:solidFill>
              </a:rPr>
              <a:t> </a:t>
            </a:r>
            <a:r>
              <a:rPr lang="en-GB" altLang="en-US" sz="1500" dirty="0">
                <a:solidFill>
                  <a:srgbClr val="414042"/>
                </a:solidFill>
              </a:rPr>
              <a:t>regardless of their social standing. John Jacob Astor, the wealthiest man on board, died alongside 1500 others from all classes</a:t>
            </a:r>
            <a:r>
              <a:rPr lang="en-US" altLang="en-US" sz="1500" dirty="0">
                <a:solidFill>
                  <a:srgbClr val="414042"/>
                </a:solidFill>
              </a:rPr>
              <a:t>.</a:t>
            </a:r>
            <a:endParaRPr lang="en-GB" altLang="en-US" sz="1500" dirty="0">
              <a:solidFill>
                <a:srgbClr val="414042"/>
              </a:solidFill>
            </a:endParaRPr>
          </a:p>
        </p:txBody>
      </p:sp>
    </p:spTree>
    <p:extLst>
      <p:ext uri="{BB962C8B-B14F-4D97-AF65-F5344CB8AC3E}">
        <p14:creationId xmlns:p14="http://schemas.microsoft.com/office/powerpoint/2010/main" val="142749810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EE4B5D5-59AF-8042-8FB7-200DB7573EFA}"/>
              </a:ext>
            </a:extLst>
          </p:cNvPr>
          <p:cNvSpPr txBox="1"/>
          <p:nvPr/>
        </p:nvSpPr>
        <p:spPr>
          <a:xfrm>
            <a:off x="11816179" y="7341833"/>
            <a:ext cx="184731" cy="369332"/>
          </a:xfrm>
          <a:prstGeom prst="rect">
            <a:avLst/>
          </a:prstGeom>
          <a:noFill/>
        </p:spPr>
        <p:txBody>
          <a:bodyPr wrap="none" rtlCol="0">
            <a:spAutoFit/>
          </a:bodyPr>
          <a:lstStyle/>
          <a:p>
            <a:endParaRPr lang="en-US" dirty="0"/>
          </a:p>
        </p:txBody>
      </p:sp>
      <p:sp>
        <p:nvSpPr>
          <p:cNvPr id="8" name="Text Box 2">
            <a:extLst>
              <a:ext uri="{FF2B5EF4-FFF2-40B4-BE49-F238E27FC236}">
                <a16:creationId xmlns:a16="http://schemas.microsoft.com/office/drawing/2014/main" id="{E191EAA8-49EC-5441-ADB9-CFD2FE5C3F5D}"/>
              </a:ext>
            </a:extLst>
          </p:cNvPr>
          <p:cNvSpPr txBox="1">
            <a:spLocks noChangeArrowheads="1"/>
          </p:cNvSpPr>
          <p:nvPr/>
        </p:nvSpPr>
        <p:spPr bwMode="auto">
          <a:xfrm>
            <a:off x="0" y="5852888"/>
            <a:ext cx="12192000" cy="266330"/>
          </a:xfrm>
          <a:prstGeom prst="rect">
            <a:avLst/>
          </a:prstGeom>
          <a:noFill/>
          <a:ln w="9525">
            <a:noFill/>
            <a:miter lim="800000"/>
            <a:headEnd/>
            <a:tailEnd/>
          </a:ln>
        </p:spPr>
        <p:txBody>
          <a:bodyPr anchor="t"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500" b="1" dirty="0">
                <a:solidFill>
                  <a:srgbClr val="414042"/>
                </a:solidFill>
              </a:rPr>
              <a:t>Over 1,500 lives lost in ‘</a:t>
            </a:r>
            <a:r>
              <a:rPr lang="en-GB" altLang="en-US" sz="1500" b="1" i="1" dirty="0">
                <a:solidFill>
                  <a:srgbClr val="414042"/>
                </a:solidFill>
              </a:rPr>
              <a:t>greatest maritime disaster</a:t>
            </a:r>
            <a:r>
              <a:rPr lang="en-GB" altLang="en-US" sz="1500" b="1" dirty="0">
                <a:solidFill>
                  <a:srgbClr val="414042"/>
                </a:solidFill>
              </a:rPr>
              <a:t>’</a:t>
            </a:r>
            <a:endParaRPr lang="en-GB" altLang="en-US" sz="1500" dirty="0">
              <a:solidFill>
                <a:srgbClr val="414042"/>
              </a:solidFill>
            </a:endParaRPr>
          </a:p>
        </p:txBody>
      </p:sp>
      <p:sp>
        <p:nvSpPr>
          <p:cNvPr id="9" name="Subtitle 2">
            <a:extLst>
              <a:ext uri="{FF2B5EF4-FFF2-40B4-BE49-F238E27FC236}">
                <a16:creationId xmlns:a16="http://schemas.microsoft.com/office/drawing/2014/main" id="{92D66EFA-C8FC-1541-A490-90EA4F86B5CC}"/>
              </a:ext>
            </a:extLst>
          </p:cNvPr>
          <p:cNvSpPr txBox="1">
            <a:spLocks/>
          </p:cNvSpPr>
          <p:nvPr/>
        </p:nvSpPr>
        <p:spPr>
          <a:xfrm>
            <a:off x="0" y="655335"/>
            <a:ext cx="12192000" cy="50570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The last hours</a:t>
            </a:r>
          </a:p>
        </p:txBody>
      </p:sp>
      <p:graphicFrame>
        <p:nvGraphicFramePr>
          <p:cNvPr id="3" name="Table 3">
            <a:extLst>
              <a:ext uri="{FF2B5EF4-FFF2-40B4-BE49-F238E27FC236}">
                <a16:creationId xmlns:a16="http://schemas.microsoft.com/office/drawing/2014/main" id="{5205B8F8-E5C4-9B47-9D9E-B3814C4E5B0A}"/>
              </a:ext>
            </a:extLst>
          </p:cNvPr>
          <p:cNvGraphicFramePr>
            <a:graphicFrameLocks noGrp="1"/>
          </p:cNvGraphicFramePr>
          <p:nvPr>
            <p:extLst>
              <p:ext uri="{D42A27DB-BD31-4B8C-83A1-F6EECF244321}">
                <p14:modId xmlns:p14="http://schemas.microsoft.com/office/powerpoint/2010/main" val="3393785083"/>
              </p:ext>
            </p:extLst>
          </p:nvPr>
        </p:nvGraphicFramePr>
        <p:xfrm>
          <a:off x="967666" y="1338595"/>
          <a:ext cx="10449017" cy="4334236"/>
        </p:xfrm>
        <a:graphic>
          <a:graphicData uri="http://schemas.openxmlformats.org/drawingml/2006/table">
            <a:tbl>
              <a:tblPr firstRow="1" bandRow="1">
                <a:tableStyleId>{5C22544A-7EE6-4342-B048-85BDC9FD1C3A}</a:tableStyleId>
              </a:tblPr>
              <a:tblGrid>
                <a:gridCol w="1283082">
                  <a:extLst>
                    <a:ext uri="{9D8B030D-6E8A-4147-A177-3AD203B41FA5}">
                      <a16:colId xmlns:a16="http://schemas.microsoft.com/office/drawing/2014/main" val="1833856482"/>
                    </a:ext>
                  </a:extLst>
                </a:gridCol>
                <a:gridCol w="9165935">
                  <a:extLst>
                    <a:ext uri="{9D8B030D-6E8A-4147-A177-3AD203B41FA5}">
                      <a16:colId xmlns:a16="http://schemas.microsoft.com/office/drawing/2014/main" val="3213984338"/>
                    </a:ext>
                  </a:extLst>
                </a:gridCol>
              </a:tblGrid>
              <a:tr h="618859">
                <a:tc>
                  <a:txBody>
                    <a:bodyPr/>
                    <a:lstStyle/>
                    <a:p>
                      <a:r>
                        <a:rPr lang="en-US" b="1" i="0" dirty="0">
                          <a:solidFill>
                            <a:srgbClr val="0070C0"/>
                          </a:solidFill>
                          <a:latin typeface="Comic Sans MS" panose="030F0902030302020204" pitchFamily="66" charset="0"/>
                        </a:rPr>
                        <a:t>11.40pm</a:t>
                      </a:r>
                    </a:p>
                  </a:txBody>
                  <a:tcPr anchor="ctr" anchorCtr="1">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noFill/>
                  </a:tcPr>
                </a:tc>
                <a:tc>
                  <a:txBody>
                    <a:bodyPr/>
                    <a:lstStyle/>
                    <a:p>
                      <a:r>
                        <a:rPr lang="en-US" sz="1500" b="0" i="0" dirty="0">
                          <a:solidFill>
                            <a:srgbClr val="414042"/>
                          </a:solidFill>
                          <a:latin typeface="Comic Sans MS" panose="030F0902030302020204" pitchFamily="66" charset="0"/>
                        </a:rPr>
                        <a:t>Titanic was moving at 22 knots. Iceberg spotted and warning bell sounded. Helmsman</a:t>
                      </a:r>
                      <a:br>
                        <a:rPr lang="en-US" sz="1500" b="0" i="0" dirty="0">
                          <a:solidFill>
                            <a:srgbClr val="414042"/>
                          </a:solidFill>
                          <a:latin typeface="Comic Sans MS" panose="030F0902030302020204" pitchFamily="66" charset="0"/>
                        </a:rPr>
                      </a:br>
                      <a:r>
                        <a:rPr lang="en-US" sz="1500" b="0" i="0" dirty="0">
                          <a:solidFill>
                            <a:srgbClr val="414042"/>
                          </a:solidFill>
                          <a:latin typeface="Comic Sans MS" panose="030F0902030302020204" pitchFamily="66" charset="0"/>
                        </a:rPr>
                        <a:t>spun wheel as far as it would go but Titanic was struck by the iceberg.</a:t>
                      </a:r>
                    </a:p>
                  </a:txBody>
                  <a:tcPr anchor="ct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noFill/>
                  </a:tcPr>
                </a:tc>
                <a:extLst>
                  <a:ext uri="{0D108BD9-81ED-4DB2-BD59-A6C34878D82A}">
                    <a16:rowId xmlns:a16="http://schemas.microsoft.com/office/drawing/2014/main" val="3902437430"/>
                  </a:ext>
                </a:extLst>
              </a:tr>
              <a:tr h="618859">
                <a:tc>
                  <a:txBody>
                    <a:bodyPr/>
                    <a:lstStyle/>
                    <a:p>
                      <a:r>
                        <a:rPr lang="en-US" sz="1800" b="1" i="0" dirty="0">
                          <a:solidFill>
                            <a:srgbClr val="0070C0"/>
                          </a:solidFill>
                          <a:latin typeface="Comic Sans MS" panose="030F0902030302020204" pitchFamily="66" charset="0"/>
                        </a:rPr>
                        <a:t>12.00am</a:t>
                      </a:r>
                    </a:p>
                  </a:txBody>
                  <a:tcPr anchor="ctr" anchorCtr="1">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noFill/>
                  </a:tcPr>
                </a:tc>
                <a:tc>
                  <a:txBody>
                    <a:bodyPr/>
                    <a:lstStyle/>
                    <a:p>
                      <a:r>
                        <a:rPr lang="en-US" sz="1500" b="0" i="0" dirty="0">
                          <a:solidFill>
                            <a:srgbClr val="414042"/>
                          </a:solidFill>
                          <a:latin typeface="Comic Sans MS" panose="030F0902030302020204" pitchFamily="66" charset="0"/>
                        </a:rPr>
                        <a:t>Water poured in to four compartments. Distress call sent out. Passengers not made aware of the seriousness of the situation, especially those in 3rd class.</a:t>
                      </a:r>
                    </a:p>
                  </a:txBody>
                  <a:tcPr anchor="ct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noFill/>
                  </a:tcPr>
                </a:tc>
                <a:extLst>
                  <a:ext uri="{0D108BD9-81ED-4DB2-BD59-A6C34878D82A}">
                    <a16:rowId xmlns:a16="http://schemas.microsoft.com/office/drawing/2014/main" val="3886380241"/>
                  </a:ext>
                </a:extLst>
              </a:tr>
              <a:tr h="436717">
                <a:tc>
                  <a:txBody>
                    <a:bodyPr/>
                    <a:lstStyle/>
                    <a:p>
                      <a:r>
                        <a:rPr lang="en-US" b="1" i="0" dirty="0">
                          <a:solidFill>
                            <a:srgbClr val="0070C0"/>
                          </a:solidFill>
                          <a:latin typeface="Comic Sans MS" panose="030F0902030302020204" pitchFamily="66" charset="0"/>
                        </a:rPr>
                        <a:t>12.25am</a:t>
                      </a:r>
                    </a:p>
                  </a:txBody>
                  <a:tcPr anchor="ctr" anchorCtr="1">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noFill/>
                  </a:tcPr>
                </a:tc>
                <a:tc>
                  <a:txBody>
                    <a:bodyPr/>
                    <a:lstStyle/>
                    <a:p>
                      <a:r>
                        <a:rPr lang="en-US" sz="1500" b="0" i="0" dirty="0">
                          <a:solidFill>
                            <a:srgbClr val="414042"/>
                          </a:solidFill>
                          <a:latin typeface="Comic Sans MS" panose="030F0902030302020204" pitchFamily="66" charset="0"/>
                        </a:rPr>
                        <a:t>Lifeboats were loaded with women and children but some left half-empty.</a:t>
                      </a:r>
                    </a:p>
                  </a:txBody>
                  <a:tcPr anchor="ct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noFill/>
                  </a:tcPr>
                </a:tc>
                <a:extLst>
                  <a:ext uri="{0D108BD9-81ED-4DB2-BD59-A6C34878D82A}">
                    <a16:rowId xmlns:a16="http://schemas.microsoft.com/office/drawing/2014/main" val="3342778663"/>
                  </a:ext>
                </a:extLst>
              </a:tr>
              <a:tr h="414156">
                <a:tc>
                  <a:txBody>
                    <a:bodyPr/>
                    <a:lstStyle/>
                    <a:p>
                      <a:r>
                        <a:rPr lang="en-US" b="1" i="0" dirty="0">
                          <a:solidFill>
                            <a:srgbClr val="0070C0"/>
                          </a:solidFill>
                          <a:latin typeface="Comic Sans MS" panose="030F0902030302020204" pitchFamily="66" charset="0"/>
                        </a:rPr>
                        <a:t>1.15am</a:t>
                      </a:r>
                    </a:p>
                  </a:txBody>
                  <a:tcPr anchor="ctr" anchorCtr="1">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noFill/>
                  </a:tcPr>
                </a:tc>
                <a:tc>
                  <a:txBody>
                    <a:bodyPr/>
                    <a:lstStyle/>
                    <a:p>
                      <a:r>
                        <a:rPr lang="en-US" sz="1500" b="0" i="0" dirty="0">
                          <a:solidFill>
                            <a:srgbClr val="414042"/>
                          </a:solidFill>
                          <a:latin typeface="Comic Sans MS" panose="030F0902030302020204" pitchFamily="66" charset="0"/>
                        </a:rPr>
                        <a:t>Water reached the Titanic’s name on the bow. Ship began to list to port. Tilt of decks grew steeper.</a:t>
                      </a:r>
                    </a:p>
                  </a:txBody>
                  <a:tcPr anchor="ct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noFill/>
                  </a:tcPr>
                </a:tc>
                <a:extLst>
                  <a:ext uri="{0D108BD9-81ED-4DB2-BD59-A6C34878D82A}">
                    <a16:rowId xmlns:a16="http://schemas.microsoft.com/office/drawing/2014/main" val="1335364235"/>
                  </a:ext>
                </a:extLst>
              </a:tr>
              <a:tr h="618859">
                <a:tc>
                  <a:txBody>
                    <a:bodyPr/>
                    <a:lstStyle/>
                    <a:p>
                      <a:r>
                        <a:rPr lang="en-US" b="1" i="0" dirty="0">
                          <a:solidFill>
                            <a:srgbClr val="0070C0"/>
                          </a:solidFill>
                          <a:latin typeface="Comic Sans MS" panose="030F0902030302020204" pitchFamily="66" charset="0"/>
                        </a:rPr>
                        <a:t>2.17am</a:t>
                      </a:r>
                    </a:p>
                  </a:txBody>
                  <a:tcPr anchor="ctr" anchorCtr="1">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noFill/>
                  </a:tcPr>
                </a:tc>
                <a:tc>
                  <a:txBody>
                    <a:bodyPr/>
                    <a:lstStyle/>
                    <a:p>
                      <a:r>
                        <a:rPr lang="en-US" sz="1500" b="0" i="0" dirty="0">
                          <a:solidFill>
                            <a:srgbClr val="414042"/>
                          </a:solidFill>
                          <a:latin typeface="Comic Sans MS" panose="030F0902030302020204" pitchFamily="66" charset="0"/>
                        </a:rPr>
                        <a:t>Ship’s band stopped playing. Many passengers and crew jumped overboard. Captain Smith returned</a:t>
                      </a:r>
                      <a:br>
                        <a:rPr lang="en-US" sz="1500" b="0" i="0" dirty="0">
                          <a:solidFill>
                            <a:srgbClr val="414042"/>
                          </a:solidFill>
                          <a:latin typeface="Comic Sans MS" panose="030F0902030302020204" pitchFamily="66" charset="0"/>
                        </a:rPr>
                      </a:br>
                      <a:r>
                        <a:rPr lang="en-US" sz="1500" b="0" i="0" dirty="0">
                          <a:solidFill>
                            <a:srgbClr val="414042"/>
                          </a:solidFill>
                          <a:latin typeface="Comic Sans MS" panose="030F0902030302020204" pitchFamily="66" charset="0"/>
                        </a:rPr>
                        <a:t>to the bridge to go down with the ship.</a:t>
                      </a:r>
                    </a:p>
                  </a:txBody>
                  <a:tcPr anchor="ct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noFill/>
                  </a:tcPr>
                </a:tc>
                <a:extLst>
                  <a:ext uri="{0D108BD9-81ED-4DB2-BD59-A6C34878D82A}">
                    <a16:rowId xmlns:a16="http://schemas.microsoft.com/office/drawing/2014/main" val="3325452650"/>
                  </a:ext>
                </a:extLst>
              </a:tr>
              <a:tr h="618859">
                <a:tc>
                  <a:txBody>
                    <a:bodyPr/>
                    <a:lstStyle/>
                    <a:p>
                      <a:r>
                        <a:rPr lang="en-US" b="1" i="0" dirty="0">
                          <a:solidFill>
                            <a:srgbClr val="0070C0"/>
                          </a:solidFill>
                          <a:latin typeface="Comic Sans MS" panose="030F0902030302020204" pitchFamily="66" charset="0"/>
                        </a:rPr>
                        <a:t>2.18am</a:t>
                      </a:r>
                    </a:p>
                  </a:txBody>
                  <a:tcPr anchor="ctr" anchorCtr="1">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noFill/>
                  </a:tcPr>
                </a:tc>
                <a:tc>
                  <a:txBody>
                    <a:bodyPr/>
                    <a:lstStyle/>
                    <a:p>
                      <a:r>
                        <a:rPr lang="en-US" sz="1500" b="0" i="0" dirty="0">
                          <a:solidFill>
                            <a:srgbClr val="414042"/>
                          </a:solidFill>
                          <a:latin typeface="Comic Sans MS" panose="030F0902030302020204" pitchFamily="66" charset="0"/>
                        </a:rPr>
                        <a:t>Huge roar heard as all moveable objects crashed towards bow. Ship’s lights went out. Survivors witnessed ship break into two. The bow sank.</a:t>
                      </a:r>
                    </a:p>
                  </a:txBody>
                  <a:tcPr anchor="ct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noFill/>
                  </a:tcPr>
                </a:tc>
                <a:extLst>
                  <a:ext uri="{0D108BD9-81ED-4DB2-BD59-A6C34878D82A}">
                    <a16:rowId xmlns:a16="http://schemas.microsoft.com/office/drawing/2014/main" val="3166072205"/>
                  </a:ext>
                </a:extLst>
              </a:tr>
              <a:tr h="389068">
                <a:tc>
                  <a:txBody>
                    <a:bodyPr/>
                    <a:lstStyle/>
                    <a:p>
                      <a:r>
                        <a:rPr lang="en-US" b="1" i="0" dirty="0">
                          <a:solidFill>
                            <a:srgbClr val="0070C0"/>
                          </a:solidFill>
                          <a:latin typeface="Comic Sans MS" panose="030F0902030302020204" pitchFamily="66" charset="0"/>
                        </a:rPr>
                        <a:t>2.20am</a:t>
                      </a:r>
                    </a:p>
                  </a:txBody>
                  <a:tcPr anchor="ctr" anchorCtr="1">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noFill/>
                  </a:tcPr>
                </a:tc>
                <a:tc>
                  <a:txBody>
                    <a:bodyPr/>
                    <a:lstStyle/>
                    <a:p>
                      <a:r>
                        <a:rPr lang="en-US" sz="1500" b="0" i="0" dirty="0">
                          <a:solidFill>
                            <a:srgbClr val="414042"/>
                          </a:solidFill>
                          <a:latin typeface="Comic Sans MS" panose="030F0902030302020204" pitchFamily="66" charset="0"/>
                        </a:rPr>
                        <a:t>Stern section settled back into water, filled with water and slowly sank into the sea.</a:t>
                      </a:r>
                    </a:p>
                  </a:txBody>
                  <a:tcPr anchor="ct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noFill/>
                  </a:tcPr>
                </a:tc>
                <a:extLst>
                  <a:ext uri="{0D108BD9-81ED-4DB2-BD59-A6C34878D82A}">
                    <a16:rowId xmlns:a16="http://schemas.microsoft.com/office/drawing/2014/main" val="4140460963"/>
                  </a:ext>
                </a:extLst>
              </a:tr>
              <a:tr h="618859">
                <a:tc>
                  <a:txBody>
                    <a:bodyPr/>
                    <a:lstStyle/>
                    <a:p>
                      <a:r>
                        <a:rPr lang="en-US" b="1" i="0" dirty="0">
                          <a:solidFill>
                            <a:srgbClr val="0070C0"/>
                          </a:solidFill>
                          <a:latin typeface="Comic Sans MS" panose="030F0902030302020204" pitchFamily="66" charset="0"/>
                        </a:rPr>
                        <a:t>4.00am</a:t>
                      </a:r>
                    </a:p>
                  </a:txBody>
                  <a:tcPr anchor="ctr" anchorCtr="1">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noFill/>
                  </a:tcPr>
                </a:tc>
                <a:tc>
                  <a:txBody>
                    <a:bodyPr/>
                    <a:lstStyle/>
                    <a:p>
                      <a:r>
                        <a:rPr lang="en-US" sz="1500" b="0" i="0" dirty="0">
                          <a:solidFill>
                            <a:srgbClr val="414042"/>
                          </a:solidFill>
                          <a:latin typeface="Comic Sans MS" panose="030F0902030302020204" pitchFamily="66" charset="0"/>
                        </a:rPr>
                        <a:t>The Carpathia arrived and began to rescue survivors from the lifeboats. It was well prepared</a:t>
                      </a:r>
                      <a:br>
                        <a:rPr lang="en-US" sz="1500" b="0" i="0" dirty="0">
                          <a:solidFill>
                            <a:srgbClr val="414042"/>
                          </a:solidFill>
                          <a:latin typeface="Comic Sans MS" panose="030F0902030302020204" pitchFamily="66" charset="0"/>
                        </a:rPr>
                      </a:br>
                      <a:r>
                        <a:rPr lang="en-US" sz="1500" b="0" i="0" dirty="0">
                          <a:solidFill>
                            <a:srgbClr val="414042"/>
                          </a:solidFill>
                          <a:latin typeface="Comic Sans MS" panose="030F0902030302020204" pitchFamily="66" charset="0"/>
                        </a:rPr>
                        <a:t>to cope as it had taken 4 hours to get there.</a:t>
                      </a:r>
                    </a:p>
                  </a:txBody>
                  <a:tcPr anchor="ct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noFill/>
                  </a:tcPr>
                </a:tc>
                <a:extLst>
                  <a:ext uri="{0D108BD9-81ED-4DB2-BD59-A6C34878D82A}">
                    <a16:rowId xmlns:a16="http://schemas.microsoft.com/office/drawing/2014/main" val="3021588734"/>
                  </a:ext>
                </a:extLst>
              </a:tr>
            </a:tbl>
          </a:graphicData>
        </a:graphic>
      </p:graphicFrame>
    </p:spTree>
    <p:extLst>
      <p:ext uri="{BB962C8B-B14F-4D97-AF65-F5344CB8AC3E}">
        <p14:creationId xmlns:p14="http://schemas.microsoft.com/office/powerpoint/2010/main" val="145714523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B77DD34-8317-2440-9946-F69645E2CADD}"/>
              </a:ext>
            </a:extLst>
          </p:cNvPr>
          <p:cNvSpPr/>
          <p:nvPr/>
        </p:nvSpPr>
        <p:spPr>
          <a:xfrm>
            <a:off x="666981" y="661381"/>
            <a:ext cx="1549651" cy="2260240"/>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3</a:t>
            </a:r>
          </a:p>
          <a:p>
            <a:pPr marL="144000" lvl="0">
              <a:spcBef>
                <a:spcPts val="500"/>
              </a:spcBef>
              <a:tabLst>
                <a:tab pos="130175" algn="l"/>
              </a:tabLst>
            </a:pPr>
            <a:r>
              <a:rPr lang="en-GB" altLang="en-US" sz="1600" dirty="0">
                <a:solidFill>
                  <a:prstClr val="white"/>
                </a:solidFill>
                <a:latin typeface="Comic Sans MS" panose="030F0902030302020204" pitchFamily="66" charset="0"/>
              </a:rPr>
              <a:t>Teacher modelling: planning, drafting, writing, editing</a:t>
            </a:r>
          </a:p>
        </p:txBody>
      </p:sp>
      <p:sp>
        <p:nvSpPr>
          <p:cNvPr id="10" name="Text Box 76">
            <a:extLst>
              <a:ext uri="{FF2B5EF4-FFF2-40B4-BE49-F238E27FC236}">
                <a16:creationId xmlns:a16="http://schemas.microsoft.com/office/drawing/2014/main" id="{385F6F53-1AC1-3C49-AA35-A399D41EBF11}"/>
              </a:ext>
            </a:extLst>
          </p:cNvPr>
          <p:cNvSpPr txBox="1">
            <a:spLocks noChangeArrowheads="1"/>
          </p:cNvSpPr>
          <p:nvPr/>
        </p:nvSpPr>
        <p:spPr bwMode="auto">
          <a:xfrm>
            <a:off x="2627790" y="661381"/>
            <a:ext cx="8575829" cy="11670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eaLnBrk="1" hangingPunct="1">
              <a:spcBef>
                <a:spcPts val="1000"/>
              </a:spcBef>
            </a:pPr>
            <a:r>
              <a:rPr lang="en-GB" altLang="en-US" dirty="0">
                <a:solidFill>
                  <a:srgbClr val="414042"/>
                </a:solidFill>
              </a:rPr>
              <a:t>In this phase, you will be learning and practising the techniques to create your own piece of writing leading to writing a </a:t>
            </a:r>
            <a:r>
              <a:rPr lang="en-GB" altLang="en-US" b="1" dirty="0">
                <a:solidFill>
                  <a:srgbClr val="414042"/>
                </a:solidFill>
              </a:rPr>
              <a:t>report</a:t>
            </a:r>
            <a:r>
              <a:rPr lang="en-GB" altLang="en-US" dirty="0">
                <a:solidFill>
                  <a:srgbClr val="414042"/>
                </a:solidFill>
              </a:rPr>
              <a:t> based on what you have read. Consider the features of report writing below:</a:t>
            </a:r>
          </a:p>
        </p:txBody>
      </p:sp>
      <p:graphicFrame>
        <p:nvGraphicFramePr>
          <p:cNvPr id="11" name="Group 74">
            <a:extLst>
              <a:ext uri="{FF2B5EF4-FFF2-40B4-BE49-F238E27FC236}">
                <a16:creationId xmlns:a16="http://schemas.microsoft.com/office/drawing/2014/main" id="{086D3926-4C87-1947-B5AB-B4B08ABF3264}"/>
              </a:ext>
            </a:extLst>
          </p:cNvPr>
          <p:cNvGraphicFramePr>
            <a:graphicFrameLocks noGrp="1"/>
          </p:cNvGraphicFramePr>
          <p:nvPr>
            <p:extLst>
              <p:ext uri="{D42A27DB-BD31-4B8C-83A1-F6EECF244321}">
                <p14:modId xmlns:p14="http://schemas.microsoft.com/office/powerpoint/2010/main" val="691788020"/>
              </p:ext>
            </p:extLst>
          </p:nvPr>
        </p:nvGraphicFramePr>
        <p:xfrm>
          <a:off x="2689934" y="1791501"/>
          <a:ext cx="8513684" cy="4306719"/>
        </p:xfrm>
        <a:graphic>
          <a:graphicData uri="http://schemas.openxmlformats.org/drawingml/2006/table">
            <a:tbl>
              <a:tblPr/>
              <a:tblGrid>
                <a:gridCol w="8513684">
                  <a:extLst>
                    <a:ext uri="{9D8B030D-6E8A-4147-A177-3AD203B41FA5}">
                      <a16:colId xmlns:a16="http://schemas.microsoft.com/office/drawing/2014/main" val="20000"/>
                    </a:ext>
                  </a:extLst>
                </a:gridCol>
              </a:tblGrid>
              <a:tr h="377258">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GB" sz="2300" b="1" dirty="0">
                          <a:solidFill>
                            <a:schemeClr val="bg1"/>
                          </a:solidFill>
                          <a:latin typeface="Comic Sans MS" panose="030F0902030302020204" pitchFamily="66" charset="0"/>
                        </a:rPr>
                        <a:t>Writers’ Toolkit</a:t>
                      </a:r>
                      <a:endParaRPr lang="en-US" sz="2300" b="1" dirty="0">
                        <a:solidFill>
                          <a:schemeClr val="bg1"/>
                        </a:solidFill>
                        <a:latin typeface="Comic Sans MS" panose="030F0902030302020204" pitchFamily="66" charset="0"/>
                        <a:cs typeface="Arial" panose="020B0604020202020204" pitchFamily="34" charset="0"/>
                      </a:endParaRPr>
                    </a:p>
                  </a:txBody>
                  <a:tcPr marT="45723" marB="45723" horzOverflow="overflow">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solidFill>
                      <a:srgbClr val="0070C0"/>
                    </a:solidFill>
                  </a:tcPr>
                </a:tc>
                <a:extLst>
                  <a:ext uri="{0D108BD9-81ED-4DB2-BD59-A6C34878D82A}">
                    <a16:rowId xmlns:a16="http://schemas.microsoft.com/office/drawing/2014/main" val="1127638271"/>
                  </a:ext>
                </a:extLst>
              </a:tr>
              <a:tr h="377258">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7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702030302020204" pitchFamily="66" charset="0"/>
                          <a:cs typeface="Arial" panose="020B0604020202020204" pitchFamily="34" charset="0"/>
                        </a:defRPr>
                      </a:lvl3pPr>
                      <a:lvl4pPr marL="1600200" indent="-228600">
                        <a:spcBef>
                          <a:spcPct val="20000"/>
                        </a:spcBef>
                        <a:defRPr>
                          <a:solidFill>
                            <a:schemeClr val="tx1"/>
                          </a:solidFill>
                          <a:latin typeface="Comic Sans MS" panose="030F0702030302020204" pitchFamily="66" charset="0"/>
                          <a:cs typeface="Arial" panose="020B0604020202020204" pitchFamily="34" charset="0"/>
                        </a:defRPr>
                      </a:lvl4pPr>
                      <a:lvl5pPr marL="2057400" indent="-228600">
                        <a:spcBef>
                          <a:spcPct val="20000"/>
                        </a:spcBef>
                        <a:defRPr>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8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rPr>
                        <a:t>Remember to …</a:t>
                      </a:r>
                    </a:p>
                  </a:txBody>
                  <a:tcPr marT="45723" marB="45723" horzOverflow="overflow">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0"/>
                  </a:ext>
                </a:extLst>
              </a:tr>
              <a:tr h="377258">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7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702030302020204" pitchFamily="66" charset="0"/>
                          <a:cs typeface="Arial" panose="020B0604020202020204" pitchFamily="34" charset="0"/>
                        </a:defRPr>
                      </a:lvl3pPr>
                      <a:lvl4pPr marL="1600200" indent="-228600">
                        <a:spcBef>
                          <a:spcPct val="20000"/>
                        </a:spcBef>
                        <a:defRPr>
                          <a:solidFill>
                            <a:schemeClr val="tx1"/>
                          </a:solidFill>
                          <a:latin typeface="Comic Sans MS" panose="030F0702030302020204" pitchFamily="66" charset="0"/>
                          <a:cs typeface="Arial" panose="020B0604020202020204" pitchFamily="34" charset="0"/>
                        </a:defRPr>
                      </a:lvl4pPr>
                      <a:lvl5pPr marL="2057400" indent="-228600">
                        <a:spcBef>
                          <a:spcPct val="20000"/>
                        </a:spcBef>
                        <a:defRPr>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rgbClr val="414042"/>
                          </a:solidFill>
                          <a:effectLst/>
                          <a:latin typeface="Comic Sans MS" panose="030F0702030302020204" pitchFamily="66" charset="0"/>
                          <a:cs typeface="Times New Roman" panose="02020603050405020304" pitchFamily="18" charset="0"/>
                        </a:rPr>
                        <a:t>W</a:t>
                      </a:r>
                      <a:r>
                        <a:rPr kumimoji="0" lang="en-GB" altLang="en-US" sz="1800" b="0" i="0" u="none" strike="noStrike" cap="none" normalizeH="0" baseline="0">
                          <a:ln>
                            <a:noFill/>
                          </a:ln>
                          <a:solidFill>
                            <a:srgbClr val="414042"/>
                          </a:solidFill>
                          <a:effectLst/>
                          <a:latin typeface="Comic Sans MS" panose="030F0702030302020204" pitchFamily="66" charset="0"/>
                          <a:cs typeface="Times New Roman" panose="02020603050405020304" pitchFamily="18" charset="0"/>
                        </a:rPr>
                        <a:t>rite in the third person</a:t>
                      </a:r>
                    </a:p>
                  </a:txBody>
                  <a:tcPr marT="45723" marB="45723" horzOverflow="overflow">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37443">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7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702030302020204" pitchFamily="66" charset="0"/>
                          <a:cs typeface="Arial" panose="020B0604020202020204" pitchFamily="34" charset="0"/>
                        </a:defRPr>
                      </a:lvl3pPr>
                      <a:lvl4pPr marL="1600200" indent="-228600">
                        <a:spcBef>
                          <a:spcPct val="20000"/>
                        </a:spcBef>
                        <a:defRPr>
                          <a:solidFill>
                            <a:schemeClr val="tx1"/>
                          </a:solidFill>
                          <a:latin typeface="Comic Sans MS" panose="030F0702030302020204" pitchFamily="66" charset="0"/>
                          <a:cs typeface="Arial" panose="020B0604020202020204" pitchFamily="34" charset="0"/>
                        </a:defRPr>
                      </a:lvl4pPr>
                      <a:lvl5pPr marL="2057400" indent="-228600">
                        <a:spcBef>
                          <a:spcPct val="20000"/>
                        </a:spcBef>
                        <a:defRPr>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rgbClr val="414042"/>
                          </a:solidFill>
                          <a:effectLst/>
                          <a:latin typeface="Comic Sans MS" panose="030F0702030302020204" pitchFamily="66" charset="0"/>
                          <a:cs typeface="Times New Roman" panose="02020603050405020304" pitchFamily="18" charset="0"/>
                        </a:rPr>
                        <a:t>Group</a:t>
                      </a:r>
                      <a:r>
                        <a:rPr kumimoji="0" lang="en-GB" altLang="en-US" sz="1800" b="0" i="0" u="none" strike="noStrike" cap="none" normalizeH="0" baseline="0">
                          <a:ln>
                            <a:noFill/>
                          </a:ln>
                          <a:solidFill>
                            <a:srgbClr val="414042"/>
                          </a:solidFill>
                          <a:effectLst/>
                          <a:latin typeface="Comic Sans MS" panose="030F0702030302020204" pitchFamily="66" charset="0"/>
                          <a:cs typeface="Times New Roman" panose="02020603050405020304" pitchFamily="18" charset="0"/>
                        </a:rPr>
                        <a:t> information by paragraph, each one dealing with a specific point</a:t>
                      </a:r>
                    </a:p>
                  </a:txBody>
                  <a:tcPr marT="45723" marB="45723" horzOverflow="overflow">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77258">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7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702030302020204" pitchFamily="66" charset="0"/>
                          <a:cs typeface="Arial" panose="020B0604020202020204" pitchFamily="34" charset="0"/>
                        </a:defRPr>
                      </a:lvl3pPr>
                      <a:lvl4pPr marL="1600200" indent="-228600">
                        <a:spcBef>
                          <a:spcPct val="20000"/>
                        </a:spcBef>
                        <a:defRPr>
                          <a:solidFill>
                            <a:schemeClr val="tx1"/>
                          </a:solidFill>
                          <a:latin typeface="Comic Sans MS" panose="030F0702030302020204" pitchFamily="66" charset="0"/>
                          <a:cs typeface="Arial" panose="020B0604020202020204" pitchFamily="34" charset="0"/>
                        </a:defRPr>
                      </a:lvl4pPr>
                      <a:lvl5pPr marL="2057400" indent="-228600">
                        <a:spcBef>
                          <a:spcPct val="20000"/>
                        </a:spcBef>
                        <a:defRPr>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800" b="0" i="0" u="none" strike="noStrike" cap="none" normalizeH="0" baseline="0">
                          <a:ln>
                            <a:noFill/>
                          </a:ln>
                          <a:solidFill>
                            <a:srgbClr val="414042"/>
                          </a:solidFill>
                          <a:effectLst/>
                          <a:latin typeface="Comic Sans MS" panose="030F0702030302020204" pitchFamily="66" charset="0"/>
                          <a:cs typeface="Times New Roman" panose="02020603050405020304" pitchFamily="18" charset="0"/>
                        </a:rPr>
                        <a:t>Link ideas using cohesive devices</a:t>
                      </a:r>
                    </a:p>
                  </a:txBody>
                  <a:tcPr marT="45723" marB="45723" horzOverflow="overflow">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09246">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7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702030302020204" pitchFamily="66" charset="0"/>
                          <a:cs typeface="Arial" panose="020B0604020202020204" pitchFamily="34" charset="0"/>
                        </a:defRPr>
                      </a:lvl3pPr>
                      <a:lvl4pPr marL="1600200" indent="-228600">
                        <a:spcBef>
                          <a:spcPct val="20000"/>
                        </a:spcBef>
                        <a:defRPr>
                          <a:solidFill>
                            <a:schemeClr val="tx1"/>
                          </a:solidFill>
                          <a:latin typeface="Comic Sans MS" panose="030F0702030302020204" pitchFamily="66" charset="0"/>
                          <a:cs typeface="Arial" panose="020B0604020202020204" pitchFamily="34" charset="0"/>
                        </a:defRPr>
                      </a:lvl4pPr>
                      <a:lvl5pPr marL="2057400" indent="-228600">
                        <a:spcBef>
                          <a:spcPct val="20000"/>
                        </a:spcBef>
                        <a:defRPr>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800" b="0" i="0" u="none" strike="noStrike" cap="none" normalizeH="0" baseline="0">
                          <a:ln>
                            <a:noFill/>
                          </a:ln>
                          <a:solidFill>
                            <a:srgbClr val="414042"/>
                          </a:solidFill>
                          <a:effectLst/>
                          <a:latin typeface="Comic Sans MS" panose="030F0702030302020204" pitchFamily="66" charset="0"/>
                          <a:cs typeface="Arial" panose="020B0604020202020204" pitchFamily="34" charset="0"/>
                        </a:rPr>
                        <a:t>Use the passive to affect the presentation of information in a sentence</a:t>
                      </a:r>
                    </a:p>
                  </a:txBody>
                  <a:tcPr marT="45723" marB="45723" horzOverflow="overflow">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77258">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7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702030302020204" pitchFamily="66" charset="0"/>
                          <a:cs typeface="Arial" panose="020B0604020202020204" pitchFamily="34" charset="0"/>
                        </a:defRPr>
                      </a:lvl3pPr>
                      <a:lvl4pPr marL="1600200" indent="-228600">
                        <a:spcBef>
                          <a:spcPct val="20000"/>
                        </a:spcBef>
                        <a:defRPr>
                          <a:solidFill>
                            <a:schemeClr val="tx1"/>
                          </a:solidFill>
                          <a:latin typeface="Comic Sans MS" panose="030F0702030302020204" pitchFamily="66" charset="0"/>
                          <a:cs typeface="Arial" panose="020B0604020202020204" pitchFamily="34" charset="0"/>
                        </a:defRPr>
                      </a:lvl4pPr>
                      <a:lvl5pPr marL="2057400" indent="-228600">
                        <a:spcBef>
                          <a:spcPct val="20000"/>
                        </a:spcBef>
                        <a:defRPr>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800" b="0" i="0" u="none" strike="noStrike" cap="none" normalizeH="0" baseline="0">
                          <a:ln>
                            <a:noFill/>
                          </a:ln>
                          <a:solidFill>
                            <a:srgbClr val="414042"/>
                          </a:solidFill>
                          <a:effectLst/>
                          <a:latin typeface="Comic Sans MS" panose="030F0702030302020204" pitchFamily="66" charset="0"/>
                          <a:cs typeface="Times New Roman" panose="02020603050405020304" pitchFamily="18" charset="0"/>
                        </a:rPr>
                        <a:t>Use description for precision</a:t>
                      </a:r>
                    </a:p>
                  </a:txBody>
                  <a:tcPr marT="45723" marB="45723" horzOverflow="overflow">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77258">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7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702030302020204" pitchFamily="66" charset="0"/>
                          <a:cs typeface="Arial" panose="020B0604020202020204" pitchFamily="34" charset="0"/>
                        </a:defRPr>
                      </a:lvl3pPr>
                      <a:lvl4pPr marL="1600200" indent="-228600">
                        <a:spcBef>
                          <a:spcPct val="20000"/>
                        </a:spcBef>
                        <a:defRPr>
                          <a:solidFill>
                            <a:schemeClr val="tx1"/>
                          </a:solidFill>
                          <a:latin typeface="Comic Sans MS" panose="030F0702030302020204" pitchFamily="66" charset="0"/>
                          <a:cs typeface="Arial" panose="020B0604020202020204" pitchFamily="34" charset="0"/>
                        </a:defRPr>
                      </a:lvl4pPr>
                      <a:lvl5pPr marL="2057400" indent="-228600">
                        <a:spcBef>
                          <a:spcPct val="20000"/>
                        </a:spcBef>
                        <a:defRPr>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800" b="0" i="0" u="none" strike="noStrike" cap="none" normalizeH="0" baseline="0">
                          <a:ln>
                            <a:noFill/>
                          </a:ln>
                          <a:solidFill>
                            <a:srgbClr val="414042"/>
                          </a:solidFill>
                          <a:effectLst/>
                          <a:latin typeface="Comic Sans MS" panose="030F0702030302020204" pitchFamily="66" charset="0"/>
                          <a:cs typeface="Times New Roman" panose="02020603050405020304" pitchFamily="18" charset="0"/>
                        </a:rPr>
                        <a:t>Include illustrations and photographs where appropriate</a:t>
                      </a:r>
                    </a:p>
                  </a:txBody>
                  <a:tcPr marT="45723" marB="45723" horzOverflow="overflow">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377258">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7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702030302020204" pitchFamily="66" charset="0"/>
                          <a:cs typeface="Arial" panose="020B0604020202020204" pitchFamily="34" charset="0"/>
                        </a:defRPr>
                      </a:lvl3pPr>
                      <a:lvl4pPr marL="1600200" indent="-228600">
                        <a:spcBef>
                          <a:spcPct val="20000"/>
                        </a:spcBef>
                        <a:defRPr>
                          <a:solidFill>
                            <a:schemeClr val="tx1"/>
                          </a:solidFill>
                          <a:latin typeface="Comic Sans MS" panose="030F0702030302020204" pitchFamily="66" charset="0"/>
                          <a:cs typeface="Arial" panose="020B0604020202020204" pitchFamily="34" charset="0"/>
                        </a:defRPr>
                      </a:lvl4pPr>
                      <a:lvl5pPr marL="2057400" indent="-228600">
                        <a:spcBef>
                          <a:spcPct val="20000"/>
                        </a:spcBef>
                        <a:defRPr>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rgbClr val="414042"/>
                          </a:solidFill>
                          <a:effectLst/>
                          <a:latin typeface="Comic Sans MS" panose="030F0702030302020204" pitchFamily="66" charset="0"/>
                          <a:cs typeface="Times New Roman" panose="02020603050405020304" pitchFamily="18" charset="0"/>
                        </a:rPr>
                        <a:t>B</a:t>
                      </a:r>
                      <a:r>
                        <a:rPr kumimoji="0" lang="en-GB" altLang="en-US" sz="1800" b="0" i="0" u="none" strike="noStrike" cap="none" normalizeH="0" baseline="0">
                          <a:ln>
                            <a:noFill/>
                          </a:ln>
                          <a:solidFill>
                            <a:srgbClr val="414042"/>
                          </a:solidFill>
                          <a:effectLst/>
                          <a:latin typeface="Comic Sans MS" panose="030F0702030302020204" pitchFamily="66" charset="0"/>
                          <a:cs typeface="Times New Roman" panose="02020603050405020304" pitchFamily="18" charset="0"/>
                        </a:rPr>
                        <a:t>e factual but descriptive</a:t>
                      </a:r>
                    </a:p>
                  </a:txBody>
                  <a:tcPr marT="45723" marB="45723" horzOverflow="overflow">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377258">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7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702030302020204" pitchFamily="66" charset="0"/>
                          <a:cs typeface="Arial" panose="020B0604020202020204" pitchFamily="34" charset="0"/>
                        </a:defRPr>
                      </a:lvl3pPr>
                      <a:lvl4pPr marL="1600200" indent="-228600">
                        <a:spcBef>
                          <a:spcPct val="20000"/>
                        </a:spcBef>
                        <a:defRPr>
                          <a:solidFill>
                            <a:schemeClr val="tx1"/>
                          </a:solidFill>
                          <a:latin typeface="Comic Sans MS" panose="030F0702030302020204" pitchFamily="66" charset="0"/>
                          <a:cs typeface="Arial" panose="020B0604020202020204" pitchFamily="34" charset="0"/>
                        </a:defRPr>
                      </a:lvl4pPr>
                      <a:lvl5pPr marL="2057400" indent="-228600">
                        <a:spcBef>
                          <a:spcPct val="20000"/>
                        </a:spcBef>
                        <a:defRPr>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rgbClr val="414042"/>
                          </a:solidFill>
                          <a:effectLst/>
                          <a:latin typeface="Comic Sans MS" panose="030F0702030302020204" pitchFamily="66" charset="0"/>
                          <a:cs typeface="Times New Roman" panose="02020603050405020304" pitchFamily="18" charset="0"/>
                        </a:rPr>
                        <a:t>Occasionally </a:t>
                      </a:r>
                      <a:r>
                        <a:rPr kumimoji="0" lang="en-GB" altLang="en-US" sz="1800" b="0" i="0" u="none" strike="noStrike" cap="none" normalizeH="0" baseline="0">
                          <a:ln>
                            <a:noFill/>
                          </a:ln>
                          <a:solidFill>
                            <a:srgbClr val="414042"/>
                          </a:solidFill>
                          <a:effectLst/>
                          <a:latin typeface="Comic Sans MS" panose="030F0702030302020204" pitchFamily="66" charset="0"/>
                          <a:cs typeface="Times New Roman" panose="02020603050405020304" pitchFamily="18" charset="0"/>
                        </a:rPr>
                        <a:t>use technical words</a:t>
                      </a:r>
                    </a:p>
                  </a:txBody>
                  <a:tcPr marT="45723" marB="45723" horzOverflow="overflow">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377258">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7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702030302020204" pitchFamily="66" charset="0"/>
                          <a:cs typeface="Arial" panose="020B0604020202020204" pitchFamily="34" charset="0"/>
                        </a:defRPr>
                      </a:lvl3pPr>
                      <a:lvl4pPr marL="1600200" indent="-228600">
                        <a:spcBef>
                          <a:spcPct val="20000"/>
                        </a:spcBef>
                        <a:defRPr>
                          <a:solidFill>
                            <a:schemeClr val="tx1"/>
                          </a:solidFill>
                          <a:latin typeface="Comic Sans MS" panose="030F0702030302020204" pitchFamily="66" charset="0"/>
                          <a:cs typeface="Arial" panose="020B0604020202020204" pitchFamily="34" charset="0"/>
                        </a:defRPr>
                      </a:lvl4pPr>
                      <a:lvl5pPr marL="2057400" indent="-228600">
                        <a:spcBef>
                          <a:spcPct val="20000"/>
                        </a:spcBef>
                        <a:defRPr>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8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Use parenthesis to add detail</a:t>
                      </a:r>
                    </a:p>
                  </a:txBody>
                  <a:tcPr marT="45723" marB="45723" horzOverflow="overflow">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345131491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083245B1-257E-364D-9689-C983340B1E78}"/>
              </a:ext>
            </a:extLst>
          </p:cNvPr>
          <p:cNvGrpSpPr/>
          <p:nvPr/>
        </p:nvGrpSpPr>
        <p:grpSpPr>
          <a:xfrm>
            <a:off x="4901791" y="2041599"/>
            <a:ext cx="5322291" cy="3292601"/>
            <a:chOff x="4901791" y="2073967"/>
            <a:chExt cx="5322291" cy="3292601"/>
          </a:xfrm>
        </p:grpSpPr>
        <p:sp>
          <p:nvSpPr>
            <p:cNvPr id="11" name="Rectangle 12">
              <a:extLst>
                <a:ext uri="{FF2B5EF4-FFF2-40B4-BE49-F238E27FC236}">
                  <a16:creationId xmlns:a16="http://schemas.microsoft.com/office/drawing/2014/main" id="{6DECD101-651F-324A-951E-CB45EAB8FAAB}"/>
                </a:ext>
              </a:extLst>
            </p:cNvPr>
            <p:cNvSpPr>
              <a:spLocks noChangeArrowheads="1"/>
            </p:cNvSpPr>
            <p:nvPr/>
          </p:nvSpPr>
          <p:spPr bwMode="auto">
            <a:xfrm>
              <a:off x="5038202" y="2073967"/>
              <a:ext cx="5136396" cy="3271984"/>
            </a:xfrm>
            <a:prstGeom prst="rect">
              <a:avLst/>
            </a:prstGeom>
            <a:solidFill>
              <a:srgbClr val="0070C0"/>
            </a:solidFill>
            <a:ln w="19050" algn="ctr">
              <a:solidFill>
                <a:srgbClr val="0070C0"/>
              </a:solidFill>
              <a:miter lim="800000"/>
              <a:headEnd/>
              <a:tailEnd/>
            </a:ln>
            <a:effectLst/>
          </p:spPr>
          <p:txBody>
            <a:bodyPr>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1800"/>
            </a:p>
          </p:txBody>
        </p:sp>
        <p:sp>
          <p:nvSpPr>
            <p:cNvPr id="12" name="Rectangle 11">
              <a:extLst>
                <a:ext uri="{FF2B5EF4-FFF2-40B4-BE49-F238E27FC236}">
                  <a16:creationId xmlns:a16="http://schemas.microsoft.com/office/drawing/2014/main" id="{E3E33698-60C2-7043-B158-E14FF026F32D}"/>
                </a:ext>
              </a:extLst>
            </p:cNvPr>
            <p:cNvSpPr/>
            <p:nvPr/>
          </p:nvSpPr>
          <p:spPr>
            <a:xfrm>
              <a:off x="5073127" y="2108892"/>
              <a:ext cx="2138991" cy="349410"/>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 Box 20">
              <a:extLst>
                <a:ext uri="{FF2B5EF4-FFF2-40B4-BE49-F238E27FC236}">
                  <a16:creationId xmlns:a16="http://schemas.microsoft.com/office/drawing/2014/main" id="{D8F35920-370D-2E48-A20F-ACE55540D077}"/>
                </a:ext>
              </a:extLst>
            </p:cNvPr>
            <p:cNvSpPr txBox="1">
              <a:spLocks noChangeArrowheads="1"/>
            </p:cNvSpPr>
            <p:nvPr/>
          </p:nvSpPr>
          <p:spPr bwMode="auto">
            <a:xfrm rot="19871443">
              <a:off x="4984204" y="3017098"/>
              <a:ext cx="107292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chemeClr val="bg1"/>
                  </a:solidFill>
                  <a:ea typeface="MS PGothic" panose="020B0600070205080204" pitchFamily="34" charset="-128"/>
                </a:rPr>
                <a:t>Cohesive devices</a:t>
              </a:r>
            </a:p>
          </p:txBody>
        </p:sp>
        <p:sp>
          <p:nvSpPr>
            <p:cNvPr id="14" name="Text Box 21">
              <a:extLst>
                <a:ext uri="{FF2B5EF4-FFF2-40B4-BE49-F238E27FC236}">
                  <a16:creationId xmlns:a16="http://schemas.microsoft.com/office/drawing/2014/main" id="{A1954874-0C5F-4E43-8BFA-5F0BB84DDF92}"/>
                </a:ext>
              </a:extLst>
            </p:cNvPr>
            <p:cNvSpPr txBox="1">
              <a:spLocks noChangeArrowheads="1"/>
            </p:cNvSpPr>
            <p:nvPr/>
          </p:nvSpPr>
          <p:spPr bwMode="auto">
            <a:xfrm rot="21027077">
              <a:off x="8493291" y="4756756"/>
              <a:ext cx="134123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chemeClr val="bg1"/>
                  </a:solidFill>
                  <a:ea typeface="MS PGothic" panose="020B0600070205080204" pitchFamily="34" charset="-128"/>
                </a:rPr>
                <a:t>Parenthesis to add detail</a:t>
              </a:r>
            </a:p>
          </p:txBody>
        </p:sp>
        <p:sp>
          <p:nvSpPr>
            <p:cNvPr id="15" name="Text Box 22">
              <a:extLst>
                <a:ext uri="{FF2B5EF4-FFF2-40B4-BE49-F238E27FC236}">
                  <a16:creationId xmlns:a16="http://schemas.microsoft.com/office/drawing/2014/main" id="{3CE99F78-DB1F-6446-9CE4-511688751E17}"/>
                </a:ext>
              </a:extLst>
            </p:cNvPr>
            <p:cNvSpPr txBox="1">
              <a:spLocks noChangeArrowheads="1"/>
            </p:cNvSpPr>
            <p:nvPr/>
          </p:nvSpPr>
          <p:spPr bwMode="auto">
            <a:xfrm rot="683034">
              <a:off x="8770705" y="2295987"/>
              <a:ext cx="131707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chemeClr val="bg1"/>
                  </a:solidFill>
                  <a:ea typeface="MS PGothic" panose="020B0600070205080204" pitchFamily="34" charset="-128"/>
                </a:rPr>
                <a:t>Written in the third person</a:t>
              </a:r>
            </a:p>
          </p:txBody>
        </p:sp>
        <p:sp>
          <p:nvSpPr>
            <p:cNvPr id="16" name="Text Box 23">
              <a:extLst>
                <a:ext uri="{FF2B5EF4-FFF2-40B4-BE49-F238E27FC236}">
                  <a16:creationId xmlns:a16="http://schemas.microsoft.com/office/drawing/2014/main" id="{E3FF8436-024F-704C-9A78-DF58AEF191DB}"/>
                </a:ext>
              </a:extLst>
            </p:cNvPr>
            <p:cNvSpPr txBox="1">
              <a:spLocks noChangeArrowheads="1"/>
            </p:cNvSpPr>
            <p:nvPr/>
          </p:nvSpPr>
          <p:spPr bwMode="auto">
            <a:xfrm rot="464170">
              <a:off x="5463832" y="4812570"/>
              <a:ext cx="1562383"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ct val="50000"/>
                </a:spcBef>
                <a:buNone/>
              </a:pPr>
              <a:r>
                <a:rPr lang="en-GB" altLang="en-US" sz="1200" dirty="0">
                  <a:solidFill>
                    <a:schemeClr val="bg1"/>
                  </a:solidFill>
                  <a:ea typeface="MS PGothic" panose="020B0600070205080204" pitchFamily="34" charset="-128"/>
                </a:rPr>
                <a:t>Use of the passive</a:t>
              </a:r>
            </a:p>
            <a:p>
              <a:pPr>
                <a:spcBef>
                  <a:spcPct val="50000"/>
                </a:spcBef>
                <a:buNone/>
              </a:pPr>
              <a:endParaRPr lang="en-GB" altLang="en-US" sz="1200" dirty="0">
                <a:solidFill>
                  <a:schemeClr val="bg1"/>
                </a:solidFill>
                <a:ea typeface="MS PGothic" panose="020B0600070205080204" pitchFamily="34" charset="-128"/>
              </a:endParaRPr>
            </a:p>
          </p:txBody>
        </p:sp>
        <p:sp>
          <p:nvSpPr>
            <p:cNvPr id="17" name="Text Box 24">
              <a:extLst>
                <a:ext uri="{FF2B5EF4-FFF2-40B4-BE49-F238E27FC236}">
                  <a16:creationId xmlns:a16="http://schemas.microsoft.com/office/drawing/2014/main" id="{45F3A042-5853-DC49-98BD-5846087612B3}"/>
                </a:ext>
              </a:extLst>
            </p:cNvPr>
            <p:cNvSpPr txBox="1">
              <a:spLocks noChangeArrowheads="1"/>
            </p:cNvSpPr>
            <p:nvPr/>
          </p:nvSpPr>
          <p:spPr bwMode="auto">
            <a:xfrm rot="21346810">
              <a:off x="7149028" y="2227694"/>
              <a:ext cx="17618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chemeClr val="bg1"/>
                  </a:solidFill>
                  <a:ea typeface="MS PGothic" panose="020B0600070205080204" pitchFamily="34" charset="-128"/>
                </a:rPr>
                <a:t>Include facts and description</a:t>
              </a:r>
            </a:p>
          </p:txBody>
        </p:sp>
        <p:sp>
          <p:nvSpPr>
            <p:cNvPr id="18" name="Text Box 26">
              <a:extLst>
                <a:ext uri="{FF2B5EF4-FFF2-40B4-BE49-F238E27FC236}">
                  <a16:creationId xmlns:a16="http://schemas.microsoft.com/office/drawing/2014/main" id="{BEA5D123-C7E3-E24A-8DDB-7FC9495E6EA4}"/>
                </a:ext>
              </a:extLst>
            </p:cNvPr>
            <p:cNvSpPr txBox="1">
              <a:spLocks noChangeArrowheads="1"/>
            </p:cNvSpPr>
            <p:nvPr/>
          </p:nvSpPr>
          <p:spPr bwMode="auto">
            <a:xfrm>
              <a:off x="5095974" y="2128517"/>
              <a:ext cx="244719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ct val="50000"/>
                </a:spcBef>
                <a:buFontTx/>
                <a:buNone/>
              </a:pPr>
              <a:r>
                <a:rPr lang="en-GB" altLang="en-US" sz="1200" b="1" dirty="0">
                  <a:solidFill>
                    <a:schemeClr val="bg1"/>
                  </a:solidFill>
                  <a:ea typeface="MS PGothic" panose="020B0600070205080204" pitchFamily="34" charset="-128"/>
                </a:rPr>
                <a:t>What are the ingredients?</a:t>
              </a:r>
            </a:p>
          </p:txBody>
        </p:sp>
        <p:sp>
          <p:nvSpPr>
            <p:cNvPr id="19" name="Text Box 32">
              <a:extLst>
                <a:ext uri="{FF2B5EF4-FFF2-40B4-BE49-F238E27FC236}">
                  <a16:creationId xmlns:a16="http://schemas.microsoft.com/office/drawing/2014/main" id="{2414D8BE-1877-9F46-A9EF-9E7A85498950}"/>
                </a:ext>
              </a:extLst>
            </p:cNvPr>
            <p:cNvSpPr txBox="1">
              <a:spLocks noChangeArrowheads="1"/>
            </p:cNvSpPr>
            <p:nvPr/>
          </p:nvSpPr>
          <p:spPr bwMode="auto">
            <a:xfrm rot="20429024">
              <a:off x="4901791" y="3835775"/>
              <a:ext cx="125723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None/>
              </a:pPr>
              <a:r>
                <a:rPr lang="en-GB" altLang="en-US" sz="1200" dirty="0">
                  <a:solidFill>
                    <a:schemeClr val="bg1"/>
                  </a:solidFill>
                  <a:ea typeface="MS PGothic" panose="020B0600070205080204" pitchFamily="34" charset="-128"/>
                </a:rPr>
                <a:t>Technical words</a:t>
              </a:r>
            </a:p>
          </p:txBody>
        </p:sp>
        <p:sp>
          <p:nvSpPr>
            <p:cNvPr id="20" name="Text Box 41">
              <a:extLst>
                <a:ext uri="{FF2B5EF4-FFF2-40B4-BE49-F238E27FC236}">
                  <a16:creationId xmlns:a16="http://schemas.microsoft.com/office/drawing/2014/main" id="{CD8B8BC2-ECB6-B84B-B790-5E39B77D87DD}"/>
                </a:ext>
              </a:extLst>
            </p:cNvPr>
            <p:cNvSpPr txBox="1">
              <a:spLocks noChangeArrowheads="1"/>
            </p:cNvSpPr>
            <p:nvPr/>
          </p:nvSpPr>
          <p:spPr bwMode="auto">
            <a:xfrm rot="20940469">
              <a:off x="7176439" y="4813912"/>
              <a:ext cx="1334813"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None/>
              </a:pPr>
              <a:r>
                <a:rPr lang="en-GB" altLang="en-US" sz="1200" dirty="0">
                  <a:solidFill>
                    <a:schemeClr val="bg1"/>
                  </a:solidFill>
                  <a:ea typeface="MS PGothic" panose="020B0600070205080204" pitchFamily="34" charset="-128"/>
                </a:rPr>
                <a:t>Formal style</a:t>
              </a:r>
            </a:p>
          </p:txBody>
        </p:sp>
        <p:sp>
          <p:nvSpPr>
            <p:cNvPr id="22" name="Text Box 44">
              <a:extLst>
                <a:ext uri="{FF2B5EF4-FFF2-40B4-BE49-F238E27FC236}">
                  <a16:creationId xmlns:a16="http://schemas.microsoft.com/office/drawing/2014/main" id="{405D41C7-8E9E-5347-97FD-743753DF6471}"/>
                </a:ext>
              </a:extLst>
            </p:cNvPr>
            <p:cNvSpPr txBox="1">
              <a:spLocks noChangeArrowheads="1"/>
            </p:cNvSpPr>
            <p:nvPr/>
          </p:nvSpPr>
          <p:spPr bwMode="auto">
            <a:xfrm rot="20511043">
              <a:off x="9226711" y="3479097"/>
              <a:ext cx="997371"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chemeClr val="bg1"/>
                  </a:solidFill>
                  <a:ea typeface="MS PGothic" panose="020B0600070205080204" pitchFamily="34" charset="-128"/>
                </a:rPr>
                <a:t>Past or present tense</a:t>
              </a:r>
            </a:p>
          </p:txBody>
        </p:sp>
      </p:grpSp>
      <p:sp>
        <p:nvSpPr>
          <p:cNvPr id="24" name="Subtitle 2">
            <a:extLst>
              <a:ext uri="{FF2B5EF4-FFF2-40B4-BE49-F238E27FC236}">
                <a16:creationId xmlns:a16="http://schemas.microsoft.com/office/drawing/2014/main" id="{8155F074-2F66-2D43-B3A9-B4F32D547DD3}"/>
              </a:ext>
            </a:extLst>
          </p:cNvPr>
          <p:cNvSpPr txBox="1">
            <a:spLocks/>
          </p:cNvSpPr>
          <p:nvPr/>
        </p:nvSpPr>
        <p:spPr>
          <a:xfrm>
            <a:off x="0" y="638395"/>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Teacher modelling</a:t>
            </a:r>
            <a:endParaRPr lang="en-US" sz="2500" b="1" dirty="0">
              <a:solidFill>
                <a:srgbClr val="0070C0"/>
              </a:solidFill>
              <a:latin typeface="Comic Sans MS" panose="030F0902030302020204" pitchFamily="66" charset="0"/>
              <a:cs typeface="Arial" panose="020B0604020202020204" pitchFamily="34" charset="0"/>
            </a:endParaRPr>
          </a:p>
        </p:txBody>
      </p:sp>
      <p:grpSp>
        <p:nvGrpSpPr>
          <p:cNvPr id="25" name="Group 2">
            <a:extLst>
              <a:ext uri="{FF2B5EF4-FFF2-40B4-BE49-F238E27FC236}">
                <a16:creationId xmlns:a16="http://schemas.microsoft.com/office/drawing/2014/main" id="{5FC44A16-5FC9-1B41-A9C6-166643A90544}"/>
              </a:ext>
            </a:extLst>
          </p:cNvPr>
          <p:cNvGrpSpPr>
            <a:grpSpLocks/>
          </p:cNvGrpSpPr>
          <p:nvPr/>
        </p:nvGrpSpPr>
        <p:grpSpPr bwMode="auto">
          <a:xfrm>
            <a:off x="1047008" y="2221502"/>
            <a:ext cx="2693876" cy="2672551"/>
            <a:chOff x="3805" y="1284"/>
            <a:chExt cx="1955" cy="1637"/>
          </a:xfrm>
        </p:grpSpPr>
        <p:sp>
          <p:nvSpPr>
            <p:cNvPr id="26" name="Text Box 12">
              <a:extLst>
                <a:ext uri="{FF2B5EF4-FFF2-40B4-BE49-F238E27FC236}">
                  <a16:creationId xmlns:a16="http://schemas.microsoft.com/office/drawing/2014/main" id="{8F834B29-F5BE-A046-8FDB-5D999EAB72D1}"/>
                </a:ext>
              </a:extLst>
            </p:cNvPr>
            <p:cNvSpPr txBox="1">
              <a:spLocks noChangeArrowheads="1"/>
            </p:cNvSpPr>
            <p:nvPr/>
          </p:nvSpPr>
          <p:spPr bwMode="auto">
            <a:xfrm>
              <a:off x="3994" y="1580"/>
              <a:ext cx="1569" cy="2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spcBef>
                  <a:spcPct val="50000"/>
                </a:spcBef>
                <a:buFontTx/>
                <a:buNone/>
              </a:pPr>
              <a:r>
                <a:rPr lang="en-GB" altLang="en-US" sz="1700" b="1" dirty="0">
                  <a:solidFill>
                    <a:srgbClr val="0070C0"/>
                  </a:solidFill>
                </a:rPr>
                <a:t>Teacher modelling</a:t>
              </a:r>
            </a:p>
          </p:txBody>
        </p:sp>
        <p:sp>
          <p:nvSpPr>
            <p:cNvPr id="27" name="Text Box 13">
              <a:extLst>
                <a:ext uri="{FF2B5EF4-FFF2-40B4-BE49-F238E27FC236}">
                  <a16:creationId xmlns:a16="http://schemas.microsoft.com/office/drawing/2014/main" id="{E0AF6B43-24B5-A249-BCDD-9AABE86337D8}"/>
                </a:ext>
              </a:extLst>
            </p:cNvPr>
            <p:cNvSpPr txBox="1">
              <a:spLocks noChangeArrowheads="1"/>
            </p:cNvSpPr>
            <p:nvPr/>
          </p:nvSpPr>
          <p:spPr bwMode="auto">
            <a:xfrm>
              <a:off x="3928" y="2005"/>
              <a:ext cx="1702" cy="69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buFontTx/>
                <a:buNone/>
              </a:pPr>
              <a:r>
                <a:rPr lang="en-GB" altLang="en-US" sz="1700" dirty="0">
                  <a:solidFill>
                    <a:srgbClr val="414042"/>
                  </a:solidFill>
                </a:rPr>
                <a:t>Teacher scribing</a:t>
              </a:r>
            </a:p>
            <a:p>
              <a:pPr algn="ctr" eaLnBrk="1" hangingPunct="1">
                <a:lnSpc>
                  <a:spcPct val="90000"/>
                </a:lnSpc>
                <a:buFontTx/>
                <a:buNone/>
              </a:pPr>
              <a:r>
                <a:rPr lang="en-GB" altLang="en-US" sz="1700" dirty="0">
                  <a:solidFill>
                    <a:srgbClr val="414042"/>
                  </a:solidFill>
                </a:rPr>
                <a:t>Supported writing</a:t>
              </a:r>
            </a:p>
            <a:p>
              <a:pPr algn="ctr" eaLnBrk="1" hangingPunct="1">
                <a:lnSpc>
                  <a:spcPct val="90000"/>
                </a:lnSpc>
                <a:buFontTx/>
                <a:buNone/>
              </a:pPr>
              <a:r>
                <a:rPr lang="en-GB" altLang="en-US" sz="1700" dirty="0">
                  <a:solidFill>
                    <a:srgbClr val="414042"/>
                  </a:solidFill>
                </a:rPr>
                <a:t>Independent writing</a:t>
              </a:r>
            </a:p>
          </p:txBody>
        </p:sp>
        <p:sp>
          <p:nvSpPr>
            <p:cNvPr id="28" name="Oval 14">
              <a:extLst>
                <a:ext uri="{FF2B5EF4-FFF2-40B4-BE49-F238E27FC236}">
                  <a16:creationId xmlns:a16="http://schemas.microsoft.com/office/drawing/2014/main" id="{E4183FB6-2C09-C848-8E8C-0DDB83C685F7}"/>
                </a:ext>
              </a:extLst>
            </p:cNvPr>
            <p:cNvSpPr>
              <a:spLocks noChangeArrowheads="1"/>
            </p:cNvSpPr>
            <p:nvPr/>
          </p:nvSpPr>
          <p:spPr bwMode="auto">
            <a:xfrm>
              <a:off x="3805" y="1284"/>
              <a:ext cx="1955" cy="1637"/>
            </a:xfrm>
            <a:prstGeom prst="ellipse">
              <a:avLst/>
            </a:prstGeom>
            <a:noFill/>
            <a:ln w="38100">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2400" dirty="0"/>
            </a:p>
          </p:txBody>
        </p:sp>
      </p:grpSp>
      <p:grpSp>
        <p:nvGrpSpPr>
          <p:cNvPr id="29" name="Group 28">
            <a:extLst>
              <a:ext uri="{FF2B5EF4-FFF2-40B4-BE49-F238E27FC236}">
                <a16:creationId xmlns:a16="http://schemas.microsoft.com/office/drawing/2014/main" id="{21D70541-6B2E-7F47-874C-229EE2D0180E}"/>
              </a:ext>
            </a:extLst>
          </p:cNvPr>
          <p:cNvGrpSpPr/>
          <p:nvPr/>
        </p:nvGrpSpPr>
        <p:grpSpPr>
          <a:xfrm>
            <a:off x="5875154" y="2753871"/>
            <a:ext cx="3508742" cy="1841091"/>
            <a:chOff x="5875154" y="2786239"/>
            <a:chExt cx="3508742" cy="1841091"/>
          </a:xfrm>
        </p:grpSpPr>
        <p:sp>
          <p:nvSpPr>
            <p:cNvPr id="30" name="Rectangle 13">
              <a:extLst>
                <a:ext uri="{FF2B5EF4-FFF2-40B4-BE49-F238E27FC236}">
                  <a16:creationId xmlns:a16="http://schemas.microsoft.com/office/drawing/2014/main" id="{94C6A391-01DB-4144-86E8-1F708CB095F1}"/>
                </a:ext>
              </a:extLst>
            </p:cNvPr>
            <p:cNvSpPr>
              <a:spLocks noChangeArrowheads="1"/>
            </p:cNvSpPr>
            <p:nvPr/>
          </p:nvSpPr>
          <p:spPr bwMode="auto">
            <a:xfrm>
              <a:off x="6020997" y="2786239"/>
              <a:ext cx="3263752" cy="1841091"/>
            </a:xfrm>
            <a:prstGeom prst="rect">
              <a:avLst/>
            </a:prstGeom>
            <a:solidFill>
              <a:schemeClr val="bg1"/>
            </a:solidFill>
            <a:ln w="19050" algn="ctr">
              <a:solidFill>
                <a:srgbClr val="0070C0"/>
              </a:solidFill>
              <a:miter lim="800000"/>
              <a:headEnd/>
              <a:tailEnd/>
            </a:ln>
            <a:effectLst/>
          </p:spPr>
          <p:txBody>
            <a:bodyPr>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1800"/>
            </a:p>
          </p:txBody>
        </p:sp>
        <p:sp>
          <p:nvSpPr>
            <p:cNvPr id="31" name="Rectangle 30">
              <a:extLst>
                <a:ext uri="{FF2B5EF4-FFF2-40B4-BE49-F238E27FC236}">
                  <a16:creationId xmlns:a16="http://schemas.microsoft.com/office/drawing/2014/main" id="{B42CF62D-053C-6946-B919-4F97FFDF10CB}"/>
                </a:ext>
              </a:extLst>
            </p:cNvPr>
            <p:cNvSpPr/>
            <p:nvPr/>
          </p:nvSpPr>
          <p:spPr>
            <a:xfrm>
              <a:off x="6054360" y="2823340"/>
              <a:ext cx="3196272" cy="443302"/>
            </a:xfrm>
            <a:prstGeom prst="rect">
              <a:avLst/>
            </a:prstGeom>
            <a:solidFill>
              <a:srgbClr val="39AB47"/>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 Box 15">
              <a:extLst>
                <a:ext uri="{FF2B5EF4-FFF2-40B4-BE49-F238E27FC236}">
                  <a16:creationId xmlns:a16="http://schemas.microsoft.com/office/drawing/2014/main" id="{33DC18A5-AAD3-AA4D-8776-426AB0F1E532}"/>
                </a:ext>
              </a:extLst>
            </p:cNvPr>
            <p:cNvSpPr txBox="1">
              <a:spLocks noChangeArrowheads="1"/>
            </p:cNvSpPr>
            <p:nvPr/>
          </p:nvSpPr>
          <p:spPr bwMode="auto">
            <a:xfrm>
              <a:off x="6137641" y="2801449"/>
              <a:ext cx="2789889"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ct val="50000"/>
                </a:spcBef>
                <a:buFontTx/>
                <a:buNone/>
              </a:pPr>
              <a:r>
                <a:rPr lang="en-GB" altLang="en-US" sz="1200" b="1" dirty="0">
                  <a:solidFill>
                    <a:schemeClr val="bg1"/>
                  </a:solidFill>
                  <a:ea typeface="MS PGothic" panose="020B0600070205080204" pitchFamily="34" charset="-128"/>
                </a:rPr>
                <a:t>What effect do you want to have on the reader?</a:t>
              </a:r>
            </a:p>
          </p:txBody>
        </p:sp>
        <p:sp>
          <p:nvSpPr>
            <p:cNvPr id="33" name="Text Box 16">
              <a:extLst>
                <a:ext uri="{FF2B5EF4-FFF2-40B4-BE49-F238E27FC236}">
                  <a16:creationId xmlns:a16="http://schemas.microsoft.com/office/drawing/2014/main" id="{6193A581-8D1C-F542-AAFD-3FF27F7EBF63}"/>
                </a:ext>
              </a:extLst>
            </p:cNvPr>
            <p:cNvSpPr txBox="1">
              <a:spLocks noChangeArrowheads="1"/>
            </p:cNvSpPr>
            <p:nvPr/>
          </p:nvSpPr>
          <p:spPr bwMode="auto">
            <a:xfrm rot="704613">
              <a:off x="8295588" y="3372877"/>
              <a:ext cx="102107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rgbClr val="414042"/>
                  </a:solidFill>
                  <a:ea typeface="MS PGothic" panose="020B0600070205080204" pitchFamily="34" charset="-128"/>
                </a:rPr>
                <a:t>To</a:t>
              </a:r>
              <a:br>
                <a:rPr lang="en-GB" altLang="en-US" sz="1200" dirty="0">
                  <a:solidFill>
                    <a:srgbClr val="414042"/>
                  </a:solidFill>
                  <a:ea typeface="MS PGothic" panose="020B0600070205080204" pitchFamily="34" charset="-128"/>
                </a:rPr>
              </a:br>
              <a:r>
                <a:rPr lang="en-GB" altLang="en-US" sz="1200" dirty="0">
                  <a:solidFill>
                    <a:srgbClr val="414042"/>
                  </a:solidFill>
                  <a:ea typeface="MS PGothic" panose="020B0600070205080204" pitchFamily="34" charset="-128"/>
                </a:rPr>
                <a:t>explain</a:t>
              </a:r>
            </a:p>
          </p:txBody>
        </p:sp>
        <p:sp>
          <p:nvSpPr>
            <p:cNvPr id="34" name="Text Box 17">
              <a:extLst>
                <a:ext uri="{FF2B5EF4-FFF2-40B4-BE49-F238E27FC236}">
                  <a16:creationId xmlns:a16="http://schemas.microsoft.com/office/drawing/2014/main" id="{7D4A13B3-4B2B-B749-AF4E-87C5950DE742}"/>
                </a:ext>
              </a:extLst>
            </p:cNvPr>
            <p:cNvSpPr txBox="1">
              <a:spLocks noChangeArrowheads="1"/>
            </p:cNvSpPr>
            <p:nvPr/>
          </p:nvSpPr>
          <p:spPr bwMode="auto">
            <a:xfrm rot="21027077">
              <a:off x="6040175" y="3405249"/>
              <a:ext cx="88052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rgbClr val="414042"/>
                  </a:solidFill>
                  <a:ea typeface="MS PGothic" panose="020B0600070205080204" pitchFamily="34" charset="-128"/>
                </a:rPr>
                <a:t>Be informed</a:t>
              </a:r>
            </a:p>
          </p:txBody>
        </p:sp>
        <p:sp>
          <p:nvSpPr>
            <p:cNvPr id="35" name="Text Box 18">
              <a:extLst>
                <a:ext uri="{FF2B5EF4-FFF2-40B4-BE49-F238E27FC236}">
                  <a16:creationId xmlns:a16="http://schemas.microsoft.com/office/drawing/2014/main" id="{BE6D4EEC-1F7F-2744-8E11-793FBD19CCF7}"/>
                </a:ext>
              </a:extLst>
            </p:cNvPr>
            <p:cNvSpPr txBox="1">
              <a:spLocks noChangeArrowheads="1"/>
            </p:cNvSpPr>
            <p:nvPr/>
          </p:nvSpPr>
          <p:spPr bwMode="auto">
            <a:xfrm rot="446850">
              <a:off x="5875154" y="4068611"/>
              <a:ext cx="1857448"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rgbClr val="414042"/>
                  </a:solidFill>
                  <a:ea typeface="MS PGothic" panose="020B0600070205080204" pitchFamily="34" charset="-128"/>
                </a:rPr>
                <a:t>To describe events</a:t>
              </a:r>
              <a:br>
                <a:rPr lang="en-GB" altLang="en-US" sz="1200" dirty="0">
                  <a:solidFill>
                    <a:srgbClr val="414042"/>
                  </a:solidFill>
                  <a:ea typeface="MS PGothic" panose="020B0600070205080204" pitchFamily="34" charset="-128"/>
                </a:rPr>
              </a:br>
              <a:r>
                <a:rPr lang="en-GB" altLang="en-US" sz="1200" dirty="0">
                  <a:solidFill>
                    <a:srgbClr val="414042"/>
                  </a:solidFill>
                  <a:ea typeface="MS PGothic" panose="020B0600070205080204" pitchFamily="34" charset="-128"/>
                </a:rPr>
                <a:t>or situations</a:t>
              </a:r>
            </a:p>
          </p:txBody>
        </p:sp>
        <p:sp>
          <p:nvSpPr>
            <p:cNvPr id="36" name="Text Box 19">
              <a:extLst>
                <a:ext uri="{FF2B5EF4-FFF2-40B4-BE49-F238E27FC236}">
                  <a16:creationId xmlns:a16="http://schemas.microsoft.com/office/drawing/2014/main" id="{4FC8ADB1-45B7-4F49-A966-1F3AF3E1FA6F}"/>
                </a:ext>
              </a:extLst>
            </p:cNvPr>
            <p:cNvSpPr txBox="1">
              <a:spLocks noChangeArrowheads="1"/>
            </p:cNvSpPr>
            <p:nvPr/>
          </p:nvSpPr>
          <p:spPr bwMode="auto">
            <a:xfrm rot="20836981">
              <a:off x="7710503" y="4015450"/>
              <a:ext cx="167339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rgbClr val="414042"/>
                  </a:solidFill>
                  <a:ea typeface="MS PGothic" panose="020B0600070205080204" pitchFamily="34" charset="-128"/>
                </a:rPr>
                <a:t>To be inspired to research further</a:t>
              </a:r>
            </a:p>
          </p:txBody>
        </p:sp>
      </p:grpSp>
      <p:grpSp>
        <p:nvGrpSpPr>
          <p:cNvPr id="37" name="Group 36">
            <a:extLst>
              <a:ext uri="{FF2B5EF4-FFF2-40B4-BE49-F238E27FC236}">
                <a16:creationId xmlns:a16="http://schemas.microsoft.com/office/drawing/2014/main" id="{16730E74-27AE-3B45-B2E8-1C5D69EA9F3D}"/>
              </a:ext>
            </a:extLst>
          </p:cNvPr>
          <p:cNvGrpSpPr/>
          <p:nvPr/>
        </p:nvGrpSpPr>
        <p:grpSpPr>
          <a:xfrm>
            <a:off x="4202144" y="1337103"/>
            <a:ext cx="6773361" cy="4674627"/>
            <a:chOff x="4202144" y="1369471"/>
            <a:chExt cx="6773361" cy="4674627"/>
          </a:xfrm>
        </p:grpSpPr>
        <p:sp>
          <p:nvSpPr>
            <p:cNvPr id="38" name="Rectangle 37">
              <a:extLst>
                <a:ext uri="{FF2B5EF4-FFF2-40B4-BE49-F238E27FC236}">
                  <a16:creationId xmlns:a16="http://schemas.microsoft.com/office/drawing/2014/main" id="{031EC4C7-FB0B-5D43-8D3A-ED65CEC9AE03}"/>
                </a:ext>
              </a:extLst>
            </p:cNvPr>
            <p:cNvSpPr/>
            <p:nvPr/>
          </p:nvSpPr>
          <p:spPr>
            <a:xfrm>
              <a:off x="4330241" y="1391956"/>
              <a:ext cx="2718629" cy="364931"/>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25">
              <a:extLst>
                <a:ext uri="{FF2B5EF4-FFF2-40B4-BE49-F238E27FC236}">
                  <a16:creationId xmlns:a16="http://schemas.microsoft.com/office/drawing/2014/main" id="{F45807D1-F26C-CC43-AE79-BC160B2E2195}"/>
                </a:ext>
              </a:extLst>
            </p:cNvPr>
            <p:cNvSpPr>
              <a:spLocks noChangeArrowheads="1"/>
            </p:cNvSpPr>
            <p:nvPr/>
          </p:nvSpPr>
          <p:spPr bwMode="auto">
            <a:xfrm>
              <a:off x="4330241" y="1369471"/>
              <a:ext cx="6645264" cy="4674627"/>
            </a:xfrm>
            <a:prstGeom prst="rect">
              <a:avLst/>
            </a:prstGeom>
            <a:noFill/>
            <a:ln w="38100" algn="ctr">
              <a:solidFill>
                <a:srgbClr val="007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1800"/>
            </a:p>
          </p:txBody>
        </p:sp>
        <p:sp>
          <p:nvSpPr>
            <p:cNvPr id="40" name="Text Box 27">
              <a:extLst>
                <a:ext uri="{FF2B5EF4-FFF2-40B4-BE49-F238E27FC236}">
                  <a16:creationId xmlns:a16="http://schemas.microsoft.com/office/drawing/2014/main" id="{DFD9A386-D9B4-5646-8BED-5DD5488EEA7D}"/>
                </a:ext>
              </a:extLst>
            </p:cNvPr>
            <p:cNvSpPr txBox="1">
              <a:spLocks noChangeArrowheads="1"/>
            </p:cNvSpPr>
            <p:nvPr/>
          </p:nvSpPr>
          <p:spPr bwMode="auto">
            <a:xfrm>
              <a:off x="4202144" y="1426073"/>
              <a:ext cx="293228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b="1" dirty="0">
                  <a:solidFill>
                    <a:schemeClr val="bg1"/>
                  </a:solidFill>
                  <a:ea typeface="MS PGothic" panose="020B0600070205080204" pitchFamily="34" charset="-128"/>
                </a:rPr>
                <a:t>What examples might be included?</a:t>
              </a:r>
            </a:p>
          </p:txBody>
        </p:sp>
        <p:sp>
          <p:nvSpPr>
            <p:cNvPr id="44" name="Text Box 33">
              <a:extLst>
                <a:ext uri="{FF2B5EF4-FFF2-40B4-BE49-F238E27FC236}">
                  <a16:creationId xmlns:a16="http://schemas.microsoft.com/office/drawing/2014/main" id="{00C928E7-237E-4948-B741-5DA5B1F07551}"/>
                </a:ext>
              </a:extLst>
            </p:cNvPr>
            <p:cNvSpPr txBox="1">
              <a:spLocks noChangeArrowheads="1"/>
            </p:cNvSpPr>
            <p:nvPr/>
          </p:nvSpPr>
          <p:spPr bwMode="auto">
            <a:xfrm rot="247132">
              <a:off x="7267806" y="1640603"/>
              <a:ext cx="361605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rgbClr val="414042"/>
                  </a:solidFill>
                  <a:ea typeface="MS PGothic" panose="020B0600070205080204" pitchFamily="34" charset="-128"/>
                </a:rPr>
                <a:t>Vocabulary related to the report chosen</a:t>
              </a:r>
            </a:p>
          </p:txBody>
        </p:sp>
      </p:grpSp>
      <p:cxnSp>
        <p:nvCxnSpPr>
          <p:cNvPr id="48" name="Straight Arrow Connector 47">
            <a:extLst>
              <a:ext uri="{FF2B5EF4-FFF2-40B4-BE49-F238E27FC236}">
                <a16:creationId xmlns:a16="http://schemas.microsoft.com/office/drawing/2014/main" id="{7EC0AB23-FA55-4249-8EDE-A4A1CABAE0C6}"/>
              </a:ext>
            </a:extLst>
          </p:cNvPr>
          <p:cNvCxnSpPr>
            <a:cxnSpLocks/>
          </p:cNvCxnSpPr>
          <p:nvPr/>
        </p:nvCxnSpPr>
        <p:spPr>
          <a:xfrm>
            <a:off x="2371899" y="3052271"/>
            <a:ext cx="8992" cy="364130"/>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49" name="Rectangle 48">
            <a:extLst>
              <a:ext uri="{FF2B5EF4-FFF2-40B4-BE49-F238E27FC236}">
                <a16:creationId xmlns:a16="http://schemas.microsoft.com/office/drawing/2014/main" id="{0984ACA2-ACE1-9044-88C9-F134DAACE539}"/>
              </a:ext>
            </a:extLst>
          </p:cNvPr>
          <p:cNvSpPr/>
          <p:nvPr/>
        </p:nvSpPr>
        <p:spPr>
          <a:xfrm>
            <a:off x="6933315" y="3296684"/>
            <a:ext cx="1396201" cy="755463"/>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Text Box 15">
            <a:extLst>
              <a:ext uri="{FF2B5EF4-FFF2-40B4-BE49-F238E27FC236}">
                <a16:creationId xmlns:a16="http://schemas.microsoft.com/office/drawing/2014/main" id="{DFB95A8F-1269-0A45-8B60-B8CBC4A4DA53}"/>
              </a:ext>
            </a:extLst>
          </p:cNvPr>
          <p:cNvSpPr txBox="1">
            <a:spLocks noChangeArrowheads="1"/>
          </p:cNvSpPr>
          <p:nvPr/>
        </p:nvSpPr>
        <p:spPr bwMode="auto">
          <a:xfrm>
            <a:off x="7045596" y="3338953"/>
            <a:ext cx="1121607"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b="1" dirty="0">
                <a:solidFill>
                  <a:schemeClr val="bg1"/>
                </a:solidFill>
                <a:ea typeface="MS PGothic" panose="020B0600070205080204" pitchFamily="34" charset="-128"/>
              </a:rPr>
              <a:t>Start with audience and purpose</a:t>
            </a:r>
          </a:p>
        </p:txBody>
      </p:sp>
    </p:spTree>
    <p:extLst>
      <p:ext uri="{BB962C8B-B14F-4D97-AF65-F5344CB8AC3E}">
        <p14:creationId xmlns:p14="http://schemas.microsoft.com/office/powerpoint/2010/main" val="1444572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2">
            <a:extLst>
              <a:ext uri="{FF2B5EF4-FFF2-40B4-BE49-F238E27FC236}">
                <a16:creationId xmlns:a16="http://schemas.microsoft.com/office/drawing/2014/main" id="{24251918-41A7-0548-A48C-C6F415992556}"/>
              </a:ext>
            </a:extLst>
          </p:cNvPr>
          <p:cNvGraphicFramePr>
            <a:graphicFrameLocks noGrp="1"/>
          </p:cNvGraphicFramePr>
          <p:nvPr>
            <p:extLst>
              <p:ext uri="{D42A27DB-BD31-4B8C-83A1-F6EECF244321}">
                <p14:modId xmlns:p14="http://schemas.microsoft.com/office/powerpoint/2010/main" val="2347306872"/>
              </p:ext>
            </p:extLst>
          </p:nvPr>
        </p:nvGraphicFramePr>
        <p:xfrm>
          <a:off x="1425962" y="941035"/>
          <a:ext cx="9286042" cy="4909351"/>
        </p:xfrm>
        <a:graphic>
          <a:graphicData uri="http://schemas.openxmlformats.org/drawingml/2006/table">
            <a:tbl>
              <a:tblPr firstRow="1" bandRow="1">
                <a:tableStyleId>{5C22544A-7EE6-4342-B048-85BDC9FD1C3A}</a:tableStyleId>
              </a:tblPr>
              <a:tblGrid>
                <a:gridCol w="4643021">
                  <a:extLst>
                    <a:ext uri="{9D8B030D-6E8A-4147-A177-3AD203B41FA5}">
                      <a16:colId xmlns:a16="http://schemas.microsoft.com/office/drawing/2014/main" val="1072559858"/>
                    </a:ext>
                  </a:extLst>
                </a:gridCol>
                <a:gridCol w="4643021">
                  <a:extLst>
                    <a:ext uri="{9D8B030D-6E8A-4147-A177-3AD203B41FA5}">
                      <a16:colId xmlns:a16="http://schemas.microsoft.com/office/drawing/2014/main" val="2583016381"/>
                    </a:ext>
                  </a:extLst>
                </a:gridCol>
              </a:tblGrid>
              <a:tr h="721055">
                <a:tc>
                  <a:txBody>
                    <a:bodyPr/>
                    <a:lstStyle/>
                    <a:p>
                      <a:r>
                        <a:rPr lang="en-US" sz="3300" b="1" i="0" dirty="0">
                          <a:latin typeface="Comic Sans MS" panose="030F0902030302020204" pitchFamily="66" charset="0"/>
                        </a:rPr>
                        <a:t>AUDIENCE</a:t>
                      </a:r>
                    </a:p>
                  </a:txBody>
                  <a:tcPr anchor="ctr" anchorCtr="1">
                    <a:lnL w="19050" cap="flat" cmpd="sng" algn="ctr">
                      <a:solidFill>
                        <a:srgbClr val="0070C0"/>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solidFill>
                      <a:srgbClr val="0070C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3300" b="1" i="0" dirty="0">
                          <a:latin typeface="Comic Sans MS" panose="030F0902030302020204" pitchFamily="66" charset="0"/>
                        </a:rPr>
                        <a:t>PURPOSE</a:t>
                      </a:r>
                    </a:p>
                  </a:txBody>
                  <a:tcPr anchor="ctr" anchorCtr="1">
                    <a:lnL w="28575" cap="flat" cmpd="sng" algn="ctr">
                      <a:solidFill>
                        <a:schemeClr val="bg1"/>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solidFill>
                      <a:srgbClr val="0070C0"/>
                    </a:solidFill>
                  </a:tcPr>
                </a:tc>
                <a:extLst>
                  <a:ext uri="{0D108BD9-81ED-4DB2-BD59-A6C34878D82A}">
                    <a16:rowId xmlns:a16="http://schemas.microsoft.com/office/drawing/2014/main" val="185437400"/>
                  </a:ext>
                </a:extLst>
              </a:tr>
              <a:tr h="4188296">
                <a:tc>
                  <a:txBody>
                    <a:bodyPr/>
                    <a:lstStyle/>
                    <a:p>
                      <a:endParaRPr lang="en-US" dirty="0"/>
                    </a:p>
                  </a:txBody>
                  <a:tcPr anchor="ctr" anchorCtr="1">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noFill/>
                  </a:tcPr>
                </a:tc>
                <a:tc>
                  <a:txBody>
                    <a:bodyPr/>
                    <a:lstStyle/>
                    <a:p>
                      <a:endParaRPr lang="en-US" dirty="0"/>
                    </a:p>
                  </a:txBody>
                  <a:tcPr anchor="ctr" anchorCtr="1">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noFill/>
                  </a:tcPr>
                </a:tc>
                <a:extLst>
                  <a:ext uri="{0D108BD9-81ED-4DB2-BD59-A6C34878D82A}">
                    <a16:rowId xmlns:a16="http://schemas.microsoft.com/office/drawing/2014/main" val="3207230061"/>
                  </a:ext>
                </a:extLst>
              </a:tr>
            </a:tbl>
          </a:graphicData>
        </a:graphic>
      </p:graphicFrame>
      <p:sp>
        <p:nvSpPr>
          <p:cNvPr id="43" name="Text Box 4">
            <a:extLst>
              <a:ext uri="{FF2B5EF4-FFF2-40B4-BE49-F238E27FC236}">
                <a16:creationId xmlns:a16="http://schemas.microsoft.com/office/drawing/2014/main" id="{A2EB6750-7FB5-3B4F-B8D9-D2BCBA6AC5DB}"/>
              </a:ext>
            </a:extLst>
          </p:cNvPr>
          <p:cNvSpPr txBox="1">
            <a:spLocks noChangeArrowheads="1"/>
          </p:cNvSpPr>
          <p:nvPr/>
        </p:nvSpPr>
        <p:spPr bwMode="auto">
          <a:xfrm>
            <a:off x="1682120" y="1950486"/>
            <a:ext cx="3973512" cy="2647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marL="173038" indent="-173038">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228600" indent="-228600" eaLnBrk="1" hangingPunct="1">
              <a:spcBef>
                <a:spcPts val="1500"/>
              </a:spcBef>
              <a:buClr>
                <a:srgbClr val="0070C0"/>
              </a:buClr>
              <a:buFontTx/>
              <a:buChar char="•"/>
            </a:pPr>
            <a:r>
              <a:rPr lang="en-GB" altLang="en-US" sz="2400" dirty="0">
                <a:solidFill>
                  <a:srgbClr val="414042"/>
                </a:solidFill>
              </a:rPr>
              <a:t>A reader who wants to find something out</a:t>
            </a:r>
          </a:p>
          <a:p>
            <a:pPr marL="228600" indent="-228600" eaLnBrk="1" hangingPunct="1">
              <a:spcBef>
                <a:spcPts val="1500"/>
              </a:spcBef>
              <a:buClr>
                <a:srgbClr val="0070C0"/>
              </a:buClr>
              <a:buFontTx/>
              <a:buChar char="•"/>
            </a:pPr>
            <a:r>
              <a:rPr lang="en-GB" altLang="en-US" sz="2400" dirty="0">
                <a:solidFill>
                  <a:srgbClr val="414042"/>
                </a:solidFill>
              </a:rPr>
              <a:t>A reader who has an interest in this topic</a:t>
            </a:r>
          </a:p>
          <a:p>
            <a:pPr marL="228600" indent="-228600" eaLnBrk="1" hangingPunct="1">
              <a:spcBef>
                <a:spcPts val="1500"/>
              </a:spcBef>
              <a:buClr>
                <a:srgbClr val="0070C0"/>
              </a:buClr>
              <a:buFontTx/>
              <a:buChar char="•"/>
            </a:pPr>
            <a:r>
              <a:rPr lang="en-GB" altLang="en-US" sz="2400" dirty="0">
                <a:solidFill>
                  <a:srgbClr val="414042"/>
                </a:solidFill>
              </a:rPr>
              <a:t>A reader who is looking for specific facts</a:t>
            </a:r>
            <a:endParaRPr lang="en-US" altLang="en-US" sz="2400" dirty="0">
              <a:solidFill>
                <a:srgbClr val="414042"/>
              </a:solidFill>
            </a:endParaRPr>
          </a:p>
        </p:txBody>
      </p:sp>
      <p:sp>
        <p:nvSpPr>
          <p:cNvPr id="45" name="Text Box 5">
            <a:extLst>
              <a:ext uri="{FF2B5EF4-FFF2-40B4-BE49-F238E27FC236}">
                <a16:creationId xmlns:a16="http://schemas.microsoft.com/office/drawing/2014/main" id="{EE4F599A-13B3-B54E-930A-CEDBF74C47B8}"/>
              </a:ext>
            </a:extLst>
          </p:cNvPr>
          <p:cNvSpPr txBox="1">
            <a:spLocks noChangeArrowheads="1"/>
          </p:cNvSpPr>
          <p:nvPr/>
        </p:nvSpPr>
        <p:spPr bwMode="auto">
          <a:xfrm>
            <a:off x="6284651" y="1974298"/>
            <a:ext cx="4427353" cy="3876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marL="173038" indent="-173038">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228600" indent="-228600" eaLnBrk="1" hangingPunct="1">
              <a:spcBef>
                <a:spcPts val="1500"/>
              </a:spcBef>
              <a:buClr>
                <a:srgbClr val="0070C0"/>
              </a:buClr>
              <a:buFontTx/>
              <a:buChar char="•"/>
            </a:pPr>
            <a:r>
              <a:rPr lang="en-GB" altLang="en-US" sz="2400" dirty="0">
                <a:solidFill>
                  <a:srgbClr val="414042"/>
                </a:solidFill>
              </a:rPr>
              <a:t>A report gives information</a:t>
            </a:r>
          </a:p>
          <a:p>
            <a:pPr marL="228600" indent="-228600" eaLnBrk="1" hangingPunct="1">
              <a:spcBef>
                <a:spcPts val="1500"/>
              </a:spcBef>
              <a:buClr>
                <a:srgbClr val="0070C0"/>
              </a:buClr>
              <a:buFontTx/>
              <a:buChar char="•"/>
            </a:pPr>
            <a:r>
              <a:rPr lang="en-GB" altLang="en-US" sz="2400" dirty="0">
                <a:solidFill>
                  <a:srgbClr val="414042"/>
                </a:solidFill>
              </a:rPr>
              <a:t>It tells us about the topic</a:t>
            </a:r>
          </a:p>
          <a:p>
            <a:pPr marL="228600" indent="-228600" eaLnBrk="1" hangingPunct="1">
              <a:spcBef>
                <a:spcPts val="1500"/>
              </a:spcBef>
              <a:buClr>
                <a:srgbClr val="0070C0"/>
              </a:buClr>
              <a:buFontTx/>
              <a:buChar char="•"/>
            </a:pPr>
            <a:r>
              <a:rPr lang="en-GB" altLang="en-US" sz="2400" dirty="0">
                <a:solidFill>
                  <a:srgbClr val="414042"/>
                </a:solidFill>
              </a:rPr>
              <a:t>It tells us what things,</a:t>
            </a:r>
            <a:br>
              <a:rPr lang="en-GB" altLang="en-US" sz="2400" dirty="0">
                <a:solidFill>
                  <a:srgbClr val="414042"/>
                </a:solidFill>
              </a:rPr>
            </a:br>
            <a:r>
              <a:rPr lang="en-GB" altLang="en-US" sz="2400" dirty="0">
                <a:solidFill>
                  <a:srgbClr val="414042"/>
                </a:solidFill>
              </a:rPr>
              <a:t>places, people, animals</a:t>
            </a:r>
            <a:br>
              <a:rPr lang="en-GB" altLang="en-US" sz="2400" dirty="0">
                <a:solidFill>
                  <a:srgbClr val="414042"/>
                </a:solidFill>
              </a:rPr>
            </a:br>
            <a:r>
              <a:rPr lang="en-GB" altLang="en-US" sz="2400" dirty="0">
                <a:solidFill>
                  <a:srgbClr val="414042"/>
                </a:solidFill>
              </a:rPr>
              <a:t>etc. are like</a:t>
            </a:r>
          </a:p>
          <a:p>
            <a:pPr marL="228600" indent="-228600" eaLnBrk="1" hangingPunct="1">
              <a:spcBef>
                <a:spcPts val="1500"/>
              </a:spcBef>
              <a:buClr>
                <a:srgbClr val="0070C0"/>
              </a:buClr>
              <a:buFontTx/>
              <a:buChar char="•"/>
            </a:pPr>
            <a:r>
              <a:rPr lang="en-GB" altLang="en-US" sz="2400" dirty="0">
                <a:solidFill>
                  <a:srgbClr val="414042"/>
                </a:solidFill>
              </a:rPr>
              <a:t>A report can also tell</a:t>
            </a:r>
            <a:br>
              <a:rPr lang="en-GB" altLang="en-US" sz="2400" dirty="0">
                <a:solidFill>
                  <a:srgbClr val="414042"/>
                </a:solidFill>
              </a:rPr>
            </a:br>
            <a:r>
              <a:rPr lang="en-GB" altLang="en-US" sz="2400" dirty="0">
                <a:solidFill>
                  <a:srgbClr val="414042"/>
                </a:solidFill>
              </a:rPr>
              <a:t>us about something in</a:t>
            </a:r>
            <a:br>
              <a:rPr lang="en-GB" altLang="en-US" sz="2400" dirty="0">
                <a:solidFill>
                  <a:srgbClr val="414042"/>
                </a:solidFill>
              </a:rPr>
            </a:br>
            <a:r>
              <a:rPr lang="en-GB" altLang="en-US" sz="2400" dirty="0">
                <a:solidFill>
                  <a:srgbClr val="414042"/>
                </a:solidFill>
              </a:rPr>
              <a:t>the past.</a:t>
            </a:r>
            <a:endParaRPr lang="en-US" altLang="en-US" sz="2400" dirty="0">
              <a:solidFill>
                <a:srgbClr val="414042"/>
              </a:solidFill>
            </a:endParaRPr>
          </a:p>
        </p:txBody>
      </p:sp>
    </p:spTree>
    <p:extLst>
      <p:ext uri="{BB962C8B-B14F-4D97-AF65-F5344CB8AC3E}">
        <p14:creationId xmlns:p14="http://schemas.microsoft.com/office/powerpoint/2010/main" val="338493206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2">
            <a:extLst>
              <a:ext uri="{FF2B5EF4-FFF2-40B4-BE49-F238E27FC236}">
                <a16:creationId xmlns:a16="http://schemas.microsoft.com/office/drawing/2014/main" id="{19D8A66F-DB48-1140-9827-62246C812CDE}"/>
              </a:ext>
            </a:extLst>
          </p:cNvPr>
          <p:cNvSpPr txBox="1">
            <a:spLocks noChangeArrowheads="1"/>
          </p:cNvSpPr>
          <p:nvPr/>
        </p:nvSpPr>
        <p:spPr bwMode="auto">
          <a:xfrm>
            <a:off x="1445895" y="1116416"/>
            <a:ext cx="9300209" cy="12618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eaLnBrk="1" hangingPunct="1">
              <a:spcBef>
                <a:spcPct val="50000"/>
              </a:spcBef>
            </a:pPr>
            <a:r>
              <a:rPr lang="en-GB" altLang="en-US" sz="1900" b="1" dirty="0">
                <a:solidFill>
                  <a:srgbClr val="414042"/>
                </a:solidFill>
              </a:rPr>
              <a:t>Reports</a:t>
            </a:r>
            <a:r>
              <a:rPr lang="en-GB" altLang="en-US" sz="1900" dirty="0">
                <a:solidFill>
                  <a:srgbClr val="414042"/>
                </a:solidFill>
              </a:rPr>
              <a:t> are structured in a specific way. They usually follow the same format but the middle paragraphs can often be in any order. However, a report should start with an introduction and end with a conclusion, which can be a recommendation or a question. </a:t>
            </a:r>
            <a:endParaRPr lang="en-US" altLang="en-US" sz="1900" dirty="0">
              <a:solidFill>
                <a:srgbClr val="414042"/>
              </a:solidFill>
            </a:endParaRPr>
          </a:p>
        </p:txBody>
      </p:sp>
      <p:sp>
        <p:nvSpPr>
          <p:cNvPr id="3" name="Oval 2">
            <a:extLst>
              <a:ext uri="{FF2B5EF4-FFF2-40B4-BE49-F238E27FC236}">
                <a16:creationId xmlns:a16="http://schemas.microsoft.com/office/drawing/2014/main" id="{7DD7016B-151F-7C4D-B65B-1E1117BC103B}"/>
              </a:ext>
            </a:extLst>
          </p:cNvPr>
          <p:cNvSpPr/>
          <p:nvPr/>
        </p:nvSpPr>
        <p:spPr>
          <a:xfrm>
            <a:off x="700931" y="3713591"/>
            <a:ext cx="2230345" cy="73284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Introduction</a:t>
            </a:r>
          </a:p>
        </p:txBody>
      </p:sp>
      <p:sp>
        <p:nvSpPr>
          <p:cNvPr id="30" name="Oval 29">
            <a:extLst>
              <a:ext uri="{FF2B5EF4-FFF2-40B4-BE49-F238E27FC236}">
                <a16:creationId xmlns:a16="http://schemas.microsoft.com/office/drawing/2014/main" id="{D0062EAD-5FE0-D64E-A248-24C7E8823236}"/>
              </a:ext>
            </a:extLst>
          </p:cNvPr>
          <p:cNvSpPr/>
          <p:nvPr/>
        </p:nvSpPr>
        <p:spPr>
          <a:xfrm>
            <a:off x="5550488" y="2807237"/>
            <a:ext cx="1442396" cy="62176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Details</a:t>
            </a:r>
          </a:p>
        </p:txBody>
      </p:sp>
      <p:sp>
        <p:nvSpPr>
          <p:cNvPr id="31" name="Oval 30">
            <a:extLst>
              <a:ext uri="{FF2B5EF4-FFF2-40B4-BE49-F238E27FC236}">
                <a16:creationId xmlns:a16="http://schemas.microsoft.com/office/drawing/2014/main" id="{01E65499-AF34-6D41-AEF7-D4D745BC8A1C}"/>
              </a:ext>
            </a:extLst>
          </p:cNvPr>
          <p:cNvSpPr/>
          <p:nvPr/>
        </p:nvSpPr>
        <p:spPr>
          <a:xfrm>
            <a:off x="5550488" y="4793191"/>
            <a:ext cx="1442396" cy="621763"/>
          </a:xfrm>
          <a:prstGeom prst="ellipse">
            <a:avLst/>
          </a:prstGeom>
          <a:solidFill>
            <a:srgbClr val="CC00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Details</a:t>
            </a:r>
          </a:p>
        </p:txBody>
      </p:sp>
      <p:sp>
        <p:nvSpPr>
          <p:cNvPr id="32" name="Oval 31">
            <a:extLst>
              <a:ext uri="{FF2B5EF4-FFF2-40B4-BE49-F238E27FC236}">
                <a16:creationId xmlns:a16="http://schemas.microsoft.com/office/drawing/2014/main" id="{D7A75AD8-4EF1-CA4F-8BBF-552A136AB7A2}"/>
              </a:ext>
            </a:extLst>
          </p:cNvPr>
          <p:cNvSpPr/>
          <p:nvPr/>
        </p:nvSpPr>
        <p:spPr>
          <a:xfrm>
            <a:off x="7208364" y="3769133"/>
            <a:ext cx="1442396" cy="621763"/>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Details</a:t>
            </a:r>
          </a:p>
        </p:txBody>
      </p:sp>
      <p:sp>
        <p:nvSpPr>
          <p:cNvPr id="33" name="Oval 32">
            <a:extLst>
              <a:ext uri="{FF2B5EF4-FFF2-40B4-BE49-F238E27FC236}">
                <a16:creationId xmlns:a16="http://schemas.microsoft.com/office/drawing/2014/main" id="{EAFE6575-C6A0-9349-B477-B18E8F5A170C}"/>
              </a:ext>
            </a:extLst>
          </p:cNvPr>
          <p:cNvSpPr/>
          <p:nvPr/>
        </p:nvSpPr>
        <p:spPr>
          <a:xfrm>
            <a:off x="3951545" y="3769133"/>
            <a:ext cx="1442396" cy="621763"/>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Details</a:t>
            </a:r>
          </a:p>
        </p:txBody>
      </p:sp>
      <p:sp>
        <p:nvSpPr>
          <p:cNvPr id="34" name="Oval 33">
            <a:extLst>
              <a:ext uri="{FF2B5EF4-FFF2-40B4-BE49-F238E27FC236}">
                <a16:creationId xmlns:a16="http://schemas.microsoft.com/office/drawing/2014/main" id="{F1434D2E-22A6-3E43-8F90-4A5BD0D58BEC}"/>
              </a:ext>
            </a:extLst>
          </p:cNvPr>
          <p:cNvSpPr/>
          <p:nvPr/>
        </p:nvSpPr>
        <p:spPr>
          <a:xfrm>
            <a:off x="9635302" y="3740879"/>
            <a:ext cx="1855767" cy="732846"/>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Conclusion</a:t>
            </a:r>
          </a:p>
        </p:txBody>
      </p:sp>
      <p:sp>
        <p:nvSpPr>
          <p:cNvPr id="35" name="AutoShape 16">
            <a:extLst>
              <a:ext uri="{FF2B5EF4-FFF2-40B4-BE49-F238E27FC236}">
                <a16:creationId xmlns:a16="http://schemas.microsoft.com/office/drawing/2014/main" id="{7B5700B0-7775-EE46-8FEB-40317155E3AC}"/>
              </a:ext>
            </a:extLst>
          </p:cNvPr>
          <p:cNvSpPr>
            <a:spLocks noChangeArrowheads="1"/>
          </p:cNvSpPr>
          <p:nvPr/>
        </p:nvSpPr>
        <p:spPr bwMode="auto">
          <a:xfrm>
            <a:off x="5533689" y="3512705"/>
            <a:ext cx="1501196" cy="1189197"/>
          </a:xfrm>
          <a:custGeom>
            <a:avLst/>
            <a:gdLst>
              <a:gd name="T0" fmla="*/ 1985963 w 21600"/>
              <a:gd name="T1" fmla="*/ 786607 h 21600"/>
              <a:gd name="T2" fmla="*/ 992982 w 21600"/>
              <a:gd name="T3" fmla="*/ 1573213 h 21600"/>
              <a:gd name="T4" fmla="*/ 0 w 21600"/>
              <a:gd name="T5" fmla="*/ 786607 h 21600"/>
              <a:gd name="T6" fmla="*/ 992982 w 21600"/>
              <a:gd name="T7" fmla="*/ 0 h 21600"/>
              <a:gd name="T8" fmla="*/ 0 60000 65536"/>
              <a:gd name="T9" fmla="*/ 5898240 60000 65536"/>
              <a:gd name="T10" fmla="*/ 11796480 60000 65536"/>
              <a:gd name="T11" fmla="*/ 17694720 60000 65536"/>
              <a:gd name="T12" fmla="*/ 1274 w 21600"/>
              <a:gd name="T13" fmla="*/ 10088 h 21600"/>
              <a:gd name="T14" fmla="*/ 20326 w 21600"/>
              <a:gd name="T15" fmla="*/ 11512 h 21600"/>
            </a:gdLst>
            <a:ahLst/>
            <a:cxnLst>
              <a:cxn ang="T8">
                <a:pos x="T0" y="T1"/>
              </a:cxn>
              <a:cxn ang="T9">
                <a:pos x="T2" y="T3"/>
              </a:cxn>
              <a:cxn ang="T10">
                <a:pos x="T4" y="T5"/>
              </a:cxn>
              <a:cxn ang="T11">
                <a:pos x="T6" y="T7"/>
              </a:cxn>
            </a:cxnLst>
            <a:rect l="T12" t="T13" r="T14" b="T15"/>
            <a:pathLst>
              <a:path w="21600" h="21600">
                <a:moveTo>
                  <a:pt x="10800" y="0"/>
                </a:moveTo>
                <a:lnTo>
                  <a:pt x="7974" y="5057"/>
                </a:lnTo>
                <a:lnTo>
                  <a:pt x="10088" y="5057"/>
                </a:lnTo>
                <a:lnTo>
                  <a:pt x="10088" y="10088"/>
                </a:lnTo>
                <a:lnTo>
                  <a:pt x="5057" y="10088"/>
                </a:lnTo>
                <a:lnTo>
                  <a:pt x="5057" y="7974"/>
                </a:lnTo>
                <a:lnTo>
                  <a:pt x="0" y="10800"/>
                </a:lnTo>
                <a:lnTo>
                  <a:pt x="5057" y="13626"/>
                </a:lnTo>
                <a:lnTo>
                  <a:pt x="5057" y="11512"/>
                </a:lnTo>
                <a:lnTo>
                  <a:pt x="10088" y="11512"/>
                </a:lnTo>
                <a:lnTo>
                  <a:pt x="10088" y="16543"/>
                </a:lnTo>
                <a:lnTo>
                  <a:pt x="7974" y="16543"/>
                </a:lnTo>
                <a:lnTo>
                  <a:pt x="10800" y="21600"/>
                </a:lnTo>
                <a:lnTo>
                  <a:pt x="13626" y="16543"/>
                </a:lnTo>
                <a:lnTo>
                  <a:pt x="11512" y="16543"/>
                </a:lnTo>
                <a:lnTo>
                  <a:pt x="11512" y="11512"/>
                </a:lnTo>
                <a:lnTo>
                  <a:pt x="16543" y="11512"/>
                </a:lnTo>
                <a:lnTo>
                  <a:pt x="16543" y="13626"/>
                </a:lnTo>
                <a:lnTo>
                  <a:pt x="21600" y="10800"/>
                </a:lnTo>
                <a:lnTo>
                  <a:pt x="16543" y="7974"/>
                </a:lnTo>
                <a:lnTo>
                  <a:pt x="16543" y="10088"/>
                </a:lnTo>
                <a:lnTo>
                  <a:pt x="11512" y="10088"/>
                </a:lnTo>
                <a:lnTo>
                  <a:pt x="11512" y="5057"/>
                </a:lnTo>
                <a:lnTo>
                  <a:pt x="13626" y="5057"/>
                </a:lnTo>
                <a:lnTo>
                  <a:pt x="10800" y="0"/>
                </a:lnTo>
                <a:close/>
              </a:path>
            </a:pathLst>
          </a:custGeom>
          <a:solidFill>
            <a:srgbClr val="0070C0"/>
          </a:solidFill>
          <a:ln w="9525">
            <a:noFill/>
            <a:miter lim="800000"/>
            <a:headEnd/>
            <a:tailEnd/>
          </a:ln>
          <a:effectLst/>
        </p:spPr>
        <p:txBody>
          <a:bodyPr wrap="none" anchor="ctr"/>
          <a:lstStyle/>
          <a:p>
            <a:endParaRPr lang="en-US" dirty="0"/>
          </a:p>
        </p:txBody>
      </p:sp>
      <p:sp>
        <p:nvSpPr>
          <p:cNvPr id="36" name="AutoShape 15">
            <a:extLst>
              <a:ext uri="{FF2B5EF4-FFF2-40B4-BE49-F238E27FC236}">
                <a16:creationId xmlns:a16="http://schemas.microsoft.com/office/drawing/2014/main" id="{16F1BD35-7BBF-F443-8172-7D1AF5B4883B}"/>
              </a:ext>
            </a:extLst>
          </p:cNvPr>
          <p:cNvSpPr>
            <a:spLocks noChangeArrowheads="1"/>
          </p:cNvSpPr>
          <p:nvPr/>
        </p:nvSpPr>
        <p:spPr bwMode="auto">
          <a:xfrm>
            <a:off x="3181311" y="3945303"/>
            <a:ext cx="579752" cy="323999"/>
          </a:xfrm>
          <a:prstGeom prst="rightArrow">
            <a:avLst>
              <a:gd name="adj1" fmla="val 50000"/>
              <a:gd name="adj2" fmla="val 83148"/>
            </a:avLst>
          </a:prstGeom>
          <a:solidFill>
            <a:srgbClr val="0070C0"/>
          </a:solidFill>
          <a:ln w="9525">
            <a:noFill/>
            <a:miter lim="800000"/>
            <a:headEnd/>
            <a:tailEnd/>
          </a:ln>
          <a:effectLst/>
        </p:spPr>
        <p:txBody>
          <a:bodyPr wrap="none" anchor="ct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eaLnBrk="1" hangingPunct="1"/>
            <a:endParaRPr lang="en-US" altLang="en-US"/>
          </a:p>
        </p:txBody>
      </p:sp>
      <p:sp>
        <p:nvSpPr>
          <p:cNvPr id="37" name="AutoShape 15">
            <a:extLst>
              <a:ext uri="{FF2B5EF4-FFF2-40B4-BE49-F238E27FC236}">
                <a16:creationId xmlns:a16="http://schemas.microsoft.com/office/drawing/2014/main" id="{CC5BFDD4-7A1E-8F45-93B2-FAF33F3AFF0F}"/>
              </a:ext>
            </a:extLst>
          </p:cNvPr>
          <p:cNvSpPr>
            <a:spLocks noChangeArrowheads="1"/>
          </p:cNvSpPr>
          <p:nvPr/>
        </p:nvSpPr>
        <p:spPr bwMode="auto">
          <a:xfrm>
            <a:off x="8896176" y="3945303"/>
            <a:ext cx="579752" cy="323999"/>
          </a:xfrm>
          <a:prstGeom prst="rightArrow">
            <a:avLst>
              <a:gd name="adj1" fmla="val 50000"/>
              <a:gd name="adj2" fmla="val 83148"/>
            </a:avLst>
          </a:prstGeom>
          <a:solidFill>
            <a:srgbClr val="0070C0"/>
          </a:solidFill>
          <a:ln w="9525">
            <a:noFill/>
            <a:miter lim="800000"/>
            <a:headEnd/>
            <a:tailEnd/>
          </a:ln>
          <a:effectLst/>
        </p:spPr>
        <p:txBody>
          <a:bodyPr wrap="none" anchor="ct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eaLnBrk="1" hangingPunct="1"/>
            <a:endParaRPr lang="en-US" altLang="en-US"/>
          </a:p>
        </p:txBody>
      </p:sp>
    </p:spTree>
    <p:extLst>
      <p:ext uri="{BB962C8B-B14F-4D97-AF65-F5344CB8AC3E}">
        <p14:creationId xmlns:p14="http://schemas.microsoft.com/office/powerpoint/2010/main" val="3311490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par>
                          <p:cTn id="7" fill="hold">
                            <p:stCondLst>
                              <p:cond delay="0"/>
                            </p:stCondLst>
                            <p:childTnLst>
                              <p:par>
                                <p:cTn id="8" presetID="22" presetClass="entr" presetSubtype="8" fill="hold" grpId="0" nodeType="afterEffect">
                                  <p:stCondLst>
                                    <p:cond delay="0"/>
                                  </p:stCondLst>
                                  <p:childTnLst>
                                    <p:set>
                                      <p:cBhvr>
                                        <p:cTn id="9" dur="1" fill="hold">
                                          <p:stCondLst>
                                            <p:cond delay="0"/>
                                          </p:stCondLst>
                                        </p:cTn>
                                        <p:tgtEl>
                                          <p:spTgt spid="36"/>
                                        </p:tgtEl>
                                        <p:attrNameLst>
                                          <p:attrName>style.visibility</p:attrName>
                                        </p:attrNameLst>
                                      </p:cBhvr>
                                      <p:to>
                                        <p:strVal val="visible"/>
                                      </p:to>
                                    </p:set>
                                    <p:animEffect transition="in" filter="wipe(left)">
                                      <p:cBhvr>
                                        <p:cTn id="10" dur="500"/>
                                        <p:tgtEl>
                                          <p:spTgt spid="36"/>
                                        </p:tgtEl>
                                      </p:cBhvr>
                                    </p:animEffect>
                                  </p:childTnLst>
                                </p:cTn>
                              </p:par>
                            </p:childTnLst>
                          </p:cTn>
                        </p:par>
                        <p:par>
                          <p:cTn id="11" fill="hold">
                            <p:stCondLst>
                              <p:cond delay="500"/>
                            </p:stCondLst>
                            <p:childTnLst>
                              <p:par>
                                <p:cTn id="12" presetID="1" presetClass="entr" presetSubtype="0" fill="hold" grpId="0" nodeType="afterEffect">
                                  <p:stCondLst>
                                    <p:cond delay="0"/>
                                  </p:stCondLst>
                                  <p:childTnLst>
                                    <p:set>
                                      <p:cBhvr>
                                        <p:cTn id="13" dur="1" fill="hold">
                                          <p:stCondLst>
                                            <p:cond delay="0"/>
                                          </p:stCondLst>
                                        </p:cTn>
                                        <p:tgtEl>
                                          <p:spTgt spid="33"/>
                                        </p:tgtEl>
                                        <p:attrNameLst>
                                          <p:attrName>style.visibility</p:attrName>
                                        </p:attrNameLst>
                                      </p:cBhvr>
                                      <p:to>
                                        <p:strVal val="visible"/>
                                      </p:to>
                                    </p:set>
                                  </p:childTnLst>
                                </p:cTn>
                              </p:par>
                            </p:childTnLst>
                          </p:cTn>
                        </p:par>
                        <p:par>
                          <p:cTn id="14" fill="hold">
                            <p:stCondLst>
                              <p:cond delay="500"/>
                            </p:stCondLst>
                            <p:childTnLst>
                              <p:par>
                                <p:cTn id="15" presetID="6" presetClass="entr" presetSubtype="32" fill="hold" grpId="0" nodeType="after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circle(out)">
                                      <p:cBhvr>
                                        <p:cTn id="17" dur="2000"/>
                                        <p:tgtEl>
                                          <p:spTgt spid="35"/>
                                        </p:tgtEl>
                                      </p:cBhvr>
                                    </p:animEffect>
                                  </p:childTnLst>
                                </p:cTn>
                              </p:par>
                              <p:par>
                                <p:cTn id="18" presetID="1" presetClass="entr" presetSubtype="0" fill="hold" grpId="0" nodeType="withEffect">
                                  <p:stCondLst>
                                    <p:cond delay="0"/>
                                  </p:stCondLst>
                                  <p:childTnLst>
                                    <p:set>
                                      <p:cBhvr>
                                        <p:cTn id="19" dur="1" fill="hold">
                                          <p:stCondLst>
                                            <p:cond delay="0"/>
                                          </p:stCondLst>
                                        </p:cTn>
                                        <p:tgtEl>
                                          <p:spTgt spid="30"/>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31"/>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32"/>
                                        </p:tgtEl>
                                        <p:attrNameLst>
                                          <p:attrName>style.visibility</p:attrName>
                                        </p:attrNameLst>
                                      </p:cBhvr>
                                      <p:to>
                                        <p:strVal val="visible"/>
                                      </p:to>
                                    </p:se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wipe(left)">
                                      <p:cBhvr>
                                        <p:cTn id="27" dur="500"/>
                                        <p:tgtEl>
                                          <p:spTgt spid="37"/>
                                        </p:tgtEl>
                                      </p:cBhvr>
                                    </p:animEffect>
                                  </p:childTnLst>
                                </p:cTn>
                              </p:par>
                              <p:par>
                                <p:cTn id="28" presetID="53" presetClass="entr" presetSubtype="16" repeatCount="2000" fill="hold" grpId="0" nodeType="withEffect">
                                  <p:stCondLst>
                                    <p:cond delay="0"/>
                                  </p:stCondLst>
                                  <p:childTnLst>
                                    <p:set>
                                      <p:cBhvr>
                                        <p:cTn id="29" dur="1" fill="hold">
                                          <p:stCondLst>
                                            <p:cond delay="0"/>
                                          </p:stCondLst>
                                        </p:cTn>
                                        <p:tgtEl>
                                          <p:spTgt spid="34"/>
                                        </p:tgtEl>
                                        <p:attrNameLst>
                                          <p:attrName>style.visibility</p:attrName>
                                        </p:attrNameLst>
                                      </p:cBhvr>
                                      <p:to>
                                        <p:strVal val="visible"/>
                                      </p:to>
                                    </p:set>
                                    <p:anim calcmode="lin" valueType="num">
                                      <p:cBhvr>
                                        <p:cTn id="30" dur="500" fill="hold"/>
                                        <p:tgtEl>
                                          <p:spTgt spid="34"/>
                                        </p:tgtEl>
                                        <p:attrNameLst>
                                          <p:attrName>ppt_w</p:attrName>
                                        </p:attrNameLst>
                                      </p:cBhvr>
                                      <p:tavLst>
                                        <p:tav tm="0">
                                          <p:val>
                                            <p:fltVal val="0"/>
                                          </p:val>
                                        </p:tav>
                                        <p:tav tm="100000">
                                          <p:val>
                                            <p:strVal val="#ppt_w"/>
                                          </p:val>
                                        </p:tav>
                                      </p:tavLst>
                                    </p:anim>
                                    <p:anim calcmode="lin" valueType="num">
                                      <p:cBhvr>
                                        <p:cTn id="31" dur="500" fill="hold"/>
                                        <p:tgtEl>
                                          <p:spTgt spid="34"/>
                                        </p:tgtEl>
                                        <p:attrNameLst>
                                          <p:attrName>ppt_h</p:attrName>
                                        </p:attrNameLst>
                                      </p:cBhvr>
                                      <p:tavLst>
                                        <p:tav tm="0">
                                          <p:val>
                                            <p:fltVal val="0"/>
                                          </p:val>
                                        </p:tav>
                                        <p:tav tm="100000">
                                          <p:val>
                                            <p:strVal val="#ppt_h"/>
                                          </p:val>
                                        </p:tav>
                                      </p:tavLst>
                                    </p:anim>
                                    <p:animEffect transition="in" filter="fade">
                                      <p:cBhvr>
                                        <p:cTn id="32"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0" grpId="0" animBg="1"/>
      <p:bldP spid="31" grpId="0" animBg="1"/>
      <p:bldP spid="32" grpId="0" animBg="1"/>
      <p:bldP spid="33" grpId="0" animBg="1"/>
      <p:bldP spid="34" grpId="0" animBg="1"/>
      <p:bldP spid="35" grpId="0" animBg="1"/>
      <p:bldP spid="36" grpId="0" animBg="1"/>
      <p:bldP spid="37"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Box 20">
            <a:extLst>
              <a:ext uri="{FF2B5EF4-FFF2-40B4-BE49-F238E27FC236}">
                <a16:creationId xmlns:a16="http://schemas.microsoft.com/office/drawing/2014/main" id="{E52EED52-4569-5F43-9BA0-D5D3D332620A}"/>
              </a:ext>
            </a:extLst>
          </p:cNvPr>
          <p:cNvSpPr txBox="1">
            <a:spLocks noChangeArrowheads="1"/>
          </p:cNvSpPr>
          <p:nvPr/>
        </p:nvSpPr>
        <p:spPr bwMode="auto">
          <a:xfrm>
            <a:off x="999838" y="1414330"/>
            <a:ext cx="3374757" cy="49261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222250" indent="-222250" eaLnBrk="1" hangingPunct="1">
              <a:spcBef>
                <a:spcPts val="1500"/>
              </a:spcBef>
              <a:buClr>
                <a:srgbClr val="0070C0"/>
              </a:buClr>
              <a:buFont typeface="Arial" panose="020B0604020202020204" pitchFamily="34" charset="0"/>
              <a:buChar char="•"/>
            </a:pPr>
            <a:r>
              <a:rPr lang="en-GB" altLang="en-US" sz="1900" dirty="0">
                <a:solidFill>
                  <a:srgbClr val="414042"/>
                </a:solidFill>
              </a:rPr>
              <a:t>Create a diagram to help you identify the points you want to include</a:t>
            </a:r>
          </a:p>
          <a:p>
            <a:pPr marL="222250" indent="-222250" eaLnBrk="1" hangingPunct="1">
              <a:spcBef>
                <a:spcPts val="1500"/>
              </a:spcBef>
              <a:buClr>
                <a:srgbClr val="0070C0"/>
              </a:buClr>
              <a:buFont typeface="Arial" panose="020B0604020202020204" pitchFamily="34" charset="0"/>
              <a:buChar char="•"/>
            </a:pPr>
            <a:r>
              <a:rPr lang="en-GB" altLang="en-US" sz="1900" dirty="0">
                <a:solidFill>
                  <a:srgbClr val="414042"/>
                </a:solidFill>
              </a:rPr>
              <a:t>Gather information</a:t>
            </a:r>
            <a:br>
              <a:rPr lang="en-GB" altLang="en-US" sz="1900" dirty="0">
                <a:solidFill>
                  <a:srgbClr val="414042"/>
                </a:solidFill>
              </a:rPr>
            </a:br>
            <a:r>
              <a:rPr lang="en-GB" altLang="en-US" sz="1900" dirty="0">
                <a:solidFill>
                  <a:srgbClr val="414042"/>
                </a:solidFill>
              </a:rPr>
              <a:t>and make notes</a:t>
            </a:r>
          </a:p>
          <a:p>
            <a:pPr marL="222250" indent="-222250" eaLnBrk="1" hangingPunct="1">
              <a:spcBef>
                <a:spcPts val="1500"/>
              </a:spcBef>
              <a:buClr>
                <a:srgbClr val="0070C0"/>
              </a:buClr>
              <a:buFont typeface="Arial" panose="020B0604020202020204" pitchFamily="34" charset="0"/>
              <a:buChar char="•"/>
            </a:pPr>
            <a:r>
              <a:rPr lang="en-GB" altLang="en-US" sz="1900" dirty="0">
                <a:solidFill>
                  <a:srgbClr val="414042"/>
                </a:solidFill>
              </a:rPr>
              <a:t>Annotate your diagram with details to include</a:t>
            </a:r>
          </a:p>
          <a:p>
            <a:pPr marL="222250" indent="-222250" eaLnBrk="1" hangingPunct="1">
              <a:spcBef>
                <a:spcPts val="1500"/>
              </a:spcBef>
              <a:buClr>
                <a:srgbClr val="0070C0"/>
              </a:buClr>
              <a:buFont typeface="Arial" panose="020B0604020202020204" pitchFamily="34" charset="0"/>
              <a:buChar char="•"/>
            </a:pPr>
            <a:r>
              <a:rPr lang="en-GB" altLang="en-US" sz="1900" dirty="0">
                <a:solidFill>
                  <a:srgbClr val="414042"/>
                </a:solidFill>
              </a:rPr>
              <a:t>Decide the order of information</a:t>
            </a:r>
          </a:p>
        </p:txBody>
      </p:sp>
      <p:sp>
        <p:nvSpPr>
          <p:cNvPr id="14" name="AutoShape 3">
            <a:extLst>
              <a:ext uri="{FF2B5EF4-FFF2-40B4-BE49-F238E27FC236}">
                <a16:creationId xmlns:a16="http://schemas.microsoft.com/office/drawing/2014/main" id="{BB8A3C58-EBCB-4C40-AEF7-46C3A186D367}"/>
              </a:ext>
            </a:extLst>
          </p:cNvPr>
          <p:cNvSpPr>
            <a:spLocks noChangeArrowheads="1"/>
          </p:cNvSpPr>
          <p:nvPr/>
        </p:nvSpPr>
        <p:spPr bwMode="auto">
          <a:xfrm>
            <a:off x="6835290" y="633662"/>
            <a:ext cx="2209299" cy="1531705"/>
          </a:xfrm>
          <a:prstGeom prst="wedgeEllipseCallout">
            <a:avLst>
              <a:gd name="adj1" fmla="val -6236"/>
              <a:gd name="adj2" fmla="val -35426"/>
            </a:avLst>
          </a:prstGeom>
          <a:solidFill>
            <a:srgbClr val="0070C0"/>
          </a:solidFill>
          <a:ln w="9525">
            <a:noFill/>
            <a:miter lim="800000"/>
            <a:headEnd/>
            <a:tailEnd/>
          </a:ln>
        </p:spPr>
        <p:txBody>
          <a:bodyPr lIns="90000" tIns="46800" rIns="90000" bIns="46800" anchor="ctr" anchorCtr="0"/>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ct val="0"/>
              </a:spcBef>
              <a:buFontTx/>
              <a:buNone/>
            </a:pPr>
            <a:r>
              <a:rPr lang="en-GB" altLang="en-US" sz="1500" b="1" dirty="0">
                <a:solidFill>
                  <a:schemeClr val="bg1"/>
                </a:solidFill>
              </a:rPr>
              <a:t>Paragraph 1</a:t>
            </a:r>
          </a:p>
          <a:p>
            <a:pPr algn="ctr" eaLnBrk="1" hangingPunct="1">
              <a:spcBef>
                <a:spcPts val="500"/>
              </a:spcBef>
              <a:buFontTx/>
              <a:buNone/>
            </a:pPr>
            <a:r>
              <a:rPr lang="en-GB" altLang="en-US" sz="1400" dirty="0">
                <a:solidFill>
                  <a:schemeClr val="bg1"/>
                </a:solidFill>
              </a:rPr>
              <a:t>Introduction – general statement</a:t>
            </a:r>
          </a:p>
        </p:txBody>
      </p:sp>
      <p:sp>
        <p:nvSpPr>
          <p:cNvPr id="29" name="AutoShape 3">
            <a:extLst>
              <a:ext uri="{FF2B5EF4-FFF2-40B4-BE49-F238E27FC236}">
                <a16:creationId xmlns:a16="http://schemas.microsoft.com/office/drawing/2014/main" id="{128E0437-8F76-144B-86A2-190993E5DD87}"/>
              </a:ext>
            </a:extLst>
          </p:cNvPr>
          <p:cNvSpPr>
            <a:spLocks noChangeArrowheads="1"/>
          </p:cNvSpPr>
          <p:nvPr/>
        </p:nvSpPr>
        <p:spPr bwMode="auto">
          <a:xfrm>
            <a:off x="9295985" y="1996765"/>
            <a:ext cx="2209299" cy="1531705"/>
          </a:xfrm>
          <a:prstGeom prst="wedgeEllipseCallout">
            <a:avLst>
              <a:gd name="adj1" fmla="val -6236"/>
              <a:gd name="adj2" fmla="val -35426"/>
            </a:avLst>
          </a:prstGeom>
          <a:solidFill>
            <a:srgbClr val="0070C0"/>
          </a:solidFill>
          <a:ln w="9525">
            <a:noFill/>
            <a:miter lim="800000"/>
            <a:headEnd/>
            <a:tailEnd/>
          </a:ln>
        </p:spPr>
        <p:txBody>
          <a:bodyPr lIns="90000" tIns="46800" rIns="90000" bIns="46800" anchor="ctr" anchorCtr="0"/>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ct val="0"/>
              </a:spcBef>
              <a:buFontTx/>
              <a:buNone/>
            </a:pPr>
            <a:r>
              <a:rPr lang="en-GB" altLang="en-US" sz="1500" b="1" dirty="0">
                <a:solidFill>
                  <a:schemeClr val="bg1"/>
                </a:solidFill>
              </a:rPr>
              <a:t>Paragraph 2</a:t>
            </a:r>
          </a:p>
          <a:p>
            <a:pPr algn="ctr" eaLnBrk="1" hangingPunct="1">
              <a:spcBef>
                <a:spcPts val="500"/>
              </a:spcBef>
              <a:buFontTx/>
              <a:buNone/>
            </a:pPr>
            <a:r>
              <a:rPr lang="en-GB" altLang="en-US" sz="1400" dirty="0">
                <a:solidFill>
                  <a:schemeClr val="bg1"/>
                </a:solidFill>
              </a:rPr>
              <a:t>How and where do Icebergs start?</a:t>
            </a:r>
          </a:p>
        </p:txBody>
      </p:sp>
      <p:sp>
        <p:nvSpPr>
          <p:cNvPr id="38" name="AutoShape 3">
            <a:extLst>
              <a:ext uri="{FF2B5EF4-FFF2-40B4-BE49-F238E27FC236}">
                <a16:creationId xmlns:a16="http://schemas.microsoft.com/office/drawing/2014/main" id="{E7883FD3-ACEF-1A48-94DF-3905318AAB8C}"/>
              </a:ext>
            </a:extLst>
          </p:cNvPr>
          <p:cNvSpPr>
            <a:spLocks noChangeArrowheads="1"/>
          </p:cNvSpPr>
          <p:nvPr/>
        </p:nvSpPr>
        <p:spPr bwMode="auto">
          <a:xfrm>
            <a:off x="8872166" y="4545077"/>
            <a:ext cx="2209299" cy="1531705"/>
          </a:xfrm>
          <a:prstGeom prst="wedgeEllipseCallout">
            <a:avLst>
              <a:gd name="adj1" fmla="val -6236"/>
              <a:gd name="adj2" fmla="val -35426"/>
            </a:avLst>
          </a:prstGeom>
          <a:solidFill>
            <a:srgbClr val="0070C0"/>
          </a:solidFill>
          <a:ln w="9525">
            <a:noFill/>
            <a:miter lim="800000"/>
            <a:headEnd/>
            <a:tailEnd/>
          </a:ln>
        </p:spPr>
        <p:txBody>
          <a:bodyPr lIns="90000" tIns="46800" rIns="90000" bIns="46800" anchor="ctr" anchorCtr="0"/>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ct val="0"/>
              </a:spcBef>
              <a:buFontTx/>
              <a:buNone/>
            </a:pPr>
            <a:r>
              <a:rPr lang="en-GB" altLang="en-US" sz="1500" b="1" dirty="0">
                <a:solidFill>
                  <a:schemeClr val="bg1"/>
                </a:solidFill>
              </a:rPr>
              <a:t>Paragraph 3</a:t>
            </a:r>
          </a:p>
          <a:p>
            <a:pPr algn="ctr" eaLnBrk="1" hangingPunct="1">
              <a:spcBef>
                <a:spcPts val="500"/>
              </a:spcBef>
              <a:buFontTx/>
              <a:buNone/>
            </a:pPr>
            <a:r>
              <a:rPr lang="en-GB" altLang="en-US" sz="1400" dirty="0">
                <a:solidFill>
                  <a:schemeClr val="bg1"/>
                </a:solidFill>
              </a:rPr>
              <a:t>How do they get to the sea?</a:t>
            </a:r>
          </a:p>
        </p:txBody>
      </p:sp>
      <p:sp>
        <p:nvSpPr>
          <p:cNvPr id="39" name="AutoShape 3">
            <a:extLst>
              <a:ext uri="{FF2B5EF4-FFF2-40B4-BE49-F238E27FC236}">
                <a16:creationId xmlns:a16="http://schemas.microsoft.com/office/drawing/2014/main" id="{05814C96-9B6B-744D-A729-494518644042}"/>
              </a:ext>
            </a:extLst>
          </p:cNvPr>
          <p:cNvSpPr>
            <a:spLocks noChangeArrowheads="1"/>
          </p:cNvSpPr>
          <p:nvPr/>
        </p:nvSpPr>
        <p:spPr bwMode="auto">
          <a:xfrm>
            <a:off x="4746599" y="4534532"/>
            <a:ext cx="2209299" cy="1531705"/>
          </a:xfrm>
          <a:prstGeom prst="wedgeEllipseCallout">
            <a:avLst>
              <a:gd name="adj1" fmla="val -6236"/>
              <a:gd name="adj2" fmla="val -35426"/>
            </a:avLst>
          </a:prstGeom>
          <a:solidFill>
            <a:srgbClr val="0070C0"/>
          </a:solidFill>
          <a:ln w="9525">
            <a:noFill/>
            <a:miter lim="800000"/>
            <a:headEnd/>
            <a:tailEnd/>
          </a:ln>
        </p:spPr>
        <p:txBody>
          <a:bodyPr lIns="90000" tIns="46800" rIns="90000" bIns="46800" anchor="ctr" anchorCtr="0"/>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ct val="0"/>
              </a:spcBef>
              <a:buFontTx/>
              <a:buNone/>
            </a:pPr>
            <a:r>
              <a:rPr lang="en-GB" altLang="en-US" sz="1500" b="1" dirty="0">
                <a:solidFill>
                  <a:schemeClr val="bg1"/>
                </a:solidFill>
              </a:rPr>
              <a:t>Paragraph 4</a:t>
            </a:r>
          </a:p>
          <a:p>
            <a:pPr algn="ctr" eaLnBrk="1" hangingPunct="1">
              <a:spcBef>
                <a:spcPts val="500"/>
              </a:spcBef>
              <a:buFontTx/>
              <a:buNone/>
            </a:pPr>
            <a:r>
              <a:rPr lang="en-GB" altLang="en-US" sz="1400" dirty="0">
                <a:solidFill>
                  <a:schemeClr val="bg1"/>
                </a:solidFill>
              </a:rPr>
              <a:t>Why are they a danger to ships?</a:t>
            </a:r>
          </a:p>
        </p:txBody>
      </p:sp>
      <p:sp>
        <p:nvSpPr>
          <p:cNvPr id="40" name="AutoShape 3">
            <a:extLst>
              <a:ext uri="{FF2B5EF4-FFF2-40B4-BE49-F238E27FC236}">
                <a16:creationId xmlns:a16="http://schemas.microsoft.com/office/drawing/2014/main" id="{CDF51AF5-2EE1-D348-BA3E-A3EF5C18ABD8}"/>
              </a:ext>
            </a:extLst>
          </p:cNvPr>
          <p:cNvSpPr>
            <a:spLocks noChangeArrowheads="1"/>
          </p:cNvSpPr>
          <p:nvPr/>
        </p:nvSpPr>
        <p:spPr bwMode="auto">
          <a:xfrm>
            <a:off x="4270596" y="1996765"/>
            <a:ext cx="2209299" cy="1531705"/>
          </a:xfrm>
          <a:prstGeom prst="wedgeEllipseCallout">
            <a:avLst>
              <a:gd name="adj1" fmla="val -6236"/>
              <a:gd name="adj2" fmla="val -35426"/>
            </a:avLst>
          </a:prstGeom>
          <a:solidFill>
            <a:srgbClr val="0070C0"/>
          </a:solidFill>
          <a:ln w="9525">
            <a:noFill/>
            <a:miter lim="800000"/>
            <a:headEnd/>
            <a:tailEnd/>
          </a:ln>
        </p:spPr>
        <p:txBody>
          <a:bodyPr lIns="90000" tIns="46800" rIns="90000" bIns="46800" anchor="ctr" anchorCtr="0"/>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ct val="0"/>
              </a:spcBef>
              <a:buFontTx/>
              <a:buNone/>
            </a:pPr>
            <a:r>
              <a:rPr lang="en-GB" altLang="en-US" sz="1500" b="1" dirty="0">
                <a:solidFill>
                  <a:schemeClr val="bg1"/>
                </a:solidFill>
              </a:rPr>
              <a:t>Paragraph 5</a:t>
            </a:r>
          </a:p>
          <a:p>
            <a:pPr algn="ctr" eaLnBrk="1" hangingPunct="1">
              <a:spcBef>
                <a:spcPts val="500"/>
              </a:spcBef>
              <a:buFontTx/>
              <a:buNone/>
            </a:pPr>
            <a:r>
              <a:rPr lang="en-GB" altLang="en-US" sz="1400" dirty="0">
                <a:solidFill>
                  <a:schemeClr val="bg1"/>
                </a:solidFill>
              </a:rPr>
              <a:t>Conclusion</a:t>
            </a:r>
          </a:p>
        </p:txBody>
      </p:sp>
      <p:grpSp>
        <p:nvGrpSpPr>
          <p:cNvPr id="46" name="Group 45">
            <a:extLst>
              <a:ext uri="{FF2B5EF4-FFF2-40B4-BE49-F238E27FC236}">
                <a16:creationId xmlns:a16="http://schemas.microsoft.com/office/drawing/2014/main" id="{97B89D52-60A7-4645-81BC-5920AEC81E69}"/>
              </a:ext>
            </a:extLst>
          </p:cNvPr>
          <p:cNvGrpSpPr/>
          <p:nvPr/>
        </p:nvGrpSpPr>
        <p:grpSpPr>
          <a:xfrm>
            <a:off x="6429702" y="2167752"/>
            <a:ext cx="2910314" cy="3433373"/>
            <a:chOff x="6429702" y="2167752"/>
            <a:chExt cx="2910314" cy="3433373"/>
          </a:xfrm>
        </p:grpSpPr>
        <p:pic>
          <p:nvPicPr>
            <p:cNvPr id="12" name="Picture 11" descr="Shape&#10;&#10;Description automatically generated">
              <a:extLst>
                <a:ext uri="{FF2B5EF4-FFF2-40B4-BE49-F238E27FC236}">
                  <a16:creationId xmlns:a16="http://schemas.microsoft.com/office/drawing/2014/main" id="{B8576D22-D4D0-214F-BAD1-91DFF4362F3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429702" y="2167752"/>
              <a:ext cx="2910314" cy="3433373"/>
            </a:xfrm>
            <a:prstGeom prst="rect">
              <a:avLst/>
            </a:prstGeom>
          </p:spPr>
        </p:pic>
        <p:sp>
          <p:nvSpPr>
            <p:cNvPr id="28" name="Text Box 19">
              <a:extLst>
                <a:ext uri="{FF2B5EF4-FFF2-40B4-BE49-F238E27FC236}">
                  <a16:creationId xmlns:a16="http://schemas.microsoft.com/office/drawing/2014/main" id="{B9CC10E6-8F36-9F4F-8655-95E6DBB23ADB}"/>
                </a:ext>
              </a:extLst>
            </p:cNvPr>
            <p:cNvSpPr txBox="1">
              <a:spLocks noChangeArrowheads="1"/>
            </p:cNvSpPr>
            <p:nvPr/>
          </p:nvSpPr>
          <p:spPr bwMode="auto">
            <a:xfrm>
              <a:off x="6715778" y="3841438"/>
              <a:ext cx="2338161" cy="4770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eaLnBrk="1" hangingPunct="1">
                <a:spcBef>
                  <a:spcPct val="50000"/>
                </a:spcBef>
              </a:pPr>
              <a:r>
                <a:rPr lang="en-GB" altLang="en-US" sz="2500" b="1" dirty="0">
                  <a:solidFill>
                    <a:srgbClr val="FFFFFF"/>
                  </a:solidFill>
                </a:rPr>
                <a:t>Icebergs</a:t>
              </a:r>
            </a:p>
          </p:txBody>
        </p:sp>
      </p:grpSp>
      <p:sp>
        <p:nvSpPr>
          <p:cNvPr id="27" name="Right Arrow 26">
            <a:extLst>
              <a:ext uri="{FF2B5EF4-FFF2-40B4-BE49-F238E27FC236}">
                <a16:creationId xmlns:a16="http://schemas.microsoft.com/office/drawing/2014/main" id="{24FD87B0-A5F9-4744-B2B9-542DCFBE54DA}"/>
              </a:ext>
            </a:extLst>
          </p:cNvPr>
          <p:cNvSpPr/>
          <p:nvPr/>
        </p:nvSpPr>
        <p:spPr>
          <a:xfrm rot="2748882">
            <a:off x="9036263" y="1733713"/>
            <a:ext cx="469295" cy="497305"/>
          </a:xfrm>
          <a:prstGeom prst="right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Right Arrow 40">
            <a:extLst>
              <a:ext uri="{FF2B5EF4-FFF2-40B4-BE49-F238E27FC236}">
                <a16:creationId xmlns:a16="http://schemas.microsoft.com/office/drawing/2014/main" id="{23313D39-BE1E-7141-A33D-10101DB9B06C}"/>
              </a:ext>
            </a:extLst>
          </p:cNvPr>
          <p:cNvSpPr/>
          <p:nvPr/>
        </p:nvSpPr>
        <p:spPr>
          <a:xfrm rot="5761963">
            <a:off x="9914589" y="3788121"/>
            <a:ext cx="469295" cy="497305"/>
          </a:xfrm>
          <a:prstGeom prst="right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ight Arrow 41">
            <a:extLst>
              <a:ext uri="{FF2B5EF4-FFF2-40B4-BE49-F238E27FC236}">
                <a16:creationId xmlns:a16="http://schemas.microsoft.com/office/drawing/2014/main" id="{534DE5E3-5033-A14D-90D6-FB11BA0F10BC}"/>
              </a:ext>
            </a:extLst>
          </p:cNvPr>
          <p:cNvSpPr/>
          <p:nvPr/>
        </p:nvSpPr>
        <p:spPr>
          <a:xfrm rot="10800000">
            <a:off x="7640860" y="5717644"/>
            <a:ext cx="469295" cy="497305"/>
          </a:xfrm>
          <a:prstGeom prst="right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ight Arrow 42">
            <a:extLst>
              <a:ext uri="{FF2B5EF4-FFF2-40B4-BE49-F238E27FC236}">
                <a16:creationId xmlns:a16="http://schemas.microsoft.com/office/drawing/2014/main" id="{FE8036F4-CE28-0B48-86B8-9B465908FD78}"/>
              </a:ext>
            </a:extLst>
          </p:cNvPr>
          <p:cNvSpPr/>
          <p:nvPr/>
        </p:nvSpPr>
        <p:spPr>
          <a:xfrm rot="16200000">
            <a:off x="5299611" y="3784321"/>
            <a:ext cx="469295" cy="497305"/>
          </a:xfrm>
          <a:prstGeom prst="right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44855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9" presetClass="entr" presetSubtype="0" fill="hold" nodeType="click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dissolve">
                                      <p:cBhvr>
                                        <p:cTn id="19" dur="500"/>
                                        <p:tgtEl>
                                          <p:spTgt spid="46"/>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14"/>
                                        </p:tgtEl>
                                        <p:attrNameLst>
                                          <p:attrName>style.visibility</p:attrName>
                                        </p:attrNameLst>
                                      </p:cBhvr>
                                      <p:to>
                                        <p:strVal val="visible"/>
                                      </p:to>
                                    </p:set>
                                  </p:childTnLst>
                                </p:cTn>
                              </p:par>
                            </p:childTnLst>
                          </p:cTn>
                        </p:par>
                        <p:par>
                          <p:cTn id="24" fill="hold">
                            <p:stCondLst>
                              <p:cond delay="0"/>
                            </p:stCondLst>
                            <p:childTnLst>
                              <p:par>
                                <p:cTn id="25" presetID="22" presetClass="entr" presetSubtype="4" fill="hold" grpId="0"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wipe(down)">
                                      <p:cBhvr>
                                        <p:cTn id="27" dur="500"/>
                                        <p:tgtEl>
                                          <p:spTgt spid="27"/>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29"/>
                                        </p:tgtEl>
                                        <p:attrNameLst>
                                          <p:attrName>style.visibility</p:attrName>
                                        </p:attrNameLst>
                                      </p:cBhvr>
                                      <p:to>
                                        <p:strVal val="visible"/>
                                      </p:to>
                                    </p:set>
                                  </p:childTnLst>
                                </p:cTn>
                              </p:par>
                            </p:childTnLst>
                          </p:cTn>
                        </p:par>
                        <p:par>
                          <p:cTn id="32" fill="hold">
                            <p:stCondLst>
                              <p:cond delay="0"/>
                            </p:stCondLst>
                            <p:childTnLst>
                              <p:par>
                                <p:cTn id="33" presetID="22" presetClass="entr" presetSubtype="4" fill="hold" grpId="0" nodeType="after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wipe(down)">
                                      <p:cBhvr>
                                        <p:cTn id="35" dur="500"/>
                                        <p:tgtEl>
                                          <p:spTgt spid="41"/>
                                        </p:tgtEl>
                                      </p:cBhvr>
                                    </p:animEffec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38"/>
                                        </p:tgtEl>
                                        <p:attrNameLst>
                                          <p:attrName>style.visibility</p:attrName>
                                        </p:attrNameLst>
                                      </p:cBhvr>
                                      <p:to>
                                        <p:strVal val="visible"/>
                                      </p:to>
                                    </p:set>
                                  </p:childTnLst>
                                </p:cTn>
                              </p:par>
                            </p:childTnLst>
                          </p:cTn>
                        </p:par>
                        <p:par>
                          <p:cTn id="40" fill="hold">
                            <p:stCondLst>
                              <p:cond delay="0"/>
                            </p:stCondLst>
                            <p:childTnLst>
                              <p:par>
                                <p:cTn id="41" presetID="22" presetClass="entr" presetSubtype="4" fill="hold" grpId="0" nodeType="afterEffect">
                                  <p:stCondLst>
                                    <p:cond delay="0"/>
                                  </p:stCondLst>
                                  <p:childTnLst>
                                    <p:set>
                                      <p:cBhvr>
                                        <p:cTn id="42" dur="1" fill="hold">
                                          <p:stCondLst>
                                            <p:cond delay="0"/>
                                          </p:stCondLst>
                                        </p:cTn>
                                        <p:tgtEl>
                                          <p:spTgt spid="42"/>
                                        </p:tgtEl>
                                        <p:attrNameLst>
                                          <p:attrName>style.visibility</p:attrName>
                                        </p:attrNameLst>
                                      </p:cBhvr>
                                      <p:to>
                                        <p:strVal val="visible"/>
                                      </p:to>
                                    </p:set>
                                    <p:animEffect transition="in" filter="wipe(down)">
                                      <p:cBhvr>
                                        <p:cTn id="43" dur="500"/>
                                        <p:tgtEl>
                                          <p:spTgt spid="42"/>
                                        </p:tgtEl>
                                      </p:cBhvr>
                                    </p:animEffec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grpId="0" nodeType="clickEffect">
                                  <p:stCondLst>
                                    <p:cond delay="0"/>
                                  </p:stCondLst>
                                  <p:childTnLst>
                                    <p:set>
                                      <p:cBhvr>
                                        <p:cTn id="47" dur="1" fill="hold">
                                          <p:stCondLst>
                                            <p:cond delay="0"/>
                                          </p:stCondLst>
                                        </p:cTn>
                                        <p:tgtEl>
                                          <p:spTgt spid="39"/>
                                        </p:tgtEl>
                                        <p:attrNameLst>
                                          <p:attrName>style.visibility</p:attrName>
                                        </p:attrNameLst>
                                      </p:cBhvr>
                                      <p:to>
                                        <p:strVal val="visible"/>
                                      </p:to>
                                    </p:set>
                                  </p:childTnLst>
                                </p:cTn>
                              </p:par>
                            </p:childTnLst>
                          </p:cTn>
                        </p:par>
                        <p:par>
                          <p:cTn id="48" fill="hold">
                            <p:stCondLst>
                              <p:cond delay="0"/>
                            </p:stCondLst>
                            <p:childTnLst>
                              <p:par>
                                <p:cTn id="49" presetID="22" presetClass="entr" presetSubtype="4" fill="hold" grpId="0" nodeType="afterEffect">
                                  <p:stCondLst>
                                    <p:cond delay="0"/>
                                  </p:stCondLst>
                                  <p:childTnLst>
                                    <p:set>
                                      <p:cBhvr>
                                        <p:cTn id="50" dur="1" fill="hold">
                                          <p:stCondLst>
                                            <p:cond delay="0"/>
                                          </p:stCondLst>
                                        </p:cTn>
                                        <p:tgtEl>
                                          <p:spTgt spid="43"/>
                                        </p:tgtEl>
                                        <p:attrNameLst>
                                          <p:attrName>style.visibility</p:attrName>
                                        </p:attrNameLst>
                                      </p:cBhvr>
                                      <p:to>
                                        <p:strVal val="visible"/>
                                      </p:to>
                                    </p:set>
                                    <p:animEffect transition="in" filter="wipe(down)">
                                      <p:cBhvr>
                                        <p:cTn id="51" dur="500"/>
                                        <p:tgtEl>
                                          <p:spTgt spid="43"/>
                                        </p:tgtEl>
                                      </p:cBhvr>
                                    </p:animEffect>
                                  </p:childTnLst>
                                </p:cTn>
                              </p:par>
                            </p:childTnLst>
                          </p:cTn>
                        </p:par>
                      </p:childTnLst>
                    </p:cTn>
                  </p:par>
                  <p:par>
                    <p:cTn id="52" fill="hold">
                      <p:stCondLst>
                        <p:cond delay="indefinite"/>
                      </p:stCondLst>
                      <p:childTnLst>
                        <p:par>
                          <p:cTn id="53" fill="hold">
                            <p:stCondLst>
                              <p:cond delay="0"/>
                            </p:stCondLst>
                            <p:childTnLst>
                              <p:par>
                                <p:cTn id="54" presetID="53" presetClass="entr" presetSubtype="16" fill="hold" grpId="0" nodeType="clickEffect">
                                  <p:stCondLst>
                                    <p:cond delay="0"/>
                                  </p:stCondLst>
                                  <p:childTnLst>
                                    <p:set>
                                      <p:cBhvr>
                                        <p:cTn id="55" dur="1" fill="hold">
                                          <p:stCondLst>
                                            <p:cond delay="0"/>
                                          </p:stCondLst>
                                        </p:cTn>
                                        <p:tgtEl>
                                          <p:spTgt spid="40"/>
                                        </p:tgtEl>
                                        <p:attrNameLst>
                                          <p:attrName>style.visibility</p:attrName>
                                        </p:attrNameLst>
                                      </p:cBhvr>
                                      <p:to>
                                        <p:strVal val="visible"/>
                                      </p:to>
                                    </p:set>
                                    <p:anim calcmode="lin" valueType="num">
                                      <p:cBhvr>
                                        <p:cTn id="56" dur="500" fill="hold"/>
                                        <p:tgtEl>
                                          <p:spTgt spid="40"/>
                                        </p:tgtEl>
                                        <p:attrNameLst>
                                          <p:attrName>ppt_w</p:attrName>
                                        </p:attrNameLst>
                                      </p:cBhvr>
                                      <p:tavLst>
                                        <p:tav tm="0">
                                          <p:val>
                                            <p:fltVal val="0"/>
                                          </p:val>
                                        </p:tav>
                                        <p:tav tm="100000">
                                          <p:val>
                                            <p:strVal val="#ppt_w"/>
                                          </p:val>
                                        </p:tav>
                                      </p:tavLst>
                                    </p:anim>
                                    <p:anim calcmode="lin" valueType="num">
                                      <p:cBhvr>
                                        <p:cTn id="57" dur="500" fill="hold"/>
                                        <p:tgtEl>
                                          <p:spTgt spid="40"/>
                                        </p:tgtEl>
                                        <p:attrNameLst>
                                          <p:attrName>ppt_h</p:attrName>
                                        </p:attrNameLst>
                                      </p:cBhvr>
                                      <p:tavLst>
                                        <p:tav tm="0">
                                          <p:val>
                                            <p:fltVal val="0"/>
                                          </p:val>
                                        </p:tav>
                                        <p:tav tm="100000">
                                          <p:val>
                                            <p:strVal val="#ppt_h"/>
                                          </p:val>
                                        </p:tav>
                                      </p:tavLst>
                                    </p:anim>
                                    <p:animEffect transition="in" filter="fade">
                                      <p:cBhvr>
                                        <p:cTn id="58"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9" grpId="0" animBg="1"/>
      <p:bldP spid="38" grpId="0" animBg="1"/>
      <p:bldP spid="39" grpId="0" animBg="1"/>
      <p:bldP spid="40" grpId="0" animBg="1"/>
      <p:bldP spid="27" grpId="0" animBg="1"/>
      <p:bldP spid="41" grpId="0" animBg="1"/>
      <p:bldP spid="42" grpId="0" animBg="1"/>
      <p:bldP spid="4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CBA4AB4-43C8-F24A-B16C-AC76B352222C}"/>
              </a:ext>
            </a:extLst>
          </p:cNvPr>
          <p:cNvSpPr/>
          <p:nvPr/>
        </p:nvSpPr>
        <p:spPr>
          <a:xfrm>
            <a:off x="873213" y="1484313"/>
            <a:ext cx="2529014" cy="2150077"/>
          </a:xfrm>
          <a:prstGeom prst="rect">
            <a:avLst/>
          </a:prstGeom>
          <a:solidFill>
            <a:srgbClr val="FDAD2D"/>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2</a:t>
            </a:r>
          </a:p>
          <a:p>
            <a:pPr marL="144000" lvl="0">
              <a:spcBef>
                <a:spcPts val="500"/>
              </a:spcBef>
              <a:tabLst>
                <a:tab pos="130175" algn="l"/>
              </a:tabLst>
            </a:pPr>
            <a:r>
              <a:rPr lang="en-GB" altLang="en-US" dirty="0">
                <a:solidFill>
                  <a:prstClr val="white"/>
                </a:solidFill>
                <a:latin typeface="Comic Sans MS" panose="030F0902030302020204" pitchFamily="66" charset="0"/>
              </a:rPr>
              <a:t>Capturing ideas, learning the skills, practising, planning, having a go</a:t>
            </a:r>
          </a:p>
        </p:txBody>
      </p:sp>
      <p:sp>
        <p:nvSpPr>
          <p:cNvPr id="3" name="Rectangle 8">
            <a:extLst>
              <a:ext uri="{FF2B5EF4-FFF2-40B4-BE49-F238E27FC236}">
                <a16:creationId xmlns:a16="http://schemas.microsoft.com/office/drawing/2014/main" id="{6C602329-440E-704D-A19B-6BB4FFB3B850}"/>
              </a:ext>
            </a:extLst>
          </p:cNvPr>
          <p:cNvSpPr>
            <a:spLocks noChangeArrowheads="1"/>
          </p:cNvSpPr>
          <p:nvPr/>
        </p:nvSpPr>
        <p:spPr bwMode="auto">
          <a:xfrm>
            <a:off x="3945921" y="1447157"/>
            <a:ext cx="6408112" cy="25533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marL="360363" indent="-273050">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0" indent="0">
              <a:spcBef>
                <a:spcPts val="1000"/>
              </a:spcBef>
            </a:pPr>
            <a:r>
              <a:rPr lang="en-GB" altLang="en-US" sz="2000" dirty="0">
                <a:solidFill>
                  <a:srgbClr val="414042"/>
                </a:solidFill>
                <a:ea typeface="Microsoft YaHei" panose="020B0503020204020204" pitchFamily="34" charset="-122"/>
              </a:rPr>
              <a:t>During this phase, provide plenty of opportunities for children to learn and practise the skills you wish to see in the writing, focusing on the needs of the children in your class. Allow children to work in pairs or small groups to discuss and rehearse elements of writing. Make use of a working wall or writing journal to record examples of good practice.</a:t>
            </a:r>
          </a:p>
        </p:txBody>
      </p:sp>
      <p:sp>
        <p:nvSpPr>
          <p:cNvPr id="4" name="Subtitle 2">
            <a:extLst>
              <a:ext uri="{FF2B5EF4-FFF2-40B4-BE49-F238E27FC236}">
                <a16:creationId xmlns:a16="http://schemas.microsoft.com/office/drawing/2014/main" id="{29005D0C-3A3F-EC44-BF68-40F4DE52F306}"/>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0070C0"/>
                </a:solidFill>
                <a:latin typeface="Comic Sans MS" panose="030F0902030302020204" pitchFamily="66" charset="0"/>
                <a:cs typeface="Arial" panose="020B0604020202020204" pitchFamily="34" charset="0"/>
              </a:rPr>
              <a:t>Phase 2</a:t>
            </a:r>
          </a:p>
        </p:txBody>
      </p:sp>
    </p:spTree>
    <p:extLst>
      <p:ext uri="{BB962C8B-B14F-4D97-AF65-F5344CB8AC3E}">
        <p14:creationId xmlns:p14="http://schemas.microsoft.com/office/powerpoint/2010/main" val="293432954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ubtitle 2">
            <a:extLst>
              <a:ext uri="{FF2B5EF4-FFF2-40B4-BE49-F238E27FC236}">
                <a16:creationId xmlns:a16="http://schemas.microsoft.com/office/drawing/2014/main" id="{0A867C52-5C59-5B45-9A91-3C86AAE241E5}"/>
              </a:ext>
            </a:extLst>
          </p:cNvPr>
          <p:cNvSpPr txBox="1">
            <a:spLocks/>
          </p:cNvSpPr>
          <p:nvPr/>
        </p:nvSpPr>
        <p:spPr>
          <a:xfrm>
            <a:off x="0" y="498859"/>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Teacher modelling</a:t>
            </a:r>
            <a:endParaRPr lang="en-US" sz="2500" b="1" dirty="0">
              <a:solidFill>
                <a:srgbClr val="0070C0"/>
              </a:solidFill>
              <a:latin typeface="Comic Sans MS" panose="030F0902030302020204" pitchFamily="66" charset="0"/>
              <a:cs typeface="Arial" panose="020B0604020202020204" pitchFamily="34" charset="0"/>
            </a:endParaRPr>
          </a:p>
        </p:txBody>
      </p:sp>
      <p:grpSp>
        <p:nvGrpSpPr>
          <p:cNvPr id="2" name="Group 1">
            <a:extLst>
              <a:ext uri="{FF2B5EF4-FFF2-40B4-BE49-F238E27FC236}">
                <a16:creationId xmlns:a16="http://schemas.microsoft.com/office/drawing/2014/main" id="{4695BEAD-3B0D-AE49-9F29-B0B1BEF01C4D}"/>
              </a:ext>
            </a:extLst>
          </p:cNvPr>
          <p:cNvGrpSpPr/>
          <p:nvPr/>
        </p:nvGrpSpPr>
        <p:grpSpPr>
          <a:xfrm>
            <a:off x="471240" y="3359647"/>
            <a:ext cx="2693876" cy="2672551"/>
            <a:chOff x="1047008" y="2221502"/>
            <a:chExt cx="2693876" cy="2672551"/>
          </a:xfrm>
        </p:grpSpPr>
        <p:grpSp>
          <p:nvGrpSpPr>
            <p:cNvPr id="18" name="Group 2">
              <a:extLst>
                <a:ext uri="{FF2B5EF4-FFF2-40B4-BE49-F238E27FC236}">
                  <a16:creationId xmlns:a16="http://schemas.microsoft.com/office/drawing/2014/main" id="{28200F35-B9BB-CE4A-8518-6E3B4519A0FD}"/>
                </a:ext>
              </a:extLst>
            </p:cNvPr>
            <p:cNvGrpSpPr>
              <a:grpSpLocks/>
            </p:cNvGrpSpPr>
            <p:nvPr/>
          </p:nvGrpSpPr>
          <p:grpSpPr bwMode="auto">
            <a:xfrm>
              <a:off x="1047008" y="2221502"/>
              <a:ext cx="2693876" cy="2672551"/>
              <a:chOff x="3805" y="1284"/>
              <a:chExt cx="1955" cy="1637"/>
            </a:xfrm>
          </p:grpSpPr>
          <p:sp>
            <p:nvSpPr>
              <p:cNvPr id="19" name="Text Box 12">
                <a:extLst>
                  <a:ext uri="{FF2B5EF4-FFF2-40B4-BE49-F238E27FC236}">
                    <a16:creationId xmlns:a16="http://schemas.microsoft.com/office/drawing/2014/main" id="{EFB69209-CD1E-6047-A487-63D7B109BA93}"/>
                  </a:ext>
                </a:extLst>
              </p:cNvPr>
              <p:cNvSpPr txBox="1">
                <a:spLocks noChangeArrowheads="1"/>
              </p:cNvSpPr>
              <p:nvPr/>
            </p:nvSpPr>
            <p:spPr bwMode="auto">
              <a:xfrm>
                <a:off x="3994" y="1580"/>
                <a:ext cx="1569" cy="2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spcBef>
                    <a:spcPct val="50000"/>
                  </a:spcBef>
                  <a:buFontTx/>
                  <a:buNone/>
                </a:pPr>
                <a:r>
                  <a:rPr lang="en-GB" altLang="en-US" sz="1700" b="1" dirty="0">
                    <a:solidFill>
                      <a:srgbClr val="0070C0"/>
                    </a:solidFill>
                  </a:rPr>
                  <a:t>Teacher modelling</a:t>
                </a:r>
              </a:p>
            </p:txBody>
          </p:sp>
          <p:sp>
            <p:nvSpPr>
              <p:cNvPr id="20" name="Text Box 13">
                <a:extLst>
                  <a:ext uri="{FF2B5EF4-FFF2-40B4-BE49-F238E27FC236}">
                    <a16:creationId xmlns:a16="http://schemas.microsoft.com/office/drawing/2014/main" id="{0E0C2832-3C4A-694F-8CB3-2B94A40F4B70}"/>
                  </a:ext>
                </a:extLst>
              </p:cNvPr>
              <p:cNvSpPr txBox="1">
                <a:spLocks noChangeArrowheads="1"/>
              </p:cNvSpPr>
              <p:nvPr/>
            </p:nvSpPr>
            <p:spPr bwMode="auto">
              <a:xfrm>
                <a:off x="3928" y="2005"/>
                <a:ext cx="1702" cy="69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buFontTx/>
                  <a:buNone/>
                </a:pPr>
                <a:r>
                  <a:rPr lang="en-GB" altLang="en-US" sz="1700" dirty="0">
                    <a:solidFill>
                      <a:srgbClr val="414042"/>
                    </a:solidFill>
                  </a:rPr>
                  <a:t>Teacher scribing</a:t>
                </a:r>
              </a:p>
              <a:p>
                <a:pPr algn="ctr" eaLnBrk="1" hangingPunct="1">
                  <a:lnSpc>
                    <a:spcPct val="90000"/>
                  </a:lnSpc>
                  <a:buFontTx/>
                  <a:buNone/>
                </a:pPr>
                <a:r>
                  <a:rPr lang="en-GB" altLang="en-US" sz="1700" dirty="0">
                    <a:solidFill>
                      <a:srgbClr val="414042"/>
                    </a:solidFill>
                  </a:rPr>
                  <a:t>Supported writing</a:t>
                </a:r>
              </a:p>
              <a:p>
                <a:pPr algn="ctr" eaLnBrk="1" hangingPunct="1">
                  <a:lnSpc>
                    <a:spcPct val="90000"/>
                  </a:lnSpc>
                  <a:buFontTx/>
                  <a:buNone/>
                </a:pPr>
                <a:r>
                  <a:rPr lang="en-GB" altLang="en-US" sz="1700" dirty="0">
                    <a:solidFill>
                      <a:srgbClr val="414042"/>
                    </a:solidFill>
                  </a:rPr>
                  <a:t>Independent writing</a:t>
                </a:r>
              </a:p>
            </p:txBody>
          </p:sp>
          <p:sp>
            <p:nvSpPr>
              <p:cNvPr id="21" name="Oval 14">
                <a:extLst>
                  <a:ext uri="{FF2B5EF4-FFF2-40B4-BE49-F238E27FC236}">
                    <a16:creationId xmlns:a16="http://schemas.microsoft.com/office/drawing/2014/main" id="{94F17CC7-E6EE-5040-8FC4-1BE2F12B123B}"/>
                  </a:ext>
                </a:extLst>
              </p:cNvPr>
              <p:cNvSpPr>
                <a:spLocks noChangeArrowheads="1"/>
              </p:cNvSpPr>
              <p:nvPr/>
            </p:nvSpPr>
            <p:spPr bwMode="auto">
              <a:xfrm>
                <a:off x="3805" y="1284"/>
                <a:ext cx="1955" cy="1637"/>
              </a:xfrm>
              <a:prstGeom prst="ellipse">
                <a:avLst/>
              </a:prstGeom>
              <a:noFill/>
              <a:ln w="38100">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2400" dirty="0"/>
              </a:p>
            </p:txBody>
          </p:sp>
        </p:grpSp>
        <p:cxnSp>
          <p:nvCxnSpPr>
            <p:cNvPr id="22" name="Straight Arrow Connector 21">
              <a:extLst>
                <a:ext uri="{FF2B5EF4-FFF2-40B4-BE49-F238E27FC236}">
                  <a16:creationId xmlns:a16="http://schemas.microsoft.com/office/drawing/2014/main" id="{FE27368B-8AC3-894B-8D32-8CBCC4BECE6F}"/>
                </a:ext>
              </a:extLst>
            </p:cNvPr>
            <p:cNvCxnSpPr>
              <a:cxnSpLocks/>
            </p:cNvCxnSpPr>
            <p:nvPr/>
          </p:nvCxnSpPr>
          <p:spPr>
            <a:xfrm>
              <a:off x="2371899" y="3052271"/>
              <a:ext cx="8992" cy="364130"/>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grpSp>
      <p:sp>
        <p:nvSpPr>
          <p:cNvPr id="24" name="Text Box 9">
            <a:extLst>
              <a:ext uri="{FF2B5EF4-FFF2-40B4-BE49-F238E27FC236}">
                <a16:creationId xmlns:a16="http://schemas.microsoft.com/office/drawing/2014/main" id="{CA9F22BF-8215-2A47-B524-265DE5350A29}"/>
              </a:ext>
            </a:extLst>
          </p:cNvPr>
          <p:cNvSpPr txBox="1">
            <a:spLocks noChangeArrowheads="1"/>
          </p:cNvSpPr>
          <p:nvPr/>
        </p:nvSpPr>
        <p:spPr bwMode="auto">
          <a:xfrm>
            <a:off x="3425547" y="930163"/>
            <a:ext cx="6646708" cy="6481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eaLnBrk="1" hangingPunct="1">
              <a:spcBef>
                <a:spcPts val="700"/>
              </a:spcBef>
            </a:pPr>
            <a:r>
              <a:rPr lang="en-GB" altLang="en-US" sz="1250" i="1" dirty="0">
                <a:solidFill>
                  <a:srgbClr val="414042"/>
                </a:solidFill>
              </a:rPr>
              <a:t>My report will be about icebergs. At the same time as the Titanic was being built, on the other side of the Atlantic the iceberg it was destined to encounter was growing </a:t>
            </a:r>
            <a:r>
              <a:rPr lang="en-GB" altLang="en-US" sz="1250" dirty="0">
                <a:solidFill>
                  <a:srgbClr val="414042"/>
                </a:solidFill>
              </a:rPr>
              <a:t>: </a:t>
            </a:r>
          </a:p>
          <a:p>
            <a:pPr eaLnBrk="1" hangingPunct="1">
              <a:spcBef>
                <a:spcPts val="700"/>
              </a:spcBef>
            </a:pPr>
            <a:r>
              <a:rPr lang="en-GB" altLang="en-US" sz="1250" b="1" dirty="0">
                <a:solidFill>
                  <a:srgbClr val="0070C0"/>
                </a:solidFill>
              </a:rPr>
              <a:t>Snow falls in very cold places in Arctic regions, </a:t>
            </a:r>
            <a:r>
              <a:rPr lang="en-GB" altLang="en-US" sz="1250" i="1" dirty="0">
                <a:solidFill>
                  <a:srgbClr val="414042"/>
                </a:solidFill>
              </a:rPr>
              <a:t>no</a:t>
            </a:r>
            <a:r>
              <a:rPr lang="en-GB" altLang="en-US" sz="1250" b="1" dirty="0">
                <a:solidFill>
                  <a:srgbClr val="414042"/>
                </a:solidFill>
              </a:rPr>
              <a:t>, </a:t>
            </a:r>
            <a:r>
              <a:rPr lang="en-GB" altLang="en-US" sz="1250" b="1" u="sng" dirty="0">
                <a:solidFill>
                  <a:srgbClr val="0070C0"/>
                </a:solidFill>
              </a:rPr>
              <a:t>When</a:t>
            </a:r>
            <a:r>
              <a:rPr lang="en-GB" altLang="en-US" sz="1250" b="1" dirty="0">
                <a:solidFill>
                  <a:srgbClr val="0070C0"/>
                </a:solidFill>
              </a:rPr>
              <a:t> snow falls…, it will not </a:t>
            </a:r>
            <a:r>
              <a:rPr lang="en-GB" altLang="en-US" sz="1250" b="1" strike="sngStrike" dirty="0">
                <a:solidFill>
                  <a:srgbClr val="0070C0"/>
                </a:solidFill>
              </a:rPr>
              <a:t>melt</a:t>
            </a:r>
            <a:r>
              <a:rPr lang="en-GB" altLang="en-US" sz="1250" b="1" dirty="0">
                <a:solidFill>
                  <a:srgbClr val="0070C0"/>
                </a:solidFill>
              </a:rPr>
              <a:t> </a:t>
            </a:r>
            <a:r>
              <a:rPr lang="en-GB" altLang="en-US" sz="1250" b="1" u="sng" dirty="0">
                <a:solidFill>
                  <a:srgbClr val="0070C0"/>
                </a:solidFill>
              </a:rPr>
              <a:t>thaw</a:t>
            </a:r>
            <a:r>
              <a:rPr lang="en-GB" altLang="en-US" sz="1250" b="1" dirty="0">
                <a:solidFill>
                  <a:srgbClr val="0070C0"/>
                </a:solidFill>
              </a:rPr>
              <a:t> until </a:t>
            </a:r>
            <a:r>
              <a:rPr lang="en-GB" altLang="en-US" sz="1250" i="1" dirty="0">
                <a:solidFill>
                  <a:srgbClr val="414042"/>
                </a:solidFill>
              </a:rPr>
              <a:t>(when will it thaw?)</a:t>
            </a:r>
            <a:r>
              <a:rPr lang="en-GB" altLang="en-US" sz="1250" b="1" dirty="0">
                <a:solidFill>
                  <a:srgbClr val="414042"/>
                </a:solidFill>
              </a:rPr>
              <a:t> </a:t>
            </a:r>
            <a:r>
              <a:rPr lang="en-GB" altLang="en-US" sz="1250" b="1" dirty="0">
                <a:solidFill>
                  <a:srgbClr val="0070C0"/>
                </a:solidFill>
              </a:rPr>
              <a:t>the temperature rises in the summer months. This snow builds up and freezes into ice which is gradually pulled downhill </a:t>
            </a:r>
            <a:r>
              <a:rPr lang="en-GB" altLang="en-US" sz="1250" i="1" dirty="0">
                <a:solidFill>
                  <a:srgbClr val="414042"/>
                </a:solidFill>
              </a:rPr>
              <a:t>(how is it pulled downhill?)</a:t>
            </a:r>
            <a:r>
              <a:rPr lang="en-GB" altLang="en-US" sz="1250" b="1" dirty="0">
                <a:solidFill>
                  <a:srgbClr val="414042"/>
                </a:solidFill>
              </a:rPr>
              <a:t> </a:t>
            </a:r>
            <a:r>
              <a:rPr lang="en-GB" altLang="en-US" sz="1250" b="1" dirty="0">
                <a:solidFill>
                  <a:srgbClr val="0070C0"/>
                </a:solidFill>
              </a:rPr>
              <a:t>by gravity towards the sea.</a:t>
            </a:r>
            <a:r>
              <a:rPr lang="en-GB" altLang="en-US" sz="1250" dirty="0">
                <a:solidFill>
                  <a:srgbClr val="0070C0"/>
                </a:solidFill>
              </a:rPr>
              <a:t> </a:t>
            </a:r>
            <a:r>
              <a:rPr lang="en-GB" altLang="en-US" sz="1250" i="1" dirty="0">
                <a:solidFill>
                  <a:srgbClr val="414042"/>
                </a:solidFill>
              </a:rPr>
              <a:t>What next? I need to say something about glaciers.</a:t>
            </a:r>
          </a:p>
          <a:p>
            <a:pPr eaLnBrk="1" hangingPunct="1">
              <a:spcBef>
                <a:spcPts val="700"/>
              </a:spcBef>
            </a:pPr>
            <a:r>
              <a:rPr lang="en-GB" altLang="en-US" sz="1250" b="1" dirty="0">
                <a:solidFill>
                  <a:srgbClr val="0070C0"/>
                </a:solidFill>
              </a:rPr>
              <a:t>Glaciers </a:t>
            </a:r>
            <a:r>
              <a:rPr lang="en-GB" altLang="en-US" sz="1250" i="1" dirty="0">
                <a:solidFill>
                  <a:srgbClr val="414042"/>
                </a:solidFill>
              </a:rPr>
              <a:t>(I am going to add a word or two to explain what glaciers are. Because this writing is more formal, I will put this extra detail in brackets.)</a:t>
            </a:r>
          </a:p>
          <a:p>
            <a:pPr eaLnBrk="1" hangingPunct="1">
              <a:spcBef>
                <a:spcPts val="700"/>
              </a:spcBef>
            </a:pPr>
            <a:r>
              <a:rPr lang="en-GB" altLang="en-US" sz="1250" b="1" dirty="0">
                <a:solidFill>
                  <a:srgbClr val="0070C0"/>
                </a:solidFill>
              </a:rPr>
              <a:t>Glaciers (rivers of ice) are formed which flow very slowly over land in Antarctica and the Arctic,</a:t>
            </a:r>
          </a:p>
          <a:p>
            <a:pPr eaLnBrk="1" hangingPunct="1">
              <a:spcBef>
                <a:spcPts val="700"/>
              </a:spcBef>
            </a:pPr>
            <a:r>
              <a:rPr lang="en-GB" altLang="en-US" sz="1250" i="1" dirty="0">
                <a:solidFill>
                  <a:srgbClr val="414042"/>
                </a:solidFill>
              </a:rPr>
              <a:t>Now I need to include something to say how it moves and where it is going so my reader knows that glaciers eventually end up in the sea:</a:t>
            </a:r>
          </a:p>
          <a:p>
            <a:pPr eaLnBrk="1" hangingPunct="1">
              <a:spcBef>
                <a:spcPts val="700"/>
              </a:spcBef>
            </a:pPr>
            <a:r>
              <a:rPr lang="en-GB" altLang="en-US" sz="1250" b="1" dirty="0">
                <a:solidFill>
                  <a:srgbClr val="0070C0"/>
                </a:solidFill>
              </a:rPr>
              <a:t>moving slowly </a:t>
            </a:r>
            <a:r>
              <a:rPr lang="en-GB" altLang="en-US" sz="1250" i="1" dirty="0">
                <a:solidFill>
                  <a:srgbClr val="414042"/>
                </a:solidFill>
              </a:rPr>
              <a:t>– I have already used slowly –</a:t>
            </a:r>
            <a:r>
              <a:rPr lang="en-GB" altLang="en-US" sz="1250" b="1" dirty="0">
                <a:solidFill>
                  <a:srgbClr val="414042"/>
                </a:solidFill>
              </a:rPr>
              <a:t> </a:t>
            </a:r>
            <a:r>
              <a:rPr lang="en-GB" altLang="en-US" sz="1250" b="1" dirty="0">
                <a:solidFill>
                  <a:srgbClr val="0070C0"/>
                </a:solidFill>
              </a:rPr>
              <a:t>moving </a:t>
            </a:r>
            <a:r>
              <a:rPr lang="en-GB" altLang="en-US" sz="1250" b="1" u="sng" dirty="0">
                <a:solidFill>
                  <a:srgbClr val="0070C0"/>
                </a:solidFill>
              </a:rPr>
              <a:t>inexorably</a:t>
            </a:r>
            <a:r>
              <a:rPr lang="en-GB" altLang="en-US" sz="1250" b="1" dirty="0">
                <a:solidFill>
                  <a:srgbClr val="0070C0"/>
                </a:solidFill>
              </a:rPr>
              <a:t> to the sea. </a:t>
            </a:r>
            <a:r>
              <a:rPr lang="en-GB" altLang="en-US" sz="1250" i="1" dirty="0">
                <a:solidFill>
                  <a:srgbClr val="414042"/>
                </a:solidFill>
              </a:rPr>
              <a:t>(That means that nothing will stop it)</a:t>
            </a:r>
          </a:p>
          <a:p>
            <a:pPr eaLnBrk="1" hangingPunct="1">
              <a:spcBef>
                <a:spcPts val="700"/>
              </a:spcBef>
            </a:pPr>
            <a:r>
              <a:rPr lang="en-GB" altLang="en-US" sz="1250" i="1" dirty="0">
                <a:solidFill>
                  <a:srgbClr val="414042"/>
                </a:solidFill>
              </a:rPr>
              <a:t>I am going to end this paragraph now by explaining what happens when it reaches the sea. I will start with a reference to time – When – so it is clear that this happens at that point:</a:t>
            </a:r>
          </a:p>
          <a:p>
            <a:pPr eaLnBrk="1" hangingPunct="1">
              <a:spcBef>
                <a:spcPts val="700"/>
              </a:spcBef>
            </a:pPr>
            <a:r>
              <a:rPr lang="en-GB" altLang="en-US" sz="1250" b="1" dirty="0">
                <a:solidFill>
                  <a:srgbClr val="0070C0"/>
                </a:solidFill>
              </a:rPr>
              <a:t>When the edge of a glacier meets a sea or ocean, it forms an ice shelf, the edge of which floats on water</a:t>
            </a:r>
            <a:r>
              <a:rPr lang="en-GB" altLang="en-US" sz="1250" b="1" dirty="0">
                <a:solidFill>
                  <a:srgbClr val="414042"/>
                </a:solidFill>
              </a:rPr>
              <a:t>.</a:t>
            </a:r>
          </a:p>
          <a:p>
            <a:pPr eaLnBrk="1" hangingPunct="1">
              <a:spcBef>
                <a:spcPts val="700"/>
              </a:spcBef>
            </a:pPr>
            <a:r>
              <a:rPr lang="en-GB" altLang="en-US" sz="1250" i="1" dirty="0">
                <a:solidFill>
                  <a:srgbClr val="414042"/>
                </a:solidFill>
              </a:rPr>
              <a:t>New paragraph – I need to say the next thing doesn’t happen immediately but after some time: </a:t>
            </a:r>
            <a:r>
              <a:rPr lang="en-GB" altLang="en-US" sz="1250" b="1" dirty="0">
                <a:solidFill>
                  <a:srgbClr val="0070C0"/>
                </a:solidFill>
              </a:rPr>
              <a:t>Eventually, the ice shelf cracks and calves (breaks off), a piece of the ice breaks free and begins to float freely, moving away from the land. </a:t>
            </a:r>
            <a:r>
              <a:rPr lang="en-GB" altLang="en-US" sz="1250" i="1" dirty="0">
                <a:solidFill>
                  <a:srgbClr val="414042"/>
                </a:solidFill>
              </a:rPr>
              <a:t>Now I am going to say:</a:t>
            </a:r>
            <a:r>
              <a:rPr lang="en-GB" altLang="en-US" sz="1250" b="1" dirty="0">
                <a:solidFill>
                  <a:srgbClr val="414042"/>
                </a:solidFill>
              </a:rPr>
              <a:t> </a:t>
            </a:r>
            <a:r>
              <a:rPr lang="en-GB" altLang="en-US" sz="1250" b="1" dirty="0">
                <a:solidFill>
                  <a:srgbClr val="0070C0"/>
                </a:solidFill>
              </a:rPr>
              <a:t>An iceberg is born. </a:t>
            </a:r>
            <a:r>
              <a:rPr lang="en-GB" altLang="en-US" sz="1250" i="1" dirty="0">
                <a:solidFill>
                  <a:srgbClr val="414042"/>
                </a:solidFill>
              </a:rPr>
              <a:t>I know that’s not strictly true but I like the effect.</a:t>
            </a:r>
          </a:p>
        </p:txBody>
      </p:sp>
      <p:sp>
        <p:nvSpPr>
          <p:cNvPr id="26" name="Rectangle 25">
            <a:extLst>
              <a:ext uri="{FF2B5EF4-FFF2-40B4-BE49-F238E27FC236}">
                <a16:creationId xmlns:a16="http://schemas.microsoft.com/office/drawing/2014/main" id="{90F7ED57-0A08-A143-9AB3-5B1F13181384}"/>
              </a:ext>
            </a:extLst>
          </p:cNvPr>
          <p:cNvSpPr/>
          <p:nvPr/>
        </p:nvSpPr>
        <p:spPr>
          <a:xfrm>
            <a:off x="666981" y="661381"/>
            <a:ext cx="1549651" cy="2260240"/>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3</a:t>
            </a:r>
          </a:p>
          <a:p>
            <a:pPr marL="144000" lvl="0">
              <a:spcBef>
                <a:spcPts val="500"/>
              </a:spcBef>
              <a:tabLst>
                <a:tab pos="130175" algn="l"/>
              </a:tabLst>
            </a:pPr>
            <a:r>
              <a:rPr lang="en-GB" altLang="en-US" sz="1600" dirty="0">
                <a:solidFill>
                  <a:prstClr val="white"/>
                </a:solidFill>
                <a:latin typeface="Comic Sans MS" panose="030F0902030302020204" pitchFamily="66" charset="0"/>
              </a:rPr>
              <a:t>Teacher modelling: planning, drafting, writing, editing</a:t>
            </a:r>
          </a:p>
        </p:txBody>
      </p:sp>
      <p:sp>
        <p:nvSpPr>
          <p:cNvPr id="3" name="TextBox 2">
            <a:extLst>
              <a:ext uri="{FF2B5EF4-FFF2-40B4-BE49-F238E27FC236}">
                <a16:creationId xmlns:a16="http://schemas.microsoft.com/office/drawing/2014/main" id="{CCB8E890-BDA4-2A2F-A1C9-61B392602E64}"/>
              </a:ext>
            </a:extLst>
          </p:cNvPr>
          <p:cNvSpPr txBox="1"/>
          <p:nvPr/>
        </p:nvSpPr>
        <p:spPr>
          <a:xfrm>
            <a:off x="10013083" y="4536745"/>
            <a:ext cx="1553688" cy="1715854"/>
          </a:xfrm>
          <a:prstGeom prst="rect">
            <a:avLst/>
          </a:prstGeom>
          <a:noFill/>
        </p:spPr>
        <p:txBody>
          <a:bodyPr wrap="square" rtlCol="0">
            <a:spAutoFit/>
          </a:bodyPr>
          <a:lstStyle/>
          <a:p>
            <a:r>
              <a:rPr lang="en-GB" altLang="en-US" sz="1250" dirty="0">
                <a:solidFill>
                  <a:srgbClr val="414042"/>
                </a:solidFill>
                <a:latin typeface="Comic Sans MS" panose="030F0902030302020204" pitchFamily="66" charset="0"/>
              </a:rPr>
              <a:t>(</a:t>
            </a:r>
            <a:r>
              <a:rPr lang="en-GB" altLang="en-US" sz="1250" i="1" dirty="0">
                <a:solidFill>
                  <a:srgbClr val="414042"/>
                </a:solidFill>
                <a:latin typeface="Comic Sans MS" panose="030F0902030302020204" pitchFamily="66" charset="0"/>
              </a:rPr>
              <a:t>I am going to use the technical term </a:t>
            </a:r>
            <a:r>
              <a:rPr lang="en-GB" altLang="en-US" sz="1250" i="1" u="sng" dirty="0">
                <a:solidFill>
                  <a:srgbClr val="414042"/>
                </a:solidFill>
                <a:latin typeface="Comic Sans MS" panose="030F0902030302020204" pitchFamily="66" charset="0"/>
              </a:rPr>
              <a:t>calves</a:t>
            </a:r>
            <a:r>
              <a:rPr lang="en-GB" altLang="en-US" sz="1250" i="1" dirty="0">
                <a:solidFill>
                  <a:srgbClr val="414042"/>
                </a:solidFill>
                <a:latin typeface="Comic Sans MS" panose="030F0902030302020204" pitchFamily="66" charset="0"/>
              </a:rPr>
              <a:t> here but I need to add an explanation which can go in brackets.)</a:t>
            </a:r>
          </a:p>
          <a:p>
            <a:endParaRPr lang="en-GB" dirty="0"/>
          </a:p>
        </p:txBody>
      </p:sp>
    </p:spTree>
    <p:extLst>
      <p:ext uri="{BB962C8B-B14F-4D97-AF65-F5344CB8AC3E}">
        <p14:creationId xmlns:p14="http://schemas.microsoft.com/office/powerpoint/2010/main" val="5867794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2">
            <a:extLst>
              <a:ext uri="{FF2B5EF4-FFF2-40B4-BE49-F238E27FC236}">
                <a16:creationId xmlns:a16="http://schemas.microsoft.com/office/drawing/2014/main" id="{82F83FCF-1E65-DA4A-8371-337F0395571A}"/>
              </a:ext>
            </a:extLst>
          </p:cNvPr>
          <p:cNvGrpSpPr>
            <a:grpSpLocks/>
          </p:cNvGrpSpPr>
          <p:nvPr/>
        </p:nvGrpSpPr>
        <p:grpSpPr bwMode="auto">
          <a:xfrm>
            <a:off x="742694" y="3359647"/>
            <a:ext cx="2693876" cy="2672551"/>
            <a:chOff x="3805" y="1284"/>
            <a:chExt cx="1955" cy="1637"/>
          </a:xfrm>
        </p:grpSpPr>
        <p:sp>
          <p:nvSpPr>
            <p:cNvPr id="13" name="Text Box 12">
              <a:extLst>
                <a:ext uri="{FF2B5EF4-FFF2-40B4-BE49-F238E27FC236}">
                  <a16:creationId xmlns:a16="http://schemas.microsoft.com/office/drawing/2014/main" id="{00362E50-68A0-1D4E-ACF5-37183F90CEF3}"/>
                </a:ext>
              </a:extLst>
            </p:cNvPr>
            <p:cNvSpPr txBox="1">
              <a:spLocks noChangeArrowheads="1"/>
            </p:cNvSpPr>
            <p:nvPr/>
          </p:nvSpPr>
          <p:spPr bwMode="auto">
            <a:xfrm>
              <a:off x="3994" y="1580"/>
              <a:ext cx="1569" cy="2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spcBef>
                  <a:spcPct val="50000"/>
                </a:spcBef>
                <a:buFontTx/>
                <a:buNone/>
              </a:pPr>
              <a:r>
                <a:rPr lang="en-GB" altLang="en-US" sz="1700" dirty="0">
                  <a:solidFill>
                    <a:srgbClr val="414042"/>
                  </a:solidFill>
                </a:rPr>
                <a:t>Teacher modelling</a:t>
              </a:r>
            </a:p>
          </p:txBody>
        </p:sp>
        <p:sp>
          <p:nvSpPr>
            <p:cNvPr id="14" name="Text Box 13">
              <a:extLst>
                <a:ext uri="{FF2B5EF4-FFF2-40B4-BE49-F238E27FC236}">
                  <a16:creationId xmlns:a16="http://schemas.microsoft.com/office/drawing/2014/main" id="{55D91351-09D9-574B-AFDD-688B84DFE2DA}"/>
                </a:ext>
              </a:extLst>
            </p:cNvPr>
            <p:cNvSpPr txBox="1">
              <a:spLocks noChangeArrowheads="1"/>
            </p:cNvSpPr>
            <p:nvPr/>
          </p:nvSpPr>
          <p:spPr bwMode="auto">
            <a:xfrm>
              <a:off x="3928" y="2005"/>
              <a:ext cx="1702" cy="69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buFontTx/>
                <a:buNone/>
              </a:pPr>
              <a:r>
                <a:rPr lang="en-GB" altLang="en-US" sz="1700" b="1" dirty="0">
                  <a:solidFill>
                    <a:srgbClr val="0070C0"/>
                  </a:solidFill>
                </a:rPr>
                <a:t>Teacher scribing</a:t>
              </a:r>
            </a:p>
            <a:p>
              <a:pPr algn="ctr" eaLnBrk="1" hangingPunct="1">
                <a:lnSpc>
                  <a:spcPct val="90000"/>
                </a:lnSpc>
                <a:buFontTx/>
                <a:buNone/>
              </a:pPr>
              <a:r>
                <a:rPr lang="en-GB" altLang="en-US" sz="1700" dirty="0">
                  <a:solidFill>
                    <a:srgbClr val="414042"/>
                  </a:solidFill>
                </a:rPr>
                <a:t>Supported writing</a:t>
              </a:r>
            </a:p>
            <a:p>
              <a:pPr algn="ctr" eaLnBrk="1" hangingPunct="1">
                <a:lnSpc>
                  <a:spcPct val="90000"/>
                </a:lnSpc>
                <a:buFontTx/>
                <a:buNone/>
              </a:pPr>
              <a:r>
                <a:rPr lang="en-GB" altLang="en-US" sz="1700" dirty="0">
                  <a:solidFill>
                    <a:srgbClr val="414042"/>
                  </a:solidFill>
                </a:rPr>
                <a:t>Independent writing</a:t>
              </a:r>
            </a:p>
          </p:txBody>
        </p:sp>
        <p:sp>
          <p:nvSpPr>
            <p:cNvPr id="15" name="Oval 14">
              <a:extLst>
                <a:ext uri="{FF2B5EF4-FFF2-40B4-BE49-F238E27FC236}">
                  <a16:creationId xmlns:a16="http://schemas.microsoft.com/office/drawing/2014/main" id="{E9321764-A4C7-C247-A305-372A9FE0340E}"/>
                </a:ext>
              </a:extLst>
            </p:cNvPr>
            <p:cNvSpPr>
              <a:spLocks noChangeArrowheads="1"/>
            </p:cNvSpPr>
            <p:nvPr/>
          </p:nvSpPr>
          <p:spPr bwMode="auto">
            <a:xfrm>
              <a:off x="3805" y="1284"/>
              <a:ext cx="1955" cy="1637"/>
            </a:xfrm>
            <a:prstGeom prst="ellipse">
              <a:avLst/>
            </a:prstGeom>
            <a:noFill/>
            <a:ln w="38100">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2400" dirty="0"/>
            </a:p>
          </p:txBody>
        </p:sp>
      </p:grpSp>
      <p:cxnSp>
        <p:nvCxnSpPr>
          <p:cNvPr id="17" name="Straight Arrow Connector 16">
            <a:extLst>
              <a:ext uri="{FF2B5EF4-FFF2-40B4-BE49-F238E27FC236}">
                <a16:creationId xmlns:a16="http://schemas.microsoft.com/office/drawing/2014/main" id="{1EC3BA5C-C887-9F47-983F-7CDA767E552C}"/>
              </a:ext>
            </a:extLst>
          </p:cNvPr>
          <p:cNvCxnSpPr>
            <a:cxnSpLocks/>
          </p:cNvCxnSpPr>
          <p:nvPr/>
        </p:nvCxnSpPr>
        <p:spPr>
          <a:xfrm>
            <a:off x="2067585" y="4190416"/>
            <a:ext cx="8992" cy="364130"/>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16" name="Subtitle 2">
            <a:extLst>
              <a:ext uri="{FF2B5EF4-FFF2-40B4-BE49-F238E27FC236}">
                <a16:creationId xmlns:a16="http://schemas.microsoft.com/office/drawing/2014/main" id="{0A867C52-5C59-5B45-9A91-3C86AAE241E5}"/>
              </a:ext>
            </a:extLst>
          </p:cNvPr>
          <p:cNvSpPr txBox="1">
            <a:spLocks/>
          </p:cNvSpPr>
          <p:nvPr/>
        </p:nvSpPr>
        <p:spPr>
          <a:xfrm>
            <a:off x="0" y="624540"/>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Teacher scribing</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26" name="Rectangle 25">
            <a:extLst>
              <a:ext uri="{FF2B5EF4-FFF2-40B4-BE49-F238E27FC236}">
                <a16:creationId xmlns:a16="http://schemas.microsoft.com/office/drawing/2014/main" id="{90F7ED57-0A08-A143-9AB3-5B1F13181384}"/>
              </a:ext>
            </a:extLst>
          </p:cNvPr>
          <p:cNvSpPr/>
          <p:nvPr/>
        </p:nvSpPr>
        <p:spPr>
          <a:xfrm>
            <a:off x="666981" y="661381"/>
            <a:ext cx="1549651" cy="2260240"/>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3</a:t>
            </a:r>
          </a:p>
          <a:p>
            <a:pPr marL="144000" lvl="0">
              <a:spcBef>
                <a:spcPts val="500"/>
              </a:spcBef>
              <a:tabLst>
                <a:tab pos="130175" algn="l"/>
              </a:tabLst>
            </a:pPr>
            <a:r>
              <a:rPr lang="en-GB" altLang="en-US" sz="1600" dirty="0">
                <a:solidFill>
                  <a:prstClr val="white"/>
                </a:solidFill>
                <a:latin typeface="Comic Sans MS" panose="030F0902030302020204" pitchFamily="66" charset="0"/>
              </a:rPr>
              <a:t>Teacher modelling: planning, drafting, writing, editing</a:t>
            </a:r>
          </a:p>
        </p:txBody>
      </p:sp>
      <p:sp>
        <p:nvSpPr>
          <p:cNvPr id="23" name="Text Box 8">
            <a:extLst>
              <a:ext uri="{FF2B5EF4-FFF2-40B4-BE49-F238E27FC236}">
                <a16:creationId xmlns:a16="http://schemas.microsoft.com/office/drawing/2014/main" id="{339AE605-7BE5-F443-BD47-150E779F0680}"/>
              </a:ext>
            </a:extLst>
          </p:cNvPr>
          <p:cNvSpPr txBox="1">
            <a:spLocks noChangeArrowheads="1"/>
          </p:cNvSpPr>
          <p:nvPr/>
        </p:nvSpPr>
        <p:spPr bwMode="auto">
          <a:xfrm>
            <a:off x="4031410" y="1258443"/>
            <a:ext cx="7200137" cy="2430134"/>
          </a:xfrm>
          <a:prstGeom prst="rect">
            <a:avLst/>
          </a:prstGeom>
          <a:noFill/>
          <a:ln>
            <a:noFill/>
          </a:ln>
          <a:effectLst/>
          <a:extLst>
            <a:ext uri="{909E8E84-426E-40DD-AFC4-6F175D3DCCD1}">
              <a14:hiddenFill xmlns:a14="http://schemas.microsoft.com/office/drawing/2010/main">
                <a:solidFill>
                  <a:srgbClr val="FFD1E0"/>
                </a:solidFill>
              </a14:hiddenFill>
            </a:ext>
            <a:ext uri="{91240B29-F687-4F45-9708-019B960494DF}">
              <a14:hiddenLine xmlns:a14="http://schemas.microsoft.com/office/drawing/2010/main" w="762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eaLnBrk="1" hangingPunct="1">
              <a:spcBef>
                <a:spcPts val="1000"/>
              </a:spcBef>
            </a:pPr>
            <a:r>
              <a:rPr lang="en-GB" altLang="en-US" sz="1700" dirty="0">
                <a:solidFill>
                  <a:srgbClr val="414042"/>
                </a:solidFill>
              </a:rPr>
              <a:t>Now, I need your help.</a:t>
            </a:r>
          </a:p>
          <a:p>
            <a:pPr eaLnBrk="1" hangingPunct="1">
              <a:spcBef>
                <a:spcPts val="1000"/>
              </a:spcBef>
            </a:pPr>
            <a:r>
              <a:rPr lang="en-GB" altLang="en-US" sz="1700" dirty="0">
                <a:solidFill>
                  <a:srgbClr val="414042"/>
                </a:solidFill>
              </a:rPr>
              <a:t>With your partner, decide what we will write in our report to explain what happens to an iceberg next. Refer to the plan for clues.</a:t>
            </a:r>
          </a:p>
          <a:p>
            <a:pPr eaLnBrk="1" hangingPunct="1">
              <a:spcBef>
                <a:spcPts val="1000"/>
              </a:spcBef>
            </a:pPr>
            <a:r>
              <a:rPr lang="en-GB" altLang="en-US" sz="1700" dirty="0">
                <a:solidFill>
                  <a:srgbClr val="414042"/>
                </a:solidFill>
              </a:rPr>
              <a:t>Talk to your partner and think of a sentence to tell the reader</a:t>
            </a:r>
            <a:br>
              <a:rPr lang="en-GB" altLang="en-US" sz="1700" dirty="0">
                <a:solidFill>
                  <a:srgbClr val="414042"/>
                </a:solidFill>
              </a:rPr>
            </a:br>
            <a:r>
              <a:rPr lang="en-GB" altLang="en-US" sz="1700" dirty="0">
                <a:solidFill>
                  <a:srgbClr val="414042"/>
                </a:solidFill>
              </a:rPr>
              <a:t>what happened next. Refer to the success criteria for ideas.</a:t>
            </a:r>
            <a:br>
              <a:rPr lang="en-GB" altLang="en-US" sz="1700" dirty="0">
                <a:solidFill>
                  <a:srgbClr val="414042"/>
                </a:solidFill>
              </a:rPr>
            </a:br>
            <a:r>
              <a:rPr lang="en-GB" altLang="en-US" sz="1700" dirty="0">
                <a:solidFill>
                  <a:srgbClr val="414042"/>
                </a:solidFill>
              </a:rPr>
              <a:t>Can you include any of the techniques from the suggestions</a:t>
            </a:r>
            <a:br>
              <a:rPr lang="en-GB" altLang="en-US" sz="1700" dirty="0">
                <a:solidFill>
                  <a:srgbClr val="414042"/>
                </a:solidFill>
              </a:rPr>
            </a:br>
            <a:r>
              <a:rPr lang="en-GB" altLang="en-US" sz="1700" dirty="0">
                <a:solidFill>
                  <a:srgbClr val="414042"/>
                </a:solidFill>
              </a:rPr>
              <a:t>(only if appropriate)?</a:t>
            </a:r>
          </a:p>
        </p:txBody>
      </p:sp>
      <p:sp>
        <p:nvSpPr>
          <p:cNvPr id="27" name="Rectangle 9">
            <a:extLst>
              <a:ext uri="{FF2B5EF4-FFF2-40B4-BE49-F238E27FC236}">
                <a16:creationId xmlns:a16="http://schemas.microsoft.com/office/drawing/2014/main" id="{E3991CFD-1510-1C49-BFC0-85FCD385D12B}"/>
              </a:ext>
            </a:extLst>
          </p:cNvPr>
          <p:cNvSpPr>
            <a:spLocks noChangeArrowheads="1"/>
          </p:cNvSpPr>
          <p:nvPr/>
        </p:nvSpPr>
        <p:spPr bwMode="auto">
          <a:xfrm>
            <a:off x="4467754" y="3859529"/>
            <a:ext cx="6496164" cy="1487388"/>
          </a:xfrm>
          <a:prstGeom prst="rect">
            <a:avLst/>
          </a:prstGeom>
          <a:noFill/>
          <a:ln>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ts val="1000"/>
              </a:spcBef>
              <a:buFontTx/>
              <a:buNone/>
            </a:pPr>
            <a:r>
              <a:rPr lang="en-GB" altLang="en-US" sz="1900" i="1" dirty="0">
                <a:solidFill>
                  <a:srgbClr val="414042"/>
                </a:solidFill>
              </a:rPr>
              <a:t>Icebergs, propelled by ocean currents, can drift in the sea for years. Those which begin in the Arctic Ocean are particularly dangerous because they drift towards the world’s busiest shipping lanes in the Atlantic. </a:t>
            </a:r>
          </a:p>
        </p:txBody>
      </p:sp>
      <p:sp>
        <p:nvSpPr>
          <p:cNvPr id="28" name="Text Box 10">
            <a:extLst>
              <a:ext uri="{FF2B5EF4-FFF2-40B4-BE49-F238E27FC236}">
                <a16:creationId xmlns:a16="http://schemas.microsoft.com/office/drawing/2014/main" id="{C1360A53-FC6B-EC4C-90E2-DE7C21A353CD}"/>
              </a:ext>
            </a:extLst>
          </p:cNvPr>
          <p:cNvSpPr txBox="1">
            <a:spLocks noChangeArrowheads="1"/>
          </p:cNvSpPr>
          <p:nvPr/>
        </p:nvSpPr>
        <p:spPr bwMode="auto">
          <a:xfrm>
            <a:off x="4069836" y="5599557"/>
            <a:ext cx="6894082" cy="647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eaLnBrk="1" hangingPunct="1">
              <a:spcBef>
                <a:spcPct val="15000"/>
              </a:spcBef>
            </a:pPr>
            <a:r>
              <a:rPr lang="en-GB" altLang="en-US" sz="1700" dirty="0">
                <a:solidFill>
                  <a:srgbClr val="414042"/>
                </a:solidFill>
              </a:rPr>
              <a:t>Let’s read this aloud altogether to make sure it is working.</a:t>
            </a:r>
          </a:p>
        </p:txBody>
      </p:sp>
      <p:sp>
        <p:nvSpPr>
          <p:cNvPr id="29" name="Rectangle 28">
            <a:extLst>
              <a:ext uri="{FF2B5EF4-FFF2-40B4-BE49-F238E27FC236}">
                <a16:creationId xmlns:a16="http://schemas.microsoft.com/office/drawing/2014/main" id="{069948D6-238F-1F4A-9296-389387A5B6C2}"/>
              </a:ext>
            </a:extLst>
          </p:cNvPr>
          <p:cNvSpPr/>
          <p:nvPr/>
        </p:nvSpPr>
        <p:spPr>
          <a:xfrm>
            <a:off x="4148551" y="3688577"/>
            <a:ext cx="7002480" cy="1641705"/>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809822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2">
            <a:extLst>
              <a:ext uri="{FF2B5EF4-FFF2-40B4-BE49-F238E27FC236}">
                <a16:creationId xmlns:a16="http://schemas.microsoft.com/office/drawing/2014/main" id="{51D5EEB1-85F5-2A44-991F-D4C53FC7B346}"/>
              </a:ext>
            </a:extLst>
          </p:cNvPr>
          <p:cNvGrpSpPr>
            <a:grpSpLocks/>
          </p:cNvGrpSpPr>
          <p:nvPr/>
        </p:nvGrpSpPr>
        <p:grpSpPr bwMode="auto">
          <a:xfrm>
            <a:off x="751686" y="3359647"/>
            <a:ext cx="2693876" cy="2672551"/>
            <a:chOff x="3805" y="1284"/>
            <a:chExt cx="1955" cy="1637"/>
          </a:xfrm>
        </p:grpSpPr>
        <p:sp>
          <p:nvSpPr>
            <p:cNvPr id="19" name="Text Box 12">
              <a:extLst>
                <a:ext uri="{FF2B5EF4-FFF2-40B4-BE49-F238E27FC236}">
                  <a16:creationId xmlns:a16="http://schemas.microsoft.com/office/drawing/2014/main" id="{AB019415-A707-6146-925D-9035C046FEE7}"/>
                </a:ext>
              </a:extLst>
            </p:cNvPr>
            <p:cNvSpPr txBox="1">
              <a:spLocks noChangeArrowheads="1"/>
            </p:cNvSpPr>
            <p:nvPr/>
          </p:nvSpPr>
          <p:spPr bwMode="auto">
            <a:xfrm>
              <a:off x="3994" y="1580"/>
              <a:ext cx="1569" cy="2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spcBef>
                  <a:spcPct val="50000"/>
                </a:spcBef>
                <a:buFontTx/>
                <a:buNone/>
              </a:pPr>
              <a:r>
                <a:rPr lang="en-GB" altLang="en-US" sz="1700" dirty="0">
                  <a:solidFill>
                    <a:srgbClr val="414042"/>
                  </a:solidFill>
                </a:rPr>
                <a:t>Teacher modelling</a:t>
              </a:r>
            </a:p>
          </p:txBody>
        </p:sp>
        <p:sp>
          <p:nvSpPr>
            <p:cNvPr id="20" name="Text Box 13">
              <a:extLst>
                <a:ext uri="{FF2B5EF4-FFF2-40B4-BE49-F238E27FC236}">
                  <a16:creationId xmlns:a16="http://schemas.microsoft.com/office/drawing/2014/main" id="{448D95FC-239E-2A48-9F3A-EC7636487BE9}"/>
                </a:ext>
              </a:extLst>
            </p:cNvPr>
            <p:cNvSpPr txBox="1">
              <a:spLocks noChangeArrowheads="1"/>
            </p:cNvSpPr>
            <p:nvPr/>
          </p:nvSpPr>
          <p:spPr bwMode="auto">
            <a:xfrm>
              <a:off x="3928" y="2005"/>
              <a:ext cx="1702" cy="69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buFontTx/>
                <a:buNone/>
              </a:pPr>
              <a:r>
                <a:rPr lang="en-GB" altLang="en-US" sz="1700" dirty="0">
                  <a:solidFill>
                    <a:srgbClr val="414042"/>
                  </a:solidFill>
                </a:rPr>
                <a:t>Teacher scribing</a:t>
              </a:r>
            </a:p>
            <a:p>
              <a:pPr algn="ctr" eaLnBrk="1" hangingPunct="1">
                <a:lnSpc>
                  <a:spcPct val="90000"/>
                </a:lnSpc>
                <a:buFontTx/>
                <a:buNone/>
              </a:pPr>
              <a:r>
                <a:rPr lang="en-GB" altLang="en-US" sz="1700" b="1" dirty="0">
                  <a:solidFill>
                    <a:srgbClr val="0070C0"/>
                  </a:solidFill>
                </a:rPr>
                <a:t>Supported writing</a:t>
              </a:r>
            </a:p>
            <a:p>
              <a:pPr algn="ctr" eaLnBrk="1" hangingPunct="1">
                <a:lnSpc>
                  <a:spcPct val="90000"/>
                </a:lnSpc>
                <a:buFontTx/>
                <a:buNone/>
              </a:pPr>
              <a:r>
                <a:rPr lang="en-GB" altLang="en-US" sz="1700" dirty="0">
                  <a:solidFill>
                    <a:srgbClr val="414042"/>
                  </a:solidFill>
                </a:rPr>
                <a:t>Independent writing</a:t>
              </a:r>
            </a:p>
          </p:txBody>
        </p:sp>
        <p:sp>
          <p:nvSpPr>
            <p:cNvPr id="21" name="Oval 14">
              <a:extLst>
                <a:ext uri="{FF2B5EF4-FFF2-40B4-BE49-F238E27FC236}">
                  <a16:creationId xmlns:a16="http://schemas.microsoft.com/office/drawing/2014/main" id="{A0326263-6599-0047-A92C-195A8102359D}"/>
                </a:ext>
              </a:extLst>
            </p:cNvPr>
            <p:cNvSpPr>
              <a:spLocks noChangeArrowheads="1"/>
            </p:cNvSpPr>
            <p:nvPr/>
          </p:nvSpPr>
          <p:spPr bwMode="auto">
            <a:xfrm>
              <a:off x="3805" y="1284"/>
              <a:ext cx="1955" cy="1637"/>
            </a:xfrm>
            <a:prstGeom prst="ellipse">
              <a:avLst/>
            </a:prstGeom>
            <a:noFill/>
            <a:ln w="38100">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2400" dirty="0"/>
            </a:p>
          </p:txBody>
        </p:sp>
      </p:grpSp>
      <p:cxnSp>
        <p:nvCxnSpPr>
          <p:cNvPr id="22" name="Straight Arrow Connector 21">
            <a:extLst>
              <a:ext uri="{FF2B5EF4-FFF2-40B4-BE49-F238E27FC236}">
                <a16:creationId xmlns:a16="http://schemas.microsoft.com/office/drawing/2014/main" id="{1B6EA738-B1BA-EC40-8312-62B6F7A09843}"/>
              </a:ext>
            </a:extLst>
          </p:cNvPr>
          <p:cNvCxnSpPr>
            <a:cxnSpLocks/>
          </p:cNvCxnSpPr>
          <p:nvPr/>
        </p:nvCxnSpPr>
        <p:spPr>
          <a:xfrm>
            <a:off x="2076577" y="4190416"/>
            <a:ext cx="8992" cy="364130"/>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16" name="Subtitle 2">
            <a:extLst>
              <a:ext uri="{FF2B5EF4-FFF2-40B4-BE49-F238E27FC236}">
                <a16:creationId xmlns:a16="http://schemas.microsoft.com/office/drawing/2014/main" id="{0A867C52-5C59-5B45-9A91-3C86AAE241E5}"/>
              </a:ext>
            </a:extLst>
          </p:cNvPr>
          <p:cNvSpPr txBox="1">
            <a:spLocks/>
          </p:cNvSpPr>
          <p:nvPr/>
        </p:nvSpPr>
        <p:spPr>
          <a:xfrm>
            <a:off x="0" y="624540"/>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Supported writing</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26" name="Rectangle 25">
            <a:extLst>
              <a:ext uri="{FF2B5EF4-FFF2-40B4-BE49-F238E27FC236}">
                <a16:creationId xmlns:a16="http://schemas.microsoft.com/office/drawing/2014/main" id="{90F7ED57-0A08-A143-9AB3-5B1F13181384}"/>
              </a:ext>
            </a:extLst>
          </p:cNvPr>
          <p:cNvSpPr/>
          <p:nvPr/>
        </p:nvSpPr>
        <p:spPr>
          <a:xfrm>
            <a:off x="666981" y="661381"/>
            <a:ext cx="1549651" cy="2260240"/>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3</a:t>
            </a:r>
          </a:p>
          <a:p>
            <a:pPr marL="144000" lvl="0">
              <a:spcBef>
                <a:spcPts val="500"/>
              </a:spcBef>
              <a:tabLst>
                <a:tab pos="130175" algn="l"/>
              </a:tabLst>
            </a:pPr>
            <a:r>
              <a:rPr lang="en-GB" altLang="en-US" sz="1600" dirty="0">
                <a:solidFill>
                  <a:prstClr val="white"/>
                </a:solidFill>
                <a:latin typeface="Comic Sans MS" panose="030F0902030302020204" pitchFamily="66" charset="0"/>
              </a:rPr>
              <a:t>Teacher modelling: planning, drafting, writing, editing</a:t>
            </a:r>
          </a:p>
        </p:txBody>
      </p:sp>
      <p:sp>
        <p:nvSpPr>
          <p:cNvPr id="24" name="Text Box 8">
            <a:extLst>
              <a:ext uri="{FF2B5EF4-FFF2-40B4-BE49-F238E27FC236}">
                <a16:creationId xmlns:a16="http://schemas.microsoft.com/office/drawing/2014/main" id="{822B0511-DC31-4D46-8AE1-6C28FA30FB4E}"/>
              </a:ext>
            </a:extLst>
          </p:cNvPr>
          <p:cNvSpPr txBox="1">
            <a:spLocks noChangeArrowheads="1"/>
          </p:cNvSpPr>
          <p:nvPr/>
        </p:nvSpPr>
        <p:spPr bwMode="auto">
          <a:xfrm>
            <a:off x="4028099" y="1404049"/>
            <a:ext cx="7087745" cy="4402616"/>
          </a:xfrm>
          <a:prstGeom prst="rect">
            <a:avLst/>
          </a:prstGeom>
          <a:noFill/>
          <a:ln>
            <a:noFill/>
          </a:ln>
          <a:effectLst/>
          <a:extLst>
            <a:ext uri="{909E8E84-426E-40DD-AFC4-6F175D3DCCD1}">
              <a14:hiddenFill xmlns:a14="http://schemas.microsoft.com/office/drawing/2010/main">
                <a:solidFill>
                  <a:srgbClr val="FFD1E0"/>
                </a:solidFill>
              </a14:hiddenFill>
            </a:ext>
            <a:ext uri="{91240B29-F687-4F45-9708-019B960494DF}">
              <a14:hiddenLine xmlns:a14="http://schemas.microsoft.com/office/drawing/2010/main" w="762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oAutofit/>
          </a:bodyPr>
          <a:lstStyle>
            <a:lvl1pPr marL="365125" indent="-365125">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eaLnBrk="1" hangingPunct="1">
              <a:spcBef>
                <a:spcPts val="1500"/>
              </a:spcBef>
            </a:pPr>
            <a:r>
              <a:rPr lang="en-GB" altLang="en-US" sz="1900" b="1" dirty="0">
                <a:solidFill>
                  <a:srgbClr val="414042"/>
                </a:solidFill>
              </a:rPr>
              <a:t>Now I want you to work with your partner to:</a:t>
            </a:r>
          </a:p>
          <a:p>
            <a:pPr marL="223838" indent="-223838" eaLnBrk="1" hangingPunct="1">
              <a:spcBef>
                <a:spcPts val="1500"/>
              </a:spcBef>
              <a:buClr>
                <a:srgbClr val="0070C0"/>
              </a:buClr>
              <a:buFontTx/>
              <a:buChar char="•"/>
            </a:pPr>
            <a:r>
              <a:rPr lang="en-GB" altLang="en-US" sz="1900" dirty="0">
                <a:solidFill>
                  <a:srgbClr val="414042"/>
                </a:solidFill>
              </a:rPr>
              <a:t>Try out words, sentences and paragraphs on whiteboards or in writing journals.</a:t>
            </a:r>
          </a:p>
          <a:p>
            <a:pPr marL="223838" indent="-223838" eaLnBrk="1" hangingPunct="1">
              <a:spcBef>
                <a:spcPts val="1500"/>
              </a:spcBef>
              <a:buClr>
                <a:srgbClr val="0070C0"/>
              </a:buClr>
              <a:buFontTx/>
              <a:buChar char="•"/>
            </a:pPr>
            <a:r>
              <a:rPr lang="en-GB" altLang="en-US" sz="1900" dirty="0">
                <a:solidFill>
                  <a:srgbClr val="414042"/>
                </a:solidFill>
              </a:rPr>
              <a:t>Use the working wall, writing journals, timeline, dictionaries, thesauruses, etc.</a:t>
            </a:r>
          </a:p>
          <a:p>
            <a:pPr marL="223838" indent="-223838" eaLnBrk="1" hangingPunct="1">
              <a:spcBef>
                <a:spcPts val="1500"/>
              </a:spcBef>
              <a:buClr>
                <a:srgbClr val="0070C0"/>
              </a:buClr>
              <a:buFontTx/>
              <a:buChar char="•"/>
            </a:pPr>
            <a:r>
              <a:rPr lang="en-GB" altLang="en-US" sz="1900" dirty="0">
                <a:solidFill>
                  <a:srgbClr val="414042"/>
                </a:solidFill>
              </a:rPr>
              <a:t>Join with another pair to try things out if you wish.</a:t>
            </a:r>
          </a:p>
          <a:p>
            <a:pPr marL="223838" indent="-223838" eaLnBrk="1" hangingPunct="1">
              <a:spcBef>
                <a:spcPts val="1500"/>
              </a:spcBef>
              <a:buClr>
                <a:srgbClr val="0070C0"/>
              </a:buClr>
              <a:buFontTx/>
              <a:buChar char="•"/>
            </a:pPr>
            <a:r>
              <a:rPr lang="en-GB" altLang="en-US" sz="1900" dirty="0">
                <a:solidFill>
                  <a:srgbClr val="414042"/>
                </a:solidFill>
              </a:rPr>
              <a:t>Read aloud to an audience which may be your partner, another group or the whole class.</a:t>
            </a:r>
          </a:p>
          <a:p>
            <a:pPr marL="223838" indent="-223838" eaLnBrk="1" hangingPunct="1">
              <a:spcBef>
                <a:spcPts val="1500"/>
              </a:spcBef>
              <a:buClr>
                <a:srgbClr val="0070C0"/>
              </a:buClr>
              <a:buFontTx/>
              <a:buChar char="•"/>
            </a:pPr>
            <a:r>
              <a:rPr lang="en-GB" altLang="en-US" sz="1900" dirty="0">
                <a:solidFill>
                  <a:srgbClr val="414042"/>
                </a:solidFill>
              </a:rPr>
              <a:t>Give and receive positive feedback and make suggestions for improvement.</a:t>
            </a:r>
          </a:p>
          <a:p>
            <a:pPr marL="223838" indent="-223838" eaLnBrk="1" hangingPunct="1">
              <a:spcBef>
                <a:spcPts val="1500"/>
              </a:spcBef>
              <a:buClr>
                <a:srgbClr val="0070C0"/>
              </a:buClr>
              <a:buFontTx/>
              <a:buChar char="•"/>
            </a:pPr>
            <a:r>
              <a:rPr lang="en-GB" altLang="en-US" sz="1900" dirty="0">
                <a:solidFill>
                  <a:srgbClr val="414042"/>
                </a:solidFill>
              </a:rPr>
              <a:t>I will come round and talk to you as you are working.</a:t>
            </a:r>
          </a:p>
        </p:txBody>
      </p:sp>
    </p:spTree>
    <p:extLst>
      <p:ext uri="{BB962C8B-B14F-4D97-AF65-F5344CB8AC3E}">
        <p14:creationId xmlns:p14="http://schemas.microsoft.com/office/powerpoint/2010/main" val="62989304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large iceberg in the water&#10;&#10;Description automatically generated with medium confidence">
            <a:extLst>
              <a:ext uri="{FF2B5EF4-FFF2-40B4-BE49-F238E27FC236}">
                <a16:creationId xmlns:a16="http://schemas.microsoft.com/office/drawing/2014/main" id="{7E3FE59D-CE4A-694F-A6A7-9C123EB5B53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96356" y="1006299"/>
            <a:ext cx="4215837" cy="2383956"/>
          </a:xfrm>
          <a:prstGeom prst="rect">
            <a:avLst/>
          </a:prstGeom>
        </p:spPr>
      </p:pic>
      <p:sp>
        <p:nvSpPr>
          <p:cNvPr id="10" name="Rectangle 4">
            <a:extLst>
              <a:ext uri="{FF2B5EF4-FFF2-40B4-BE49-F238E27FC236}">
                <a16:creationId xmlns:a16="http://schemas.microsoft.com/office/drawing/2014/main" id="{C11B92A4-FC49-CF46-994E-2417A83F4638}"/>
              </a:ext>
            </a:extLst>
          </p:cNvPr>
          <p:cNvSpPr>
            <a:spLocks noChangeArrowheads="1"/>
          </p:cNvSpPr>
          <p:nvPr/>
        </p:nvSpPr>
        <p:spPr bwMode="auto">
          <a:xfrm>
            <a:off x="5610244" y="1023197"/>
            <a:ext cx="5630051" cy="2497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eaLnBrk="1" hangingPunct="1">
              <a:spcBef>
                <a:spcPts val="1500"/>
              </a:spcBef>
            </a:pPr>
            <a:r>
              <a:rPr lang="en-GB" altLang="en-US" sz="1500" dirty="0">
                <a:solidFill>
                  <a:srgbClr val="414042"/>
                </a:solidFill>
              </a:rPr>
              <a:t>Icebergs are large chunks of ice – made of frozen freshwater, not salt water – commonly found in the polar regions of the earth. When snow falls in very cold places in Arctic regions, it will not thaw until the temperature rises in the summer months. This snow builds up and freezes into ice which is gradually pulled downhill by gravity towards the sea. Glaciers (rivers of ice) are formed which flow very slowly over land in Antarctica and the Arctic, moving inexorably to the sea. When the edge of a glacier meets a sea or ocean, it forms an ice shelf, the edge of which floats on water.</a:t>
            </a:r>
          </a:p>
        </p:txBody>
      </p:sp>
      <p:sp>
        <p:nvSpPr>
          <p:cNvPr id="15" name="Rectangle 4">
            <a:extLst>
              <a:ext uri="{FF2B5EF4-FFF2-40B4-BE49-F238E27FC236}">
                <a16:creationId xmlns:a16="http://schemas.microsoft.com/office/drawing/2014/main" id="{29EA8664-662B-344B-8CAB-C07DB3AA9F64}"/>
              </a:ext>
            </a:extLst>
          </p:cNvPr>
          <p:cNvSpPr>
            <a:spLocks noChangeArrowheads="1"/>
          </p:cNvSpPr>
          <p:nvPr/>
        </p:nvSpPr>
        <p:spPr bwMode="auto">
          <a:xfrm>
            <a:off x="1012115" y="3599187"/>
            <a:ext cx="10014930" cy="2752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eaLnBrk="1" hangingPunct="1">
              <a:spcBef>
                <a:spcPts val="1000"/>
              </a:spcBef>
            </a:pPr>
            <a:r>
              <a:rPr lang="en-GB" altLang="en-US" sz="1500" dirty="0">
                <a:solidFill>
                  <a:srgbClr val="414042"/>
                </a:solidFill>
              </a:rPr>
              <a:t>Eventually, the ice shelf cracks and calves (breaks off), a piece of the ice breaks free and begins to float freely, moving away from the land. An iceberg is born. </a:t>
            </a:r>
          </a:p>
          <a:p>
            <a:pPr eaLnBrk="1" hangingPunct="1">
              <a:spcBef>
                <a:spcPts val="1000"/>
              </a:spcBef>
            </a:pPr>
            <a:r>
              <a:rPr lang="en-GB" altLang="en-US" sz="1500" dirty="0">
                <a:solidFill>
                  <a:srgbClr val="414042"/>
                </a:solidFill>
              </a:rPr>
              <a:t>Icebergs, propelled by ocean currents, can drift in the sea for years. Those which begin in the Arctic Ocean are particularly dangerous because they drift towards the world’s busiest shipping lanes in the Atlantic. </a:t>
            </a:r>
          </a:p>
          <a:p>
            <a:pPr eaLnBrk="1" hangingPunct="1">
              <a:spcBef>
                <a:spcPts val="1000"/>
              </a:spcBef>
            </a:pPr>
            <a:r>
              <a:rPr lang="en-GB" altLang="en-US" sz="1500" dirty="0">
                <a:solidFill>
                  <a:srgbClr val="414042"/>
                </a:solidFill>
              </a:rPr>
              <a:t>There is usually only one ninth of an iceberg above the surface; most of it is hidden underwater so any ships passing close to one could strike an unseen part.</a:t>
            </a:r>
          </a:p>
          <a:p>
            <a:pPr eaLnBrk="1" hangingPunct="1">
              <a:spcBef>
                <a:spcPts val="1000"/>
              </a:spcBef>
            </a:pPr>
            <a:r>
              <a:rPr lang="en-GB" altLang="en-US" sz="1500" dirty="0">
                <a:solidFill>
                  <a:srgbClr val="414042"/>
                </a:solidFill>
              </a:rPr>
              <a:t>Nowadays, special equipment (used to detect icebergs) issues a warning if icebergs are in close proximity but this was not the case in 1912. Perhaps the outcome would have been very different if it had been.</a:t>
            </a:r>
          </a:p>
        </p:txBody>
      </p:sp>
    </p:spTree>
    <p:extLst>
      <p:ext uri="{BB962C8B-B14F-4D97-AF65-F5344CB8AC3E}">
        <p14:creationId xmlns:p14="http://schemas.microsoft.com/office/powerpoint/2010/main" val="344783818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2">
            <a:extLst>
              <a:ext uri="{FF2B5EF4-FFF2-40B4-BE49-F238E27FC236}">
                <a16:creationId xmlns:a16="http://schemas.microsoft.com/office/drawing/2014/main" id="{BF7094E0-C511-1446-B6E6-0B8DE858BFE4}"/>
              </a:ext>
            </a:extLst>
          </p:cNvPr>
          <p:cNvGrpSpPr>
            <a:grpSpLocks/>
          </p:cNvGrpSpPr>
          <p:nvPr/>
        </p:nvGrpSpPr>
        <p:grpSpPr bwMode="auto">
          <a:xfrm>
            <a:off x="751686" y="3359647"/>
            <a:ext cx="2693876" cy="2672551"/>
            <a:chOff x="3805" y="1284"/>
            <a:chExt cx="1955" cy="1637"/>
          </a:xfrm>
        </p:grpSpPr>
        <p:sp>
          <p:nvSpPr>
            <p:cNvPr id="17" name="Text Box 12">
              <a:extLst>
                <a:ext uri="{FF2B5EF4-FFF2-40B4-BE49-F238E27FC236}">
                  <a16:creationId xmlns:a16="http://schemas.microsoft.com/office/drawing/2014/main" id="{5CD278A8-EC6E-B940-A0BB-F0C460AB27CD}"/>
                </a:ext>
              </a:extLst>
            </p:cNvPr>
            <p:cNvSpPr txBox="1">
              <a:spLocks noChangeArrowheads="1"/>
            </p:cNvSpPr>
            <p:nvPr/>
          </p:nvSpPr>
          <p:spPr bwMode="auto">
            <a:xfrm>
              <a:off x="3994" y="1580"/>
              <a:ext cx="1569" cy="2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spcBef>
                  <a:spcPct val="50000"/>
                </a:spcBef>
                <a:buFontTx/>
                <a:buNone/>
              </a:pPr>
              <a:r>
                <a:rPr lang="en-GB" altLang="en-US" sz="1700" dirty="0">
                  <a:solidFill>
                    <a:srgbClr val="414042"/>
                  </a:solidFill>
                </a:rPr>
                <a:t>Teacher modelling</a:t>
              </a:r>
            </a:p>
          </p:txBody>
        </p:sp>
        <p:sp>
          <p:nvSpPr>
            <p:cNvPr id="18" name="Text Box 13">
              <a:extLst>
                <a:ext uri="{FF2B5EF4-FFF2-40B4-BE49-F238E27FC236}">
                  <a16:creationId xmlns:a16="http://schemas.microsoft.com/office/drawing/2014/main" id="{D5CD919B-C440-0A41-AD6D-80C0CB9709FC}"/>
                </a:ext>
              </a:extLst>
            </p:cNvPr>
            <p:cNvSpPr txBox="1">
              <a:spLocks noChangeArrowheads="1"/>
            </p:cNvSpPr>
            <p:nvPr/>
          </p:nvSpPr>
          <p:spPr bwMode="auto">
            <a:xfrm>
              <a:off x="3928" y="2005"/>
              <a:ext cx="1702" cy="69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buFontTx/>
                <a:buNone/>
              </a:pPr>
              <a:r>
                <a:rPr lang="en-GB" altLang="en-US" sz="1700" dirty="0">
                  <a:solidFill>
                    <a:srgbClr val="414042"/>
                  </a:solidFill>
                </a:rPr>
                <a:t>Teacher scribing</a:t>
              </a:r>
            </a:p>
            <a:p>
              <a:pPr algn="ctr" eaLnBrk="1" hangingPunct="1">
                <a:lnSpc>
                  <a:spcPct val="90000"/>
                </a:lnSpc>
                <a:buFontTx/>
                <a:buNone/>
              </a:pPr>
              <a:r>
                <a:rPr lang="en-GB" altLang="en-US" sz="1700" dirty="0">
                  <a:solidFill>
                    <a:srgbClr val="414042"/>
                  </a:solidFill>
                </a:rPr>
                <a:t>Supported writing</a:t>
              </a:r>
            </a:p>
            <a:p>
              <a:pPr algn="ctr" eaLnBrk="1" hangingPunct="1">
                <a:lnSpc>
                  <a:spcPct val="90000"/>
                </a:lnSpc>
                <a:buFontTx/>
                <a:buNone/>
              </a:pPr>
              <a:r>
                <a:rPr lang="en-GB" altLang="en-US" sz="1700" b="1" dirty="0">
                  <a:solidFill>
                    <a:srgbClr val="0070C0"/>
                  </a:solidFill>
                </a:rPr>
                <a:t>Independent writing</a:t>
              </a:r>
            </a:p>
          </p:txBody>
        </p:sp>
        <p:sp>
          <p:nvSpPr>
            <p:cNvPr id="19" name="Oval 14">
              <a:extLst>
                <a:ext uri="{FF2B5EF4-FFF2-40B4-BE49-F238E27FC236}">
                  <a16:creationId xmlns:a16="http://schemas.microsoft.com/office/drawing/2014/main" id="{A6960F96-F67C-ED43-9330-E78CDD0847AB}"/>
                </a:ext>
              </a:extLst>
            </p:cNvPr>
            <p:cNvSpPr>
              <a:spLocks noChangeArrowheads="1"/>
            </p:cNvSpPr>
            <p:nvPr/>
          </p:nvSpPr>
          <p:spPr bwMode="auto">
            <a:xfrm>
              <a:off x="3805" y="1284"/>
              <a:ext cx="1955" cy="1637"/>
            </a:xfrm>
            <a:prstGeom prst="ellipse">
              <a:avLst/>
            </a:prstGeom>
            <a:noFill/>
            <a:ln w="38100">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2400" dirty="0"/>
            </a:p>
          </p:txBody>
        </p:sp>
      </p:grpSp>
      <p:cxnSp>
        <p:nvCxnSpPr>
          <p:cNvPr id="20" name="Straight Arrow Connector 19">
            <a:extLst>
              <a:ext uri="{FF2B5EF4-FFF2-40B4-BE49-F238E27FC236}">
                <a16:creationId xmlns:a16="http://schemas.microsoft.com/office/drawing/2014/main" id="{2630C201-BC25-FF48-9190-D3A40CB4DC91}"/>
              </a:ext>
            </a:extLst>
          </p:cNvPr>
          <p:cNvCxnSpPr>
            <a:cxnSpLocks/>
          </p:cNvCxnSpPr>
          <p:nvPr/>
        </p:nvCxnSpPr>
        <p:spPr>
          <a:xfrm>
            <a:off x="2076577" y="4190416"/>
            <a:ext cx="8992" cy="364130"/>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12" name="Subtitle 2">
            <a:extLst>
              <a:ext uri="{FF2B5EF4-FFF2-40B4-BE49-F238E27FC236}">
                <a16:creationId xmlns:a16="http://schemas.microsoft.com/office/drawing/2014/main" id="{13C6B0FC-F1AD-3A4C-B6A3-8CCB3CB3FE8E}"/>
              </a:ext>
            </a:extLst>
          </p:cNvPr>
          <p:cNvSpPr txBox="1">
            <a:spLocks/>
          </p:cNvSpPr>
          <p:nvPr/>
        </p:nvSpPr>
        <p:spPr>
          <a:xfrm>
            <a:off x="0" y="624540"/>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Independent writing</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13" name="Rectangle 12">
            <a:extLst>
              <a:ext uri="{FF2B5EF4-FFF2-40B4-BE49-F238E27FC236}">
                <a16:creationId xmlns:a16="http://schemas.microsoft.com/office/drawing/2014/main" id="{A6A9B23A-05FF-9248-9409-DB8A224BE664}"/>
              </a:ext>
            </a:extLst>
          </p:cNvPr>
          <p:cNvSpPr/>
          <p:nvPr/>
        </p:nvSpPr>
        <p:spPr>
          <a:xfrm>
            <a:off x="666981" y="661381"/>
            <a:ext cx="1549651" cy="2260240"/>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3</a:t>
            </a:r>
          </a:p>
          <a:p>
            <a:pPr marL="144000" lvl="0">
              <a:spcBef>
                <a:spcPts val="500"/>
              </a:spcBef>
              <a:tabLst>
                <a:tab pos="130175" algn="l"/>
              </a:tabLst>
            </a:pPr>
            <a:r>
              <a:rPr lang="en-GB" altLang="en-US" sz="1600" dirty="0">
                <a:solidFill>
                  <a:prstClr val="white"/>
                </a:solidFill>
                <a:latin typeface="Comic Sans MS" panose="030F0902030302020204" pitchFamily="66" charset="0"/>
              </a:rPr>
              <a:t>Teacher modelling: planning, drafting, writing, editing</a:t>
            </a:r>
          </a:p>
        </p:txBody>
      </p:sp>
      <p:sp>
        <p:nvSpPr>
          <p:cNvPr id="21" name="Text Box 8">
            <a:extLst>
              <a:ext uri="{FF2B5EF4-FFF2-40B4-BE49-F238E27FC236}">
                <a16:creationId xmlns:a16="http://schemas.microsoft.com/office/drawing/2014/main" id="{7B990F28-A446-8D41-981A-5A97EB765B42}"/>
              </a:ext>
            </a:extLst>
          </p:cNvPr>
          <p:cNvSpPr txBox="1">
            <a:spLocks noChangeArrowheads="1"/>
          </p:cNvSpPr>
          <p:nvPr/>
        </p:nvSpPr>
        <p:spPr bwMode="auto">
          <a:xfrm>
            <a:off x="4014383" y="1358929"/>
            <a:ext cx="7165500" cy="5499071"/>
          </a:xfrm>
          <a:prstGeom prst="rect">
            <a:avLst/>
          </a:prstGeom>
          <a:noFill/>
          <a:ln>
            <a:noFill/>
          </a:ln>
          <a:effectLst/>
          <a:extLst>
            <a:ext uri="{909E8E84-426E-40DD-AFC4-6F175D3DCCD1}">
              <a14:hiddenFill xmlns:a14="http://schemas.microsoft.com/office/drawing/2010/main">
                <a:solidFill>
                  <a:srgbClr val="FFD1E0"/>
                </a:solidFill>
              </a14:hiddenFill>
            </a:ext>
            <a:ext uri="{91240B29-F687-4F45-9708-019B960494DF}">
              <a14:hiddenLine xmlns:a14="http://schemas.microsoft.com/office/drawing/2010/main" w="762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eaLnBrk="1" hangingPunct="1">
              <a:spcBef>
                <a:spcPts val="1000"/>
              </a:spcBef>
            </a:pPr>
            <a:r>
              <a:rPr lang="en-GB" altLang="en-US" sz="1650" b="1" dirty="0">
                <a:solidFill>
                  <a:srgbClr val="414042"/>
                </a:solidFill>
              </a:rPr>
              <a:t>Now I want you to work independently to:</a:t>
            </a:r>
          </a:p>
          <a:p>
            <a:pPr eaLnBrk="1" hangingPunct="1">
              <a:spcBef>
                <a:spcPts val="1000"/>
              </a:spcBef>
            </a:pPr>
            <a:r>
              <a:rPr lang="en-GB" altLang="en-US" sz="1650" dirty="0">
                <a:solidFill>
                  <a:srgbClr val="414042"/>
                </a:solidFill>
              </a:rPr>
              <a:t>Look at the features list and choose what you will write about. </a:t>
            </a:r>
          </a:p>
          <a:p>
            <a:pPr eaLnBrk="1" hangingPunct="1">
              <a:spcBef>
                <a:spcPts val="1000"/>
              </a:spcBef>
            </a:pPr>
            <a:r>
              <a:rPr lang="en-GB" altLang="en-US" sz="1650" dirty="0">
                <a:solidFill>
                  <a:srgbClr val="414042"/>
                </a:solidFill>
              </a:rPr>
              <a:t>You need to carry out research into your chosen topic, BUT whatever you write must be your own words. There are suggestions and links on the next few slides, or you may choose your own Titanic-related theme.</a:t>
            </a:r>
          </a:p>
          <a:p>
            <a:pPr eaLnBrk="1" hangingPunct="1">
              <a:spcBef>
                <a:spcPts val="1000"/>
              </a:spcBef>
            </a:pPr>
            <a:r>
              <a:rPr lang="en-GB" altLang="en-US" sz="1650" dirty="0">
                <a:solidFill>
                  <a:srgbClr val="414042"/>
                </a:solidFill>
              </a:rPr>
              <a:t>Try out words, sentences and paragraphs on whiteboards or in</a:t>
            </a:r>
            <a:br>
              <a:rPr lang="en-GB" altLang="en-US" sz="1650" dirty="0">
                <a:solidFill>
                  <a:srgbClr val="414042"/>
                </a:solidFill>
              </a:rPr>
            </a:br>
            <a:r>
              <a:rPr lang="en-GB" altLang="en-US" sz="1650" dirty="0">
                <a:solidFill>
                  <a:srgbClr val="414042"/>
                </a:solidFill>
              </a:rPr>
              <a:t>writing journals.</a:t>
            </a:r>
          </a:p>
          <a:p>
            <a:pPr eaLnBrk="1" hangingPunct="1">
              <a:spcBef>
                <a:spcPts val="1000"/>
              </a:spcBef>
            </a:pPr>
            <a:r>
              <a:rPr lang="en-GB" altLang="en-US" sz="1650" dirty="0">
                <a:solidFill>
                  <a:srgbClr val="414042"/>
                </a:solidFill>
              </a:rPr>
              <a:t>Use the working wall, writing journals, timeline, dictionaries, thesauruses, etc.</a:t>
            </a:r>
          </a:p>
          <a:p>
            <a:pPr eaLnBrk="1" hangingPunct="1">
              <a:spcBef>
                <a:spcPts val="1000"/>
              </a:spcBef>
            </a:pPr>
            <a:r>
              <a:rPr lang="en-GB" altLang="en-US" sz="1650" dirty="0">
                <a:solidFill>
                  <a:srgbClr val="414042"/>
                </a:solidFill>
              </a:rPr>
              <a:t>Read aloud to an audience which may be your partner, another group</a:t>
            </a:r>
            <a:br>
              <a:rPr lang="en-GB" altLang="en-US" sz="1650" dirty="0">
                <a:solidFill>
                  <a:srgbClr val="414042"/>
                </a:solidFill>
              </a:rPr>
            </a:br>
            <a:r>
              <a:rPr lang="en-GB" altLang="en-US" sz="1650" dirty="0">
                <a:solidFill>
                  <a:srgbClr val="414042"/>
                </a:solidFill>
              </a:rPr>
              <a:t>or the whole class.</a:t>
            </a:r>
          </a:p>
          <a:p>
            <a:pPr eaLnBrk="1" hangingPunct="1">
              <a:spcBef>
                <a:spcPts val="1000"/>
              </a:spcBef>
            </a:pPr>
            <a:r>
              <a:rPr lang="en-GB" altLang="en-US" sz="1650" dirty="0">
                <a:solidFill>
                  <a:srgbClr val="414042"/>
                </a:solidFill>
              </a:rPr>
              <a:t>Ask your partner to assess the writing against the agreed success criteria and tell you how effective it is.</a:t>
            </a:r>
          </a:p>
          <a:p>
            <a:pPr eaLnBrk="1" hangingPunct="1">
              <a:spcBef>
                <a:spcPts val="1000"/>
              </a:spcBef>
            </a:pPr>
            <a:r>
              <a:rPr lang="en-GB" altLang="en-US" sz="1650" dirty="0">
                <a:solidFill>
                  <a:srgbClr val="414042"/>
                </a:solidFill>
              </a:rPr>
              <a:t>Indicate on your writing where you feel they have met certain criteria.</a:t>
            </a:r>
          </a:p>
        </p:txBody>
      </p:sp>
    </p:spTree>
    <p:extLst>
      <p:ext uri="{BB962C8B-B14F-4D97-AF65-F5344CB8AC3E}">
        <p14:creationId xmlns:p14="http://schemas.microsoft.com/office/powerpoint/2010/main" val="349489082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close-up of a jewelry&#10;&#10;Description automatically generated with low confidence">
            <a:extLst>
              <a:ext uri="{FF2B5EF4-FFF2-40B4-BE49-F238E27FC236}">
                <a16:creationId xmlns:a16="http://schemas.microsoft.com/office/drawing/2014/main" id="{38A1763D-0C6D-7840-8701-806E17B2F32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514570" y="733667"/>
            <a:ext cx="3134360" cy="2090193"/>
          </a:xfrm>
          <a:prstGeom prst="rect">
            <a:avLst/>
          </a:prstGeom>
        </p:spPr>
      </p:pic>
      <p:pic>
        <p:nvPicPr>
          <p:cNvPr id="13" name="Picture 12" descr="Diagram&#10;&#10;Description automatically generated">
            <a:extLst>
              <a:ext uri="{FF2B5EF4-FFF2-40B4-BE49-F238E27FC236}">
                <a16:creationId xmlns:a16="http://schemas.microsoft.com/office/drawing/2014/main" id="{01D6555C-6141-7548-B352-2D57CF05C76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1161108">
            <a:off x="7562452" y="3099185"/>
            <a:ext cx="3543290" cy="2922219"/>
          </a:xfrm>
          <a:prstGeom prst="rect">
            <a:avLst/>
          </a:prstGeom>
        </p:spPr>
      </p:pic>
      <p:pic>
        <p:nvPicPr>
          <p:cNvPr id="9" name="Picture 8" descr="Diagram&#10;&#10;Description automatically generated">
            <a:extLst>
              <a:ext uri="{FF2B5EF4-FFF2-40B4-BE49-F238E27FC236}">
                <a16:creationId xmlns:a16="http://schemas.microsoft.com/office/drawing/2014/main" id="{17DA7FCD-2A69-E94F-9C74-3ECB2E9246A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839537" y="2312376"/>
            <a:ext cx="2224914" cy="3604923"/>
          </a:xfrm>
          <a:prstGeom prst="rect">
            <a:avLst/>
          </a:prstGeom>
        </p:spPr>
      </p:pic>
      <p:sp>
        <p:nvSpPr>
          <p:cNvPr id="12" name="Subtitle 2">
            <a:extLst>
              <a:ext uri="{FF2B5EF4-FFF2-40B4-BE49-F238E27FC236}">
                <a16:creationId xmlns:a16="http://schemas.microsoft.com/office/drawing/2014/main" id="{13C6B0FC-F1AD-3A4C-B6A3-8CCB3CB3FE8E}"/>
              </a:ext>
            </a:extLst>
          </p:cNvPr>
          <p:cNvSpPr txBox="1">
            <a:spLocks/>
          </p:cNvSpPr>
          <p:nvPr/>
        </p:nvSpPr>
        <p:spPr>
          <a:xfrm>
            <a:off x="0" y="624540"/>
            <a:ext cx="12192000" cy="60638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   Your turn!</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10" name="Text Box 4">
            <a:extLst>
              <a:ext uri="{FF2B5EF4-FFF2-40B4-BE49-F238E27FC236}">
                <a16:creationId xmlns:a16="http://schemas.microsoft.com/office/drawing/2014/main" id="{5E873C30-2EDE-8D41-B114-E4590FAFB159}"/>
              </a:ext>
            </a:extLst>
          </p:cNvPr>
          <p:cNvSpPr txBox="1">
            <a:spLocks noChangeArrowheads="1"/>
          </p:cNvSpPr>
          <p:nvPr/>
        </p:nvSpPr>
        <p:spPr bwMode="auto">
          <a:xfrm>
            <a:off x="1116632" y="1411797"/>
            <a:ext cx="6190819" cy="25325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tabLst>
                <a:tab pos="361950" algn="l"/>
              </a:tabLst>
              <a:defRPr sz="3200">
                <a:solidFill>
                  <a:schemeClr val="tx1"/>
                </a:solidFill>
                <a:latin typeface="Comic Sans MS" panose="030F0902030302020204" pitchFamily="66" charset="0"/>
                <a:cs typeface="Arial" panose="020B0604020202020204" pitchFamily="34" charset="0"/>
              </a:defRPr>
            </a:lvl1pPr>
            <a:lvl2pPr marL="533400" indent="-285750">
              <a:spcBef>
                <a:spcPct val="20000"/>
              </a:spcBef>
              <a:buChar char="–"/>
              <a:tabLst>
                <a:tab pos="361950" algn="l"/>
              </a:tabLst>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tabLst>
                <a:tab pos="361950" algn="l"/>
              </a:tabLst>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tabLst>
                <a:tab pos="361950" algn="l"/>
              </a:tabLst>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tabLst>
                <a:tab pos="361950" algn="l"/>
              </a:tabLst>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tabLst>
                <a:tab pos="361950" algn="l"/>
              </a:tabLst>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tabLst>
                <a:tab pos="361950" algn="l"/>
              </a:tabLst>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tabLst>
                <a:tab pos="361950" algn="l"/>
              </a:tabLst>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tabLst>
                <a:tab pos="361950" algn="l"/>
              </a:tabLst>
              <a:defRPr sz="2000">
                <a:solidFill>
                  <a:schemeClr val="tx1"/>
                </a:solidFill>
                <a:latin typeface="Comic Sans MS" panose="030F0902030302020204" pitchFamily="66" charset="0"/>
                <a:cs typeface="Arial" panose="020B0604020202020204" pitchFamily="34" charset="0"/>
              </a:defRPr>
            </a:lvl9pPr>
          </a:lstStyle>
          <a:p>
            <a:pPr eaLnBrk="1" hangingPunct="1">
              <a:spcBef>
                <a:spcPts val="1500"/>
              </a:spcBef>
              <a:buClr>
                <a:srgbClr val="0070C0"/>
              </a:buClr>
              <a:buNone/>
            </a:pPr>
            <a:r>
              <a:rPr lang="en-GB" altLang="en-US" sz="1900" dirty="0">
                <a:solidFill>
                  <a:srgbClr val="414042"/>
                </a:solidFill>
              </a:rPr>
              <a:t>You are now going to prepare to write a report</a:t>
            </a:r>
            <a:br>
              <a:rPr lang="en-GB" altLang="en-US" sz="1900" dirty="0">
                <a:solidFill>
                  <a:srgbClr val="414042"/>
                </a:solidFill>
              </a:rPr>
            </a:br>
            <a:r>
              <a:rPr lang="en-GB" altLang="en-US" sz="1900" dirty="0">
                <a:solidFill>
                  <a:srgbClr val="414042"/>
                </a:solidFill>
              </a:rPr>
              <a:t>about another aspect of the Titanic voyage.</a:t>
            </a:r>
          </a:p>
          <a:p>
            <a:pPr eaLnBrk="1" hangingPunct="1">
              <a:spcBef>
                <a:spcPts val="1500"/>
              </a:spcBef>
              <a:buClr>
                <a:srgbClr val="0070C0"/>
              </a:buClr>
              <a:buNone/>
            </a:pPr>
            <a:r>
              <a:rPr lang="en-GB" altLang="en-US" sz="1900" b="1" dirty="0">
                <a:solidFill>
                  <a:srgbClr val="414042"/>
                </a:solidFill>
              </a:rPr>
              <a:t>You may choose from:</a:t>
            </a:r>
          </a:p>
          <a:p>
            <a:pPr marL="0" lvl="2" eaLnBrk="1" hangingPunct="1">
              <a:spcBef>
                <a:spcPts val="1000"/>
              </a:spcBef>
              <a:buClr>
                <a:srgbClr val="0070C0"/>
              </a:buClr>
              <a:buFont typeface="Arial" panose="020B0604020202020204" pitchFamily="34" charset="0"/>
              <a:buChar char="•"/>
            </a:pPr>
            <a:r>
              <a:rPr lang="en-GB" altLang="en-US" sz="1900" dirty="0">
                <a:solidFill>
                  <a:srgbClr val="414042"/>
                </a:solidFill>
              </a:rPr>
              <a:t>Gems and Jewels</a:t>
            </a:r>
          </a:p>
          <a:p>
            <a:pPr marL="0" lvl="2" eaLnBrk="1" hangingPunct="1">
              <a:spcBef>
                <a:spcPts val="1000"/>
              </a:spcBef>
              <a:buClr>
                <a:srgbClr val="0070C0"/>
              </a:buClr>
              <a:buFont typeface="Arial" panose="020B0604020202020204" pitchFamily="34" charset="0"/>
              <a:buChar char="•"/>
            </a:pPr>
            <a:r>
              <a:rPr lang="en-GB" altLang="en-US" sz="1900" dirty="0">
                <a:solidFill>
                  <a:srgbClr val="414042"/>
                </a:solidFill>
              </a:rPr>
              <a:t>The Oceans of the Earth</a:t>
            </a:r>
          </a:p>
          <a:p>
            <a:pPr marL="0" lvl="2" eaLnBrk="1" hangingPunct="1">
              <a:spcBef>
                <a:spcPts val="1000"/>
              </a:spcBef>
              <a:buClr>
                <a:srgbClr val="0070C0"/>
              </a:buClr>
              <a:buFont typeface="Arial" panose="020B0604020202020204" pitchFamily="34" charset="0"/>
              <a:buChar char="•"/>
            </a:pPr>
            <a:r>
              <a:rPr lang="en-GB" altLang="en-US" sz="1900" dirty="0">
                <a:solidFill>
                  <a:srgbClr val="414042"/>
                </a:solidFill>
              </a:rPr>
              <a:t>Navigation</a:t>
            </a:r>
          </a:p>
          <a:p>
            <a:pPr marL="342900" indent="-342900" eaLnBrk="1" hangingPunct="1">
              <a:spcBef>
                <a:spcPct val="50000"/>
              </a:spcBef>
              <a:buClr>
                <a:srgbClr val="0070C0"/>
              </a:buClr>
              <a:buFont typeface="Arial" panose="020B0604020202020204" pitchFamily="34" charset="0"/>
              <a:buChar char="•"/>
            </a:pPr>
            <a:endParaRPr lang="en-GB" altLang="en-US" sz="2400" dirty="0">
              <a:solidFill>
                <a:srgbClr val="414042"/>
              </a:solidFill>
            </a:endParaRPr>
          </a:p>
        </p:txBody>
      </p:sp>
    </p:spTree>
    <p:extLst>
      <p:ext uri="{BB962C8B-B14F-4D97-AF65-F5344CB8AC3E}">
        <p14:creationId xmlns:p14="http://schemas.microsoft.com/office/powerpoint/2010/main" val="86084324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4">
            <a:extLst>
              <a:ext uri="{FF2B5EF4-FFF2-40B4-BE49-F238E27FC236}">
                <a16:creationId xmlns:a16="http://schemas.microsoft.com/office/drawing/2014/main" id="{27FDD278-F4C0-644E-8F49-AC9797C81C30}"/>
              </a:ext>
            </a:extLst>
          </p:cNvPr>
          <p:cNvSpPr txBox="1">
            <a:spLocks noChangeArrowheads="1"/>
          </p:cNvSpPr>
          <p:nvPr/>
        </p:nvSpPr>
        <p:spPr bwMode="auto">
          <a:xfrm>
            <a:off x="5701493" y="1247574"/>
            <a:ext cx="5299969" cy="4545105"/>
          </a:xfrm>
          <a:prstGeom prst="rect">
            <a:avLst/>
          </a:prstGeom>
          <a:no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ts val="1500"/>
              </a:spcBef>
              <a:buFontTx/>
              <a:buNone/>
            </a:pPr>
            <a:r>
              <a:rPr lang="en-GB" altLang="en-US" sz="1900" dirty="0">
                <a:solidFill>
                  <a:srgbClr val="414042"/>
                </a:solidFill>
              </a:rPr>
              <a:t>Most of the </a:t>
            </a:r>
            <a:r>
              <a:rPr lang="en-US" altLang="en-US" sz="1900" dirty="0">
                <a:solidFill>
                  <a:srgbClr val="414042"/>
                </a:solidFill>
              </a:rPr>
              <a:t>female passengers in first class would have had their </a:t>
            </a:r>
            <a:r>
              <a:rPr lang="en-US" altLang="en-US" sz="1900" dirty="0" err="1">
                <a:solidFill>
                  <a:srgbClr val="414042"/>
                </a:solidFill>
              </a:rPr>
              <a:t>jewellery</a:t>
            </a:r>
            <a:r>
              <a:rPr lang="en-US" altLang="en-US" sz="1900" dirty="0">
                <a:solidFill>
                  <a:srgbClr val="414042"/>
                </a:solidFill>
              </a:rPr>
              <a:t> with them; they wore rings, necklaces, bracelets and tiaras encrusted with diamonds and other precious gemstones.</a:t>
            </a:r>
          </a:p>
          <a:p>
            <a:pPr>
              <a:spcBef>
                <a:spcPts val="2000"/>
              </a:spcBef>
              <a:buNone/>
            </a:pPr>
            <a:r>
              <a:rPr lang="en-GB" altLang="en-US" sz="1900" dirty="0">
                <a:solidFill>
                  <a:srgbClr val="414042"/>
                </a:solidFill>
              </a:rPr>
              <a:t>A </a:t>
            </a:r>
            <a:r>
              <a:rPr lang="en-GB" altLang="en-US" sz="1900" b="1" dirty="0">
                <a:solidFill>
                  <a:srgbClr val="414042"/>
                </a:solidFill>
              </a:rPr>
              <a:t>gemstone</a:t>
            </a:r>
            <a:r>
              <a:rPr lang="en-GB" altLang="en-US" sz="1900" dirty="0">
                <a:solidFill>
                  <a:srgbClr val="414042"/>
                </a:solidFill>
              </a:rPr>
              <a:t> is a mineral or naturally occurring material that is robust enough to be sculpted, polished to a shine and cut to shape to create pieces of gleaming jewellery. </a:t>
            </a:r>
          </a:p>
        </p:txBody>
      </p:sp>
      <p:pic>
        <p:nvPicPr>
          <p:cNvPr id="5" name="Picture 4">
            <a:extLst>
              <a:ext uri="{FF2B5EF4-FFF2-40B4-BE49-F238E27FC236}">
                <a16:creationId xmlns:a16="http://schemas.microsoft.com/office/drawing/2014/main" id="{FC2E8519-FB3F-9C45-9A93-7AB9DD7F6AD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550874" y="4362163"/>
            <a:ext cx="3001498" cy="1652545"/>
          </a:xfrm>
          <a:prstGeom prst="rect">
            <a:avLst/>
          </a:prstGeom>
        </p:spPr>
      </p:pic>
      <p:sp>
        <p:nvSpPr>
          <p:cNvPr id="19" name="Text Box 4">
            <a:extLst>
              <a:ext uri="{FF2B5EF4-FFF2-40B4-BE49-F238E27FC236}">
                <a16:creationId xmlns:a16="http://schemas.microsoft.com/office/drawing/2014/main" id="{626AF2A2-C5CF-504F-8C27-6EFED9C7D7FD}"/>
              </a:ext>
            </a:extLst>
          </p:cNvPr>
          <p:cNvSpPr txBox="1">
            <a:spLocks noChangeArrowheads="1"/>
          </p:cNvSpPr>
          <p:nvPr/>
        </p:nvSpPr>
        <p:spPr bwMode="auto">
          <a:xfrm>
            <a:off x="1429389" y="4437749"/>
            <a:ext cx="5458837" cy="1501374"/>
          </a:xfrm>
          <a:prstGeom prst="rect">
            <a:avLst/>
          </a:prstGeom>
          <a:no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500"/>
              </a:spcBef>
              <a:buNone/>
            </a:pPr>
            <a:r>
              <a:rPr lang="en-GB" altLang="en-US" sz="1900" b="1" dirty="0">
                <a:solidFill>
                  <a:srgbClr val="414042"/>
                </a:solidFill>
              </a:rPr>
              <a:t>Diamonds</a:t>
            </a:r>
            <a:r>
              <a:rPr lang="en-GB" altLang="en-US" sz="1900" dirty="0">
                <a:solidFill>
                  <a:srgbClr val="414042"/>
                </a:solidFill>
              </a:rPr>
              <a:t>, </a:t>
            </a:r>
            <a:r>
              <a:rPr lang="en-GB" altLang="en-US" sz="1900" b="1" dirty="0">
                <a:solidFill>
                  <a:srgbClr val="414042"/>
                </a:solidFill>
              </a:rPr>
              <a:t>rubies</a:t>
            </a:r>
            <a:r>
              <a:rPr lang="en-GB" altLang="en-US" sz="1900" dirty="0">
                <a:solidFill>
                  <a:srgbClr val="414042"/>
                </a:solidFill>
              </a:rPr>
              <a:t>, </a:t>
            </a:r>
            <a:r>
              <a:rPr lang="en-GB" altLang="en-US" sz="1900" b="1" dirty="0">
                <a:solidFill>
                  <a:srgbClr val="414042"/>
                </a:solidFill>
              </a:rPr>
              <a:t>emeralds</a:t>
            </a:r>
            <a:r>
              <a:rPr lang="en-GB" altLang="en-US" sz="1900" dirty="0">
                <a:solidFill>
                  <a:srgbClr val="414042"/>
                </a:solidFill>
              </a:rPr>
              <a:t> and </a:t>
            </a:r>
            <a:r>
              <a:rPr lang="en-GB" altLang="en-US" sz="1900" b="1" dirty="0">
                <a:solidFill>
                  <a:srgbClr val="414042"/>
                </a:solidFill>
              </a:rPr>
              <a:t>sapphires</a:t>
            </a:r>
            <a:r>
              <a:rPr lang="en-GB" altLang="en-US" sz="1900" dirty="0">
                <a:solidFill>
                  <a:srgbClr val="414042"/>
                </a:solidFill>
              </a:rPr>
              <a:t> are all known as </a:t>
            </a:r>
            <a:r>
              <a:rPr lang="en-GB" altLang="en-US" sz="1900" b="1" dirty="0">
                <a:solidFill>
                  <a:srgbClr val="414042"/>
                </a:solidFill>
              </a:rPr>
              <a:t>precious stones</a:t>
            </a:r>
            <a:r>
              <a:rPr lang="en-GB" altLang="en-US" sz="1900" dirty="0">
                <a:solidFill>
                  <a:srgbClr val="414042"/>
                </a:solidFill>
              </a:rPr>
              <a:t>, while the other gemstones such as </a:t>
            </a:r>
            <a:r>
              <a:rPr lang="en-GB" altLang="en-US" sz="1900" b="1" dirty="0">
                <a:solidFill>
                  <a:srgbClr val="414042"/>
                </a:solidFill>
              </a:rPr>
              <a:t>amethyst</a:t>
            </a:r>
            <a:r>
              <a:rPr lang="en-GB" altLang="en-US" sz="1900" dirty="0">
                <a:solidFill>
                  <a:srgbClr val="414042"/>
                </a:solidFill>
              </a:rPr>
              <a:t>, </a:t>
            </a:r>
            <a:r>
              <a:rPr lang="en-GB" altLang="en-US" sz="1900" b="1" dirty="0">
                <a:solidFill>
                  <a:srgbClr val="414042"/>
                </a:solidFill>
              </a:rPr>
              <a:t>garnet</a:t>
            </a:r>
            <a:r>
              <a:rPr lang="en-GB" altLang="en-US" sz="1900" dirty="0">
                <a:solidFill>
                  <a:srgbClr val="414042"/>
                </a:solidFill>
              </a:rPr>
              <a:t> and </a:t>
            </a:r>
            <a:r>
              <a:rPr lang="en-GB" altLang="en-US" sz="1900" b="1" dirty="0">
                <a:solidFill>
                  <a:srgbClr val="414042"/>
                </a:solidFill>
              </a:rPr>
              <a:t>turquoise</a:t>
            </a:r>
            <a:r>
              <a:rPr lang="en-GB" altLang="en-US" sz="1900" dirty="0">
                <a:solidFill>
                  <a:srgbClr val="414042"/>
                </a:solidFill>
              </a:rPr>
              <a:t> are known as </a:t>
            </a:r>
            <a:r>
              <a:rPr lang="en-GB" altLang="en-US" sz="1900" b="1" dirty="0">
                <a:solidFill>
                  <a:srgbClr val="414042"/>
                </a:solidFill>
              </a:rPr>
              <a:t>semi-precious</a:t>
            </a:r>
            <a:r>
              <a:rPr lang="en-GB" altLang="en-US" sz="1900" dirty="0">
                <a:solidFill>
                  <a:srgbClr val="414042"/>
                </a:solidFill>
              </a:rPr>
              <a:t>.</a:t>
            </a:r>
          </a:p>
          <a:p>
            <a:pPr eaLnBrk="1" hangingPunct="1">
              <a:spcBef>
                <a:spcPts val="1000"/>
              </a:spcBef>
              <a:buFontTx/>
              <a:buNone/>
            </a:pPr>
            <a:endParaRPr lang="en-GB" altLang="en-US" sz="1900" dirty="0">
              <a:solidFill>
                <a:srgbClr val="414042"/>
              </a:solidFill>
            </a:endParaRPr>
          </a:p>
        </p:txBody>
      </p:sp>
      <p:pic>
        <p:nvPicPr>
          <p:cNvPr id="6" name="Picture 5" descr="A close-up of a jewelry&#10;&#10;Description automatically generated with low confidence">
            <a:extLst>
              <a:ext uri="{FF2B5EF4-FFF2-40B4-BE49-F238E27FC236}">
                <a16:creationId xmlns:a16="http://schemas.microsoft.com/office/drawing/2014/main" id="{B1AF3057-8158-E446-A706-08B8C52745B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67692" y="1074689"/>
            <a:ext cx="4539578" cy="3027282"/>
          </a:xfrm>
          <a:prstGeom prst="rect">
            <a:avLst/>
          </a:prstGeom>
        </p:spPr>
      </p:pic>
    </p:spTree>
    <p:extLst>
      <p:ext uri="{BB962C8B-B14F-4D97-AF65-F5344CB8AC3E}">
        <p14:creationId xmlns:p14="http://schemas.microsoft.com/office/powerpoint/2010/main" val="321451082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Diagram&#10;&#10;Description automatically generated">
            <a:extLst>
              <a:ext uri="{FF2B5EF4-FFF2-40B4-BE49-F238E27FC236}">
                <a16:creationId xmlns:a16="http://schemas.microsoft.com/office/drawing/2014/main" id="{88D30381-FD4B-1348-8179-87E22A74988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725574" y="644539"/>
            <a:ext cx="3384471" cy="5483700"/>
          </a:xfrm>
          <a:prstGeom prst="rect">
            <a:avLst/>
          </a:prstGeom>
        </p:spPr>
      </p:pic>
      <p:sp>
        <p:nvSpPr>
          <p:cNvPr id="13" name="Text Box 4">
            <a:extLst>
              <a:ext uri="{FF2B5EF4-FFF2-40B4-BE49-F238E27FC236}">
                <a16:creationId xmlns:a16="http://schemas.microsoft.com/office/drawing/2014/main" id="{70B3F10F-B3D2-024A-A176-48DB56D4D55C}"/>
              </a:ext>
            </a:extLst>
          </p:cNvPr>
          <p:cNvSpPr txBox="1">
            <a:spLocks noChangeArrowheads="1"/>
          </p:cNvSpPr>
          <p:nvPr/>
        </p:nvSpPr>
        <p:spPr bwMode="auto">
          <a:xfrm>
            <a:off x="1197700" y="1049299"/>
            <a:ext cx="6250665" cy="4759402"/>
          </a:xfrm>
          <a:prstGeom prst="rect">
            <a:avLst/>
          </a:prstGeom>
          <a:no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ts val="1500"/>
              </a:spcBef>
              <a:buFontTx/>
              <a:buNone/>
            </a:pPr>
            <a:r>
              <a:rPr lang="en-GB" altLang="en-US" sz="1900" dirty="0">
                <a:solidFill>
                  <a:srgbClr val="414042"/>
                </a:solidFill>
              </a:rPr>
              <a:t>The North Atlantic where the Titanic sank is </a:t>
            </a:r>
            <a:r>
              <a:rPr lang="en-US" altLang="en-US" sz="1900" dirty="0">
                <a:solidFill>
                  <a:srgbClr val="414042"/>
                </a:solidFill>
              </a:rPr>
              <a:t>one of the world’s oceans. Around 71% of the earth is covered in liquid water which makes it possible for life on earth to thrive.</a:t>
            </a:r>
          </a:p>
          <a:p>
            <a:pPr>
              <a:spcBef>
                <a:spcPts val="1500"/>
              </a:spcBef>
              <a:buNone/>
            </a:pPr>
            <a:r>
              <a:rPr lang="en-GB" altLang="en-US" sz="1900" dirty="0">
                <a:solidFill>
                  <a:srgbClr val="414042"/>
                </a:solidFill>
              </a:rPr>
              <a:t>Around 71 percent of the Earth is covered in salt water which is divided into 5 major oceans, although in reality, they are all connected.</a:t>
            </a:r>
          </a:p>
          <a:p>
            <a:pPr>
              <a:spcBef>
                <a:spcPts val="1500"/>
              </a:spcBef>
              <a:buNone/>
            </a:pPr>
            <a:r>
              <a:rPr lang="en-GB" altLang="en-US" sz="1900" b="1" dirty="0">
                <a:solidFill>
                  <a:srgbClr val="414042"/>
                </a:solidFill>
              </a:rPr>
              <a:t>The five oceans on the Earth</a:t>
            </a:r>
            <a:r>
              <a:rPr lang="en-GB" altLang="en-US" sz="1900" dirty="0">
                <a:solidFill>
                  <a:srgbClr val="414042"/>
                </a:solidFill>
              </a:rPr>
              <a:t> </a:t>
            </a:r>
            <a:r>
              <a:rPr lang="en-GB" altLang="en-US" sz="1900" b="1" dirty="0">
                <a:solidFill>
                  <a:srgbClr val="414042"/>
                </a:solidFill>
              </a:rPr>
              <a:t>are:</a:t>
            </a:r>
          </a:p>
          <a:p>
            <a:pPr indent="228600">
              <a:spcBef>
                <a:spcPts val="700"/>
              </a:spcBef>
              <a:buClr>
                <a:srgbClr val="0070C0"/>
              </a:buClr>
            </a:pPr>
            <a:r>
              <a:rPr lang="en-GB" altLang="en-US" sz="1900" dirty="0">
                <a:solidFill>
                  <a:srgbClr val="414042"/>
                </a:solidFill>
              </a:rPr>
              <a:t>Arctic Ocean </a:t>
            </a:r>
          </a:p>
          <a:p>
            <a:pPr indent="228600">
              <a:spcBef>
                <a:spcPts val="700"/>
              </a:spcBef>
              <a:buClr>
                <a:srgbClr val="0070C0"/>
              </a:buClr>
            </a:pPr>
            <a:r>
              <a:rPr lang="en-GB" altLang="en-US" sz="1900" dirty="0">
                <a:solidFill>
                  <a:srgbClr val="414042"/>
                </a:solidFill>
              </a:rPr>
              <a:t>Atlantic Ocean </a:t>
            </a:r>
          </a:p>
          <a:p>
            <a:pPr indent="228600">
              <a:spcBef>
                <a:spcPts val="700"/>
              </a:spcBef>
              <a:buClr>
                <a:srgbClr val="0070C0"/>
              </a:buClr>
            </a:pPr>
            <a:r>
              <a:rPr lang="en-GB" altLang="en-US" sz="1900" dirty="0">
                <a:solidFill>
                  <a:srgbClr val="414042"/>
                </a:solidFill>
              </a:rPr>
              <a:t>Pacific Ocean </a:t>
            </a:r>
          </a:p>
          <a:p>
            <a:pPr indent="228600">
              <a:spcBef>
                <a:spcPts val="700"/>
              </a:spcBef>
              <a:buClr>
                <a:srgbClr val="0070C0"/>
              </a:buClr>
            </a:pPr>
            <a:r>
              <a:rPr lang="en-GB" altLang="en-US" sz="1900" dirty="0">
                <a:solidFill>
                  <a:srgbClr val="414042"/>
                </a:solidFill>
              </a:rPr>
              <a:t>Indian Ocean </a:t>
            </a:r>
          </a:p>
          <a:p>
            <a:pPr indent="228600">
              <a:spcBef>
                <a:spcPts val="700"/>
              </a:spcBef>
              <a:buClr>
                <a:srgbClr val="0070C0"/>
              </a:buClr>
            </a:pPr>
            <a:r>
              <a:rPr lang="en-GB" altLang="en-US" sz="1900" dirty="0">
                <a:solidFill>
                  <a:srgbClr val="414042"/>
                </a:solidFill>
              </a:rPr>
              <a:t>Southern Ocean (around Antarctica) </a:t>
            </a:r>
          </a:p>
          <a:p>
            <a:pPr>
              <a:spcBef>
                <a:spcPts val="1500"/>
              </a:spcBef>
              <a:buNone/>
            </a:pPr>
            <a:r>
              <a:rPr lang="en-GB" altLang="en-US" sz="1900" dirty="0">
                <a:solidFill>
                  <a:srgbClr val="414042"/>
                </a:solidFill>
              </a:rPr>
              <a:t> </a:t>
            </a:r>
          </a:p>
          <a:p>
            <a:pPr eaLnBrk="1" hangingPunct="1">
              <a:spcBef>
                <a:spcPts val="1500"/>
              </a:spcBef>
              <a:buFontTx/>
              <a:buNone/>
            </a:pPr>
            <a:endParaRPr lang="en-GB" altLang="en-US" sz="1900" dirty="0">
              <a:solidFill>
                <a:srgbClr val="414042"/>
              </a:solidFill>
            </a:endParaRPr>
          </a:p>
        </p:txBody>
      </p:sp>
    </p:spTree>
    <p:extLst>
      <p:ext uri="{BB962C8B-B14F-4D97-AF65-F5344CB8AC3E}">
        <p14:creationId xmlns:p14="http://schemas.microsoft.com/office/powerpoint/2010/main" val="35879198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4">
            <a:extLst>
              <a:ext uri="{FF2B5EF4-FFF2-40B4-BE49-F238E27FC236}">
                <a16:creationId xmlns:a16="http://schemas.microsoft.com/office/drawing/2014/main" id="{17DD54B9-BBFF-7649-BE4A-A68C5DAA19E5}"/>
              </a:ext>
            </a:extLst>
          </p:cNvPr>
          <p:cNvSpPr>
            <a:spLocks noChangeArrowheads="1"/>
          </p:cNvSpPr>
          <p:nvPr/>
        </p:nvSpPr>
        <p:spPr bwMode="auto">
          <a:xfrm>
            <a:off x="1274471" y="1384039"/>
            <a:ext cx="4886632" cy="3711744"/>
          </a:xfrm>
          <a:prstGeom prst="rect">
            <a:avLst/>
          </a:prstGeom>
          <a:no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indent="271463">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4588"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indent="0">
              <a:spcBef>
                <a:spcPts val="1500"/>
              </a:spcBef>
              <a:buNone/>
            </a:pPr>
            <a:r>
              <a:rPr lang="en-GB" altLang="en-US" sz="2000" dirty="0">
                <a:solidFill>
                  <a:srgbClr val="414042"/>
                </a:solidFill>
              </a:rPr>
              <a:t>The way that ships fin</a:t>
            </a:r>
            <a:r>
              <a:rPr lang="en-US" altLang="en-US" sz="2000" dirty="0">
                <a:solidFill>
                  <a:srgbClr val="414042"/>
                </a:solidFill>
              </a:rPr>
              <a:t>d their way across oceans is called </a:t>
            </a:r>
            <a:r>
              <a:rPr lang="en-US" altLang="en-US" sz="2000" b="1" dirty="0">
                <a:solidFill>
                  <a:srgbClr val="414042"/>
                </a:solidFill>
              </a:rPr>
              <a:t>navigation</a:t>
            </a:r>
            <a:r>
              <a:rPr lang="en-US" altLang="en-US" sz="2000" dirty="0">
                <a:solidFill>
                  <a:srgbClr val="414042"/>
                </a:solidFill>
              </a:rPr>
              <a:t>.</a:t>
            </a:r>
            <a:endParaRPr lang="en-GB" altLang="en-US" sz="2000" dirty="0">
              <a:solidFill>
                <a:srgbClr val="414042"/>
              </a:solidFill>
            </a:endParaRPr>
          </a:p>
          <a:p>
            <a:pPr indent="0">
              <a:spcBef>
                <a:spcPts val="1500"/>
              </a:spcBef>
              <a:buNone/>
            </a:pPr>
            <a:r>
              <a:rPr lang="en-GB" altLang="en-US" sz="2000" dirty="0">
                <a:solidFill>
                  <a:srgbClr val="414042"/>
                </a:solidFill>
              </a:rPr>
              <a:t>Early navigators and sailors used to plot their course by the stars. Ships followed the east/west movement of the sun or the track of the stars. </a:t>
            </a:r>
          </a:p>
          <a:p>
            <a:pPr indent="0" eaLnBrk="1" hangingPunct="1">
              <a:spcBef>
                <a:spcPts val="1500"/>
              </a:spcBef>
              <a:buFontTx/>
              <a:buNone/>
            </a:pPr>
            <a:r>
              <a:rPr lang="en-GB" altLang="en-US" sz="2000" dirty="0">
                <a:solidFill>
                  <a:srgbClr val="414042"/>
                </a:solidFill>
              </a:rPr>
              <a:t>Nowadays, most sailors make use of technology such as GPS (Global Positioning System) which uses a system of satellites to find out where sailors are almost anywhere on Earth.</a:t>
            </a:r>
          </a:p>
        </p:txBody>
      </p:sp>
      <p:pic>
        <p:nvPicPr>
          <p:cNvPr id="3" name="Picture 2" descr="Diagram&#10;&#10;Description automatically generated">
            <a:extLst>
              <a:ext uri="{FF2B5EF4-FFF2-40B4-BE49-F238E27FC236}">
                <a16:creationId xmlns:a16="http://schemas.microsoft.com/office/drawing/2014/main" id="{F415130E-A76A-D744-8291-C2C13B0AA42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332570">
            <a:off x="6422934" y="1429681"/>
            <a:ext cx="4848483" cy="3998636"/>
          </a:xfrm>
          <a:prstGeom prst="rect">
            <a:avLst/>
          </a:prstGeom>
        </p:spPr>
      </p:pic>
    </p:spTree>
    <p:extLst>
      <p:ext uri="{BB962C8B-B14F-4D97-AF65-F5344CB8AC3E}">
        <p14:creationId xmlns:p14="http://schemas.microsoft.com/office/powerpoint/2010/main" val="259936208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a:extLst>
              <a:ext uri="{FF2B5EF4-FFF2-40B4-BE49-F238E27FC236}">
                <a16:creationId xmlns:a16="http://schemas.microsoft.com/office/drawing/2014/main" id="{93D1A8FB-5D2F-7349-B9C9-364CC2D76303}"/>
              </a:ext>
            </a:extLst>
          </p:cNvPr>
          <p:cNvSpPr txBox="1"/>
          <p:nvPr/>
        </p:nvSpPr>
        <p:spPr>
          <a:xfrm>
            <a:off x="11816179" y="7341833"/>
            <a:ext cx="184731" cy="369332"/>
          </a:xfrm>
          <a:prstGeom prst="rect">
            <a:avLst/>
          </a:prstGeom>
          <a:noFill/>
        </p:spPr>
        <p:txBody>
          <a:bodyPr wrap="none" rtlCol="0">
            <a:spAutoFit/>
          </a:bodyPr>
          <a:lstStyle/>
          <a:p>
            <a:endParaRPr lang="en-US" dirty="0"/>
          </a:p>
        </p:txBody>
      </p:sp>
      <p:sp>
        <p:nvSpPr>
          <p:cNvPr id="3" name="TextBox 2">
            <a:extLst>
              <a:ext uri="{FF2B5EF4-FFF2-40B4-BE49-F238E27FC236}">
                <a16:creationId xmlns:a16="http://schemas.microsoft.com/office/drawing/2014/main" id="{D4D3918E-63D9-014F-BEAB-559880B6C35C}"/>
              </a:ext>
            </a:extLst>
          </p:cNvPr>
          <p:cNvSpPr txBox="1"/>
          <p:nvPr/>
        </p:nvSpPr>
        <p:spPr>
          <a:xfrm>
            <a:off x="11441151" y="3888059"/>
            <a:ext cx="184731" cy="369332"/>
          </a:xfrm>
          <a:prstGeom prst="rect">
            <a:avLst/>
          </a:prstGeom>
          <a:noFill/>
        </p:spPr>
        <p:txBody>
          <a:bodyPr wrap="none" rtlCol="0">
            <a:spAutoFit/>
          </a:bodyPr>
          <a:lstStyle/>
          <a:p>
            <a:endParaRPr lang="en-US" dirty="0"/>
          </a:p>
        </p:txBody>
      </p:sp>
      <p:sp>
        <p:nvSpPr>
          <p:cNvPr id="65" name="TextBox 64">
            <a:extLst>
              <a:ext uri="{FF2B5EF4-FFF2-40B4-BE49-F238E27FC236}">
                <a16:creationId xmlns:a16="http://schemas.microsoft.com/office/drawing/2014/main" id="{493B7A0F-FA6F-374B-8243-C3A8C00C3E1B}"/>
              </a:ext>
            </a:extLst>
          </p:cNvPr>
          <p:cNvSpPr txBox="1"/>
          <p:nvPr/>
        </p:nvSpPr>
        <p:spPr>
          <a:xfrm>
            <a:off x="-314793" y="5306518"/>
            <a:ext cx="184731" cy="369332"/>
          </a:xfrm>
          <a:prstGeom prst="rect">
            <a:avLst/>
          </a:prstGeom>
          <a:noFill/>
        </p:spPr>
        <p:txBody>
          <a:bodyPr wrap="none" rtlCol="0">
            <a:spAutoFit/>
          </a:bodyPr>
          <a:lstStyle/>
          <a:p>
            <a:endParaRPr lang="en-US" dirty="0"/>
          </a:p>
        </p:txBody>
      </p:sp>
      <p:sp>
        <p:nvSpPr>
          <p:cNvPr id="12" name="Text Box 4">
            <a:extLst>
              <a:ext uri="{FF2B5EF4-FFF2-40B4-BE49-F238E27FC236}">
                <a16:creationId xmlns:a16="http://schemas.microsoft.com/office/drawing/2014/main" id="{90889A30-955F-234F-8CDF-EAB82A60B9AE}"/>
              </a:ext>
            </a:extLst>
          </p:cNvPr>
          <p:cNvSpPr txBox="1">
            <a:spLocks noChangeArrowheads="1"/>
          </p:cNvSpPr>
          <p:nvPr/>
        </p:nvSpPr>
        <p:spPr bwMode="auto">
          <a:xfrm>
            <a:off x="1139082" y="4257391"/>
            <a:ext cx="7398056" cy="16512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50000"/>
              </a:spcBef>
              <a:buNone/>
            </a:pPr>
            <a:r>
              <a:rPr lang="en-GB" altLang="en-US" sz="1800" dirty="0">
                <a:solidFill>
                  <a:srgbClr val="414042"/>
                </a:solidFill>
              </a:rPr>
              <a:t>The building of the Titanic</a:t>
            </a:r>
          </a:p>
          <a:p>
            <a:pPr>
              <a:spcBef>
                <a:spcPts val="1500"/>
              </a:spcBef>
              <a:buNone/>
              <a:defRPr/>
            </a:pPr>
            <a:r>
              <a:rPr lang="en-GB" altLang="en-US" sz="1800" dirty="0">
                <a:solidFill>
                  <a:srgbClr val="0563C1"/>
                </a:solidFill>
                <a:latin typeface="Comic Sans MS" panose="030F0702030302020204" pitchFamily="66" charset="0"/>
                <a:hlinkClick r:id="rId3">
                  <a:extLst>
                    <a:ext uri="{A12FA001-AC4F-418D-AE19-62706E023703}">
                      <ahyp:hlinkClr xmlns:ahyp="http://schemas.microsoft.com/office/drawing/2018/hyperlinkcolor" val="tx"/>
                    </a:ext>
                  </a:extLst>
                </a:hlinkClick>
              </a:rPr>
              <a:t>https://www.youtube.com/watch?v=fNMCl9eM9jg</a:t>
            </a:r>
            <a:endParaRPr lang="en-GB" altLang="en-US" sz="1800" dirty="0">
              <a:solidFill>
                <a:srgbClr val="0563C1"/>
              </a:solidFill>
              <a:latin typeface="Comic Sans MS" panose="030F0702030302020204" pitchFamily="66" charset="0"/>
            </a:endParaRPr>
          </a:p>
          <a:p>
            <a:pPr>
              <a:spcBef>
                <a:spcPts val="1500"/>
              </a:spcBef>
              <a:buNone/>
              <a:defRPr/>
            </a:pPr>
            <a:r>
              <a:rPr lang="en-GB" altLang="en-US" sz="1800" dirty="0">
                <a:solidFill>
                  <a:srgbClr val="0563C1"/>
                </a:solidFill>
                <a:latin typeface="Comic Sans MS" panose="030F0702030302020204" pitchFamily="66" charset="0"/>
                <a:hlinkClick r:id="rId4">
                  <a:extLst>
                    <a:ext uri="{A12FA001-AC4F-418D-AE19-62706E023703}">
                      <ahyp:hlinkClr xmlns:ahyp="http://schemas.microsoft.com/office/drawing/2018/hyperlinkcolor" val="tx"/>
                    </a:ext>
                  </a:extLst>
                </a:hlinkClick>
              </a:rPr>
              <a:t>https://www.youtube.com/watch?v=Y4JbJsuFJqg</a:t>
            </a:r>
            <a:r>
              <a:rPr lang="en-GB" altLang="en-US" sz="1800" dirty="0">
                <a:latin typeface="Comic Sans MS" panose="030F0702030302020204" pitchFamily="66" charset="0"/>
              </a:rPr>
              <a:t> </a:t>
            </a:r>
          </a:p>
          <a:p>
            <a:pPr>
              <a:spcBef>
                <a:spcPct val="40000"/>
              </a:spcBef>
              <a:buNone/>
              <a:defRPr/>
            </a:pPr>
            <a:r>
              <a:rPr lang="en-GB" altLang="en-US" sz="2000" dirty="0">
                <a:latin typeface="Comic Sans MS" panose="030F0702030302020204" pitchFamily="66" charset="0"/>
              </a:rPr>
              <a:t> </a:t>
            </a:r>
          </a:p>
          <a:p>
            <a:pPr eaLnBrk="1" hangingPunct="1">
              <a:spcBef>
                <a:spcPct val="50000"/>
              </a:spcBef>
              <a:buNone/>
            </a:pPr>
            <a:endParaRPr lang="en-GB" altLang="en-US" sz="1800" dirty="0"/>
          </a:p>
        </p:txBody>
      </p:sp>
      <p:sp>
        <p:nvSpPr>
          <p:cNvPr id="13" name="Subtitle 2">
            <a:extLst>
              <a:ext uri="{FF2B5EF4-FFF2-40B4-BE49-F238E27FC236}">
                <a16:creationId xmlns:a16="http://schemas.microsoft.com/office/drawing/2014/main" id="{87BC7EB3-30F8-984B-BB18-5460F57BB33B}"/>
              </a:ext>
            </a:extLst>
          </p:cNvPr>
          <p:cNvSpPr txBox="1">
            <a:spLocks/>
          </p:cNvSpPr>
          <p:nvPr/>
        </p:nvSpPr>
        <p:spPr>
          <a:xfrm>
            <a:off x="0" y="828726"/>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Useful Links</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14" name="TextBox 13">
            <a:extLst>
              <a:ext uri="{FF2B5EF4-FFF2-40B4-BE49-F238E27FC236}">
                <a16:creationId xmlns:a16="http://schemas.microsoft.com/office/drawing/2014/main" id="{EB4AF64B-B15F-314C-92D0-EF3584308943}"/>
              </a:ext>
            </a:extLst>
          </p:cNvPr>
          <p:cNvSpPr txBox="1"/>
          <p:nvPr/>
        </p:nvSpPr>
        <p:spPr>
          <a:xfrm>
            <a:off x="1139082" y="1661112"/>
            <a:ext cx="8572901" cy="2468913"/>
          </a:xfrm>
          <a:prstGeom prst="rect">
            <a:avLst/>
          </a:prstGeom>
          <a:noFill/>
          <a:ln>
            <a:noFill/>
          </a:ln>
        </p:spPr>
        <p:txBody>
          <a:bodyPr wrap="square">
            <a:noAutofit/>
          </a:bodyPr>
          <a:lstStyle/>
          <a:p>
            <a:pPr eaLnBrk="1" hangingPunct="1">
              <a:spcBef>
                <a:spcPts val="1500"/>
              </a:spcBef>
              <a:defRPr/>
            </a:pPr>
            <a:r>
              <a:rPr lang="en-GB" altLang="en-US" sz="1797" dirty="0">
                <a:solidFill>
                  <a:srgbClr val="414042"/>
                </a:solidFill>
                <a:latin typeface="Comic Sans MS" panose="030F0702030302020204" pitchFamily="66" charset="0"/>
              </a:rPr>
              <a:t>Here are some online fact generators:</a:t>
            </a:r>
          </a:p>
          <a:p>
            <a:pPr eaLnBrk="1" hangingPunct="1">
              <a:spcBef>
                <a:spcPts val="1500"/>
              </a:spcBef>
              <a:defRPr/>
            </a:pPr>
            <a:r>
              <a:rPr lang="en-GB" altLang="en-US" sz="1797" dirty="0">
                <a:solidFill>
                  <a:srgbClr val="0563C1"/>
                </a:solidFill>
                <a:latin typeface="Comic Sans MS" panose="030F0702030302020204" pitchFamily="66" charset="0"/>
                <a:hlinkClick r:id="rId5">
                  <a:extLst>
                    <a:ext uri="{A12FA001-AC4F-418D-AE19-62706E023703}">
                      <ahyp:hlinkClr xmlns:ahyp="http://schemas.microsoft.com/office/drawing/2018/hyperlinkcolor" val="tx"/>
                    </a:ext>
                  </a:extLst>
                </a:hlinkClick>
              </a:rPr>
              <a:t>http://randomfactgenerator.net/</a:t>
            </a:r>
            <a:endParaRPr lang="en-GB" altLang="en-US" sz="1797" dirty="0">
              <a:solidFill>
                <a:srgbClr val="0563C1"/>
              </a:solidFill>
              <a:latin typeface="Comic Sans MS" panose="030F0702030302020204" pitchFamily="66" charset="0"/>
            </a:endParaRPr>
          </a:p>
          <a:p>
            <a:pPr eaLnBrk="1" hangingPunct="1">
              <a:spcBef>
                <a:spcPts val="1500"/>
              </a:spcBef>
              <a:defRPr/>
            </a:pPr>
            <a:r>
              <a:rPr lang="en-GB" altLang="en-US" sz="1797" dirty="0">
                <a:solidFill>
                  <a:srgbClr val="0563C1"/>
                </a:solidFill>
                <a:latin typeface="Comic Sans MS" panose="030F0702030302020204" pitchFamily="66" charset="0"/>
                <a:hlinkClick r:id="rId6">
                  <a:extLst>
                    <a:ext uri="{A12FA001-AC4F-418D-AE19-62706E023703}">
                      <ahyp:hlinkClr xmlns:ahyp="http://schemas.microsoft.com/office/drawing/2018/hyperlinkcolor" val="tx"/>
                    </a:ext>
                  </a:extLst>
                </a:hlinkClick>
              </a:rPr>
              <a:t>http://www.hookedonfacts.com/</a:t>
            </a:r>
            <a:r>
              <a:rPr lang="en-GB" altLang="en-US" sz="1797" dirty="0">
                <a:latin typeface="Comic Sans MS" panose="030F0702030302020204" pitchFamily="66" charset="0"/>
              </a:rPr>
              <a:t> </a:t>
            </a:r>
          </a:p>
          <a:p>
            <a:pPr eaLnBrk="1" hangingPunct="1">
              <a:spcBef>
                <a:spcPts val="1500"/>
              </a:spcBef>
              <a:defRPr/>
            </a:pPr>
            <a:r>
              <a:rPr lang="en-GB" altLang="en-US" sz="1797" dirty="0">
                <a:solidFill>
                  <a:srgbClr val="0563C1"/>
                </a:solidFill>
                <a:latin typeface="Comic Sans MS" panose="030F0702030302020204" pitchFamily="66" charset="0"/>
                <a:hlinkClick r:id="rId7">
                  <a:extLst>
                    <a:ext uri="{A12FA001-AC4F-418D-AE19-62706E023703}">
                      <ahyp:hlinkClr xmlns:ahyp="http://schemas.microsoft.com/office/drawing/2018/hyperlinkcolor" val="tx"/>
                    </a:ext>
                  </a:extLst>
                </a:hlinkClick>
              </a:rPr>
              <a:t>https://kids.nationalgeographic.com/weird-but-true</a:t>
            </a:r>
            <a:endParaRPr lang="en-GB" altLang="en-US" sz="1797" dirty="0">
              <a:latin typeface="Comic Sans MS" panose="030F0702030302020204" pitchFamily="66" charset="0"/>
            </a:endParaRPr>
          </a:p>
          <a:p>
            <a:pPr eaLnBrk="1" hangingPunct="1">
              <a:spcBef>
                <a:spcPts val="1500"/>
              </a:spcBef>
              <a:defRPr/>
            </a:pPr>
            <a:endParaRPr lang="en-GB" altLang="en-US" sz="1600" dirty="0">
              <a:solidFill>
                <a:srgbClr val="0563C1"/>
              </a:solidFill>
              <a:latin typeface="Comic Sans MS" panose="030F0702030302020204" pitchFamily="66" charset="0"/>
              <a:hlinkClick r:id="rId3">
                <a:extLst>
                  <a:ext uri="{A12FA001-AC4F-418D-AE19-62706E023703}">
                    <ahyp:hlinkClr xmlns:ahyp="http://schemas.microsoft.com/office/drawing/2018/hyperlinkcolor" val="tx"/>
                  </a:ext>
                </a:extLst>
              </a:hlinkClick>
            </a:endParaRPr>
          </a:p>
        </p:txBody>
      </p:sp>
      <p:pic>
        <p:nvPicPr>
          <p:cNvPr id="5" name="Picture 4" descr="A picture containing boat, outdoor, water, sky&#10;&#10;Description automatically generated">
            <a:extLst>
              <a:ext uri="{FF2B5EF4-FFF2-40B4-BE49-F238E27FC236}">
                <a16:creationId xmlns:a16="http://schemas.microsoft.com/office/drawing/2014/main" id="{28BC1E85-2E2A-FD4C-97B4-237EDC0355E7}"/>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l="-91"/>
          <a:stretch/>
        </p:blipFill>
        <p:spPr>
          <a:xfrm>
            <a:off x="7535280" y="1914835"/>
            <a:ext cx="3702369" cy="3702369"/>
          </a:xfrm>
          <a:prstGeom prst="ellipse">
            <a:avLst/>
          </a:prstGeom>
        </p:spPr>
      </p:pic>
    </p:spTree>
    <p:extLst>
      <p:ext uri="{BB962C8B-B14F-4D97-AF65-F5344CB8AC3E}">
        <p14:creationId xmlns:p14="http://schemas.microsoft.com/office/powerpoint/2010/main" val="36159229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2">
            <a:extLst>
              <a:ext uri="{FF2B5EF4-FFF2-40B4-BE49-F238E27FC236}">
                <a16:creationId xmlns:a16="http://schemas.microsoft.com/office/drawing/2014/main" id="{8CAA6FD9-6DA9-DF44-8524-40222F1CAE3D}"/>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cs typeface="Arial" panose="020B0604020202020204" pitchFamily="34" charset="0"/>
              </a:rPr>
              <a:t>Phase 3</a:t>
            </a:r>
            <a:endParaRPr lang="en-US" sz="3000" b="1" dirty="0">
              <a:solidFill>
                <a:srgbClr val="0070C0"/>
              </a:solidFill>
              <a:latin typeface="Comic Sans MS" panose="030F0902030302020204" pitchFamily="66" charset="0"/>
              <a:cs typeface="Arial" panose="020B0604020202020204" pitchFamily="34" charset="0"/>
            </a:endParaRPr>
          </a:p>
        </p:txBody>
      </p:sp>
      <p:sp>
        <p:nvSpPr>
          <p:cNvPr id="3" name="Rectangle 2">
            <a:extLst>
              <a:ext uri="{FF2B5EF4-FFF2-40B4-BE49-F238E27FC236}">
                <a16:creationId xmlns:a16="http://schemas.microsoft.com/office/drawing/2014/main" id="{E9BEAD52-6E88-1C4A-81A1-CF3FD16CBEC9}"/>
              </a:ext>
            </a:extLst>
          </p:cNvPr>
          <p:cNvSpPr/>
          <p:nvPr/>
        </p:nvSpPr>
        <p:spPr>
          <a:xfrm>
            <a:off x="873213" y="1474572"/>
            <a:ext cx="2529014" cy="1919417"/>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3</a:t>
            </a:r>
          </a:p>
          <a:p>
            <a:pPr marL="144000" lvl="0">
              <a:spcBef>
                <a:spcPts val="500"/>
              </a:spcBef>
              <a:tabLst>
                <a:tab pos="130175" algn="l"/>
              </a:tabLst>
            </a:pPr>
            <a:r>
              <a:rPr lang="en-GB" altLang="en-US" dirty="0">
                <a:solidFill>
                  <a:prstClr val="white"/>
                </a:solidFill>
                <a:latin typeface="Comic Sans MS" panose="030F0902030302020204" pitchFamily="66" charset="0"/>
              </a:rPr>
              <a:t>Teacher modelling</a:t>
            </a:r>
            <a:br>
              <a:rPr lang="en-GB" altLang="en-US" dirty="0">
                <a:solidFill>
                  <a:prstClr val="white"/>
                </a:solidFill>
                <a:latin typeface="Comic Sans MS" panose="030F0902030302020204" pitchFamily="66" charset="0"/>
              </a:rPr>
            </a:br>
            <a:r>
              <a:rPr lang="en-GB" altLang="en-US" dirty="0">
                <a:solidFill>
                  <a:prstClr val="white"/>
                </a:solidFill>
                <a:latin typeface="Comic Sans MS" panose="030F0902030302020204" pitchFamily="66" charset="0"/>
              </a:rPr>
              <a:t>Planning, drafting, editing, writing</a:t>
            </a:r>
          </a:p>
        </p:txBody>
      </p:sp>
      <p:sp>
        <p:nvSpPr>
          <p:cNvPr id="4" name="Rectangle 8">
            <a:extLst>
              <a:ext uri="{FF2B5EF4-FFF2-40B4-BE49-F238E27FC236}">
                <a16:creationId xmlns:a16="http://schemas.microsoft.com/office/drawing/2014/main" id="{7475B788-3337-E644-82E3-503A145D5DC1}"/>
              </a:ext>
            </a:extLst>
          </p:cNvPr>
          <p:cNvSpPr>
            <a:spLocks noChangeArrowheads="1"/>
          </p:cNvSpPr>
          <p:nvPr/>
        </p:nvSpPr>
        <p:spPr bwMode="auto">
          <a:xfrm>
            <a:off x="3954157" y="1383956"/>
            <a:ext cx="6436751" cy="48190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marL="360363" indent="-273050">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0" indent="0">
              <a:spcBef>
                <a:spcPts val="1000"/>
              </a:spcBef>
            </a:pPr>
            <a:r>
              <a:rPr lang="en-GB" altLang="en-US" dirty="0">
                <a:solidFill>
                  <a:srgbClr val="343433"/>
                </a:solidFill>
                <a:ea typeface="Microsoft YaHei" panose="020B0503020204020204" pitchFamily="34" charset="-122"/>
              </a:rPr>
              <a:t>During this phase, ensure that you physically show the children what to do when writing by modelling your thought processes and making it explicit how you make decisions to create the text. </a:t>
            </a:r>
          </a:p>
          <a:p>
            <a:pPr marL="222250" indent="-222250">
              <a:spcBef>
                <a:spcPts val="1000"/>
              </a:spcBef>
              <a:buClr>
                <a:srgbClr val="0070C0"/>
              </a:buClr>
              <a:buFont typeface="Arial" panose="020B0604020202020204" pitchFamily="34" charset="0"/>
              <a:buChar char="•"/>
            </a:pPr>
            <a:r>
              <a:rPr lang="en-GB" altLang="en-US" b="1" dirty="0">
                <a:solidFill>
                  <a:srgbClr val="343433"/>
                </a:solidFill>
                <a:ea typeface="Microsoft YaHei" panose="020B0503020204020204" pitchFamily="34" charset="-122"/>
              </a:rPr>
              <a:t>Model:</a:t>
            </a:r>
            <a:br>
              <a:rPr lang="en-GB" altLang="en-US" b="1" dirty="0">
                <a:solidFill>
                  <a:srgbClr val="343433"/>
                </a:solidFill>
                <a:ea typeface="Microsoft YaHei" panose="020B0503020204020204" pitchFamily="34" charset="-122"/>
              </a:rPr>
            </a:br>
            <a:r>
              <a:rPr lang="en-GB" altLang="en-US" dirty="0">
                <a:solidFill>
                  <a:srgbClr val="343433"/>
                </a:solidFill>
              </a:rPr>
              <a:t>Drawing on research to select appropriate facts to appeal to the reader.</a:t>
            </a:r>
          </a:p>
          <a:p>
            <a:pPr marL="222250" indent="-222250">
              <a:spcBef>
                <a:spcPts val="1000"/>
              </a:spcBef>
              <a:buClr>
                <a:srgbClr val="0070C0"/>
              </a:buClr>
              <a:buFont typeface="Arial" panose="020B0604020202020204" pitchFamily="34" charset="0"/>
              <a:buChar char="•"/>
            </a:pPr>
            <a:r>
              <a:rPr lang="en-GB" altLang="en-US" dirty="0">
                <a:solidFill>
                  <a:srgbClr val="343433"/>
                </a:solidFill>
              </a:rPr>
              <a:t>Constructing sentences concisely when presenting facts.</a:t>
            </a:r>
          </a:p>
          <a:p>
            <a:pPr marL="222250" indent="-222250">
              <a:spcBef>
                <a:spcPts val="1000"/>
              </a:spcBef>
              <a:buClr>
                <a:srgbClr val="0070C0"/>
              </a:buClr>
              <a:buFont typeface="Arial" panose="020B0604020202020204" pitchFamily="34" charset="0"/>
              <a:buChar char="•"/>
            </a:pPr>
            <a:r>
              <a:rPr lang="en-GB" altLang="en-US" dirty="0">
                <a:solidFill>
                  <a:srgbClr val="343433"/>
                </a:solidFill>
              </a:rPr>
              <a:t>The use of techniques to make the reader consider, such as writing in the second person.</a:t>
            </a:r>
          </a:p>
          <a:p>
            <a:pPr marL="222250" indent="-222250">
              <a:spcBef>
                <a:spcPts val="1000"/>
              </a:spcBef>
              <a:buClr>
                <a:srgbClr val="0070C0"/>
              </a:buClr>
              <a:buFont typeface="Arial" panose="020B0604020202020204" pitchFamily="34" charset="0"/>
              <a:buChar char="•"/>
            </a:pPr>
            <a:r>
              <a:rPr lang="en-GB" altLang="en-US" dirty="0">
                <a:solidFill>
                  <a:srgbClr val="343433"/>
                </a:solidFill>
              </a:rPr>
              <a:t>Demonstrate using the working wall to retrieve previously recorded strategies and techniques.</a:t>
            </a:r>
          </a:p>
        </p:txBody>
      </p:sp>
    </p:spTree>
    <p:extLst>
      <p:ext uri="{BB962C8B-B14F-4D97-AF65-F5344CB8AC3E}">
        <p14:creationId xmlns:p14="http://schemas.microsoft.com/office/powerpoint/2010/main" val="365194268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973C33BA-D309-E544-A874-EA978145EFF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385538" y="3923189"/>
            <a:ext cx="3791844" cy="2087689"/>
          </a:xfrm>
          <a:prstGeom prst="rect">
            <a:avLst/>
          </a:prstGeom>
        </p:spPr>
      </p:pic>
      <p:sp>
        <p:nvSpPr>
          <p:cNvPr id="20" name="TextBox 19">
            <a:extLst>
              <a:ext uri="{FF2B5EF4-FFF2-40B4-BE49-F238E27FC236}">
                <a16:creationId xmlns:a16="http://schemas.microsoft.com/office/drawing/2014/main" id="{93D1A8FB-5D2F-7349-B9C9-364CC2D76303}"/>
              </a:ext>
            </a:extLst>
          </p:cNvPr>
          <p:cNvSpPr txBox="1"/>
          <p:nvPr/>
        </p:nvSpPr>
        <p:spPr>
          <a:xfrm>
            <a:off x="11816179" y="7341833"/>
            <a:ext cx="184731" cy="369332"/>
          </a:xfrm>
          <a:prstGeom prst="rect">
            <a:avLst/>
          </a:prstGeom>
          <a:noFill/>
        </p:spPr>
        <p:txBody>
          <a:bodyPr wrap="none" rtlCol="0">
            <a:spAutoFit/>
          </a:bodyPr>
          <a:lstStyle/>
          <a:p>
            <a:endParaRPr lang="en-US" dirty="0"/>
          </a:p>
        </p:txBody>
      </p:sp>
      <p:sp>
        <p:nvSpPr>
          <p:cNvPr id="3" name="TextBox 2">
            <a:extLst>
              <a:ext uri="{FF2B5EF4-FFF2-40B4-BE49-F238E27FC236}">
                <a16:creationId xmlns:a16="http://schemas.microsoft.com/office/drawing/2014/main" id="{D4D3918E-63D9-014F-BEAB-559880B6C35C}"/>
              </a:ext>
            </a:extLst>
          </p:cNvPr>
          <p:cNvSpPr txBox="1"/>
          <p:nvPr/>
        </p:nvSpPr>
        <p:spPr>
          <a:xfrm>
            <a:off x="11441151" y="3888059"/>
            <a:ext cx="184731" cy="369332"/>
          </a:xfrm>
          <a:prstGeom prst="rect">
            <a:avLst/>
          </a:prstGeom>
          <a:noFill/>
        </p:spPr>
        <p:txBody>
          <a:bodyPr wrap="none" rtlCol="0">
            <a:spAutoFit/>
          </a:bodyPr>
          <a:lstStyle/>
          <a:p>
            <a:endParaRPr lang="en-US" dirty="0"/>
          </a:p>
        </p:txBody>
      </p:sp>
      <p:sp>
        <p:nvSpPr>
          <p:cNvPr id="65" name="TextBox 64">
            <a:extLst>
              <a:ext uri="{FF2B5EF4-FFF2-40B4-BE49-F238E27FC236}">
                <a16:creationId xmlns:a16="http://schemas.microsoft.com/office/drawing/2014/main" id="{493B7A0F-FA6F-374B-8243-C3A8C00C3E1B}"/>
              </a:ext>
            </a:extLst>
          </p:cNvPr>
          <p:cNvSpPr txBox="1"/>
          <p:nvPr/>
        </p:nvSpPr>
        <p:spPr>
          <a:xfrm>
            <a:off x="-314793" y="5306518"/>
            <a:ext cx="184731" cy="369332"/>
          </a:xfrm>
          <a:prstGeom prst="rect">
            <a:avLst/>
          </a:prstGeom>
          <a:noFill/>
        </p:spPr>
        <p:txBody>
          <a:bodyPr wrap="none" rtlCol="0">
            <a:spAutoFit/>
          </a:bodyPr>
          <a:lstStyle/>
          <a:p>
            <a:endParaRPr lang="en-US" dirty="0"/>
          </a:p>
        </p:txBody>
      </p:sp>
      <p:sp>
        <p:nvSpPr>
          <p:cNvPr id="15" name="Rectangle 10">
            <a:extLst>
              <a:ext uri="{FF2B5EF4-FFF2-40B4-BE49-F238E27FC236}">
                <a16:creationId xmlns:a16="http://schemas.microsoft.com/office/drawing/2014/main" id="{E2375D5B-2287-C743-868F-DD4E3BAB9F3C}"/>
              </a:ext>
            </a:extLst>
          </p:cNvPr>
          <p:cNvSpPr>
            <a:spLocks noChangeArrowheads="1"/>
          </p:cNvSpPr>
          <p:nvPr/>
        </p:nvSpPr>
        <p:spPr bwMode="auto">
          <a:xfrm>
            <a:off x="1155947" y="680002"/>
            <a:ext cx="12191999" cy="603248"/>
          </a:xfrm>
          <a:prstGeom prst="rect">
            <a:avLst/>
          </a:prstGeom>
          <a:noFill/>
          <a:ln>
            <a:noFill/>
          </a:ln>
          <a:effectLst/>
        </p:spPr>
        <p:txBody>
          <a:bodyPr>
            <a:noAutofit/>
          </a:bodyPr>
          <a:lstStyle>
            <a:lvl1pPr>
              <a:spcBef>
                <a:spcPct val="20000"/>
              </a:spcBef>
              <a:buChar char="•"/>
              <a:defRPr sz="3200">
                <a:solidFill>
                  <a:schemeClr val="tx1"/>
                </a:solidFill>
                <a:latin typeface="Comic Sans MS" panose="030F07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7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7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7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9pPr>
          </a:lstStyle>
          <a:p>
            <a:pPr eaLnBrk="1" hangingPunct="1">
              <a:lnSpc>
                <a:spcPct val="95000"/>
              </a:lnSpc>
              <a:spcBef>
                <a:spcPct val="0"/>
              </a:spcBef>
              <a:buFontTx/>
              <a:buNone/>
              <a:defRPr/>
            </a:pPr>
            <a:r>
              <a:rPr lang="en-GB" altLang="en-US" sz="2396" dirty="0">
                <a:solidFill>
                  <a:srgbClr val="414042"/>
                </a:solidFill>
              </a:rPr>
              <a:t>Click on the links below to find out more about </a:t>
            </a:r>
            <a:r>
              <a:rPr lang="en-GB" altLang="en-US" sz="2396" b="1" dirty="0">
                <a:solidFill>
                  <a:srgbClr val="414042"/>
                </a:solidFill>
              </a:rPr>
              <a:t>gems</a:t>
            </a:r>
            <a:r>
              <a:rPr lang="en-GB" altLang="en-US" sz="2396" dirty="0">
                <a:solidFill>
                  <a:srgbClr val="414042"/>
                </a:solidFill>
              </a:rPr>
              <a:t> and </a:t>
            </a:r>
            <a:r>
              <a:rPr lang="en-GB" altLang="en-US" sz="2396" b="1" dirty="0">
                <a:solidFill>
                  <a:srgbClr val="414042"/>
                </a:solidFill>
              </a:rPr>
              <a:t>jewels</a:t>
            </a:r>
          </a:p>
        </p:txBody>
      </p:sp>
      <p:sp>
        <p:nvSpPr>
          <p:cNvPr id="18" name="Text Box 18">
            <a:extLst>
              <a:ext uri="{FF2B5EF4-FFF2-40B4-BE49-F238E27FC236}">
                <a16:creationId xmlns:a16="http://schemas.microsoft.com/office/drawing/2014/main" id="{616AFFD8-1F11-6A46-9C51-44A40E38B41B}"/>
              </a:ext>
            </a:extLst>
          </p:cNvPr>
          <p:cNvSpPr txBox="1">
            <a:spLocks noChangeArrowheads="1"/>
          </p:cNvSpPr>
          <p:nvPr/>
        </p:nvSpPr>
        <p:spPr bwMode="auto">
          <a:xfrm>
            <a:off x="506900" y="6101957"/>
            <a:ext cx="10598150" cy="292388"/>
          </a:xfrm>
          <a:prstGeom prst="rect">
            <a:avLst/>
          </a:prstGeom>
          <a:noFill/>
          <a:ln>
            <a:noFill/>
          </a:ln>
          <a:effectLst/>
        </p:spPr>
        <p:txBody>
          <a:bodyPr>
            <a:spAutoFit/>
          </a:bodyPr>
          <a:lstStyle>
            <a:lvl1pPr>
              <a:spcBef>
                <a:spcPct val="20000"/>
              </a:spcBef>
              <a:buChar char="•"/>
              <a:defRPr sz="3200">
                <a:solidFill>
                  <a:schemeClr val="tx1"/>
                </a:solidFill>
                <a:latin typeface="Comic Sans MS" panose="030F07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7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7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7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9pPr>
          </a:lstStyle>
          <a:p>
            <a:pPr eaLnBrk="1" hangingPunct="1">
              <a:spcBef>
                <a:spcPct val="50000"/>
              </a:spcBef>
              <a:buFontTx/>
              <a:buNone/>
              <a:defRPr/>
            </a:pPr>
            <a:r>
              <a:rPr lang="en-GB" altLang="en-US" sz="1300" i="1" dirty="0">
                <a:solidFill>
                  <a:srgbClr val="414042"/>
                </a:solidFill>
                <a:latin typeface="Arial Narrow" panose="020B0604020202020204" pitchFamily="34" charset="0"/>
                <a:cs typeface="Arial Narrow" panose="020B0604020202020204" pitchFamily="34" charset="0"/>
              </a:rPr>
              <a:t>NB: Some of these websites are based in other countries so watch out for different spelling.</a:t>
            </a:r>
          </a:p>
        </p:txBody>
      </p:sp>
      <p:sp>
        <p:nvSpPr>
          <p:cNvPr id="5" name="TextBox 4">
            <a:extLst>
              <a:ext uri="{FF2B5EF4-FFF2-40B4-BE49-F238E27FC236}">
                <a16:creationId xmlns:a16="http://schemas.microsoft.com/office/drawing/2014/main" id="{752AD3C9-F86D-EA8A-96E2-DD0A068C7C0C}"/>
              </a:ext>
            </a:extLst>
          </p:cNvPr>
          <p:cNvSpPr txBox="1"/>
          <p:nvPr/>
        </p:nvSpPr>
        <p:spPr>
          <a:xfrm>
            <a:off x="1155947" y="1422826"/>
            <a:ext cx="9535102" cy="4193456"/>
          </a:xfrm>
          <a:prstGeom prst="rect">
            <a:avLst/>
          </a:prstGeom>
          <a:noFill/>
        </p:spPr>
        <p:txBody>
          <a:bodyPr wrap="square">
            <a:spAutoFit/>
          </a:bodyPr>
          <a:lstStyle/>
          <a:p>
            <a:pPr>
              <a:spcBef>
                <a:spcPts val="1500"/>
              </a:spcBef>
            </a:pPr>
            <a:r>
              <a:rPr lang="en-GB" sz="1700" dirty="0" err="1">
                <a:solidFill>
                  <a:srgbClr val="414042"/>
                </a:solidFill>
                <a:effectLst/>
                <a:latin typeface="Comic Sans MS" panose="030F0702030302020204" pitchFamily="66" charset="0"/>
                <a:ea typeface="Calibri" panose="020F0502020204030204" pitchFamily="34" charset="0"/>
                <a:cs typeface="Times New Roman" panose="02020603050405020304" pitchFamily="18" charset="0"/>
              </a:rPr>
              <a:t>GemKids</a:t>
            </a:r>
            <a:br>
              <a:rPr lang="en-GB" sz="1700" dirty="0">
                <a:solidFill>
                  <a:srgbClr val="414042"/>
                </a:solidFill>
                <a:latin typeface="Comic Sans MS" panose="030F0702030302020204" pitchFamily="66" charset="0"/>
                <a:ea typeface="Calibri" panose="020F0502020204030204" pitchFamily="34" charset="0"/>
                <a:cs typeface="Times New Roman" panose="02020603050405020304" pitchFamily="18" charset="0"/>
              </a:rPr>
            </a:br>
            <a:r>
              <a:rPr lang="en-GB" sz="1700" u="sng" dirty="0">
                <a:solidFill>
                  <a:srgbClr val="0000FF"/>
                </a:solidFill>
                <a:effectLst/>
                <a:latin typeface="Comic Sans MS" panose="030F0702030302020204" pitchFamily="66" charset="0"/>
                <a:ea typeface="Calibri" panose="020F0502020204030204" pitchFamily="34" charset="0"/>
                <a:cs typeface="Times New Roman" panose="02020603050405020304" pitchFamily="18" charset="0"/>
                <a:hlinkClick r:id="rId4"/>
              </a:rPr>
              <a:t>https://gemkids.gia.edu/view-all-gemstones</a:t>
            </a:r>
            <a:r>
              <a:rPr lang="en-GB" sz="1700" dirty="0">
                <a:effectLst/>
                <a:latin typeface="Comic Sans MS" panose="030F0702030302020204" pitchFamily="66" charset="0"/>
                <a:ea typeface="Calibri" panose="020F0502020204030204" pitchFamily="34" charset="0"/>
                <a:cs typeface="Times New Roman" panose="02020603050405020304" pitchFamily="18" charset="0"/>
              </a:rPr>
              <a:t> </a:t>
            </a:r>
          </a:p>
          <a:p>
            <a:pPr>
              <a:spcBef>
                <a:spcPts val="1500"/>
              </a:spcBef>
            </a:pPr>
            <a:r>
              <a:rPr lang="en-GB" sz="1700" dirty="0">
                <a:solidFill>
                  <a:srgbClr val="414042"/>
                </a:solidFill>
                <a:effectLst/>
                <a:latin typeface="Comic Sans MS" panose="030F0702030302020204" pitchFamily="66" charset="0"/>
                <a:ea typeface="Calibri" panose="020F0502020204030204" pitchFamily="34" charset="0"/>
                <a:cs typeface="Times New Roman" panose="02020603050405020304" pitchFamily="18" charset="0"/>
              </a:rPr>
              <a:t>National Geographic Kids</a:t>
            </a:r>
            <a:br>
              <a:rPr lang="en-GB" sz="1700" dirty="0">
                <a:solidFill>
                  <a:srgbClr val="414042"/>
                </a:solidFill>
                <a:effectLst/>
                <a:latin typeface="Comic Sans MS" panose="030F0702030302020204" pitchFamily="66" charset="0"/>
                <a:ea typeface="Calibri" panose="020F0502020204030204" pitchFamily="34" charset="0"/>
                <a:cs typeface="Times New Roman" panose="02020603050405020304" pitchFamily="18" charset="0"/>
              </a:rPr>
            </a:br>
            <a:r>
              <a:rPr lang="en-GB" sz="1700" u="sng" dirty="0">
                <a:solidFill>
                  <a:srgbClr val="0000FF"/>
                </a:solidFill>
                <a:effectLst/>
                <a:latin typeface="Comic Sans MS" panose="030F0702030302020204" pitchFamily="66" charset="0"/>
                <a:ea typeface="Calibri" panose="020F0502020204030204" pitchFamily="34" charset="0"/>
                <a:cs typeface="Times New Roman" panose="02020603050405020304" pitchFamily="18" charset="0"/>
                <a:hlinkClick r:id="rId5"/>
              </a:rPr>
              <a:t>https://kids.nationalgeographic.com/science/topic/gemstones</a:t>
            </a:r>
            <a:endParaRPr lang="en-GB" sz="1700" u="sng" dirty="0">
              <a:latin typeface="Comic Sans MS" panose="030F0702030302020204" pitchFamily="66" charset="0"/>
              <a:ea typeface="Calibri" panose="020F0502020204030204" pitchFamily="34" charset="0"/>
              <a:cs typeface="Times New Roman" panose="02020603050405020304" pitchFamily="18" charset="0"/>
            </a:endParaRPr>
          </a:p>
          <a:p>
            <a:pPr>
              <a:spcBef>
                <a:spcPts val="1500"/>
              </a:spcBef>
            </a:pPr>
            <a:r>
              <a:rPr lang="en-GB" sz="1700" dirty="0">
                <a:solidFill>
                  <a:srgbClr val="414042"/>
                </a:solidFill>
                <a:effectLst/>
                <a:latin typeface="Comic Sans MS" panose="030F0702030302020204" pitchFamily="66" charset="0"/>
                <a:ea typeface="Calibri" panose="020F0502020204030204" pitchFamily="34" charset="0"/>
                <a:cs typeface="Times New Roman" panose="02020603050405020304" pitchFamily="18" charset="0"/>
              </a:rPr>
              <a:t>Science Kids</a:t>
            </a:r>
            <a:br>
              <a:rPr lang="en-GB" sz="1700" dirty="0">
                <a:solidFill>
                  <a:srgbClr val="414042"/>
                </a:solidFill>
                <a:effectLst/>
                <a:latin typeface="Comic Sans MS" panose="030F0702030302020204" pitchFamily="66" charset="0"/>
                <a:ea typeface="Calibri" panose="020F0502020204030204" pitchFamily="34" charset="0"/>
                <a:cs typeface="Times New Roman" panose="02020603050405020304" pitchFamily="18" charset="0"/>
              </a:rPr>
            </a:br>
            <a:r>
              <a:rPr lang="en-GB" sz="1700" u="sng" dirty="0">
                <a:solidFill>
                  <a:srgbClr val="0000FF"/>
                </a:solidFill>
                <a:effectLst/>
                <a:latin typeface="Comic Sans MS" panose="030F0702030302020204" pitchFamily="66" charset="0"/>
                <a:ea typeface="Calibri" panose="020F0502020204030204" pitchFamily="34" charset="0"/>
                <a:cs typeface="Times New Roman" panose="02020603050405020304" pitchFamily="18" charset="0"/>
                <a:hlinkClick r:id="rId6"/>
              </a:rPr>
              <a:t>https://www.sciencekids.co.nz/sciencefacts/earth/rocksandminerals.html</a:t>
            </a:r>
            <a:r>
              <a:rPr lang="en-GB" sz="1700" dirty="0">
                <a:effectLst/>
                <a:latin typeface="Comic Sans MS" panose="030F0702030302020204" pitchFamily="66" charset="0"/>
                <a:ea typeface="Calibri" panose="020F0502020204030204" pitchFamily="34" charset="0"/>
                <a:cs typeface="Times New Roman" panose="02020603050405020304" pitchFamily="18" charset="0"/>
              </a:rPr>
              <a:t> </a:t>
            </a:r>
          </a:p>
          <a:p>
            <a:pPr>
              <a:spcBef>
                <a:spcPts val="1500"/>
              </a:spcBef>
            </a:pPr>
            <a:r>
              <a:rPr lang="en-GB" sz="1700" dirty="0">
                <a:solidFill>
                  <a:srgbClr val="414042"/>
                </a:solidFill>
                <a:effectLst/>
                <a:latin typeface="Comic Sans MS" panose="030F0702030302020204" pitchFamily="66" charset="0"/>
                <a:ea typeface="Calibri" panose="020F0502020204030204" pitchFamily="34" charset="0"/>
                <a:cs typeface="Times New Roman" panose="02020603050405020304" pitchFamily="18" charset="0"/>
              </a:rPr>
              <a:t>H. Samuel</a:t>
            </a:r>
            <a:br>
              <a:rPr lang="en-GB" sz="1700" dirty="0">
                <a:solidFill>
                  <a:srgbClr val="414042"/>
                </a:solidFill>
                <a:effectLst/>
                <a:latin typeface="Comic Sans MS" panose="030F0702030302020204" pitchFamily="66" charset="0"/>
                <a:ea typeface="Calibri" panose="020F0502020204030204" pitchFamily="34" charset="0"/>
                <a:cs typeface="Times New Roman" panose="02020603050405020304" pitchFamily="18" charset="0"/>
              </a:rPr>
            </a:br>
            <a:r>
              <a:rPr lang="en-GB" sz="1700" u="sng" dirty="0">
                <a:solidFill>
                  <a:srgbClr val="0000FF"/>
                </a:solidFill>
                <a:effectLst/>
                <a:latin typeface="Comic Sans MS" panose="030F0702030302020204" pitchFamily="66" charset="0"/>
                <a:ea typeface="Calibri" panose="020F0502020204030204" pitchFamily="34" charset="0"/>
                <a:cs typeface="Times New Roman" panose="02020603050405020304" pitchFamily="18" charset="0"/>
                <a:hlinkClick r:id="rId7"/>
              </a:rPr>
              <a:t>https://www.hsamuel.co.uk/webstore/jewellery/gemstone.cdo</a:t>
            </a:r>
            <a:endParaRPr lang="en-GB" sz="1700" u="sng" dirty="0">
              <a:latin typeface="Comic Sans MS" panose="030F0702030302020204" pitchFamily="66" charset="0"/>
              <a:ea typeface="Calibri" panose="020F0502020204030204" pitchFamily="34" charset="0"/>
              <a:cs typeface="Times New Roman" panose="02020603050405020304" pitchFamily="18" charset="0"/>
            </a:endParaRPr>
          </a:p>
          <a:p>
            <a:pPr>
              <a:spcBef>
                <a:spcPts val="1500"/>
              </a:spcBef>
            </a:pPr>
            <a:r>
              <a:rPr lang="en-GB" sz="1700" dirty="0">
                <a:solidFill>
                  <a:srgbClr val="414042"/>
                </a:solidFill>
                <a:effectLst/>
                <a:latin typeface="Comic Sans MS" panose="030F0702030302020204" pitchFamily="66" charset="0"/>
                <a:ea typeface="Calibri" panose="020F0502020204030204" pitchFamily="34" charset="0"/>
                <a:cs typeface="Times New Roman" panose="02020603050405020304" pitchFamily="18" charset="0"/>
              </a:rPr>
              <a:t>Secret Lab Presents</a:t>
            </a:r>
            <a:br>
              <a:rPr lang="en-GB" sz="1700" dirty="0">
                <a:solidFill>
                  <a:srgbClr val="414042"/>
                </a:solidFill>
                <a:effectLst/>
                <a:latin typeface="Comic Sans MS" panose="030F0702030302020204" pitchFamily="66" charset="0"/>
                <a:ea typeface="Calibri" panose="020F0502020204030204" pitchFamily="34" charset="0"/>
                <a:cs typeface="Times New Roman" panose="02020603050405020304" pitchFamily="18" charset="0"/>
              </a:rPr>
            </a:br>
            <a:r>
              <a:rPr lang="en-GB" sz="1700" u="sng" dirty="0">
                <a:solidFill>
                  <a:srgbClr val="0000FF"/>
                </a:solidFill>
                <a:effectLst/>
                <a:latin typeface="Comic Sans MS" panose="030F0702030302020204" pitchFamily="66" charset="0"/>
                <a:ea typeface="Calibri" panose="020F0502020204030204" pitchFamily="34" charset="0"/>
                <a:cs typeface="Times New Roman" panose="02020603050405020304" pitchFamily="18" charset="0"/>
                <a:hlinkClick r:id="rId8"/>
              </a:rPr>
              <a:t>https://www.youtube.com/watch?v=YzR-LLu8KXM</a:t>
            </a:r>
            <a:endParaRPr lang="en-GB" sz="1700" u="sng" dirty="0">
              <a:latin typeface="Comic Sans MS" panose="030F0702030302020204" pitchFamily="66" charset="0"/>
              <a:ea typeface="Calibri" panose="020F0502020204030204" pitchFamily="34" charset="0"/>
              <a:cs typeface="Times New Roman" panose="02020603050405020304" pitchFamily="18" charset="0"/>
            </a:endParaRPr>
          </a:p>
          <a:p>
            <a:pPr>
              <a:spcBef>
                <a:spcPts val="1500"/>
              </a:spcBef>
            </a:pPr>
            <a:r>
              <a:rPr lang="en-GB" sz="1700" dirty="0">
                <a:solidFill>
                  <a:srgbClr val="414042"/>
                </a:solidFill>
                <a:effectLst/>
                <a:latin typeface="Comic Sans MS" panose="030F0702030302020204" pitchFamily="66" charset="0"/>
                <a:ea typeface="Calibri" panose="020F0502020204030204" pitchFamily="34" charset="0"/>
                <a:cs typeface="Times New Roman" panose="02020603050405020304" pitchFamily="18" charset="0"/>
              </a:rPr>
              <a:t>Kids Love Rocks</a:t>
            </a:r>
            <a:br>
              <a:rPr lang="en-GB" sz="1700" dirty="0">
                <a:solidFill>
                  <a:srgbClr val="414042"/>
                </a:solidFill>
                <a:effectLst/>
                <a:latin typeface="Comic Sans MS" panose="030F0702030302020204" pitchFamily="66" charset="0"/>
                <a:ea typeface="Calibri" panose="020F0502020204030204" pitchFamily="34" charset="0"/>
                <a:cs typeface="Times New Roman" panose="02020603050405020304" pitchFamily="18" charset="0"/>
              </a:rPr>
            </a:br>
            <a:r>
              <a:rPr lang="en-GB" sz="1700" u="sng" dirty="0">
                <a:solidFill>
                  <a:srgbClr val="0000FF"/>
                </a:solidFill>
                <a:effectLst/>
                <a:latin typeface="Comic Sans MS" panose="030F0702030302020204" pitchFamily="66" charset="0"/>
                <a:ea typeface="Calibri" panose="020F0502020204030204" pitchFamily="34" charset="0"/>
                <a:cs typeface="Times New Roman" panose="02020603050405020304" pitchFamily="18" charset="0"/>
                <a:hlinkClick r:id="rId9"/>
              </a:rPr>
              <a:t>https://kidsloverocks.com/</a:t>
            </a:r>
            <a:r>
              <a:rPr lang="en-GB" sz="1700" dirty="0">
                <a:effectLst/>
                <a:latin typeface="Comic Sans MS" panose="030F0702030302020204" pitchFamily="66" charset="0"/>
                <a:ea typeface="Calibri" panose="020F0502020204030204" pitchFamily="34" charset="0"/>
                <a:cs typeface="Times New Roman" panose="02020603050405020304" pitchFamily="18" charset="0"/>
              </a:rPr>
              <a:t> </a:t>
            </a:r>
          </a:p>
        </p:txBody>
      </p:sp>
    </p:spTree>
    <p:extLst>
      <p:ext uri="{BB962C8B-B14F-4D97-AF65-F5344CB8AC3E}">
        <p14:creationId xmlns:p14="http://schemas.microsoft.com/office/powerpoint/2010/main" val="175112323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a:extLst>
              <a:ext uri="{FF2B5EF4-FFF2-40B4-BE49-F238E27FC236}">
                <a16:creationId xmlns:a16="http://schemas.microsoft.com/office/drawing/2014/main" id="{93D1A8FB-5D2F-7349-B9C9-364CC2D76303}"/>
              </a:ext>
            </a:extLst>
          </p:cNvPr>
          <p:cNvSpPr txBox="1"/>
          <p:nvPr/>
        </p:nvSpPr>
        <p:spPr>
          <a:xfrm>
            <a:off x="11816179" y="7341833"/>
            <a:ext cx="184731" cy="369332"/>
          </a:xfrm>
          <a:prstGeom prst="rect">
            <a:avLst/>
          </a:prstGeom>
          <a:noFill/>
        </p:spPr>
        <p:txBody>
          <a:bodyPr wrap="none" rtlCol="0">
            <a:spAutoFit/>
          </a:bodyPr>
          <a:lstStyle/>
          <a:p>
            <a:endParaRPr lang="en-US" dirty="0"/>
          </a:p>
        </p:txBody>
      </p:sp>
      <p:sp>
        <p:nvSpPr>
          <p:cNvPr id="3" name="TextBox 2">
            <a:extLst>
              <a:ext uri="{FF2B5EF4-FFF2-40B4-BE49-F238E27FC236}">
                <a16:creationId xmlns:a16="http://schemas.microsoft.com/office/drawing/2014/main" id="{D4D3918E-63D9-014F-BEAB-559880B6C35C}"/>
              </a:ext>
            </a:extLst>
          </p:cNvPr>
          <p:cNvSpPr txBox="1"/>
          <p:nvPr/>
        </p:nvSpPr>
        <p:spPr>
          <a:xfrm>
            <a:off x="11441151" y="3888059"/>
            <a:ext cx="184731" cy="369332"/>
          </a:xfrm>
          <a:prstGeom prst="rect">
            <a:avLst/>
          </a:prstGeom>
          <a:noFill/>
        </p:spPr>
        <p:txBody>
          <a:bodyPr wrap="none" rtlCol="0">
            <a:spAutoFit/>
          </a:bodyPr>
          <a:lstStyle/>
          <a:p>
            <a:endParaRPr lang="en-US" dirty="0"/>
          </a:p>
        </p:txBody>
      </p:sp>
      <p:sp>
        <p:nvSpPr>
          <p:cNvPr id="65" name="TextBox 64">
            <a:extLst>
              <a:ext uri="{FF2B5EF4-FFF2-40B4-BE49-F238E27FC236}">
                <a16:creationId xmlns:a16="http://schemas.microsoft.com/office/drawing/2014/main" id="{493B7A0F-FA6F-374B-8243-C3A8C00C3E1B}"/>
              </a:ext>
            </a:extLst>
          </p:cNvPr>
          <p:cNvSpPr txBox="1"/>
          <p:nvPr/>
        </p:nvSpPr>
        <p:spPr>
          <a:xfrm>
            <a:off x="-314793" y="5306518"/>
            <a:ext cx="184731" cy="369332"/>
          </a:xfrm>
          <a:prstGeom prst="rect">
            <a:avLst/>
          </a:prstGeom>
          <a:noFill/>
        </p:spPr>
        <p:txBody>
          <a:bodyPr wrap="none" rtlCol="0">
            <a:spAutoFit/>
          </a:bodyPr>
          <a:lstStyle/>
          <a:p>
            <a:endParaRPr lang="en-US" dirty="0"/>
          </a:p>
        </p:txBody>
      </p:sp>
      <p:sp>
        <p:nvSpPr>
          <p:cNvPr id="17" name="Rectangle 10">
            <a:extLst>
              <a:ext uri="{FF2B5EF4-FFF2-40B4-BE49-F238E27FC236}">
                <a16:creationId xmlns:a16="http://schemas.microsoft.com/office/drawing/2014/main" id="{CA72E524-6F12-7144-BF48-71EDEAE0F5F9}"/>
              </a:ext>
            </a:extLst>
          </p:cNvPr>
          <p:cNvSpPr>
            <a:spLocks noChangeArrowheads="1"/>
          </p:cNvSpPr>
          <p:nvPr/>
        </p:nvSpPr>
        <p:spPr bwMode="auto">
          <a:xfrm>
            <a:off x="1152525" y="742382"/>
            <a:ext cx="12191999" cy="603248"/>
          </a:xfrm>
          <a:prstGeom prst="rect">
            <a:avLst/>
          </a:prstGeom>
          <a:noFill/>
          <a:ln>
            <a:noFill/>
          </a:ln>
          <a:effectLst/>
        </p:spPr>
        <p:txBody>
          <a:bodyPr>
            <a:noAutofit/>
          </a:bodyPr>
          <a:lstStyle>
            <a:lvl1pPr>
              <a:spcBef>
                <a:spcPct val="20000"/>
              </a:spcBef>
              <a:buChar char="•"/>
              <a:defRPr sz="3200">
                <a:solidFill>
                  <a:schemeClr val="tx1"/>
                </a:solidFill>
                <a:latin typeface="Comic Sans MS" panose="030F07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7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7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7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9pPr>
          </a:lstStyle>
          <a:p>
            <a:pPr eaLnBrk="1" hangingPunct="1">
              <a:lnSpc>
                <a:spcPct val="95000"/>
              </a:lnSpc>
              <a:spcBef>
                <a:spcPct val="0"/>
              </a:spcBef>
              <a:buFontTx/>
              <a:buNone/>
              <a:defRPr/>
            </a:pPr>
            <a:r>
              <a:rPr lang="en-GB" altLang="en-US" sz="2396" dirty="0">
                <a:solidFill>
                  <a:srgbClr val="414042"/>
                </a:solidFill>
              </a:rPr>
              <a:t>Click on the links below to find out more about </a:t>
            </a:r>
            <a:r>
              <a:rPr lang="en-GB" altLang="en-US" sz="2396" b="1" dirty="0">
                <a:solidFill>
                  <a:srgbClr val="414042"/>
                </a:solidFill>
              </a:rPr>
              <a:t>oceans</a:t>
            </a:r>
          </a:p>
        </p:txBody>
      </p:sp>
      <p:sp>
        <p:nvSpPr>
          <p:cNvPr id="4" name="TextBox 3">
            <a:extLst>
              <a:ext uri="{FF2B5EF4-FFF2-40B4-BE49-F238E27FC236}">
                <a16:creationId xmlns:a16="http://schemas.microsoft.com/office/drawing/2014/main" id="{32059956-FAE1-AC57-565A-E5B32D99C253}"/>
              </a:ext>
            </a:extLst>
          </p:cNvPr>
          <p:cNvSpPr txBox="1"/>
          <p:nvPr/>
        </p:nvSpPr>
        <p:spPr>
          <a:xfrm>
            <a:off x="1152525" y="1596788"/>
            <a:ext cx="9886950" cy="3477875"/>
          </a:xfrm>
          <a:prstGeom prst="rect">
            <a:avLst/>
          </a:prstGeom>
          <a:noFill/>
        </p:spPr>
        <p:txBody>
          <a:bodyPr wrap="square">
            <a:spAutoFit/>
          </a:bodyPr>
          <a:lstStyle/>
          <a:p>
            <a:pPr>
              <a:spcBef>
                <a:spcPts val="1500"/>
              </a:spcBef>
            </a:pPr>
            <a:r>
              <a:rPr lang="en-GB" sz="1700" dirty="0">
                <a:solidFill>
                  <a:srgbClr val="414042"/>
                </a:solidFill>
                <a:effectLst/>
                <a:latin typeface="Comic Sans MS" panose="030F0702030302020204" pitchFamily="66" charset="0"/>
                <a:ea typeface="Calibri" panose="020F0502020204030204" pitchFamily="34" charset="0"/>
                <a:cs typeface="Times New Roman" panose="02020603050405020304" pitchFamily="18" charset="0"/>
              </a:rPr>
              <a:t>Modest Fish</a:t>
            </a:r>
            <a:br>
              <a:rPr lang="en-GB" sz="1700" dirty="0">
                <a:solidFill>
                  <a:srgbClr val="414042"/>
                </a:solidFill>
                <a:effectLst/>
                <a:latin typeface="Comic Sans MS" panose="030F0702030302020204" pitchFamily="66" charset="0"/>
                <a:ea typeface="Calibri" panose="020F0502020204030204" pitchFamily="34" charset="0"/>
                <a:cs typeface="Times New Roman" panose="02020603050405020304" pitchFamily="18" charset="0"/>
              </a:rPr>
            </a:br>
            <a:r>
              <a:rPr lang="en-GB" sz="1700" u="sng" dirty="0">
                <a:solidFill>
                  <a:srgbClr val="0563C1"/>
                </a:solidFill>
                <a:effectLst/>
                <a:latin typeface="Comic Sans MS" panose="030F0702030302020204" pitchFamily="66" charset="0"/>
                <a:ea typeface="Calibri" panose="020F0502020204030204" pitchFamily="34" charset="0"/>
                <a:cs typeface="Times New Roman" panose="02020603050405020304" pitchFamily="18" charset="0"/>
                <a:hlinkClick r:id="rId3">
                  <a:extLst>
                    <a:ext uri="{A12FA001-AC4F-418D-AE19-62706E023703}">
                      <ahyp:hlinkClr xmlns:ahyp="http://schemas.microsoft.com/office/drawing/2018/hyperlinkcolor" val="tx"/>
                    </a:ext>
                  </a:extLst>
                </a:hlinkClick>
              </a:rPr>
              <a:t>https://modestfish.com/ocean-facts</a:t>
            </a:r>
            <a:r>
              <a:rPr lang="en-GB" sz="1700" u="sng" dirty="0">
                <a:solidFill>
                  <a:srgbClr val="0070C0"/>
                </a:solidFill>
                <a:effectLst/>
                <a:latin typeface="Comic Sans MS" panose="030F0702030302020204" pitchFamily="66" charset="0"/>
                <a:ea typeface="Calibri" panose="020F0502020204030204" pitchFamily="34" charset="0"/>
                <a:cs typeface="Times New Roman" panose="02020603050405020304" pitchFamily="18" charset="0"/>
                <a:hlinkClick r:id="rId3">
                  <a:extLst>
                    <a:ext uri="{A12FA001-AC4F-418D-AE19-62706E023703}">
                      <ahyp:hlinkClr xmlns:ahyp="http://schemas.microsoft.com/office/drawing/2018/hyperlinkcolor" val="tx"/>
                    </a:ext>
                  </a:extLst>
                </a:hlinkClick>
              </a:rPr>
              <a:t>/</a:t>
            </a:r>
            <a:endParaRPr lang="en-GB" sz="1700" u="sng" dirty="0">
              <a:solidFill>
                <a:srgbClr val="0070C0"/>
              </a:solidFill>
              <a:latin typeface="Comic Sans MS" panose="030F0702030302020204" pitchFamily="66" charset="0"/>
              <a:ea typeface="Calibri" panose="020F0502020204030204" pitchFamily="34" charset="0"/>
              <a:cs typeface="Times New Roman" panose="02020603050405020304" pitchFamily="18" charset="0"/>
            </a:endParaRPr>
          </a:p>
          <a:p>
            <a:pPr>
              <a:spcBef>
                <a:spcPts val="1500"/>
              </a:spcBef>
            </a:pPr>
            <a:r>
              <a:rPr lang="en-GB" sz="1700" dirty="0">
                <a:solidFill>
                  <a:srgbClr val="414042"/>
                </a:solidFill>
                <a:effectLst/>
                <a:latin typeface="Comic Sans MS" panose="030F0702030302020204" pitchFamily="66" charset="0"/>
                <a:ea typeface="Calibri" panose="020F0502020204030204" pitchFamily="34" charset="0"/>
                <a:cs typeface="Times New Roman" panose="02020603050405020304" pitchFamily="18" charset="0"/>
              </a:rPr>
              <a:t>Easy Science for Kids</a:t>
            </a:r>
            <a:br>
              <a:rPr lang="en-GB" sz="1700" dirty="0">
                <a:solidFill>
                  <a:srgbClr val="414042"/>
                </a:solidFill>
                <a:effectLst/>
                <a:latin typeface="Comic Sans MS" panose="030F0702030302020204" pitchFamily="66" charset="0"/>
                <a:ea typeface="Calibri" panose="020F0502020204030204" pitchFamily="34" charset="0"/>
                <a:cs typeface="Times New Roman" panose="02020603050405020304" pitchFamily="18" charset="0"/>
              </a:rPr>
            </a:br>
            <a:r>
              <a:rPr lang="en-GB" sz="1700" u="sng" dirty="0">
                <a:solidFill>
                  <a:srgbClr val="0000FF"/>
                </a:solidFill>
                <a:effectLst/>
                <a:latin typeface="Comic Sans MS" panose="030F0702030302020204" pitchFamily="66" charset="0"/>
                <a:ea typeface="Calibri" panose="020F0502020204030204" pitchFamily="34" charset="0"/>
                <a:cs typeface="Times New Roman" panose="02020603050405020304" pitchFamily="18" charset="0"/>
                <a:hlinkClick r:id="rId4"/>
              </a:rPr>
              <a:t>https://easyscienceforkids.com/all-about-the-oceans-of-the-world/</a:t>
            </a:r>
            <a:endParaRPr lang="en-GB" sz="1700" u="sng" dirty="0">
              <a:latin typeface="Comic Sans MS" panose="030F0702030302020204" pitchFamily="66" charset="0"/>
              <a:ea typeface="Calibri" panose="020F0502020204030204" pitchFamily="34" charset="0"/>
              <a:cs typeface="Times New Roman" panose="02020603050405020304" pitchFamily="18" charset="0"/>
            </a:endParaRPr>
          </a:p>
          <a:p>
            <a:pPr>
              <a:spcBef>
                <a:spcPts val="1500"/>
              </a:spcBef>
            </a:pPr>
            <a:r>
              <a:rPr lang="en-GB" sz="1700" dirty="0">
                <a:solidFill>
                  <a:srgbClr val="414042"/>
                </a:solidFill>
                <a:effectLst/>
                <a:latin typeface="Comic Sans MS" panose="030F0702030302020204" pitchFamily="66" charset="0"/>
                <a:ea typeface="Calibri" panose="020F0502020204030204" pitchFamily="34" charset="0"/>
                <a:cs typeface="Times New Roman" panose="02020603050405020304" pitchFamily="18" charset="0"/>
              </a:rPr>
              <a:t>Ocean Facts! National Geographic for Kids</a:t>
            </a:r>
            <a:br>
              <a:rPr lang="en-GB" sz="1700" dirty="0">
                <a:solidFill>
                  <a:srgbClr val="414042"/>
                </a:solidFill>
                <a:effectLst/>
                <a:latin typeface="Comic Sans MS" panose="030F0702030302020204" pitchFamily="66" charset="0"/>
                <a:ea typeface="Calibri" panose="020F0502020204030204" pitchFamily="34" charset="0"/>
                <a:cs typeface="Times New Roman" panose="02020603050405020304" pitchFamily="18" charset="0"/>
              </a:rPr>
            </a:br>
            <a:r>
              <a:rPr lang="en-GB" sz="1700" u="sng" dirty="0">
                <a:solidFill>
                  <a:srgbClr val="0000FF"/>
                </a:solidFill>
                <a:effectLst/>
                <a:latin typeface="Comic Sans MS" panose="030F0702030302020204" pitchFamily="66" charset="0"/>
                <a:ea typeface="Calibri" panose="020F0502020204030204" pitchFamily="34" charset="0"/>
                <a:cs typeface="Times New Roman" panose="02020603050405020304" pitchFamily="18" charset="0"/>
                <a:hlinkClick r:id="rId5"/>
              </a:rPr>
              <a:t>https://www.natgeokids.com/uk/discover/geography/general-geography/ocean-facts/</a:t>
            </a:r>
            <a:endParaRPr lang="en-GB" sz="1700" u="sng" dirty="0">
              <a:latin typeface="Comic Sans MS" panose="030F0702030302020204" pitchFamily="66" charset="0"/>
              <a:ea typeface="Calibri" panose="020F0502020204030204" pitchFamily="34" charset="0"/>
              <a:cs typeface="Times New Roman" panose="02020603050405020304" pitchFamily="18" charset="0"/>
            </a:endParaRPr>
          </a:p>
          <a:p>
            <a:pPr>
              <a:spcBef>
                <a:spcPts val="1500"/>
              </a:spcBef>
            </a:pPr>
            <a:r>
              <a:rPr lang="en-GB" sz="1700" dirty="0">
                <a:solidFill>
                  <a:srgbClr val="414042"/>
                </a:solidFill>
                <a:effectLst/>
                <a:latin typeface="Comic Sans MS" panose="030F0702030302020204" pitchFamily="66" charset="0"/>
                <a:ea typeface="Calibri" panose="020F0502020204030204" pitchFamily="34" charset="0"/>
                <a:cs typeface="Times New Roman" panose="02020603050405020304" pitchFamily="18" charset="0"/>
              </a:rPr>
              <a:t>NASA Climate Kids Nasa’s Eyes on the Earth</a:t>
            </a:r>
            <a:br>
              <a:rPr lang="en-GB" sz="1700" dirty="0">
                <a:solidFill>
                  <a:srgbClr val="414042"/>
                </a:solidFill>
                <a:effectLst/>
                <a:latin typeface="Comic Sans MS" panose="030F0702030302020204" pitchFamily="66" charset="0"/>
                <a:ea typeface="Calibri" panose="020F0502020204030204" pitchFamily="34" charset="0"/>
                <a:cs typeface="Times New Roman" panose="02020603050405020304" pitchFamily="18" charset="0"/>
              </a:rPr>
            </a:br>
            <a:r>
              <a:rPr lang="en-GB" sz="1700" u="sng" dirty="0">
                <a:solidFill>
                  <a:srgbClr val="0000FF"/>
                </a:solidFill>
                <a:effectLst/>
                <a:latin typeface="Comic Sans MS" panose="030F0702030302020204" pitchFamily="66" charset="0"/>
                <a:ea typeface="Calibri" panose="020F0502020204030204" pitchFamily="34" charset="0"/>
                <a:cs typeface="Times New Roman" panose="02020603050405020304" pitchFamily="18" charset="0"/>
                <a:hlinkClick r:id="rId6"/>
              </a:rPr>
              <a:t>https://climatekids.nasa.gov/ocean/</a:t>
            </a:r>
            <a:endParaRPr lang="en-GB" sz="1700" u="sng" dirty="0">
              <a:latin typeface="Comic Sans MS" panose="030F0702030302020204" pitchFamily="66" charset="0"/>
              <a:ea typeface="Calibri" panose="020F0502020204030204" pitchFamily="34" charset="0"/>
              <a:cs typeface="Times New Roman" panose="02020603050405020304" pitchFamily="18" charset="0"/>
            </a:endParaRPr>
          </a:p>
          <a:p>
            <a:pPr>
              <a:spcBef>
                <a:spcPts val="1500"/>
              </a:spcBef>
            </a:pPr>
            <a:r>
              <a:rPr lang="en-GB" sz="1700" dirty="0">
                <a:solidFill>
                  <a:srgbClr val="414042"/>
                </a:solidFill>
                <a:effectLst/>
                <a:latin typeface="Comic Sans MS" panose="030F0702030302020204" pitchFamily="66" charset="0"/>
                <a:ea typeface="Calibri" panose="020F0502020204030204" pitchFamily="34" charset="0"/>
                <a:cs typeface="Times New Roman" panose="02020603050405020304" pitchFamily="18" charset="0"/>
              </a:rPr>
              <a:t>Earth’s Kids</a:t>
            </a:r>
            <a:br>
              <a:rPr lang="en-GB" sz="1700" dirty="0">
                <a:solidFill>
                  <a:srgbClr val="414042"/>
                </a:solidFill>
                <a:effectLst/>
                <a:latin typeface="Comic Sans MS" panose="030F0702030302020204" pitchFamily="66" charset="0"/>
                <a:ea typeface="Calibri" panose="020F0502020204030204" pitchFamily="34" charset="0"/>
                <a:cs typeface="Times New Roman" panose="02020603050405020304" pitchFamily="18" charset="0"/>
              </a:rPr>
            </a:br>
            <a:r>
              <a:rPr lang="en-GB" sz="1700" u="sng" dirty="0">
                <a:solidFill>
                  <a:srgbClr val="0000FF"/>
                </a:solidFill>
                <a:effectLst/>
                <a:latin typeface="Comic Sans MS" panose="030F0702030302020204" pitchFamily="66" charset="0"/>
                <a:ea typeface="Calibri" panose="020F0502020204030204" pitchFamily="34" charset="0"/>
                <a:cs typeface="Times New Roman" panose="02020603050405020304" pitchFamily="18" charset="0"/>
                <a:hlinkClick r:id="rId7"/>
              </a:rPr>
              <a:t>http://www.earthskids.com/ek_science-marine.htm</a:t>
            </a:r>
            <a:endParaRPr lang="en-GB" sz="1700" dirty="0">
              <a:effectLst/>
              <a:latin typeface="Comic Sans MS" panose="030F0702030302020204" pitchFamily="66" charset="0"/>
              <a:ea typeface="Calibri" panose="020F0502020204030204" pitchFamily="34" charset="0"/>
              <a:cs typeface="Times New Roman" panose="02020603050405020304" pitchFamily="18" charset="0"/>
            </a:endParaRPr>
          </a:p>
        </p:txBody>
      </p:sp>
      <p:pic>
        <p:nvPicPr>
          <p:cNvPr id="5" name="Picture 4" descr="A wave in the ocean&#10;&#10;Description automatically generated with low confidence">
            <a:extLst>
              <a:ext uri="{FF2B5EF4-FFF2-40B4-BE49-F238E27FC236}">
                <a16:creationId xmlns:a16="http://schemas.microsoft.com/office/drawing/2014/main" id="{C5852AA6-C68B-FE4D-A582-21B0A9976670}"/>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8749383" y="1067756"/>
            <a:ext cx="2583901" cy="2583901"/>
          </a:xfrm>
          <a:prstGeom prst="ellipse">
            <a:avLst/>
          </a:prstGeom>
        </p:spPr>
      </p:pic>
    </p:spTree>
    <p:extLst>
      <p:ext uri="{BB962C8B-B14F-4D97-AF65-F5344CB8AC3E}">
        <p14:creationId xmlns:p14="http://schemas.microsoft.com/office/powerpoint/2010/main" val="208625011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a:extLst>
              <a:ext uri="{FF2B5EF4-FFF2-40B4-BE49-F238E27FC236}">
                <a16:creationId xmlns:a16="http://schemas.microsoft.com/office/drawing/2014/main" id="{93D1A8FB-5D2F-7349-B9C9-364CC2D76303}"/>
              </a:ext>
            </a:extLst>
          </p:cNvPr>
          <p:cNvSpPr txBox="1"/>
          <p:nvPr/>
        </p:nvSpPr>
        <p:spPr>
          <a:xfrm>
            <a:off x="11816179" y="7341833"/>
            <a:ext cx="184731" cy="369332"/>
          </a:xfrm>
          <a:prstGeom prst="rect">
            <a:avLst/>
          </a:prstGeom>
          <a:noFill/>
        </p:spPr>
        <p:txBody>
          <a:bodyPr wrap="none" rtlCol="0">
            <a:spAutoFit/>
          </a:bodyPr>
          <a:lstStyle/>
          <a:p>
            <a:endParaRPr lang="en-US" dirty="0"/>
          </a:p>
        </p:txBody>
      </p:sp>
      <p:sp>
        <p:nvSpPr>
          <p:cNvPr id="3" name="TextBox 2">
            <a:extLst>
              <a:ext uri="{FF2B5EF4-FFF2-40B4-BE49-F238E27FC236}">
                <a16:creationId xmlns:a16="http://schemas.microsoft.com/office/drawing/2014/main" id="{D4D3918E-63D9-014F-BEAB-559880B6C35C}"/>
              </a:ext>
            </a:extLst>
          </p:cNvPr>
          <p:cNvSpPr txBox="1"/>
          <p:nvPr/>
        </p:nvSpPr>
        <p:spPr>
          <a:xfrm>
            <a:off x="11441151" y="3888059"/>
            <a:ext cx="184731" cy="369332"/>
          </a:xfrm>
          <a:prstGeom prst="rect">
            <a:avLst/>
          </a:prstGeom>
          <a:noFill/>
        </p:spPr>
        <p:txBody>
          <a:bodyPr wrap="none" rtlCol="0">
            <a:spAutoFit/>
          </a:bodyPr>
          <a:lstStyle/>
          <a:p>
            <a:endParaRPr lang="en-US" dirty="0"/>
          </a:p>
        </p:txBody>
      </p:sp>
      <p:sp>
        <p:nvSpPr>
          <p:cNvPr id="65" name="TextBox 64">
            <a:extLst>
              <a:ext uri="{FF2B5EF4-FFF2-40B4-BE49-F238E27FC236}">
                <a16:creationId xmlns:a16="http://schemas.microsoft.com/office/drawing/2014/main" id="{493B7A0F-FA6F-374B-8243-C3A8C00C3E1B}"/>
              </a:ext>
            </a:extLst>
          </p:cNvPr>
          <p:cNvSpPr txBox="1"/>
          <p:nvPr/>
        </p:nvSpPr>
        <p:spPr>
          <a:xfrm>
            <a:off x="-314793" y="5306518"/>
            <a:ext cx="184731" cy="369332"/>
          </a:xfrm>
          <a:prstGeom prst="rect">
            <a:avLst/>
          </a:prstGeom>
          <a:noFill/>
        </p:spPr>
        <p:txBody>
          <a:bodyPr wrap="none" rtlCol="0">
            <a:spAutoFit/>
          </a:bodyPr>
          <a:lstStyle/>
          <a:p>
            <a:endParaRPr lang="en-US" dirty="0"/>
          </a:p>
        </p:txBody>
      </p:sp>
      <p:sp>
        <p:nvSpPr>
          <p:cNvPr id="8" name="Rectangle 10">
            <a:extLst>
              <a:ext uri="{FF2B5EF4-FFF2-40B4-BE49-F238E27FC236}">
                <a16:creationId xmlns:a16="http://schemas.microsoft.com/office/drawing/2014/main" id="{002F370B-96DF-924B-B190-D91971DEACB2}"/>
              </a:ext>
            </a:extLst>
          </p:cNvPr>
          <p:cNvSpPr>
            <a:spLocks noChangeArrowheads="1"/>
          </p:cNvSpPr>
          <p:nvPr/>
        </p:nvSpPr>
        <p:spPr bwMode="auto">
          <a:xfrm>
            <a:off x="1123923" y="742382"/>
            <a:ext cx="12191999" cy="603248"/>
          </a:xfrm>
          <a:prstGeom prst="rect">
            <a:avLst/>
          </a:prstGeom>
          <a:noFill/>
          <a:ln>
            <a:noFill/>
          </a:ln>
          <a:effectLst/>
        </p:spPr>
        <p:txBody>
          <a:bodyPr>
            <a:noAutofit/>
          </a:bodyPr>
          <a:lstStyle>
            <a:lvl1pPr>
              <a:spcBef>
                <a:spcPct val="20000"/>
              </a:spcBef>
              <a:buChar char="•"/>
              <a:defRPr sz="3200">
                <a:solidFill>
                  <a:schemeClr val="tx1"/>
                </a:solidFill>
                <a:latin typeface="Comic Sans MS" panose="030F07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7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7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7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9pPr>
          </a:lstStyle>
          <a:p>
            <a:pPr eaLnBrk="1" hangingPunct="1">
              <a:lnSpc>
                <a:spcPct val="95000"/>
              </a:lnSpc>
              <a:spcBef>
                <a:spcPct val="0"/>
              </a:spcBef>
              <a:buFontTx/>
              <a:buNone/>
              <a:defRPr/>
            </a:pPr>
            <a:r>
              <a:rPr lang="en-GB" altLang="en-US" sz="2396" dirty="0">
                <a:solidFill>
                  <a:srgbClr val="414042"/>
                </a:solidFill>
              </a:rPr>
              <a:t>Click on the links below to find out more about </a:t>
            </a:r>
            <a:r>
              <a:rPr lang="en-GB" altLang="en-US" sz="2396" b="1" dirty="0">
                <a:solidFill>
                  <a:srgbClr val="414042"/>
                </a:solidFill>
              </a:rPr>
              <a:t>navigation</a:t>
            </a:r>
          </a:p>
        </p:txBody>
      </p:sp>
      <p:sp>
        <p:nvSpPr>
          <p:cNvPr id="6" name="TextBox 5">
            <a:extLst>
              <a:ext uri="{FF2B5EF4-FFF2-40B4-BE49-F238E27FC236}">
                <a16:creationId xmlns:a16="http://schemas.microsoft.com/office/drawing/2014/main" id="{4A8F4692-BD0A-95A5-498A-751C41F6C96B}"/>
              </a:ext>
            </a:extLst>
          </p:cNvPr>
          <p:cNvSpPr txBox="1"/>
          <p:nvPr/>
        </p:nvSpPr>
        <p:spPr>
          <a:xfrm>
            <a:off x="1123923" y="1482394"/>
            <a:ext cx="10085071" cy="4193456"/>
          </a:xfrm>
          <a:prstGeom prst="rect">
            <a:avLst/>
          </a:prstGeom>
          <a:noFill/>
        </p:spPr>
        <p:txBody>
          <a:bodyPr wrap="square">
            <a:spAutoFit/>
          </a:bodyPr>
          <a:lstStyle/>
          <a:p>
            <a:pPr>
              <a:spcBef>
                <a:spcPts val="1500"/>
              </a:spcBef>
            </a:pPr>
            <a:r>
              <a:rPr lang="en-GB" sz="1700" dirty="0">
                <a:solidFill>
                  <a:srgbClr val="414042"/>
                </a:solidFill>
                <a:effectLst/>
                <a:latin typeface="Comic Sans MS" panose="030F0702030302020204" pitchFamily="66" charset="0"/>
                <a:ea typeface="Calibri" panose="020F0502020204030204" pitchFamily="34" charset="0"/>
                <a:cs typeface="Times New Roman" panose="02020603050405020304" pitchFamily="18" charset="0"/>
              </a:rPr>
              <a:t>Boat Safe Kids</a:t>
            </a:r>
            <a:br>
              <a:rPr lang="en-GB" sz="1700" dirty="0">
                <a:solidFill>
                  <a:srgbClr val="414042"/>
                </a:solidFill>
                <a:effectLst/>
                <a:latin typeface="Comic Sans MS" panose="030F0702030302020204" pitchFamily="66" charset="0"/>
                <a:ea typeface="Calibri" panose="020F0502020204030204" pitchFamily="34" charset="0"/>
                <a:cs typeface="Times New Roman" panose="02020603050405020304" pitchFamily="18" charset="0"/>
              </a:rPr>
            </a:br>
            <a:r>
              <a:rPr lang="en-GB" sz="1700" u="sng" dirty="0">
                <a:solidFill>
                  <a:srgbClr val="0000FF"/>
                </a:solidFill>
                <a:effectLst/>
                <a:latin typeface="Comic Sans MS" panose="030F0702030302020204" pitchFamily="66" charset="0"/>
                <a:ea typeface="Calibri" panose="020F0502020204030204" pitchFamily="34" charset="0"/>
                <a:cs typeface="Times New Roman" panose="02020603050405020304" pitchFamily="18" charset="0"/>
                <a:hlinkClick r:id="rId3"/>
              </a:rPr>
              <a:t>https://www.boatsafe.com/history-navigation/</a:t>
            </a:r>
            <a:endParaRPr lang="en-GB" sz="1700" u="sng" dirty="0">
              <a:latin typeface="Comic Sans MS" panose="030F0702030302020204" pitchFamily="66" charset="0"/>
              <a:ea typeface="Calibri" panose="020F0502020204030204" pitchFamily="34" charset="0"/>
              <a:cs typeface="Times New Roman" panose="02020603050405020304" pitchFamily="18" charset="0"/>
            </a:endParaRPr>
          </a:p>
          <a:p>
            <a:pPr>
              <a:spcBef>
                <a:spcPts val="1500"/>
              </a:spcBef>
            </a:pPr>
            <a:r>
              <a:rPr lang="en-GB" sz="1700" dirty="0">
                <a:solidFill>
                  <a:srgbClr val="414042"/>
                </a:solidFill>
                <a:effectLst/>
                <a:latin typeface="Comic Sans MS" panose="030F0702030302020204" pitchFamily="66" charset="0"/>
                <a:ea typeface="Calibri" panose="020F0502020204030204" pitchFamily="34" charset="0"/>
                <a:cs typeface="Times New Roman" panose="02020603050405020304" pitchFamily="18" charset="0"/>
              </a:rPr>
              <a:t>The Natural Navigator</a:t>
            </a:r>
            <a:br>
              <a:rPr lang="en-GB" sz="1700" dirty="0">
                <a:solidFill>
                  <a:srgbClr val="414042"/>
                </a:solidFill>
                <a:effectLst/>
                <a:latin typeface="Comic Sans MS" panose="030F0702030302020204" pitchFamily="66" charset="0"/>
                <a:ea typeface="Calibri" panose="020F0502020204030204" pitchFamily="34" charset="0"/>
                <a:cs typeface="Times New Roman" panose="02020603050405020304" pitchFamily="18" charset="0"/>
              </a:rPr>
            </a:br>
            <a:r>
              <a:rPr lang="en-GB" sz="1700" u="sng" dirty="0">
                <a:solidFill>
                  <a:srgbClr val="0000FF"/>
                </a:solidFill>
                <a:effectLst/>
                <a:latin typeface="Comic Sans MS" panose="030F0702030302020204" pitchFamily="66" charset="0"/>
                <a:ea typeface="Calibri" panose="020F0502020204030204" pitchFamily="34" charset="0"/>
                <a:cs typeface="Times New Roman" panose="02020603050405020304" pitchFamily="18" charset="0"/>
                <a:hlinkClick r:id="rId4"/>
              </a:rPr>
              <a:t>https://www.naturalnavigator.com/find-your-way-using/stars</a:t>
            </a:r>
            <a:endParaRPr lang="en-GB" sz="1700" u="sng" dirty="0">
              <a:latin typeface="Comic Sans MS" panose="030F0702030302020204" pitchFamily="66" charset="0"/>
              <a:ea typeface="Calibri" panose="020F0502020204030204" pitchFamily="34" charset="0"/>
              <a:cs typeface="Times New Roman" panose="02020603050405020304" pitchFamily="18" charset="0"/>
            </a:endParaRPr>
          </a:p>
          <a:p>
            <a:pPr>
              <a:spcBef>
                <a:spcPts val="1500"/>
              </a:spcBef>
            </a:pPr>
            <a:r>
              <a:rPr lang="en-GB" sz="1700" dirty="0">
                <a:solidFill>
                  <a:srgbClr val="414042"/>
                </a:solidFill>
                <a:effectLst/>
                <a:latin typeface="Comic Sans MS" panose="030F0702030302020204" pitchFamily="66" charset="0"/>
                <a:ea typeface="Calibri" panose="020F0502020204030204" pitchFamily="34" charset="0"/>
                <a:cs typeface="Times New Roman" panose="02020603050405020304" pitchFamily="18" charset="0"/>
              </a:rPr>
              <a:t>How do you navigate using the stars?</a:t>
            </a:r>
            <a:br>
              <a:rPr lang="en-GB" sz="1700" dirty="0">
                <a:solidFill>
                  <a:srgbClr val="414042"/>
                </a:solidFill>
                <a:effectLst/>
                <a:latin typeface="Comic Sans MS" panose="030F0702030302020204" pitchFamily="66" charset="0"/>
                <a:ea typeface="Calibri" panose="020F0502020204030204" pitchFamily="34" charset="0"/>
                <a:cs typeface="Times New Roman" panose="02020603050405020304" pitchFamily="18" charset="0"/>
              </a:rPr>
            </a:br>
            <a:r>
              <a:rPr lang="en-GB" sz="1700" u="sng" dirty="0">
                <a:solidFill>
                  <a:srgbClr val="0000FF"/>
                </a:solidFill>
                <a:effectLst/>
                <a:latin typeface="Comic Sans MS" panose="030F0702030302020204" pitchFamily="66" charset="0"/>
                <a:ea typeface="Calibri" panose="020F0502020204030204" pitchFamily="34" charset="0"/>
                <a:cs typeface="Times New Roman" panose="02020603050405020304" pitchFamily="18" charset="0"/>
                <a:hlinkClick r:id="rId5"/>
              </a:rPr>
              <a:t>https://www.youtube.com/watch?v=Bh5kHTBr0gU</a:t>
            </a:r>
            <a:endParaRPr lang="en-GB" sz="1700" u="sng" dirty="0">
              <a:solidFill>
                <a:srgbClr val="0000FF"/>
              </a:solidFill>
              <a:effectLst/>
              <a:latin typeface="Comic Sans MS" panose="030F0702030302020204" pitchFamily="66" charset="0"/>
              <a:ea typeface="Calibri" panose="020F0502020204030204" pitchFamily="34" charset="0"/>
              <a:cs typeface="Times New Roman" panose="02020603050405020304" pitchFamily="18" charset="0"/>
            </a:endParaRPr>
          </a:p>
          <a:p>
            <a:pPr>
              <a:spcBef>
                <a:spcPts val="1500"/>
              </a:spcBef>
            </a:pPr>
            <a:r>
              <a:rPr lang="en-GB" sz="1700" dirty="0">
                <a:solidFill>
                  <a:srgbClr val="414042"/>
                </a:solidFill>
                <a:effectLst/>
                <a:latin typeface="Comic Sans MS" panose="030F0702030302020204" pitchFamily="66" charset="0"/>
                <a:ea typeface="Calibri" panose="020F0502020204030204" pitchFamily="34" charset="0"/>
                <a:cs typeface="Times New Roman" panose="02020603050405020304" pitchFamily="18" charset="0"/>
              </a:rPr>
              <a:t>BBC History</a:t>
            </a:r>
            <a:br>
              <a:rPr lang="en-GB" sz="1700" dirty="0">
                <a:solidFill>
                  <a:srgbClr val="414042"/>
                </a:solidFill>
                <a:effectLst/>
                <a:latin typeface="Comic Sans MS" panose="030F0702030302020204" pitchFamily="66" charset="0"/>
                <a:ea typeface="Calibri" panose="020F0502020204030204" pitchFamily="34" charset="0"/>
                <a:cs typeface="Times New Roman" panose="02020603050405020304" pitchFamily="18" charset="0"/>
              </a:rPr>
            </a:br>
            <a:r>
              <a:rPr lang="en-GB" sz="1700" u="sng" dirty="0">
                <a:solidFill>
                  <a:srgbClr val="0000FF"/>
                </a:solidFill>
                <a:effectLst/>
                <a:latin typeface="Comic Sans MS" panose="030F0702030302020204" pitchFamily="66" charset="0"/>
                <a:ea typeface="Calibri" panose="020F0502020204030204" pitchFamily="34" charset="0"/>
                <a:cs typeface="Times New Roman" panose="02020603050405020304" pitchFamily="18" charset="0"/>
                <a:hlinkClick r:id="rId6"/>
              </a:rPr>
              <a:t>https://www.bbc.co.uk/history/british/empire_seapower/launch_ani_navigation.shtml</a:t>
            </a:r>
            <a:endParaRPr lang="en-GB" sz="1700" u="sng" dirty="0">
              <a:latin typeface="Comic Sans MS" panose="030F0702030302020204" pitchFamily="66" charset="0"/>
              <a:ea typeface="Calibri" panose="020F0502020204030204" pitchFamily="34" charset="0"/>
              <a:cs typeface="Times New Roman" panose="02020603050405020304" pitchFamily="18" charset="0"/>
            </a:endParaRPr>
          </a:p>
          <a:p>
            <a:pPr>
              <a:spcBef>
                <a:spcPts val="1500"/>
              </a:spcBef>
            </a:pPr>
            <a:r>
              <a:rPr lang="en-GB" sz="1700" dirty="0">
                <a:solidFill>
                  <a:srgbClr val="414042"/>
                </a:solidFill>
                <a:effectLst/>
                <a:latin typeface="Comic Sans MS" panose="030F0702030302020204" pitchFamily="66" charset="0"/>
                <a:ea typeface="Calibri" panose="020F0502020204030204" pitchFamily="34" charset="0"/>
                <a:cs typeface="Times New Roman" panose="02020603050405020304" pitchFamily="18" charset="0"/>
              </a:rPr>
              <a:t>The Curious Engineer Sea Navigation</a:t>
            </a:r>
            <a:br>
              <a:rPr lang="en-GB" sz="1700" dirty="0">
                <a:solidFill>
                  <a:srgbClr val="414042"/>
                </a:solidFill>
                <a:effectLst/>
                <a:latin typeface="Comic Sans MS" panose="030F0702030302020204" pitchFamily="66" charset="0"/>
                <a:ea typeface="Calibri" panose="020F0502020204030204" pitchFamily="34" charset="0"/>
                <a:cs typeface="Times New Roman" panose="02020603050405020304" pitchFamily="18" charset="0"/>
              </a:rPr>
            </a:br>
            <a:r>
              <a:rPr lang="en-GB" sz="1700" u="sng" dirty="0">
                <a:solidFill>
                  <a:srgbClr val="0000FF"/>
                </a:solidFill>
                <a:effectLst/>
                <a:latin typeface="Comic Sans MS" panose="030F0702030302020204" pitchFamily="66" charset="0"/>
                <a:ea typeface="Calibri" panose="020F0502020204030204" pitchFamily="34" charset="0"/>
                <a:cs typeface="Times New Roman" panose="02020603050405020304" pitchFamily="18" charset="0"/>
                <a:hlinkClick r:id="rId7"/>
              </a:rPr>
              <a:t>https://www.youtube.com/watch?v=4DlNhbkPiYY</a:t>
            </a:r>
            <a:endParaRPr lang="en-GB" sz="1700" u="sng" dirty="0">
              <a:latin typeface="Comic Sans MS" panose="030F0702030302020204" pitchFamily="66" charset="0"/>
              <a:ea typeface="Calibri" panose="020F0502020204030204" pitchFamily="34" charset="0"/>
              <a:cs typeface="Times New Roman" panose="02020603050405020304" pitchFamily="18" charset="0"/>
            </a:endParaRPr>
          </a:p>
          <a:p>
            <a:pPr>
              <a:spcBef>
                <a:spcPts val="1500"/>
              </a:spcBef>
            </a:pPr>
            <a:r>
              <a:rPr lang="en-GB" sz="1700" dirty="0" err="1">
                <a:solidFill>
                  <a:srgbClr val="414042"/>
                </a:solidFill>
                <a:effectLst/>
                <a:latin typeface="Comic Sans MS" panose="030F0702030302020204" pitchFamily="66" charset="0"/>
                <a:ea typeface="Calibri" panose="020F0502020204030204" pitchFamily="34" charset="0"/>
                <a:cs typeface="Times New Roman" panose="02020603050405020304" pitchFamily="18" charset="0"/>
              </a:rPr>
              <a:t>esa</a:t>
            </a:r>
            <a:r>
              <a:rPr lang="en-GB" sz="1700" dirty="0">
                <a:solidFill>
                  <a:srgbClr val="414042"/>
                </a:solidFill>
                <a:effectLst/>
                <a:latin typeface="Comic Sans MS" panose="030F0702030302020204" pitchFamily="66" charset="0"/>
                <a:ea typeface="Calibri" panose="020F0502020204030204" pitchFamily="34" charset="0"/>
                <a:cs typeface="Times New Roman" panose="02020603050405020304" pitchFamily="18" charset="0"/>
              </a:rPr>
              <a:t> kids</a:t>
            </a:r>
            <a:br>
              <a:rPr lang="en-GB" sz="1700" dirty="0">
                <a:solidFill>
                  <a:srgbClr val="414042"/>
                </a:solidFill>
                <a:effectLst/>
                <a:latin typeface="Comic Sans MS" panose="030F0702030302020204" pitchFamily="66" charset="0"/>
                <a:ea typeface="Calibri" panose="020F0502020204030204" pitchFamily="34" charset="0"/>
                <a:cs typeface="Times New Roman" panose="02020603050405020304" pitchFamily="18" charset="0"/>
              </a:rPr>
            </a:br>
            <a:r>
              <a:rPr lang="en-GB" sz="1700" u="sng" dirty="0">
                <a:solidFill>
                  <a:srgbClr val="0000FF"/>
                </a:solidFill>
                <a:effectLst/>
                <a:latin typeface="Comic Sans MS" panose="030F0702030302020204" pitchFamily="66" charset="0"/>
                <a:ea typeface="Calibri" panose="020F0502020204030204" pitchFamily="34" charset="0"/>
                <a:cs typeface="Times New Roman" panose="02020603050405020304" pitchFamily="18" charset="0"/>
                <a:hlinkClick r:id="rId8"/>
              </a:rPr>
              <a:t>https://www.esa.int/kids/en/learn/Technology/Useful_space/Satellite_navigation</a:t>
            </a:r>
            <a:endParaRPr lang="en-GB" sz="1700" dirty="0">
              <a:effectLst/>
              <a:latin typeface="Comic Sans MS" panose="030F0702030302020204" pitchFamily="66" charset="0"/>
              <a:ea typeface="Calibri" panose="020F0502020204030204" pitchFamily="34" charset="0"/>
              <a:cs typeface="Times New Roman" panose="02020603050405020304" pitchFamily="18" charset="0"/>
            </a:endParaRPr>
          </a:p>
        </p:txBody>
      </p:sp>
      <p:sp>
        <p:nvSpPr>
          <p:cNvPr id="9" name="Text Box 18">
            <a:extLst>
              <a:ext uri="{FF2B5EF4-FFF2-40B4-BE49-F238E27FC236}">
                <a16:creationId xmlns:a16="http://schemas.microsoft.com/office/drawing/2014/main" id="{3FAB3F60-014F-3F4A-9126-5E8AAB6C80C0}"/>
              </a:ext>
            </a:extLst>
          </p:cNvPr>
          <p:cNvSpPr txBox="1">
            <a:spLocks noChangeArrowheads="1"/>
          </p:cNvSpPr>
          <p:nvPr/>
        </p:nvSpPr>
        <p:spPr bwMode="auto">
          <a:xfrm>
            <a:off x="506900" y="6101957"/>
            <a:ext cx="10598150" cy="292388"/>
          </a:xfrm>
          <a:prstGeom prst="rect">
            <a:avLst/>
          </a:prstGeom>
          <a:noFill/>
          <a:ln>
            <a:noFill/>
          </a:ln>
          <a:effectLst/>
        </p:spPr>
        <p:txBody>
          <a:bodyPr>
            <a:spAutoFit/>
          </a:bodyPr>
          <a:lstStyle>
            <a:lvl1pPr>
              <a:spcBef>
                <a:spcPct val="20000"/>
              </a:spcBef>
              <a:buChar char="•"/>
              <a:defRPr sz="3200">
                <a:solidFill>
                  <a:schemeClr val="tx1"/>
                </a:solidFill>
                <a:latin typeface="Comic Sans MS" panose="030F07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7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7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7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9pPr>
          </a:lstStyle>
          <a:p>
            <a:pPr eaLnBrk="1" hangingPunct="1">
              <a:spcBef>
                <a:spcPct val="50000"/>
              </a:spcBef>
              <a:buFontTx/>
              <a:buNone/>
              <a:defRPr/>
            </a:pPr>
            <a:r>
              <a:rPr lang="en-GB" altLang="en-US" sz="1300" i="1" dirty="0">
                <a:solidFill>
                  <a:srgbClr val="414042"/>
                </a:solidFill>
                <a:latin typeface="Arial Narrow" panose="020B0604020202020204" pitchFamily="34" charset="0"/>
                <a:cs typeface="Arial Narrow" panose="020B0604020202020204" pitchFamily="34" charset="0"/>
              </a:rPr>
              <a:t>NB: Some of these websites are based in other countries so watch out for different spelling.</a:t>
            </a:r>
          </a:p>
        </p:txBody>
      </p:sp>
      <p:pic>
        <p:nvPicPr>
          <p:cNvPr id="4" name="Picture 3" descr="A picture containing compass&#10;&#10;Description automatically generated">
            <a:extLst>
              <a:ext uri="{FF2B5EF4-FFF2-40B4-BE49-F238E27FC236}">
                <a16:creationId xmlns:a16="http://schemas.microsoft.com/office/drawing/2014/main" id="{8BFD93BF-F5FC-3348-A224-2673E26ADDA0}"/>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8756937" y="1075310"/>
            <a:ext cx="2576347" cy="2576347"/>
          </a:xfrm>
          <a:prstGeom prst="ellipse">
            <a:avLst/>
          </a:prstGeom>
        </p:spPr>
      </p:pic>
    </p:spTree>
    <p:extLst>
      <p:ext uri="{BB962C8B-B14F-4D97-AF65-F5344CB8AC3E}">
        <p14:creationId xmlns:p14="http://schemas.microsoft.com/office/powerpoint/2010/main" val="163441099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26032633-BE41-AF4B-A356-06EC88700DC6}"/>
              </a:ext>
            </a:extLst>
          </p:cNvPr>
          <p:cNvSpPr txBox="1">
            <a:spLocks/>
          </p:cNvSpPr>
          <p:nvPr/>
        </p:nvSpPr>
        <p:spPr>
          <a:xfrm>
            <a:off x="0" y="5508338"/>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500" b="1" dirty="0">
                <a:solidFill>
                  <a:schemeClr val="bg1"/>
                </a:solidFill>
                <a:latin typeface="Comic Sans MS" panose="030F0902030302020204" pitchFamily="66" charset="0"/>
                <a:cs typeface="Arial" panose="020B0604020202020204" pitchFamily="34" charset="0"/>
              </a:rPr>
              <a:t>Well done!</a:t>
            </a:r>
          </a:p>
        </p:txBody>
      </p:sp>
      <p:pic>
        <p:nvPicPr>
          <p:cNvPr id="11" name="Picture 10" descr="A picture containing text, clipart&#10;&#10;Description automatically generated">
            <a:extLst>
              <a:ext uri="{FF2B5EF4-FFF2-40B4-BE49-F238E27FC236}">
                <a16:creationId xmlns:a16="http://schemas.microsoft.com/office/drawing/2014/main" id="{33D0A675-D815-0B42-B7C1-CE32046CF3D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78685" y="6483694"/>
            <a:ext cx="944078" cy="259243"/>
          </a:xfrm>
          <a:prstGeom prst="rect">
            <a:avLst/>
          </a:prstGeom>
        </p:spPr>
      </p:pic>
      <p:sp>
        <p:nvSpPr>
          <p:cNvPr id="12" name="Subtitle 2">
            <a:extLst>
              <a:ext uri="{FF2B5EF4-FFF2-40B4-BE49-F238E27FC236}">
                <a16:creationId xmlns:a16="http://schemas.microsoft.com/office/drawing/2014/main" id="{B53D07D4-A2E2-1942-BED9-A705B16CD35D}"/>
              </a:ext>
            </a:extLst>
          </p:cNvPr>
          <p:cNvSpPr txBox="1">
            <a:spLocks/>
          </p:cNvSpPr>
          <p:nvPr/>
        </p:nvSpPr>
        <p:spPr>
          <a:xfrm>
            <a:off x="82569" y="6547270"/>
            <a:ext cx="4389113" cy="3590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800" dirty="0">
                <a:solidFill>
                  <a:schemeClr val="bg1"/>
                </a:solidFill>
                <a:latin typeface="Arial" panose="020B0604020202020204" pitchFamily="34" charset="0"/>
                <a:cs typeface="Arial" panose="020B0604020202020204" pitchFamily="34" charset="0"/>
              </a:rPr>
              <a:t>Copyright © 2022 </a:t>
            </a:r>
            <a:r>
              <a:rPr lang="en-GB" sz="800" dirty="0" err="1">
                <a:solidFill>
                  <a:schemeClr val="bg1"/>
                </a:solidFill>
                <a:latin typeface="Arial" panose="020B0604020202020204" pitchFamily="34" charset="0"/>
                <a:cs typeface="Arial" panose="020B0604020202020204" pitchFamily="34" charset="0"/>
              </a:rPr>
              <a:t>iChild</a:t>
            </a:r>
            <a:r>
              <a:rPr lang="en-GB" sz="800" dirty="0">
                <a:solidFill>
                  <a:schemeClr val="bg1"/>
                </a:solidFill>
                <a:latin typeface="Arial" panose="020B0604020202020204" pitchFamily="34" charset="0"/>
                <a:cs typeface="Arial" panose="020B0604020202020204" pitchFamily="34" charset="0"/>
              </a:rPr>
              <a:t> and its licensors. All rights reserved. Not for commercial use.</a:t>
            </a:r>
          </a:p>
        </p:txBody>
      </p:sp>
      <p:grpSp>
        <p:nvGrpSpPr>
          <p:cNvPr id="2" name="Group 1">
            <a:extLst>
              <a:ext uri="{FF2B5EF4-FFF2-40B4-BE49-F238E27FC236}">
                <a16:creationId xmlns:a16="http://schemas.microsoft.com/office/drawing/2014/main" id="{81BA336E-FCDB-1643-BF8A-192B249951A8}"/>
              </a:ext>
            </a:extLst>
          </p:cNvPr>
          <p:cNvGrpSpPr/>
          <p:nvPr/>
        </p:nvGrpSpPr>
        <p:grpSpPr>
          <a:xfrm>
            <a:off x="1467614" y="2168005"/>
            <a:ext cx="9252638" cy="2876016"/>
            <a:chOff x="-4135" y="1843788"/>
            <a:chExt cx="12196135" cy="3790950"/>
          </a:xfrm>
        </p:grpSpPr>
        <p:sp>
          <p:nvSpPr>
            <p:cNvPr id="10" name="Rectangle 9">
              <a:extLst>
                <a:ext uri="{FF2B5EF4-FFF2-40B4-BE49-F238E27FC236}">
                  <a16:creationId xmlns:a16="http://schemas.microsoft.com/office/drawing/2014/main" id="{6A4DEC9C-06E1-7A4D-9515-B948DA14EF50}"/>
                </a:ext>
              </a:extLst>
            </p:cNvPr>
            <p:cNvSpPr/>
            <p:nvPr/>
          </p:nvSpPr>
          <p:spPr>
            <a:xfrm>
              <a:off x="-4135" y="1843788"/>
              <a:ext cx="12196135" cy="3790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pic>
          <p:nvPicPr>
            <p:cNvPr id="13" name="Picture 6">
              <a:extLst>
                <a:ext uri="{FF2B5EF4-FFF2-40B4-BE49-F238E27FC236}">
                  <a16:creationId xmlns:a16="http://schemas.microsoft.com/office/drawing/2014/main" id="{1A7B79BE-3DB8-E949-AB81-7A46B8B43DF5}"/>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2743201" y="1911350"/>
              <a:ext cx="6589642" cy="365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5" descr="Alice at Home">
              <a:extLst>
                <a:ext uri="{FF2B5EF4-FFF2-40B4-BE49-F238E27FC236}">
                  <a16:creationId xmlns:a16="http://schemas.microsoft.com/office/drawing/2014/main" id="{EFFB4E56-5505-3C4A-9D25-214E352E6732}"/>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0" y="1911350"/>
              <a:ext cx="2643187" cy="3703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solidFill>
                    <a:srgbClr val="000000"/>
                  </a:solidFill>
                  <a:miter lim="800000"/>
                  <a:headEnd/>
                  <a:tailEnd/>
                </a14:hiddenLine>
              </a:ext>
            </a:extLst>
          </p:spPr>
        </p:pic>
        <p:pic>
          <p:nvPicPr>
            <p:cNvPr id="17" name="Picture 10" descr="Mabel at Home">
              <a:extLst>
                <a:ext uri="{FF2B5EF4-FFF2-40B4-BE49-F238E27FC236}">
                  <a16:creationId xmlns:a16="http://schemas.microsoft.com/office/drawing/2014/main" id="{86955245-ADF4-CC43-959D-01C41FCDF76F}"/>
                </a:ext>
              </a:extLst>
            </p:cNvPr>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9430582" y="1898358"/>
              <a:ext cx="2745062" cy="3668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4" name="Title 1">
            <a:extLst>
              <a:ext uri="{FF2B5EF4-FFF2-40B4-BE49-F238E27FC236}">
                <a16:creationId xmlns:a16="http://schemas.microsoft.com/office/drawing/2014/main" id="{E3C2662B-E38D-0741-A266-7749E029D567}"/>
              </a:ext>
            </a:extLst>
          </p:cNvPr>
          <p:cNvSpPr txBox="1">
            <a:spLocks/>
          </p:cNvSpPr>
          <p:nvPr/>
        </p:nvSpPr>
        <p:spPr>
          <a:xfrm>
            <a:off x="-2" y="435932"/>
            <a:ext cx="12192002" cy="1951816"/>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600"/>
              </a:spcBef>
            </a:pPr>
            <a:r>
              <a:rPr lang="en-GB" sz="4000" b="1" dirty="0">
                <a:solidFill>
                  <a:schemeClr val="bg1"/>
                </a:solidFill>
                <a:latin typeface="Comic Sans MS" panose="030F0902030302020204" pitchFamily="66" charset="0"/>
                <a:cs typeface="Arial" panose="020B0604020202020204" pitchFamily="34" charset="0"/>
              </a:rPr>
              <a:t>Titanic – Non-fiction</a:t>
            </a:r>
          </a:p>
          <a:p>
            <a:pPr algn="ctr">
              <a:lnSpc>
                <a:spcPct val="100000"/>
              </a:lnSpc>
              <a:spcBef>
                <a:spcPts val="600"/>
              </a:spcBef>
            </a:pPr>
            <a:r>
              <a:rPr lang="en-GB" sz="3000" dirty="0">
                <a:solidFill>
                  <a:schemeClr val="bg1"/>
                </a:solidFill>
                <a:latin typeface="Comic Sans MS" panose="030F0702030302020204" pitchFamily="66" charset="0"/>
              </a:rPr>
              <a:t>T</a:t>
            </a:r>
            <a:r>
              <a:rPr lang="en-GB" sz="3000" dirty="0">
                <a:solidFill>
                  <a:schemeClr val="bg1"/>
                </a:solidFill>
                <a:latin typeface="Comic Sans MS" panose="030F0902030302020204" pitchFamily="66" charset="0"/>
                <a:cs typeface="Arial" panose="020B0604020202020204" pitchFamily="34" charset="0"/>
              </a:rPr>
              <a:t>he Teaching Sequence for Writing</a:t>
            </a:r>
            <a:endParaRPr lang="en-GB" sz="3000" dirty="0">
              <a:solidFill>
                <a:schemeClr val="bg1"/>
              </a:solidFill>
              <a:latin typeface="Comic Sans MS" panose="030F0702030302020204" pitchFamily="66" charset="0"/>
            </a:endParaRPr>
          </a:p>
          <a:p>
            <a:pPr algn="ctr">
              <a:lnSpc>
                <a:spcPct val="100000"/>
              </a:lnSpc>
              <a:spcBef>
                <a:spcPts val="600"/>
              </a:spcBef>
            </a:pPr>
            <a:endParaRPr lang="en-GB" sz="4000" b="1" dirty="0">
              <a:solidFill>
                <a:schemeClr val="bg1"/>
              </a:solidFill>
              <a:latin typeface="Comic Sans MS" panose="030F0902030302020204" pitchFamily="66" charset="0"/>
              <a:cs typeface="Arial" panose="020B0604020202020204" pitchFamily="34" charset="0"/>
            </a:endParaRPr>
          </a:p>
        </p:txBody>
      </p:sp>
    </p:spTree>
    <p:extLst>
      <p:ext uri="{BB962C8B-B14F-4D97-AF65-F5344CB8AC3E}">
        <p14:creationId xmlns:p14="http://schemas.microsoft.com/office/powerpoint/2010/main" val="100046807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a:extLst>
              <a:ext uri="{FF2B5EF4-FFF2-40B4-BE49-F238E27FC236}">
                <a16:creationId xmlns:a16="http://schemas.microsoft.com/office/drawing/2014/main" id="{93D1A8FB-5D2F-7349-B9C9-364CC2D76303}"/>
              </a:ext>
            </a:extLst>
          </p:cNvPr>
          <p:cNvSpPr txBox="1"/>
          <p:nvPr/>
        </p:nvSpPr>
        <p:spPr>
          <a:xfrm>
            <a:off x="11816179" y="7341833"/>
            <a:ext cx="184731" cy="369332"/>
          </a:xfrm>
          <a:prstGeom prst="rect">
            <a:avLst/>
          </a:prstGeom>
          <a:noFill/>
        </p:spPr>
        <p:txBody>
          <a:bodyPr wrap="none" rtlCol="0">
            <a:spAutoFit/>
          </a:bodyPr>
          <a:lstStyle/>
          <a:p>
            <a:endParaRPr lang="en-US" dirty="0"/>
          </a:p>
        </p:txBody>
      </p:sp>
      <p:sp>
        <p:nvSpPr>
          <p:cNvPr id="3" name="TextBox 2">
            <a:extLst>
              <a:ext uri="{FF2B5EF4-FFF2-40B4-BE49-F238E27FC236}">
                <a16:creationId xmlns:a16="http://schemas.microsoft.com/office/drawing/2014/main" id="{D4D3918E-63D9-014F-BEAB-559880B6C35C}"/>
              </a:ext>
            </a:extLst>
          </p:cNvPr>
          <p:cNvSpPr txBox="1"/>
          <p:nvPr/>
        </p:nvSpPr>
        <p:spPr>
          <a:xfrm>
            <a:off x="11441151" y="3888059"/>
            <a:ext cx="184731" cy="369332"/>
          </a:xfrm>
          <a:prstGeom prst="rect">
            <a:avLst/>
          </a:prstGeom>
          <a:noFill/>
        </p:spPr>
        <p:txBody>
          <a:bodyPr wrap="none" rtlCol="0">
            <a:spAutoFit/>
          </a:bodyPr>
          <a:lstStyle/>
          <a:p>
            <a:endParaRPr lang="en-US" dirty="0"/>
          </a:p>
        </p:txBody>
      </p:sp>
      <p:sp>
        <p:nvSpPr>
          <p:cNvPr id="65" name="TextBox 64">
            <a:extLst>
              <a:ext uri="{FF2B5EF4-FFF2-40B4-BE49-F238E27FC236}">
                <a16:creationId xmlns:a16="http://schemas.microsoft.com/office/drawing/2014/main" id="{493B7A0F-FA6F-374B-8243-C3A8C00C3E1B}"/>
              </a:ext>
            </a:extLst>
          </p:cNvPr>
          <p:cNvSpPr txBox="1"/>
          <p:nvPr/>
        </p:nvSpPr>
        <p:spPr>
          <a:xfrm>
            <a:off x="-314793" y="5306518"/>
            <a:ext cx="184731" cy="369332"/>
          </a:xfrm>
          <a:prstGeom prst="rect">
            <a:avLst/>
          </a:prstGeom>
          <a:noFill/>
        </p:spPr>
        <p:txBody>
          <a:bodyPr wrap="none" rtlCol="0">
            <a:spAutoFit/>
          </a:bodyPr>
          <a:lstStyle/>
          <a:p>
            <a:endParaRPr lang="en-US" dirty="0"/>
          </a:p>
        </p:txBody>
      </p:sp>
      <p:sp>
        <p:nvSpPr>
          <p:cNvPr id="9" name="Rectangle 8">
            <a:extLst>
              <a:ext uri="{FF2B5EF4-FFF2-40B4-BE49-F238E27FC236}">
                <a16:creationId xmlns:a16="http://schemas.microsoft.com/office/drawing/2014/main" id="{0A0A4239-9D4D-034F-83B8-E52243A32EB0}"/>
              </a:ext>
            </a:extLst>
          </p:cNvPr>
          <p:cNvSpPr>
            <a:spLocks noChangeArrowheads="1"/>
          </p:cNvSpPr>
          <p:nvPr/>
        </p:nvSpPr>
        <p:spPr bwMode="auto">
          <a:xfrm>
            <a:off x="-265485" y="4912153"/>
            <a:ext cx="12191999"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300"/>
              </a:spcBef>
              <a:buFontTx/>
              <a:buNone/>
            </a:pPr>
            <a:r>
              <a:rPr lang="en-GB" altLang="en-US" sz="2000" dirty="0">
                <a:solidFill>
                  <a:srgbClr val="414042"/>
                </a:solidFill>
              </a:rPr>
              <a:t>Supporting comments for the reading phase used with kind permission of</a:t>
            </a:r>
            <a:endParaRPr lang="en-GB" altLang="en-US" sz="2000" dirty="0">
              <a:solidFill>
                <a:srgbClr val="0070C0"/>
              </a:solidFill>
            </a:endParaRPr>
          </a:p>
          <a:p>
            <a:pPr algn="ctr" eaLnBrk="1" hangingPunct="1">
              <a:spcBef>
                <a:spcPts val="300"/>
              </a:spcBef>
              <a:buFontTx/>
              <a:buNone/>
            </a:pPr>
            <a:r>
              <a:rPr lang="en-GB" altLang="en-US" sz="2000" dirty="0">
                <a:solidFill>
                  <a:srgbClr val="0070C0"/>
                </a:solidFill>
                <a:hlinkClick r:id="rId3">
                  <a:extLst>
                    <a:ext uri="{A12FA001-AC4F-418D-AE19-62706E023703}">
                      <ahyp:hlinkClr xmlns:ahyp="http://schemas.microsoft.com/office/drawing/2018/hyperlinkcolor" val="tx"/>
                    </a:ext>
                  </a:extLst>
                </a:hlinkClick>
              </a:rPr>
              <a:t>https://jamesdurran.blog/</a:t>
            </a:r>
            <a:r>
              <a:rPr lang="en-GB" altLang="en-US" sz="2000" dirty="0">
                <a:solidFill>
                  <a:srgbClr val="0070C0"/>
                </a:solidFill>
              </a:rPr>
              <a:t> </a:t>
            </a:r>
          </a:p>
        </p:txBody>
      </p:sp>
      <p:sp>
        <p:nvSpPr>
          <p:cNvPr id="10" name="Text Box 4">
            <a:extLst>
              <a:ext uri="{FF2B5EF4-FFF2-40B4-BE49-F238E27FC236}">
                <a16:creationId xmlns:a16="http://schemas.microsoft.com/office/drawing/2014/main" id="{18325AED-0339-B946-9D82-429D0F6A0C31}"/>
              </a:ext>
            </a:extLst>
          </p:cNvPr>
          <p:cNvSpPr txBox="1">
            <a:spLocks noChangeArrowheads="1"/>
          </p:cNvSpPr>
          <p:nvPr/>
        </p:nvSpPr>
        <p:spPr bwMode="auto">
          <a:xfrm>
            <a:off x="0" y="2346440"/>
            <a:ext cx="12191998" cy="876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300"/>
              </a:spcBef>
              <a:buFontTx/>
              <a:buNone/>
            </a:pPr>
            <a:r>
              <a:rPr lang="en-GB" altLang="en-US" sz="2000" dirty="0">
                <a:solidFill>
                  <a:srgbClr val="414042"/>
                </a:solidFill>
              </a:rPr>
              <a:t>Original illustrations by Stella Perrett, Radical Cartoons</a:t>
            </a:r>
          </a:p>
          <a:p>
            <a:pPr algn="ctr" eaLnBrk="1" hangingPunct="1">
              <a:spcBef>
                <a:spcPts val="300"/>
              </a:spcBef>
              <a:buFontTx/>
              <a:buNone/>
            </a:pPr>
            <a:r>
              <a:rPr lang="en-GB" altLang="en-US" sz="2000" dirty="0">
                <a:solidFill>
                  <a:srgbClr val="0070C0"/>
                </a:solidFill>
                <a:hlinkClick r:id="rId4">
                  <a:extLst>
                    <a:ext uri="{A12FA001-AC4F-418D-AE19-62706E023703}">
                      <ahyp:hlinkClr xmlns:ahyp="http://schemas.microsoft.com/office/drawing/2018/hyperlinkcolor" val="tx"/>
                    </a:ext>
                  </a:extLst>
                </a:hlinkClick>
              </a:rPr>
              <a:t>https://www.radicalcartoons.com/</a:t>
            </a:r>
            <a:endParaRPr lang="en-GB" altLang="en-US" sz="2000" dirty="0"/>
          </a:p>
        </p:txBody>
      </p:sp>
      <p:grpSp>
        <p:nvGrpSpPr>
          <p:cNvPr id="11" name="Group 10">
            <a:extLst>
              <a:ext uri="{FF2B5EF4-FFF2-40B4-BE49-F238E27FC236}">
                <a16:creationId xmlns:a16="http://schemas.microsoft.com/office/drawing/2014/main" id="{BFD1B59D-17CB-9C4C-B486-514C8F937C1C}"/>
              </a:ext>
            </a:extLst>
          </p:cNvPr>
          <p:cNvGrpSpPr/>
          <p:nvPr/>
        </p:nvGrpSpPr>
        <p:grpSpPr>
          <a:xfrm>
            <a:off x="3386048" y="705030"/>
            <a:ext cx="5419902" cy="1620749"/>
            <a:chOff x="-349138" y="1554325"/>
            <a:chExt cx="8142309" cy="2434848"/>
          </a:xfrm>
        </p:grpSpPr>
        <p:pic>
          <p:nvPicPr>
            <p:cNvPr id="13" name="Picture 6">
              <a:extLst>
                <a:ext uri="{FF2B5EF4-FFF2-40B4-BE49-F238E27FC236}">
                  <a16:creationId xmlns:a16="http://schemas.microsoft.com/office/drawing/2014/main" id="{1C33E833-F777-D341-AD62-5EA11F6DA71B}"/>
                </a:ext>
              </a:extLst>
            </p:cNvPr>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349138" y="1559247"/>
              <a:ext cx="3439048" cy="2425953"/>
            </a:xfrm>
            <a:prstGeom prst="rect">
              <a:avLst/>
            </a:prstGeom>
            <a:noFill/>
            <a:ln w="38100">
              <a:noFill/>
              <a:miter lim="800000"/>
              <a:headEnd/>
              <a:tailEnd/>
            </a:ln>
            <a:extLst>
              <a:ext uri="{909E8E84-426E-40DD-AFC4-6F175D3DCCD1}">
                <a14:hiddenFill xmlns:a14="http://schemas.microsoft.com/office/drawing/2010/main">
                  <a:solidFill>
                    <a:srgbClr val="FFFFFF"/>
                  </a:solidFill>
                </a14:hiddenFill>
              </a:ext>
            </a:extLst>
          </p:spPr>
        </p:pic>
        <p:pic>
          <p:nvPicPr>
            <p:cNvPr id="14" name="Picture 10" descr="Mill girls">
              <a:extLst>
                <a:ext uri="{FF2B5EF4-FFF2-40B4-BE49-F238E27FC236}">
                  <a16:creationId xmlns:a16="http://schemas.microsoft.com/office/drawing/2014/main" id="{F180CD0B-15BE-AE40-8792-B11DE9C89E6B}"/>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3323181" y="1554325"/>
              <a:ext cx="1795365" cy="2425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3">
              <a:extLst>
                <a:ext uri="{FF2B5EF4-FFF2-40B4-BE49-F238E27FC236}">
                  <a16:creationId xmlns:a16="http://schemas.microsoft.com/office/drawing/2014/main" id="{BFB36E9F-42BE-4943-969F-40B86520D725}"/>
                </a:ext>
              </a:extLst>
            </p:cNvPr>
            <p:cNvPicPr>
              <a:picLocks noChangeAspect="1" noChangeArrowheads="1"/>
            </p:cNvPicPr>
            <p:nvPr/>
          </p:nvPicPr>
          <p:blipFill rotWithShape="1">
            <a:blip r:embed="rId7" cstate="email">
              <a:extLst>
                <a:ext uri="{28A0092B-C50C-407E-A947-70E740481C1C}">
                  <a14:useLocalDpi xmlns:a14="http://schemas.microsoft.com/office/drawing/2010/main"/>
                </a:ext>
              </a:extLst>
            </a:blip>
            <a:srcRect/>
            <a:stretch/>
          </p:blipFill>
          <p:spPr bwMode="auto">
            <a:xfrm>
              <a:off x="5351817" y="1559247"/>
              <a:ext cx="2441354" cy="24299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Rectangle 5">
            <a:extLst>
              <a:ext uri="{FF2B5EF4-FFF2-40B4-BE49-F238E27FC236}">
                <a16:creationId xmlns:a16="http://schemas.microsoft.com/office/drawing/2014/main" id="{5FAAEE7D-E7AE-6EAC-A4C2-BCFBF3932842}"/>
              </a:ext>
            </a:extLst>
          </p:cNvPr>
          <p:cNvSpPr>
            <a:spLocks noChangeArrowheads="1"/>
          </p:cNvSpPr>
          <p:nvPr/>
        </p:nvSpPr>
        <p:spPr bwMode="auto">
          <a:xfrm>
            <a:off x="726359" y="4459183"/>
            <a:ext cx="10714792"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algn="ctr" eaLnBrk="1" hangingPunct="1"/>
            <a:r>
              <a:rPr lang="en-GB" altLang="en-US" dirty="0">
                <a:hlinkClick r:id="rId8"/>
              </a:rPr>
              <a:t>https://www.teacher-of-primary.co.uk/titanic-(non-fiction-writing)-teaching-resources-807.html</a:t>
            </a:r>
            <a:r>
              <a:rPr lang="en-GB" altLang="en-US" dirty="0"/>
              <a:t> </a:t>
            </a:r>
          </a:p>
        </p:txBody>
      </p:sp>
      <p:pic>
        <p:nvPicPr>
          <p:cNvPr id="4" name="Picture 7" descr="Teacher of Primary">
            <a:extLst>
              <a:ext uri="{FF2B5EF4-FFF2-40B4-BE49-F238E27FC236}">
                <a16:creationId xmlns:a16="http://schemas.microsoft.com/office/drawing/2014/main" id="{64EC6922-2F02-9C9B-5E4D-B5FA42860E77}"/>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530643" y="3689745"/>
            <a:ext cx="245745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4">
            <a:extLst>
              <a:ext uri="{FF2B5EF4-FFF2-40B4-BE49-F238E27FC236}">
                <a16:creationId xmlns:a16="http://schemas.microsoft.com/office/drawing/2014/main" id="{A8F65F91-DCC0-9DAB-0930-73B83BC9C524}"/>
              </a:ext>
            </a:extLst>
          </p:cNvPr>
          <p:cNvSpPr txBox="1">
            <a:spLocks noChangeArrowheads="1"/>
          </p:cNvSpPr>
          <p:nvPr/>
        </p:nvSpPr>
        <p:spPr bwMode="auto">
          <a:xfrm>
            <a:off x="-191089" y="3307210"/>
            <a:ext cx="12191999" cy="3662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300"/>
              </a:spcBef>
              <a:buFontTx/>
              <a:buNone/>
            </a:pPr>
            <a:r>
              <a:rPr lang="en-GB" altLang="en-US" sz="2000" dirty="0">
                <a:solidFill>
                  <a:srgbClr val="414042"/>
                </a:solidFill>
              </a:rPr>
              <a:t>A full unit of work based on the Titanic is available from</a:t>
            </a:r>
          </a:p>
        </p:txBody>
      </p:sp>
    </p:spTree>
    <p:extLst>
      <p:ext uri="{BB962C8B-B14F-4D97-AF65-F5344CB8AC3E}">
        <p14:creationId xmlns:p14="http://schemas.microsoft.com/office/powerpoint/2010/main" val="42803315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62AB0F6C-18DD-A544-B12A-43ACA2F9181F}"/>
              </a:ext>
            </a:extLst>
          </p:cNvPr>
          <p:cNvGrpSpPr/>
          <p:nvPr/>
        </p:nvGrpSpPr>
        <p:grpSpPr>
          <a:xfrm>
            <a:off x="1142151" y="819183"/>
            <a:ext cx="3550508" cy="5219633"/>
            <a:chOff x="1640263" y="1503386"/>
            <a:chExt cx="2948213" cy="4334194"/>
          </a:xfrm>
        </p:grpSpPr>
        <p:sp>
          <p:nvSpPr>
            <p:cNvPr id="6" name="Oval 11">
              <a:extLst>
                <a:ext uri="{FF2B5EF4-FFF2-40B4-BE49-F238E27FC236}">
                  <a16:creationId xmlns:a16="http://schemas.microsoft.com/office/drawing/2014/main" id="{32B26A40-93B3-9649-AE33-A6A73DFA9CBD}"/>
                </a:ext>
              </a:extLst>
            </p:cNvPr>
            <p:cNvSpPr>
              <a:spLocks noChangeArrowheads="1"/>
            </p:cNvSpPr>
            <p:nvPr/>
          </p:nvSpPr>
          <p:spPr bwMode="auto">
            <a:xfrm>
              <a:off x="1640263" y="1503386"/>
              <a:ext cx="2948213" cy="2016456"/>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endParaRPr lang="en-US" altLang="en-US" sz="2400" dirty="0"/>
            </a:p>
          </p:txBody>
        </p:sp>
        <p:sp>
          <p:nvSpPr>
            <p:cNvPr id="9" name="Oval 14">
              <a:extLst>
                <a:ext uri="{FF2B5EF4-FFF2-40B4-BE49-F238E27FC236}">
                  <a16:creationId xmlns:a16="http://schemas.microsoft.com/office/drawing/2014/main" id="{7D3495DD-C85D-1648-9CD4-C85515DBEE4D}"/>
                </a:ext>
              </a:extLst>
            </p:cNvPr>
            <p:cNvSpPr>
              <a:spLocks noChangeArrowheads="1"/>
            </p:cNvSpPr>
            <p:nvPr/>
          </p:nvSpPr>
          <p:spPr bwMode="auto">
            <a:xfrm>
              <a:off x="1640263" y="3821124"/>
              <a:ext cx="2948213" cy="2016456"/>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endParaRPr lang="en-US" altLang="en-US" sz="2400" dirty="0"/>
            </a:p>
          </p:txBody>
        </p:sp>
        <p:sp>
          <p:nvSpPr>
            <p:cNvPr id="10" name="Oval 15">
              <a:extLst>
                <a:ext uri="{FF2B5EF4-FFF2-40B4-BE49-F238E27FC236}">
                  <a16:creationId xmlns:a16="http://schemas.microsoft.com/office/drawing/2014/main" id="{31F39B5C-A53B-3249-8D5E-8E60B089627C}"/>
                </a:ext>
              </a:extLst>
            </p:cNvPr>
            <p:cNvSpPr>
              <a:spLocks noChangeArrowheads="1"/>
            </p:cNvSpPr>
            <p:nvPr/>
          </p:nvSpPr>
          <p:spPr bwMode="auto">
            <a:xfrm>
              <a:off x="1640263" y="2659883"/>
              <a:ext cx="2948213" cy="2015270"/>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endParaRPr lang="en-US" altLang="en-US" sz="2400" dirty="0"/>
            </a:p>
          </p:txBody>
        </p:sp>
        <p:sp>
          <p:nvSpPr>
            <p:cNvPr id="12" name="Text Box 9">
              <a:extLst>
                <a:ext uri="{FF2B5EF4-FFF2-40B4-BE49-F238E27FC236}">
                  <a16:creationId xmlns:a16="http://schemas.microsoft.com/office/drawing/2014/main" id="{975846CC-7FBB-4548-8220-C7C8F555AF75}"/>
                </a:ext>
              </a:extLst>
            </p:cNvPr>
            <p:cNvSpPr txBox="1">
              <a:spLocks noChangeArrowheads="1"/>
            </p:cNvSpPr>
            <p:nvPr/>
          </p:nvSpPr>
          <p:spPr bwMode="auto">
            <a:xfrm>
              <a:off x="2008648" y="1787731"/>
              <a:ext cx="2175172" cy="78760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343433"/>
                  </a:solidFill>
                </a:rPr>
                <a:t>Familiarisation with</a:t>
              </a:r>
              <a:br>
                <a:rPr lang="en-GB" altLang="en-US" sz="1400" dirty="0">
                  <a:solidFill>
                    <a:srgbClr val="343433"/>
                  </a:solidFill>
                </a:rPr>
              </a:br>
              <a:r>
                <a:rPr lang="en-GB" altLang="en-US" sz="1400" dirty="0">
                  <a:solidFill>
                    <a:srgbClr val="343433"/>
                  </a:solidFill>
                </a:rPr>
                <a:t>the text type</a:t>
              </a:r>
            </a:p>
            <a:p>
              <a:pPr algn="ctr" eaLnBrk="1" hangingPunct="1">
                <a:spcBef>
                  <a:spcPct val="50000"/>
                </a:spcBef>
              </a:pPr>
              <a:endParaRPr lang="en-GB" altLang="en-US" sz="1400" dirty="0">
                <a:solidFill>
                  <a:srgbClr val="004B70"/>
                </a:solidFill>
              </a:endParaRPr>
            </a:p>
          </p:txBody>
        </p:sp>
        <p:sp>
          <p:nvSpPr>
            <p:cNvPr id="13" name="Text Box 10">
              <a:extLst>
                <a:ext uri="{FF2B5EF4-FFF2-40B4-BE49-F238E27FC236}">
                  <a16:creationId xmlns:a16="http://schemas.microsoft.com/office/drawing/2014/main" id="{C012B4F5-97E0-B945-8635-763B2AF4A4C3}"/>
                </a:ext>
              </a:extLst>
            </p:cNvPr>
            <p:cNvSpPr txBox="1">
              <a:spLocks noChangeArrowheads="1"/>
            </p:cNvSpPr>
            <p:nvPr/>
          </p:nvSpPr>
          <p:spPr bwMode="auto">
            <a:xfrm>
              <a:off x="2178672" y="2804854"/>
              <a:ext cx="1833991" cy="2740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343433"/>
                  </a:solidFill>
                </a:rPr>
                <a:t>Capturing ideas</a:t>
              </a:r>
            </a:p>
          </p:txBody>
        </p:sp>
        <p:sp>
          <p:nvSpPr>
            <p:cNvPr id="14" name="Text Box 12">
              <a:extLst>
                <a:ext uri="{FF2B5EF4-FFF2-40B4-BE49-F238E27FC236}">
                  <a16:creationId xmlns:a16="http://schemas.microsoft.com/office/drawing/2014/main" id="{41C9DB65-73E7-314E-A37D-52EF7481CF34}"/>
                </a:ext>
              </a:extLst>
            </p:cNvPr>
            <p:cNvSpPr txBox="1">
              <a:spLocks noChangeArrowheads="1"/>
            </p:cNvSpPr>
            <p:nvPr/>
          </p:nvSpPr>
          <p:spPr bwMode="auto">
            <a:xfrm>
              <a:off x="2178672" y="3861453"/>
              <a:ext cx="1833991" cy="47920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343433"/>
                  </a:solidFill>
                </a:rPr>
                <a:t>Teacher</a:t>
              </a:r>
              <a:br>
                <a:rPr lang="en-GB" altLang="en-US" sz="1400" dirty="0">
                  <a:solidFill>
                    <a:srgbClr val="343433"/>
                  </a:solidFill>
                </a:rPr>
              </a:br>
              <a:r>
                <a:rPr lang="en-GB" altLang="en-US" sz="1400" dirty="0">
                  <a:solidFill>
                    <a:srgbClr val="343433"/>
                  </a:solidFill>
                </a:rPr>
                <a:t>demonstration</a:t>
              </a:r>
            </a:p>
          </p:txBody>
        </p:sp>
        <p:sp>
          <p:nvSpPr>
            <p:cNvPr id="15" name="Text Box 13">
              <a:extLst>
                <a:ext uri="{FF2B5EF4-FFF2-40B4-BE49-F238E27FC236}">
                  <a16:creationId xmlns:a16="http://schemas.microsoft.com/office/drawing/2014/main" id="{313F1A7C-F3C3-9A46-99C2-37BAFF77FDC8}"/>
                </a:ext>
              </a:extLst>
            </p:cNvPr>
            <p:cNvSpPr txBox="1">
              <a:spLocks noChangeArrowheads="1"/>
            </p:cNvSpPr>
            <p:nvPr/>
          </p:nvSpPr>
          <p:spPr bwMode="auto">
            <a:xfrm>
              <a:off x="1812554" y="4745722"/>
              <a:ext cx="2566226" cy="89079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500"/>
                </a:spcBef>
                <a:buFontTx/>
                <a:buNone/>
              </a:pPr>
              <a:r>
                <a:rPr lang="en-GB" altLang="en-US" sz="1400" dirty="0">
                  <a:solidFill>
                    <a:srgbClr val="343433"/>
                  </a:solidFill>
                </a:rPr>
                <a:t>Teacher scribing</a:t>
              </a:r>
            </a:p>
            <a:p>
              <a:pPr algn="ctr" eaLnBrk="1" hangingPunct="1">
                <a:spcBef>
                  <a:spcPts val="500"/>
                </a:spcBef>
                <a:buFontTx/>
                <a:buNone/>
              </a:pPr>
              <a:r>
                <a:rPr lang="en-GB" altLang="en-US" sz="1400" dirty="0">
                  <a:solidFill>
                    <a:srgbClr val="343433"/>
                  </a:solidFill>
                </a:rPr>
                <a:t>Supported writing</a:t>
              </a:r>
            </a:p>
            <a:p>
              <a:pPr algn="ctr" eaLnBrk="1" hangingPunct="1">
                <a:spcBef>
                  <a:spcPts val="500"/>
                </a:spcBef>
                <a:buFontTx/>
                <a:buNone/>
              </a:pPr>
              <a:r>
                <a:rPr lang="en-GB" altLang="en-US" sz="1400" dirty="0">
                  <a:solidFill>
                    <a:srgbClr val="343433"/>
                  </a:solidFill>
                </a:rPr>
                <a:t>Independent writing</a:t>
              </a:r>
            </a:p>
          </p:txBody>
        </p:sp>
        <p:cxnSp>
          <p:nvCxnSpPr>
            <p:cNvPr id="16" name="Straight Arrow Connector 15">
              <a:extLst>
                <a:ext uri="{FF2B5EF4-FFF2-40B4-BE49-F238E27FC236}">
                  <a16:creationId xmlns:a16="http://schemas.microsoft.com/office/drawing/2014/main" id="{C10E2FB8-C56B-5143-AE9A-61949AB6DF6D}"/>
                </a:ext>
              </a:extLst>
            </p:cNvPr>
            <p:cNvCxnSpPr>
              <a:cxnSpLocks/>
            </p:cNvCxnSpPr>
            <p:nvPr/>
          </p:nvCxnSpPr>
          <p:spPr>
            <a:xfrm>
              <a:off x="3098504" y="2311962"/>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EC4D3C5F-3B36-1C4E-B76C-7A5A2CABD13D}"/>
                </a:ext>
              </a:extLst>
            </p:cNvPr>
            <p:cNvCxnSpPr>
              <a:cxnSpLocks/>
            </p:cNvCxnSpPr>
            <p:nvPr/>
          </p:nvCxnSpPr>
          <p:spPr>
            <a:xfrm>
              <a:off x="3098504" y="3133146"/>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24AB0BF8-B363-8746-839A-4A4DE25D2439}"/>
                </a:ext>
              </a:extLst>
            </p:cNvPr>
            <p:cNvCxnSpPr>
              <a:cxnSpLocks/>
            </p:cNvCxnSpPr>
            <p:nvPr/>
          </p:nvCxnSpPr>
          <p:spPr>
            <a:xfrm>
              <a:off x="3098504" y="4331631"/>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grpSp>
      <p:sp>
        <p:nvSpPr>
          <p:cNvPr id="19" name="Rectangle 4">
            <a:extLst>
              <a:ext uri="{FF2B5EF4-FFF2-40B4-BE49-F238E27FC236}">
                <a16:creationId xmlns:a16="http://schemas.microsoft.com/office/drawing/2014/main" id="{A5AF9470-C333-F54B-B452-9BFFDBA944D4}"/>
              </a:ext>
            </a:extLst>
          </p:cNvPr>
          <p:cNvSpPr>
            <a:spLocks noChangeArrowheads="1"/>
          </p:cNvSpPr>
          <p:nvPr/>
        </p:nvSpPr>
        <p:spPr bwMode="auto">
          <a:xfrm>
            <a:off x="5341060" y="655442"/>
            <a:ext cx="5817603" cy="5383374"/>
          </a:xfrm>
          <a:prstGeom prst="rect">
            <a:avLst/>
          </a:prstGeom>
          <a:solidFill>
            <a:schemeClr val="bg1">
              <a:alpha val="20000"/>
            </a:schemeClr>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indent="182563">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indent="0">
              <a:spcBef>
                <a:spcPts val="1000"/>
              </a:spcBef>
              <a:buNone/>
            </a:pPr>
            <a:r>
              <a:rPr lang="en-US" altLang="en-US" sz="1400" dirty="0">
                <a:solidFill>
                  <a:srgbClr val="343433"/>
                </a:solidFill>
                <a:ea typeface="Microsoft YaHei" panose="020B0503020204020204" pitchFamily="34" charset="-122"/>
              </a:rPr>
              <a:t>The activities in this unit of work have been designed to follow the teaching sequence from reading to writing and this should be revisited as each new text is encountered.</a:t>
            </a:r>
          </a:p>
          <a:p>
            <a:pPr indent="0">
              <a:spcBef>
                <a:spcPts val="1000"/>
              </a:spcBef>
              <a:buNone/>
            </a:pPr>
            <a:r>
              <a:rPr lang="en-US" altLang="en-US" sz="1400" dirty="0">
                <a:solidFill>
                  <a:srgbClr val="343433"/>
                </a:solidFill>
                <a:ea typeface="Microsoft YaHei" panose="020B0503020204020204" pitchFamily="34" charset="-122"/>
              </a:rPr>
              <a:t>There are many opportunities for the teaching of reading and writing skills based on different text types within the context of this true story. </a:t>
            </a:r>
          </a:p>
          <a:p>
            <a:pPr indent="0">
              <a:spcBef>
                <a:spcPts val="1000"/>
              </a:spcBef>
              <a:buNone/>
            </a:pPr>
            <a:r>
              <a:rPr lang="en-US" altLang="en-US" sz="1400" dirty="0">
                <a:solidFill>
                  <a:srgbClr val="343433"/>
                </a:solidFill>
                <a:ea typeface="Microsoft YaHei" panose="020B0503020204020204" pitchFamily="34" charset="-122"/>
              </a:rPr>
              <a:t>There are specific activities to teach grammar, punctuation and vocabulary but teachers will identify further opportunities to meet the needs of the children in their classes. </a:t>
            </a:r>
          </a:p>
          <a:p>
            <a:pPr indent="0">
              <a:spcBef>
                <a:spcPts val="1000"/>
              </a:spcBef>
              <a:buNone/>
            </a:pPr>
            <a:r>
              <a:rPr lang="en-US" altLang="en-US" sz="1400" dirty="0">
                <a:solidFill>
                  <a:srgbClr val="343433"/>
                </a:solidFill>
                <a:ea typeface="Microsoft YaHei" panose="020B0503020204020204" pitchFamily="34" charset="-122"/>
              </a:rPr>
              <a:t>It is not intended to be a prescriptive unit of work where all activities are worked through slavishly, but rather as a repository of possible teaching opportunities. Teachers should select from, and adapt, the range of suggested activities to meet the needs of the children they teach.</a:t>
            </a:r>
          </a:p>
          <a:p>
            <a:pPr indent="0">
              <a:spcBef>
                <a:spcPts val="1000"/>
              </a:spcBef>
              <a:buNone/>
            </a:pPr>
            <a:r>
              <a:rPr lang="en-US" altLang="en-US" sz="1400" dirty="0">
                <a:solidFill>
                  <a:srgbClr val="343433"/>
                </a:solidFill>
                <a:ea typeface="Microsoft YaHei" panose="020B0503020204020204" pitchFamily="34" charset="-122"/>
              </a:rPr>
              <a:t>There are opportunities for further research into this event and the time period when it occurred which will strengthen the children’s background knowledge.</a:t>
            </a:r>
          </a:p>
          <a:p>
            <a:pPr indent="0">
              <a:spcBef>
                <a:spcPts val="1000"/>
              </a:spcBef>
              <a:buNone/>
            </a:pPr>
            <a:r>
              <a:rPr lang="en-US" altLang="en-US" sz="1400" dirty="0">
                <a:solidFill>
                  <a:srgbClr val="343433"/>
                </a:solidFill>
                <a:ea typeface="Microsoft YaHei" panose="020B0503020204020204" pitchFamily="34" charset="-122"/>
              </a:rPr>
              <a:t>There are opportunities to immerse the children in the theme with suggested links and texts.</a:t>
            </a:r>
          </a:p>
          <a:p>
            <a:pPr indent="0">
              <a:spcBef>
                <a:spcPts val="1000"/>
              </a:spcBef>
              <a:buNone/>
            </a:pPr>
            <a:r>
              <a:rPr lang="en-US" altLang="en-US" sz="1400" dirty="0">
                <a:solidFill>
                  <a:srgbClr val="343433"/>
                </a:solidFill>
                <a:ea typeface="Microsoft YaHei" panose="020B0503020204020204" pitchFamily="34" charset="-122"/>
              </a:rPr>
              <a:t>Some slides contain additional teacher guidance in the ‘Notes’ area of the slides which will not be visible to the children.</a:t>
            </a:r>
          </a:p>
        </p:txBody>
      </p:sp>
      <p:sp>
        <p:nvSpPr>
          <p:cNvPr id="20" name="Text Box 21">
            <a:extLst>
              <a:ext uri="{FF2B5EF4-FFF2-40B4-BE49-F238E27FC236}">
                <a16:creationId xmlns:a16="http://schemas.microsoft.com/office/drawing/2014/main" id="{68B93EA1-B7EE-C14B-87B3-51B8836DC7A8}"/>
              </a:ext>
            </a:extLst>
          </p:cNvPr>
          <p:cNvSpPr txBox="1">
            <a:spLocks noChangeArrowheads="1"/>
          </p:cNvSpPr>
          <p:nvPr/>
        </p:nvSpPr>
        <p:spPr bwMode="auto">
          <a:xfrm>
            <a:off x="507541" y="6112074"/>
            <a:ext cx="4080935" cy="292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50000"/>
              </a:spcBef>
              <a:buFontTx/>
              <a:buNone/>
            </a:pPr>
            <a:r>
              <a:rPr lang="en-GB" altLang="en-US" sz="1000" dirty="0">
                <a:solidFill>
                  <a:srgbClr val="286AA6"/>
                </a:solidFill>
                <a:latin typeface="Arial" panose="020B0604020202020204" pitchFamily="34" charset="0"/>
              </a:rPr>
              <a:t>Diagram from Raising Boys’ Achievements in Writing UKLA 2014 </a:t>
            </a:r>
          </a:p>
        </p:txBody>
      </p:sp>
    </p:spTree>
    <p:extLst>
      <p:ext uri="{BB962C8B-B14F-4D97-AF65-F5344CB8AC3E}">
        <p14:creationId xmlns:p14="http://schemas.microsoft.com/office/powerpoint/2010/main" val="16004900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Subtitle 2">
            <a:extLst>
              <a:ext uri="{FF2B5EF4-FFF2-40B4-BE49-F238E27FC236}">
                <a16:creationId xmlns:a16="http://schemas.microsoft.com/office/drawing/2014/main" id="{CE92754A-21FE-244B-90DE-D7ECA5A9A8AE}"/>
              </a:ext>
            </a:extLst>
          </p:cNvPr>
          <p:cNvSpPr txBox="1">
            <a:spLocks/>
          </p:cNvSpPr>
          <p:nvPr/>
        </p:nvSpPr>
        <p:spPr>
          <a:xfrm>
            <a:off x="0" y="654977"/>
            <a:ext cx="12192000" cy="94615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Strategies for teaching non-fiction</a:t>
            </a:r>
            <a:br>
              <a:rPr lang="en-GB" sz="3000" b="1" dirty="0">
                <a:solidFill>
                  <a:srgbClr val="0070C0"/>
                </a:solidFill>
                <a:latin typeface="Comic Sans MS" panose="030F0902030302020204" pitchFamily="66" charset="0"/>
              </a:rPr>
            </a:br>
            <a:r>
              <a:rPr lang="en-GB" sz="3000" b="1" dirty="0">
                <a:solidFill>
                  <a:srgbClr val="0070C0"/>
                </a:solidFill>
                <a:latin typeface="Comic Sans MS" panose="030F0902030302020204" pitchFamily="66" charset="0"/>
              </a:rPr>
              <a:t>reading and writing</a:t>
            </a:r>
            <a:endParaRPr lang="en-US" sz="3000" b="1" dirty="0">
              <a:solidFill>
                <a:srgbClr val="0070C0"/>
              </a:solidFill>
              <a:latin typeface="Comic Sans MS" panose="030F0902030302020204" pitchFamily="66" charset="0"/>
              <a:cs typeface="Arial" panose="020B0604020202020204" pitchFamily="34" charset="0"/>
            </a:endParaRPr>
          </a:p>
        </p:txBody>
      </p:sp>
      <p:sp>
        <p:nvSpPr>
          <p:cNvPr id="21" name="Text Box 2">
            <a:extLst>
              <a:ext uri="{FF2B5EF4-FFF2-40B4-BE49-F238E27FC236}">
                <a16:creationId xmlns:a16="http://schemas.microsoft.com/office/drawing/2014/main" id="{6E9A031F-A8D6-0047-BBC4-6BFC49BEA199}"/>
              </a:ext>
            </a:extLst>
          </p:cNvPr>
          <p:cNvSpPr txBox="1">
            <a:spLocks noChangeArrowheads="1"/>
          </p:cNvSpPr>
          <p:nvPr/>
        </p:nvSpPr>
        <p:spPr bwMode="auto">
          <a:xfrm>
            <a:off x="906075" y="1801963"/>
            <a:ext cx="10451285" cy="3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lvl1pPr marL="355600" indent="-355600">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marL="269875" indent="-269875" eaLnBrk="1" hangingPunct="1">
              <a:spcBef>
                <a:spcPct val="50000"/>
              </a:spcBef>
              <a:buClr>
                <a:srgbClr val="0070C0"/>
              </a:buClr>
              <a:buFont typeface="Arial" panose="020B0604020202020204" pitchFamily="34" charset="0"/>
              <a:buChar char="•"/>
            </a:pPr>
            <a:r>
              <a:rPr lang="en-GB" altLang="en-US" sz="1900" dirty="0">
                <a:solidFill>
                  <a:srgbClr val="414042"/>
                </a:solidFill>
              </a:rPr>
              <a:t>Provide multiple and meaningful opportunities to practise reading different texts</a:t>
            </a:r>
            <a:br>
              <a:rPr lang="en-GB" altLang="en-US" sz="1900" dirty="0">
                <a:solidFill>
                  <a:srgbClr val="414042"/>
                </a:solidFill>
              </a:rPr>
            </a:br>
            <a:r>
              <a:rPr lang="en-GB" altLang="en-US" sz="1900" dirty="0">
                <a:solidFill>
                  <a:srgbClr val="414042"/>
                </a:solidFill>
              </a:rPr>
              <a:t>in subject-specific contexts</a:t>
            </a:r>
          </a:p>
          <a:p>
            <a:pPr marL="269875" indent="-269875" eaLnBrk="1" hangingPunct="1">
              <a:spcBef>
                <a:spcPct val="50000"/>
              </a:spcBef>
              <a:buClr>
                <a:srgbClr val="0070C0"/>
              </a:buClr>
              <a:buFont typeface="Arial" panose="020B0604020202020204" pitchFamily="34" charset="0"/>
              <a:buChar char="•"/>
            </a:pPr>
            <a:r>
              <a:rPr lang="en-GB" altLang="en-US" sz="1900" dirty="0">
                <a:solidFill>
                  <a:srgbClr val="414042"/>
                </a:solidFill>
              </a:rPr>
              <a:t>Pre-expose children to relevant background knowledge</a:t>
            </a:r>
          </a:p>
          <a:p>
            <a:pPr marL="269875" indent="-269875" eaLnBrk="1" hangingPunct="1">
              <a:spcBef>
                <a:spcPct val="50000"/>
              </a:spcBef>
              <a:buClr>
                <a:srgbClr val="0070C0"/>
              </a:buClr>
              <a:buFont typeface="Arial" panose="020B0604020202020204" pitchFamily="34" charset="0"/>
              <a:buChar char="•"/>
            </a:pPr>
            <a:r>
              <a:rPr lang="en-GB" altLang="en-US" sz="1900" dirty="0">
                <a:solidFill>
                  <a:srgbClr val="414042"/>
                </a:solidFill>
              </a:rPr>
              <a:t>Pre-expose children to unknown or unfamiliar vocabulary</a:t>
            </a:r>
          </a:p>
          <a:p>
            <a:pPr marL="269875" indent="-269875" eaLnBrk="1" hangingPunct="1">
              <a:spcBef>
                <a:spcPct val="50000"/>
              </a:spcBef>
              <a:buClr>
                <a:srgbClr val="0070C0"/>
              </a:buClr>
              <a:buFont typeface="Arial" panose="020B0604020202020204" pitchFamily="34" charset="0"/>
              <a:buChar char="•"/>
            </a:pPr>
            <a:r>
              <a:rPr lang="en-GB" altLang="en-US" sz="1900" dirty="0">
                <a:solidFill>
                  <a:srgbClr val="414042"/>
                </a:solidFill>
              </a:rPr>
              <a:t>Identify natural links with what they already know: text-to-self, text-to-text and</a:t>
            </a:r>
            <a:br>
              <a:rPr lang="en-GB" altLang="en-US" sz="1900" dirty="0">
                <a:solidFill>
                  <a:srgbClr val="414042"/>
                </a:solidFill>
              </a:rPr>
            </a:br>
            <a:r>
              <a:rPr lang="en-GB" altLang="en-US" sz="1900" dirty="0">
                <a:solidFill>
                  <a:srgbClr val="414042"/>
                </a:solidFill>
              </a:rPr>
              <a:t>text-to-world connections</a:t>
            </a:r>
          </a:p>
          <a:p>
            <a:pPr marL="269875" indent="-269875" eaLnBrk="1" hangingPunct="1">
              <a:spcBef>
                <a:spcPct val="50000"/>
              </a:spcBef>
              <a:buClr>
                <a:srgbClr val="0070C0"/>
              </a:buClr>
              <a:buFont typeface="Arial" panose="020B0604020202020204" pitchFamily="34" charset="0"/>
              <a:buChar char="•"/>
            </a:pPr>
            <a:r>
              <a:rPr lang="en-GB" altLang="en-US" sz="1900" dirty="0">
                <a:solidFill>
                  <a:srgbClr val="414042"/>
                </a:solidFill>
              </a:rPr>
              <a:t>Identify children who are ‘experts’ in a particular field and build upon their knowledge</a:t>
            </a:r>
          </a:p>
        </p:txBody>
      </p:sp>
      <p:sp>
        <p:nvSpPr>
          <p:cNvPr id="22" name="Rectangle 4">
            <a:extLst>
              <a:ext uri="{FF2B5EF4-FFF2-40B4-BE49-F238E27FC236}">
                <a16:creationId xmlns:a16="http://schemas.microsoft.com/office/drawing/2014/main" id="{C90B62F3-2012-A045-882A-5B1E2BD3E9CC}"/>
              </a:ext>
            </a:extLst>
          </p:cNvPr>
          <p:cNvSpPr>
            <a:spLocks noChangeArrowheads="1"/>
          </p:cNvSpPr>
          <p:nvPr/>
        </p:nvSpPr>
        <p:spPr bwMode="auto">
          <a:xfrm>
            <a:off x="906075" y="5384366"/>
            <a:ext cx="9710211"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50000"/>
              </a:spcBef>
              <a:buSzPct val="45000"/>
              <a:buFont typeface="Corbel" panose="020B0503020204020204" pitchFamily="34" charset="0"/>
              <a:buNone/>
            </a:pPr>
            <a:r>
              <a:rPr lang="en-GB" altLang="en-US" sz="1900" dirty="0">
                <a:solidFill>
                  <a:srgbClr val="414042"/>
                </a:solidFill>
              </a:rPr>
              <a:t>What other strategies or approaches have you used to support the comprehension of non fiction texts?</a:t>
            </a:r>
          </a:p>
        </p:txBody>
      </p:sp>
      <p:sp>
        <p:nvSpPr>
          <p:cNvPr id="11" name="Subtitle 2">
            <a:extLst>
              <a:ext uri="{FF2B5EF4-FFF2-40B4-BE49-F238E27FC236}">
                <a16:creationId xmlns:a16="http://schemas.microsoft.com/office/drawing/2014/main" id="{DE6E4494-6BD5-FB49-9B12-0DA3479C73A3}"/>
              </a:ext>
            </a:extLst>
          </p:cNvPr>
          <p:cNvSpPr txBox="1">
            <a:spLocks/>
          </p:cNvSpPr>
          <p:nvPr/>
        </p:nvSpPr>
        <p:spPr>
          <a:xfrm>
            <a:off x="906075" y="4505811"/>
            <a:ext cx="1967754" cy="94615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effectLst>
                  <a:reflection stA="63000" endPos="95000" dist="38100" dir="5400000" sy="-100000" algn="bl" rotWithShape="0"/>
                </a:effectLst>
                <a:latin typeface="Comic Sans MS" panose="030F0902030302020204" pitchFamily="66" charset="0"/>
              </a:rPr>
              <a:t>Reflect:</a:t>
            </a:r>
            <a:endParaRPr lang="en-US" sz="3000" b="1" dirty="0">
              <a:solidFill>
                <a:srgbClr val="0070C0"/>
              </a:solidFill>
              <a:effectLst>
                <a:reflection stA="63000" endPos="95000" dist="38100" dir="5400000" sy="-100000" algn="bl" rotWithShape="0"/>
              </a:effectLst>
              <a:latin typeface="Comic Sans MS" panose="030F0902030302020204" pitchFamily="66" charset="0"/>
              <a:cs typeface="Arial" panose="020B0604020202020204" pitchFamily="34" charset="0"/>
            </a:endParaRPr>
          </a:p>
        </p:txBody>
      </p:sp>
    </p:spTree>
    <p:extLst>
      <p:ext uri="{BB962C8B-B14F-4D97-AF65-F5344CB8AC3E}">
        <p14:creationId xmlns:p14="http://schemas.microsoft.com/office/powerpoint/2010/main" val="68670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16300</TotalTime>
  <Words>12440</Words>
  <Application>Microsoft Office PowerPoint</Application>
  <PresentationFormat>Widescreen</PresentationFormat>
  <Paragraphs>880</Paragraphs>
  <Slides>74</Slides>
  <Notes>70</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74</vt:i4>
      </vt:variant>
    </vt:vector>
  </HeadingPairs>
  <TitlesOfParts>
    <vt:vector size="85" baseType="lpstr">
      <vt:lpstr>Arial</vt:lpstr>
      <vt:lpstr>Arial Narrow</vt:lpstr>
      <vt:lpstr>Arial Rounded MT Bold</vt:lpstr>
      <vt:lpstr>Calibri</vt:lpstr>
      <vt:lpstr>Calibri Light</vt:lpstr>
      <vt:lpstr>Comic Sans MS</vt:lpstr>
      <vt:lpstr>Corbel</vt:lpstr>
      <vt:lpstr>Times New Roman</vt:lpstr>
      <vt:lpstr>Verdana</vt:lpstr>
      <vt:lpstr>Custom Design</vt:lpstr>
      <vt:lpstr>1_Custom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sandra moyes</dc:creator>
  <cp:lastModifiedBy>Cecilia Weiss</cp:lastModifiedBy>
  <cp:revision>1311</cp:revision>
  <dcterms:created xsi:type="dcterms:W3CDTF">2021-01-11T17:47:06Z</dcterms:created>
  <dcterms:modified xsi:type="dcterms:W3CDTF">2022-10-10T15:45:57Z</dcterms:modified>
</cp:coreProperties>
</file>