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128"/>
  </p:notesMasterIdLst>
  <p:sldIdLst>
    <p:sldId id="274" r:id="rId3"/>
    <p:sldId id="277" r:id="rId4"/>
    <p:sldId id="278" r:id="rId5"/>
    <p:sldId id="279" r:id="rId6"/>
    <p:sldId id="280" r:id="rId7"/>
    <p:sldId id="385" r:id="rId8"/>
    <p:sldId id="410" r:id="rId9"/>
    <p:sldId id="283" r:id="rId10"/>
    <p:sldId id="285" r:id="rId11"/>
    <p:sldId id="416" r:id="rId12"/>
    <p:sldId id="417" r:id="rId13"/>
    <p:sldId id="286" r:id="rId14"/>
    <p:sldId id="288" r:id="rId15"/>
    <p:sldId id="289" r:id="rId16"/>
    <p:sldId id="418" r:id="rId17"/>
    <p:sldId id="446" r:id="rId18"/>
    <p:sldId id="292" r:id="rId19"/>
    <p:sldId id="302" r:id="rId20"/>
    <p:sldId id="578" r:id="rId21"/>
    <p:sldId id="295" r:id="rId22"/>
    <p:sldId id="296" r:id="rId23"/>
    <p:sldId id="297"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304" r:id="rId38"/>
    <p:sldId id="309" r:id="rId39"/>
    <p:sldId id="305"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 id="444" r:id="rId53"/>
    <p:sldId id="445" r:id="rId54"/>
    <p:sldId id="447" r:id="rId55"/>
    <p:sldId id="448" r:id="rId56"/>
    <p:sldId id="449" r:id="rId57"/>
    <p:sldId id="450" r:id="rId58"/>
    <p:sldId id="451" r:id="rId59"/>
    <p:sldId id="452" r:id="rId60"/>
    <p:sldId id="453" r:id="rId61"/>
    <p:sldId id="454" r:id="rId62"/>
    <p:sldId id="455" r:id="rId63"/>
    <p:sldId id="456" r:id="rId64"/>
    <p:sldId id="457" r:id="rId65"/>
    <p:sldId id="458" r:id="rId66"/>
    <p:sldId id="459" r:id="rId67"/>
    <p:sldId id="460" r:id="rId68"/>
    <p:sldId id="461" r:id="rId69"/>
    <p:sldId id="462" r:id="rId70"/>
    <p:sldId id="463" r:id="rId71"/>
    <p:sldId id="386" r:id="rId72"/>
    <p:sldId id="464" r:id="rId73"/>
    <p:sldId id="465" r:id="rId74"/>
    <p:sldId id="466" r:id="rId75"/>
    <p:sldId id="467" r:id="rId76"/>
    <p:sldId id="468" r:id="rId77"/>
    <p:sldId id="469" r:id="rId78"/>
    <p:sldId id="470" r:id="rId79"/>
    <p:sldId id="471" r:id="rId80"/>
    <p:sldId id="472" r:id="rId81"/>
    <p:sldId id="473" r:id="rId82"/>
    <p:sldId id="474" r:id="rId83"/>
    <p:sldId id="475" r:id="rId84"/>
    <p:sldId id="476" r:id="rId85"/>
    <p:sldId id="477" r:id="rId86"/>
    <p:sldId id="478" r:id="rId87"/>
    <p:sldId id="479" r:id="rId88"/>
    <p:sldId id="480" r:id="rId89"/>
    <p:sldId id="481" r:id="rId90"/>
    <p:sldId id="482" r:id="rId91"/>
    <p:sldId id="483" r:id="rId92"/>
    <p:sldId id="484" r:id="rId93"/>
    <p:sldId id="485" r:id="rId94"/>
    <p:sldId id="487" r:id="rId95"/>
    <p:sldId id="488" r:id="rId96"/>
    <p:sldId id="489" r:id="rId97"/>
    <p:sldId id="490" r:id="rId98"/>
    <p:sldId id="491" r:id="rId99"/>
    <p:sldId id="492" r:id="rId100"/>
    <p:sldId id="579" r:id="rId101"/>
    <p:sldId id="496" r:id="rId102"/>
    <p:sldId id="495" r:id="rId103"/>
    <p:sldId id="406" r:id="rId104"/>
    <p:sldId id="497" r:id="rId105"/>
    <p:sldId id="500" r:id="rId106"/>
    <p:sldId id="501" r:id="rId107"/>
    <p:sldId id="378" r:id="rId108"/>
    <p:sldId id="508" r:id="rId109"/>
    <p:sldId id="509" r:id="rId110"/>
    <p:sldId id="510" r:id="rId111"/>
    <p:sldId id="511" r:id="rId112"/>
    <p:sldId id="512" r:id="rId113"/>
    <p:sldId id="523" r:id="rId114"/>
    <p:sldId id="513" r:id="rId115"/>
    <p:sldId id="514" r:id="rId116"/>
    <p:sldId id="515" r:id="rId117"/>
    <p:sldId id="524" r:id="rId118"/>
    <p:sldId id="516" r:id="rId119"/>
    <p:sldId id="517" r:id="rId120"/>
    <p:sldId id="518" r:id="rId121"/>
    <p:sldId id="519" r:id="rId122"/>
    <p:sldId id="520" r:id="rId123"/>
    <p:sldId id="522" r:id="rId124"/>
    <p:sldId id="521" r:id="rId125"/>
    <p:sldId id="275" r:id="rId126"/>
    <p:sldId id="375" r:id="rId1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799" userDrawn="1">
          <p15:clr>
            <a:srgbClr val="A4A3A4"/>
          </p15:clr>
        </p15:guide>
        <p15:guide id="4" pos="6176" userDrawn="1">
          <p15:clr>
            <a:srgbClr val="A4A3A4"/>
          </p15:clr>
        </p15:guide>
        <p15:guide id="5" pos="7628" userDrawn="1">
          <p15:clr>
            <a:srgbClr val="A4A3A4"/>
          </p15:clr>
        </p15:guide>
        <p15:guide id="8" pos="7514" userDrawn="1">
          <p15:clr>
            <a:srgbClr val="A4A3A4"/>
          </p15:clr>
        </p15:guide>
        <p15:guide id="9" pos="415" userDrawn="1">
          <p15:clr>
            <a:srgbClr val="A4A3A4"/>
          </p15:clr>
        </p15:guide>
        <p15:guide id="11" orient="horz" pos="1207" userDrawn="1">
          <p15:clr>
            <a:srgbClr val="A4A3A4"/>
          </p15:clr>
        </p15:guide>
        <p15:guide id="13" orient="horz" pos="3498" userDrawn="1">
          <p15:clr>
            <a:srgbClr val="A4A3A4"/>
          </p15:clr>
        </p15:guide>
        <p15:guide id="14" orient="horz" pos="890" userDrawn="1">
          <p15:clr>
            <a:srgbClr val="A4A3A4"/>
          </p15:clr>
        </p15:guide>
        <p15:guide id="16" orient="horz" pos="3770" userDrawn="1">
          <p15:clr>
            <a:srgbClr val="A4A3A4"/>
          </p15:clr>
        </p15:guide>
        <p15:guide id="17" pos="508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39AB47"/>
    <a:srgbClr val="AB4500"/>
    <a:srgbClr val="0070C0"/>
    <a:srgbClr val="EC7206"/>
    <a:srgbClr val="FF4F79"/>
    <a:srgbClr val="66FFFF"/>
    <a:srgbClr val="414042"/>
    <a:srgbClr val="272626"/>
    <a:srgbClr val="6C5F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81"/>
    <p:restoredTop sz="91429" autoAdjust="0"/>
  </p:normalViewPr>
  <p:slideViewPr>
    <p:cSldViewPr snapToGrid="0" snapToObjects="1">
      <p:cViewPr varScale="1">
        <p:scale>
          <a:sx n="70" d="100"/>
          <a:sy n="70" d="100"/>
        </p:scale>
        <p:origin x="60" y="816"/>
      </p:cViewPr>
      <p:guideLst>
        <p:guide pos="1799"/>
        <p:guide pos="6176"/>
        <p:guide pos="7628"/>
        <p:guide pos="7514"/>
        <p:guide pos="415"/>
        <p:guide orient="horz" pos="1207"/>
        <p:guide orient="horz" pos="3498"/>
        <p:guide orient="horz" pos="890"/>
        <p:guide orient="horz" pos="3770"/>
        <p:guide pos="5087"/>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103</a:t>
            </a:fld>
            <a:endParaRPr lang="en-US"/>
          </a:p>
        </p:txBody>
      </p:sp>
    </p:spTree>
    <p:extLst>
      <p:ext uri="{BB962C8B-B14F-4D97-AF65-F5344CB8AC3E}">
        <p14:creationId xmlns:p14="http://schemas.microsoft.com/office/powerpoint/2010/main" val="29480567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104</a:t>
            </a:fld>
            <a:endParaRPr lang="en-US"/>
          </a:p>
        </p:txBody>
      </p:sp>
    </p:spTree>
    <p:extLst>
      <p:ext uri="{BB962C8B-B14F-4D97-AF65-F5344CB8AC3E}">
        <p14:creationId xmlns:p14="http://schemas.microsoft.com/office/powerpoint/2010/main" val="276568621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105</a:t>
            </a:fld>
            <a:endParaRPr lang="en-US"/>
          </a:p>
        </p:txBody>
      </p:sp>
    </p:spTree>
    <p:extLst>
      <p:ext uri="{BB962C8B-B14F-4D97-AF65-F5344CB8AC3E}">
        <p14:creationId xmlns:p14="http://schemas.microsoft.com/office/powerpoint/2010/main" val="162903392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the success criteria with the children and agree what the writing COULD include. This is modelled here but can be introduced at any point in the sequence and should reflect what the teacher and the children have identified as possible elements to include.</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106</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Elicit ideas from the children as to the identity of the two characters. There are no wrong answers – it is the children’s personal interpretation of the images that matter – apart from the last question. The two clues which reveal links are that both characters are wearing the same necklace, and the small boat in the pond is reminiscent of the pirate’s boat.</a:t>
            </a:r>
          </a:p>
        </p:txBody>
      </p:sp>
      <p:sp>
        <p:nvSpPr>
          <p:cNvPr id="4" name="Slide Number Placeholder 3"/>
          <p:cNvSpPr>
            <a:spLocks noGrp="1"/>
          </p:cNvSpPr>
          <p:nvPr>
            <p:ph type="sldNum" sz="quarter" idx="5"/>
          </p:nvPr>
        </p:nvSpPr>
        <p:spPr/>
        <p:txBody>
          <a:bodyPr/>
          <a:lstStyle/>
          <a:p>
            <a:fld id="{311D70A8-8575-AB47-B894-1AEE29AFC934}" type="slidenum">
              <a:rPr lang="en-US" smtClean="0"/>
              <a:t>107</a:t>
            </a:fld>
            <a:endParaRPr lang="en-US"/>
          </a:p>
        </p:txBody>
      </p:sp>
    </p:spTree>
    <p:extLst>
      <p:ext uri="{BB962C8B-B14F-4D97-AF65-F5344CB8AC3E}">
        <p14:creationId xmlns:p14="http://schemas.microsoft.com/office/powerpoint/2010/main" val="30183425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There are plenty of opportunities from this image for incidental writing, e.g. a description of the scene, or of each character; dialogue to reveal thoughts and feelings, e.g. a speech bubble with Black Jack’s words spoken aloud, and a thought bubble with Jim’s thoughts and feelings. In this example, the image has been used to inspire a new narrative around the characters and possible events before and after this scene.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108</a:t>
            </a:fld>
            <a:endParaRPr lang="en-US"/>
          </a:p>
        </p:txBody>
      </p:sp>
    </p:spTree>
    <p:extLst>
      <p:ext uri="{BB962C8B-B14F-4D97-AF65-F5344CB8AC3E}">
        <p14:creationId xmlns:p14="http://schemas.microsoft.com/office/powerpoint/2010/main" val="3714554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109</a:t>
            </a:fld>
            <a:endParaRPr lang="en-US"/>
          </a:p>
        </p:txBody>
      </p:sp>
    </p:spTree>
    <p:extLst>
      <p:ext uri="{BB962C8B-B14F-4D97-AF65-F5344CB8AC3E}">
        <p14:creationId xmlns:p14="http://schemas.microsoft.com/office/powerpoint/2010/main" val="156541423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110</a:t>
            </a:fld>
            <a:endParaRPr lang="en-US"/>
          </a:p>
        </p:txBody>
      </p:sp>
    </p:spTree>
    <p:extLst>
      <p:ext uri="{BB962C8B-B14F-4D97-AF65-F5344CB8AC3E}">
        <p14:creationId xmlns:p14="http://schemas.microsoft.com/office/powerpoint/2010/main" val="220613697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share with the children or create your own. This is only a suggestion, as are the subsequent slides. Rehearse orally what you will write and make it explicit that you are doing this.</a:t>
            </a:r>
          </a:p>
          <a:p>
            <a:r>
              <a:rPr lang="en-GB" altLang="en-US" dirty="0"/>
              <a:t>Black italic text – what to say, the monologue, thinking aloud, demonstrating the thought process, etc.</a:t>
            </a:r>
          </a:p>
          <a:p>
            <a:r>
              <a:rPr lang="en-GB" altLang="en-US" dirty="0"/>
              <a:t>Bold blue – what to write as the model.</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111</a:t>
            </a:fld>
            <a:endParaRPr lang="en-US"/>
          </a:p>
        </p:txBody>
      </p:sp>
    </p:spTree>
    <p:extLst>
      <p:ext uri="{BB962C8B-B14F-4D97-AF65-F5344CB8AC3E}">
        <p14:creationId xmlns:p14="http://schemas.microsoft.com/office/powerpoint/2010/main" val="18577828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112</a:t>
            </a:fld>
            <a:endParaRPr lang="en-US"/>
          </a:p>
        </p:txBody>
      </p:sp>
    </p:spTree>
    <p:extLst>
      <p:ext uri="{BB962C8B-B14F-4D97-AF65-F5344CB8AC3E}">
        <p14:creationId xmlns:p14="http://schemas.microsoft.com/office/powerpoint/2010/main" val="341152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suggested objectives from the National Curriculum for Year 5/6. Teachers should select the most appropriate focuses for the children they teach. Further objectives will be met incidentally as the unit progresses. </a:t>
            </a:r>
          </a:p>
          <a:p>
            <a:r>
              <a:rPr lang="en-GB" altLang="en-US" dirty="0"/>
              <a:t>* Non statutory guidance states: As vocabulary increases, teachers should show pupils how to understand the relationships between words, how to understand nuances in meaning, and </a:t>
            </a:r>
            <a:r>
              <a:rPr lang="en-GB" altLang="en-US" b="1" dirty="0"/>
              <a:t>how to develop their understanding of, and ability to use, figurative language</a:t>
            </a:r>
            <a:r>
              <a:rPr lang="en-GB" altLang="en-US" dirty="0"/>
              <a:t>. Identification of, and opportunity to use simile and metaphor where appropriate is included in this unit.</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children should be encouraged to orally rehearse then write a sentence.</a:t>
            </a:r>
          </a:p>
          <a:p>
            <a:r>
              <a:rPr lang="en-GB" altLang="en-US" dirty="0"/>
              <a:t>The teacher acts as editor and scribe to produce the next part of the writing. The example is just a suggestion – it should be led by children’s ideas.</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113</a:t>
            </a:fld>
            <a:endParaRPr lang="en-US"/>
          </a:p>
        </p:txBody>
      </p:sp>
    </p:spTree>
    <p:extLst>
      <p:ext uri="{BB962C8B-B14F-4D97-AF65-F5344CB8AC3E}">
        <p14:creationId xmlns:p14="http://schemas.microsoft.com/office/powerpoint/2010/main" val="71264720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an example pirate story which can be used to teach sentence level objectives. Children can also use this for ideas, but should create their own plans and stories.</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114</a:t>
            </a:fld>
            <a:endParaRPr lang="en-US"/>
          </a:p>
        </p:txBody>
      </p:sp>
    </p:spTree>
    <p:extLst>
      <p:ext uri="{BB962C8B-B14F-4D97-AF65-F5344CB8AC3E}">
        <p14:creationId xmlns:p14="http://schemas.microsoft.com/office/powerpoint/2010/main" val="99083585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115</a:t>
            </a:fld>
            <a:endParaRPr lang="en-US"/>
          </a:p>
        </p:txBody>
      </p:sp>
    </p:spTree>
    <p:extLst>
      <p:ext uri="{BB962C8B-B14F-4D97-AF65-F5344CB8AC3E}">
        <p14:creationId xmlns:p14="http://schemas.microsoft.com/office/powerpoint/2010/main" val="38799866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116</a:t>
            </a:fld>
            <a:endParaRPr lang="en-US"/>
          </a:p>
        </p:txBody>
      </p:sp>
    </p:spTree>
    <p:extLst>
      <p:ext uri="{BB962C8B-B14F-4D97-AF65-F5344CB8AC3E}">
        <p14:creationId xmlns:p14="http://schemas.microsoft.com/office/powerpoint/2010/main" val="348566059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phrases are also provided on the accompanying PDF. Find your partner – print, cut up, give out one per child, then get children to find the other half of their sentence. A good activity for identifying main and subordinate clauses.</a:t>
            </a:r>
            <a:endParaRPr lang="en-US"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117</a:t>
            </a:fld>
            <a:endParaRPr lang="en-US"/>
          </a:p>
        </p:txBody>
      </p:sp>
    </p:spTree>
    <p:extLst>
      <p:ext uri="{BB962C8B-B14F-4D97-AF65-F5344CB8AC3E}">
        <p14:creationId xmlns:p14="http://schemas.microsoft.com/office/powerpoint/2010/main" val="314923773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Find your partner – print, cut up, give out one per child, then get children to find the other half of their sentence. A good activity for identifying main and subordinate clauses.</a:t>
            </a:r>
            <a:endParaRPr lang="en-US"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118</a:t>
            </a:fld>
            <a:endParaRPr lang="en-US"/>
          </a:p>
        </p:txBody>
      </p:sp>
    </p:spTree>
    <p:extLst>
      <p:ext uri="{BB962C8B-B14F-4D97-AF65-F5344CB8AC3E}">
        <p14:creationId xmlns:p14="http://schemas.microsoft.com/office/powerpoint/2010/main" val="357690493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rest of this narrative may be used for further reading or further modelling if teachers prefer. </a:t>
            </a:r>
          </a:p>
        </p:txBody>
      </p:sp>
      <p:sp>
        <p:nvSpPr>
          <p:cNvPr id="4" name="Slide Number Placeholder 3"/>
          <p:cNvSpPr>
            <a:spLocks noGrp="1"/>
          </p:cNvSpPr>
          <p:nvPr>
            <p:ph type="sldNum" sz="quarter" idx="5"/>
          </p:nvPr>
        </p:nvSpPr>
        <p:spPr/>
        <p:txBody>
          <a:bodyPr/>
          <a:lstStyle/>
          <a:p>
            <a:fld id="{311D70A8-8575-AB47-B894-1AEE29AFC934}" type="slidenum">
              <a:rPr lang="en-US" smtClean="0"/>
              <a:t>119</a:t>
            </a:fld>
            <a:endParaRPr lang="en-US"/>
          </a:p>
        </p:txBody>
      </p:sp>
    </p:spTree>
    <p:extLst>
      <p:ext uri="{BB962C8B-B14F-4D97-AF65-F5344CB8AC3E}">
        <p14:creationId xmlns:p14="http://schemas.microsoft.com/office/powerpoint/2010/main" val="197989287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rest of this narrative may be used for further reading or further modelling if teachers prefer. </a:t>
            </a:r>
          </a:p>
        </p:txBody>
      </p:sp>
      <p:sp>
        <p:nvSpPr>
          <p:cNvPr id="4" name="Slide Number Placeholder 3"/>
          <p:cNvSpPr>
            <a:spLocks noGrp="1"/>
          </p:cNvSpPr>
          <p:nvPr>
            <p:ph type="sldNum" sz="quarter" idx="5"/>
          </p:nvPr>
        </p:nvSpPr>
        <p:spPr/>
        <p:txBody>
          <a:bodyPr/>
          <a:lstStyle/>
          <a:p>
            <a:fld id="{311D70A8-8575-AB47-B894-1AEE29AFC934}" type="slidenum">
              <a:rPr lang="en-US" smtClean="0"/>
              <a:t>120</a:t>
            </a:fld>
            <a:endParaRPr lang="en-US"/>
          </a:p>
        </p:txBody>
      </p:sp>
    </p:spTree>
    <p:extLst>
      <p:ext uri="{BB962C8B-B14F-4D97-AF65-F5344CB8AC3E}">
        <p14:creationId xmlns:p14="http://schemas.microsoft.com/office/powerpoint/2010/main" val="22925894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rest of this narrative may be used for further reading or further modelling if teachers prefer. </a:t>
            </a:r>
          </a:p>
        </p:txBody>
      </p:sp>
      <p:sp>
        <p:nvSpPr>
          <p:cNvPr id="4" name="Slide Number Placeholder 3"/>
          <p:cNvSpPr>
            <a:spLocks noGrp="1"/>
          </p:cNvSpPr>
          <p:nvPr>
            <p:ph type="sldNum" sz="quarter" idx="5"/>
          </p:nvPr>
        </p:nvSpPr>
        <p:spPr/>
        <p:txBody>
          <a:bodyPr/>
          <a:lstStyle/>
          <a:p>
            <a:fld id="{311D70A8-8575-AB47-B894-1AEE29AFC934}" type="slidenum">
              <a:rPr lang="en-US" smtClean="0"/>
              <a:t>121</a:t>
            </a:fld>
            <a:endParaRPr lang="en-US"/>
          </a:p>
        </p:txBody>
      </p:sp>
    </p:spTree>
    <p:extLst>
      <p:ext uri="{BB962C8B-B14F-4D97-AF65-F5344CB8AC3E}">
        <p14:creationId xmlns:p14="http://schemas.microsoft.com/office/powerpoint/2010/main" val="398478927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rest of this narrative may be used for further reading or further modelling if teachers prefer. </a:t>
            </a:r>
          </a:p>
        </p:txBody>
      </p:sp>
      <p:sp>
        <p:nvSpPr>
          <p:cNvPr id="4" name="Slide Number Placeholder 3"/>
          <p:cNvSpPr>
            <a:spLocks noGrp="1"/>
          </p:cNvSpPr>
          <p:nvPr>
            <p:ph type="sldNum" sz="quarter" idx="5"/>
          </p:nvPr>
        </p:nvSpPr>
        <p:spPr/>
        <p:txBody>
          <a:bodyPr/>
          <a:lstStyle/>
          <a:p>
            <a:fld id="{311D70A8-8575-AB47-B894-1AEE29AFC934}" type="slidenum">
              <a:rPr lang="en-US" smtClean="0"/>
              <a:t>122</a:t>
            </a:fld>
            <a:endParaRPr lang="en-US"/>
          </a:p>
        </p:txBody>
      </p:sp>
    </p:spTree>
    <p:extLst>
      <p:ext uri="{BB962C8B-B14F-4D97-AF65-F5344CB8AC3E}">
        <p14:creationId xmlns:p14="http://schemas.microsoft.com/office/powerpoint/2010/main" val="3440254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Be led by the children’s responses and interests. The theme of pirates is popular and some children may already know a great deal about the subject.</a:t>
            </a:r>
          </a:p>
          <a:p>
            <a:r>
              <a:rPr lang="en-GB" altLang="en-US" dirty="0"/>
              <a:t>Horrible Histories videos:</a:t>
            </a:r>
          </a:p>
          <a:p>
            <a:r>
              <a:rPr lang="en-GB" altLang="en-US" dirty="0"/>
              <a:t>https://</a:t>
            </a:r>
            <a:r>
              <a:rPr lang="en-GB" altLang="en-US" dirty="0" err="1"/>
              <a:t>www.youtube.com</a:t>
            </a:r>
            <a:r>
              <a:rPr lang="en-GB" altLang="en-US" dirty="0"/>
              <a:t>/</a:t>
            </a:r>
            <a:r>
              <a:rPr lang="en-GB" altLang="en-US" dirty="0" err="1"/>
              <a:t>watch?v</a:t>
            </a:r>
            <a:r>
              <a:rPr lang="en-GB" altLang="en-US" dirty="0"/>
              <a:t>=apMvV0zvefc</a:t>
            </a:r>
          </a:p>
          <a:p>
            <a:r>
              <a:rPr lang="en-GB" altLang="en-US" dirty="0"/>
              <a:t>https://</a:t>
            </a:r>
            <a:r>
              <a:rPr lang="en-GB" altLang="en-US" dirty="0" err="1"/>
              <a:t>www.youtube.com</a:t>
            </a:r>
            <a:r>
              <a:rPr lang="en-GB" altLang="en-US" dirty="0"/>
              <a:t>/</a:t>
            </a:r>
            <a:r>
              <a:rPr lang="en-GB" altLang="en-US" dirty="0" err="1"/>
              <a:t>watch?v</a:t>
            </a:r>
            <a:r>
              <a:rPr lang="en-GB" altLang="en-US" dirty="0"/>
              <a:t>=Q2IaNvAmBzU</a:t>
            </a:r>
          </a:p>
          <a:p>
            <a:r>
              <a:rPr lang="en-GB" altLang="en-US" dirty="0"/>
              <a:t>Some children may be familiar with the story of Treasure Island and also with Peter Pan which features Captain Hook.</a:t>
            </a: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78031693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an extract of a child’s writing from this unit. Teachers will notice that at some points, the writing hugs very closely to the model, but there is a lot of individuality as well. Useful for children to make an assessment of what works and what doesn’t. Notice the </a:t>
            </a:r>
            <a:r>
              <a:rPr lang="en-GB" altLang="en-US"/>
              <a:t>use of cohesive </a:t>
            </a:r>
            <a:r>
              <a:rPr lang="en-GB" altLang="en-US" dirty="0"/>
              <a:t>devices to link paragraphs together.</a:t>
            </a:r>
          </a:p>
        </p:txBody>
      </p:sp>
      <p:sp>
        <p:nvSpPr>
          <p:cNvPr id="4" name="Slide Number Placeholder 3"/>
          <p:cNvSpPr>
            <a:spLocks noGrp="1"/>
          </p:cNvSpPr>
          <p:nvPr>
            <p:ph type="sldNum" sz="quarter" idx="5"/>
          </p:nvPr>
        </p:nvSpPr>
        <p:spPr/>
        <p:txBody>
          <a:bodyPr/>
          <a:lstStyle/>
          <a:p>
            <a:fld id="{311D70A8-8575-AB47-B894-1AEE29AFC934}" type="slidenum">
              <a:rPr lang="en-US" smtClean="0"/>
              <a:t>123</a:t>
            </a:fld>
            <a:endParaRPr lang="en-US"/>
          </a:p>
        </p:txBody>
      </p:sp>
    </p:spTree>
    <p:extLst>
      <p:ext uri="{BB962C8B-B14F-4D97-AF65-F5344CB8AC3E}">
        <p14:creationId xmlns:p14="http://schemas.microsoft.com/office/powerpoint/2010/main" val="241092494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124</a:t>
            </a:fld>
            <a:endParaRPr lang="en-US"/>
          </a:p>
        </p:txBody>
      </p:sp>
    </p:spTree>
    <p:extLst>
      <p:ext uri="{BB962C8B-B14F-4D97-AF65-F5344CB8AC3E}">
        <p14:creationId xmlns:p14="http://schemas.microsoft.com/office/powerpoint/2010/main" val="105152762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125</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 </a:t>
            </a:r>
            <a:r>
              <a:rPr lang="en-GB" altLang="en-US" dirty="0"/>
              <a:t>Use the image to ask questions about the content of the picture. </a:t>
            </a:r>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 Children may identify Billy as a pirate, mainly due to the tricorn hat.</a:t>
            </a:r>
            <a:endParaRPr lang="en-GB" altLang="en-US" dirty="0"/>
          </a:p>
          <a:p>
            <a:r>
              <a:rPr lang="en-GB" altLang="en-US" dirty="0"/>
              <a:t>Mouse clicks will advance through the questions.</a:t>
            </a:r>
          </a:p>
          <a:p>
            <a:r>
              <a:rPr lang="en-GB" altLang="en-US" dirty="0"/>
              <a:t>All answers are acceptable, but the next question must always be along the lines of ‘How do you know?’ ‘What makes you think that?’ and ‘Why?’. It is the children’s personal and collective  responses you are trying to elicit. </a:t>
            </a:r>
          </a:p>
          <a:p>
            <a:r>
              <a:rPr lang="en-GB" altLang="en-US" dirty="0"/>
              <a:t>Develop vocabulary alongside.</a:t>
            </a:r>
          </a:p>
          <a:p>
            <a:r>
              <a:rPr lang="en-GB" altLang="en-US" dirty="0"/>
              <a:t>Give children the opportunity to develop their own thinking by looking closely at the picture and speculating, using tentative language – e.g. the scene looks as if it is by the sea, as there appear to be cliffs in the background and water beneath them; the building could be a fisherman’s cottage; the clothes they are wearing look very old fashioned which makes it seem as if this is set in an earlier time in history.</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629909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You can use the accompanying Word document for the children to write Jim’s thoughts in the thought bubble.</a:t>
            </a: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326688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solidFill>
                  <a:srgbClr val="000099"/>
                </a:solidFill>
              </a:rPr>
              <a:t>The phrase ‘A sliver of text’ is credited to Bob Cox, Educational Consultant and author of the ‘Opening Doors’ series of books and is used with kind permission.</a:t>
            </a:r>
          </a:p>
          <a:p>
            <a:r>
              <a:rPr lang="en-GB" altLang="en-US" dirty="0"/>
              <a:t>https://</a:t>
            </a:r>
            <a:r>
              <a:rPr lang="en-GB" altLang="en-US" dirty="0" err="1"/>
              <a:t>searchingforexcellence.co.uk</a:t>
            </a:r>
            <a:r>
              <a:rPr lang="en-GB" altLang="en-US" dirty="0"/>
              <a:t>/free-resources/</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529973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Children’s comments can lead the discussion picking up of different interpretations.</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Structure the questioning to build in challenge and support.</a:t>
            </a:r>
          </a:p>
          <a:p>
            <a:pPr eaLnBrk="1" hangingPunct="1"/>
            <a:r>
              <a:rPr lang="en-GB" altLang="en-US" i="1" dirty="0">
                <a:latin typeface="Comic Sans MS" panose="030F0902030302020204" pitchFamily="66" charset="0"/>
              </a:rPr>
              <a:t>Children learn from each other by listening to classmates justify and elaborate.</a:t>
            </a:r>
          </a:p>
          <a:p>
            <a:pPr eaLnBrk="1" hangingPunct="1"/>
            <a:r>
              <a:rPr lang="en-GB" altLang="en-US" i="1" dirty="0">
                <a:latin typeface="Comic Sans MS" panose="030F0902030302020204" pitchFamily="66" charset="0"/>
              </a:rPr>
              <a:t>Supporting comments used with kind permission of https://</a:t>
            </a:r>
            <a:r>
              <a:rPr lang="en-GB" altLang="en-US" i="1" dirty="0" err="1">
                <a:latin typeface="Comic Sans MS" panose="030F0902030302020204" pitchFamily="66" charset="0"/>
              </a:rPr>
              <a:t>jamesdurran.blog</a:t>
            </a:r>
            <a:r>
              <a:rPr lang="en-GB" altLang="en-US" i="1" dirty="0">
                <a:latin typeface="Comic Sans MS" panose="030F0902030302020204" pitchFamily="66" charset="0"/>
              </a:rPr>
              <a:t>/</a:t>
            </a:r>
            <a:endParaRPr lang="en-GB" altLang="en-US" dirty="0">
              <a:latin typeface="Comic Sans MS" panose="030F0902030302020204" pitchFamily="66" charset="0"/>
            </a:endParaRPr>
          </a:p>
          <a:p>
            <a:pPr eaLnBrk="1" hangingPunct="1"/>
            <a:r>
              <a:rPr lang="en-GB" altLang="en-US" dirty="0">
                <a:latin typeface="Comic Sans MS" panose="030F0902030302020204" pitchFamily="66" charset="0"/>
              </a:rPr>
              <a:t> </a:t>
            </a: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272262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Direct teaching of vocabulary in advance</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Explain key information for pupils to look out for</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Usefulness of a visual focus, to aid comprehension while listening to/reading to the story</a:t>
            </a:r>
            <a:endParaRPr lang="en-GB" altLang="en-US" dirty="0">
              <a:latin typeface="Comic Sans MS" panose="030F0902030302020204" pitchFamily="66" charset="0"/>
            </a:endParaRPr>
          </a:p>
          <a:p>
            <a:pPr eaLnBrk="1" hangingPunct="1"/>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405458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and there is a printable version at the end of the accompanying PDF document.</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1-8 are specifically for </a:t>
            </a:r>
            <a:r>
              <a:rPr lang="en-US" altLang="en-US" dirty="0"/>
              <a:t>teachers; subsequent slides are intended to be used in the classroom with the children.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latin typeface="Comic Sans MS" panose="030F0902030302020204" pitchFamily="66" charset="0"/>
              </a:rPr>
              <a:t>Importance of talk and analysis being rooted in personal response; </a:t>
            </a:r>
          </a:p>
          <a:p>
            <a:pPr eaLnBrk="1" hangingPunct="1"/>
            <a:r>
              <a:rPr lang="en-GB" altLang="en-US" i="1" dirty="0">
                <a:latin typeface="Comic Sans MS" panose="030F0902030302020204" pitchFamily="66" charset="0"/>
              </a:rPr>
              <a:t>Give individuals or pairs their own copy of the text. A ‘Tell-me grid’ recommended by Aidan Chambers is one mechanism for structuring thinking. (A copy of the text is provided on the accompanying Word document and the Tell-Me grid is provided on the </a:t>
            </a:r>
            <a:r>
              <a:rPr lang="en-GB" altLang="en-US" i="1">
                <a:latin typeface="Comic Sans MS" panose="030F0902030302020204" pitchFamily="66" charset="0"/>
              </a:rPr>
              <a:t>accompanying )</a:t>
            </a:r>
            <a:endParaRPr lang="en-GB" altLang="en-US" i="1" dirty="0">
              <a:latin typeface="Comic Sans MS" panose="030F0902030302020204" pitchFamily="66" charset="0"/>
            </a:endParaRPr>
          </a:p>
          <a:p>
            <a:pPr eaLnBrk="1" hangingPunct="1"/>
            <a:r>
              <a:rPr lang="en-GB" altLang="en-US" i="1" dirty="0">
                <a:latin typeface="Comic Sans MS" panose="030F0902030302020204" pitchFamily="66" charset="0"/>
              </a:rPr>
              <a:t>Blend pair, small group and whole-class talk</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Train pupils over time to talk in small groups; strategies for structuring talk (turn-taking in a given order, asking each other questions, etc)</a:t>
            </a:r>
            <a:endParaRPr lang="en-GB" altLang="en-US" dirty="0">
              <a:latin typeface="Comic Sans MS" panose="030F0902030302020204" pitchFamily="66" charset="0"/>
            </a:endParaRPr>
          </a:p>
          <a:p>
            <a:pPr eaLnBrk="1" hangingPunct="1"/>
            <a:r>
              <a:rPr lang="en-GB" altLang="en-US" i="1" dirty="0">
                <a:latin typeface="Comic Sans MS" panose="030F0902030302020204" pitchFamily="66" charset="0"/>
              </a:rPr>
              <a:t>The teacher spends time joining tables; over a series of lessons, can interact with and assess individuals as might in small group reading sessions</a:t>
            </a:r>
            <a:endParaRPr lang="en-GB" altLang="en-US" dirty="0">
              <a:latin typeface="Comic Sans MS" panose="030F0902030302020204" pitchFamily="66" charset="0"/>
            </a:endParaRPr>
          </a:p>
          <a:p>
            <a:pPr eaLnBrk="1" hangingPunct="1"/>
            <a:endParaRPr lang="en-GB" altLang="en-US" i="1"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may need to use an abridged version of this description depending on the current reading competence of the children. Billy Bones sang this song often. Speculate about what it could mean and discuss with a partner. (The chapter is also provided in the accompanying Word document.)</a:t>
            </a:r>
          </a:p>
          <a:p>
            <a:r>
              <a:rPr lang="en-GB" altLang="en-US" b="1" dirty="0"/>
              <a:t>Dead Man’s Chest</a:t>
            </a:r>
            <a:r>
              <a:rPr lang="en-GB" altLang="en-US" dirty="0"/>
              <a:t> does not refer to a treasure chest. It is an island in</a:t>
            </a:r>
            <a:r>
              <a:rPr lang="en-US" altLang="en-US" dirty="0"/>
              <a:t> the British Virgin Islands in the Caribbean Sea. According to legend, Blackbeard the pirate allegedly marooned his mutinous crew here with only a cutlass and a bottle of rum each. The island is uninhabitable with no fresh water and snakes as the main inhabitants.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7036262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Extract from Peter Pan by J M Barrie. Description of Captain Hook</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1228006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 technique of visualisation where the reader produces their own interpretation of an image based on the description given by the writer. It is an individual response that is needed, not an attempt to illustrate the book.</a:t>
            </a: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3172513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108281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42204989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(The grid is provided on the end of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3806012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Slight edits have been made to the original text for the sake of precision. (The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3480440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Slight edits have been made to the original text for the sake of precision. (The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3075684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a:t>
            </a:r>
            <a:endParaRPr lang="en-GB" altLang="en-US" dirty="0"/>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a:t>
            </a:r>
            <a:endParaRPr lang="en-GB" altLang="en-US" dirty="0"/>
          </a:p>
          <a:p>
            <a:endParaRPr lang="en-GB" altLang="en-US" dirty="0"/>
          </a:p>
          <a:p>
            <a:r>
              <a:rPr lang="en-GB" altLang="en-US" dirty="0"/>
              <a:t>There are no wrong answers. It is the children’s responses you are trying to elicit. The most challenging follow up question is ‘Why?’</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45489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Black Spot was a pirate warning which was invented by R.  L. Stevenson in this book. It was a warning to the pirate that he was no longer a leader and would be killed</a:t>
            </a:r>
            <a:r>
              <a:rPr lang="en-US" altLang="en-US" dirty="0"/>
              <a:t> at an appointed time. </a:t>
            </a:r>
            <a:r>
              <a:rPr lang="en-GB" altLang="en-US" dirty="0"/>
              <a:t>(The chapter is also provided in the accompanying Word document.)</a:t>
            </a:r>
            <a:endParaRPr lang="en-US"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20413215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Black Spot was a pirate warning which was invented by R. L. Stevenson in this book. It was a warning to the pirate that he was no longer a leader and would be killed</a:t>
            </a:r>
            <a:r>
              <a:rPr lang="en-US" altLang="en-US" dirty="0"/>
              <a:t> at an appointed time. </a:t>
            </a:r>
            <a:r>
              <a:rPr lang="en-GB" altLang="en-US" dirty="0"/>
              <a:t>(The chapter is also provided in the accompanying Word document.)</a:t>
            </a:r>
            <a:endParaRPr lang="en-US"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818018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Teachers should select which film version they prefer to use depending on the needs of the children they teach. One that works successfully is</a:t>
            </a:r>
            <a:r>
              <a:rPr lang="en-US" altLang="en-US" i="1" dirty="0"/>
              <a:t> Muppet Treasure Island</a:t>
            </a:r>
            <a:r>
              <a:rPr lang="en-US" altLang="en-US" dirty="0"/>
              <a:t> – 1996 Starring Tim Curry, Billy Connolly, Kevin Bishop and the Muppets. Although this is a parody of the original, it encompasses many of the elements of the original story. The Black Spot scene is amusing but represents the characters very well. There are many clips on YouTube for this film but they should be previewed before sharing with children as public comments are visible and may not be appropriate. </a:t>
            </a:r>
            <a:r>
              <a:rPr lang="en-GB" altLang="en-US" dirty="0"/>
              <a:t>Muppet Treasure Island, The Black Spot: https://</a:t>
            </a:r>
            <a:r>
              <a:rPr lang="en-GB" altLang="en-US" dirty="0" err="1"/>
              <a:t>www.youtube.com</a:t>
            </a:r>
            <a:r>
              <a:rPr lang="en-GB" altLang="en-US" dirty="0"/>
              <a:t>/</a:t>
            </a:r>
            <a:r>
              <a:rPr lang="en-GB" altLang="en-US" dirty="0" err="1"/>
              <a:t>watch?v</a:t>
            </a:r>
            <a:r>
              <a:rPr lang="en-GB" altLang="en-US" dirty="0"/>
              <a:t>=vyj9QdYcL7I&amp;t=4s</a:t>
            </a:r>
          </a:p>
          <a:p>
            <a:endParaRPr lang="en-US"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1237233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gather feedback from all children who participate and record them for future reference. </a:t>
            </a:r>
            <a:r>
              <a:rPr lang="en-GB" altLang="en-US" sz="1200" dirty="0">
                <a:solidFill>
                  <a:srgbClr val="414042"/>
                </a:solidFill>
                <a:latin typeface="Comic Sans MS" panose="030F0902030302020204" pitchFamily="66" charset="0"/>
              </a:rPr>
              <a:t>More drama suggestions here: </a:t>
            </a:r>
            <a:r>
              <a:rPr lang="en-GB" altLang="en-US" sz="1200" u="sng" dirty="0">
                <a:solidFill>
                  <a:srgbClr val="0070C0"/>
                </a:solidFill>
                <a:latin typeface="Comic Sans MS" panose="030F0902030302020204" pitchFamily="66" charset="0"/>
              </a:rPr>
              <a:t>https://dramaresource.com/freeze-frames/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34485355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investment you are making at this stage in the children’s understanding and future writing success.</a:t>
            </a: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5383542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possible activities for the children to produce written responses as readers to what they have read through incidental writing linked to the text. May be revisited, re-used, amended and adapted throughout this unit whenever any reading has taken place.</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3189732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Choose one or two objectives to be the main focus of studying the text with a writer’s eye. Examples follow but teachers should adapt this technique to meet the needs of the children they teach.</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suggested questions. Teachers should select the most appropriate focuses for the children they teach. The suggested focus on the following slides is to teach children how to identify how a blend of dialogue and action can reveal the characters and move the story along. Identifying where this has happened in authentic texts will help to avoid the ‘he said, she said’ of children’s writing.</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37129254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focus of this slide and the next two is to identify where dialogue has been integrated in the narrative to convey character and advance the action.</a:t>
            </a:r>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6523917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extract of text and the highlighted sections are suggestions. There are other possibilities.</a:t>
            </a:r>
          </a:p>
          <a:p>
            <a:r>
              <a:rPr lang="en-GB" altLang="en-US" dirty="0"/>
              <a:t>This provides an opportunity to explore dialogue punctuation, particularly how the author has indicated the dialogue within the dialogue with double quotation marks.</a:t>
            </a:r>
          </a:p>
          <a:p>
            <a:r>
              <a:rPr lang="en-GB" altLang="en-US" dirty="0"/>
              <a:t>The phrase ‘dazed with rum’ is a show not tell technique. The author could had said ‘He was drunk’ but chose not to. Explore possibilities and provide opportunities for children to explore and annotate other sections of the text.</a:t>
            </a:r>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807215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possible activities for the children to produce written responses as writers to what they have read through incidental writing linked to the text. More ideas and resources on planning narratives can be found here: http://www.communication4all.co.uk/http/Story%20Writing.htm</a:t>
            </a:r>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1059174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25183804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will link well with any associated non-fiction writing planned for this theme.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399797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400"/>
              </a:spcAft>
            </a:pPr>
            <a:r>
              <a:rPr lang="en-GB" sz="1800" dirty="0">
                <a:effectLst/>
                <a:latin typeface="Arial" panose="020B0604020202020204" pitchFamily="34" charset="0"/>
                <a:ea typeface="Times New Roman" panose="02020603050405020304" pitchFamily="18" charset="0"/>
              </a:rPr>
              <a:t>A dilemma is a situation in which a difficult choice has to be made between two possible options, neither of which offer a completely acceptable solution</a:t>
            </a:r>
            <a:r>
              <a:rPr lang="en-GB" sz="1800">
                <a:effectLst/>
                <a:latin typeface="Arial" panose="020B0604020202020204" pitchFamily="34" charset="0"/>
                <a:ea typeface="Times New Roman" panose="02020603050405020304" pitchFamily="18" charset="0"/>
              </a:rPr>
              <a:t>. This drama technique is useful for exploring a decisive moment in detail. </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13673867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Elicit from the children that Squire Trelawney is unreliable and Dr Livesey’s words serve as a warning of what is to come (this is a technique known as ‘foreshadowing’).</a:t>
            </a:r>
          </a:p>
          <a:p>
            <a:r>
              <a:rPr lang="en-GB" altLang="en-US" dirty="0"/>
              <a:t>Make it clear that ‘You cannot hold your tongue’ is an admonishment rather than an instruction.</a:t>
            </a: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3640733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Direct teaching of vocabulary in advance</a:t>
            </a:r>
            <a:endParaRPr lang="en-GB" altLang="en-US" dirty="0"/>
          </a:p>
          <a:p>
            <a:r>
              <a:rPr lang="en-GB" altLang="en-US" i="1" dirty="0"/>
              <a:t>Explain key information for pupils to look out for</a:t>
            </a:r>
            <a:endParaRPr lang="en-GB" altLang="en-US" dirty="0"/>
          </a:p>
          <a:p>
            <a:r>
              <a:rPr lang="en-GB" altLang="en-US" i="1" dirty="0"/>
              <a:t>Usefulness of a visual focus, to aid comprehension while listening to/reading to the story</a:t>
            </a:r>
            <a:endParaRPr lang="en-GB" altLang="en-US" dirty="0"/>
          </a:p>
          <a:p>
            <a:r>
              <a:rPr lang="en-GB" altLang="en-US" i="1" dirty="0"/>
              <a:t>Examples of </a:t>
            </a:r>
            <a:r>
              <a:rPr lang="en-GB" altLang="en-US" dirty="0"/>
              <a:t>scaffolding</a:t>
            </a:r>
            <a:r>
              <a:rPr lang="en-GB" altLang="en-US" i="1" dirty="0"/>
              <a:t> for mixed ability whole-class reading – rather than differentiation by task/resource</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22258993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(The text is provided on the accompanying Word document. The Tell-Me grid is supplied on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35764270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(The text is provided on the accompanying Word document. The Tell-Me grid is supplied on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23641879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Slightly amended from the original for precision and clarity. (The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27775496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Slightly amended from the original for precision and clarity. (The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3797508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copy in this slide is provided as a printable on the accompanying PDF. Cut them up, then get children to match them (Find the partner) and explain why. Can children use the words in new sentences?</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798112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8642535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chapter is also provided in the accompanying Word document.)</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14921443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an opportunity to produce a written response to reading in role as one of the characters. This can help deepen understanding of why characters behave as they do.</a:t>
            </a:r>
          </a:p>
          <a:p>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17193404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select words and phrases to meet the needs of the children they teach.</a:t>
            </a: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27432286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(The text is provided on the accompanying Word document. The Tell-Me grid is supplied on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38468391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(The text is provided on the accompanying Word document. The Tell-Me grid is supplied on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r>
              <a:rPr lang="en-GB" altLang="en-US" dirty="0"/>
              <a:t>Elicit from the children that a story told as a flashback in the first person foreshadows the fact that this character must survive whatever ordeals they will face.</a:t>
            </a:r>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6720399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17961440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this chapter, Jim overhears Long John Silver speaking to the other sailors and he gradually realises that they are in fact pirates plotting to take over the ship. (The chapter is also provided in the accompanying Word document.)</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14653892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this chapter, Jim overhears Long John Silver speaking to the other sailors and he gradually realises that they are in fact pirates plotting to take over the ship. </a:t>
            </a:r>
            <a:r>
              <a:rPr lang="en-GB" sz="1800" dirty="0">
                <a:solidFill>
                  <a:srgbClr val="CD232C"/>
                </a:solidFill>
                <a:effectLst/>
                <a:latin typeface="Helvetica" panose="020B0604020202020204" pitchFamily="34" charset="0"/>
                <a:ea typeface="Times New Roman" panose="02020603050405020304" pitchFamily="18" charset="0"/>
              </a:rPr>
              <a:t>The phrase 'lost his deadlights' means he lost his eyesight. </a:t>
            </a:r>
            <a:r>
              <a:rPr lang="en-GB" altLang="en-US" dirty="0"/>
              <a:t>(The chapter is also provided in the accompanying Word document.)</a:t>
            </a:r>
            <a:endParaRPr lang="en-US"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62094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25963530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chapter is also provided in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16869861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err="1"/>
              <a:t>Coxwain</a:t>
            </a:r>
            <a:r>
              <a:rPr lang="en-GB" altLang="en-US" dirty="0"/>
              <a:t> pronounced ‘</a:t>
            </a:r>
            <a:r>
              <a:rPr lang="en-GB" altLang="en-US" dirty="0" err="1"/>
              <a:t>coxon</a:t>
            </a:r>
            <a:r>
              <a:rPr lang="en-GB" altLang="en-US" dirty="0"/>
              <a:t>’. (The chapter is also provided in the accompanying Word document.)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37024394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414042"/>
                </a:solidFill>
                <a:latin typeface="Comic Sans MS" panose="030F0902030302020204" pitchFamily="66" charset="0"/>
              </a:rPr>
              <a:t>Click to view some ideas.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9504150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2536004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provides an opportunity to link with any PSHE or school values which children may be familiar with in school.</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25130418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an opportunity to produce a written response to reading in role as one of the characters. This can help deepen understanding of why characters behave as they do.</a:t>
            </a:r>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2096678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Emotions Graph is also provided on the accompanying PDF file. </a:t>
            </a:r>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34935652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focus for this and the next 4 slides is the understanding of cohesion. This is a crucial skill in teaching the craft of writing to young writers and needs to support the process from planning to writing. It is worth spending some time on this element of writing as it will underpin children’s understanding of how texts work.</a:t>
            </a:r>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26891664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solidFill>
                  <a:srgbClr val="000099"/>
                </a:solidFill>
              </a:rPr>
              <a:t>Make it very clear to young writers that they are NOT working through a tick list of every technique that can be squeezed into their writing, but considering cohesion, and how cohesive devices are used in the model text, can inform the writer as to which features would work.</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40609556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3120051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200" dirty="0"/>
              <a:t>It is essential to have a copy of Treasure Island to teach this unit of work. Teachers may choose to read the whole story or to select turning points in the story to read in detail and </a:t>
            </a:r>
            <a:r>
              <a:rPr lang="en-US" altLang="en-US" sz="1200" dirty="0" err="1"/>
              <a:t>summarise</a:t>
            </a:r>
            <a:r>
              <a:rPr lang="en-US" altLang="en-US" sz="1200" dirty="0"/>
              <a:t> the rest. A complete version of the story is available here: </a:t>
            </a:r>
            <a:r>
              <a:rPr lang="en-US" altLang="en-US" dirty="0"/>
              <a:t>http://</a:t>
            </a:r>
            <a:r>
              <a:rPr lang="en-US" altLang="en-US" dirty="0" err="1"/>
              <a:t>www.online-literature.com</a:t>
            </a:r>
            <a:r>
              <a:rPr lang="en-US" altLang="en-US" dirty="0"/>
              <a:t>/</a:t>
            </a:r>
            <a:r>
              <a:rPr lang="en-US" altLang="en-US" dirty="0" err="1"/>
              <a:t>stevenson</a:t>
            </a:r>
            <a:r>
              <a:rPr lang="en-US" altLang="en-US" dirty="0"/>
              <a:t>/</a:t>
            </a:r>
            <a:r>
              <a:rPr lang="en-US" altLang="en-US" dirty="0" err="1"/>
              <a:t>treasureisland</a:t>
            </a:r>
            <a:r>
              <a:rPr lang="en-US" altLang="en-US" dirty="0"/>
              <a:t>/1/ Certain key chapters have been included in detail in this unit of work, but these are suggestions only. Teachers are free to select whichever chapters or extracts they prefer. Copies of the chapters in this PowerPoint are also provided on the accompanying Word document. </a:t>
            </a:r>
          </a:p>
          <a:p>
            <a:pPr>
              <a:spcBef>
                <a:spcPct val="0"/>
              </a:spcBef>
            </a:pPr>
            <a:r>
              <a:rPr lang="en-US" altLang="en-US" sz="1200" dirty="0"/>
              <a:t>It is recommended that film clips are used to deepen understanding and compare extracts in different forms. There are many versions available and comparisons of different approaches to the same event in the original text can be worthwhile. Particularly recommended is the parody Muppet Treasure Island which portrays the characters in a humorous way but accesses the story with a unique and comprehensible approach. Several film clips are available on YouTube for different versions of the film but should be previewed before sharing with children. It is recommended that any comparison should be of the same scene, e.g. Billy Bones receiving the Black Spot from Blind Pew in Chapter 3; Jim overhearing the conversation of the pirates in Chapter 11.</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also provided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4623744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21468844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75</a:t>
            </a:fld>
            <a:endParaRPr lang="en-US"/>
          </a:p>
        </p:txBody>
      </p:sp>
    </p:spTree>
    <p:extLst>
      <p:ext uri="{BB962C8B-B14F-4D97-AF65-F5344CB8AC3E}">
        <p14:creationId xmlns:p14="http://schemas.microsoft.com/office/powerpoint/2010/main" val="12265615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adapted from Treasure Island by Robert Louis Stevenson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96368667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Adapted from Treasure Island by Robert Louis Stevenson.</a:t>
            </a:r>
          </a:p>
          <a:p>
            <a:r>
              <a:rPr lang="en-GB" altLang="en-US" dirty="0"/>
              <a:t>A practical version of this activity is to write the clauses on strips of paper and ask the children to match up the parts of the whole, adding conjunctions etc. where appropriate. Some of these examples omit the relative pronoun. This copy is provided on the accompanying PDF file. </a:t>
            </a:r>
          </a:p>
        </p:txBody>
      </p:sp>
      <p:sp>
        <p:nvSpPr>
          <p:cNvPr id="4" name="Slide Number Placeholder 3"/>
          <p:cNvSpPr>
            <a:spLocks noGrp="1"/>
          </p:cNvSpPr>
          <p:nvPr>
            <p:ph type="sldNum" sz="quarter" idx="5"/>
          </p:nvPr>
        </p:nvSpPr>
        <p:spPr/>
        <p:txBody>
          <a:bodyPr/>
          <a:lstStyle/>
          <a:p>
            <a:fld id="{311D70A8-8575-AB47-B894-1AEE29AFC934}" type="slidenum">
              <a:rPr lang="en-US" smtClean="0"/>
              <a:t>77</a:t>
            </a:fld>
            <a:endParaRPr lang="en-US"/>
          </a:p>
        </p:txBody>
      </p:sp>
    </p:spTree>
    <p:extLst>
      <p:ext uri="{BB962C8B-B14F-4D97-AF65-F5344CB8AC3E}">
        <p14:creationId xmlns:p14="http://schemas.microsoft.com/office/powerpoint/2010/main" val="40480799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and the next two slides provide clauses which fit together to make multi clause sentences. They are also provided on the accompanying PDF file. Cut them up for children to find their ‘family’. May be adapted for the number of children in the class. Best done just before the end of a session to enable the teacher to retrieve the cards as the children leave the room.</a:t>
            </a:r>
          </a:p>
          <a:p>
            <a:r>
              <a:rPr lang="en-GB" altLang="en-US" dirty="0"/>
              <a:t>Allow time to experiment and play around with these sentences, identifying that some may have their order changed while some do not work in another way. </a:t>
            </a:r>
          </a:p>
          <a:p>
            <a:r>
              <a:rPr lang="en-GB" altLang="en-US" dirty="0"/>
              <a:t>Add challenge to this activity by removing the colours. </a:t>
            </a:r>
          </a:p>
        </p:txBody>
      </p:sp>
      <p:sp>
        <p:nvSpPr>
          <p:cNvPr id="4" name="Slide Number Placeholder 3"/>
          <p:cNvSpPr>
            <a:spLocks noGrp="1"/>
          </p:cNvSpPr>
          <p:nvPr>
            <p:ph type="sldNum" sz="quarter" idx="5"/>
          </p:nvPr>
        </p:nvSpPr>
        <p:spPr/>
        <p:txBody>
          <a:bodyPr/>
          <a:lstStyle/>
          <a:p>
            <a:fld id="{311D70A8-8575-AB47-B894-1AEE29AFC934}" type="slidenum">
              <a:rPr lang="en-US" smtClean="0"/>
              <a:t>78</a:t>
            </a:fld>
            <a:endParaRPr lang="en-US" dirty="0"/>
          </a:p>
        </p:txBody>
      </p:sp>
    </p:spTree>
    <p:extLst>
      <p:ext uri="{BB962C8B-B14F-4D97-AF65-F5344CB8AC3E}">
        <p14:creationId xmlns:p14="http://schemas.microsoft.com/office/powerpoint/2010/main" val="17810732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79</a:t>
            </a:fld>
            <a:endParaRPr lang="en-US" dirty="0"/>
          </a:p>
        </p:txBody>
      </p:sp>
    </p:spTree>
    <p:extLst>
      <p:ext uri="{BB962C8B-B14F-4D97-AF65-F5344CB8AC3E}">
        <p14:creationId xmlns:p14="http://schemas.microsoft.com/office/powerpoint/2010/main" val="40879989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dirty="0"/>
          </a:p>
        </p:txBody>
      </p:sp>
    </p:spTree>
    <p:extLst>
      <p:ext uri="{BB962C8B-B14F-4D97-AF65-F5344CB8AC3E}">
        <p14:creationId xmlns:p14="http://schemas.microsoft.com/office/powerpoint/2010/main" val="12960852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81</a:t>
            </a:fld>
            <a:endParaRPr lang="en-US" dirty="0"/>
          </a:p>
        </p:txBody>
      </p:sp>
    </p:spTree>
    <p:extLst>
      <p:ext uri="{BB962C8B-B14F-4D97-AF65-F5344CB8AC3E}">
        <p14:creationId xmlns:p14="http://schemas.microsoft.com/office/powerpoint/2010/main" val="91595891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Either a pair of inverted commas may be used or single ones but this needs to be consistent. This resource uses the convention of a pair of inverted commas to avoid confusion but children may notice the use of single inverted commas in their reading.</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82</a:t>
            </a:fld>
            <a:endParaRPr lang="en-US" dirty="0"/>
          </a:p>
        </p:txBody>
      </p:sp>
    </p:spTree>
    <p:extLst>
      <p:ext uri="{BB962C8B-B14F-4D97-AF65-F5344CB8AC3E}">
        <p14:creationId xmlns:p14="http://schemas.microsoft.com/office/powerpoint/2010/main" val="1828504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50265419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83</a:t>
            </a:fld>
            <a:endParaRPr lang="en-US"/>
          </a:p>
        </p:txBody>
      </p:sp>
    </p:spTree>
    <p:extLst>
      <p:ext uri="{BB962C8B-B14F-4D97-AF65-F5344CB8AC3E}">
        <p14:creationId xmlns:p14="http://schemas.microsoft.com/office/powerpoint/2010/main" val="12393051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84</a:t>
            </a:fld>
            <a:endParaRPr lang="en-US"/>
          </a:p>
        </p:txBody>
      </p:sp>
    </p:spTree>
    <p:extLst>
      <p:ext uri="{BB962C8B-B14F-4D97-AF65-F5344CB8AC3E}">
        <p14:creationId xmlns:p14="http://schemas.microsoft.com/office/powerpoint/2010/main" val="32739620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85</a:t>
            </a:fld>
            <a:endParaRPr lang="en-US"/>
          </a:p>
        </p:txBody>
      </p:sp>
    </p:spTree>
    <p:extLst>
      <p:ext uri="{BB962C8B-B14F-4D97-AF65-F5344CB8AC3E}">
        <p14:creationId xmlns:p14="http://schemas.microsoft.com/office/powerpoint/2010/main" val="19273023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second response is split dialogue which will be addressed on slide 87.</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86</a:t>
            </a:fld>
            <a:endParaRPr lang="en-US"/>
          </a:p>
        </p:txBody>
      </p:sp>
    </p:spTree>
    <p:extLst>
      <p:ext uri="{BB962C8B-B14F-4D97-AF65-F5344CB8AC3E}">
        <p14:creationId xmlns:p14="http://schemas.microsoft.com/office/powerpoint/2010/main" val="10058483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87</a:t>
            </a:fld>
            <a:endParaRPr lang="en-US"/>
          </a:p>
        </p:txBody>
      </p:sp>
    </p:spTree>
    <p:extLst>
      <p:ext uri="{BB962C8B-B14F-4D97-AF65-F5344CB8AC3E}">
        <p14:creationId xmlns:p14="http://schemas.microsoft.com/office/powerpoint/2010/main" val="25984274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88</a:t>
            </a:fld>
            <a:endParaRPr lang="en-US"/>
          </a:p>
        </p:txBody>
      </p:sp>
    </p:spTree>
    <p:extLst>
      <p:ext uri="{BB962C8B-B14F-4D97-AF65-F5344CB8AC3E}">
        <p14:creationId xmlns:p14="http://schemas.microsoft.com/office/powerpoint/2010/main" val="171197657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lnSpc>
                <a:spcPct val="95000"/>
              </a:lnSpc>
              <a:spcBef>
                <a:spcPct val="0"/>
              </a:spcBef>
            </a:pPr>
            <a:r>
              <a:rPr lang="en-US" altLang="en-US" dirty="0">
                <a:solidFill>
                  <a:srgbClr val="C72505"/>
                </a:solidFill>
              </a:rPr>
              <a:t>Although this is a challenging area to teach, it is the crux of the vocabulary issue – get children hooked on language and reap the rewards!</a:t>
            </a:r>
          </a:p>
          <a:p>
            <a:r>
              <a:rPr lang="en-US" altLang="en-US" dirty="0"/>
              <a:t>These language effects are usually used in poetry and narrative (and sometimes in persuasive writing) to be more effective and have a greater impact on the reader. Figures of speech such as metaphors, similes, and allusions go beyond the literal meanings of the words to give readers new insights. Alliteration, assonance, imagery, or onomatopoeia are figurative devices that deliberately appeal to the senses of the readers. </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89</a:t>
            </a:fld>
            <a:endParaRPr lang="en-US"/>
          </a:p>
        </p:txBody>
      </p:sp>
    </p:spTree>
    <p:extLst>
      <p:ext uri="{BB962C8B-B14F-4D97-AF65-F5344CB8AC3E}">
        <p14:creationId xmlns:p14="http://schemas.microsoft.com/office/powerpoint/2010/main" val="30666953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90</a:t>
            </a:fld>
            <a:endParaRPr lang="en-US"/>
          </a:p>
        </p:txBody>
      </p:sp>
    </p:spTree>
    <p:extLst>
      <p:ext uri="{BB962C8B-B14F-4D97-AF65-F5344CB8AC3E}">
        <p14:creationId xmlns:p14="http://schemas.microsoft.com/office/powerpoint/2010/main" val="37401234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91</a:t>
            </a:fld>
            <a:endParaRPr lang="en-US"/>
          </a:p>
        </p:txBody>
      </p:sp>
    </p:spTree>
    <p:extLst>
      <p:ext uri="{BB962C8B-B14F-4D97-AF65-F5344CB8AC3E}">
        <p14:creationId xmlns:p14="http://schemas.microsoft.com/office/powerpoint/2010/main" val="136941845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slide and the following 7 comprise a game to strengthen understanding of sentence structure. Words have been selected for their appropriateness to this theme but may be edited to reflect words collected during this unit. They are </a:t>
            </a:r>
            <a:r>
              <a:rPr lang="en-GB" altLang="en-US"/>
              <a:t>also d </a:t>
            </a:r>
            <a:r>
              <a:rPr lang="en-GB" altLang="en-US" dirty="0"/>
              <a:t>on the PDF </a:t>
            </a:r>
            <a:r>
              <a:rPr lang="en-GB" altLang="en-US" i="0" dirty="0"/>
              <a:t>and</a:t>
            </a:r>
            <a:r>
              <a:rPr lang="en-GB" altLang="en-US" dirty="0"/>
              <a:t> should be printed and cut up in order to play the game, or it can be carried out as a whole class activity with children selecting words from each slide as it is displayed.</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92</a:t>
            </a:fld>
            <a:endParaRPr lang="en-US"/>
          </a:p>
        </p:txBody>
      </p:sp>
    </p:spTree>
    <p:extLst>
      <p:ext uri="{BB962C8B-B14F-4D97-AF65-F5344CB8AC3E}">
        <p14:creationId xmlns:p14="http://schemas.microsoft.com/office/powerpoint/2010/main" val="70536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1163328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cards are also supplied on the PDF.</a:t>
            </a:r>
          </a:p>
        </p:txBody>
      </p:sp>
      <p:sp>
        <p:nvSpPr>
          <p:cNvPr id="4" name="Slide Number Placeholder 3"/>
          <p:cNvSpPr>
            <a:spLocks noGrp="1"/>
          </p:cNvSpPr>
          <p:nvPr>
            <p:ph type="sldNum" sz="quarter" idx="5"/>
          </p:nvPr>
        </p:nvSpPr>
        <p:spPr/>
        <p:txBody>
          <a:bodyPr/>
          <a:lstStyle/>
          <a:p>
            <a:fld id="{311D70A8-8575-AB47-B894-1AEE29AFC934}" type="slidenum">
              <a:rPr lang="en-US" smtClean="0"/>
              <a:t>93</a:t>
            </a:fld>
            <a:endParaRPr lang="en-US"/>
          </a:p>
        </p:txBody>
      </p:sp>
    </p:spTree>
    <p:extLst>
      <p:ext uri="{BB962C8B-B14F-4D97-AF65-F5344CB8AC3E}">
        <p14:creationId xmlns:p14="http://schemas.microsoft.com/office/powerpoint/2010/main" val="33305438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94</a:t>
            </a:fld>
            <a:endParaRPr lang="en-US"/>
          </a:p>
        </p:txBody>
      </p:sp>
    </p:spTree>
    <p:extLst>
      <p:ext uri="{BB962C8B-B14F-4D97-AF65-F5344CB8AC3E}">
        <p14:creationId xmlns:p14="http://schemas.microsoft.com/office/powerpoint/2010/main" val="125732384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95</a:t>
            </a:fld>
            <a:endParaRPr lang="en-US"/>
          </a:p>
        </p:txBody>
      </p:sp>
    </p:spTree>
    <p:extLst>
      <p:ext uri="{BB962C8B-B14F-4D97-AF65-F5344CB8AC3E}">
        <p14:creationId xmlns:p14="http://schemas.microsoft.com/office/powerpoint/2010/main" val="44686197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96</a:t>
            </a:fld>
            <a:endParaRPr lang="en-US"/>
          </a:p>
        </p:txBody>
      </p:sp>
    </p:spTree>
    <p:extLst>
      <p:ext uri="{BB962C8B-B14F-4D97-AF65-F5344CB8AC3E}">
        <p14:creationId xmlns:p14="http://schemas.microsoft.com/office/powerpoint/2010/main" val="31945871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97</a:t>
            </a:fld>
            <a:endParaRPr lang="en-US"/>
          </a:p>
        </p:txBody>
      </p:sp>
    </p:spTree>
    <p:extLst>
      <p:ext uri="{BB962C8B-B14F-4D97-AF65-F5344CB8AC3E}">
        <p14:creationId xmlns:p14="http://schemas.microsoft.com/office/powerpoint/2010/main" val="8411520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98</a:t>
            </a:fld>
            <a:endParaRPr lang="en-US"/>
          </a:p>
        </p:txBody>
      </p:sp>
    </p:spTree>
    <p:extLst>
      <p:ext uri="{BB962C8B-B14F-4D97-AF65-F5344CB8AC3E}">
        <p14:creationId xmlns:p14="http://schemas.microsoft.com/office/powerpoint/2010/main" val="27769142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cards are also supplied on the PDF.</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99</a:t>
            </a:fld>
            <a:endParaRPr lang="en-US"/>
          </a:p>
        </p:txBody>
      </p:sp>
    </p:spTree>
    <p:extLst>
      <p:ext uri="{BB962C8B-B14F-4D97-AF65-F5344CB8AC3E}">
        <p14:creationId xmlns:p14="http://schemas.microsoft.com/office/powerpoint/2010/main" val="67996561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will link to non-fiction discussion writing.</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100</a:t>
            </a:fld>
            <a:endParaRPr lang="en-US"/>
          </a:p>
        </p:txBody>
      </p:sp>
    </p:spTree>
    <p:extLst>
      <p:ext uri="{BB962C8B-B14F-4D97-AF65-F5344CB8AC3E}">
        <p14:creationId xmlns:p14="http://schemas.microsoft.com/office/powerpoint/2010/main" val="291876654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101</a:t>
            </a:fld>
            <a:endParaRPr lang="en-US"/>
          </a:p>
        </p:txBody>
      </p:sp>
    </p:spTree>
    <p:extLst>
      <p:ext uri="{BB962C8B-B14F-4D97-AF65-F5344CB8AC3E}">
        <p14:creationId xmlns:p14="http://schemas.microsoft.com/office/powerpoint/2010/main" val="36427639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102</a:t>
            </a:fld>
            <a:endParaRPr lang="en-US"/>
          </a:p>
        </p:txBody>
      </p:sp>
    </p:spTree>
    <p:extLst>
      <p:ext uri="{BB962C8B-B14F-4D97-AF65-F5344CB8AC3E}">
        <p14:creationId xmlns:p14="http://schemas.microsoft.com/office/powerpoint/2010/main" val="1155101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11/7/2022</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11/7/2022</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11/7/2022</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99.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04.xml"/><Relationship Id="rId1" Type="http://schemas.openxmlformats.org/officeDocument/2006/relationships/slideLayout" Target="../slideLayouts/slideLayout17.xml"/><Relationship Id="rId4" Type="http://schemas.openxmlformats.org/officeDocument/2006/relationships/image" Target="../media/image75.jpeg"/></Relationships>
</file>

<file path=ppt/slides/_rels/slide10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05.xml"/><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7.xml"/><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1.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5.xml"/><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16.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7.xml"/><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8.xml"/><Relationship Id="rId1" Type="http://schemas.openxmlformats.org/officeDocument/2006/relationships/slideLayout" Target="../slideLayouts/slideLayout1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7.xml"/></Relationships>
</file>

<file path=ppt/slides/_rels/slide12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20.xml"/><Relationship Id="rId1" Type="http://schemas.openxmlformats.org/officeDocument/2006/relationships/slideLayout" Target="../slideLayouts/slideLayout17.xml"/><Relationship Id="rId4" Type="http://schemas.openxmlformats.org/officeDocument/2006/relationships/image" Target="../media/image83.jpeg"/></Relationships>
</file>

<file path=ppt/slides/_rels/slide12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1.xml"/><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125.xml.rels><?xml version="1.0" encoding="UTF-8" standalone="yes"?>
<Relationships xmlns="http://schemas.openxmlformats.org/package/2006/relationships"><Relationship Id="rId3" Type="http://schemas.openxmlformats.org/officeDocument/2006/relationships/image" Target="../media/image85.jpeg"/><Relationship Id="rId7" Type="http://schemas.openxmlformats.org/officeDocument/2006/relationships/hyperlink" Target="https://jamesdurran.blog/" TargetMode="External"/><Relationship Id="rId2" Type="http://schemas.openxmlformats.org/officeDocument/2006/relationships/notesSlide" Target="../notesSlides/notesSlide122.xml"/><Relationship Id="rId1" Type="http://schemas.openxmlformats.org/officeDocument/2006/relationships/slideLayout" Target="../slideLayouts/slideLayout18.xml"/><Relationship Id="rId6" Type="http://schemas.openxmlformats.org/officeDocument/2006/relationships/hyperlink" Target="https://www.radicalcartoons.com/" TargetMode="External"/><Relationship Id="rId5" Type="http://schemas.openxmlformats.org/officeDocument/2006/relationships/image" Target="../media/image89.jpeg"/><Relationship Id="rId4" Type="http://schemas.openxmlformats.org/officeDocument/2006/relationships/image" Target="../media/image88.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hyperlink" Target="http://www.elizabethan-era.org.uk/pirate-clothing.htm"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jpeg"/><Relationship Id="rId4" Type="http://schemas.openxmlformats.org/officeDocument/2006/relationships/image" Target="../media/image31.png"/><Relationship Id="rId9" Type="http://schemas.openxmlformats.org/officeDocument/2006/relationships/image" Target="../media/image3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40.jpg"/></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48.jpg"/></Relationships>
</file>

<file path=ppt/slides/_rels/slide5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4.xml"/><Relationship Id="rId1" Type="http://schemas.openxmlformats.org/officeDocument/2006/relationships/slideLayout" Target="../slideLayouts/slideLayout18.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9.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6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3.xml"/><Relationship Id="rId1" Type="http://schemas.openxmlformats.org/officeDocument/2006/relationships/slideLayout" Target="../slideLayouts/slideLayout18.xml"/><Relationship Id="rId4" Type="http://schemas.openxmlformats.org/officeDocument/2006/relationships/image" Target="../media/image56.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5.xml"/><Relationship Id="rId1" Type="http://schemas.openxmlformats.org/officeDocument/2006/relationships/slideLayout" Target="../slideLayouts/slideLayout18.xml"/><Relationship Id="rId5" Type="http://schemas.openxmlformats.org/officeDocument/2006/relationships/image" Target="../media/image58.jpeg"/><Relationship Id="rId4" Type="http://schemas.openxmlformats.org/officeDocument/2006/relationships/image" Target="../media/image41.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8.xml"/><Relationship Id="rId1" Type="http://schemas.openxmlformats.org/officeDocument/2006/relationships/slideLayout" Target="../slideLayouts/slideLayout16.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67.png"/></Relationships>
</file>

<file path=ppt/slides/_rels/slide8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Treasure Island </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278878" y="603774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5</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pic>
        <p:nvPicPr>
          <p:cNvPr id="20" name="Picture 9">
            <a:extLst>
              <a:ext uri="{FF2B5EF4-FFF2-40B4-BE49-F238E27FC236}">
                <a16:creationId xmlns:a16="http://schemas.microsoft.com/office/drawing/2014/main" id="{F582FFA0-837D-3145-A981-6020F368ECF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3854" y="1915994"/>
            <a:ext cx="3704215" cy="363708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21" name="Picture 10">
            <a:extLst>
              <a:ext uri="{FF2B5EF4-FFF2-40B4-BE49-F238E27FC236}">
                <a16:creationId xmlns:a16="http://schemas.microsoft.com/office/drawing/2014/main" id="{4B15D540-545E-F548-887D-E2AB2E88FBC1}"/>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r="-428"/>
          <a:stretch/>
        </p:blipFill>
        <p:spPr bwMode="auto">
          <a:xfrm>
            <a:off x="8487784" y="1937023"/>
            <a:ext cx="3704216" cy="361089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519D53E8-B31C-004C-B6F2-FDE78B1D3AFE}"/>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146"/>
          <a:stretch/>
        </p:blipFill>
        <p:spPr bwMode="auto">
          <a:xfrm>
            <a:off x="3769754" y="1915994"/>
            <a:ext cx="4624747" cy="363708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673AA2E2-6854-524E-A249-89B29D3297A0}"/>
              </a:ext>
            </a:extLst>
          </p:cNvPr>
          <p:cNvSpPr txBox="1"/>
          <p:nvPr/>
        </p:nvSpPr>
        <p:spPr>
          <a:xfrm>
            <a:off x="4634444" y="5885900"/>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D29273BD-6CB5-DD4D-88B4-A5AB4D583D7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89459" y="5956640"/>
            <a:ext cx="477312" cy="536976"/>
          </a:xfrm>
          <a:prstGeom prst="rect">
            <a:avLst/>
          </a:prstGeom>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old&#10;&#10;Description automatically generated">
            <a:extLst>
              <a:ext uri="{FF2B5EF4-FFF2-40B4-BE49-F238E27FC236}">
                <a16:creationId xmlns:a16="http://schemas.microsoft.com/office/drawing/2014/main" id="{332858E2-FDC3-564F-BF27-03E6D8B07E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6454" y="944829"/>
            <a:ext cx="3330109" cy="4915875"/>
          </a:xfrm>
          <a:prstGeom prst="rect">
            <a:avLst/>
          </a:prstGeom>
        </p:spPr>
      </p:pic>
      <p:sp>
        <p:nvSpPr>
          <p:cNvPr id="20" name="Rectangle 5">
            <a:extLst>
              <a:ext uri="{FF2B5EF4-FFF2-40B4-BE49-F238E27FC236}">
                <a16:creationId xmlns:a16="http://schemas.microsoft.com/office/drawing/2014/main" id="{87EC4578-02B9-FB44-A395-9ED03505E3E8}"/>
              </a:ext>
            </a:extLst>
          </p:cNvPr>
          <p:cNvSpPr>
            <a:spLocks noChangeArrowheads="1"/>
          </p:cNvSpPr>
          <p:nvPr/>
        </p:nvSpPr>
        <p:spPr bwMode="auto">
          <a:xfrm>
            <a:off x="4836967" y="912766"/>
            <a:ext cx="6506821" cy="5157788"/>
          </a:xfrm>
          <a:prstGeom prst="rect">
            <a:avLst/>
          </a:prstGeom>
          <a:noFill/>
          <a:ln w="9525">
            <a:noFill/>
            <a:miter lim="800000"/>
            <a:headEnd/>
            <a:tailEnd/>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200"/>
              </a:spcBef>
              <a:buFontTx/>
              <a:buNone/>
            </a:pPr>
            <a:r>
              <a:rPr lang="en-GB" altLang="en-US" sz="1900" dirty="0">
                <a:solidFill>
                  <a:srgbClr val="414042"/>
                </a:solidFill>
                <a:ea typeface="Microsoft YaHei" panose="020B0503020204020204" pitchFamily="34" charset="-122"/>
              </a:rPr>
              <a:t>In this unit, you will be learning how to write narrative fiction. You will read an example of Older Fiction, and an example of a </a:t>
            </a:r>
            <a:r>
              <a:rPr lang="en-US" altLang="en-US" sz="1900" dirty="0">
                <a:solidFill>
                  <a:srgbClr val="414042"/>
                </a:solidFill>
                <a:ea typeface="Microsoft YaHei" panose="020B0503020204020204" pitchFamily="34" charset="-122"/>
              </a:rPr>
              <a:t>narrative with a similar theme. </a:t>
            </a:r>
          </a:p>
          <a:p>
            <a:pPr>
              <a:spcBef>
                <a:spcPts val="1200"/>
              </a:spcBef>
              <a:buFontTx/>
              <a:buNone/>
            </a:pPr>
            <a:r>
              <a:rPr lang="en-US" altLang="en-US" sz="1900" dirty="0">
                <a:solidFill>
                  <a:srgbClr val="414042"/>
                </a:solidFill>
                <a:ea typeface="Microsoft YaHei" panose="020B0503020204020204" pitchFamily="34" charset="-122"/>
              </a:rPr>
              <a:t>Narratives retell events that have been made up but they often have links to real characters, events or themes, such as piracy in this case. </a:t>
            </a:r>
          </a:p>
          <a:p>
            <a:pPr>
              <a:spcBef>
                <a:spcPts val="1200"/>
              </a:spcBef>
              <a:buFontTx/>
              <a:buNone/>
            </a:pPr>
            <a:r>
              <a:rPr lang="en-US" altLang="en-US" sz="1900" dirty="0">
                <a:solidFill>
                  <a:srgbClr val="414042"/>
                </a:solidFill>
                <a:ea typeface="Microsoft YaHei" panose="020B0503020204020204" pitchFamily="34" charset="-122"/>
              </a:rPr>
              <a:t>Adventure stories allow the reader to escape from reality and literary devices are included to keep the reader in suspense. Narratives may be written in the first or the third person and need to have a good balance of action and dialogue to reveal the plot, which may be several peaks of action culminating in a dramatic resolution at the end.</a:t>
            </a:r>
            <a:endParaRPr lang="en-GB" altLang="en-US" sz="1900" dirty="0">
              <a:solidFill>
                <a:srgbClr val="414042"/>
              </a:solidFill>
              <a:ea typeface="Microsoft YaHei" panose="020B0503020204020204" pitchFamily="34" charset="-122"/>
            </a:endParaRPr>
          </a:p>
          <a:p>
            <a:pPr>
              <a:spcBef>
                <a:spcPts val="1200"/>
              </a:spcBef>
              <a:buFontTx/>
              <a:buNone/>
            </a:pPr>
            <a:r>
              <a:rPr lang="en-GB" altLang="en-US" sz="1900" dirty="0">
                <a:solidFill>
                  <a:srgbClr val="414042"/>
                </a:solidFill>
                <a:ea typeface="Microsoft YaHei" panose="020B0503020204020204" pitchFamily="34" charset="-122"/>
              </a:rPr>
              <a:t>Narratives are writ</a:t>
            </a:r>
            <a:r>
              <a:rPr lang="en-US" altLang="en-US" sz="1900" dirty="0">
                <a:solidFill>
                  <a:srgbClr val="414042"/>
                </a:solidFill>
                <a:ea typeface="Microsoft YaHei" panose="020B0503020204020204" pitchFamily="34" charset="-122"/>
              </a:rPr>
              <a:t>ten to</a:t>
            </a:r>
            <a:r>
              <a:rPr lang="en-GB" altLang="en-US" sz="1900" dirty="0">
                <a:solidFill>
                  <a:srgbClr val="414042"/>
                </a:solidFill>
                <a:ea typeface="Microsoft YaHei" panose="020B0503020204020204" pitchFamily="34" charset="-122"/>
              </a:rPr>
              <a:t> entertain but often carry</a:t>
            </a:r>
            <a:br>
              <a:rPr lang="en-GB" altLang="en-US" sz="1900" dirty="0">
                <a:solidFill>
                  <a:srgbClr val="414042"/>
                </a:solidFill>
                <a:ea typeface="Microsoft YaHei" panose="020B0503020204020204" pitchFamily="34" charset="-122"/>
              </a:rPr>
            </a:br>
            <a:r>
              <a:rPr lang="en-GB" altLang="en-US" sz="1900" dirty="0">
                <a:solidFill>
                  <a:srgbClr val="414042"/>
                </a:solidFill>
                <a:ea typeface="Microsoft YaHei" panose="020B0503020204020204" pitchFamily="34" charset="-122"/>
              </a:rPr>
              <a:t>a message or moral for the reader. </a:t>
            </a:r>
          </a:p>
        </p:txBody>
      </p:sp>
      <p:sp>
        <p:nvSpPr>
          <p:cNvPr id="2" name="TextBox 1">
            <a:extLst>
              <a:ext uri="{FF2B5EF4-FFF2-40B4-BE49-F238E27FC236}">
                <a16:creationId xmlns:a16="http://schemas.microsoft.com/office/drawing/2014/main" id="{20B6DB21-92C2-4F5D-722B-34C5D3662EA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a:t>
            </a:r>
            <a:endParaRPr lang="en-GB" sz="1200" dirty="0"/>
          </a:p>
        </p:txBody>
      </p:sp>
    </p:spTree>
    <p:extLst>
      <p:ext uri="{BB962C8B-B14F-4D97-AF65-F5344CB8AC3E}">
        <p14:creationId xmlns:p14="http://schemas.microsoft.com/office/powerpoint/2010/main" val="31156440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10;&#10;Description automatically generated">
            <a:extLst>
              <a:ext uri="{FF2B5EF4-FFF2-40B4-BE49-F238E27FC236}">
                <a16:creationId xmlns:a16="http://schemas.microsoft.com/office/drawing/2014/main" id="{9DE605B8-ED4A-4749-B5E5-1B39549314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96945" y="1549417"/>
            <a:ext cx="3416504" cy="4206185"/>
          </a:xfrm>
          <a:prstGeom prst="rect">
            <a:avLst/>
          </a:prstGeom>
        </p:spPr>
      </p:pic>
      <p:sp>
        <p:nvSpPr>
          <p:cNvPr id="3" name="Subtitle 2">
            <a:extLst>
              <a:ext uri="{FF2B5EF4-FFF2-40B4-BE49-F238E27FC236}">
                <a16:creationId xmlns:a16="http://schemas.microsoft.com/office/drawing/2014/main" id="{5BBD5BBC-E8C0-364D-9A15-1AA297C1CB0F}"/>
              </a:ext>
            </a:extLst>
          </p:cNvPr>
          <p:cNvSpPr txBox="1">
            <a:spLocks/>
          </p:cNvSpPr>
          <p:nvPr/>
        </p:nvSpPr>
        <p:spPr>
          <a:xfrm>
            <a:off x="-403225" y="72278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Summary</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4" name="Rectangle 4">
            <a:extLst>
              <a:ext uri="{FF2B5EF4-FFF2-40B4-BE49-F238E27FC236}">
                <a16:creationId xmlns:a16="http://schemas.microsoft.com/office/drawing/2014/main" id="{8CA6E6E1-8D35-8640-A3B0-23A733427E96}"/>
              </a:ext>
            </a:extLst>
          </p:cNvPr>
          <p:cNvSpPr>
            <a:spLocks noChangeArrowheads="1"/>
          </p:cNvSpPr>
          <p:nvPr/>
        </p:nvSpPr>
        <p:spPr bwMode="auto">
          <a:xfrm>
            <a:off x="5265438" y="1502285"/>
            <a:ext cx="5829911" cy="4689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500"/>
              </a:spcBef>
            </a:pPr>
            <a:r>
              <a:rPr lang="en-GB" altLang="en-US" sz="1900" dirty="0">
                <a:solidFill>
                  <a:srgbClr val="414042"/>
                </a:solidFill>
                <a:latin typeface="Comic Sans MS" panose="030F0902030302020204" pitchFamily="66" charset="0"/>
              </a:rPr>
              <a:t>The Hispaniola reached its destination. Jim went ashore with the pirates but fled alone deep into the heart of the island when he realised the true peril he was in from the unscrupulous buccaneers. He encountered Ben Gunn, who was marooned on the island three years before and has lived alone ever since and has survived on goats, berries and oysters. The first thing he asked Jim for was some cheese! </a:t>
            </a:r>
          </a:p>
          <a:p>
            <a:pPr>
              <a:spcBef>
                <a:spcPts val="1500"/>
              </a:spcBef>
            </a:pPr>
            <a:r>
              <a:rPr lang="en-GB" altLang="en-US" sz="1900" dirty="0">
                <a:solidFill>
                  <a:srgbClr val="414042"/>
                </a:solidFill>
                <a:latin typeface="Comic Sans MS" panose="030F0902030302020204" pitchFamily="66" charset="0"/>
              </a:rPr>
              <a:t>Meanwhile, the captain and his loyal crew members also went ashore and the battle for control of the treasure began with Long John Silver desperately attempting to regain control of the unruly mutineers.</a:t>
            </a:r>
          </a:p>
        </p:txBody>
      </p:sp>
      <p:sp>
        <p:nvSpPr>
          <p:cNvPr id="2" name="TextBox 1">
            <a:extLst>
              <a:ext uri="{FF2B5EF4-FFF2-40B4-BE49-F238E27FC236}">
                <a16:creationId xmlns:a16="http://schemas.microsoft.com/office/drawing/2014/main" id="{7DF071AC-F6D1-9F0C-5B98-F94CAFD60F0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100</a:t>
            </a:r>
            <a:endParaRPr lang="en-GB" sz="1200" dirty="0"/>
          </a:p>
        </p:txBody>
      </p:sp>
    </p:spTree>
    <p:extLst>
      <p:ext uri="{BB962C8B-B14F-4D97-AF65-F5344CB8AC3E}">
        <p14:creationId xmlns:p14="http://schemas.microsoft.com/office/powerpoint/2010/main" val="11158049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ook, mountain, outdoor&#10;&#10;Description automatically generated">
            <a:extLst>
              <a:ext uri="{FF2B5EF4-FFF2-40B4-BE49-F238E27FC236}">
                <a16:creationId xmlns:a16="http://schemas.microsoft.com/office/drawing/2014/main" id="{6C94C1E1-E8D2-FE49-A8D4-65C806E1BD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57019" y="914569"/>
            <a:ext cx="3458442" cy="4230526"/>
          </a:xfrm>
          <a:prstGeom prst="rect">
            <a:avLst/>
          </a:prstGeom>
        </p:spPr>
      </p:pic>
      <p:sp>
        <p:nvSpPr>
          <p:cNvPr id="12" name="Rectangle 4">
            <a:extLst>
              <a:ext uri="{FF2B5EF4-FFF2-40B4-BE49-F238E27FC236}">
                <a16:creationId xmlns:a16="http://schemas.microsoft.com/office/drawing/2014/main" id="{8C4B36EF-B91A-9E44-B588-F0C43EBCE754}"/>
              </a:ext>
            </a:extLst>
          </p:cNvPr>
          <p:cNvSpPr>
            <a:spLocks noChangeArrowheads="1"/>
          </p:cNvSpPr>
          <p:nvPr/>
        </p:nvSpPr>
        <p:spPr bwMode="auto">
          <a:xfrm>
            <a:off x="5256011" y="1159668"/>
            <a:ext cx="5745069" cy="398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500"/>
              </a:spcBef>
            </a:pPr>
            <a:r>
              <a:rPr lang="en-GB" altLang="en-US" sz="1900" dirty="0">
                <a:solidFill>
                  <a:srgbClr val="414042"/>
                </a:solidFill>
                <a:latin typeface="Comic Sans MS" panose="030F0902030302020204" pitchFamily="66" charset="0"/>
              </a:rPr>
              <a:t>The treasure site was revealed to be empty but the treasure was discovered in Ben Gunn’s cave, loaded on to the ship and the men prepared to set sail for home.</a:t>
            </a:r>
          </a:p>
          <a:p>
            <a:pPr>
              <a:spcBef>
                <a:spcPts val="1500"/>
              </a:spcBef>
            </a:pPr>
            <a:r>
              <a:rPr lang="en-GB" altLang="en-US" sz="1900" dirty="0">
                <a:solidFill>
                  <a:srgbClr val="414042"/>
                </a:solidFill>
                <a:latin typeface="Comic Sans MS" panose="030F0902030302020204" pitchFamily="66" charset="0"/>
              </a:rPr>
              <a:t>There was much debate about the fate of the remaining mutineers. Despite the pirates’ cowardly pleas, they were left marooned on the island. Silver was allowed to join the voyage, but slipped away under cover of darkness with some of the treasure and was never heard of again. The voyage home came to a close, with Jim vowing never to go to sea again.</a:t>
            </a:r>
          </a:p>
        </p:txBody>
      </p:sp>
      <p:sp>
        <p:nvSpPr>
          <p:cNvPr id="15" name="Text Box 10">
            <a:extLst>
              <a:ext uri="{FF2B5EF4-FFF2-40B4-BE49-F238E27FC236}">
                <a16:creationId xmlns:a16="http://schemas.microsoft.com/office/drawing/2014/main" id="{3BDF3C68-2E3E-A041-BCDA-36E44C09DA85}"/>
              </a:ext>
            </a:extLst>
          </p:cNvPr>
          <p:cNvSpPr txBox="1">
            <a:spLocks noChangeArrowheads="1"/>
          </p:cNvSpPr>
          <p:nvPr/>
        </p:nvSpPr>
        <p:spPr bwMode="auto">
          <a:xfrm>
            <a:off x="1316398" y="5361579"/>
            <a:ext cx="10222012" cy="1015663"/>
          </a:xfrm>
          <a:prstGeom prst="rect">
            <a:avLst/>
          </a:prstGeom>
          <a:noFill/>
          <a:ln>
            <a:noFill/>
          </a:ln>
          <a:effectLst/>
        </p:spPr>
        <p:txBody>
          <a:bodyPr>
            <a:noAutofit/>
          </a:bodyPr>
          <a:lstStyle/>
          <a:p>
            <a:pPr>
              <a:spcBef>
                <a:spcPts val="1000"/>
              </a:spcBef>
            </a:pPr>
            <a:r>
              <a:rPr lang="en-GB" altLang="en-US" sz="2000" b="1" dirty="0">
                <a:solidFill>
                  <a:srgbClr val="0070C0"/>
                </a:solidFill>
                <a:latin typeface="Comic Sans MS" panose="030F0902030302020204" pitchFamily="66" charset="0"/>
              </a:rPr>
              <a:t>Consider this:</a:t>
            </a:r>
            <a:br>
              <a:rPr lang="en-GB" altLang="en-US" sz="2000" b="1"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Could you survive on a desolate and distant island?</a:t>
            </a:r>
          </a:p>
        </p:txBody>
      </p:sp>
      <p:sp>
        <p:nvSpPr>
          <p:cNvPr id="2" name="TextBox 1">
            <a:extLst>
              <a:ext uri="{FF2B5EF4-FFF2-40B4-BE49-F238E27FC236}">
                <a16:creationId xmlns:a16="http://schemas.microsoft.com/office/drawing/2014/main" id="{0CEA368B-0350-8D08-E58F-80A6D6D9CCD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101</a:t>
            </a:r>
            <a:endParaRPr lang="en-GB" sz="1200" dirty="0"/>
          </a:p>
        </p:txBody>
      </p:sp>
    </p:spTree>
    <p:extLst>
      <p:ext uri="{BB962C8B-B14F-4D97-AF65-F5344CB8AC3E}">
        <p14:creationId xmlns:p14="http://schemas.microsoft.com/office/powerpoint/2010/main" val="21396907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map&#10;&#10;Description automatically generated">
            <a:extLst>
              <a:ext uri="{FF2B5EF4-FFF2-40B4-BE49-F238E27FC236}">
                <a16:creationId xmlns:a16="http://schemas.microsoft.com/office/drawing/2014/main" id="{1AB2CEC2-5BA8-B648-94CD-D385A705BB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980" y="3477984"/>
            <a:ext cx="1684107" cy="2462175"/>
          </a:xfrm>
          <a:prstGeom prst="rect">
            <a:avLst/>
          </a:prstGeom>
        </p:spPr>
      </p:pic>
      <p:sp>
        <p:nvSpPr>
          <p:cNvPr id="5" name="Rectangle 4">
            <a:extLst>
              <a:ext uri="{FF2B5EF4-FFF2-40B4-BE49-F238E27FC236}">
                <a16:creationId xmlns:a16="http://schemas.microsoft.com/office/drawing/2014/main" id="{80651ABE-ED8B-AB40-BC55-640E7D3B631E}"/>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6" name="Text Box 9">
            <a:extLst>
              <a:ext uri="{FF2B5EF4-FFF2-40B4-BE49-F238E27FC236}">
                <a16:creationId xmlns:a16="http://schemas.microsoft.com/office/drawing/2014/main" id="{1AF619D8-6996-C240-84D7-BB07E87A8E4D}"/>
              </a:ext>
            </a:extLst>
          </p:cNvPr>
          <p:cNvSpPr txBox="1">
            <a:spLocks noChangeArrowheads="1"/>
          </p:cNvSpPr>
          <p:nvPr/>
        </p:nvSpPr>
        <p:spPr bwMode="auto">
          <a:xfrm>
            <a:off x="2829984" y="1275544"/>
            <a:ext cx="809381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1900" dirty="0">
                <a:solidFill>
                  <a:srgbClr val="414042"/>
                </a:solidFill>
                <a:latin typeface="Comic Sans MS" panose="030F0902030302020204" pitchFamily="66" charset="0"/>
              </a:rPr>
              <a:t>Just like Jim, you need a map to get from the beginning of your story to the end. It needs to flow and make sense so know where you will end before you set off. A good plan will help you to do this.</a:t>
            </a:r>
          </a:p>
        </p:txBody>
      </p:sp>
      <p:sp>
        <p:nvSpPr>
          <p:cNvPr id="7" name="Text Box 10">
            <a:extLst>
              <a:ext uri="{FF2B5EF4-FFF2-40B4-BE49-F238E27FC236}">
                <a16:creationId xmlns:a16="http://schemas.microsoft.com/office/drawing/2014/main" id="{EB3F4157-917E-6C48-B659-12B004B0FCC1}"/>
              </a:ext>
            </a:extLst>
          </p:cNvPr>
          <p:cNvSpPr txBox="1">
            <a:spLocks noChangeArrowheads="1"/>
          </p:cNvSpPr>
          <p:nvPr/>
        </p:nvSpPr>
        <p:spPr bwMode="auto">
          <a:xfrm>
            <a:off x="2641448" y="2353325"/>
            <a:ext cx="8657327" cy="372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indent="-2778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403225" lvl="1" indent="-225425">
              <a:spcBef>
                <a:spcPts val="1500"/>
              </a:spcBef>
              <a:buClr>
                <a:srgbClr val="0070C0"/>
              </a:buClr>
              <a:buFont typeface="Arial" panose="020B0604020202020204" pitchFamily="34" charset="0"/>
              <a:buChar char="•"/>
            </a:pPr>
            <a:r>
              <a:rPr lang="en-GB" altLang="en-US" sz="1900" dirty="0">
                <a:solidFill>
                  <a:srgbClr val="414042"/>
                </a:solidFill>
              </a:rPr>
              <a:t>You might like to plan using drawings and annotations.</a:t>
            </a:r>
          </a:p>
          <a:p>
            <a:pPr marL="403225" lvl="1" indent="-225425">
              <a:spcBef>
                <a:spcPts val="1500"/>
              </a:spcBef>
              <a:buClr>
                <a:srgbClr val="0070C0"/>
              </a:buClr>
              <a:buFont typeface="Arial" panose="020B0604020202020204" pitchFamily="34" charset="0"/>
              <a:buChar char="•"/>
            </a:pPr>
            <a:r>
              <a:rPr lang="en-GB" altLang="en-US" sz="1900" dirty="0">
                <a:solidFill>
                  <a:srgbClr val="414042"/>
                </a:solidFill>
              </a:rPr>
              <a:t>A story mountain can help you see where the climax of your story</a:t>
            </a:r>
            <a:br>
              <a:rPr lang="en-GB" altLang="en-US" sz="1900" dirty="0">
                <a:solidFill>
                  <a:srgbClr val="414042"/>
                </a:solidFill>
              </a:rPr>
            </a:br>
            <a:r>
              <a:rPr lang="en-GB" altLang="en-US" sz="1900" dirty="0">
                <a:solidFill>
                  <a:srgbClr val="414042"/>
                </a:solidFill>
              </a:rPr>
              <a:t>will be, and how things will be resolved in the end.</a:t>
            </a:r>
          </a:p>
          <a:p>
            <a:pPr marL="403225" lvl="1" indent="-225425">
              <a:spcBef>
                <a:spcPts val="1500"/>
              </a:spcBef>
              <a:buClr>
                <a:srgbClr val="0070C0"/>
              </a:buClr>
              <a:buFont typeface="Arial" panose="020B0604020202020204" pitchFamily="34" charset="0"/>
              <a:buChar char="•"/>
            </a:pPr>
            <a:r>
              <a:rPr lang="en-GB" altLang="en-US" sz="1900" dirty="0">
                <a:solidFill>
                  <a:srgbClr val="414042"/>
                </a:solidFill>
              </a:rPr>
              <a:t>A technique called ‘boxing up’ lets you follow the structure of the</a:t>
            </a:r>
            <a:br>
              <a:rPr lang="en-GB" altLang="en-US" sz="1900" dirty="0">
                <a:solidFill>
                  <a:srgbClr val="414042"/>
                </a:solidFill>
              </a:rPr>
            </a:br>
            <a:r>
              <a:rPr lang="en-GB" altLang="en-US" sz="1900" dirty="0">
                <a:solidFill>
                  <a:srgbClr val="414042"/>
                </a:solidFill>
              </a:rPr>
              <a:t>text you have read whilst making it your own.</a:t>
            </a:r>
          </a:p>
          <a:p>
            <a:pPr marL="403225" lvl="1" indent="-225425">
              <a:spcBef>
                <a:spcPts val="1500"/>
              </a:spcBef>
              <a:buClr>
                <a:srgbClr val="0070C0"/>
              </a:buClr>
              <a:buFont typeface="Arial" panose="020B0604020202020204" pitchFamily="34" charset="0"/>
              <a:buChar char="•"/>
            </a:pPr>
            <a:r>
              <a:rPr lang="en-GB" altLang="en-US" sz="1900" dirty="0">
                <a:solidFill>
                  <a:srgbClr val="414042"/>
                </a:solidFill>
              </a:rPr>
              <a:t>A planning grid can help you to see how one event will lead to the next.</a:t>
            </a:r>
          </a:p>
          <a:p>
            <a:pPr marL="403225" lvl="1" indent="-225425">
              <a:spcBef>
                <a:spcPts val="1500"/>
              </a:spcBef>
              <a:buClr>
                <a:srgbClr val="0070C0"/>
              </a:buClr>
              <a:buFont typeface="Arial" panose="020B0604020202020204" pitchFamily="34" charset="0"/>
              <a:buChar char="•"/>
            </a:pPr>
            <a:r>
              <a:rPr lang="en-GB" altLang="en-US" sz="1900" dirty="0">
                <a:solidFill>
                  <a:srgbClr val="414042"/>
                </a:solidFill>
              </a:rPr>
              <a:t>Identifying and agreeing the success criteria for your writing can focus on what you might include (but only where appropriate)</a:t>
            </a:r>
          </a:p>
        </p:txBody>
      </p:sp>
      <p:sp>
        <p:nvSpPr>
          <p:cNvPr id="8" name="Text Box 11">
            <a:extLst>
              <a:ext uri="{FF2B5EF4-FFF2-40B4-BE49-F238E27FC236}">
                <a16:creationId xmlns:a16="http://schemas.microsoft.com/office/drawing/2014/main" id="{C354EE10-E0C1-754E-BAD2-7A8D79758F24}"/>
              </a:ext>
            </a:extLst>
          </p:cNvPr>
          <p:cNvSpPr txBox="1">
            <a:spLocks noChangeArrowheads="1"/>
          </p:cNvSpPr>
          <p:nvPr/>
        </p:nvSpPr>
        <p:spPr bwMode="auto">
          <a:xfrm>
            <a:off x="2829984" y="5623275"/>
            <a:ext cx="5503311" cy="430887"/>
          </a:xfrm>
          <a:prstGeom prst="rect">
            <a:avLst/>
          </a:prstGeom>
          <a:noFill/>
          <a:ln>
            <a:noFill/>
          </a:ln>
          <a:effectLst/>
        </p:spPr>
        <p:txBody>
          <a:bodyPr wrap="square">
            <a:spAutoFit/>
          </a:bodyPr>
          <a:lstStyle/>
          <a:p>
            <a:pPr>
              <a:spcBef>
                <a:spcPct val="50000"/>
              </a:spcBef>
            </a:pPr>
            <a:r>
              <a:rPr lang="en-GB" altLang="en-US" sz="2200" dirty="0">
                <a:solidFill>
                  <a:srgbClr val="0070C0"/>
                </a:solidFill>
                <a:latin typeface="Comic Sans MS" panose="030F0902030302020204" pitchFamily="66" charset="0"/>
              </a:rPr>
              <a:t>Which planning method will you choose?</a:t>
            </a:r>
          </a:p>
        </p:txBody>
      </p:sp>
      <p:sp>
        <p:nvSpPr>
          <p:cNvPr id="9" name="Subtitle 2">
            <a:extLst>
              <a:ext uri="{FF2B5EF4-FFF2-40B4-BE49-F238E27FC236}">
                <a16:creationId xmlns:a16="http://schemas.microsoft.com/office/drawing/2014/main" id="{23299B55-FA3D-B24B-8AEF-61745FBFFE35}"/>
              </a:ext>
            </a:extLst>
          </p:cNvPr>
          <p:cNvSpPr txBox="1">
            <a:spLocks/>
          </p:cNvSpPr>
          <p:nvPr/>
        </p:nvSpPr>
        <p:spPr>
          <a:xfrm>
            <a:off x="0" y="654977"/>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Plan your route</a:t>
            </a:r>
          </a:p>
        </p:txBody>
      </p:sp>
      <p:sp>
        <p:nvSpPr>
          <p:cNvPr id="2" name="TextBox 1">
            <a:extLst>
              <a:ext uri="{FF2B5EF4-FFF2-40B4-BE49-F238E27FC236}">
                <a16:creationId xmlns:a16="http://schemas.microsoft.com/office/drawing/2014/main" id="{63380E5A-7167-A011-35DD-79E44157497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102</a:t>
            </a:r>
            <a:endParaRPr lang="en-GB" sz="1200" dirty="0"/>
          </a:p>
        </p:txBody>
      </p:sp>
    </p:spTree>
    <p:extLst>
      <p:ext uri="{BB962C8B-B14F-4D97-AF65-F5344CB8AC3E}">
        <p14:creationId xmlns:p14="http://schemas.microsoft.com/office/powerpoint/2010/main" val="14274981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1">
            <a:extLst>
              <a:ext uri="{FF2B5EF4-FFF2-40B4-BE49-F238E27FC236}">
                <a16:creationId xmlns:a16="http://schemas.microsoft.com/office/drawing/2014/main" id="{C354EE10-E0C1-754E-BAD2-7A8D79758F24}"/>
              </a:ext>
            </a:extLst>
          </p:cNvPr>
          <p:cNvSpPr txBox="1">
            <a:spLocks noChangeArrowheads="1"/>
          </p:cNvSpPr>
          <p:nvPr/>
        </p:nvSpPr>
        <p:spPr bwMode="auto">
          <a:xfrm>
            <a:off x="784368" y="589361"/>
            <a:ext cx="9537983" cy="430887"/>
          </a:xfrm>
          <a:prstGeom prst="rect">
            <a:avLst/>
          </a:prstGeom>
          <a:noFill/>
          <a:ln>
            <a:noFill/>
          </a:ln>
          <a:effectLst/>
        </p:spPr>
        <p:txBody>
          <a:bodyPr wrap="square">
            <a:spAutoFit/>
          </a:bodyPr>
          <a:lstStyle/>
          <a:p>
            <a:pPr>
              <a:spcBef>
                <a:spcPct val="50000"/>
              </a:spcBef>
            </a:pPr>
            <a:r>
              <a:rPr lang="en-GB" altLang="en-US" sz="2200" dirty="0">
                <a:solidFill>
                  <a:srgbClr val="0070C0"/>
                </a:solidFill>
                <a:latin typeface="Comic Sans MS" panose="030F0902030302020204" pitchFamily="66" charset="0"/>
              </a:rPr>
              <a:t>Extract the ‘bare bones’ of the story to help you create your own</a:t>
            </a:r>
          </a:p>
        </p:txBody>
      </p:sp>
      <p:graphicFrame>
        <p:nvGraphicFramePr>
          <p:cNvPr id="10" name="Group 56">
            <a:extLst>
              <a:ext uri="{FF2B5EF4-FFF2-40B4-BE49-F238E27FC236}">
                <a16:creationId xmlns:a16="http://schemas.microsoft.com/office/drawing/2014/main" id="{F3EB030C-6758-D546-8364-35A391193CA9}"/>
              </a:ext>
            </a:extLst>
          </p:cNvPr>
          <p:cNvGraphicFramePr>
            <a:graphicFrameLocks noGrp="1"/>
          </p:cNvGraphicFramePr>
          <p:nvPr>
            <p:extLst>
              <p:ext uri="{D42A27DB-BD31-4B8C-83A1-F6EECF244321}">
                <p14:modId xmlns:p14="http://schemas.microsoft.com/office/powerpoint/2010/main" val="3146590932"/>
              </p:ext>
            </p:extLst>
          </p:nvPr>
        </p:nvGraphicFramePr>
        <p:xfrm>
          <a:off x="952107" y="1206630"/>
          <a:ext cx="10407193" cy="4842893"/>
        </p:xfrm>
        <a:graphic>
          <a:graphicData uri="http://schemas.openxmlformats.org/drawingml/2006/table">
            <a:tbl>
              <a:tblPr/>
              <a:tblGrid>
                <a:gridCol w="2029512">
                  <a:extLst>
                    <a:ext uri="{9D8B030D-6E8A-4147-A177-3AD203B41FA5}">
                      <a16:colId xmlns:a16="http://schemas.microsoft.com/office/drawing/2014/main" val="1038800318"/>
                    </a:ext>
                  </a:extLst>
                </a:gridCol>
                <a:gridCol w="2951151">
                  <a:extLst>
                    <a:ext uri="{9D8B030D-6E8A-4147-A177-3AD203B41FA5}">
                      <a16:colId xmlns:a16="http://schemas.microsoft.com/office/drawing/2014/main" val="3493460165"/>
                    </a:ext>
                  </a:extLst>
                </a:gridCol>
                <a:gridCol w="2603158">
                  <a:extLst>
                    <a:ext uri="{9D8B030D-6E8A-4147-A177-3AD203B41FA5}">
                      <a16:colId xmlns:a16="http://schemas.microsoft.com/office/drawing/2014/main" val="895706987"/>
                    </a:ext>
                  </a:extLst>
                </a:gridCol>
                <a:gridCol w="2823372">
                  <a:extLst>
                    <a:ext uri="{9D8B030D-6E8A-4147-A177-3AD203B41FA5}">
                      <a16:colId xmlns:a16="http://schemas.microsoft.com/office/drawing/2014/main" val="1357390103"/>
                    </a:ext>
                  </a:extLst>
                </a:gridCol>
              </a:tblGrid>
              <a:tr h="34601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Boxing up</a:t>
                      </a:r>
                    </a:p>
                  </a:txBody>
                  <a:tcPr horzOverflow="overflow">
                    <a:lnL w="28575" cap="flat" cmpd="sng" algn="ctr">
                      <a:solidFill>
                        <a:srgbClr val="39AB47"/>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Original</a:t>
                      </a:r>
                    </a:p>
                  </a:txBody>
                  <a:tcP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Mine</a:t>
                      </a:r>
                    </a:p>
                  </a:txBody>
                  <a:tcP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Yours?</a:t>
                      </a:r>
                    </a:p>
                  </a:txBody>
                  <a:tcPr horzOverflow="overflow">
                    <a:lnL w="28575" cap="flat" cmpd="sng" algn="ctr">
                      <a:solidFill>
                        <a:schemeClr val="bg1"/>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213801009"/>
                  </a:ext>
                </a:extLst>
              </a:tr>
              <a:tr h="52464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Character</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Jim, a young boy</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Jim, a servant</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95298237"/>
                  </a:ext>
                </a:extLst>
              </a:tr>
              <a:tr h="85828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Setting</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At the Admiral Benbow Inn; on board The Hispaniola at sea</a:t>
                      </a:r>
                      <a:r>
                        <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t>
                      </a:r>
                      <a:endPar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At </a:t>
                      </a:r>
                      <a:r>
                        <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Lady Camilla’s house; on board The Old Jamaica in port.</a:t>
                      </a:r>
                      <a:endPar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9805824"/>
                  </a:ext>
                </a:extLst>
              </a:tr>
              <a:tr h="54076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Build-up 1</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Billy Bones black spot</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Robbery</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99821549"/>
                  </a:ext>
                </a:extLst>
              </a:tr>
              <a:tr h="51847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Build-up 2</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Jim goes with them</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Jim follows them</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42327946"/>
                  </a:ext>
                </a:extLst>
              </a:tr>
              <a:tr h="70701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Unexpected event</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Jim overhears something in the apple barrel</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Finds treasure on</a:t>
                      </a:r>
                      <a:b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ship</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1352085"/>
                  </a:ext>
                </a:extLst>
              </a:tr>
              <a:tr h="69758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Unexpected event</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Treasure gone</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Fires catapult at</a:t>
                      </a:r>
                      <a:b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Black Jack</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823516"/>
                  </a:ext>
                </a:extLst>
              </a:tr>
              <a:tr h="62911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All is well</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Escape</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Rescued by navy</a:t>
                      </a: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10000"/>
                        </a:spcBef>
                        <a:spcAft>
                          <a:spcPct val="0"/>
                        </a:spcAft>
                        <a:buClrTx/>
                        <a:buSzTx/>
                        <a:buFontTx/>
                        <a:buNone/>
                        <a:tabLst/>
                      </a:pPr>
                      <a:endParaRPr kumimoji="0" lang="en-US"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39AB47"/>
                      </a:solidFill>
                      <a:prstDash val="solid"/>
                      <a:round/>
                      <a:headEnd type="none" w="med" len="med"/>
                      <a:tailEnd type="none" w="med" len="med"/>
                    </a:lnL>
                    <a:lnR w="28575" cap="flat" cmpd="sng" algn="ctr">
                      <a:solidFill>
                        <a:srgbClr val="39AB47"/>
                      </a:solidFill>
                      <a:prstDash val="solid"/>
                      <a:round/>
                      <a:headEnd type="none" w="med" len="med"/>
                      <a:tailEnd type="none" w="med" len="med"/>
                    </a:lnR>
                    <a:lnT w="28575" cap="flat" cmpd="sng" algn="ctr">
                      <a:solidFill>
                        <a:srgbClr val="39AB47"/>
                      </a:solidFill>
                      <a:prstDash val="solid"/>
                      <a:round/>
                      <a:headEnd type="none" w="med" len="med"/>
                      <a:tailEnd type="none" w="med" len="med"/>
                    </a:lnT>
                    <a:lnB w="28575"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34392874"/>
                  </a:ext>
                </a:extLst>
              </a:tr>
            </a:tbl>
          </a:graphicData>
        </a:graphic>
      </p:graphicFrame>
      <p:sp>
        <p:nvSpPr>
          <p:cNvPr id="2" name="TextBox 1">
            <a:extLst>
              <a:ext uri="{FF2B5EF4-FFF2-40B4-BE49-F238E27FC236}">
                <a16:creationId xmlns:a16="http://schemas.microsoft.com/office/drawing/2014/main" id="{D2A4F022-2A42-73A8-B128-C1457F77006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103</a:t>
            </a:r>
            <a:endParaRPr lang="en-GB" sz="1200" dirty="0"/>
          </a:p>
        </p:txBody>
      </p:sp>
    </p:spTree>
    <p:extLst>
      <p:ext uri="{BB962C8B-B14F-4D97-AF65-F5344CB8AC3E}">
        <p14:creationId xmlns:p14="http://schemas.microsoft.com/office/powerpoint/2010/main" val="31711891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a:extLst>
              <a:ext uri="{FF2B5EF4-FFF2-40B4-BE49-F238E27FC236}">
                <a16:creationId xmlns:a16="http://schemas.microsoft.com/office/drawing/2014/main" id="{360FD586-7E90-7A43-B9B1-3616C7ABE04E}"/>
              </a:ext>
            </a:extLst>
          </p:cNvPr>
          <p:cNvSpPr txBox="1">
            <a:spLocks noChangeArrowheads="1"/>
          </p:cNvSpPr>
          <p:nvPr/>
        </p:nvSpPr>
        <p:spPr bwMode="auto">
          <a:xfrm rot="244055">
            <a:off x="1299746" y="1109683"/>
            <a:ext cx="4564990" cy="1156343"/>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500"/>
              </a:spcBef>
            </a:pPr>
            <a:r>
              <a:rPr lang="en-GB" altLang="en-US" sz="2200" dirty="0">
                <a:solidFill>
                  <a:srgbClr val="0070C0"/>
                </a:solidFill>
              </a:rPr>
              <a:t>Characters</a:t>
            </a:r>
          </a:p>
          <a:p>
            <a:pPr marL="139700">
              <a:spcBef>
                <a:spcPts val="500"/>
              </a:spcBef>
            </a:pPr>
            <a:r>
              <a:rPr lang="en-GB" altLang="en-US" sz="1600" dirty="0">
                <a:solidFill>
                  <a:srgbClr val="3E3F41"/>
                </a:solidFill>
              </a:rPr>
              <a:t>Jim (brave), Lady Camilla (pirate in secret - Cutlass Kate), Black Jack (evil pirate).</a:t>
            </a:r>
            <a:endParaRPr lang="en-GB" altLang="en-US" sz="2400" dirty="0"/>
          </a:p>
        </p:txBody>
      </p:sp>
      <p:sp>
        <p:nvSpPr>
          <p:cNvPr id="7" name="Text Box 4">
            <a:extLst>
              <a:ext uri="{FF2B5EF4-FFF2-40B4-BE49-F238E27FC236}">
                <a16:creationId xmlns:a16="http://schemas.microsoft.com/office/drawing/2014/main" id="{5BCB18B1-4B9C-AD47-920C-BD06102334E4}"/>
              </a:ext>
            </a:extLst>
          </p:cNvPr>
          <p:cNvSpPr txBox="1">
            <a:spLocks noChangeArrowheads="1"/>
          </p:cNvSpPr>
          <p:nvPr/>
        </p:nvSpPr>
        <p:spPr bwMode="auto">
          <a:xfrm rot="21277138">
            <a:off x="6574846" y="1309667"/>
            <a:ext cx="4234413" cy="971750"/>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500"/>
              </a:spcBef>
            </a:pPr>
            <a:r>
              <a:rPr lang="en-GB" altLang="en-US" sz="2200" dirty="0">
                <a:solidFill>
                  <a:srgbClr val="0070C0"/>
                </a:solidFill>
              </a:rPr>
              <a:t>Setting</a:t>
            </a:r>
          </a:p>
          <a:p>
            <a:pPr marL="139700">
              <a:spcBef>
                <a:spcPts val="500"/>
              </a:spcBef>
            </a:pPr>
            <a:r>
              <a:rPr lang="en-GB" altLang="en-US" sz="1600" dirty="0">
                <a:solidFill>
                  <a:srgbClr val="3E3F41"/>
                </a:solidFill>
              </a:rPr>
              <a:t>Lady Camilla’s mansion near Portsmouth.</a:t>
            </a:r>
            <a:endParaRPr lang="en-GB" altLang="en-US" sz="2400" dirty="0">
              <a:solidFill>
                <a:srgbClr val="3E3F41"/>
              </a:solidFill>
            </a:endParaRPr>
          </a:p>
        </p:txBody>
      </p:sp>
      <p:sp>
        <p:nvSpPr>
          <p:cNvPr id="9" name="Text Box 5">
            <a:extLst>
              <a:ext uri="{FF2B5EF4-FFF2-40B4-BE49-F238E27FC236}">
                <a16:creationId xmlns:a16="http://schemas.microsoft.com/office/drawing/2014/main" id="{FDDAEEC7-731B-C74F-8492-7CDDBF4FFFD7}"/>
              </a:ext>
            </a:extLst>
          </p:cNvPr>
          <p:cNvSpPr txBox="1">
            <a:spLocks noChangeArrowheads="1"/>
          </p:cNvSpPr>
          <p:nvPr/>
        </p:nvSpPr>
        <p:spPr bwMode="auto">
          <a:xfrm>
            <a:off x="1593464" y="2617679"/>
            <a:ext cx="4214017" cy="1672721"/>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42900" indent="-342900" algn="ctr">
              <a:spcBef>
                <a:spcPct val="50000"/>
              </a:spcBef>
              <a:buFont typeface="Wingdings" pitchFamily="2" charset="2"/>
              <a:buChar char="N"/>
            </a:pPr>
            <a:r>
              <a:rPr lang="en-GB" altLang="en-US" sz="2200" dirty="0">
                <a:solidFill>
                  <a:srgbClr val="0070C0"/>
                </a:solidFill>
              </a:rPr>
              <a:t>Beginning</a:t>
            </a:r>
            <a:r>
              <a:rPr lang="en-GB" altLang="en-US" sz="2800" dirty="0">
                <a:solidFill>
                  <a:srgbClr val="0070C0"/>
                </a:solidFill>
              </a:rPr>
              <a:t> </a:t>
            </a:r>
            <a:r>
              <a:rPr lang="en-GB" altLang="en-US" sz="2400" dirty="0">
                <a:solidFill>
                  <a:srgbClr val="0070C0"/>
                </a:solidFill>
                <a:sym typeface="Wingdings" pitchFamily="2" charset="2"/>
              </a:rPr>
              <a:t></a:t>
            </a:r>
          </a:p>
          <a:p>
            <a:pPr marL="139700">
              <a:spcBef>
                <a:spcPts val="500"/>
              </a:spcBef>
            </a:pPr>
            <a:r>
              <a:rPr lang="en-GB" altLang="en-US" sz="1600" dirty="0">
                <a:solidFill>
                  <a:srgbClr val="3E3F41"/>
                </a:solidFill>
              </a:rPr>
              <a:t>Black Jack has stolen Lady Camilla’s diamond necklace.</a:t>
            </a:r>
          </a:p>
          <a:p>
            <a:pPr marL="139700">
              <a:spcBef>
                <a:spcPts val="500"/>
              </a:spcBef>
            </a:pPr>
            <a:r>
              <a:rPr lang="en-GB" altLang="en-US" sz="1600" dirty="0">
                <a:solidFill>
                  <a:srgbClr val="3E3F41"/>
                </a:solidFill>
              </a:rPr>
              <a:t>Black Jack and Cutlass Kate have crossed swords in the past.</a:t>
            </a:r>
            <a:endParaRPr lang="en-GB" altLang="en-US" sz="2400" dirty="0"/>
          </a:p>
        </p:txBody>
      </p:sp>
      <p:sp>
        <p:nvSpPr>
          <p:cNvPr id="11" name="Text Box 6">
            <a:extLst>
              <a:ext uri="{FF2B5EF4-FFF2-40B4-BE49-F238E27FC236}">
                <a16:creationId xmlns:a16="http://schemas.microsoft.com/office/drawing/2014/main" id="{AA6FF49F-0980-C14E-9B9B-F1C2CAEA63CF}"/>
              </a:ext>
            </a:extLst>
          </p:cNvPr>
          <p:cNvSpPr txBox="1">
            <a:spLocks noChangeArrowheads="1"/>
          </p:cNvSpPr>
          <p:nvPr/>
        </p:nvSpPr>
        <p:spPr bwMode="auto">
          <a:xfrm rot="256733">
            <a:off x="7023773" y="2783847"/>
            <a:ext cx="4052447" cy="1376008"/>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42900" indent="-342900" algn="ctr">
              <a:spcBef>
                <a:spcPct val="50000"/>
              </a:spcBef>
              <a:buFont typeface="Wingdings" pitchFamily="2" charset="2"/>
              <a:buChar char="N"/>
            </a:pPr>
            <a:r>
              <a:rPr lang="en-GB" altLang="en-US" sz="2200" dirty="0">
                <a:solidFill>
                  <a:srgbClr val="0070C0"/>
                </a:solidFill>
              </a:rPr>
              <a:t>Problem</a:t>
            </a:r>
            <a:r>
              <a:rPr lang="en-GB" altLang="en-US" sz="2400" dirty="0"/>
              <a:t> </a:t>
            </a:r>
            <a:r>
              <a:rPr lang="en-GB" altLang="en-US" sz="2400" dirty="0">
                <a:solidFill>
                  <a:srgbClr val="0070C0"/>
                </a:solidFill>
                <a:sym typeface="Wingdings" pitchFamily="2" charset="2"/>
              </a:rPr>
              <a:t></a:t>
            </a:r>
          </a:p>
          <a:p>
            <a:pPr marL="139700">
              <a:spcBef>
                <a:spcPts val="500"/>
              </a:spcBef>
            </a:pPr>
            <a:r>
              <a:rPr lang="en-GB" altLang="en-US" sz="1600" dirty="0">
                <a:solidFill>
                  <a:srgbClr val="3E3F41"/>
                </a:solidFill>
              </a:rPr>
              <a:t>If he reads the inscription, he will identify her as a wanted buccaneer, Cutlass Kate, and will turn her in.</a:t>
            </a:r>
            <a:endParaRPr lang="en-GB" altLang="en-US" sz="2400" dirty="0"/>
          </a:p>
        </p:txBody>
      </p:sp>
      <p:sp>
        <p:nvSpPr>
          <p:cNvPr id="12" name="Text Box 7">
            <a:extLst>
              <a:ext uri="{FF2B5EF4-FFF2-40B4-BE49-F238E27FC236}">
                <a16:creationId xmlns:a16="http://schemas.microsoft.com/office/drawing/2014/main" id="{BC5DDA6D-C731-C542-ABE0-958BBE7F8E67}"/>
              </a:ext>
            </a:extLst>
          </p:cNvPr>
          <p:cNvSpPr txBox="1">
            <a:spLocks noChangeArrowheads="1"/>
          </p:cNvSpPr>
          <p:nvPr/>
        </p:nvSpPr>
        <p:spPr bwMode="auto">
          <a:xfrm rot="21325801">
            <a:off x="6065596" y="4559474"/>
            <a:ext cx="3553494" cy="1237814"/>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42900" indent="-342900" algn="ctr">
              <a:spcBef>
                <a:spcPct val="50000"/>
              </a:spcBef>
              <a:buFont typeface="Wingdings" pitchFamily="2" charset="2"/>
              <a:buChar char="N"/>
            </a:pPr>
            <a:r>
              <a:rPr lang="en-GB" altLang="en-US" sz="2200" dirty="0">
                <a:solidFill>
                  <a:srgbClr val="0070C0"/>
                </a:solidFill>
              </a:rPr>
              <a:t>Solution</a:t>
            </a:r>
            <a:r>
              <a:rPr lang="en-GB" altLang="en-US" dirty="0">
                <a:solidFill>
                  <a:srgbClr val="0070C0"/>
                </a:solidFill>
              </a:rPr>
              <a:t> </a:t>
            </a:r>
            <a:r>
              <a:rPr lang="en-GB" altLang="en-US" sz="2400" dirty="0">
                <a:solidFill>
                  <a:srgbClr val="0070C0"/>
                </a:solidFill>
                <a:sym typeface="Wingdings" pitchFamily="2" charset="2"/>
              </a:rPr>
              <a:t></a:t>
            </a:r>
          </a:p>
          <a:p>
            <a:pPr marL="139700">
              <a:spcBef>
                <a:spcPts val="500"/>
              </a:spcBef>
            </a:pPr>
            <a:r>
              <a:rPr lang="en-GB" altLang="en-US" sz="1600" dirty="0">
                <a:solidFill>
                  <a:srgbClr val="3E3F41"/>
                </a:solidFill>
              </a:rPr>
              <a:t>Jim bravely follows Black Jack and gets the necklace back.</a:t>
            </a:r>
            <a:endParaRPr lang="en-GB" altLang="en-US" sz="1600" dirty="0">
              <a:solidFill>
                <a:srgbClr val="3E3F41"/>
              </a:solidFill>
              <a:sym typeface="Wingdings" pitchFamily="2" charset="2"/>
            </a:endParaRPr>
          </a:p>
        </p:txBody>
      </p:sp>
      <p:sp>
        <p:nvSpPr>
          <p:cNvPr id="13" name="Text Box 8">
            <a:extLst>
              <a:ext uri="{FF2B5EF4-FFF2-40B4-BE49-F238E27FC236}">
                <a16:creationId xmlns:a16="http://schemas.microsoft.com/office/drawing/2014/main" id="{EE3331E7-84A5-7143-BFD0-1EFE8D79A474}"/>
              </a:ext>
            </a:extLst>
          </p:cNvPr>
          <p:cNvSpPr txBox="1">
            <a:spLocks noChangeArrowheads="1"/>
          </p:cNvSpPr>
          <p:nvPr/>
        </p:nvSpPr>
        <p:spPr bwMode="auto">
          <a:xfrm rot="248179">
            <a:off x="993242" y="4620096"/>
            <a:ext cx="3890418" cy="1395741"/>
          </a:xfrm>
          <a:prstGeom prst="rect">
            <a:avLst/>
          </a:prstGeom>
          <a:noFill/>
          <a:ln w="28575">
            <a:solidFill>
              <a:srgbClr val="39AB47"/>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42900" indent="-342900" algn="ctr">
              <a:spcBef>
                <a:spcPts val="500"/>
              </a:spcBef>
              <a:buFont typeface="Wingdings" pitchFamily="2" charset="2"/>
              <a:buChar char="N"/>
            </a:pPr>
            <a:r>
              <a:rPr lang="en-GB" altLang="en-US" sz="2200" dirty="0">
                <a:solidFill>
                  <a:srgbClr val="0070C0"/>
                </a:solidFill>
              </a:rPr>
              <a:t>Ending</a:t>
            </a:r>
            <a:r>
              <a:rPr lang="en-GB" altLang="en-US" sz="2400" dirty="0">
                <a:solidFill>
                  <a:srgbClr val="0070C0"/>
                </a:solidFill>
              </a:rPr>
              <a:t> </a:t>
            </a:r>
            <a:r>
              <a:rPr lang="en-GB" altLang="en-US" sz="2400" dirty="0">
                <a:solidFill>
                  <a:srgbClr val="0070C0"/>
                </a:solidFill>
                <a:sym typeface="Wingdings" pitchFamily="2" charset="2"/>
              </a:rPr>
              <a:t></a:t>
            </a:r>
          </a:p>
          <a:p>
            <a:pPr marL="139700">
              <a:spcBef>
                <a:spcPts val="500"/>
              </a:spcBef>
            </a:pPr>
            <a:r>
              <a:rPr lang="en-GB" altLang="en-US" sz="1600" dirty="0">
                <a:solidFill>
                  <a:srgbClr val="3E3F41"/>
                </a:solidFill>
              </a:rPr>
              <a:t>The necklace is returned to Lady Camilla and her identity is kept secret.</a:t>
            </a:r>
            <a:endParaRPr lang="en-GB" altLang="en-US" sz="2400" dirty="0"/>
          </a:p>
        </p:txBody>
      </p:sp>
      <p:sp>
        <p:nvSpPr>
          <p:cNvPr id="14" name="AutoShape 9">
            <a:extLst>
              <a:ext uri="{FF2B5EF4-FFF2-40B4-BE49-F238E27FC236}">
                <a16:creationId xmlns:a16="http://schemas.microsoft.com/office/drawing/2014/main" id="{FA55E539-A6A7-E844-A65F-51B8877B5423}"/>
              </a:ext>
            </a:extLst>
          </p:cNvPr>
          <p:cNvSpPr>
            <a:spLocks noChangeArrowheads="1"/>
          </p:cNvSpPr>
          <p:nvPr/>
        </p:nvSpPr>
        <p:spPr bwMode="auto">
          <a:xfrm>
            <a:off x="5987158" y="3143236"/>
            <a:ext cx="800119" cy="256689"/>
          </a:xfrm>
          <a:prstGeom prst="rightArrow">
            <a:avLst>
              <a:gd name="adj1" fmla="val 50000"/>
              <a:gd name="adj2" fmla="val 58536"/>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endParaRPr lang="en-US" altLang="en-US" b="1">
              <a:effectLst>
                <a:outerShdw blurRad="38100" dist="38100" dir="2700000" algn="tl">
                  <a:srgbClr val="FFFFFF"/>
                </a:outerShdw>
              </a:effectLst>
            </a:endParaRPr>
          </a:p>
        </p:txBody>
      </p:sp>
      <p:sp>
        <p:nvSpPr>
          <p:cNvPr id="15" name="AutoShape 10">
            <a:extLst>
              <a:ext uri="{FF2B5EF4-FFF2-40B4-BE49-F238E27FC236}">
                <a16:creationId xmlns:a16="http://schemas.microsoft.com/office/drawing/2014/main" id="{C7083796-DE25-1646-9BE0-CBF9D6A7134F}"/>
              </a:ext>
            </a:extLst>
          </p:cNvPr>
          <p:cNvSpPr>
            <a:spLocks noChangeArrowheads="1"/>
          </p:cNvSpPr>
          <p:nvPr/>
        </p:nvSpPr>
        <p:spPr bwMode="auto">
          <a:xfrm rot="2811835">
            <a:off x="10129094" y="4352744"/>
            <a:ext cx="569723" cy="1601488"/>
          </a:xfrm>
          <a:prstGeom prst="curvedLeftArrow">
            <a:avLst>
              <a:gd name="adj1" fmla="val 34695"/>
              <a:gd name="adj2" fmla="val 62466"/>
              <a:gd name="adj3" fmla="val 41870"/>
            </a:avLst>
          </a:prstGeom>
          <a:solidFill>
            <a:srgbClr val="0070C0"/>
          </a:solidFill>
          <a:ln w="9525">
            <a:noFill/>
            <a:miter lim="800000"/>
            <a:headEnd/>
            <a:tailEnd/>
          </a:ln>
          <a:effectLst/>
        </p:spPr>
        <p:txBody>
          <a:bodyPr rot="10800000" vert="eaVert"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endParaRPr lang="en-US" altLang="en-US" b="1">
              <a:effectLst>
                <a:outerShdw blurRad="38100" dist="38100" dir="2700000" algn="tl">
                  <a:srgbClr val="FFFFFF"/>
                </a:outerShdw>
              </a:effectLst>
            </a:endParaRPr>
          </a:p>
        </p:txBody>
      </p:sp>
      <p:sp>
        <p:nvSpPr>
          <p:cNvPr id="16" name="AutoShape 11">
            <a:extLst>
              <a:ext uri="{FF2B5EF4-FFF2-40B4-BE49-F238E27FC236}">
                <a16:creationId xmlns:a16="http://schemas.microsoft.com/office/drawing/2014/main" id="{FB6C9C49-A57C-B444-9162-FD75002AB90C}"/>
              </a:ext>
            </a:extLst>
          </p:cNvPr>
          <p:cNvSpPr>
            <a:spLocks noChangeArrowheads="1"/>
          </p:cNvSpPr>
          <p:nvPr/>
        </p:nvSpPr>
        <p:spPr bwMode="auto">
          <a:xfrm rot="20495052" flipH="1">
            <a:off x="5035036" y="5065964"/>
            <a:ext cx="798865" cy="256688"/>
          </a:xfrm>
          <a:prstGeom prst="rightArrow">
            <a:avLst>
              <a:gd name="adj1" fmla="val 50000"/>
              <a:gd name="adj2" fmla="val 58537"/>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endParaRPr lang="en-US" altLang="en-US" b="1">
              <a:effectLst>
                <a:outerShdw blurRad="38100" dist="38100" dir="2700000" algn="tl">
                  <a:srgbClr val="FFFFFF"/>
                </a:outerShdw>
              </a:effectLst>
            </a:endParaRPr>
          </a:p>
        </p:txBody>
      </p:sp>
      <p:sp>
        <p:nvSpPr>
          <p:cNvPr id="17" name="Subtitle 2">
            <a:extLst>
              <a:ext uri="{FF2B5EF4-FFF2-40B4-BE49-F238E27FC236}">
                <a16:creationId xmlns:a16="http://schemas.microsoft.com/office/drawing/2014/main" id="{CC004FAB-2EFC-3B47-869A-534612A50416}"/>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 Plan</a:t>
            </a:r>
          </a:p>
        </p:txBody>
      </p:sp>
      <p:sp>
        <p:nvSpPr>
          <p:cNvPr id="2" name="TextBox 1">
            <a:extLst>
              <a:ext uri="{FF2B5EF4-FFF2-40B4-BE49-F238E27FC236}">
                <a16:creationId xmlns:a16="http://schemas.microsoft.com/office/drawing/2014/main" id="{EF234D9F-96EB-6816-25A3-3F348F92975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104</a:t>
            </a:r>
            <a:endParaRPr lang="en-GB" sz="1200" dirty="0"/>
          </a:p>
        </p:txBody>
      </p:sp>
    </p:spTree>
    <p:extLst>
      <p:ext uri="{BB962C8B-B14F-4D97-AF65-F5344CB8AC3E}">
        <p14:creationId xmlns:p14="http://schemas.microsoft.com/office/powerpoint/2010/main" val="374955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4">
            <a:extLst>
              <a:ext uri="{FF2B5EF4-FFF2-40B4-BE49-F238E27FC236}">
                <a16:creationId xmlns:a16="http://schemas.microsoft.com/office/drawing/2014/main" id="{2639ABBB-2E98-3045-94FA-8E9BD0011FDE}"/>
              </a:ext>
            </a:extLst>
          </p:cNvPr>
          <p:cNvSpPr>
            <a:spLocks noChangeArrowheads="1"/>
          </p:cNvSpPr>
          <p:nvPr/>
        </p:nvSpPr>
        <p:spPr bwMode="auto">
          <a:xfrm>
            <a:off x="2758729" y="3096006"/>
            <a:ext cx="7591901" cy="3149600"/>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793875" indent="-422275">
              <a:spcBef>
                <a:spcPct val="20000"/>
              </a:spcBef>
              <a:buChar char="–"/>
              <a:defRPr sz="2000">
                <a:solidFill>
                  <a:schemeClr val="tx1"/>
                </a:solidFill>
                <a:latin typeface="Comic Sans MS" panose="030F0902030302020204" pitchFamily="66" charset="0"/>
                <a:cs typeface="Arial" panose="020B0604020202020204" pitchFamily="34" charset="0"/>
              </a:defRPr>
            </a:lvl4pPr>
            <a:lvl5pPr marL="1973263"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4304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8876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3448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02063"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25425" lvl="3" indent="-225425">
              <a:spcBef>
                <a:spcPts val="1000"/>
              </a:spcBef>
              <a:buClr>
                <a:srgbClr val="0070C0"/>
              </a:buClr>
              <a:buFont typeface="Arial" panose="020B0604020202020204" pitchFamily="34" charset="0"/>
              <a:buChar char="•"/>
            </a:pPr>
            <a:r>
              <a:rPr lang="en-GB" altLang="en-US" dirty="0">
                <a:solidFill>
                  <a:srgbClr val="3E3F41"/>
                </a:solidFill>
              </a:rPr>
              <a:t>timeless quality and long-lasting appeal</a:t>
            </a:r>
            <a:endParaRPr lang="en-US" altLang="en-US" dirty="0">
              <a:solidFill>
                <a:srgbClr val="3E3F41"/>
              </a:solidFill>
            </a:endParaRP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more formal language than today’s fiction</a:t>
            </a:r>
            <a:endParaRPr lang="en-US" altLang="en-US" dirty="0">
              <a:solidFill>
                <a:srgbClr val="3E3F41"/>
              </a:solidFill>
            </a:endParaRP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use of powerful adjectives, strong verbs and figurative language to describe settings and characters</a:t>
            </a:r>
          </a:p>
          <a:p>
            <a:pPr marL="225425" lvl="3" indent="-225425">
              <a:spcBef>
                <a:spcPts val="1000"/>
              </a:spcBef>
              <a:buClr>
                <a:srgbClr val="0070C0"/>
              </a:buClr>
              <a:buFont typeface="Arial" panose="020B0604020202020204" pitchFamily="34" charset="0"/>
              <a:buChar char="•"/>
            </a:pPr>
            <a:r>
              <a:rPr lang="en-GB" altLang="en-US" dirty="0">
                <a:solidFill>
                  <a:srgbClr val="3E3F41"/>
                </a:solidFill>
              </a:rPr>
              <a:t>often contain sentences with two or more clauses linked with conjunctions</a:t>
            </a:r>
            <a:endParaRPr lang="en-US" altLang="en-US" dirty="0">
              <a:solidFill>
                <a:srgbClr val="3E3F41"/>
              </a:solidFill>
            </a:endParaRPr>
          </a:p>
          <a:p>
            <a:pPr marL="225425" lvl="3" indent="-225425">
              <a:spcBef>
                <a:spcPts val="1000"/>
              </a:spcBef>
              <a:buClr>
                <a:srgbClr val="0070C0"/>
              </a:buClr>
              <a:buFont typeface="Arial" panose="020B0604020202020204" pitchFamily="34" charset="0"/>
              <a:buChar char="•"/>
            </a:pPr>
            <a:r>
              <a:rPr lang="en-US" altLang="en-US" dirty="0">
                <a:solidFill>
                  <a:srgbClr val="3E3F41"/>
                </a:solidFill>
              </a:rPr>
              <a:t>often contain a moral or message</a:t>
            </a:r>
          </a:p>
        </p:txBody>
      </p:sp>
      <p:sp>
        <p:nvSpPr>
          <p:cNvPr id="19" name="Rectangle 4">
            <a:extLst>
              <a:ext uri="{FF2B5EF4-FFF2-40B4-BE49-F238E27FC236}">
                <a16:creationId xmlns:a16="http://schemas.microsoft.com/office/drawing/2014/main" id="{A673B327-CBBF-B045-80AC-F0E61D5B4F3D}"/>
              </a:ext>
            </a:extLst>
          </p:cNvPr>
          <p:cNvSpPr>
            <a:spLocks noChangeArrowheads="1"/>
          </p:cNvSpPr>
          <p:nvPr/>
        </p:nvSpPr>
        <p:spPr bwMode="auto">
          <a:xfrm>
            <a:off x="1" y="246714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400" b="1" dirty="0">
                <a:solidFill>
                  <a:srgbClr val="0070C0"/>
                </a:solidFill>
                <a:latin typeface="Comic Sans MS" panose="030F0902030302020204" pitchFamily="66" charset="0"/>
              </a:rPr>
              <a:t>Features of older narratives</a:t>
            </a:r>
          </a:p>
        </p:txBody>
      </p:sp>
      <p:sp>
        <p:nvSpPr>
          <p:cNvPr id="20" name="Text Box 5">
            <a:extLst>
              <a:ext uri="{FF2B5EF4-FFF2-40B4-BE49-F238E27FC236}">
                <a16:creationId xmlns:a16="http://schemas.microsoft.com/office/drawing/2014/main" id="{2D482AE7-BA56-1E4E-86E6-23016106BCDB}"/>
              </a:ext>
            </a:extLst>
          </p:cNvPr>
          <p:cNvSpPr txBox="1">
            <a:spLocks noChangeArrowheads="1"/>
          </p:cNvSpPr>
          <p:nvPr/>
        </p:nvSpPr>
        <p:spPr bwMode="auto">
          <a:xfrm>
            <a:off x="2758730" y="951245"/>
            <a:ext cx="8176363" cy="1372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902030302020204" pitchFamily="66" charset="0"/>
              </a:rPr>
              <a:t>In this phase, you will be learning and practising the techniques to create your own piece of writing leading to writing a narrative based on what you have read. Consider the features of narrative writing in an older style below:</a:t>
            </a:r>
          </a:p>
        </p:txBody>
      </p:sp>
      <p:sp>
        <p:nvSpPr>
          <p:cNvPr id="22" name="Rectangle 21">
            <a:extLst>
              <a:ext uri="{FF2B5EF4-FFF2-40B4-BE49-F238E27FC236}">
                <a16:creationId xmlns:a16="http://schemas.microsoft.com/office/drawing/2014/main" id="{AED927C9-651F-8647-A5ED-F36FD9F1D56D}"/>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0CE2C58D-2989-E46A-0125-A9E031B97C9D}"/>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105</a:t>
            </a:r>
            <a:endParaRPr lang="en-GB" sz="1200" dirty="0"/>
          </a:p>
        </p:txBody>
      </p:sp>
    </p:spTree>
    <p:extLst>
      <p:ext uri="{BB962C8B-B14F-4D97-AF65-F5344CB8AC3E}">
        <p14:creationId xmlns:p14="http://schemas.microsoft.com/office/powerpoint/2010/main" val="13074333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97433" y="2041599"/>
            <a:ext cx="5369839" cy="3271984"/>
            <a:chOff x="4997433" y="2073967"/>
            <a:chExt cx="5369839"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480400" cy="33990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20">
              <a:extLst>
                <a:ext uri="{FF2B5EF4-FFF2-40B4-BE49-F238E27FC236}">
                  <a16:creationId xmlns:a16="http://schemas.microsoft.com/office/drawing/2014/main" id="{D8F35920-370D-2E48-A20F-ACE55540D077}"/>
                </a:ext>
              </a:extLst>
            </p:cNvPr>
            <p:cNvSpPr txBox="1">
              <a:spLocks noChangeArrowheads="1"/>
            </p:cNvSpPr>
            <p:nvPr/>
          </p:nvSpPr>
          <p:spPr bwMode="auto">
            <a:xfrm rot="20404217">
              <a:off x="4997433" y="3892499"/>
              <a:ext cx="107292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Prepositions</a:t>
              </a:r>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21027077">
              <a:off x="9207783" y="3275586"/>
              <a:ext cx="10363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Varying sentences</a:t>
              </a:r>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683034">
              <a:off x="5019299" y="2595695"/>
              <a:ext cx="10444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the thoughts and feelings of the characters</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21344383">
              <a:off x="5030845" y="4753535"/>
              <a:ext cx="336639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 ‘golden thread’ runs through the narrative which links ideas with cohesive devices</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479002" y="2221485"/>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Can be written in the first or third person</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49247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9" name="Text Box 32">
              <a:extLst>
                <a:ext uri="{FF2B5EF4-FFF2-40B4-BE49-F238E27FC236}">
                  <a16:creationId xmlns:a16="http://schemas.microsoft.com/office/drawing/2014/main" id="{2414D8BE-1877-9F46-A9EF-9E7A85498950}"/>
                </a:ext>
              </a:extLst>
            </p:cNvPr>
            <p:cNvSpPr txBox="1">
              <a:spLocks noChangeArrowheads="1"/>
            </p:cNvSpPr>
            <p:nvPr/>
          </p:nvSpPr>
          <p:spPr bwMode="auto">
            <a:xfrm rot="282444">
              <a:off x="5007006" y="4417308"/>
              <a:ext cx="10719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Adjectives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007566">
              <a:off x="8244230" y="4619199"/>
              <a:ext cx="21230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Some use of archaic language to reflect the time period</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1251642">
              <a:off x="9341112" y="2357369"/>
              <a:ext cx="7416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tense</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Teaching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1589490"/>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968849" y="2753871"/>
            <a:ext cx="3315900" cy="1841091"/>
            <a:chOff x="5968849" y="2786239"/>
            <a:chExt cx="3315900"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2009698"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062898" y="2801449"/>
              <a:ext cx="23468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a:t>
              </a:r>
              <a:br>
                <a:rPr lang="en-GB" altLang="en-US" sz="1200" b="1" dirty="0">
                  <a:solidFill>
                    <a:schemeClr val="bg1"/>
                  </a:solidFill>
                  <a:ea typeface="MS PGothic" panose="020B0600070205080204" pitchFamily="34" charset="-128"/>
                </a:rPr>
              </a:br>
              <a:r>
                <a:rPr lang="en-GB" altLang="en-US" sz="1200" b="1" dirty="0">
                  <a:solidFill>
                    <a:schemeClr val="bg1"/>
                  </a:solidFill>
                  <a:ea typeface="MS PGothic" panose="020B0600070205080204" pitchFamily="34" charset="-128"/>
                </a:rPr>
                <a:t>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368276">
              <a:off x="8204217" y="2875132"/>
              <a:ext cx="10210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can picture what you have described</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8849" y="3504645"/>
              <a:ext cx="10902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is entertained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315130">
              <a:off x="6030161" y="4127858"/>
              <a:ext cx="20344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reflects about the</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themes of loyalty and integrity</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117379" y="3666976"/>
              <a:ext cx="106710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is engaged with the story and wants to</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read on</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192170" y="1337103"/>
            <a:ext cx="6949539" cy="4674627"/>
            <a:chOff x="4192170" y="1369471"/>
            <a:chExt cx="6949539"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85562"/>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192170" y="1419679"/>
              <a:ext cx="30724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386731">
              <a:off x="7915895" y="5568589"/>
              <a:ext cx="1597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tarry pigtail</a:t>
              </a:r>
            </a:p>
          </p:txBody>
        </p:sp>
        <p:sp>
          <p:nvSpPr>
            <p:cNvPr id="42" name="Text Box 30">
              <a:extLst>
                <a:ext uri="{FF2B5EF4-FFF2-40B4-BE49-F238E27FC236}">
                  <a16:creationId xmlns:a16="http://schemas.microsoft.com/office/drawing/2014/main" id="{4292E460-2764-9F4E-B79F-9335F02D843E}"/>
                </a:ext>
              </a:extLst>
            </p:cNvPr>
            <p:cNvSpPr txBox="1">
              <a:spLocks noChangeArrowheads="1"/>
            </p:cNvSpPr>
            <p:nvPr/>
          </p:nvSpPr>
          <p:spPr bwMode="auto">
            <a:xfrm rot="870436">
              <a:off x="9515805" y="1677965"/>
              <a:ext cx="13653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buccaneers</a:t>
              </a:r>
            </a:p>
          </p:txBody>
        </p:sp>
        <p:sp>
          <p:nvSpPr>
            <p:cNvPr id="43" name="Text Box 31">
              <a:extLst>
                <a:ext uri="{FF2B5EF4-FFF2-40B4-BE49-F238E27FC236}">
                  <a16:creationId xmlns:a16="http://schemas.microsoft.com/office/drawing/2014/main" id="{BDB2BCBF-7D48-B34E-84AE-F8C5D5F99388}"/>
                </a:ext>
              </a:extLst>
            </p:cNvPr>
            <p:cNvSpPr txBox="1">
              <a:spLocks noChangeArrowheads="1"/>
            </p:cNvSpPr>
            <p:nvPr/>
          </p:nvSpPr>
          <p:spPr bwMode="auto">
            <a:xfrm rot="19468458">
              <a:off x="10119826" y="3051467"/>
              <a:ext cx="8915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treasure</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gentlemen of fortune</a:t>
              </a:r>
            </a:p>
          </p:txBody>
        </p:sp>
        <p:sp>
          <p:nvSpPr>
            <p:cNvPr id="45" name="Text Box 34">
              <a:extLst>
                <a:ext uri="{FF2B5EF4-FFF2-40B4-BE49-F238E27FC236}">
                  <a16:creationId xmlns:a16="http://schemas.microsoft.com/office/drawing/2014/main" id="{65B5EA98-DF72-0A4A-8C3F-FE3DEE584A45}"/>
                </a:ext>
              </a:extLst>
            </p:cNvPr>
            <p:cNvSpPr txBox="1">
              <a:spLocks noChangeArrowheads="1"/>
            </p:cNvSpPr>
            <p:nvPr/>
          </p:nvSpPr>
          <p:spPr bwMode="auto">
            <a:xfrm rot="1496312">
              <a:off x="4243179" y="4454577"/>
              <a:ext cx="8844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crew</a:t>
              </a:r>
            </a:p>
          </p:txBody>
        </p:sp>
        <p:sp>
          <p:nvSpPr>
            <p:cNvPr id="46" name="Text Box 35">
              <a:extLst>
                <a:ext uri="{FF2B5EF4-FFF2-40B4-BE49-F238E27FC236}">
                  <a16:creationId xmlns:a16="http://schemas.microsoft.com/office/drawing/2014/main" id="{290044DF-64C2-0544-9E65-20D31EC23B9F}"/>
                </a:ext>
              </a:extLst>
            </p:cNvPr>
            <p:cNvSpPr txBox="1">
              <a:spLocks noChangeArrowheads="1"/>
            </p:cNvSpPr>
            <p:nvPr/>
          </p:nvSpPr>
          <p:spPr bwMode="auto">
            <a:xfrm rot="21071271">
              <a:off x="6221353" y="5543801"/>
              <a:ext cx="1166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cutlass</a:t>
              </a:r>
            </a:p>
          </p:txBody>
        </p:sp>
        <p:sp>
          <p:nvSpPr>
            <p:cNvPr id="47" name="Text Box 43">
              <a:extLst>
                <a:ext uri="{FF2B5EF4-FFF2-40B4-BE49-F238E27FC236}">
                  <a16:creationId xmlns:a16="http://schemas.microsoft.com/office/drawing/2014/main" id="{508AD717-182C-9E4F-AFF1-7E2147A16D00}"/>
                </a:ext>
              </a:extLst>
            </p:cNvPr>
            <p:cNvSpPr txBox="1">
              <a:spLocks noChangeArrowheads="1"/>
            </p:cNvSpPr>
            <p:nvPr/>
          </p:nvSpPr>
          <p:spPr bwMode="auto">
            <a:xfrm rot="945026">
              <a:off x="9974572" y="4343472"/>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terrifying</a:t>
              </a:r>
            </a:p>
          </p:txBody>
        </p:sp>
        <p:sp>
          <p:nvSpPr>
            <p:cNvPr id="51" name="Text Box 43">
              <a:extLst>
                <a:ext uri="{FF2B5EF4-FFF2-40B4-BE49-F238E27FC236}">
                  <a16:creationId xmlns:a16="http://schemas.microsoft.com/office/drawing/2014/main" id="{50CCF1C2-10F3-3C43-89C5-B0424D672A2C}"/>
                </a:ext>
              </a:extLst>
            </p:cNvPr>
            <p:cNvSpPr txBox="1">
              <a:spLocks noChangeArrowheads="1"/>
            </p:cNvSpPr>
            <p:nvPr/>
          </p:nvSpPr>
          <p:spPr bwMode="auto">
            <a:xfrm rot="20651728">
              <a:off x="9646881" y="5449883"/>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Suddenly,</a:t>
              </a:r>
            </a:p>
          </p:txBody>
        </p:sp>
        <p:sp>
          <p:nvSpPr>
            <p:cNvPr id="52" name="Text Box 29">
              <a:extLst>
                <a:ext uri="{FF2B5EF4-FFF2-40B4-BE49-F238E27FC236}">
                  <a16:creationId xmlns:a16="http://schemas.microsoft.com/office/drawing/2014/main" id="{64A6165E-5E99-E246-BC7A-80B24E44ADEA}"/>
                </a:ext>
              </a:extLst>
            </p:cNvPr>
            <p:cNvSpPr txBox="1">
              <a:spLocks noChangeArrowheads="1"/>
            </p:cNvSpPr>
            <p:nvPr/>
          </p:nvSpPr>
          <p:spPr bwMode="auto">
            <a:xfrm rot="386731">
              <a:off x="4582106" y="5568588"/>
              <a:ext cx="11930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sabre</a:t>
              </a:r>
            </a:p>
          </p:txBody>
        </p:sp>
        <p:sp>
          <p:nvSpPr>
            <p:cNvPr id="53" name="Text Box 34">
              <a:extLst>
                <a:ext uri="{FF2B5EF4-FFF2-40B4-BE49-F238E27FC236}">
                  <a16:creationId xmlns:a16="http://schemas.microsoft.com/office/drawing/2014/main" id="{565BB60A-300B-FE4D-B850-49E04E6924D0}"/>
                </a:ext>
              </a:extLst>
            </p:cNvPr>
            <p:cNvSpPr txBox="1">
              <a:spLocks noChangeArrowheads="1"/>
            </p:cNvSpPr>
            <p:nvPr/>
          </p:nvSpPr>
          <p:spPr bwMode="auto">
            <a:xfrm rot="20462319">
              <a:off x="4243179" y="2968873"/>
              <a:ext cx="8844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apple barrel</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7062328" y="3296684"/>
            <a:ext cx="1091174"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4" name="Text Box 36">
            <a:extLst>
              <a:ext uri="{FF2B5EF4-FFF2-40B4-BE49-F238E27FC236}">
                <a16:creationId xmlns:a16="http://schemas.microsoft.com/office/drawing/2014/main" id="{4122EEA6-9325-2747-B3BD-1AD041D9BFBA}"/>
              </a:ext>
            </a:extLst>
          </p:cNvPr>
          <p:cNvSpPr txBox="1">
            <a:spLocks noChangeArrowheads="1"/>
          </p:cNvSpPr>
          <p:nvPr/>
        </p:nvSpPr>
        <p:spPr bwMode="auto">
          <a:xfrm>
            <a:off x="674318" y="4617965"/>
            <a:ext cx="3497263" cy="1066800"/>
          </a:xfrm>
          <a:prstGeom prst="rect">
            <a:avLst/>
          </a:prstGeom>
          <a:noFill/>
          <a:ln w="9525">
            <a:noFill/>
            <a:miter lim="800000"/>
            <a:headEnd/>
            <a:tailEnd/>
          </a:ln>
          <a:effectLst/>
        </p:spPr>
        <p:txBody>
          <a:bodyPr>
            <a:spAutoFit/>
          </a:bodyPr>
          <a:lstStyle/>
          <a:p>
            <a:pPr algn="ctr">
              <a:spcBef>
                <a:spcPct val="50000"/>
              </a:spcBef>
            </a:pPr>
            <a:r>
              <a:rPr lang="en-GB" altLang="en-US" sz="3200" dirty="0">
                <a:solidFill>
                  <a:srgbClr val="3E3F41"/>
                </a:solidFill>
                <a:latin typeface="Comic Sans MS" panose="030F0902030302020204" pitchFamily="66" charset="0"/>
              </a:rPr>
              <a:t>Who is your audience?</a:t>
            </a:r>
          </a:p>
        </p:txBody>
      </p:sp>
      <p:sp>
        <p:nvSpPr>
          <p:cNvPr id="2" name="TextBox 1">
            <a:extLst>
              <a:ext uri="{FF2B5EF4-FFF2-40B4-BE49-F238E27FC236}">
                <a16:creationId xmlns:a16="http://schemas.microsoft.com/office/drawing/2014/main" id="{2641A662-9B17-EA8D-DA67-FECC2AA21CE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106</a:t>
            </a:r>
            <a:endParaRPr lang="en-GB" sz="1200" dirty="0"/>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Compare and contrast</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5" name="Text Box 7">
            <a:extLst>
              <a:ext uri="{FF2B5EF4-FFF2-40B4-BE49-F238E27FC236}">
                <a16:creationId xmlns:a16="http://schemas.microsoft.com/office/drawing/2014/main" id="{94734D3D-986F-464F-9884-2C5679D6F0DE}"/>
              </a:ext>
            </a:extLst>
          </p:cNvPr>
          <p:cNvSpPr txBox="1">
            <a:spLocks noChangeArrowheads="1"/>
          </p:cNvSpPr>
          <p:nvPr/>
        </p:nvSpPr>
        <p:spPr bwMode="auto">
          <a:xfrm>
            <a:off x="3731223" y="2039681"/>
            <a:ext cx="2110580" cy="372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900" dirty="0">
                <a:solidFill>
                  <a:srgbClr val="3E3F41"/>
                </a:solidFill>
                <a:latin typeface="Comic Sans MS" panose="030F0902030302020204" pitchFamily="66" charset="0"/>
              </a:rPr>
              <a:t>Who do you think these two characters are?</a:t>
            </a:r>
          </a:p>
          <a:p>
            <a:pPr>
              <a:spcBef>
                <a:spcPts val="1500"/>
              </a:spcBef>
            </a:pPr>
            <a:r>
              <a:rPr lang="en-GB" altLang="en-US" sz="1900" dirty="0">
                <a:solidFill>
                  <a:srgbClr val="3E3F41"/>
                </a:solidFill>
                <a:latin typeface="Comic Sans MS" panose="030F0902030302020204" pitchFamily="66" charset="0"/>
              </a:rPr>
              <a:t>What connection might they have to each other?</a:t>
            </a:r>
          </a:p>
          <a:p>
            <a:pPr>
              <a:spcBef>
                <a:spcPts val="1500"/>
              </a:spcBef>
            </a:pPr>
            <a:r>
              <a:rPr lang="en-GB" altLang="en-US" sz="1900" dirty="0">
                <a:solidFill>
                  <a:srgbClr val="3E3F41"/>
                </a:solidFill>
                <a:latin typeface="Comic Sans MS" panose="030F0902030302020204" pitchFamily="66" charset="0"/>
              </a:rPr>
              <a:t>What is the same about them, and what is different?</a:t>
            </a:r>
          </a:p>
        </p:txBody>
      </p:sp>
      <p:sp>
        <p:nvSpPr>
          <p:cNvPr id="56" name="Text Box 8">
            <a:extLst>
              <a:ext uri="{FF2B5EF4-FFF2-40B4-BE49-F238E27FC236}">
                <a16:creationId xmlns:a16="http://schemas.microsoft.com/office/drawing/2014/main" id="{34E2C69A-1BFE-014F-8A86-754AF649765E}"/>
              </a:ext>
            </a:extLst>
          </p:cNvPr>
          <p:cNvSpPr txBox="1">
            <a:spLocks noChangeArrowheads="1"/>
          </p:cNvSpPr>
          <p:nvPr/>
        </p:nvSpPr>
        <p:spPr bwMode="auto">
          <a:xfrm>
            <a:off x="6358334" y="2039680"/>
            <a:ext cx="2110581"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900" dirty="0">
                <a:solidFill>
                  <a:srgbClr val="3E3F41"/>
                </a:solidFill>
                <a:latin typeface="Comic Sans MS" panose="030F0902030302020204" pitchFamily="66" charset="0"/>
              </a:rPr>
              <a:t>Who do you think leads a more exciting life?</a:t>
            </a:r>
          </a:p>
          <a:p>
            <a:pPr>
              <a:spcBef>
                <a:spcPts val="1500"/>
              </a:spcBef>
            </a:pPr>
            <a:r>
              <a:rPr lang="en-GB" altLang="en-US" sz="1900" dirty="0">
                <a:solidFill>
                  <a:srgbClr val="3E3F41"/>
                </a:solidFill>
                <a:latin typeface="Comic Sans MS" panose="030F0902030302020204" pitchFamily="66" charset="0"/>
              </a:rPr>
              <a:t>Which one would you like to be and why?</a:t>
            </a:r>
          </a:p>
          <a:p>
            <a:pPr>
              <a:spcBef>
                <a:spcPts val="1500"/>
              </a:spcBef>
            </a:pPr>
            <a:r>
              <a:rPr lang="en-GB" altLang="en-US" sz="1900" dirty="0">
                <a:solidFill>
                  <a:srgbClr val="3E3F41"/>
                </a:solidFill>
                <a:latin typeface="Comic Sans MS" panose="030F0902030302020204" pitchFamily="66" charset="0"/>
              </a:rPr>
              <a:t>Can you identify any clues to help you make links between them?</a:t>
            </a:r>
          </a:p>
        </p:txBody>
      </p:sp>
      <p:pic>
        <p:nvPicPr>
          <p:cNvPr id="57" name="Picture 9">
            <a:extLst>
              <a:ext uri="{FF2B5EF4-FFF2-40B4-BE49-F238E27FC236}">
                <a16:creationId xmlns:a16="http://schemas.microsoft.com/office/drawing/2014/main" id="{F96FC8CB-9598-B34F-BDD1-303FFF6D16D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5305" y="1979613"/>
            <a:ext cx="2593505" cy="3722688"/>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8" name="Picture 10">
            <a:extLst>
              <a:ext uri="{FF2B5EF4-FFF2-40B4-BE49-F238E27FC236}">
                <a16:creationId xmlns:a16="http://schemas.microsoft.com/office/drawing/2014/main" id="{3E875A11-4C18-6748-8FDC-CA94B0F19C7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70131" y="1979613"/>
            <a:ext cx="2626564" cy="3722688"/>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25FD4C32-1A3F-8444-BC37-56B305A322FE}"/>
              </a:ext>
            </a:extLst>
          </p:cNvPr>
          <p:cNvCxnSpPr>
            <a:cxnSpLocks/>
          </p:cNvCxnSpPr>
          <p:nvPr/>
        </p:nvCxnSpPr>
        <p:spPr>
          <a:xfrm>
            <a:off x="6096000" y="1357313"/>
            <a:ext cx="0" cy="5297487"/>
          </a:xfrm>
          <a:prstGeom prst="line">
            <a:avLst/>
          </a:prstGeom>
          <a:ln w="57150">
            <a:solidFill>
              <a:srgbClr val="39AB47"/>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AD7C0089-4303-7F48-B06B-FFE6A275B399}"/>
              </a:ext>
            </a:extLst>
          </p:cNvPr>
          <p:cNvCxnSpPr>
            <a:cxnSpLocks/>
          </p:cNvCxnSpPr>
          <p:nvPr/>
        </p:nvCxnSpPr>
        <p:spPr>
          <a:xfrm flipH="1">
            <a:off x="127000" y="1357313"/>
            <a:ext cx="11899900" cy="0"/>
          </a:xfrm>
          <a:prstGeom prst="line">
            <a:avLst/>
          </a:prstGeom>
          <a:ln w="57150">
            <a:solidFill>
              <a:srgbClr val="39AB47"/>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F3BAA91-F9DA-CF72-658B-8593A7A6AE6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107</a:t>
            </a:r>
            <a:endParaRPr lang="en-GB" sz="1200" dirty="0"/>
          </a:p>
        </p:txBody>
      </p:sp>
    </p:spTree>
    <p:extLst>
      <p:ext uri="{BB962C8B-B14F-4D97-AF65-F5344CB8AC3E}">
        <p14:creationId xmlns:p14="http://schemas.microsoft.com/office/powerpoint/2010/main" val="19654831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57654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 – </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now it’s your turn!</a:t>
            </a:r>
          </a:p>
        </p:txBody>
      </p:sp>
      <p:pic>
        <p:nvPicPr>
          <p:cNvPr id="19" name="Picture 21">
            <a:extLst>
              <a:ext uri="{FF2B5EF4-FFF2-40B4-BE49-F238E27FC236}">
                <a16:creationId xmlns:a16="http://schemas.microsoft.com/office/drawing/2014/main" id="{24639FF8-20A3-5E44-A12D-8D9C940BCDF9}"/>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291655" y="1452131"/>
            <a:ext cx="3362833" cy="3608081"/>
          </a:xfrm>
          <a:prstGeom prst="rect">
            <a:avLst/>
          </a:prstGeom>
          <a:noFill/>
          <a:extLst>
            <a:ext uri="{909E8E84-426E-40DD-AFC4-6F175D3DCCD1}">
              <a14:hiddenFill xmlns:a14="http://schemas.microsoft.com/office/drawing/2010/main">
                <a:solidFill>
                  <a:srgbClr val="FFFFFF"/>
                </a:solidFill>
              </a14:hiddenFill>
            </a:ext>
          </a:extLst>
        </p:spPr>
      </p:pic>
      <p:sp>
        <p:nvSpPr>
          <p:cNvPr id="21" name="AutoShape 19">
            <a:extLst>
              <a:ext uri="{FF2B5EF4-FFF2-40B4-BE49-F238E27FC236}">
                <a16:creationId xmlns:a16="http://schemas.microsoft.com/office/drawing/2014/main" id="{C040DFC8-0469-434B-BDCA-87AFEC9D5898}"/>
              </a:ext>
            </a:extLst>
          </p:cNvPr>
          <p:cNvSpPr>
            <a:spLocks noChangeArrowheads="1"/>
          </p:cNvSpPr>
          <p:nvPr/>
        </p:nvSpPr>
        <p:spPr bwMode="auto">
          <a:xfrm>
            <a:off x="1521545" y="3347754"/>
            <a:ext cx="2363787" cy="466725"/>
          </a:xfrm>
          <a:prstGeom prst="wedgeRoundRectCallout">
            <a:avLst>
              <a:gd name="adj1" fmla="val -89500"/>
              <a:gd name="adj2" fmla="val 8115"/>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Who is the pirate?</a:t>
            </a:r>
          </a:p>
        </p:txBody>
      </p:sp>
      <p:sp>
        <p:nvSpPr>
          <p:cNvPr id="22" name="AutoShape 20">
            <a:extLst>
              <a:ext uri="{FF2B5EF4-FFF2-40B4-BE49-F238E27FC236}">
                <a16:creationId xmlns:a16="http://schemas.microsoft.com/office/drawing/2014/main" id="{11B6021C-04EA-184F-8B11-5DDAB31FDE76}"/>
              </a:ext>
            </a:extLst>
          </p:cNvPr>
          <p:cNvSpPr>
            <a:spLocks noChangeArrowheads="1"/>
          </p:cNvSpPr>
          <p:nvPr/>
        </p:nvSpPr>
        <p:spPr bwMode="auto">
          <a:xfrm>
            <a:off x="1304851" y="4035116"/>
            <a:ext cx="2797175" cy="493059"/>
          </a:xfrm>
          <a:prstGeom prst="wedgeRoundRectCallout">
            <a:avLst>
              <a:gd name="adj1" fmla="val -69773"/>
              <a:gd name="adj2" fmla="val 13402"/>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Describe his appearance.</a:t>
            </a:r>
          </a:p>
        </p:txBody>
      </p:sp>
      <p:sp>
        <p:nvSpPr>
          <p:cNvPr id="23" name="AutoShape 21">
            <a:extLst>
              <a:ext uri="{FF2B5EF4-FFF2-40B4-BE49-F238E27FC236}">
                <a16:creationId xmlns:a16="http://schemas.microsoft.com/office/drawing/2014/main" id="{907E00EF-6292-9643-B79B-4EDBB0F01CF8}"/>
              </a:ext>
            </a:extLst>
          </p:cNvPr>
          <p:cNvSpPr>
            <a:spLocks noChangeArrowheads="1"/>
          </p:cNvSpPr>
          <p:nvPr/>
        </p:nvSpPr>
        <p:spPr bwMode="auto">
          <a:xfrm>
            <a:off x="1515195" y="4748812"/>
            <a:ext cx="2376487" cy="784139"/>
          </a:xfrm>
          <a:prstGeom prst="wedgeRoundRectCallout">
            <a:avLst>
              <a:gd name="adj1" fmla="val -84936"/>
              <a:gd name="adj2" fmla="val 15113"/>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How does the pirate feel at this moment?</a:t>
            </a:r>
          </a:p>
        </p:txBody>
      </p:sp>
      <p:sp>
        <p:nvSpPr>
          <p:cNvPr id="25" name="AutoShape 22">
            <a:extLst>
              <a:ext uri="{FF2B5EF4-FFF2-40B4-BE49-F238E27FC236}">
                <a16:creationId xmlns:a16="http://schemas.microsoft.com/office/drawing/2014/main" id="{E6297C66-F131-1343-B30B-C9073995CA0D}"/>
              </a:ext>
            </a:extLst>
          </p:cNvPr>
          <p:cNvSpPr>
            <a:spLocks noChangeArrowheads="1"/>
          </p:cNvSpPr>
          <p:nvPr/>
        </p:nvSpPr>
        <p:spPr bwMode="auto">
          <a:xfrm>
            <a:off x="1022022" y="5753591"/>
            <a:ext cx="3362833" cy="483253"/>
          </a:xfrm>
          <a:prstGeom prst="wedgeRoundRectCallout">
            <a:avLst>
              <a:gd name="adj1" fmla="val -64897"/>
              <a:gd name="adj2" fmla="val 2067"/>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What words might he be saying?</a:t>
            </a:r>
          </a:p>
        </p:txBody>
      </p:sp>
      <p:sp>
        <p:nvSpPr>
          <p:cNvPr id="26" name="AutoShape 23">
            <a:extLst>
              <a:ext uri="{FF2B5EF4-FFF2-40B4-BE49-F238E27FC236}">
                <a16:creationId xmlns:a16="http://schemas.microsoft.com/office/drawing/2014/main" id="{A76E9961-1F96-0346-BD4F-5F6869F74406}"/>
              </a:ext>
            </a:extLst>
          </p:cNvPr>
          <p:cNvSpPr>
            <a:spLocks noChangeArrowheads="1"/>
          </p:cNvSpPr>
          <p:nvPr/>
        </p:nvSpPr>
        <p:spPr bwMode="auto">
          <a:xfrm>
            <a:off x="1231826" y="1913759"/>
            <a:ext cx="2943225" cy="439738"/>
          </a:xfrm>
          <a:prstGeom prst="wedgeRoundRectCallout">
            <a:avLst>
              <a:gd name="adj1" fmla="val -56690"/>
              <a:gd name="adj2" fmla="val 11370"/>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What time in history?</a:t>
            </a:r>
          </a:p>
        </p:txBody>
      </p:sp>
      <p:sp>
        <p:nvSpPr>
          <p:cNvPr id="27" name="AutoShape 19">
            <a:extLst>
              <a:ext uri="{FF2B5EF4-FFF2-40B4-BE49-F238E27FC236}">
                <a16:creationId xmlns:a16="http://schemas.microsoft.com/office/drawing/2014/main" id="{1FC5E04C-54C2-5246-A1FD-A93D47189F5F}"/>
              </a:ext>
            </a:extLst>
          </p:cNvPr>
          <p:cNvSpPr>
            <a:spLocks noChangeArrowheads="1"/>
          </p:cNvSpPr>
          <p:nvPr/>
        </p:nvSpPr>
        <p:spPr bwMode="auto">
          <a:xfrm>
            <a:off x="1219919" y="2574134"/>
            <a:ext cx="2967038" cy="552983"/>
          </a:xfrm>
          <a:prstGeom prst="wedgeRoundRectCallout">
            <a:avLst>
              <a:gd name="adj1" fmla="val -67687"/>
              <a:gd name="adj2" fmla="val 10061"/>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What makes you think that?</a:t>
            </a:r>
          </a:p>
        </p:txBody>
      </p:sp>
      <p:sp>
        <p:nvSpPr>
          <p:cNvPr id="28" name="AutoShape 23">
            <a:extLst>
              <a:ext uri="{FF2B5EF4-FFF2-40B4-BE49-F238E27FC236}">
                <a16:creationId xmlns:a16="http://schemas.microsoft.com/office/drawing/2014/main" id="{23BED2C1-2E30-1A44-A75E-1B6096C41677}"/>
              </a:ext>
            </a:extLst>
          </p:cNvPr>
          <p:cNvSpPr>
            <a:spLocks noChangeArrowheads="1"/>
          </p:cNvSpPr>
          <p:nvPr/>
        </p:nvSpPr>
        <p:spPr bwMode="auto">
          <a:xfrm>
            <a:off x="1592831" y="1253385"/>
            <a:ext cx="2221215" cy="439737"/>
          </a:xfrm>
          <a:prstGeom prst="wedgeRoundRectCallout">
            <a:avLst>
              <a:gd name="adj1" fmla="val -89554"/>
              <a:gd name="adj2" fmla="val 29473"/>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How do you know?</a:t>
            </a:r>
          </a:p>
        </p:txBody>
      </p:sp>
      <p:sp>
        <p:nvSpPr>
          <p:cNvPr id="30" name="AutoShape 24">
            <a:extLst>
              <a:ext uri="{FF2B5EF4-FFF2-40B4-BE49-F238E27FC236}">
                <a16:creationId xmlns:a16="http://schemas.microsoft.com/office/drawing/2014/main" id="{41959D92-8004-3646-8F78-9596C1BF356E}"/>
              </a:ext>
            </a:extLst>
          </p:cNvPr>
          <p:cNvSpPr>
            <a:spLocks noChangeArrowheads="1"/>
          </p:cNvSpPr>
          <p:nvPr/>
        </p:nvSpPr>
        <p:spPr bwMode="auto">
          <a:xfrm>
            <a:off x="7940718" y="618661"/>
            <a:ext cx="3246438" cy="423863"/>
          </a:xfrm>
          <a:prstGeom prst="wedgeRoundRectCallout">
            <a:avLst>
              <a:gd name="adj1" fmla="val 62212"/>
              <a:gd name="adj2" fmla="val 5265"/>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Who is the person hiding?</a:t>
            </a:r>
          </a:p>
        </p:txBody>
      </p:sp>
      <p:sp>
        <p:nvSpPr>
          <p:cNvPr id="31" name="AutoShape 25">
            <a:extLst>
              <a:ext uri="{FF2B5EF4-FFF2-40B4-BE49-F238E27FC236}">
                <a16:creationId xmlns:a16="http://schemas.microsoft.com/office/drawing/2014/main" id="{97E00234-43F8-A64D-AB95-BFAC380BF2F8}"/>
              </a:ext>
            </a:extLst>
          </p:cNvPr>
          <p:cNvSpPr>
            <a:spLocks noChangeArrowheads="1"/>
          </p:cNvSpPr>
          <p:nvPr/>
        </p:nvSpPr>
        <p:spPr bwMode="auto">
          <a:xfrm>
            <a:off x="8028825" y="1292897"/>
            <a:ext cx="3070225" cy="465138"/>
          </a:xfrm>
          <a:prstGeom prst="wedgeRoundRectCallout">
            <a:avLst>
              <a:gd name="adj1" fmla="val 63251"/>
              <a:gd name="adj2" fmla="val 40436"/>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Why is he/she there?</a:t>
            </a:r>
          </a:p>
        </p:txBody>
      </p:sp>
      <p:sp>
        <p:nvSpPr>
          <p:cNvPr id="32" name="AutoShape 26">
            <a:extLst>
              <a:ext uri="{FF2B5EF4-FFF2-40B4-BE49-F238E27FC236}">
                <a16:creationId xmlns:a16="http://schemas.microsoft.com/office/drawing/2014/main" id="{5C6A07B0-1F6F-9442-8393-CEF607B158BA}"/>
              </a:ext>
            </a:extLst>
          </p:cNvPr>
          <p:cNvSpPr>
            <a:spLocks noChangeArrowheads="1"/>
          </p:cNvSpPr>
          <p:nvPr/>
        </p:nvSpPr>
        <p:spPr bwMode="auto">
          <a:xfrm>
            <a:off x="8182018" y="2008408"/>
            <a:ext cx="2763838" cy="742485"/>
          </a:xfrm>
          <a:prstGeom prst="wedgeRoundRectCallout">
            <a:avLst>
              <a:gd name="adj1" fmla="val 73543"/>
              <a:gd name="adj2" fmla="val 2699"/>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What is he/she thinking at this moment?</a:t>
            </a:r>
          </a:p>
        </p:txBody>
      </p:sp>
      <p:sp>
        <p:nvSpPr>
          <p:cNvPr id="33" name="AutoShape 27">
            <a:extLst>
              <a:ext uri="{FF2B5EF4-FFF2-40B4-BE49-F238E27FC236}">
                <a16:creationId xmlns:a16="http://schemas.microsoft.com/office/drawing/2014/main" id="{979D9A3A-2233-374A-8510-4EDA3E4AF6AF}"/>
              </a:ext>
            </a:extLst>
          </p:cNvPr>
          <p:cNvSpPr>
            <a:spLocks noChangeArrowheads="1"/>
          </p:cNvSpPr>
          <p:nvPr/>
        </p:nvSpPr>
        <p:spPr bwMode="auto">
          <a:xfrm>
            <a:off x="8129631" y="3726302"/>
            <a:ext cx="2868613" cy="742485"/>
          </a:xfrm>
          <a:prstGeom prst="wedgeRoundRectCallout">
            <a:avLst>
              <a:gd name="adj1" fmla="val 68638"/>
              <a:gd name="adj2" fmla="val 10899"/>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Where might the treasure have come from?</a:t>
            </a:r>
          </a:p>
        </p:txBody>
      </p:sp>
      <p:sp>
        <p:nvSpPr>
          <p:cNvPr id="34" name="AutoShape 28">
            <a:extLst>
              <a:ext uri="{FF2B5EF4-FFF2-40B4-BE49-F238E27FC236}">
                <a16:creationId xmlns:a16="http://schemas.microsoft.com/office/drawing/2014/main" id="{ACC32D17-FC9B-1043-8432-7AF992898AF2}"/>
              </a:ext>
            </a:extLst>
          </p:cNvPr>
          <p:cNvSpPr>
            <a:spLocks noChangeArrowheads="1"/>
          </p:cNvSpPr>
          <p:nvPr/>
        </p:nvSpPr>
        <p:spPr bwMode="auto">
          <a:xfrm>
            <a:off x="7886744" y="4719160"/>
            <a:ext cx="3354387" cy="742485"/>
          </a:xfrm>
          <a:prstGeom prst="wedgeRoundRectCallout">
            <a:avLst>
              <a:gd name="adj1" fmla="val 58429"/>
              <a:gd name="adj2" fmla="val 9207"/>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Are we looking at good characters</a:t>
            </a:r>
            <a:r>
              <a:rPr lang="en-US" altLang="en-US" sz="1600">
                <a:solidFill>
                  <a:srgbClr val="3E3F41"/>
                </a:solidFill>
              </a:rPr>
              <a:t> or bad characters</a:t>
            </a:r>
            <a:r>
              <a:rPr lang="en-GB" altLang="en-US" sz="1600">
                <a:solidFill>
                  <a:srgbClr val="3E3F41"/>
                </a:solidFill>
              </a:rPr>
              <a:t>?</a:t>
            </a:r>
          </a:p>
        </p:txBody>
      </p:sp>
      <p:sp>
        <p:nvSpPr>
          <p:cNvPr id="35" name="AutoShape 29">
            <a:extLst>
              <a:ext uri="{FF2B5EF4-FFF2-40B4-BE49-F238E27FC236}">
                <a16:creationId xmlns:a16="http://schemas.microsoft.com/office/drawing/2014/main" id="{64B9E314-982D-554E-ACB2-4C6B4439B2E9}"/>
              </a:ext>
            </a:extLst>
          </p:cNvPr>
          <p:cNvSpPr>
            <a:spLocks noChangeArrowheads="1"/>
          </p:cNvSpPr>
          <p:nvPr/>
        </p:nvSpPr>
        <p:spPr bwMode="auto">
          <a:xfrm>
            <a:off x="4598164" y="5378017"/>
            <a:ext cx="2911759" cy="593573"/>
          </a:xfrm>
          <a:prstGeom prst="wedgeRoundRectCallout">
            <a:avLst>
              <a:gd name="adj1" fmla="val 42462"/>
              <a:gd name="adj2" fmla="val 118688"/>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What will happen next?</a:t>
            </a:r>
          </a:p>
        </p:txBody>
      </p:sp>
      <p:sp>
        <p:nvSpPr>
          <p:cNvPr id="36" name="AutoShape 19">
            <a:extLst>
              <a:ext uri="{FF2B5EF4-FFF2-40B4-BE49-F238E27FC236}">
                <a16:creationId xmlns:a16="http://schemas.microsoft.com/office/drawing/2014/main" id="{455AE241-08B4-F841-8054-B9F60AF2F0D7}"/>
              </a:ext>
            </a:extLst>
          </p:cNvPr>
          <p:cNvSpPr>
            <a:spLocks noChangeArrowheads="1"/>
          </p:cNvSpPr>
          <p:nvPr/>
        </p:nvSpPr>
        <p:spPr bwMode="auto">
          <a:xfrm>
            <a:off x="8381250" y="3001266"/>
            <a:ext cx="2365375" cy="474663"/>
          </a:xfrm>
          <a:prstGeom prst="wedgeRoundRectCallout">
            <a:avLst>
              <a:gd name="adj1" fmla="val 69611"/>
              <a:gd name="adj2" fmla="val 39968"/>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How do you know?</a:t>
            </a:r>
          </a:p>
        </p:txBody>
      </p:sp>
      <p:sp>
        <p:nvSpPr>
          <p:cNvPr id="37" name="AutoShape 19">
            <a:extLst>
              <a:ext uri="{FF2B5EF4-FFF2-40B4-BE49-F238E27FC236}">
                <a16:creationId xmlns:a16="http://schemas.microsoft.com/office/drawing/2014/main" id="{3988CAE2-8A36-3D45-B82C-96EC3D49E8B8}"/>
              </a:ext>
            </a:extLst>
          </p:cNvPr>
          <p:cNvSpPr>
            <a:spLocks noChangeArrowheads="1"/>
          </p:cNvSpPr>
          <p:nvPr/>
        </p:nvSpPr>
        <p:spPr bwMode="auto">
          <a:xfrm>
            <a:off x="8050256" y="5712019"/>
            <a:ext cx="3027362" cy="537096"/>
          </a:xfrm>
          <a:prstGeom prst="wedgeRoundRectCallout">
            <a:avLst>
              <a:gd name="adj1" fmla="val 62142"/>
              <a:gd name="adj2" fmla="val 4971"/>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a:solidFill>
                  <a:srgbClr val="3E3F41"/>
                </a:solidFill>
              </a:rPr>
              <a:t>What makes you </a:t>
            </a:r>
            <a:r>
              <a:rPr lang="en-US" altLang="en-US" sz="1600">
                <a:solidFill>
                  <a:srgbClr val="3E3F41"/>
                </a:solidFill>
              </a:rPr>
              <a:t>think that</a:t>
            </a:r>
            <a:r>
              <a:rPr lang="en-GB" altLang="en-US" sz="1600">
                <a:solidFill>
                  <a:srgbClr val="3E3F41"/>
                </a:solidFill>
              </a:rPr>
              <a:t>?</a:t>
            </a:r>
          </a:p>
        </p:txBody>
      </p:sp>
      <p:sp>
        <p:nvSpPr>
          <p:cNvPr id="38" name="AutoShape 18">
            <a:extLst>
              <a:ext uri="{FF2B5EF4-FFF2-40B4-BE49-F238E27FC236}">
                <a16:creationId xmlns:a16="http://schemas.microsoft.com/office/drawing/2014/main" id="{F2178A51-BD81-8241-92A3-FF072325B720}"/>
              </a:ext>
            </a:extLst>
          </p:cNvPr>
          <p:cNvSpPr>
            <a:spLocks noChangeArrowheads="1"/>
          </p:cNvSpPr>
          <p:nvPr/>
        </p:nvSpPr>
        <p:spPr bwMode="auto">
          <a:xfrm>
            <a:off x="1200256" y="608885"/>
            <a:ext cx="3006365" cy="423863"/>
          </a:xfrm>
          <a:prstGeom prst="wedgeRoundRectCallout">
            <a:avLst>
              <a:gd name="adj1" fmla="val -59727"/>
              <a:gd name="adj2" fmla="val 3522"/>
              <a:gd name="adj3" fmla="val 16667"/>
            </a:avLst>
          </a:prstGeom>
          <a:solidFill>
            <a:schemeClr val="bg1"/>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Where is this scene set?</a:t>
            </a:r>
          </a:p>
        </p:txBody>
      </p:sp>
      <p:sp>
        <p:nvSpPr>
          <p:cNvPr id="3" name="Text Box 33">
            <a:extLst>
              <a:ext uri="{FF2B5EF4-FFF2-40B4-BE49-F238E27FC236}">
                <a16:creationId xmlns:a16="http://schemas.microsoft.com/office/drawing/2014/main" id="{3995E50E-1AF8-E3F5-3BA4-71C87E7AE302}"/>
              </a:ext>
            </a:extLst>
          </p:cNvPr>
          <p:cNvSpPr txBox="1">
            <a:spLocks noChangeArrowheads="1"/>
          </p:cNvSpPr>
          <p:nvPr/>
        </p:nvSpPr>
        <p:spPr bwMode="auto">
          <a:xfrm>
            <a:off x="3999917" y="5076329"/>
            <a:ext cx="257930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1000" dirty="0">
                <a:solidFill>
                  <a:srgbClr val="3E3F41"/>
                </a:solidFill>
              </a:rPr>
              <a:t>Illustration © Stella Perrett 2011</a:t>
            </a:r>
            <a:endParaRPr lang="en-US" altLang="en-US" sz="1000" dirty="0">
              <a:solidFill>
                <a:srgbClr val="3E3F41"/>
              </a:solidFill>
            </a:endParaRPr>
          </a:p>
        </p:txBody>
      </p:sp>
      <p:sp>
        <p:nvSpPr>
          <p:cNvPr id="2" name="TextBox 1">
            <a:extLst>
              <a:ext uri="{FF2B5EF4-FFF2-40B4-BE49-F238E27FC236}">
                <a16:creationId xmlns:a16="http://schemas.microsoft.com/office/drawing/2014/main" id="{EEDF1CFA-5386-ABB7-C02B-88C8B5DEF94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108</a:t>
            </a:r>
            <a:endParaRPr lang="en-GB" sz="1200" dirty="0"/>
          </a:p>
        </p:txBody>
      </p:sp>
    </p:spTree>
    <p:extLst>
      <p:ext uri="{BB962C8B-B14F-4D97-AF65-F5344CB8AC3E}">
        <p14:creationId xmlns:p14="http://schemas.microsoft.com/office/powerpoint/2010/main" val="90276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animBg="1"/>
      <p:bldP spid="26" grpId="0" animBg="1"/>
      <p:bldP spid="27" grpId="0" animBg="1"/>
      <p:bldP spid="28"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BC67F48B-C317-F747-9729-B1F4E329D287}"/>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Viewpoint in a story</a:t>
            </a:r>
          </a:p>
        </p:txBody>
      </p:sp>
      <p:sp>
        <p:nvSpPr>
          <p:cNvPr id="29" name="Text Box 4">
            <a:extLst>
              <a:ext uri="{FF2B5EF4-FFF2-40B4-BE49-F238E27FC236}">
                <a16:creationId xmlns:a16="http://schemas.microsoft.com/office/drawing/2014/main" id="{91995D90-34AD-E745-A927-EEE6FBA760BC}"/>
              </a:ext>
            </a:extLst>
          </p:cNvPr>
          <p:cNvSpPr txBox="1">
            <a:spLocks noChangeArrowheads="1"/>
          </p:cNvSpPr>
          <p:nvPr/>
        </p:nvSpPr>
        <p:spPr bwMode="auto">
          <a:xfrm>
            <a:off x="1492561" y="1534194"/>
            <a:ext cx="6030796" cy="752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2000" dirty="0">
                <a:solidFill>
                  <a:srgbClr val="3E3F41"/>
                </a:solidFill>
              </a:rPr>
              <a:t>Write a description of the scene from the point of view of the </a:t>
            </a:r>
            <a:r>
              <a:rPr lang="en-GB" altLang="en-US" sz="2000" b="1" dirty="0">
                <a:solidFill>
                  <a:srgbClr val="3E3F41"/>
                </a:solidFill>
              </a:rPr>
              <a:t>pirate</a:t>
            </a:r>
            <a:r>
              <a:rPr lang="en-GB" altLang="en-US" sz="2000" dirty="0">
                <a:solidFill>
                  <a:srgbClr val="3E3F41"/>
                </a:solidFill>
              </a:rPr>
              <a:t>.</a:t>
            </a:r>
          </a:p>
        </p:txBody>
      </p:sp>
      <p:sp>
        <p:nvSpPr>
          <p:cNvPr id="39" name="Text Box 7">
            <a:extLst>
              <a:ext uri="{FF2B5EF4-FFF2-40B4-BE49-F238E27FC236}">
                <a16:creationId xmlns:a16="http://schemas.microsoft.com/office/drawing/2014/main" id="{EF92863A-666D-D74A-A795-8B67BDDF01BA}"/>
              </a:ext>
            </a:extLst>
          </p:cNvPr>
          <p:cNvSpPr txBox="1">
            <a:spLocks noChangeArrowheads="1"/>
          </p:cNvSpPr>
          <p:nvPr/>
        </p:nvSpPr>
        <p:spPr bwMode="auto">
          <a:xfrm>
            <a:off x="1492561" y="2494981"/>
            <a:ext cx="5635083" cy="3226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58775" indent="-3587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30238"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0" indent="0">
              <a:spcBef>
                <a:spcPts val="1000"/>
              </a:spcBef>
              <a:buClr>
                <a:srgbClr val="0070C0"/>
              </a:buClr>
              <a:buNone/>
            </a:pPr>
            <a:r>
              <a:rPr lang="en-GB" altLang="en-US" sz="2000" b="1" dirty="0">
                <a:solidFill>
                  <a:srgbClr val="0070C0"/>
                </a:solidFill>
              </a:rPr>
              <a:t>Think about:</a:t>
            </a:r>
          </a:p>
          <a:p>
            <a:pPr marL="222250" indent="-222250">
              <a:spcBef>
                <a:spcPts val="1000"/>
              </a:spcBef>
              <a:buClr>
                <a:srgbClr val="0070C0"/>
              </a:buClr>
              <a:buFont typeface="Arial" panose="020B0604020202020204" pitchFamily="34" charset="0"/>
              <a:buChar char="•"/>
            </a:pPr>
            <a:r>
              <a:rPr lang="en-GB" altLang="en-US" sz="2000" dirty="0">
                <a:solidFill>
                  <a:srgbClr val="3E3F41"/>
                </a:solidFill>
              </a:rPr>
              <a:t>what the pirate says – what kind of language would he use?</a:t>
            </a:r>
          </a:p>
          <a:p>
            <a:pPr marL="222250" indent="-222250">
              <a:spcBef>
                <a:spcPts val="1000"/>
              </a:spcBef>
              <a:buClr>
                <a:srgbClr val="0070C0"/>
              </a:buClr>
              <a:buFont typeface="Arial" panose="020B0604020202020204" pitchFamily="34" charset="0"/>
              <a:buChar char="•"/>
            </a:pPr>
            <a:r>
              <a:rPr lang="en-GB" altLang="en-US" sz="2000" dirty="0">
                <a:solidFill>
                  <a:srgbClr val="3E3F41"/>
                </a:solidFill>
              </a:rPr>
              <a:t>what he is thinking and feeling</a:t>
            </a:r>
          </a:p>
          <a:p>
            <a:pPr marL="222250" indent="-222250">
              <a:spcBef>
                <a:spcPts val="1000"/>
              </a:spcBef>
              <a:buClr>
                <a:srgbClr val="0070C0"/>
              </a:buClr>
              <a:buFont typeface="Arial" panose="020B0604020202020204" pitchFamily="34" charset="0"/>
              <a:buChar char="•"/>
            </a:pPr>
            <a:r>
              <a:rPr lang="en-GB" altLang="en-US" sz="2000" dirty="0">
                <a:solidFill>
                  <a:srgbClr val="3E3F41"/>
                </a:solidFill>
              </a:rPr>
              <a:t>does he realise he is being watched?</a:t>
            </a:r>
          </a:p>
          <a:p>
            <a:pPr marL="222250" indent="-222250">
              <a:spcBef>
                <a:spcPts val="1000"/>
              </a:spcBef>
              <a:buClr>
                <a:srgbClr val="0070C0"/>
              </a:buClr>
              <a:buFont typeface="Arial" panose="020B0604020202020204" pitchFamily="34" charset="0"/>
              <a:buChar char="•"/>
            </a:pPr>
            <a:r>
              <a:rPr lang="en-GB" altLang="en-US" sz="2000" dirty="0">
                <a:solidFill>
                  <a:srgbClr val="3E3F41"/>
                </a:solidFill>
              </a:rPr>
              <a:t>what he will do when he discovers the person hiding</a:t>
            </a:r>
          </a:p>
          <a:p>
            <a:pPr marL="222250" indent="-222250">
              <a:spcBef>
                <a:spcPts val="1000"/>
              </a:spcBef>
              <a:buClr>
                <a:srgbClr val="0070C0"/>
              </a:buClr>
              <a:buFont typeface="Arial" panose="020B0604020202020204" pitchFamily="34" charset="0"/>
              <a:buChar char="•"/>
            </a:pPr>
            <a:r>
              <a:rPr lang="en-GB" altLang="en-US" sz="2000" dirty="0">
                <a:solidFill>
                  <a:srgbClr val="3E3F41"/>
                </a:solidFill>
              </a:rPr>
              <a:t>what might happen next.</a:t>
            </a:r>
          </a:p>
        </p:txBody>
      </p:sp>
      <p:pic>
        <p:nvPicPr>
          <p:cNvPr id="40" name="Picture 8">
            <a:extLst>
              <a:ext uri="{FF2B5EF4-FFF2-40B4-BE49-F238E27FC236}">
                <a16:creationId xmlns:a16="http://schemas.microsoft.com/office/drawing/2014/main" id="{A46DED67-71BD-4144-B8E3-D8C46AE5DF7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99103" y="1499710"/>
            <a:ext cx="2564819" cy="425362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EDE2AD7-C21B-CF7A-2CAD-63BE44EFDA5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109</a:t>
            </a:r>
            <a:endParaRPr lang="en-GB" sz="1200" dirty="0"/>
          </a:p>
        </p:txBody>
      </p:sp>
    </p:spTree>
    <p:extLst>
      <p:ext uri="{BB962C8B-B14F-4D97-AF65-F5344CB8AC3E}">
        <p14:creationId xmlns:p14="http://schemas.microsoft.com/office/powerpoint/2010/main" val="233167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a:extLst>
              <a:ext uri="{FF2B5EF4-FFF2-40B4-BE49-F238E27FC236}">
                <a16:creationId xmlns:a16="http://schemas.microsoft.com/office/drawing/2014/main" id="{87EC4578-02B9-FB44-A395-9ED03505E3E8}"/>
              </a:ext>
            </a:extLst>
          </p:cNvPr>
          <p:cNvSpPr>
            <a:spLocks noChangeArrowheads="1"/>
          </p:cNvSpPr>
          <p:nvPr/>
        </p:nvSpPr>
        <p:spPr bwMode="auto">
          <a:xfrm>
            <a:off x="4836966" y="923276"/>
            <a:ext cx="6609363" cy="5103451"/>
          </a:xfrm>
          <a:prstGeom prst="rect">
            <a:avLst/>
          </a:prstGeom>
          <a:noFill/>
          <a:ln w="9525">
            <a:noFill/>
            <a:miter lim="800000"/>
            <a:headEnd/>
            <a:tailEnd/>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700"/>
              </a:spcBef>
              <a:buFontTx/>
              <a:buNone/>
            </a:pPr>
            <a:r>
              <a:rPr lang="en-GB" altLang="en-US" sz="1900" dirty="0">
                <a:solidFill>
                  <a:srgbClr val="414042"/>
                </a:solidFill>
                <a:ea typeface="Microsoft YaHei" panose="020B0503020204020204" pitchFamily="34" charset="-122"/>
              </a:rPr>
              <a:t>In this unit, you will read and compare extracts from Treasure Island  by Robert Louis Stevenson, identifying features of older texts and inferring information.</a:t>
            </a:r>
          </a:p>
          <a:p>
            <a:pPr>
              <a:spcBef>
                <a:spcPts val="700"/>
              </a:spcBef>
              <a:buFontTx/>
              <a:buNone/>
            </a:pPr>
            <a:r>
              <a:rPr lang="en-GB" altLang="en-US" sz="1900" b="1" dirty="0">
                <a:solidFill>
                  <a:srgbClr val="414042"/>
                </a:solidFill>
                <a:ea typeface="Microsoft YaHei" panose="020B0503020204020204" pitchFamily="34" charset="-122"/>
              </a:rPr>
              <a:t>You will:</a:t>
            </a:r>
          </a:p>
          <a:p>
            <a:pPr marL="228600" indent="-228600">
              <a:spcBef>
                <a:spcPts val="3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complete reading journal responses, empathising with a main character or predicting events and/or reactions. </a:t>
            </a:r>
          </a:p>
          <a:p>
            <a:pPr marL="228600" indent="-228600">
              <a:spcBef>
                <a:spcPts val="7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explore how classic texts are portrayed in film and the techniques used. </a:t>
            </a:r>
          </a:p>
          <a:p>
            <a:pPr marL="228600" indent="-228600">
              <a:spcBef>
                <a:spcPts val="7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use drama strategies to create the content of further events or chapters. </a:t>
            </a:r>
          </a:p>
          <a:p>
            <a:pPr marL="228600" indent="-228600">
              <a:spcBef>
                <a:spcPts val="7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develop particular aspects of written narrative: the use of formal and informal language, dialogue (including dialogue punctuation) varying sentences, cohesion.</a:t>
            </a:r>
          </a:p>
          <a:p>
            <a:pPr marL="228600" indent="-228600">
              <a:spcBef>
                <a:spcPts val="700"/>
              </a:spcBef>
              <a:buClr>
                <a:srgbClr val="0070C0"/>
              </a:buClr>
              <a:buFont typeface="Arial" panose="020B0604020202020204" pitchFamily="34" charset="0"/>
              <a:buChar char="•"/>
            </a:pPr>
            <a:r>
              <a:rPr lang="en-GB" altLang="en-US" sz="1900" dirty="0">
                <a:solidFill>
                  <a:srgbClr val="414042"/>
                </a:solidFill>
                <a:ea typeface="Microsoft YaHei" panose="020B0503020204020204" pitchFamily="34" charset="-122"/>
              </a:rPr>
              <a:t>write your own version of a similarly-themed story</a:t>
            </a:r>
            <a:br>
              <a:rPr lang="en-GB" altLang="en-US" sz="1900" dirty="0">
                <a:solidFill>
                  <a:srgbClr val="414042"/>
                </a:solidFill>
                <a:ea typeface="Microsoft YaHei" panose="020B0503020204020204" pitchFamily="34" charset="-122"/>
              </a:rPr>
            </a:br>
            <a:r>
              <a:rPr lang="en-GB" altLang="en-US" sz="1900" dirty="0">
                <a:solidFill>
                  <a:srgbClr val="414042"/>
                </a:solidFill>
                <a:ea typeface="Microsoft YaHei" panose="020B0503020204020204" pitchFamily="34" charset="-122"/>
              </a:rPr>
              <a:t>in the style of the classic text just read.</a:t>
            </a:r>
          </a:p>
        </p:txBody>
      </p:sp>
      <p:pic>
        <p:nvPicPr>
          <p:cNvPr id="4" name="Picture 3" descr="A picture containing text, old&#10;&#10;Description automatically generated">
            <a:extLst>
              <a:ext uri="{FF2B5EF4-FFF2-40B4-BE49-F238E27FC236}">
                <a16:creationId xmlns:a16="http://schemas.microsoft.com/office/drawing/2014/main" id="{91F3E668-E1C3-7041-941E-260B7A5758D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6454" y="944829"/>
            <a:ext cx="3330109" cy="4915875"/>
          </a:xfrm>
          <a:prstGeom prst="rect">
            <a:avLst/>
          </a:prstGeom>
        </p:spPr>
      </p:pic>
      <p:sp>
        <p:nvSpPr>
          <p:cNvPr id="2" name="TextBox 1">
            <a:extLst>
              <a:ext uri="{FF2B5EF4-FFF2-40B4-BE49-F238E27FC236}">
                <a16:creationId xmlns:a16="http://schemas.microsoft.com/office/drawing/2014/main" id="{BDEF37DA-447D-FC08-B0BB-BA284F6DD96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a:t>
            </a:r>
            <a:endParaRPr lang="en-GB" sz="1200" dirty="0"/>
          </a:p>
        </p:txBody>
      </p:sp>
    </p:spTree>
    <p:extLst>
      <p:ext uri="{BB962C8B-B14F-4D97-AF65-F5344CB8AC3E}">
        <p14:creationId xmlns:p14="http://schemas.microsoft.com/office/powerpoint/2010/main" val="24442493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2585BC0F-52BB-074A-B744-B9BA68F916E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999103" y="1230635"/>
            <a:ext cx="2564819" cy="42862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sp>
        <p:nvSpPr>
          <p:cNvPr id="29" name="Text Box 4">
            <a:extLst>
              <a:ext uri="{FF2B5EF4-FFF2-40B4-BE49-F238E27FC236}">
                <a16:creationId xmlns:a16="http://schemas.microsoft.com/office/drawing/2014/main" id="{91995D90-34AD-E745-A927-EEE6FBA760BC}"/>
              </a:ext>
            </a:extLst>
          </p:cNvPr>
          <p:cNvSpPr txBox="1">
            <a:spLocks noChangeArrowheads="1"/>
          </p:cNvSpPr>
          <p:nvPr/>
        </p:nvSpPr>
        <p:spPr bwMode="auto">
          <a:xfrm>
            <a:off x="1492561" y="1281433"/>
            <a:ext cx="5480668"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500"/>
              </a:spcBef>
            </a:pPr>
            <a:r>
              <a:rPr lang="en-GB" altLang="en-US" sz="2000" dirty="0">
                <a:solidFill>
                  <a:srgbClr val="3E3F41"/>
                </a:solidFill>
              </a:rPr>
              <a:t>In an old manor house near the south coast, lived the wealthy Lady Camilla. A woman of independent means, Camilla spent her days managing her household, horse riding and arranging events in her lovely home.</a:t>
            </a:r>
          </a:p>
          <a:p>
            <a:pPr>
              <a:spcBef>
                <a:spcPts val="1500"/>
              </a:spcBef>
            </a:pPr>
            <a:r>
              <a:rPr lang="en-GB" altLang="en-US" sz="2000" dirty="0">
                <a:solidFill>
                  <a:srgbClr val="3E3F41"/>
                </a:solidFill>
              </a:rPr>
              <a:t>Her loyal steward, Jim, was always on hand to ensure the smooth running of her house and estate and Camilla led a happy and uneventful life.</a:t>
            </a:r>
          </a:p>
          <a:p>
            <a:pPr>
              <a:spcBef>
                <a:spcPts val="1500"/>
              </a:spcBef>
            </a:pPr>
            <a:r>
              <a:rPr lang="en-GB" altLang="en-US" sz="2000" dirty="0">
                <a:solidFill>
                  <a:srgbClr val="3E3F41"/>
                </a:solidFill>
              </a:rPr>
              <a:t>Little did she know that events were about to unfold which would place all she held dear in jeopardy…</a:t>
            </a:r>
          </a:p>
        </p:txBody>
      </p:sp>
      <p:sp>
        <p:nvSpPr>
          <p:cNvPr id="2" name="TextBox 1">
            <a:extLst>
              <a:ext uri="{FF2B5EF4-FFF2-40B4-BE49-F238E27FC236}">
                <a16:creationId xmlns:a16="http://schemas.microsoft.com/office/drawing/2014/main" id="{1E5D7DF4-2A7E-1879-0276-0A3E34B3FEED}"/>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110</a:t>
            </a:r>
            <a:endParaRPr lang="en-GB" sz="1200" dirty="0"/>
          </a:p>
        </p:txBody>
      </p:sp>
    </p:spTree>
    <p:extLst>
      <p:ext uri="{BB962C8B-B14F-4D97-AF65-F5344CB8AC3E}">
        <p14:creationId xmlns:p14="http://schemas.microsoft.com/office/powerpoint/2010/main" val="3681695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090822" y="1163278"/>
            <a:ext cx="7213054" cy="513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250" i="1" dirty="0">
                <a:solidFill>
                  <a:srgbClr val="3E3F41"/>
                </a:solidFill>
                <a:latin typeface="Comic Sans MS" panose="030F0902030302020204" pitchFamily="66" charset="0"/>
              </a:rPr>
              <a:t>I am going to start my story just after an event at the manor house where the main character has had her treasure stolen. I wonder where her treasure came from? I’ll have to plan that in. I think I will open my story with dialogue to immediately show my reader there’s a problem and I need a good verb in the reporting clause to show how distressed my character is.</a:t>
            </a:r>
          </a:p>
          <a:p>
            <a:pPr>
              <a:spcBef>
                <a:spcPts val="700"/>
              </a:spcBef>
            </a:pPr>
            <a:r>
              <a:rPr lang="en-GB" altLang="en-US" sz="1250" b="1" dirty="0">
                <a:solidFill>
                  <a:srgbClr val="0070C0"/>
                </a:solidFill>
                <a:latin typeface="Comic Sans MS" panose="030F0902030302020204" pitchFamily="66" charset="0"/>
              </a:rPr>
              <a:t>“Oh, Jim!” Camilla </a:t>
            </a:r>
            <a:r>
              <a:rPr lang="en-GB" altLang="en-US" sz="1250" b="1" strike="sngStrike" dirty="0">
                <a:solidFill>
                  <a:srgbClr val="FF0000"/>
                </a:solidFill>
                <a:latin typeface="Comic Sans MS" panose="030F0902030302020204" pitchFamily="66" charset="0"/>
              </a:rPr>
              <a:t>cried</a:t>
            </a:r>
            <a:r>
              <a:rPr lang="en-GB" altLang="en-US" sz="1250" dirty="0">
                <a:solidFill>
                  <a:srgbClr val="3E3F41"/>
                </a:solidFill>
                <a:latin typeface="Comic Sans MS" panose="030F0902030302020204" pitchFamily="66" charset="0"/>
              </a:rPr>
              <a:t> (</a:t>
            </a:r>
            <a:r>
              <a:rPr lang="en-GB" altLang="en-US" sz="1250" i="1" dirty="0">
                <a:solidFill>
                  <a:srgbClr val="3E3F41"/>
                </a:solidFill>
                <a:latin typeface="Comic Sans MS" panose="030F0902030302020204" pitchFamily="66" charset="0"/>
              </a:rPr>
              <a:t>no, wailed is better</a:t>
            </a:r>
            <a:r>
              <a:rPr lang="en-GB" altLang="en-US" sz="1250" dirty="0">
                <a:solidFill>
                  <a:srgbClr val="3E3F41"/>
                </a:solidFill>
                <a:latin typeface="Comic Sans MS" panose="030F0902030302020204" pitchFamily="66" charset="0"/>
              </a:rPr>
              <a:t>) </a:t>
            </a:r>
            <a:r>
              <a:rPr lang="en-GB" altLang="en-US" sz="1250" b="1" dirty="0">
                <a:solidFill>
                  <a:srgbClr val="0070C0"/>
                </a:solidFill>
                <a:latin typeface="Comic Sans MS" panose="030F0902030302020204" pitchFamily="66" charset="0"/>
              </a:rPr>
              <a:t>wailed.</a:t>
            </a:r>
            <a:r>
              <a:rPr lang="en-GB" altLang="en-US" sz="1250" dirty="0">
                <a:solidFill>
                  <a:srgbClr val="3E3F41"/>
                </a:solidFill>
                <a:latin typeface="Comic Sans MS" panose="030F0902030302020204" pitchFamily="66" charset="0"/>
              </a:rPr>
              <a:t> </a:t>
            </a:r>
            <a:r>
              <a:rPr lang="en-GB" altLang="en-US" sz="1250" b="1" dirty="0">
                <a:solidFill>
                  <a:srgbClr val="0070C0"/>
                </a:solidFill>
                <a:latin typeface="Comic Sans MS" panose="030F0902030302020204" pitchFamily="66" charset="0"/>
              </a:rPr>
              <a:t>“They have taken all my fortune.”</a:t>
            </a:r>
          </a:p>
          <a:p>
            <a:pPr>
              <a:spcBef>
                <a:spcPts val="700"/>
              </a:spcBef>
            </a:pPr>
            <a:r>
              <a:rPr lang="en-GB" altLang="en-US" sz="1250" i="1" dirty="0">
                <a:solidFill>
                  <a:srgbClr val="3E3F41"/>
                </a:solidFill>
                <a:latin typeface="Comic Sans MS" panose="030F0902030302020204" pitchFamily="66" charset="0"/>
              </a:rPr>
              <a:t>I want my reader to wonder - who are ‘they’?</a:t>
            </a:r>
          </a:p>
          <a:p>
            <a:pPr>
              <a:spcBef>
                <a:spcPts val="700"/>
              </a:spcBef>
            </a:pPr>
            <a:r>
              <a:rPr lang="en-GB" altLang="en-US" sz="1250" i="1" dirty="0">
                <a:solidFill>
                  <a:srgbClr val="3E3F41"/>
                </a:solidFill>
                <a:latin typeface="Comic Sans MS" panose="030F0902030302020204" pitchFamily="66" charset="0"/>
              </a:rPr>
              <a:t>Now, I want to show how she felt. I could just say ‘she was upset’ but I want to paint a picture for the reader so I need an image.</a:t>
            </a:r>
          </a:p>
          <a:p>
            <a:pPr>
              <a:spcBef>
                <a:spcPts val="700"/>
              </a:spcBef>
            </a:pPr>
            <a:r>
              <a:rPr lang="en-GB" altLang="en-US" sz="1250" b="1" dirty="0">
                <a:solidFill>
                  <a:srgbClr val="0070C0"/>
                </a:solidFill>
                <a:latin typeface="Comic Sans MS" panose="030F0902030302020204" pitchFamily="66" charset="0"/>
              </a:rPr>
              <a:t>Lady Camilla threw herself down on her huge bed, sobbing uncontrollably.</a:t>
            </a:r>
          </a:p>
          <a:p>
            <a:pPr>
              <a:spcBef>
                <a:spcPts val="700"/>
              </a:spcBef>
            </a:pPr>
            <a:r>
              <a:rPr lang="en-GB" altLang="en-US" sz="1250" i="1" dirty="0">
                <a:solidFill>
                  <a:srgbClr val="3E3F41"/>
                </a:solidFill>
                <a:latin typeface="Comic Sans MS" panose="030F0902030302020204" pitchFamily="66" charset="0"/>
              </a:rPr>
              <a:t>There we are – I think that shows she is distraught without actually saying it.</a:t>
            </a:r>
          </a:p>
          <a:p>
            <a:pPr>
              <a:spcBef>
                <a:spcPts val="700"/>
              </a:spcBef>
            </a:pPr>
            <a:r>
              <a:rPr lang="en-GB" altLang="en-US" sz="1250" i="1" dirty="0">
                <a:solidFill>
                  <a:srgbClr val="3E3F41"/>
                </a:solidFill>
                <a:latin typeface="Comic Sans MS" panose="030F0902030302020204" pitchFamily="66" charset="0"/>
              </a:rPr>
              <a:t>I’m going to use a pronoun – her – to link back to the reference to Lady Camilla and I need to show that she has been attacked and robbed.</a:t>
            </a:r>
          </a:p>
          <a:p>
            <a:pPr>
              <a:spcBef>
                <a:spcPts val="700"/>
              </a:spcBef>
            </a:pPr>
            <a:r>
              <a:rPr lang="en-GB" altLang="en-US" sz="1250" b="1" dirty="0">
                <a:solidFill>
                  <a:srgbClr val="0070C0"/>
                </a:solidFill>
                <a:latin typeface="Comic Sans MS" panose="030F0902030302020204" pitchFamily="66" charset="0"/>
              </a:rPr>
              <a:t>Her </a:t>
            </a:r>
            <a:r>
              <a:rPr lang="en-GB" altLang="en-US" sz="1250" strike="sngStrike" dirty="0">
                <a:solidFill>
                  <a:srgbClr val="FF0000"/>
                </a:solidFill>
                <a:latin typeface="Comic Sans MS" panose="030F0902030302020204" pitchFamily="66" charset="0"/>
              </a:rPr>
              <a:t>dress</a:t>
            </a:r>
            <a:r>
              <a:rPr lang="en-GB" altLang="en-US" sz="1250" b="1" dirty="0">
                <a:solidFill>
                  <a:srgbClr val="0070C0"/>
                </a:solidFill>
                <a:latin typeface="Comic Sans MS" panose="030F0902030302020204" pitchFamily="66" charset="0"/>
              </a:rPr>
              <a:t> - emerald green dress - was torn and dirty where she had been dragged along the ground…</a:t>
            </a:r>
          </a:p>
          <a:p>
            <a:pPr>
              <a:spcBef>
                <a:spcPts val="700"/>
              </a:spcBef>
            </a:pPr>
            <a:r>
              <a:rPr lang="en-GB" altLang="en-US" sz="1250" i="1" dirty="0">
                <a:solidFill>
                  <a:srgbClr val="3E3F41"/>
                </a:solidFill>
                <a:latin typeface="Comic Sans MS" panose="030F0902030302020204" pitchFamily="66" charset="0"/>
              </a:rPr>
              <a:t>Has she been hurt? Yes, because her necklace has been stolen. How can I show that?</a:t>
            </a:r>
          </a:p>
          <a:p>
            <a:pPr>
              <a:spcBef>
                <a:spcPts val="700"/>
              </a:spcBef>
            </a:pPr>
            <a:r>
              <a:rPr lang="en-GB" altLang="en-US" sz="1250" b="1" dirty="0">
                <a:solidFill>
                  <a:srgbClr val="0070C0"/>
                </a:solidFill>
                <a:latin typeface="Comic Sans MS" panose="030F0902030302020204" pitchFamily="66" charset="0"/>
              </a:rPr>
              <a:t>and her throat was bruised and painful where her precious necklace had been…</a:t>
            </a:r>
          </a:p>
          <a:p>
            <a:pPr>
              <a:spcBef>
                <a:spcPts val="700"/>
              </a:spcBef>
            </a:pPr>
            <a:r>
              <a:rPr lang="en-GB" altLang="en-US" sz="1250" i="1" dirty="0">
                <a:solidFill>
                  <a:srgbClr val="3E3F41"/>
                </a:solidFill>
                <a:latin typeface="Comic Sans MS" panose="030F0902030302020204" pitchFamily="66" charset="0"/>
              </a:rPr>
              <a:t>Now I want to convey </a:t>
            </a:r>
            <a:r>
              <a:rPr lang="en-GB" altLang="en-US" sz="1250" i="1" u="sng" dirty="0">
                <a:solidFill>
                  <a:srgbClr val="3E3F41"/>
                </a:solidFill>
                <a:latin typeface="Comic Sans MS" panose="030F0902030302020204" pitchFamily="66" charset="0"/>
              </a:rPr>
              <a:t>how</a:t>
            </a:r>
            <a:r>
              <a:rPr lang="en-GB" altLang="en-US" sz="1250" i="1" dirty="0">
                <a:solidFill>
                  <a:srgbClr val="3E3F41"/>
                </a:solidFill>
                <a:latin typeface="Comic Sans MS" panose="030F0902030302020204" pitchFamily="66" charset="0"/>
              </a:rPr>
              <a:t> her necklace was taken. How can I show the reader that?</a:t>
            </a:r>
            <a:br>
              <a:rPr lang="en-GB" altLang="en-US" sz="1250" i="1" dirty="0">
                <a:solidFill>
                  <a:srgbClr val="3E3F41"/>
                </a:solidFill>
                <a:latin typeface="Comic Sans MS" panose="030F0902030302020204" pitchFamily="66" charset="0"/>
              </a:rPr>
            </a:br>
            <a:r>
              <a:rPr lang="en-GB" altLang="en-US" sz="1250" i="1" dirty="0">
                <a:solidFill>
                  <a:srgbClr val="3E3F41"/>
                </a:solidFill>
                <a:latin typeface="Comic Sans MS" panose="030F0902030302020204" pitchFamily="66" charset="0"/>
              </a:rPr>
              <a:t>Is there anything on the working wall – ah, yes…</a:t>
            </a:r>
          </a:p>
          <a:p>
            <a:pPr>
              <a:spcBef>
                <a:spcPts val="700"/>
              </a:spcBef>
            </a:pPr>
            <a:r>
              <a:rPr lang="en-GB" altLang="en-US" sz="1250" b="1" dirty="0">
                <a:solidFill>
                  <a:srgbClr val="0070C0"/>
                </a:solidFill>
                <a:latin typeface="Comic Sans MS" panose="030F0902030302020204" pitchFamily="66" charset="0"/>
              </a:rPr>
              <a:t>savagely wrenched </a:t>
            </a:r>
            <a:r>
              <a:rPr lang="en-GB" altLang="en-US" sz="1250" i="1" dirty="0">
                <a:solidFill>
                  <a:srgbClr val="3E3F41"/>
                </a:solidFill>
                <a:latin typeface="Comic Sans MS" panose="030F0902030302020204" pitchFamily="66" charset="0"/>
              </a:rPr>
              <a:t>(yes, I like that)</a:t>
            </a:r>
            <a:r>
              <a:rPr lang="en-GB" altLang="en-US" sz="1250" dirty="0">
                <a:solidFill>
                  <a:srgbClr val="3E3F41"/>
                </a:solidFill>
                <a:latin typeface="Comic Sans MS" panose="030F0902030302020204" pitchFamily="66" charset="0"/>
              </a:rPr>
              <a:t> </a:t>
            </a:r>
            <a:r>
              <a:rPr lang="en-GB" altLang="en-US" sz="1250" b="1" dirty="0">
                <a:solidFill>
                  <a:srgbClr val="0070C0"/>
                </a:solidFill>
                <a:latin typeface="Comic Sans MS" panose="030F0902030302020204" pitchFamily="66" charset="0"/>
              </a:rPr>
              <a:t>from around her neck.</a:t>
            </a:r>
          </a:p>
          <a:p>
            <a:pPr>
              <a:spcBef>
                <a:spcPts val="700"/>
              </a:spcBef>
            </a:pPr>
            <a:r>
              <a:rPr lang="en-GB" altLang="en-US" sz="1250" i="1" dirty="0">
                <a:solidFill>
                  <a:srgbClr val="3E3F41"/>
                </a:solidFill>
                <a:latin typeface="Comic Sans MS" panose="030F0902030302020204" pitchFamily="66" charset="0"/>
              </a:rPr>
              <a:t>I need to read it back to make sure it flows and sounds right.</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EE70B7AB-AABD-08CE-F0E1-ADCA16B7A84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111</a:t>
            </a:r>
            <a:endParaRPr lang="en-GB" sz="1200" dirty="0"/>
          </a:p>
        </p:txBody>
      </p:sp>
    </p:spTree>
    <p:extLst>
      <p:ext uri="{BB962C8B-B14F-4D97-AF65-F5344CB8AC3E}">
        <p14:creationId xmlns:p14="http://schemas.microsoft.com/office/powerpoint/2010/main" val="35440733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2">
            <a:extLst>
              <a:ext uri="{FF2B5EF4-FFF2-40B4-BE49-F238E27FC236}">
                <a16:creationId xmlns:a16="http://schemas.microsoft.com/office/drawing/2014/main" id="{0E4A80AC-E598-874F-8920-FB51BD46CFB6}"/>
              </a:ext>
            </a:extLst>
          </p:cNvPr>
          <p:cNvGrpSpPr>
            <a:grpSpLocks/>
          </p:cNvGrpSpPr>
          <p:nvPr/>
        </p:nvGrpSpPr>
        <p:grpSpPr bwMode="auto">
          <a:xfrm>
            <a:off x="1047008" y="3429000"/>
            <a:ext cx="2693876" cy="2672551"/>
            <a:chOff x="3805" y="1284"/>
            <a:chExt cx="1955" cy="1637"/>
          </a:xfrm>
        </p:grpSpPr>
        <p:sp>
          <p:nvSpPr>
            <p:cNvPr id="15" name="Text Box 12">
              <a:extLst>
                <a:ext uri="{FF2B5EF4-FFF2-40B4-BE49-F238E27FC236}">
                  <a16:creationId xmlns:a16="http://schemas.microsoft.com/office/drawing/2014/main" id="{7ED8A18E-0EB2-A140-8938-0AEF9927B4DA}"/>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4" name="Text Box 13">
              <a:extLst>
                <a:ext uri="{FF2B5EF4-FFF2-40B4-BE49-F238E27FC236}">
                  <a16:creationId xmlns:a16="http://schemas.microsoft.com/office/drawing/2014/main" id="{43DCEE32-542F-2B4C-B17A-ACE3B17969EA}"/>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25" name="Oval 14">
              <a:extLst>
                <a:ext uri="{FF2B5EF4-FFF2-40B4-BE49-F238E27FC236}">
                  <a16:creationId xmlns:a16="http://schemas.microsoft.com/office/drawing/2014/main" id="{FA9CB580-B1CA-FA42-9EB5-F6AD2BFCF2C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6" name="Straight Arrow Connector 25">
            <a:extLst>
              <a:ext uri="{FF2B5EF4-FFF2-40B4-BE49-F238E27FC236}">
                <a16:creationId xmlns:a16="http://schemas.microsoft.com/office/drawing/2014/main" id="{07D78708-62E1-664F-A5D8-F80157122735}"/>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9CB4F8F-8592-ED46-B7C5-E1D03A3317E2}"/>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8" name="Text Box 5">
            <a:extLst>
              <a:ext uri="{FF2B5EF4-FFF2-40B4-BE49-F238E27FC236}">
                <a16:creationId xmlns:a16="http://schemas.microsoft.com/office/drawing/2014/main" id="{3A605E0A-9BA3-B149-9810-728A74C2A8C6}"/>
              </a:ext>
            </a:extLst>
          </p:cNvPr>
          <p:cNvSpPr txBox="1">
            <a:spLocks noChangeArrowheads="1"/>
          </p:cNvSpPr>
          <p:nvPr/>
        </p:nvSpPr>
        <p:spPr bwMode="auto">
          <a:xfrm>
            <a:off x="4074948" y="863645"/>
            <a:ext cx="6979495" cy="1708160"/>
          </a:xfrm>
          <a:prstGeom prst="rect">
            <a:avLst/>
          </a:prstGeom>
          <a:noFill/>
          <a:ln>
            <a:noFill/>
          </a:ln>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400" b="1" dirty="0">
                <a:solidFill>
                  <a:srgbClr val="0070C0"/>
                </a:solidFill>
              </a:rPr>
              <a:t>“Oh, Jim!” Camilla wailed, “They have taken almost all my fortune.”</a:t>
            </a:r>
            <a:endParaRPr lang="en-US" altLang="en-US" sz="1400" b="1" dirty="0">
              <a:solidFill>
                <a:srgbClr val="0070C0"/>
              </a:solidFill>
            </a:endParaRPr>
          </a:p>
          <a:p>
            <a:pPr>
              <a:spcBef>
                <a:spcPts val="1000"/>
              </a:spcBef>
              <a:buFontTx/>
              <a:buNone/>
            </a:pPr>
            <a:r>
              <a:rPr lang="en-GB" altLang="en-US" sz="1400" b="1" dirty="0">
                <a:solidFill>
                  <a:srgbClr val="0070C0"/>
                </a:solidFill>
              </a:rPr>
              <a:t>Lady Camilla threw herself down on her huge bed, sobbing uncontrollably.  </a:t>
            </a:r>
            <a:br>
              <a:rPr lang="en-GB" altLang="en-US" sz="1400" b="1" dirty="0">
                <a:solidFill>
                  <a:srgbClr val="0070C0"/>
                </a:solidFill>
              </a:rPr>
            </a:br>
            <a:r>
              <a:rPr lang="en-GB" altLang="en-US" sz="1400" b="1" dirty="0">
                <a:solidFill>
                  <a:srgbClr val="0070C0"/>
                </a:solidFill>
              </a:rPr>
              <a:t>Her emerald green dress was torn and dirty where she had been dragged along the ground and her throat was bruised and painful where her precious necklace had been savagely wrenched</a:t>
            </a:r>
            <a:r>
              <a:rPr lang="en-US" altLang="en-US" sz="1400" b="1" dirty="0">
                <a:solidFill>
                  <a:srgbClr val="0070C0"/>
                </a:solidFill>
              </a:rPr>
              <a:t> </a:t>
            </a:r>
            <a:r>
              <a:rPr lang="en-GB" altLang="en-US" sz="1400" b="1" dirty="0">
                <a:solidFill>
                  <a:srgbClr val="0070C0"/>
                </a:solidFill>
              </a:rPr>
              <a:t>from around her neck.  </a:t>
            </a:r>
            <a:endParaRPr lang="en-US" altLang="en-US" sz="1400" b="1" dirty="0">
              <a:solidFill>
                <a:srgbClr val="0070C0"/>
              </a:solidFill>
            </a:endParaRPr>
          </a:p>
        </p:txBody>
      </p:sp>
      <p:sp>
        <p:nvSpPr>
          <p:cNvPr id="29" name="Text Box 3">
            <a:extLst>
              <a:ext uri="{FF2B5EF4-FFF2-40B4-BE49-F238E27FC236}">
                <a16:creationId xmlns:a16="http://schemas.microsoft.com/office/drawing/2014/main" id="{BC3A2FE4-9098-0440-B769-E24F4D57DEF9}"/>
              </a:ext>
            </a:extLst>
          </p:cNvPr>
          <p:cNvSpPr txBox="1">
            <a:spLocks noChangeArrowheads="1"/>
          </p:cNvSpPr>
          <p:nvPr/>
        </p:nvSpPr>
        <p:spPr bwMode="auto">
          <a:xfrm>
            <a:off x="4074948" y="2322508"/>
            <a:ext cx="697949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400" i="1" dirty="0">
                <a:solidFill>
                  <a:srgbClr val="3E3F41"/>
                </a:solidFill>
                <a:latin typeface="Comic Sans MS" panose="030F0902030302020204" pitchFamily="66" charset="0"/>
              </a:rPr>
              <a:t>Let’s read this aloud altogether to make sure it is working.</a:t>
            </a:r>
          </a:p>
          <a:p>
            <a:pPr>
              <a:spcBef>
                <a:spcPts val="1000"/>
              </a:spcBef>
            </a:pPr>
            <a:r>
              <a:rPr lang="en-GB" altLang="en-US" sz="1400" i="1" dirty="0">
                <a:solidFill>
                  <a:srgbClr val="3E3F41"/>
                </a:solidFill>
                <a:latin typeface="Comic Sans MS" panose="030F0902030302020204" pitchFamily="66" charset="0"/>
              </a:rPr>
              <a:t>Talk to your partner – is there anything here that you would change or improve before we move on?</a:t>
            </a:r>
          </a:p>
          <a:p>
            <a:pPr>
              <a:spcBef>
                <a:spcPts val="1000"/>
              </a:spcBef>
            </a:pPr>
            <a:r>
              <a:rPr lang="en-GB" altLang="en-US" sz="1400" i="1" dirty="0">
                <a:solidFill>
                  <a:srgbClr val="3E3F41"/>
                </a:solidFill>
                <a:latin typeface="Comic Sans MS" panose="030F0902030302020204" pitchFamily="66" charset="0"/>
              </a:rPr>
              <a:t>I need to make sure that I have a good balance of dialogue and description and that any dialogue  serves a purpose. The next part will describe what Jim does but it will also reveal what has happened.</a:t>
            </a:r>
          </a:p>
        </p:txBody>
      </p:sp>
      <p:sp>
        <p:nvSpPr>
          <p:cNvPr id="30" name="Text Box 5">
            <a:extLst>
              <a:ext uri="{FF2B5EF4-FFF2-40B4-BE49-F238E27FC236}">
                <a16:creationId xmlns:a16="http://schemas.microsoft.com/office/drawing/2014/main" id="{A0736BE1-8D70-F64A-ABCA-5E24F5E15099}"/>
              </a:ext>
            </a:extLst>
          </p:cNvPr>
          <p:cNvSpPr txBox="1">
            <a:spLocks noChangeArrowheads="1"/>
          </p:cNvSpPr>
          <p:nvPr/>
        </p:nvSpPr>
        <p:spPr bwMode="auto">
          <a:xfrm>
            <a:off x="4074948" y="4108190"/>
            <a:ext cx="7376512" cy="2070952"/>
          </a:xfrm>
          <a:prstGeom prst="rect">
            <a:avLst/>
          </a:prstGeom>
          <a:noFill/>
          <a:ln>
            <a:noFill/>
          </a:ln>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400" b="1" dirty="0">
                <a:solidFill>
                  <a:srgbClr val="0070C0"/>
                </a:solidFill>
              </a:rPr>
              <a:t>Jim hovered </a:t>
            </a:r>
            <a:r>
              <a:rPr lang="en-US" altLang="en-US" sz="1400" b="1" dirty="0">
                <a:solidFill>
                  <a:srgbClr val="0070C0"/>
                </a:solidFill>
              </a:rPr>
              <a:t>hesitantly</a:t>
            </a:r>
            <a:r>
              <a:rPr lang="en-GB" altLang="en-US" sz="1400" b="1" dirty="0">
                <a:solidFill>
                  <a:srgbClr val="0070C0"/>
                </a:solidFill>
              </a:rPr>
              <a:t> in the doorway, not knowing what to do to help his mistress.  He couldn’t bear to see her so miserable, but he felt as helpless as a kitten. He had only caught a glimpse of the pirates as they made off in the moonlight with the most treasured items from the house, including Lady Camilla’s priceless diamond necklace. </a:t>
            </a:r>
            <a:endParaRPr lang="en-US" altLang="en-US" sz="1400" b="1" dirty="0">
              <a:solidFill>
                <a:srgbClr val="0070C0"/>
              </a:solidFill>
            </a:endParaRPr>
          </a:p>
          <a:p>
            <a:pPr>
              <a:spcBef>
                <a:spcPts val="1000"/>
              </a:spcBef>
              <a:buFontTx/>
              <a:buNone/>
            </a:pPr>
            <a:r>
              <a:rPr lang="en-GB" altLang="en-US" sz="1400" b="1" dirty="0">
                <a:solidFill>
                  <a:srgbClr val="0070C0"/>
                </a:solidFill>
              </a:rPr>
              <a:t>“Is there nothing left?” Jim asked, knowing the answer.</a:t>
            </a:r>
            <a:endParaRPr lang="en-US" altLang="en-US" sz="1400" b="1" dirty="0">
              <a:solidFill>
                <a:srgbClr val="0070C0"/>
              </a:solidFill>
            </a:endParaRPr>
          </a:p>
          <a:p>
            <a:pPr>
              <a:spcBef>
                <a:spcPts val="1000"/>
              </a:spcBef>
              <a:buFontTx/>
              <a:buNone/>
            </a:pPr>
            <a:r>
              <a:rPr lang="en-GB" altLang="en-US" sz="1400" b="1" dirty="0">
                <a:solidFill>
                  <a:srgbClr val="0070C0"/>
                </a:solidFill>
              </a:rPr>
              <a:t>“Only some gold coins my father left me,” answered Camilla, “If only they had left the necklace. It is worth ten times all the rest put together. Oh, Jim, what can I do?”</a:t>
            </a:r>
            <a:endParaRPr lang="en-US" altLang="en-US" sz="1400" b="1" dirty="0">
              <a:solidFill>
                <a:srgbClr val="0070C0"/>
              </a:solidFill>
            </a:endParaRPr>
          </a:p>
        </p:txBody>
      </p:sp>
      <p:sp>
        <p:nvSpPr>
          <p:cNvPr id="2" name="TextBox 1">
            <a:extLst>
              <a:ext uri="{FF2B5EF4-FFF2-40B4-BE49-F238E27FC236}">
                <a16:creationId xmlns:a16="http://schemas.microsoft.com/office/drawing/2014/main" id="{CD846FB5-DEE5-4EFA-DC95-B7F64FFC6C60}"/>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112</a:t>
            </a:r>
            <a:endParaRPr lang="en-GB" sz="1200" dirty="0"/>
          </a:p>
        </p:txBody>
      </p:sp>
    </p:spTree>
    <p:extLst>
      <p:ext uri="{BB962C8B-B14F-4D97-AF65-F5344CB8AC3E}">
        <p14:creationId xmlns:p14="http://schemas.microsoft.com/office/powerpoint/2010/main" val="33018516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293139" y="1257282"/>
            <a:ext cx="6651242" cy="126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500" dirty="0">
                <a:solidFill>
                  <a:srgbClr val="3E3F41"/>
                </a:solidFill>
                <a:latin typeface="Comic Sans MS" panose="030F0902030302020204" pitchFamily="66" charset="0"/>
              </a:rPr>
              <a:t>Now, I need your help.</a:t>
            </a:r>
          </a:p>
          <a:p>
            <a:pPr>
              <a:spcBef>
                <a:spcPts val="700"/>
              </a:spcBef>
            </a:pPr>
            <a:r>
              <a:rPr lang="en-GB" altLang="en-US" sz="1500" dirty="0">
                <a:solidFill>
                  <a:srgbClr val="3E3F41"/>
                </a:solidFill>
                <a:latin typeface="Comic Sans MS" panose="030F0902030302020204" pitchFamily="66" charset="0"/>
              </a:rPr>
              <a:t>With your partner, decide what we will write to show what happened next. We will focus on Jim’s actions. Talk to your partner about what Jim might do next. I would like to introduce a threat so think about what that could be.</a:t>
            </a:r>
          </a:p>
          <a:p>
            <a:pPr>
              <a:spcBef>
                <a:spcPts val="700"/>
              </a:spcBef>
            </a:pPr>
            <a:endParaRPr lang="en-GB" altLang="en-US" sz="1500" i="1" dirty="0">
              <a:solidFill>
                <a:srgbClr val="3E3F41"/>
              </a:solidFill>
              <a:latin typeface="Comic Sans MS" panose="030F0902030302020204" pitchFamily="66" charset="0"/>
            </a:endParaRP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4293139" y="2700410"/>
            <a:ext cx="7121260" cy="1932452"/>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nSpc>
                <a:spcPct val="115000"/>
              </a:lnSpc>
              <a:spcBef>
                <a:spcPct val="30000"/>
              </a:spcBef>
            </a:pPr>
            <a:r>
              <a:rPr lang="en-GB" altLang="en-US" sz="1500" b="1" dirty="0">
                <a:solidFill>
                  <a:srgbClr val="0070C0"/>
                </a:solidFill>
              </a:rPr>
              <a:t>From what Jim knew about buccaneers, he thought that Lady Camilla had been very lucky to have escaped with her life.  He decided there and then that he must follow them, even though he was certain their leader was the most feared pirate ever to sail the seven seas, none other than Black Jack himself. And he had no weapons, only an old catapult. If only he could rescue the diamond necklace, it would be worth the risk.  He had a good idea where they were heading – Port </a:t>
            </a:r>
            <a:r>
              <a:rPr lang="en-GB" altLang="en-US" sz="1500" b="1" dirty="0" err="1">
                <a:solidFill>
                  <a:srgbClr val="0070C0"/>
                </a:solidFill>
              </a:rPr>
              <a:t>Cariba</a:t>
            </a:r>
            <a:r>
              <a:rPr lang="en-GB" altLang="en-US" sz="1500" b="1" dirty="0">
                <a:solidFill>
                  <a:srgbClr val="0070C0"/>
                </a:solidFill>
              </a:rPr>
              <a:t>.</a:t>
            </a:r>
            <a:endParaRPr lang="en-US" altLang="en-US" sz="1500" b="1" dirty="0">
              <a:solidFill>
                <a:srgbClr val="0070C0"/>
              </a:solidFill>
            </a:endParaRPr>
          </a:p>
        </p:txBody>
      </p:sp>
      <p:sp>
        <p:nvSpPr>
          <p:cNvPr id="23" name="Text Box 9">
            <a:extLst>
              <a:ext uri="{FF2B5EF4-FFF2-40B4-BE49-F238E27FC236}">
                <a16:creationId xmlns:a16="http://schemas.microsoft.com/office/drawing/2014/main" id="{372F73E7-BF4F-6C46-A312-22DBE02B35C8}"/>
              </a:ext>
            </a:extLst>
          </p:cNvPr>
          <p:cNvSpPr txBox="1">
            <a:spLocks noChangeArrowheads="1"/>
          </p:cNvSpPr>
          <p:nvPr/>
        </p:nvSpPr>
        <p:spPr bwMode="auto">
          <a:xfrm>
            <a:off x="4293139" y="4804727"/>
            <a:ext cx="6950344" cy="1082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sz="1500" dirty="0">
                <a:solidFill>
                  <a:srgbClr val="3E3F41"/>
                </a:solidFill>
                <a:latin typeface="Comic Sans MS" panose="030F0902030302020204" pitchFamily="66" charset="0"/>
              </a:rPr>
              <a:t>So the threat is a scary pirate but Jim is going to follow them. He knows where they are going but he only has an old catapult so we have put this character in a dangerous situation.</a:t>
            </a:r>
          </a:p>
          <a:p>
            <a:pPr>
              <a:spcBef>
                <a:spcPts val="700"/>
              </a:spcBef>
            </a:pPr>
            <a:r>
              <a:rPr lang="en-GB" altLang="en-US" sz="1500" dirty="0">
                <a:solidFill>
                  <a:srgbClr val="3E3F41"/>
                </a:solidFill>
                <a:latin typeface="Comic Sans MS" panose="030F0902030302020204" pitchFamily="66" charset="0"/>
              </a:rPr>
              <a:t>Let’s read this aloud altogether to make sure it is working.</a:t>
            </a:r>
          </a:p>
        </p:txBody>
      </p:sp>
      <p:sp>
        <p:nvSpPr>
          <p:cNvPr id="2" name="TextBox 1">
            <a:extLst>
              <a:ext uri="{FF2B5EF4-FFF2-40B4-BE49-F238E27FC236}">
                <a16:creationId xmlns:a16="http://schemas.microsoft.com/office/drawing/2014/main" id="{F64FDC4E-C633-9062-CFC6-0426A600D75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113</a:t>
            </a:r>
            <a:endParaRPr lang="en-GB" sz="1200" dirty="0"/>
          </a:p>
        </p:txBody>
      </p:sp>
    </p:spTree>
    <p:extLst>
      <p:ext uri="{BB962C8B-B14F-4D97-AF65-F5344CB8AC3E}">
        <p14:creationId xmlns:p14="http://schemas.microsoft.com/office/powerpoint/2010/main" val="64655008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ggle, accessory, chain&#10;&#10;Description automatically generated">
            <a:extLst>
              <a:ext uri="{FF2B5EF4-FFF2-40B4-BE49-F238E27FC236}">
                <a16:creationId xmlns:a16="http://schemas.microsoft.com/office/drawing/2014/main" id="{A44729F9-6241-1047-8FB7-60F0AC0152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78854">
            <a:off x="9489094" y="737823"/>
            <a:ext cx="1800295" cy="1744036"/>
          </a:xfrm>
          <a:prstGeom prst="rect">
            <a:avLst/>
          </a:prstGeom>
        </p:spPr>
      </p:pic>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a:t>
            </a:r>
          </a:p>
        </p:txBody>
      </p:sp>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985916" y="1163278"/>
            <a:ext cx="10029613" cy="4933274"/>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“Oh, Jim!” Camilla wailed, “They have taken almost all my fortune.”</a:t>
            </a:r>
            <a:endParaRPr lang="en-US" altLang="en-US" sz="1650" dirty="0">
              <a:solidFill>
                <a:srgbClr val="3E3F41"/>
              </a:solidFill>
            </a:endParaRPr>
          </a:p>
          <a:p>
            <a:pPr>
              <a:spcBef>
                <a:spcPts val="800"/>
              </a:spcBef>
              <a:buFontTx/>
              <a:buNone/>
            </a:pPr>
            <a:r>
              <a:rPr lang="en-GB" altLang="en-US" sz="1650" dirty="0">
                <a:solidFill>
                  <a:srgbClr val="3E3F41"/>
                </a:solidFill>
              </a:rPr>
              <a:t>Lady Camilla threw herself down on her huge bed, sobbing uncontrollably. Her emerald</a:t>
            </a:r>
            <a:br>
              <a:rPr lang="en-GB" altLang="en-US" sz="1650" dirty="0">
                <a:solidFill>
                  <a:srgbClr val="3E3F41"/>
                </a:solidFill>
              </a:rPr>
            </a:br>
            <a:r>
              <a:rPr lang="en-GB" altLang="en-US" sz="1650" dirty="0">
                <a:solidFill>
                  <a:srgbClr val="3E3F41"/>
                </a:solidFill>
              </a:rPr>
              <a:t>green dress was torn and dirty where she had been dragged along the ground and her</a:t>
            </a:r>
            <a:br>
              <a:rPr lang="en-GB" altLang="en-US" sz="1650" dirty="0">
                <a:solidFill>
                  <a:srgbClr val="3E3F41"/>
                </a:solidFill>
              </a:rPr>
            </a:br>
            <a:r>
              <a:rPr lang="en-GB" altLang="en-US" sz="1650" dirty="0">
                <a:solidFill>
                  <a:srgbClr val="3E3F41"/>
                </a:solidFill>
              </a:rPr>
              <a:t>throat was bruised and painful where her precious necklace had been savagely</a:t>
            </a:r>
            <a:br>
              <a:rPr lang="en-GB" altLang="en-US" sz="1650" dirty="0">
                <a:solidFill>
                  <a:srgbClr val="3E3F41"/>
                </a:solidFill>
              </a:rPr>
            </a:br>
            <a:r>
              <a:rPr lang="en-GB" altLang="en-US" sz="1650" dirty="0">
                <a:solidFill>
                  <a:srgbClr val="3E3F41"/>
                </a:solidFill>
              </a:rPr>
              <a:t>wrenched</a:t>
            </a:r>
            <a:r>
              <a:rPr lang="en-US" altLang="en-US" sz="1650" dirty="0">
                <a:solidFill>
                  <a:srgbClr val="3E3F41"/>
                </a:solidFill>
              </a:rPr>
              <a:t> </a:t>
            </a:r>
            <a:r>
              <a:rPr lang="en-GB" altLang="en-US" sz="1650" dirty="0">
                <a:solidFill>
                  <a:srgbClr val="3E3F41"/>
                </a:solidFill>
              </a:rPr>
              <a:t>from around her neck.  </a:t>
            </a:r>
            <a:endParaRPr lang="en-US" altLang="en-US" sz="1650" dirty="0">
              <a:solidFill>
                <a:srgbClr val="3E3F41"/>
              </a:solidFill>
            </a:endParaRPr>
          </a:p>
          <a:p>
            <a:pPr>
              <a:spcBef>
                <a:spcPts val="800"/>
              </a:spcBef>
              <a:buFontTx/>
              <a:buNone/>
            </a:pPr>
            <a:r>
              <a:rPr lang="en-GB" altLang="en-US" sz="1650" dirty="0">
                <a:solidFill>
                  <a:srgbClr val="3E3F41"/>
                </a:solidFill>
              </a:rPr>
              <a:t>Jim hovered </a:t>
            </a:r>
            <a:r>
              <a:rPr lang="en-US" altLang="en-US" sz="1650" dirty="0">
                <a:solidFill>
                  <a:srgbClr val="3E3F41"/>
                </a:solidFill>
              </a:rPr>
              <a:t>hesitantly</a:t>
            </a:r>
            <a:r>
              <a:rPr lang="en-GB" altLang="en-US" sz="1650" dirty="0">
                <a:solidFill>
                  <a:srgbClr val="3E3F41"/>
                </a:solidFill>
              </a:rPr>
              <a:t> in the doorway, not knowing what to do to help his mistress. He couldn’t bear to see her so miserable, but he felt as helpless as a kitten. He had only caught a glimpse of the pirates as they made off in the moonlight with the most treasured items from the house, including Lady Camilla’s priceless diamond necklace. </a:t>
            </a:r>
            <a:endParaRPr lang="en-US" altLang="en-US" sz="1650" dirty="0">
              <a:solidFill>
                <a:srgbClr val="3E3F41"/>
              </a:solidFill>
            </a:endParaRPr>
          </a:p>
          <a:p>
            <a:pPr>
              <a:spcBef>
                <a:spcPts val="800"/>
              </a:spcBef>
              <a:buFontTx/>
              <a:buNone/>
            </a:pPr>
            <a:r>
              <a:rPr lang="en-GB" altLang="en-US" sz="1650" dirty="0">
                <a:solidFill>
                  <a:srgbClr val="3E3F41"/>
                </a:solidFill>
              </a:rPr>
              <a:t>“Is there nothing left?” Jim asked, knowing the answer.</a:t>
            </a:r>
            <a:endParaRPr lang="en-US" altLang="en-US" sz="1650" dirty="0">
              <a:solidFill>
                <a:srgbClr val="3E3F41"/>
              </a:solidFill>
            </a:endParaRPr>
          </a:p>
          <a:p>
            <a:pPr>
              <a:spcBef>
                <a:spcPts val="800"/>
              </a:spcBef>
              <a:buFontTx/>
              <a:buNone/>
            </a:pPr>
            <a:r>
              <a:rPr lang="en-GB" altLang="en-US" sz="1650" dirty="0">
                <a:solidFill>
                  <a:srgbClr val="3E3F41"/>
                </a:solidFill>
              </a:rPr>
              <a:t>“Only some gold coins my father left me,” answered Camilla, “If only they had left the necklace.</a:t>
            </a:r>
            <a:br>
              <a:rPr lang="en-GB" altLang="en-US" sz="1650" dirty="0">
                <a:solidFill>
                  <a:srgbClr val="3E3F41"/>
                </a:solidFill>
              </a:rPr>
            </a:br>
            <a:r>
              <a:rPr lang="en-GB" altLang="en-US" sz="1650" dirty="0">
                <a:solidFill>
                  <a:srgbClr val="3E3F41"/>
                </a:solidFill>
              </a:rPr>
              <a:t>It is worth ten times all the rest put together. Oh, Jim, what can I do?”</a:t>
            </a:r>
            <a:endParaRPr lang="en-US" altLang="en-US" sz="1650" dirty="0">
              <a:solidFill>
                <a:srgbClr val="3E3F41"/>
              </a:solidFill>
            </a:endParaRPr>
          </a:p>
          <a:p>
            <a:pPr>
              <a:spcBef>
                <a:spcPts val="800"/>
              </a:spcBef>
              <a:buFontTx/>
              <a:buNone/>
            </a:pPr>
            <a:r>
              <a:rPr lang="en-GB" altLang="en-US" sz="1650" dirty="0">
                <a:solidFill>
                  <a:srgbClr val="3E3F41"/>
                </a:solidFill>
              </a:rPr>
              <a:t>From what Jim knew about buccaneers, he thought that Lady Camilla had been very lucky to have escaped with her life. He decided there and then that he must follow them, even though he was certain their leader was the most feared pirate ever to sail the seven seas, none other than Black Jack himself. And he had no weapons, only an old catapult. If only he could rescue the diamond necklace, it would be worth the risk. He had a good idea where they were heading – Port </a:t>
            </a:r>
            <a:r>
              <a:rPr lang="en-GB" altLang="en-US" sz="1650" dirty="0" err="1">
                <a:solidFill>
                  <a:srgbClr val="3E3F41"/>
                </a:solidFill>
              </a:rPr>
              <a:t>Cariba</a:t>
            </a:r>
            <a:r>
              <a:rPr lang="en-GB" altLang="en-US" sz="1650" dirty="0">
                <a:solidFill>
                  <a:srgbClr val="3E3F41"/>
                </a:solidFill>
              </a:rPr>
              <a:t>.</a:t>
            </a:r>
            <a:endParaRPr lang="en-US" altLang="en-US" sz="1650" dirty="0">
              <a:solidFill>
                <a:srgbClr val="3E3F41"/>
              </a:solidFill>
            </a:endParaRPr>
          </a:p>
        </p:txBody>
      </p:sp>
      <p:sp>
        <p:nvSpPr>
          <p:cNvPr id="4" name="Rectangle 5">
            <a:extLst>
              <a:ext uri="{FF2B5EF4-FFF2-40B4-BE49-F238E27FC236}">
                <a16:creationId xmlns:a16="http://schemas.microsoft.com/office/drawing/2014/main" id="{882126E4-4F2C-435C-1A4C-CA9EAC51F73F}"/>
              </a:ext>
            </a:extLst>
          </p:cNvPr>
          <p:cNvSpPr>
            <a:spLocks noChangeArrowheads="1"/>
          </p:cNvSpPr>
          <p:nvPr/>
        </p:nvSpPr>
        <p:spPr bwMode="auto">
          <a:xfrm>
            <a:off x="554805" y="375301"/>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6" name="Rectangle 5">
            <a:extLst>
              <a:ext uri="{FF2B5EF4-FFF2-40B4-BE49-F238E27FC236}">
                <a16:creationId xmlns:a16="http://schemas.microsoft.com/office/drawing/2014/main" id="{DF87797B-0B1C-A231-9362-BEF1345F83E4}"/>
              </a:ext>
            </a:extLst>
          </p:cNvPr>
          <p:cNvSpPr>
            <a:spLocks noChangeArrowheads="1"/>
          </p:cNvSpPr>
          <p:nvPr/>
        </p:nvSpPr>
        <p:spPr bwMode="auto">
          <a:xfrm>
            <a:off x="7375133" y="373737"/>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2" name="Text Box 8">
            <a:extLst>
              <a:ext uri="{FF2B5EF4-FFF2-40B4-BE49-F238E27FC236}">
                <a16:creationId xmlns:a16="http://schemas.microsoft.com/office/drawing/2014/main" id="{AC9CD87E-06A5-BF8E-13A2-DB5D12B07EAD}"/>
              </a:ext>
            </a:extLst>
          </p:cNvPr>
          <p:cNvSpPr txBox="1">
            <a:spLocks noChangeArrowheads="1"/>
          </p:cNvSpPr>
          <p:nvPr/>
        </p:nvSpPr>
        <p:spPr bwMode="auto">
          <a:xfrm>
            <a:off x="0" y="6032000"/>
            <a:ext cx="1219199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US" altLang="en-US" sz="1200" dirty="0">
                <a:solidFill>
                  <a:srgbClr val="3E3F41"/>
                </a:solidFill>
                <a:sym typeface="Wingdings" panose="05000000000000000000" pitchFamily="2" charset="2"/>
              </a:rPr>
              <a:t></a:t>
            </a:r>
            <a:r>
              <a:rPr lang="en-US" altLang="en-US" dirty="0">
                <a:solidFill>
                  <a:srgbClr val="3E3F41"/>
                </a:solidFill>
                <a:sym typeface="Wingdings" panose="05000000000000000000" pitchFamily="2" charset="2"/>
              </a:rPr>
              <a:t> 1 </a:t>
            </a:r>
            <a:r>
              <a:rPr lang="en-US" altLang="en-US" sz="1200" dirty="0">
                <a:solidFill>
                  <a:srgbClr val="3E3F41"/>
                </a:solidFill>
                <a:sym typeface="Wingdings" panose="05000000000000000000" pitchFamily="2" charset="2"/>
              </a:rPr>
              <a:t></a:t>
            </a:r>
          </a:p>
        </p:txBody>
      </p:sp>
      <p:sp>
        <p:nvSpPr>
          <p:cNvPr id="5" name="TextBox 4">
            <a:extLst>
              <a:ext uri="{FF2B5EF4-FFF2-40B4-BE49-F238E27FC236}">
                <a16:creationId xmlns:a16="http://schemas.microsoft.com/office/drawing/2014/main" id="{E902F60C-505A-24C1-CD31-381173785D8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114</a:t>
            </a:r>
            <a:endParaRPr lang="en-GB" sz="1200" dirty="0"/>
          </a:p>
        </p:txBody>
      </p:sp>
    </p:spTree>
    <p:extLst>
      <p:ext uri="{BB962C8B-B14F-4D97-AF65-F5344CB8AC3E}">
        <p14:creationId xmlns:p14="http://schemas.microsoft.com/office/powerpoint/2010/main" val="129781780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257282"/>
            <a:ext cx="6820729" cy="484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200"/>
              </a:spcBef>
              <a:buClr>
                <a:srgbClr val="0070C0"/>
              </a:buClr>
            </a:pPr>
            <a:r>
              <a:rPr lang="en-GB" altLang="en-US" b="1" dirty="0">
                <a:solidFill>
                  <a:srgbClr val="3E3F41"/>
                </a:solidFill>
                <a:latin typeface="Comic Sans MS" panose="030F0902030302020204" pitchFamily="66" charset="0"/>
              </a:rPr>
              <a:t>Now I want you to work with your partner to:</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Try out words, sentences and paragraphs on whiteboards</a:t>
            </a:r>
            <a:br>
              <a:rPr lang="en-GB" altLang="en-US" dirty="0">
                <a:solidFill>
                  <a:srgbClr val="3E3F41"/>
                </a:solidFill>
                <a:latin typeface="Comic Sans MS" panose="030F0902030302020204" pitchFamily="66" charset="0"/>
              </a:rPr>
            </a:br>
            <a:r>
              <a:rPr lang="en-GB" altLang="en-US" dirty="0">
                <a:solidFill>
                  <a:srgbClr val="3E3F41"/>
                </a:solidFill>
                <a:latin typeface="Comic Sans MS" panose="030F0902030302020204" pitchFamily="66" charset="0"/>
              </a:rPr>
              <a:t>or in writing journals.</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Refer back to your plan and use what you think will work, but change anything you feel needs improving.</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Use the working wall, writing journals, timeline, dictionaries,  thesauruses, etc.</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Join with another pair to try things out if you wish.</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Read aloud to an audience which may be your partner, another group or the whole class.</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Give and receive positive feedback and make suggestions for improvement.</a:t>
            </a:r>
          </a:p>
          <a:p>
            <a:pPr marL="177800" indent="-177800">
              <a:spcBef>
                <a:spcPts val="1200"/>
              </a:spcBef>
              <a:buClr>
                <a:srgbClr val="0070C0"/>
              </a:buClr>
              <a:buFont typeface="Arial" panose="020B0604020202020204" pitchFamily="34" charset="0"/>
              <a:buChar char="•"/>
            </a:pPr>
            <a:r>
              <a:rPr lang="en-GB" altLang="en-US" dirty="0">
                <a:solidFill>
                  <a:srgbClr val="3E3F41"/>
                </a:solidFill>
                <a:latin typeface="Comic Sans MS" panose="030F0902030302020204" pitchFamily="66" charset="0"/>
              </a:rPr>
              <a:t>I will come round and talk to you as you are working.</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61A5A21D-6D75-CD80-C877-DC96AE7393E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115</a:t>
            </a:r>
            <a:endParaRPr lang="en-GB" sz="1200" dirty="0"/>
          </a:p>
        </p:txBody>
      </p:sp>
    </p:spTree>
    <p:extLst>
      <p:ext uri="{BB962C8B-B14F-4D97-AF65-F5344CB8AC3E}">
        <p14:creationId xmlns:p14="http://schemas.microsoft.com/office/powerpoint/2010/main" val="48408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130620"/>
            <a:ext cx="6232159" cy="5166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3E3F41"/>
                </a:solidFill>
                <a:latin typeface="Comic Sans MS" panose="030F0902030302020204" pitchFamily="66" charset="0"/>
              </a:rPr>
              <a:t>Now I want you to work </a:t>
            </a:r>
            <a:r>
              <a:rPr lang="en-GB" altLang="en-US" sz="1600" b="1" dirty="0">
                <a:solidFill>
                  <a:srgbClr val="3E3F41"/>
                </a:solidFill>
                <a:latin typeface="Comic Sans MS" panose="030F0902030302020204" pitchFamily="66" charset="0"/>
              </a:rPr>
              <a:t>independently</a:t>
            </a:r>
            <a:r>
              <a:rPr lang="en-GB" altLang="en-US" sz="1600" dirty="0">
                <a:solidFill>
                  <a:srgbClr val="3E3F41"/>
                </a:solidFill>
                <a:latin typeface="Comic Sans MS" panose="030F0902030302020204" pitchFamily="66" charset="0"/>
              </a:rPr>
              <a:t> to:</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Look at the features list and the agreed success criteria to select what you would like to include.</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Refer to your plan to keep you on the right track. </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Look at the examples we have already and see if there is anything you would like to use.</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Try out words, sentences and paragraphs on whiteboards or in writing journals.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Use the working wall, writing journals, timeline, dictionaries,  thesauruses, etc.</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Read aloud to an audience which may be your partner, another group or the whole class.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Ask your partner to assess the writing against the agreed success criteria and tell you how effective it is..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Indicate on your writing where you feel they have met certain criteria.</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76878"/>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 name="TextBox 1">
            <a:extLst>
              <a:ext uri="{FF2B5EF4-FFF2-40B4-BE49-F238E27FC236}">
                <a16:creationId xmlns:a16="http://schemas.microsoft.com/office/drawing/2014/main" id="{B5AFD318-D21A-85C3-7285-8176B583D0A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116</a:t>
            </a:r>
            <a:endParaRPr lang="en-GB" sz="1200" dirty="0"/>
          </a:p>
        </p:txBody>
      </p:sp>
    </p:spTree>
    <p:extLst>
      <p:ext uri="{BB962C8B-B14F-4D97-AF65-F5344CB8AC3E}">
        <p14:creationId xmlns:p14="http://schemas.microsoft.com/office/powerpoint/2010/main" val="389189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28">
            <a:extLst>
              <a:ext uri="{FF2B5EF4-FFF2-40B4-BE49-F238E27FC236}">
                <a16:creationId xmlns:a16="http://schemas.microsoft.com/office/drawing/2014/main" id="{EF8B8B81-3D50-2F4F-A74A-9B39A9B4CA67}"/>
              </a:ext>
            </a:extLst>
          </p:cNvPr>
          <p:cNvGraphicFramePr>
            <a:graphicFrameLocks noGrp="1"/>
          </p:cNvGraphicFramePr>
          <p:nvPr>
            <p:extLst>
              <p:ext uri="{D42A27DB-BD31-4B8C-83A1-F6EECF244321}">
                <p14:modId xmlns:p14="http://schemas.microsoft.com/office/powerpoint/2010/main" val="2128882322"/>
              </p:ext>
            </p:extLst>
          </p:nvPr>
        </p:nvGraphicFramePr>
        <p:xfrm>
          <a:off x="1367326" y="769121"/>
          <a:ext cx="9468739" cy="5242850"/>
        </p:xfrm>
        <a:graphic>
          <a:graphicData uri="http://schemas.openxmlformats.org/drawingml/2006/table">
            <a:tbl>
              <a:tblPr/>
              <a:tblGrid>
                <a:gridCol w="9468739">
                  <a:extLst>
                    <a:ext uri="{9D8B030D-6E8A-4147-A177-3AD203B41FA5}">
                      <a16:colId xmlns:a16="http://schemas.microsoft.com/office/drawing/2014/main" val="1594536625"/>
                    </a:ext>
                  </a:extLst>
                </a:gridCol>
              </a:tblGrid>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Her diamond green dress was torn and dirty</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where</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788132050"/>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she had been dragged along the ground.</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709857242"/>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had only caught a glimpse of the pirates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080785204"/>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they made off in the moonlight.</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275531411"/>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They took the most treasured items, </a:t>
                      </a: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including</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783280033"/>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Lady Camilla’s priceless diamond necklace.</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034185155"/>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dawn crept over the hills,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4195508068"/>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Jim was already on the trail.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53039291"/>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approached the harbour,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724385180"/>
                  </a:ext>
                </a:extLst>
              </a:tr>
              <a:tr h="52428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could see the schooner ahead of him.</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404960049"/>
                  </a:ext>
                </a:extLst>
              </a:tr>
            </a:tbl>
          </a:graphicData>
        </a:graphic>
      </p:graphicFrame>
      <p:sp>
        <p:nvSpPr>
          <p:cNvPr id="2" name="TextBox 1">
            <a:extLst>
              <a:ext uri="{FF2B5EF4-FFF2-40B4-BE49-F238E27FC236}">
                <a16:creationId xmlns:a16="http://schemas.microsoft.com/office/drawing/2014/main" id="{F71D6631-5B92-D659-FF57-915A6F0DC32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117</a:t>
            </a:r>
            <a:endParaRPr lang="en-GB" sz="1200" dirty="0"/>
          </a:p>
        </p:txBody>
      </p:sp>
    </p:spTree>
    <p:extLst>
      <p:ext uri="{BB962C8B-B14F-4D97-AF65-F5344CB8AC3E}">
        <p14:creationId xmlns:p14="http://schemas.microsoft.com/office/powerpoint/2010/main" val="107915030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8">
            <a:extLst>
              <a:ext uri="{FF2B5EF4-FFF2-40B4-BE49-F238E27FC236}">
                <a16:creationId xmlns:a16="http://schemas.microsoft.com/office/drawing/2014/main" id="{EA92F14C-40AF-A04A-AC94-21E871EA9850}"/>
              </a:ext>
            </a:extLst>
          </p:cNvPr>
          <p:cNvGraphicFramePr>
            <a:graphicFrameLocks noGrp="1"/>
          </p:cNvGraphicFramePr>
          <p:nvPr>
            <p:extLst>
              <p:ext uri="{D42A27DB-BD31-4B8C-83A1-F6EECF244321}">
                <p14:modId xmlns:p14="http://schemas.microsoft.com/office/powerpoint/2010/main" val="1158459177"/>
              </p:ext>
            </p:extLst>
          </p:nvPr>
        </p:nvGraphicFramePr>
        <p:xfrm>
          <a:off x="1355935" y="769121"/>
          <a:ext cx="9457348" cy="5258510"/>
        </p:xfrm>
        <a:graphic>
          <a:graphicData uri="http://schemas.openxmlformats.org/drawingml/2006/table">
            <a:tbl>
              <a:tblPr/>
              <a:tblGrid>
                <a:gridCol w="9457348">
                  <a:extLst>
                    <a:ext uri="{9D8B030D-6E8A-4147-A177-3AD203B41FA5}">
                      <a16:colId xmlns:a16="http://schemas.microsoft.com/office/drawing/2014/main" val="2597447868"/>
                    </a:ext>
                  </a:extLst>
                </a:gridCol>
              </a:tblGrid>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sneaked behind some sacks of suga</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r </a:t>
                      </a: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and</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705267772"/>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waited.</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823784905"/>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soon as he felt it was safe,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370937245"/>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was out of the barrel and up the steps.</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145884012"/>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Before</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could find a better place to hide,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888238747"/>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heard heavy footsteps approaching.</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305173727"/>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As</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stumbled backwards,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3596726414"/>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let go of the necklace.</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509034604"/>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Jim launched himself forward </a:t>
                      </a:r>
                      <a:r>
                        <a:rPr kumimoji="0" lang="en-GB" altLang="en-US" sz="2000" b="0" i="0" u="none" strike="noStrike" cap="none" normalizeH="0" baseline="0" dirty="0">
                          <a:ln>
                            <a:noFill/>
                          </a:ln>
                          <a:solidFill>
                            <a:srgbClr val="FF0000"/>
                          </a:solidFill>
                          <a:effectLst/>
                          <a:latin typeface="Comic Sans MS" panose="030F0902030302020204" pitchFamily="66" charset="0"/>
                          <a:cs typeface="Times New Roman" panose="02020603050405020304" pitchFamily="18" charset="0"/>
                        </a:rPr>
                        <a:t>and then</a:t>
                      </a:r>
                      <a:r>
                        <a:rPr kumimoji="0" lang="en-GB" altLang="en-US" sz="2000" b="0" i="0" u="none" strike="noStrike" cap="none" normalizeH="0" baseline="0" dirty="0">
                          <a:ln>
                            <a:noFill/>
                          </a:ln>
                          <a:solidFill>
                            <a:schemeClr val="tx1"/>
                          </a:solidFill>
                          <a:effectLst/>
                          <a:latin typeface="Comic Sans MS" panose="030F0902030302020204" pitchFamily="66" charset="0"/>
                          <a:cs typeface="Times New Roman" panose="02020603050405020304" pitchFamily="18" charset="0"/>
                        </a:rPr>
                        <a:t> </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2649693519"/>
                  </a:ext>
                </a:extLst>
              </a:tr>
              <a:tr h="5258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dirty="0">
                          <a:ln>
                            <a:noFill/>
                          </a:ln>
                          <a:solidFill>
                            <a:srgbClr val="3E3F41"/>
                          </a:solidFill>
                          <a:effectLst/>
                          <a:latin typeface="Comic Sans MS" panose="030F0902030302020204" pitchFamily="66" charset="0"/>
                          <a:cs typeface="Times New Roman" panose="02020603050405020304" pitchFamily="18" charset="0"/>
                        </a:rPr>
                        <a:t>he swung down to the deck on the rope.</a:t>
                      </a:r>
                    </a:p>
                  </a:txBody>
                  <a:tcPr anchor="ctr" horzOverflow="overflow">
                    <a:lnL w="19050" cap="flat" cmpd="sng" algn="ctr">
                      <a:solidFill>
                        <a:schemeClr val="bg1">
                          <a:lumMod val="75000"/>
                        </a:schemeClr>
                      </a:solidFill>
                      <a:prstDash val="sysDash"/>
                      <a:round/>
                      <a:headEnd type="none" w="med" len="med"/>
                      <a:tailEnd type="none" w="med" len="med"/>
                    </a:lnL>
                    <a:lnR w="19050" cap="flat" cmpd="sng" algn="ctr">
                      <a:solidFill>
                        <a:schemeClr val="bg1">
                          <a:lumMod val="75000"/>
                        </a:schemeClr>
                      </a:solidFill>
                      <a:prstDash val="sysDash"/>
                      <a:round/>
                      <a:headEnd type="none" w="med" len="med"/>
                      <a:tailEnd type="none" w="med" len="med"/>
                    </a:lnR>
                    <a:lnT w="19050" cap="flat" cmpd="sng" algn="ctr">
                      <a:solidFill>
                        <a:schemeClr val="bg1">
                          <a:lumMod val="75000"/>
                        </a:schemeClr>
                      </a:solidFill>
                      <a:prstDash val="sysDash"/>
                      <a:round/>
                      <a:headEnd type="none" w="med" len="med"/>
                      <a:tailEnd type="none" w="med" len="med"/>
                    </a:lnT>
                    <a:lnB w="19050" cap="flat" cmpd="sng" algn="ctr">
                      <a:solidFill>
                        <a:schemeClr val="bg1">
                          <a:lumMod val="75000"/>
                        </a:schemeClr>
                      </a:solidFill>
                      <a:prstDash val="sysDash"/>
                      <a:round/>
                      <a:headEnd type="none" w="med" len="med"/>
                      <a:tailEnd type="none" w="med" len="med"/>
                    </a:lnB>
                    <a:lnTlToBr>
                      <a:noFill/>
                    </a:lnTlToBr>
                    <a:lnBlToTr>
                      <a:noFill/>
                    </a:lnBlToTr>
                    <a:noFill/>
                  </a:tcPr>
                </a:tc>
                <a:extLst>
                  <a:ext uri="{0D108BD9-81ED-4DB2-BD59-A6C34878D82A}">
                    <a16:rowId xmlns:a16="http://schemas.microsoft.com/office/drawing/2014/main" val="1573637243"/>
                  </a:ext>
                </a:extLst>
              </a:tr>
            </a:tbl>
          </a:graphicData>
        </a:graphic>
      </p:graphicFrame>
      <p:pic>
        <p:nvPicPr>
          <p:cNvPr id="22" name="Picture 21" descr="Icon&#10;&#10;Description automatically generated">
            <a:extLst>
              <a:ext uri="{FF2B5EF4-FFF2-40B4-BE49-F238E27FC236}">
                <a16:creationId xmlns:a16="http://schemas.microsoft.com/office/drawing/2014/main" id="{3B439D9A-04ED-6941-AF1A-BDB9E5D30D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a:off x="2262725" y="6088879"/>
            <a:ext cx="349936" cy="209962"/>
          </a:xfrm>
          <a:prstGeom prst="rect">
            <a:avLst/>
          </a:prstGeom>
        </p:spPr>
      </p:pic>
      <p:sp>
        <p:nvSpPr>
          <p:cNvPr id="2" name="TextBox 1">
            <a:extLst>
              <a:ext uri="{FF2B5EF4-FFF2-40B4-BE49-F238E27FC236}">
                <a16:creationId xmlns:a16="http://schemas.microsoft.com/office/drawing/2014/main" id="{69416903-57DF-6704-7105-EE94829DF88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118</a:t>
            </a:r>
            <a:endParaRPr lang="en-GB" sz="1200" dirty="0"/>
          </a:p>
        </p:txBody>
      </p:sp>
    </p:spTree>
    <p:extLst>
      <p:ext uri="{BB962C8B-B14F-4D97-AF65-F5344CB8AC3E}">
        <p14:creationId xmlns:p14="http://schemas.microsoft.com/office/powerpoint/2010/main" val="314172694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a:t>
            </a:r>
          </a:p>
        </p:txBody>
      </p:sp>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3435410" y="1163277"/>
            <a:ext cx="7759581" cy="3228085"/>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Although he would die rather than tell her, Jim knew the real reason why she was so desperately upset about her necklace. Camilla, respectable lady of the manor house, had herself been a pirate at an earlier and reckless time in her life. The diamond necklace was indeed of great value, but more for its secret inscription that identified her as Cutlass Kate, a wanted buccaneer, than for any monetary worth. He knew what he had to do to protect her.</a:t>
            </a:r>
          </a:p>
          <a:p>
            <a:pPr>
              <a:spcBef>
                <a:spcPts val="800"/>
              </a:spcBef>
            </a:pPr>
            <a:r>
              <a:rPr lang="en-GB" altLang="en-US" sz="1650" dirty="0">
                <a:solidFill>
                  <a:srgbClr val="3E3F41"/>
                </a:solidFill>
              </a:rPr>
              <a:t>As dawn crept over the hills, Jim was already on the trail. Managing to hitch a lift part way on a hay cart, he ran the rest of the route to the coast. As he approached the harbour, his heart thudding in his chest, he could see the silhouette of the schooner ahead of him. Inching his way forward, all his senses alert, he could just make out the name: </a:t>
            </a:r>
            <a:r>
              <a:rPr lang="en-GB" altLang="en-US" sz="1650" b="1" dirty="0">
                <a:solidFill>
                  <a:srgbClr val="3E3F41"/>
                </a:solidFill>
              </a:rPr>
              <a:t>Old Jamaica</a:t>
            </a:r>
            <a:r>
              <a:rPr lang="en-GB" altLang="en-US" sz="1650" dirty="0">
                <a:solidFill>
                  <a:srgbClr val="3E3F41"/>
                </a:solidFill>
              </a:rPr>
              <a:t>. He sneaked behind some sacks of sugar and waited.</a:t>
            </a:r>
          </a:p>
          <a:p>
            <a:pPr>
              <a:spcBef>
                <a:spcPts val="800"/>
              </a:spcBef>
              <a:buFontTx/>
              <a:buNone/>
            </a:pPr>
            <a:endParaRPr lang="en-GB" altLang="en-US" sz="1650" dirty="0">
              <a:solidFill>
                <a:srgbClr val="3E3F41"/>
              </a:solidFill>
            </a:endParaRPr>
          </a:p>
        </p:txBody>
      </p:sp>
      <p:sp>
        <p:nvSpPr>
          <p:cNvPr id="6" name="Rectangle 9">
            <a:extLst>
              <a:ext uri="{FF2B5EF4-FFF2-40B4-BE49-F238E27FC236}">
                <a16:creationId xmlns:a16="http://schemas.microsoft.com/office/drawing/2014/main" id="{BAE8F2CE-220E-7D47-A85A-E2EA149D81ED}"/>
              </a:ext>
            </a:extLst>
          </p:cNvPr>
          <p:cNvSpPr>
            <a:spLocks noChangeArrowheads="1"/>
          </p:cNvSpPr>
          <p:nvPr/>
        </p:nvSpPr>
        <p:spPr bwMode="auto">
          <a:xfrm>
            <a:off x="1098285" y="4391363"/>
            <a:ext cx="10029613" cy="1812884"/>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Suddenly, he spied his chance. His luck was in. The ship was being loaded with huge barrels of apples.  If he could just manage to climb inside one…</a:t>
            </a:r>
          </a:p>
          <a:p>
            <a:pPr>
              <a:spcBef>
                <a:spcPts val="800"/>
              </a:spcBef>
              <a:buFontTx/>
              <a:buNone/>
            </a:pPr>
            <a:r>
              <a:rPr lang="en-GB" altLang="en-US" sz="1650" dirty="0">
                <a:solidFill>
                  <a:srgbClr val="3E3F41"/>
                </a:solidFill>
              </a:rPr>
              <a:t>Jim tiptoed to where the barrels were stored and slithered towards them, pressing himself against the side of the ship. Praying that the crew members would be too busy to notice him, his eyes never left the bustling scene ahead. He heaved himself up the sides of the nearest barrel and slipped silently into it. He dare not move.</a:t>
            </a:r>
          </a:p>
        </p:txBody>
      </p:sp>
      <p:pic>
        <p:nvPicPr>
          <p:cNvPr id="8" name="Picture 9">
            <a:extLst>
              <a:ext uri="{FF2B5EF4-FFF2-40B4-BE49-F238E27FC236}">
                <a16:creationId xmlns:a16="http://schemas.microsoft.com/office/drawing/2014/main" id="{46EE33B1-29F6-2C42-A0FF-50784E7F858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188651" y="1290352"/>
            <a:ext cx="2016022" cy="2939754"/>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sp>
        <p:nvSpPr>
          <p:cNvPr id="3" name="Rectangle 5">
            <a:extLst>
              <a:ext uri="{FF2B5EF4-FFF2-40B4-BE49-F238E27FC236}">
                <a16:creationId xmlns:a16="http://schemas.microsoft.com/office/drawing/2014/main" id="{F4DB3215-CF7F-6A69-A9A5-A5A1C06A3A56}"/>
              </a:ext>
            </a:extLst>
          </p:cNvPr>
          <p:cNvSpPr>
            <a:spLocks noChangeArrowheads="1"/>
          </p:cNvSpPr>
          <p:nvPr/>
        </p:nvSpPr>
        <p:spPr bwMode="auto">
          <a:xfrm>
            <a:off x="554805" y="484449"/>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5" name="Rectangle 5">
            <a:extLst>
              <a:ext uri="{FF2B5EF4-FFF2-40B4-BE49-F238E27FC236}">
                <a16:creationId xmlns:a16="http://schemas.microsoft.com/office/drawing/2014/main" id="{4E1AC4BA-6BEC-7E77-61BB-FB514944999C}"/>
              </a:ext>
            </a:extLst>
          </p:cNvPr>
          <p:cNvSpPr>
            <a:spLocks noChangeArrowheads="1"/>
          </p:cNvSpPr>
          <p:nvPr/>
        </p:nvSpPr>
        <p:spPr bwMode="auto">
          <a:xfrm>
            <a:off x="7456348" y="528651"/>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9" name="Text Box 8">
            <a:extLst>
              <a:ext uri="{FF2B5EF4-FFF2-40B4-BE49-F238E27FC236}">
                <a16:creationId xmlns:a16="http://schemas.microsoft.com/office/drawing/2014/main" id="{BFA8426D-4EA7-3048-B99C-9867475084FC}"/>
              </a:ext>
            </a:extLst>
          </p:cNvPr>
          <p:cNvSpPr txBox="1">
            <a:spLocks noChangeArrowheads="1"/>
          </p:cNvSpPr>
          <p:nvPr/>
        </p:nvSpPr>
        <p:spPr bwMode="auto">
          <a:xfrm>
            <a:off x="0" y="6032000"/>
            <a:ext cx="1219199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US" altLang="en-US" sz="1200" dirty="0">
                <a:solidFill>
                  <a:srgbClr val="3E3F41"/>
                </a:solidFill>
                <a:sym typeface="Wingdings" panose="05000000000000000000" pitchFamily="2" charset="2"/>
              </a:rPr>
              <a:t></a:t>
            </a:r>
            <a:r>
              <a:rPr lang="en-US" altLang="en-US" dirty="0">
                <a:solidFill>
                  <a:srgbClr val="3E3F41"/>
                </a:solidFill>
                <a:sym typeface="Wingdings" panose="05000000000000000000" pitchFamily="2" charset="2"/>
              </a:rPr>
              <a:t> 2 </a:t>
            </a:r>
            <a:r>
              <a:rPr lang="en-US" altLang="en-US" sz="1200" dirty="0">
                <a:solidFill>
                  <a:srgbClr val="3E3F41"/>
                </a:solidFill>
                <a:sym typeface="Wingdings" panose="05000000000000000000" pitchFamily="2" charset="2"/>
              </a:rPr>
              <a:t></a:t>
            </a:r>
          </a:p>
        </p:txBody>
      </p:sp>
      <p:sp>
        <p:nvSpPr>
          <p:cNvPr id="2" name="TextBox 1">
            <a:extLst>
              <a:ext uri="{FF2B5EF4-FFF2-40B4-BE49-F238E27FC236}">
                <a16:creationId xmlns:a16="http://schemas.microsoft.com/office/drawing/2014/main" id="{9C1494D5-9FD5-FD9F-7F65-FE2C5B3FB64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119</a:t>
            </a:r>
            <a:endParaRPr lang="en-GB" sz="1200" dirty="0"/>
          </a:p>
        </p:txBody>
      </p:sp>
    </p:spTree>
    <p:extLst>
      <p:ext uri="{BB962C8B-B14F-4D97-AF65-F5344CB8AC3E}">
        <p14:creationId xmlns:p14="http://schemas.microsoft.com/office/powerpoint/2010/main" val="3633933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 old, people&#10;&#10;Description automatically generated">
            <a:extLst>
              <a:ext uri="{FF2B5EF4-FFF2-40B4-BE49-F238E27FC236}">
                <a16:creationId xmlns:a16="http://schemas.microsoft.com/office/drawing/2014/main" id="{D77C3F7D-4C5C-AD4B-BE9A-3377B7DF71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187110">
            <a:off x="1448166" y="1669149"/>
            <a:ext cx="2688706" cy="3841007"/>
          </a:xfrm>
          <a:prstGeom prst="rect">
            <a:avLst/>
          </a:prstGeom>
        </p:spPr>
      </p:pic>
      <p:sp>
        <p:nvSpPr>
          <p:cNvPr id="20" name="Rectangle 3">
            <a:extLst>
              <a:ext uri="{FF2B5EF4-FFF2-40B4-BE49-F238E27FC236}">
                <a16:creationId xmlns:a16="http://schemas.microsoft.com/office/drawing/2014/main" id="{97FE83F3-F48D-F24F-B6B2-CD644655B89D}"/>
              </a:ext>
            </a:extLst>
          </p:cNvPr>
          <p:cNvSpPr>
            <a:spLocks noChangeArrowheads="1"/>
          </p:cNvSpPr>
          <p:nvPr/>
        </p:nvSpPr>
        <p:spPr bwMode="auto">
          <a:xfrm>
            <a:off x="4783957" y="1535487"/>
            <a:ext cx="6340439" cy="3905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a:spcBef>
                <a:spcPts val="1500"/>
              </a:spcBef>
              <a:buClr>
                <a:srgbClr val="000000"/>
              </a:buClr>
              <a:buNone/>
            </a:pPr>
            <a:r>
              <a:rPr lang="en-GB" altLang="en-US" sz="1700" dirty="0">
                <a:solidFill>
                  <a:srgbClr val="414042"/>
                </a:solidFill>
                <a:ea typeface="Microsoft YaHei" panose="020B0503020204020204" pitchFamily="34" charset="-122"/>
              </a:rPr>
              <a:t>This unit of work is based on a terrifically exciting tale of a dead man’s map, mutinous pirates, </a:t>
            </a:r>
            <a:r>
              <a:rPr lang="en-GB" altLang="en-US" sz="1700" dirty="0" err="1">
                <a:solidFill>
                  <a:srgbClr val="414042"/>
                </a:solidFill>
                <a:ea typeface="Microsoft YaHei" panose="020B0503020204020204" pitchFamily="34" charset="-122"/>
              </a:rPr>
              <a:t>skullduggery</a:t>
            </a:r>
            <a:r>
              <a:rPr lang="en-GB" altLang="en-US" sz="1700" dirty="0">
                <a:solidFill>
                  <a:srgbClr val="414042"/>
                </a:solidFill>
                <a:ea typeface="Microsoft YaHei" panose="020B0503020204020204" pitchFamily="34" charset="-122"/>
              </a:rPr>
              <a:t> and buried treasure. This is the story of young Jim Hawkins who discovers a map in an old sea chest. Little does he know of the dangers and excitement ahead when he sets sail for Treasure Island in search of buried treasure. </a:t>
            </a:r>
          </a:p>
          <a:p>
            <a:pPr>
              <a:spcBef>
                <a:spcPts val="1500"/>
              </a:spcBef>
              <a:buClr>
                <a:srgbClr val="000000"/>
              </a:buClr>
              <a:buNone/>
            </a:pPr>
            <a:r>
              <a:rPr lang="en-GB" altLang="en-US" sz="1700" dirty="0">
                <a:solidFill>
                  <a:srgbClr val="414042"/>
                </a:solidFill>
                <a:ea typeface="Microsoft YaHei" panose="020B0503020204020204" pitchFamily="34" charset="-122"/>
              </a:rPr>
              <a:t>You will read extracts involving friendship, loyalty and betrayal in this well-loved classic story, </a:t>
            </a:r>
            <a:r>
              <a:rPr lang="en-GB" altLang="en-US" sz="1700" i="1" dirty="0">
                <a:solidFill>
                  <a:srgbClr val="414042"/>
                </a:solidFill>
                <a:ea typeface="Microsoft YaHei" panose="020B0503020204020204" pitchFamily="34" charset="-122"/>
              </a:rPr>
              <a:t>Treasure Island</a:t>
            </a:r>
            <a:r>
              <a:rPr lang="en-GB" altLang="en-US" sz="1700" dirty="0">
                <a:solidFill>
                  <a:srgbClr val="414042"/>
                </a:solidFill>
                <a:ea typeface="Microsoft YaHei" panose="020B0503020204020204" pitchFamily="34" charset="-122"/>
              </a:rPr>
              <a:t>  by Robert Louis Stevenson. You will explore the characters and plot, considering how these are revealed. </a:t>
            </a:r>
          </a:p>
          <a:p>
            <a:pPr>
              <a:spcBef>
                <a:spcPts val="1500"/>
              </a:spcBef>
              <a:buClr>
                <a:srgbClr val="000000"/>
              </a:buClr>
              <a:buNone/>
            </a:pPr>
            <a:r>
              <a:rPr lang="en-GB" altLang="en-US" sz="1700" dirty="0">
                <a:solidFill>
                  <a:srgbClr val="414042"/>
                </a:solidFill>
                <a:ea typeface="Microsoft YaHei" panose="020B0503020204020204" pitchFamily="34" charset="-122"/>
              </a:rPr>
              <a:t>You will write a description, a letter from the point of view of a character, a diary entry and you will also write your own version of a narrative, drawing upon what you have read. </a:t>
            </a:r>
          </a:p>
        </p:txBody>
      </p:sp>
      <p:sp>
        <p:nvSpPr>
          <p:cNvPr id="21" name="Rectangle 4">
            <a:extLst>
              <a:ext uri="{FF2B5EF4-FFF2-40B4-BE49-F238E27FC236}">
                <a16:creationId xmlns:a16="http://schemas.microsoft.com/office/drawing/2014/main" id="{B600A425-9404-6E45-A6D0-061245B37AB9}"/>
              </a:ext>
            </a:extLst>
          </p:cNvPr>
          <p:cNvSpPr>
            <a:spLocks noChangeArrowheads="1"/>
          </p:cNvSpPr>
          <p:nvPr/>
        </p:nvSpPr>
        <p:spPr bwMode="auto">
          <a:xfrm>
            <a:off x="612732" y="5874081"/>
            <a:ext cx="6640323" cy="609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oAutofit/>
          </a:bodyPr>
          <a:lstStyle>
            <a:lvl1pPr defTabSz="449263">
              <a:spcBef>
                <a:spcPct val="20000"/>
              </a:spcBef>
              <a:buChar char="•"/>
              <a:tabLst>
                <a:tab pos="723900" algn="l"/>
                <a:tab pos="1447800" algn="l"/>
                <a:tab pos="2171700" algn="l"/>
                <a:tab pos="2895600" algn="l"/>
                <a:tab pos="3619500" algn="l"/>
                <a:tab pos="4343400" algn="l"/>
                <a:tab pos="50673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Lst>
              <a:defRPr sz="2000">
                <a:solidFill>
                  <a:schemeClr val="tx1"/>
                </a:solidFill>
                <a:latin typeface="Comic Sans MS" panose="030F0902030302020204" pitchFamily="66" charset="0"/>
                <a:cs typeface="Arial" panose="020B0604020202020204" pitchFamily="34" charset="0"/>
              </a:defRPr>
            </a:lvl9pPr>
          </a:lstStyle>
          <a:p>
            <a:pPr>
              <a:spcBef>
                <a:spcPct val="0"/>
              </a:spcBef>
              <a:buClr>
                <a:srgbClr val="000000"/>
              </a:buClr>
              <a:buNone/>
            </a:pPr>
            <a:r>
              <a:rPr lang="en-GB" altLang="en-US" sz="1100" b="1" dirty="0">
                <a:solidFill>
                  <a:srgbClr val="0070C0"/>
                </a:solidFill>
                <a:latin typeface="Arial" panose="020B0604020202020204" pitchFamily="34" charset="0"/>
                <a:ea typeface="Microsoft YaHei" panose="020B0503020204020204" pitchFamily="34" charset="-122"/>
              </a:rPr>
              <a:t>Curriculum links:</a:t>
            </a:r>
            <a:br>
              <a:rPr lang="en-GB" altLang="en-US" sz="1100" b="1" dirty="0">
                <a:solidFill>
                  <a:srgbClr val="0070C0"/>
                </a:solidFill>
                <a:latin typeface="Arial" panose="020B0604020202020204" pitchFamily="34" charset="0"/>
                <a:ea typeface="Microsoft YaHei" panose="020B0503020204020204" pitchFamily="34" charset="-122"/>
              </a:rPr>
            </a:br>
            <a:r>
              <a:rPr lang="en-GB" altLang="en-US" sz="1100" b="1" dirty="0">
                <a:solidFill>
                  <a:srgbClr val="0070C0"/>
                </a:solidFill>
                <a:latin typeface="Arial" panose="020B0604020202020204" pitchFamily="34" charset="0"/>
                <a:ea typeface="Microsoft YaHei" panose="020B0503020204020204" pitchFamily="34" charset="-122"/>
              </a:rPr>
              <a:t>History: </a:t>
            </a:r>
            <a:r>
              <a:rPr lang="en-GB" altLang="en-US" sz="1100" dirty="0">
                <a:solidFill>
                  <a:srgbClr val="0070C0"/>
                </a:solidFill>
                <a:latin typeface="Arial" panose="020B0604020202020204" pitchFamily="34" charset="0"/>
                <a:ea typeface="Microsoft YaHei" panose="020B0503020204020204" pitchFamily="34" charset="-122"/>
              </a:rPr>
              <a:t>Seafaring history, </a:t>
            </a:r>
            <a:r>
              <a:rPr lang="en-GB" altLang="en-US" sz="1100" b="1" dirty="0">
                <a:solidFill>
                  <a:srgbClr val="0070C0"/>
                </a:solidFill>
                <a:latin typeface="Arial" panose="020B0604020202020204" pitchFamily="34" charset="0"/>
                <a:ea typeface="Microsoft YaHei" panose="020B0503020204020204" pitchFamily="34" charset="-122"/>
              </a:rPr>
              <a:t>Geography: </a:t>
            </a:r>
            <a:r>
              <a:rPr lang="en-GB" altLang="en-US" sz="1100" dirty="0">
                <a:solidFill>
                  <a:srgbClr val="0070C0"/>
                </a:solidFill>
                <a:latin typeface="Arial" panose="020B0604020202020204" pitchFamily="34" charset="0"/>
                <a:ea typeface="Microsoft YaHei" panose="020B0503020204020204" pitchFamily="34" charset="-122"/>
              </a:rPr>
              <a:t>World maps, </a:t>
            </a:r>
            <a:r>
              <a:rPr lang="en-GB" altLang="en-US" sz="1100" b="1" dirty="0">
                <a:solidFill>
                  <a:srgbClr val="0070C0"/>
                </a:solidFill>
                <a:latin typeface="Arial" panose="020B0604020202020204" pitchFamily="34" charset="0"/>
                <a:ea typeface="Microsoft YaHei" panose="020B0503020204020204" pitchFamily="34" charset="-122"/>
              </a:rPr>
              <a:t>PSHE: </a:t>
            </a:r>
            <a:r>
              <a:rPr lang="en-GB" altLang="en-US" sz="1100" dirty="0">
                <a:solidFill>
                  <a:srgbClr val="0070C0"/>
                </a:solidFill>
                <a:latin typeface="Arial" panose="020B0604020202020204" pitchFamily="34" charset="0"/>
                <a:ea typeface="Microsoft YaHei" panose="020B0503020204020204" pitchFamily="34" charset="-122"/>
              </a:rPr>
              <a:t>Loyalty and integrity</a:t>
            </a:r>
          </a:p>
        </p:txBody>
      </p:sp>
      <p:sp>
        <p:nvSpPr>
          <p:cNvPr id="22" name="Subtitle 2">
            <a:extLst>
              <a:ext uri="{FF2B5EF4-FFF2-40B4-BE49-F238E27FC236}">
                <a16:creationId xmlns:a16="http://schemas.microsoft.com/office/drawing/2014/main" id="{E45B0BE4-0763-FC4D-B79B-C21C5CE42B91}"/>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Treasure Island Narrative</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F88F399E-E77F-2DA7-2A3C-ADFF31CA625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12</a:t>
            </a:r>
            <a:endParaRPr lang="en-GB" sz="1200" dirty="0"/>
          </a:p>
        </p:txBody>
      </p:sp>
    </p:spTree>
    <p:extLst>
      <p:ext uri="{BB962C8B-B14F-4D97-AF65-F5344CB8AC3E}">
        <p14:creationId xmlns:p14="http://schemas.microsoft.com/office/powerpoint/2010/main" val="98512877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1098285" y="1182777"/>
            <a:ext cx="9857423" cy="4912783"/>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All at once, a riotous hubbub began below and the barrel was on the move. He gripped the smooth sides and desperately hoped he wouldn’t fall out.</a:t>
            </a:r>
          </a:p>
          <a:p>
            <a:pPr>
              <a:spcBef>
                <a:spcPts val="800"/>
              </a:spcBef>
              <a:buFontTx/>
              <a:buNone/>
            </a:pPr>
            <a:r>
              <a:rPr lang="en-GB" altLang="en-US" sz="1650" dirty="0">
                <a:solidFill>
                  <a:srgbClr val="3E3F41"/>
                </a:solidFill>
              </a:rPr>
              <a:t>“Last one, matey!” he heard a voice cry out.</a:t>
            </a:r>
          </a:p>
          <a:p>
            <a:pPr>
              <a:spcBef>
                <a:spcPts val="800"/>
              </a:spcBef>
              <a:buFontTx/>
              <a:buNone/>
            </a:pPr>
            <a:r>
              <a:rPr lang="en-GB" altLang="en-US" sz="1650" dirty="0">
                <a:solidFill>
                  <a:srgbClr val="3E3F41"/>
                </a:solidFill>
              </a:rPr>
              <a:t>The heavy cask was rolled and bounced and jolted into position in the hold of the ship. Jim listened intently as the footsteps of the crew faded up the steps. As soon as he felt it was safe, he was out of the barrel and up the steps as nimbly as a spring lamb. He paused.</a:t>
            </a:r>
          </a:p>
          <a:p>
            <a:pPr>
              <a:spcBef>
                <a:spcPts val="800"/>
              </a:spcBef>
              <a:buFontTx/>
              <a:buNone/>
            </a:pPr>
            <a:r>
              <a:rPr lang="en-GB" altLang="en-US" sz="1650" dirty="0">
                <a:solidFill>
                  <a:srgbClr val="3E3F41"/>
                </a:solidFill>
              </a:rPr>
              <a:t>Gruff voices were getting louder. Someone was coming. He must hide. He clambered over sacks and crouched on the steps behind an open door before realising that he was looking at all the treasure from his mistress’s house spilling out of the brimming chest. Before he could find a better place to hide, he heard heavy footsteps approaching and Black Jack himself strode</a:t>
            </a:r>
            <a:br>
              <a:rPr lang="en-GB" altLang="en-US" sz="1650" dirty="0">
                <a:solidFill>
                  <a:srgbClr val="3E3F41"/>
                </a:solidFill>
              </a:rPr>
            </a:br>
            <a:r>
              <a:rPr lang="en-GB" altLang="en-US" sz="1650" dirty="0">
                <a:solidFill>
                  <a:srgbClr val="3E3F41"/>
                </a:solidFill>
              </a:rPr>
              <a:t>into the room. Jim held his breath. He dare not move a muscle.</a:t>
            </a:r>
          </a:p>
          <a:p>
            <a:pPr>
              <a:spcBef>
                <a:spcPts val="800"/>
              </a:spcBef>
              <a:buFontTx/>
              <a:buNone/>
            </a:pPr>
            <a:r>
              <a:rPr lang="en-GB" altLang="en-US" sz="1650" dirty="0">
                <a:solidFill>
                  <a:srgbClr val="3E3F41"/>
                </a:solidFill>
              </a:rPr>
              <a:t>Seeing this large, burly man, his skin leathery and tanned, his black beard</a:t>
            </a:r>
            <a:br>
              <a:rPr lang="en-GB" altLang="en-US" sz="1650" dirty="0">
                <a:solidFill>
                  <a:srgbClr val="3E3F41"/>
                </a:solidFill>
              </a:rPr>
            </a:br>
            <a:r>
              <a:rPr lang="en-GB" altLang="en-US" sz="1650" dirty="0">
                <a:solidFill>
                  <a:srgbClr val="3E3F41"/>
                </a:solidFill>
              </a:rPr>
              <a:t>and wild eyes staring madly around, Jim gaped in horror. Black Jack raised</a:t>
            </a:r>
            <a:br>
              <a:rPr lang="en-GB" altLang="en-US" sz="1650" dirty="0">
                <a:solidFill>
                  <a:srgbClr val="3E3F41"/>
                </a:solidFill>
              </a:rPr>
            </a:br>
            <a:r>
              <a:rPr lang="en-GB" altLang="en-US" sz="1650" dirty="0">
                <a:solidFill>
                  <a:srgbClr val="3E3F41"/>
                </a:solidFill>
              </a:rPr>
              <a:t>his right hand. In it was the diamond necklace, glinting in the lamplight.</a:t>
            </a:r>
          </a:p>
          <a:p>
            <a:pPr>
              <a:spcBef>
                <a:spcPts val="800"/>
              </a:spcBef>
              <a:buFontTx/>
              <a:buNone/>
            </a:pPr>
            <a:r>
              <a:rPr lang="en-GB" altLang="en-US" sz="1650" dirty="0">
                <a:solidFill>
                  <a:srgbClr val="3E3F41"/>
                </a:solidFill>
              </a:rPr>
              <a:t>“Aye, we will share the treasure, lads,” he muttered under his breath to</a:t>
            </a:r>
            <a:br>
              <a:rPr lang="en-GB" altLang="en-US" sz="1650" dirty="0">
                <a:solidFill>
                  <a:srgbClr val="3E3F41"/>
                </a:solidFill>
              </a:rPr>
            </a:br>
            <a:r>
              <a:rPr lang="en-GB" altLang="en-US" sz="1650" dirty="0">
                <a:solidFill>
                  <a:srgbClr val="3E3F41"/>
                </a:solidFill>
              </a:rPr>
              <a:t>no one in particular, “But not a man among you will get your hands</a:t>
            </a:r>
            <a:br>
              <a:rPr lang="en-GB" altLang="en-US" sz="1650" dirty="0">
                <a:solidFill>
                  <a:srgbClr val="3E3F41"/>
                </a:solidFill>
              </a:rPr>
            </a:br>
            <a:r>
              <a:rPr lang="en-GB" altLang="en-US" sz="1650" dirty="0">
                <a:solidFill>
                  <a:srgbClr val="3E3F41"/>
                </a:solidFill>
              </a:rPr>
              <a:t>on this little beauty.”</a:t>
            </a:r>
          </a:p>
          <a:p>
            <a:pPr>
              <a:spcBef>
                <a:spcPts val="800"/>
              </a:spcBef>
              <a:buFontTx/>
              <a:buNone/>
            </a:pPr>
            <a:endParaRPr lang="en-GB" altLang="en-US" sz="1650" dirty="0">
              <a:solidFill>
                <a:srgbClr val="3E3F41"/>
              </a:solidFill>
            </a:endParaRPr>
          </a:p>
        </p:txBody>
      </p:sp>
      <p:pic>
        <p:nvPicPr>
          <p:cNvPr id="9" name="Picture 8">
            <a:extLst>
              <a:ext uri="{FF2B5EF4-FFF2-40B4-BE49-F238E27FC236}">
                <a16:creationId xmlns:a16="http://schemas.microsoft.com/office/drawing/2014/main" id="{C455C6FD-B3C3-394B-80B4-0D5381E98E3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699619" y="3970126"/>
            <a:ext cx="2256089" cy="192961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212FA0D-F975-F19F-5D22-0BF1FD4CE20C}"/>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a:t>
            </a:r>
          </a:p>
        </p:txBody>
      </p:sp>
      <p:sp>
        <p:nvSpPr>
          <p:cNvPr id="5" name="Rectangle 5">
            <a:extLst>
              <a:ext uri="{FF2B5EF4-FFF2-40B4-BE49-F238E27FC236}">
                <a16:creationId xmlns:a16="http://schemas.microsoft.com/office/drawing/2014/main" id="{F6061D81-EE77-3842-1248-03290459DEE7}"/>
              </a:ext>
            </a:extLst>
          </p:cNvPr>
          <p:cNvSpPr>
            <a:spLocks noChangeArrowheads="1"/>
          </p:cNvSpPr>
          <p:nvPr/>
        </p:nvSpPr>
        <p:spPr bwMode="auto">
          <a:xfrm>
            <a:off x="554805" y="484449"/>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7" name="Rectangle 5">
            <a:extLst>
              <a:ext uri="{FF2B5EF4-FFF2-40B4-BE49-F238E27FC236}">
                <a16:creationId xmlns:a16="http://schemas.microsoft.com/office/drawing/2014/main" id="{758B561D-F445-1290-BFC8-69FE9E96752C}"/>
              </a:ext>
            </a:extLst>
          </p:cNvPr>
          <p:cNvSpPr>
            <a:spLocks noChangeArrowheads="1"/>
          </p:cNvSpPr>
          <p:nvPr/>
        </p:nvSpPr>
        <p:spPr bwMode="auto">
          <a:xfrm>
            <a:off x="7456348" y="528651"/>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8" name="Text Box 8">
            <a:extLst>
              <a:ext uri="{FF2B5EF4-FFF2-40B4-BE49-F238E27FC236}">
                <a16:creationId xmlns:a16="http://schemas.microsoft.com/office/drawing/2014/main" id="{8D173456-3A0B-FF47-A512-B8D9C4FF4A05}"/>
              </a:ext>
            </a:extLst>
          </p:cNvPr>
          <p:cNvSpPr txBox="1">
            <a:spLocks noChangeArrowheads="1"/>
          </p:cNvSpPr>
          <p:nvPr/>
        </p:nvSpPr>
        <p:spPr bwMode="auto">
          <a:xfrm>
            <a:off x="0" y="6032000"/>
            <a:ext cx="1219199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US" altLang="en-US" sz="1200" dirty="0">
                <a:solidFill>
                  <a:srgbClr val="3E3F41"/>
                </a:solidFill>
                <a:sym typeface="Wingdings" panose="05000000000000000000" pitchFamily="2" charset="2"/>
              </a:rPr>
              <a:t></a:t>
            </a:r>
            <a:r>
              <a:rPr lang="en-US" altLang="en-US" dirty="0">
                <a:solidFill>
                  <a:srgbClr val="3E3F41"/>
                </a:solidFill>
                <a:sym typeface="Wingdings" panose="05000000000000000000" pitchFamily="2" charset="2"/>
              </a:rPr>
              <a:t> 3 </a:t>
            </a:r>
            <a:r>
              <a:rPr lang="en-US" altLang="en-US" sz="1200" dirty="0">
                <a:solidFill>
                  <a:srgbClr val="3E3F41"/>
                </a:solidFill>
                <a:sym typeface="Wingdings" panose="05000000000000000000" pitchFamily="2" charset="2"/>
              </a:rPr>
              <a:t></a:t>
            </a:r>
          </a:p>
        </p:txBody>
      </p:sp>
      <p:sp>
        <p:nvSpPr>
          <p:cNvPr id="2" name="TextBox 1">
            <a:extLst>
              <a:ext uri="{FF2B5EF4-FFF2-40B4-BE49-F238E27FC236}">
                <a16:creationId xmlns:a16="http://schemas.microsoft.com/office/drawing/2014/main" id="{47ED7758-4B4E-3E92-200F-43D7E3FF8F7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120</a:t>
            </a:r>
            <a:endParaRPr lang="en-GB" sz="1200" dirty="0"/>
          </a:p>
        </p:txBody>
      </p:sp>
    </p:spTree>
    <p:extLst>
      <p:ext uri="{BB962C8B-B14F-4D97-AF65-F5344CB8AC3E}">
        <p14:creationId xmlns:p14="http://schemas.microsoft.com/office/powerpoint/2010/main" val="374707989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ggle, accessory, chain&#10;&#10;Description automatically generated">
            <a:extLst>
              <a:ext uri="{FF2B5EF4-FFF2-40B4-BE49-F238E27FC236}">
                <a16:creationId xmlns:a16="http://schemas.microsoft.com/office/drawing/2014/main" id="{F5F5224F-91F9-184D-B53B-62527A848C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68510" y="1519532"/>
            <a:ext cx="1800295" cy="1744036"/>
          </a:xfrm>
          <a:prstGeom prst="rect">
            <a:avLst/>
          </a:prstGeom>
        </p:spPr>
      </p:pic>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1167288" y="1158924"/>
            <a:ext cx="9857423" cy="4912783"/>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He turned it over in his hand and the expression on his face changed to one of puzzlement.</a:t>
            </a:r>
            <a:br>
              <a:rPr lang="en-GB" altLang="en-US" sz="1650" dirty="0">
                <a:solidFill>
                  <a:srgbClr val="3E3F41"/>
                </a:solidFill>
              </a:rPr>
            </a:br>
            <a:r>
              <a:rPr lang="en-GB" altLang="en-US" sz="1650" dirty="0">
                <a:solidFill>
                  <a:srgbClr val="3E3F41"/>
                </a:solidFill>
              </a:rPr>
              <a:t>What had he seen? Just then, a call came from above. Jack wound the necklace</a:t>
            </a:r>
            <a:br>
              <a:rPr lang="en-GB" altLang="en-US" sz="1650" dirty="0">
                <a:solidFill>
                  <a:srgbClr val="3E3F41"/>
                </a:solidFill>
              </a:rPr>
            </a:br>
            <a:r>
              <a:rPr lang="en-GB" altLang="en-US" sz="1650" dirty="0">
                <a:solidFill>
                  <a:srgbClr val="3E3F41"/>
                </a:solidFill>
              </a:rPr>
              <a:t>around his pistol and strode out on to the deck.</a:t>
            </a:r>
          </a:p>
          <a:p>
            <a:pPr>
              <a:spcBef>
                <a:spcPts val="800"/>
              </a:spcBef>
              <a:buFontTx/>
              <a:buNone/>
            </a:pPr>
            <a:r>
              <a:rPr lang="en-GB" altLang="en-US" sz="1650" dirty="0">
                <a:solidFill>
                  <a:srgbClr val="3E3F41"/>
                </a:solidFill>
              </a:rPr>
              <a:t>The Old Jamaica was almost ship-shape. Soon, they would be out at sea. Jim dare</a:t>
            </a:r>
            <a:br>
              <a:rPr lang="en-GB" altLang="en-US" sz="1650" dirty="0">
                <a:solidFill>
                  <a:srgbClr val="3E3F41"/>
                </a:solidFill>
              </a:rPr>
            </a:br>
            <a:r>
              <a:rPr lang="en-GB" altLang="en-US" sz="1650" dirty="0">
                <a:solidFill>
                  <a:srgbClr val="3E3F41"/>
                </a:solidFill>
              </a:rPr>
              <a:t>not wait any longer. He stole silently up on to the deck, sneaked behind the treasure</a:t>
            </a:r>
            <a:br>
              <a:rPr lang="en-GB" altLang="en-US" sz="1650" dirty="0">
                <a:solidFill>
                  <a:srgbClr val="3E3F41"/>
                </a:solidFill>
              </a:rPr>
            </a:br>
            <a:r>
              <a:rPr lang="en-GB" altLang="en-US" sz="1650" dirty="0">
                <a:solidFill>
                  <a:srgbClr val="3E3F41"/>
                </a:solidFill>
              </a:rPr>
              <a:t>chest and pulled himself up into the rigging. Luckily, a sail had been raised and he</a:t>
            </a:r>
            <a:br>
              <a:rPr lang="en-GB" altLang="en-US" sz="1650" dirty="0">
                <a:solidFill>
                  <a:srgbClr val="3E3F41"/>
                </a:solidFill>
              </a:rPr>
            </a:br>
            <a:r>
              <a:rPr lang="en-GB" altLang="en-US" sz="1650" dirty="0">
                <a:solidFill>
                  <a:srgbClr val="3E3F41"/>
                </a:solidFill>
              </a:rPr>
              <a:t>managed to stay out of sight as he cautiously crawled higher. He wound a rope</a:t>
            </a:r>
            <a:br>
              <a:rPr lang="en-GB" altLang="en-US" sz="1650" dirty="0">
                <a:solidFill>
                  <a:srgbClr val="3E3F41"/>
                </a:solidFill>
              </a:rPr>
            </a:br>
            <a:r>
              <a:rPr lang="en-GB" altLang="en-US" sz="1650" dirty="0">
                <a:solidFill>
                  <a:srgbClr val="3E3F41"/>
                </a:solidFill>
              </a:rPr>
              <a:t>around his wrist, pulled his catapult carefully from his pocket and loaded it</a:t>
            </a:r>
            <a:br>
              <a:rPr lang="en-GB" altLang="en-US" sz="1650" dirty="0">
                <a:solidFill>
                  <a:srgbClr val="3E3F41"/>
                </a:solidFill>
              </a:rPr>
            </a:br>
            <a:r>
              <a:rPr lang="en-GB" altLang="en-US" sz="1650" dirty="0">
                <a:solidFill>
                  <a:srgbClr val="3E3F41"/>
                </a:solidFill>
              </a:rPr>
              <a:t>with a heavy pebble.</a:t>
            </a:r>
          </a:p>
          <a:p>
            <a:pPr>
              <a:spcBef>
                <a:spcPts val="800"/>
              </a:spcBef>
              <a:buFontTx/>
              <a:buNone/>
            </a:pPr>
            <a:r>
              <a:rPr lang="en-GB" altLang="en-US" sz="1650" dirty="0">
                <a:solidFill>
                  <a:srgbClr val="3E3F41"/>
                </a:solidFill>
              </a:rPr>
              <a:t>He aimed the catapult directly at Black Jack’s head. There was not a moment to lose. He had to do it now.  </a:t>
            </a:r>
          </a:p>
          <a:p>
            <a:pPr>
              <a:spcBef>
                <a:spcPts val="800"/>
              </a:spcBef>
              <a:buFontTx/>
              <a:buNone/>
            </a:pPr>
            <a:r>
              <a:rPr lang="en-GB" altLang="en-US" sz="1650" dirty="0">
                <a:solidFill>
                  <a:srgbClr val="3E3F41"/>
                </a:solidFill>
              </a:rPr>
              <a:t>At the very instant he released the pebble, Black Jack turned, as if in slow motion, and Jim’s heart was in his mouth. But the low sun had blinded him and the pebble struck him on the forehead before he even had time to draw his pistol. He stumbled backwards, and the necklace fell from his pistol and rolled across the deck. Jim launched himself forward and swung down to the deck on the rope. Swiftly, before Black Jack could steady himself, he grabbed the necklace and ran towards the gangplank, not really knowing what his next move would be. He just knew he had to escape from this terrifying pirate. Behind him, he could hear his angry, thunderous voice, quivering with fury.</a:t>
            </a:r>
          </a:p>
        </p:txBody>
      </p:sp>
      <p:sp>
        <p:nvSpPr>
          <p:cNvPr id="3" name="Subtitle 2">
            <a:extLst>
              <a:ext uri="{FF2B5EF4-FFF2-40B4-BE49-F238E27FC236}">
                <a16:creationId xmlns:a16="http://schemas.microsoft.com/office/drawing/2014/main" id="{0E0CD03C-DA23-9F55-A043-17145AAC39BB}"/>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a:t>
            </a:r>
          </a:p>
        </p:txBody>
      </p:sp>
      <p:sp>
        <p:nvSpPr>
          <p:cNvPr id="6" name="Rectangle 5">
            <a:extLst>
              <a:ext uri="{FF2B5EF4-FFF2-40B4-BE49-F238E27FC236}">
                <a16:creationId xmlns:a16="http://schemas.microsoft.com/office/drawing/2014/main" id="{087B241F-216B-A8CF-0B29-EC5FDAD9D768}"/>
              </a:ext>
            </a:extLst>
          </p:cNvPr>
          <p:cNvSpPr>
            <a:spLocks noChangeArrowheads="1"/>
          </p:cNvSpPr>
          <p:nvPr/>
        </p:nvSpPr>
        <p:spPr bwMode="auto">
          <a:xfrm>
            <a:off x="554805" y="484449"/>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8" name="Rectangle 5">
            <a:extLst>
              <a:ext uri="{FF2B5EF4-FFF2-40B4-BE49-F238E27FC236}">
                <a16:creationId xmlns:a16="http://schemas.microsoft.com/office/drawing/2014/main" id="{25EC0EE2-4492-0C57-C45C-161481208888}"/>
              </a:ext>
            </a:extLst>
          </p:cNvPr>
          <p:cNvSpPr>
            <a:spLocks noChangeArrowheads="1"/>
          </p:cNvSpPr>
          <p:nvPr/>
        </p:nvSpPr>
        <p:spPr bwMode="auto">
          <a:xfrm>
            <a:off x="7456348" y="528651"/>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9" name="Text Box 8">
            <a:extLst>
              <a:ext uri="{FF2B5EF4-FFF2-40B4-BE49-F238E27FC236}">
                <a16:creationId xmlns:a16="http://schemas.microsoft.com/office/drawing/2014/main" id="{94F4919E-47FF-AD43-82AD-2BA8CBBE35CB}"/>
              </a:ext>
            </a:extLst>
          </p:cNvPr>
          <p:cNvSpPr txBox="1">
            <a:spLocks noChangeArrowheads="1"/>
          </p:cNvSpPr>
          <p:nvPr/>
        </p:nvSpPr>
        <p:spPr bwMode="auto">
          <a:xfrm>
            <a:off x="0" y="6032000"/>
            <a:ext cx="1219199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US" altLang="en-US" sz="1200" dirty="0">
                <a:solidFill>
                  <a:srgbClr val="3E3F41"/>
                </a:solidFill>
                <a:sym typeface="Wingdings" panose="05000000000000000000" pitchFamily="2" charset="2"/>
              </a:rPr>
              <a:t></a:t>
            </a:r>
            <a:r>
              <a:rPr lang="en-US" altLang="en-US" dirty="0">
                <a:solidFill>
                  <a:srgbClr val="3E3F41"/>
                </a:solidFill>
                <a:sym typeface="Wingdings" panose="05000000000000000000" pitchFamily="2" charset="2"/>
              </a:rPr>
              <a:t> 4 </a:t>
            </a:r>
            <a:r>
              <a:rPr lang="en-US" altLang="en-US" sz="1200" dirty="0">
                <a:solidFill>
                  <a:srgbClr val="3E3F41"/>
                </a:solidFill>
                <a:sym typeface="Wingdings" panose="05000000000000000000" pitchFamily="2" charset="2"/>
              </a:rPr>
              <a:t></a:t>
            </a:r>
          </a:p>
        </p:txBody>
      </p:sp>
      <p:sp>
        <p:nvSpPr>
          <p:cNvPr id="2" name="TextBox 1">
            <a:extLst>
              <a:ext uri="{FF2B5EF4-FFF2-40B4-BE49-F238E27FC236}">
                <a16:creationId xmlns:a16="http://schemas.microsoft.com/office/drawing/2014/main" id="{5F2D3DCE-8AAB-07BA-CBCC-13F3C69C205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121</a:t>
            </a:r>
            <a:endParaRPr lang="en-GB" sz="1200" dirty="0"/>
          </a:p>
        </p:txBody>
      </p:sp>
    </p:spTree>
    <p:extLst>
      <p:ext uri="{BB962C8B-B14F-4D97-AF65-F5344CB8AC3E}">
        <p14:creationId xmlns:p14="http://schemas.microsoft.com/office/powerpoint/2010/main" val="106844532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1A508062-7748-9742-AEE5-C4E2232914D2}"/>
              </a:ext>
            </a:extLst>
          </p:cNvPr>
          <p:cNvSpPr>
            <a:spLocks noChangeArrowheads="1"/>
          </p:cNvSpPr>
          <p:nvPr/>
        </p:nvSpPr>
        <p:spPr bwMode="auto">
          <a:xfrm>
            <a:off x="1167288" y="1167995"/>
            <a:ext cx="9857423" cy="4912783"/>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800"/>
              </a:spcBef>
              <a:buFontTx/>
              <a:buNone/>
            </a:pPr>
            <a:r>
              <a:rPr lang="en-GB" altLang="en-US" sz="1650" dirty="0">
                <a:solidFill>
                  <a:srgbClr val="3E3F41"/>
                </a:solidFill>
              </a:rPr>
              <a:t>All at once, he was surrounded. His arms were pinned against his sides and scarred, angry faces loomed in front of him. He could see blackened teeth, eye patches and earrings and knew he had breathed his last. He knew what pirates did as punishments. His legs gave way beneath him as his eyes closed and he shuddered in fear.</a:t>
            </a:r>
          </a:p>
          <a:p>
            <a:pPr>
              <a:spcBef>
                <a:spcPts val="800"/>
              </a:spcBef>
              <a:buFontTx/>
              <a:buNone/>
            </a:pPr>
            <a:r>
              <a:rPr lang="en-GB" altLang="en-US" sz="1650" dirty="0">
                <a:solidFill>
                  <a:srgbClr val="3E3F41"/>
                </a:solidFill>
              </a:rPr>
              <a:t>Suddenly, a musket shot rang out. His arms were released. He fell to his knees on the deck and was too petrified to open his eyes, but his hand stayed clenched around the diamond necklace. When he finally dared to open his eyes, he saw Black Jack in front of him, but he was not alone. Jim almost fainted with relief. The famous blue and gold attire of King George’s Navy were on either side of the infamous pirate.</a:t>
            </a:r>
          </a:p>
          <a:p>
            <a:pPr>
              <a:spcBef>
                <a:spcPts val="800"/>
              </a:spcBef>
              <a:buFontTx/>
              <a:buNone/>
            </a:pPr>
            <a:r>
              <a:rPr lang="en-GB" altLang="en-US" sz="1650" dirty="0">
                <a:solidFill>
                  <a:srgbClr val="3E3F41"/>
                </a:solidFill>
              </a:rPr>
              <a:t>“Well done, lad,” said one of them, helping him to his feet. “We’ve been after this lot for a long time and now we have caught them red-handed thanks to your bravery, and this notorious fellow will be executed for his crimes.”</a:t>
            </a:r>
          </a:p>
          <a:p>
            <a:pPr>
              <a:spcBef>
                <a:spcPts val="800"/>
              </a:spcBef>
              <a:buFontTx/>
              <a:buNone/>
            </a:pPr>
            <a:r>
              <a:rPr lang="en-GB" altLang="en-US" sz="1650" dirty="0">
                <a:solidFill>
                  <a:srgbClr val="3E3F41"/>
                </a:solidFill>
              </a:rPr>
              <a:t>“But how…?” Jim began, then saw, on the harbour side, the familiar face of his mistress, and he realised what had happened. She must have alerted the Navy when she noticed that Jim had disappeared.  </a:t>
            </a:r>
          </a:p>
          <a:p>
            <a:pPr>
              <a:spcBef>
                <a:spcPts val="800"/>
              </a:spcBef>
              <a:buFontTx/>
              <a:buNone/>
            </a:pPr>
            <a:r>
              <a:rPr lang="en-GB" altLang="en-US" sz="1650" dirty="0">
                <a:solidFill>
                  <a:srgbClr val="3E3F41"/>
                </a:solidFill>
              </a:rPr>
              <a:t>He ran triumphantly towards her, his hand raised in victory, still clutching the diamond necklace, safe in the knowledge that the identity of his beloved Lady Camilla had remained a secret which he would keep forever.  </a:t>
            </a:r>
          </a:p>
        </p:txBody>
      </p:sp>
      <p:sp>
        <p:nvSpPr>
          <p:cNvPr id="3" name="Subtitle 2">
            <a:extLst>
              <a:ext uri="{FF2B5EF4-FFF2-40B4-BE49-F238E27FC236}">
                <a16:creationId xmlns:a16="http://schemas.microsoft.com/office/drawing/2014/main" id="{C9A209BE-8BF9-E2C9-5B93-80485572A1CB}"/>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Pirate Treasure</a:t>
            </a:r>
          </a:p>
        </p:txBody>
      </p:sp>
      <p:sp>
        <p:nvSpPr>
          <p:cNvPr id="6" name="Rectangle 5">
            <a:extLst>
              <a:ext uri="{FF2B5EF4-FFF2-40B4-BE49-F238E27FC236}">
                <a16:creationId xmlns:a16="http://schemas.microsoft.com/office/drawing/2014/main" id="{83102B4C-D640-F28C-7910-13C8E5866143}"/>
              </a:ext>
            </a:extLst>
          </p:cNvPr>
          <p:cNvSpPr>
            <a:spLocks noChangeArrowheads="1"/>
          </p:cNvSpPr>
          <p:nvPr/>
        </p:nvSpPr>
        <p:spPr bwMode="auto">
          <a:xfrm>
            <a:off x="554805" y="484449"/>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8" name="Rectangle 5">
            <a:extLst>
              <a:ext uri="{FF2B5EF4-FFF2-40B4-BE49-F238E27FC236}">
                <a16:creationId xmlns:a16="http://schemas.microsoft.com/office/drawing/2014/main" id="{2DE8528B-221A-9114-E4CC-8B7DEA2DF3DA}"/>
              </a:ext>
            </a:extLst>
          </p:cNvPr>
          <p:cNvSpPr>
            <a:spLocks noChangeArrowheads="1"/>
          </p:cNvSpPr>
          <p:nvPr/>
        </p:nvSpPr>
        <p:spPr bwMode="auto">
          <a:xfrm>
            <a:off x="7456348" y="528651"/>
            <a:ext cx="44384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US" altLang="en-US" sz="3000" dirty="0">
                <a:sym typeface="Wingdings" panose="05000000000000000000" pitchFamily="2" charset="2"/>
              </a:rPr>
              <a:t>           </a:t>
            </a:r>
          </a:p>
        </p:txBody>
      </p:sp>
      <p:sp>
        <p:nvSpPr>
          <p:cNvPr id="7" name="Text Box 8">
            <a:extLst>
              <a:ext uri="{FF2B5EF4-FFF2-40B4-BE49-F238E27FC236}">
                <a16:creationId xmlns:a16="http://schemas.microsoft.com/office/drawing/2014/main" id="{9A9DD937-572D-9E4A-BF29-9244B83845BA}"/>
              </a:ext>
            </a:extLst>
          </p:cNvPr>
          <p:cNvSpPr txBox="1">
            <a:spLocks noChangeArrowheads="1"/>
          </p:cNvSpPr>
          <p:nvPr/>
        </p:nvSpPr>
        <p:spPr bwMode="auto">
          <a:xfrm>
            <a:off x="0" y="6032000"/>
            <a:ext cx="1219199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US" altLang="en-US" sz="1200" dirty="0">
                <a:solidFill>
                  <a:srgbClr val="3E3F41"/>
                </a:solidFill>
                <a:sym typeface="Wingdings" panose="05000000000000000000" pitchFamily="2" charset="2"/>
              </a:rPr>
              <a:t></a:t>
            </a:r>
            <a:r>
              <a:rPr lang="en-US" altLang="en-US" dirty="0">
                <a:solidFill>
                  <a:srgbClr val="3E3F41"/>
                </a:solidFill>
                <a:sym typeface="Wingdings" panose="05000000000000000000" pitchFamily="2" charset="2"/>
              </a:rPr>
              <a:t> 5 </a:t>
            </a:r>
            <a:r>
              <a:rPr lang="en-US" altLang="en-US" sz="1200" dirty="0">
                <a:solidFill>
                  <a:srgbClr val="3E3F41"/>
                </a:solidFill>
                <a:sym typeface="Wingdings" panose="05000000000000000000" pitchFamily="2" charset="2"/>
              </a:rPr>
              <a:t></a:t>
            </a:r>
          </a:p>
        </p:txBody>
      </p:sp>
      <p:sp>
        <p:nvSpPr>
          <p:cNvPr id="2" name="TextBox 1">
            <a:extLst>
              <a:ext uri="{FF2B5EF4-FFF2-40B4-BE49-F238E27FC236}">
                <a16:creationId xmlns:a16="http://schemas.microsoft.com/office/drawing/2014/main" id="{B230C0D6-3ED4-396D-FA9D-0E9C4B7CCE8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122</a:t>
            </a:r>
            <a:endParaRPr lang="en-GB" sz="1200" dirty="0"/>
          </a:p>
        </p:txBody>
      </p:sp>
    </p:spTree>
    <p:extLst>
      <p:ext uri="{BB962C8B-B14F-4D97-AF65-F5344CB8AC3E}">
        <p14:creationId xmlns:p14="http://schemas.microsoft.com/office/powerpoint/2010/main" val="112531904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8850BC-C7E3-BE44-9FDF-27B8391778B2}"/>
              </a:ext>
            </a:extLst>
          </p:cNvPr>
          <p:cNvPicPr>
            <a:picLocks noChangeAspect="1" noChangeArrowheads="1"/>
          </p:cNvPicPr>
          <p:nvPr/>
        </p:nvPicPr>
        <p:blipFill>
          <a:blip r:embed="rId3" cstate="email">
            <a:lum bright="6000"/>
            <a:extLst>
              <a:ext uri="{28A0092B-C50C-407E-A947-70E740481C1C}">
                <a14:useLocalDpi xmlns:a14="http://schemas.microsoft.com/office/drawing/2010/main"/>
              </a:ext>
            </a:extLst>
          </a:blip>
          <a:srcRect/>
          <a:stretch>
            <a:fillRect/>
          </a:stretch>
        </p:blipFill>
        <p:spPr bwMode="auto">
          <a:xfrm>
            <a:off x="2576558" y="792622"/>
            <a:ext cx="3441937" cy="52727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CA90665-2CA4-8E46-8819-E704299316FE}"/>
              </a:ext>
            </a:extLst>
          </p:cNvPr>
          <p:cNvPicPr>
            <a:picLocks noChangeAspect="1" noChangeArrowheads="1"/>
          </p:cNvPicPr>
          <p:nvPr/>
        </p:nvPicPr>
        <p:blipFill>
          <a:blip r:embed="rId4" cstate="email">
            <a:lum bright="6000"/>
            <a:extLst>
              <a:ext uri="{28A0092B-C50C-407E-A947-70E740481C1C}">
                <a14:useLocalDpi xmlns:a14="http://schemas.microsoft.com/office/drawing/2010/main"/>
              </a:ext>
            </a:extLst>
          </a:blip>
          <a:srcRect/>
          <a:stretch>
            <a:fillRect/>
          </a:stretch>
        </p:blipFill>
        <p:spPr bwMode="auto">
          <a:xfrm>
            <a:off x="6018495" y="792622"/>
            <a:ext cx="3369925" cy="527275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5DF5224-DF5F-C66C-9B5F-A0D8247701C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123</a:t>
            </a:r>
            <a:endParaRPr lang="en-GB" sz="1200" dirty="0"/>
          </a:p>
        </p:txBody>
      </p:sp>
    </p:spTree>
    <p:extLst>
      <p:ext uri="{BB962C8B-B14F-4D97-AF65-F5344CB8AC3E}">
        <p14:creationId xmlns:p14="http://schemas.microsoft.com/office/powerpoint/2010/main" val="317568532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Treasure Island</a:t>
            </a:r>
          </a:p>
          <a:p>
            <a:pPr marL="0" indent="0" algn="ctr">
              <a:lnSpc>
                <a:spcPct val="100000"/>
              </a:lnSpc>
              <a:spcBef>
                <a:spcPts val="600"/>
              </a:spcBef>
              <a:buNone/>
            </a:pPr>
            <a:r>
              <a:rPr lang="en-GB" dirty="0">
                <a:solidFill>
                  <a:schemeClr val="bg1"/>
                </a:solidFill>
                <a:latin typeface="Comic Sans MS" panose="030F0702030302020204" pitchFamily="66" charset="0"/>
              </a:rPr>
              <a:t>Narrative</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Rectangle 9">
            <a:extLst>
              <a:ext uri="{FF2B5EF4-FFF2-40B4-BE49-F238E27FC236}">
                <a16:creationId xmlns:a16="http://schemas.microsoft.com/office/drawing/2014/main" id="{6A4DEC9C-06E1-7A4D-9515-B948DA14EF50}"/>
              </a:ext>
            </a:extLst>
          </p:cNvPr>
          <p:cNvSpPr/>
          <p:nvPr/>
        </p:nvSpPr>
        <p:spPr>
          <a:xfrm>
            <a:off x="1393794" y="2133600"/>
            <a:ext cx="937422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3" name="Group 2">
            <a:extLst>
              <a:ext uri="{FF2B5EF4-FFF2-40B4-BE49-F238E27FC236}">
                <a16:creationId xmlns:a16="http://schemas.microsoft.com/office/drawing/2014/main" id="{B5FAD259-CEDA-8F4B-B1A4-6662B7EFBA9F}"/>
              </a:ext>
            </a:extLst>
          </p:cNvPr>
          <p:cNvGrpSpPr/>
          <p:nvPr/>
        </p:nvGrpSpPr>
        <p:grpSpPr>
          <a:xfrm>
            <a:off x="1454585" y="2195713"/>
            <a:ext cx="9252638" cy="2757087"/>
            <a:chOff x="-13854" y="1915994"/>
            <a:chExt cx="12205854" cy="3637082"/>
          </a:xfrm>
        </p:grpSpPr>
        <p:pic>
          <p:nvPicPr>
            <p:cNvPr id="16" name="Picture 9">
              <a:extLst>
                <a:ext uri="{FF2B5EF4-FFF2-40B4-BE49-F238E27FC236}">
                  <a16:creationId xmlns:a16="http://schemas.microsoft.com/office/drawing/2014/main" id="{EF77FA4F-A5DB-1046-9FAF-5E9FDB7F57F7}"/>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3854" y="1915994"/>
              <a:ext cx="3704215" cy="363708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10">
              <a:extLst>
                <a:ext uri="{FF2B5EF4-FFF2-40B4-BE49-F238E27FC236}">
                  <a16:creationId xmlns:a16="http://schemas.microsoft.com/office/drawing/2014/main" id="{3064162B-6AD4-8D43-B764-02B128A2DB26}"/>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428"/>
            <a:stretch/>
          </p:blipFill>
          <p:spPr bwMode="auto">
            <a:xfrm>
              <a:off x="8487784" y="1937023"/>
              <a:ext cx="3704216" cy="361089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E029B215-916C-694C-BDF4-212A13E7F47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46"/>
            <a:stretch/>
          </p:blipFill>
          <p:spPr bwMode="auto">
            <a:xfrm>
              <a:off x="3769754" y="1915994"/>
              <a:ext cx="4624747" cy="36370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046807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A57858F-FE5E-724F-A2BE-C14DA06AC28B}"/>
              </a:ext>
            </a:extLst>
          </p:cNvPr>
          <p:cNvGrpSpPr/>
          <p:nvPr/>
        </p:nvGrpSpPr>
        <p:grpSpPr>
          <a:xfrm>
            <a:off x="3325085" y="810973"/>
            <a:ext cx="5534175" cy="1633494"/>
            <a:chOff x="-72027" y="1915994"/>
            <a:chExt cx="12322200" cy="3637082"/>
          </a:xfrm>
        </p:grpSpPr>
        <p:pic>
          <p:nvPicPr>
            <p:cNvPr id="18" name="Picture 9">
              <a:extLst>
                <a:ext uri="{FF2B5EF4-FFF2-40B4-BE49-F238E27FC236}">
                  <a16:creationId xmlns:a16="http://schemas.microsoft.com/office/drawing/2014/main" id="{5A0AC8A3-0987-E54B-A82C-DE3E605487C2}"/>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027" y="1915994"/>
              <a:ext cx="3704214" cy="363708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0">
              <a:extLst>
                <a:ext uri="{FF2B5EF4-FFF2-40B4-BE49-F238E27FC236}">
                  <a16:creationId xmlns:a16="http://schemas.microsoft.com/office/drawing/2014/main" id="{2715B3D5-FC4A-1B4C-A313-D2247F20A89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r="-428"/>
            <a:stretch/>
          </p:blipFill>
          <p:spPr bwMode="auto">
            <a:xfrm>
              <a:off x="8545957" y="1937024"/>
              <a:ext cx="3704216" cy="3610895"/>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CECE1578-42D8-0A42-9F77-5227863A706A}"/>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46"/>
            <a:stretch/>
          </p:blipFill>
          <p:spPr bwMode="auto">
            <a:xfrm>
              <a:off x="3769754" y="1915994"/>
              <a:ext cx="4624747" cy="363708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1" y="2754264"/>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6">
                  <a:extLst>
                    <a:ext uri="{A12FA001-AC4F-418D-AE19-62706E023703}">
                      <ahyp:hlinkClr xmlns:ahyp="http://schemas.microsoft.com/office/drawing/2018/hyperlinkcolor" val="tx"/>
                    </a:ext>
                  </a:extLst>
                </a:hlinkClick>
              </a:rPr>
              <a:t>https</a:t>
            </a:r>
            <a:r>
              <a:rPr lang="en-GB" altLang="en-US" sz="2000" dirty="0">
                <a:solidFill>
                  <a:srgbClr val="0070C0"/>
                </a:solidFill>
                <a:hlinkClick r:id="rId6">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0" y="4461781"/>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7">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11" name="Rectangle 12">
            <a:extLst>
              <a:ext uri="{FF2B5EF4-FFF2-40B4-BE49-F238E27FC236}">
                <a16:creationId xmlns:a16="http://schemas.microsoft.com/office/drawing/2014/main" id="{E6520F30-D7FC-F14D-876A-32B49D9765FD}"/>
              </a:ext>
            </a:extLst>
          </p:cNvPr>
          <p:cNvSpPr>
            <a:spLocks noChangeArrowheads="1"/>
          </p:cNvSpPr>
          <p:nvPr/>
        </p:nvSpPr>
        <p:spPr bwMode="auto">
          <a:xfrm>
            <a:off x="-1" y="5337593"/>
            <a:ext cx="1219199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000" dirty="0">
                <a:solidFill>
                  <a:srgbClr val="3E3F41"/>
                </a:solidFill>
                <a:latin typeface="Comic Sans MS" panose="030F0902030302020204" pitchFamily="66" charset="0"/>
              </a:rPr>
              <a:t>Free resources from Bob Cox @</a:t>
            </a:r>
            <a:br>
              <a:rPr lang="en-GB" altLang="en-US" sz="2000" dirty="0">
                <a:solidFill>
                  <a:srgbClr val="3E3F41"/>
                </a:solidFill>
                <a:latin typeface="Comic Sans MS" panose="030F0902030302020204" pitchFamily="66" charset="0"/>
              </a:rPr>
            </a:br>
            <a:r>
              <a:rPr lang="en-GB" altLang="en-US" sz="2000" u="sng" dirty="0">
                <a:solidFill>
                  <a:srgbClr val="0070C0"/>
                </a:solidFill>
                <a:latin typeface="Comic Sans MS" panose="030F0902030302020204" pitchFamily="66" charset="0"/>
              </a:rPr>
              <a:t>https://</a:t>
            </a:r>
            <a:r>
              <a:rPr lang="en-GB" altLang="en-US" sz="2000" u="sng" dirty="0" err="1">
                <a:solidFill>
                  <a:srgbClr val="0070C0"/>
                </a:solidFill>
                <a:latin typeface="Comic Sans MS" panose="030F0902030302020204" pitchFamily="66" charset="0"/>
              </a:rPr>
              <a:t>searchingforexcellence.co.uk</a:t>
            </a:r>
            <a:r>
              <a:rPr lang="en-GB" altLang="en-US" sz="2000" u="sng" dirty="0">
                <a:solidFill>
                  <a:srgbClr val="0070C0"/>
                </a:solidFill>
                <a:latin typeface="Comic Sans MS" panose="030F0902030302020204" pitchFamily="66" charset="0"/>
              </a:rPr>
              <a:t>/free-resources/</a:t>
            </a:r>
          </a:p>
        </p:txBody>
      </p:sp>
      <p:sp>
        <p:nvSpPr>
          <p:cNvPr id="5" name="TextBox 4">
            <a:extLst>
              <a:ext uri="{FF2B5EF4-FFF2-40B4-BE49-F238E27FC236}">
                <a16:creationId xmlns:a16="http://schemas.microsoft.com/office/drawing/2014/main" id="{CD463CE9-F3BF-BAAC-2AF5-04041F885983}"/>
              </a:ext>
            </a:extLst>
          </p:cNvPr>
          <p:cNvSpPr txBox="1"/>
          <p:nvPr/>
        </p:nvSpPr>
        <p:spPr>
          <a:xfrm>
            <a:off x="2" y="3833522"/>
            <a:ext cx="12191998" cy="984885"/>
          </a:xfrm>
          <a:prstGeom prst="rect">
            <a:avLst/>
          </a:prstGeom>
          <a:noFill/>
        </p:spPr>
        <p:txBody>
          <a:bodyPr wrap="square" rtlCol="0">
            <a:spAutoFit/>
          </a:bodyPr>
          <a:lstStyle/>
          <a:p>
            <a:pPr algn="ctr"/>
            <a:r>
              <a:rPr lang="en-GB" altLang="en-US" sz="2000" dirty="0">
                <a:solidFill>
                  <a:srgbClr val="414042"/>
                </a:solidFill>
                <a:latin typeface="Comic Sans MS" panose="030F0702030302020204" pitchFamily="66" charset="0"/>
              </a:rPr>
              <a:t>A full unit of work based on the Titanic is available from</a:t>
            </a:r>
          </a:p>
          <a:p>
            <a:pPr algn="ctr"/>
            <a:r>
              <a:rPr lang="en-GB" altLang="en-US" sz="2000" u="sng" dirty="0">
                <a:solidFill>
                  <a:srgbClr val="0070C0"/>
                </a:solidFill>
                <a:latin typeface="Comic Sans MS" panose="030F0902030302020204" pitchFamily="66" charset="0"/>
              </a:rPr>
              <a:t>https://</a:t>
            </a:r>
            <a:r>
              <a:rPr lang="en-GB" altLang="en-US" sz="2000" u="sng" dirty="0" err="1">
                <a:solidFill>
                  <a:srgbClr val="0070C0"/>
                </a:solidFill>
                <a:latin typeface="Comic Sans MS" panose="030F0902030302020204" pitchFamily="66" charset="0"/>
              </a:rPr>
              <a:t>www.teacher</a:t>
            </a:r>
            <a:r>
              <a:rPr lang="en-GB" altLang="en-US" sz="2000" u="sng" dirty="0">
                <a:solidFill>
                  <a:srgbClr val="0070C0"/>
                </a:solidFill>
                <a:latin typeface="Comic Sans MS" panose="030F0902030302020204" pitchFamily="66" charset="0"/>
              </a:rPr>
              <a:t>-of-</a:t>
            </a:r>
            <a:r>
              <a:rPr lang="en-GB" altLang="en-US" sz="2000" u="sng" dirty="0" err="1">
                <a:solidFill>
                  <a:srgbClr val="0070C0"/>
                </a:solidFill>
                <a:latin typeface="Comic Sans MS" panose="030F0902030302020204" pitchFamily="66" charset="0"/>
              </a:rPr>
              <a:t>primary.co.uk</a:t>
            </a:r>
            <a:r>
              <a:rPr lang="en-GB" altLang="en-US" sz="2000" u="sng" dirty="0">
                <a:solidFill>
                  <a:srgbClr val="0070C0"/>
                </a:solidFill>
                <a:latin typeface="Comic Sans MS" panose="030F0902030302020204" pitchFamily="66" charset="0"/>
              </a:rPr>
              <a:t>/treasure-island-teaching-resources-784.html</a:t>
            </a:r>
          </a:p>
          <a:p>
            <a:pPr algn="ctr"/>
            <a:endParaRPr lang="en-GB" dirty="0">
              <a:latin typeface="Comic Sans MS" panose="030F0702030302020204" pitchFamily="66" charset="0"/>
            </a:endParaRPr>
          </a:p>
        </p:txBody>
      </p:sp>
    </p:spTree>
    <p:extLst>
      <p:ext uri="{BB962C8B-B14F-4D97-AF65-F5344CB8AC3E}">
        <p14:creationId xmlns:p14="http://schemas.microsoft.com/office/powerpoint/2010/main" val="428033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25029BE3-65CA-6C41-91F4-CF5765513F68}"/>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85026" y="705494"/>
            <a:ext cx="3772519" cy="5402193"/>
          </a:xfrm>
          <a:prstGeom prst="rect">
            <a:avLst/>
          </a:prstGeom>
        </p:spPr>
      </p:pic>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4"/>
            <a:ext cx="2907476" cy="151686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ts val="1000"/>
              </a:spcBef>
              <a:buClr>
                <a:srgbClr val="000000"/>
              </a:buClr>
              <a:buFont typeface="Times New Roman" panose="02020603050405020304" pitchFamily="18" charset="0"/>
              <a:buNone/>
            </a:pPr>
            <a:r>
              <a:rPr lang="en-GB" altLang="en-US" sz="1400" dirty="0">
                <a:solidFill>
                  <a:srgbClr val="414042"/>
                </a:solidFill>
                <a:latin typeface="Comic Sans MS" panose="030F0902030302020204" pitchFamily="66" charset="0"/>
                <a:ea typeface="Microsoft YaHei" panose="020B0503020204020204" pitchFamily="34" charset="-122"/>
              </a:rPr>
              <a:t>Draw inferences such as inferring characters’ feelings, thoughts and motives from their actions, and justify inferences with evidence.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184299"/>
            <a:ext cx="2907476" cy="85584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Make comparisons with different versions of the same text, including film.</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175684"/>
            <a:ext cx="2907476" cy="93200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Predict what might happen from details stated and implied.</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471399"/>
            <a:ext cx="2907477" cy="98420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400" dirty="0">
                <a:solidFill>
                  <a:srgbClr val="414042"/>
                </a:solidFill>
                <a:latin typeface="Comic Sans MS" panose="030F0902030302020204" pitchFamily="66" charset="0"/>
                <a:ea typeface="Microsoft YaHei" panose="020B0503020204020204" pitchFamily="34" charset="-122"/>
              </a:rPr>
              <a:t>Use a wide range of devices to build cohesion within and across paragraphs.</a:t>
            </a:r>
          </a:p>
        </p:txBody>
      </p:sp>
      <p:sp>
        <p:nvSpPr>
          <p:cNvPr id="27" name="Rectangle 26">
            <a:extLst>
              <a:ext uri="{FF2B5EF4-FFF2-40B4-BE49-F238E27FC236}">
                <a16:creationId xmlns:a16="http://schemas.microsoft.com/office/drawing/2014/main" id="{0950BCBE-22D0-EA44-8655-E886CB6443D4}"/>
              </a:ext>
            </a:extLst>
          </p:cNvPr>
          <p:cNvSpPr/>
          <p:nvPr/>
        </p:nvSpPr>
        <p:spPr>
          <a:xfrm>
            <a:off x="8263032" y="2575870"/>
            <a:ext cx="2907477" cy="855841"/>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Describe settings, characters and atmosphere.</a:t>
            </a:r>
          </a:p>
        </p:txBody>
      </p:sp>
      <p:sp>
        <p:nvSpPr>
          <p:cNvPr id="28" name="Rectangle 27">
            <a:extLst>
              <a:ext uri="{FF2B5EF4-FFF2-40B4-BE49-F238E27FC236}">
                <a16:creationId xmlns:a16="http://schemas.microsoft.com/office/drawing/2014/main" id="{6E4B8674-734B-D84D-90F9-0FBFFC4FEF58}"/>
              </a:ext>
            </a:extLst>
          </p:cNvPr>
          <p:cNvSpPr/>
          <p:nvPr/>
        </p:nvSpPr>
        <p:spPr>
          <a:xfrm>
            <a:off x="8263031" y="4805409"/>
            <a:ext cx="2907477" cy="130227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Select appropriate vocabulary, understanding how such choices can change and enhance meaning including the use of simile and metaphor*.</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4198290"/>
            <a:ext cx="2907476" cy="81924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Discuss how authors reveal character and plot through dialogue.</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3551977"/>
            <a:ext cx="2907477"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Integrate dialogue to convey character and advance the action.</a:t>
            </a:r>
          </a:p>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Punctuate dialogue correctly.</a:t>
            </a:r>
          </a:p>
        </p:txBody>
      </p:sp>
      <p:sp>
        <p:nvSpPr>
          <p:cNvPr id="2" name="TextBox 1">
            <a:extLst>
              <a:ext uri="{FF2B5EF4-FFF2-40B4-BE49-F238E27FC236}">
                <a16:creationId xmlns:a16="http://schemas.microsoft.com/office/drawing/2014/main" id="{E4333A4F-CCCC-6BB4-0C4A-40FA80438E0A}"/>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13</a:t>
            </a:r>
            <a:endParaRPr lang="en-GB" sz="1200" dirty="0"/>
          </a:p>
        </p:txBody>
      </p:sp>
    </p:spTree>
    <p:extLst>
      <p:ext uri="{BB962C8B-B14F-4D97-AF65-F5344CB8AC3E}">
        <p14:creationId xmlns:p14="http://schemas.microsoft.com/office/powerpoint/2010/main" val="4130748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outdoor, old, sandy&#10;&#10;Description automatically generated">
            <a:extLst>
              <a:ext uri="{FF2B5EF4-FFF2-40B4-BE49-F238E27FC236}">
                <a16:creationId xmlns:a16="http://schemas.microsoft.com/office/drawing/2014/main" id="{857D05B0-D628-8447-8900-464EB88916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5"/>
          <a:stretch/>
        </p:blipFill>
        <p:spPr>
          <a:xfrm>
            <a:off x="4729858" y="1657943"/>
            <a:ext cx="2651597" cy="4260508"/>
          </a:xfrm>
          <a:prstGeom prst="rect">
            <a:avLst/>
          </a:prstGeom>
        </p:spPr>
      </p:pic>
      <p:grpSp>
        <p:nvGrpSpPr>
          <p:cNvPr id="8" name="Group 7">
            <a:extLst>
              <a:ext uri="{FF2B5EF4-FFF2-40B4-BE49-F238E27FC236}">
                <a16:creationId xmlns:a16="http://schemas.microsoft.com/office/drawing/2014/main" id="{E0EF5D77-B499-4448-A204-F4DA0B29E203}"/>
              </a:ext>
            </a:extLst>
          </p:cNvPr>
          <p:cNvGrpSpPr/>
          <p:nvPr/>
        </p:nvGrpSpPr>
        <p:grpSpPr>
          <a:xfrm>
            <a:off x="7749112" y="3289203"/>
            <a:ext cx="1229788" cy="1175470"/>
            <a:chOff x="7749112" y="3184014"/>
            <a:chExt cx="1229788" cy="1175470"/>
          </a:xfrm>
        </p:grpSpPr>
        <p:sp>
          <p:nvSpPr>
            <p:cNvPr id="4" name="Rectangle 3">
              <a:extLst>
                <a:ext uri="{FF2B5EF4-FFF2-40B4-BE49-F238E27FC236}">
                  <a16:creationId xmlns:a16="http://schemas.microsoft.com/office/drawing/2014/main" id="{404611D6-561E-D742-977F-3882D96FD2E8}"/>
                </a:ext>
              </a:extLst>
            </p:cNvPr>
            <p:cNvSpPr/>
            <p:nvPr/>
          </p:nvSpPr>
          <p:spPr>
            <a:xfrm>
              <a:off x="7749112" y="3184014"/>
              <a:ext cx="1229788" cy="11754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9">
              <a:extLst>
                <a:ext uri="{FF2B5EF4-FFF2-40B4-BE49-F238E27FC236}">
                  <a16:creationId xmlns:a16="http://schemas.microsoft.com/office/drawing/2014/main" id="{EB95C3FE-C3B8-35BD-FA24-9A16F0715C2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1282" r="20982"/>
            <a:stretch/>
          </p:blipFill>
          <p:spPr bwMode="auto">
            <a:xfrm>
              <a:off x="7911830" y="3277491"/>
              <a:ext cx="881974" cy="953219"/>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Rectangle 37">
            <a:extLst>
              <a:ext uri="{FF2B5EF4-FFF2-40B4-BE49-F238E27FC236}">
                <a16:creationId xmlns:a16="http://schemas.microsoft.com/office/drawing/2014/main" id="{C0D09545-9875-F04E-9311-CB9B7A0646E4}"/>
              </a:ext>
            </a:extLst>
          </p:cNvPr>
          <p:cNvSpPr/>
          <p:nvPr/>
        </p:nvSpPr>
        <p:spPr>
          <a:xfrm>
            <a:off x="898717" y="1676536"/>
            <a:ext cx="3480530" cy="144267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pieces of</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eight, doubloons and gold bars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were made from Spanish</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silver and gold?</a:t>
            </a:r>
          </a:p>
        </p:txBody>
      </p:sp>
      <p:sp>
        <p:nvSpPr>
          <p:cNvPr id="39" name="Rectangle 38">
            <a:extLst>
              <a:ext uri="{FF2B5EF4-FFF2-40B4-BE49-F238E27FC236}">
                <a16:creationId xmlns:a16="http://schemas.microsoft.com/office/drawing/2014/main" id="{48BB6F4A-0DCE-AF45-8ACA-D60D4C023231}"/>
              </a:ext>
            </a:extLst>
          </p:cNvPr>
          <p:cNvSpPr/>
          <p:nvPr/>
        </p:nvSpPr>
        <p:spPr>
          <a:xfrm>
            <a:off x="898717" y="3289203"/>
            <a:ext cx="3480530" cy="117547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Sir Francis Drake was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 privateer, which was really just</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 pirate with permission from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king or queen of a country?</a:t>
            </a:r>
          </a:p>
        </p:txBody>
      </p:sp>
      <p:sp>
        <p:nvSpPr>
          <p:cNvPr id="40" name="Rectangle 39">
            <a:extLst>
              <a:ext uri="{FF2B5EF4-FFF2-40B4-BE49-F238E27FC236}">
                <a16:creationId xmlns:a16="http://schemas.microsoft.com/office/drawing/2014/main" id="{F09FB68D-F325-5F45-BFD8-3866720458C8}"/>
              </a:ext>
            </a:extLst>
          </p:cNvPr>
          <p:cNvSpPr/>
          <p:nvPr/>
        </p:nvSpPr>
        <p:spPr>
          <a:xfrm>
            <a:off x="898717" y="4611427"/>
            <a:ext cx="3480530"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Why do you think fictional pirates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are often portrayed as having</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only one leg or one arm?</a:t>
            </a:r>
          </a:p>
        </p:txBody>
      </p:sp>
      <p:sp>
        <p:nvSpPr>
          <p:cNvPr id="41" name="Rectangle 40">
            <a:extLst>
              <a:ext uri="{FF2B5EF4-FFF2-40B4-BE49-F238E27FC236}">
                <a16:creationId xmlns:a16="http://schemas.microsoft.com/office/drawing/2014/main" id="{1083AECA-E214-3C4D-BC8C-E9E49F5E3EE1}"/>
              </a:ext>
            </a:extLst>
          </p:cNvPr>
          <p:cNvSpPr/>
          <p:nvPr/>
        </p:nvSpPr>
        <p:spPr>
          <a:xfrm>
            <a:off x="7749112" y="1676536"/>
            <a:ext cx="3463383" cy="144267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one of the</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most ferocious pirates was Blackbeard? He used to thread</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tapers into his hair and beard</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and set them alight! </a:t>
            </a:r>
          </a:p>
        </p:txBody>
      </p:sp>
      <p:sp>
        <p:nvSpPr>
          <p:cNvPr id="42" name="Rectangle 41">
            <a:extLst>
              <a:ext uri="{FF2B5EF4-FFF2-40B4-BE49-F238E27FC236}">
                <a16:creationId xmlns:a16="http://schemas.microsoft.com/office/drawing/2014/main" id="{9037D190-2DEF-C641-805A-63E5B0BDEB51}"/>
              </a:ext>
            </a:extLst>
          </p:cNvPr>
          <p:cNvSpPr/>
          <p:nvPr/>
        </p:nvSpPr>
        <p:spPr>
          <a:xfrm>
            <a:off x="7749112" y="3289203"/>
            <a:ext cx="3463383" cy="117547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gn="r"/>
            <a:endParaRPr lang="en-US" sz="1400" dirty="0">
              <a:solidFill>
                <a:srgbClr val="343433"/>
              </a:solidFill>
              <a:latin typeface="Comic Sans MS" panose="030F0902030302020204" pitchFamily="66" charset="0"/>
            </a:endParaRPr>
          </a:p>
        </p:txBody>
      </p:sp>
      <p:sp>
        <p:nvSpPr>
          <p:cNvPr id="43" name="Rectangle 42">
            <a:extLst>
              <a:ext uri="{FF2B5EF4-FFF2-40B4-BE49-F238E27FC236}">
                <a16:creationId xmlns:a16="http://schemas.microsoft.com/office/drawing/2014/main" id="{7FCD0C47-2723-014D-AF3F-308D4FB44A71}"/>
              </a:ext>
            </a:extLst>
          </p:cNvPr>
          <p:cNvSpPr/>
          <p:nvPr/>
        </p:nvSpPr>
        <p:spPr>
          <a:xfrm>
            <a:off x="7749112" y="4611427"/>
            <a:ext cx="3463383" cy="129425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rgbClr val="343433"/>
                </a:solidFill>
                <a:latin typeface="Comic Sans MS" panose="030F0902030302020204" pitchFamily="66" charset="0"/>
              </a:rPr>
              <a:t>Did you know that pirates used to eat </a:t>
            </a:r>
            <a:r>
              <a:rPr lang="en-US" sz="1400" i="1" dirty="0">
                <a:solidFill>
                  <a:srgbClr val="343433"/>
                </a:solidFill>
                <a:latin typeface="Comic Sans MS" panose="030F0902030302020204" pitchFamily="66" charset="0"/>
              </a:rPr>
              <a:t>hardtack</a:t>
            </a:r>
            <a:r>
              <a:rPr lang="en-US" sz="1400" dirty="0">
                <a:solidFill>
                  <a:srgbClr val="343433"/>
                </a:solidFill>
                <a:latin typeface="Comic Sans MS" panose="030F0902030302020204" pitchFamily="66" charset="0"/>
              </a:rPr>
              <a:t> which is a type of biscuit made from flour, water, and salt. They had to bang them on the table before they ate them to knock the weevils out! </a:t>
            </a:r>
          </a:p>
        </p:txBody>
      </p:sp>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85732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What do you already know about Pirates?</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2" name="TextBox 21">
            <a:extLst>
              <a:ext uri="{FF2B5EF4-FFF2-40B4-BE49-F238E27FC236}">
                <a16:creationId xmlns:a16="http://schemas.microsoft.com/office/drawing/2014/main" id="{85F539C3-E8D5-814F-BDCD-1309E0837C48}"/>
              </a:ext>
            </a:extLst>
          </p:cNvPr>
          <p:cNvSpPr txBox="1"/>
          <p:nvPr/>
        </p:nvSpPr>
        <p:spPr>
          <a:xfrm>
            <a:off x="8978899" y="3415105"/>
            <a:ext cx="2233596" cy="954107"/>
          </a:xfrm>
          <a:prstGeom prst="rect">
            <a:avLst/>
          </a:prstGeom>
          <a:noFill/>
        </p:spPr>
        <p:txBody>
          <a:bodyPr wrap="square">
            <a:spAutoFit/>
          </a:bodyPr>
          <a:lstStyle/>
          <a:p>
            <a:pPr marL="108000" algn="ctr"/>
            <a:r>
              <a:rPr lang="en-US" sz="1400" dirty="0">
                <a:solidFill>
                  <a:srgbClr val="343433"/>
                </a:solidFill>
                <a:latin typeface="Comic Sans MS" panose="030F0902030302020204" pitchFamily="66" charset="0"/>
              </a:rPr>
              <a:t>Did you know the skull and crossbones flag</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on a pirate ship is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called a Jolly Roger?</a:t>
            </a:r>
          </a:p>
        </p:txBody>
      </p:sp>
      <p:sp>
        <p:nvSpPr>
          <p:cNvPr id="15" name="Rectangle 1">
            <a:extLst>
              <a:ext uri="{FF2B5EF4-FFF2-40B4-BE49-F238E27FC236}">
                <a16:creationId xmlns:a16="http://schemas.microsoft.com/office/drawing/2014/main" id="{1765BCE2-1498-3247-81B5-AFD1AE45CAB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6" name="TextBox 15">
            <a:extLst>
              <a:ext uri="{FF2B5EF4-FFF2-40B4-BE49-F238E27FC236}">
                <a16:creationId xmlns:a16="http://schemas.microsoft.com/office/drawing/2014/main" id="{7ABA3DA4-1E16-8D49-9779-6BF3E41F1B71}"/>
              </a:ext>
            </a:extLst>
          </p:cNvPr>
          <p:cNvSpPr txBox="1"/>
          <p:nvPr/>
        </p:nvSpPr>
        <p:spPr>
          <a:xfrm>
            <a:off x="-137338" y="199270"/>
            <a:ext cx="3055620"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3" name="TextBox 2">
            <a:extLst>
              <a:ext uri="{FF2B5EF4-FFF2-40B4-BE49-F238E27FC236}">
                <a16:creationId xmlns:a16="http://schemas.microsoft.com/office/drawing/2014/main" id="{C1556EE3-E7B8-8398-AC21-597D8A70AC2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14</a:t>
            </a:r>
            <a:endParaRPr lang="en-GB" sz="1200" dirty="0"/>
          </a:p>
        </p:txBody>
      </p:sp>
    </p:spTree>
    <p:extLst>
      <p:ext uri="{BB962C8B-B14F-4D97-AF65-F5344CB8AC3E}">
        <p14:creationId xmlns:p14="http://schemas.microsoft.com/office/powerpoint/2010/main" val="303440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CA15AA8D-2BEA-CE47-A39E-8815D1FFA0DB}"/>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269994" y="1181594"/>
            <a:ext cx="3581697" cy="4108958"/>
          </a:xfrm>
          <a:prstGeom prst="rect">
            <a:avLst/>
          </a:prstGeom>
        </p:spPr>
      </p:pic>
      <p:sp>
        <p:nvSpPr>
          <p:cNvPr id="11" name="Rounded Rectangle 10">
            <a:extLst>
              <a:ext uri="{FF2B5EF4-FFF2-40B4-BE49-F238E27FC236}">
                <a16:creationId xmlns:a16="http://schemas.microsoft.com/office/drawing/2014/main" id="{19DA6187-B1B7-C747-BC4B-807AFF02DB84}"/>
              </a:ext>
            </a:extLst>
          </p:cNvPr>
          <p:cNvSpPr/>
          <p:nvPr/>
        </p:nvSpPr>
        <p:spPr>
          <a:xfrm>
            <a:off x="6132710" y="3652065"/>
            <a:ext cx="4796203" cy="1715580"/>
          </a:xfrm>
          <a:custGeom>
            <a:avLst/>
            <a:gdLst>
              <a:gd name="connsiteX0" fmla="*/ 0 w 2781821"/>
              <a:gd name="connsiteY0" fmla="*/ 99485 h 596900"/>
              <a:gd name="connsiteX1" fmla="*/ 99485 w 2781821"/>
              <a:gd name="connsiteY1" fmla="*/ 0 h 596900"/>
              <a:gd name="connsiteX2" fmla="*/ 2682336 w 2781821"/>
              <a:gd name="connsiteY2" fmla="*/ 0 h 596900"/>
              <a:gd name="connsiteX3" fmla="*/ 2781821 w 2781821"/>
              <a:gd name="connsiteY3" fmla="*/ 99485 h 596900"/>
              <a:gd name="connsiteX4" fmla="*/ 2781821 w 2781821"/>
              <a:gd name="connsiteY4" fmla="*/ 497415 h 596900"/>
              <a:gd name="connsiteX5" fmla="*/ 2682336 w 2781821"/>
              <a:gd name="connsiteY5" fmla="*/ 596900 h 596900"/>
              <a:gd name="connsiteX6" fmla="*/ 99485 w 2781821"/>
              <a:gd name="connsiteY6" fmla="*/ 596900 h 596900"/>
              <a:gd name="connsiteX7" fmla="*/ 0 w 2781821"/>
              <a:gd name="connsiteY7" fmla="*/ 497415 h 596900"/>
              <a:gd name="connsiteX8" fmla="*/ 0 w 2781821"/>
              <a:gd name="connsiteY8" fmla="*/ 99485 h 596900"/>
              <a:gd name="connsiteX0" fmla="*/ 3492 w 2785313"/>
              <a:gd name="connsiteY0" fmla="*/ 99485 h 596900"/>
              <a:gd name="connsiteX1" fmla="*/ 102977 w 2785313"/>
              <a:gd name="connsiteY1" fmla="*/ 0 h 596900"/>
              <a:gd name="connsiteX2" fmla="*/ 2685828 w 2785313"/>
              <a:gd name="connsiteY2" fmla="*/ 0 h 596900"/>
              <a:gd name="connsiteX3" fmla="*/ 2785313 w 2785313"/>
              <a:gd name="connsiteY3" fmla="*/ 99485 h 596900"/>
              <a:gd name="connsiteX4" fmla="*/ 2785313 w 2785313"/>
              <a:gd name="connsiteY4" fmla="*/ 497415 h 596900"/>
              <a:gd name="connsiteX5" fmla="*/ 2685828 w 2785313"/>
              <a:gd name="connsiteY5" fmla="*/ 596900 h 596900"/>
              <a:gd name="connsiteX6" fmla="*/ 102977 w 2785313"/>
              <a:gd name="connsiteY6" fmla="*/ 596900 h 596900"/>
              <a:gd name="connsiteX7" fmla="*/ 3492 w 2785313"/>
              <a:gd name="connsiteY7" fmla="*/ 497415 h 596900"/>
              <a:gd name="connsiteX8" fmla="*/ 0 w 2785313"/>
              <a:gd name="connsiteY8" fmla="*/ 242677 h 596900"/>
              <a:gd name="connsiteX9" fmla="*/ 3492 w 2785313"/>
              <a:gd name="connsiteY9" fmla="*/ 99485 h 596900"/>
              <a:gd name="connsiteX0" fmla="*/ 3492 w 2785313"/>
              <a:gd name="connsiteY0" fmla="*/ 99485 h 596900"/>
              <a:gd name="connsiteX1" fmla="*/ 102977 w 2785313"/>
              <a:gd name="connsiteY1" fmla="*/ 0 h 596900"/>
              <a:gd name="connsiteX2" fmla="*/ 2685828 w 2785313"/>
              <a:gd name="connsiteY2" fmla="*/ 0 h 596900"/>
              <a:gd name="connsiteX3" fmla="*/ 2785313 w 2785313"/>
              <a:gd name="connsiteY3" fmla="*/ 99485 h 596900"/>
              <a:gd name="connsiteX4" fmla="*/ 2785313 w 2785313"/>
              <a:gd name="connsiteY4" fmla="*/ 497415 h 596900"/>
              <a:gd name="connsiteX5" fmla="*/ 2685828 w 2785313"/>
              <a:gd name="connsiteY5" fmla="*/ 596900 h 596900"/>
              <a:gd name="connsiteX6" fmla="*/ 102977 w 2785313"/>
              <a:gd name="connsiteY6" fmla="*/ 596900 h 596900"/>
              <a:gd name="connsiteX7" fmla="*/ 3492 w 2785313"/>
              <a:gd name="connsiteY7" fmla="*/ 497415 h 596900"/>
              <a:gd name="connsiteX8" fmla="*/ 3175 w 2785313"/>
              <a:gd name="connsiteY8" fmla="*/ 379202 h 596900"/>
              <a:gd name="connsiteX9" fmla="*/ 0 w 2785313"/>
              <a:gd name="connsiteY9" fmla="*/ 242677 h 596900"/>
              <a:gd name="connsiteX10" fmla="*/ 3492 w 2785313"/>
              <a:gd name="connsiteY10" fmla="*/ 99485 h 596900"/>
              <a:gd name="connsiteX0" fmla="*/ 6737 w 2788558"/>
              <a:gd name="connsiteY0" fmla="*/ 99485 h 596900"/>
              <a:gd name="connsiteX1" fmla="*/ 106222 w 2788558"/>
              <a:gd name="connsiteY1" fmla="*/ 0 h 596900"/>
              <a:gd name="connsiteX2" fmla="*/ 2689073 w 2788558"/>
              <a:gd name="connsiteY2" fmla="*/ 0 h 596900"/>
              <a:gd name="connsiteX3" fmla="*/ 2788558 w 2788558"/>
              <a:gd name="connsiteY3" fmla="*/ 99485 h 596900"/>
              <a:gd name="connsiteX4" fmla="*/ 2788558 w 2788558"/>
              <a:gd name="connsiteY4" fmla="*/ 497415 h 596900"/>
              <a:gd name="connsiteX5" fmla="*/ 2689073 w 2788558"/>
              <a:gd name="connsiteY5" fmla="*/ 596900 h 596900"/>
              <a:gd name="connsiteX6" fmla="*/ 106222 w 2788558"/>
              <a:gd name="connsiteY6" fmla="*/ 596900 h 596900"/>
              <a:gd name="connsiteX7" fmla="*/ 6737 w 2788558"/>
              <a:gd name="connsiteY7" fmla="*/ 497415 h 596900"/>
              <a:gd name="connsiteX8" fmla="*/ 6420 w 2788558"/>
              <a:gd name="connsiteY8" fmla="*/ 379202 h 596900"/>
              <a:gd name="connsiteX9" fmla="*/ 70 w 2788558"/>
              <a:gd name="connsiteY9" fmla="*/ 315702 h 596900"/>
              <a:gd name="connsiteX10" fmla="*/ 3245 w 2788558"/>
              <a:gd name="connsiteY10" fmla="*/ 242677 h 596900"/>
              <a:gd name="connsiteX11" fmla="*/ 6737 w 2788558"/>
              <a:gd name="connsiteY11" fmla="*/ 99485 h 596900"/>
              <a:gd name="connsiteX0" fmla="*/ 1368742 w 4150563"/>
              <a:gd name="connsiteY0" fmla="*/ 1244548 h 1741963"/>
              <a:gd name="connsiteX1" fmla="*/ 1468227 w 4150563"/>
              <a:gd name="connsiteY1" fmla="*/ 1145063 h 1741963"/>
              <a:gd name="connsiteX2" fmla="*/ 4051078 w 4150563"/>
              <a:gd name="connsiteY2" fmla="*/ 1145063 h 1741963"/>
              <a:gd name="connsiteX3" fmla="*/ 4150563 w 4150563"/>
              <a:gd name="connsiteY3" fmla="*/ 1244548 h 1741963"/>
              <a:gd name="connsiteX4" fmla="*/ 4150563 w 4150563"/>
              <a:gd name="connsiteY4" fmla="*/ 1642478 h 1741963"/>
              <a:gd name="connsiteX5" fmla="*/ 4051078 w 4150563"/>
              <a:gd name="connsiteY5" fmla="*/ 1741963 h 1741963"/>
              <a:gd name="connsiteX6" fmla="*/ 1468227 w 4150563"/>
              <a:gd name="connsiteY6" fmla="*/ 1741963 h 1741963"/>
              <a:gd name="connsiteX7" fmla="*/ 1368742 w 4150563"/>
              <a:gd name="connsiteY7" fmla="*/ 1642478 h 1741963"/>
              <a:gd name="connsiteX8" fmla="*/ 1368425 w 4150563"/>
              <a:gd name="connsiteY8" fmla="*/ 1524265 h 1741963"/>
              <a:gd name="connsiteX9" fmla="*/ 0 w 4150563"/>
              <a:gd name="connsiteY9" fmla="*/ 265 h 1741963"/>
              <a:gd name="connsiteX10" fmla="*/ 1365250 w 4150563"/>
              <a:gd name="connsiteY10" fmla="*/ 1387740 h 1741963"/>
              <a:gd name="connsiteX11" fmla="*/ 1368742 w 4150563"/>
              <a:gd name="connsiteY11" fmla="*/ 1244548 h 1741963"/>
              <a:gd name="connsiteX0" fmla="*/ 1368742 w 4150563"/>
              <a:gd name="connsiteY0" fmla="*/ 1244560 h 1741975"/>
              <a:gd name="connsiteX1" fmla="*/ 1468227 w 4150563"/>
              <a:gd name="connsiteY1" fmla="*/ 1145075 h 1741975"/>
              <a:gd name="connsiteX2" fmla="*/ 4051078 w 4150563"/>
              <a:gd name="connsiteY2" fmla="*/ 1145075 h 1741975"/>
              <a:gd name="connsiteX3" fmla="*/ 4150563 w 4150563"/>
              <a:gd name="connsiteY3" fmla="*/ 1244560 h 1741975"/>
              <a:gd name="connsiteX4" fmla="*/ 4150563 w 4150563"/>
              <a:gd name="connsiteY4" fmla="*/ 1642490 h 1741975"/>
              <a:gd name="connsiteX5" fmla="*/ 4051078 w 4150563"/>
              <a:gd name="connsiteY5" fmla="*/ 1741975 h 1741975"/>
              <a:gd name="connsiteX6" fmla="*/ 1468227 w 4150563"/>
              <a:gd name="connsiteY6" fmla="*/ 1741975 h 1741975"/>
              <a:gd name="connsiteX7" fmla="*/ 1368742 w 4150563"/>
              <a:gd name="connsiteY7" fmla="*/ 1642490 h 1741975"/>
              <a:gd name="connsiteX8" fmla="*/ 1368425 w 4150563"/>
              <a:gd name="connsiteY8" fmla="*/ 1524277 h 1741975"/>
              <a:gd name="connsiteX9" fmla="*/ 0 w 4150563"/>
              <a:gd name="connsiteY9" fmla="*/ 277 h 1741975"/>
              <a:gd name="connsiteX10" fmla="*/ 1365250 w 4150563"/>
              <a:gd name="connsiteY10" fmla="*/ 1327427 h 1741975"/>
              <a:gd name="connsiteX11" fmla="*/ 1368742 w 4150563"/>
              <a:gd name="connsiteY11" fmla="*/ 1244560 h 1741975"/>
              <a:gd name="connsiteX0" fmla="*/ 1368742 w 4150563"/>
              <a:gd name="connsiteY0" fmla="*/ 1244560 h 1741975"/>
              <a:gd name="connsiteX1" fmla="*/ 1468227 w 4150563"/>
              <a:gd name="connsiteY1" fmla="*/ 1145075 h 1741975"/>
              <a:gd name="connsiteX2" fmla="*/ 4051078 w 4150563"/>
              <a:gd name="connsiteY2" fmla="*/ 1145075 h 1741975"/>
              <a:gd name="connsiteX3" fmla="*/ 4150563 w 4150563"/>
              <a:gd name="connsiteY3" fmla="*/ 1244560 h 1741975"/>
              <a:gd name="connsiteX4" fmla="*/ 4150563 w 4150563"/>
              <a:gd name="connsiteY4" fmla="*/ 1642490 h 1741975"/>
              <a:gd name="connsiteX5" fmla="*/ 4051078 w 4150563"/>
              <a:gd name="connsiteY5" fmla="*/ 1741975 h 1741975"/>
              <a:gd name="connsiteX6" fmla="*/ 1468227 w 4150563"/>
              <a:gd name="connsiteY6" fmla="*/ 1741975 h 1741975"/>
              <a:gd name="connsiteX7" fmla="*/ 1368742 w 4150563"/>
              <a:gd name="connsiteY7" fmla="*/ 1642490 h 1741975"/>
              <a:gd name="connsiteX8" fmla="*/ 1365250 w 4150563"/>
              <a:gd name="connsiteY8" fmla="*/ 1549677 h 1741975"/>
              <a:gd name="connsiteX9" fmla="*/ 0 w 4150563"/>
              <a:gd name="connsiteY9" fmla="*/ 277 h 1741975"/>
              <a:gd name="connsiteX10" fmla="*/ 1365250 w 4150563"/>
              <a:gd name="connsiteY10" fmla="*/ 1327427 h 1741975"/>
              <a:gd name="connsiteX11" fmla="*/ 1368742 w 4150563"/>
              <a:gd name="connsiteY11" fmla="*/ 1244560 h 1741975"/>
              <a:gd name="connsiteX0" fmla="*/ 1750991 w 4532812"/>
              <a:gd name="connsiteY0" fmla="*/ 1611761 h 2109176"/>
              <a:gd name="connsiteX1" fmla="*/ 1850476 w 4532812"/>
              <a:gd name="connsiteY1" fmla="*/ 1512276 h 2109176"/>
              <a:gd name="connsiteX2" fmla="*/ 4433327 w 4532812"/>
              <a:gd name="connsiteY2" fmla="*/ 1512276 h 2109176"/>
              <a:gd name="connsiteX3" fmla="*/ 4532812 w 4532812"/>
              <a:gd name="connsiteY3" fmla="*/ 1611761 h 2109176"/>
              <a:gd name="connsiteX4" fmla="*/ 4532812 w 4532812"/>
              <a:gd name="connsiteY4" fmla="*/ 2009691 h 2109176"/>
              <a:gd name="connsiteX5" fmla="*/ 4433327 w 4532812"/>
              <a:gd name="connsiteY5" fmla="*/ 2109176 h 2109176"/>
              <a:gd name="connsiteX6" fmla="*/ 1850476 w 4532812"/>
              <a:gd name="connsiteY6" fmla="*/ 2109176 h 2109176"/>
              <a:gd name="connsiteX7" fmla="*/ 1750991 w 4532812"/>
              <a:gd name="connsiteY7" fmla="*/ 2009691 h 2109176"/>
              <a:gd name="connsiteX8" fmla="*/ 1747499 w 4532812"/>
              <a:gd name="connsiteY8" fmla="*/ 1916878 h 2109176"/>
              <a:gd name="connsiteX9" fmla="*/ 0 w 4532812"/>
              <a:gd name="connsiteY9" fmla="*/ 219 h 2109176"/>
              <a:gd name="connsiteX10" fmla="*/ 1747499 w 4532812"/>
              <a:gd name="connsiteY10" fmla="*/ 1694628 h 2109176"/>
              <a:gd name="connsiteX11" fmla="*/ 1750991 w 4532812"/>
              <a:gd name="connsiteY11" fmla="*/ 1611761 h 2109176"/>
              <a:gd name="connsiteX0" fmla="*/ 1750991 w 4532812"/>
              <a:gd name="connsiteY0" fmla="*/ 1611761 h 2109176"/>
              <a:gd name="connsiteX1" fmla="*/ 1850476 w 4532812"/>
              <a:gd name="connsiteY1" fmla="*/ 1512276 h 2109176"/>
              <a:gd name="connsiteX2" fmla="*/ 4433327 w 4532812"/>
              <a:gd name="connsiteY2" fmla="*/ 1512276 h 2109176"/>
              <a:gd name="connsiteX3" fmla="*/ 4532812 w 4532812"/>
              <a:gd name="connsiteY3" fmla="*/ 1611761 h 2109176"/>
              <a:gd name="connsiteX4" fmla="*/ 4532812 w 4532812"/>
              <a:gd name="connsiteY4" fmla="*/ 2009691 h 2109176"/>
              <a:gd name="connsiteX5" fmla="*/ 4433327 w 4532812"/>
              <a:gd name="connsiteY5" fmla="*/ 2109176 h 2109176"/>
              <a:gd name="connsiteX6" fmla="*/ 1850476 w 4532812"/>
              <a:gd name="connsiteY6" fmla="*/ 2109176 h 2109176"/>
              <a:gd name="connsiteX7" fmla="*/ 1750991 w 4532812"/>
              <a:gd name="connsiteY7" fmla="*/ 2009691 h 2109176"/>
              <a:gd name="connsiteX8" fmla="*/ 1747499 w 4532812"/>
              <a:gd name="connsiteY8" fmla="*/ 1916878 h 2109176"/>
              <a:gd name="connsiteX9" fmla="*/ 0 w 4532812"/>
              <a:gd name="connsiteY9" fmla="*/ 219 h 2109176"/>
              <a:gd name="connsiteX10" fmla="*/ 1747499 w 4532812"/>
              <a:gd name="connsiteY10" fmla="*/ 1694628 h 2109176"/>
              <a:gd name="connsiteX11" fmla="*/ 1750991 w 4532812"/>
              <a:gd name="connsiteY11" fmla="*/ 1611761 h 2109176"/>
              <a:gd name="connsiteX0" fmla="*/ 1750991 w 4532812"/>
              <a:gd name="connsiteY0" fmla="*/ 1611563 h 2108978"/>
              <a:gd name="connsiteX1" fmla="*/ 1850476 w 4532812"/>
              <a:gd name="connsiteY1" fmla="*/ 1512078 h 2108978"/>
              <a:gd name="connsiteX2" fmla="*/ 4433327 w 4532812"/>
              <a:gd name="connsiteY2" fmla="*/ 1512078 h 2108978"/>
              <a:gd name="connsiteX3" fmla="*/ 4532812 w 4532812"/>
              <a:gd name="connsiteY3" fmla="*/ 1611563 h 2108978"/>
              <a:gd name="connsiteX4" fmla="*/ 4532812 w 4532812"/>
              <a:gd name="connsiteY4" fmla="*/ 2009493 h 2108978"/>
              <a:gd name="connsiteX5" fmla="*/ 4433327 w 4532812"/>
              <a:gd name="connsiteY5" fmla="*/ 2108978 h 2108978"/>
              <a:gd name="connsiteX6" fmla="*/ 1850476 w 4532812"/>
              <a:gd name="connsiteY6" fmla="*/ 2108978 h 2108978"/>
              <a:gd name="connsiteX7" fmla="*/ 1750991 w 4532812"/>
              <a:gd name="connsiteY7" fmla="*/ 2009493 h 2108978"/>
              <a:gd name="connsiteX8" fmla="*/ 1747499 w 4532812"/>
              <a:gd name="connsiteY8" fmla="*/ 1916680 h 2108978"/>
              <a:gd name="connsiteX9" fmla="*/ 0 w 4532812"/>
              <a:gd name="connsiteY9" fmla="*/ 21 h 2108978"/>
              <a:gd name="connsiteX10" fmla="*/ 1747499 w 4532812"/>
              <a:gd name="connsiteY10" fmla="*/ 1694430 h 2108978"/>
              <a:gd name="connsiteX11" fmla="*/ 1750991 w 4532812"/>
              <a:gd name="connsiteY11" fmla="*/ 1611563 h 2108978"/>
              <a:gd name="connsiteX0" fmla="*/ 1942378 w 4724199"/>
              <a:gd name="connsiteY0" fmla="*/ 1218165 h 1715580"/>
              <a:gd name="connsiteX1" fmla="*/ 2041863 w 4724199"/>
              <a:gd name="connsiteY1" fmla="*/ 1118680 h 1715580"/>
              <a:gd name="connsiteX2" fmla="*/ 4624714 w 4724199"/>
              <a:gd name="connsiteY2" fmla="*/ 1118680 h 1715580"/>
              <a:gd name="connsiteX3" fmla="*/ 4724199 w 4724199"/>
              <a:gd name="connsiteY3" fmla="*/ 1218165 h 1715580"/>
              <a:gd name="connsiteX4" fmla="*/ 4724199 w 4724199"/>
              <a:gd name="connsiteY4" fmla="*/ 1616095 h 1715580"/>
              <a:gd name="connsiteX5" fmla="*/ 4624714 w 4724199"/>
              <a:gd name="connsiteY5" fmla="*/ 1715580 h 1715580"/>
              <a:gd name="connsiteX6" fmla="*/ 2041863 w 4724199"/>
              <a:gd name="connsiteY6" fmla="*/ 1715580 h 1715580"/>
              <a:gd name="connsiteX7" fmla="*/ 1942378 w 4724199"/>
              <a:gd name="connsiteY7" fmla="*/ 1616095 h 1715580"/>
              <a:gd name="connsiteX8" fmla="*/ 1938886 w 4724199"/>
              <a:gd name="connsiteY8" fmla="*/ 1523282 h 1715580"/>
              <a:gd name="connsiteX9" fmla="*/ 0 w 4724199"/>
              <a:gd name="connsiteY9" fmla="*/ 27 h 1715580"/>
              <a:gd name="connsiteX10" fmla="*/ 1938886 w 4724199"/>
              <a:gd name="connsiteY10" fmla="*/ 1301032 h 1715580"/>
              <a:gd name="connsiteX11" fmla="*/ 1942378 w 4724199"/>
              <a:gd name="connsiteY11" fmla="*/ 1218165 h 17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24199" h="1715580">
                <a:moveTo>
                  <a:pt x="1942378" y="1218165"/>
                </a:moveTo>
                <a:cubicBezTo>
                  <a:pt x="1942378" y="1163221"/>
                  <a:pt x="1986919" y="1118680"/>
                  <a:pt x="2041863" y="1118680"/>
                </a:cubicBezTo>
                <a:lnTo>
                  <a:pt x="4624714" y="1118680"/>
                </a:lnTo>
                <a:cubicBezTo>
                  <a:pt x="4679658" y="1118680"/>
                  <a:pt x="4724199" y="1163221"/>
                  <a:pt x="4724199" y="1218165"/>
                </a:cubicBezTo>
                <a:lnTo>
                  <a:pt x="4724199" y="1616095"/>
                </a:lnTo>
                <a:cubicBezTo>
                  <a:pt x="4724199" y="1671039"/>
                  <a:pt x="4679658" y="1715580"/>
                  <a:pt x="4624714" y="1715580"/>
                </a:cubicBezTo>
                <a:lnTo>
                  <a:pt x="2041863" y="1715580"/>
                </a:lnTo>
                <a:cubicBezTo>
                  <a:pt x="1986919" y="1715580"/>
                  <a:pt x="1942378" y="1671039"/>
                  <a:pt x="1942378" y="1616095"/>
                </a:cubicBezTo>
                <a:cubicBezTo>
                  <a:pt x="1942272" y="1576691"/>
                  <a:pt x="1938992" y="1562686"/>
                  <a:pt x="1938886" y="1523282"/>
                </a:cubicBezTo>
                <a:cubicBezTo>
                  <a:pt x="1937775" y="1492997"/>
                  <a:pt x="8024" y="-7199"/>
                  <a:pt x="0" y="27"/>
                </a:cubicBezTo>
                <a:cubicBezTo>
                  <a:pt x="-529" y="18496"/>
                  <a:pt x="1937775" y="1337068"/>
                  <a:pt x="1938886" y="1301032"/>
                </a:cubicBezTo>
                <a:lnTo>
                  <a:pt x="1942378" y="1218165"/>
                </a:lnTo>
                <a:close/>
              </a:path>
            </a:pathLst>
          </a:cu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5">
            <a:extLst>
              <a:ext uri="{FF2B5EF4-FFF2-40B4-BE49-F238E27FC236}">
                <a16:creationId xmlns:a16="http://schemas.microsoft.com/office/drawing/2014/main" id="{F6C3EA12-8D1F-124E-ACF6-3550A4E88CE8}"/>
              </a:ext>
            </a:extLst>
          </p:cNvPr>
          <p:cNvSpPr txBox="1">
            <a:spLocks noChangeArrowheads="1"/>
          </p:cNvSpPr>
          <p:nvPr/>
        </p:nvSpPr>
        <p:spPr bwMode="auto">
          <a:xfrm>
            <a:off x="0" y="546836"/>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Get ready for reading</a:t>
            </a:r>
          </a:p>
        </p:txBody>
      </p:sp>
      <p:sp>
        <p:nvSpPr>
          <p:cNvPr id="9" name="AutoShape 7">
            <a:extLst>
              <a:ext uri="{FF2B5EF4-FFF2-40B4-BE49-F238E27FC236}">
                <a16:creationId xmlns:a16="http://schemas.microsoft.com/office/drawing/2014/main" id="{61D7C746-FF28-9948-A68B-4A77BFFBE957}"/>
              </a:ext>
            </a:extLst>
          </p:cNvPr>
          <p:cNvSpPr>
            <a:spLocks noChangeArrowheads="1"/>
          </p:cNvSpPr>
          <p:nvPr/>
        </p:nvSpPr>
        <p:spPr bwMode="auto">
          <a:xfrm>
            <a:off x="1448229" y="1678806"/>
            <a:ext cx="2578261" cy="585179"/>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How</a:t>
            </a:r>
            <a:r>
              <a:rPr lang="en-GB" altLang="en-US" sz="1400" dirty="0">
                <a:solidFill>
                  <a:srgbClr val="414042"/>
                </a:solidFill>
                <a:ea typeface="MS PGothic" panose="020B0600070205080204" pitchFamily="34" charset="-128"/>
              </a:rPr>
              <a:t> do you know?</a:t>
            </a:r>
          </a:p>
        </p:txBody>
      </p:sp>
      <p:sp>
        <p:nvSpPr>
          <p:cNvPr id="17" name="AutoShape 11">
            <a:extLst>
              <a:ext uri="{FF2B5EF4-FFF2-40B4-BE49-F238E27FC236}">
                <a16:creationId xmlns:a16="http://schemas.microsoft.com/office/drawing/2014/main" id="{5B317FD6-8796-C549-B698-F56EEC38BA8C}"/>
              </a:ext>
            </a:extLst>
          </p:cNvPr>
          <p:cNvSpPr>
            <a:spLocks noChangeArrowheads="1"/>
          </p:cNvSpPr>
          <p:nvPr/>
        </p:nvSpPr>
        <p:spPr bwMode="auto">
          <a:xfrm>
            <a:off x="1416402" y="3422333"/>
            <a:ext cx="2641913" cy="595050"/>
          </a:xfrm>
          <a:prstGeom prst="wedgeRoundRectCallout">
            <a:avLst>
              <a:gd name="adj1" fmla="val -73342"/>
              <a:gd name="adj2" fmla="val 3418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How</a:t>
            </a:r>
            <a:r>
              <a:rPr lang="en-GB" altLang="en-US" sz="1400" dirty="0">
                <a:solidFill>
                  <a:srgbClr val="414042"/>
                </a:solidFill>
                <a:ea typeface="MS PGothic" panose="020B0600070205080204" pitchFamily="34" charset="-128"/>
              </a:rPr>
              <a:t> do you know?</a:t>
            </a:r>
          </a:p>
        </p:txBody>
      </p:sp>
      <p:sp>
        <p:nvSpPr>
          <p:cNvPr id="20" name="AutoShape 18">
            <a:extLst>
              <a:ext uri="{FF2B5EF4-FFF2-40B4-BE49-F238E27FC236}">
                <a16:creationId xmlns:a16="http://schemas.microsoft.com/office/drawing/2014/main" id="{3EF9A331-6B69-954A-9591-9C6A97B615CB}"/>
              </a:ext>
            </a:extLst>
          </p:cNvPr>
          <p:cNvSpPr>
            <a:spLocks noChangeArrowheads="1"/>
          </p:cNvSpPr>
          <p:nvPr/>
        </p:nvSpPr>
        <p:spPr bwMode="auto">
          <a:xfrm>
            <a:off x="1448229" y="2450245"/>
            <a:ext cx="2578261"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is the building in</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the background?</a:t>
            </a:r>
          </a:p>
        </p:txBody>
      </p:sp>
      <p:sp>
        <p:nvSpPr>
          <p:cNvPr id="22" name="Text Box 20">
            <a:extLst>
              <a:ext uri="{FF2B5EF4-FFF2-40B4-BE49-F238E27FC236}">
                <a16:creationId xmlns:a16="http://schemas.microsoft.com/office/drawing/2014/main" id="{74821A84-B687-7B47-A85B-2807637187D5}"/>
              </a:ext>
            </a:extLst>
          </p:cNvPr>
          <p:cNvSpPr txBox="1">
            <a:spLocks noChangeArrowheads="1"/>
          </p:cNvSpPr>
          <p:nvPr/>
        </p:nvSpPr>
        <p:spPr bwMode="auto">
          <a:xfrm>
            <a:off x="911589" y="5778579"/>
            <a:ext cx="3082931" cy="297044"/>
          </a:xfrm>
          <a:prstGeom prst="rect">
            <a:avLst/>
          </a:prstGeom>
          <a:solidFill>
            <a:srgbClr val="0070C0"/>
          </a:solidFill>
          <a:ln>
            <a:no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500" dirty="0">
                <a:solidFill>
                  <a:schemeClr val="bg1"/>
                </a:solidFill>
              </a:rPr>
              <a:t>The boy is Jim.</a:t>
            </a:r>
          </a:p>
        </p:txBody>
      </p:sp>
      <p:sp>
        <p:nvSpPr>
          <p:cNvPr id="24" name="AutoShape 11">
            <a:extLst>
              <a:ext uri="{FF2B5EF4-FFF2-40B4-BE49-F238E27FC236}">
                <a16:creationId xmlns:a16="http://schemas.microsoft.com/office/drawing/2014/main" id="{668A3C44-E2A1-1C47-BC06-80FCA4384300}"/>
              </a:ext>
            </a:extLst>
          </p:cNvPr>
          <p:cNvSpPr>
            <a:spLocks noChangeArrowheads="1"/>
          </p:cNvSpPr>
          <p:nvPr/>
        </p:nvSpPr>
        <p:spPr bwMode="auto">
          <a:xfrm>
            <a:off x="1367060" y="4199752"/>
            <a:ext cx="2641913" cy="595050"/>
          </a:xfrm>
          <a:prstGeom prst="wedgeRoundRectCallout">
            <a:avLst>
              <a:gd name="adj1" fmla="val -72402"/>
              <a:gd name="adj2" fmla="val 1235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Is Billy a friend or a threat?</a:t>
            </a:r>
          </a:p>
        </p:txBody>
      </p:sp>
      <p:sp>
        <p:nvSpPr>
          <p:cNvPr id="25" name="AutoShape 7">
            <a:extLst>
              <a:ext uri="{FF2B5EF4-FFF2-40B4-BE49-F238E27FC236}">
                <a16:creationId xmlns:a16="http://schemas.microsoft.com/office/drawing/2014/main" id="{07945C1B-0414-FB43-99AF-CD03F7EBF312}"/>
              </a:ext>
            </a:extLst>
          </p:cNvPr>
          <p:cNvSpPr>
            <a:spLocks noChangeArrowheads="1"/>
          </p:cNvSpPr>
          <p:nvPr/>
        </p:nvSpPr>
        <p:spPr bwMode="auto">
          <a:xfrm>
            <a:off x="1448229" y="860177"/>
            <a:ext cx="2578261" cy="585179"/>
          </a:xfrm>
          <a:prstGeom prst="wedgeRoundRectCallout">
            <a:avLst>
              <a:gd name="adj1" fmla="val -74747"/>
              <a:gd name="adj2" fmla="val 3492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rPr>
              <a:t>Where</a:t>
            </a:r>
            <a:r>
              <a:rPr lang="en-GB" altLang="en-US" sz="1400" dirty="0">
                <a:solidFill>
                  <a:srgbClr val="414042"/>
                </a:solidFill>
              </a:rPr>
              <a:t> is this scene set?</a:t>
            </a:r>
          </a:p>
        </p:txBody>
      </p:sp>
      <p:sp>
        <p:nvSpPr>
          <p:cNvPr id="26" name="AutoShape 7">
            <a:extLst>
              <a:ext uri="{FF2B5EF4-FFF2-40B4-BE49-F238E27FC236}">
                <a16:creationId xmlns:a16="http://schemas.microsoft.com/office/drawing/2014/main" id="{37A4FDE1-BD54-CF4C-949E-9DC0E98F3B1A}"/>
              </a:ext>
            </a:extLst>
          </p:cNvPr>
          <p:cNvSpPr>
            <a:spLocks noChangeArrowheads="1"/>
          </p:cNvSpPr>
          <p:nvPr/>
        </p:nvSpPr>
        <p:spPr bwMode="auto">
          <a:xfrm flipH="1">
            <a:off x="8147089" y="1616778"/>
            <a:ext cx="2781824" cy="585179"/>
          </a:xfrm>
          <a:prstGeom prst="wedgeRoundRectCallout">
            <a:avLst>
              <a:gd name="adj1" fmla="val -67848"/>
              <a:gd name="adj2" fmla="val 1131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ea typeface="MS PGothic" panose="020B0600070205080204" pitchFamily="34" charset="-128"/>
              </a:rPr>
              <a:t>Describe how he is feeling. </a:t>
            </a:r>
          </a:p>
        </p:txBody>
      </p:sp>
      <p:sp>
        <p:nvSpPr>
          <p:cNvPr id="28" name="AutoShape 18">
            <a:extLst>
              <a:ext uri="{FF2B5EF4-FFF2-40B4-BE49-F238E27FC236}">
                <a16:creationId xmlns:a16="http://schemas.microsoft.com/office/drawing/2014/main" id="{B4DFEB63-E789-A24E-A233-AEE3B535DA61}"/>
              </a:ext>
            </a:extLst>
          </p:cNvPr>
          <p:cNvSpPr>
            <a:spLocks noChangeArrowheads="1"/>
          </p:cNvSpPr>
          <p:nvPr/>
        </p:nvSpPr>
        <p:spPr bwMode="auto">
          <a:xfrm flipH="1">
            <a:off x="8128322" y="3119076"/>
            <a:ext cx="2781820" cy="687645"/>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do you think Billy</a:t>
            </a:r>
            <a:br>
              <a:rPr lang="en-GB" altLang="en-US" sz="1400" dirty="0">
                <a:solidFill>
                  <a:srgbClr val="414042"/>
                </a:solidFill>
                <a:ea typeface="MS PGothic" panose="020B0600070205080204" pitchFamily="34" charset="-128"/>
              </a:rPr>
            </a:br>
            <a:r>
              <a:rPr lang="en-GB" altLang="en-US" sz="1400" dirty="0">
                <a:solidFill>
                  <a:srgbClr val="414042"/>
                </a:solidFill>
                <a:ea typeface="MS PGothic" panose="020B0600070205080204" pitchFamily="34" charset="-128"/>
              </a:rPr>
              <a:t>is saying?</a:t>
            </a:r>
          </a:p>
        </p:txBody>
      </p:sp>
      <p:sp>
        <p:nvSpPr>
          <p:cNvPr id="30" name="AutoShape 11">
            <a:extLst>
              <a:ext uri="{FF2B5EF4-FFF2-40B4-BE49-F238E27FC236}">
                <a16:creationId xmlns:a16="http://schemas.microsoft.com/office/drawing/2014/main" id="{E917A515-B4C3-1F4A-99EF-4EC15BE815BC}"/>
              </a:ext>
            </a:extLst>
          </p:cNvPr>
          <p:cNvSpPr>
            <a:spLocks noChangeArrowheads="1"/>
          </p:cNvSpPr>
          <p:nvPr/>
        </p:nvSpPr>
        <p:spPr bwMode="auto">
          <a:xfrm flipH="1">
            <a:off x="4049515" y="5374853"/>
            <a:ext cx="4010083" cy="744163"/>
          </a:xfrm>
          <a:prstGeom prst="wedgeRoundRectCallout">
            <a:avLst>
              <a:gd name="adj1" fmla="val -43558"/>
              <a:gd name="adj2" fmla="val 9055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400" dirty="0">
                <a:solidFill>
                  <a:srgbClr val="414042"/>
                </a:solidFill>
                <a:ea typeface="MS PGothic" panose="020B0600070205080204" pitchFamily="34" charset="-128"/>
              </a:rPr>
              <a:t>What do you think will happen next?</a:t>
            </a:r>
          </a:p>
        </p:txBody>
      </p:sp>
      <p:sp>
        <p:nvSpPr>
          <p:cNvPr id="31" name="AutoShape 7">
            <a:extLst>
              <a:ext uri="{FF2B5EF4-FFF2-40B4-BE49-F238E27FC236}">
                <a16:creationId xmlns:a16="http://schemas.microsoft.com/office/drawing/2014/main" id="{6845C182-531F-4644-880F-99128F945718}"/>
              </a:ext>
            </a:extLst>
          </p:cNvPr>
          <p:cNvSpPr>
            <a:spLocks noChangeArrowheads="1"/>
          </p:cNvSpPr>
          <p:nvPr/>
        </p:nvSpPr>
        <p:spPr bwMode="auto">
          <a:xfrm flipH="1">
            <a:off x="8128317" y="2351362"/>
            <a:ext cx="2781825" cy="549332"/>
          </a:xfrm>
          <a:prstGeom prst="wedgeRoundRectCallout">
            <a:avLst>
              <a:gd name="adj1" fmla="val -66987"/>
              <a:gd name="adj2" fmla="val 4495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How</a:t>
            </a:r>
            <a:r>
              <a:rPr lang="en-GB" altLang="en-US" sz="1400" dirty="0">
                <a:solidFill>
                  <a:srgbClr val="414042"/>
                </a:solidFill>
                <a:ea typeface="MS PGothic" panose="020B0600070205080204" pitchFamily="34" charset="-128"/>
              </a:rPr>
              <a:t> can you tell?</a:t>
            </a:r>
          </a:p>
        </p:txBody>
      </p:sp>
      <p:sp>
        <p:nvSpPr>
          <p:cNvPr id="23" name="Text Box 20">
            <a:extLst>
              <a:ext uri="{FF2B5EF4-FFF2-40B4-BE49-F238E27FC236}">
                <a16:creationId xmlns:a16="http://schemas.microsoft.com/office/drawing/2014/main" id="{768AA326-2CB9-494E-BE1A-6B3819E6B132}"/>
              </a:ext>
            </a:extLst>
          </p:cNvPr>
          <p:cNvSpPr txBox="1">
            <a:spLocks noChangeArrowheads="1"/>
          </p:cNvSpPr>
          <p:nvPr/>
        </p:nvSpPr>
        <p:spPr bwMode="auto">
          <a:xfrm flipH="1">
            <a:off x="8093861" y="5675450"/>
            <a:ext cx="3082931" cy="297044"/>
          </a:xfrm>
          <a:prstGeom prst="rect">
            <a:avLst/>
          </a:prstGeom>
          <a:solidFill>
            <a:srgbClr val="0070C0"/>
          </a:solidFill>
          <a:ln>
            <a:noFill/>
          </a:ln>
          <a:effectLst/>
        </p:spPr>
        <p:txBody>
          <a:bodyPr wrap="square"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1500" dirty="0">
                <a:solidFill>
                  <a:schemeClr val="bg1"/>
                </a:solidFill>
              </a:rPr>
              <a:t>The man is Billy.</a:t>
            </a:r>
          </a:p>
        </p:txBody>
      </p:sp>
      <p:sp>
        <p:nvSpPr>
          <p:cNvPr id="37" name="AutoShape 11">
            <a:extLst>
              <a:ext uri="{FF2B5EF4-FFF2-40B4-BE49-F238E27FC236}">
                <a16:creationId xmlns:a16="http://schemas.microsoft.com/office/drawing/2014/main" id="{B19D5544-3D2E-1B47-AA47-3482927C1539}"/>
              </a:ext>
            </a:extLst>
          </p:cNvPr>
          <p:cNvSpPr>
            <a:spLocks noChangeArrowheads="1"/>
          </p:cNvSpPr>
          <p:nvPr/>
        </p:nvSpPr>
        <p:spPr bwMode="auto">
          <a:xfrm>
            <a:off x="1335090" y="4915525"/>
            <a:ext cx="2659430" cy="595050"/>
          </a:xfrm>
          <a:prstGeom prst="wedgeRoundRectCallout">
            <a:avLst>
              <a:gd name="adj1" fmla="val -65801"/>
              <a:gd name="adj2" fmla="val 236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makes you think that?</a:t>
            </a:r>
          </a:p>
        </p:txBody>
      </p:sp>
      <p:sp>
        <p:nvSpPr>
          <p:cNvPr id="44" name="AutoShape 18">
            <a:extLst>
              <a:ext uri="{FF2B5EF4-FFF2-40B4-BE49-F238E27FC236}">
                <a16:creationId xmlns:a16="http://schemas.microsoft.com/office/drawing/2014/main" id="{5E536BD2-5B18-1549-BB66-3D8E73D6072C}"/>
              </a:ext>
            </a:extLst>
          </p:cNvPr>
          <p:cNvSpPr>
            <a:spLocks noChangeArrowheads="1"/>
          </p:cNvSpPr>
          <p:nvPr/>
        </p:nvSpPr>
        <p:spPr bwMode="auto">
          <a:xfrm flipH="1">
            <a:off x="8128322" y="3949552"/>
            <a:ext cx="2781820" cy="687645"/>
          </a:xfrm>
          <a:prstGeom prst="wedgeRoundRectCallout">
            <a:avLst>
              <a:gd name="adj1" fmla="val -68730"/>
              <a:gd name="adj2" fmla="val 41074"/>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makes you think that?</a:t>
            </a:r>
          </a:p>
        </p:txBody>
      </p:sp>
      <p:sp>
        <p:nvSpPr>
          <p:cNvPr id="45" name="AutoShape 7">
            <a:extLst>
              <a:ext uri="{FF2B5EF4-FFF2-40B4-BE49-F238E27FC236}">
                <a16:creationId xmlns:a16="http://schemas.microsoft.com/office/drawing/2014/main" id="{297CA5AA-084D-3D4F-B862-90ABF3DDD8BB}"/>
              </a:ext>
            </a:extLst>
          </p:cNvPr>
          <p:cNvSpPr>
            <a:spLocks noChangeArrowheads="1"/>
          </p:cNvSpPr>
          <p:nvPr/>
        </p:nvSpPr>
        <p:spPr bwMode="auto">
          <a:xfrm flipH="1">
            <a:off x="8115014" y="869694"/>
            <a:ext cx="2781825" cy="549332"/>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ea typeface="MS PGothic" panose="020B0600070205080204" pitchFamily="34" charset="-128"/>
              </a:rPr>
              <a:t>What</a:t>
            </a:r>
            <a:r>
              <a:rPr lang="en-GB" altLang="en-US" sz="1400" dirty="0">
                <a:solidFill>
                  <a:srgbClr val="414042"/>
                </a:solidFill>
                <a:ea typeface="MS PGothic" panose="020B0600070205080204" pitchFamily="34" charset="-128"/>
              </a:rPr>
              <a:t> is Jim doing?</a:t>
            </a:r>
          </a:p>
        </p:txBody>
      </p:sp>
      <p:sp>
        <p:nvSpPr>
          <p:cNvPr id="46" name="TextBox 45">
            <a:extLst>
              <a:ext uri="{FF2B5EF4-FFF2-40B4-BE49-F238E27FC236}">
                <a16:creationId xmlns:a16="http://schemas.microsoft.com/office/drawing/2014/main" id="{B667F65C-FFC1-8447-A7D3-3115B139A33F}"/>
              </a:ext>
            </a:extLst>
          </p:cNvPr>
          <p:cNvSpPr txBox="1"/>
          <p:nvPr/>
        </p:nvSpPr>
        <p:spPr>
          <a:xfrm>
            <a:off x="8093861" y="4808239"/>
            <a:ext cx="2763049" cy="523220"/>
          </a:xfrm>
          <a:prstGeom prst="rect">
            <a:avLst/>
          </a:prstGeom>
          <a:noFill/>
        </p:spPr>
        <p:txBody>
          <a:bodyPr wrap="square">
            <a:spAutoFit/>
          </a:bodyPr>
          <a:lstStyle/>
          <a:p>
            <a:pPr algn="ctr"/>
            <a:r>
              <a:rPr lang="en-GB" altLang="en-US" sz="1400" b="1" dirty="0">
                <a:solidFill>
                  <a:srgbClr val="414042"/>
                </a:solidFill>
                <a:latin typeface="Comic Sans MS" panose="030F0902030302020204" pitchFamily="66" charset="0"/>
                <a:ea typeface="MS PGothic" panose="020B0600070205080204" pitchFamily="34" charset="-128"/>
              </a:rPr>
              <a:t>What</a:t>
            </a:r>
            <a:r>
              <a:rPr lang="en-GB" altLang="en-US" sz="1400" dirty="0">
                <a:solidFill>
                  <a:srgbClr val="414042"/>
                </a:solidFill>
                <a:latin typeface="Comic Sans MS" panose="030F0902030302020204" pitchFamily="66" charset="0"/>
                <a:ea typeface="MS PGothic" panose="020B0600070205080204" pitchFamily="34" charset="-128"/>
              </a:rPr>
              <a:t> is the significance of</a:t>
            </a:r>
            <a:br>
              <a:rPr lang="en-GB" altLang="en-US" sz="1400" dirty="0">
                <a:solidFill>
                  <a:srgbClr val="414042"/>
                </a:solidFill>
                <a:latin typeface="Comic Sans MS" panose="030F0902030302020204" pitchFamily="66" charset="0"/>
                <a:ea typeface="MS PGothic" panose="020B0600070205080204" pitchFamily="34" charset="-128"/>
              </a:rPr>
            </a:br>
            <a:r>
              <a:rPr lang="en-GB" altLang="en-US" sz="1400" dirty="0">
                <a:solidFill>
                  <a:srgbClr val="414042"/>
                </a:solidFill>
                <a:latin typeface="Comic Sans MS" panose="030F0902030302020204" pitchFamily="66" charset="0"/>
                <a:ea typeface="MS PGothic" panose="020B0600070205080204" pitchFamily="34" charset="-128"/>
              </a:rPr>
              <a:t>the clothes they are wearing?</a:t>
            </a:r>
          </a:p>
        </p:txBody>
      </p:sp>
      <p:sp>
        <p:nvSpPr>
          <p:cNvPr id="2" name="TextBox 1">
            <a:extLst>
              <a:ext uri="{FF2B5EF4-FFF2-40B4-BE49-F238E27FC236}">
                <a16:creationId xmlns:a16="http://schemas.microsoft.com/office/drawing/2014/main" id="{F1175B59-6D6F-9DE7-A71D-65C21C34C3A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15</a:t>
            </a:r>
            <a:endParaRPr lang="en-GB" sz="1200" dirty="0"/>
          </a:p>
        </p:txBody>
      </p:sp>
    </p:spTree>
    <p:extLst>
      <p:ext uri="{BB962C8B-B14F-4D97-AF65-F5344CB8AC3E}">
        <p14:creationId xmlns:p14="http://schemas.microsoft.com/office/powerpoint/2010/main" val="26926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7" grpId="0" animBg="1"/>
      <p:bldP spid="20" grpId="0" animBg="1"/>
      <p:bldP spid="22" grpId="0" animBg="1"/>
      <p:bldP spid="24" grpId="0" animBg="1"/>
      <p:bldP spid="25" grpId="0" animBg="1"/>
      <p:bldP spid="26" grpId="0" animBg="1"/>
      <p:bldP spid="28" grpId="0" animBg="1"/>
      <p:bldP spid="30" grpId="0" animBg="1"/>
      <p:bldP spid="31" grpId="0" animBg="1"/>
      <p:bldP spid="23" grpId="0" animBg="1"/>
      <p:bldP spid="37" grpId="0" animBg="1"/>
      <p:bldP spid="44" grpId="0" animBg="1"/>
      <p:bldP spid="45" grpId="0" animBg="1"/>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ack and white drawing of a person in a garment&#10;&#10;Description automatically generated with low confidence">
            <a:extLst>
              <a:ext uri="{FF2B5EF4-FFF2-40B4-BE49-F238E27FC236}">
                <a16:creationId xmlns:a16="http://schemas.microsoft.com/office/drawing/2014/main" id="{291E4341-6150-424D-B764-DD942550E1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9474" y="786834"/>
            <a:ext cx="1836081" cy="5284331"/>
          </a:xfrm>
          <a:prstGeom prst="rect">
            <a:avLst/>
          </a:prstGeom>
        </p:spPr>
      </p:pic>
      <p:sp>
        <p:nvSpPr>
          <p:cNvPr id="14" name="Text Box 7">
            <a:extLst>
              <a:ext uri="{FF2B5EF4-FFF2-40B4-BE49-F238E27FC236}">
                <a16:creationId xmlns:a16="http://schemas.microsoft.com/office/drawing/2014/main" id="{B7EFFD0C-D8E5-4A46-B599-F7784FB2298E}"/>
              </a:ext>
            </a:extLst>
          </p:cNvPr>
          <p:cNvSpPr txBox="1">
            <a:spLocks noChangeArrowheads="1"/>
          </p:cNvSpPr>
          <p:nvPr/>
        </p:nvSpPr>
        <p:spPr bwMode="auto">
          <a:xfrm>
            <a:off x="1272236" y="4046585"/>
            <a:ext cx="6786542" cy="2024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900" dirty="0">
                <a:solidFill>
                  <a:srgbClr val="414042"/>
                </a:solidFill>
                <a:latin typeface="Comic Sans MS" panose="030F0902030302020204" pitchFamily="66" charset="0"/>
              </a:rPr>
              <a:t>Work with a partner to discuss Jim’s thoughts as he is standing with the older man. Consider what Billy might be saying to him and how Jim is feeling at this point in time.</a:t>
            </a:r>
          </a:p>
          <a:p>
            <a:pPr>
              <a:spcBef>
                <a:spcPts val="1500"/>
              </a:spcBef>
            </a:pPr>
            <a:r>
              <a:rPr lang="en-GB" altLang="en-US" sz="1900" dirty="0">
                <a:solidFill>
                  <a:srgbClr val="414042"/>
                </a:solidFill>
                <a:latin typeface="Comic Sans MS" panose="030F0902030302020204" pitchFamily="66" charset="0"/>
              </a:rPr>
              <a:t>Imagine you are Jim. Write his thoughts in a thought bubble – remember to use the first person, e.g. I am…</a:t>
            </a:r>
          </a:p>
        </p:txBody>
      </p:sp>
      <p:sp>
        <p:nvSpPr>
          <p:cNvPr id="13" name="AutoShape 6">
            <a:extLst>
              <a:ext uri="{FF2B5EF4-FFF2-40B4-BE49-F238E27FC236}">
                <a16:creationId xmlns:a16="http://schemas.microsoft.com/office/drawing/2014/main" id="{A1979A47-BF5D-D240-B6C6-10FF7A8292E2}"/>
              </a:ext>
            </a:extLst>
          </p:cNvPr>
          <p:cNvSpPr>
            <a:spLocks noChangeArrowheads="1"/>
          </p:cNvSpPr>
          <p:nvPr/>
        </p:nvSpPr>
        <p:spPr bwMode="auto">
          <a:xfrm>
            <a:off x="1906445" y="1203969"/>
            <a:ext cx="4345377" cy="2471894"/>
          </a:xfrm>
          <a:prstGeom prst="cloudCallout">
            <a:avLst>
              <a:gd name="adj1" fmla="val 105399"/>
              <a:gd name="adj2" fmla="val -40245"/>
            </a:avLst>
          </a:prstGeom>
          <a:solidFill>
            <a:schemeClr val="bg1"/>
          </a:solidFill>
          <a:ln w="28575">
            <a:solidFill>
              <a:srgbClr val="0070C0"/>
            </a:solidFill>
            <a:round/>
            <a:headEnd/>
            <a:tailEnd/>
          </a:ln>
          <a:effectLst/>
        </p:spPr>
        <p:txBody>
          <a:bodyPr/>
          <a:lstStyle/>
          <a:p>
            <a:pPr algn="ctr"/>
            <a:endParaRPr lang="en-US" altLang="en-US">
              <a:solidFill>
                <a:schemeClr val="tx1"/>
              </a:solidFill>
            </a:endParaRPr>
          </a:p>
        </p:txBody>
      </p:sp>
      <p:sp>
        <p:nvSpPr>
          <p:cNvPr id="6" name="Rectangle 1">
            <a:extLst>
              <a:ext uri="{FF2B5EF4-FFF2-40B4-BE49-F238E27FC236}">
                <a16:creationId xmlns:a16="http://schemas.microsoft.com/office/drawing/2014/main" id="{AE9C0BB9-25B8-F640-A486-75EDD66604B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7" name="TextBox 6">
            <a:extLst>
              <a:ext uri="{FF2B5EF4-FFF2-40B4-BE49-F238E27FC236}">
                <a16:creationId xmlns:a16="http://schemas.microsoft.com/office/drawing/2014/main" id="{79D8175B-A644-A440-AE4C-A03069EE36E9}"/>
              </a:ext>
            </a:extLst>
          </p:cNvPr>
          <p:cNvSpPr txBox="1"/>
          <p:nvPr/>
        </p:nvSpPr>
        <p:spPr>
          <a:xfrm>
            <a:off x="-510025" y="168315"/>
            <a:ext cx="3612058"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 name="TextBox 1">
            <a:extLst>
              <a:ext uri="{FF2B5EF4-FFF2-40B4-BE49-F238E27FC236}">
                <a16:creationId xmlns:a16="http://schemas.microsoft.com/office/drawing/2014/main" id="{8A70E5B5-23E3-70C6-272D-C16660DDF76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16</a:t>
            </a:r>
            <a:endParaRPr lang="en-GB" sz="1200" dirty="0"/>
          </a:p>
        </p:txBody>
      </p:sp>
    </p:spTree>
    <p:extLst>
      <p:ext uri="{BB962C8B-B14F-4D97-AF65-F5344CB8AC3E}">
        <p14:creationId xmlns:p14="http://schemas.microsoft.com/office/powerpoint/2010/main" val="78578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97930871-96EB-3A46-813D-74F42F6C0CD2}"/>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452208" y="1283473"/>
            <a:ext cx="2397295" cy="2750200"/>
          </a:xfrm>
          <a:prstGeom prst="rect">
            <a:avLst/>
          </a:prstGeom>
        </p:spPr>
      </p:pic>
      <p:sp>
        <p:nvSpPr>
          <p:cNvPr id="51" name="Rectangle 4">
            <a:extLst>
              <a:ext uri="{FF2B5EF4-FFF2-40B4-BE49-F238E27FC236}">
                <a16:creationId xmlns:a16="http://schemas.microsoft.com/office/drawing/2014/main" id="{F7CE8C22-A776-ED43-A4DE-433AEB7784BE}"/>
              </a:ext>
            </a:extLst>
          </p:cNvPr>
          <p:cNvSpPr>
            <a:spLocks noChangeArrowheads="1"/>
          </p:cNvSpPr>
          <p:nvPr/>
        </p:nvSpPr>
        <p:spPr bwMode="auto">
          <a:xfrm>
            <a:off x="4147207" y="1408310"/>
            <a:ext cx="6592584" cy="2723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a:spcBef>
                <a:spcPts val="1500"/>
              </a:spcBef>
            </a:pPr>
            <a:r>
              <a:rPr lang="en-GB" altLang="en-US" sz="1600" dirty="0">
                <a:solidFill>
                  <a:srgbClr val="414042"/>
                </a:solidFill>
                <a:latin typeface="Comic Sans MS" panose="030F0902030302020204" pitchFamily="66" charset="0"/>
              </a:rPr>
              <a:t>He had taken me aside one day and promised me a </a:t>
            </a:r>
            <a:r>
              <a:rPr lang="en-GB" altLang="en-US" sz="1600" dirty="0">
                <a:solidFill>
                  <a:srgbClr val="414042"/>
                </a:solidFill>
                <a:highlight>
                  <a:srgbClr val="00FFFF"/>
                </a:highlight>
                <a:latin typeface="Comic Sans MS" panose="030F0902030302020204" pitchFamily="66" charset="0"/>
              </a:rPr>
              <a:t>silver fourpenny</a:t>
            </a:r>
            <a:r>
              <a:rPr lang="en-GB" altLang="en-US" sz="1600" dirty="0">
                <a:solidFill>
                  <a:srgbClr val="414042"/>
                </a:solidFill>
                <a:latin typeface="Comic Sans MS" panose="030F0902030302020204" pitchFamily="66" charset="0"/>
              </a:rPr>
              <a:t> on the first of every month if I would only keep my ‘</a:t>
            </a:r>
            <a:r>
              <a:rPr lang="en-GB" altLang="en-US" sz="1600" dirty="0">
                <a:solidFill>
                  <a:srgbClr val="414042"/>
                </a:solidFill>
                <a:highlight>
                  <a:srgbClr val="00FFFF"/>
                </a:highlight>
                <a:latin typeface="Comic Sans MS" panose="030F0902030302020204" pitchFamily="66" charset="0"/>
              </a:rPr>
              <a:t>weather-eye</a:t>
            </a:r>
            <a:r>
              <a:rPr lang="en-GB" altLang="en-US" sz="1600" dirty="0">
                <a:solidFill>
                  <a:srgbClr val="414042"/>
                </a:solidFill>
                <a:latin typeface="Comic Sans MS" panose="030F0902030302020204" pitchFamily="66" charset="0"/>
              </a:rPr>
              <a:t> open for a </a:t>
            </a:r>
            <a:r>
              <a:rPr lang="en-GB" altLang="en-US" sz="1600" dirty="0">
                <a:solidFill>
                  <a:srgbClr val="414042"/>
                </a:solidFill>
                <a:highlight>
                  <a:srgbClr val="00FFFF"/>
                </a:highlight>
                <a:latin typeface="Comic Sans MS" panose="030F0902030302020204" pitchFamily="66" charset="0"/>
              </a:rPr>
              <a:t>seafaring</a:t>
            </a:r>
            <a:r>
              <a:rPr lang="en-GB" altLang="en-US" sz="1600" dirty="0">
                <a:solidFill>
                  <a:srgbClr val="414042"/>
                </a:solidFill>
                <a:latin typeface="Comic Sans MS" panose="030F0902030302020204" pitchFamily="66" charset="0"/>
              </a:rPr>
              <a:t> man with one leg’ and let him know the moment he appeared. </a:t>
            </a:r>
          </a:p>
          <a:p>
            <a:pPr>
              <a:spcBef>
                <a:spcPts val="1500"/>
              </a:spcBef>
            </a:pPr>
            <a:r>
              <a:rPr lang="en-GB" altLang="en-US" sz="1600" dirty="0">
                <a:solidFill>
                  <a:srgbClr val="414042"/>
                </a:solidFill>
                <a:latin typeface="Comic Sans MS" panose="030F0902030302020204" pitchFamily="66" charset="0"/>
              </a:rPr>
              <a:t>Often enough when the first of the month came round and I </a:t>
            </a:r>
            <a:r>
              <a:rPr lang="en-GB" altLang="en-US" sz="1600" dirty="0">
                <a:solidFill>
                  <a:srgbClr val="414042"/>
                </a:solidFill>
                <a:highlight>
                  <a:srgbClr val="00FFFF"/>
                </a:highlight>
                <a:latin typeface="Comic Sans MS" panose="030F0902030302020204" pitchFamily="66" charset="0"/>
              </a:rPr>
              <a:t>applied to him for my wage</a:t>
            </a:r>
            <a:r>
              <a:rPr lang="en-GB" altLang="en-US" sz="1600" dirty="0">
                <a:solidFill>
                  <a:srgbClr val="414042"/>
                </a:solidFill>
                <a:latin typeface="Comic Sans MS" panose="030F0902030302020204" pitchFamily="66" charset="0"/>
              </a:rPr>
              <a:t>, he would only blow through his nose at me and stare me down, but </a:t>
            </a:r>
            <a:r>
              <a:rPr lang="en-GB" altLang="en-US" sz="1600" dirty="0">
                <a:solidFill>
                  <a:srgbClr val="414042"/>
                </a:solidFill>
                <a:highlight>
                  <a:srgbClr val="00FFFF"/>
                </a:highlight>
                <a:latin typeface="Comic Sans MS" panose="030F0902030302020204" pitchFamily="66" charset="0"/>
              </a:rPr>
              <a:t>before the week was out</a:t>
            </a:r>
            <a:r>
              <a:rPr lang="en-GB" altLang="en-US" sz="1600" dirty="0">
                <a:solidFill>
                  <a:srgbClr val="414042"/>
                </a:solidFill>
                <a:latin typeface="Comic Sans MS" panose="030F0902030302020204" pitchFamily="66" charset="0"/>
              </a:rPr>
              <a:t> he was sure to think better of it, bring me my four-penny piece, and repeat his orders to look out for ‘the seafaring man with one leg’. </a:t>
            </a:r>
          </a:p>
        </p:txBody>
      </p:sp>
      <p:sp>
        <p:nvSpPr>
          <p:cNvPr id="52" name="Text Box 6">
            <a:extLst>
              <a:ext uri="{FF2B5EF4-FFF2-40B4-BE49-F238E27FC236}">
                <a16:creationId xmlns:a16="http://schemas.microsoft.com/office/drawing/2014/main" id="{B882BA5A-F430-8A48-B685-45D505503BD1}"/>
              </a:ext>
            </a:extLst>
          </p:cNvPr>
          <p:cNvSpPr txBox="1">
            <a:spLocks noChangeArrowheads="1"/>
          </p:cNvSpPr>
          <p:nvPr/>
        </p:nvSpPr>
        <p:spPr bwMode="auto">
          <a:xfrm>
            <a:off x="1841525" y="4476582"/>
            <a:ext cx="8508947" cy="1309288"/>
          </a:xfrm>
          <a:prstGeom prst="rect">
            <a:avLst/>
          </a:prstGeom>
          <a:solidFill>
            <a:srgbClr val="66FFFF"/>
          </a:solidFill>
          <a:ln w="9525">
            <a:noFill/>
            <a:miter lim="800000"/>
            <a:headEnd/>
            <a:tailEnd/>
          </a:ln>
          <a:effectLst/>
        </p:spPr>
        <p:txBody>
          <a:bodyPr>
            <a:noAutofit/>
          </a:bodyPr>
          <a:lstStyle/>
          <a:p>
            <a:pPr>
              <a:spcBef>
                <a:spcPts val="500"/>
              </a:spcBef>
              <a:buClr>
                <a:srgbClr val="414042"/>
              </a:buClr>
            </a:pPr>
            <a:r>
              <a:rPr lang="en-GB" altLang="en-US" sz="1600" dirty="0">
                <a:solidFill>
                  <a:srgbClr val="414042"/>
                </a:solidFill>
                <a:latin typeface="Comic Sans MS" panose="030F0902030302020204" pitchFamily="66" charset="0"/>
              </a:rPr>
              <a:t>Discuss with a partner what you think the highlighted sections of the text mean. </a:t>
            </a:r>
          </a:p>
          <a:p>
            <a:pPr>
              <a:spcBef>
                <a:spcPts val="500"/>
              </a:spcBef>
              <a:buClr>
                <a:srgbClr val="414042"/>
              </a:buClr>
            </a:pPr>
            <a:r>
              <a:rPr lang="en-GB" altLang="en-US" sz="1600" dirty="0">
                <a:solidFill>
                  <a:srgbClr val="414042"/>
                </a:solidFill>
                <a:latin typeface="Comic Sans MS" panose="030F0902030302020204" pitchFamily="66" charset="0"/>
              </a:rPr>
              <a:t>What is the significance of the repeated reference to the ‘seafaring man with one leg’?</a:t>
            </a:r>
          </a:p>
          <a:p>
            <a:pPr>
              <a:spcBef>
                <a:spcPts val="500"/>
              </a:spcBef>
              <a:buClr>
                <a:srgbClr val="414042"/>
              </a:buClr>
            </a:pPr>
            <a:r>
              <a:rPr lang="en-GB" altLang="en-US" sz="1600" dirty="0">
                <a:solidFill>
                  <a:srgbClr val="414042"/>
                </a:solidFill>
                <a:latin typeface="Comic Sans MS" panose="030F0902030302020204" pitchFamily="66" charset="0"/>
              </a:rPr>
              <a:t>Do you think Billy wants to see this other man he wants Jim to watch out for or not?</a:t>
            </a:r>
          </a:p>
          <a:p>
            <a:pPr>
              <a:spcBef>
                <a:spcPts val="500"/>
              </a:spcBef>
              <a:buClr>
                <a:srgbClr val="414042"/>
              </a:buClr>
            </a:pPr>
            <a:r>
              <a:rPr lang="en-GB" altLang="en-US" sz="1600" dirty="0">
                <a:solidFill>
                  <a:srgbClr val="414042"/>
                </a:solidFill>
                <a:latin typeface="Comic Sans MS" panose="030F0902030302020204" pitchFamily="66" charset="0"/>
              </a:rPr>
              <a:t>Who do you think the seafaring man with one leg might be?</a:t>
            </a:r>
          </a:p>
        </p:txBody>
      </p:sp>
      <p:sp>
        <p:nvSpPr>
          <p:cNvPr id="18" name="Rectangle 17">
            <a:extLst>
              <a:ext uri="{FF2B5EF4-FFF2-40B4-BE49-F238E27FC236}">
                <a16:creationId xmlns:a16="http://schemas.microsoft.com/office/drawing/2014/main" id="{1D847052-DDEE-A747-BD5E-DCEBFBBB2A20}"/>
              </a:ext>
            </a:extLst>
          </p:cNvPr>
          <p:cNvSpPr/>
          <p:nvPr/>
        </p:nvSpPr>
        <p:spPr>
          <a:xfrm>
            <a:off x="1452208" y="4301529"/>
            <a:ext cx="9287583" cy="165369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D5319236-DAB6-3040-96FF-CA0C2B183874}"/>
              </a:ext>
            </a:extLst>
          </p:cNvPr>
          <p:cNvSpPr txBox="1">
            <a:spLocks/>
          </p:cNvSpPr>
          <p:nvPr/>
        </p:nvSpPr>
        <p:spPr>
          <a:xfrm>
            <a:off x="0" y="70390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 sliver of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10" name="Rectangle 1">
            <a:extLst>
              <a:ext uri="{FF2B5EF4-FFF2-40B4-BE49-F238E27FC236}">
                <a16:creationId xmlns:a16="http://schemas.microsoft.com/office/drawing/2014/main" id="{EBC4E47C-07E1-ED47-9E16-17BD9DA5E7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49262A65-17E7-2D47-AE3E-F585290C5B7C}"/>
              </a:ext>
            </a:extLst>
          </p:cNvPr>
          <p:cNvSpPr txBox="1"/>
          <p:nvPr/>
        </p:nvSpPr>
        <p:spPr>
          <a:xfrm>
            <a:off x="-75602" y="197595"/>
            <a:ext cx="3055620"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 name="TextBox 1">
            <a:extLst>
              <a:ext uri="{FF2B5EF4-FFF2-40B4-BE49-F238E27FC236}">
                <a16:creationId xmlns:a16="http://schemas.microsoft.com/office/drawing/2014/main" id="{E2CDB410-A0E3-B187-FE5D-146D87D130F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17</a:t>
            </a:r>
            <a:endParaRPr lang="en-GB" sz="1200" dirty="0"/>
          </a:p>
        </p:txBody>
      </p:sp>
    </p:spTree>
    <p:extLst>
      <p:ext uri="{BB962C8B-B14F-4D97-AF65-F5344CB8AC3E}">
        <p14:creationId xmlns:p14="http://schemas.microsoft.com/office/powerpoint/2010/main" val="2804329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
        <p:nvSpPr>
          <p:cNvPr id="2" name="TextBox 1">
            <a:extLst>
              <a:ext uri="{FF2B5EF4-FFF2-40B4-BE49-F238E27FC236}">
                <a16:creationId xmlns:a16="http://schemas.microsoft.com/office/drawing/2014/main" id="{03CDDF41-00E7-262A-2B5E-F09060DA7C1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18</a:t>
            </a:r>
            <a:endParaRPr lang="en-GB" sz="1200" dirty="0"/>
          </a:p>
        </p:txBody>
      </p:sp>
    </p:spTree>
    <p:extLst>
      <p:ext uri="{BB962C8B-B14F-4D97-AF65-F5344CB8AC3E}">
        <p14:creationId xmlns:p14="http://schemas.microsoft.com/office/powerpoint/2010/main" val="4103425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9FD3C14-6FC3-D844-944B-8D5E1D7C0B14}"/>
              </a:ext>
            </a:extLst>
          </p:cNvPr>
          <p:cNvSpPr txBox="1">
            <a:spLocks noChangeArrowheads="1"/>
          </p:cNvSpPr>
          <p:nvPr/>
        </p:nvSpPr>
        <p:spPr bwMode="auto">
          <a:xfrm>
            <a:off x="23813" y="712788"/>
            <a:ext cx="1219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685800" indent="-22860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3000" b="1" dirty="0">
                <a:solidFill>
                  <a:srgbClr val="0070C0"/>
                </a:solidFill>
              </a:rPr>
              <a:t>A word about prosody</a:t>
            </a:r>
          </a:p>
        </p:txBody>
      </p:sp>
      <p:sp>
        <p:nvSpPr>
          <p:cNvPr id="9" name="Rectangle 4">
            <a:extLst>
              <a:ext uri="{FF2B5EF4-FFF2-40B4-BE49-F238E27FC236}">
                <a16:creationId xmlns:a16="http://schemas.microsoft.com/office/drawing/2014/main" id="{F06D18E6-344C-9E44-B8C7-8C78CA0C53E5}"/>
              </a:ext>
            </a:extLst>
          </p:cNvPr>
          <p:cNvSpPr>
            <a:spLocks noChangeArrowheads="1"/>
          </p:cNvSpPr>
          <p:nvPr/>
        </p:nvSpPr>
        <p:spPr bwMode="auto">
          <a:xfrm>
            <a:off x="5364163" y="1771650"/>
            <a:ext cx="5753100"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r>
              <a:rPr lang="en-US" altLang="en-US" sz="2000" dirty="0">
                <a:solidFill>
                  <a:srgbClr val="414042"/>
                </a:solidFill>
              </a:rPr>
              <a:t>Fluent </a:t>
            </a:r>
            <a:r>
              <a:rPr lang="en-US" altLang="en-US" sz="2000" b="1" dirty="0">
                <a:solidFill>
                  <a:srgbClr val="0070C0"/>
                </a:solidFill>
              </a:rPr>
              <a:t>readers</a:t>
            </a:r>
            <a:r>
              <a:rPr lang="en-US" altLang="en-US" sz="2000" dirty="0">
                <a:solidFill>
                  <a:srgbClr val="414042"/>
                </a:solidFill>
              </a:rPr>
              <a:t> use </a:t>
            </a:r>
            <a:r>
              <a:rPr lang="en-US" altLang="en-US" sz="2000" b="1" dirty="0">
                <a:solidFill>
                  <a:srgbClr val="0070C0"/>
                </a:solidFill>
              </a:rPr>
              <a:t>prosody</a:t>
            </a:r>
            <a:r>
              <a:rPr lang="en-US" altLang="en-US" sz="2000" dirty="0">
                <a:solidFill>
                  <a:srgbClr val="414042"/>
                </a:solidFill>
              </a:rPr>
              <a:t> (pitch, stress, intonation, volume and timing) to convey meaning when they read aloud, whether that is actually out loud or reading ‘aloud’ in your own head – reading in your head as if you were saying it out loud.</a:t>
            </a:r>
            <a:endParaRPr lang="en-GB" altLang="en-US" sz="2000" dirty="0">
              <a:solidFill>
                <a:srgbClr val="414042"/>
              </a:solidFill>
            </a:endParaRPr>
          </a:p>
        </p:txBody>
      </p:sp>
      <p:sp>
        <p:nvSpPr>
          <p:cNvPr id="10" name="Rectangle 13">
            <a:extLst>
              <a:ext uri="{FF2B5EF4-FFF2-40B4-BE49-F238E27FC236}">
                <a16:creationId xmlns:a16="http://schemas.microsoft.com/office/drawing/2014/main" id="{AE3A3146-A720-F94A-A635-7B1F917E3CE0}"/>
              </a:ext>
            </a:extLst>
          </p:cNvPr>
          <p:cNvSpPr>
            <a:spLocks noChangeArrowheads="1"/>
          </p:cNvSpPr>
          <p:nvPr/>
        </p:nvSpPr>
        <p:spPr bwMode="auto">
          <a:xfrm>
            <a:off x="1500188" y="4117537"/>
            <a:ext cx="9617075"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2000" b="1" dirty="0">
                <a:solidFill>
                  <a:srgbClr val="0070C0"/>
                </a:solidFill>
              </a:rPr>
              <a:t>Prosody</a:t>
            </a:r>
            <a:r>
              <a:rPr lang="en-GB" altLang="en-US" sz="2000" dirty="0">
                <a:solidFill>
                  <a:srgbClr val="414042"/>
                </a:solidFill>
              </a:rPr>
              <a:t> is important in letting your reader </a:t>
            </a:r>
            <a:r>
              <a:rPr lang="en-US" altLang="en-US" sz="2000" dirty="0">
                <a:solidFill>
                  <a:srgbClr val="414042"/>
                </a:solidFill>
              </a:rPr>
              <a:t>know about</a:t>
            </a:r>
            <a:r>
              <a:rPr lang="en-GB" altLang="en-US" sz="2000" dirty="0">
                <a:solidFill>
                  <a:srgbClr val="414042"/>
                </a:solidFill>
              </a:rPr>
              <a:t> emotions and attitudes. When you deliberately vary the way you read something, for example to indicate fear or surprise, you are reading with prosody. You might change the way you read something to show that a different person is speaking, or you might read slowly to convey a feeling of calm. or very fast to indicate speed.</a:t>
            </a:r>
          </a:p>
        </p:txBody>
      </p:sp>
      <p:sp>
        <p:nvSpPr>
          <p:cNvPr id="11" name="Oval Callout 10">
            <a:extLst>
              <a:ext uri="{FF2B5EF4-FFF2-40B4-BE49-F238E27FC236}">
                <a16:creationId xmlns:a16="http://schemas.microsoft.com/office/drawing/2014/main" id="{4325D876-D959-CD41-9F63-93400C91E20A}"/>
              </a:ext>
            </a:extLst>
          </p:cNvPr>
          <p:cNvSpPr/>
          <p:nvPr/>
        </p:nvSpPr>
        <p:spPr>
          <a:xfrm>
            <a:off x="908050" y="1322388"/>
            <a:ext cx="4125913" cy="2468562"/>
          </a:xfrm>
          <a:prstGeom prst="wedgeEllipseCallout">
            <a:avLst>
              <a:gd name="adj1" fmla="val -48868"/>
              <a:gd name="adj2" fmla="val 6056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altLang="en-US" sz="2000" dirty="0">
                <a:solidFill>
                  <a:srgbClr val="414042"/>
                </a:solidFill>
                <a:latin typeface="Comic Sans MS" panose="030F0902030302020204" pitchFamily="66" charset="0"/>
              </a:rPr>
              <a:t>Prosody is reading aloud with </a:t>
            </a:r>
            <a:r>
              <a:rPr lang="en-GB" altLang="en-US" sz="2000" dirty="0">
                <a:solidFill>
                  <a:srgbClr val="0070C0"/>
                </a:solidFill>
                <a:latin typeface="Comic Sans MS" panose="030F0902030302020204" pitchFamily="66" charset="0"/>
              </a:rPr>
              <a:t>intonation</a:t>
            </a:r>
            <a:r>
              <a:rPr lang="en-GB" altLang="en-US" sz="2000" dirty="0">
                <a:solidFill>
                  <a:srgbClr val="414042"/>
                </a:solidFill>
                <a:latin typeface="Comic Sans MS" panose="030F0902030302020204" pitchFamily="66" charset="0"/>
              </a:rPr>
              <a:t>, taking account of where to vary your </a:t>
            </a:r>
            <a:r>
              <a:rPr lang="en-GB" altLang="en-US" sz="2000" dirty="0">
                <a:solidFill>
                  <a:srgbClr val="0070C0"/>
                </a:solidFill>
                <a:latin typeface="Comic Sans MS" panose="030F0902030302020204" pitchFamily="66" charset="0"/>
              </a:rPr>
              <a:t>pitch, stress, volume </a:t>
            </a:r>
            <a:r>
              <a:rPr lang="en-GB" altLang="en-US" sz="2000" dirty="0">
                <a:solidFill>
                  <a:srgbClr val="414042"/>
                </a:solidFill>
                <a:latin typeface="Comic Sans MS" panose="030F0902030302020204" pitchFamily="66" charset="0"/>
              </a:rPr>
              <a:t>and </a:t>
            </a:r>
            <a:r>
              <a:rPr lang="en-GB" altLang="en-US" sz="2000" dirty="0">
                <a:solidFill>
                  <a:srgbClr val="0070C0"/>
                </a:solidFill>
                <a:latin typeface="Comic Sans MS" panose="030F0902030302020204" pitchFamily="66" charset="0"/>
              </a:rPr>
              <a:t>timing</a:t>
            </a:r>
            <a:r>
              <a:rPr lang="en-GB" altLang="en-US" sz="2000" dirty="0">
                <a:solidFill>
                  <a:srgbClr val="414042"/>
                </a:solidFill>
                <a:latin typeface="Comic Sans MS" panose="030F0902030302020204" pitchFamily="66" charset="0"/>
              </a:rPr>
              <a:t>.</a:t>
            </a:r>
          </a:p>
        </p:txBody>
      </p:sp>
      <p:sp>
        <p:nvSpPr>
          <p:cNvPr id="2" name="TextBox 1">
            <a:extLst>
              <a:ext uri="{FF2B5EF4-FFF2-40B4-BE49-F238E27FC236}">
                <a16:creationId xmlns:a16="http://schemas.microsoft.com/office/drawing/2014/main" id="{DC3BDF7E-5DA0-6FC2-7F78-65F41338A81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Slide19</a:t>
            </a:r>
            <a:endParaRPr lang="en-GB" sz="1200" dirty="0"/>
          </a:p>
        </p:txBody>
      </p:sp>
    </p:spTree>
    <p:extLst>
      <p:ext uri="{BB962C8B-B14F-4D97-AF65-F5344CB8AC3E}">
        <p14:creationId xmlns:p14="http://schemas.microsoft.com/office/powerpoint/2010/main" val="277418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 name="TextBox 1">
            <a:extLst>
              <a:ext uri="{FF2B5EF4-FFF2-40B4-BE49-F238E27FC236}">
                <a16:creationId xmlns:a16="http://schemas.microsoft.com/office/drawing/2014/main" id="{57DB6278-BF76-BF74-CE9F-3DD9793FA76C}"/>
              </a:ext>
            </a:extLst>
          </p:cNvPr>
          <p:cNvSpPr txBox="1"/>
          <p:nvPr/>
        </p:nvSpPr>
        <p:spPr>
          <a:xfrm>
            <a:off x="363070" y="6554107"/>
            <a:ext cx="1775011" cy="276999"/>
          </a:xfrm>
          <a:prstGeom prst="rect">
            <a:avLst/>
          </a:prstGeom>
          <a:noFill/>
        </p:spPr>
        <p:txBody>
          <a:bodyPr wrap="square" rtlCol="0">
            <a:spAutoFit/>
          </a:bodyPr>
          <a:lstStyle/>
          <a:p>
            <a:r>
              <a:rPr lang="en-GB" sz="1200" dirty="0">
                <a:solidFill>
                  <a:schemeClr val="bg1"/>
                </a:solidFill>
              </a:rPr>
              <a:t>Slide 2</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1" name="Rectangle 8">
            <a:extLst>
              <a:ext uri="{FF2B5EF4-FFF2-40B4-BE49-F238E27FC236}">
                <a16:creationId xmlns:a16="http://schemas.microsoft.com/office/drawing/2014/main" id="{A265F59B-1BBD-1543-8663-A961A2C1C6D8}"/>
              </a:ext>
            </a:extLst>
          </p:cNvPr>
          <p:cNvSpPr>
            <a:spLocks noChangeArrowheads="1"/>
          </p:cNvSpPr>
          <p:nvPr/>
        </p:nvSpPr>
        <p:spPr bwMode="auto">
          <a:xfrm>
            <a:off x="1818016" y="3851070"/>
            <a:ext cx="143109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sabre cut</a:t>
            </a:r>
          </a:p>
        </p:txBody>
      </p:sp>
      <p:sp>
        <p:nvSpPr>
          <p:cNvPr id="12" name="Rectangle 9">
            <a:extLst>
              <a:ext uri="{FF2B5EF4-FFF2-40B4-BE49-F238E27FC236}">
                <a16:creationId xmlns:a16="http://schemas.microsoft.com/office/drawing/2014/main" id="{1A98793F-1B43-BA42-8717-67C9AAE44502}"/>
              </a:ext>
            </a:extLst>
          </p:cNvPr>
          <p:cNvSpPr>
            <a:spLocks noChangeArrowheads="1"/>
          </p:cNvSpPr>
          <p:nvPr/>
        </p:nvSpPr>
        <p:spPr bwMode="auto">
          <a:xfrm>
            <a:off x="1818017" y="1939208"/>
            <a:ext cx="144473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seaman</a:t>
            </a:r>
            <a:endParaRPr lang="en-GB" altLang="en-US" b="1" dirty="0">
              <a:solidFill>
                <a:schemeClr val="bg1"/>
              </a:solidFill>
            </a:endParaRPr>
          </a:p>
        </p:txBody>
      </p:sp>
      <p:sp>
        <p:nvSpPr>
          <p:cNvPr id="14" name="Text Box 11">
            <a:extLst>
              <a:ext uri="{FF2B5EF4-FFF2-40B4-BE49-F238E27FC236}">
                <a16:creationId xmlns:a16="http://schemas.microsoft.com/office/drawing/2014/main" id="{F8A2B51C-F453-D640-9125-69D0F1E60E5B}"/>
              </a:ext>
            </a:extLst>
          </p:cNvPr>
          <p:cNvSpPr txBox="1">
            <a:spLocks noChangeArrowheads="1"/>
          </p:cNvSpPr>
          <p:nvPr/>
        </p:nvSpPr>
        <p:spPr bwMode="auto">
          <a:xfrm>
            <a:off x="0" y="5775111"/>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dirty="0">
                <a:solidFill>
                  <a:srgbClr val="414042"/>
                </a:solidFill>
              </a:rPr>
              <a:t>Listen for this key information as your teacher is reading.</a:t>
            </a:r>
          </a:p>
        </p:txBody>
      </p:sp>
      <p:sp>
        <p:nvSpPr>
          <p:cNvPr id="15" name="Rectangle 12">
            <a:extLst>
              <a:ext uri="{FF2B5EF4-FFF2-40B4-BE49-F238E27FC236}">
                <a16:creationId xmlns:a16="http://schemas.microsoft.com/office/drawing/2014/main" id="{651439C1-BC86-3C4C-AA74-F0B4EF023C65}"/>
              </a:ext>
            </a:extLst>
          </p:cNvPr>
          <p:cNvSpPr>
            <a:spLocks noChangeArrowheads="1"/>
          </p:cNvSpPr>
          <p:nvPr/>
        </p:nvSpPr>
        <p:spPr bwMode="auto">
          <a:xfrm>
            <a:off x="1051023" y="2684761"/>
            <a:ext cx="2982897" cy="48401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dirty="0">
                <a:solidFill>
                  <a:srgbClr val="414042"/>
                </a:solidFill>
              </a:rPr>
              <a:t>A </a:t>
            </a:r>
            <a:r>
              <a:rPr lang="en-GB" altLang="en-US" sz="1400" b="1" dirty="0">
                <a:solidFill>
                  <a:srgbClr val="414042"/>
                </a:solidFill>
              </a:rPr>
              <a:t>seaman</a:t>
            </a:r>
            <a:r>
              <a:rPr lang="en-GB" altLang="en-US" sz="1400" dirty="0">
                <a:solidFill>
                  <a:srgbClr val="414042"/>
                </a:solidFill>
              </a:rPr>
              <a:t> is a person</a:t>
            </a:r>
            <a:br>
              <a:rPr lang="en-GB" altLang="en-US" sz="1400" dirty="0">
                <a:solidFill>
                  <a:srgbClr val="414042"/>
                </a:solidFill>
              </a:rPr>
            </a:br>
            <a:r>
              <a:rPr lang="en-GB" altLang="en-US" sz="1400" dirty="0">
                <a:solidFill>
                  <a:srgbClr val="414042"/>
                </a:solidFill>
              </a:rPr>
              <a:t>who works as a sailor.</a:t>
            </a:r>
          </a:p>
        </p:txBody>
      </p:sp>
      <p:sp>
        <p:nvSpPr>
          <p:cNvPr id="18" name="Rectangle 15">
            <a:extLst>
              <a:ext uri="{FF2B5EF4-FFF2-40B4-BE49-F238E27FC236}">
                <a16:creationId xmlns:a16="http://schemas.microsoft.com/office/drawing/2014/main" id="{E626A0E5-9DCB-2841-A35E-EEEF92F68DC4}"/>
              </a:ext>
            </a:extLst>
          </p:cNvPr>
          <p:cNvSpPr>
            <a:spLocks noChangeArrowheads="1"/>
          </p:cNvSpPr>
          <p:nvPr/>
        </p:nvSpPr>
        <p:spPr bwMode="auto">
          <a:xfrm>
            <a:off x="1046206" y="4445165"/>
            <a:ext cx="2974712" cy="988285"/>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A </a:t>
            </a:r>
            <a:r>
              <a:rPr lang="en-GB" altLang="en-US" sz="1400" b="1" dirty="0">
                <a:solidFill>
                  <a:srgbClr val="414042"/>
                </a:solidFill>
              </a:rPr>
              <a:t>sabre</a:t>
            </a:r>
            <a:r>
              <a:rPr lang="en-GB" altLang="en-US" sz="1400" dirty="0">
                <a:solidFill>
                  <a:srgbClr val="414042"/>
                </a:solidFill>
              </a:rPr>
              <a:t> is a type of</a:t>
            </a:r>
            <a:br>
              <a:rPr lang="en-GB" altLang="en-US" sz="1400" dirty="0">
                <a:solidFill>
                  <a:srgbClr val="414042"/>
                </a:solidFill>
              </a:rPr>
            </a:br>
            <a:r>
              <a:rPr lang="en-GB" altLang="en-US" sz="1400" dirty="0">
                <a:solidFill>
                  <a:srgbClr val="414042"/>
                </a:solidFill>
              </a:rPr>
              <a:t>sword with a curved</a:t>
            </a:r>
            <a:br>
              <a:rPr lang="en-GB" altLang="en-US" sz="1400" dirty="0">
                <a:solidFill>
                  <a:srgbClr val="414042"/>
                </a:solidFill>
              </a:rPr>
            </a:br>
            <a:r>
              <a:rPr lang="en-GB" altLang="en-US" sz="1400" dirty="0">
                <a:solidFill>
                  <a:srgbClr val="414042"/>
                </a:solidFill>
              </a:rPr>
              <a:t>blade so a cut from this</a:t>
            </a:r>
            <a:br>
              <a:rPr lang="en-GB" altLang="en-US" sz="1400" dirty="0">
                <a:solidFill>
                  <a:srgbClr val="414042"/>
                </a:solidFill>
              </a:rPr>
            </a:br>
            <a:r>
              <a:rPr lang="en-GB" altLang="en-US" sz="1400" dirty="0">
                <a:solidFill>
                  <a:srgbClr val="414042"/>
                </a:solidFill>
              </a:rPr>
              <a:t>might also be curved.</a:t>
            </a:r>
          </a:p>
        </p:txBody>
      </p:sp>
      <p:sp>
        <p:nvSpPr>
          <p:cNvPr id="20" name="Text Box 18">
            <a:extLst>
              <a:ext uri="{FF2B5EF4-FFF2-40B4-BE49-F238E27FC236}">
                <a16:creationId xmlns:a16="http://schemas.microsoft.com/office/drawing/2014/main" id="{EB8AC2D1-98CD-FB48-BA66-D13F30C9292A}"/>
              </a:ext>
            </a:extLst>
          </p:cNvPr>
          <p:cNvSpPr txBox="1">
            <a:spLocks noChangeArrowheads="1"/>
          </p:cNvSpPr>
          <p:nvPr/>
        </p:nvSpPr>
        <p:spPr bwMode="auto">
          <a:xfrm>
            <a:off x="3087757" y="671767"/>
            <a:ext cx="8686088" cy="1058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dirty="0">
                <a:solidFill>
                  <a:srgbClr val="414042"/>
                </a:solidFill>
              </a:rPr>
              <a:t>Before you hear the text read aloud by your teacher,</a:t>
            </a:r>
            <a:br>
              <a:rPr lang="en-GB" altLang="en-US" dirty="0">
                <a:solidFill>
                  <a:srgbClr val="414042"/>
                </a:solidFill>
              </a:rPr>
            </a:br>
            <a:r>
              <a:rPr lang="en-GB" altLang="en-US" dirty="0">
                <a:solidFill>
                  <a:srgbClr val="414042"/>
                </a:solidFill>
              </a:rPr>
              <a:t>discuss with a partner: What is your understanding</a:t>
            </a:r>
            <a:br>
              <a:rPr lang="en-GB" altLang="en-US" dirty="0">
                <a:solidFill>
                  <a:srgbClr val="414042"/>
                </a:solidFill>
              </a:rPr>
            </a:br>
            <a:r>
              <a:rPr lang="en-GB" altLang="en-US" dirty="0">
                <a:solidFill>
                  <a:srgbClr val="414042"/>
                </a:solidFill>
              </a:rPr>
              <a:t>of these words and phrases?</a:t>
            </a:r>
          </a:p>
        </p:txBody>
      </p:sp>
      <p:sp>
        <p:nvSpPr>
          <p:cNvPr id="22" name="Rectangle 20">
            <a:extLst>
              <a:ext uri="{FF2B5EF4-FFF2-40B4-BE49-F238E27FC236}">
                <a16:creationId xmlns:a16="http://schemas.microsoft.com/office/drawing/2014/main" id="{F86C3717-8CCD-574C-A2A5-A3435518E116}"/>
              </a:ext>
            </a:extLst>
          </p:cNvPr>
          <p:cNvSpPr>
            <a:spLocks noChangeArrowheads="1"/>
          </p:cNvSpPr>
          <p:nvPr/>
        </p:nvSpPr>
        <p:spPr bwMode="auto">
          <a:xfrm>
            <a:off x="4447483" y="2431404"/>
            <a:ext cx="3465813" cy="118962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b="1" dirty="0">
                <a:solidFill>
                  <a:srgbClr val="414042"/>
                </a:solidFill>
              </a:rPr>
              <a:t>his tarry pigtail</a:t>
            </a:r>
            <a:r>
              <a:rPr lang="en-GB" altLang="en-US" sz="1400" dirty="0">
                <a:solidFill>
                  <a:srgbClr val="414042"/>
                </a:solidFill>
              </a:rPr>
              <a:t> – tarry means covered with tar and is pronounced tar-y,</a:t>
            </a:r>
            <a:br>
              <a:rPr lang="en-GB" altLang="en-US" sz="1400" dirty="0">
                <a:solidFill>
                  <a:srgbClr val="414042"/>
                </a:solidFill>
              </a:rPr>
            </a:br>
            <a:r>
              <a:rPr lang="en-GB" altLang="en-US" sz="1400" dirty="0">
                <a:solidFill>
                  <a:srgbClr val="414042"/>
                </a:solidFill>
              </a:rPr>
              <a:t>NOT tarry as in loiter. Sailors used</a:t>
            </a:r>
            <a:br>
              <a:rPr lang="en-GB" altLang="en-US" sz="1400" dirty="0">
                <a:solidFill>
                  <a:srgbClr val="414042"/>
                </a:solidFill>
              </a:rPr>
            </a:br>
            <a:r>
              <a:rPr lang="en-GB" altLang="en-US" sz="1400" dirty="0">
                <a:solidFill>
                  <a:srgbClr val="414042"/>
                </a:solidFill>
              </a:rPr>
              <a:t>the coal tar intended for the ships on their pigtails to prevent head lice! </a:t>
            </a:r>
          </a:p>
        </p:txBody>
      </p:sp>
      <p:sp>
        <p:nvSpPr>
          <p:cNvPr id="2" name="Rectangle 1">
            <a:extLst>
              <a:ext uri="{FF2B5EF4-FFF2-40B4-BE49-F238E27FC236}">
                <a16:creationId xmlns:a16="http://schemas.microsoft.com/office/drawing/2014/main" id="{971875B0-AF8D-3743-998B-F7AB8E6CA440}"/>
              </a:ext>
            </a:extLst>
          </p:cNvPr>
          <p:cNvSpPr/>
          <p:nvPr/>
        </p:nvSpPr>
        <p:spPr>
          <a:xfrm>
            <a:off x="1046205" y="2303690"/>
            <a:ext cx="2987715"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DB3FC91-4EB8-E840-A8A3-75D12944EA4B}"/>
              </a:ext>
            </a:extLst>
          </p:cNvPr>
          <p:cNvSpPr/>
          <p:nvPr/>
        </p:nvSpPr>
        <p:spPr>
          <a:xfrm>
            <a:off x="1046205" y="4222697"/>
            <a:ext cx="2987715"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8">
            <a:extLst>
              <a:ext uri="{FF2B5EF4-FFF2-40B4-BE49-F238E27FC236}">
                <a16:creationId xmlns:a16="http://schemas.microsoft.com/office/drawing/2014/main" id="{381D7D15-0B8B-624D-BF2E-645FC6D7569A}"/>
              </a:ext>
            </a:extLst>
          </p:cNvPr>
          <p:cNvSpPr>
            <a:spLocks noChangeArrowheads="1"/>
          </p:cNvSpPr>
          <p:nvPr/>
        </p:nvSpPr>
        <p:spPr bwMode="auto">
          <a:xfrm>
            <a:off x="8828845" y="3851070"/>
            <a:ext cx="1635383" cy="369332"/>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year of grace</a:t>
            </a:r>
          </a:p>
        </p:txBody>
      </p:sp>
      <p:sp>
        <p:nvSpPr>
          <p:cNvPr id="31" name="Rectangle 9">
            <a:extLst>
              <a:ext uri="{FF2B5EF4-FFF2-40B4-BE49-F238E27FC236}">
                <a16:creationId xmlns:a16="http://schemas.microsoft.com/office/drawing/2014/main" id="{35C17F1C-E9E0-1744-9B78-FE665C7143E9}"/>
              </a:ext>
            </a:extLst>
          </p:cNvPr>
          <p:cNvSpPr>
            <a:spLocks noChangeArrowheads="1"/>
          </p:cNvSpPr>
          <p:nvPr/>
        </p:nvSpPr>
        <p:spPr bwMode="auto">
          <a:xfrm>
            <a:off x="8816152" y="1939208"/>
            <a:ext cx="162335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livid white</a:t>
            </a:r>
          </a:p>
        </p:txBody>
      </p:sp>
      <p:sp>
        <p:nvSpPr>
          <p:cNvPr id="32" name="Rectangle 12">
            <a:extLst>
              <a:ext uri="{FF2B5EF4-FFF2-40B4-BE49-F238E27FC236}">
                <a16:creationId xmlns:a16="http://schemas.microsoft.com/office/drawing/2014/main" id="{03C4DF8B-1CDB-8840-9BEE-D6D653C514BB}"/>
              </a:ext>
            </a:extLst>
          </p:cNvPr>
          <p:cNvSpPr>
            <a:spLocks noChangeArrowheads="1"/>
          </p:cNvSpPr>
          <p:nvPr/>
        </p:nvSpPr>
        <p:spPr bwMode="auto">
          <a:xfrm>
            <a:off x="8150716" y="2505579"/>
            <a:ext cx="2981278" cy="111544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The word </a:t>
            </a:r>
            <a:r>
              <a:rPr lang="en-GB" altLang="en-US" sz="1400" b="1" dirty="0">
                <a:solidFill>
                  <a:srgbClr val="414042"/>
                </a:solidFill>
              </a:rPr>
              <a:t>livid</a:t>
            </a:r>
            <a:r>
              <a:rPr lang="en-GB" altLang="en-US" sz="1400" dirty="0">
                <a:solidFill>
                  <a:srgbClr val="414042"/>
                </a:solidFill>
              </a:rPr>
              <a:t> usually</a:t>
            </a:r>
            <a:br>
              <a:rPr lang="en-GB" altLang="en-US" sz="1400" dirty="0">
                <a:solidFill>
                  <a:srgbClr val="414042"/>
                </a:solidFill>
              </a:rPr>
            </a:br>
            <a:r>
              <a:rPr lang="en-GB" altLang="en-US" sz="1400" dirty="0">
                <a:solidFill>
                  <a:srgbClr val="414042"/>
                </a:solidFill>
              </a:rPr>
              <a:t>means angry but in this</a:t>
            </a:r>
            <a:br>
              <a:rPr lang="en-GB" altLang="en-US" sz="1400" dirty="0">
                <a:solidFill>
                  <a:srgbClr val="414042"/>
                </a:solidFill>
              </a:rPr>
            </a:br>
            <a:r>
              <a:rPr lang="en-GB" altLang="en-US" sz="1400" dirty="0">
                <a:solidFill>
                  <a:srgbClr val="414042"/>
                </a:solidFill>
              </a:rPr>
              <a:t>context, it means pale</a:t>
            </a:r>
            <a:br>
              <a:rPr lang="en-GB" altLang="en-US" sz="1400" dirty="0">
                <a:solidFill>
                  <a:srgbClr val="414042"/>
                </a:solidFill>
              </a:rPr>
            </a:br>
            <a:r>
              <a:rPr lang="en-GB" altLang="en-US" sz="1400" dirty="0">
                <a:solidFill>
                  <a:srgbClr val="414042"/>
                </a:solidFill>
              </a:rPr>
              <a:t>and greyish in colour.</a:t>
            </a:r>
          </a:p>
        </p:txBody>
      </p:sp>
      <p:sp>
        <p:nvSpPr>
          <p:cNvPr id="33" name="Rectangle 15">
            <a:extLst>
              <a:ext uri="{FF2B5EF4-FFF2-40B4-BE49-F238E27FC236}">
                <a16:creationId xmlns:a16="http://schemas.microsoft.com/office/drawing/2014/main" id="{0F1BE530-2A96-6D44-AEEE-3D4C7438CB25}"/>
              </a:ext>
            </a:extLst>
          </p:cNvPr>
          <p:cNvSpPr>
            <a:spLocks noChangeArrowheads="1"/>
          </p:cNvSpPr>
          <p:nvPr/>
        </p:nvSpPr>
        <p:spPr bwMode="auto">
          <a:xfrm>
            <a:off x="8150715" y="4518807"/>
            <a:ext cx="2981279" cy="80656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The archaic expression</a:t>
            </a:r>
            <a:br>
              <a:rPr lang="en-GB" altLang="en-US" sz="1400" dirty="0">
                <a:solidFill>
                  <a:srgbClr val="414042"/>
                </a:solidFill>
              </a:rPr>
            </a:br>
            <a:r>
              <a:rPr lang="en-GB" altLang="en-US" sz="1400" b="1" dirty="0">
                <a:solidFill>
                  <a:srgbClr val="414042"/>
                </a:solidFill>
              </a:rPr>
              <a:t>year of grace </a:t>
            </a:r>
            <a:r>
              <a:rPr lang="en-GB" altLang="en-US" sz="1400" dirty="0">
                <a:solidFill>
                  <a:srgbClr val="414042"/>
                </a:solidFill>
              </a:rPr>
              <a:t>simply</a:t>
            </a:r>
            <a:br>
              <a:rPr lang="en-GB" altLang="en-US" sz="1400" dirty="0">
                <a:solidFill>
                  <a:srgbClr val="414042"/>
                </a:solidFill>
              </a:rPr>
            </a:br>
            <a:r>
              <a:rPr lang="en-GB" altLang="en-US" sz="1400" dirty="0">
                <a:solidFill>
                  <a:srgbClr val="414042"/>
                </a:solidFill>
              </a:rPr>
              <a:t>means a calendar year.</a:t>
            </a:r>
          </a:p>
        </p:txBody>
      </p:sp>
      <p:sp>
        <p:nvSpPr>
          <p:cNvPr id="34" name="Rectangle 33">
            <a:extLst>
              <a:ext uri="{FF2B5EF4-FFF2-40B4-BE49-F238E27FC236}">
                <a16:creationId xmlns:a16="http://schemas.microsoft.com/office/drawing/2014/main" id="{4F787AD8-4353-B543-BCC8-E2015FF350CA}"/>
              </a:ext>
            </a:extLst>
          </p:cNvPr>
          <p:cNvSpPr/>
          <p:nvPr/>
        </p:nvSpPr>
        <p:spPr>
          <a:xfrm>
            <a:off x="8150715" y="2303690"/>
            <a:ext cx="299026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51443EA2-5C49-2B4D-9722-AB95F8401BD8}"/>
              </a:ext>
            </a:extLst>
          </p:cNvPr>
          <p:cNvSpPr/>
          <p:nvPr/>
        </p:nvSpPr>
        <p:spPr>
          <a:xfrm>
            <a:off x="8150715" y="4222697"/>
            <a:ext cx="299026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9">
            <a:extLst>
              <a:ext uri="{FF2B5EF4-FFF2-40B4-BE49-F238E27FC236}">
                <a16:creationId xmlns:a16="http://schemas.microsoft.com/office/drawing/2014/main" id="{9597AE63-3FC1-9949-9EAF-15AA67B4CE12}"/>
              </a:ext>
            </a:extLst>
          </p:cNvPr>
          <p:cNvSpPr>
            <a:spLocks noChangeArrowheads="1"/>
          </p:cNvSpPr>
          <p:nvPr/>
        </p:nvSpPr>
        <p:spPr bwMode="auto">
          <a:xfrm>
            <a:off x="5002239" y="1939208"/>
            <a:ext cx="236696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his tarry pigtail</a:t>
            </a:r>
            <a:endParaRPr lang="en-GB" altLang="en-US" b="1" dirty="0">
              <a:solidFill>
                <a:schemeClr val="bg1"/>
              </a:solidFill>
            </a:endParaRPr>
          </a:p>
        </p:txBody>
      </p:sp>
      <p:sp>
        <p:nvSpPr>
          <p:cNvPr id="39" name="Rectangle 38">
            <a:extLst>
              <a:ext uri="{FF2B5EF4-FFF2-40B4-BE49-F238E27FC236}">
                <a16:creationId xmlns:a16="http://schemas.microsoft.com/office/drawing/2014/main" id="{0C14BA8B-91E5-5A4A-9D62-8D64B9F29666}"/>
              </a:ext>
            </a:extLst>
          </p:cNvPr>
          <p:cNvSpPr/>
          <p:nvPr/>
        </p:nvSpPr>
        <p:spPr>
          <a:xfrm>
            <a:off x="4447484" y="2303690"/>
            <a:ext cx="346581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20">
            <a:extLst>
              <a:ext uri="{FF2B5EF4-FFF2-40B4-BE49-F238E27FC236}">
                <a16:creationId xmlns:a16="http://schemas.microsoft.com/office/drawing/2014/main" id="{C95F959E-836C-AB46-AB93-FC4CE5187872}"/>
              </a:ext>
            </a:extLst>
          </p:cNvPr>
          <p:cNvSpPr>
            <a:spLocks noChangeArrowheads="1"/>
          </p:cNvSpPr>
          <p:nvPr/>
        </p:nvSpPr>
        <p:spPr bwMode="auto">
          <a:xfrm>
            <a:off x="4447483" y="4532339"/>
            <a:ext cx="3465813" cy="813935"/>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To say someone is breaking</a:t>
            </a:r>
            <a:br>
              <a:rPr lang="en-GB" altLang="en-US" sz="1400" dirty="0">
                <a:solidFill>
                  <a:srgbClr val="414042"/>
                </a:solidFill>
              </a:rPr>
            </a:br>
            <a:r>
              <a:rPr lang="en-GB" altLang="en-US" sz="1400" dirty="0">
                <a:solidFill>
                  <a:srgbClr val="414042"/>
                </a:solidFill>
              </a:rPr>
              <a:t>out in song means they</a:t>
            </a:r>
            <a:br>
              <a:rPr lang="en-GB" altLang="en-US" sz="1400" dirty="0">
                <a:solidFill>
                  <a:srgbClr val="414042"/>
                </a:solidFill>
              </a:rPr>
            </a:br>
            <a:r>
              <a:rPr lang="en-GB" altLang="en-US" sz="1400" dirty="0">
                <a:solidFill>
                  <a:srgbClr val="414042"/>
                </a:solidFill>
              </a:rPr>
              <a:t>suddenly start singing.</a:t>
            </a:r>
          </a:p>
        </p:txBody>
      </p:sp>
      <p:sp>
        <p:nvSpPr>
          <p:cNvPr id="41" name="Rectangle 9">
            <a:extLst>
              <a:ext uri="{FF2B5EF4-FFF2-40B4-BE49-F238E27FC236}">
                <a16:creationId xmlns:a16="http://schemas.microsoft.com/office/drawing/2014/main" id="{DD5DA4F3-95CD-0F41-BEAC-86EA650CEB9F}"/>
              </a:ext>
            </a:extLst>
          </p:cNvPr>
          <p:cNvSpPr>
            <a:spLocks noChangeArrowheads="1"/>
          </p:cNvSpPr>
          <p:nvPr/>
        </p:nvSpPr>
        <p:spPr bwMode="auto">
          <a:xfrm>
            <a:off x="5002239" y="3858215"/>
            <a:ext cx="236696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breaking out in song</a:t>
            </a:r>
          </a:p>
        </p:txBody>
      </p:sp>
      <p:sp>
        <p:nvSpPr>
          <p:cNvPr id="42" name="Rectangle 41">
            <a:extLst>
              <a:ext uri="{FF2B5EF4-FFF2-40B4-BE49-F238E27FC236}">
                <a16:creationId xmlns:a16="http://schemas.microsoft.com/office/drawing/2014/main" id="{DB17C0C4-729C-BB48-BC7D-0F87063B626D}"/>
              </a:ext>
            </a:extLst>
          </p:cNvPr>
          <p:cNvSpPr/>
          <p:nvPr/>
        </p:nvSpPr>
        <p:spPr>
          <a:xfrm>
            <a:off x="4447484" y="4222697"/>
            <a:ext cx="346581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6931EFB-92F8-8A46-BD4D-47082F3E4F0A}"/>
              </a:ext>
            </a:extLst>
          </p:cNvPr>
          <p:cNvSpPr/>
          <p:nvPr/>
        </p:nvSpPr>
        <p:spPr>
          <a:xfrm>
            <a:off x="621344" y="562913"/>
            <a:ext cx="2466413"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3" name="Rectangle 42">
            <a:extLst>
              <a:ext uri="{FF2B5EF4-FFF2-40B4-BE49-F238E27FC236}">
                <a16:creationId xmlns:a16="http://schemas.microsoft.com/office/drawing/2014/main" id="{E4C41A9B-0D05-A34D-9BB1-22756865A313}"/>
              </a:ext>
            </a:extLst>
          </p:cNvPr>
          <p:cNvSpPr/>
          <p:nvPr/>
        </p:nvSpPr>
        <p:spPr>
          <a:xfrm>
            <a:off x="621344" y="562914"/>
            <a:ext cx="2466413" cy="119276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sp>
        <p:nvSpPr>
          <p:cNvPr id="36" name="TextBox 35">
            <a:extLst>
              <a:ext uri="{FF2B5EF4-FFF2-40B4-BE49-F238E27FC236}">
                <a16:creationId xmlns:a16="http://schemas.microsoft.com/office/drawing/2014/main" id="{A6EFB450-4B1A-6043-925F-4DA9161342E0}"/>
              </a:ext>
            </a:extLst>
          </p:cNvPr>
          <p:cNvSpPr txBox="1"/>
          <p:nvPr/>
        </p:nvSpPr>
        <p:spPr>
          <a:xfrm>
            <a:off x="643829" y="1017828"/>
            <a:ext cx="1550601" cy="644692"/>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Has the text been understood – words, phrases, etc.?</a:t>
            </a:r>
          </a:p>
        </p:txBody>
      </p:sp>
      <p:pic>
        <p:nvPicPr>
          <p:cNvPr id="4" name="Picture 3" descr="Text&#10;&#10;Description automatically generated">
            <a:extLst>
              <a:ext uri="{FF2B5EF4-FFF2-40B4-BE49-F238E27FC236}">
                <a16:creationId xmlns:a16="http://schemas.microsoft.com/office/drawing/2014/main" id="{A8E2393D-24BF-7D28-F97D-AD3F236772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90901" y="1090747"/>
            <a:ext cx="885319" cy="486155"/>
          </a:xfrm>
          <a:prstGeom prst="rect">
            <a:avLst/>
          </a:prstGeom>
        </p:spPr>
      </p:pic>
      <p:sp>
        <p:nvSpPr>
          <p:cNvPr id="5" name="TextBox 4">
            <a:extLst>
              <a:ext uri="{FF2B5EF4-FFF2-40B4-BE49-F238E27FC236}">
                <a16:creationId xmlns:a16="http://schemas.microsoft.com/office/drawing/2014/main" id="{7B3AFA16-9CA3-4A3A-29B2-38D11DB26B6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20</a:t>
            </a:r>
            <a:endParaRPr lang="en-GB" sz="1200" dirty="0"/>
          </a:p>
        </p:txBody>
      </p:sp>
    </p:spTree>
    <p:extLst>
      <p:ext uri="{BB962C8B-B14F-4D97-AF65-F5344CB8AC3E}">
        <p14:creationId xmlns:p14="http://schemas.microsoft.com/office/powerpoint/2010/main" val="350898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22" grpId="0"/>
      <p:bldP spid="2" grpId="0" animBg="1"/>
      <p:bldP spid="25" grpId="0" animBg="1"/>
      <p:bldP spid="32" grpId="0"/>
      <p:bldP spid="33" grpId="0"/>
      <p:bldP spid="34" grpId="0" animBg="1"/>
      <p:bldP spid="35" grpId="0" animBg="1"/>
      <p:bldP spid="39" grpId="0" animBg="1"/>
      <p:bldP spid="40" grpId="0"/>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988544" y="1794554"/>
            <a:ext cx="10147138" cy="290268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4866198" y="1984563"/>
            <a:ext cx="6090699" cy="2532019"/>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aloud the extract from </a:t>
            </a:r>
            <a:r>
              <a:rPr lang="en-GB" altLang="en-US" sz="1800" i="1" dirty="0">
                <a:solidFill>
                  <a:srgbClr val="414042"/>
                </a:solidFill>
              </a:rPr>
              <a:t>Chapter 1 The Old Sea-Dog at the Admiral Benbow</a:t>
            </a:r>
            <a:r>
              <a:rPr lang="en-GB" altLang="en-US" sz="1800" dirty="0">
                <a:solidFill>
                  <a:srgbClr val="414042"/>
                </a:solidFill>
              </a:rPr>
              <a:t>, which is the first description of the mystery sailor who arrives at the inn seeking privacy and lodgings.</a:t>
            </a:r>
          </a:p>
          <a:p>
            <a:pPr>
              <a:spcBef>
                <a:spcPts val="1000"/>
              </a:spcBef>
              <a:buNone/>
            </a:pPr>
            <a:r>
              <a:rPr lang="en-GB" altLang="en-US" sz="1800" dirty="0">
                <a:solidFill>
                  <a:srgbClr val="414042"/>
                </a:solidFill>
              </a:rPr>
              <a:t>Share your initial reactions with a partner.</a:t>
            </a:r>
          </a:p>
          <a:p>
            <a:pPr>
              <a:spcBef>
                <a:spcPts val="1000"/>
              </a:spcBef>
              <a:buNone/>
            </a:pPr>
            <a:r>
              <a:rPr lang="en-GB" altLang="en-US" sz="1800" dirty="0">
                <a:solidFill>
                  <a:srgbClr val="414042"/>
                </a:solidFill>
              </a:rPr>
              <a:t>Re-read the text either on your own or with a partner and jot down some thoughts using the ‘Tell me’ grid on the next slide.</a:t>
            </a:r>
          </a:p>
        </p:txBody>
      </p:sp>
      <p:sp>
        <p:nvSpPr>
          <p:cNvPr id="56" name="Rectangle 55">
            <a:extLst>
              <a:ext uri="{FF2B5EF4-FFF2-40B4-BE49-F238E27FC236}">
                <a16:creationId xmlns:a16="http://schemas.microsoft.com/office/drawing/2014/main" id="{E0986AF5-23D9-F34F-9F52-1FFA3550A3ED}"/>
              </a:ext>
            </a:extLst>
          </p:cNvPr>
          <p:cNvSpPr/>
          <p:nvPr/>
        </p:nvSpPr>
        <p:spPr>
          <a:xfrm>
            <a:off x="986753" y="1794554"/>
            <a:ext cx="3439663" cy="2890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 name="Text Box 9">
            <a:extLst>
              <a:ext uri="{FF2B5EF4-FFF2-40B4-BE49-F238E27FC236}">
                <a16:creationId xmlns:a16="http://schemas.microsoft.com/office/drawing/2014/main" id="{BB544CE9-D787-2BF2-D602-393B52B0B8A9}"/>
              </a:ext>
            </a:extLst>
          </p:cNvPr>
          <p:cNvSpPr txBox="1">
            <a:spLocks noChangeArrowheads="1"/>
          </p:cNvSpPr>
          <p:nvPr/>
        </p:nvSpPr>
        <p:spPr bwMode="auto">
          <a:xfrm>
            <a:off x="1318711" y="5128128"/>
            <a:ext cx="8691981" cy="886205"/>
          </a:xfrm>
          <a:prstGeom prst="rect">
            <a:avLst/>
          </a:prstGeom>
          <a:noFill/>
          <a:ln w="9525">
            <a:noFill/>
            <a:miter lim="800000"/>
            <a:headEnd/>
            <a:tailEnd/>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300"/>
              </a:spcBef>
            </a:pPr>
            <a:r>
              <a:rPr lang="en-GB" altLang="en-US" sz="1600" b="1" dirty="0">
                <a:solidFill>
                  <a:srgbClr val="0070C0"/>
                </a:solidFill>
              </a:rPr>
              <a:t>Consider: </a:t>
            </a:r>
            <a:r>
              <a:rPr lang="en-GB" altLang="en-US" sz="1600" dirty="0">
                <a:solidFill>
                  <a:srgbClr val="414042"/>
                </a:solidFill>
              </a:rPr>
              <a:t>This story is told as a flashback in the first person by the main character. </a:t>
            </a:r>
            <a:endParaRPr lang="en-US" altLang="en-US" sz="1600" dirty="0">
              <a:solidFill>
                <a:srgbClr val="414042"/>
              </a:solidFill>
            </a:endParaRPr>
          </a:p>
          <a:p>
            <a:pPr>
              <a:spcBef>
                <a:spcPts val="300"/>
              </a:spcBef>
            </a:pPr>
            <a:r>
              <a:rPr lang="en-GB" altLang="en-US" sz="1600" dirty="0">
                <a:solidFill>
                  <a:srgbClr val="414042"/>
                </a:solidFill>
              </a:rPr>
              <a:t>How does this help you to understand what is happening in the story?</a:t>
            </a:r>
          </a:p>
          <a:p>
            <a:pPr>
              <a:spcBef>
                <a:spcPts val="300"/>
              </a:spcBef>
            </a:pPr>
            <a:r>
              <a:rPr lang="en-GB" altLang="en-US" sz="1600" dirty="0">
                <a:solidFill>
                  <a:srgbClr val="414042"/>
                </a:solidFill>
              </a:rPr>
              <a:t>What clues does this technique reveal about the outcome?</a:t>
            </a:r>
            <a:endParaRPr lang="en-US" altLang="en-US" sz="1600" dirty="0">
              <a:solidFill>
                <a:srgbClr val="414042"/>
              </a:solidFill>
            </a:endParaRPr>
          </a:p>
        </p:txBody>
      </p:sp>
      <p:sp>
        <p:nvSpPr>
          <p:cNvPr id="9" name="Rectangle 8">
            <a:extLst>
              <a:ext uri="{FF2B5EF4-FFF2-40B4-BE49-F238E27FC236}">
                <a16:creationId xmlns:a16="http://schemas.microsoft.com/office/drawing/2014/main" id="{DB624D23-6755-F045-97F7-0036364740F4}"/>
              </a:ext>
            </a:extLst>
          </p:cNvPr>
          <p:cNvSpPr/>
          <p:nvPr/>
        </p:nvSpPr>
        <p:spPr>
          <a:xfrm>
            <a:off x="988544" y="4930037"/>
            <a:ext cx="10147138" cy="1269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CF84479F-2B69-C1B4-9CA9-B44D2D0EFE6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21</a:t>
            </a:r>
            <a:endParaRPr lang="en-GB" sz="1200" dirty="0"/>
          </a:p>
        </p:txBody>
      </p:sp>
    </p:spTree>
    <p:extLst>
      <p:ext uri="{BB962C8B-B14F-4D97-AF65-F5344CB8AC3E}">
        <p14:creationId xmlns:p14="http://schemas.microsoft.com/office/powerpoint/2010/main" val="3293638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9145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9145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235576"/>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235576"/>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231156"/>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231155"/>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8766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BF6E497F-D3A5-9363-751B-A4B84A818C5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22</a:t>
            </a:r>
            <a:endParaRPr lang="en-GB" sz="1200" dirty="0"/>
          </a:p>
        </p:txBody>
      </p:sp>
    </p:spTree>
    <p:extLst>
      <p:ext uri="{BB962C8B-B14F-4D97-AF65-F5344CB8AC3E}">
        <p14:creationId xmlns:p14="http://schemas.microsoft.com/office/powerpoint/2010/main" val="3956231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garment&#10;&#10;Description automatically generated with low confidence">
            <a:extLst>
              <a:ext uri="{FF2B5EF4-FFF2-40B4-BE49-F238E27FC236}">
                <a16:creationId xmlns:a16="http://schemas.microsoft.com/office/drawing/2014/main" id="{8968CF20-1BD6-0440-B3F7-F95424E54A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0410" y="1706687"/>
            <a:ext cx="2552698" cy="4012061"/>
          </a:xfrm>
          <a:prstGeom prst="rect">
            <a:avLst/>
          </a:prstGeom>
        </p:spPr>
      </p:pic>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60611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1:</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The Old Sea-Dog at the Admiral Benbow</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4163442" y="1638819"/>
            <a:ext cx="7064335" cy="4432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2500" b="1" dirty="0">
                <a:solidFill>
                  <a:srgbClr val="414042"/>
                </a:solidFill>
                <a:ea typeface="MS PGothic" panose="020B0600070205080204" pitchFamily="34" charset="-128"/>
              </a:rPr>
              <a:t>S</a:t>
            </a:r>
            <a:r>
              <a:rPr lang="en-GB" altLang="ja-JP" sz="1600" dirty="0">
                <a:solidFill>
                  <a:srgbClr val="414042"/>
                </a:solidFill>
                <a:ea typeface="MS PGothic" panose="020B0600070205080204" pitchFamily="34" charset="-128"/>
              </a:rPr>
              <a:t>quire Trelawney, Dr Livesey, and the rest of these gentlemen having asked me to write down the whole particulars about Treasure Island, from the beginning to the end, keeping nothing back but the bearings of the island, and that only because there is still treasure not yet lifted, I take up my pen in the year of grace 17__ and go back to the time when my father kept the Admiral Benbow Inn and the brown old seaman with the sabre cut first took up his lodging under our roof.</a:t>
            </a:r>
          </a:p>
          <a:p>
            <a:pPr indent="0">
              <a:spcBef>
                <a:spcPts val="1500"/>
              </a:spcBef>
              <a:buNone/>
            </a:pPr>
            <a:r>
              <a:rPr lang="en-GB" altLang="ja-JP" sz="1600" dirty="0">
                <a:solidFill>
                  <a:srgbClr val="414042"/>
                </a:solidFill>
                <a:ea typeface="MS PGothic" panose="020B0600070205080204" pitchFamily="34" charset="-128"/>
              </a:rPr>
              <a:t>I remember him as if it were yesterday, as he came plodding to the inn door, his sea-chest following behind him in a hand-barrow – a tall, strong, heavy, nut-brown man, his tarry pigtail falling over the shoulder of his soiled blue coat, his hands ragged and scarred, with black, broken nails, and the sabre cut across one cheek, a dirty, livid white. I remember him looking round the cover and whistling to himself as he did so, and then breaking out in that old sea-song that he sang so often afterwards:</a:t>
            </a:r>
          </a:p>
          <a:p>
            <a:pPr indent="0">
              <a:spcBef>
                <a:spcPts val="1500"/>
              </a:spcBef>
              <a:buNone/>
            </a:pPr>
            <a:r>
              <a:rPr lang="en-GB" altLang="ja-JP" sz="1600" i="1" dirty="0">
                <a:solidFill>
                  <a:srgbClr val="414042"/>
                </a:solidFill>
                <a:ea typeface="MS PGothic" panose="020B0600070205080204" pitchFamily="34" charset="-128"/>
              </a:rPr>
              <a:t>"Fifteen men on the dead man's chest -- Yo-ho-ho, and a bottle of rum!"</a:t>
            </a:r>
            <a:endParaRPr lang="en-GB" altLang="ja-JP" sz="1600" i="1" dirty="0">
              <a:solidFill>
                <a:srgbClr val="414042"/>
              </a:solidFill>
              <a:latin typeface="Comic Sans MS" panose="030F0702030302020204" pitchFamily="66" charset="0"/>
              <a:ea typeface="MS PGothic" panose="020B0600070205080204" pitchFamily="34" charset="-128"/>
            </a:endParaRPr>
          </a:p>
        </p:txBody>
      </p:sp>
      <p:sp>
        <p:nvSpPr>
          <p:cNvPr id="2" name="TextBox 1">
            <a:extLst>
              <a:ext uri="{FF2B5EF4-FFF2-40B4-BE49-F238E27FC236}">
                <a16:creationId xmlns:a16="http://schemas.microsoft.com/office/drawing/2014/main" id="{662CC96A-3929-DF53-596C-4BD4E62699E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23</a:t>
            </a:r>
            <a:endParaRPr lang="en-GB" sz="1200" dirty="0"/>
          </a:p>
        </p:txBody>
      </p:sp>
    </p:spTree>
    <p:extLst>
      <p:ext uri="{BB962C8B-B14F-4D97-AF65-F5344CB8AC3E}">
        <p14:creationId xmlns:p14="http://schemas.microsoft.com/office/powerpoint/2010/main" val="2695470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wall, black&#10;&#10;Description automatically generated">
            <a:extLst>
              <a:ext uri="{FF2B5EF4-FFF2-40B4-BE49-F238E27FC236}">
                <a16:creationId xmlns:a16="http://schemas.microsoft.com/office/drawing/2014/main" id="{59FC5AB4-9D00-544B-8D8A-F6707C9333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97847" y="1370994"/>
            <a:ext cx="2117345" cy="3161096"/>
          </a:xfrm>
          <a:prstGeom prst="rect">
            <a:avLst/>
          </a:prstGeom>
        </p:spPr>
      </p:pic>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62105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Another pirate description</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3777521" y="1305710"/>
            <a:ext cx="7297985" cy="3266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GB" altLang="ja-JP" sz="1800" dirty="0">
                <a:solidFill>
                  <a:srgbClr val="414042"/>
                </a:solidFill>
                <a:ea typeface="MS PGothic" panose="020B0600070205080204" pitchFamily="34" charset="-128"/>
              </a:rPr>
              <a:t>He was pale like a corpse and swarthy, and his hair was long and black, hanging round his face in greasy curls. His eyes were of the blue of the forget-me-not, and of a profound sorrow, save when he was plunging his hook into a victim, at which time two red spots appeared in them and lit them up horribly. A man of fierce courage, it was said that the only thing he shied away from was the sight of his own blood, which was of an unusual colour. But undoubtedly the grimmest part of him was his iron claw.</a:t>
            </a:r>
          </a:p>
          <a:p>
            <a:pPr indent="0">
              <a:spcBef>
                <a:spcPts val="1500"/>
              </a:spcBef>
              <a:buNone/>
            </a:pPr>
            <a:r>
              <a:rPr lang="en-GB" altLang="ja-JP" sz="1800" dirty="0">
                <a:solidFill>
                  <a:srgbClr val="414042"/>
                </a:solidFill>
                <a:ea typeface="MS PGothic" panose="020B0600070205080204" pitchFamily="34" charset="-128"/>
              </a:rPr>
              <a:t>He was singing a horrible song about himself, keeping time by swinging in the air the gruesome stump of his right arm, on which a double-pronged hook was fixed instead of a hand.</a:t>
            </a:r>
          </a:p>
        </p:txBody>
      </p:sp>
      <p:sp>
        <p:nvSpPr>
          <p:cNvPr id="9" name="Text Box 6">
            <a:extLst>
              <a:ext uri="{FF2B5EF4-FFF2-40B4-BE49-F238E27FC236}">
                <a16:creationId xmlns:a16="http://schemas.microsoft.com/office/drawing/2014/main" id="{2B1A94D5-98FF-574B-80BF-A34700AD62A3}"/>
              </a:ext>
            </a:extLst>
          </p:cNvPr>
          <p:cNvSpPr txBox="1">
            <a:spLocks noChangeArrowheads="1"/>
          </p:cNvSpPr>
          <p:nvPr/>
        </p:nvSpPr>
        <p:spPr bwMode="auto">
          <a:xfrm>
            <a:off x="1644289" y="4857804"/>
            <a:ext cx="8826341" cy="1200329"/>
          </a:xfrm>
          <a:prstGeom prst="rect">
            <a:avLst/>
          </a:prstGeom>
          <a:noFill/>
          <a:ln w="9525">
            <a:noFill/>
            <a:miter lim="800000"/>
            <a:headEnd/>
            <a:tailEnd/>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Compare the two descriptions. Which one makes the character sound worse? Think about what the author has done in each case to develop the character of their pirate. Notice that this is written in the third person</a:t>
            </a:r>
            <a:r>
              <a:rPr lang="en-US" altLang="en-US" dirty="0">
                <a:solidFill>
                  <a:srgbClr val="414042"/>
                </a:solidFill>
              </a:rPr>
              <a:t>. How does this make a difference?</a:t>
            </a:r>
          </a:p>
        </p:txBody>
      </p:sp>
      <p:sp>
        <p:nvSpPr>
          <p:cNvPr id="10" name="Rectangle 9">
            <a:extLst>
              <a:ext uri="{FF2B5EF4-FFF2-40B4-BE49-F238E27FC236}">
                <a16:creationId xmlns:a16="http://schemas.microsoft.com/office/drawing/2014/main" id="{49E3E2A5-6D44-B54D-BCCE-9312AD86D079}"/>
              </a:ext>
            </a:extLst>
          </p:cNvPr>
          <p:cNvSpPr/>
          <p:nvPr/>
        </p:nvSpPr>
        <p:spPr>
          <a:xfrm>
            <a:off x="1397848" y="4768879"/>
            <a:ext cx="9390314" cy="137818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757441C-525D-6A46-B420-8BC91C3589C5}"/>
              </a:ext>
            </a:extLst>
          </p:cNvPr>
          <p:cNvSpPr txBox="1"/>
          <p:nvPr/>
        </p:nvSpPr>
        <p:spPr>
          <a:xfrm rot="16200000">
            <a:off x="-290423" y="2947391"/>
            <a:ext cx="3161096" cy="200055"/>
          </a:xfrm>
          <a:prstGeom prst="rect">
            <a:avLst/>
          </a:prstGeom>
          <a:noFill/>
        </p:spPr>
        <p:txBody>
          <a:bodyPr wrap="square">
            <a:spAutoFit/>
          </a:bodyPr>
          <a:lstStyle/>
          <a:p>
            <a:r>
              <a:rPr lang="en-GB" sz="700" dirty="0">
                <a:solidFill>
                  <a:srgbClr val="3E3F41"/>
                </a:solidFill>
                <a:latin typeface="Comic Sans MS" panose="030F0902030302020204" pitchFamily="66" charset="0"/>
              </a:rPr>
              <a:t>Wikimedia Commons. Photo by Bender, New York</a:t>
            </a:r>
          </a:p>
        </p:txBody>
      </p:sp>
      <p:sp>
        <p:nvSpPr>
          <p:cNvPr id="2" name="TextBox 1">
            <a:extLst>
              <a:ext uri="{FF2B5EF4-FFF2-40B4-BE49-F238E27FC236}">
                <a16:creationId xmlns:a16="http://schemas.microsoft.com/office/drawing/2014/main" id="{7987E04A-BEC6-AD20-58F4-ED7CAABD9D1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24</a:t>
            </a:r>
            <a:endParaRPr lang="en-GB" sz="1200" dirty="0"/>
          </a:p>
        </p:txBody>
      </p:sp>
    </p:spTree>
    <p:extLst>
      <p:ext uri="{BB962C8B-B14F-4D97-AF65-F5344CB8AC3E}">
        <p14:creationId xmlns:p14="http://schemas.microsoft.com/office/powerpoint/2010/main" val="247207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wall, black&#10;&#10;Description automatically generated">
            <a:extLst>
              <a:ext uri="{FF2B5EF4-FFF2-40B4-BE49-F238E27FC236}">
                <a16:creationId xmlns:a16="http://schemas.microsoft.com/office/drawing/2014/main" id="{A334392F-217C-6742-A646-FA71BD321B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22278" y="1744626"/>
            <a:ext cx="2735732" cy="3986367"/>
          </a:xfrm>
          <a:prstGeom prst="rect">
            <a:avLst/>
          </a:prstGeom>
        </p:spPr>
      </p:pic>
      <p:pic>
        <p:nvPicPr>
          <p:cNvPr id="8" name="Picture 7" descr="A person in a garment&#10;&#10;Description automatically generated with low confidence">
            <a:extLst>
              <a:ext uri="{FF2B5EF4-FFF2-40B4-BE49-F238E27FC236}">
                <a16:creationId xmlns:a16="http://schemas.microsoft.com/office/drawing/2014/main" id="{2F3FA4E9-FE59-1249-B39A-E7C4E375ED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99240" y="1744627"/>
            <a:ext cx="2552698" cy="3986367"/>
          </a:xfrm>
          <a:prstGeom prst="rect">
            <a:avLst/>
          </a:prstGeom>
        </p:spPr>
      </p:pic>
      <p:sp>
        <p:nvSpPr>
          <p:cNvPr id="14" name="Text Box 4">
            <a:extLst>
              <a:ext uri="{FF2B5EF4-FFF2-40B4-BE49-F238E27FC236}">
                <a16:creationId xmlns:a16="http://schemas.microsoft.com/office/drawing/2014/main" id="{1BA3E983-20E2-604F-865B-3480B9DD098B}"/>
              </a:ext>
            </a:extLst>
          </p:cNvPr>
          <p:cNvSpPr txBox="1">
            <a:spLocks noChangeArrowheads="1"/>
          </p:cNvSpPr>
          <p:nvPr/>
        </p:nvSpPr>
        <p:spPr bwMode="auto">
          <a:xfrm>
            <a:off x="7833600" y="2247740"/>
            <a:ext cx="3101724" cy="338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dirty="0">
                <a:solidFill>
                  <a:srgbClr val="414042"/>
                </a:solidFill>
                <a:latin typeface="Comic Sans MS" panose="030F0902030302020204" pitchFamily="66" charset="0"/>
              </a:rPr>
              <a:t>Re-read the descriptions of the pirates. </a:t>
            </a:r>
          </a:p>
          <a:p>
            <a:pPr>
              <a:spcBef>
                <a:spcPct val="50000"/>
              </a:spcBef>
            </a:pPr>
            <a:r>
              <a:rPr lang="en-GB" altLang="en-US" dirty="0">
                <a:solidFill>
                  <a:srgbClr val="414042"/>
                </a:solidFill>
                <a:latin typeface="Comic Sans MS" panose="030F0902030302020204" pitchFamily="66" charset="0"/>
              </a:rPr>
              <a:t>Make notes about their appearance and their characteristics, then choose one of them. </a:t>
            </a:r>
          </a:p>
          <a:p>
            <a:pPr>
              <a:spcBef>
                <a:spcPct val="50000"/>
              </a:spcBef>
            </a:pPr>
            <a:r>
              <a:rPr lang="en-GB" altLang="en-US" dirty="0">
                <a:solidFill>
                  <a:srgbClr val="414042"/>
                </a:solidFill>
                <a:latin typeface="Comic Sans MS" panose="030F0902030302020204" pitchFamily="66" charset="0"/>
              </a:rPr>
              <a:t>Draw your own picture of the pirate you have chosen based on the description. </a:t>
            </a:r>
          </a:p>
        </p:txBody>
      </p:sp>
      <p:sp>
        <p:nvSpPr>
          <p:cNvPr id="15" name="Rectangle 5">
            <a:extLst>
              <a:ext uri="{FF2B5EF4-FFF2-40B4-BE49-F238E27FC236}">
                <a16:creationId xmlns:a16="http://schemas.microsoft.com/office/drawing/2014/main" id="{41248D39-FB2E-0A43-84B0-1F9BF46C2A04}"/>
              </a:ext>
            </a:extLst>
          </p:cNvPr>
          <p:cNvSpPr>
            <a:spLocks noChangeArrowheads="1"/>
          </p:cNvSpPr>
          <p:nvPr/>
        </p:nvSpPr>
        <p:spPr bwMode="auto">
          <a:xfrm>
            <a:off x="0" y="686726"/>
            <a:ext cx="12192000" cy="732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ct val="50000"/>
              </a:spcBef>
            </a:pPr>
            <a:r>
              <a:rPr lang="en-GB" altLang="en-US" sz="2500" b="1" dirty="0">
                <a:solidFill>
                  <a:srgbClr val="0070C0"/>
                </a:solidFill>
                <a:latin typeface="Comic Sans MS" panose="030F0902030302020204" pitchFamily="66" charset="0"/>
              </a:rPr>
              <a:t>Visual response – drawing through a text</a:t>
            </a:r>
          </a:p>
        </p:txBody>
      </p:sp>
      <p:sp>
        <p:nvSpPr>
          <p:cNvPr id="2" name="TextBox 1">
            <a:extLst>
              <a:ext uri="{FF2B5EF4-FFF2-40B4-BE49-F238E27FC236}">
                <a16:creationId xmlns:a16="http://schemas.microsoft.com/office/drawing/2014/main" id="{AFBC8BCE-EF15-72FF-7F06-F6BD3E0356D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25</a:t>
            </a:r>
            <a:endParaRPr lang="en-GB" sz="1200" dirty="0"/>
          </a:p>
        </p:txBody>
      </p:sp>
    </p:spTree>
    <p:extLst>
      <p:ext uri="{BB962C8B-B14F-4D97-AF65-F5344CB8AC3E}">
        <p14:creationId xmlns:p14="http://schemas.microsoft.com/office/powerpoint/2010/main" val="3552466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a:extLst>
              <a:ext uri="{FF2B5EF4-FFF2-40B4-BE49-F238E27FC236}">
                <a16:creationId xmlns:a16="http://schemas.microsoft.com/office/drawing/2014/main" id="{546ED2DE-3911-334B-9D7E-0AFF54F76A1F}"/>
              </a:ext>
            </a:extLst>
          </p:cNvPr>
          <p:cNvSpPr>
            <a:spLocks noChangeArrowheads="1"/>
          </p:cNvSpPr>
          <p:nvPr/>
        </p:nvSpPr>
        <p:spPr bwMode="auto">
          <a:xfrm>
            <a:off x="-1" y="5323996"/>
            <a:ext cx="1219200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414042"/>
                </a:solidFill>
              </a:rPr>
              <a:t>Now write a description of your own pirate</a:t>
            </a:r>
            <a:r>
              <a:rPr lang="en-US" altLang="en-US" sz="2000" dirty="0">
                <a:solidFill>
                  <a:srgbClr val="414042"/>
                </a:solidFill>
              </a:rPr>
              <a:t> </a:t>
            </a:r>
            <a:r>
              <a:rPr lang="en-GB" altLang="en-US" sz="2000" dirty="0">
                <a:solidFill>
                  <a:srgbClr val="414042"/>
                </a:solidFill>
              </a:rPr>
              <a:t>character.</a:t>
            </a:r>
          </a:p>
        </p:txBody>
      </p:sp>
      <p:sp>
        <p:nvSpPr>
          <p:cNvPr id="10" name="Rectangle 14">
            <a:extLst>
              <a:ext uri="{FF2B5EF4-FFF2-40B4-BE49-F238E27FC236}">
                <a16:creationId xmlns:a16="http://schemas.microsoft.com/office/drawing/2014/main" id="{6E97FBCC-89FC-CD4E-9591-DA3583BFB4DF}"/>
              </a:ext>
            </a:extLst>
          </p:cNvPr>
          <p:cNvSpPr>
            <a:spLocks noChangeArrowheads="1"/>
          </p:cNvSpPr>
          <p:nvPr/>
        </p:nvSpPr>
        <p:spPr bwMode="auto">
          <a:xfrm>
            <a:off x="0" y="5806980"/>
            <a:ext cx="12169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r>
              <a:rPr lang="en-US" altLang="en-US" sz="1500" dirty="0">
                <a:solidFill>
                  <a:srgbClr val="414042"/>
                </a:solidFill>
                <a:latin typeface="Comic Sans MS" panose="030F0902030302020204" pitchFamily="66" charset="0"/>
              </a:rPr>
              <a:t>For more ideas, visit: </a:t>
            </a:r>
            <a:r>
              <a:rPr lang="en-US" altLang="en-US" sz="1500" dirty="0">
                <a:solidFill>
                  <a:srgbClr val="0070C0"/>
                </a:solidFill>
                <a:latin typeface="Comic Sans MS" panose="030F0902030302020204" pitchFamily="66" charset="0"/>
                <a:hlinkClick r:id="rId3">
                  <a:extLst>
                    <a:ext uri="{A12FA001-AC4F-418D-AE19-62706E023703}">
                      <ahyp:hlinkClr xmlns:ahyp="http://schemas.microsoft.com/office/drawing/2018/hyperlinkcolor" val="tx"/>
                    </a:ext>
                  </a:extLst>
                </a:hlinkClick>
              </a:rPr>
              <a:t>http://www.elizabethan-era.org.uk/pirate-clothing.htm</a:t>
            </a:r>
            <a:r>
              <a:rPr lang="en-US" altLang="en-US" sz="1500" dirty="0">
                <a:solidFill>
                  <a:srgbClr val="0070C0"/>
                </a:solidFill>
                <a:latin typeface="Comic Sans MS" panose="030F0902030302020204" pitchFamily="66" charset="0"/>
              </a:rPr>
              <a:t> </a:t>
            </a:r>
          </a:p>
        </p:txBody>
      </p:sp>
      <p:sp>
        <p:nvSpPr>
          <p:cNvPr id="11" name="Rectangle 4">
            <a:extLst>
              <a:ext uri="{FF2B5EF4-FFF2-40B4-BE49-F238E27FC236}">
                <a16:creationId xmlns:a16="http://schemas.microsoft.com/office/drawing/2014/main" id="{800429D3-06B3-7548-9254-38AD94F33447}"/>
              </a:ext>
            </a:extLst>
          </p:cNvPr>
          <p:cNvSpPr>
            <a:spLocks noChangeArrowheads="1"/>
          </p:cNvSpPr>
          <p:nvPr/>
        </p:nvSpPr>
        <p:spPr bwMode="auto">
          <a:xfrm>
            <a:off x="1066563" y="1927045"/>
            <a:ext cx="1351322" cy="307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tabLst>
                <a:tab pos="342900"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3429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429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9pPr>
          </a:lstStyle>
          <a:p>
            <a:pPr>
              <a:spcBef>
                <a:spcPts val="500"/>
              </a:spcBef>
              <a:buFontTx/>
              <a:buNone/>
            </a:pPr>
            <a:r>
              <a:rPr lang="en-GB" altLang="en-US" sz="1700" b="1" dirty="0">
                <a:solidFill>
                  <a:srgbClr val="414042"/>
                </a:solidFill>
              </a:rPr>
              <a:t>bandana</a:t>
            </a:r>
            <a:br>
              <a:rPr lang="en-GB" altLang="en-US" sz="1700" b="1" dirty="0">
                <a:solidFill>
                  <a:srgbClr val="414042"/>
                </a:solidFill>
              </a:rPr>
            </a:br>
            <a:r>
              <a:rPr lang="en-GB" altLang="en-US" sz="1700" b="1" dirty="0">
                <a:solidFill>
                  <a:srgbClr val="0070C0"/>
                </a:solidFill>
              </a:rPr>
              <a:t>breeches</a:t>
            </a:r>
            <a:br>
              <a:rPr lang="en-GB" altLang="en-US" sz="1700" b="1" dirty="0">
                <a:solidFill>
                  <a:srgbClr val="0070C0"/>
                </a:solidFill>
              </a:rPr>
            </a:br>
            <a:r>
              <a:rPr lang="en-GB" altLang="en-US" sz="1700" b="1" dirty="0">
                <a:solidFill>
                  <a:srgbClr val="414042"/>
                </a:solidFill>
              </a:rPr>
              <a:t>beard</a:t>
            </a:r>
            <a:br>
              <a:rPr lang="en-GB" altLang="en-US" sz="1700" b="1" dirty="0">
                <a:solidFill>
                  <a:srgbClr val="414042"/>
                </a:solidFill>
              </a:rPr>
            </a:br>
            <a:r>
              <a:rPr lang="en-GB" altLang="en-US" sz="1700" b="1" dirty="0">
                <a:solidFill>
                  <a:srgbClr val="0070C0"/>
                </a:solidFill>
              </a:rPr>
              <a:t>bracelet</a:t>
            </a:r>
            <a:br>
              <a:rPr lang="en-GB" altLang="en-US" sz="1700" b="1" dirty="0">
                <a:solidFill>
                  <a:srgbClr val="414042"/>
                </a:solidFill>
              </a:rPr>
            </a:br>
            <a:r>
              <a:rPr lang="en-GB" altLang="en-US" sz="1700" b="1" dirty="0">
                <a:solidFill>
                  <a:srgbClr val="414042"/>
                </a:solidFill>
              </a:rPr>
              <a:t>crutch</a:t>
            </a:r>
            <a:br>
              <a:rPr lang="en-GB" altLang="en-US" sz="1700" b="1" dirty="0">
                <a:solidFill>
                  <a:srgbClr val="414042"/>
                </a:solidFill>
              </a:rPr>
            </a:br>
            <a:r>
              <a:rPr lang="en-GB" altLang="en-US" sz="1700" b="1" dirty="0">
                <a:solidFill>
                  <a:srgbClr val="0070C0"/>
                </a:solidFill>
              </a:rPr>
              <a:t>cutlass</a:t>
            </a:r>
            <a:br>
              <a:rPr lang="en-GB" altLang="en-US" sz="1700" b="1" dirty="0">
                <a:solidFill>
                  <a:srgbClr val="414042"/>
                </a:solidFill>
              </a:rPr>
            </a:br>
            <a:r>
              <a:rPr lang="en-GB" altLang="en-US" sz="1700" b="1" dirty="0">
                <a:solidFill>
                  <a:srgbClr val="414042"/>
                </a:solidFill>
              </a:rPr>
              <a:t>eye patch</a:t>
            </a:r>
            <a:br>
              <a:rPr lang="en-GB" altLang="en-US" sz="1700" b="1" dirty="0">
                <a:solidFill>
                  <a:srgbClr val="414042"/>
                </a:solidFill>
              </a:rPr>
            </a:br>
            <a:r>
              <a:rPr lang="en-GB" altLang="en-US" sz="1700" b="1" dirty="0">
                <a:solidFill>
                  <a:srgbClr val="0070C0"/>
                </a:solidFill>
              </a:rPr>
              <a:t>gold</a:t>
            </a:r>
            <a:br>
              <a:rPr lang="en-GB" altLang="en-US" sz="1700" b="1" dirty="0">
                <a:solidFill>
                  <a:srgbClr val="414042"/>
                </a:solidFill>
              </a:rPr>
            </a:br>
            <a:r>
              <a:rPr lang="en-GB" altLang="en-US" sz="1700" b="1" dirty="0">
                <a:solidFill>
                  <a:srgbClr val="414042"/>
                </a:solidFill>
              </a:rPr>
              <a:t>gun</a:t>
            </a:r>
            <a:br>
              <a:rPr lang="en-GB" altLang="en-US" sz="1700" b="1" dirty="0">
                <a:solidFill>
                  <a:srgbClr val="414042"/>
                </a:solidFill>
              </a:rPr>
            </a:br>
            <a:r>
              <a:rPr lang="en-GB" altLang="en-US" sz="1700" b="1" dirty="0">
                <a:solidFill>
                  <a:srgbClr val="0070C0"/>
                </a:solidFill>
              </a:rPr>
              <a:t>earrings</a:t>
            </a:r>
            <a:br>
              <a:rPr lang="en-GB" altLang="en-US" sz="1700" b="1" dirty="0">
                <a:solidFill>
                  <a:srgbClr val="0070C0"/>
                </a:solidFill>
              </a:rPr>
            </a:br>
            <a:r>
              <a:rPr lang="en-GB" altLang="en-US" sz="1700" b="1" dirty="0">
                <a:solidFill>
                  <a:srgbClr val="414042"/>
                </a:solidFill>
              </a:rPr>
              <a:t>jewellery</a:t>
            </a:r>
          </a:p>
        </p:txBody>
      </p:sp>
      <p:sp>
        <p:nvSpPr>
          <p:cNvPr id="12" name="Subtitle 2">
            <a:extLst>
              <a:ext uri="{FF2B5EF4-FFF2-40B4-BE49-F238E27FC236}">
                <a16:creationId xmlns:a16="http://schemas.microsoft.com/office/drawing/2014/main" id="{33349A98-9ED3-524E-B75D-471EA6B6B22F}"/>
              </a:ext>
            </a:extLst>
          </p:cNvPr>
          <p:cNvSpPr txBox="1">
            <a:spLocks/>
          </p:cNvSpPr>
          <p:nvPr/>
        </p:nvSpPr>
        <p:spPr>
          <a:xfrm>
            <a:off x="0" y="58284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Create and draw your own pirate character</a:t>
            </a:r>
          </a:p>
        </p:txBody>
      </p:sp>
      <p:sp>
        <p:nvSpPr>
          <p:cNvPr id="16" name="Rectangle 4">
            <a:extLst>
              <a:ext uri="{FF2B5EF4-FFF2-40B4-BE49-F238E27FC236}">
                <a16:creationId xmlns:a16="http://schemas.microsoft.com/office/drawing/2014/main" id="{AE6B1D6F-DC91-6041-AE8B-23E047EBD5A0}"/>
              </a:ext>
            </a:extLst>
          </p:cNvPr>
          <p:cNvSpPr>
            <a:spLocks noChangeArrowheads="1"/>
          </p:cNvSpPr>
          <p:nvPr/>
        </p:nvSpPr>
        <p:spPr bwMode="auto">
          <a:xfrm>
            <a:off x="6703163" y="1939610"/>
            <a:ext cx="1478331" cy="306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tabLst>
                <a:tab pos="342900"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3429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429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9pPr>
          </a:lstStyle>
          <a:p>
            <a:pPr>
              <a:spcBef>
                <a:spcPts val="500"/>
              </a:spcBef>
              <a:buFontTx/>
              <a:buNone/>
            </a:pPr>
            <a:r>
              <a:rPr lang="en-GB" altLang="en-US" sz="1700" b="1" dirty="0">
                <a:solidFill>
                  <a:srgbClr val="414042"/>
                </a:solidFill>
              </a:rPr>
              <a:t>bloodthirsty</a:t>
            </a:r>
            <a:br>
              <a:rPr lang="en-GB" altLang="en-US" sz="1700" b="1" dirty="0">
                <a:solidFill>
                  <a:srgbClr val="414042"/>
                </a:solidFill>
              </a:rPr>
            </a:br>
            <a:r>
              <a:rPr lang="en-GB" altLang="en-US" sz="1700" b="1" dirty="0">
                <a:solidFill>
                  <a:srgbClr val="0070C0"/>
                </a:solidFill>
              </a:rPr>
              <a:t>cruel</a:t>
            </a:r>
            <a:br>
              <a:rPr lang="en-GB" altLang="en-US" sz="1700" b="1" dirty="0">
                <a:solidFill>
                  <a:srgbClr val="0070C0"/>
                </a:solidFill>
              </a:rPr>
            </a:br>
            <a:r>
              <a:rPr lang="en-GB" altLang="en-US" sz="1700" b="1" dirty="0">
                <a:solidFill>
                  <a:srgbClr val="414042"/>
                </a:solidFill>
              </a:rPr>
              <a:t>murderous</a:t>
            </a:r>
            <a:br>
              <a:rPr lang="en-GB" altLang="en-US" sz="1700" b="1" dirty="0">
                <a:solidFill>
                  <a:srgbClr val="414042"/>
                </a:solidFill>
              </a:rPr>
            </a:br>
            <a:r>
              <a:rPr lang="en-GB" altLang="en-US" sz="1700" b="1" dirty="0">
                <a:solidFill>
                  <a:srgbClr val="0070C0"/>
                </a:solidFill>
              </a:rPr>
              <a:t>ferocious</a:t>
            </a:r>
            <a:br>
              <a:rPr lang="en-GB" altLang="en-US" sz="1700" b="1" dirty="0">
                <a:solidFill>
                  <a:srgbClr val="0070C0"/>
                </a:solidFill>
              </a:rPr>
            </a:br>
            <a:r>
              <a:rPr lang="en-GB" altLang="en-US" sz="1700" b="1" dirty="0">
                <a:solidFill>
                  <a:srgbClr val="414042"/>
                </a:solidFill>
              </a:rPr>
              <a:t>vicious </a:t>
            </a:r>
            <a:br>
              <a:rPr lang="en-GB" altLang="en-US" sz="1700" b="1" dirty="0">
                <a:solidFill>
                  <a:srgbClr val="414042"/>
                </a:solidFill>
              </a:rPr>
            </a:br>
            <a:r>
              <a:rPr lang="en-GB" altLang="en-US" sz="1700" b="1" dirty="0">
                <a:solidFill>
                  <a:srgbClr val="0070C0"/>
                </a:solidFill>
              </a:rPr>
              <a:t>fierce</a:t>
            </a:r>
            <a:br>
              <a:rPr lang="en-GB" altLang="en-US" sz="1700" b="1" dirty="0">
                <a:solidFill>
                  <a:srgbClr val="414042"/>
                </a:solidFill>
              </a:rPr>
            </a:br>
            <a:r>
              <a:rPr lang="en-GB" altLang="en-US" sz="1700" b="1" dirty="0">
                <a:solidFill>
                  <a:srgbClr val="414042"/>
                </a:solidFill>
              </a:rPr>
              <a:t>brutal</a:t>
            </a:r>
            <a:br>
              <a:rPr lang="en-GB" altLang="en-US" sz="1700" b="1" dirty="0">
                <a:solidFill>
                  <a:srgbClr val="414042"/>
                </a:solidFill>
              </a:rPr>
            </a:br>
            <a:r>
              <a:rPr lang="en-GB" altLang="en-US" sz="1700" b="1" dirty="0">
                <a:solidFill>
                  <a:srgbClr val="0070C0"/>
                </a:solidFill>
              </a:rPr>
              <a:t>strong</a:t>
            </a:r>
            <a:br>
              <a:rPr lang="en-GB" altLang="en-US" sz="1700" b="1" dirty="0">
                <a:solidFill>
                  <a:srgbClr val="0070C0"/>
                </a:solidFill>
              </a:rPr>
            </a:br>
            <a:r>
              <a:rPr lang="en-GB" altLang="en-US" sz="1700" b="1" dirty="0">
                <a:solidFill>
                  <a:srgbClr val="414042"/>
                </a:solidFill>
              </a:rPr>
              <a:t>powerful</a:t>
            </a:r>
            <a:br>
              <a:rPr lang="en-GB" altLang="en-US" sz="1700" b="1" dirty="0">
                <a:solidFill>
                  <a:srgbClr val="414042"/>
                </a:solidFill>
              </a:rPr>
            </a:br>
            <a:r>
              <a:rPr lang="en-GB" altLang="en-US" sz="1700" b="1" dirty="0">
                <a:solidFill>
                  <a:srgbClr val="0070C0"/>
                </a:solidFill>
              </a:rPr>
              <a:t>scary</a:t>
            </a:r>
            <a:r>
              <a:rPr lang="en-GB" altLang="en-US" sz="1700" b="1" dirty="0">
                <a:solidFill>
                  <a:srgbClr val="414042"/>
                </a:solidFill>
              </a:rPr>
              <a:t> </a:t>
            </a:r>
            <a:br>
              <a:rPr lang="en-GB" altLang="en-US" sz="1700" b="1" dirty="0">
                <a:solidFill>
                  <a:srgbClr val="414042"/>
                </a:solidFill>
              </a:rPr>
            </a:br>
            <a:endParaRPr lang="en-GB" altLang="en-US" sz="2000" b="1" dirty="0">
              <a:solidFill>
                <a:srgbClr val="414042"/>
              </a:solidFill>
            </a:endParaRPr>
          </a:p>
        </p:txBody>
      </p:sp>
      <p:sp>
        <p:nvSpPr>
          <p:cNvPr id="17" name="Rectangle 4">
            <a:extLst>
              <a:ext uri="{FF2B5EF4-FFF2-40B4-BE49-F238E27FC236}">
                <a16:creationId xmlns:a16="http://schemas.microsoft.com/office/drawing/2014/main" id="{67972B73-7B1D-C240-8606-DD1961B11349}"/>
              </a:ext>
            </a:extLst>
          </p:cNvPr>
          <p:cNvSpPr>
            <a:spLocks noChangeArrowheads="1"/>
          </p:cNvSpPr>
          <p:nvPr/>
        </p:nvSpPr>
        <p:spPr bwMode="auto">
          <a:xfrm>
            <a:off x="2272795" y="1955509"/>
            <a:ext cx="2098933" cy="3060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tabLst>
                <a:tab pos="342900"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3429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429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700" b="1" dirty="0">
                <a:solidFill>
                  <a:srgbClr val="0070C0"/>
                </a:solidFill>
              </a:rPr>
              <a:t>leather</a:t>
            </a:r>
            <a:br>
              <a:rPr lang="en-GB" altLang="en-US" sz="1700" b="1" dirty="0">
                <a:solidFill>
                  <a:srgbClr val="414042"/>
                </a:solidFill>
              </a:rPr>
            </a:br>
            <a:r>
              <a:rPr lang="en-GB" altLang="en-US" sz="1700" b="1" dirty="0">
                <a:solidFill>
                  <a:srgbClr val="414042"/>
                </a:solidFill>
              </a:rPr>
              <a:t>parrot</a:t>
            </a:r>
            <a:br>
              <a:rPr lang="en-GB" altLang="en-US" sz="1700" b="1" dirty="0">
                <a:solidFill>
                  <a:srgbClr val="414042"/>
                </a:solidFill>
              </a:rPr>
            </a:br>
            <a:r>
              <a:rPr lang="en-GB" altLang="en-US" sz="1700" b="1" dirty="0">
                <a:solidFill>
                  <a:srgbClr val="0070C0"/>
                </a:solidFill>
              </a:rPr>
              <a:t>sabre</a:t>
            </a:r>
            <a:br>
              <a:rPr lang="en-GB" altLang="en-US" sz="1700" b="1" dirty="0">
                <a:solidFill>
                  <a:srgbClr val="0070C0"/>
                </a:solidFill>
              </a:rPr>
            </a:br>
            <a:r>
              <a:rPr lang="en-GB" altLang="en-US" sz="1700" b="1" dirty="0">
                <a:solidFill>
                  <a:srgbClr val="414042"/>
                </a:solidFill>
              </a:rPr>
              <a:t>scarred</a:t>
            </a:r>
            <a:br>
              <a:rPr lang="en-GB" altLang="en-US" sz="1700" b="1" dirty="0">
                <a:solidFill>
                  <a:srgbClr val="414042"/>
                </a:solidFill>
              </a:rPr>
            </a:br>
            <a:r>
              <a:rPr lang="en-GB" altLang="en-US" sz="1700" b="1" dirty="0">
                <a:solidFill>
                  <a:srgbClr val="0070C0"/>
                </a:solidFill>
              </a:rPr>
              <a:t>pistol</a:t>
            </a:r>
            <a:br>
              <a:rPr lang="en-GB" altLang="en-US" sz="1700" b="1" dirty="0">
                <a:solidFill>
                  <a:srgbClr val="414042"/>
                </a:solidFill>
              </a:rPr>
            </a:br>
            <a:r>
              <a:rPr lang="en-GB" altLang="en-US" sz="1700" b="1" dirty="0">
                <a:solidFill>
                  <a:srgbClr val="414042"/>
                </a:solidFill>
              </a:rPr>
              <a:t>velvets</a:t>
            </a:r>
            <a:br>
              <a:rPr lang="en-GB" altLang="en-US" sz="1700" b="1" dirty="0">
                <a:solidFill>
                  <a:srgbClr val="414042"/>
                </a:solidFill>
              </a:rPr>
            </a:br>
            <a:r>
              <a:rPr lang="en-GB" altLang="en-US" sz="1700" b="1" dirty="0">
                <a:solidFill>
                  <a:srgbClr val="0070C0"/>
                </a:solidFill>
              </a:rPr>
              <a:t>satin</a:t>
            </a:r>
            <a:r>
              <a:rPr lang="en-GB" altLang="en-US" sz="1700" b="1" dirty="0">
                <a:solidFill>
                  <a:srgbClr val="414042"/>
                </a:solidFill>
              </a:rPr>
              <a:t> </a:t>
            </a:r>
            <a:br>
              <a:rPr lang="en-GB" altLang="en-US" sz="1700" b="1" dirty="0">
                <a:solidFill>
                  <a:srgbClr val="414042"/>
                </a:solidFill>
              </a:rPr>
            </a:br>
            <a:r>
              <a:rPr lang="en-GB" altLang="en-US" sz="1700" b="1" dirty="0">
                <a:solidFill>
                  <a:srgbClr val="414042"/>
                </a:solidFill>
              </a:rPr>
              <a:t>skull &amp; crossbones</a:t>
            </a:r>
            <a:br>
              <a:rPr lang="en-GB" altLang="en-US" sz="1700" b="1" dirty="0">
                <a:solidFill>
                  <a:srgbClr val="414042"/>
                </a:solidFill>
              </a:rPr>
            </a:br>
            <a:r>
              <a:rPr lang="en-GB" altLang="en-US" sz="1700" b="1" dirty="0">
                <a:solidFill>
                  <a:srgbClr val="0070C0"/>
                </a:solidFill>
              </a:rPr>
              <a:t>silk stockings</a:t>
            </a:r>
            <a:br>
              <a:rPr lang="en-GB" altLang="en-US" sz="1700" b="1" dirty="0">
                <a:solidFill>
                  <a:srgbClr val="0070C0"/>
                </a:solidFill>
              </a:rPr>
            </a:br>
            <a:r>
              <a:rPr lang="en-GB" altLang="en-US" sz="1700" b="1" dirty="0">
                <a:solidFill>
                  <a:srgbClr val="414042"/>
                </a:solidFill>
              </a:rPr>
              <a:t>ragged</a:t>
            </a:r>
            <a:br>
              <a:rPr lang="en-GB" altLang="en-US" sz="1700" b="1" dirty="0">
                <a:solidFill>
                  <a:srgbClr val="414042"/>
                </a:solidFill>
              </a:rPr>
            </a:br>
            <a:r>
              <a:rPr lang="en-GB" altLang="en-US" sz="1700" b="1" dirty="0">
                <a:solidFill>
                  <a:srgbClr val="0070C0"/>
                </a:solidFill>
              </a:rPr>
              <a:t>treasure</a:t>
            </a:r>
            <a:endParaRPr lang="en-US" altLang="en-US" sz="1700" b="1" dirty="0">
              <a:solidFill>
                <a:srgbClr val="0070C0"/>
              </a:solidFill>
            </a:endParaRPr>
          </a:p>
        </p:txBody>
      </p:sp>
      <p:sp>
        <p:nvSpPr>
          <p:cNvPr id="18" name="Rectangle 4">
            <a:extLst>
              <a:ext uri="{FF2B5EF4-FFF2-40B4-BE49-F238E27FC236}">
                <a16:creationId xmlns:a16="http://schemas.microsoft.com/office/drawing/2014/main" id="{DE8BE416-C2A6-694C-9258-97905BA9DBBA}"/>
              </a:ext>
            </a:extLst>
          </p:cNvPr>
          <p:cNvSpPr>
            <a:spLocks noChangeArrowheads="1"/>
          </p:cNvSpPr>
          <p:nvPr/>
        </p:nvSpPr>
        <p:spPr bwMode="auto">
          <a:xfrm>
            <a:off x="8181494" y="1953420"/>
            <a:ext cx="1517318" cy="2889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tabLst>
                <a:tab pos="342900"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3429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429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9pPr>
          </a:lstStyle>
          <a:p>
            <a:pPr>
              <a:spcBef>
                <a:spcPts val="500"/>
              </a:spcBef>
              <a:buFontTx/>
              <a:buNone/>
            </a:pPr>
            <a:r>
              <a:rPr lang="en-GB" altLang="en-US" sz="1700" b="1" dirty="0">
                <a:solidFill>
                  <a:srgbClr val="0070C0"/>
                </a:solidFill>
              </a:rPr>
              <a:t>frightening</a:t>
            </a:r>
            <a:br>
              <a:rPr lang="en-GB" altLang="en-US" sz="1700" b="1" dirty="0">
                <a:solidFill>
                  <a:srgbClr val="0070C0"/>
                </a:solidFill>
              </a:rPr>
            </a:br>
            <a:r>
              <a:rPr lang="en-GB" altLang="en-US" sz="1700" b="1" dirty="0">
                <a:solidFill>
                  <a:srgbClr val="414042"/>
                </a:solidFill>
              </a:rPr>
              <a:t>bad</a:t>
            </a:r>
            <a:br>
              <a:rPr lang="en-GB" altLang="en-US" sz="1700" b="1" dirty="0">
                <a:solidFill>
                  <a:srgbClr val="414042"/>
                </a:solidFill>
              </a:rPr>
            </a:br>
            <a:r>
              <a:rPr lang="en-GB" altLang="en-US" sz="1700" b="1" dirty="0">
                <a:solidFill>
                  <a:srgbClr val="0070C0"/>
                </a:solidFill>
              </a:rPr>
              <a:t>fearsome</a:t>
            </a:r>
            <a:br>
              <a:rPr lang="en-GB" altLang="en-US" sz="1700" b="1" dirty="0">
                <a:solidFill>
                  <a:srgbClr val="414042"/>
                </a:solidFill>
              </a:rPr>
            </a:br>
            <a:r>
              <a:rPr lang="en-GB" altLang="en-US" sz="1700" b="1" dirty="0">
                <a:solidFill>
                  <a:srgbClr val="414042"/>
                </a:solidFill>
              </a:rPr>
              <a:t>mean</a:t>
            </a:r>
            <a:br>
              <a:rPr lang="en-GB" altLang="en-US" sz="1700" b="1" dirty="0">
                <a:solidFill>
                  <a:srgbClr val="414042"/>
                </a:solidFill>
              </a:rPr>
            </a:br>
            <a:r>
              <a:rPr lang="en-GB" altLang="en-US" sz="1700" b="1" dirty="0">
                <a:solidFill>
                  <a:srgbClr val="0070C0"/>
                </a:solidFill>
              </a:rPr>
              <a:t>wicked</a:t>
            </a:r>
            <a:br>
              <a:rPr lang="en-GB" altLang="en-US" sz="1700" b="1" dirty="0">
                <a:solidFill>
                  <a:srgbClr val="414042"/>
                </a:solidFill>
              </a:rPr>
            </a:br>
            <a:r>
              <a:rPr lang="en-GB" altLang="en-US" sz="1700" b="1" dirty="0">
                <a:solidFill>
                  <a:srgbClr val="414042"/>
                </a:solidFill>
              </a:rPr>
              <a:t>thief </a:t>
            </a:r>
            <a:br>
              <a:rPr lang="en-GB" altLang="en-US" sz="1700" b="1" dirty="0">
                <a:solidFill>
                  <a:srgbClr val="414042"/>
                </a:solidFill>
              </a:rPr>
            </a:br>
            <a:r>
              <a:rPr lang="en-GB" altLang="en-US" sz="1700" b="1" dirty="0">
                <a:solidFill>
                  <a:srgbClr val="0070C0"/>
                </a:solidFill>
              </a:rPr>
              <a:t>ugly</a:t>
            </a:r>
            <a:br>
              <a:rPr lang="en-GB" altLang="en-US" sz="1700" b="1" dirty="0">
                <a:solidFill>
                  <a:srgbClr val="414042"/>
                </a:solidFill>
              </a:rPr>
            </a:br>
            <a:r>
              <a:rPr lang="en-GB" altLang="en-US" sz="1700" b="1" dirty="0">
                <a:solidFill>
                  <a:srgbClr val="3E3F41"/>
                </a:solidFill>
              </a:rPr>
              <a:t>terrifying</a:t>
            </a:r>
            <a:br>
              <a:rPr lang="en-GB" altLang="en-US" sz="1700" b="1" dirty="0">
                <a:solidFill>
                  <a:srgbClr val="0070C0"/>
                </a:solidFill>
              </a:rPr>
            </a:br>
            <a:r>
              <a:rPr lang="en-GB" altLang="en-US" sz="1700" b="1" dirty="0">
                <a:solidFill>
                  <a:srgbClr val="0070C0"/>
                </a:solidFill>
              </a:rPr>
              <a:t>villainous</a:t>
            </a:r>
            <a:br>
              <a:rPr lang="en-GB" altLang="en-US" sz="1700" b="1" dirty="0">
                <a:solidFill>
                  <a:srgbClr val="414042"/>
                </a:solidFill>
              </a:rPr>
            </a:br>
            <a:r>
              <a:rPr lang="en-GB" altLang="en-US" sz="1700" b="1" dirty="0">
                <a:solidFill>
                  <a:srgbClr val="3E3F41"/>
                </a:solidFill>
              </a:rPr>
              <a:t>hard</a:t>
            </a:r>
            <a:r>
              <a:rPr lang="en-US" altLang="en-US" sz="1700" b="1" dirty="0">
                <a:solidFill>
                  <a:srgbClr val="3E3F41"/>
                </a:solidFill>
              </a:rPr>
              <a:t>-</a:t>
            </a:r>
            <a:r>
              <a:rPr lang="en-GB" altLang="en-US" sz="1700" b="1" dirty="0">
                <a:solidFill>
                  <a:srgbClr val="3E3F41"/>
                </a:solidFill>
              </a:rPr>
              <a:t>hearted</a:t>
            </a:r>
          </a:p>
          <a:p>
            <a:pPr>
              <a:spcBef>
                <a:spcPts val="1000"/>
              </a:spcBef>
              <a:buFontTx/>
              <a:buNone/>
            </a:pPr>
            <a:endParaRPr lang="en-GB" altLang="en-US" sz="2000" dirty="0">
              <a:solidFill>
                <a:srgbClr val="414042"/>
              </a:solidFill>
            </a:endParaRPr>
          </a:p>
        </p:txBody>
      </p:sp>
      <p:sp>
        <p:nvSpPr>
          <p:cNvPr id="20" name="Rectangle 4">
            <a:extLst>
              <a:ext uri="{FF2B5EF4-FFF2-40B4-BE49-F238E27FC236}">
                <a16:creationId xmlns:a16="http://schemas.microsoft.com/office/drawing/2014/main" id="{9CB297AA-8D2D-1342-8E99-79C4D8C5367C}"/>
              </a:ext>
            </a:extLst>
          </p:cNvPr>
          <p:cNvSpPr>
            <a:spLocks noChangeArrowheads="1"/>
          </p:cNvSpPr>
          <p:nvPr/>
        </p:nvSpPr>
        <p:spPr bwMode="auto">
          <a:xfrm>
            <a:off x="4517225" y="1955510"/>
            <a:ext cx="1749512" cy="288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spcBef>
                <a:spcPct val="20000"/>
              </a:spcBef>
              <a:buChar char="•"/>
              <a:tabLst>
                <a:tab pos="342900" algn="l"/>
              </a:tabLst>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tabLst>
                <a:tab pos="342900" algn="l"/>
              </a:tabLst>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tabLst>
                <a:tab pos="342900" algn="l"/>
              </a:tabLst>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tabLst>
                <a:tab pos="342900" algn="l"/>
              </a:tabLst>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tabLst>
                <a:tab pos="342900" algn="l"/>
              </a:tabLst>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700" b="1" dirty="0">
                <a:solidFill>
                  <a:srgbClr val="414042"/>
                </a:solidFill>
              </a:rPr>
              <a:t>weapon</a:t>
            </a:r>
            <a:br>
              <a:rPr lang="en-GB" altLang="en-US" sz="1700" b="1" dirty="0">
                <a:solidFill>
                  <a:srgbClr val="414042"/>
                </a:solidFill>
              </a:rPr>
            </a:br>
            <a:r>
              <a:rPr lang="en-GB" altLang="en-US" sz="1700" b="1" dirty="0">
                <a:solidFill>
                  <a:srgbClr val="0070C0"/>
                </a:solidFill>
              </a:rPr>
              <a:t>puffed sleeves </a:t>
            </a:r>
            <a:br>
              <a:rPr lang="en-GB" altLang="en-US" sz="1700" b="1" dirty="0">
                <a:solidFill>
                  <a:srgbClr val="0070C0"/>
                </a:solidFill>
              </a:rPr>
            </a:br>
            <a:r>
              <a:rPr lang="en-GB" altLang="en-US" sz="1700" b="1" dirty="0">
                <a:solidFill>
                  <a:srgbClr val="414042"/>
                </a:solidFill>
              </a:rPr>
              <a:t>tarry pigtail</a:t>
            </a:r>
            <a:br>
              <a:rPr lang="en-US" altLang="en-US" sz="1700" b="1" dirty="0">
                <a:solidFill>
                  <a:srgbClr val="414042"/>
                </a:solidFill>
              </a:rPr>
            </a:br>
            <a:r>
              <a:rPr lang="en-US" altLang="en-US" sz="1700" b="1" dirty="0">
                <a:solidFill>
                  <a:srgbClr val="0070C0"/>
                </a:solidFill>
              </a:rPr>
              <a:t>tricorn hat</a:t>
            </a:r>
            <a:br>
              <a:rPr lang="en-US" altLang="en-US" sz="1700" b="1" dirty="0">
                <a:solidFill>
                  <a:srgbClr val="0070C0"/>
                </a:solidFill>
              </a:rPr>
            </a:br>
            <a:r>
              <a:rPr lang="en-GB" altLang="en-US" sz="1700" b="1" dirty="0">
                <a:solidFill>
                  <a:srgbClr val="414042"/>
                </a:solidFill>
              </a:rPr>
              <a:t>nut</a:t>
            </a:r>
            <a:r>
              <a:rPr lang="en-US" altLang="en-US" sz="1700" b="1" dirty="0">
                <a:solidFill>
                  <a:srgbClr val="414042"/>
                </a:solidFill>
              </a:rPr>
              <a:t>-</a:t>
            </a:r>
            <a:r>
              <a:rPr lang="en-GB" altLang="en-US" sz="1700" b="1" dirty="0">
                <a:solidFill>
                  <a:srgbClr val="414042"/>
                </a:solidFill>
              </a:rPr>
              <a:t>brown</a:t>
            </a:r>
            <a:br>
              <a:rPr lang="en-GB" altLang="en-US" sz="1700" b="1" dirty="0">
                <a:solidFill>
                  <a:srgbClr val="414042"/>
                </a:solidFill>
              </a:rPr>
            </a:br>
            <a:r>
              <a:rPr lang="en-GB" altLang="en-US" sz="1700" b="1" dirty="0">
                <a:solidFill>
                  <a:srgbClr val="0070C0"/>
                </a:solidFill>
              </a:rPr>
              <a:t>crimson</a:t>
            </a:r>
            <a:br>
              <a:rPr lang="en-GB" altLang="en-US" sz="1700" b="1" dirty="0">
                <a:solidFill>
                  <a:srgbClr val="414042"/>
                </a:solidFill>
              </a:rPr>
            </a:br>
            <a:r>
              <a:rPr lang="en-US" altLang="en-US" sz="1700" b="1" dirty="0">
                <a:solidFill>
                  <a:srgbClr val="414042"/>
                </a:solidFill>
              </a:rPr>
              <a:t>violet</a:t>
            </a:r>
            <a:br>
              <a:rPr lang="en-US" altLang="en-US" sz="1700" b="1" dirty="0">
                <a:solidFill>
                  <a:srgbClr val="414042"/>
                </a:solidFill>
              </a:rPr>
            </a:br>
            <a:r>
              <a:rPr lang="en-US" altLang="en-US" sz="1700" b="1" dirty="0">
                <a:solidFill>
                  <a:srgbClr val="0070C0"/>
                </a:solidFill>
              </a:rPr>
              <a:t>purple</a:t>
            </a:r>
            <a:br>
              <a:rPr lang="en-US" altLang="en-US" sz="1700" b="1" dirty="0">
                <a:solidFill>
                  <a:srgbClr val="414042"/>
                </a:solidFill>
              </a:rPr>
            </a:br>
            <a:r>
              <a:rPr lang="en-US" altLang="en-US" sz="1700" b="1" dirty="0">
                <a:solidFill>
                  <a:srgbClr val="414042"/>
                </a:solidFill>
              </a:rPr>
              <a:t>deep blue</a:t>
            </a:r>
          </a:p>
        </p:txBody>
      </p:sp>
      <p:sp>
        <p:nvSpPr>
          <p:cNvPr id="21" name="Rectangle 20">
            <a:extLst>
              <a:ext uri="{FF2B5EF4-FFF2-40B4-BE49-F238E27FC236}">
                <a16:creationId xmlns:a16="http://schemas.microsoft.com/office/drawing/2014/main" id="{94AEA4E1-C5B0-D74C-8462-81652D995951}"/>
              </a:ext>
            </a:extLst>
          </p:cNvPr>
          <p:cNvSpPr/>
          <p:nvPr/>
        </p:nvSpPr>
        <p:spPr>
          <a:xfrm>
            <a:off x="914399" y="1364773"/>
            <a:ext cx="5352337" cy="4253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omic Sans MS" panose="030F0902030302020204" pitchFamily="66" charset="0"/>
              </a:rPr>
              <a:t>Appearance</a:t>
            </a:r>
          </a:p>
        </p:txBody>
      </p:sp>
      <p:sp>
        <p:nvSpPr>
          <p:cNvPr id="22" name="Rectangle 21">
            <a:extLst>
              <a:ext uri="{FF2B5EF4-FFF2-40B4-BE49-F238E27FC236}">
                <a16:creationId xmlns:a16="http://schemas.microsoft.com/office/drawing/2014/main" id="{0C684A4F-82F0-8C48-B567-059003D75FD7}"/>
              </a:ext>
            </a:extLst>
          </p:cNvPr>
          <p:cNvSpPr/>
          <p:nvPr/>
        </p:nvSpPr>
        <p:spPr>
          <a:xfrm>
            <a:off x="914400" y="1364773"/>
            <a:ext cx="5352337" cy="374840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C2A61F5-58BC-7445-9954-CDA20B0797EA}"/>
              </a:ext>
            </a:extLst>
          </p:cNvPr>
          <p:cNvSpPr/>
          <p:nvPr/>
        </p:nvSpPr>
        <p:spPr>
          <a:xfrm>
            <a:off x="6554742" y="1364773"/>
            <a:ext cx="3289566" cy="4253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omic Sans MS" panose="030F0902030302020204" pitchFamily="66" charset="0"/>
              </a:rPr>
              <a:t>Personality</a:t>
            </a:r>
          </a:p>
        </p:txBody>
      </p:sp>
      <p:sp>
        <p:nvSpPr>
          <p:cNvPr id="24" name="Rectangle 23">
            <a:extLst>
              <a:ext uri="{FF2B5EF4-FFF2-40B4-BE49-F238E27FC236}">
                <a16:creationId xmlns:a16="http://schemas.microsoft.com/office/drawing/2014/main" id="{F928516D-4C3C-9D4B-A00E-68F7274F8B62}"/>
              </a:ext>
            </a:extLst>
          </p:cNvPr>
          <p:cNvSpPr/>
          <p:nvPr/>
        </p:nvSpPr>
        <p:spPr>
          <a:xfrm>
            <a:off x="6554743" y="1364773"/>
            <a:ext cx="3289566" cy="374840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up of a person&#10;&#10;Description automatically generated with low confidence">
            <a:extLst>
              <a:ext uri="{FF2B5EF4-FFF2-40B4-BE49-F238E27FC236}">
                <a16:creationId xmlns:a16="http://schemas.microsoft.com/office/drawing/2014/main" id="{17A9E505-070A-F144-A415-EED30CA00B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98812" y="1288238"/>
            <a:ext cx="1926878" cy="3825366"/>
          </a:xfrm>
          <a:prstGeom prst="rect">
            <a:avLst/>
          </a:prstGeom>
        </p:spPr>
      </p:pic>
      <p:sp>
        <p:nvSpPr>
          <p:cNvPr id="2" name="TextBox 1">
            <a:extLst>
              <a:ext uri="{FF2B5EF4-FFF2-40B4-BE49-F238E27FC236}">
                <a16:creationId xmlns:a16="http://schemas.microsoft.com/office/drawing/2014/main" id="{DED63546-4AF4-3ABB-7A90-A4824C22205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26</a:t>
            </a:r>
            <a:endParaRPr lang="en-GB" sz="1200" dirty="0"/>
          </a:p>
        </p:txBody>
      </p:sp>
    </p:spTree>
    <p:extLst>
      <p:ext uri="{BB962C8B-B14F-4D97-AF65-F5344CB8AC3E}">
        <p14:creationId xmlns:p14="http://schemas.microsoft.com/office/powerpoint/2010/main" val="186383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 Box 6">
            <a:extLst>
              <a:ext uri="{FF2B5EF4-FFF2-40B4-BE49-F238E27FC236}">
                <a16:creationId xmlns:a16="http://schemas.microsoft.com/office/drawing/2014/main" id="{A25E2082-4CF6-C746-8AB9-7BD2EE7CDD65}"/>
              </a:ext>
            </a:extLst>
          </p:cNvPr>
          <p:cNvSpPr txBox="1">
            <a:spLocks noChangeArrowheads="1"/>
          </p:cNvSpPr>
          <p:nvPr/>
        </p:nvSpPr>
        <p:spPr bwMode="auto">
          <a:xfrm>
            <a:off x="5076747" y="2538243"/>
            <a:ext cx="5849558" cy="2754194"/>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aloud the extract on the following pages from </a:t>
            </a:r>
            <a:r>
              <a:rPr lang="en-GB" altLang="en-US" sz="1800" i="1" dirty="0">
                <a:solidFill>
                  <a:srgbClr val="414042"/>
                </a:solidFill>
              </a:rPr>
              <a:t>Chapter 3, The Black Spot</a:t>
            </a:r>
            <a:r>
              <a:rPr lang="en-GB" altLang="en-US" sz="1800" dirty="0">
                <a:solidFill>
                  <a:srgbClr val="414042"/>
                </a:solidFill>
              </a:rPr>
              <a:t>.</a:t>
            </a:r>
          </a:p>
          <a:p>
            <a:pPr>
              <a:spcBef>
                <a:spcPts val="1000"/>
              </a:spcBef>
              <a:buNone/>
            </a:pPr>
            <a:r>
              <a:rPr lang="en-GB" altLang="en-US" sz="1800" dirty="0">
                <a:solidFill>
                  <a:srgbClr val="414042"/>
                </a:solidFill>
              </a:rPr>
              <a:t>Share your initial thoughts with a partner, considering carefully the reactions and feelings of the characters to the events that unfold.</a:t>
            </a:r>
          </a:p>
          <a:p>
            <a:pPr>
              <a:spcBef>
                <a:spcPts val="1000"/>
              </a:spcBef>
              <a:buNone/>
            </a:pPr>
            <a:r>
              <a:rPr lang="en-GB" altLang="en-US" sz="1800" dirty="0">
                <a:solidFill>
                  <a:srgbClr val="414042"/>
                </a:solidFill>
              </a:rPr>
              <a:t>Re-read the text either on your own or with a partner and jot down some thoughts using the ‘Tell me’ grid on the next slide:</a:t>
            </a:r>
          </a:p>
        </p:txBody>
      </p:sp>
      <p:sp>
        <p:nvSpPr>
          <p:cNvPr id="56" name="Rectangle 55">
            <a:extLst>
              <a:ext uri="{FF2B5EF4-FFF2-40B4-BE49-F238E27FC236}">
                <a16:creationId xmlns:a16="http://schemas.microsoft.com/office/drawing/2014/main" id="{E0986AF5-23D9-F34F-9F52-1FFA3550A3ED}"/>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 name="TextBox 1">
            <a:extLst>
              <a:ext uri="{FF2B5EF4-FFF2-40B4-BE49-F238E27FC236}">
                <a16:creationId xmlns:a16="http://schemas.microsoft.com/office/drawing/2014/main" id="{D4979A09-DAD1-A40E-1700-1B74617542D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27</a:t>
            </a:r>
            <a:endParaRPr lang="en-GB" sz="1200" dirty="0"/>
          </a:p>
        </p:txBody>
      </p:sp>
    </p:spTree>
    <p:extLst>
      <p:ext uri="{BB962C8B-B14F-4D97-AF65-F5344CB8AC3E}">
        <p14:creationId xmlns:p14="http://schemas.microsoft.com/office/powerpoint/2010/main" val="1681794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 name="TextBox 2">
            <a:extLst>
              <a:ext uri="{FF2B5EF4-FFF2-40B4-BE49-F238E27FC236}">
                <a16:creationId xmlns:a16="http://schemas.microsoft.com/office/drawing/2014/main" id="{A8C5AA7C-6D07-3DC9-5C08-785FC45FDF2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28</a:t>
            </a:r>
            <a:endParaRPr lang="en-GB" sz="1200" dirty="0"/>
          </a:p>
        </p:txBody>
      </p:sp>
    </p:spTree>
    <p:extLst>
      <p:ext uri="{BB962C8B-B14F-4D97-AF65-F5344CB8AC3E}">
        <p14:creationId xmlns:p14="http://schemas.microsoft.com/office/powerpoint/2010/main" val="33381587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4D023347-A4D5-F24D-9DCD-65D616327BEA}"/>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3: The Black Spot</a:t>
            </a:r>
          </a:p>
        </p:txBody>
      </p:sp>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3689404" y="1345522"/>
            <a:ext cx="7584833" cy="454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I</a:t>
            </a:r>
            <a:r>
              <a:rPr lang="en-GB" altLang="ja-JP" sz="1600" dirty="0">
                <a:solidFill>
                  <a:srgbClr val="414042"/>
                </a:solidFill>
                <a:ea typeface="MS PGothic" panose="020B0600070205080204" pitchFamily="34" charset="-128"/>
              </a:rPr>
              <a:t> was standing at the door when I saw someone drawing slowly near along the road. He was plainly blind, for he tapped before him with a stick, and wore a great green shade over his eyes and nose, and he was hunched, as if with age or weakness, and wore a huge old tattered sea-cloak with a hood, that made him appear positively deformed. I never saw in my life a more dreadful looking figure. He stopped a little from the inn, and, raising his voice in an odd sing-song, addressed the air in front of him: </a:t>
            </a:r>
          </a:p>
          <a:p>
            <a:pPr indent="0">
              <a:spcBef>
                <a:spcPts val="1000"/>
              </a:spcBef>
              <a:buNone/>
            </a:pPr>
            <a:r>
              <a:rPr lang="en-GB" altLang="ja-JP" sz="1600" dirty="0">
                <a:solidFill>
                  <a:srgbClr val="414042"/>
                </a:solidFill>
                <a:ea typeface="MS PGothic" panose="020B0600070205080204" pitchFamily="34" charset="-128"/>
              </a:rPr>
              <a:t>'Will any kind friend inform a poor blind man, who has lost the precious sight of his eyes in the gracious defence of his native country, England – and God bless King George! – where or in what part of this country he may now be?' </a:t>
            </a:r>
          </a:p>
          <a:p>
            <a:pPr indent="0">
              <a:spcBef>
                <a:spcPts val="1000"/>
              </a:spcBef>
              <a:buNone/>
            </a:pPr>
            <a:r>
              <a:rPr lang="en-GB" altLang="ja-JP" sz="1600" dirty="0">
                <a:solidFill>
                  <a:srgbClr val="414042"/>
                </a:solidFill>
                <a:ea typeface="MS PGothic" panose="020B0600070205080204" pitchFamily="34" charset="-128"/>
              </a:rPr>
              <a:t>'You are at the Admiral Benbow, Black Hill Cove, my good man,' said I. </a:t>
            </a:r>
          </a:p>
          <a:p>
            <a:pPr indent="0">
              <a:spcBef>
                <a:spcPts val="1000"/>
              </a:spcBef>
              <a:buNone/>
            </a:pPr>
            <a:r>
              <a:rPr lang="en-GB" altLang="ja-JP" sz="1600" dirty="0">
                <a:solidFill>
                  <a:srgbClr val="414042"/>
                </a:solidFill>
                <a:ea typeface="MS PGothic" panose="020B0600070205080204" pitchFamily="34" charset="-128"/>
              </a:rPr>
              <a:t>'I hear a voice,' said he, 'a young voice. Will you give me your hand, my kind, young friend, and lead me in?' </a:t>
            </a:r>
          </a:p>
          <a:p>
            <a:pPr indent="0">
              <a:spcBef>
                <a:spcPts val="1000"/>
              </a:spcBef>
              <a:buNone/>
            </a:pPr>
            <a:r>
              <a:rPr lang="en-GB" altLang="ja-JP" sz="1600" dirty="0">
                <a:solidFill>
                  <a:srgbClr val="414042"/>
                </a:solidFill>
                <a:ea typeface="MS PGothic" panose="020B0600070205080204" pitchFamily="34" charset="-128"/>
              </a:rPr>
              <a:t>I held out my hand, and the horrible, soft-spoken, eyeless creature gripped it in a moment like a vice. I was so much startled that I struggled to withdraw; the blind man pulled me close up to him with a single action of his arm. </a:t>
            </a:r>
          </a:p>
        </p:txBody>
      </p:sp>
      <p:pic>
        <p:nvPicPr>
          <p:cNvPr id="4" name="Picture 3" descr="A person wearing a robe and holding a cane&#10;&#10;Description automatically generated with low confidence">
            <a:extLst>
              <a:ext uri="{FF2B5EF4-FFF2-40B4-BE49-F238E27FC236}">
                <a16:creationId xmlns:a16="http://schemas.microsoft.com/office/drawing/2014/main" id="{6009A7CA-3BA2-5B46-B5A2-95EE2EE26A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7763" y="1402880"/>
            <a:ext cx="2453590" cy="4618144"/>
          </a:xfrm>
          <a:prstGeom prst="rect">
            <a:avLst/>
          </a:prstGeom>
        </p:spPr>
      </p:pic>
      <p:sp>
        <p:nvSpPr>
          <p:cNvPr id="2" name="TextBox 1">
            <a:extLst>
              <a:ext uri="{FF2B5EF4-FFF2-40B4-BE49-F238E27FC236}">
                <a16:creationId xmlns:a16="http://schemas.microsoft.com/office/drawing/2014/main" id="{84006B09-77FA-3B11-5442-EC7D53B30EE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29</a:t>
            </a:r>
            <a:endParaRPr lang="en-GB" sz="1200" dirty="0"/>
          </a:p>
        </p:txBody>
      </p:sp>
    </p:spTree>
    <p:extLst>
      <p:ext uri="{BB962C8B-B14F-4D97-AF65-F5344CB8AC3E}">
        <p14:creationId xmlns:p14="http://schemas.microsoft.com/office/powerpoint/2010/main" val="395506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3" y="3348978"/>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a:t>
            </a:r>
            <a:r>
              <a:rPr lang="en-GB" altLang="en-US" sz="1600" dirty="0">
                <a:solidFill>
                  <a:srgbClr val="3E3F41"/>
                </a:solidFill>
                <a:ea typeface="Microsoft YaHei" panose="020B0503020204020204" pitchFamily="34" charset="-122"/>
              </a:rPr>
              <a:t>rec</a:t>
            </a:r>
            <a:r>
              <a:rPr lang="en-GB" altLang="en-US" sz="1600" dirty="0">
                <a:solidFill>
                  <a:srgbClr val="414042"/>
                </a:solidFill>
                <a:ea typeface="Microsoft YaHei" panose="020B0503020204020204" pitchFamily="34" charset="-122"/>
              </a:rPr>
              <a:t>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3" name="TextBox 2">
            <a:extLst>
              <a:ext uri="{FF2B5EF4-FFF2-40B4-BE49-F238E27FC236}">
                <a16:creationId xmlns:a16="http://schemas.microsoft.com/office/drawing/2014/main" id="{CC55A9C3-5562-3E14-5EEB-1A78B063350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a:t>
            </a:r>
            <a:endParaRPr lang="en-GB" sz="1200" dirty="0"/>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outdoor, old&#10;&#10;Description automatically generated">
            <a:extLst>
              <a:ext uri="{FF2B5EF4-FFF2-40B4-BE49-F238E27FC236}">
                <a16:creationId xmlns:a16="http://schemas.microsoft.com/office/drawing/2014/main" id="{C98EADDC-A0EB-9845-A8AA-875118AFE6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9016" y="866692"/>
            <a:ext cx="3862211" cy="5033176"/>
          </a:xfrm>
          <a:prstGeom prst="rect">
            <a:avLst/>
          </a:prstGeom>
        </p:spPr>
      </p:pic>
      <p:sp>
        <p:nvSpPr>
          <p:cNvPr id="12" name="Text Box 9">
            <a:extLst>
              <a:ext uri="{FF2B5EF4-FFF2-40B4-BE49-F238E27FC236}">
                <a16:creationId xmlns:a16="http://schemas.microsoft.com/office/drawing/2014/main" id="{B23DC5F4-84E5-E247-AD10-B4ABE8BAAA0B}"/>
              </a:ext>
            </a:extLst>
          </p:cNvPr>
          <p:cNvSpPr txBox="1">
            <a:spLocks noChangeArrowheads="1"/>
          </p:cNvSpPr>
          <p:nvPr/>
        </p:nvSpPr>
        <p:spPr bwMode="auto">
          <a:xfrm>
            <a:off x="5263367" y="795704"/>
            <a:ext cx="6096295" cy="526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600" dirty="0">
                <a:solidFill>
                  <a:srgbClr val="414042"/>
                </a:solidFill>
                <a:ea typeface="MS PGothic" panose="020B0600070205080204" pitchFamily="34" charset="-128"/>
              </a:rPr>
              <a:t>'Now, boy,' he said, 'take me in to the captain.' </a:t>
            </a:r>
          </a:p>
          <a:p>
            <a:pPr indent="0">
              <a:spcBef>
                <a:spcPts val="1000"/>
              </a:spcBef>
              <a:buNone/>
            </a:pPr>
            <a:r>
              <a:rPr lang="en-GB" altLang="ja-JP" sz="1600" dirty="0">
                <a:solidFill>
                  <a:srgbClr val="414042"/>
                </a:solidFill>
                <a:ea typeface="MS PGothic" panose="020B0600070205080204" pitchFamily="34" charset="-128"/>
              </a:rPr>
              <a:t>'Sir,' said I, 'upon my word I dare not.' </a:t>
            </a:r>
          </a:p>
          <a:p>
            <a:pPr indent="0">
              <a:spcBef>
                <a:spcPts val="1000"/>
              </a:spcBef>
              <a:buNone/>
            </a:pPr>
            <a:r>
              <a:rPr lang="en-GB" altLang="ja-JP" sz="1600" dirty="0">
                <a:solidFill>
                  <a:srgbClr val="414042"/>
                </a:solidFill>
                <a:ea typeface="MS PGothic" panose="020B0600070205080204" pitchFamily="34" charset="-128"/>
              </a:rPr>
              <a:t>'Oh,' he sneered, 'that's it! Take me in straight, or I'll break your arm.' </a:t>
            </a:r>
          </a:p>
          <a:p>
            <a:pPr indent="0">
              <a:spcBef>
                <a:spcPts val="1000"/>
              </a:spcBef>
              <a:buNone/>
            </a:pPr>
            <a:r>
              <a:rPr lang="en-GB" altLang="ja-JP" sz="1600" dirty="0">
                <a:solidFill>
                  <a:srgbClr val="414042"/>
                </a:solidFill>
                <a:ea typeface="MS PGothic" panose="020B0600070205080204" pitchFamily="34" charset="-128"/>
              </a:rPr>
              <a:t>And he gave, as he spoke, a wrench that made me cry out. </a:t>
            </a:r>
          </a:p>
          <a:p>
            <a:pPr indent="0">
              <a:spcBef>
                <a:spcPts val="1000"/>
              </a:spcBef>
              <a:buNone/>
            </a:pPr>
            <a:r>
              <a:rPr lang="en-GB" altLang="ja-JP" sz="1600" dirty="0">
                <a:solidFill>
                  <a:srgbClr val="414042"/>
                </a:solidFill>
                <a:ea typeface="MS PGothic" panose="020B0600070205080204" pitchFamily="34" charset="-128"/>
              </a:rPr>
              <a:t>'Sir,' said I, 'it is for yourself I mean. The captain is not what he used to be. He sits with a drawn cutlass. Another gentleman…' </a:t>
            </a:r>
          </a:p>
          <a:p>
            <a:pPr indent="0">
              <a:spcBef>
                <a:spcPts val="1000"/>
              </a:spcBef>
              <a:buNone/>
            </a:pPr>
            <a:r>
              <a:rPr lang="en-GB" altLang="ja-JP" sz="1600" dirty="0">
                <a:solidFill>
                  <a:srgbClr val="414042"/>
                </a:solidFill>
                <a:ea typeface="MS PGothic" panose="020B0600070205080204" pitchFamily="34" charset="-128"/>
              </a:rPr>
              <a:t>'Come, now, march,' interrupted he, and I never heard a voice so cruel, and cold, and ugly as that blind man's. It cowed me more than the pain; I began to obey him at once, walking straight in at the door and towards the parlour, where our sick old buccaneer was sitting, dazed with rum. The blind man clung close to me, holding me in one iron fist, and leaning almost more of his weight on me than I could carry. 'Lead me straight up to him, and when I'm in view, cry out, "Here's a friend for you, Bill." If you don't, I'll do this…' and with that he gave me a twitch that I thought would have made me faint. </a:t>
            </a:r>
          </a:p>
        </p:txBody>
      </p:sp>
      <p:sp>
        <p:nvSpPr>
          <p:cNvPr id="2" name="TextBox 1">
            <a:extLst>
              <a:ext uri="{FF2B5EF4-FFF2-40B4-BE49-F238E27FC236}">
                <a16:creationId xmlns:a16="http://schemas.microsoft.com/office/drawing/2014/main" id="{5B37B25C-C8C2-90A5-FA88-853968CA628D}"/>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30</a:t>
            </a:r>
            <a:endParaRPr lang="en-GB" sz="1200" dirty="0"/>
          </a:p>
        </p:txBody>
      </p:sp>
    </p:spTree>
    <p:extLst>
      <p:ext uri="{BB962C8B-B14F-4D97-AF65-F5344CB8AC3E}">
        <p14:creationId xmlns:p14="http://schemas.microsoft.com/office/powerpoint/2010/main" val="4237534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mammal&#10;&#10;Description automatically generated">
            <a:extLst>
              <a:ext uri="{FF2B5EF4-FFF2-40B4-BE49-F238E27FC236}">
                <a16:creationId xmlns:a16="http://schemas.microsoft.com/office/drawing/2014/main" id="{FAC786E9-5402-2F42-BF39-43B9208EDC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87113" y="1205113"/>
            <a:ext cx="3015254" cy="4832167"/>
          </a:xfrm>
          <a:prstGeom prst="rect">
            <a:avLst/>
          </a:prstGeom>
        </p:spPr>
      </p:pic>
      <p:sp>
        <p:nvSpPr>
          <p:cNvPr id="3" name="AutoShape 4">
            <a:extLst>
              <a:ext uri="{FF2B5EF4-FFF2-40B4-BE49-F238E27FC236}">
                <a16:creationId xmlns:a16="http://schemas.microsoft.com/office/drawing/2014/main" id="{60B4E80F-C066-9844-80D1-8FCD73FBD88A}"/>
              </a:ext>
            </a:extLst>
          </p:cNvPr>
          <p:cNvSpPr>
            <a:spLocks noChangeArrowheads="1"/>
          </p:cNvSpPr>
          <p:nvPr/>
        </p:nvSpPr>
        <p:spPr bwMode="auto">
          <a:xfrm>
            <a:off x="1459374" y="1206588"/>
            <a:ext cx="2779735" cy="754062"/>
          </a:xfrm>
          <a:prstGeom prst="wedgeRoundRectCallout">
            <a:avLst>
              <a:gd name="adj1" fmla="val -73486"/>
              <a:gd name="adj2" fmla="val 5138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How</a:t>
            </a:r>
            <a:r>
              <a:rPr lang="en-GB" altLang="en-US" sz="1400" dirty="0">
                <a:solidFill>
                  <a:srgbClr val="414042"/>
                </a:solidFill>
                <a:latin typeface="Comic Sans MS" panose="030F0902030302020204" pitchFamily="66" charset="0"/>
              </a:rPr>
              <a:t> do you feel about the character of Blind Pew?</a:t>
            </a:r>
          </a:p>
        </p:txBody>
      </p:sp>
      <p:sp>
        <p:nvSpPr>
          <p:cNvPr id="4" name="AutoShape 5">
            <a:extLst>
              <a:ext uri="{FF2B5EF4-FFF2-40B4-BE49-F238E27FC236}">
                <a16:creationId xmlns:a16="http://schemas.microsoft.com/office/drawing/2014/main" id="{0C66FD9D-7544-4F44-9DE5-832ABDA9C1B5}"/>
              </a:ext>
            </a:extLst>
          </p:cNvPr>
          <p:cNvSpPr>
            <a:spLocks noChangeArrowheads="1"/>
          </p:cNvSpPr>
          <p:nvPr/>
        </p:nvSpPr>
        <p:spPr bwMode="auto">
          <a:xfrm>
            <a:off x="1459375" y="2730159"/>
            <a:ext cx="2753576" cy="754062"/>
          </a:xfrm>
          <a:prstGeom prst="wedgeRoundRectCallout">
            <a:avLst>
              <a:gd name="adj1" fmla="val -70847"/>
              <a:gd name="adj2" fmla="val 5147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Why</a:t>
            </a:r>
            <a:r>
              <a:rPr lang="en-GB" altLang="en-US" sz="1400" dirty="0">
                <a:solidFill>
                  <a:srgbClr val="414042"/>
                </a:solidFill>
                <a:latin typeface="Comic Sans MS" panose="030F0902030302020204" pitchFamily="66" charset="0"/>
              </a:rPr>
              <a:t> do you think he is behaving in this way?</a:t>
            </a:r>
          </a:p>
        </p:txBody>
      </p:sp>
      <p:sp>
        <p:nvSpPr>
          <p:cNvPr id="5" name="AutoShape 6">
            <a:extLst>
              <a:ext uri="{FF2B5EF4-FFF2-40B4-BE49-F238E27FC236}">
                <a16:creationId xmlns:a16="http://schemas.microsoft.com/office/drawing/2014/main" id="{9B57F489-28FA-9443-9E73-1622416FBB43}"/>
              </a:ext>
            </a:extLst>
          </p:cNvPr>
          <p:cNvSpPr>
            <a:spLocks noChangeArrowheads="1"/>
          </p:cNvSpPr>
          <p:nvPr/>
        </p:nvSpPr>
        <p:spPr bwMode="auto">
          <a:xfrm>
            <a:off x="7926733" y="1206588"/>
            <a:ext cx="2749889" cy="1289640"/>
          </a:xfrm>
          <a:prstGeom prst="wedgeRoundRectCallout">
            <a:avLst>
              <a:gd name="adj1" fmla="val 79142"/>
              <a:gd name="adj2" fmla="val 5590"/>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Imagine</a:t>
            </a:r>
            <a:r>
              <a:rPr lang="en-GB" altLang="en-US" sz="1400" dirty="0">
                <a:solidFill>
                  <a:srgbClr val="414042"/>
                </a:solidFill>
                <a:latin typeface="Comic Sans MS" panose="030F0902030302020204" pitchFamily="66" charset="0"/>
              </a:rPr>
              <a:t> you are Billy Bones and can hear the arrival of Blind Pew. How are you feeling right now?</a:t>
            </a:r>
          </a:p>
        </p:txBody>
      </p:sp>
      <p:sp>
        <p:nvSpPr>
          <p:cNvPr id="6" name="AutoShape 7">
            <a:extLst>
              <a:ext uri="{FF2B5EF4-FFF2-40B4-BE49-F238E27FC236}">
                <a16:creationId xmlns:a16="http://schemas.microsoft.com/office/drawing/2014/main" id="{4F18E368-EF7C-844F-A6A3-2F4BC1A435C4}"/>
              </a:ext>
            </a:extLst>
          </p:cNvPr>
          <p:cNvSpPr>
            <a:spLocks noChangeArrowheads="1"/>
          </p:cNvSpPr>
          <p:nvPr/>
        </p:nvSpPr>
        <p:spPr bwMode="auto">
          <a:xfrm>
            <a:off x="7952893" y="2928595"/>
            <a:ext cx="2749889" cy="830263"/>
          </a:xfrm>
          <a:prstGeom prst="wedgeRoundRectCallout">
            <a:avLst>
              <a:gd name="adj1" fmla="val 73666"/>
              <a:gd name="adj2" fmla="val 1051"/>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Why </a:t>
            </a:r>
            <a:r>
              <a:rPr lang="en-GB" altLang="en-US" sz="1400" dirty="0">
                <a:solidFill>
                  <a:srgbClr val="414042"/>
                </a:solidFill>
                <a:latin typeface="Comic Sans MS" panose="030F0902030302020204" pitchFamily="66" charset="0"/>
              </a:rPr>
              <a:t>did Jim carry out what Blind Pew ordered him to do?</a:t>
            </a:r>
          </a:p>
        </p:txBody>
      </p:sp>
      <p:sp>
        <p:nvSpPr>
          <p:cNvPr id="7" name="AutoShape 9">
            <a:extLst>
              <a:ext uri="{FF2B5EF4-FFF2-40B4-BE49-F238E27FC236}">
                <a16:creationId xmlns:a16="http://schemas.microsoft.com/office/drawing/2014/main" id="{118F17C8-A347-684F-ACA3-573FA06665C9}"/>
              </a:ext>
            </a:extLst>
          </p:cNvPr>
          <p:cNvSpPr>
            <a:spLocks noChangeArrowheads="1"/>
          </p:cNvSpPr>
          <p:nvPr/>
        </p:nvSpPr>
        <p:spPr bwMode="auto">
          <a:xfrm>
            <a:off x="1433214" y="5313380"/>
            <a:ext cx="2779736" cy="723900"/>
          </a:xfrm>
          <a:prstGeom prst="wedgeRoundRectCallout">
            <a:avLst>
              <a:gd name="adj1" fmla="val -71309"/>
              <a:gd name="adj2" fmla="val 61644"/>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How</a:t>
            </a:r>
            <a:r>
              <a:rPr lang="en-GB" altLang="en-US" sz="1400" dirty="0">
                <a:solidFill>
                  <a:srgbClr val="414042"/>
                </a:solidFill>
                <a:latin typeface="Comic Sans MS" panose="030F0902030302020204" pitchFamily="66" charset="0"/>
              </a:rPr>
              <a:t> do you think Jim</a:t>
            </a:r>
            <a:br>
              <a:rPr lang="en-GB" altLang="en-US" sz="1400" dirty="0">
                <a:solidFill>
                  <a:srgbClr val="414042"/>
                </a:solidFill>
                <a:latin typeface="Comic Sans MS" panose="030F0902030302020204" pitchFamily="66" charset="0"/>
              </a:rPr>
            </a:br>
            <a:r>
              <a:rPr lang="en-GB" altLang="en-US" sz="1400" dirty="0">
                <a:solidFill>
                  <a:srgbClr val="414042"/>
                </a:solidFill>
                <a:latin typeface="Comic Sans MS" panose="030F0902030302020204" pitchFamily="66" charset="0"/>
              </a:rPr>
              <a:t>is feeling?</a:t>
            </a:r>
          </a:p>
        </p:txBody>
      </p:sp>
      <p:sp>
        <p:nvSpPr>
          <p:cNvPr id="8" name="AutoShape 11">
            <a:extLst>
              <a:ext uri="{FF2B5EF4-FFF2-40B4-BE49-F238E27FC236}">
                <a16:creationId xmlns:a16="http://schemas.microsoft.com/office/drawing/2014/main" id="{8F3BC241-12AB-0044-AB10-3F6C4F26AC20}"/>
              </a:ext>
            </a:extLst>
          </p:cNvPr>
          <p:cNvSpPr>
            <a:spLocks noChangeArrowheads="1"/>
          </p:cNvSpPr>
          <p:nvPr/>
        </p:nvSpPr>
        <p:spPr bwMode="auto">
          <a:xfrm>
            <a:off x="7687528" y="5309243"/>
            <a:ext cx="3015254" cy="572753"/>
          </a:xfrm>
          <a:prstGeom prst="wedgeRoundRectCallout">
            <a:avLst>
              <a:gd name="adj1" fmla="val -47501"/>
              <a:gd name="adj2" fmla="val 123364"/>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2000" dirty="0">
                <a:solidFill>
                  <a:srgbClr val="414042"/>
                </a:solidFill>
                <a:latin typeface="Comic Sans MS" panose="030F0902030302020204" pitchFamily="66" charset="0"/>
              </a:rPr>
              <a:t>What will happen next?</a:t>
            </a:r>
          </a:p>
        </p:txBody>
      </p:sp>
      <p:sp>
        <p:nvSpPr>
          <p:cNvPr id="9" name="AutoShape 12">
            <a:extLst>
              <a:ext uri="{FF2B5EF4-FFF2-40B4-BE49-F238E27FC236}">
                <a16:creationId xmlns:a16="http://schemas.microsoft.com/office/drawing/2014/main" id="{05AA30F1-7B96-2247-8C5E-D61A062B2AAD}"/>
              </a:ext>
            </a:extLst>
          </p:cNvPr>
          <p:cNvSpPr>
            <a:spLocks noChangeArrowheads="1"/>
          </p:cNvSpPr>
          <p:nvPr/>
        </p:nvSpPr>
        <p:spPr bwMode="auto">
          <a:xfrm>
            <a:off x="1459374" y="3666985"/>
            <a:ext cx="2753576" cy="990553"/>
          </a:xfrm>
          <a:prstGeom prst="wedgeRoundRectCallout">
            <a:avLst>
              <a:gd name="adj1" fmla="val -71860"/>
              <a:gd name="adj2" fmla="val 51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b="1" dirty="0">
                <a:solidFill>
                  <a:srgbClr val="414042"/>
                </a:solidFill>
                <a:latin typeface="Comic Sans MS" panose="030F0902030302020204" pitchFamily="66" charset="0"/>
              </a:rPr>
              <a:t>Speculate</a:t>
            </a:r>
            <a:r>
              <a:rPr lang="en-GB" altLang="en-US" sz="1400" dirty="0">
                <a:solidFill>
                  <a:srgbClr val="414042"/>
                </a:solidFill>
                <a:latin typeface="Comic Sans MS" panose="030F0902030302020204" pitchFamily="66" charset="0"/>
              </a:rPr>
              <a:t> about prior</a:t>
            </a:r>
            <a:br>
              <a:rPr lang="en-GB" altLang="en-US" sz="1400" dirty="0">
                <a:solidFill>
                  <a:srgbClr val="414042"/>
                </a:solidFill>
                <a:latin typeface="Comic Sans MS" panose="030F0902030302020204" pitchFamily="66" charset="0"/>
              </a:rPr>
            </a:br>
            <a:r>
              <a:rPr lang="en-GB" altLang="en-US" sz="1400" dirty="0">
                <a:solidFill>
                  <a:srgbClr val="414042"/>
                </a:solidFill>
                <a:latin typeface="Comic Sans MS" panose="030F0902030302020204" pitchFamily="66" charset="0"/>
              </a:rPr>
              <a:t>events that may have led</a:t>
            </a:r>
            <a:br>
              <a:rPr lang="en-GB" altLang="en-US" sz="1400" dirty="0">
                <a:solidFill>
                  <a:srgbClr val="414042"/>
                </a:solidFill>
                <a:latin typeface="Comic Sans MS" panose="030F0902030302020204" pitchFamily="66" charset="0"/>
              </a:rPr>
            </a:br>
            <a:r>
              <a:rPr lang="en-GB" altLang="en-US" sz="1400" dirty="0">
                <a:solidFill>
                  <a:srgbClr val="414042"/>
                </a:solidFill>
                <a:latin typeface="Comic Sans MS" panose="030F0902030302020204" pitchFamily="66" charset="0"/>
              </a:rPr>
              <a:t>up to this event.</a:t>
            </a:r>
          </a:p>
        </p:txBody>
      </p:sp>
      <p:sp>
        <p:nvSpPr>
          <p:cNvPr id="10" name="AutoShape 13">
            <a:extLst>
              <a:ext uri="{FF2B5EF4-FFF2-40B4-BE49-F238E27FC236}">
                <a16:creationId xmlns:a16="http://schemas.microsoft.com/office/drawing/2014/main" id="{3A57FA4F-6A0C-1649-9B92-3D07516EE991}"/>
              </a:ext>
            </a:extLst>
          </p:cNvPr>
          <p:cNvSpPr>
            <a:spLocks noChangeArrowheads="1"/>
          </p:cNvSpPr>
          <p:nvPr/>
        </p:nvSpPr>
        <p:spPr bwMode="auto">
          <a:xfrm>
            <a:off x="7952893" y="4221852"/>
            <a:ext cx="2749889" cy="430212"/>
          </a:xfrm>
          <a:prstGeom prst="wedgeRoundRectCallout">
            <a:avLst>
              <a:gd name="adj1" fmla="val 51164"/>
              <a:gd name="adj2" fmla="val 14997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400" dirty="0">
                <a:solidFill>
                  <a:srgbClr val="414042"/>
                </a:solidFill>
                <a:latin typeface="Comic Sans MS" panose="030F0902030302020204" pitchFamily="66" charset="0"/>
              </a:rPr>
              <a:t>Describe the setting</a:t>
            </a:r>
          </a:p>
        </p:txBody>
      </p:sp>
      <p:sp>
        <p:nvSpPr>
          <p:cNvPr id="11" name="Text Box 14">
            <a:extLst>
              <a:ext uri="{FF2B5EF4-FFF2-40B4-BE49-F238E27FC236}">
                <a16:creationId xmlns:a16="http://schemas.microsoft.com/office/drawing/2014/main" id="{2B0E0DC1-75F2-F145-91A6-9F0E8F6DB857}"/>
              </a:ext>
            </a:extLst>
          </p:cNvPr>
          <p:cNvSpPr txBox="1">
            <a:spLocks noChangeArrowheads="1"/>
          </p:cNvSpPr>
          <p:nvPr/>
        </p:nvSpPr>
        <p:spPr bwMode="auto">
          <a:xfrm>
            <a:off x="1459374" y="2106530"/>
            <a:ext cx="2753576" cy="323165"/>
          </a:xfrm>
          <a:prstGeom prst="rect">
            <a:avLst/>
          </a:prstGeom>
          <a:solidFill>
            <a:srgbClr val="0070C0"/>
          </a:solidFill>
          <a:ln>
            <a:noFill/>
          </a:ln>
          <a:effectLst/>
        </p:spPr>
        <p:txBody>
          <a:bodyPr wrap="square">
            <a:spAutoFit/>
          </a:bodyPr>
          <a:lstStyle/>
          <a:p>
            <a:pPr algn="ctr">
              <a:spcBef>
                <a:spcPct val="50000"/>
              </a:spcBef>
            </a:pPr>
            <a:r>
              <a:rPr lang="en-GB" altLang="en-US" sz="1500" dirty="0">
                <a:solidFill>
                  <a:schemeClr val="bg1"/>
                </a:solidFill>
                <a:latin typeface="Comic Sans MS" panose="030F0902030302020204" pitchFamily="66" charset="0"/>
              </a:rPr>
              <a:t>What makes you feel that?</a:t>
            </a:r>
          </a:p>
        </p:txBody>
      </p:sp>
      <p:sp>
        <p:nvSpPr>
          <p:cNvPr id="14" name="Text Box 19">
            <a:extLst>
              <a:ext uri="{FF2B5EF4-FFF2-40B4-BE49-F238E27FC236}">
                <a16:creationId xmlns:a16="http://schemas.microsoft.com/office/drawing/2014/main" id="{49AA3470-9BCF-A744-8C4F-D16376BDB4FF}"/>
              </a:ext>
            </a:extLst>
          </p:cNvPr>
          <p:cNvSpPr txBox="1">
            <a:spLocks noChangeArrowheads="1"/>
          </p:cNvSpPr>
          <p:nvPr/>
        </p:nvSpPr>
        <p:spPr bwMode="auto">
          <a:xfrm>
            <a:off x="1433214" y="4834706"/>
            <a:ext cx="2829534" cy="323165"/>
          </a:xfrm>
          <a:prstGeom prst="rect">
            <a:avLst/>
          </a:prstGeom>
          <a:solidFill>
            <a:srgbClr val="0070C0"/>
          </a:solidFill>
          <a:ln>
            <a:noFill/>
          </a:ln>
          <a:effectLst/>
        </p:spPr>
        <p:txBody>
          <a:bodyPr wrap="square">
            <a:spAutoFit/>
          </a:bodyPr>
          <a:lstStyle/>
          <a:p>
            <a:pPr algn="ctr">
              <a:spcBef>
                <a:spcPct val="50000"/>
              </a:spcBef>
            </a:pPr>
            <a:r>
              <a:rPr lang="en-GB" altLang="en-US" sz="1500" dirty="0">
                <a:solidFill>
                  <a:schemeClr val="bg1"/>
                </a:solidFill>
                <a:latin typeface="Comic Sans MS" panose="030F0902030302020204" pitchFamily="66" charset="0"/>
              </a:rPr>
              <a:t>Share and discuss your ideas.</a:t>
            </a:r>
          </a:p>
        </p:txBody>
      </p:sp>
      <p:sp>
        <p:nvSpPr>
          <p:cNvPr id="21" name="Text Box 5">
            <a:extLst>
              <a:ext uri="{FF2B5EF4-FFF2-40B4-BE49-F238E27FC236}">
                <a16:creationId xmlns:a16="http://schemas.microsoft.com/office/drawing/2014/main" id="{5E10A27B-4723-ED44-BA6D-2258F90A4B19}"/>
              </a:ext>
            </a:extLst>
          </p:cNvPr>
          <p:cNvSpPr txBox="1">
            <a:spLocks noChangeArrowheads="1"/>
          </p:cNvSpPr>
          <p:nvPr/>
        </p:nvSpPr>
        <p:spPr bwMode="auto">
          <a:xfrm>
            <a:off x="0" y="518913"/>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sz="2500" b="1" dirty="0">
                <a:solidFill>
                  <a:srgbClr val="0070C0"/>
                </a:solidFill>
              </a:rPr>
              <a:t>Read as a reader</a:t>
            </a:r>
          </a:p>
        </p:txBody>
      </p:sp>
      <p:sp>
        <p:nvSpPr>
          <p:cNvPr id="2" name="TextBox 1">
            <a:extLst>
              <a:ext uri="{FF2B5EF4-FFF2-40B4-BE49-F238E27FC236}">
                <a16:creationId xmlns:a16="http://schemas.microsoft.com/office/drawing/2014/main" id="{A592C184-0FF9-E223-4FC5-FF0C2F3A2FF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31</a:t>
            </a:r>
            <a:endParaRPr lang="en-GB" sz="1200" dirty="0"/>
          </a:p>
        </p:txBody>
      </p:sp>
    </p:spTree>
    <p:extLst>
      <p:ext uri="{BB962C8B-B14F-4D97-AF65-F5344CB8AC3E}">
        <p14:creationId xmlns:p14="http://schemas.microsoft.com/office/powerpoint/2010/main" val="271358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men posing for a photo&#10;&#10;Description automatically generated with low confidence">
            <a:extLst>
              <a:ext uri="{FF2B5EF4-FFF2-40B4-BE49-F238E27FC236}">
                <a16:creationId xmlns:a16="http://schemas.microsoft.com/office/drawing/2014/main" id="{B2C9FD10-1CA5-0249-814D-63FE8A78F3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3736" y="1548848"/>
            <a:ext cx="3309257" cy="4357278"/>
          </a:xfrm>
          <a:prstGeom prst="rect">
            <a:avLst/>
          </a:prstGeom>
        </p:spPr>
      </p:pic>
      <p:sp>
        <p:nvSpPr>
          <p:cNvPr id="6" name="Subtitle 2">
            <a:extLst>
              <a:ext uri="{FF2B5EF4-FFF2-40B4-BE49-F238E27FC236}">
                <a16:creationId xmlns:a16="http://schemas.microsoft.com/office/drawing/2014/main" id="{919D3540-84B9-EA46-BEAC-3B8FE59B473E}"/>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3: The Black Spot</a:t>
            </a:r>
          </a:p>
        </p:txBody>
      </p:sp>
      <p:sp>
        <p:nvSpPr>
          <p:cNvPr id="8" name="Text Box 9">
            <a:extLst>
              <a:ext uri="{FF2B5EF4-FFF2-40B4-BE49-F238E27FC236}">
                <a16:creationId xmlns:a16="http://schemas.microsoft.com/office/drawing/2014/main" id="{A9B2A7A0-A746-1146-8699-0A53E9CD92C5}"/>
              </a:ext>
            </a:extLst>
          </p:cNvPr>
          <p:cNvSpPr txBox="1">
            <a:spLocks noChangeArrowheads="1"/>
          </p:cNvSpPr>
          <p:nvPr/>
        </p:nvSpPr>
        <p:spPr bwMode="auto">
          <a:xfrm>
            <a:off x="4823874" y="1480556"/>
            <a:ext cx="6314389" cy="454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B</a:t>
            </a:r>
            <a:r>
              <a:rPr lang="en-GB" altLang="ja-JP" sz="1600" dirty="0">
                <a:solidFill>
                  <a:srgbClr val="414042"/>
                </a:solidFill>
                <a:ea typeface="MS PGothic" panose="020B0600070205080204" pitchFamily="34" charset="-128"/>
              </a:rPr>
              <a:t>etween this and that, I was so utterly terrified of the blind beggar that I forgot my terror of the captain, and as I opened the parlour door, cried out the words he had ordered in a trembling voice. </a:t>
            </a:r>
          </a:p>
          <a:p>
            <a:pPr indent="0">
              <a:spcBef>
                <a:spcPts val="1000"/>
              </a:spcBef>
              <a:buNone/>
            </a:pPr>
            <a:r>
              <a:rPr lang="en-GB" altLang="ja-JP" sz="1600" dirty="0">
                <a:solidFill>
                  <a:srgbClr val="414042"/>
                </a:solidFill>
                <a:ea typeface="MS PGothic" panose="020B0600070205080204" pitchFamily="34" charset="-128"/>
              </a:rPr>
              <a:t>The poor captain raised his eyes, and at one look the rum went out of him, and left him staring sober. The expression on his face was not so much of terror as of mortal sickness. He made a movement to rise, but I do not believe he had enough force left in his body. </a:t>
            </a:r>
          </a:p>
          <a:p>
            <a:pPr indent="0">
              <a:spcBef>
                <a:spcPts val="1000"/>
              </a:spcBef>
              <a:buNone/>
            </a:pPr>
            <a:r>
              <a:rPr lang="en-GB" altLang="ja-JP" sz="1600" dirty="0">
                <a:solidFill>
                  <a:srgbClr val="414042"/>
                </a:solidFill>
                <a:ea typeface="MS PGothic" panose="020B0600070205080204" pitchFamily="34" charset="-128"/>
              </a:rPr>
              <a:t>'Now, Bill, sit where you are,' said the beggar. 'I can't see, but I can hear a finger stirring. Business is business. Hold out your left hand. Boy, take his left hand by the wrist, and bring it near to my right.' </a:t>
            </a:r>
          </a:p>
          <a:p>
            <a:pPr indent="0">
              <a:spcBef>
                <a:spcPts val="1000"/>
              </a:spcBef>
              <a:buNone/>
            </a:pPr>
            <a:r>
              <a:rPr lang="en-GB" altLang="ja-JP" sz="1600" dirty="0">
                <a:solidFill>
                  <a:srgbClr val="414042"/>
                </a:solidFill>
                <a:ea typeface="MS PGothic" panose="020B0600070205080204" pitchFamily="34" charset="-128"/>
              </a:rPr>
              <a:t>We both obeyed him to the letter, and I saw him pass something from the hollow of the hand that held his stick into the palm of the captain's, which closed upon it instantly. </a:t>
            </a:r>
          </a:p>
        </p:txBody>
      </p:sp>
      <p:sp>
        <p:nvSpPr>
          <p:cNvPr id="2" name="TextBox 1">
            <a:extLst>
              <a:ext uri="{FF2B5EF4-FFF2-40B4-BE49-F238E27FC236}">
                <a16:creationId xmlns:a16="http://schemas.microsoft.com/office/drawing/2014/main" id="{98388104-7908-FC48-7752-B50601CF8B1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32</a:t>
            </a:r>
            <a:endParaRPr lang="en-GB" sz="1200" dirty="0"/>
          </a:p>
        </p:txBody>
      </p:sp>
    </p:spTree>
    <p:extLst>
      <p:ext uri="{BB962C8B-B14F-4D97-AF65-F5344CB8AC3E}">
        <p14:creationId xmlns:p14="http://schemas.microsoft.com/office/powerpoint/2010/main" val="4190367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mmal&#10;&#10;Description automatically generated">
            <a:extLst>
              <a:ext uri="{FF2B5EF4-FFF2-40B4-BE49-F238E27FC236}">
                <a16:creationId xmlns:a16="http://schemas.microsoft.com/office/drawing/2014/main" id="{4C935DA3-8632-354D-BE2B-3F1D811EDB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9613" y="910469"/>
            <a:ext cx="3866886" cy="4967389"/>
          </a:xfrm>
          <a:prstGeom prst="rect">
            <a:avLst/>
          </a:prstGeom>
        </p:spPr>
      </p:pic>
      <p:sp>
        <p:nvSpPr>
          <p:cNvPr id="8" name="Text Box 9">
            <a:extLst>
              <a:ext uri="{FF2B5EF4-FFF2-40B4-BE49-F238E27FC236}">
                <a16:creationId xmlns:a16="http://schemas.microsoft.com/office/drawing/2014/main" id="{A9B2A7A0-A746-1146-8699-0A53E9CD92C5}"/>
              </a:ext>
            </a:extLst>
          </p:cNvPr>
          <p:cNvSpPr txBox="1">
            <a:spLocks noChangeArrowheads="1"/>
          </p:cNvSpPr>
          <p:nvPr/>
        </p:nvSpPr>
        <p:spPr bwMode="auto">
          <a:xfrm>
            <a:off x="5244412" y="874032"/>
            <a:ext cx="6182706" cy="5003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600" dirty="0">
                <a:solidFill>
                  <a:srgbClr val="414042"/>
                </a:solidFill>
                <a:ea typeface="MS PGothic" panose="020B0600070205080204" pitchFamily="34" charset="-128"/>
              </a:rPr>
              <a:t>'And now that's done,' said the blind man; and at the words he suddenly left hold of me, and, with incredible accuracy and nimbleness, skipped out of the parlour and into the road, where, as I still stood motionless, I could hear his stick go tap-tap-tapping into the distance. </a:t>
            </a:r>
          </a:p>
          <a:p>
            <a:pPr indent="0">
              <a:spcBef>
                <a:spcPts val="1000"/>
              </a:spcBef>
              <a:buNone/>
            </a:pPr>
            <a:r>
              <a:rPr lang="en-GB" altLang="ja-JP" sz="1600" dirty="0">
                <a:solidFill>
                  <a:srgbClr val="414042"/>
                </a:solidFill>
                <a:ea typeface="MS PGothic" panose="020B0600070205080204" pitchFamily="34" charset="-128"/>
              </a:rPr>
              <a:t>It was some time before either I or the captain seemed to gather our senses; but at length, and about at the same moment, I released his wrist, which I was still holding, and he drew in his hand and looked sharply into the palm. </a:t>
            </a:r>
          </a:p>
          <a:p>
            <a:pPr indent="0">
              <a:spcBef>
                <a:spcPts val="1000"/>
              </a:spcBef>
              <a:buNone/>
            </a:pPr>
            <a:r>
              <a:rPr lang="en-GB" altLang="ja-JP" sz="1600" dirty="0">
                <a:solidFill>
                  <a:srgbClr val="414042"/>
                </a:solidFill>
                <a:ea typeface="MS PGothic" panose="020B0600070205080204" pitchFamily="34" charset="-128"/>
              </a:rPr>
              <a:t>'Ten o'clock!' he cried. 'Six hours. We'll do them yet;' and he sprang to his feet. </a:t>
            </a:r>
          </a:p>
          <a:p>
            <a:pPr indent="0">
              <a:spcBef>
                <a:spcPts val="1000"/>
              </a:spcBef>
              <a:buNone/>
            </a:pPr>
            <a:r>
              <a:rPr lang="en-GB" altLang="ja-JP" sz="1600" dirty="0">
                <a:solidFill>
                  <a:srgbClr val="414042"/>
                </a:solidFill>
                <a:ea typeface="MS PGothic" panose="020B0600070205080204" pitchFamily="34" charset="-128"/>
              </a:rPr>
              <a:t>Even as he did so, he reeled, put his hand to his throat, stood swaying for a moment, and then, with a peculiar sound, fell from his whole height face-foremost to the floor. I ran to him at once, calling for my mother. But haste was all in vain. The captain had been struck dead by thundering apoplexy. It is a curious thing to understand, for I had certainly never liked the man, though of late I had begun to pity him, but as soon as I saw that he was dead, I burst into a flood of tears. </a:t>
            </a:r>
          </a:p>
        </p:txBody>
      </p:sp>
      <p:sp>
        <p:nvSpPr>
          <p:cNvPr id="2" name="TextBox 1">
            <a:extLst>
              <a:ext uri="{FF2B5EF4-FFF2-40B4-BE49-F238E27FC236}">
                <a16:creationId xmlns:a16="http://schemas.microsoft.com/office/drawing/2014/main" id="{F91EDA51-01AA-13E8-93E6-D59AE772939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33</a:t>
            </a:r>
            <a:endParaRPr lang="en-GB" sz="1200" dirty="0"/>
          </a:p>
        </p:txBody>
      </p:sp>
    </p:spTree>
    <p:extLst>
      <p:ext uri="{BB962C8B-B14F-4D97-AF65-F5344CB8AC3E}">
        <p14:creationId xmlns:p14="http://schemas.microsoft.com/office/powerpoint/2010/main" val="18833552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9">
            <a:extLst>
              <a:ext uri="{FF2B5EF4-FFF2-40B4-BE49-F238E27FC236}">
                <a16:creationId xmlns:a16="http://schemas.microsoft.com/office/drawing/2014/main" id="{708A1D5C-1FB0-2140-9522-B1A5587ADDD0}"/>
              </a:ext>
            </a:extLst>
          </p:cNvPr>
          <p:cNvSpPr>
            <a:spLocks noChangeArrowheads="1"/>
          </p:cNvSpPr>
          <p:nvPr/>
        </p:nvSpPr>
        <p:spPr bwMode="auto">
          <a:xfrm>
            <a:off x="2934889" y="744002"/>
            <a:ext cx="8647750" cy="1138773"/>
          </a:xfrm>
          <a:prstGeom prst="rect">
            <a:avLst/>
          </a:prstGeom>
          <a:noFill/>
          <a:ln w="28575">
            <a:noFill/>
            <a:miter lim="800000"/>
            <a:headEnd/>
            <a:tailEnd/>
          </a:ln>
          <a:effectLst/>
        </p:spPr>
        <p:txBody>
          <a:bodyPr wrap="square">
            <a:spAutoFit/>
          </a:bodyPr>
          <a:lstStyle/>
          <a:p>
            <a:pPr eaLnBrk="0" hangingPunct="0"/>
            <a:r>
              <a:rPr lang="en-GB" altLang="en-US" sz="1700" dirty="0">
                <a:solidFill>
                  <a:srgbClr val="414042"/>
                </a:solidFill>
                <a:latin typeface="Comic Sans MS" panose="030F0902030302020204" pitchFamily="66" charset="0"/>
              </a:rPr>
              <a:t>Now watch the same scene in the section of a film version where Blind Pew arrives at the inn and delivers the Black Spot to Billy Bones. Re-read the text version of the same scene and compare the two – what is the same and what is different? Write your thoughts on a Venn diagram for a clear comparison.</a:t>
            </a:r>
          </a:p>
        </p:txBody>
      </p:sp>
      <p:grpSp>
        <p:nvGrpSpPr>
          <p:cNvPr id="2" name="Group 1">
            <a:extLst>
              <a:ext uri="{FF2B5EF4-FFF2-40B4-BE49-F238E27FC236}">
                <a16:creationId xmlns:a16="http://schemas.microsoft.com/office/drawing/2014/main" id="{9BACC3E6-D197-BE48-83EA-1058E722514F}"/>
              </a:ext>
            </a:extLst>
          </p:cNvPr>
          <p:cNvGrpSpPr/>
          <p:nvPr/>
        </p:nvGrpSpPr>
        <p:grpSpPr>
          <a:xfrm>
            <a:off x="596262" y="587797"/>
            <a:ext cx="2070339" cy="1528248"/>
            <a:chOff x="553175" y="525026"/>
            <a:chExt cx="2609367" cy="1926139"/>
          </a:xfrm>
        </p:grpSpPr>
        <p:sp>
          <p:nvSpPr>
            <p:cNvPr id="14" name="Rectangle 13">
              <a:extLst>
                <a:ext uri="{FF2B5EF4-FFF2-40B4-BE49-F238E27FC236}">
                  <a16:creationId xmlns:a16="http://schemas.microsoft.com/office/drawing/2014/main" id="{29AD97FB-1168-3548-BC10-7EBB61D26C68}"/>
                </a:ext>
              </a:extLst>
            </p:cNvPr>
            <p:cNvSpPr/>
            <p:nvPr/>
          </p:nvSpPr>
          <p:spPr>
            <a:xfrm>
              <a:off x="553175" y="525026"/>
              <a:ext cx="2609367" cy="403670"/>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a:latin typeface="Comic Sans MS" panose="030F0902030302020204" pitchFamily="66" charset="0"/>
                </a:rPr>
                <a:t>Make connections</a:t>
              </a:r>
            </a:p>
          </p:txBody>
        </p:sp>
        <p:sp>
          <p:nvSpPr>
            <p:cNvPr id="15" name="TextBox 14">
              <a:extLst>
                <a:ext uri="{FF2B5EF4-FFF2-40B4-BE49-F238E27FC236}">
                  <a16:creationId xmlns:a16="http://schemas.microsoft.com/office/drawing/2014/main" id="{311C0EEB-B290-994C-B2B4-3AD7210D20E0}"/>
                </a:ext>
              </a:extLst>
            </p:cNvPr>
            <p:cNvSpPr txBox="1"/>
            <p:nvPr/>
          </p:nvSpPr>
          <p:spPr>
            <a:xfrm>
              <a:off x="650125" y="978985"/>
              <a:ext cx="2512415" cy="1411790"/>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How does this text relate</a:t>
              </a:r>
              <a:br>
                <a:rPr lang="en-GB" altLang="en-US" sz="1100" dirty="0">
                  <a:solidFill>
                    <a:srgbClr val="414042"/>
                  </a:solidFill>
                  <a:latin typeface="Comic Sans MS" panose="030F0702030302020204" pitchFamily="66" charset="0"/>
                  <a:cs typeface="Arial" panose="020B0604020202020204" pitchFamily="34" charset="0"/>
                </a:rPr>
              </a:br>
              <a:r>
                <a:rPr lang="en-GB" altLang="en-US" sz="1100" dirty="0">
                  <a:solidFill>
                    <a:srgbClr val="414042"/>
                  </a:solidFill>
                  <a:latin typeface="Comic Sans MS" panose="030F0702030302020204" pitchFamily="66" charset="0"/>
                  <a:cs typeface="Arial" panose="020B0604020202020204" pitchFamily="34" charset="0"/>
                </a:rPr>
                <a:t>to other texts, your life, the world?</a:t>
              </a:r>
            </a:p>
          </p:txBody>
        </p:sp>
        <p:sp>
          <p:nvSpPr>
            <p:cNvPr id="17" name="Rectangle 16">
              <a:extLst>
                <a:ext uri="{FF2B5EF4-FFF2-40B4-BE49-F238E27FC236}">
                  <a16:creationId xmlns:a16="http://schemas.microsoft.com/office/drawing/2014/main" id="{2256AD31-5C11-8E48-9606-C800F4F9194E}"/>
                </a:ext>
              </a:extLst>
            </p:cNvPr>
            <p:cNvSpPr/>
            <p:nvPr/>
          </p:nvSpPr>
          <p:spPr>
            <a:xfrm>
              <a:off x="553175" y="908020"/>
              <a:ext cx="2609367" cy="154314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18" name="Rectangle 9">
            <a:extLst>
              <a:ext uri="{FF2B5EF4-FFF2-40B4-BE49-F238E27FC236}">
                <a16:creationId xmlns:a16="http://schemas.microsoft.com/office/drawing/2014/main" id="{319D4D6D-8B0D-4E45-BBEE-90D2F2E51672}"/>
              </a:ext>
            </a:extLst>
          </p:cNvPr>
          <p:cNvSpPr>
            <a:spLocks noChangeArrowheads="1"/>
          </p:cNvSpPr>
          <p:nvPr/>
        </p:nvSpPr>
        <p:spPr bwMode="auto">
          <a:xfrm>
            <a:off x="1254515" y="2476538"/>
            <a:ext cx="5912251"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Book</a:t>
            </a:r>
          </a:p>
        </p:txBody>
      </p:sp>
      <p:sp>
        <p:nvSpPr>
          <p:cNvPr id="19" name="Rectangle 9">
            <a:extLst>
              <a:ext uri="{FF2B5EF4-FFF2-40B4-BE49-F238E27FC236}">
                <a16:creationId xmlns:a16="http://schemas.microsoft.com/office/drawing/2014/main" id="{6BDBAB84-D4EF-DD44-AA0E-B161009E0008}"/>
              </a:ext>
            </a:extLst>
          </p:cNvPr>
          <p:cNvSpPr>
            <a:spLocks noChangeArrowheads="1"/>
          </p:cNvSpPr>
          <p:nvPr/>
        </p:nvSpPr>
        <p:spPr bwMode="auto">
          <a:xfrm>
            <a:off x="5012137" y="2476538"/>
            <a:ext cx="5925348"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Film</a:t>
            </a:r>
          </a:p>
        </p:txBody>
      </p:sp>
      <p:sp>
        <p:nvSpPr>
          <p:cNvPr id="20" name="Rectangle 9">
            <a:extLst>
              <a:ext uri="{FF2B5EF4-FFF2-40B4-BE49-F238E27FC236}">
                <a16:creationId xmlns:a16="http://schemas.microsoft.com/office/drawing/2014/main" id="{7A063ED4-FE49-F645-AB67-AC6F9647AAA1}"/>
              </a:ext>
            </a:extLst>
          </p:cNvPr>
          <p:cNvSpPr>
            <a:spLocks noChangeArrowheads="1"/>
          </p:cNvSpPr>
          <p:nvPr/>
        </p:nvSpPr>
        <p:spPr bwMode="auto">
          <a:xfrm>
            <a:off x="5271094" y="3124291"/>
            <a:ext cx="1649811" cy="553998"/>
          </a:xfrm>
          <a:prstGeom prst="rect">
            <a:avLst/>
          </a:prstGeom>
          <a:noFill/>
          <a:ln w="28575">
            <a:noFill/>
            <a:miter lim="800000"/>
            <a:headEnd/>
            <a:tailEnd/>
          </a:ln>
          <a:effectLst/>
        </p:spPr>
        <p:txBody>
          <a:bodyPr wrap="square">
            <a:spAutoFit/>
          </a:bodyPr>
          <a:lstStyle/>
          <a:p>
            <a:pPr algn="ctr" eaLnBrk="0" hangingPunct="0"/>
            <a:r>
              <a:rPr lang="en-GB" altLang="en-US" sz="3000" b="1" dirty="0">
                <a:solidFill>
                  <a:srgbClr val="0070C0"/>
                </a:solidFill>
                <a:latin typeface="Comic Sans MS" panose="030F0902030302020204" pitchFamily="66" charset="0"/>
              </a:rPr>
              <a:t>Both</a:t>
            </a:r>
          </a:p>
        </p:txBody>
      </p:sp>
      <p:sp>
        <p:nvSpPr>
          <p:cNvPr id="4" name="Oval 3">
            <a:extLst>
              <a:ext uri="{FF2B5EF4-FFF2-40B4-BE49-F238E27FC236}">
                <a16:creationId xmlns:a16="http://schemas.microsoft.com/office/drawing/2014/main" id="{B093E875-FD6B-CF4E-9658-E8F45CE6BD6B}"/>
              </a:ext>
            </a:extLst>
          </p:cNvPr>
          <p:cNvSpPr/>
          <p:nvPr/>
        </p:nvSpPr>
        <p:spPr>
          <a:xfrm>
            <a:off x="1241418" y="2209800"/>
            <a:ext cx="5925348" cy="382916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B5820B8E-C970-1E40-B4B4-2CC4C92F9D3C}"/>
              </a:ext>
            </a:extLst>
          </p:cNvPr>
          <p:cNvSpPr/>
          <p:nvPr/>
        </p:nvSpPr>
        <p:spPr>
          <a:xfrm>
            <a:off x="5012137" y="2209800"/>
            <a:ext cx="5925348" cy="382916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99B51CCD-B48E-6344-D14E-B5B8A55ADA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0494" y="1454918"/>
            <a:ext cx="1500496" cy="613212"/>
          </a:xfrm>
          <a:prstGeom prst="rect">
            <a:avLst/>
          </a:prstGeom>
        </p:spPr>
      </p:pic>
      <p:sp>
        <p:nvSpPr>
          <p:cNvPr id="3" name="TextBox 2">
            <a:extLst>
              <a:ext uri="{FF2B5EF4-FFF2-40B4-BE49-F238E27FC236}">
                <a16:creationId xmlns:a16="http://schemas.microsoft.com/office/drawing/2014/main" id="{F2A8EAB8-7F20-95CB-9DDF-9AE1B24917A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34</a:t>
            </a:r>
            <a:endParaRPr lang="en-GB" sz="1200" dirty="0"/>
          </a:p>
        </p:txBody>
      </p:sp>
    </p:spTree>
    <p:extLst>
      <p:ext uri="{BB962C8B-B14F-4D97-AF65-F5344CB8AC3E}">
        <p14:creationId xmlns:p14="http://schemas.microsoft.com/office/powerpoint/2010/main" val="3421743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men posing for a photo&#10;&#10;Description automatically generated with low confidence">
            <a:extLst>
              <a:ext uri="{FF2B5EF4-FFF2-40B4-BE49-F238E27FC236}">
                <a16:creationId xmlns:a16="http://schemas.microsoft.com/office/drawing/2014/main" id="{45E19D11-19EC-1B44-A217-38557BA2A45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86209" y="1566099"/>
            <a:ext cx="3725802" cy="3725802"/>
          </a:xfrm>
          <a:prstGeom prst="ellipse">
            <a:avLst/>
          </a:prstGeom>
        </p:spPr>
      </p:pic>
      <p:sp>
        <p:nvSpPr>
          <p:cNvPr id="22" name="Text Box 4">
            <a:extLst>
              <a:ext uri="{FF2B5EF4-FFF2-40B4-BE49-F238E27FC236}">
                <a16:creationId xmlns:a16="http://schemas.microsoft.com/office/drawing/2014/main" id="{9BBE57D0-A009-844D-8C5A-F54771AC57D4}"/>
              </a:ext>
            </a:extLst>
          </p:cNvPr>
          <p:cNvSpPr txBox="1">
            <a:spLocks noChangeArrowheads="1"/>
          </p:cNvSpPr>
          <p:nvPr/>
        </p:nvSpPr>
        <p:spPr bwMode="auto">
          <a:xfrm>
            <a:off x="1199357" y="1343738"/>
            <a:ext cx="5988843" cy="457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sz="2000" dirty="0">
                <a:solidFill>
                  <a:srgbClr val="414042"/>
                </a:solidFill>
                <a:latin typeface="Comic Sans MS" panose="030F0902030302020204" pitchFamily="66" charset="0"/>
              </a:rPr>
              <a:t>In groups of three, create a </a:t>
            </a:r>
            <a:r>
              <a:rPr lang="en-GB" altLang="en-US" sz="2000" b="1" dirty="0">
                <a:solidFill>
                  <a:srgbClr val="414042"/>
                </a:solidFill>
                <a:latin typeface="Comic Sans MS" panose="030F0902030302020204" pitchFamily="66" charset="0"/>
              </a:rPr>
              <a:t>freeze frame </a:t>
            </a:r>
            <a:r>
              <a:rPr lang="en-GB" altLang="en-US" sz="2000" dirty="0">
                <a:solidFill>
                  <a:srgbClr val="414042"/>
                </a:solidFill>
                <a:latin typeface="Comic Sans MS" panose="030F0902030302020204" pitchFamily="66" charset="0"/>
              </a:rPr>
              <a:t>for the scene where Blind Pew delivers the Black Spot to Billy Bones. A freeze frame is a drama technique which is a representation of a scene as if a still photograph has been taken. You are in role as one of the characters in the scene you have just read/watched and you need to convey your thoughts and feelings through facial expressions and the position of your body.</a:t>
            </a:r>
          </a:p>
          <a:p>
            <a:pPr>
              <a:spcBef>
                <a:spcPts val="1500"/>
              </a:spcBef>
            </a:pPr>
            <a:r>
              <a:rPr lang="en-GB" altLang="en-US" sz="2000" dirty="0">
                <a:solidFill>
                  <a:srgbClr val="414042"/>
                </a:solidFill>
                <a:latin typeface="Comic Sans MS" panose="030F0902030302020204" pitchFamily="66" charset="0"/>
              </a:rPr>
              <a:t>When you are in your freeze frame, your teacher will tap the shoulder of different people and ask them to reveal their thoughts at that particular moment in time. Be ready! </a:t>
            </a:r>
          </a:p>
        </p:txBody>
      </p:sp>
      <p:sp>
        <p:nvSpPr>
          <p:cNvPr id="26" name="Subtitle 2">
            <a:extLst>
              <a:ext uri="{FF2B5EF4-FFF2-40B4-BE49-F238E27FC236}">
                <a16:creationId xmlns:a16="http://schemas.microsoft.com/office/drawing/2014/main" id="{7FF1BDFC-9996-EE4F-94AD-C7CCCDED43D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Activity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577870B3-4E36-AE22-201B-9CBE1A38233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35</a:t>
            </a:r>
            <a:endParaRPr lang="en-GB" sz="1200" dirty="0"/>
          </a:p>
        </p:txBody>
      </p:sp>
    </p:spTree>
    <p:extLst>
      <p:ext uri="{BB962C8B-B14F-4D97-AF65-F5344CB8AC3E}">
        <p14:creationId xmlns:p14="http://schemas.microsoft.com/office/powerpoint/2010/main" val="12306113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6">
            <a:extLst>
              <a:ext uri="{FF2B5EF4-FFF2-40B4-BE49-F238E27FC236}">
                <a16:creationId xmlns:a16="http://schemas.microsoft.com/office/drawing/2014/main" id="{210794C4-1EA2-214A-985C-EB3587290FFC}"/>
              </a:ext>
            </a:extLst>
          </p:cNvPr>
          <p:cNvSpPr txBox="1">
            <a:spLocks noChangeArrowheads="1"/>
          </p:cNvSpPr>
          <p:nvPr/>
        </p:nvSpPr>
        <p:spPr bwMode="auto">
          <a:xfrm>
            <a:off x="0" y="5549551"/>
            <a:ext cx="12169775" cy="77787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endParaRPr lang="en-GB" altLang="en-US" sz="1800" dirty="0">
              <a:solidFill>
                <a:srgbClr val="343433"/>
              </a:solidFill>
            </a:endParaRPr>
          </a:p>
        </p:txBody>
      </p:sp>
      <p:sp>
        <p:nvSpPr>
          <p:cNvPr id="35" name="Subtitle 2">
            <a:extLst>
              <a:ext uri="{FF2B5EF4-FFF2-40B4-BE49-F238E27FC236}">
                <a16:creationId xmlns:a16="http://schemas.microsoft.com/office/drawing/2014/main" id="{C4A4D22C-6DC3-A240-B9ED-98A93AA43AE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4" name="Table 4">
            <a:extLst>
              <a:ext uri="{FF2B5EF4-FFF2-40B4-BE49-F238E27FC236}">
                <a16:creationId xmlns:a16="http://schemas.microsoft.com/office/drawing/2014/main" id="{D5F99053-3763-0845-B0DC-B5E2CEACD952}"/>
              </a:ext>
            </a:extLst>
          </p:cNvPr>
          <p:cNvGraphicFramePr>
            <a:graphicFrameLocks noGrp="1"/>
          </p:cNvGraphicFramePr>
          <p:nvPr>
            <p:extLst>
              <p:ext uri="{D42A27DB-BD31-4B8C-83A1-F6EECF244321}">
                <p14:modId xmlns:p14="http://schemas.microsoft.com/office/powerpoint/2010/main" val="3313472466"/>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36" name="TextBox 35">
            <a:extLst>
              <a:ext uri="{FF2B5EF4-FFF2-40B4-BE49-F238E27FC236}">
                <a16:creationId xmlns:a16="http://schemas.microsoft.com/office/drawing/2014/main" id="{61D8B0BC-BEE5-944D-A8F4-2AC327C92D95}"/>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7" name="Picture 6" descr="Logo&#10;&#10;Description automatically generated">
            <a:extLst>
              <a:ext uri="{FF2B5EF4-FFF2-40B4-BE49-F238E27FC236}">
                <a16:creationId xmlns:a16="http://schemas.microsoft.com/office/drawing/2014/main" id="{33560748-C26E-8D44-801E-95A473A610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37" name="Rectangle 36">
            <a:extLst>
              <a:ext uri="{FF2B5EF4-FFF2-40B4-BE49-F238E27FC236}">
                <a16:creationId xmlns:a16="http://schemas.microsoft.com/office/drawing/2014/main" id="{AC021DC1-EE54-A240-B05D-C642606AAB91}"/>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40" name="Rectangle 39">
            <a:extLst>
              <a:ext uri="{FF2B5EF4-FFF2-40B4-BE49-F238E27FC236}">
                <a16:creationId xmlns:a16="http://schemas.microsoft.com/office/drawing/2014/main" id="{1D167B32-8B2A-5840-A20D-B56A8DB5D472}"/>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41" name="Rectangle 40">
            <a:extLst>
              <a:ext uri="{FF2B5EF4-FFF2-40B4-BE49-F238E27FC236}">
                <a16:creationId xmlns:a16="http://schemas.microsoft.com/office/drawing/2014/main" id="{0446FE90-8563-A748-BDBA-22702D856E4A}"/>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2" name="Rectangle 41">
            <a:extLst>
              <a:ext uri="{FF2B5EF4-FFF2-40B4-BE49-F238E27FC236}">
                <a16:creationId xmlns:a16="http://schemas.microsoft.com/office/drawing/2014/main" id="{257E3B1D-7C0B-504F-92CA-CA3FEC74397F}"/>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43" name="Rectangle 42">
            <a:extLst>
              <a:ext uri="{FF2B5EF4-FFF2-40B4-BE49-F238E27FC236}">
                <a16:creationId xmlns:a16="http://schemas.microsoft.com/office/drawing/2014/main" id="{805696DF-6A12-174F-B930-80390E4D8A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44" name="Rectangle 43">
            <a:extLst>
              <a:ext uri="{FF2B5EF4-FFF2-40B4-BE49-F238E27FC236}">
                <a16:creationId xmlns:a16="http://schemas.microsoft.com/office/drawing/2014/main" id="{8479B84B-18CF-514D-B891-EBF4900F2878}"/>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45" name="Rectangle 44">
            <a:extLst>
              <a:ext uri="{FF2B5EF4-FFF2-40B4-BE49-F238E27FC236}">
                <a16:creationId xmlns:a16="http://schemas.microsoft.com/office/drawing/2014/main" id="{C6E1ADB9-3AEE-3141-B8FB-00194DDC9258}"/>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46" name="Rectangle 45">
            <a:extLst>
              <a:ext uri="{FF2B5EF4-FFF2-40B4-BE49-F238E27FC236}">
                <a16:creationId xmlns:a16="http://schemas.microsoft.com/office/drawing/2014/main" id="{55369F07-0B39-234D-80A1-2A94E158FA25}"/>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47" name="TextBox 46">
            <a:extLst>
              <a:ext uri="{FF2B5EF4-FFF2-40B4-BE49-F238E27FC236}">
                <a16:creationId xmlns:a16="http://schemas.microsoft.com/office/drawing/2014/main" id="{3EDBD288-2FF2-0047-B75C-12A9ECE7E4CC}"/>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48" name="TextBox 47">
            <a:extLst>
              <a:ext uri="{FF2B5EF4-FFF2-40B4-BE49-F238E27FC236}">
                <a16:creationId xmlns:a16="http://schemas.microsoft.com/office/drawing/2014/main" id="{C1B3BF47-6F07-5F49-9793-9EE3037B9C0F}"/>
              </a:ext>
            </a:extLst>
          </p:cNvPr>
          <p:cNvSpPr txBox="1"/>
          <p:nvPr/>
        </p:nvSpPr>
        <p:spPr>
          <a:xfrm>
            <a:off x="6205078" y="1888699"/>
            <a:ext cx="2241498" cy="90339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49" name="TextBox 48">
            <a:extLst>
              <a:ext uri="{FF2B5EF4-FFF2-40B4-BE49-F238E27FC236}">
                <a16:creationId xmlns:a16="http://schemas.microsoft.com/office/drawing/2014/main" id="{A019C692-F4DE-3B46-893A-0E2718520778}"/>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50" name="TextBox 49">
            <a:extLst>
              <a:ext uri="{FF2B5EF4-FFF2-40B4-BE49-F238E27FC236}">
                <a16:creationId xmlns:a16="http://schemas.microsoft.com/office/drawing/2014/main" id="{DDE6D881-DBD2-9D4C-B9C6-D546A5956ECF}"/>
              </a:ext>
            </a:extLst>
          </p:cNvPr>
          <p:cNvSpPr txBox="1"/>
          <p:nvPr/>
        </p:nvSpPr>
        <p:spPr>
          <a:xfrm>
            <a:off x="1000031" y="3878272"/>
            <a:ext cx="2417551"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51" name="TextBox 50">
            <a:extLst>
              <a:ext uri="{FF2B5EF4-FFF2-40B4-BE49-F238E27FC236}">
                <a16:creationId xmlns:a16="http://schemas.microsoft.com/office/drawing/2014/main" id="{7392440C-4168-B840-BC3B-969FDBDBE49B}"/>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52" name="TextBox 51">
            <a:extLst>
              <a:ext uri="{FF2B5EF4-FFF2-40B4-BE49-F238E27FC236}">
                <a16:creationId xmlns:a16="http://schemas.microsoft.com/office/drawing/2014/main" id="{2E3A6FC7-A285-5E4B-8691-889100C6FAB5}"/>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53" name="TextBox 52">
            <a:extLst>
              <a:ext uri="{FF2B5EF4-FFF2-40B4-BE49-F238E27FC236}">
                <a16:creationId xmlns:a16="http://schemas.microsoft.com/office/drawing/2014/main" id="{5F57653F-AB8F-164B-B152-93B7EEBC0077}"/>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55" name="Picture 54" descr="A close-up of a book&#10;&#10;Description automatically generated with medium confidence">
            <a:extLst>
              <a:ext uri="{FF2B5EF4-FFF2-40B4-BE49-F238E27FC236}">
                <a16:creationId xmlns:a16="http://schemas.microsoft.com/office/drawing/2014/main" id="{45E23E92-C4E2-3C4D-98B0-10C09BB213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62" name="Picture 61" descr="Shape&#10;&#10;Description automatically generated with medium confidence">
            <a:extLst>
              <a:ext uri="{FF2B5EF4-FFF2-40B4-BE49-F238E27FC236}">
                <a16:creationId xmlns:a16="http://schemas.microsoft.com/office/drawing/2014/main" id="{875DB9E6-739E-3D40-8550-60FF32A542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58" name="TextBox 57">
            <a:extLst>
              <a:ext uri="{FF2B5EF4-FFF2-40B4-BE49-F238E27FC236}">
                <a16:creationId xmlns:a16="http://schemas.microsoft.com/office/drawing/2014/main" id="{D2718A29-13EA-7249-83C0-2E39FD0A96BC}"/>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64" name="Picture 63" descr="A picture containing logo&#10;&#10;Description automatically generated">
            <a:extLst>
              <a:ext uri="{FF2B5EF4-FFF2-40B4-BE49-F238E27FC236}">
                <a16:creationId xmlns:a16="http://schemas.microsoft.com/office/drawing/2014/main" id="{7CFBB70D-D7FC-FB4C-9F8D-4657C88795E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66" name="Picture 65" descr="Text&#10;&#10;Description automatically generated with medium confidence">
            <a:extLst>
              <a:ext uri="{FF2B5EF4-FFF2-40B4-BE49-F238E27FC236}">
                <a16:creationId xmlns:a16="http://schemas.microsoft.com/office/drawing/2014/main" id="{9FBECC69-C5C4-8148-BF2E-7E0D2F99A7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71" name="Picture 70" descr="Logo&#10;&#10;Description automatically generated">
            <a:extLst>
              <a:ext uri="{FF2B5EF4-FFF2-40B4-BE49-F238E27FC236}">
                <a16:creationId xmlns:a16="http://schemas.microsoft.com/office/drawing/2014/main" id="{CC9A1E33-ACD5-1942-A20B-1E61F1C1D6C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pic>
        <p:nvPicPr>
          <p:cNvPr id="30" name="Picture 29" descr="Background pattern&#10;&#10;Description automatically generated">
            <a:extLst>
              <a:ext uri="{FF2B5EF4-FFF2-40B4-BE49-F238E27FC236}">
                <a16:creationId xmlns:a16="http://schemas.microsoft.com/office/drawing/2014/main" id="{29DDBFCB-7557-BE41-A198-AADA9BFEE51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64806" y="4395954"/>
            <a:ext cx="1640087" cy="917959"/>
          </a:xfrm>
          <a:prstGeom prst="rect">
            <a:avLst/>
          </a:prstGeom>
        </p:spPr>
      </p:pic>
      <p:pic>
        <p:nvPicPr>
          <p:cNvPr id="2" name="Picture 1" descr="Text&#10;&#10;Description automatically generated">
            <a:extLst>
              <a:ext uri="{FF2B5EF4-FFF2-40B4-BE49-F238E27FC236}">
                <a16:creationId xmlns:a16="http://schemas.microsoft.com/office/drawing/2014/main" id="{680314CF-A475-6639-535A-F3C3D445D05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712703" y="2558593"/>
            <a:ext cx="1420610" cy="780100"/>
          </a:xfrm>
          <a:prstGeom prst="rect">
            <a:avLst/>
          </a:prstGeom>
        </p:spPr>
      </p:pic>
      <p:sp>
        <p:nvSpPr>
          <p:cNvPr id="3" name="TextBox 2">
            <a:extLst>
              <a:ext uri="{FF2B5EF4-FFF2-40B4-BE49-F238E27FC236}">
                <a16:creationId xmlns:a16="http://schemas.microsoft.com/office/drawing/2014/main" id="{B55BD931-3CEF-A615-83C9-14C2968E6D3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36</a:t>
            </a:r>
            <a:endParaRPr lang="en-GB" sz="1200" dirty="0"/>
          </a:p>
        </p:txBody>
      </p:sp>
    </p:spTree>
    <p:extLst>
      <p:ext uri="{BB962C8B-B14F-4D97-AF65-F5344CB8AC3E}">
        <p14:creationId xmlns:p14="http://schemas.microsoft.com/office/powerpoint/2010/main" val="455846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25" name="Subtitle 2">
            <a:extLst>
              <a:ext uri="{FF2B5EF4-FFF2-40B4-BE49-F238E27FC236}">
                <a16:creationId xmlns:a16="http://schemas.microsoft.com/office/drawing/2014/main" id="{7C3D4118-062A-2746-A519-0E9E85FAE552}"/>
              </a:ext>
            </a:extLst>
          </p:cNvPr>
          <p:cNvSpPr txBox="1">
            <a:spLocks/>
          </p:cNvSpPr>
          <p:nvPr/>
        </p:nvSpPr>
        <p:spPr>
          <a:xfrm>
            <a:off x="0" y="5023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6" name="Group 25">
            <a:extLst>
              <a:ext uri="{FF2B5EF4-FFF2-40B4-BE49-F238E27FC236}">
                <a16:creationId xmlns:a16="http://schemas.microsoft.com/office/drawing/2014/main" id="{C10FA1C1-C3F8-A24C-90C6-53AF54DA2109}"/>
              </a:ext>
            </a:extLst>
          </p:cNvPr>
          <p:cNvGrpSpPr/>
          <p:nvPr/>
        </p:nvGrpSpPr>
        <p:grpSpPr>
          <a:xfrm>
            <a:off x="789214" y="1133147"/>
            <a:ext cx="10613572" cy="1628600"/>
            <a:chOff x="391885" y="1273683"/>
            <a:chExt cx="11376527" cy="1745672"/>
          </a:xfrm>
        </p:grpSpPr>
        <p:sp>
          <p:nvSpPr>
            <p:cNvPr id="15" name="Rectangle 14">
              <a:extLst>
                <a:ext uri="{FF2B5EF4-FFF2-40B4-BE49-F238E27FC236}">
                  <a16:creationId xmlns:a16="http://schemas.microsoft.com/office/drawing/2014/main" id="{0A40703C-E65B-9848-8186-D343F1BD7E23}"/>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examples of</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dialogue in the story.</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How does the dialogue support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your understanding of events or characters?</a:t>
              </a:r>
            </a:p>
          </p:txBody>
        </p:sp>
        <p:sp>
          <p:nvSpPr>
            <p:cNvPr id="47" name="Rectangle 46">
              <a:extLst>
                <a:ext uri="{FF2B5EF4-FFF2-40B4-BE49-F238E27FC236}">
                  <a16:creationId xmlns:a16="http://schemas.microsoft.com/office/drawing/2014/main" id="{8F813911-B6BF-5544-A131-A0AA7FB96F9A}"/>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diary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entry about an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event from a character’s point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view.</a:t>
              </a:r>
            </a:p>
          </p:txBody>
        </p:sp>
        <p:sp>
          <p:nvSpPr>
            <p:cNvPr id="48" name="Rectangle 47">
              <a:extLst>
                <a:ext uri="{FF2B5EF4-FFF2-40B4-BE49-F238E27FC236}">
                  <a16:creationId xmlns:a16="http://schemas.microsoft.com/office/drawing/2014/main" id="{8DB6AE05-740F-8249-8CEC-F7C15B82B86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Pick 10 effective words from the extract and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create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wordsearch!</a:t>
              </a:r>
            </a:p>
          </p:txBody>
        </p:sp>
        <p:sp>
          <p:nvSpPr>
            <p:cNvPr id="49" name="Rectangle 48">
              <a:extLst>
                <a:ext uri="{FF2B5EF4-FFF2-40B4-BE49-F238E27FC236}">
                  <a16:creationId xmlns:a16="http://schemas.microsoft.com/office/drawing/2014/main" id="{31DA13DB-8B0C-CE43-A11D-773969DB83CB}"/>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about your</a:t>
              </a:r>
              <a:br>
                <a:rPr lang="en-US" sz="1200" dirty="0">
                  <a:solidFill>
                    <a:srgbClr val="414042"/>
                  </a:solidFill>
                  <a:latin typeface="Comic Sans MS" panose="030F0902030302020204" pitchFamily="66" charset="0"/>
                </a:rPr>
              </a:br>
              <a:r>
                <a:rPr lang="en-US" sz="1200" dirty="0" err="1">
                  <a:solidFill>
                    <a:srgbClr val="414042"/>
                  </a:solidFill>
                  <a:latin typeface="Comic Sans MS" panose="030F0902030302020204" pitchFamily="66" charset="0"/>
                </a:rPr>
                <a:t>favourite</a:t>
              </a:r>
              <a:r>
                <a:rPr lang="en-US" sz="1200" dirty="0">
                  <a:solidFill>
                    <a:srgbClr val="414042"/>
                  </a:solidFill>
                  <a:latin typeface="Comic Sans MS" panose="030F0902030302020204" pitchFamily="66" charset="0"/>
                </a:rPr>
                <a:t> part of</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extract and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say why you</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liked it.</a:t>
              </a:r>
            </a:p>
          </p:txBody>
        </p:sp>
        <p:sp>
          <p:nvSpPr>
            <p:cNvPr id="50" name="Rectangle 49">
              <a:extLst>
                <a:ext uri="{FF2B5EF4-FFF2-40B4-BE49-F238E27FC236}">
                  <a16:creationId xmlns:a16="http://schemas.microsoft.com/office/drawing/2014/main" id="{5F99EDBE-D241-6447-83E8-D62067D867C1}"/>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Make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fact file about</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character.</a:t>
              </a:r>
            </a:p>
          </p:txBody>
        </p:sp>
        <p:sp>
          <p:nvSpPr>
            <p:cNvPr id="51" name="Rectangle 50">
              <a:extLst>
                <a:ext uri="{FF2B5EF4-FFF2-40B4-BE49-F238E27FC236}">
                  <a16:creationId xmlns:a16="http://schemas.microsoft.com/office/drawing/2014/main" id="{CDD814DC-589C-B64B-82CD-12C4F7A61F7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Predict what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will happen next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in the story.</a:t>
              </a:r>
            </a:p>
          </p:txBody>
        </p:sp>
      </p:grpSp>
      <p:grpSp>
        <p:nvGrpSpPr>
          <p:cNvPr id="53" name="Group 52">
            <a:extLst>
              <a:ext uri="{FF2B5EF4-FFF2-40B4-BE49-F238E27FC236}">
                <a16:creationId xmlns:a16="http://schemas.microsoft.com/office/drawing/2014/main" id="{039C68DC-F086-A64E-A84D-928DD7E18E2C}"/>
              </a:ext>
            </a:extLst>
          </p:cNvPr>
          <p:cNvGrpSpPr/>
          <p:nvPr/>
        </p:nvGrpSpPr>
        <p:grpSpPr>
          <a:xfrm>
            <a:off x="789214" y="2796899"/>
            <a:ext cx="10613572" cy="1628600"/>
            <a:chOff x="391885" y="1273683"/>
            <a:chExt cx="11376527" cy="1745672"/>
          </a:xfrm>
        </p:grpSpPr>
        <p:sp>
          <p:nvSpPr>
            <p:cNvPr id="54" name="Rectangle 53">
              <a:extLst>
                <a:ext uri="{FF2B5EF4-FFF2-40B4-BE49-F238E27FC236}">
                  <a16:creationId xmlns:a16="http://schemas.microsoft.com/office/drawing/2014/main" id="{4530F1C0-D4AE-FD48-A431-45D2098E4BBC}"/>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formal</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letter complaining about one of the characters in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story.</a:t>
              </a:r>
            </a:p>
          </p:txBody>
        </p:sp>
        <p:sp>
          <p:nvSpPr>
            <p:cNvPr id="55" name="Rectangle 54">
              <a:extLst>
                <a:ext uri="{FF2B5EF4-FFF2-40B4-BE49-F238E27FC236}">
                  <a16:creationId xmlns:a16="http://schemas.microsoft.com/office/drawing/2014/main" id="{DC563038-C3F6-9943-9239-782EA9CB13DE}"/>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where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author has created a setting. How effective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is the description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and why?</a:t>
              </a:r>
            </a:p>
          </p:txBody>
        </p:sp>
        <p:sp>
          <p:nvSpPr>
            <p:cNvPr id="56" name="Rectangle 55">
              <a:extLst>
                <a:ext uri="{FF2B5EF4-FFF2-40B4-BE49-F238E27FC236}">
                  <a16:creationId xmlns:a16="http://schemas.microsoft.com/office/drawing/2014/main" id="{47F87487-454C-EC48-BE66-EA4AC5ED5A89}"/>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Choose a section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the story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and rewrite for a younger audience.</a:t>
              </a:r>
            </a:p>
          </p:txBody>
        </p:sp>
        <p:sp>
          <p:nvSpPr>
            <p:cNvPr id="57" name="Rectangle 56">
              <a:extLst>
                <a:ext uri="{FF2B5EF4-FFF2-40B4-BE49-F238E27FC236}">
                  <a16:creationId xmlns:a16="http://schemas.microsoft.com/office/drawing/2014/main" id="{FDCAE00C-2106-2F46-AE1A-93255E6094BC}"/>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letter to</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main character telling them how</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they affect other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sp>
          <p:nvSpPr>
            <p:cNvPr id="58" name="Rectangle 57">
              <a:extLst>
                <a:ext uri="{FF2B5EF4-FFF2-40B4-BE49-F238E27FC236}">
                  <a16:creationId xmlns:a16="http://schemas.microsoft.com/office/drawing/2014/main" id="{48C61071-DC9E-834B-9060-6C51A742DE9A}"/>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five adjectives from your text. Replace them with alternatives – do they still work?</a:t>
              </a:r>
            </a:p>
          </p:txBody>
        </p:sp>
        <p:sp>
          <p:nvSpPr>
            <p:cNvPr id="59" name="Rectangle 58">
              <a:extLst>
                <a:ext uri="{FF2B5EF4-FFF2-40B4-BE49-F238E27FC236}">
                  <a16:creationId xmlns:a16="http://schemas.microsoft.com/office/drawing/2014/main" id="{F9C50DB5-90A3-E648-B103-F9195EE47FE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speech bubbles, write a conversation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between two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grpSp>
      <p:grpSp>
        <p:nvGrpSpPr>
          <p:cNvPr id="60" name="Group 59">
            <a:extLst>
              <a:ext uri="{FF2B5EF4-FFF2-40B4-BE49-F238E27FC236}">
                <a16:creationId xmlns:a16="http://schemas.microsoft.com/office/drawing/2014/main" id="{383A7794-7C16-5247-B6B7-B431290B724B}"/>
              </a:ext>
            </a:extLst>
          </p:cNvPr>
          <p:cNvGrpSpPr/>
          <p:nvPr/>
        </p:nvGrpSpPr>
        <p:grpSpPr>
          <a:xfrm>
            <a:off x="789214" y="4460650"/>
            <a:ext cx="10613572" cy="1628600"/>
            <a:chOff x="391885" y="1273683"/>
            <a:chExt cx="11376527" cy="1745672"/>
          </a:xfrm>
        </p:grpSpPr>
        <p:sp>
          <p:nvSpPr>
            <p:cNvPr id="61" name="Rectangle 60">
              <a:extLst>
                <a:ext uri="{FF2B5EF4-FFF2-40B4-BE49-F238E27FC236}">
                  <a16:creationId xmlns:a16="http://schemas.microsoft.com/office/drawing/2014/main" id="{E8D2598F-CC52-7446-8840-FF38E4DC236D}"/>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Create a list of keywords from</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text and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produce a</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glossary.</a:t>
              </a:r>
            </a:p>
          </p:txBody>
        </p:sp>
        <p:sp>
          <p:nvSpPr>
            <p:cNvPr id="62" name="Rectangle 61">
              <a:extLst>
                <a:ext uri="{FF2B5EF4-FFF2-40B4-BE49-F238E27FC236}">
                  <a16:creationId xmlns:a16="http://schemas.microsoft.com/office/drawing/2014/main" id="{6267FB99-658A-C94D-AB5D-6DD7B6138008}"/>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the blurb</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for the book’s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back cover.</a:t>
              </a:r>
            </a:p>
          </p:txBody>
        </p:sp>
        <p:sp>
          <p:nvSpPr>
            <p:cNvPr id="63" name="Rectangle 62">
              <a:extLst>
                <a:ext uri="{FF2B5EF4-FFF2-40B4-BE49-F238E27FC236}">
                  <a16:creationId xmlns:a16="http://schemas.microsoft.com/office/drawing/2014/main" id="{CF70E38D-F81C-6841-B95B-8DB6F8EC61E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words and phrases that effectively</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describe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setting.</a:t>
              </a:r>
            </a:p>
          </p:txBody>
        </p:sp>
        <p:sp>
          <p:nvSpPr>
            <p:cNvPr id="64" name="Rectangle 63">
              <a:extLst>
                <a:ext uri="{FF2B5EF4-FFF2-40B4-BE49-F238E27FC236}">
                  <a16:creationId xmlns:a16="http://schemas.microsoft.com/office/drawing/2014/main" id="{687161CC-79DE-CE45-8693-31D500848FCF}"/>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Make an information page about a character in your story. Include effective features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the text type.</a:t>
              </a:r>
            </a:p>
          </p:txBody>
        </p:sp>
        <p:sp>
          <p:nvSpPr>
            <p:cNvPr id="65" name="Rectangle 64">
              <a:extLst>
                <a:ext uri="{FF2B5EF4-FFF2-40B4-BE49-F238E27FC236}">
                  <a16:creationId xmlns:a16="http://schemas.microsoft.com/office/drawing/2014/main" id="{497B64B5-A119-904F-A142-DA063826680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Write a back story of a minor character up to the point when they are introduced into the story. </a:t>
              </a:r>
            </a:p>
          </p:txBody>
        </p:sp>
        <p:sp>
          <p:nvSpPr>
            <p:cNvPr id="66" name="Rectangle 65">
              <a:extLst>
                <a:ext uri="{FF2B5EF4-FFF2-40B4-BE49-F238E27FC236}">
                  <a16:creationId xmlns:a16="http://schemas.microsoft.com/office/drawing/2014/main" id="{CE636091-73CD-134D-B1A6-9820E3EAE7E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343433"/>
                  </a:solidFill>
                  <a:latin typeface="Comic Sans MS" panose="030F0902030302020204" pitchFamily="66" charset="0"/>
                </a:rPr>
                <a:t>Write five questions to ask the rest</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of your group</a:t>
              </a:r>
              <a:br>
                <a:rPr lang="en-US" sz="1200" dirty="0">
                  <a:solidFill>
                    <a:srgbClr val="343433"/>
                  </a:solidFill>
                  <a:latin typeface="Comic Sans MS" panose="030F0902030302020204" pitchFamily="66" charset="0"/>
                </a:rPr>
              </a:br>
              <a:r>
                <a:rPr lang="en-US" sz="1200" dirty="0">
                  <a:solidFill>
                    <a:srgbClr val="343433"/>
                  </a:solidFill>
                  <a:latin typeface="Comic Sans MS" panose="030F0902030302020204" pitchFamily="66" charset="0"/>
                </a:rPr>
                <a:t>about the book.</a:t>
              </a:r>
            </a:p>
          </p:txBody>
        </p:sp>
      </p:grpSp>
      <p:sp>
        <p:nvSpPr>
          <p:cNvPr id="2" name="TextBox 1">
            <a:extLst>
              <a:ext uri="{FF2B5EF4-FFF2-40B4-BE49-F238E27FC236}">
                <a16:creationId xmlns:a16="http://schemas.microsoft.com/office/drawing/2014/main" id="{1B1975D4-1F61-1C68-062D-6ED10D93E21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37</a:t>
            </a:r>
            <a:endParaRPr lang="en-GB" sz="1200" dirty="0"/>
          </a:p>
        </p:txBody>
      </p:sp>
    </p:spTree>
    <p:extLst>
      <p:ext uri="{BB962C8B-B14F-4D97-AF65-F5344CB8AC3E}">
        <p14:creationId xmlns:p14="http://schemas.microsoft.com/office/powerpoint/2010/main" val="3410737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401052" y="1116296"/>
            <a:ext cx="1142197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
        <p:nvSpPr>
          <p:cNvPr id="2" name="TextBox 1">
            <a:extLst>
              <a:ext uri="{FF2B5EF4-FFF2-40B4-BE49-F238E27FC236}">
                <a16:creationId xmlns:a16="http://schemas.microsoft.com/office/drawing/2014/main" id="{B64E18D2-B4AA-98D3-DD46-57D6D94503D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38</a:t>
            </a:r>
            <a:endParaRPr lang="en-GB" sz="1200" dirty="0"/>
          </a:p>
        </p:txBody>
      </p:sp>
    </p:spTree>
    <p:extLst>
      <p:ext uri="{BB962C8B-B14F-4D97-AF65-F5344CB8AC3E}">
        <p14:creationId xmlns:p14="http://schemas.microsoft.com/office/powerpoint/2010/main" val="35008040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433137" y="1116296"/>
            <a:ext cx="11357810" cy="1082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1800" b="1" dirty="0">
                <a:solidFill>
                  <a:srgbClr val="0070C0"/>
                </a:solidFill>
                <a:latin typeface="Comic Sans MS" panose="030F0902030302020204" pitchFamily="66" charset="0"/>
              </a:rPr>
              <a:t>Reading with a writer’s eye:</a:t>
            </a:r>
          </a:p>
          <a:p>
            <a:pPr marL="0" indent="0" algn="ctr">
              <a:lnSpc>
                <a:spcPct val="100000"/>
              </a:lnSpc>
              <a:spcBef>
                <a:spcPts val="500"/>
              </a:spcBef>
              <a:buNone/>
            </a:pPr>
            <a:r>
              <a:rPr lang="en-GB" sz="1800" b="1" dirty="0">
                <a:solidFill>
                  <a:srgbClr val="0070C0"/>
                </a:solidFill>
                <a:latin typeface="Comic Sans MS" panose="030F0902030302020204" pitchFamily="66" charset="0"/>
              </a:rPr>
              <a:t>How has the writer done it?</a:t>
            </a:r>
          </a:p>
          <a:p>
            <a:pPr marL="0" indent="0" algn="ctr">
              <a:lnSpc>
                <a:spcPct val="100000"/>
              </a:lnSpc>
              <a:spcBef>
                <a:spcPts val="500"/>
              </a:spcBef>
              <a:buNone/>
            </a:pPr>
            <a:r>
              <a:rPr lang="en-GB" sz="1800" b="1" dirty="0">
                <a:solidFill>
                  <a:srgbClr val="0070C0"/>
                </a:solidFill>
                <a:latin typeface="Comic Sans MS" panose="030F0902030302020204" pitchFamily="66" charset="0"/>
              </a:rPr>
              <a:t>What techniques can I learn and apply?</a:t>
            </a:r>
          </a:p>
        </p:txBody>
      </p:sp>
      <p:sp>
        <p:nvSpPr>
          <p:cNvPr id="13" name="Text Box 3">
            <a:extLst>
              <a:ext uri="{FF2B5EF4-FFF2-40B4-BE49-F238E27FC236}">
                <a16:creationId xmlns:a16="http://schemas.microsoft.com/office/drawing/2014/main" id="{63A76D84-6880-8044-8EC4-60F89630EA7F}"/>
              </a:ext>
            </a:extLst>
          </p:cNvPr>
          <p:cNvSpPr txBox="1">
            <a:spLocks noChangeArrowheads="1"/>
          </p:cNvSpPr>
          <p:nvPr/>
        </p:nvSpPr>
        <p:spPr bwMode="auto">
          <a:xfrm>
            <a:off x="1109647" y="2368137"/>
            <a:ext cx="9972705" cy="372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414042"/>
                </a:solidFill>
                <a:latin typeface="Comic Sans MS" panose="030F0902030302020204" pitchFamily="66" charset="0"/>
              </a:rPr>
              <a:t>What was the author’s intention with this text?</a:t>
            </a:r>
          </a:p>
          <a:p>
            <a:pPr>
              <a:spcBef>
                <a:spcPts val="1000"/>
              </a:spcBef>
            </a:pPr>
            <a:r>
              <a:rPr lang="en-GB" altLang="en-US" dirty="0">
                <a:solidFill>
                  <a:srgbClr val="414042"/>
                </a:solidFill>
                <a:latin typeface="Comic Sans MS" panose="030F0902030302020204" pitchFamily="66" charset="0"/>
              </a:rPr>
              <a:t>Identify where the author has used dialogue to move the action on.</a:t>
            </a:r>
          </a:p>
          <a:p>
            <a:pPr>
              <a:spcBef>
                <a:spcPts val="1000"/>
              </a:spcBef>
            </a:pPr>
            <a:r>
              <a:rPr lang="en-GB" altLang="en-US" dirty="0">
                <a:solidFill>
                  <a:srgbClr val="414042"/>
                </a:solidFill>
                <a:latin typeface="Comic Sans MS" panose="030F0902030302020204" pitchFamily="66" charset="0"/>
              </a:rPr>
              <a:t>How has the author revealed what the main characters (Jim and Billy) are like through the </a:t>
            </a:r>
            <a:r>
              <a:rPr lang="en-GB" altLang="en-US" b="1" dirty="0">
                <a:solidFill>
                  <a:srgbClr val="414042"/>
                </a:solidFill>
                <a:latin typeface="Comic Sans MS" panose="030F0902030302020204" pitchFamily="66" charset="0"/>
              </a:rPr>
              <a:t>words they speak</a:t>
            </a:r>
            <a:r>
              <a:rPr lang="en-GB" altLang="en-US" dirty="0">
                <a:solidFill>
                  <a:srgbClr val="414042"/>
                </a:solidFill>
                <a:latin typeface="Comic Sans MS" panose="030F0902030302020204" pitchFamily="66" charset="0"/>
              </a:rPr>
              <a:t>?</a:t>
            </a:r>
          </a:p>
          <a:p>
            <a:pPr>
              <a:spcBef>
                <a:spcPts val="1000"/>
              </a:spcBef>
            </a:pPr>
            <a:r>
              <a:rPr lang="en-GB" altLang="en-US" dirty="0">
                <a:solidFill>
                  <a:srgbClr val="414042"/>
                </a:solidFill>
                <a:latin typeface="Comic Sans MS" panose="030F0902030302020204" pitchFamily="66" charset="0"/>
              </a:rPr>
              <a:t>How has the author revealed what the main characters (Jim and Billy) are like through the </a:t>
            </a:r>
            <a:r>
              <a:rPr lang="en-GB" altLang="en-US" b="1" dirty="0">
                <a:solidFill>
                  <a:srgbClr val="414042"/>
                </a:solidFill>
                <a:latin typeface="Comic Sans MS" panose="030F0902030302020204" pitchFamily="66" charset="0"/>
              </a:rPr>
              <a:t>description of the action</a:t>
            </a:r>
            <a:r>
              <a:rPr lang="en-GB" altLang="en-US" dirty="0">
                <a:solidFill>
                  <a:srgbClr val="414042"/>
                </a:solidFill>
                <a:latin typeface="Comic Sans MS" panose="030F0902030302020204" pitchFamily="66" charset="0"/>
              </a:rPr>
              <a:t>?</a:t>
            </a:r>
          </a:p>
          <a:p>
            <a:pPr>
              <a:spcBef>
                <a:spcPts val="1000"/>
              </a:spcBef>
            </a:pPr>
            <a:r>
              <a:rPr lang="en-GB" altLang="en-US" dirty="0">
                <a:solidFill>
                  <a:srgbClr val="414042"/>
                </a:solidFill>
                <a:latin typeface="Comic Sans MS" panose="030F0902030302020204" pitchFamily="66" charset="0"/>
              </a:rPr>
              <a:t>How has the author given the impression that Jim is afraid of Billy?</a:t>
            </a:r>
          </a:p>
          <a:p>
            <a:pPr>
              <a:spcBef>
                <a:spcPts val="1000"/>
              </a:spcBef>
            </a:pPr>
            <a:r>
              <a:rPr lang="en-GB" altLang="en-US" dirty="0">
                <a:solidFill>
                  <a:srgbClr val="414042"/>
                </a:solidFill>
                <a:latin typeface="Comic Sans MS" panose="030F0902030302020204" pitchFamily="66" charset="0"/>
              </a:rPr>
              <a:t>How has the author revealed the character of Blind Pew through dialogue?</a:t>
            </a:r>
          </a:p>
          <a:p>
            <a:pPr>
              <a:spcBef>
                <a:spcPts val="1000"/>
              </a:spcBef>
            </a:pPr>
            <a:r>
              <a:rPr lang="en-GB" altLang="en-US" dirty="0">
                <a:solidFill>
                  <a:srgbClr val="414042"/>
                </a:solidFill>
                <a:latin typeface="Comic Sans MS" panose="030F0902030302020204" pitchFamily="66" charset="0"/>
              </a:rPr>
              <a:t>Identify where the author has used sentence structures that indicate this is an older text.</a:t>
            </a:r>
          </a:p>
        </p:txBody>
      </p:sp>
      <p:sp>
        <p:nvSpPr>
          <p:cNvPr id="19" name="Rectangle 18">
            <a:extLst>
              <a:ext uri="{FF2B5EF4-FFF2-40B4-BE49-F238E27FC236}">
                <a16:creationId xmlns:a16="http://schemas.microsoft.com/office/drawing/2014/main" id="{7D3F9EC0-485E-3243-90F9-5FFAEAAC35BE}"/>
              </a:ext>
            </a:extLst>
          </p:cNvPr>
          <p:cNvSpPr/>
          <p:nvPr/>
        </p:nvSpPr>
        <p:spPr>
          <a:xfrm>
            <a:off x="723585" y="643109"/>
            <a:ext cx="1834421" cy="155539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20000"/>
              </a:spcBef>
              <a:spcAft>
                <a:spcPct val="0"/>
              </a:spcAft>
            </a:pPr>
            <a:r>
              <a:rPr lang="en-GB" altLang="en-US" sz="1400" dirty="0">
                <a:solidFill>
                  <a:srgbClr val="0070C0"/>
                </a:solidFill>
                <a:latin typeface="Comic Sans MS" panose="030F0702030302020204" pitchFamily="66" charset="0"/>
                <a:cs typeface="Arial" panose="020B0604020202020204" pitchFamily="34" charset="0"/>
              </a:rPr>
              <a:t>What clues has the writer included to reveal how the character feels through action</a:t>
            </a:r>
            <a:br>
              <a:rPr lang="en-GB" altLang="en-US" sz="1400" dirty="0">
                <a:solidFill>
                  <a:srgbClr val="0070C0"/>
                </a:solidFill>
                <a:latin typeface="Comic Sans MS" panose="030F0702030302020204" pitchFamily="66" charset="0"/>
                <a:cs typeface="Arial" panose="020B0604020202020204" pitchFamily="34" charset="0"/>
              </a:rPr>
            </a:br>
            <a:r>
              <a:rPr lang="en-GB" altLang="en-US" sz="1400" dirty="0">
                <a:solidFill>
                  <a:srgbClr val="0070C0"/>
                </a:solidFill>
                <a:latin typeface="Comic Sans MS" panose="030F0702030302020204" pitchFamily="66" charset="0"/>
                <a:cs typeface="Arial" panose="020B0604020202020204" pitchFamily="34" charset="0"/>
              </a:rPr>
              <a:t>and dialogue?</a:t>
            </a:r>
          </a:p>
        </p:txBody>
      </p:sp>
      <p:sp>
        <p:nvSpPr>
          <p:cNvPr id="2" name="TextBox 1">
            <a:extLst>
              <a:ext uri="{FF2B5EF4-FFF2-40B4-BE49-F238E27FC236}">
                <a16:creationId xmlns:a16="http://schemas.microsoft.com/office/drawing/2014/main" id="{B8D055E5-C1F6-C0EF-2C24-60809D8B574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39</a:t>
            </a:r>
            <a:endParaRPr lang="en-GB" sz="1200" dirty="0"/>
          </a:p>
        </p:txBody>
      </p:sp>
    </p:spTree>
    <p:extLst>
      <p:ext uri="{BB962C8B-B14F-4D97-AF65-F5344CB8AC3E}">
        <p14:creationId xmlns:p14="http://schemas.microsoft.com/office/powerpoint/2010/main" val="1024375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8438D8F4-67C9-6B64-1B55-164AF6117D4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a:t>
            </a:r>
            <a:endParaRPr lang="en-GB" sz="1200" dirty="0"/>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9">
            <a:extLst>
              <a:ext uri="{FF2B5EF4-FFF2-40B4-BE49-F238E27FC236}">
                <a16:creationId xmlns:a16="http://schemas.microsoft.com/office/drawing/2014/main" id="{2FB81388-16FD-DF46-A003-54B77839DF45}"/>
              </a:ext>
            </a:extLst>
          </p:cNvPr>
          <p:cNvSpPr>
            <a:spLocks noChangeArrowheads="1"/>
          </p:cNvSpPr>
          <p:nvPr/>
        </p:nvSpPr>
        <p:spPr bwMode="auto">
          <a:xfrm>
            <a:off x="882184" y="1436784"/>
            <a:ext cx="10427631" cy="4688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US" altLang="ja-JP" sz="1500" dirty="0">
                <a:solidFill>
                  <a:srgbClr val="414042"/>
                </a:solidFill>
                <a:ea typeface="MS PGothic" panose="020B0600070205080204" pitchFamily="34" charset="-128"/>
              </a:rPr>
              <a:t>'I hear a voice,' said he, 'a young voice. Will you give me your hand, my kind, young friend, and lead me in?' </a:t>
            </a:r>
          </a:p>
          <a:p>
            <a:pPr indent="0">
              <a:spcBef>
                <a:spcPts val="700"/>
              </a:spcBef>
            </a:pPr>
            <a:r>
              <a:rPr lang="en-US" altLang="ja-JP" sz="1500" dirty="0">
                <a:solidFill>
                  <a:srgbClr val="414042"/>
                </a:solidFill>
                <a:ea typeface="MS PGothic" panose="020B0600070205080204" pitchFamily="34" charset="-128"/>
              </a:rPr>
              <a:t>I held out my hand, and the horrible, soft-spoken, eyeless creature </a:t>
            </a:r>
            <a:r>
              <a:rPr lang="en-US" altLang="ja-JP" sz="1500" dirty="0">
                <a:ea typeface="MS PGothic" panose="020B0600070205080204" pitchFamily="34" charset="-128"/>
              </a:rPr>
              <a:t>gripped it in a moment like a vice. I was so much startled that I struggled to withdraw; the blind man pulled me close up to him with a single action of his arm. </a:t>
            </a:r>
          </a:p>
          <a:p>
            <a:pPr indent="0">
              <a:spcBef>
                <a:spcPts val="700"/>
              </a:spcBef>
            </a:pPr>
            <a:r>
              <a:rPr lang="en-US" altLang="ja-JP" sz="1500" dirty="0">
                <a:ea typeface="MS PGothic" panose="020B0600070205080204" pitchFamily="34" charset="-128"/>
              </a:rPr>
              <a:t>'Now, boy,' he said, 'take me in to the captain.' </a:t>
            </a:r>
          </a:p>
          <a:p>
            <a:pPr indent="0">
              <a:spcBef>
                <a:spcPts val="700"/>
              </a:spcBef>
            </a:pPr>
            <a:r>
              <a:rPr lang="en-US" altLang="ja-JP" sz="1500" dirty="0">
                <a:ea typeface="MS PGothic" panose="020B0600070205080204" pitchFamily="34" charset="-128"/>
              </a:rPr>
              <a:t>'Sir,' said I, 'upon my word I dare not.' </a:t>
            </a:r>
          </a:p>
          <a:p>
            <a:pPr indent="0">
              <a:spcBef>
                <a:spcPts val="700"/>
              </a:spcBef>
            </a:pPr>
            <a:r>
              <a:rPr lang="en-US" altLang="ja-JP" sz="1500" dirty="0">
                <a:ea typeface="MS PGothic" panose="020B0600070205080204" pitchFamily="34" charset="-128"/>
              </a:rPr>
              <a:t>'Oh,' he sneered, 'that's it! Take me in straight, or I'll break your arm.' </a:t>
            </a:r>
          </a:p>
          <a:p>
            <a:pPr indent="0">
              <a:spcBef>
                <a:spcPts val="700"/>
              </a:spcBef>
            </a:pPr>
            <a:r>
              <a:rPr lang="en-US" altLang="ja-JP" sz="1500" dirty="0">
                <a:ea typeface="MS PGothic" panose="020B0600070205080204" pitchFamily="34" charset="-128"/>
              </a:rPr>
              <a:t>And he gave, as he spoke, a wrench that made me cry out. </a:t>
            </a:r>
          </a:p>
          <a:p>
            <a:pPr indent="0">
              <a:spcBef>
                <a:spcPts val="700"/>
              </a:spcBef>
            </a:pPr>
            <a:r>
              <a:rPr lang="en-US" altLang="ja-JP" sz="1500" dirty="0">
                <a:ea typeface="MS PGothic" panose="020B0600070205080204" pitchFamily="34" charset="-128"/>
              </a:rPr>
              <a:t>'Sir,' said I, 'it is for yourself I mean. The captain is not what he used to be. He sits with a drawn cutlass. Another gentleman…' </a:t>
            </a:r>
          </a:p>
          <a:p>
            <a:pPr indent="0">
              <a:spcBef>
                <a:spcPts val="700"/>
              </a:spcBef>
            </a:pPr>
            <a:r>
              <a:rPr lang="en-US" altLang="ja-JP" sz="1500" dirty="0">
                <a:ea typeface="MS PGothic" panose="020B0600070205080204" pitchFamily="34" charset="-128"/>
              </a:rPr>
              <a:t>'Come, now, march,' interrupted he, and I never heard a voice so cruel, and cold, and ugly as that blind man's. It cowed me more than the pain; I began to obey him at once, walking straight in at the door and towards the </a:t>
            </a:r>
            <a:r>
              <a:rPr lang="en-US" altLang="ja-JP" sz="1500" dirty="0" err="1">
                <a:ea typeface="MS PGothic" panose="020B0600070205080204" pitchFamily="34" charset="-128"/>
              </a:rPr>
              <a:t>parlour</a:t>
            </a:r>
            <a:r>
              <a:rPr lang="en-US" altLang="ja-JP" sz="1500" dirty="0">
                <a:ea typeface="MS PGothic" panose="020B0600070205080204" pitchFamily="34" charset="-128"/>
              </a:rPr>
              <a:t>, where our sick old buccaneer was sitting, dazed with rum. The blind man clung close to me, holding me in one iron fist, and leaning almost more of his weight on me than I could carry. 'Lead me straight up to him, and when I'm in view, cry out, "Here's a friend for you, Bill." If you don't, I'll do this…' and with that he gave me a twitch that I thought would have made me faint. Between this and that, I was so utterly terrified of the blind beggar that I forgot my terror of the captain, and as I opened the </a:t>
            </a:r>
            <a:r>
              <a:rPr lang="en-US" altLang="ja-JP" sz="1500" dirty="0" err="1">
                <a:ea typeface="MS PGothic" panose="020B0600070205080204" pitchFamily="34" charset="-128"/>
              </a:rPr>
              <a:t>parlour</a:t>
            </a:r>
            <a:r>
              <a:rPr lang="en-US" altLang="ja-JP" sz="1500" dirty="0">
                <a:ea typeface="MS PGothic" panose="020B0600070205080204" pitchFamily="34" charset="-128"/>
              </a:rPr>
              <a:t> door, cried out the words he had ordered in a trembling voice. </a:t>
            </a:r>
          </a:p>
        </p:txBody>
      </p:sp>
      <p:sp>
        <p:nvSpPr>
          <p:cNvPr id="10" name="Subtitle 2">
            <a:extLst>
              <a:ext uri="{FF2B5EF4-FFF2-40B4-BE49-F238E27FC236}">
                <a16:creationId xmlns:a16="http://schemas.microsoft.com/office/drawing/2014/main" id="{3B1AB85B-4171-EE45-969D-89027ED0BCEF}"/>
              </a:ext>
            </a:extLst>
          </p:cNvPr>
          <p:cNvSpPr txBox="1">
            <a:spLocks/>
          </p:cNvSpPr>
          <p:nvPr/>
        </p:nvSpPr>
        <p:spPr>
          <a:xfrm>
            <a:off x="0" y="836636"/>
            <a:ext cx="12192000" cy="4250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000" b="1" dirty="0">
                <a:solidFill>
                  <a:srgbClr val="0070C0"/>
                </a:solidFill>
                <a:latin typeface="Comic Sans MS" panose="030F0902030302020204" pitchFamily="66" charset="0"/>
              </a:rPr>
              <a:t>Identify where dialogue has been integrated with description to reveal the characters</a:t>
            </a:r>
          </a:p>
        </p:txBody>
      </p:sp>
      <p:sp>
        <p:nvSpPr>
          <p:cNvPr id="2" name="Rectangle 9">
            <a:extLst>
              <a:ext uri="{FF2B5EF4-FFF2-40B4-BE49-F238E27FC236}">
                <a16:creationId xmlns:a16="http://schemas.microsoft.com/office/drawing/2014/main" id="{EB98F0D1-5260-88DB-7ADE-919066FFEC29}"/>
              </a:ext>
            </a:extLst>
          </p:cNvPr>
          <p:cNvSpPr>
            <a:spLocks noChangeArrowheads="1"/>
          </p:cNvSpPr>
          <p:nvPr/>
        </p:nvSpPr>
        <p:spPr bwMode="auto">
          <a:xfrm>
            <a:off x="882183" y="1436783"/>
            <a:ext cx="10427631" cy="4688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US" altLang="ja-JP" sz="1500" dirty="0">
                <a:solidFill>
                  <a:srgbClr val="414042"/>
                </a:solidFill>
                <a:ea typeface="MS PGothic" panose="020B0600070205080204" pitchFamily="34" charset="-128"/>
              </a:rPr>
              <a:t>'I hear a voice,' said he, 'a young voice. Will you give me your hand, my kind, young friend, and lead me in?' </a:t>
            </a:r>
          </a:p>
          <a:p>
            <a:pPr indent="0">
              <a:spcBef>
                <a:spcPts val="700"/>
              </a:spcBef>
            </a:pPr>
            <a:r>
              <a:rPr lang="en-US" altLang="ja-JP" sz="1500" dirty="0">
                <a:solidFill>
                  <a:srgbClr val="414042"/>
                </a:solidFill>
                <a:ea typeface="MS PGothic" panose="020B0600070205080204" pitchFamily="34" charset="-128"/>
              </a:rPr>
              <a:t>I held out my hand, and the horrible, soft-spoken, eyeless creature </a:t>
            </a:r>
            <a:r>
              <a:rPr lang="en-US" altLang="ja-JP" sz="1500" dirty="0">
                <a:solidFill>
                  <a:srgbClr val="39AB47"/>
                </a:solidFill>
                <a:ea typeface="MS PGothic" panose="020B0600070205080204" pitchFamily="34" charset="-128"/>
              </a:rPr>
              <a:t>gripped it in a moment like a vice. I was so much startled</a:t>
            </a:r>
            <a:r>
              <a:rPr lang="en-US" altLang="ja-JP" sz="1500" dirty="0">
                <a:solidFill>
                  <a:srgbClr val="0070C0"/>
                </a:solidFill>
                <a:ea typeface="MS PGothic" panose="020B0600070205080204" pitchFamily="34" charset="-128"/>
              </a:rPr>
              <a:t> </a:t>
            </a:r>
            <a:r>
              <a:rPr lang="en-US" altLang="ja-JP" sz="1500" dirty="0">
                <a:solidFill>
                  <a:srgbClr val="414042"/>
                </a:solidFill>
                <a:ea typeface="MS PGothic" panose="020B0600070205080204" pitchFamily="34" charset="-128"/>
              </a:rPr>
              <a:t>that I struggled to withdraw; the blind man pulled me close up to him with a single action of his arm. </a:t>
            </a:r>
          </a:p>
          <a:p>
            <a:pPr indent="0">
              <a:spcBef>
                <a:spcPts val="700"/>
              </a:spcBef>
            </a:pPr>
            <a:r>
              <a:rPr lang="en-US" altLang="ja-JP" sz="1500" dirty="0">
                <a:solidFill>
                  <a:srgbClr val="39AB47"/>
                </a:solidFill>
                <a:ea typeface="MS PGothic" panose="020B0600070205080204" pitchFamily="34" charset="-128"/>
              </a:rPr>
              <a:t>'Now, boy,'</a:t>
            </a:r>
            <a:r>
              <a:rPr lang="en-US" altLang="ja-JP" sz="1500" dirty="0">
                <a:solidFill>
                  <a:srgbClr val="414042"/>
                </a:solidFill>
                <a:ea typeface="MS PGothic" panose="020B0600070205080204" pitchFamily="34" charset="-128"/>
              </a:rPr>
              <a:t> he said, '</a:t>
            </a:r>
            <a:r>
              <a:rPr lang="en-US" altLang="ja-JP" sz="1500" dirty="0">
                <a:solidFill>
                  <a:srgbClr val="39AB47"/>
                </a:solidFill>
                <a:ea typeface="MS PGothic" panose="020B0600070205080204" pitchFamily="34" charset="-128"/>
              </a:rPr>
              <a:t>take</a:t>
            </a:r>
            <a:r>
              <a:rPr lang="en-US" altLang="ja-JP" sz="1500" dirty="0">
                <a:solidFill>
                  <a:srgbClr val="414042"/>
                </a:solidFill>
                <a:ea typeface="MS PGothic" panose="020B0600070205080204" pitchFamily="34" charset="-128"/>
              </a:rPr>
              <a:t> me in to the captain.' </a:t>
            </a:r>
          </a:p>
          <a:p>
            <a:pPr indent="0">
              <a:spcBef>
                <a:spcPts val="700"/>
              </a:spcBef>
            </a:pPr>
            <a:r>
              <a:rPr lang="en-US" altLang="ja-JP" sz="1500" dirty="0">
                <a:solidFill>
                  <a:srgbClr val="414042"/>
                </a:solidFill>
                <a:ea typeface="MS PGothic" panose="020B0600070205080204" pitchFamily="34" charset="-128"/>
              </a:rPr>
              <a:t>'Sir,' said I, 'upon my word </a:t>
            </a:r>
            <a:r>
              <a:rPr lang="en-US" altLang="ja-JP" sz="1500" dirty="0">
                <a:solidFill>
                  <a:srgbClr val="39AB47"/>
                </a:solidFill>
                <a:ea typeface="MS PGothic" panose="020B0600070205080204" pitchFamily="34" charset="-128"/>
              </a:rPr>
              <a:t>I dare not</a:t>
            </a:r>
            <a:r>
              <a:rPr lang="en-US" altLang="ja-JP" sz="1500" dirty="0">
                <a:solidFill>
                  <a:srgbClr val="414042"/>
                </a:solidFill>
                <a:ea typeface="MS PGothic" panose="020B0600070205080204" pitchFamily="34" charset="-128"/>
              </a:rPr>
              <a:t>.' </a:t>
            </a:r>
          </a:p>
          <a:p>
            <a:pPr indent="0">
              <a:spcBef>
                <a:spcPts val="700"/>
              </a:spcBef>
            </a:pPr>
            <a:r>
              <a:rPr lang="en-US" altLang="ja-JP" sz="1500" dirty="0">
                <a:solidFill>
                  <a:srgbClr val="414042"/>
                </a:solidFill>
                <a:ea typeface="MS PGothic" panose="020B0600070205080204" pitchFamily="34" charset="-128"/>
              </a:rPr>
              <a:t>'Oh,' he </a:t>
            </a:r>
            <a:r>
              <a:rPr lang="en-US" altLang="ja-JP" sz="1500" dirty="0">
                <a:solidFill>
                  <a:srgbClr val="39AB47"/>
                </a:solidFill>
                <a:ea typeface="MS PGothic" panose="020B0600070205080204" pitchFamily="34" charset="-128"/>
              </a:rPr>
              <a:t>sneered</a:t>
            </a:r>
            <a:r>
              <a:rPr lang="en-US" altLang="ja-JP" sz="1500" dirty="0">
                <a:solidFill>
                  <a:srgbClr val="414042"/>
                </a:solidFill>
                <a:ea typeface="MS PGothic" panose="020B0600070205080204" pitchFamily="34" charset="-128"/>
              </a:rPr>
              <a:t>, 'that's it! </a:t>
            </a:r>
            <a:r>
              <a:rPr lang="en-US" altLang="ja-JP" sz="1500" dirty="0">
                <a:solidFill>
                  <a:srgbClr val="39AB47"/>
                </a:solidFill>
                <a:ea typeface="MS PGothic" panose="020B0600070205080204" pitchFamily="34" charset="-128"/>
              </a:rPr>
              <a:t>Take me in straight, or I'll break your arm.</a:t>
            </a:r>
            <a:r>
              <a:rPr lang="en-US" altLang="ja-JP" sz="1500" dirty="0">
                <a:solidFill>
                  <a:srgbClr val="414042"/>
                </a:solidFill>
                <a:ea typeface="MS PGothic" panose="020B0600070205080204" pitchFamily="34" charset="-128"/>
              </a:rPr>
              <a:t>' </a:t>
            </a:r>
          </a:p>
          <a:p>
            <a:pPr indent="0">
              <a:spcBef>
                <a:spcPts val="700"/>
              </a:spcBef>
            </a:pPr>
            <a:r>
              <a:rPr lang="en-US" altLang="ja-JP" sz="1500" dirty="0">
                <a:solidFill>
                  <a:srgbClr val="414042"/>
                </a:solidFill>
                <a:ea typeface="MS PGothic" panose="020B0600070205080204" pitchFamily="34" charset="-128"/>
              </a:rPr>
              <a:t>And </a:t>
            </a:r>
            <a:r>
              <a:rPr lang="en-US" altLang="ja-JP" sz="1500" dirty="0">
                <a:solidFill>
                  <a:srgbClr val="39AB47"/>
                </a:solidFill>
                <a:ea typeface="MS PGothic" panose="020B0600070205080204" pitchFamily="34" charset="-128"/>
              </a:rPr>
              <a:t>he gave, as he spoke, a wrench</a:t>
            </a:r>
            <a:r>
              <a:rPr lang="en-US" altLang="ja-JP" sz="1500" dirty="0">
                <a:solidFill>
                  <a:srgbClr val="0070C0"/>
                </a:solidFill>
                <a:ea typeface="MS PGothic" panose="020B0600070205080204" pitchFamily="34" charset="-128"/>
              </a:rPr>
              <a:t> </a:t>
            </a:r>
            <a:r>
              <a:rPr lang="en-US" altLang="ja-JP" sz="1500" dirty="0">
                <a:solidFill>
                  <a:srgbClr val="414042"/>
                </a:solidFill>
                <a:ea typeface="MS PGothic" panose="020B0600070205080204" pitchFamily="34" charset="-128"/>
              </a:rPr>
              <a:t>that</a:t>
            </a:r>
            <a:r>
              <a:rPr lang="en-US" altLang="ja-JP" sz="1500" dirty="0">
                <a:solidFill>
                  <a:srgbClr val="0070C0"/>
                </a:solidFill>
                <a:ea typeface="MS PGothic" panose="020B0600070205080204" pitchFamily="34" charset="-128"/>
              </a:rPr>
              <a:t> </a:t>
            </a:r>
            <a:r>
              <a:rPr lang="en-US" altLang="ja-JP" sz="1500" dirty="0">
                <a:solidFill>
                  <a:srgbClr val="39AB47"/>
                </a:solidFill>
                <a:ea typeface="MS PGothic" panose="020B0600070205080204" pitchFamily="34" charset="-128"/>
              </a:rPr>
              <a:t>made me cry out</a:t>
            </a:r>
            <a:r>
              <a:rPr lang="en-US" altLang="ja-JP" sz="1500" dirty="0">
                <a:solidFill>
                  <a:srgbClr val="414042"/>
                </a:solidFill>
                <a:ea typeface="MS PGothic" panose="020B0600070205080204" pitchFamily="34" charset="-128"/>
              </a:rPr>
              <a:t>. </a:t>
            </a:r>
          </a:p>
          <a:p>
            <a:pPr indent="0">
              <a:spcBef>
                <a:spcPts val="700"/>
              </a:spcBef>
            </a:pPr>
            <a:r>
              <a:rPr lang="en-US" altLang="ja-JP" sz="1500" dirty="0">
                <a:solidFill>
                  <a:srgbClr val="414042"/>
                </a:solidFill>
                <a:ea typeface="MS PGothic" panose="020B0600070205080204" pitchFamily="34" charset="-128"/>
              </a:rPr>
              <a:t>'Sir,' said I, 'it is for yourself I mean. The captain is not what he used to be. He sits with a drawn cutlass. Another gentleman…' </a:t>
            </a:r>
          </a:p>
          <a:p>
            <a:pPr indent="0">
              <a:spcBef>
                <a:spcPts val="700"/>
              </a:spcBef>
            </a:pPr>
            <a:r>
              <a:rPr lang="en-US" altLang="ja-JP" sz="1500" dirty="0">
                <a:solidFill>
                  <a:srgbClr val="414042"/>
                </a:solidFill>
                <a:ea typeface="MS PGothic" panose="020B0600070205080204" pitchFamily="34" charset="-128"/>
              </a:rPr>
              <a:t>'Come, now, </a:t>
            </a:r>
            <a:r>
              <a:rPr lang="en-US" altLang="ja-JP" sz="1500" dirty="0">
                <a:solidFill>
                  <a:srgbClr val="39AB47"/>
                </a:solidFill>
                <a:ea typeface="MS PGothic" panose="020B0600070205080204" pitchFamily="34" charset="-128"/>
              </a:rPr>
              <a:t>march,' interrupted</a:t>
            </a:r>
            <a:r>
              <a:rPr lang="en-US" altLang="ja-JP" sz="1500" dirty="0">
                <a:solidFill>
                  <a:srgbClr val="414042"/>
                </a:solidFill>
                <a:ea typeface="MS PGothic" panose="020B0600070205080204" pitchFamily="34" charset="-128"/>
              </a:rPr>
              <a:t> he, and I never heard </a:t>
            </a:r>
            <a:r>
              <a:rPr lang="en-US" altLang="ja-JP" sz="1500" dirty="0">
                <a:solidFill>
                  <a:srgbClr val="39AB47"/>
                </a:solidFill>
                <a:ea typeface="MS PGothic" panose="020B0600070205080204" pitchFamily="34" charset="-128"/>
              </a:rPr>
              <a:t>a voice so cruel, and cold, and ugly</a:t>
            </a:r>
            <a:r>
              <a:rPr lang="en-US" altLang="ja-JP" sz="1500" dirty="0">
                <a:solidFill>
                  <a:srgbClr val="0070C0"/>
                </a:solidFill>
                <a:ea typeface="MS PGothic" panose="020B0600070205080204" pitchFamily="34" charset="-128"/>
              </a:rPr>
              <a:t> </a:t>
            </a:r>
            <a:r>
              <a:rPr lang="en-US" altLang="ja-JP" sz="1500" dirty="0">
                <a:solidFill>
                  <a:srgbClr val="414042"/>
                </a:solidFill>
                <a:ea typeface="MS PGothic" panose="020B0600070205080204" pitchFamily="34" charset="-128"/>
              </a:rPr>
              <a:t>as that blind man's. It </a:t>
            </a:r>
            <a:r>
              <a:rPr lang="en-US" altLang="ja-JP" sz="1500" dirty="0">
                <a:solidFill>
                  <a:srgbClr val="39AB47"/>
                </a:solidFill>
                <a:ea typeface="MS PGothic" panose="020B0600070205080204" pitchFamily="34" charset="-128"/>
              </a:rPr>
              <a:t>cowed</a:t>
            </a:r>
            <a:r>
              <a:rPr lang="en-US" altLang="ja-JP" sz="1500" dirty="0">
                <a:solidFill>
                  <a:srgbClr val="414042"/>
                </a:solidFill>
                <a:ea typeface="MS PGothic" panose="020B0600070205080204" pitchFamily="34" charset="-128"/>
              </a:rPr>
              <a:t> me more than the pain;</a:t>
            </a:r>
            <a:r>
              <a:rPr lang="en-US" altLang="ja-JP" sz="1500" dirty="0">
                <a:solidFill>
                  <a:srgbClr val="0070C0"/>
                </a:solidFill>
                <a:ea typeface="MS PGothic" panose="020B0600070205080204" pitchFamily="34" charset="-128"/>
              </a:rPr>
              <a:t> </a:t>
            </a:r>
            <a:r>
              <a:rPr lang="en-US" altLang="ja-JP" sz="1500" dirty="0">
                <a:solidFill>
                  <a:srgbClr val="39AB47"/>
                </a:solidFill>
                <a:ea typeface="MS PGothic" panose="020B0600070205080204" pitchFamily="34" charset="-128"/>
              </a:rPr>
              <a:t>I began to obey him at once</a:t>
            </a:r>
            <a:r>
              <a:rPr lang="en-US" altLang="ja-JP" sz="1500" dirty="0">
                <a:solidFill>
                  <a:srgbClr val="414042"/>
                </a:solidFill>
                <a:ea typeface="MS PGothic" panose="020B0600070205080204" pitchFamily="34" charset="-128"/>
              </a:rPr>
              <a:t>, walking straight in at the door and towards the </a:t>
            </a:r>
            <a:r>
              <a:rPr lang="en-US" altLang="ja-JP" sz="1500" dirty="0" err="1">
                <a:solidFill>
                  <a:srgbClr val="414042"/>
                </a:solidFill>
                <a:ea typeface="MS PGothic" panose="020B0600070205080204" pitchFamily="34" charset="-128"/>
              </a:rPr>
              <a:t>parlour</a:t>
            </a:r>
            <a:r>
              <a:rPr lang="en-US" altLang="ja-JP" sz="1500" dirty="0">
                <a:solidFill>
                  <a:srgbClr val="414042"/>
                </a:solidFill>
                <a:ea typeface="MS PGothic" panose="020B0600070205080204" pitchFamily="34" charset="-128"/>
              </a:rPr>
              <a:t>, where our sick old buccaneer was sitting, dazed with rum. The blind man clung close to me, holding me in </a:t>
            </a:r>
            <a:r>
              <a:rPr lang="en-US" altLang="ja-JP" sz="1500" dirty="0">
                <a:solidFill>
                  <a:srgbClr val="39AB47"/>
                </a:solidFill>
                <a:ea typeface="MS PGothic" panose="020B0600070205080204" pitchFamily="34" charset="-128"/>
              </a:rPr>
              <a:t>one iron fist</a:t>
            </a:r>
            <a:r>
              <a:rPr lang="en-US" altLang="ja-JP" sz="1500" dirty="0">
                <a:solidFill>
                  <a:srgbClr val="414042"/>
                </a:solidFill>
                <a:ea typeface="MS PGothic" panose="020B0600070205080204" pitchFamily="34" charset="-128"/>
              </a:rPr>
              <a:t>, and leaning almost more of his weight on me than I could carry. 'Lead me straight up to him, and when I'm in view, cry out, "Here's a friend for you, Bill." If you don't, I'll do this…' and with that </a:t>
            </a:r>
            <a:r>
              <a:rPr lang="en-US" altLang="ja-JP" sz="1500" dirty="0">
                <a:solidFill>
                  <a:srgbClr val="39AB47"/>
                </a:solidFill>
                <a:ea typeface="MS PGothic" panose="020B0600070205080204" pitchFamily="34" charset="-128"/>
              </a:rPr>
              <a:t>he gave me a twitch</a:t>
            </a:r>
            <a:r>
              <a:rPr lang="en-US" altLang="ja-JP" sz="1500" dirty="0">
                <a:solidFill>
                  <a:srgbClr val="0070C0"/>
                </a:solidFill>
                <a:ea typeface="MS PGothic" panose="020B0600070205080204" pitchFamily="34" charset="-128"/>
              </a:rPr>
              <a:t> </a:t>
            </a:r>
            <a:r>
              <a:rPr lang="en-US" altLang="ja-JP" sz="1500" dirty="0">
                <a:solidFill>
                  <a:srgbClr val="414042"/>
                </a:solidFill>
                <a:ea typeface="MS PGothic" panose="020B0600070205080204" pitchFamily="34" charset="-128"/>
              </a:rPr>
              <a:t>that </a:t>
            </a:r>
            <a:r>
              <a:rPr lang="en-US" altLang="ja-JP" sz="1500" dirty="0">
                <a:solidFill>
                  <a:srgbClr val="39AB47"/>
                </a:solidFill>
                <a:ea typeface="MS PGothic" panose="020B0600070205080204" pitchFamily="34" charset="-128"/>
              </a:rPr>
              <a:t>I thought would have made me faint</a:t>
            </a:r>
            <a:r>
              <a:rPr lang="en-US" altLang="ja-JP" sz="1500" dirty="0">
                <a:solidFill>
                  <a:srgbClr val="414042"/>
                </a:solidFill>
                <a:ea typeface="MS PGothic" panose="020B0600070205080204" pitchFamily="34" charset="-128"/>
              </a:rPr>
              <a:t>. Between this and that, </a:t>
            </a:r>
            <a:r>
              <a:rPr lang="en-US" altLang="ja-JP" sz="1500" dirty="0">
                <a:solidFill>
                  <a:srgbClr val="39AB47"/>
                </a:solidFill>
                <a:ea typeface="MS PGothic" panose="020B0600070205080204" pitchFamily="34" charset="-128"/>
              </a:rPr>
              <a:t>I was so utterly terrified </a:t>
            </a:r>
            <a:r>
              <a:rPr lang="en-US" altLang="ja-JP" sz="1500" dirty="0">
                <a:solidFill>
                  <a:srgbClr val="414042"/>
                </a:solidFill>
                <a:ea typeface="MS PGothic" panose="020B0600070205080204" pitchFamily="34" charset="-128"/>
              </a:rPr>
              <a:t>of the blind beggar that I forgot my terror of the captain, and as I opened the </a:t>
            </a:r>
            <a:r>
              <a:rPr lang="en-US" altLang="ja-JP" sz="1500" dirty="0" err="1">
                <a:solidFill>
                  <a:srgbClr val="414042"/>
                </a:solidFill>
                <a:ea typeface="MS PGothic" panose="020B0600070205080204" pitchFamily="34" charset="-128"/>
              </a:rPr>
              <a:t>parlour</a:t>
            </a:r>
            <a:r>
              <a:rPr lang="en-US" altLang="ja-JP" sz="1500" dirty="0">
                <a:solidFill>
                  <a:srgbClr val="414042"/>
                </a:solidFill>
                <a:ea typeface="MS PGothic" panose="020B0600070205080204" pitchFamily="34" charset="-128"/>
              </a:rPr>
              <a:t> door, cried out the words he had ordered in a </a:t>
            </a:r>
            <a:r>
              <a:rPr lang="en-US" altLang="ja-JP" sz="1500" dirty="0">
                <a:solidFill>
                  <a:srgbClr val="39AB47"/>
                </a:solidFill>
                <a:ea typeface="MS PGothic" panose="020B0600070205080204" pitchFamily="34" charset="-128"/>
              </a:rPr>
              <a:t>trembling voice</a:t>
            </a:r>
            <a:r>
              <a:rPr lang="en-US" altLang="ja-JP" sz="1500" dirty="0">
                <a:solidFill>
                  <a:srgbClr val="414042"/>
                </a:solidFill>
                <a:ea typeface="MS PGothic" panose="020B0600070205080204" pitchFamily="34" charset="-128"/>
              </a:rPr>
              <a:t>. </a:t>
            </a:r>
          </a:p>
        </p:txBody>
      </p:sp>
      <p:sp>
        <p:nvSpPr>
          <p:cNvPr id="3" name="TextBox 2">
            <a:extLst>
              <a:ext uri="{FF2B5EF4-FFF2-40B4-BE49-F238E27FC236}">
                <a16:creationId xmlns:a16="http://schemas.microsoft.com/office/drawing/2014/main" id="{C71DAD91-4E17-3009-C2F9-08B3361438B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40</a:t>
            </a:r>
            <a:endParaRPr lang="en-GB" sz="1200" dirty="0"/>
          </a:p>
        </p:txBody>
      </p:sp>
    </p:spTree>
    <p:extLst>
      <p:ext uri="{BB962C8B-B14F-4D97-AF65-F5344CB8AC3E}">
        <p14:creationId xmlns:p14="http://schemas.microsoft.com/office/powerpoint/2010/main" val="173536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2B9E585-E48D-CD4E-AD7E-ECCE2BA772BD}"/>
              </a:ext>
            </a:extLst>
          </p:cNvPr>
          <p:cNvSpPr>
            <a:spLocks noChangeArrowheads="1"/>
          </p:cNvSpPr>
          <p:nvPr/>
        </p:nvSpPr>
        <p:spPr bwMode="auto">
          <a:xfrm>
            <a:off x="0" y="579437"/>
            <a:ext cx="12192001" cy="89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GB" altLang="en-US" sz="2200" b="1" dirty="0">
                <a:solidFill>
                  <a:srgbClr val="0070C0"/>
                </a:solidFill>
              </a:rPr>
              <a:t>How has the author revealed information about the main characters (Blind Pew</a:t>
            </a:r>
            <a:br>
              <a:rPr lang="en-GB" altLang="en-US" sz="2200" b="1" dirty="0">
                <a:solidFill>
                  <a:srgbClr val="0070C0"/>
                </a:solidFill>
              </a:rPr>
            </a:br>
            <a:r>
              <a:rPr lang="en-GB" altLang="en-US" sz="2200" b="1" dirty="0">
                <a:solidFill>
                  <a:srgbClr val="0070C0"/>
                </a:solidFill>
              </a:rPr>
              <a:t>and Jim) through description, action and rhetorical questions?</a:t>
            </a:r>
          </a:p>
        </p:txBody>
      </p:sp>
      <p:sp>
        <p:nvSpPr>
          <p:cNvPr id="6" name="Rectangle 4">
            <a:extLst>
              <a:ext uri="{FF2B5EF4-FFF2-40B4-BE49-F238E27FC236}">
                <a16:creationId xmlns:a16="http://schemas.microsoft.com/office/drawing/2014/main" id="{E08BC0CB-3B98-6B46-8AA7-1552833CE9C4}"/>
              </a:ext>
            </a:extLst>
          </p:cNvPr>
          <p:cNvSpPr>
            <a:spLocks noChangeArrowheads="1"/>
          </p:cNvSpPr>
          <p:nvPr/>
        </p:nvSpPr>
        <p:spPr bwMode="auto">
          <a:xfrm>
            <a:off x="3761507" y="1568817"/>
            <a:ext cx="3990110" cy="439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200"/>
              </a:spcBef>
            </a:pPr>
            <a:r>
              <a:rPr lang="en-US" altLang="ja-JP" sz="1650" dirty="0">
                <a:solidFill>
                  <a:srgbClr val="414042"/>
                </a:solidFill>
                <a:ea typeface="MS PGothic" panose="020B0600070205080204" pitchFamily="34" charset="-128"/>
              </a:rPr>
              <a:t>'Come, now, </a:t>
            </a:r>
            <a:r>
              <a:rPr lang="en-US" altLang="ja-JP" sz="1650" dirty="0">
                <a:solidFill>
                  <a:srgbClr val="39AB47"/>
                </a:solidFill>
                <a:ea typeface="MS PGothic" panose="020B0600070205080204" pitchFamily="34" charset="-128"/>
              </a:rPr>
              <a:t>march</a:t>
            </a:r>
            <a:r>
              <a:rPr lang="en-US" altLang="ja-JP" sz="1650" dirty="0">
                <a:solidFill>
                  <a:srgbClr val="414042"/>
                </a:solidFill>
                <a:ea typeface="MS PGothic" panose="020B0600070205080204" pitchFamily="34" charset="-128"/>
              </a:rPr>
              <a:t>,' </a:t>
            </a:r>
            <a:r>
              <a:rPr lang="en-US" altLang="ja-JP" sz="1650" dirty="0">
                <a:solidFill>
                  <a:srgbClr val="39AB47"/>
                </a:solidFill>
                <a:ea typeface="MS PGothic" panose="020B0600070205080204" pitchFamily="34" charset="-128"/>
              </a:rPr>
              <a:t>interrupted</a:t>
            </a:r>
            <a:r>
              <a:rPr lang="en-US" altLang="ja-JP" sz="1650" dirty="0">
                <a:solidFill>
                  <a:srgbClr val="414042"/>
                </a:solidFill>
                <a:ea typeface="MS PGothic" panose="020B0600070205080204" pitchFamily="34" charset="-128"/>
              </a:rPr>
              <a:t> he, and I never heard </a:t>
            </a:r>
            <a:r>
              <a:rPr lang="en-US" altLang="ja-JP" sz="1650" dirty="0">
                <a:solidFill>
                  <a:srgbClr val="39AB47"/>
                </a:solidFill>
                <a:ea typeface="MS PGothic" panose="020B0600070205080204" pitchFamily="34" charset="-128"/>
              </a:rPr>
              <a:t>a voice so cruel, and cold, and ugly</a:t>
            </a:r>
            <a:r>
              <a:rPr lang="en-US" altLang="ja-JP" sz="1650" dirty="0">
                <a:solidFill>
                  <a:srgbClr val="414042"/>
                </a:solidFill>
                <a:ea typeface="MS PGothic" panose="020B0600070205080204" pitchFamily="34" charset="-128"/>
              </a:rPr>
              <a:t> as that blind man's. It </a:t>
            </a:r>
            <a:r>
              <a:rPr lang="en-US" altLang="ja-JP" sz="1650" dirty="0">
                <a:solidFill>
                  <a:srgbClr val="39AB47"/>
                </a:solidFill>
                <a:ea typeface="MS PGothic" panose="020B0600070205080204" pitchFamily="34" charset="-128"/>
              </a:rPr>
              <a:t>cowed</a:t>
            </a:r>
            <a:r>
              <a:rPr lang="en-US" altLang="ja-JP" sz="1650" dirty="0">
                <a:solidFill>
                  <a:srgbClr val="414042"/>
                </a:solidFill>
                <a:ea typeface="MS PGothic" panose="020B0600070205080204" pitchFamily="34" charset="-128"/>
              </a:rPr>
              <a:t> me more than the pain; I began to </a:t>
            </a:r>
            <a:r>
              <a:rPr lang="en-US" altLang="ja-JP" sz="1650" dirty="0">
                <a:solidFill>
                  <a:srgbClr val="39AB47"/>
                </a:solidFill>
                <a:ea typeface="MS PGothic" panose="020B0600070205080204" pitchFamily="34" charset="-128"/>
              </a:rPr>
              <a:t>obey</a:t>
            </a:r>
            <a:r>
              <a:rPr lang="en-US" altLang="ja-JP" sz="1650" dirty="0">
                <a:solidFill>
                  <a:srgbClr val="414042"/>
                </a:solidFill>
                <a:ea typeface="MS PGothic" panose="020B0600070205080204" pitchFamily="34" charset="-128"/>
              </a:rPr>
              <a:t> him at once, walking straight in at the door and towards the </a:t>
            </a:r>
            <a:r>
              <a:rPr lang="en-US" altLang="ja-JP" sz="1650" dirty="0" err="1">
                <a:solidFill>
                  <a:srgbClr val="414042"/>
                </a:solidFill>
                <a:ea typeface="MS PGothic" panose="020B0600070205080204" pitchFamily="34" charset="-128"/>
              </a:rPr>
              <a:t>parlour</a:t>
            </a:r>
            <a:r>
              <a:rPr lang="en-US" altLang="ja-JP" sz="1650" dirty="0">
                <a:solidFill>
                  <a:srgbClr val="414042"/>
                </a:solidFill>
                <a:ea typeface="MS PGothic" panose="020B0600070205080204" pitchFamily="34" charset="-128"/>
              </a:rPr>
              <a:t>, where our sick old buccaneer was sitting, </a:t>
            </a:r>
            <a:r>
              <a:rPr lang="en-US" altLang="ja-JP" sz="1650" dirty="0">
                <a:solidFill>
                  <a:srgbClr val="39AB47"/>
                </a:solidFill>
                <a:ea typeface="MS PGothic" panose="020B0600070205080204" pitchFamily="34" charset="-128"/>
              </a:rPr>
              <a:t>dazed with rum</a:t>
            </a:r>
            <a:r>
              <a:rPr lang="en-US" altLang="ja-JP" sz="1650" dirty="0">
                <a:solidFill>
                  <a:srgbClr val="414042"/>
                </a:solidFill>
                <a:ea typeface="MS PGothic" panose="020B0600070205080204" pitchFamily="34" charset="-128"/>
              </a:rPr>
              <a:t>. The blind man clung close to me, </a:t>
            </a:r>
            <a:r>
              <a:rPr lang="en-US" altLang="ja-JP" sz="1650" dirty="0">
                <a:solidFill>
                  <a:srgbClr val="39AB47"/>
                </a:solidFill>
                <a:ea typeface="MS PGothic" panose="020B0600070205080204" pitchFamily="34" charset="-128"/>
              </a:rPr>
              <a:t>holding me in one iron fist</a:t>
            </a:r>
            <a:r>
              <a:rPr lang="en-US" altLang="ja-JP" sz="1650" dirty="0">
                <a:solidFill>
                  <a:srgbClr val="414042"/>
                </a:solidFill>
                <a:ea typeface="MS PGothic" panose="020B0600070205080204" pitchFamily="34" charset="-128"/>
              </a:rPr>
              <a:t>, and leaning almost more of his weight on me than I could carry. </a:t>
            </a:r>
            <a:r>
              <a:rPr lang="en-US" altLang="ja-JP" sz="1650" dirty="0">
                <a:solidFill>
                  <a:srgbClr val="39AB47"/>
                </a:solidFill>
                <a:ea typeface="MS PGothic" panose="020B0600070205080204" pitchFamily="34" charset="-128"/>
              </a:rPr>
              <a:t>'Lead me straight up to him, and when I'm in view, cry out, "Here's a friend for you, Bill." If you don't, I'll do this…' and with that he gave me a twitch that I thought would have made me faint. </a:t>
            </a:r>
          </a:p>
        </p:txBody>
      </p:sp>
      <p:sp>
        <p:nvSpPr>
          <p:cNvPr id="7" name="Rectangle 6">
            <a:extLst>
              <a:ext uri="{FF2B5EF4-FFF2-40B4-BE49-F238E27FC236}">
                <a16:creationId xmlns:a16="http://schemas.microsoft.com/office/drawing/2014/main" id="{2DB47A99-B609-564D-8A4B-0A51791B258E}"/>
              </a:ext>
            </a:extLst>
          </p:cNvPr>
          <p:cNvSpPr/>
          <p:nvPr/>
        </p:nvSpPr>
        <p:spPr>
          <a:xfrm>
            <a:off x="814635" y="1599123"/>
            <a:ext cx="2600507" cy="122233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The words </a:t>
            </a:r>
            <a:r>
              <a:rPr lang="en-GB" altLang="en-US" sz="1300" dirty="0">
                <a:solidFill>
                  <a:srgbClr val="39AB47"/>
                </a:solidFill>
                <a:latin typeface="Comic Sans MS" panose="030F0902030302020204" pitchFamily="66" charset="0"/>
              </a:rPr>
              <a:t>march</a:t>
            </a:r>
            <a:r>
              <a:rPr lang="en-GB" altLang="en-US" sz="1300" dirty="0">
                <a:solidFill>
                  <a:srgbClr val="414042"/>
                </a:solidFill>
                <a:latin typeface="Comic Sans MS" panose="030F0902030302020204" pitchFamily="66" charset="0"/>
              </a:rPr>
              <a:t>, </a:t>
            </a:r>
            <a:r>
              <a:rPr lang="en-GB" altLang="en-US" sz="1300" dirty="0">
                <a:solidFill>
                  <a:srgbClr val="39AB47"/>
                </a:solidFill>
                <a:latin typeface="Comic Sans MS" panose="030F0902030302020204" pitchFamily="66" charset="0"/>
              </a:rPr>
              <a:t>interrupted</a:t>
            </a:r>
            <a:r>
              <a:rPr lang="en-GB" altLang="en-US" sz="1300" dirty="0">
                <a:solidFill>
                  <a:srgbClr val="414042"/>
                </a:solidFill>
                <a:latin typeface="Comic Sans MS" panose="030F0902030302020204" pitchFamily="66" charset="0"/>
              </a:rPr>
              <a:t> and </a:t>
            </a:r>
            <a:r>
              <a:rPr lang="en-GB" altLang="en-US" sz="1300" dirty="0">
                <a:solidFill>
                  <a:srgbClr val="39AB47"/>
                </a:solidFill>
                <a:latin typeface="Comic Sans MS" panose="030F0902030302020204" pitchFamily="66" charset="0"/>
              </a:rPr>
              <a:t>obey</a:t>
            </a:r>
            <a:r>
              <a:rPr lang="en-GB" altLang="en-US" sz="1300" dirty="0">
                <a:solidFill>
                  <a:srgbClr val="414042"/>
                </a:solidFill>
                <a:latin typeface="Comic Sans MS" panose="030F0902030302020204" pitchFamily="66" charset="0"/>
              </a:rPr>
              <a:t> suggest that Blind Pew is impatient and is used to people doing exactly what he tells them. </a:t>
            </a:r>
          </a:p>
        </p:txBody>
      </p:sp>
      <p:sp>
        <p:nvSpPr>
          <p:cNvPr id="8" name="Rectangle 7">
            <a:extLst>
              <a:ext uri="{FF2B5EF4-FFF2-40B4-BE49-F238E27FC236}">
                <a16:creationId xmlns:a16="http://schemas.microsoft.com/office/drawing/2014/main" id="{07EFF815-D41F-F04B-BDE7-BF71158EC635}"/>
              </a:ext>
            </a:extLst>
          </p:cNvPr>
          <p:cNvSpPr/>
          <p:nvPr/>
        </p:nvSpPr>
        <p:spPr>
          <a:xfrm>
            <a:off x="814635" y="2952925"/>
            <a:ext cx="2600507" cy="13955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Describing how Blind Pew was holding Jim by using a metaphor (iron fist) conveys a feeling of danger. Blind Pew is trying to intimidate Jim.    </a:t>
            </a:r>
          </a:p>
        </p:txBody>
      </p:sp>
      <p:sp>
        <p:nvSpPr>
          <p:cNvPr id="11" name="Rectangle 10">
            <a:extLst>
              <a:ext uri="{FF2B5EF4-FFF2-40B4-BE49-F238E27FC236}">
                <a16:creationId xmlns:a16="http://schemas.microsoft.com/office/drawing/2014/main" id="{9960E00F-1187-0146-B52A-A39370504388}"/>
              </a:ext>
            </a:extLst>
          </p:cNvPr>
          <p:cNvSpPr/>
          <p:nvPr/>
        </p:nvSpPr>
        <p:spPr>
          <a:xfrm>
            <a:off x="814635" y="4462935"/>
            <a:ext cx="2600507" cy="162079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Blind Pew gives Jim very specific instructions for what he should do and say. This is dialogue within dialogue. How has the author made it clear that this is a separate section of the dialogue?</a:t>
            </a:r>
          </a:p>
        </p:txBody>
      </p:sp>
      <p:sp>
        <p:nvSpPr>
          <p:cNvPr id="12" name="Rectangle 11">
            <a:extLst>
              <a:ext uri="{FF2B5EF4-FFF2-40B4-BE49-F238E27FC236}">
                <a16:creationId xmlns:a16="http://schemas.microsoft.com/office/drawing/2014/main" id="{80887043-3DA4-9147-8DA2-963271F96AD5}"/>
              </a:ext>
            </a:extLst>
          </p:cNvPr>
          <p:cNvSpPr/>
          <p:nvPr/>
        </p:nvSpPr>
        <p:spPr>
          <a:xfrm>
            <a:off x="8011487" y="1602885"/>
            <a:ext cx="3271653" cy="104390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Describing Blind Pew’s voice in this way helps us to read what he says in a menacing way and reveals his threatening nature.</a:t>
            </a:r>
          </a:p>
        </p:txBody>
      </p:sp>
      <p:sp>
        <p:nvSpPr>
          <p:cNvPr id="13" name="Rectangle 12">
            <a:extLst>
              <a:ext uri="{FF2B5EF4-FFF2-40B4-BE49-F238E27FC236}">
                <a16:creationId xmlns:a16="http://schemas.microsoft.com/office/drawing/2014/main" id="{57ED8A72-B5AE-2C49-A3B5-D62DAE66EC8A}"/>
              </a:ext>
            </a:extLst>
          </p:cNvPr>
          <p:cNvSpPr/>
          <p:nvPr/>
        </p:nvSpPr>
        <p:spPr>
          <a:xfrm>
            <a:off x="8011487" y="2821457"/>
            <a:ext cx="3271653" cy="8565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This short clause suggests that Jim is frightened of Blind Pew.</a:t>
            </a:r>
          </a:p>
        </p:txBody>
      </p:sp>
      <p:sp>
        <p:nvSpPr>
          <p:cNvPr id="14" name="Rectangle 13">
            <a:extLst>
              <a:ext uri="{FF2B5EF4-FFF2-40B4-BE49-F238E27FC236}">
                <a16:creationId xmlns:a16="http://schemas.microsoft.com/office/drawing/2014/main" id="{21DBB31B-4888-5643-BB38-E620FC279074}"/>
              </a:ext>
            </a:extLst>
          </p:cNvPr>
          <p:cNvSpPr/>
          <p:nvPr/>
        </p:nvSpPr>
        <p:spPr>
          <a:xfrm>
            <a:off x="8011487" y="3852643"/>
            <a:ext cx="3271654" cy="8565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This phrase describes the drunken state that Billy was in at this point in the story.</a:t>
            </a:r>
          </a:p>
        </p:txBody>
      </p:sp>
      <p:sp>
        <p:nvSpPr>
          <p:cNvPr id="15" name="Rectangle 14">
            <a:extLst>
              <a:ext uri="{FF2B5EF4-FFF2-40B4-BE49-F238E27FC236}">
                <a16:creationId xmlns:a16="http://schemas.microsoft.com/office/drawing/2014/main" id="{443BF3E8-337F-7649-A1B9-40A4017DC42A}"/>
              </a:ext>
            </a:extLst>
          </p:cNvPr>
          <p:cNvSpPr/>
          <p:nvPr/>
        </p:nvSpPr>
        <p:spPr>
          <a:xfrm>
            <a:off x="8011487" y="4878901"/>
            <a:ext cx="3271653" cy="118374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300" dirty="0">
                <a:solidFill>
                  <a:srgbClr val="414042"/>
                </a:solidFill>
                <a:latin typeface="Comic Sans MS" panose="030F0902030302020204" pitchFamily="66" charset="0"/>
              </a:rPr>
              <a:t>The use of a threat to hurt Jim (who is only an innocent young boy) reveals that Blind Pew will stop at nothing. It also tells us that he is more accustomed to dealing with hardened pirates.</a:t>
            </a:r>
          </a:p>
        </p:txBody>
      </p:sp>
      <p:cxnSp>
        <p:nvCxnSpPr>
          <p:cNvPr id="17" name="Straight Arrow Connector 16">
            <a:extLst>
              <a:ext uri="{FF2B5EF4-FFF2-40B4-BE49-F238E27FC236}">
                <a16:creationId xmlns:a16="http://schemas.microsoft.com/office/drawing/2014/main" id="{213D480D-CA32-1049-ABA3-63F5B1380A49}"/>
              </a:ext>
            </a:extLst>
          </p:cNvPr>
          <p:cNvCxnSpPr>
            <a:cxnSpLocks/>
            <a:stCxn id="8" idx="3"/>
          </p:cNvCxnSpPr>
          <p:nvPr/>
        </p:nvCxnSpPr>
        <p:spPr>
          <a:xfrm>
            <a:off x="3415142" y="3650675"/>
            <a:ext cx="432670" cy="334387"/>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BAFA7F1-3396-D644-BA3D-CF6398B6E1FF}"/>
              </a:ext>
            </a:extLst>
          </p:cNvPr>
          <p:cNvCxnSpPr>
            <a:cxnSpLocks/>
          </p:cNvCxnSpPr>
          <p:nvPr/>
        </p:nvCxnSpPr>
        <p:spPr>
          <a:xfrm flipH="1" flipV="1">
            <a:off x="7638655" y="2023740"/>
            <a:ext cx="380453" cy="7183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16EF950-9A6A-5046-8605-B79C94056764}"/>
              </a:ext>
            </a:extLst>
          </p:cNvPr>
          <p:cNvCxnSpPr>
            <a:cxnSpLocks/>
            <a:stCxn id="15" idx="1"/>
          </p:cNvCxnSpPr>
          <p:nvPr/>
        </p:nvCxnSpPr>
        <p:spPr>
          <a:xfrm flipH="1" flipV="1">
            <a:off x="7248089" y="5207396"/>
            <a:ext cx="763398" cy="26337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01DFB02-02C5-CF43-9E71-0E528905D3EC}"/>
              </a:ext>
            </a:extLst>
          </p:cNvPr>
          <p:cNvCxnSpPr>
            <a:cxnSpLocks/>
          </p:cNvCxnSpPr>
          <p:nvPr/>
        </p:nvCxnSpPr>
        <p:spPr>
          <a:xfrm>
            <a:off x="3415142" y="2549889"/>
            <a:ext cx="728729" cy="13146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A2F9CDA6-D2DE-834A-A110-F10D725A2077}"/>
              </a:ext>
            </a:extLst>
          </p:cNvPr>
          <p:cNvGrpSpPr/>
          <p:nvPr/>
        </p:nvGrpSpPr>
        <p:grpSpPr>
          <a:xfrm>
            <a:off x="3150187" y="1479327"/>
            <a:ext cx="2189294" cy="201193"/>
            <a:chOff x="3150187" y="1484613"/>
            <a:chExt cx="2189294" cy="201193"/>
          </a:xfrm>
        </p:grpSpPr>
        <p:cxnSp>
          <p:nvCxnSpPr>
            <p:cNvPr id="16" name="Straight Arrow Connector 15">
              <a:extLst>
                <a:ext uri="{FF2B5EF4-FFF2-40B4-BE49-F238E27FC236}">
                  <a16:creationId xmlns:a16="http://schemas.microsoft.com/office/drawing/2014/main" id="{A62FB9CF-7311-994A-8B7D-E9898D8B5C14}"/>
                </a:ext>
              </a:extLst>
            </p:cNvPr>
            <p:cNvCxnSpPr>
              <a:cxnSpLocks/>
            </p:cNvCxnSpPr>
            <p:nvPr/>
          </p:nvCxnSpPr>
          <p:spPr>
            <a:xfrm flipV="1">
              <a:off x="3150187" y="1497313"/>
              <a:ext cx="2189294" cy="107232"/>
            </a:xfrm>
            <a:prstGeom prst="bentConnector3">
              <a:avLst>
                <a:gd name="adj1" fmla="val -458"/>
              </a:avLst>
            </a:prstGeom>
            <a:ln w="2857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4F7FF7F-DC9C-A747-A856-20B9B4807C6D}"/>
                </a:ext>
              </a:extLst>
            </p:cNvPr>
            <p:cNvCxnSpPr/>
            <p:nvPr/>
          </p:nvCxnSpPr>
          <p:spPr>
            <a:xfrm flipV="1">
              <a:off x="5333131" y="1484613"/>
              <a:ext cx="0" cy="201193"/>
            </a:xfrm>
            <a:prstGeom prst="line">
              <a:avLst/>
            </a:prstGeom>
            <a:ln w="28575">
              <a:solidFill>
                <a:srgbClr val="0070C0"/>
              </a:solidFill>
              <a:headEnd type="triangl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1D681B96-B6E0-7042-8F56-F3809C045884}"/>
              </a:ext>
            </a:extLst>
          </p:cNvPr>
          <p:cNvGrpSpPr/>
          <p:nvPr/>
        </p:nvGrpSpPr>
        <p:grpSpPr>
          <a:xfrm>
            <a:off x="2282931" y="1410656"/>
            <a:ext cx="4188759" cy="201193"/>
            <a:chOff x="2380129" y="1410656"/>
            <a:chExt cx="4188759" cy="201193"/>
          </a:xfrm>
        </p:grpSpPr>
        <p:cxnSp>
          <p:nvCxnSpPr>
            <p:cNvPr id="57" name="Straight Arrow Connector 15">
              <a:extLst>
                <a:ext uri="{FF2B5EF4-FFF2-40B4-BE49-F238E27FC236}">
                  <a16:creationId xmlns:a16="http://schemas.microsoft.com/office/drawing/2014/main" id="{7C3654FC-3199-334E-971D-2D3594762C84}"/>
                </a:ext>
              </a:extLst>
            </p:cNvPr>
            <p:cNvCxnSpPr>
              <a:cxnSpLocks/>
            </p:cNvCxnSpPr>
            <p:nvPr/>
          </p:nvCxnSpPr>
          <p:spPr>
            <a:xfrm flipV="1">
              <a:off x="2380129" y="1422000"/>
              <a:ext cx="4188759" cy="175654"/>
            </a:xfrm>
            <a:prstGeom prst="bentConnector3">
              <a:avLst>
                <a:gd name="adj1" fmla="val 80"/>
              </a:avLst>
            </a:prstGeom>
            <a:ln w="2857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D21FDDD-A54C-7F49-AFC6-8C576D2F14E9}"/>
                </a:ext>
              </a:extLst>
            </p:cNvPr>
            <p:cNvCxnSpPr/>
            <p:nvPr/>
          </p:nvCxnSpPr>
          <p:spPr>
            <a:xfrm flipV="1">
              <a:off x="6562164" y="1410656"/>
              <a:ext cx="0" cy="201193"/>
            </a:xfrm>
            <a:prstGeom prst="line">
              <a:avLst/>
            </a:prstGeom>
            <a:ln w="28575">
              <a:solidFill>
                <a:srgbClr val="0070C0"/>
              </a:solidFill>
              <a:headEnd type="triangle"/>
            </a:ln>
          </p:spPr>
          <p:style>
            <a:lnRef idx="1">
              <a:schemeClr val="accent1"/>
            </a:lnRef>
            <a:fillRef idx="0">
              <a:schemeClr val="accent1"/>
            </a:fillRef>
            <a:effectRef idx="0">
              <a:schemeClr val="accent1"/>
            </a:effectRef>
            <a:fontRef idx="minor">
              <a:schemeClr val="tx1"/>
            </a:fontRef>
          </p:style>
        </p:cxnSp>
      </p:grpSp>
      <p:grpSp>
        <p:nvGrpSpPr>
          <p:cNvPr id="83" name="Group 82">
            <a:extLst>
              <a:ext uri="{FF2B5EF4-FFF2-40B4-BE49-F238E27FC236}">
                <a16:creationId xmlns:a16="http://schemas.microsoft.com/office/drawing/2014/main" id="{E2C6A1DD-A456-234E-8273-114CEECC834B}"/>
              </a:ext>
            </a:extLst>
          </p:cNvPr>
          <p:cNvGrpSpPr/>
          <p:nvPr/>
        </p:nvGrpSpPr>
        <p:grpSpPr>
          <a:xfrm>
            <a:off x="3415142" y="4378334"/>
            <a:ext cx="3225618" cy="880543"/>
            <a:chOff x="3415142" y="4378334"/>
            <a:chExt cx="3225618" cy="880543"/>
          </a:xfrm>
        </p:grpSpPr>
        <p:cxnSp>
          <p:nvCxnSpPr>
            <p:cNvPr id="18" name="Straight Arrow Connector 17">
              <a:extLst>
                <a:ext uri="{FF2B5EF4-FFF2-40B4-BE49-F238E27FC236}">
                  <a16:creationId xmlns:a16="http://schemas.microsoft.com/office/drawing/2014/main" id="{FF287755-6090-694F-905E-4E992496E808}"/>
                </a:ext>
              </a:extLst>
            </p:cNvPr>
            <p:cNvCxnSpPr>
              <a:cxnSpLocks/>
            </p:cNvCxnSpPr>
            <p:nvPr/>
          </p:nvCxnSpPr>
          <p:spPr>
            <a:xfrm flipV="1">
              <a:off x="3415142" y="4379939"/>
              <a:ext cx="3056548" cy="878938"/>
            </a:xfrm>
            <a:prstGeom prst="bentConnector3">
              <a:avLst>
                <a:gd name="adj1" fmla="val 8450"/>
              </a:avLst>
            </a:prstGeom>
            <a:ln w="2857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F7D8FA53-F341-0244-AB47-9267C685BAD0}"/>
                </a:ext>
              </a:extLst>
            </p:cNvPr>
            <p:cNvCxnSpPr>
              <a:cxnSpLocks/>
            </p:cNvCxnSpPr>
            <p:nvPr/>
          </p:nvCxnSpPr>
          <p:spPr>
            <a:xfrm>
              <a:off x="6468515" y="4378334"/>
              <a:ext cx="172245" cy="84601"/>
            </a:xfrm>
            <a:prstGeom prst="line">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3" name="Group 102">
            <a:extLst>
              <a:ext uri="{FF2B5EF4-FFF2-40B4-BE49-F238E27FC236}">
                <a16:creationId xmlns:a16="http://schemas.microsoft.com/office/drawing/2014/main" id="{E05154BE-1254-F842-92E2-A0EC7D5C9C69}"/>
              </a:ext>
            </a:extLst>
          </p:cNvPr>
          <p:cNvGrpSpPr/>
          <p:nvPr/>
        </p:nvGrpSpPr>
        <p:grpSpPr>
          <a:xfrm>
            <a:off x="7497202" y="2260919"/>
            <a:ext cx="507935" cy="815239"/>
            <a:chOff x="7497202" y="2260919"/>
            <a:chExt cx="507935" cy="815239"/>
          </a:xfrm>
        </p:grpSpPr>
        <p:cxnSp>
          <p:nvCxnSpPr>
            <p:cNvPr id="20" name="Straight Arrow Connector 19">
              <a:extLst>
                <a:ext uri="{FF2B5EF4-FFF2-40B4-BE49-F238E27FC236}">
                  <a16:creationId xmlns:a16="http://schemas.microsoft.com/office/drawing/2014/main" id="{B10D6018-298F-D842-B12E-BAAA5F17A2A7}"/>
                </a:ext>
              </a:extLst>
            </p:cNvPr>
            <p:cNvCxnSpPr>
              <a:cxnSpLocks/>
            </p:cNvCxnSpPr>
            <p:nvPr/>
          </p:nvCxnSpPr>
          <p:spPr>
            <a:xfrm rot="16200000" flipV="1">
              <a:off x="7271774" y="2486347"/>
              <a:ext cx="815239" cy="364384"/>
            </a:xfrm>
            <a:prstGeom prst="bentConnector3">
              <a:avLst>
                <a:gd name="adj1" fmla="val 100600"/>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C0BBC824-053B-7746-B9D5-D23825C775FD}"/>
                </a:ext>
              </a:extLst>
            </p:cNvPr>
            <p:cNvCxnSpPr>
              <a:cxnSpLocks/>
            </p:cNvCxnSpPr>
            <p:nvPr/>
          </p:nvCxnSpPr>
          <p:spPr>
            <a:xfrm>
              <a:off x="7847615" y="3072984"/>
              <a:ext cx="157522"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18" name="Group 117">
            <a:extLst>
              <a:ext uri="{FF2B5EF4-FFF2-40B4-BE49-F238E27FC236}">
                <a16:creationId xmlns:a16="http://schemas.microsoft.com/office/drawing/2014/main" id="{94C79084-CE61-6A41-BFC7-755B65ED62C7}"/>
              </a:ext>
            </a:extLst>
          </p:cNvPr>
          <p:cNvGrpSpPr/>
          <p:nvPr/>
        </p:nvGrpSpPr>
        <p:grpSpPr>
          <a:xfrm>
            <a:off x="5210175" y="3379102"/>
            <a:ext cx="2791787" cy="822145"/>
            <a:chOff x="5210175" y="3379102"/>
            <a:chExt cx="2791787" cy="822145"/>
          </a:xfrm>
        </p:grpSpPr>
        <p:cxnSp>
          <p:nvCxnSpPr>
            <p:cNvPr id="21" name="Straight Arrow Connector 20">
              <a:extLst>
                <a:ext uri="{FF2B5EF4-FFF2-40B4-BE49-F238E27FC236}">
                  <a16:creationId xmlns:a16="http://schemas.microsoft.com/office/drawing/2014/main" id="{2C20CF9A-4C8E-0845-8125-51917A5A8E97}"/>
                </a:ext>
              </a:extLst>
            </p:cNvPr>
            <p:cNvCxnSpPr>
              <a:cxnSpLocks/>
            </p:cNvCxnSpPr>
            <p:nvPr/>
          </p:nvCxnSpPr>
          <p:spPr>
            <a:xfrm rot="10800000">
              <a:off x="5435928" y="3379102"/>
              <a:ext cx="2566034" cy="822145"/>
            </a:xfrm>
            <a:prstGeom prst="bentConnector3">
              <a:avLst>
                <a:gd name="adj1" fmla="val 6685"/>
              </a:avLst>
            </a:prstGeom>
            <a:ln w="28575">
              <a:solidFill>
                <a:srgbClr val="0070C0"/>
              </a:solidFill>
              <a:tailEnd type="none"/>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0C60FE78-CC72-5E43-977A-0A26932021FC}"/>
                </a:ext>
              </a:extLst>
            </p:cNvPr>
            <p:cNvCxnSpPr>
              <a:cxnSpLocks/>
            </p:cNvCxnSpPr>
            <p:nvPr/>
          </p:nvCxnSpPr>
          <p:spPr>
            <a:xfrm flipH="1">
              <a:off x="5210175" y="3379102"/>
              <a:ext cx="228927" cy="49898"/>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38C0A5D4-A311-6E49-B302-89640F19D19A}"/>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41</a:t>
            </a:r>
            <a:endParaRPr lang="en-GB" sz="1200" dirty="0"/>
          </a:p>
        </p:txBody>
      </p:sp>
    </p:spTree>
    <p:extLst>
      <p:ext uri="{BB962C8B-B14F-4D97-AF65-F5344CB8AC3E}">
        <p14:creationId xmlns:p14="http://schemas.microsoft.com/office/powerpoint/2010/main" val="84594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par>
                                <p:cTn id="11" presetID="22" presetClass="entr" presetSubtype="8"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8" fill="hold"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0"/>
                            </p:stCondLst>
                            <p:childTnLst>
                              <p:par>
                                <p:cTn id="22" presetID="2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22" presetClass="entr" presetSubtype="8" fill="hold" nodeType="with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left)">
                                      <p:cBhvr>
                                        <p:cTn id="31" dur="500"/>
                                        <p:tgtEl>
                                          <p:spTgt spid="8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par>
                          <p:cTn id="36" fill="hold">
                            <p:stCondLst>
                              <p:cond delay="0"/>
                            </p:stCondLst>
                            <p:childTnLst>
                              <p:par>
                                <p:cTn id="37" presetID="2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par>
                                <p:cTn id="44" presetID="22" presetClass="entr" presetSubtype="2" fill="hold" nodeType="with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wipe(right)">
                                      <p:cBhvr>
                                        <p:cTn id="46" dur="500"/>
                                        <p:tgtEl>
                                          <p:spTgt spid="103"/>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par>
                                <p:cTn id="51" presetID="10" presetClass="entr" presetSubtype="0" fill="hold" nodeType="with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fade">
                                      <p:cBhvr>
                                        <p:cTn id="53" dur="500"/>
                                        <p:tgtEl>
                                          <p:spTgt spid="11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childTnLst>
                          </p:cTn>
                        </p:par>
                        <p:par>
                          <p:cTn id="58" fill="hold">
                            <p:stCondLst>
                              <p:cond delay="0"/>
                            </p:stCondLst>
                            <p:childTnLst>
                              <p:par>
                                <p:cTn id="59" presetID="22" presetClass="entr" presetSubtype="2"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right)">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F5793A-B25C-CF4E-8CEC-63E9812F8FF5}"/>
              </a:ext>
            </a:extLst>
          </p:cNvPr>
          <p:cNvSpPr txBox="1"/>
          <p:nvPr/>
        </p:nvSpPr>
        <p:spPr>
          <a:xfrm>
            <a:off x="1485900" y="-1384300"/>
            <a:ext cx="184731" cy="369332"/>
          </a:xfrm>
          <a:prstGeom prst="rect">
            <a:avLst/>
          </a:prstGeom>
          <a:noFill/>
        </p:spPr>
        <p:txBody>
          <a:bodyPr wrap="none" rtlCol="0">
            <a:spAutoFit/>
          </a:bodyPr>
          <a:lstStyle/>
          <a:p>
            <a:endParaRPr lang="en-US" dirty="0"/>
          </a:p>
        </p:txBody>
      </p:sp>
      <p:sp>
        <p:nvSpPr>
          <p:cNvPr id="25" name="Subtitle 2">
            <a:extLst>
              <a:ext uri="{FF2B5EF4-FFF2-40B4-BE49-F238E27FC236}">
                <a16:creationId xmlns:a16="http://schemas.microsoft.com/office/drawing/2014/main" id="{7C3D4118-062A-2746-A519-0E9E85FAE552}"/>
              </a:ext>
            </a:extLst>
          </p:cNvPr>
          <p:cNvSpPr txBox="1">
            <a:spLocks/>
          </p:cNvSpPr>
          <p:nvPr/>
        </p:nvSpPr>
        <p:spPr>
          <a:xfrm>
            <a:off x="0" y="5023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6" name="Group 25">
            <a:extLst>
              <a:ext uri="{FF2B5EF4-FFF2-40B4-BE49-F238E27FC236}">
                <a16:creationId xmlns:a16="http://schemas.microsoft.com/office/drawing/2014/main" id="{C10FA1C1-C3F8-A24C-90C6-53AF54DA2109}"/>
              </a:ext>
            </a:extLst>
          </p:cNvPr>
          <p:cNvGrpSpPr/>
          <p:nvPr/>
        </p:nvGrpSpPr>
        <p:grpSpPr>
          <a:xfrm>
            <a:off x="779911" y="1140182"/>
            <a:ext cx="10613572" cy="1628600"/>
            <a:chOff x="391885" y="1273683"/>
            <a:chExt cx="11376527" cy="1745672"/>
          </a:xfrm>
        </p:grpSpPr>
        <p:sp>
          <p:nvSpPr>
            <p:cNvPr id="15" name="Rectangle 14">
              <a:extLst>
                <a:ext uri="{FF2B5EF4-FFF2-40B4-BE49-F238E27FC236}">
                  <a16:creationId xmlns:a16="http://schemas.microsoft.com/office/drawing/2014/main" id="{0A40703C-E65B-9848-8186-D343F1BD7E23}"/>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a key point in the story and consider how a character felt at that moment. Write down how you know.</a:t>
              </a:r>
            </a:p>
          </p:txBody>
        </p:sp>
        <p:sp>
          <p:nvSpPr>
            <p:cNvPr id="47" name="Rectangle 46">
              <a:extLst>
                <a:ext uri="{FF2B5EF4-FFF2-40B4-BE49-F238E27FC236}">
                  <a16:creationId xmlns:a16="http://schemas.microsoft.com/office/drawing/2014/main" id="{8F813911-B6BF-5544-A131-A0AA7FB96F9A}"/>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clues that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writer has included which</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reveal what the character is like.</a:t>
              </a:r>
            </a:p>
          </p:txBody>
        </p:sp>
        <p:sp>
          <p:nvSpPr>
            <p:cNvPr id="48" name="Rectangle 47">
              <a:extLst>
                <a:ext uri="{FF2B5EF4-FFF2-40B4-BE49-F238E27FC236}">
                  <a16:creationId xmlns:a16="http://schemas.microsoft.com/office/drawing/2014/main" id="{8DB6AE05-740F-8249-8CEC-F7C15B82B861}"/>
                </a:ext>
              </a:extLst>
            </p:cNvPr>
            <p:cNvSpPr/>
            <p:nvPr/>
          </p:nvSpPr>
          <p:spPr>
            <a:xfrm>
              <a:off x="4197531"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Draw a timeline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of events in the story. How does</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author link events together?</a:t>
              </a:r>
            </a:p>
          </p:txBody>
        </p:sp>
        <p:sp>
          <p:nvSpPr>
            <p:cNvPr id="49" name="Rectangle 48">
              <a:extLst>
                <a:ext uri="{FF2B5EF4-FFF2-40B4-BE49-F238E27FC236}">
                  <a16:creationId xmlns:a16="http://schemas.microsoft.com/office/drawing/2014/main" id="{31DA13DB-8B0C-CE43-A11D-773969DB83CB}"/>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How does the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author use ‘sound’ effects like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rhythm, rhyme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and alliteration?</a:t>
              </a:r>
            </a:p>
          </p:txBody>
        </p:sp>
        <p:sp>
          <p:nvSpPr>
            <p:cNvPr id="50" name="Rectangle 49">
              <a:extLst>
                <a:ext uri="{FF2B5EF4-FFF2-40B4-BE49-F238E27FC236}">
                  <a16:creationId xmlns:a16="http://schemas.microsoft.com/office/drawing/2014/main" id="{5F99EDBE-D241-6447-83E8-D62067D867C1}"/>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Produce a mind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map of the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character in the story to show how they are linked.</a:t>
              </a:r>
            </a:p>
          </p:txBody>
        </p:sp>
        <p:sp>
          <p:nvSpPr>
            <p:cNvPr id="51" name="Rectangle 50">
              <a:extLst>
                <a:ext uri="{FF2B5EF4-FFF2-40B4-BE49-F238E27FC236}">
                  <a16:creationId xmlns:a16="http://schemas.microsoft.com/office/drawing/2014/main" id="{CDD814DC-589C-B64B-82CD-12C4F7A61F74}"/>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What is the</a:t>
              </a:r>
              <a:br>
                <a:rPr lang="en-US" sz="1200" dirty="0">
                  <a:solidFill>
                    <a:srgbClr val="414042"/>
                  </a:solidFill>
                  <a:latin typeface="Comic Sans MS" panose="030F0902030302020204" pitchFamily="66" charset="0"/>
                </a:rPr>
              </a:br>
              <a:r>
                <a:rPr lang="en-US" sz="1200" dirty="0" err="1">
                  <a:solidFill>
                    <a:srgbClr val="414042"/>
                  </a:solidFill>
                  <a:latin typeface="Comic Sans MS" panose="030F0902030302020204" pitchFamily="66" charset="0"/>
                </a:rPr>
                <a:t>organisation</a:t>
              </a:r>
              <a:r>
                <a:rPr lang="en-US" sz="1200" dirty="0">
                  <a:solidFill>
                    <a:srgbClr val="414042"/>
                  </a:solidFill>
                  <a:latin typeface="Comic Sans MS" panose="030F0902030302020204" pitchFamily="66" charset="0"/>
                </a:rPr>
                <a:t> and structure of</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writing?</a:t>
              </a:r>
            </a:p>
          </p:txBody>
        </p:sp>
      </p:grpSp>
      <p:grpSp>
        <p:nvGrpSpPr>
          <p:cNvPr id="53" name="Group 52">
            <a:extLst>
              <a:ext uri="{FF2B5EF4-FFF2-40B4-BE49-F238E27FC236}">
                <a16:creationId xmlns:a16="http://schemas.microsoft.com/office/drawing/2014/main" id="{039C68DC-F086-A64E-A84D-928DD7E18E2C}"/>
              </a:ext>
            </a:extLst>
          </p:cNvPr>
          <p:cNvGrpSpPr/>
          <p:nvPr/>
        </p:nvGrpSpPr>
        <p:grpSpPr>
          <a:xfrm>
            <a:off x="789214" y="2796899"/>
            <a:ext cx="10613572" cy="1628600"/>
            <a:chOff x="391885" y="1273683"/>
            <a:chExt cx="11376527" cy="1745672"/>
          </a:xfrm>
        </p:grpSpPr>
        <p:sp>
          <p:nvSpPr>
            <p:cNvPr id="54" name="Rectangle 53">
              <a:extLst>
                <a:ext uri="{FF2B5EF4-FFF2-40B4-BE49-F238E27FC236}">
                  <a16:creationId xmlns:a16="http://schemas.microsoft.com/office/drawing/2014/main" id="{4530F1C0-D4AE-FD48-A431-45D2098E4BBC}"/>
                </a:ext>
              </a:extLst>
            </p:cNvPr>
            <p:cNvSpPr/>
            <p:nvPr/>
          </p:nvSpPr>
          <p:spPr>
            <a:xfrm>
              <a:off x="391885"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Look at the different types and lengths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sentences used. How does this support the reader’s understanding?</a:t>
              </a:r>
            </a:p>
          </p:txBody>
        </p:sp>
        <p:sp>
          <p:nvSpPr>
            <p:cNvPr id="55" name="Rectangle 54">
              <a:extLst>
                <a:ext uri="{FF2B5EF4-FFF2-40B4-BE49-F238E27FC236}">
                  <a16:creationId xmlns:a16="http://schemas.microsoft.com/office/drawing/2014/main" id="{DC563038-C3F6-9943-9239-782EA9CB13DE}"/>
                </a:ext>
              </a:extLst>
            </p:cNvPr>
            <p:cNvSpPr/>
            <p:nvPr/>
          </p:nvSpPr>
          <p:spPr>
            <a:xfrm>
              <a:off x="2294708"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how the writer has linked ideas in sentences and across paragraphs.</a:t>
              </a:r>
            </a:p>
          </p:txBody>
        </p:sp>
        <p:sp>
          <p:nvSpPr>
            <p:cNvPr id="56" name="Rectangle 55">
              <a:extLst>
                <a:ext uri="{FF2B5EF4-FFF2-40B4-BE49-F238E27FC236}">
                  <a16:creationId xmlns:a16="http://schemas.microsoft.com/office/drawing/2014/main" id="{47F87487-454C-EC48-BE66-EA4AC5ED5A89}"/>
                </a:ext>
              </a:extLst>
            </p:cNvPr>
            <p:cNvSpPr/>
            <p:nvPr/>
          </p:nvSpPr>
          <p:spPr>
            <a:xfrm>
              <a:off x="4197531"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Compare two characters in</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your story.</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How are they similar? How are they different?</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How did the author do that?</a:t>
              </a:r>
            </a:p>
          </p:txBody>
        </p:sp>
        <p:sp>
          <p:nvSpPr>
            <p:cNvPr id="57" name="Rectangle 56">
              <a:extLst>
                <a:ext uri="{FF2B5EF4-FFF2-40B4-BE49-F238E27FC236}">
                  <a16:creationId xmlns:a16="http://schemas.microsoft.com/office/drawing/2014/main" id="{FDCAE00C-2106-2F46-AE1A-93255E6094BC}"/>
                </a:ext>
              </a:extLst>
            </p:cNvPr>
            <p:cNvSpPr/>
            <p:nvPr/>
          </p:nvSpPr>
          <p:spPr>
            <a:xfrm>
              <a:off x="6100354"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Identify where the author has created</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setting. How effective is the description and why?</a:t>
              </a:r>
            </a:p>
          </p:txBody>
        </p:sp>
        <p:sp>
          <p:nvSpPr>
            <p:cNvPr id="58" name="Rectangle 57">
              <a:extLst>
                <a:ext uri="{FF2B5EF4-FFF2-40B4-BE49-F238E27FC236}">
                  <a16:creationId xmlns:a16="http://schemas.microsoft.com/office/drawing/2014/main" id="{48C61071-DC9E-834B-9060-6C51A742DE9A}"/>
                </a:ext>
              </a:extLst>
            </p:cNvPr>
            <p:cNvSpPr/>
            <p:nvPr/>
          </p:nvSpPr>
          <p:spPr>
            <a:xfrm>
              <a:off x="8003177"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the blurb</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for the book’s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back cover.</a:t>
              </a:r>
            </a:p>
          </p:txBody>
        </p:sp>
        <p:sp>
          <p:nvSpPr>
            <p:cNvPr id="59" name="Rectangle 58">
              <a:extLst>
                <a:ext uri="{FF2B5EF4-FFF2-40B4-BE49-F238E27FC236}">
                  <a16:creationId xmlns:a16="http://schemas.microsoft.com/office/drawing/2014/main" id="{F9C50DB5-90A3-E648-B103-F9195EE47FEB}"/>
                </a:ext>
              </a:extLst>
            </p:cNvPr>
            <p:cNvSpPr/>
            <p:nvPr/>
          </p:nvSpPr>
          <p:spPr>
            <a:xfrm>
              <a:off x="9905999"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Using speech bubbles, write a conversation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between two characters in</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the story.</a:t>
              </a:r>
            </a:p>
          </p:txBody>
        </p:sp>
      </p:grpSp>
      <p:grpSp>
        <p:nvGrpSpPr>
          <p:cNvPr id="60" name="Group 59">
            <a:extLst>
              <a:ext uri="{FF2B5EF4-FFF2-40B4-BE49-F238E27FC236}">
                <a16:creationId xmlns:a16="http://schemas.microsoft.com/office/drawing/2014/main" id="{383A7794-7C16-5247-B6B7-B431290B724B}"/>
              </a:ext>
            </a:extLst>
          </p:cNvPr>
          <p:cNvGrpSpPr/>
          <p:nvPr/>
        </p:nvGrpSpPr>
        <p:grpSpPr>
          <a:xfrm>
            <a:off x="789214" y="4460650"/>
            <a:ext cx="10613572" cy="1628600"/>
            <a:chOff x="391885" y="1273683"/>
            <a:chExt cx="11376527" cy="1745672"/>
          </a:xfrm>
        </p:grpSpPr>
        <p:sp>
          <p:nvSpPr>
            <p:cNvPr id="61" name="Rectangle 60">
              <a:extLst>
                <a:ext uri="{FF2B5EF4-FFF2-40B4-BE49-F238E27FC236}">
                  <a16:creationId xmlns:a16="http://schemas.microsoft.com/office/drawing/2014/main" id="{E8D2598F-CC52-7446-8840-FF38E4DC236D}"/>
                </a:ext>
              </a:extLst>
            </p:cNvPr>
            <p:cNvSpPr/>
            <p:nvPr/>
          </p:nvSpPr>
          <p:spPr>
            <a:xfrm>
              <a:off x="391885"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Label a Role on the Wall with words and phrases the author uses to describe</a:t>
              </a:r>
              <a:br>
                <a:rPr lang="en-US" sz="1200" dirty="0">
                  <a:solidFill>
                    <a:schemeClr val="bg1"/>
                  </a:solidFill>
                  <a:latin typeface="Comic Sans MS" panose="030F0902030302020204" pitchFamily="66" charset="0"/>
                </a:rPr>
              </a:br>
              <a:r>
                <a:rPr lang="en-US" sz="1200" dirty="0">
                  <a:solidFill>
                    <a:schemeClr val="bg1"/>
                  </a:solidFill>
                  <a:latin typeface="Comic Sans MS" panose="030F0902030302020204" pitchFamily="66" charset="0"/>
                </a:rPr>
                <a:t>a character.</a:t>
              </a:r>
            </a:p>
          </p:txBody>
        </p:sp>
        <p:sp>
          <p:nvSpPr>
            <p:cNvPr id="62" name="Rectangle 61">
              <a:extLst>
                <a:ext uri="{FF2B5EF4-FFF2-40B4-BE49-F238E27FC236}">
                  <a16:creationId xmlns:a16="http://schemas.microsoft.com/office/drawing/2014/main" id="{6267FB99-658A-C94D-AB5D-6DD7B6138008}"/>
                </a:ext>
              </a:extLst>
            </p:cNvPr>
            <p:cNvSpPr/>
            <p:nvPr/>
          </p:nvSpPr>
          <p:spPr>
            <a:xfrm>
              <a:off x="2294708"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Write a diary entry about an event from the point of view of another character.</a:t>
              </a:r>
            </a:p>
            <a:p>
              <a:pPr algn="ctr">
                <a:spcBef>
                  <a:spcPts val="1000"/>
                </a:spcBef>
              </a:pPr>
              <a:r>
                <a:rPr lang="en-US" sz="1200" dirty="0">
                  <a:solidFill>
                    <a:srgbClr val="414042"/>
                  </a:solidFill>
                  <a:latin typeface="Comic Sans MS" panose="030F0902030302020204" pitchFamily="66" charset="0"/>
                </a:rPr>
                <a:t>How will you make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it different from</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original?</a:t>
              </a:r>
            </a:p>
          </p:txBody>
        </p:sp>
        <p:sp>
          <p:nvSpPr>
            <p:cNvPr id="63" name="Rectangle 62">
              <a:extLst>
                <a:ext uri="{FF2B5EF4-FFF2-40B4-BE49-F238E27FC236}">
                  <a16:creationId xmlns:a16="http://schemas.microsoft.com/office/drawing/2014/main" id="{CF70E38D-F81C-6841-B95B-8DB6F8EC61EA}"/>
                </a:ext>
              </a:extLst>
            </p:cNvPr>
            <p:cNvSpPr/>
            <p:nvPr/>
          </p:nvSpPr>
          <p:spPr>
            <a:xfrm>
              <a:off x="4197530"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Produce a story mountain:</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opening</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build up</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dilemma</a:t>
              </a:r>
            </a:p>
            <a:p>
              <a:pPr marL="136525" indent="-131763">
                <a:buFont typeface="Arial" panose="020B0604020202020204" pitchFamily="34" charset="0"/>
                <a:buChar char="•"/>
              </a:pPr>
              <a:r>
                <a:rPr lang="en-US" sz="1200" dirty="0">
                  <a:solidFill>
                    <a:schemeClr val="bg1"/>
                  </a:solidFill>
                  <a:latin typeface="Comic Sans MS" panose="030F0902030302020204" pitchFamily="66" charset="0"/>
                </a:rPr>
                <a:t>resolution</a:t>
              </a:r>
            </a:p>
          </p:txBody>
        </p:sp>
        <p:sp>
          <p:nvSpPr>
            <p:cNvPr id="64" name="Rectangle 63">
              <a:extLst>
                <a:ext uri="{FF2B5EF4-FFF2-40B4-BE49-F238E27FC236}">
                  <a16:creationId xmlns:a16="http://schemas.microsoft.com/office/drawing/2014/main" id="{687161CC-79DE-CE45-8693-31D500848FCF}"/>
                </a:ext>
              </a:extLst>
            </p:cNvPr>
            <p:cNvSpPr/>
            <p:nvPr/>
          </p:nvSpPr>
          <p:spPr>
            <a:xfrm>
              <a:off x="6100354"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What words and phrases has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author used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to make their</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writing flow from</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one idea to</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the next?</a:t>
              </a:r>
            </a:p>
          </p:txBody>
        </p:sp>
        <p:sp>
          <p:nvSpPr>
            <p:cNvPr id="65" name="Rectangle 64">
              <a:extLst>
                <a:ext uri="{FF2B5EF4-FFF2-40B4-BE49-F238E27FC236}">
                  <a16:creationId xmlns:a16="http://schemas.microsoft.com/office/drawing/2014/main" id="{497B64B5-A119-904F-A142-DA063826680C}"/>
                </a:ext>
              </a:extLst>
            </p:cNvPr>
            <p:cNvSpPr/>
            <p:nvPr/>
          </p:nvSpPr>
          <p:spPr>
            <a:xfrm>
              <a:off x="8003177" y="1273683"/>
              <a:ext cx="1862413" cy="17456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chemeClr val="bg1"/>
                  </a:solidFill>
                  <a:latin typeface="Comic Sans MS" panose="030F0902030302020204" pitchFamily="66" charset="0"/>
                </a:rPr>
                <a:t>Find examples of dialogue in the story. How does the dialogue support your understanding of events or character? </a:t>
              </a:r>
            </a:p>
          </p:txBody>
        </p:sp>
        <p:sp>
          <p:nvSpPr>
            <p:cNvPr id="66" name="Rectangle 65">
              <a:extLst>
                <a:ext uri="{FF2B5EF4-FFF2-40B4-BE49-F238E27FC236}">
                  <a16:creationId xmlns:a16="http://schemas.microsoft.com/office/drawing/2014/main" id="{CE636091-73CD-134D-B1A6-9820E3EAE7E7}"/>
                </a:ext>
              </a:extLst>
            </p:cNvPr>
            <p:cNvSpPr/>
            <p:nvPr/>
          </p:nvSpPr>
          <p:spPr>
            <a:xfrm>
              <a:off x="9905999" y="1273683"/>
              <a:ext cx="1862413" cy="174567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US" sz="1200" dirty="0">
                  <a:solidFill>
                    <a:srgbClr val="414042"/>
                  </a:solidFill>
                  <a:latin typeface="Comic Sans MS" panose="030F0902030302020204" pitchFamily="66" charset="0"/>
                </a:rPr>
                <a:t>Find examples</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of where the</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author has used</a:t>
              </a:r>
              <a:br>
                <a:rPr lang="en-US" sz="1200" dirty="0">
                  <a:solidFill>
                    <a:srgbClr val="414042"/>
                  </a:solidFill>
                  <a:latin typeface="Comic Sans MS" panose="030F0902030302020204" pitchFamily="66" charset="0"/>
                </a:rPr>
              </a:br>
              <a:r>
                <a:rPr lang="en-US" sz="1200" dirty="0">
                  <a:solidFill>
                    <a:srgbClr val="414042"/>
                  </a:solidFill>
                  <a:latin typeface="Comic Sans MS" panose="030F0902030302020204" pitchFamily="66" charset="0"/>
                </a:rPr>
                <a:t>a ‘show not tell’ technique.</a:t>
              </a:r>
            </a:p>
          </p:txBody>
        </p:sp>
      </p:grpSp>
      <p:sp>
        <p:nvSpPr>
          <p:cNvPr id="2" name="TextBox 1">
            <a:extLst>
              <a:ext uri="{FF2B5EF4-FFF2-40B4-BE49-F238E27FC236}">
                <a16:creationId xmlns:a16="http://schemas.microsoft.com/office/drawing/2014/main" id="{4BD00ABF-134C-FFC6-0B50-9A94FA67BD4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42</a:t>
            </a:r>
            <a:endParaRPr lang="en-GB" sz="1200" dirty="0"/>
          </a:p>
        </p:txBody>
      </p:sp>
    </p:spTree>
    <p:extLst>
      <p:ext uri="{BB962C8B-B14F-4D97-AF65-F5344CB8AC3E}">
        <p14:creationId xmlns:p14="http://schemas.microsoft.com/office/powerpoint/2010/main" val="9515598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old&#10;&#10;Description automatically generated">
            <a:extLst>
              <a:ext uri="{FF2B5EF4-FFF2-40B4-BE49-F238E27FC236}">
                <a16:creationId xmlns:a16="http://schemas.microsoft.com/office/drawing/2014/main" id="{A238DBDB-4048-5A4B-9FEA-F5C6921C5479}"/>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1308668" y="784080"/>
            <a:ext cx="3408554" cy="5226983"/>
          </a:xfrm>
          <a:prstGeom prst="rect">
            <a:avLst/>
          </a:prstGeom>
        </p:spPr>
      </p:pic>
      <p:sp>
        <p:nvSpPr>
          <p:cNvPr id="6" name="Subtitle 2">
            <a:extLst>
              <a:ext uri="{FF2B5EF4-FFF2-40B4-BE49-F238E27FC236}">
                <a16:creationId xmlns:a16="http://schemas.microsoft.com/office/drawing/2014/main" id="{919D3540-84B9-EA46-BEAC-3B8FE59B473E}"/>
              </a:ext>
            </a:extLst>
          </p:cNvPr>
          <p:cNvSpPr txBox="1">
            <a:spLocks/>
          </p:cNvSpPr>
          <p:nvPr/>
        </p:nvSpPr>
        <p:spPr>
          <a:xfrm>
            <a:off x="4324709" y="846937"/>
            <a:ext cx="7363709" cy="10144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6: The Captain’s Papers</a:t>
            </a:r>
          </a:p>
        </p:txBody>
      </p:sp>
      <p:sp>
        <p:nvSpPr>
          <p:cNvPr id="8" name="Text Box 9">
            <a:extLst>
              <a:ext uri="{FF2B5EF4-FFF2-40B4-BE49-F238E27FC236}">
                <a16:creationId xmlns:a16="http://schemas.microsoft.com/office/drawing/2014/main" id="{A9B2A7A0-A746-1146-8699-0A53E9CD92C5}"/>
              </a:ext>
            </a:extLst>
          </p:cNvPr>
          <p:cNvSpPr txBox="1">
            <a:spLocks noChangeArrowheads="1"/>
          </p:cNvSpPr>
          <p:nvPr/>
        </p:nvSpPr>
        <p:spPr bwMode="auto">
          <a:xfrm>
            <a:off x="5234260" y="1603185"/>
            <a:ext cx="5873714" cy="454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T</a:t>
            </a:r>
            <a:r>
              <a:rPr lang="en-GB" altLang="ja-JP" sz="1600" dirty="0">
                <a:solidFill>
                  <a:srgbClr val="414042"/>
                </a:solidFill>
                <a:ea typeface="MS PGothic" panose="020B0600070205080204" pitchFamily="34" charset="-128"/>
              </a:rPr>
              <a:t>he paper had been sealed in several places with a thimble by way of seal; the very thimble, perhaps, that I had found in the captain's pocket. The doctor opened the seals with great care, and there fell out the map of an island, with latitude and longitude, soundings, names of hills, and bays and inlets, and every particular that would be needed to bring a ship to a safe anchorage upon its shores. </a:t>
            </a:r>
          </a:p>
          <a:p>
            <a:pPr indent="0">
              <a:spcBef>
                <a:spcPts val="1000"/>
              </a:spcBef>
              <a:buNone/>
            </a:pPr>
            <a:r>
              <a:rPr lang="en-GB" altLang="ja-JP" sz="1600" dirty="0">
                <a:solidFill>
                  <a:srgbClr val="414042"/>
                </a:solidFill>
                <a:ea typeface="MS PGothic" panose="020B0600070205080204" pitchFamily="34" charset="-128"/>
              </a:rPr>
              <a:t>It was about nine miles long and five across, shaped, you might say, like a fat dragon standing up, and had two fine land-locked harbours, and a hill in the centre part marked 'The Spy-glass.' There were several additions of a later date; but, above all, three cross of red ink—two on the north part of the island, one in the south-west, and, beside this last, in the same red ink, and a small, neat hand, very different from the captain's tottery characters, these words:—'Bulk of treasure here.' </a:t>
            </a:r>
          </a:p>
        </p:txBody>
      </p:sp>
      <p:sp>
        <p:nvSpPr>
          <p:cNvPr id="2" name="TextBox 1">
            <a:extLst>
              <a:ext uri="{FF2B5EF4-FFF2-40B4-BE49-F238E27FC236}">
                <a16:creationId xmlns:a16="http://schemas.microsoft.com/office/drawing/2014/main" id="{AA97B3D0-FC04-0F3D-DB44-0F811BE835D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43</a:t>
            </a:r>
            <a:endParaRPr lang="en-GB" sz="1200" dirty="0"/>
          </a:p>
        </p:txBody>
      </p:sp>
    </p:spTree>
    <p:extLst>
      <p:ext uri="{BB962C8B-B14F-4D97-AF65-F5344CB8AC3E}">
        <p14:creationId xmlns:p14="http://schemas.microsoft.com/office/powerpoint/2010/main" val="8864281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DA02F148-4023-F14E-9EDB-1033B11A7004}"/>
              </a:ext>
            </a:extLst>
          </p:cNvPr>
          <p:cNvSpPr>
            <a:spLocks noChangeArrowheads="1"/>
          </p:cNvSpPr>
          <p:nvPr/>
        </p:nvSpPr>
        <p:spPr bwMode="auto">
          <a:xfrm>
            <a:off x="763451" y="1326432"/>
            <a:ext cx="10344522" cy="1585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700"/>
              </a:spcBef>
            </a:pPr>
            <a:r>
              <a:rPr lang="en-GB" altLang="en-US" sz="1700" dirty="0">
                <a:solidFill>
                  <a:srgbClr val="414042"/>
                </a:solidFill>
              </a:rPr>
              <a:t>In this chapter, Jim discovers the treasure map and is faced with the first of a series of dilemmas. </a:t>
            </a:r>
          </a:p>
          <a:p>
            <a:pPr>
              <a:spcBef>
                <a:spcPts val="700"/>
              </a:spcBef>
            </a:pPr>
            <a:r>
              <a:rPr lang="en-GB" altLang="en-US" sz="1700" b="1" dirty="0">
                <a:solidFill>
                  <a:srgbClr val="414042"/>
                </a:solidFill>
              </a:rPr>
              <a:t>What should he do? </a:t>
            </a:r>
          </a:p>
          <a:p>
            <a:pPr>
              <a:spcBef>
                <a:spcPts val="700"/>
              </a:spcBef>
            </a:pPr>
            <a:r>
              <a:rPr lang="en-GB" altLang="en-US" sz="1700" dirty="0">
                <a:solidFill>
                  <a:srgbClr val="414042"/>
                </a:solidFill>
              </a:rPr>
              <a:t>In pairs, discuss reasons </a:t>
            </a:r>
            <a:r>
              <a:rPr lang="en-GB" altLang="en-US" sz="1700" b="1" dirty="0">
                <a:solidFill>
                  <a:srgbClr val="414042"/>
                </a:solidFill>
              </a:rPr>
              <a:t>for</a:t>
            </a:r>
            <a:r>
              <a:rPr lang="en-GB" altLang="en-US" sz="1700" dirty="0">
                <a:solidFill>
                  <a:srgbClr val="414042"/>
                </a:solidFill>
              </a:rPr>
              <a:t> and </a:t>
            </a:r>
            <a:r>
              <a:rPr lang="en-GB" altLang="en-US" sz="1700" b="1" dirty="0">
                <a:solidFill>
                  <a:srgbClr val="414042"/>
                </a:solidFill>
              </a:rPr>
              <a:t>against</a:t>
            </a:r>
            <a:r>
              <a:rPr lang="en-GB" altLang="en-US" sz="1700" dirty="0">
                <a:solidFill>
                  <a:srgbClr val="414042"/>
                </a:solidFill>
              </a:rPr>
              <a:t> taking the treasure map for himself.</a:t>
            </a:r>
          </a:p>
          <a:p>
            <a:pPr>
              <a:spcBef>
                <a:spcPts val="700"/>
              </a:spcBef>
            </a:pPr>
            <a:r>
              <a:rPr lang="en-GB" altLang="en-US" sz="1700" dirty="0">
                <a:solidFill>
                  <a:srgbClr val="414042"/>
                </a:solidFill>
              </a:rPr>
              <a:t>Join with another pair and share ideas. </a:t>
            </a:r>
          </a:p>
          <a:p>
            <a:pPr>
              <a:spcBef>
                <a:spcPts val="700"/>
              </a:spcBef>
            </a:pPr>
            <a:r>
              <a:rPr lang="en-GB" altLang="en-US" sz="1700" dirty="0">
                <a:solidFill>
                  <a:srgbClr val="414042"/>
                </a:solidFill>
              </a:rPr>
              <a:t>Hold a debate with the whole class.</a:t>
            </a:r>
          </a:p>
        </p:txBody>
      </p:sp>
      <p:graphicFrame>
        <p:nvGraphicFramePr>
          <p:cNvPr id="10" name="Group 41">
            <a:extLst>
              <a:ext uri="{FF2B5EF4-FFF2-40B4-BE49-F238E27FC236}">
                <a16:creationId xmlns:a16="http://schemas.microsoft.com/office/drawing/2014/main" id="{33ED3A81-D539-E646-AAC7-C366E08E5A0C}"/>
              </a:ext>
            </a:extLst>
          </p:cNvPr>
          <p:cNvGraphicFramePr>
            <a:graphicFrameLocks noGrp="1"/>
          </p:cNvGraphicFramePr>
          <p:nvPr>
            <p:extLst>
              <p:ext uri="{D42A27DB-BD31-4B8C-83A1-F6EECF244321}">
                <p14:modId xmlns:p14="http://schemas.microsoft.com/office/powerpoint/2010/main" val="1373520366"/>
              </p:ext>
            </p:extLst>
          </p:nvPr>
        </p:nvGraphicFramePr>
        <p:xfrm>
          <a:off x="864043" y="4936763"/>
          <a:ext cx="10463915" cy="1030879"/>
        </p:xfrm>
        <a:graphic>
          <a:graphicData uri="http://schemas.openxmlformats.org/drawingml/2006/table">
            <a:tbl>
              <a:tblPr/>
              <a:tblGrid>
                <a:gridCol w="2544267">
                  <a:extLst>
                    <a:ext uri="{9D8B030D-6E8A-4147-A177-3AD203B41FA5}">
                      <a16:colId xmlns:a16="http://schemas.microsoft.com/office/drawing/2014/main" val="1217207456"/>
                    </a:ext>
                  </a:extLst>
                </a:gridCol>
                <a:gridCol w="2544268">
                  <a:extLst>
                    <a:ext uri="{9D8B030D-6E8A-4147-A177-3AD203B41FA5}">
                      <a16:colId xmlns:a16="http://schemas.microsoft.com/office/drawing/2014/main" val="3044462197"/>
                    </a:ext>
                  </a:extLst>
                </a:gridCol>
                <a:gridCol w="2542773">
                  <a:extLst>
                    <a:ext uri="{9D8B030D-6E8A-4147-A177-3AD203B41FA5}">
                      <a16:colId xmlns:a16="http://schemas.microsoft.com/office/drawing/2014/main" val="3663785725"/>
                    </a:ext>
                  </a:extLst>
                </a:gridCol>
                <a:gridCol w="2832607">
                  <a:extLst>
                    <a:ext uri="{9D8B030D-6E8A-4147-A177-3AD203B41FA5}">
                      <a16:colId xmlns:a16="http://schemas.microsoft.com/office/drawing/2014/main" val="188323468"/>
                    </a:ext>
                  </a:extLst>
                </a:gridCol>
              </a:tblGrid>
              <a:tr h="5416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but</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however</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although</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on the other hand</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1529330"/>
                  </a:ext>
                </a:extLst>
              </a:tr>
              <a:tr h="48919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despite this</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nevertheless</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yet</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in contrast to this</a:t>
                      </a:r>
                      <a:endParaRPr kumimoji="0" lang="en-GB" altLang="en-US" sz="19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69153302"/>
                  </a:ext>
                </a:extLst>
              </a:tr>
            </a:tbl>
          </a:graphicData>
        </a:graphic>
      </p:graphicFrame>
      <p:graphicFrame>
        <p:nvGraphicFramePr>
          <p:cNvPr id="11" name="Group 42">
            <a:extLst>
              <a:ext uri="{FF2B5EF4-FFF2-40B4-BE49-F238E27FC236}">
                <a16:creationId xmlns:a16="http://schemas.microsoft.com/office/drawing/2014/main" id="{82555705-0CB8-6D48-917E-7407404A0487}"/>
              </a:ext>
            </a:extLst>
          </p:cNvPr>
          <p:cNvGraphicFramePr>
            <a:graphicFrameLocks noGrp="1"/>
          </p:cNvGraphicFramePr>
          <p:nvPr>
            <p:extLst>
              <p:ext uri="{D42A27DB-BD31-4B8C-83A1-F6EECF244321}">
                <p14:modId xmlns:p14="http://schemas.microsoft.com/office/powerpoint/2010/main" val="1433708450"/>
              </p:ext>
            </p:extLst>
          </p:nvPr>
        </p:nvGraphicFramePr>
        <p:xfrm>
          <a:off x="864043" y="3145211"/>
          <a:ext cx="10463915" cy="1602157"/>
        </p:xfrm>
        <a:graphic>
          <a:graphicData uri="http://schemas.openxmlformats.org/drawingml/2006/table">
            <a:tbl>
              <a:tblPr/>
              <a:tblGrid>
                <a:gridCol w="5091484">
                  <a:extLst>
                    <a:ext uri="{9D8B030D-6E8A-4147-A177-3AD203B41FA5}">
                      <a16:colId xmlns:a16="http://schemas.microsoft.com/office/drawing/2014/main" val="2594966576"/>
                    </a:ext>
                  </a:extLst>
                </a:gridCol>
                <a:gridCol w="5372431">
                  <a:extLst>
                    <a:ext uri="{9D8B030D-6E8A-4147-A177-3AD203B41FA5}">
                      <a16:colId xmlns:a16="http://schemas.microsoft.com/office/drawing/2014/main" val="1155552191"/>
                    </a:ext>
                  </a:extLst>
                </a:gridCol>
              </a:tblGrid>
              <a:tr h="41311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FOR</a:t>
                      </a:r>
                      <a:endParaRPr kumimoji="0" lang="en-GB" altLang="en-US" sz="2000" b="1"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b="1" i="0" u="none" strike="noStrike" cap="none" normalizeH="0" baseline="0" dirty="0">
                          <a:ln>
                            <a:noFill/>
                          </a:ln>
                          <a:solidFill>
                            <a:schemeClr val="bg1"/>
                          </a:solidFill>
                          <a:effectLst/>
                          <a:latin typeface="Comic Sans MS" panose="030F0902030302020204" pitchFamily="66" charset="0"/>
                          <a:cs typeface="Times New Roman" panose="02020603050405020304" pitchFamily="18" charset="0"/>
                        </a:rPr>
                        <a:t>AGAINST</a:t>
                      </a:r>
                      <a:endParaRPr kumimoji="0" lang="en-GB" altLang="en-US" sz="2000" b="1" i="0" u="none" strike="noStrike" cap="none" normalizeH="0" baseline="0" dirty="0">
                        <a:ln>
                          <a:noFill/>
                        </a:ln>
                        <a:solidFill>
                          <a:schemeClr val="bg1"/>
                        </a:solidFill>
                        <a:effectLst/>
                        <a:latin typeface="Comic Sans MS" panose="030F0902030302020204" pitchFamily="66" charset="0"/>
                        <a:cs typeface="Arial" panose="020B0604020202020204" pitchFamily="34" charset="0"/>
                      </a:endParaRPr>
                    </a:p>
                  </a:txBody>
                  <a:tcPr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892589789"/>
                  </a:ext>
                </a:extLst>
              </a:tr>
              <a:tr h="118903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133350" algn="l" defTabSz="914400" rtl="0" eaLnBrk="1" fontAlgn="base" latinLnBrk="0" hangingPunct="1">
                        <a:lnSpc>
                          <a:spcPct val="100000"/>
                        </a:lnSpc>
                        <a:spcBef>
                          <a:spcPts val="300"/>
                        </a:spcBef>
                        <a:spcAft>
                          <a:spcPct val="0"/>
                        </a:spcAft>
                        <a:buClrTx/>
                        <a:buSzTx/>
                        <a:buFontTx/>
                        <a:buNone/>
                        <a:tabLst/>
                      </a:pPr>
                      <a:r>
                        <a:rPr kumimoji="0" lang="en-GB" altLang="en-US" sz="1700" b="1"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Example:</a:t>
                      </a:r>
                    </a:p>
                    <a:p>
                      <a:pPr marL="133350" marR="0" lvl="0" indent="0" algn="l" defTabSz="914400" rtl="0" eaLnBrk="1" fontAlgn="base" latinLnBrk="0" hangingPunct="1">
                        <a:lnSpc>
                          <a:spcPct val="100000"/>
                        </a:lnSpc>
                        <a:spcBef>
                          <a:spcPts val="300"/>
                        </a:spcBef>
                        <a:spcAft>
                          <a:spcPct val="0"/>
                        </a:spcAft>
                        <a:buClrTx/>
                        <a:buSzTx/>
                        <a:buFontTx/>
                        <a:buNone/>
                        <a:tabLst/>
                      </a:pPr>
                      <a:r>
                        <a:rPr kumimoji="0" lang="en-GB" altLang="en-US" sz="1700" b="0" i="1"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It’s no good to Billy Bones now so I might</a:t>
                      </a:r>
                      <a:br>
                        <a:rPr kumimoji="0" lang="en-GB" altLang="en-US" sz="1700" b="0" i="1"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br>
                      <a:r>
                        <a:rPr kumimoji="0" lang="en-GB" altLang="en-US" sz="1700" b="0" i="1"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as well have it.</a:t>
                      </a:r>
                      <a:endParaRPr kumimoji="0" lang="en-GB" altLang="en-US" sz="17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33350" marR="0" lvl="0" indent="47625" algn="l" defTabSz="914400" rtl="0" eaLnBrk="1" fontAlgn="base" latinLnBrk="0" hangingPunct="1">
                        <a:lnSpc>
                          <a:spcPct val="100000"/>
                        </a:lnSpc>
                        <a:spcBef>
                          <a:spcPts val="300"/>
                        </a:spcBef>
                        <a:spcAft>
                          <a:spcPct val="0"/>
                        </a:spcAft>
                        <a:buClrTx/>
                        <a:buSzTx/>
                        <a:buFontTx/>
                        <a:buNone/>
                        <a:tabLst/>
                      </a:pPr>
                      <a:r>
                        <a:rPr kumimoji="0" lang="en-GB" altLang="en-US" sz="1700" b="1"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Example:</a:t>
                      </a:r>
                    </a:p>
                    <a:p>
                      <a:pPr marL="133350" marR="0" lvl="0" indent="47625" algn="l" defTabSz="914400" rtl="0" eaLnBrk="1" fontAlgn="base" latinLnBrk="0" hangingPunct="1">
                        <a:lnSpc>
                          <a:spcPct val="100000"/>
                        </a:lnSpc>
                        <a:spcBef>
                          <a:spcPts val="300"/>
                        </a:spcBef>
                        <a:spcAft>
                          <a:spcPct val="0"/>
                        </a:spcAft>
                        <a:buClrTx/>
                        <a:buSzTx/>
                        <a:buFontTx/>
                        <a:buNone/>
                        <a:tabLst/>
                      </a:pPr>
                      <a:r>
                        <a:rPr kumimoji="0" lang="en-GB" altLang="en-US" sz="1700" b="0" i="1"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On the other hand, it wouldn’t be the right thing to do because it doesn’t belong to me.</a:t>
                      </a:r>
                      <a:endParaRPr kumimoji="0" lang="en-GB" altLang="en-US" sz="17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332928"/>
                  </a:ext>
                </a:extLst>
              </a:tr>
            </a:tbl>
          </a:graphicData>
        </a:graphic>
      </p:graphicFrame>
      <p:sp>
        <p:nvSpPr>
          <p:cNvPr id="12" name="Subtitle 2">
            <a:extLst>
              <a:ext uri="{FF2B5EF4-FFF2-40B4-BE49-F238E27FC236}">
                <a16:creationId xmlns:a16="http://schemas.microsoft.com/office/drawing/2014/main" id="{29C35439-B100-1345-8044-F9FF100370E3}"/>
              </a:ext>
            </a:extLst>
          </p:cNvPr>
          <p:cNvSpPr txBox="1">
            <a:spLocks/>
          </p:cNvSpPr>
          <p:nvPr/>
        </p:nvSpPr>
        <p:spPr>
          <a:xfrm>
            <a:off x="0" y="64903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6: The Captain’s Papers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7E176211-F20F-D446-C65D-BDA3053F863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44</a:t>
            </a:r>
            <a:endParaRPr lang="en-GB" sz="1200" dirty="0"/>
          </a:p>
        </p:txBody>
      </p:sp>
    </p:spTree>
    <p:extLst>
      <p:ext uri="{BB962C8B-B14F-4D97-AF65-F5344CB8AC3E}">
        <p14:creationId xmlns:p14="http://schemas.microsoft.com/office/powerpoint/2010/main" val="860013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6">
            <a:extLst>
              <a:ext uri="{FF2B5EF4-FFF2-40B4-BE49-F238E27FC236}">
                <a16:creationId xmlns:a16="http://schemas.microsoft.com/office/drawing/2014/main" id="{95776D9C-8E90-0743-B706-B6E4C07BD5F1}"/>
              </a:ext>
            </a:extLst>
          </p:cNvPr>
          <p:cNvSpPr txBox="1">
            <a:spLocks noChangeArrowheads="1"/>
          </p:cNvSpPr>
          <p:nvPr/>
        </p:nvSpPr>
        <p:spPr bwMode="auto">
          <a:xfrm>
            <a:off x="2215443" y="1378157"/>
            <a:ext cx="3405931" cy="275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2000" dirty="0">
                <a:solidFill>
                  <a:srgbClr val="414042"/>
                </a:solidFill>
              </a:rPr>
              <a:t>Jim is in a dilemma.</a:t>
            </a:r>
          </a:p>
          <a:p>
            <a:pPr>
              <a:spcBef>
                <a:spcPts val="1000"/>
              </a:spcBef>
            </a:pPr>
            <a:r>
              <a:rPr lang="en-GB" altLang="en-US" sz="2000" dirty="0">
                <a:solidFill>
                  <a:srgbClr val="414042"/>
                </a:solidFill>
              </a:rPr>
              <a:t>What are his two options?</a:t>
            </a:r>
          </a:p>
          <a:p>
            <a:pPr>
              <a:spcBef>
                <a:spcPts val="1000"/>
              </a:spcBef>
            </a:pPr>
            <a:r>
              <a:rPr lang="en-GB" altLang="en-US" sz="2000" dirty="0">
                <a:solidFill>
                  <a:srgbClr val="414042"/>
                </a:solidFill>
              </a:rPr>
              <a:t>Whichever one he chooses, he will probably have some regrets.</a:t>
            </a:r>
          </a:p>
          <a:p>
            <a:pPr>
              <a:spcBef>
                <a:spcPts val="1000"/>
              </a:spcBef>
            </a:pPr>
            <a:r>
              <a:rPr lang="en-GB" altLang="en-US" sz="2000" dirty="0">
                <a:solidFill>
                  <a:srgbClr val="414042"/>
                </a:solidFill>
              </a:rPr>
              <a:t>What should he do?</a:t>
            </a:r>
          </a:p>
          <a:p>
            <a:pPr>
              <a:spcBef>
                <a:spcPts val="1000"/>
              </a:spcBef>
            </a:pPr>
            <a:r>
              <a:rPr lang="en-GB" altLang="en-US" sz="2000" dirty="0">
                <a:solidFill>
                  <a:srgbClr val="414042"/>
                </a:solidFill>
              </a:rPr>
              <a:t>Decision alley.</a:t>
            </a:r>
          </a:p>
        </p:txBody>
      </p:sp>
      <p:sp>
        <p:nvSpPr>
          <p:cNvPr id="13" name="Rectangle 6">
            <a:extLst>
              <a:ext uri="{FF2B5EF4-FFF2-40B4-BE49-F238E27FC236}">
                <a16:creationId xmlns:a16="http://schemas.microsoft.com/office/drawing/2014/main" id="{CD9A99AE-8642-0E49-860A-E3EC4AB7C07C}"/>
              </a:ext>
            </a:extLst>
          </p:cNvPr>
          <p:cNvSpPr>
            <a:spLocks noChangeArrowheads="1"/>
          </p:cNvSpPr>
          <p:nvPr/>
        </p:nvSpPr>
        <p:spPr bwMode="auto">
          <a:xfrm>
            <a:off x="1252616" y="4291776"/>
            <a:ext cx="10077035"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r>
              <a:rPr lang="en-GB" sz="2000" dirty="0">
                <a:solidFill>
                  <a:srgbClr val="3E3F41"/>
                </a:solidFill>
                <a:effectLst/>
                <a:latin typeface="Comic Sans MS" panose="030F0702030302020204" pitchFamily="66" charset="0"/>
                <a:ea typeface="Times New Roman" panose="02020603050405020304" pitchFamily="18" charset="0"/>
              </a:rPr>
              <a:t>This drama technique is useful for exploring a decisive moment in detail.</a:t>
            </a:r>
          </a:p>
          <a:p>
            <a:endParaRPr lang="en-GB" sz="2000" dirty="0">
              <a:solidFill>
                <a:srgbClr val="3E3F41"/>
              </a:solidFill>
              <a:effectLst/>
              <a:latin typeface="Comic Sans MS" panose="030F0702030302020204" pitchFamily="66" charset="0"/>
              <a:ea typeface="Times New Roman" panose="02020603050405020304" pitchFamily="18" charset="0"/>
            </a:endParaRPr>
          </a:p>
          <a:p>
            <a:r>
              <a:rPr lang="en-GB" sz="2000" dirty="0">
                <a:solidFill>
                  <a:srgbClr val="3E3F41"/>
                </a:solidFill>
                <a:effectLst/>
                <a:latin typeface="Comic Sans MS" panose="030F0702030302020204" pitchFamily="66" charset="0"/>
                <a:ea typeface="Times New Roman" panose="02020603050405020304" pitchFamily="18" charset="0"/>
              </a:rPr>
              <a:t>One of you is ‘the character’. The rest will form two lines facing each other. ‘The character’ walks through the gap between the two lines. As ‘the character’ passes, each of you offers advice, with good reasons, as to what ‘the character’ should do. This is sometimes known as ‘Conscience Alley’ or ‘Thought Tunnel’.</a:t>
            </a:r>
            <a:endParaRPr lang="en-GB" altLang="en-US" sz="2000" dirty="0">
              <a:solidFill>
                <a:srgbClr val="3E3F41"/>
              </a:solidFill>
              <a:latin typeface="Comic Sans MS" panose="030F0702030302020204" pitchFamily="66" charset="0"/>
            </a:endParaRPr>
          </a:p>
        </p:txBody>
      </p:sp>
      <p:pic>
        <p:nvPicPr>
          <p:cNvPr id="5" name="Picture 8" descr="kusoCartoon_14046695281630_">
            <a:extLst>
              <a:ext uri="{FF2B5EF4-FFF2-40B4-BE49-F238E27FC236}">
                <a16:creationId xmlns:a16="http://schemas.microsoft.com/office/drawing/2014/main" id="{3AAE2717-B6A1-944E-8E03-AD627235197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876778" y="1193491"/>
            <a:ext cx="5219810" cy="263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close-up of a cross&#10;&#10;Description automatically generated with low confidence">
            <a:extLst>
              <a:ext uri="{FF2B5EF4-FFF2-40B4-BE49-F238E27FC236}">
                <a16:creationId xmlns:a16="http://schemas.microsoft.com/office/drawing/2014/main" id="{DA870E16-E391-B566-A9FA-FCF861184FE3}"/>
              </a:ext>
            </a:extLst>
          </p:cNvPr>
          <p:cNvPicPr>
            <a:picLocks noChangeAspect="1"/>
          </p:cNvPicPr>
          <p:nvPr/>
        </p:nvPicPr>
        <p:blipFill>
          <a:blip r:embed="rId4"/>
          <a:stretch>
            <a:fillRect/>
          </a:stretch>
        </p:blipFill>
        <p:spPr>
          <a:xfrm>
            <a:off x="658712" y="696230"/>
            <a:ext cx="1624707" cy="1412962"/>
          </a:xfrm>
          <a:prstGeom prst="rect">
            <a:avLst/>
          </a:prstGeom>
        </p:spPr>
      </p:pic>
      <p:sp>
        <p:nvSpPr>
          <p:cNvPr id="2" name="TextBox 1">
            <a:extLst>
              <a:ext uri="{FF2B5EF4-FFF2-40B4-BE49-F238E27FC236}">
                <a16:creationId xmlns:a16="http://schemas.microsoft.com/office/drawing/2014/main" id="{98151AC3-404A-447A-3042-0263F4F2BDF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45</a:t>
            </a:r>
            <a:endParaRPr lang="en-GB" sz="1200" dirty="0"/>
          </a:p>
        </p:txBody>
      </p:sp>
    </p:spTree>
    <p:extLst>
      <p:ext uri="{BB962C8B-B14F-4D97-AF65-F5344CB8AC3E}">
        <p14:creationId xmlns:p14="http://schemas.microsoft.com/office/powerpoint/2010/main" val="4427460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900DE49-A6AD-1D4D-B291-DECE0AA5B56C}"/>
              </a:ext>
            </a:extLst>
          </p:cNvPr>
          <p:cNvGrpSpPr/>
          <p:nvPr/>
        </p:nvGrpSpPr>
        <p:grpSpPr>
          <a:xfrm>
            <a:off x="8207706" y="4318562"/>
            <a:ext cx="2091858" cy="1603042"/>
            <a:chOff x="610847" y="558417"/>
            <a:chExt cx="2609368" cy="1999622"/>
          </a:xfrm>
        </p:grpSpPr>
        <p:sp>
          <p:nvSpPr>
            <p:cNvPr id="7" name="TextBox 6">
              <a:extLst>
                <a:ext uri="{FF2B5EF4-FFF2-40B4-BE49-F238E27FC236}">
                  <a16:creationId xmlns:a16="http://schemas.microsoft.com/office/drawing/2014/main" id="{94B39037-90AC-1746-BD04-134C0ABB18C4}"/>
                </a:ext>
              </a:extLst>
            </p:cNvPr>
            <p:cNvSpPr txBox="1"/>
            <p:nvPr/>
          </p:nvSpPr>
          <p:spPr>
            <a:xfrm>
              <a:off x="749775" y="1022425"/>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1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9" name="Picture 8" descr="Logo&#10;&#10;Description automatically generated">
              <a:extLst>
                <a:ext uri="{FF2B5EF4-FFF2-40B4-BE49-F238E27FC236}">
                  <a16:creationId xmlns:a16="http://schemas.microsoft.com/office/drawing/2014/main" id="{D5C8CA99-939A-B74F-90C6-D0C8553ACE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34593" y="1022425"/>
              <a:ext cx="1053889" cy="1349210"/>
            </a:xfrm>
            <a:prstGeom prst="rect">
              <a:avLst/>
            </a:prstGeom>
          </p:spPr>
        </p:pic>
        <p:sp>
          <p:nvSpPr>
            <p:cNvPr id="10" name="Rectangle 9">
              <a:extLst>
                <a:ext uri="{FF2B5EF4-FFF2-40B4-BE49-F238E27FC236}">
                  <a16:creationId xmlns:a16="http://schemas.microsoft.com/office/drawing/2014/main" id="{F8AC9832-A3B8-9948-8FA5-284F1C336702}"/>
                </a:ext>
              </a:extLst>
            </p:cNvPr>
            <p:cNvSpPr/>
            <p:nvPr/>
          </p:nvSpPr>
          <p:spPr>
            <a:xfrm>
              <a:off x="610847" y="558417"/>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11" name="Rectangle 10">
              <a:extLst>
                <a:ext uri="{FF2B5EF4-FFF2-40B4-BE49-F238E27FC236}">
                  <a16:creationId xmlns:a16="http://schemas.microsoft.com/office/drawing/2014/main" id="{42ECFB7A-3EFB-374A-8099-6AAF05CC4999}"/>
                </a:ext>
              </a:extLst>
            </p:cNvPr>
            <p:cNvSpPr/>
            <p:nvPr/>
          </p:nvSpPr>
          <p:spPr>
            <a:xfrm>
              <a:off x="610848" y="558418"/>
              <a:ext cx="2609367" cy="1931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12" name="Text Box 5">
            <a:extLst>
              <a:ext uri="{FF2B5EF4-FFF2-40B4-BE49-F238E27FC236}">
                <a16:creationId xmlns:a16="http://schemas.microsoft.com/office/drawing/2014/main" id="{4048C426-8DDD-9C43-8D02-F1A929146329}"/>
              </a:ext>
            </a:extLst>
          </p:cNvPr>
          <p:cNvSpPr txBox="1">
            <a:spLocks noChangeArrowheads="1"/>
          </p:cNvSpPr>
          <p:nvPr/>
        </p:nvSpPr>
        <p:spPr bwMode="auto">
          <a:xfrm>
            <a:off x="1366227" y="1227438"/>
            <a:ext cx="9495707" cy="4839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800"/>
              </a:spcBef>
            </a:pPr>
            <a:r>
              <a:rPr lang="en-GB" altLang="en-US" sz="1700" dirty="0">
                <a:solidFill>
                  <a:srgbClr val="414042"/>
                </a:solidFill>
                <a:latin typeface="Comic Sans MS" panose="030F0902030302020204" pitchFamily="66" charset="0"/>
              </a:rPr>
              <a:t>Jim made the decision to keep the map. When he revealed it to Dr Livesey and Squire Trelawney, it filled the squire and Dr Livesey with delight. Squire Trelawney began to make plans to travel immediately to Bristol to purchase the best ship and crew in England. He wanted the doctor to give up his medical practice and accompany him as ship’s doctor, and he presumed that Jim would go along with them as the cabin boy.</a:t>
            </a:r>
          </a:p>
          <a:p>
            <a:pPr>
              <a:spcBef>
                <a:spcPts val="800"/>
              </a:spcBef>
            </a:pPr>
            <a:r>
              <a:rPr lang="en-GB" altLang="en-US" sz="1700" dirty="0">
                <a:solidFill>
                  <a:srgbClr val="414042"/>
                </a:solidFill>
                <a:latin typeface="Comic Sans MS" panose="030F0902030302020204" pitchFamily="66" charset="0"/>
              </a:rPr>
              <a:t>Squire Trelawney had an optimistic outlook for the sea journey, and predicted favourable winds and a quick passage. He was also enthusiastic and confident about finding the spot where the treasure was buried. Perhaps his audacious plans were running away with him…</a:t>
            </a:r>
          </a:p>
          <a:p>
            <a:pPr>
              <a:spcBef>
                <a:spcPts val="800"/>
              </a:spcBef>
            </a:pPr>
            <a:r>
              <a:rPr lang="en-GB" altLang="en-US" sz="1700" dirty="0">
                <a:solidFill>
                  <a:srgbClr val="414042"/>
                </a:solidFill>
                <a:latin typeface="Comic Sans MS" panose="030F0902030302020204" pitchFamily="66" charset="0"/>
              </a:rPr>
              <a:t>At the end of Chapter 6, the arrangements are in place for Squire Trelawney to go to Bristol but Dr Livesey remains cautious, and afraid of one man – the squire himself! The chapter ended with these words from the doctor:</a:t>
            </a:r>
          </a:p>
          <a:p>
            <a:pPr>
              <a:spcBef>
                <a:spcPts val="800"/>
              </a:spcBef>
            </a:pPr>
            <a:r>
              <a:rPr lang="en-GB" altLang="en-US" sz="1700" dirty="0">
                <a:solidFill>
                  <a:srgbClr val="414042"/>
                </a:solidFill>
                <a:latin typeface="Comic Sans MS" panose="030F0902030302020204" pitchFamily="66" charset="0"/>
              </a:rPr>
              <a:t>‘You cannot hold your tongue!’</a:t>
            </a:r>
          </a:p>
          <a:p>
            <a:pPr>
              <a:spcBef>
                <a:spcPts val="800"/>
              </a:spcBef>
            </a:pPr>
            <a:r>
              <a:rPr lang="en-GB" altLang="en-US" sz="1700" dirty="0">
                <a:solidFill>
                  <a:srgbClr val="414042"/>
                </a:solidFill>
                <a:latin typeface="Comic Sans MS" panose="030F0902030302020204" pitchFamily="66" charset="0"/>
              </a:rPr>
              <a:t>‘Not one of us must breathe a word of what we've found.‘</a:t>
            </a:r>
          </a:p>
          <a:p>
            <a:pPr>
              <a:spcBef>
                <a:spcPts val="800"/>
              </a:spcBef>
            </a:pPr>
            <a:r>
              <a:rPr lang="en-GB" altLang="en-US" sz="1700" dirty="0">
                <a:solidFill>
                  <a:srgbClr val="414042"/>
                </a:solidFill>
                <a:latin typeface="Comic Sans MS" panose="030F0902030302020204" pitchFamily="66" charset="0"/>
              </a:rPr>
              <a:t>Squire Trelawney replied with the reassurance: </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‘Livesey, you are right. I will be as silent as the grave.’</a:t>
            </a:r>
          </a:p>
        </p:txBody>
      </p:sp>
      <p:sp>
        <p:nvSpPr>
          <p:cNvPr id="19" name="Subtitle 2">
            <a:extLst>
              <a:ext uri="{FF2B5EF4-FFF2-40B4-BE49-F238E27FC236}">
                <a16:creationId xmlns:a16="http://schemas.microsoft.com/office/drawing/2014/main" id="{37FD32EF-EA2E-F040-B36E-4C927EF235C9}"/>
              </a:ext>
            </a:extLst>
          </p:cNvPr>
          <p:cNvSpPr txBox="1">
            <a:spLocks/>
          </p:cNvSpPr>
          <p:nvPr/>
        </p:nvSpPr>
        <p:spPr>
          <a:xfrm>
            <a:off x="0" y="63188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Summary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TextBox 2">
            <a:extLst>
              <a:ext uri="{FF2B5EF4-FFF2-40B4-BE49-F238E27FC236}">
                <a16:creationId xmlns:a16="http://schemas.microsoft.com/office/drawing/2014/main" id="{E4F78329-58E7-396D-BFFB-CECB37BF605A}"/>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46</a:t>
            </a:r>
            <a:endParaRPr lang="en-GB" sz="1200" dirty="0"/>
          </a:p>
        </p:txBody>
      </p:sp>
    </p:spTree>
    <p:extLst>
      <p:ext uri="{BB962C8B-B14F-4D97-AF65-F5344CB8AC3E}">
        <p14:creationId xmlns:p14="http://schemas.microsoft.com/office/powerpoint/2010/main" val="20626570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31B69B4-C919-1845-92A3-B2495CA079ED}"/>
              </a:ext>
            </a:extLst>
          </p:cNvPr>
          <p:cNvGrpSpPr/>
          <p:nvPr/>
        </p:nvGrpSpPr>
        <p:grpSpPr>
          <a:xfrm>
            <a:off x="621344" y="562913"/>
            <a:ext cx="2316728" cy="1548117"/>
            <a:chOff x="-855260" y="-2201329"/>
            <a:chExt cx="2316728" cy="1548117"/>
          </a:xfrm>
        </p:grpSpPr>
        <p:sp>
          <p:nvSpPr>
            <p:cNvPr id="7" name="TextBox 6">
              <a:extLst>
                <a:ext uri="{FF2B5EF4-FFF2-40B4-BE49-F238E27FC236}">
                  <a16:creationId xmlns:a16="http://schemas.microsoft.com/office/drawing/2014/main" id="{94B39037-90AC-1746-BD04-134C0ABB18C4}"/>
                </a:ext>
              </a:extLst>
            </p:cNvPr>
            <p:cNvSpPr txBox="1"/>
            <p:nvPr/>
          </p:nvSpPr>
          <p:spPr>
            <a:xfrm>
              <a:off x="-796243" y="-1824244"/>
              <a:ext cx="2198694" cy="634833"/>
            </a:xfrm>
            <a:prstGeom prst="rect">
              <a:avLst/>
            </a:prstGeom>
            <a:noFill/>
          </p:spPr>
          <p:txBody>
            <a:bodyPr wrap="square">
              <a:noAutofit/>
            </a:bodyPr>
            <a:lstStyle/>
            <a:p>
              <a:pPr lvl="0" fontAlgn="base">
                <a:spcBef>
                  <a:spcPct val="20000"/>
                </a:spcBef>
                <a:spcAft>
                  <a:spcPct val="0"/>
                </a:spcAft>
              </a:pPr>
              <a:r>
                <a:rPr lang="en-GB" altLang="en-US" sz="1100" dirty="0">
                  <a:solidFill>
                    <a:srgbClr val="414042"/>
                  </a:solidFill>
                  <a:latin typeface="Comic Sans MS" panose="030F0702030302020204" pitchFamily="66" charset="0"/>
                  <a:cs typeface="Arial" panose="020B0604020202020204" pitchFamily="34" charset="0"/>
                </a:rPr>
                <a:t>Has the text been understood – words, phrases, etc.?</a:t>
              </a:r>
            </a:p>
          </p:txBody>
        </p:sp>
        <p:sp>
          <p:nvSpPr>
            <p:cNvPr id="10" name="Rectangle 9">
              <a:extLst>
                <a:ext uri="{FF2B5EF4-FFF2-40B4-BE49-F238E27FC236}">
                  <a16:creationId xmlns:a16="http://schemas.microsoft.com/office/drawing/2014/main" id="{F8AC9832-A3B8-9948-8FA5-284F1C336702}"/>
                </a:ext>
              </a:extLst>
            </p:cNvPr>
            <p:cNvSpPr/>
            <p:nvPr/>
          </p:nvSpPr>
          <p:spPr>
            <a:xfrm>
              <a:off x="-855260" y="-2201329"/>
              <a:ext cx="2316728"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11" name="Rectangle 10">
              <a:extLst>
                <a:ext uri="{FF2B5EF4-FFF2-40B4-BE49-F238E27FC236}">
                  <a16:creationId xmlns:a16="http://schemas.microsoft.com/office/drawing/2014/main" id="{42ECFB7A-3EFB-374A-8099-6AAF05CC4999}"/>
                </a:ext>
              </a:extLst>
            </p:cNvPr>
            <p:cNvSpPr/>
            <p:nvPr/>
          </p:nvSpPr>
          <p:spPr>
            <a:xfrm>
              <a:off x="-855260" y="-2201328"/>
              <a:ext cx="2316728" cy="154811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33" name="Rectangle 8">
            <a:extLst>
              <a:ext uri="{FF2B5EF4-FFF2-40B4-BE49-F238E27FC236}">
                <a16:creationId xmlns:a16="http://schemas.microsoft.com/office/drawing/2014/main" id="{03C293E6-55A5-DE4C-8C45-40719A7B905E}"/>
              </a:ext>
            </a:extLst>
          </p:cNvPr>
          <p:cNvSpPr>
            <a:spLocks noChangeArrowheads="1"/>
          </p:cNvSpPr>
          <p:nvPr/>
        </p:nvSpPr>
        <p:spPr bwMode="auto">
          <a:xfrm>
            <a:off x="1320291" y="3786384"/>
            <a:ext cx="1445447"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engaged</a:t>
            </a:r>
            <a:endParaRPr lang="en-GB" altLang="en-US" b="1" dirty="0">
              <a:solidFill>
                <a:schemeClr val="bg1"/>
              </a:solidFill>
            </a:endParaRPr>
          </a:p>
        </p:txBody>
      </p:sp>
      <p:sp>
        <p:nvSpPr>
          <p:cNvPr id="34" name="Rectangle 9">
            <a:extLst>
              <a:ext uri="{FF2B5EF4-FFF2-40B4-BE49-F238E27FC236}">
                <a16:creationId xmlns:a16="http://schemas.microsoft.com/office/drawing/2014/main" id="{A48D3632-1DB7-1241-B704-A2FDF4EB4184}"/>
              </a:ext>
            </a:extLst>
          </p:cNvPr>
          <p:cNvSpPr>
            <a:spLocks noChangeArrowheads="1"/>
          </p:cNvSpPr>
          <p:nvPr/>
        </p:nvSpPr>
        <p:spPr bwMode="auto">
          <a:xfrm>
            <a:off x="4030452" y="1742307"/>
            <a:ext cx="144943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score</a:t>
            </a:r>
            <a:endParaRPr lang="en-GB" altLang="en-US" b="1" dirty="0">
              <a:solidFill>
                <a:schemeClr val="bg1"/>
              </a:solidFill>
            </a:endParaRPr>
          </a:p>
        </p:txBody>
      </p:sp>
      <p:sp>
        <p:nvSpPr>
          <p:cNvPr id="35" name="Text Box 11">
            <a:extLst>
              <a:ext uri="{FF2B5EF4-FFF2-40B4-BE49-F238E27FC236}">
                <a16:creationId xmlns:a16="http://schemas.microsoft.com/office/drawing/2014/main" id="{5B994CDA-4A37-9C4A-91BA-8D306393AEDF}"/>
              </a:ext>
            </a:extLst>
          </p:cNvPr>
          <p:cNvSpPr txBox="1">
            <a:spLocks noChangeArrowheads="1"/>
          </p:cNvSpPr>
          <p:nvPr/>
        </p:nvSpPr>
        <p:spPr bwMode="auto">
          <a:xfrm>
            <a:off x="0" y="5775111"/>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dirty="0">
                <a:solidFill>
                  <a:srgbClr val="414042"/>
                </a:solidFill>
              </a:rPr>
              <a:t>Listen for this key information as your teacher is reading.</a:t>
            </a:r>
          </a:p>
        </p:txBody>
      </p:sp>
      <p:sp>
        <p:nvSpPr>
          <p:cNvPr id="36" name="Rectangle 12">
            <a:extLst>
              <a:ext uri="{FF2B5EF4-FFF2-40B4-BE49-F238E27FC236}">
                <a16:creationId xmlns:a16="http://schemas.microsoft.com/office/drawing/2014/main" id="{BFBC2719-C097-8449-9B95-D93B01F11AA3}"/>
              </a:ext>
            </a:extLst>
          </p:cNvPr>
          <p:cNvSpPr>
            <a:spLocks noChangeArrowheads="1"/>
          </p:cNvSpPr>
          <p:nvPr/>
        </p:nvSpPr>
        <p:spPr bwMode="auto">
          <a:xfrm>
            <a:off x="3764164" y="2229918"/>
            <a:ext cx="1932098" cy="96397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A </a:t>
            </a:r>
            <a:r>
              <a:rPr lang="en-GB" altLang="en-US" sz="1400" b="1" dirty="0">
                <a:solidFill>
                  <a:srgbClr val="414042"/>
                </a:solidFill>
              </a:rPr>
              <a:t>score</a:t>
            </a:r>
            <a:r>
              <a:rPr lang="en-GB" altLang="en-US" sz="1400" dirty="0">
                <a:solidFill>
                  <a:srgbClr val="414042"/>
                </a:solidFill>
              </a:rPr>
              <a:t> means twenty.</a:t>
            </a:r>
          </a:p>
        </p:txBody>
      </p:sp>
      <p:sp>
        <p:nvSpPr>
          <p:cNvPr id="37" name="Rectangle 15">
            <a:extLst>
              <a:ext uri="{FF2B5EF4-FFF2-40B4-BE49-F238E27FC236}">
                <a16:creationId xmlns:a16="http://schemas.microsoft.com/office/drawing/2014/main" id="{40A6AFCD-540D-E042-A6B7-06BFC51B4F9F}"/>
              </a:ext>
            </a:extLst>
          </p:cNvPr>
          <p:cNvSpPr>
            <a:spLocks noChangeArrowheads="1"/>
          </p:cNvSpPr>
          <p:nvPr/>
        </p:nvSpPr>
        <p:spPr bwMode="auto">
          <a:xfrm>
            <a:off x="1067763" y="4264851"/>
            <a:ext cx="1960250" cy="121553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In this context, </a:t>
            </a:r>
            <a:r>
              <a:rPr lang="en-GB" altLang="en-US" sz="1400" b="1" dirty="0">
                <a:solidFill>
                  <a:srgbClr val="414042"/>
                </a:solidFill>
              </a:rPr>
              <a:t>engaged</a:t>
            </a:r>
            <a:r>
              <a:rPr lang="en-GB" altLang="en-US" sz="1400" dirty="0">
                <a:solidFill>
                  <a:srgbClr val="414042"/>
                </a:solidFill>
              </a:rPr>
              <a:t> means to employ or hire someone.</a:t>
            </a:r>
          </a:p>
        </p:txBody>
      </p:sp>
      <p:sp>
        <p:nvSpPr>
          <p:cNvPr id="38" name="Text Box 18">
            <a:extLst>
              <a:ext uri="{FF2B5EF4-FFF2-40B4-BE49-F238E27FC236}">
                <a16:creationId xmlns:a16="http://schemas.microsoft.com/office/drawing/2014/main" id="{C963AF52-DF81-5B49-AD1C-9C42C32FA753}"/>
              </a:ext>
            </a:extLst>
          </p:cNvPr>
          <p:cNvSpPr txBox="1">
            <a:spLocks noChangeArrowheads="1"/>
          </p:cNvSpPr>
          <p:nvPr/>
        </p:nvSpPr>
        <p:spPr bwMode="auto">
          <a:xfrm>
            <a:off x="2938073" y="725513"/>
            <a:ext cx="8836702" cy="814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pPr>
            <a:r>
              <a:rPr lang="en-GB" altLang="en-US" dirty="0">
                <a:solidFill>
                  <a:srgbClr val="414042"/>
                </a:solidFill>
              </a:rPr>
              <a:t>Before you hear the text read aloud by your teacher, discuss with a partner:</a:t>
            </a:r>
            <a:br>
              <a:rPr lang="en-GB" altLang="en-US" dirty="0">
                <a:solidFill>
                  <a:srgbClr val="414042"/>
                </a:solidFill>
              </a:rPr>
            </a:br>
            <a:r>
              <a:rPr lang="en-GB" altLang="en-US" dirty="0">
                <a:solidFill>
                  <a:srgbClr val="414042"/>
                </a:solidFill>
              </a:rPr>
              <a:t>What is the significance of these names, words and phrases?</a:t>
            </a:r>
          </a:p>
        </p:txBody>
      </p:sp>
      <p:sp>
        <p:nvSpPr>
          <p:cNvPr id="39" name="Rectangle 20">
            <a:extLst>
              <a:ext uri="{FF2B5EF4-FFF2-40B4-BE49-F238E27FC236}">
                <a16:creationId xmlns:a16="http://schemas.microsoft.com/office/drawing/2014/main" id="{C7F0F221-02B6-3040-B631-454B83C93A49}"/>
              </a:ext>
            </a:extLst>
          </p:cNvPr>
          <p:cNvSpPr>
            <a:spLocks noChangeArrowheads="1"/>
          </p:cNvSpPr>
          <p:nvPr/>
        </p:nvSpPr>
        <p:spPr bwMode="auto">
          <a:xfrm>
            <a:off x="6479796" y="2251757"/>
            <a:ext cx="2076210" cy="57776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The word </a:t>
            </a:r>
            <a:r>
              <a:rPr lang="en-GB" altLang="en-US" sz="1400" b="1" dirty="0">
                <a:solidFill>
                  <a:srgbClr val="414042"/>
                </a:solidFill>
              </a:rPr>
              <a:t>odious</a:t>
            </a:r>
            <a:r>
              <a:rPr lang="en-GB" altLang="en-US" sz="1400" dirty="0">
                <a:solidFill>
                  <a:srgbClr val="414042"/>
                </a:solidFill>
              </a:rPr>
              <a:t> means horrible or repulsive.</a:t>
            </a:r>
          </a:p>
        </p:txBody>
      </p:sp>
      <p:sp>
        <p:nvSpPr>
          <p:cNvPr id="40" name="Rectangle 39">
            <a:extLst>
              <a:ext uri="{FF2B5EF4-FFF2-40B4-BE49-F238E27FC236}">
                <a16:creationId xmlns:a16="http://schemas.microsoft.com/office/drawing/2014/main" id="{EB47ED9E-CA77-8F4B-B66D-CCE596536322}"/>
              </a:ext>
            </a:extLst>
          </p:cNvPr>
          <p:cNvSpPr/>
          <p:nvPr/>
        </p:nvSpPr>
        <p:spPr>
          <a:xfrm>
            <a:off x="3584608" y="2106789"/>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B45F600-B8E1-114A-A7CE-174B2AA1724B}"/>
              </a:ext>
            </a:extLst>
          </p:cNvPr>
          <p:cNvSpPr/>
          <p:nvPr/>
        </p:nvSpPr>
        <p:spPr>
          <a:xfrm>
            <a:off x="861417" y="4158011"/>
            <a:ext cx="2363554"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8">
            <a:extLst>
              <a:ext uri="{FF2B5EF4-FFF2-40B4-BE49-F238E27FC236}">
                <a16:creationId xmlns:a16="http://schemas.microsoft.com/office/drawing/2014/main" id="{E8BAC5DF-CE1E-3C4E-8CFC-FD581E571998}"/>
              </a:ext>
            </a:extLst>
          </p:cNvPr>
          <p:cNvSpPr>
            <a:spLocks noChangeArrowheads="1"/>
          </p:cNvSpPr>
          <p:nvPr/>
        </p:nvSpPr>
        <p:spPr bwMode="auto">
          <a:xfrm>
            <a:off x="6479796" y="3739977"/>
            <a:ext cx="175067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pension</a:t>
            </a:r>
            <a:endParaRPr lang="en-GB" altLang="en-US" b="1" dirty="0">
              <a:solidFill>
                <a:schemeClr val="bg1"/>
              </a:solidFill>
            </a:endParaRPr>
          </a:p>
        </p:txBody>
      </p:sp>
      <p:sp>
        <p:nvSpPr>
          <p:cNvPr id="43" name="Rectangle 9">
            <a:extLst>
              <a:ext uri="{FF2B5EF4-FFF2-40B4-BE49-F238E27FC236}">
                <a16:creationId xmlns:a16="http://schemas.microsoft.com/office/drawing/2014/main" id="{F3262961-F958-9F42-92F8-3331166F0ADD}"/>
              </a:ext>
            </a:extLst>
          </p:cNvPr>
          <p:cNvSpPr>
            <a:spLocks noChangeArrowheads="1"/>
          </p:cNvSpPr>
          <p:nvPr/>
        </p:nvSpPr>
        <p:spPr bwMode="auto">
          <a:xfrm>
            <a:off x="9413100" y="1742307"/>
            <a:ext cx="143888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berth</a:t>
            </a:r>
            <a:endParaRPr lang="en-GB" altLang="en-US" b="1" dirty="0">
              <a:solidFill>
                <a:schemeClr val="bg1"/>
              </a:solidFill>
            </a:endParaRPr>
          </a:p>
        </p:txBody>
      </p:sp>
      <p:sp>
        <p:nvSpPr>
          <p:cNvPr id="44" name="Rectangle 12">
            <a:extLst>
              <a:ext uri="{FF2B5EF4-FFF2-40B4-BE49-F238E27FC236}">
                <a16:creationId xmlns:a16="http://schemas.microsoft.com/office/drawing/2014/main" id="{95CFAC17-D66D-A848-B927-5E395F25CEF9}"/>
              </a:ext>
            </a:extLst>
          </p:cNvPr>
          <p:cNvSpPr>
            <a:spLocks noChangeArrowheads="1"/>
          </p:cNvSpPr>
          <p:nvPr/>
        </p:nvSpPr>
        <p:spPr bwMode="auto">
          <a:xfrm>
            <a:off x="9172897" y="2241248"/>
            <a:ext cx="2056719" cy="104687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John Silver is looking for a bed or bunk, somewhere to sleep</a:t>
            </a:r>
            <a:br>
              <a:rPr lang="en-GB" altLang="en-US" sz="1400" dirty="0">
                <a:solidFill>
                  <a:srgbClr val="414042"/>
                </a:solidFill>
              </a:rPr>
            </a:br>
            <a:r>
              <a:rPr lang="en-GB" altLang="en-US" sz="1400" dirty="0">
                <a:solidFill>
                  <a:srgbClr val="414042"/>
                </a:solidFill>
              </a:rPr>
              <a:t>on board a ship.</a:t>
            </a:r>
          </a:p>
        </p:txBody>
      </p:sp>
      <p:sp>
        <p:nvSpPr>
          <p:cNvPr id="45" name="Rectangle 15">
            <a:extLst>
              <a:ext uri="{FF2B5EF4-FFF2-40B4-BE49-F238E27FC236}">
                <a16:creationId xmlns:a16="http://schemas.microsoft.com/office/drawing/2014/main" id="{446E667F-CC7F-364B-9DB0-F5176A436017}"/>
              </a:ext>
            </a:extLst>
          </p:cNvPr>
          <p:cNvSpPr>
            <a:spLocks noChangeArrowheads="1"/>
          </p:cNvSpPr>
          <p:nvPr/>
        </p:nvSpPr>
        <p:spPr bwMode="auto">
          <a:xfrm>
            <a:off x="6479796" y="4264851"/>
            <a:ext cx="1821689"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A </a:t>
            </a:r>
            <a:r>
              <a:rPr lang="en-GB" altLang="en-US" sz="1400" b="1" dirty="0">
                <a:solidFill>
                  <a:srgbClr val="414042"/>
                </a:solidFill>
              </a:rPr>
              <a:t>pension</a:t>
            </a:r>
            <a:r>
              <a:rPr lang="en-GB" altLang="en-US" sz="1400" dirty="0">
                <a:solidFill>
                  <a:srgbClr val="414042"/>
                </a:solidFill>
              </a:rPr>
              <a:t> is a fund you pay into when you are working to draw payments from when</a:t>
            </a:r>
            <a:br>
              <a:rPr lang="en-GB" altLang="en-US" sz="1400" dirty="0">
                <a:solidFill>
                  <a:srgbClr val="414042"/>
                </a:solidFill>
              </a:rPr>
            </a:br>
            <a:r>
              <a:rPr lang="en-GB" altLang="en-US" sz="1400" dirty="0">
                <a:solidFill>
                  <a:srgbClr val="414042"/>
                </a:solidFill>
              </a:rPr>
              <a:t>you retire from work.</a:t>
            </a:r>
          </a:p>
          <a:p>
            <a:endParaRPr lang="en-GB" altLang="en-US" sz="1400" dirty="0">
              <a:solidFill>
                <a:srgbClr val="414042"/>
              </a:solidFill>
            </a:endParaRPr>
          </a:p>
        </p:txBody>
      </p:sp>
      <p:sp>
        <p:nvSpPr>
          <p:cNvPr id="46" name="Rectangle 45">
            <a:extLst>
              <a:ext uri="{FF2B5EF4-FFF2-40B4-BE49-F238E27FC236}">
                <a16:creationId xmlns:a16="http://schemas.microsoft.com/office/drawing/2014/main" id="{F560D4C9-519E-5947-9EEF-E138C4B712D1}"/>
              </a:ext>
            </a:extLst>
          </p:cNvPr>
          <p:cNvSpPr/>
          <p:nvPr/>
        </p:nvSpPr>
        <p:spPr>
          <a:xfrm>
            <a:off x="8970715" y="2106789"/>
            <a:ext cx="235014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DAA85BF-EA5D-3145-9CB9-742AF489B051}"/>
              </a:ext>
            </a:extLst>
          </p:cNvPr>
          <p:cNvSpPr/>
          <p:nvPr/>
        </p:nvSpPr>
        <p:spPr>
          <a:xfrm>
            <a:off x="6294582" y="4158011"/>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9">
            <a:extLst>
              <a:ext uri="{FF2B5EF4-FFF2-40B4-BE49-F238E27FC236}">
                <a16:creationId xmlns:a16="http://schemas.microsoft.com/office/drawing/2014/main" id="{95B6AA05-DF95-BC41-8075-893D8668FB43}"/>
              </a:ext>
            </a:extLst>
          </p:cNvPr>
          <p:cNvSpPr>
            <a:spLocks noChangeArrowheads="1"/>
          </p:cNvSpPr>
          <p:nvPr/>
        </p:nvSpPr>
        <p:spPr bwMode="auto">
          <a:xfrm>
            <a:off x="6751168" y="1742307"/>
            <a:ext cx="143888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odious</a:t>
            </a:r>
            <a:endParaRPr lang="en-GB" altLang="en-US" b="1" dirty="0">
              <a:solidFill>
                <a:schemeClr val="bg1"/>
              </a:solidFill>
            </a:endParaRPr>
          </a:p>
        </p:txBody>
      </p:sp>
      <p:sp>
        <p:nvSpPr>
          <p:cNvPr id="49" name="Rectangle 48">
            <a:extLst>
              <a:ext uri="{FF2B5EF4-FFF2-40B4-BE49-F238E27FC236}">
                <a16:creationId xmlns:a16="http://schemas.microsoft.com/office/drawing/2014/main" id="{2615F551-AC88-A641-9D97-4A72101D0541}"/>
              </a:ext>
            </a:extLst>
          </p:cNvPr>
          <p:cNvSpPr/>
          <p:nvPr/>
        </p:nvSpPr>
        <p:spPr>
          <a:xfrm>
            <a:off x="6294582" y="2106789"/>
            <a:ext cx="2364343"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9">
            <a:extLst>
              <a:ext uri="{FF2B5EF4-FFF2-40B4-BE49-F238E27FC236}">
                <a16:creationId xmlns:a16="http://schemas.microsoft.com/office/drawing/2014/main" id="{C23EC88D-AC40-8D40-AAD7-5A3F1AD07344}"/>
              </a:ext>
            </a:extLst>
          </p:cNvPr>
          <p:cNvSpPr>
            <a:spLocks noChangeArrowheads="1"/>
          </p:cNvSpPr>
          <p:nvPr/>
        </p:nvSpPr>
        <p:spPr bwMode="auto">
          <a:xfrm>
            <a:off x="4030450" y="3793529"/>
            <a:ext cx="168175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public house</a:t>
            </a:r>
            <a:endParaRPr lang="en-GB" altLang="en-US" b="1" dirty="0">
              <a:solidFill>
                <a:schemeClr val="bg1"/>
              </a:solidFill>
            </a:endParaRPr>
          </a:p>
        </p:txBody>
      </p:sp>
      <p:sp>
        <p:nvSpPr>
          <p:cNvPr id="52" name="Rectangle 51">
            <a:extLst>
              <a:ext uri="{FF2B5EF4-FFF2-40B4-BE49-F238E27FC236}">
                <a16:creationId xmlns:a16="http://schemas.microsoft.com/office/drawing/2014/main" id="{FEDB969C-8860-4240-8AA4-5B27133064E5}"/>
              </a:ext>
            </a:extLst>
          </p:cNvPr>
          <p:cNvSpPr/>
          <p:nvPr/>
        </p:nvSpPr>
        <p:spPr>
          <a:xfrm>
            <a:off x="3578253" y="4158011"/>
            <a:ext cx="2348454"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8">
            <a:extLst>
              <a:ext uri="{FF2B5EF4-FFF2-40B4-BE49-F238E27FC236}">
                <a16:creationId xmlns:a16="http://schemas.microsoft.com/office/drawing/2014/main" id="{38A050B2-BBF1-D94E-A992-4497174DF810}"/>
              </a:ext>
            </a:extLst>
          </p:cNvPr>
          <p:cNvSpPr>
            <a:spLocks noChangeArrowheads="1"/>
          </p:cNvSpPr>
          <p:nvPr/>
        </p:nvSpPr>
        <p:spPr bwMode="auto">
          <a:xfrm>
            <a:off x="9413100" y="3786384"/>
            <a:ext cx="1438881"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old salts</a:t>
            </a:r>
            <a:endParaRPr lang="en-GB" altLang="en-US" b="1" dirty="0">
              <a:solidFill>
                <a:schemeClr val="bg1"/>
              </a:solidFill>
            </a:endParaRPr>
          </a:p>
        </p:txBody>
      </p:sp>
      <p:sp>
        <p:nvSpPr>
          <p:cNvPr id="56" name="Rectangle 15">
            <a:extLst>
              <a:ext uri="{FF2B5EF4-FFF2-40B4-BE49-F238E27FC236}">
                <a16:creationId xmlns:a16="http://schemas.microsoft.com/office/drawing/2014/main" id="{C5FD69CA-4FE6-8A41-9239-AE79ACD7D798}"/>
              </a:ext>
            </a:extLst>
          </p:cNvPr>
          <p:cNvSpPr>
            <a:spLocks noChangeArrowheads="1"/>
          </p:cNvSpPr>
          <p:nvPr/>
        </p:nvSpPr>
        <p:spPr bwMode="auto">
          <a:xfrm>
            <a:off x="9172897" y="4264851"/>
            <a:ext cx="1854537" cy="114809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An </a:t>
            </a:r>
            <a:r>
              <a:rPr lang="en-GB" altLang="en-US" sz="1400" b="1" dirty="0">
                <a:solidFill>
                  <a:srgbClr val="414042"/>
                </a:solidFill>
              </a:rPr>
              <a:t>old salt </a:t>
            </a:r>
            <a:r>
              <a:rPr lang="en-GB" altLang="en-US" sz="1400" dirty="0">
                <a:solidFill>
                  <a:srgbClr val="414042"/>
                </a:solidFill>
              </a:rPr>
              <a:t>is an old sailor, often one who is full of stories of the sea.</a:t>
            </a:r>
          </a:p>
        </p:txBody>
      </p:sp>
      <p:sp>
        <p:nvSpPr>
          <p:cNvPr id="57" name="Rectangle 56">
            <a:extLst>
              <a:ext uri="{FF2B5EF4-FFF2-40B4-BE49-F238E27FC236}">
                <a16:creationId xmlns:a16="http://schemas.microsoft.com/office/drawing/2014/main" id="{B9ED16FD-B9E9-5B41-9190-0EF4D668E821}"/>
              </a:ext>
            </a:extLst>
          </p:cNvPr>
          <p:cNvSpPr/>
          <p:nvPr/>
        </p:nvSpPr>
        <p:spPr>
          <a:xfrm>
            <a:off x="8970715" y="4158011"/>
            <a:ext cx="235014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Text&#10;&#10;Description automatically generated">
            <a:extLst>
              <a:ext uri="{FF2B5EF4-FFF2-40B4-BE49-F238E27FC236}">
                <a16:creationId xmlns:a16="http://schemas.microsoft.com/office/drawing/2014/main" id="{D7465B72-A171-A923-417B-91415915D9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7245" y="1355644"/>
            <a:ext cx="1235552" cy="678479"/>
          </a:xfrm>
          <a:prstGeom prst="rect">
            <a:avLst/>
          </a:prstGeom>
        </p:spPr>
      </p:pic>
      <p:sp>
        <p:nvSpPr>
          <p:cNvPr id="6" name="Rectangle 20">
            <a:extLst>
              <a:ext uri="{FF2B5EF4-FFF2-40B4-BE49-F238E27FC236}">
                <a16:creationId xmlns:a16="http://schemas.microsoft.com/office/drawing/2014/main" id="{E99ABA0E-3B34-2C35-7B2B-50027C4E530F}"/>
              </a:ext>
            </a:extLst>
          </p:cNvPr>
          <p:cNvSpPr>
            <a:spLocks noChangeArrowheads="1"/>
          </p:cNvSpPr>
          <p:nvPr/>
        </p:nvSpPr>
        <p:spPr bwMode="auto">
          <a:xfrm>
            <a:off x="3764164" y="4265018"/>
            <a:ext cx="2079323" cy="114793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414042"/>
                </a:solidFill>
              </a:rPr>
              <a:t>A </a:t>
            </a:r>
            <a:r>
              <a:rPr lang="en-GB" altLang="en-US" sz="1400" b="1" dirty="0">
                <a:solidFill>
                  <a:srgbClr val="414042"/>
                </a:solidFill>
              </a:rPr>
              <a:t>public house </a:t>
            </a:r>
            <a:r>
              <a:rPr lang="en-GB" altLang="en-US" sz="1400" dirty="0">
                <a:solidFill>
                  <a:srgbClr val="414042"/>
                </a:solidFill>
              </a:rPr>
              <a:t>is an inn. These days we would shorten it and say ‘pub’.</a:t>
            </a:r>
          </a:p>
        </p:txBody>
      </p:sp>
      <p:sp>
        <p:nvSpPr>
          <p:cNvPr id="3" name="TextBox 2">
            <a:extLst>
              <a:ext uri="{FF2B5EF4-FFF2-40B4-BE49-F238E27FC236}">
                <a16:creationId xmlns:a16="http://schemas.microsoft.com/office/drawing/2014/main" id="{984B14B8-4A6C-FF2F-54D5-B1FEF2BCF91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47</a:t>
            </a:r>
            <a:endParaRPr lang="en-GB" sz="1200" dirty="0"/>
          </a:p>
        </p:txBody>
      </p:sp>
    </p:spTree>
    <p:extLst>
      <p:ext uri="{BB962C8B-B14F-4D97-AF65-F5344CB8AC3E}">
        <p14:creationId xmlns:p14="http://schemas.microsoft.com/office/powerpoint/2010/main" val="83149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animBg="1"/>
      <p:bldP spid="41" grpId="0" animBg="1"/>
      <p:bldP spid="44" grpId="0"/>
      <p:bldP spid="45" grpId="0"/>
      <p:bldP spid="46" grpId="0" animBg="1"/>
      <p:bldP spid="47" grpId="0" animBg="1"/>
      <p:bldP spid="49" grpId="0" animBg="1"/>
      <p:bldP spid="52" grpId="0" animBg="1"/>
      <p:bldP spid="56" grpId="0"/>
      <p:bldP spid="57" grpId="0" animBg="1"/>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30D078D3-7B13-D043-8ACC-F667A8CB8D1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4CB9668B-1F96-504E-818E-B154734D6F54}"/>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3" name="Rectangle 52">
            <a:extLst>
              <a:ext uri="{FF2B5EF4-FFF2-40B4-BE49-F238E27FC236}">
                <a16:creationId xmlns:a16="http://schemas.microsoft.com/office/drawing/2014/main" id="{715DD7F8-8745-8F42-83E1-AFAD501B397A}"/>
              </a:ext>
            </a:extLst>
          </p:cNvPr>
          <p:cNvSpPr/>
          <p:nvPr/>
        </p:nvSpPr>
        <p:spPr>
          <a:xfrm>
            <a:off x="1056319" y="1953491"/>
            <a:ext cx="10147138" cy="378821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ext Box 6">
            <a:extLst>
              <a:ext uri="{FF2B5EF4-FFF2-40B4-BE49-F238E27FC236}">
                <a16:creationId xmlns:a16="http://schemas.microsoft.com/office/drawing/2014/main" id="{40C79E7E-BF59-5642-BBF7-13FE296E8BD3}"/>
              </a:ext>
            </a:extLst>
          </p:cNvPr>
          <p:cNvSpPr txBox="1">
            <a:spLocks noChangeArrowheads="1"/>
          </p:cNvSpPr>
          <p:nvPr/>
        </p:nvSpPr>
        <p:spPr bwMode="auto">
          <a:xfrm>
            <a:off x="4857134" y="2313297"/>
            <a:ext cx="6158480" cy="3256230"/>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aloud the extract from </a:t>
            </a:r>
            <a:r>
              <a:rPr lang="en-GB" altLang="en-US" sz="1800" i="1" dirty="0">
                <a:solidFill>
                  <a:srgbClr val="414042"/>
                </a:solidFill>
              </a:rPr>
              <a:t>Chapter 7 I go to Bristol </a:t>
            </a:r>
            <a:r>
              <a:rPr lang="en-GB" altLang="en-US" sz="1800" dirty="0">
                <a:solidFill>
                  <a:srgbClr val="414042"/>
                </a:solidFill>
              </a:rPr>
              <a:t>which is the letter written by Squire Trelawney to Dr Livesey after he has hired the ship’s crew.</a:t>
            </a:r>
          </a:p>
          <a:p>
            <a:pPr>
              <a:spcBef>
                <a:spcPts val="1000"/>
              </a:spcBef>
              <a:buNone/>
            </a:pPr>
            <a:r>
              <a:rPr lang="en-GB" altLang="en-US" sz="1800" dirty="0">
                <a:solidFill>
                  <a:srgbClr val="414042"/>
                </a:solidFill>
              </a:rPr>
              <a:t>Share your initial reactions with a partner. Think carefully about the character of Squire Trelawney – is he reliable?</a:t>
            </a:r>
          </a:p>
          <a:p>
            <a:pPr>
              <a:spcBef>
                <a:spcPts val="1000"/>
              </a:spcBef>
              <a:buNone/>
            </a:pPr>
            <a:r>
              <a:rPr lang="en-GB" altLang="en-US" sz="1800" dirty="0">
                <a:solidFill>
                  <a:srgbClr val="414042"/>
                </a:solidFill>
              </a:rPr>
              <a:t>Re-read the text either on your own or with a partner and jot down some thoughts using the ‘Tell me’ grid on the next slide.</a:t>
            </a:r>
          </a:p>
        </p:txBody>
      </p:sp>
      <p:sp>
        <p:nvSpPr>
          <p:cNvPr id="58" name="Rectangle 57">
            <a:extLst>
              <a:ext uri="{FF2B5EF4-FFF2-40B4-BE49-F238E27FC236}">
                <a16:creationId xmlns:a16="http://schemas.microsoft.com/office/drawing/2014/main" id="{98282CE4-9620-9D42-AE96-21765CD5C8B5}"/>
              </a:ext>
            </a:extLst>
          </p:cNvPr>
          <p:cNvSpPr/>
          <p:nvPr/>
        </p:nvSpPr>
        <p:spPr>
          <a:xfrm>
            <a:off x="1056318" y="1961393"/>
            <a:ext cx="3439663" cy="37717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 name="TextBox 1">
            <a:extLst>
              <a:ext uri="{FF2B5EF4-FFF2-40B4-BE49-F238E27FC236}">
                <a16:creationId xmlns:a16="http://schemas.microsoft.com/office/drawing/2014/main" id="{A01E0DB2-A87B-037A-5F85-B5FB1893BAF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48</a:t>
            </a:r>
            <a:endParaRPr lang="en-GB" sz="1200" dirty="0"/>
          </a:p>
        </p:txBody>
      </p:sp>
    </p:spTree>
    <p:extLst>
      <p:ext uri="{BB962C8B-B14F-4D97-AF65-F5344CB8AC3E}">
        <p14:creationId xmlns:p14="http://schemas.microsoft.com/office/powerpoint/2010/main" val="6116281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3687DF-EAA7-844B-A6FF-1C4DA46DB918}"/>
              </a:ext>
            </a:extLst>
          </p:cNvPr>
          <p:cNvSpPr/>
          <p:nvPr/>
        </p:nvSpPr>
        <p:spPr>
          <a:xfrm>
            <a:off x="1011350" y="3397714"/>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9" name="Rectangle 8">
            <a:extLst>
              <a:ext uri="{FF2B5EF4-FFF2-40B4-BE49-F238E27FC236}">
                <a16:creationId xmlns:a16="http://schemas.microsoft.com/office/drawing/2014/main" id="{27B3C084-CBAD-324B-9525-161E1C43A156}"/>
              </a:ext>
            </a:extLst>
          </p:cNvPr>
          <p:cNvSpPr/>
          <p:nvPr/>
        </p:nvSpPr>
        <p:spPr>
          <a:xfrm>
            <a:off x="6085859" y="3397714"/>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10" name="Rectangle 9">
            <a:extLst>
              <a:ext uri="{FF2B5EF4-FFF2-40B4-BE49-F238E27FC236}">
                <a16:creationId xmlns:a16="http://schemas.microsoft.com/office/drawing/2014/main" id="{CE62BF3E-62AC-A045-9B2F-B4A34889B50E}"/>
              </a:ext>
            </a:extLst>
          </p:cNvPr>
          <p:cNvSpPr/>
          <p:nvPr/>
        </p:nvSpPr>
        <p:spPr>
          <a:xfrm>
            <a:off x="1011350" y="1241831"/>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1" name="Rectangle 10">
            <a:extLst>
              <a:ext uri="{FF2B5EF4-FFF2-40B4-BE49-F238E27FC236}">
                <a16:creationId xmlns:a16="http://schemas.microsoft.com/office/drawing/2014/main" id="{585D74FC-5664-B645-9322-C59E453D731A}"/>
              </a:ext>
            </a:extLst>
          </p:cNvPr>
          <p:cNvSpPr/>
          <p:nvPr/>
        </p:nvSpPr>
        <p:spPr>
          <a:xfrm>
            <a:off x="6085859" y="1241831"/>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2" name="Line 41">
            <a:extLst>
              <a:ext uri="{FF2B5EF4-FFF2-40B4-BE49-F238E27FC236}">
                <a16:creationId xmlns:a16="http://schemas.microsoft.com/office/drawing/2014/main" id="{7AE4894C-6BFD-7F4F-8984-86450E51106D}"/>
              </a:ext>
            </a:extLst>
          </p:cNvPr>
          <p:cNvSpPr>
            <a:spLocks noChangeShapeType="1"/>
          </p:cNvSpPr>
          <p:nvPr/>
        </p:nvSpPr>
        <p:spPr bwMode="auto">
          <a:xfrm>
            <a:off x="6075836" y="1237411"/>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Rectangle 12">
            <a:extLst>
              <a:ext uri="{FF2B5EF4-FFF2-40B4-BE49-F238E27FC236}">
                <a16:creationId xmlns:a16="http://schemas.microsoft.com/office/drawing/2014/main" id="{66A19012-F6BB-1045-8EE1-C8D8543974D9}"/>
              </a:ext>
            </a:extLst>
          </p:cNvPr>
          <p:cNvSpPr/>
          <p:nvPr/>
        </p:nvSpPr>
        <p:spPr>
          <a:xfrm>
            <a:off x="1011350" y="1237410"/>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ine 41">
            <a:extLst>
              <a:ext uri="{FF2B5EF4-FFF2-40B4-BE49-F238E27FC236}">
                <a16:creationId xmlns:a16="http://schemas.microsoft.com/office/drawing/2014/main" id="{E07FBE9A-CB22-7540-9BF6-30996B3D616C}"/>
              </a:ext>
            </a:extLst>
          </p:cNvPr>
          <p:cNvSpPr>
            <a:spLocks noChangeShapeType="1"/>
          </p:cNvSpPr>
          <p:nvPr/>
        </p:nvSpPr>
        <p:spPr bwMode="auto">
          <a:xfrm flipH="1">
            <a:off x="1011350" y="339391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a:extLst>
              <a:ext uri="{FF2B5EF4-FFF2-40B4-BE49-F238E27FC236}">
                <a16:creationId xmlns:a16="http://schemas.microsoft.com/office/drawing/2014/main" id="{885C923C-8ABA-FCBD-A44A-7F7099DF696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49</a:t>
            </a:r>
            <a:endParaRPr lang="en-GB" sz="1200" dirty="0"/>
          </a:p>
        </p:txBody>
      </p:sp>
    </p:spTree>
    <p:extLst>
      <p:ext uri="{BB962C8B-B14F-4D97-AF65-F5344CB8AC3E}">
        <p14:creationId xmlns:p14="http://schemas.microsoft.com/office/powerpoint/2010/main" val="730180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‘How did the writer</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do that?’.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have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 name="TextBox 1">
            <a:extLst>
              <a:ext uri="{FF2B5EF4-FFF2-40B4-BE49-F238E27FC236}">
                <a16:creationId xmlns:a16="http://schemas.microsoft.com/office/drawing/2014/main" id="{005696A2-AD78-BBB6-6F27-32A54FACDF0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a:t>
            </a:r>
            <a:endParaRPr lang="en-GB" sz="1200" dirty="0"/>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outdoor, people&#10;&#10;Description automatically generated">
            <a:extLst>
              <a:ext uri="{FF2B5EF4-FFF2-40B4-BE49-F238E27FC236}">
                <a16:creationId xmlns:a16="http://schemas.microsoft.com/office/drawing/2014/main" id="{248CACC2-B442-854E-8A96-03748AA653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 y="1558343"/>
            <a:ext cx="4430256" cy="4310032"/>
          </a:xfrm>
          <a:prstGeom prst="rect">
            <a:avLst/>
          </a:prstGeom>
        </p:spPr>
      </p:pic>
      <p:sp>
        <p:nvSpPr>
          <p:cNvPr id="16" name="Subtitle 2">
            <a:extLst>
              <a:ext uri="{FF2B5EF4-FFF2-40B4-BE49-F238E27FC236}">
                <a16:creationId xmlns:a16="http://schemas.microsoft.com/office/drawing/2014/main" id="{066F8988-5247-D74D-9CB3-74673D56FBE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7: I go to Bristol</a:t>
            </a:r>
          </a:p>
        </p:txBody>
      </p:sp>
      <p:sp>
        <p:nvSpPr>
          <p:cNvPr id="17" name="Text Box 9">
            <a:extLst>
              <a:ext uri="{FF2B5EF4-FFF2-40B4-BE49-F238E27FC236}">
                <a16:creationId xmlns:a16="http://schemas.microsoft.com/office/drawing/2014/main" id="{0A4F17FD-1511-D547-9D95-868C814D9C58}"/>
              </a:ext>
            </a:extLst>
          </p:cNvPr>
          <p:cNvSpPr txBox="1">
            <a:spLocks noChangeArrowheads="1"/>
          </p:cNvSpPr>
          <p:nvPr/>
        </p:nvSpPr>
        <p:spPr bwMode="auto">
          <a:xfrm>
            <a:off x="5952565" y="1477855"/>
            <a:ext cx="5460494" cy="454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‘I</a:t>
            </a:r>
            <a:r>
              <a:rPr lang="en-GB" altLang="ja-JP" sz="1700" dirty="0">
                <a:solidFill>
                  <a:srgbClr val="414042"/>
                </a:solidFill>
                <a:ea typeface="MS PGothic" panose="020B0600070205080204" pitchFamily="34" charset="-128"/>
              </a:rPr>
              <a:t> wanted a round score of men – in case of natives, buccaneers or the odious French – but could only find half a dozen, until the most remarkable stroke of fortune brought me the very man I required.</a:t>
            </a:r>
          </a:p>
          <a:p>
            <a:pPr indent="0">
              <a:spcBef>
                <a:spcPts val="1000"/>
              </a:spcBef>
              <a:buNone/>
            </a:pPr>
            <a:r>
              <a:rPr lang="en-GB" altLang="ja-JP" sz="1700" dirty="0">
                <a:solidFill>
                  <a:srgbClr val="414042"/>
                </a:solidFill>
                <a:ea typeface="MS PGothic" panose="020B0600070205080204" pitchFamily="34" charset="-128"/>
              </a:rPr>
              <a:t>I was standing on the dock, when, by the merest accident, I began to talk to him.  I found he was an old sailor, kept a public house, knew all the seafaring men in Bristol and wanted a good berth as cook to get to sea again. He had hobbled down there that very morning, he said, just to get the smell of the salt. I was very touched, and out of pure pity I engaged him on the spot to be the ship’s cook. Long John Silver, he is called. He has lost a leg in his country’s service, under the immortal Hawke. But he has no pension, Livesey! Imagine that! What an age we live in.</a:t>
            </a:r>
          </a:p>
        </p:txBody>
      </p:sp>
      <p:sp>
        <p:nvSpPr>
          <p:cNvPr id="2" name="TextBox 1">
            <a:extLst>
              <a:ext uri="{FF2B5EF4-FFF2-40B4-BE49-F238E27FC236}">
                <a16:creationId xmlns:a16="http://schemas.microsoft.com/office/drawing/2014/main" id="{3E11DB66-ED2F-9E4C-A9EF-9F6F97ADA0B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50</a:t>
            </a:r>
            <a:endParaRPr lang="en-GB" sz="1200" dirty="0"/>
          </a:p>
        </p:txBody>
      </p:sp>
    </p:spTree>
    <p:extLst>
      <p:ext uri="{BB962C8B-B14F-4D97-AF65-F5344CB8AC3E}">
        <p14:creationId xmlns:p14="http://schemas.microsoft.com/office/powerpoint/2010/main" val="4179742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9">
            <a:extLst>
              <a:ext uri="{FF2B5EF4-FFF2-40B4-BE49-F238E27FC236}">
                <a16:creationId xmlns:a16="http://schemas.microsoft.com/office/drawing/2014/main" id="{0A4F17FD-1511-D547-9D95-868C814D9C58}"/>
              </a:ext>
            </a:extLst>
          </p:cNvPr>
          <p:cNvSpPr txBox="1">
            <a:spLocks noChangeArrowheads="1"/>
          </p:cNvSpPr>
          <p:nvPr/>
        </p:nvSpPr>
        <p:spPr bwMode="auto">
          <a:xfrm>
            <a:off x="6307855" y="2049647"/>
            <a:ext cx="4810720" cy="399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700" dirty="0">
                <a:solidFill>
                  <a:srgbClr val="414042"/>
                </a:solidFill>
                <a:ea typeface="MS PGothic" panose="020B0600070205080204" pitchFamily="34" charset="-128"/>
              </a:rPr>
              <a:t>Well, sir, I thought that I had only found a cook but it turned out I had discovered a whole crew. Between Silver and myself, we got together a company of the toughest old salts imaginable – not pretty to look at, but of great spirit. I declare we could fight a war! Long John even got rid of some of the sailors I had already engaged, showing me in a moment that they were cowards not to be relied upon in an adventure of importance.’  </a:t>
            </a:r>
          </a:p>
        </p:txBody>
      </p:sp>
      <p:pic>
        <p:nvPicPr>
          <p:cNvPr id="5" name="Picture 4" descr="A picture containing person, outdoor, people&#10;&#10;Description automatically generated">
            <a:extLst>
              <a:ext uri="{FF2B5EF4-FFF2-40B4-BE49-F238E27FC236}">
                <a16:creationId xmlns:a16="http://schemas.microsoft.com/office/drawing/2014/main" id="{A63A2EEB-C469-7940-AEEE-259F32888D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600" y="1273984"/>
            <a:ext cx="4430256" cy="4310032"/>
          </a:xfrm>
          <a:prstGeom prst="rect">
            <a:avLst/>
          </a:prstGeom>
        </p:spPr>
      </p:pic>
      <p:sp>
        <p:nvSpPr>
          <p:cNvPr id="2" name="TextBox 1">
            <a:extLst>
              <a:ext uri="{FF2B5EF4-FFF2-40B4-BE49-F238E27FC236}">
                <a16:creationId xmlns:a16="http://schemas.microsoft.com/office/drawing/2014/main" id="{CB096173-3803-08C0-C209-BD8845C1E64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51</a:t>
            </a:r>
            <a:endParaRPr lang="en-GB" sz="1200" dirty="0"/>
          </a:p>
        </p:txBody>
      </p:sp>
    </p:spTree>
    <p:extLst>
      <p:ext uri="{BB962C8B-B14F-4D97-AF65-F5344CB8AC3E}">
        <p14:creationId xmlns:p14="http://schemas.microsoft.com/office/powerpoint/2010/main" val="41405446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0">
            <a:extLst>
              <a:ext uri="{FF2B5EF4-FFF2-40B4-BE49-F238E27FC236}">
                <a16:creationId xmlns:a16="http://schemas.microsoft.com/office/drawing/2014/main" id="{410CDAFE-AAF5-F14B-857A-56D1D3C9734F}"/>
              </a:ext>
            </a:extLst>
          </p:cNvPr>
          <p:cNvSpPr txBox="1">
            <a:spLocks noChangeArrowheads="1"/>
          </p:cNvSpPr>
          <p:nvPr/>
        </p:nvSpPr>
        <p:spPr bwMode="auto">
          <a:xfrm>
            <a:off x="879047" y="995976"/>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berth</a:t>
            </a:r>
          </a:p>
        </p:txBody>
      </p:sp>
      <p:pic>
        <p:nvPicPr>
          <p:cNvPr id="29" name="Picture 28" descr="Icon&#10;&#10;Description automatically generated">
            <a:extLst>
              <a:ext uri="{FF2B5EF4-FFF2-40B4-BE49-F238E27FC236}">
                <a16:creationId xmlns:a16="http://schemas.microsoft.com/office/drawing/2014/main" id="{49F1C860-2597-E24E-8859-15D6265C2DD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040440">
            <a:off x="598774" y="5011670"/>
            <a:ext cx="349936" cy="209962"/>
          </a:xfrm>
          <a:prstGeom prst="rect">
            <a:avLst/>
          </a:prstGeom>
        </p:spPr>
      </p:pic>
      <p:sp>
        <p:nvSpPr>
          <p:cNvPr id="2" name="TextBox 1">
            <a:extLst>
              <a:ext uri="{FF2B5EF4-FFF2-40B4-BE49-F238E27FC236}">
                <a16:creationId xmlns:a16="http://schemas.microsoft.com/office/drawing/2014/main" id="{0866B7F0-B648-39B7-C065-D467BE1DDEEE}"/>
              </a:ext>
            </a:extLst>
          </p:cNvPr>
          <p:cNvSpPr txBox="1"/>
          <p:nvPr/>
        </p:nvSpPr>
        <p:spPr>
          <a:xfrm>
            <a:off x="0" y="474775"/>
            <a:ext cx="12191999" cy="415498"/>
          </a:xfrm>
          <a:prstGeom prst="rect">
            <a:avLst/>
          </a:prstGeom>
          <a:noFill/>
          <a:ln>
            <a:noFill/>
          </a:ln>
        </p:spPr>
        <p:txBody>
          <a:bodyPr wrap="square" rtlCol="0">
            <a:spAutoFit/>
          </a:bodyPr>
          <a:lstStyle/>
          <a:p>
            <a:pPr algn="ctr"/>
            <a:r>
              <a:rPr lang="en-GB" sz="2100" b="1" dirty="0">
                <a:solidFill>
                  <a:srgbClr val="0070C0"/>
                </a:solidFill>
                <a:latin typeface="Comic Sans MS" panose="030F0702030302020204" pitchFamily="66" charset="0"/>
              </a:rPr>
              <a:t>Find your partner</a:t>
            </a:r>
          </a:p>
        </p:txBody>
      </p:sp>
      <p:sp>
        <p:nvSpPr>
          <p:cNvPr id="30" name="Text Box 50">
            <a:extLst>
              <a:ext uri="{FF2B5EF4-FFF2-40B4-BE49-F238E27FC236}">
                <a16:creationId xmlns:a16="http://schemas.microsoft.com/office/drawing/2014/main" id="{6F067235-E01F-874B-AB3C-37FCDACBDA66}"/>
              </a:ext>
            </a:extLst>
          </p:cNvPr>
          <p:cNvSpPr txBox="1">
            <a:spLocks noChangeArrowheads="1"/>
          </p:cNvSpPr>
          <p:nvPr/>
        </p:nvSpPr>
        <p:spPr bwMode="auto">
          <a:xfrm>
            <a:off x="879047" y="1533858"/>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old salts</a:t>
            </a:r>
          </a:p>
        </p:txBody>
      </p:sp>
      <p:sp>
        <p:nvSpPr>
          <p:cNvPr id="31" name="Text Box 50">
            <a:extLst>
              <a:ext uri="{FF2B5EF4-FFF2-40B4-BE49-F238E27FC236}">
                <a16:creationId xmlns:a16="http://schemas.microsoft.com/office/drawing/2014/main" id="{8B877C81-F132-C54B-9755-38438A10702E}"/>
              </a:ext>
            </a:extLst>
          </p:cNvPr>
          <p:cNvSpPr txBox="1">
            <a:spLocks noChangeArrowheads="1"/>
          </p:cNvSpPr>
          <p:nvPr/>
        </p:nvSpPr>
        <p:spPr bwMode="auto">
          <a:xfrm>
            <a:off x="879047" y="2071740"/>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merest</a:t>
            </a:r>
          </a:p>
        </p:txBody>
      </p:sp>
      <p:sp>
        <p:nvSpPr>
          <p:cNvPr id="32" name="Text Box 50">
            <a:extLst>
              <a:ext uri="{FF2B5EF4-FFF2-40B4-BE49-F238E27FC236}">
                <a16:creationId xmlns:a16="http://schemas.microsoft.com/office/drawing/2014/main" id="{080EDB5E-A156-344E-B094-06196C6F1990}"/>
              </a:ext>
            </a:extLst>
          </p:cNvPr>
          <p:cNvSpPr txBox="1">
            <a:spLocks noChangeArrowheads="1"/>
          </p:cNvSpPr>
          <p:nvPr/>
        </p:nvSpPr>
        <p:spPr bwMode="auto">
          <a:xfrm>
            <a:off x="900562" y="2609622"/>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pension</a:t>
            </a:r>
          </a:p>
        </p:txBody>
      </p:sp>
      <p:sp>
        <p:nvSpPr>
          <p:cNvPr id="33" name="Text Box 50">
            <a:extLst>
              <a:ext uri="{FF2B5EF4-FFF2-40B4-BE49-F238E27FC236}">
                <a16:creationId xmlns:a16="http://schemas.microsoft.com/office/drawing/2014/main" id="{DEF04593-A5A2-CC41-87B6-44D7B0FEAAE4}"/>
              </a:ext>
            </a:extLst>
          </p:cNvPr>
          <p:cNvSpPr txBox="1">
            <a:spLocks noChangeArrowheads="1"/>
          </p:cNvSpPr>
          <p:nvPr/>
        </p:nvSpPr>
        <p:spPr bwMode="auto">
          <a:xfrm>
            <a:off x="900562" y="3147504"/>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public house</a:t>
            </a:r>
          </a:p>
        </p:txBody>
      </p:sp>
      <p:sp>
        <p:nvSpPr>
          <p:cNvPr id="34" name="Text Box 50">
            <a:extLst>
              <a:ext uri="{FF2B5EF4-FFF2-40B4-BE49-F238E27FC236}">
                <a16:creationId xmlns:a16="http://schemas.microsoft.com/office/drawing/2014/main" id="{0E2220D7-151C-C741-A2D3-38D54ED889EB}"/>
              </a:ext>
            </a:extLst>
          </p:cNvPr>
          <p:cNvSpPr txBox="1">
            <a:spLocks noChangeArrowheads="1"/>
          </p:cNvSpPr>
          <p:nvPr/>
        </p:nvSpPr>
        <p:spPr bwMode="auto">
          <a:xfrm>
            <a:off x="922077" y="3685386"/>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score</a:t>
            </a:r>
          </a:p>
        </p:txBody>
      </p:sp>
      <p:sp>
        <p:nvSpPr>
          <p:cNvPr id="35" name="Text Box 50">
            <a:extLst>
              <a:ext uri="{FF2B5EF4-FFF2-40B4-BE49-F238E27FC236}">
                <a16:creationId xmlns:a16="http://schemas.microsoft.com/office/drawing/2014/main" id="{E4CC1AB1-F4F2-6146-9EB8-6B95F8A18496}"/>
              </a:ext>
            </a:extLst>
          </p:cNvPr>
          <p:cNvSpPr txBox="1">
            <a:spLocks noChangeArrowheads="1"/>
          </p:cNvSpPr>
          <p:nvPr/>
        </p:nvSpPr>
        <p:spPr bwMode="auto">
          <a:xfrm>
            <a:off x="922077" y="4223268"/>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fortune</a:t>
            </a:r>
          </a:p>
        </p:txBody>
      </p:sp>
      <p:sp>
        <p:nvSpPr>
          <p:cNvPr id="36" name="Text Box 50">
            <a:extLst>
              <a:ext uri="{FF2B5EF4-FFF2-40B4-BE49-F238E27FC236}">
                <a16:creationId xmlns:a16="http://schemas.microsoft.com/office/drawing/2014/main" id="{777DAB95-D730-0942-9595-5C2FBBCB7671}"/>
              </a:ext>
            </a:extLst>
          </p:cNvPr>
          <p:cNvSpPr txBox="1">
            <a:spLocks noChangeArrowheads="1"/>
          </p:cNvSpPr>
          <p:nvPr/>
        </p:nvSpPr>
        <p:spPr bwMode="auto">
          <a:xfrm>
            <a:off x="922077" y="4761150"/>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odious</a:t>
            </a:r>
          </a:p>
        </p:txBody>
      </p:sp>
      <p:sp>
        <p:nvSpPr>
          <p:cNvPr id="37" name="Text Box 50">
            <a:extLst>
              <a:ext uri="{FF2B5EF4-FFF2-40B4-BE49-F238E27FC236}">
                <a16:creationId xmlns:a16="http://schemas.microsoft.com/office/drawing/2014/main" id="{6C456A6C-89C1-B643-A92E-AB550058C7B1}"/>
              </a:ext>
            </a:extLst>
          </p:cNvPr>
          <p:cNvSpPr txBox="1">
            <a:spLocks noChangeArrowheads="1"/>
          </p:cNvSpPr>
          <p:nvPr/>
        </p:nvSpPr>
        <p:spPr bwMode="auto">
          <a:xfrm>
            <a:off x="922077" y="5299032"/>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seafaring</a:t>
            </a:r>
          </a:p>
        </p:txBody>
      </p:sp>
      <p:sp>
        <p:nvSpPr>
          <p:cNvPr id="38" name="Text Box 50">
            <a:extLst>
              <a:ext uri="{FF2B5EF4-FFF2-40B4-BE49-F238E27FC236}">
                <a16:creationId xmlns:a16="http://schemas.microsoft.com/office/drawing/2014/main" id="{70A0AAC4-6281-864D-A329-EC68E9E50C5E}"/>
              </a:ext>
            </a:extLst>
          </p:cNvPr>
          <p:cNvSpPr txBox="1">
            <a:spLocks noChangeArrowheads="1"/>
          </p:cNvSpPr>
          <p:nvPr/>
        </p:nvSpPr>
        <p:spPr bwMode="auto">
          <a:xfrm>
            <a:off x="922077" y="5836918"/>
            <a:ext cx="2519583"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lgn="ctr">
              <a:spcBef>
                <a:spcPct val="50000"/>
              </a:spcBef>
            </a:pPr>
            <a:r>
              <a:rPr lang="en-GB" altLang="en-US" sz="2000" b="1" dirty="0">
                <a:solidFill>
                  <a:srgbClr val="0070C0"/>
                </a:solidFill>
                <a:latin typeface="Comic Sans MS" panose="030F0902030302020204" pitchFamily="66" charset="0"/>
              </a:rPr>
              <a:t>engaged</a:t>
            </a:r>
          </a:p>
        </p:txBody>
      </p:sp>
      <p:sp>
        <p:nvSpPr>
          <p:cNvPr id="39" name="Text Box 50">
            <a:extLst>
              <a:ext uri="{FF2B5EF4-FFF2-40B4-BE49-F238E27FC236}">
                <a16:creationId xmlns:a16="http://schemas.microsoft.com/office/drawing/2014/main" id="{BC8F82C5-9604-A246-A997-8317D84E5CCA}"/>
              </a:ext>
            </a:extLst>
          </p:cNvPr>
          <p:cNvSpPr txBox="1">
            <a:spLocks noChangeArrowheads="1"/>
          </p:cNvSpPr>
          <p:nvPr/>
        </p:nvSpPr>
        <p:spPr bwMode="auto">
          <a:xfrm>
            <a:off x="3557701" y="995976"/>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twenty</a:t>
            </a:r>
          </a:p>
        </p:txBody>
      </p:sp>
      <p:sp>
        <p:nvSpPr>
          <p:cNvPr id="40" name="Text Box 50">
            <a:extLst>
              <a:ext uri="{FF2B5EF4-FFF2-40B4-BE49-F238E27FC236}">
                <a16:creationId xmlns:a16="http://schemas.microsoft.com/office/drawing/2014/main" id="{772E9EC5-B5E3-1749-AC82-8A4AAF342169}"/>
              </a:ext>
            </a:extLst>
          </p:cNvPr>
          <p:cNvSpPr txBox="1">
            <a:spLocks noChangeArrowheads="1"/>
          </p:cNvSpPr>
          <p:nvPr/>
        </p:nvSpPr>
        <p:spPr bwMode="auto">
          <a:xfrm>
            <a:off x="3557701" y="1533858"/>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horrible or repulsive</a:t>
            </a:r>
          </a:p>
        </p:txBody>
      </p:sp>
      <p:sp>
        <p:nvSpPr>
          <p:cNvPr id="41" name="Text Box 50">
            <a:extLst>
              <a:ext uri="{FF2B5EF4-FFF2-40B4-BE49-F238E27FC236}">
                <a16:creationId xmlns:a16="http://schemas.microsoft.com/office/drawing/2014/main" id="{9B5E7436-D4BA-D247-AD7F-1FB0B17B9947}"/>
              </a:ext>
            </a:extLst>
          </p:cNvPr>
          <p:cNvSpPr txBox="1">
            <a:spLocks noChangeArrowheads="1"/>
          </p:cNvSpPr>
          <p:nvPr/>
        </p:nvSpPr>
        <p:spPr bwMode="auto">
          <a:xfrm>
            <a:off x="3557701" y="2071740"/>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luck</a:t>
            </a:r>
          </a:p>
        </p:txBody>
      </p:sp>
      <p:sp>
        <p:nvSpPr>
          <p:cNvPr id="42" name="Text Box 50">
            <a:extLst>
              <a:ext uri="{FF2B5EF4-FFF2-40B4-BE49-F238E27FC236}">
                <a16:creationId xmlns:a16="http://schemas.microsoft.com/office/drawing/2014/main" id="{2FD457A7-3451-9B45-9F06-0A2A4170DE80}"/>
              </a:ext>
            </a:extLst>
          </p:cNvPr>
          <p:cNvSpPr txBox="1">
            <a:spLocks noChangeArrowheads="1"/>
          </p:cNvSpPr>
          <p:nvPr/>
        </p:nvSpPr>
        <p:spPr bwMode="auto">
          <a:xfrm>
            <a:off x="3579216" y="2609622"/>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smallest</a:t>
            </a:r>
          </a:p>
        </p:txBody>
      </p:sp>
      <p:sp>
        <p:nvSpPr>
          <p:cNvPr id="43" name="Text Box 50">
            <a:extLst>
              <a:ext uri="{FF2B5EF4-FFF2-40B4-BE49-F238E27FC236}">
                <a16:creationId xmlns:a16="http://schemas.microsoft.com/office/drawing/2014/main" id="{A20B72DF-AC01-2649-ACA7-22D8DC49AE38}"/>
              </a:ext>
            </a:extLst>
          </p:cNvPr>
          <p:cNvSpPr txBox="1">
            <a:spLocks noChangeArrowheads="1"/>
          </p:cNvSpPr>
          <p:nvPr/>
        </p:nvSpPr>
        <p:spPr bwMode="auto">
          <a:xfrm>
            <a:off x="3579216" y="3147504"/>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inn, pub</a:t>
            </a:r>
          </a:p>
        </p:txBody>
      </p:sp>
      <p:sp>
        <p:nvSpPr>
          <p:cNvPr id="44" name="Text Box 50">
            <a:extLst>
              <a:ext uri="{FF2B5EF4-FFF2-40B4-BE49-F238E27FC236}">
                <a16:creationId xmlns:a16="http://schemas.microsoft.com/office/drawing/2014/main" id="{82962156-7351-D443-A44D-624BA891FD3D}"/>
              </a:ext>
            </a:extLst>
          </p:cNvPr>
          <p:cNvSpPr txBox="1">
            <a:spLocks noChangeArrowheads="1"/>
          </p:cNvSpPr>
          <p:nvPr/>
        </p:nvSpPr>
        <p:spPr bwMode="auto">
          <a:xfrm>
            <a:off x="3600731" y="3685386"/>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someone who goes to sea</a:t>
            </a:r>
          </a:p>
        </p:txBody>
      </p:sp>
      <p:sp>
        <p:nvSpPr>
          <p:cNvPr id="45" name="Text Box 50">
            <a:extLst>
              <a:ext uri="{FF2B5EF4-FFF2-40B4-BE49-F238E27FC236}">
                <a16:creationId xmlns:a16="http://schemas.microsoft.com/office/drawing/2014/main" id="{61A34440-D290-E647-8D65-AEDE84485E7D}"/>
              </a:ext>
            </a:extLst>
          </p:cNvPr>
          <p:cNvSpPr txBox="1">
            <a:spLocks noChangeArrowheads="1"/>
          </p:cNvSpPr>
          <p:nvPr/>
        </p:nvSpPr>
        <p:spPr bwMode="auto">
          <a:xfrm>
            <a:off x="3600731" y="4223268"/>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bed or bunk</a:t>
            </a:r>
          </a:p>
        </p:txBody>
      </p:sp>
      <p:sp>
        <p:nvSpPr>
          <p:cNvPr id="46" name="Text Box 50">
            <a:extLst>
              <a:ext uri="{FF2B5EF4-FFF2-40B4-BE49-F238E27FC236}">
                <a16:creationId xmlns:a16="http://schemas.microsoft.com/office/drawing/2014/main" id="{D2BA6022-46FA-FB47-BCFB-8FC0DBD440DA}"/>
              </a:ext>
            </a:extLst>
          </p:cNvPr>
          <p:cNvSpPr txBox="1">
            <a:spLocks noChangeArrowheads="1"/>
          </p:cNvSpPr>
          <p:nvPr/>
        </p:nvSpPr>
        <p:spPr bwMode="auto">
          <a:xfrm>
            <a:off x="3600731" y="4761150"/>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hired or employed</a:t>
            </a:r>
          </a:p>
        </p:txBody>
      </p:sp>
      <p:sp>
        <p:nvSpPr>
          <p:cNvPr id="47" name="Text Box 50">
            <a:extLst>
              <a:ext uri="{FF2B5EF4-FFF2-40B4-BE49-F238E27FC236}">
                <a16:creationId xmlns:a16="http://schemas.microsoft.com/office/drawing/2014/main" id="{626860F1-DAF9-004E-8D6B-B12CA6664FE8}"/>
              </a:ext>
            </a:extLst>
          </p:cNvPr>
          <p:cNvSpPr txBox="1">
            <a:spLocks noChangeArrowheads="1"/>
          </p:cNvSpPr>
          <p:nvPr/>
        </p:nvSpPr>
        <p:spPr bwMode="auto">
          <a:xfrm>
            <a:off x="3600731" y="5299032"/>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fund you pay into to draw payments from when you retire</a:t>
            </a:r>
          </a:p>
        </p:txBody>
      </p:sp>
      <p:sp>
        <p:nvSpPr>
          <p:cNvPr id="48" name="Text Box 50">
            <a:extLst>
              <a:ext uri="{FF2B5EF4-FFF2-40B4-BE49-F238E27FC236}">
                <a16:creationId xmlns:a16="http://schemas.microsoft.com/office/drawing/2014/main" id="{02A30D44-8F17-9B41-A805-CE7EF1176325}"/>
              </a:ext>
            </a:extLst>
          </p:cNvPr>
          <p:cNvSpPr txBox="1">
            <a:spLocks noChangeArrowheads="1"/>
          </p:cNvSpPr>
          <p:nvPr/>
        </p:nvSpPr>
        <p:spPr bwMode="auto">
          <a:xfrm>
            <a:off x="3600731" y="5836918"/>
            <a:ext cx="7587222" cy="400111"/>
          </a:xfrm>
          <a:prstGeom prst="rect">
            <a:avLst/>
          </a:prstGeom>
          <a:noFill/>
          <a:ln w="12700">
            <a:solidFill>
              <a:schemeClr val="bg1">
                <a:lumMod val="75000"/>
              </a:schemeClr>
            </a:solidFill>
            <a:prstDash val="lgDash"/>
            <a:miter lim="800000"/>
            <a:headEnd/>
            <a:tailEnd/>
          </a:ln>
          <a:effectLst/>
        </p:spPr>
        <p:txBody>
          <a:bodyPr anchor="ctr" anchorCtr="0">
            <a:noAutofit/>
          </a:bodyPr>
          <a:lstStyle/>
          <a:p>
            <a:pPr>
              <a:spcBef>
                <a:spcPct val="50000"/>
              </a:spcBef>
            </a:pPr>
            <a:r>
              <a:rPr lang="en-GB" altLang="en-US" sz="2000" dirty="0">
                <a:solidFill>
                  <a:srgbClr val="414042"/>
                </a:solidFill>
                <a:latin typeface="Comic Sans MS" panose="030F0902030302020204" pitchFamily="66" charset="0"/>
              </a:rPr>
              <a:t>old sailors who tell sea stories</a:t>
            </a:r>
          </a:p>
        </p:txBody>
      </p:sp>
      <p:sp>
        <p:nvSpPr>
          <p:cNvPr id="3" name="TextBox 2">
            <a:extLst>
              <a:ext uri="{FF2B5EF4-FFF2-40B4-BE49-F238E27FC236}">
                <a16:creationId xmlns:a16="http://schemas.microsoft.com/office/drawing/2014/main" id="{6A30C15D-6917-716A-CB5A-7E766228D0B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52</a:t>
            </a:r>
            <a:endParaRPr lang="en-GB" sz="1200" dirty="0"/>
          </a:p>
        </p:txBody>
      </p:sp>
    </p:spTree>
    <p:extLst>
      <p:ext uri="{BB962C8B-B14F-4D97-AF65-F5344CB8AC3E}">
        <p14:creationId xmlns:p14="http://schemas.microsoft.com/office/powerpoint/2010/main" val="1590662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old, person&#10;&#10;Description automatically generated">
            <a:extLst>
              <a:ext uri="{FF2B5EF4-FFF2-40B4-BE49-F238E27FC236}">
                <a16:creationId xmlns:a16="http://schemas.microsoft.com/office/drawing/2014/main" id="{05C2B444-84E0-B447-854D-D703877F53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41749" y="2224251"/>
            <a:ext cx="3813586" cy="3813586"/>
          </a:xfrm>
          <a:prstGeom prst="ellipse">
            <a:avLst/>
          </a:prstGeom>
        </p:spPr>
      </p:pic>
      <p:sp>
        <p:nvSpPr>
          <p:cNvPr id="29" name="Text Box 4">
            <a:extLst>
              <a:ext uri="{FF2B5EF4-FFF2-40B4-BE49-F238E27FC236}">
                <a16:creationId xmlns:a16="http://schemas.microsoft.com/office/drawing/2014/main" id="{C11AF2AF-7BA0-A84C-930B-A34E3D9897B0}"/>
              </a:ext>
            </a:extLst>
          </p:cNvPr>
          <p:cNvSpPr txBox="1">
            <a:spLocks noChangeArrowheads="1"/>
          </p:cNvSpPr>
          <p:nvPr/>
        </p:nvSpPr>
        <p:spPr bwMode="auto">
          <a:xfrm>
            <a:off x="0" y="661461"/>
            <a:ext cx="121920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1000"/>
              </a:spcBef>
            </a:pPr>
            <a:r>
              <a:rPr lang="en-GB" altLang="en-US" sz="1700" dirty="0">
                <a:solidFill>
                  <a:srgbClr val="414042"/>
                </a:solidFill>
              </a:rPr>
              <a:t>The letter that Squire Trelawney writes to Dr Livesey has many hidden meanings. </a:t>
            </a:r>
            <a:br>
              <a:rPr lang="en-GB" altLang="en-US" sz="1700" dirty="0">
                <a:solidFill>
                  <a:srgbClr val="414042"/>
                </a:solidFill>
              </a:rPr>
            </a:br>
            <a:r>
              <a:rPr lang="en-GB" altLang="en-US" sz="1700" dirty="0">
                <a:solidFill>
                  <a:srgbClr val="414042"/>
                </a:solidFill>
              </a:rPr>
              <a:t>In pairs, speculate about the hidden meanings behind these phrases:</a:t>
            </a:r>
            <a:endParaRPr lang="en-US" altLang="en-US" sz="1700" dirty="0">
              <a:solidFill>
                <a:srgbClr val="414042"/>
              </a:solidFill>
            </a:endParaRPr>
          </a:p>
        </p:txBody>
      </p:sp>
      <p:sp>
        <p:nvSpPr>
          <p:cNvPr id="30" name="Rectangle 5">
            <a:extLst>
              <a:ext uri="{FF2B5EF4-FFF2-40B4-BE49-F238E27FC236}">
                <a16:creationId xmlns:a16="http://schemas.microsoft.com/office/drawing/2014/main" id="{73B26D15-96C7-614A-B81C-D21F57587966}"/>
              </a:ext>
            </a:extLst>
          </p:cNvPr>
          <p:cNvSpPr>
            <a:spLocks noChangeArrowheads="1"/>
          </p:cNvSpPr>
          <p:nvPr/>
        </p:nvSpPr>
        <p:spPr bwMode="auto">
          <a:xfrm>
            <a:off x="1065451" y="1455464"/>
            <a:ext cx="7149635" cy="4741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1600" dirty="0">
                <a:solidFill>
                  <a:srgbClr val="0070C0"/>
                </a:solidFill>
              </a:rPr>
              <a:t>in case of natives, buccaneers or the odious French</a:t>
            </a:r>
          </a:p>
          <a:p>
            <a:pPr>
              <a:spcBef>
                <a:spcPts val="500"/>
              </a:spcBef>
            </a:pPr>
            <a:r>
              <a:rPr lang="en-GB" altLang="en-US" sz="1600" dirty="0">
                <a:solidFill>
                  <a:srgbClr val="414042"/>
                </a:solidFill>
              </a:rPr>
              <a:t>What do you think the author thinks about people from other countries?</a:t>
            </a:r>
          </a:p>
          <a:p>
            <a:pPr>
              <a:spcBef>
                <a:spcPts val="1500"/>
              </a:spcBef>
            </a:pPr>
            <a:r>
              <a:rPr lang="en-GB" altLang="en-US" sz="1600" dirty="0">
                <a:solidFill>
                  <a:srgbClr val="0070C0"/>
                </a:solidFill>
              </a:rPr>
              <a:t>until the most remarkable stroke of fortune brought me the very man</a:t>
            </a:r>
            <a:br>
              <a:rPr lang="en-GB" altLang="en-US" sz="1600" dirty="0">
                <a:solidFill>
                  <a:srgbClr val="0070C0"/>
                </a:solidFill>
              </a:rPr>
            </a:br>
            <a:r>
              <a:rPr lang="en-GB" altLang="en-US" sz="1600" dirty="0">
                <a:solidFill>
                  <a:srgbClr val="0070C0"/>
                </a:solidFill>
              </a:rPr>
              <a:t>I required</a:t>
            </a:r>
          </a:p>
          <a:p>
            <a:pPr>
              <a:spcBef>
                <a:spcPts val="500"/>
              </a:spcBef>
            </a:pPr>
            <a:r>
              <a:rPr lang="en-GB" altLang="en-US" sz="1600" dirty="0">
                <a:solidFill>
                  <a:srgbClr val="414042"/>
                </a:solidFill>
              </a:rPr>
              <a:t>Was it really just by chance that Long John Silver was there?</a:t>
            </a:r>
          </a:p>
          <a:p>
            <a:pPr>
              <a:spcBef>
                <a:spcPts val="1500"/>
              </a:spcBef>
            </a:pPr>
            <a:r>
              <a:rPr lang="en-GB" altLang="en-US" sz="1600" dirty="0">
                <a:solidFill>
                  <a:srgbClr val="0070C0"/>
                </a:solidFill>
              </a:rPr>
              <a:t>I was very touched, and out of pure pity I engaged him on the</a:t>
            </a:r>
            <a:br>
              <a:rPr lang="en-GB" altLang="en-US" sz="1600" dirty="0">
                <a:solidFill>
                  <a:srgbClr val="0070C0"/>
                </a:solidFill>
              </a:rPr>
            </a:br>
            <a:r>
              <a:rPr lang="en-GB" altLang="en-US" sz="1600" dirty="0">
                <a:solidFill>
                  <a:srgbClr val="0070C0"/>
                </a:solidFill>
              </a:rPr>
              <a:t>spot to be the ship’s cook</a:t>
            </a:r>
          </a:p>
          <a:p>
            <a:pPr>
              <a:spcBef>
                <a:spcPts val="500"/>
              </a:spcBef>
            </a:pPr>
            <a:r>
              <a:rPr lang="en-GB" altLang="en-US" sz="1600" dirty="0">
                <a:solidFill>
                  <a:srgbClr val="414042"/>
                </a:solidFill>
              </a:rPr>
              <a:t>What do you think Long John Silver did or said to make the</a:t>
            </a:r>
            <a:br>
              <a:rPr lang="en-GB" altLang="en-US" sz="1600" dirty="0">
                <a:solidFill>
                  <a:srgbClr val="414042"/>
                </a:solidFill>
              </a:rPr>
            </a:br>
            <a:r>
              <a:rPr lang="en-GB" altLang="en-US" sz="1600" dirty="0">
                <a:solidFill>
                  <a:srgbClr val="414042"/>
                </a:solidFill>
              </a:rPr>
              <a:t>Squire take pity on him?</a:t>
            </a:r>
          </a:p>
          <a:p>
            <a:pPr>
              <a:spcBef>
                <a:spcPts val="1500"/>
              </a:spcBef>
            </a:pPr>
            <a:r>
              <a:rPr lang="en-GB" altLang="en-US" sz="1600" dirty="0">
                <a:solidFill>
                  <a:srgbClr val="0070C0"/>
                </a:solidFill>
              </a:rPr>
              <a:t>but it turned out I had discovered a whole crew</a:t>
            </a:r>
          </a:p>
          <a:p>
            <a:pPr>
              <a:spcBef>
                <a:spcPts val="500"/>
              </a:spcBef>
            </a:pPr>
            <a:r>
              <a:rPr lang="en-GB" altLang="en-US" sz="1600" dirty="0">
                <a:solidFill>
                  <a:srgbClr val="414042"/>
                </a:solidFill>
              </a:rPr>
              <a:t>How had this happened?</a:t>
            </a:r>
          </a:p>
          <a:p>
            <a:pPr>
              <a:spcBef>
                <a:spcPts val="1500"/>
              </a:spcBef>
            </a:pPr>
            <a:r>
              <a:rPr lang="en-GB" altLang="en-US" sz="1600" dirty="0">
                <a:solidFill>
                  <a:srgbClr val="0070C0"/>
                </a:solidFill>
              </a:rPr>
              <a:t>Long John even got rid of some of the sailors I had already</a:t>
            </a:r>
            <a:br>
              <a:rPr lang="en-GB" altLang="en-US" sz="1600" dirty="0">
                <a:solidFill>
                  <a:srgbClr val="0070C0"/>
                </a:solidFill>
              </a:rPr>
            </a:br>
            <a:r>
              <a:rPr lang="en-GB" altLang="en-US" sz="1600" dirty="0">
                <a:solidFill>
                  <a:srgbClr val="0070C0"/>
                </a:solidFill>
              </a:rPr>
              <a:t>engaged, showing me in a moment that they were cowards…</a:t>
            </a:r>
          </a:p>
          <a:p>
            <a:pPr>
              <a:spcBef>
                <a:spcPts val="500"/>
              </a:spcBef>
            </a:pPr>
            <a:r>
              <a:rPr lang="en-GB" altLang="en-US" sz="1600" dirty="0">
                <a:solidFill>
                  <a:srgbClr val="414042"/>
                </a:solidFill>
              </a:rPr>
              <a:t>What do you think Long John Silver is up to here?</a:t>
            </a:r>
            <a:endParaRPr lang="en-US" altLang="en-US" sz="1600" dirty="0">
              <a:solidFill>
                <a:srgbClr val="414042"/>
              </a:solidFill>
            </a:endParaRPr>
          </a:p>
        </p:txBody>
      </p:sp>
      <p:sp>
        <p:nvSpPr>
          <p:cNvPr id="2" name="TextBox 1">
            <a:extLst>
              <a:ext uri="{FF2B5EF4-FFF2-40B4-BE49-F238E27FC236}">
                <a16:creationId xmlns:a16="http://schemas.microsoft.com/office/drawing/2014/main" id="{B3E2DB9A-62A0-A111-1797-569AE4F26A1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53</a:t>
            </a:r>
            <a:endParaRPr lang="en-GB" sz="1200" dirty="0"/>
          </a:p>
        </p:txBody>
      </p:sp>
    </p:spTree>
    <p:extLst>
      <p:ext uri="{BB962C8B-B14F-4D97-AF65-F5344CB8AC3E}">
        <p14:creationId xmlns:p14="http://schemas.microsoft.com/office/powerpoint/2010/main" val="412699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 outdoor, old&#10;&#10;Description automatically generated">
            <a:extLst>
              <a:ext uri="{FF2B5EF4-FFF2-40B4-BE49-F238E27FC236}">
                <a16:creationId xmlns:a16="http://schemas.microsoft.com/office/drawing/2014/main" id="{C6CB028D-5EDE-FE41-9768-11E5747ECA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34656" y="1740438"/>
            <a:ext cx="3307871" cy="4246016"/>
          </a:xfrm>
          <a:prstGeom prst="rect">
            <a:avLst/>
          </a:prstGeom>
        </p:spPr>
      </p:pic>
      <p:sp>
        <p:nvSpPr>
          <p:cNvPr id="11" name="Subtitle 2">
            <a:extLst>
              <a:ext uri="{FF2B5EF4-FFF2-40B4-BE49-F238E27FC236}">
                <a16:creationId xmlns:a16="http://schemas.microsoft.com/office/drawing/2014/main" id="{CF59827A-AEBB-AD4C-B0C9-506A14973D09}"/>
              </a:ext>
            </a:extLst>
          </p:cNvPr>
          <p:cNvSpPr txBox="1">
            <a:spLocks/>
          </p:cNvSpPr>
          <p:nvPr/>
        </p:nvSpPr>
        <p:spPr>
          <a:xfrm>
            <a:off x="377370" y="712642"/>
            <a:ext cx="11451773" cy="7678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500"/>
              </a:spcBef>
              <a:buNone/>
            </a:pPr>
            <a:r>
              <a:rPr lang="en-GB" sz="2500" b="1" dirty="0">
                <a:solidFill>
                  <a:srgbClr val="0070C0"/>
                </a:solidFill>
                <a:latin typeface="Comic Sans MS" panose="030F0902030302020204" pitchFamily="66" charset="0"/>
              </a:rPr>
              <a:t>Chapter 10: The Voyage</a:t>
            </a:r>
          </a:p>
          <a:p>
            <a:pPr marL="0" indent="0" algn="ctr">
              <a:lnSpc>
                <a:spcPct val="100000"/>
              </a:lnSpc>
              <a:spcBef>
                <a:spcPts val="500"/>
              </a:spcBef>
              <a:buNone/>
            </a:pPr>
            <a:r>
              <a:rPr lang="en-GB" altLang="en-US" sz="1800" dirty="0">
                <a:solidFill>
                  <a:srgbClr val="0070C0"/>
                </a:solidFill>
                <a:latin typeface="Comic Sans MS" panose="030F0902030302020204" pitchFamily="66" charset="0"/>
              </a:rPr>
              <a:t>Read this description of Jim’s view of Long John Silver.</a:t>
            </a:r>
          </a:p>
          <a:p>
            <a:pPr marL="0" indent="0" algn="ctr">
              <a:lnSpc>
                <a:spcPct val="100000"/>
              </a:lnSpc>
              <a:buNone/>
            </a:pPr>
            <a:endParaRPr lang="en-GB" sz="2500" b="1" dirty="0">
              <a:solidFill>
                <a:srgbClr val="0070C0"/>
              </a:solidFill>
              <a:latin typeface="Comic Sans MS" panose="030F0902030302020204" pitchFamily="66" charset="0"/>
            </a:endParaRPr>
          </a:p>
        </p:txBody>
      </p:sp>
      <p:sp>
        <p:nvSpPr>
          <p:cNvPr id="12" name="Text Box 9">
            <a:extLst>
              <a:ext uri="{FF2B5EF4-FFF2-40B4-BE49-F238E27FC236}">
                <a16:creationId xmlns:a16="http://schemas.microsoft.com/office/drawing/2014/main" id="{1CE298C2-1D55-344E-BB31-6950B4C74BFD}"/>
              </a:ext>
            </a:extLst>
          </p:cNvPr>
          <p:cNvSpPr txBox="1">
            <a:spLocks noChangeArrowheads="1"/>
          </p:cNvSpPr>
          <p:nvPr/>
        </p:nvSpPr>
        <p:spPr bwMode="auto">
          <a:xfrm>
            <a:off x="4904794" y="1740439"/>
            <a:ext cx="6314390" cy="4542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A</a:t>
            </a:r>
            <a:r>
              <a:rPr lang="en-GB" altLang="ja-JP" sz="1700" dirty="0">
                <a:solidFill>
                  <a:srgbClr val="414042"/>
                </a:solidFill>
                <a:ea typeface="MS PGothic" panose="020B0600070205080204" pitchFamily="34" charset="-128"/>
              </a:rPr>
              <a:t>ll the crew respected and even obeyed him. He had a way of talking to each, and doing everybody some particular service. To me he was unweariedly kind; always glad to see me in the galley, which he kept as clean as a new pin, the dishes hanging up burnished, and his parrot in a cage in</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one corner. </a:t>
            </a:r>
          </a:p>
          <a:p>
            <a:pPr indent="0">
              <a:spcBef>
                <a:spcPts val="1000"/>
              </a:spcBef>
              <a:buNone/>
            </a:pPr>
            <a:r>
              <a:rPr lang="en-GB" altLang="ja-JP" sz="1700" dirty="0">
                <a:solidFill>
                  <a:srgbClr val="414042"/>
                </a:solidFill>
                <a:ea typeface="MS PGothic" panose="020B0600070205080204" pitchFamily="34" charset="-128"/>
              </a:rPr>
              <a:t>'Come away, Hawkins,' he would say, 'come and have yarn with John. Nobody more welcome than yourself, my son. Sit you down and hear the news. Here's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Flint - I call my parrot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Flint, after the famous buccaneer - here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Flint predicting success to our </a:t>
            </a:r>
            <a:r>
              <a:rPr lang="en-GB" altLang="ja-JP" sz="1700" dirty="0" err="1">
                <a:solidFill>
                  <a:srgbClr val="414042"/>
                </a:solidFill>
                <a:ea typeface="MS PGothic" panose="020B0600070205080204" pitchFamily="34" charset="-128"/>
              </a:rPr>
              <a:t>v'yage</a:t>
            </a:r>
            <a:r>
              <a:rPr lang="en-GB" altLang="ja-JP" sz="1700" dirty="0">
                <a:solidFill>
                  <a:srgbClr val="414042"/>
                </a:solidFill>
                <a:ea typeface="MS PGothic" panose="020B0600070205080204" pitchFamily="34" charset="-128"/>
              </a:rPr>
              <a:t>. Wasn't you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a:t>
            </a:r>
          </a:p>
          <a:p>
            <a:pPr indent="0">
              <a:spcBef>
                <a:spcPts val="1000"/>
              </a:spcBef>
              <a:buNone/>
            </a:pPr>
            <a:r>
              <a:rPr lang="en-GB" altLang="ja-JP" sz="1700" dirty="0">
                <a:solidFill>
                  <a:srgbClr val="414042"/>
                </a:solidFill>
                <a:ea typeface="MS PGothic" panose="020B0600070205080204" pitchFamily="34" charset="-128"/>
              </a:rPr>
              <a:t>And the parrot would say, with great rapidity, 'Pieces of eight! pieces of eight! pieces of eight!' until you wondered why it was not out of breath, or until John threw his handkerchief over the cage.</a:t>
            </a:r>
          </a:p>
        </p:txBody>
      </p:sp>
      <p:sp>
        <p:nvSpPr>
          <p:cNvPr id="2" name="TextBox 1">
            <a:extLst>
              <a:ext uri="{FF2B5EF4-FFF2-40B4-BE49-F238E27FC236}">
                <a16:creationId xmlns:a16="http://schemas.microsoft.com/office/drawing/2014/main" id="{F095DDDA-8490-B81E-2C68-7D2F1EABF0C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54</a:t>
            </a:r>
            <a:endParaRPr lang="en-GB" sz="1200" dirty="0"/>
          </a:p>
        </p:txBody>
      </p:sp>
    </p:spTree>
    <p:extLst>
      <p:ext uri="{BB962C8B-B14F-4D97-AF65-F5344CB8AC3E}">
        <p14:creationId xmlns:p14="http://schemas.microsoft.com/office/powerpoint/2010/main" val="12640075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ld, several&#10;&#10;Description automatically generated">
            <a:extLst>
              <a:ext uri="{FF2B5EF4-FFF2-40B4-BE49-F238E27FC236}">
                <a16:creationId xmlns:a16="http://schemas.microsoft.com/office/drawing/2014/main" id="{9DE189CC-8CDC-8A42-8FEF-488E05B071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8642" y="1154667"/>
            <a:ext cx="2977358" cy="4548666"/>
          </a:xfrm>
          <a:prstGeom prst="rect">
            <a:avLst/>
          </a:prstGeom>
        </p:spPr>
      </p:pic>
      <p:sp>
        <p:nvSpPr>
          <p:cNvPr id="8" name="Rectangle 16">
            <a:extLst>
              <a:ext uri="{FF2B5EF4-FFF2-40B4-BE49-F238E27FC236}">
                <a16:creationId xmlns:a16="http://schemas.microsoft.com/office/drawing/2014/main" id="{D14D98B7-3CD1-3C4B-B18D-2437B87D4510}"/>
              </a:ext>
            </a:extLst>
          </p:cNvPr>
          <p:cNvSpPr>
            <a:spLocks noChangeArrowheads="1"/>
          </p:cNvSpPr>
          <p:nvPr/>
        </p:nvSpPr>
        <p:spPr bwMode="auto">
          <a:xfrm>
            <a:off x="6320289" y="1068402"/>
            <a:ext cx="4904349" cy="4791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700" dirty="0">
                <a:solidFill>
                  <a:srgbClr val="414042"/>
                </a:solidFill>
                <a:latin typeface="Comic Sans MS" panose="030F0902030302020204" pitchFamily="66" charset="0"/>
              </a:rPr>
              <a:t>Imagine you are JIM HAWKINS.</a:t>
            </a:r>
          </a:p>
          <a:p>
            <a:pPr>
              <a:spcBef>
                <a:spcPts val="1000"/>
              </a:spcBef>
            </a:pPr>
            <a:r>
              <a:rPr lang="en-GB" altLang="en-US" sz="1700" dirty="0">
                <a:solidFill>
                  <a:srgbClr val="414042"/>
                </a:solidFill>
                <a:latin typeface="Comic Sans MS" panose="030F0902030302020204" pitchFamily="66" charset="0"/>
              </a:rPr>
              <a:t>You have set sail from Bristol on the </a:t>
            </a:r>
            <a:r>
              <a:rPr lang="en-GB" altLang="en-US" sz="1700" b="1" dirty="0">
                <a:solidFill>
                  <a:srgbClr val="414042"/>
                </a:solidFill>
                <a:latin typeface="Comic Sans MS" panose="030F0902030302020204" pitchFamily="66" charset="0"/>
              </a:rPr>
              <a:t>Hispaniola</a:t>
            </a:r>
            <a:r>
              <a:rPr lang="en-GB" altLang="en-US" sz="1700" dirty="0">
                <a:solidFill>
                  <a:srgbClr val="414042"/>
                </a:solidFill>
                <a:latin typeface="Comic Sans MS" panose="030F0902030302020204" pitchFamily="66" charset="0"/>
              </a:rPr>
              <a:t> bound for an island where you hope to find </a:t>
            </a:r>
            <a:r>
              <a:rPr lang="en-GB" altLang="en-US" sz="1700" b="1" dirty="0">
                <a:solidFill>
                  <a:srgbClr val="414042"/>
                </a:solidFill>
                <a:latin typeface="Comic Sans MS" panose="030F0902030302020204" pitchFamily="66" charset="0"/>
              </a:rPr>
              <a:t>treasure</a:t>
            </a:r>
            <a:r>
              <a:rPr lang="en-GB" altLang="en-US" sz="1700" dirty="0">
                <a:solidFill>
                  <a:srgbClr val="414042"/>
                </a:solidFill>
                <a:latin typeface="Comic Sans MS" panose="030F0902030302020204" pitchFamily="66" charset="0"/>
              </a:rPr>
              <a:t>.</a:t>
            </a:r>
          </a:p>
          <a:p>
            <a:pPr>
              <a:spcBef>
                <a:spcPts val="1000"/>
              </a:spcBef>
            </a:pPr>
            <a:r>
              <a:rPr lang="en-GB" altLang="en-US" sz="1700" dirty="0">
                <a:solidFill>
                  <a:srgbClr val="414042"/>
                </a:solidFill>
                <a:latin typeface="Comic Sans MS" panose="030F0902030302020204" pitchFamily="66" charset="0"/>
              </a:rPr>
              <a:t>Up to now, everything is going well. You have discovered that the cook is a one-legged man which worried you at first, because you recalled that Billy Bones was always afraid of </a:t>
            </a:r>
            <a:r>
              <a:rPr lang="en-GB" altLang="en-US" sz="1700" i="1" dirty="0">
                <a:solidFill>
                  <a:srgbClr val="414042"/>
                </a:solidFill>
                <a:latin typeface="Comic Sans MS" panose="030F0902030302020204" pitchFamily="66" charset="0"/>
              </a:rPr>
              <a:t>‘a seafaring man with one leg’. </a:t>
            </a:r>
            <a:r>
              <a:rPr lang="en-GB" altLang="en-US" sz="1700" dirty="0">
                <a:solidFill>
                  <a:srgbClr val="414042"/>
                </a:solidFill>
                <a:latin typeface="Comic Sans MS" panose="030F0902030302020204" pitchFamily="66" charset="0"/>
              </a:rPr>
              <a:t>However, you are not frightened of Long John Silver because he has become your friend and has always been very kind to you.</a:t>
            </a:r>
          </a:p>
          <a:p>
            <a:pPr>
              <a:spcBef>
                <a:spcPts val="1000"/>
              </a:spcBef>
            </a:pPr>
            <a:r>
              <a:rPr lang="en-GB" altLang="en-US" sz="1700" dirty="0">
                <a:solidFill>
                  <a:srgbClr val="414042"/>
                </a:solidFill>
                <a:latin typeface="Comic Sans MS" panose="030F0902030302020204" pitchFamily="66" charset="0"/>
              </a:rPr>
              <a:t>You are now going to write a letter telling your mother about your </a:t>
            </a:r>
            <a:r>
              <a:rPr lang="en-GB" altLang="en-US" sz="1700" b="1" dirty="0">
                <a:solidFill>
                  <a:srgbClr val="414042"/>
                </a:solidFill>
                <a:latin typeface="Comic Sans MS" panose="030F0902030302020204" pitchFamily="66" charset="0"/>
              </a:rPr>
              <a:t>adventure</a:t>
            </a:r>
            <a:r>
              <a:rPr lang="en-GB" altLang="en-US" sz="1700" dirty="0">
                <a:solidFill>
                  <a:srgbClr val="414042"/>
                </a:solidFill>
                <a:latin typeface="Comic Sans MS" panose="030F0902030302020204" pitchFamily="66" charset="0"/>
              </a:rPr>
              <a:t> so far.</a:t>
            </a:r>
          </a:p>
          <a:p>
            <a:pPr>
              <a:spcBef>
                <a:spcPts val="1000"/>
              </a:spcBef>
            </a:pPr>
            <a:r>
              <a:rPr lang="en-GB" altLang="en-US" sz="1700" dirty="0">
                <a:solidFill>
                  <a:srgbClr val="414042"/>
                </a:solidFill>
                <a:latin typeface="Comic Sans MS" panose="030F0902030302020204" pitchFamily="66" charset="0"/>
              </a:rPr>
              <a:t>On the next slide are words and phrases you may find useful.</a:t>
            </a:r>
          </a:p>
        </p:txBody>
      </p:sp>
      <p:sp>
        <p:nvSpPr>
          <p:cNvPr id="19" name="Rectangle 18">
            <a:extLst>
              <a:ext uri="{FF2B5EF4-FFF2-40B4-BE49-F238E27FC236}">
                <a16:creationId xmlns:a16="http://schemas.microsoft.com/office/drawing/2014/main" id="{523F7B59-44EF-2A46-9664-8797646C7F10}"/>
              </a:ext>
            </a:extLst>
          </p:cNvPr>
          <p:cNvSpPr/>
          <p:nvPr/>
        </p:nvSpPr>
        <p:spPr>
          <a:xfrm>
            <a:off x="723585" y="643109"/>
            <a:ext cx="1834421" cy="155539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Write a letter to another character telling them your latest news.</a:t>
            </a:r>
          </a:p>
        </p:txBody>
      </p:sp>
      <p:pic>
        <p:nvPicPr>
          <p:cNvPr id="7" name="Picture 6" descr="A picture containing text&#10;&#10;Description automatically generated">
            <a:extLst>
              <a:ext uri="{FF2B5EF4-FFF2-40B4-BE49-F238E27FC236}">
                <a16:creationId xmlns:a16="http://schemas.microsoft.com/office/drawing/2014/main" id="{02B66A87-8357-034F-A0AD-C1F2B3226816}"/>
              </a:ext>
            </a:extLst>
          </p:cNvPr>
          <p:cNvPicPr>
            <a:picLocks noChangeAspect="1"/>
          </p:cNvPicPr>
          <p:nvPr/>
        </p:nvPicPr>
        <p:blipFill>
          <a:blip r:embed="rId4"/>
          <a:stretch>
            <a:fillRect/>
          </a:stretch>
        </p:blipFill>
        <p:spPr>
          <a:xfrm>
            <a:off x="1271683" y="3566061"/>
            <a:ext cx="2203784" cy="2419283"/>
          </a:xfrm>
          <a:prstGeom prst="rect">
            <a:avLst/>
          </a:prstGeom>
          <a:ln>
            <a:solidFill>
              <a:schemeClr val="bg1"/>
            </a:solidFill>
          </a:ln>
        </p:spPr>
      </p:pic>
      <p:sp>
        <p:nvSpPr>
          <p:cNvPr id="2" name="TextBox 1">
            <a:extLst>
              <a:ext uri="{FF2B5EF4-FFF2-40B4-BE49-F238E27FC236}">
                <a16:creationId xmlns:a16="http://schemas.microsoft.com/office/drawing/2014/main" id="{9D29FB02-CB0F-AF1A-3F5B-63F0212C4B10}"/>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55</a:t>
            </a:r>
            <a:endParaRPr lang="en-GB" sz="1200" dirty="0"/>
          </a:p>
        </p:txBody>
      </p:sp>
    </p:spTree>
    <p:extLst>
      <p:ext uri="{BB962C8B-B14F-4D97-AF65-F5344CB8AC3E}">
        <p14:creationId xmlns:p14="http://schemas.microsoft.com/office/powerpoint/2010/main" val="14326865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text, old&#10;&#10;Description automatically generated">
            <a:extLst>
              <a:ext uri="{FF2B5EF4-FFF2-40B4-BE49-F238E27FC236}">
                <a16:creationId xmlns:a16="http://schemas.microsoft.com/office/drawing/2014/main" id="{52F2DDCC-21C9-C841-8E00-D32D41DC2D72}"/>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534944" y="3590184"/>
            <a:ext cx="1547245" cy="2372685"/>
          </a:xfrm>
          <a:prstGeom prst="rect">
            <a:avLst/>
          </a:prstGeom>
        </p:spPr>
      </p:pic>
      <p:pic>
        <p:nvPicPr>
          <p:cNvPr id="24" name="Picture 23" descr="A picture containing text, book, outdoor, old&#10;&#10;Description automatically generated">
            <a:extLst>
              <a:ext uri="{FF2B5EF4-FFF2-40B4-BE49-F238E27FC236}">
                <a16:creationId xmlns:a16="http://schemas.microsoft.com/office/drawing/2014/main" id="{58C32DA9-9DF7-4043-9791-F0E03C3FC06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0636" y="3580787"/>
            <a:ext cx="1839473" cy="2397764"/>
          </a:xfrm>
          <a:prstGeom prst="rect">
            <a:avLst/>
          </a:prstGeom>
        </p:spPr>
      </p:pic>
      <p:pic>
        <p:nvPicPr>
          <p:cNvPr id="6" name="Picture 5" descr="A picture containing text, water&#10;&#10;Description automatically generated">
            <a:extLst>
              <a:ext uri="{FF2B5EF4-FFF2-40B4-BE49-F238E27FC236}">
                <a16:creationId xmlns:a16="http://schemas.microsoft.com/office/drawing/2014/main" id="{370F4D98-7345-6742-BD51-7DFB25176597}"/>
              </a:ext>
            </a:extLst>
          </p:cNvPr>
          <p:cNvPicPr>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6526630" y="836850"/>
            <a:ext cx="1563875" cy="2390304"/>
          </a:xfrm>
          <a:prstGeom prst="rect">
            <a:avLst/>
          </a:prstGeom>
        </p:spPr>
      </p:pic>
      <p:pic>
        <p:nvPicPr>
          <p:cNvPr id="3" name="Picture 2" descr="A person holding a sign&#10;&#10;Description automatically generated with low confidence">
            <a:extLst>
              <a:ext uri="{FF2B5EF4-FFF2-40B4-BE49-F238E27FC236}">
                <a16:creationId xmlns:a16="http://schemas.microsoft.com/office/drawing/2014/main" id="{6CA10013-9EBF-1342-9832-B239BAC2773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30636" y="836850"/>
            <a:ext cx="1839473" cy="2391480"/>
          </a:xfrm>
          <a:prstGeom prst="rect">
            <a:avLst/>
          </a:prstGeom>
        </p:spPr>
      </p:pic>
      <p:sp>
        <p:nvSpPr>
          <p:cNvPr id="15" name="Rectangle 21">
            <a:extLst>
              <a:ext uri="{FF2B5EF4-FFF2-40B4-BE49-F238E27FC236}">
                <a16:creationId xmlns:a16="http://schemas.microsoft.com/office/drawing/2014/main" id="{E2F2F35F-0E4C-BE4B-927B-8F21DB311F2B}"/>
              </a:ext>
            </a:extLst>
          </p:cNvPr>
          <p:cNvSpPr>
            <a:spLocks noChangeArrowheads="1"/>
          </p:cNvSpPr>
          <p:nvPr/>
        </p:nvSpPr>
        <p:spPr bwMode="auto">
          <a:xfrm>
            <a:off x="3017496" y="1296246"/>
            <a:ext cx="2925952" cy="146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414042"/>
                </a:solidFill>
                <a:latin typeface="Comic Sans MS" panose="030F0902030302020204" pitchFamily="66" charset="0"/>
              </a:rPr>
              <a:t>Excited… eager… thrilled… overjoyed… looking forward to voyage… impressed with LJS… keen… enthusiastic even about chores… might be worried about his mother at home by herself.</a:t>
            </a:r>
          </a:p>
        </p:txBody>
      </p:sp>
      <p:sp>
        <p:nvSpPr>
          <p:cNvPr id="21" name="Rectangle 28">
            <a:extLst>
              <a:ext uri="{FF2B5EF4-FFF2-40B4-BE49-F238E27FC236}">
                <a16:creationId xmlns:a16="http://schemas.microsoft.com/office/drawing/2014/main" id="{AFA78295-05EE-D048-9B52-46E1BA3B14E0}"/>
              </a:ext>
            </a:extLst>
          </p:cNvPr>
          <p:cNvSpPr>
            <a:spLocks noChangeArrowheads="1"/>
          </p:cNvSpPr>
          <p:nvPr/>
        </p:nvSpPr>
        <p:spPr bwMode="auto">
          <a:xfrm>
            <a:off x="3013344" y="910673"/>
            <a:ext cx="1086213" cy="385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b="1" dirty="0">
                <a:solidFill>
                  <a:srgbClr val="0070C0"/>
                </a:solidFill>
                <a:latin typeface="Comic Sans MS" panose="030F0902030302020204" pitchFamily="66" charset="0"/>
              </a:rPr>
              <a:t>Jim</a:t>
            </a:r>
          </a:p>
        </p:txBody>
      </p:sp>
      <p:sp>
        <p:nvSpPr>
          <p:cNvPr id="5" name="Rectangle 4">
            <a:extLst>
              <a:ext uri="{FF2B5EF4-FFF2-40B4-BE49-F238E27FC236}">
                <a16:creationId xmlns:a16="http://schemas.microsoft.com/office/drawing/2014/main" id="{77F5DEC3-AC88-1749-8F1D-FCAB8AC9338D}"/>
              </a:ext>
            </a:extLst>
          </p:cNvPr>
          <p:cNvSpPr/>
          <p:nvPr/>
        </p:nvSpPr>
        <p:spPr>
          <a:xfrm>
            <a:off x="1030637" y="836850"/>
            <a:ext cx="5065363" cy="23914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00E46A1-CD9E-D041-9F39-2668272F911D}"/>
              </a:ext>
            </a:extLst>
          </p:cNvPr>
          <p:cNvSpPr/>
          <p:nvPr/>
        </p:nvSpPr>
        <p:spPr>
          <a:xfrm>
            <a:off x="1030637" y="3580787"/>
            <a:ext cx="5065363" cy="23914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354F247E-02DA-9749-9D15-520F83F38EEB}"/>
              </a:ext>
            </a:extLst>
          </p:cNvPr>
          <p:cNvSpPr/>
          <p:nvPr/>
        </p:nvSpPr>
        <p:spPr>
          <a:xfrm>
            <a:off x="6526632" y="836850"/>
            <a:ext cx="4533726" cy="23914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1B3D912-D487-C247-A53A-0A99A0FEE07C}"/>
              </a:ext>
            </a:extLst>
          </p:cNvPr>
          <p:cNvSpPr/>
          <p:nvPr/>
        </p:nvSpPr>
        <p:spPr>
          <a:xfrm>
            <a:off x="6526632" y="3580787"/>
            <a:ext cx="4533726" cy="239148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21">
            <a:extLst>
              <a:ext uri="{FF2B5EF4-FFF2-40B4-BE49-F238E27FC236}">
                <a16:creationId xmlns:a16="http://schemas.microsoft.com/office/drawing/2014/main" id="{5F8C864A-45CB-6E45-9B66-11FD1F84DBDF}"/>
              </a:ext>
            </a:extLst>
          </p:cNvPr>
          <p:cNvSpPr>
            <a:spLocks noChangeArrowheads="1"/>
          </p:cNvSpPr>
          <p:nvPr/>
        </p:nvSpPr>
        <p:spPr bwMode="auto">
          <a:xfrm>
            <a:off x="8398965" y="1431380"/>
            <a:ext cx="2443862" cy="161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414042"/>
                </a:solidFill>
                <a:latin typeface="Comic Sans MS" panose="030F0902030302020204" pitchFamily="66" charset="0"/>
              </a:rPr>
              <a:t>schooner… large… sails… masts… Crow’s nest… wooden decks… crew… fast… apples stored in barrels… hardtack… spy-glass.</a:t>
            </a:r>
          </a:p>
        </p:txBody>
      </p:sp>
      <p:sp>
        <p:nvSpPr>
          <p:cNvPr id="51" name="Rectangle 28">
            <a:extLst>
              <a:ext uri="{FF2B5EF4-FFF2-40B4-BE49-F238E27FC236}">
                <a16:creationId xmlns:a16="http://schemas.microsoft.com/office/drawing/2014/main" id="{1F4C2D98-5650-3847-921F-309B0EF5D5AD}"/>
              </a:ext>
            </a:extLst>
          </p:cNvPr>
          <p:cNvSpPr>
            <a:spLocks noChangeArrowheads="1"/>
          </p:cNvSpPr>
          <p:nvPr/>
        </p:nvSpPr>
        <p:spPr bwMode="auto">
          <a:xfrm>
            <a:off x="8398965" y="1038058"/>
            <a:ext cx="172059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b="1" dirty="0">
                <a:solidFill>
                  <a:srgbClr val="0070C0"/>
                </a:solidFill>
                <a:latin typeface="Comic Sans MS" panose="030F0902030302020204" pitchFamily="66" charset="0"/>
              </a:rPr>
              <a:t>Hispaniola</a:t>
            </a:r>
          </a:p>
        </p:txBody>
      </p:sp>
      <p:sp>
        <p:nvSpPr>
          <p:cNvPr id="52" name="Rectangle 21">
            <a:extLst>
              <a:ext uri="{FF2B5EF4-FFF2-40B4-BE49-F238E27FC236}">
                <a16:creationId xmlns:a16="http://schemas.microsoft.com/office/drawing/2014/main" id="{1B927DD6-1E8A-3046-AA1B-B503FF11E50B}"/>
              </a:ext>
            </a:extLst>
          </p:cNvPr>
          <p:cNvSpPr>
            <a:spLocks noChangeArrowheads="1"/>
          </p:cNvSpPr>
          <p:nvPr/>
        </p:nvSpPr>
        <p:spPr bwMode="auto">
          <a:xfrm>
            <a:off x="3017496" y="4062694"/>
            <a:ext cx="2856049" cy="1754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414042"/>
                </a:solidFill>
                <a:latin typeface="Comic Sans MS" panose="030F0902030302020204" pitchFamily="66" charset="0"/>
              </a:rPr>
              <a:t>Kind… big… twinkling eyes… face ‘as big as a ham’… good cook… has a parrot called Captain Flint… one leg…makes Jim welcome in his galley… helped Squire Trelawney find the crew.</a:t>
            </a:r>
          </a:p>
        </p:txBody>
      </p:sp>
      <p:sp>
        <p:nvSpPr>
          <p:cNvPr id="53" name="Rectangle 28">
            <a:extLst>
              <a:ext uri="{FF2B5EF4-FFF2-40B4-BE49-F238E27FC236}">
                <a16:creationId xmlns:a16="http://schemas.microsoft.com/office/drawing/2014/main" id="{BCE4DB96-75DF-FE41-B658-1FF1F1D5D647}"/>
              </a:ext>
            </a:extLst>
          </p:cNvPr>
          <p:cNvSpPr>
            <a:spLocks noChangeArrowheads="1"/>
          </p:cNvSpPr>
          <p:nvPr/>
        </p:nvSpPr>
        <p:spPr bwMode="auto">
          <a:xfrm>
            <a:off x="3013344" y="3677121"/>
            <a:ext cx="255174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b="1" dirty="0">
                <a:solidFill>
                  <a:srgbClr val="0070C0"/>
                </a:solidFill>
                <a:latin typeface="Comic Sans MS" panose="030F0902030302020204" pitchFamily="66" charset="0"/>
              </a:rPr>
              <a:t>Long John Silver</a:t>
            </a:r>
          </a:p>
        </p:txBody>
      </p:sp>
      <p:sp>
        <p:nvSpPr>
          <p:cNvPr id="54" name="Rectangle 21">
            <a:extLst>
              <a:ext uri="{FF2B5EF4-FFF2-40B4-BE49-F238E27FC236}">
                <a16:creationId xmlns:a16="http://schemas.microsoft.com/office/drawing/2014/main" id="{6AD6DF1A-59C1-3A4D-A63E-90EEE39439D3}"/>
              </a:ext>
            </a:extLst>
          </p:cNvPr>
          <p:cNvSpPr>
            <a:spLocks noChangeArrowheads="1"/>
          </p:cNvSpPr>
          <p:nvPr/>
        </p:nvSpPr>
        <p:spPr bwMode="auto">
          <a:xfrm>
            <a:off x="8398966" y="4186680"/>
            <a:ext cx="2380106" cy="146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414042"/>
                </a:solidFill>
                <a:latin typeface="Comic Sans MS" panose="030F0902030302020204" pitchFamily="66" charset="0"/>
              </a:rPr>
              <a:t>Belonged to Billy Bones… mysterious… exciting… could lead to adventure and making a fortune…but could also lead to danger! </a:t>
            </a:r>
          </a:p>
        </p:txBody>
      </p:sp>
      <p:sp>
        <p:nvSpPr>
          <p:cNvPr id="55" name="Rectangle 28">
            <a:extLst>
              <a:ext uri="{FF2B5EF4-FFF2-40B4-BE49-F238E27FC236}">
                <a16:creationId xmlns:a16="http://schemas.microsoft.com/office/drawing/2014/main" id="{CCFC72E6-0D98-3447-8EF3-77CAFA9CA1A4}"/>
              </a:ext>
            </a:extLst>
          </p:cNvPr>
          <p:cNvSpPr>
            <a:spLocks noChangeArrowheads="1"/>
          </p:cNvSpPr>
          <p:nvPr/>
        </p:nvSpPr>
        <p:spPr bwMode="auto">
          <a:xfrm>
            <a:off x="8398965" y="3793358"/>
            <a:ext cx="21170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b="1" dirty="0">
                <a:solidFill>
                  <a:srgbClr val="0070C0"/>
                </a:solidFill>
                <a:latin typeface="Comic Sans MS" panose="030F0902030302020204" pitchFamily="66" charset="0"/>
              </a:rPr>
              <a:t>Treasure Map</a:t>
            </a:r>
          </a:p>
        </p:txBody>
      </p:sp>
      <p:sp>
        <p:nvSpPr>
          <p:cNvPr id="2" name="TextBox 1">
            <a:extLst>
              <a:ext uri="{FF2B5EF4-FFF2-40B4-BE49-F238E27FC236}">
                <a16:creationId xmlns:a16="http://schemas.microsoft.com/office/drawing/2014/main" id="{1706EAB6-0034-C6EE-9FEC-C1D024436E8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56</a:t>
            </a:r>
            <a:endParaRPr lang="en-GB" sz="1200" dirty="0"/>
          </a:p>
        </p:txBody>
      </p:sp>
    </p:spTree>
    <p:extLst>
      <p:ext uri="{BB962C8B-B14F-4D97-AF65-F5344CB8AC3E}">
        <p14:creationId xmlns:p14="http://schemas.microsoft.com/office/powerpoint/2010/main" val="37536908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7FC04B2B-D759-E64C-BA4A-1CAC338B6857}"/>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2" name="Subtitle 2">
            <a:extLst>
              <a:ext uri="{FF2B5EF4-FFF2-40B4-BE49-F238E27FC236}">
                <a16:creationId xmlns:a16="http://schemas.microsoft.com/office/drawing/2014/main" id="{4F340194-FE66-5546-B620-1E02B09F9621}"/>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23" name="Rectangle 22">
            <a:extLst>
              <a:ext uri="{FF2B5EF4-FFF2-40B4-BE49-F238E27FC236}">
                <a16:creationId xmlns:a16="http://schemas.microsoft.com/office/drawing/2014/main" id="{F90D2BFE-367C-704E-ABDF-16F00C0F4712}"/>
              </a:ext>
            </a:extLst>
          </p:cNvPr>
          <p:cNvSpPr/>
          <p:nvPr/>
        </p:nvSpPr>
        <p:spPr>
          <a:xfrm>
            <a:off x="1056319" y="2174355"/>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Box 6">
            <a:extLst>
              <a:ext uri="{FF2B5EF4-FFF2-40B4-BE49-F238E27FC236}">
                <a16:creationId xmlns:a16="http://schemas.microsoft.com/office/drawing/2014/main" id="{DDE908CF-B54E-D740-8848-17EEE28834F7}"/>
              </a:ext>
            </a:extLst>
          </p:cNvPr>
          <p:cNvSpPr txBox="1">
            <a:spLocks noChangeArrowheads="1"/>
          </p:cNvSpPr>
          <p:nvPr/>
        </p:nvSpPr>
        <p:spPr bwMode="auto">
          <a:xfrm>
            <a:off x="4860469" y="2605177"/>
            <a:ext cx="5978499"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aloud the extract from </a:t>
            </a:r>
            <a:r>
              <a:rPr lang="en-GB" altLang="en-US" sz="1800" i="1" dirty="0">
                <a:solidFill>
                  <a:srgbClr val="414042"/>
                </a:solidFill>
              </a:rPr>
              <a:t>Chapter 11, What I Heard in the Apple Barrel</a:t>
            </a:r>
            <a:r>
              <a:rPr lang="en-GB" altLang="en-US" sz="1800" dirty="0">
                <a:solidFill>
                  <a:srgbClr val="414042"/>
                </a:solidFill>
              </a:rPr>
              <a:t>.</a:t>
            </a:r>
          </a:p>
          <a:p>
            <a:pPr>
              <a:spcBef>
                <a:spcPts val="1000"/>
              </a:spcBef>
              <a:buNone/>
            </a:pPr>
            <a:r>
              <a:rPr lang="en-GB" altLang="en-US" sz="1800" dirty="0">
                <a:solidFill>
                  <a:srgbClr val="414042"/>
                </a:solidFill>
              </a:rPr>
              <a:t>Share your initial reactions with a partner. This is a real turning point in the story, especially for Jim. Think about why and discuss with a partner.</a:t>
            </a:r>
          </a:p>
          <a:p>
            <a:pPr>
              <a:spcBef>
                <a:spcPts val="1000"/>
              </a:spcBef>
              <a:buNone/>
            </a:pPr>
            <a:r>
              <a:rPr lang="en-GB" altLang="en-US" sz="1800" dirty="0">
                <a:solidFill>
                  <a:srgbClr val="414042"/>
                </a:solidFill>
              </a:rPr>
              <a:t>Re-read the text either on your own or with a partner and jot down some thoughts using the ‘Tell me’ grid on the next slide.</a:t>
            </a:r>
          </a:p>
        </p:txBody>
      </p:sp>
      <p:sp>
        <p:nvSpPr>
          <p:cNvPr id="25" name="Rectangle 24">
            <a:extLst>
              <a:ext uri="{FF2B5EF4-FFF2-40B4-BE49-F238E27FC236}">
                <a16:creationId xmlns:a16="http://schemas.microsoft.com/office/drawing/2014/main" id="{2B703CF7-E8DA-5844-9EA6-1C4BFDAE2497}"/>
              </a:ext>
            </a:extLst>
          </p:cNvPr>
          <p:cNvSpPr/>
          <p:nvPr/>
        </p:nvSpPr>
        <p:spPr>
          <a:xfrm>
            <a:off x="1056318" y="2181296"/>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 name="TextBox 1">
            <a:extLst>
              <a:ext uri="{FF2B5EF4-FFF2-40B4-BE49-F238E27FC236}">
                <a16:creationId xmlns:a16="http://schemas.microsoft.com/office/drawing/2014/main" id="{FF439514-6C6B-2672-8127-39B8304F0CE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57</a:t>
            </a:r>
            <a:endParaRPr lang="en-GB" sz="1200" dirty="0"/>
          </a:p>
        </p:txBody>
      </p:sp>
    </p:spTree>
    <p:extLst>
      <p:ext uri="{BB962C8B-B14F-4D97-AF65-F5344CB8AC3E}">
        <p14:creationId xmlns:p14="http://schemas.microsoft.com/office/powerpoint/2010/main" val="11525872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53DA96F-BF91-8442-B799-238B9E03C839}"/>
              </a:ext>
            </a:extLst>
          </p:cNvPr>
          <p:cNvSpPr/>
          <p:nvPr/>
        </p:nvSpPr>
        <p:spPr>
          <a:xfrm>
            <a:off x="1011350" y="3397714"/>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8" name="Rectangle 7">
            <a:extLst>
              <a:ext uri="{FF2B5EF4-FFF2-40B4-BE49-F238E27FC236}">
                <a16:creationId xmlns:a16="http://schemas.microsoft.com/office/drawing/2014/main" id="{09FF1421-DE10-D443-9039-6D71382F163C}"/>
              </a:ext>
            </a:extLst>
          </p:cNvPr>
          <p:cNvSpPr/>
          <p:nvPr/>
        </p:nvSpPr>
        <p:spPr>
          <a:xfrm>
            <a:off x="6085859" y="3397714"/>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9" name="Rectangle 8">
            <a:extLst>
              <a:ext uri="{FF2B5EF4-FFF2-40B4-BE49-F238E27FC236}">
                <a16:creationId xmlns:a16="http://schemas.microsoft.com/office/drawing/2014/main" id="{C051BC4D-F02B-1343-88DD-1A7344D6971E}"/>
              </a:ext>
            </a:extLst>
          </p:cNvPr>
          <p:cNvSpPr/>
          <p:nvPr/>
        </p:nvSpPr>
        <p:spPr>
          <a:xfrm>
            <a:off x="1011350" y="1241831"/>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0" name="Rectangle 9">
            <a:extLst>
              <a:ext uri="{FF2B5EF4-FFF2-40B4-BE49-F238E27FC236}">
                <a16:creationId xmlns:a16="http://schemas.microsoft.com/office/drawing/2014/main" id="{929AAD8B-5634-6D45-B295-42A09B800D98}"/>
              </a:ext>
            </a:extLst>
          </p:cNvPr>
          <p:cNvSpPr/>
          <p:nvPr/>
        </p:nvSpPr>
        <p:spPr>
          <a:xfrm>
            <a:off x="6085859" y="1241831"/>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1" name="Line 41">
            <a:extLst>
              <a:ext uri="{FF2B5EF4-FFF2-40B4-BE49-F238E27FC236}">
                <a16:creationId xmlns:a16="http://schemas.microsoft.com/office/drawing/2014/main" id="{B86E4139-CB75-924E-90FB-2B28183E69DB}"/>
              </a:ext>
            </a:extLst>
          </p:cNvPr>
          <p:cNvSpPr>
            <a:spLocks noChangeShapeType="1"/>
          </p:cNvSpPr>
          <p:nvPr/>
        </p:nvSpPr>
        <p:spPr bwMode="auto">
          <a:xfrm>
            <a:off x="6075836" y="1237411"/>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Rectangle 11">
            <a:extLst>
              <a:ext uri="{FF2B5EF4-FFF2-40B4-BE49-F238E27FC236}">
                <a16:creationId xmlns:a16="http://schemas.microsoft.com/office/drawing/2014/main" id="{D331A36C-84EE-8D44-A1CB-414BFDE82656}"/>
              </a:ext>
            </a:extLst>
          </p:cNvPr>
          <p:cNvSpPr/>
          <p:nvPr/>
        </p:nvSpPr>
        <p:spPr>
          <a:xfrm>
            <a:off x="1011350" y="1237410"/>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ine 41">
            <a:extLst>
              <a:ext uri="{FF2B5EF4-FFF2-40B4-BE49-F238E27FC236}">
                <a16:creationId xmlns:a16="http://schemas.microsoft.com/office/drawing/2014/main" id="{26B76D50-0903-E549-B0F7-A3BCC7F0B7C2}"/>
              </a:ext>
            </a:extLst>
          </p:cNvPr>
          <p:cNvSpPr>
            <a:spLocks noChangeShapeType="1"/>
          </p:cNvSpPr>
          <p:nvPr/>
        </p:nvSpPr>
        <p:spPr bwMode="auto">
          <a:xfrm flipH="1">
            <a:off x="1011350" y="339391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a:extLst>
              <a:ext uri="{FF2B5EF4-FFF2-40B4-BE49-F238E27FC236}">
                <a16:creationId xmlns:a16="http://schemas.microsoft.com/office/drawing/2014/main" id="{F8F35A9D-0A33-6FE7-0D17-43175D6180D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58</a:t>
            </a:r>
            <a:endParaRPr lang="en-GB" sz="1200" dirty="0"/>
          </a:p>
        </p:txBody>
      </p:sp>
    </p:spTree>
    <p:extLst>
      <p:ext uri="{BB962C8B-B14F-4D97-AF65-F5344CB8AC3E}">
        <p14:creationId xmlns:p14="http://schemas.microsoft.com/office/powerpoint/2010/main" val="11443745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865C1A1B-8EFC-154E-9AFC-9E08E88CC93B}"/>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5" name="Subtitle 2">
            <a:extLst>
              <a:ext uri="{FF2B5EF4-FFF2-40B4-BE49-F238E27FC236}">
                <a16:creationId xmlns:a16="http://schemas.microsoft.com/office/drawing/2014/main" id="{63878327-7204-1C4E-9C1F-2C5DD772CB5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16" name="Oval 4">
            <a:hlinkClick r:id="rId3" action="ppaction://hlinkfile"/>
            <a:extLst>
              <a:ext uri="{FF2B5EF4-FFF2-40B4-BE49-F238E27FC236}">
                <a16:creationId xmlns:a16="http://schemas.microsoft.com/office/drawing/2014/main" id="{E8E9387C-19EA-0A42-831A-BA508C1350AD}"/>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7" name="Text Box 5">
            <a:extLst>
              <a:ext uri="{FF2B5EF4-FFF2-40B4-BE49-F238E27FC236}">
                <a16:creationId xmlns:a16="http://schemas.microsoft.com/office/drawing/2014/main" id="{2154BA65-0FF6-D84D-9D8B-B08397D84520}"/>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8" name="Text Box 6">
            <a:extLst>
              <a:ext uri="{FF2B5EF4-FFF2-40B4-BE49-F238E27FC236}">
                <a16:creationId xmlns:a16="http://schemas.microsoft.com/office/drawing/2014/main" id="{D9E95BA1-A2BF-3041-8237-BDB89BC5FD57}"/>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9" name="Text Box 7">
            <a:extLst>
              <a:ext uri="{FF2B5EF4-FFF2-40B4-BE49-F238E27FC236}">
                <a16:creationId xmlns:a16="http://schemas.microsoft.com/office/drawing/2014/main" id="{E4758C87-C107-234E-90F7-D47D7E482DF1}"/>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20" name="Text Box 8">
            <a:extLst>
              <a:ext uri="{FF2B5EF4-FFF2-40B4-BE49-F238E27FC236}">
                <a16:creationId xmlns:a16="http://schemas.microsoft.com/office/drawing/2014/main" id="{5305B6F3-9BA0-2A42-8826-24304D70FD6A}"/>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21" name="Text Box 11">
            <a:extLst>
              <a:ext uri="{FF2B5EF4-FFF2-40B4-BE49-F238E27FC236}">
                <a16:creationId xmlns:a16="http://schemas.microsoft.com/office/drawing/2014/main" id="{B41A6EFC-CE2F-9F40-B78E-4D05BE4CF35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22" name="Text Box 9">
            <a:extLst>
              <a:ext uri="{FF2B5EF4-FFF2-40B4-BE49-F238E27FC236}">
                <a16:creationId xmlns:a16="http://schemas.microsoft.com/office/drawing/2014/main" id="{7D65A88C-E104-D645-B95F-D59679856E06}"/>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23" name="Text Box 6">
            <a:extLst>
              <a:ext uri="{FF2B5EF4-FFF2-40B4-BE49-F238E27FC236}">
                <a16:creationId xmlns:a16="http://schemas.microsoft.com/office/drawing/2014/main" id="{AC5C958F-FCBB-7447-AF46-61339F26E9AE}"/>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24" name="Text Box 6">
            <a:extLst>
              <a:ext uri="{FF2B5EF4-FFF2-40B4-BE49-F238E27FC236}">
                <a16:creationId xmlns:a16="http://schemas.microsoft.com/office/drawing/2014/main" id="{8D2123FC-BEC5-6442-8E4D-C5965BECEA88}"/>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
        <p:nvSpPr>
          <p:cNvPr id="2" name="TextBox 1">
            <a:extLst>
              <a:ext uri="{FF2B5EF4-FFF2-40B4-BE49-F238E27FC236}">
                <a16:creationId xmlns:a16="http://schemas.microsoft.com/office/drawing/2014/main" id="{0541E7B4-9957-2B94-C6B7-7B18D5BECF5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59</a:t>
            </a:r>
            <a:endParaRPr lang="en-GB" sz="1200" dirty="0"/>
          </a:p>
        </p:txBody>
      </p:sp>
    </p:spTree>
    <p:extLst>
      <p:ext uri="{BB962C8B-B14F-4D97-AF65-F5344CB8AC3E}">
        <p14:creationId xmlns:p14="http://schemas.microsoft.com/office/powerpoint/2010/main" val="78490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370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Phase 2</a:t>
            </a:r>
          </a:p>
        </p:txBody>
      </p:sp>
      <p:sp>
        <p:nvSpPr>
          <p:cNvPr id="5" name="TextBox 4">
            <a:extLst>
              <a:ext uri="{FF2B5EF4-FFF2-40B4-BE49-F238E27FC236}">
                <a16:creationId xmlns:a16="http://schemas.microsoft.com/office/drawing/2014/main" id="{1A8FCA62-7DDF-E34E-1567-ABD54F59B7E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a:t>
            </a:r>
            <a:endParaRPr lang="en-GB" sz="1200" dirty="0"/>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raft, boat&#10;&#10;Description automatically generated">
            <a:extLst>
              <a:ext uri="{FF2B5EF4-FFF2-40B4-BE49-F238E27FC236}">
                <a16:creationId xmlns:a16="http://schemas.microsoft.com/office/drawing/2014/main" id="{87D4FBCC-CDB5-964C-9BE7-60916D0AEA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49479" y="1870703"/>
            <a:ext cx="3735586" cy="4000159"/>
          </a:xfrm>
          <a:prstGeom prst="rect">
            <a:avLst/>
          </a:prstGeom>
        </p:spPr>
      </p:pic>
      <p:sp>
        <p:nvSpPr>
          <p:cNvPr id="29" name="Subtitle 2">
            <a:extLst>
              <a:ext uri="{FF2B5EF4-FFF2-40B4-BE49-F238E27FC236}">
                <a16:creationId xmlns:a16="http://schemas.microsoft.com/office/drawing/2014/main" id="{A90C690D-5015-5547-B04E-552EC0E25480}"/>
              </a:ext>
            </a:extLst>
          </p:cNvPr>
          <p:cNvSpPr txBox="1">
            <a:spLocks/>
          </p:cNvSpPr>
          <p:nvPr/>
        </p:nvSpPr>
        <p:spPr>
          <a:xfrm>
            <a:off x="-3521" y="675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Chapter 11:</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What I heard in the Apple Barrel</a:t>
            </a:r>
          </a:p>
        </p:txBody>
      </p:sp>
      <p:sp>
        <p:nvSpPr>
          <p:cNvPr id="30" name="Text Box 9">
            <a:extLst>
              <a:ext uri="{FF2B5EF4-FFF2-40B4-BE49-F238E27FC236}">
                <a16:creationId xmlns:a16="http://schemas.microsoft.com/office/drawing/2014/main" id="{45A08692-510D-8842-B771-403A2AA30040}"/>
              </a:ext>
            </a:extLst>
          </p:cNvPr>
          <p:cNvSpPr txBox="1">
            <a:spLocks noChangeArrowheads="1"/>
          </p:cNvSpPr>
          <p:nvPr/>
        </p:nvSpPr>
        <p:spPr bwMode="auto">
          <a:xfrm>
            <a:off x="5798745" y="2068729"/>
            <a:ext cx="5163664" cy="400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2500" dirty="0">
                <a:solidFill>
                  <a:srgbClr val="414042"/>
                </a:solidFill>
                <a:ea typeface="MS PGothic" panose="020B0600070205080204" pitchFamily="34" charset="-128"/>
              </a:rPr>
              <a:t>I</a:t>
            </a:r>
            <a:r>
              <a:rPr lang="en-GB" altLang="ja-JP" sz="1700" dirty="0">
                <a:solidFill>
                  <a:srgbClr val="414042"/>
                </a:solidFill>
                <a:ea typeface="MS PGothic" panose="020B0600070205080204" pitchFamily="34" charset="-128"/>
              </a:rPr>
              <a:t>t was just after sunset, when all my work was over and I was on my way to my berth, and it occurred to me that I should like an apple. I ran on deck. The sailors who were on watch were all looking out for the island. The man at the helm was whistling away gently to himself, and that was the only sound except for the swish of the sea against the bow of the ship.</a:t>
            </a:r>
          </a:p>
          <a:p>
            <a:pPr indent="0">
              <a:spcBef>
                <a:spcPts val="1000"/>
              </a:spcBef>
              <a:buNone/>
            </a:pPr>
            <a:r>
              <a:rPr lang="en-GB" altLang="ja-JP" sz="1700" dirty="0">
                <a:solidFill>
                  <a:srgbClr val="414042"/>
                </a:solidFill>
                <a:ea typeface="MS PGothic" panose="020B0600070205080204" pitchFamily="34" charset="-128"/>
              </a:rPr>
              <a:t>I climbed bodily into the apple barrel, and found there was scarcely a piece of fruit left; but still I sat there in the dark. The sound of the water and the rocking movement of the ship must have sent me to sleep. </a:t>
            </a:r>
          </a:p>
        </p:txBody>
      </p:sp>
      <p:sp>
        <p:nvSpPr>
          <p:cNvPr id="2" name="TextBox 1">
            <a:extLst>
              <a:ext uri="{FF2B5EF4-FFF2-40B4-BE49-F238E27FC236}">
                <a16:creationId xmlns:a16="http://schemas.microsoft.com/office/drawing/2014/main" id="{DDE8F2FA-4B13-BFCF-0FBE-EAD59DD377B0}"/>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60</a:t>
            </a:r>
            <a:endParaRPr lang="en-GB" sz="1200" dirty="0"/>
          </a:p>
        </p:txBody>
      </p:sp>
    </p:spTree>
    <p:extLst>
      <p:ext uri="{BB962C8B-B14F-4D97-AF65-F5344CB8AC3E}">
        <p14:creationId xmlns:p14="http://schemas.microsoft.com/office/powerpoint/2010/main" val="9960569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aft, boat&#10;&#10;Description automatically generated">
            <a:extLst>
              <a:ext uri="{FF2B5EF4-FFF2-40B4-BE49-F238E27FC236}">
                <a16:creationId xmlns:a16="http://schemas.microsoft.com/office/drawing/2014/main" id="{1813D23B-1EE3-AC41-94FB-ABC71CA5B0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01604" y="862444"/>
            <a:ext cx="4216639" cy="5104214"/>
          </a:xfrm>
          <a:prstGeom prst="rect">
            <a:avLst/>
          </a:prstGeom>
        </p:spPr>
      </p:pic>
      <p:sp>
        <p:nvSpPr>
          <p:cNvPr id="30" name="Text Box 9">
            <a:extLst>
              <a:ext uri="{FF2B5EF4-FFF2-40B4-BE49-F238E27FC236}">
                <a16:creationId xmlns:a16="http://schemas.microsoft.com/office/drawing/2014/main" id="{45A08692-510D-8842-B771-403A2AA30040}"/>
              </a:ext>
            </a:extLst>
          </p:cNvPr>
          <p:cNvSpPr txBox="1">
            <a:spLocks noChangeArrowheads="1"/>
          </p:cNvSpPr>
          <p:nvPr/>
        </p:nvSpPr>
        <p:spPr bwMode="auto">
          <a:xfrm>
            <a:off x="5729997" y="797822"/>
            <a:ext cx="5520724" cy="3629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700" dirty="0">
                <a:solidFill>
                  <a:srgbClr val="414042"/>
                </a:solidFill>
                <a:ea typeface="MS PGothic" panose="020B0600070205080204" pitchFamily="34" charset="-128"/>
              </a:rPr>
              <a:t>Suddenly, a heavy man sat down with a clash close by. The barrel shook as he leaned his shoulders against it, and I was just about to jump up when the man began to speak. </a:t>
            </a:r>
          </a:p>
          <a:p>
            <a:pPr indent="0">
              <a:spcBef>
                <a:spcPts val="1000"/>
              </a:spcBef>
              <a:buNone/>
            </a:pPr>
            <a:r>
              <a:rPr lang="en-GB" altLang="ja-JP" sz="1700" dirty="0">
                <a:solidFill>
                  <a:srgbClr val="414042"/>
                </a:solidFill>
                <a:ea typeface="MS PGothic" panose="020B0600070205080204" pitchFamily="34" charset="-128"/>
              </a:rPr>
              <a:t>"NO, not I," said Silver. "I was not the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 that was Flint. I was the quartermaster, and Old Pew was on the same ship. He lost his deadlights in the same bloody battle as I lost my leg.” It was Silver's voice, and as soon as he spoke those words, I knew I had to stay hidden. I lay there, trembling and listening, extremely fearful, but also curious. But I realised that those dozen words meant that the lives of honest men depended on me.</a:t>
            </a:r>
          </a:p>
        </p:txBody>
      </p:sp>
      <p:grpSp>
        <p:nvGrpSpPr>
          <p:cNvPr id="8" name="Group 7">
            <a:extLst>
              <a:ext uri="{FF2B5EF4-FFF2-40B4-BE49-F238E27FC236}">
                <a16:creationId xmlns:a16="http://schemas.microsoft.com/office/drawing/2014/main" id="{F828B247-D2D1-344B-B697-6C062C3ABDED}"/>
              </a:ext>
            </a:extLst>
          </p:cNvPr>
          <p:cNvGrpSpPr/>
          <p:nvPr/>
        </p:nvGrpSpPr>
        <p:grpSpPr>
          <a:xfrm>
            <a:off x="5822118" y="4735597"/>
            <a:ext cx="3508919" cy="1231061"/>
            <a:chOff x="5666254" y="4787552"/>
            <a:chExt cx="3508919" cy="1231061"/>
          </a:xfrm>
        </p:grpSpPr>
        <p:sp>
          <p:nvSpPr>
            <p:cNvPr id="3" name="TextBox 2">
              <a:extLst>
                <a:ext uri="{FF2B5EF4-FFF2-40B4-BE49-F238E27FC236}">
                  <a16:creationId xmlns:a16="http://schemas.microsoft.com/office/drawing/2014/main" id="{7972EAE9-173A-0114-BCAF-F55423281DB5}"/>
                </a:ext>
              </a:extLst>
            </p:cNvPr>
            <p:cNvSpPr txBox="1"/>
            <p:nvPr/>
          </p:nvSpPr>
          <p:spPr>
            <a:xfrm>
              <a:off x="5777627" y="5248085"/>
              <a:ext cx="2161028" cy="770528"/>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2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sp>
          <p:nvSpPr>
            <p:cNvPr id="6" name="Rectangle 5">
              <a:extLst>
                <a:ext uri="{FF2B5EF4-FFF2-40B4-BE49-F238E27FC236}">
                  <a16:creationId xmlns:a16="http://schemas.microsoft.com/office/drawing/2014/main" id="{AFAB13C9-44B4-4908-ABC9-E41A397C2C41}"/>
                </a:ext>
              </a:extLst>
            </p:cNvPr>
            <p:cNvSpPr/>
            <p:nvPr/>
          </p:nvSpPr>
          <p:spPr>
            <a:xfrm>
              <a:off x="5666254" y="4787552"/>
              <a:ext cx="3508919" cy="3236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7" name="Rectangle 6">
              <a:extLst>
                <a:ext uri="{FF2B5EF4-FFF2-40B4-BE49-F238E27FC236}">
                  <a16:creationId xmlns:a16="http://schemas.microsoft.com/office/drawing/2014/main" id="{DCC02167-95E1-1DEA-F716-4459B86A563E}"/>
                </a:ext>
              </a:extLst>
            </p:cNvPr>
            <p:cNvSpPr/>
            <p:nvPr/>
          </p:nvSpPr>
          <p:spPr>
            <a:xfrm>
              <a:off x="5666254" y="4787553"/>
              <a:ext cx="3508919" cy="123106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pic>
          <p:nvPicPr>
            <p:cNvPr id="4" name="Picture 3" descr="Logo&#10;&#10;Description automatically generated">
              <a:extLst>
                <a:ext uri="{FF2B5EF4-FFF2-40B4-BE49-F238E27FC236}">
                  <a16:creationId xmlns:a16="http://schemas.microsoft.com/office/drawing/2014/main" id="{73768D50-3D8E-D437-26FF-D3DB4F649B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50028" y="4835082"/>
              <a:ext cx="887348" cy="1136001"/>
            </a:xfrm>
            <a:prstGeom prst="rect">
              <a:avLst/>
            </a:prstGeom>
          </p:spPr>
        </p:pic>
      </p:grpSp>
      <p:sp>
        <p:nvSpPr>
          <p:cNvPr id="2" name="TextBox 1">
            <a:extLst>
              <a:ext uri="{FF2B5EF4-FFF2-40B4-BE49-F238E27FC236}">
                <a16:creationId xmlns:a16="http://schemas.microsoft.com/office/drawing/2014/main" id="{967524FD-6B6A-1EA6-C10C-E3D93322B703}"/>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61</a:t>
            </a:r>
            <a:endParaRPr lang="en-GB" sz="1200" dirty="0"/>
          </a:p>
        </p:txBody>
      </p:sp>
    </p:spTree>
    <p:extLst>
      <p:ext uri="{BB962C8B-B14F-4D97-AF65-F5344CB8AC3E}">
        <p14:creationId xmlns:p14="http://schemas.microsoft.com/office/powerpoint/2010/main" val="17786956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9">
            <a:extLst>
              <a:ext uri="{FF2B5EF4-FFF2-40B4-BE49-F238E27FC236}">
                <a16:creationId xmlns:a16="http://schemas.microsoft.com/office/drawing/2014/main" id="{45A08692-510D-8842-B771-403A2AA30040}"/>
              </a:ext>
            </a:extLst>
          </p:cNvPr>
          <p:cNvSpPr txBox="1">
            <a:spLocks noChangeArrowheads="1"/>
          </p:cNvSpPr>
          <p:nvPr/>
        </p:nvSpPr>
        <p:spPr bwMode="auto">
          <a:xfrm>
            <a:off x="5449507" y="831680"/>
            <a:ext cx="5724016" cy="5465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700" dirty="0">
                <a:solidFill>
                  <a:srgbClr val="414042"/>
                </a:solidFill>
                <a:ea typeface="MS PGothic" panose="020B0600070205080204" pitchFamily="34" charset="-128"/>
              </a:rPr>
              <a:t>‘Gentlemen of fortune,’ continued the cook, not knowing he was overheard, ‘They lives rough, and they risks swinging, but they eats and drinks well, and when a voyage is over, they have hundreds of pounds in their hands. Most of it goes on rum and a good fling, and back to sea again. But I puts it all away, some here, some there, and none too much </a:t>
            </a:r>
            <a:r>
              <a:rPr lang="en-GB" altLang="ja-JP" sz="1700" dirty="0" err="1">
                <a:solidFill>
                  <a:srgbClr val="414042"/>
                </a:solidFill>
                <a:ea typeface="MS PGothic" panose="020B0600070205080204" pitchFamily="34" charset="-128"/>
              </a:rPr>
              <a:t>anywheres</a:t>
            </a:r>
            <a:r>
              <a:rPr lang="en-GB" altLang="ja-JP" sz="1700" dirty="0">
                <a:solidFill>
                  <a:srgbClr val="414042"/>
                </a:solidFill>
                <a:ea typeface="MS PGothic" panose="020B0600070205080204" pitchFamily="34" charset="-128"/>
              </a:rPr>
              <a:t>, by reason of suspicion.’</a:t>
            </a:r>
          </a:p>
          <a:p>
            <a:pPr indent="0">
              <a:spcBef>
                <a:spcPts val="1000"/>
              </a:spcBef>
              <a:buNone/>
            </a:pPr>
            <a:r>
              <a:rPr lang="en-GB" altLang="ja-JP" sz="1700" dirty="0">
                <a:solidFill>
                  <a:srgbClr val="414042"/>
                </a:solidFill>
                <a:ea typeface="MS PGothic" panose="020B0600070205080204" pitchFamily="34" charset="-128"/>
              </a:rPr>
              <a:t>By this time I had understood the meaning of their terms. By ‘gentlemen of fortune’ they plainly meant neither more nor less than common pirates. I realised at once that I was in the company of bad men.</a:t>
            </a:r>
          </a:p>
          <a:p>
            <a:pPr indent="0">
              <a:spcBef>
                <a:spcPts val="1000"/>
              </a:spcBef>
              <a:buNone/>
            </a:pPr>
            <a:r>
              <a:rPr lang="en-GB" altLang="ja-JP" sz="1700" dirty="0">
                <a:solidFill>
                  <a:srgbClr val="414042"/>
                </a:solidFill>
                <a:ea typeface="MS PGothic" panose="020B0600070205080204" pitchFamily="34" charset="-128"/>
              </a:rPr>
              <a:t>‘When will we take the ship, Silver?’ asked a voice.</a:t>
            </a:r>
          </a:p>
          <a:p>
            <a:pPr indent="0">
              <a:spcBef>
                <a:spcPts val="1000"/>
              </a:spcBef>
              <a:buNone/>
            </a:pPr>
            <a:r>
              <a:rPr lang="en-GB" altLang="ja-JP" sz="1700" dirty="0">
                <a:solidFill>
                  <a:srgbClr val="414042"/>
                </a:solidFill>
                <a:ea typeface="MS PGothic" panose="020B0600070205080204" pitchFamily="34" charset="-128"/>
              </a:rPr>
              <a:t>‘Israel,’ said Silver, ‘Your head </a:t>
            </a:r>
            <a:r>
              <a:rPr lang="en-GB" altLang="ja-JP" sz="1700" dirty="0" err="1">
                <a:solidFill>
                  <a:srgbClr val="414042"/>
                </a:solidFill>
                <a:ea typeface="MS PGothic" panose="020B0600070205080204" pitchFamily="34" charset="-128"/>
              </a:rPr>
              <a:t>ain't</a:t>
            </a:r>
            <a:r>
              <a:rPr lang="en-GB" altLang="ja-JP" sz="1700" dirty="0">
                <a:solidFill>
                  <a:srgbClr val="414042"/>
                </a:solidFill>
                <a:ea typeface="MS PGothic" panose="020B0600070205080204" pitchFamily="34" charset="-128"/>
              </a:rPr>
              <a:t> much use, nor ever was. But you're able to hear, I reckon; leastways, your ears is big enough. Now, do as I say: you'll speak soft, and you'll keep sober till I give the word; and you must give your word to that.’</a:t>
            </a:r>
          </a:p>
        </p:txBody>
      </p:sp>
      <p:pic>
        <p:nvPicPr>
          <p:cNvPr id="5" name="Picture 4" descr="A picture containing raft, boat&#10;&#10;Description automatically generated">
            <a:extLst>
              <a:ext uri="{FF2B5EF4-FFF2-40B4-BE49-F238E27FC236}">
                <a16:creationId xmlns:a16="http://schemas.microsoft.com/office/drawing/2014/main" id="{6A822A24-E476-4F49-A6CA-6254847E951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8476" y="914399"/>
            <a:ext cx="4047195" cy="4899103"/>
          </a:xfrm>
          <a:prstGeom prst="rect">
            <a:avLst/>
          </a:prstGeom>
        </p:spPr>
      </p:pic>
      <p:sp>
        <p:nvSpPr>
          <p:cNvPr id="2" name="TextBox 1">
            <a:extLst>
              <a:ext uri="{FF2B5EF4-FFF2-40B4-BE49-F238E27FC236}">
                <a16:creationId xmlns:a16="http://schemas.microsoft.com/office/drawing/2014/main" id="{26EC6587-964E-E78B-CDCD-B92068AC884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62</a:t>
            </a:r>
            <a:endParaRPr lang="en-GB" sz="1200" dirty="0"/>
          </a:p>
        </p:txBody>
      </p:sp>
    </p:spTree>
    <p:extLst>
      <p:ext uri="{BB962C8B-B14F-4D97-AF65-F5344CB8AC3E}">
        <p14:creationId xmlns:p14="http://schemas.microsoft.com/office/powerpoint/2010/main" val="31099690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9">
            <a:extLst>
              <a:ext uri="{FF2B5EF4-FFF2-40B4-BE49-F238E27FC236}">
                <a16:creationId xmlns:a16="http://schemas.microsoft.com/office/drawing/2014/main" id="{45A08692-510D-8842-B771-403A2AA30040}"/>
              </a:ext>
            </a:extLst>
          </p:cNvPr>
          <p:cNvSpPr txBox="1">
            <a:spLocks noChangeArrowheads="1"/>
          </p:cNvSpPr>
          <p:nvPr/>
        </p:nvSpPr>
        <p:spPr bwMode="auto">
          <a:xfrm>
            <a:off x="5415661" y="914399"/>
            <a:ext cx="5757862" cy="531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700" dirty="0">
                <a:solidFill>
                  <a:srgbClr val="414042"/>
                </a:solidFill>
                <a:ea typeface="MS PGothic" panose="020B0600070205080204" pitchFamily="34" charset="-128"/>
              </a:rPr>
              <a:t>‘ ‘Well, I don't say no, do I?’ growled the coxswain. ‘What I say is, when? That's what I say.’</a:t>
            </a:r>
          </a:p>
          <a:p>
            <a:pPr indent="0">
              <a:spcBef>
                <a:spcPts val="1000"/>
              </a:spcBef>
              <a:buNone/>
            </a:pPr>
            <a:r>
              <a:rPr lang="en-GB" altLang="ja-JP" sz="1700" dirty="0">
                <a:solidFill>
                  <a:srgbClr val="414042"/>
                </a:solidFill>
                <a:ea typeface="MS PGothic" panose="020B0600070205080204" pitchFamily="34" charset="-128"/>
              </a:rPr>
              <a:t>‘When!’ cried Silver. ‘Well, now, if you want to know, I'll tell you when. The last moment I can manage, and that's when. Here's a first-rate seaman,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Smollett, sails the ship for us. Here's this squire and doctor with a map and such – I don't know where it is, do I? We’ll let these others do all the work, find the treasure. Then we'll see. If I was sure of you all, sons of double Dutchmen, I'd have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Smollett navigate us half-way back again before I struck. And then you can kill them all!’</a:t>
            </a:r>
          </a:p>
          <a:p>
            <a:pPr indent="0">
              <a:spcBef>
                <a:spcPts val="1000"/>
              </a:spcBef>
              <a:buNone/>
            </a:pPr>
            <a:r>
              <a:rPr lang="en-GB" altLang="ja-JP" sz="1700" dirty="0">
                <a:solidFill>
                  <a:srgbClr val="414042"/>
                </a:solidFill>
                <a:ea typeface="MS PGothic" panose="020B0600070205080204" pitchFamily="34" charset="-128"/>
              </a:rPr>
              <a:t>They drank rum together, and spoke a toast to luck. And I noticed a sort of brightness which fell upon me in the barrel, and saw the moon had risen and was silvering the mizzen-top and shining white on the sail; and almost at the same time the voice of the lookout shouted, ‘Land ahoy!’</a:t>
            </a:r>
          </a:p>
        </p:txBody>
      </p:sp>
      <p:pic>
        <p:nvPicPr>
          <p:cNvPr id="4" name="Picture 3" descr="A picture containing raft, boat&#10;&#10;Description automatically generated">
            <a:extLst>
              <a:ext uri="{FF2B5EF4-FFF2-40B4-BE49-F238E27FC236}">
                <a16:creationId xmlns:a16="http://schemas.microsoft.com/office/drawing/2014/main" id="{60F9C45C-91AA-1343-9E02-E5C7D1A0C8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18476" y="914399"/>
            <a:ext cx="4047195" cy="4730757"/>
          </a:xfrm>
          <a:prstGeom prst="rect">
            <a:avLst/>
          </a:prstGeom>
        </p:spPr>
      </p:pic>
      <p:sp>
        <p:nvSpPr>
          <p:cNvPr id="2" name="TextBox 1">
            <a:extLst>
              <a:ext uri="{FF2B5EF4-FFF2-40B4-BE49-F238E27FC236}">
                <a16:creationId xmlns:a16="http://schemas.microsoft.com/office/drawing/2014/main" id="{1BDE5C89-52D7-41C4-1239-EAE6614FAE6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63</a:t>
            </a:r>
            <a:endParaRPr lang="en-GB" sz="1200" dirty="0"/>
          </a:p>
        </p:txBody>
      </p:sp>
    </p:spTree>
    <p:extLst>
      <p:ext uri="{BB962C8B-B14F-4D97-AF65-F5344CB8AC3E}">
        <p14:creationId xmlns:p14="http://schemas.microsoft.com/office/powerpoint/2010/main" val="54216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3394055B-519B-F54A-9309-6043FF92FB7A}"/>
              </a:ext>
            </a:extLst>
          </p:cNvPr>
          <p:cNvSpPr>
            <a:spLocks noChangeArrowheads="1"/>
          </p:cNvSpPr>
          <p:nvPr/>
        </p:nvSpPr>
        <p:spPr bwMode="auto">
          <a:xfrm>
            <a:off x="1368325" y="2498636"/>
            <a:ext cx="4410182" cy="384721"/>
          </a:xfrm>
          <a:prstGeom prst="rect">
            <a:avLst/>
          </a:prstGeom>
          <a:solidFill>
            <a:srgbClr val="39AB47"/>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avoid being blamed for something</a:t>
            </a:r>
          </a:p>
        </p:txBody>
      </p:sp>
      <p:sp>
        <p:nvSpPr>
          <p:cNvPr id="5" name="Rectangle 5">
            <a:extLst>
              <a:ext uri="{FF2B5EF4-FFF2-40B4-BE49-F238E27FC236}">
                <a16:creationId xmlns:a16="http://schemas.microsoft.com/office/drawing/2014/main" id="{3BF12E2B-237E-C340-8064-09D96528C0E6}"/>
              </a:ext>
            </a:extLst>
          </p:cNvPr>
          <p:cNvSpPr>
            <a:spLocks noChangeArrowheads="1"/>
          </p:cNvSpPr>
          <p:nvPr/>
        </p:nvSpPr>
        <p:spPr bwMode="auto">
          <a:xfrm>
            <a:off x="2499244" y="1907199"/>
            <a:ext cx="2148345" cy="384721"/>
          </a:xfrm>
          <a:prstGeom prst="rect">
            <a:avLst/>
          </a:prstGeom>
          <a:solidFill>
            <a:srgbClr val="0070C0"/>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avoid conflict</a:t>
            </a:r>
          </a:p>
        </p:txBody>
      </p:sp>
      <p:sp>
        <p:nvSpPr>
          <p:cNvPr id="6" name="Rectangle 6">
            <a:extLst>
              <a:ext uri="{FF2B5EF4-FFF2-40B4-BE49-F238E27FC236}">
                <a16:creationId xmlns:a16="http://schemas.microsoft.com/office/drawing/2014/main" id="{0626E9B6-A04C-EC41-88D4-61713EA8D2A1}"/>
              </a:ext>
            </a:extLst>
          </p:cNvPr>
          <p:cNvSpPr>
            <a:spLocks noChangeArrowheads="1"/>
          </p:cNvSpPr>
          <p:nvPr/>
        </p:nvSpPr>
        <p:spPr bwMode="auto">
          <a:xfrm>
            <a:off x="7060206" y="2731660"/>
            <a:ext cx="2922595" cy="384721"/>
          </a:xfrm>
          <a:prstGeom prst="rect">
            <a:avLst/>
          </a:prstGeom>
          <a:solidFill>
            <a:srgbClr val="00B0F0"/>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be accepted or liked</a:t>
            </a:r>
          </a:p>
        </p:txBody>
      </p:sp>
      <p:sp>
        <p:nvSpPr>
          <p:cNvPr id="7" name="Rectangle 7">
            <a:extLst>
              <a:ext uri="{FF2B5EF4-FFF2-40B4-BE49-F238E27FC236}">
                <a16:creationId xmlns:a16="http://schemas.microsoft.com/office/drawing/2014/main" id="{C4E9AACA-0BB5-EA4E-BC37-74DA2B4050F4}"/>
              </a:ext>
            </a:extLst>
          </p:cNvPr>
          <p:cNvSpPr>
            <a:spLocks noChangeArrowheads="1"/>
          </p:cNvSpPr>
          <p:nvPr/>
        </p:nvSpPr>
        <p:spPr bwMode="auto">
          <a:xfrm>
            <a:off x="2300471" y="3090073"/>
            <a:ext cx="2545890" cy="384721"/>
          </a:xfrm>
          <a:prstGeom prst="rect">
            <a:avLst/>
          </a:prstGeom>
          <a:solidFill>
            <a:srgbClr val="FDAD2D"/>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get your own way</a:t>
            </a:r>
          </a:p>
        </p:txBody>
      </p:sp>
      <p:sp>
        <p:nvSpPr>
          <p:cNvPr id="8" name="Rectangle 8">
            <a:extLst>
              <a:ext uri="{FF2B5EF4-FFF2-40B4-BE49-F238E27FC236}">
                <a16:creationId xmlns:a16="http://schemas.microsoft.com/office/drawing/2014/main" id="{0D2C1A48-F205-EE44-8061-EA587ABF48D5}"/>
              </a:ext>
            </a:extLst>
          </p:cNvPr>
          <p:cNvSpPr>
            <a:spLocks noChangeArrowheads="1"/>
          </p:cNvSpPr>
          <p:nvPr/>
        </p:nvSpPr>
        <p:spPr bwMode="auto">
          <a:xfrm>
            <a:off x="6552855" y="2144883"/>
            <a:ext cx="3937296" cy="384721"/>
          </a:xfrm>
          <a:prstGeom prst="rect">
            <a:avLst/>
          </a:prstGeom>
          <a:solidFill>
            <a:srgbClr val="902082"/>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avoid hurting others’ feelings</a:t>
            </a:r>
          </a:p>
        </p:txBody>
      </p:sp>
      <p:sp>
        <p:nvSpPr>
          <p:cNvPr id="9" name="Rectangle 9">
            <a:extLst>
              <a:ext uri="{FF2B5EF4-FFF2-40B4-BE49-F238E27FC236}">
                <a16:creationId xmlns:a16="http://schemas.microsoft.com/office/drawing/2014/main" id="{B357DF5C-6FAA-1649-9A26-91599512CF0B}"/>
              </a:ext>
            </a:extLst>
          </p:cNvPr>
          <p:cNvSpPr>
            <a:spLocks noChangeArrowheads="1"/>
          </p:cNvSpPr>
          <p:nvPr/>
        </p:nvSpPr>
        <p:spPr bwMode="auto">
          <a:xfrm>
            <a:off x="6095999" y="3335318"/>
            <a:ext cx="4851008" cy="384721"/>
          </a:xfrm>
          <a:prstGeom prst="rect">
            <a:avLst/>
          </a:prstGeom>
          <a:solidFill>
            <a:srgbClr val="FF0000"/>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get something you are not entitled to</a:t>
            </a:r>
          </a:p>
        </p:txBody>
      </p:sp>
      <p:sp>
        <p:nvSpPr>
          <p:cNvPr id="10" name="Rectangle 10">
            <a:extLst>
              <a:ext uri="{FF2B5EF4-FFF2-40B4-BE49-F238E27FC236}">
                <a16:creationId xmlns:a16="http://schemas.microsoft.com/office/drawing/2014/main" id="{5877B0F9-808F-7646-8CD6-E4F8D7F83992}"/>
              </a:ext>
            </a:extLst>
          </p:cNvPr>
          <p:cNvSpPr>
            <a:spLocks noChangeArrowheads="1"/>
          </p:cNvSpPr>
          <p:nvPr/>
        </p:nvSpPr>
        <p:spPr bwMode="auto">
          <a:xfrm>
            <a:off x="1759458" y="3681509"/>
            <a:ext cx="3627916" cy="384721"/>
          </a:xfrm>
          <a:prstGeom prst="rect">
            <a:avLst/>
          </a:prstGeom>
          <a:solidFill>
            <a:srgbClr val="CC0099"/>
          </a:solidFill>
          <a:ln w="19050">
            <a:noFill/>
            <a:miter lim="800000"/>
            <a:headEnd/>
            <a:tailEnd/>
          </a:ln>
          <a:effectLst/>
        </p:spPr>
        <p:txBody>
          <a:bodyPr wrap="none">
            <a:spAutoFit/>
          </a:bodyPr>
          <a:lstStyle/>
          <a:p>
            <a:pPr eaLnBrk="0" hangingPunct="0"/>
            <a:r>
              <a:rPr lang="en-GB" altLang="en-US" sz="1900" dirty="0">
                <a:solidFill>
                  <a:schemeClr val="bg1"/>
                </a:solidFill>
                <a:latin typeface="Comic Sans MS" panose="030F0902030302020204" pitchFamily="66" charset="0"/>
              </a:rPr>
              <a:t>To cover up our own weakness</a:t>
            </a:r>
          </a:p>
        </p:txBody>
      </p:sp>
      <p:sp>
        <p:nvSpPr>
          <p:cNvPr id="11" name="Rectangle 11">
            <a:extLst>
              <a:ext uri="{FF2B5EF4-FFF2-40B4-BE49-F238E27FC236}">
                <a16:creationId xmlns:a16="http://schemas.microsoft.com/office/drawing/2014/main" id="{2DCDE911-5335-4241-815D-328086D2BDF9}"/>
              </a:ext>
            </a:extLst>
          </p:cNvPr>
          <p:cNvSpPr>
            <a:spLocks noChangeArrowheads="1"/>
          </p:cNvSpPr>
          <p:nvPr/>
        </p:nvSpPr>
        <p:spPr bwMode="auto">
          <a:xfrm>
            <a:off x="958952" y="5368698"/>
            <a:ext cx="9798258" cy="705000"/>
          </a:xfrm>
          <a:prstGeom prst="rect">
            <a:avLst/>
          </a:prstGeom>
          <a:noFill/>
          <a:ln w="38100">
            <a:solidFill>
              <a:srgbClr val="0070C0"/>
            </a:solidFill>
            <a:miter lim="800000"/>
            <a:headEnd/>
            <a:tailEnd/>
          </a:ln>
          <a:effectLst/>
        </p:spPr>
        <p:txBody>
          <a:bodyPr wrap="square" anchor="ctr" anchorCtr="0">
            <a:noAutofit/>
          </a:bodyPr>
          <a:lstStyle/>
          <a:p>
            <a:pPr algn="ctr" eaLnBrk="0" hangingPunct="0"/>
            <a:r>
              <a:rPr lang="en-GB" altLang="en-US" sz="1600" dirty="0">
                <a:solidFill>
                  <a:srgbClr val="414042"/>
                </a:solidFill>
                <a:latin typeface="Comic Sans MS" panose="030F0902030302020204" pitchFamily="66" charset="0"/>
              </a:rPr>
              <a:t>If you tell lies, deceive people or exaggerate, you are not being true to yourself. </a:t>
            </a:r>
            <a:br>
              <a:rPr lang="en-GB" altLang="en-US" sz="1600" dirty="0">
                <a:solidFill>
                  <a:srgbClr val="414042"/>
                </a:solidFill>
                <a:latin typeface="Comic Sans MS" panose="030F0902030302020204" pitchFamily="66" charset="0"/>
              </a:rPr>
            </a:br>
            <a:r>
              <a:rPr lang="en-GB" altLang="en-US" sz="1600" dirty="0">
                <a:solidFill>
                  <a:srgbClr val="414042"/>
                </a:solidFill>
                <a:latin typeface="Comic Sans MS" panose="030F0902030302020204" pitchFamily="66" charset="0"/>
              </a:rPr>
              <a:t>You are not being a </a:t>
            </a:r>
            <a:r>
              <a:rPr lang="en-GB" altLang="en-US" sz="1600" b="1" dirty="0">
                <a:solidFill>
                  <a:srgbClr val="414042"/>
                </a:solidFill>
                <a:latin typeface="Comic Sans MS" panose="030F0902030302020204" pitchFamily="66" charset="0"/>
              </a:rPr>
              <a:t>person of integrity</a:t>
            </a:r>
            <a:r>
              <a:rPr lang="en-GB" altLang="en-US" sz="1600" dirty="0">
                <a:solidFill>
                  <a:srgbClr val="414042"/>
                </a:solidFill>
                <a:latin typeface="Comic Sans MS" panose="030F0902030302020204" pitchFamily="66" charset="0"/>
              </a:rPr>
              <a:t>.</a:t>
            </a:r>
          </a:p>
        </p:txBody>
      </p:sp>
      <p:sp>
        <p:nvSpPr>
          <p:cNvPr id="12" name="Text Box 12">
            <a:extLst>
              <a:ext uri="{FF2B5EF4-FFF2-40B4-BE49-F238E27FC236}">
                <a16:creationId xmlns:a16="http://schemas.microsoft.com/office/drawing/2014/main" id="{E3836094-BF57-D342-B60C-36E8BB4A386B}"/>
              </a:ext>
            </a:extLst>
          </p:cNvPr>
          <p:cNvSpPr txBox="1">
            <a:spLocks noChangeArrowheads="1"/>
          </p:cNvSpPr>
          <p:nvPr/>
        </p:nvSpPr>
        <p:spPr bwMode="auto">
          <a:xfrm>
            <a:off x="879315" y="670922"/>
            <a:ext cx="9754839" cy="11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eaLnBrk="0" hangingPunct="0">
              <a:spcBef>
                <a:spcPts val="1000"/>
              </a:spcBef>
            </a:pPr>
            <a:r>
              <a:rPr lang="en-GB" altLang="en-US" sz="1700" dirty="0">
                <a:solidFill>
                  <a:srgbClr val="414042"/>
                </a:solidFill>
                <a:latin typeface="Comic Sans MS" panose="030F0902030302020204" pitchFamily="66" charset="0"/>
              </a:rPr>
              <a:t>Jim has realised that Long John Silver is not the man he thought he was.</a:t>
            </a:r>
          </a:p>
          <a:p>
            <a:pPr eaLnBrk="0" hangingPunct="0">
              <a:spcBef>
                <a:spcPts val="1000"/>
              </a:spcBef>
            </a:pPr>
            <a:r>
              <a:rPr lang="en-GB" altLang="en-US" sz="1700" dirty="0">
                <a:solidFill>
                  <a:srgbClr val="414042"/>
                </a:solidFill>
                <a:latin typeface="Comic Sans MS" panose="030F0902030302020204" pitchFamily="66" charset="0"/>
              </a:rPr>
              <a:t>People tell lies and deceive others for lots of reasons. Discuss with a partner why you think people would deliberately deceive others. </a:t>
            </a:r>
          </a:p>
        </p:txBody>
      </p:sp>
      <p:sp>
        <p:nvSpPr>
          <p:cNvPr id="13" name="Text Box 13">
            <a:extLst>
              <a:ext uri="{FF2B5EF4-FFF2-40B4-BE49-F238E27FC236}">
                <a16:creationId xmlns:a16="http://schemas.microsoft.com/office/drawing/2014/main" id="{36D3B37C-4924-BE49-959D-931D40B23507}"/>
              </a:ext>
            </a:extLst>
          </p:cNvPr>
          <p:cNvSpPr txBox="1">
            <a:spLocks noChangeArrowheads="1"/>
          </p:cNvSpPr>
          <p:nvPr/>
        </p:nvSpPr>
        <p:spPr bwMode="auto">
          <a:xfrm>
            <a:off x="958952" y="4286821"/>
            <a:ext cx="9988055" cy="969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700" dirty="0">
                <a:solidFill>
                  <a:srgbClr val="414042"/>
                </a:solidFill>
                <a:latin typeface="Comic Sans MS" panose="030F0902030302020204" pitchFamily="66" charset="0"/>
              </a:rPr>
              <a:t>Which of these reasons best describes Long John Silver? </a:t>
            </a:r>
            <a:br>
              <a:rPr lang="en-GB" altLang="en-US" sz="1700" dirty="0">
                <a:solidFill>
                  <a:srgbClr val="414042"/>
                </a:solidFill>
                <a:latin typeface="Comic Sans MS" panose="030F0902030302020204" pitchFamily="66" charset="0"/>
              </a:rPr>
            </a:br>
            <a:r>
              <a:rPr lang="en-GB" altLang="en-US" sz="1700" dirty="0">
                <a:solidFill>
                  <a:srgbClr val="414042"/>
                </a:solidFill>
                <a:latin typeface="Comic Sans MS" panose="030F0902030302020204" pitchFamily="66" charset="0"/>
              </a:rPr>
              <a:t>Discuss with a partner which are the most appropriate descriptions of his behaviour and share with the rest of the group.</a:t>
            </a:r>
          </a:p>
        </p:txBody>
      </p:sp>
      <p:sp>
        <p:nvSpPr>
          <p:cNvPr id="2" name="TextBox 1">
            <a:extLst>
              <a:ext uri="{FF2B5EF4-FFF2-40B4-BE49-F238E27FC236}">
                <a16:creationId xmlns:a16="http://schemas.microsoft.com/office/drawing/2014/main" id="{6F7AF794-F6BD-2FF8-9A36-3EE8603BAF7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64</a:t>
            </a:r>
            <a:endParaRPr lang="en-GB" sz="1200" dirty="0"/>
          </a:p>
        </p:txBody>
      </p:sp>
    </p:spTree>
    <p:extLst>
      <p:ext uri="{BB962C8B-B14F-4D97-AF65-F5344CB8AC3E}">
        <p14:creationId xmlns:p14="http://schemas.microsoft.com/office/powerpoint/2010/main" val="1135360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of a person sitting at a table with food and a skateboard&#10;&#10;Description automatically generated with low confidence">
            <a:extLst>
              <a:ext uri="{FF2B5EF4-FFF2-40B4-BE49-F238E27FC236}">
                <a16:creationId xmlns:a16="http://schemas.microsoft.com/office/drawing/2014/main" id="{767226D0-FD03-D348-9F4C-1CFAA35A61DC}"/>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942753" y="905157"/>
            <a:ext cx="4897557" cy="3404841"/>
          </a:xfrm>
          <a:prstGeom prst="rect">
            <a:avLst/>
          </a:prstGeom>
        </p:spPr>
      </p:pic>
      <p:pic>
        <p:nvPicPr>
          <p:cNvPr id="8" name="Picture 7" descr="A picture containing text, book, outdoor, old&#10;&#10;Description automatically generated">
            <a:extLst>
              <a:ext uri="{FF2B5EF4-FFF2-40B4-BE49-F238E27FC236}">
                <a16:creationId xmlns:a16="http://schemas.microsoft.com/office/drawing/2014/main" id="{4DD1CD9D-04D8-4E4E-8CBF-E0CB432284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51689" y="905158"/>
            <a:ext cx="4897557" cy="3407591"/>
          </a:xfrm>
          <a:prstGeom prst="rect">
            <a:avLst/>
          </a:prstGeom>
        </p:spPr>
      </p:pic>
      <p:sp>
        <p:nvSpPr>
          <p:cNvPr id="15" name="Text Box 3">
            <a:extLst>
              <a:ext uri="{FF2B5EF4-FFF2-40B4-BE49-F238E27FC236}">
                <a16:creationId xmlns:a16="http://schemas.microsoft.com/office/drawing/2014/main" id="{7A847915-E94A-C34D-84F3-061440565EBB}"/>
              </a:ext>
            </a:extLst>
          </p:cNvPr>
          <p:cNvSpPr txBox="1">
            <a:spLocks noChangeArrowheads="1"/>
          </p:cNvSpPr>
          <p:nvPr/>
        </p:nvSpPr>
        <p:spPr bwMode="auto">
          <a:xfrm>
            <a:off x="942753" y="4602733"/>
            <a:ext cx="4650275" cy="1594868"/>
          </a:xfrm>
          <a:prstGeom prst="rect">
            <a:avLst/>
          </a:prstGeom>
          <a:noFill/>
          <a:ln>
            <a:noFill/>
          </a:ln>
          <a:effectLst/>
        </p:spPr>
        <p:txBody>
          <a:bodyPr>
            <a:noAutofit/>
          </a:bodyPr>
          <a:lstStyle/>
          <a:p>
            <a:pPr eaLnBrk="0" hangingPunct="0">
              <a:spcBef>
                <a:spcPts val="1000"/>
              </a:spcBef>
            </a:pPr>
            <a:r>
              <a:rPr lang="en-GB" altLang="en-US" sz="2000" dirty="0">
                <a:solidFill>
                  <a:srgbClr val="414042"/>
                </a:solidFill>
                <a:latin typeface="Comic Sans MS" panose="030F0902030302020204" pitchFamily="66" charset="0"/>
              </a:rPr>
              <a:t>Was Goldilocks a person of integrity?</a:t>
            </a:r>
          </a:p>
          <a:p>
            <a:pPr eaLnBrk="0" hangingPunct="0">
              <a:spcBef>
                <a:spcPts val="1000"/>
              </a:spcBef>
            </a:pPr>
            <a:r>
              <a:rPr lang="en-GB" altLang="en-US" sz="2000" dirty="0">
                <a:solidFill>
                  <a:srgbClr val="414042"/>
                </a:solidFill>
                <a:latin typeface="Comic Sans MS" panose="030F0902030302020204" pitchFamily="66" charset="0"/>
              </a:rPr>
              <a:t>Was she honest and trustworthy?</a:t>
            </a:r>
          </a:p>
          <a:p>
            <a:pPr eaLnBrk="0" hangingPunct="0">
              <a:spcBef>
                <a:spcPts val="1000"/>
              </a:spcBef>
            </a:pPr>
            <a:r>
              <a:rPr lang="en-GB" altLang="en-US" sz="2000" dirty="0">
                <a:solidFill>
                  <a:srgbClr val="414042"/>
                </a:solidFill>
                <a:latin typeface="Comic Sans MS" panose="030F0902030302020204" pitchFamily="66" charset="0"/>
              </a:rPr>
              <a:t>Did she own up and say sorry?</a:t>
            </a:r>
          </a:p>
        </p:txBody>
      </p:sp>
      <p:sp>
        <p:nvSpPr>
          <p:cNvPr id="6" name="Text Box 3">
            <a:extLst>
              <a:ext uri="{FF2B5EF4-FFF2-40B4-BE49-F238E27FC236}">
                <a16:creationId xmlns:a16="http://schemas.microsoft.com/office/drawing/2014/main" id="{BDAA738D-1733-D246-87C8-59C34B386E74}"/>
              </a:ext>
            </a:extLst>
          </p:cNvPr>
          <p:cNvSpPr txBox="1">
            <a:spLocks noChangeArrowheads="1"/>
          </p:cNvSpPr>
          <p:nvPr/>
        </p:nvSpPr>
        <p:spPr bwMode="auto">
          <a:xfrm>
            <a:off x="6257905" y="4602733"/>
            <a:ext cx="5277603" cy="1350110"/>
          </a:xfrm>
          <a:prstGeom prst="rect">
            <a:avLst/>
          </a:prstGeom>
          <a:noFill/>
          <a:ln>
            <a:noFill/>
          </a:ln>
          <a:effectLst/>
        </p:spPr>
        <p:txBody>
          <a:bodyPr>
            <a:noAutofit/>
          </a:bodyPr>
          <a:lstStyle/>
          <a:p>
            <a:pPr eaLnBrk="0" hangingPunct="0">
              <a:spcBef>
                <a:spcPts val="1000"/>
              </a:spcBef>
            </a:pPr>
            <a:r>
              <a:rPr lang="en-GB" altLang="en-US" sz="2000" dirty="0">
                <a:solidFill>
                  <a:srgbClr val="414042"/>
                </a:solidFill>
                <a:latin typeface="Comic Sans MS" panose="030F0902030302020204" pitchFamily="66" charset="0"/>
              </a:rPr>
              <a:t>Is Long John Silver a person of integrity?</a:t>
            </a:r>
          </a:p>
          <a:p>
            <a:pPr eaLnBrk="0" hangingPunct="0">
              <a:spcBef>
                <a:spcPts val="1000"/>
              </a:spcBef>
            </a:pPr>
            <a:r>
              <a:rPr lang="en-GB" altLang="en-US" sz="2000" dirty="0">
                <a:solidFill>
                  <a:srgbClr val="414042"/>
                </a:solidFill>
                <a:latin typeface="Comic Sans MS" panose="030F0902030302020204" pitchFamily="66" charset="0"/>
              </a:rPr>
              <a:t>Is he honest and trustworthy?</a:t>
            </a:r>
          </a:p>
          <a:p>
            <a:pPr eaLnBrk="0" hangingPunct="0">
              <a:spcBef>
                <a:spcPts val="1000"/>
              </a:spcBef>
            </a:pPr>
            <a:r>
              <a:rPr lang="en-GB" altLang="en-US" sz="2000" dirty="0">
                <a:solidFill>
                  <a:srgbClr val="414042"/>
                </a:solidFill>
                <a:latin typeface="Comic Sans MS" panose="030F0902030302020204" pitchFamily="66" charset="0"/>
              </a:rPr>
              <a:t>Does he do the right thing?</a:t>
            </a:r>
          </a:p>
        </p:txBody>
      </p:sp>
      <p:sp>
        <p:nvSpPr>
          <p:cNvPr id="2" name="TextBox 1">
            <a:extLst>
              <a:ext uri="{FF2B5EF4-FFF2-40B4-BE49-F238E27FC236}">
                <a16:creationId xmlns:a16="http://schemas.microsoft.com/office/drawing/2014/main" id="{1ED7ADDA-CDD8-A236-0D5E-B23A4F247D10}"/>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65</a:t>
            </a:r>
            <a:endParaRPr lang="en-GB" sz="1200" dirty="0"/>
          </a:p>
        </p:txBody>
      </p:sp>
    </p:spTree>
    <p:extLst>
      <p:ext uri="{BB962C8B-B14F-4D97-AF65-F5344CB8AC3E}">
        <p14:creationId xmlns:p14="http://schemas.microsoft.com/office/powerpoint/2010/main" val="9023146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WordArt 2">
            <a:extLst>
              <a:ext uri="{FF2B5EF4-FFF2-40B4-BE49-F238E27FC236}">
                <a16:creationId xmlns:a16="http://schemas.microsoft.com/office/drawing/2014/main" id="{A14952DB-E0EF-E642-A3E3-2D5BCF9ED9F0}"/>
              </a:ext>
            </a:extLst>
          </p:cNvPr>
          <p:cNvSpPr>
            <a:spLocks noChangeArrowheads="1" noChangeShapeType="1" noTextEdit="1"/>
          </p:cNvSpPr>
          <p:nvPr/>
        </p:nvSpPr>
        <p:spPr bwMode="auto">
          <a:xfrm>
            <a:off x="3363613" y="2855965"/>
            <a:ext cx="5603875" cy="933450"/>
          </a:xfrm>
          <a:prstGeom prst="rect">
            <a:avLst/>
          </a:prstGeom>
          <a:noFill/>
          <a:ln>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923972"/>
              </a:avLst>
            </a:prstTxWarp>
          </a:bodyPr>
          <a:lstStyle/>
          <a:p>
            <a:pPr algn="ctr"/>
            <a:r>
              <a:rPr lang="en-US" sz="3600" b="1" kern="10" dirty="0">
                <a:ln w="38100">
                  <a:noFill/>
                  <a:round/>
                  <a:headEnd/>
                  <a:tailEnd/>
                </a:ln>
                <a:solidFill>
                  <a:srgbClr val="0070C0"/>
                </a:solidFill>
                <a:latin typeface="Comic Sans MS" panose="030F0902030302020204" pitchFamily="66" charset="0"/>
              </a:rPr>
              <a:t>Integrity</a:t>
            </a:r>
          </a:p>
        </p:txBody>
      </p:sp>
      <p:sp>
        <p:nvSpPr>
          <p:cNvPr id="8" name="Text Box 4">
            <a:extLst>
              <a:ext uri="{FF2B5EF4-FFF2-40B4-BE49-F238E27FC236}">
                <a16:creationId xmlns:a16="http://schemas.microsoft.com/office/drawing/2014/main" id="{8C8DF7EF-0B7B-904E-9A48-49EE4723D332}"/>
              </a:ext>
            </a:extLst>
          </p:cNvPr>
          <p:cNvSpPr txBox="1">
            <a:spLocks noChangeArrowheads="1"/>
          </p:cNvSpPr>
          <p:nvPr/>
        </p:nvSpPr>
        <p:spPr bwMode="auto">
          <a:xfrm rot="933788">
            <a:off x="1753394" y="977330"/>
            <a:ext cx="2250326" cy="477054"/>
          </a:xfrm>
          <a:prstGeom prst="rect">
            <a:avLst/>
          </a:prstGeom>
          <a:solidFill>
            <a:srgbClr val="0070C0"/>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truthfulness</a:t>
            </a:r>
          </a:p>
        </p:txBody>
      </p:sp>
      <p:sp>
        <p:nvSpPr>
          <p:cNvPr id="9" name="Text Box 6">
            <a:extLst>
              <a:ext uri="{FF2B5EF4-FFF2-40B4-BE49-F238E27FC236}">
                <a16:creationId xmlns:a16="http://schemas.microsoft.com/office/drawing/2014/main" id="{9182A3AC-6794-D34C-88DD-74CC6C7D8547}"/>
              </a:ext>
            </a:extLst>
          </p:cNvPr>
          <p:cNvSpPr txBox="1">
            <a:spLocks noChangeArrowheads="1"/>
          </p:cNvSpPr>
          <p:nvPr/>
        </p:nvSpPr>
        <p:spPr bwMode="auto">
          <a:xfrm rot="1368956">
            <a:off x="8808216" y="2250210"/>
            <a:ext cx="2688966" cy="477054"/>
          </a:xfrm>
          <a:prstGeom prst="rect">
            <a:avLst/>
          </a:prstGeom>
          <a:solidFill>
            <a:srgbClr val="AB4500"/>
          </a:solidFill>
          <a:ln w="38100" algn="ctr">
            <a:noFill/>
            <a:miter lim="800000"/>
            <a:headEnd/>
            <a:tailEnd/>
          </a:ln>
          <a:effectLst/>
        </p:spPr>
        <p:txBody>
          <a:bodyPr anchor="ctr" anchorCtr="0">
            <a:noAutofit/>
          </a:bodyPr>
          <a:lstStyle/>
          <a:p>
            <a:pPr algn="ctr" eaLnBrk="0" hangingPunct="0">
              <a:spcBef>
                <a:spcPct val="50000"/>
              </a:spcBef>
            </a:pPr>
            <a:r>
              <a:rPr lang="en-GB" altLang="en-US" sz="2500">
                <a:solidFill>
                  <a:schemeClr val="bg1"/>
                </a:solidFill>
                <a:latin typeface="Comic Sans MS" panose="030F0902030302020204" pitchFamily="66" charset="0"/>
              </a:rPr>
              <a:t>being genuine</a:t>
            </a:r>
          </a:p>
        </p:txBody>
      </p:sp>
      <p:sp>
        <p:nvSpPr>
          <p:cNvPr id="10" name="Text Box 7">
            <a:extLst>
              <a:ext uri="{FF2B5EF4-FFF2-40B4-BE49-F238E27FC236}">
                <a16:creationId xmlns:a16="http://schemas.microsoft.com/office/drawing/2014/main" id="{FA6FEA33-1C13-0242-BD16-8A9A7DEFCDAC}"/>
              </a:ext>
            </a:extLst>
          </p:cNvPr>
          <p:cNvSpPr txBox="1">
            <a:spLocks noChangeArrowheads="1"/>
          </p:cNvSpPr>
          <p:nvPr/>
        </p:nvSpPr>
        <p:spPr bwMode="auto">
          <a:xfrm>
            <a:off x="5088535" y="3801225"/>
            <a:ext cx="3381153" cy="477054"/>
          </a:xfrm>
          <a:prstGeom prst="rect">
            <a:avLst/>
          </a:prstGeom>
          <a:solidFill>
            <a:srgbClr val="00B0F0"/>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being reliable</a:t>
            </a:r>
          </a:p>
        </p:txBody>
      </p:sp>
      <p:sp>
        <p:nvSpPr>
          <p:cNvPr id="11" name="Text Box 8">
            <a:extLst>
              <a:ext uri="{FF2B5EF4-FFF2-40B4-BE49-F238E27FC236}">
                <a16:creationId xmlns:a16="http://schemas.microsoft.com/office/drawing/2014/main" id="{A2F2FC42-A8BB-794C-AD8E-D3695AC65384}"/>
              </a:ext>
            </a:extLst>
          </p:cNvPr>
          <p:cNvSpPr txBox="1">
            <a:spLocks noChangeArrowheads="1"/>
          </p:cNvSpPr>
          <p:nvPr/>
        </p:nvSpPr>
        <p:spPr bwMode="auto">
          <a:xfrm rot="185485">
            <a:off x="1741260" y="4430841"/>
            <a:ext cx="3097096" cy="477054"/>
          </a:xfrm>
          <a:prstGeom prst="rect">
            <a:avLst/>
          </a:prstGeom>
          <a:solidFill>
            <a:srgbClr val="CC0099"/>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keeping your word</a:t>
            </a:r>
          </a:p>
        </p:txBody>
      </p:sp>
      <p:sp>
        <p:nvSpPr>
          <p:cNvPr id="12" name="Text Box 9">
            <a:extLst>
              <a:ext uri="{FF2B5EF4-FFF2-40B4-BE49-F238E27FC236}">
                <a16:creationId xmlns:a16="http://schemas.microsoft.com/office/drawing/2014/main" id="{6DC49A27-19D5-E744-A9D8-F819A9471249}"/>
              </a:ext>
            </a:extLst>
          </p:cNvPr>
          <p:cNvSpPr txBox="1">
            <a:spLocks noChangeArrowheads="1"/>
          </p:cNvSpPr>
          <p:nvPr/>
        </p:nvSpPr>
        <p:spPr bwMode="auto">
          <a:xfrm rot="305650">
            <a:off x="6962019" y="4996822"/>
            <a:ext cx="4294961" cy="477054"/>
          </a:xfrm>
          <a:prstGeom prst="rect">
            <a:avLst/>
          </a:prstGeom>
          <a:solidFill>
            <a:srgbClr val="7030A0"/>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doing the right thing</a:t>
            </a:r>
          </a:p>
        </p:txBody>
      </p:sp>
      <p:sp>
        <p:nvSpPr>
          <p:cNvPr id="13" name="Text Box 10">
            <a:extLst>
              <a:ext uri="{FF2B5EF4-FFF2-40B4-BE49-F238E27FC236}">
                <a16:creationId xmlns:a16="http://schemas.microsoft.com/office/drawing/2014/main" id="{D0FC25A5-F080-1349-985B-7DD4BCD6952B}"/>
              </a:ext>
            </a:extLst>
          </p:cNvPr>
          <p:cNvSpPr txBox="1">
            <a:spLocks noChangeArrowheads="1"/>
          </p:cNvSpPr>
          <p:nvPr/>
        </p:nvSpPr>
        <p:spPr bwMode="auto">
          <a:xfrm rot="20723252">
            <a:off x="909898" y="3316784"/>
            <a:ext cx="1641508" cy="477054"/>
          </a:xfrm>
          <a:prstGeom prst="rect">
            <a:avLst/>
          </a:prstGeom>
          <a:solidFill>
            <a:srgbClr val="39AB47"/>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loyalty</a:t>
            </a:r>
          </a:p>
        </p:txBody>
      </p:sp>
      <p:sp>
        <p:nvSpPr>
          <p:cNvPr id="14" name="Text Box 11">
            <a:extLst>
              <a:ext uri="{FF2B5EF4-FFF2-40B4-BE49-F238E27FC236}">
                <a16:creationId xmlns:a16="http://schemas.microsoft.com/office/drawing/2014/main" id="{176231C9-9B4B-564B-AB96-61E3EF3D7384}"/>
              </a:ext>
            </a:extLst>
          </p:cNvPr>
          <p:cNvSpPr txBox="1">
            <a:spLocks noChangeArrowheads="1"/>
          </p:cNvSpPr>
          <p:nvPr/>
        </p:nvSpPr>
        <p:spPr bwMode="auto">
          <a:xfrm rot="21251810">
            <a:off x="1417009" y="5484688"/>
            <a:ext cx="4956113" cy="477054"/>
          </a:xfrm>
          <a:prstGeom prst="rect">
            <a:avLst/>
          </a:prstGeom>
          <a:solidFill>
            <a:srgbClr val="D8222A"/>
          </a:solidFill>
          <a:ln w="38100">
            <a:noFill/>
            <a:miter lim="800000"/>
            <a:headEnd/>
            <a:tailEnd/>
          </a:ln>
          <a:effectLst/>
        </p:spPr>
        <p:txBody>
          <a:bodyPr anchor="ctr" anchorCtr="0">
            <a:noAutofit/>
          </a:bodyPr>
          <a:lstStyle/>
          <a:p>
            <a:pPr algn="ctr" eaLnBrk="0" hangingPunct="0">
              <a:spcBef>
                <a:spcPct val="50000"/>
              </a:spcBef>
            </a:pPr>
            <a:r>
              <a:rPr lang="en-GB" altLang="en-US" sz="2500">
                <a:solidFill>
                  <a:schemeClr val="bg1"/>
                </a:solidFill>
                <a:latin typeface="Comic Sans MS" panose="030F0902030302020204" pitchFamily="66" charset="0"/>
              </a:rPr>
              <a:t>not trying to deceive people</a:t>
            </a:r>
          </a:p>
        </p:txBody>
      </p:sp>
      <p:sp>
        <p:nvSpPr>
          <p:cNvPr id="16" name="Text Box 12">
            <a:extLst>
              <a:ext uri="{FF2B5EF4-FFF2-40B4-BE49-F238E27FC236}">
                <a16:creationId xmlns:a16="http://schemas.microsoft.com/office/drawing/2014/main" id="{E548C3E4-37DF-0948-803D-C46DD2092AA4}"/>
              </a:ext>
            </a:extLst>
          </p:cNvPr>
          <p:cNvSpPr txBox="1">
            <a:spLocks noChangeArrowheads="1"/>
          </p:cNvSpPr>
          <p:nvPr/>
        </p:nvSpPr>
        <p:spPr bwMode="auto">
          <a:xfrm rot="21218021">
            <a:off x="4678425" y="1085727"/>
            <a:ext cx="5701968" cy="477054"/>
          </a:xfrm>
          <a:prstGeom prst="rect">
            <a:avLst/>
          </a:prstGeom>
          <a:solidFill>
            <a:srgbClr val="EC7206"/>
          </a:solidFill>
          <a:ln w="38100">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thinking about the needs of others</a:t>
            </a:r>
          </a:p>
        </p:txBody>
      </p:sp>
      <p:sp>
        <p:nvSpPr>
          <p:cNvPr id="15" name="Text Box 4">
            <a:extLst>
              <a:ext uri="{FF2B5EF4-FFF2-40B4-BE49-F238E27FC236}">
                <a16:creationId xmlns:a16="http://schemas.microsoft.com/office/drawing/2014/main" id="{B3E4694E-2E4B-EE4E-A452-06B080560967}"/>
              </a:ext>
            </a:extLst>
          </p:cNvPr>
          <p:cNvSpPr txBox="1">
            <a:spLocks noChangeArrowheads="1"/>
          </p:cNvSpPr>
          <p:nvPr/>
        </p:nvSpPr>
        <p:spPr bwMode="auto">
          <a:xfrm rot="20415338">
            <a:off x="905196" y="2130076"/>
            <a:ext cx="1757235" cy="477054"/>
          </a:xfrm>
          <a:prstGeom prst="rect">
            <a:avLst/>
          </a:prstGeom>
          <a:solidFill>
            <a:srgbClr val="00A3A6"/>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honesty</a:t>
            </a:r>
          </a:p>
        </p:txBody>
      </p:sp>
      <p:sp>
        <p:nvSpPr>
          <p:cNvPr id="17" name="Text Box 6">
            <a:extLst>
              <a:ext uri="{FF2B5EF4-FFF2-40B4-BE49-F238E27FC236}">
                <a16:creationId xmlns:a16="http://schemas.microsoft.com/office/drawing/2014/main" id="{F85D3D98-0A5B-AB42-9D7E-E9A7DF7D173D}"/>
              </a:ext>
            </a:extLst>
          </p:cNvPr>
          <p:cNvSpPr txBox="1">
            <a:spLocks noChangeArrowheads="1"/>
          </p:cNvSpPr>
          <p:nvPr/>
        </p:nvSpPr>
        <p:spPr bwMode="auto">
          <a:xfrm rot="20749724">
            <a:off x="9350798" y="3693035"/>
            <a:ext cx="1588159" cy="477054"/>
          </a:xfrm>
          <a:prstGeom prst="rect">
            <a:avLst/>
          </a:prstGeom>
          <a:solidFill>
            <a:schemeClr val="bg1">
              <a:lumMod val="50000"/>
            </a:schemeClr>
          </a:solidFill>
          <a:ln w="38100" algn="ctr">
            <a:noFill/>
            <a:miter lim="800000"/>
            <a:headEnd/>
            <a:tailEnd/>
          </a:ln>
          <a:effectLst/>
        </p:spPr>
        <p:txBody>
          <a:bodyPr anchor="ctr" anchorCtr="0">
            <a:noAutofit/>
          </a:bodyPr>
          <a:lstStyle/>
          <a:p>
            <a:pPr algn="ctr" eaLnBrk="0" hangingPunct="0">
              <a:spcBef>
                <a:spcPct val="50000"/>
              </a:spcBef>
            </a:pPr>
            <a:r>
              <a:rPr lang="en-GB" altLang="en-US" sz="2500" dirty="0">
                <a:solidFill>
                  <a:schemeClr val="bg1"/>
                </a:solidFill>
                <a:latin typeface="Comic Sans MS" panose="030F0902030302020204" pitchFamily="66" charset="0"/>
              </a:rPr>
              <a:t>sincerity</a:t>
            </a:r>
          </a:p>
        </p:txBody>
      </p:sp>
      <p:sp>
        <p:nvSpPr>
          <p:cNvPr id="2" name="TextBox 1">
            <a:extLst>
              <a:ext uri="{FF2B5EF4-FFF2-40B4-BE49-F238E27FC236}">
                <a16:creationId xmlns:a16="http://schemas.microsoft.com/office/drawing/2014/main" id="{B77AC3FA-63D1-6411-FB6E-3CABE0122F2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66</a:t>
            </a:r>
            <a:endParaRPr lang="en-GB" sz="1200" dirty="0"/>
          </a:p>
        </p:txBody>
      </p:sp>
    </p:spTree>
    <p:extLst>
      <p:ext uri="{BB962C8B-B14F-4D97-AF65-F5344CB8AC3E}">
        <p14:creationId xmlns:p14="http://schemas.microsoft.com/office/powerpoint/2010/main" val="28242664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raft, boat&#10;&#10;Description automatically generated">
            <a:extLst>
              <a:ext uri="{FF2B5EF4-FFF2-40B4-BE49-F238E27FC236}">
                <a16:creationId xmlns:a16="http://schemas.microsoft.com/office/drawing/2014/main" id="{E5E59B6E-EBB3-5A4B-8636-F3BD9FFADE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98075" y="740693"/>
            <a:ext cx="2440863" cy="2440863"/>
          </a:xfrm>
          <a:prstGeom prst="ellipse">
            <a:avLst/>
          </a:prstGeom>
        </p:spPr>
      </p:pic>
      <p:grpSp>
        <p:nvGrpSpPr>
          <p:cNvPr id="15" name="Group 14">
            <a:extLst>
              <a:ext uri="{FF2B5EF4-FFF2-40B4-BE49-F238E27FC236}">
                <a16:creationId xmlns:a16="http://schemas.microsoft.com/office/drawing/2014/main" id="{A83641C9-B818-EA44-8C11-AE5ACC90B5A6}"/>
              </a:ext>
            </a:extLst>
          </p:cNvPr>
          <p:cNvGrpSpPr/>
          <p:nvPr/>
        </p:nvGrpSpPr>
        <p:grpSpPr>
          <a:xfrm>
            <a:off x="789171" y="3826524"/>
            <a:ext cx="2091857" cy="1603042"/>
            <a:chOff x="610848" y="558417"/>
            <a:chExt cx="2609367" cy="1999622"/>
          </a:xfrm>
        </p:grpSpPr>
        <p:sp>
          <p:nvSpPr>
            <p:cNvPr id="17" name="TextBox 16">
              <a:extLst>
                <a:ext uri="{FF2B5EF4-FFF2-40B4-BE49-F238E27FC236}">
                  <a16:creationId xmlns:a16="http://schemas.microsoft.com/office/drawing/2014/main" id="{47DE1072-6520-854B-A6FF-97E38AAC4186}"/>
                </a:ext>
              </a:extLst>
            </p:cNvPr>
            <p:cNvSpPr txBox="1"/>
            <p:nvPr/>
          </p:nvSpPr>
          <p:spPr>
            <a:xfrm>
              <a:off x="749775" y="1022425"/>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1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18" name="Picture 17" descr="Logo&#10;&#10;Description automatically generated">
              <a:extLst>
                <a:ext uri="{FF2B5EF4-FFF2-40B4-BE49-F238E27FC236}">
                  <a16:creationId xmlns:a16="http://schemas.microsoft.com/office/drawing/2014/main" id="{C6DF4A54-58AC-B04A-B0E4-1E3230E3D05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34593" y="1022425"/>
              <a:ext cx="1053889" cy="1349210"/>
            </a:xfrm>
            <a:prstGeom prst="rect">
              <a:avLst/>
            </a:prstGeom>
          </p:spPr>
        </p:pic>
        <p:sp>
          <p:nvSpPr>
            <p:cNvPr id="19" name="Rectangle 18">
              <a:extLst>
                <a:ext uri="{FF2B5EF4-FFF2-40B4-BE49-F238E27FC236}">
                  <a16:creationId xmlns:a16="http://schemas.microsoft.com/office/drawing/2014/main" id="{872D71D6-442F-4945-A58F-5AACFAA93F85}"/>
                </a:ext>
              </a:extLst>
            </p:cNvPr>
            <p:cNvSpPr/>
            <p:nvPr/>
          </p:nvSpPr>
          <p:spPr>
            <a:xfrm>
              <a:off x="610848" y="558417"/>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20" name="Rectangle 19">
              <a:extLst>
                <a:ext uri="{FF2B5EF4-FFF2-40B4-BE49-F238E27FC236}">
                  <a16:creationId xmlns:a16="http://schemas.microsoft.com/office/drawing/2014/main" id="{1F3FB3CA-982F-2A4A-8431-DEF41C40915A}"/>
                </a:ext>
              </a:extLst>
            </p:cNvPr>
            <p:cNvSpPr/>
            <p:nvPr/>
          </p:nvSpPr>
          <p:spPr>
            <a:xfrm>
              <a:off x="610848" y="558418"/>
              <a:ext cx="2609367" cy="193110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Comic Sans MS" panose="030F0902030302020204" pitchFamily="66" charset="0"/>
              </a:endParaRPr>
            </a:p>
          </p:txBody>
        </p:sp>
      </p:grpSp>
      <p:sp>
        <p:nvSpPr>
          <p:cNvPr id="21" name="Rectangle 20">
            <a:extLst>
              <a:ext uri="{FF2B5EF4-FFF2-40B4-BE49-F238E27FC236}">
                <a16:creationId xmlns:a16="http://schemas.microsoft.com/office/drawing/2014/main" id="{8D833610-D1CB-7943-B016-521C595E813A}"/>
              </a:ext>
            </a:extLst>
          </p:cNvPr>
          <p:cNvSpPr/>
          <p:nvPr/>
        </p:nvSpPr>
        <p:spPr>
          <a:xfrm>
            <a:off x="804452" y="1055820"/>
            <a:ext cx="2091857" cy="181061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0070C0"/>
                </a:solidFill>
                <a:latin typeface="Comic Sans MS" panose="030F0702030302020204" pitchFamily="66" charset="0"/>
                <a:cs typeface="Arial" panose="020B0604020202020204" pitchFamily="34" charset="0"/>
              </a:rPr>
              <a:t>Find a turning point</a:t>
            </a:r>
            <a:br>
              <a:rPr lang="en-GB" altLang="en-US" sz="1400" dirty="0">
                <a:solidFill>
                  <a:srgbClr val="0070C0"/>
                </a:solidFill>
                <a:latin typeface="Comic Sans MS" panose="030F0702030302020204" pitchFamily="66" charset="0"/>
                <a:cs typeface="Arial" panose="020B0604020202020204" pitchFamily="34" charset="0"/>
              </a:rPr>
            </a:br>
            <a:r>
              <a:rPr lang="en-GB" altLang="en-US" sz="1400" dirty="0">
                <a:solidFill>
                  <a:srgbClr val="0070C0"/>
                </a:solidFill>
                <a:latin typeface="Comic Sans MS" panose="030F0702030302020204" pitchFamily="66" charset="0"/>
                <a:cs typeface="Arial" panose="020B0604020202020204" pitchFamily="34" charset="0"/>
              </a:rPr>
              <a:t>in the story and consider how the character felt at the moment. Speculate about thoughts</a:t>
            </a:r>
            <a:br>
              <a:rPr lang="en-GB" altLang="en-US" sz="1400" dirty="0">
                <a:solidFill>
                  <a:srgbClr val="0070C0"/>
                </a:solidFill>
                <a:latin typeface="Comic Sans MS" panose="030F0702030302020204" pitchFamily="66" charset="0"/>
                <a:cs typeface="Arial" panose="020B0604020202020204" pitchFamily="34" charset="0"/>
              </a:rPr>
            </a:br>
            <a:r>
              <a:rPr lang="en-GB" altLang="en-US" sz="1400" dirty="0">
                <a:solidFill>
                  <a:srgbClr val="0070C0"/>
                </a:solidFill>
                <a:latin typeface="Comic Sans MS" panose="030F0702030302020204" pitchFamily="66" charset="0"/>
                <a:cs typeface="Arial" panose="020B0604020202020204" pitchFamily="34" charset="0"/>
              </a:rPr>
              <a:t>and feelings.</a:t>
            </a:r>
          </a:p>
        </p:txBody>
      </p:sp>
      <p:sp>
        <p:nvSpPr>
          <p:cNvPr id="9" name="Rectangle 10">
            <a:extLst>
              <a:ext uri="{FF2B5EF4-FFF2-40B4-BE49-F238E27FC236}">
                <a16:creationId xmlns:a16="http://schemas.microsoft.com/office/drawing/2014/main" id="{86056A87-13AD-2649-9CF8-B9D17438CBAB}"/>
              </a:ext>
            </a:extLst>
          </p:cNvPr>
          <p:cNvSpPr>
            <a:spLocks noChangeArrowheads="1"/>
          </p:cNvSpPr>
          <p:nvPr/>
        </p:nvSpPr>
        <p:spPr bwMode="auto">
          <a:xfrm>
            <a:off x="3434245" y="965500"/>
            <a:ext cx="4510613"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200"/>
              </a:spcBef>
            </a:pPr>
            <a:r>
              <a:rPr lang="en-GB" altLang="en-US" dirty="0">
                <a:solidFill>
                  <a:srgbClr val="414042"/>
                </a:solidFill>
                <a:latin typeface="Comic Sans MS" panose="030F0902030302020204" pitchFamily="66" charset="0"/>
              </a:rPr>
              <a:t>Imagine you are JIM HAWKINS.</a:t>
            </a:r>
          </a:p>
          <a:p>
            <a:pPr>
              <a:spcBef>
                <a:spcPts val="1200"/>
              </a:spcBef>
            </a:pPr>
            <a:r>
              <a:rPr lang="en-GB" altLang="en-US" dirty="0">
                <a:solidFill>
                  <a:srgbClr val="414042"/>
                </a:solidFill>
                <a:latin typeface="Comic Sans MS" panose="030F0902030302020204" pitchFamily="66" charset="0"/>
              </a:rPr>
              <a:t>You have overheard Long John Silver and the other crew members plotting to </a:t>
            </a:r>
            <a:r>
              <a:rPr lang="en-US" altLang="en-US" dirty="0">
                <a:solidFill>
                  <a:srgbClr val="414042"/>
                </a:solidFill>
                <a:latin typeface="Comic Sans MS" panose="030F0902030302020204" pitchFamily="66" charset="0"/>
              </a:rPr>
              <a:t>mutiny against the captain once they have the treasure. Long John wants to wait until the last minute but his crew are getting impatient.</a:t>
            </a:r>
          </a:p>
          <a:p>
            <a:pPr>
              <a:spcBef>
                <a:spcPts val="1200"/>
              </a:spcBef>
            </a:pPr>
            <a:r>
              <a:rPr lang="en-US" altLang="en-US" dirty="0">
                <a:solidFill>
                  <a:srgbClr val="414042"/>
                </a:solidFill>
                <a:latin typeface="Comic Sans MS" panose="030F0902030302020204" pitchFamily="66" charset="0"/>
              </a:rPr>
              <a:t>You had become friends with Long John Silver and you had trusted him. How do you feel about him now?</a:t>
            </a:r>
          </a:p>
          <a:p>
            <a:pPr>
              <a:spcBef>
                <a:spcPts val="1200"/>
              </a:spcBef>
            </a:pPr>
            <a:r>
              <a:rPr lang="en-GB" altLang="en-US" dirty="0">
                <a:solidFill>
                  <a:srgbClr val="414042"/>
                </a:solidFill>
                <a:latin typeface="Comic Sans MS" panose="030F0902030302020204" pitchFamily="66" charset="0"/>
              </a:rPr>
              <a:t>You are going to write a diary entry f</a:t>
            </a:r>
            <a:r>
              <a:rPr lang="en-US" altLang="en-US" dirty="0">
                <a:solidFill>
                  <a:srgbClr val="414042"/>
                </a:solidFill>
                <a:latin typeface="Comic Sans MS" panose="030F0902030302020204" pitchFamily="66" charset="0"/>
              </a:rPr>
              <a:t>or the day you overheard the plot. You need to consider what you heard and write down your thoughts and feelings.</a:t>
            </a:r>
          </a:p>
          <a:p>
            <a:pPr>
              <a:spcBef>
                <a:spcPts val="1200"/>
              </a:spcBef>
            </a:pPr>
            <a:r>
              <a:rPr lang="en-US" altLang="en-US" b="1" dirty="0">
                <a:solidFill>
                  <a:srgbClr val="414042"/>
                </a:solidFill>
                <a:latin typeface="Comic Sans MS" panose="030F0902030302020204" pitchFamily="66" charset="0"/>
              </a:rPr>
              <a:t>What will Jim do next?</a:t>
            </a:r>
            <a:endParaRPr lang="en-GB" altLang="en-US" b="1" dirty="0">
              <a:solidFill>
                <a:srgbClr val="414042"/>
              </a:solidFill>
              <a:latin typeface="Comic Sans MS" panose="030F0902030302020204" pitchFamily="66" charset="0"/>
            </a:endParaRPr>
          </a:p>
          <a:p>
            <a:endParaRPr lang="en-GB" altLang="en-US" dirty="0">
              <a:solidFill>
                <a:srgbClr val="414042"/>
              </a:solidFill>
              <a:latin typeface="Comic Sans MS" panose="030F0902030302020204" pitchFamily="66" charset="0"/>
            </a:endParaRPr>
          </a:p>
        </p:txBody>
      </p:sp>
      <p:pic>
        <p:nvPicPr>
          <p:cNvPr id="4" name="Picture 3" descr="A picture containing text, stationary&#10;&#10;Description automatically generated">
            <a:extLst>
              <a:ext uri="{FF2B5EF4-FFF2-40B4-BE49-F238E27FC236}">
                <a16:creationId xmlns:a16="http://schemas.microsoft.com/office/drawing/2014/main" id="{D285CEA6-314D-704E-8EC8-F1F2AF312EA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59444">
            <a:off x="8497876" y="3346736"/>
            <a:ext cx="2227814" cy="2814081"/>
          </a:xfrm>
          <a:prstGeom prst="rect">
            <a:avLst/>
          </a:prstGeom>
        </p:spPr>
      </p:pic>
      <p:sp>
        <p:nvSpPr>
          <p:cNvPr id="2" name="TextBox 1">
            <a:extLst>
              <a:ext uri="{FF2B5EF4-FFF2-40B4-BE49-F238E27FC236}">
                <a16:creationId xmlns:a16="http://schemas.microsoft.com/office/drawing/2014/main" id="{F96FB24F-EB16-0D46-8527-0D4B03BEE85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67</a:t>
            </a:r>
            <a:endParaRPr lang="en-GB" sz="1200" dirty="0"/>
          </a:p>
        </p:txBody>
      </p:sp>
    </p:spTree>
    <p:extLst>
      <p:ext uri="{BB962C8B-B14F-4D97-AF65-F5344CB8AC3E}">
        <p14:creationId xmlns:p14="http://schemas.microsoft.com/office/powerpoint/2010/main" val="3303411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3DAD5A3D-2FC7-D544-9912-7DB1E3429D06}"/>
              </a:ext>
            </a:extLst>
          </p:cNvPr>
          <p:cNvGraphicFramePr>
            <a:graphicFrameLocks noGrp="1"/>
          </p:cNvGraphicFramePr>
          <p:nvPr>
            <p:extLst>
              <p:ext uri="{D42A27DB-BD31-4B8C-83A1-F6EECF244321}">
                <p14:modId xmlns:p14="http://schemas.microsoft.com/office/powerpoint/2010/main" val="296556390"/>
              </p:ext>
            </p:extLst>
          </p:nvPr>
        </p:nvGraphicFramePr>
        <p:xfrm>
          <a:off x="3669564" y="1825037"/>
          <a:ext cx="7355280" cy="3639664"/>
        </p:xfrm>
        <a:graphic>
          <a:graphicData uri="http://schemas.openxmlformats.org/drawingml/2006/table">
            <a:tbl>
              <a:tblPr firstRow="1" bandRow="1">
                <a:tableStyleId>{5C22544A-7EE6-4342-B048-85BDC9FD1C3A}</a:tableStyleId>
              </a:tblPr>
              <a:tblGrid>
                <a:gridCol w="735528">
                  <a:extLst>
                    <a:ext uri="{9D8B030D-6E8A-4147-A177-3AD203B41FA5}">
                      <a16:colId xmlns:a16="http://schemas.microsoft.com/office/drawing/2014/main" val="2288037723"/>
                    </a:ext>
                  </a:extLst>
                </a:gridCol>
                <a:gridCol w="735528">
                  <a:extLst>
                    <a:ext uri="{9D8B030D-6E8A-4147-A177-3AD203B41FA5}">
                      <a16:colId xmlns:a16="http://schemas.microsoft.com/office/drawing/2014/main" val="1244569195"/>
                    </a:ext>
                  </a:extLst>
                </a:gridCol>
                <a:gridCol w="735528">
                  <a:extLst>
                    <a:ext uri="{9D8B030D-6E8A-4147-A177-3AD203B41FA5}">
                      <a16:colId xmlns:a16="http://schemas.microsoft.com/office/drawing/2014/main" val="4081940847"/>
                    </a:ext>
                  </a:extLst>
                </a:gridCol>
                <a:gridCol w="735528">
                  <a:extLst>
                    <a:ext uri="{9D8B030D-6E8A-4147-A177-3AD203B41FA5}">
                      <a16:colId xmlns:a16="http://schemas.microsoft.com/office/drawing/2014/main" val="245482253"/>
                    </a:ext>
                  </a:extLst>
                </a:gridCol>
                <a:gridCol w="735528">
                  <a:extLst>
                    <a:ext uri="{9D8B030D-6E8A-4147-A177-3AD203B41FA5}">
                      <a16:colId xmlns:a16="http://schemas.microsoft.com/office/drawing/2014/main" val="2015826791"/>
                    </a:ext>
                  </a:extLst>
                </a:gridCol>
                <a:gridCol w="735528">
                  <a:extLst>
                    <a:ext uri="{9D8B030D-6E8A-4147-A177-3AD203B41FA5}">
                      <a16:colId xmlns:a16="http://schemas.microsoft.com/office/drawing/2014/main" val="548381551"/>
                    </a:ext>
                  </a:extLst>
                </a:gridCol>
                <a:gridCol w="735528">
                  <a:extLst>
                    <a:ext uri="{9D8B030D-6E8A-4147-A177-3AD203B41FA5}">
                      <a16:colId xmlns:a16="http://schemas.microsoft.com/office/drawing/2014/main" val="114043993"/>
                    </a:ext>
                  </a:extLst>
                </a:gridCol>
                <a:gridCol w="735528">
                  <a:extLst>
                    <a:ext uri="{9D8B030D-6E8A-4147-A177-3AD203B41FA5}">
                      <a16:colId xmlns:a16="http://schemas.microsoft.com/office/drawing/2014/main" val="333520572"/>
                    </a:ext>
                  </a:extLst>
                </a:gridCol>
                <a:gridCol w="735528">
                  <a:extLst>
                    <a:ext uri="{9D8B030D-6E8A-4147-A177-3AD203B41FA5}">
                      <a16:colId xmlns:a16="http://schemas.microsoft.com/office/drawing/2014/main" val="807876531"/>
                    </a:ext>
                  </a:extLst>
                </a:gridCol>
                <a:gridCol w="735528">
                  <a:extLst>
                    <a:ext uri="{9D8B030D-6E8A-4147-A177-3AD203B41FA5}">
                      <a16:colId xmlns:a16="http://schemas.microsoft.com/office/drawing/2014/main" val="1906150133"/>
                    </a:ext>
                  </a:extLst>
                </a:gridCol>
              </a:tblGrid>
              <a:tr h="454958">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964204564"/>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5888722"/>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127525233"/>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476465439"/>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949789388"/>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970093117"/>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3769166296"/>
                  </a:ext>
                </a:extLst>
              </a:tr>
              <a:tr h="454958">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4123564048"/>
                  </a:ext>
                </a:extLst>
              </a:tr>
            </a:tbl>
          </a:graphicData>
        </a:graphic>
      </p:graphicFrame>
      <p:sp>
        <p:nvSpPr>
          <p:cNvPr id="11" name="Text Box 106">
            <a:extLst>
              <a:ext uri="{FF2B5EF4-FFF2-40B4-BE49-F238E27FC236}">
                <a16:creationId xmlns:a16="http://schemas.microsoft.com/office/drawing/2014/main" id="{DE33674D-B6C5-1745-81AA-1E07A11248D5}"/>
              </a:ext>
            </a:extLst>
          </p:cNvPr>
          <p:cNvSpPr txBox="1">
            <a:spLocks noChangeArrowheads="1"/>
          </p:cNvSpPr>
          <p:nvPr/>
        </p:nvSpPr>
        <p:spPr bwMode="auto">
          <a:xfrm>
            <a:off x="0" y="598810"/>
            <a:ext cx="12192000" cy="415498"/>
          </a:xfrm>
          <a:prstGeom prst="rect">
            <a:avLst/>
          </a:prstGeom>
          <a:noFill/>
          <a:ln>
            <a:noFill/>
          </a:ln>
          <a:effectLst/>
        </p:spPr>
        <p:txBody>
          <a:bodyPr wrap="square">
            <a:spAutoFit/>
          </a:bodyPr>
          <a:lstStyle/>
          <a:p>
            <a:pPr algn="ctr">
              <a:spcBef>
                <a:spcPts val="1500"/>
              </a:spcBef>
            </a:pPr>
            <a:r>
              <a:rPr lang="en-GB" altLang="en-US" sz="2100" dirty="0">
                <a:solidFill>
                  <a:srgbClr val="414042"/>
                </a:solidFill>
                <a:latin typeface="Comic Sans MS" panose="030F0902030302020204" pitchFamily="66" charset="0"/>
              </a:rPr>
              <a:t>Plot Jim’s emotions over the course of the story so far.</a:t>
            </a:r>
          </a:p>
        </p:txBody>
      </p:sp>
      <p:sp>
        <p:nvSpPr>
          <p:cNvPr id="13" name="Text Box 106">
            <a:extLst>
              <a:ext uri="{FF2B5EF4-FFF2-40B4-BE49-F238E27FC236}">
                <a16:creationId xmlns:a16="http://schemas.microsoft.com/office/drawing/2014/main" id="{13B009EC-AB03-9B4D-ABC6-6018EC7561F9}"/>
              </a:ext>
            </a:extLst>
          </p:cNvPr>
          <p:cNvSpPr txBox="1">
            <a:spLocks noChangeArrowheads="1"/>
          </p:cNvSpPr>
          <p:nvPr/>
        </p:nvSpPr>
        <p:spPr bwMode="auto">
          <a:xfrm>
            <a:off x="3669563" y="1133865"/>
            <a:ext cx="7355281" cy="507831"/>
          </a:xfrm>
          <a:prstGeom prst="rect">
            <a:avLst/>
          </a:prstGeom>
          <a:noFill/>
          <a:ln>
            <a:noFill/>
          </a:ln>
          <a:effectLst/>
        </p:spPr>
        <p:txBody>
          <a:bodyPr wrap="square">
            <a:spAutoFit/>
          </a:bodyPr>
          <a:lstStyle/>
          <a:p>
            <a:pPr algn="ctr">
              <a:spcBef>
                <a:spcPts val="1500"/>
              </a:spcBef>
            </a:pPr>
            <a:r>
              <a:rPr lang="en-GB" altLang="en-US" sz="2700" b="1" dirty="0">
                <a:solidFill>
                  <a:srgbClr val="0070C0"/>
                </a:solidFill>
                <a:latin typeface="Comic Sans MS" panose="030F0902030302020204" pitchFamily="66" charset="0"/>
              </a:rPr>
              <a:t>Emotions Graph</a:t>
            </a:r>
          </a:p>
        </p:txBody>
      </p:sp>
      <p:sp>
        <p:nvSpPr>
          <p:cNvPr id="14" name="Text Box 106">
            <a:extLst>
              <a:ext uri="{FF2B5EF4-FFF2-40B4-BE49-F238E27FC236}">
                <a16:creationId xmlns:a16="http://schemas.microsoft.com/office/drawing/2014/main" id="{5A7ECC44-E53D-0B42-89C6-63060E28E8F6}"/>
              </a:ext>
            </a:extLst>
          </p:cNvPr>
          <p:cNvSpPr txBox="1">
            <a:spLocks noChangeArrowheads="1"/>
          </p:cNvSpPr>
          <p:nvPr/>
        </p:nvSpPr>
        <p:spPr bwMode="auto">
          <a:xfrm>
            <a:off x="534238" y="1853707"/>
            <a:ext cx="1755972" cy="4084609"/>
          </a:xfrm>
          <a:prstGeom prst="rect">
            <a:avLst/>
          </a:prstGeom>
          <a:noFill/>
          <a:ln>
            <a:noFill/>
          </a:ln>
          <a:effectLst/>
        </p:spPr>
        <p:txBody>
          <a:bodyPr wrap="square">
            <a:noAutofit/>
          </a:bodyPr>
          <a:lstStyle/>
          <a:p>
            <a:pPr algn="ctr">
              <a:spcBef>
                <a:spcPts val="1500"/>
              </a:spcBef>
            </a:pPr>
            <a:r>
              <a:rPr lang="en-GB" altLang="en-US" sz="3000" b="1" dirty="0">
                <a:solidFill>
                  <a:srgbClr val="0070C0"/>
                </a:solidFill>
                <a:latin typeface="Comic Sans MS" panose="030F0902030302020204" pitchFamily="66" charset="0"/>
              </a:rPr>
              <a:t>E</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M</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O</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T</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I</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O</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N</a:t>
            </a:r>
            <a:br>
              <a:rPr lang="en-GB" altLang="en-US" sz="3000" b="1" dirty="0">
                <a:solidFill>
                  <a:srgbClr val="0070C0"/>
                </a:solidFill>
                <a:latin typeface="Comic Sans MS" panose="030F0902030302020204" pitchFamily="66" charset="0"/>
              </a:rPr>
            </a:br>
            <a:r>
              <a:rPr lang="en-GB" altLang="en-US" sz="3000" b="1" dirty="0">
                <a:solidFill>
                  <a:srgbClr val="0070C0"/>
                </a:solidFill>
                <a:latin typeface="Comic Sans MS" panose="030F0902030302020204" pitchFamily="66" charset="0"/>
              </a:rPr>
              <a:t>S</a:t>
            </a:r>
          </a:p>
        </p:txBody>
      </p:sp>
      <p:sp>
        <p:nvSpPr>
          <p:cNvPr id="16" name="Text Box 103">
            <a:extLst>
              <a:ext uri="{FF2B5EF4-FFF2-40B4-BE49-F238E27FC236}">
                <a16:creationId xmlns:a16="http://schemas.microsoft.com/office/drawing/2014/main" id="{11CF91FF-7B94-4740-A4D5-EF62AA09F146}"/>
              </a:ext>
            </a:extLst>
          </p:cNvPr>
          <p:cNvSpPr txBox="1">
            <a:spLocks noChangeArrowheads="1"/>
          </p:cNvSpPr>
          <p:nvPr/>
        </p:nvSpPr>
        <p:spPr bwMode="auto">
          <a:xfrm>
            <a:off x="1537935" y="2073060"/>
            <a:ext cx="2028825" cy="3762568"/>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ts val="1200"/>
              </a:spcBef>
            </a:pPr>
            <a:r>
              <a:rPr lang="en-GB" altLang="en-US" sz="2000" dirty="0">
                <a:solidFill>
                  <a:srgbClr val="0070C0"/>
                </a:solidFill>
                <a:latin typeface="Comic Sans MS" panose="030F0902030302020204" pitchFamily="66" charset="0"/>
              </a:rPr>
              <a:t>hopeful</a:t>
            </a:r>
          </a:p>
          <a:p>
            <a:pPr algn="r">
              <a:spcBef>
                <a:spcPts val="1200"/>
              </a:spcBef>
            </a:pPr>
            <a:r>
              <a:rPr lang="en-GB" altLang="en-US" sz="2000" dirty="0">
                <a:solidFill>
                  <a:srgbClr val="0070C0"/>
                </a:solidFill>
                <a:latin typeface="Comic Sans MS" panose="030F0902030302020204" pitchFamily="66" charset="0"/>
              </a:rPr>
              <a:t>terrified</a:t>
            </a:r>
          </a:p>
          <a:p>
            <a:pPr algn="r">
              <a:spcBef>
                <a:spcPts val="1200"/>
              </a:spcBef>
            </a:pPr>
            <a:r>
              <a:rPr lang="en-GB" altLang="en-US" sz="2000" dirty="0">
                <a:solidFill>
                  <a:srgbClr val="0070C0"/>
                </a:solidFill>
                <a:latin typeface="Comic Sans MS" panose="030F0902030302020204" pitchFamily="66" charset="0"/>
              </a:rPr>
              <a:t>afraid</a:t>
            </a:r>
          </a:p>
          <a:p>
            <a:pPr algn="r">
              <a:spcBef>
                <a:spcPts val="1200"/>
              </a:spcBef>
            </a:pPr>
            <a:r>
              <a:rPr lang="en-GB" altLang="en-US" sz="2000" dirty="0">
                <a:solidFill>
                  <a:srgbClr val="0070C0"/>
                </a:solidFill>
                <a:latin typeface="Comic Sans MS" panose="030F0902030302020204" pitchFamily="66" charset="0"/>
              </a:rPr>
              <a:t>apprehensive</a:t>
            </a:r>
          </a:p>
          <a:p>
            <a:pPr algn="r">
              <a:spcBef>
                <a:spcPts val="1200"/>
              </a:spcBef>
            </a:pPr>
            <a:r>
              <a:rPr lang="en-GB" altLang="en-US" sz="2000" dirty="0">
                <a:solidFill>
                  <a:srgbClr val="0070C0"/>
                </a:solidFill>
                <a:latin typeface="Comic Sans MS" panose="030F0902030302020204" pitchFamily="66" charset="0"/>
              </a:rPr>
              <a:t>disillusioned</a:t>
            </a:r>
          </a:p>
          <a:p>
            <a:pPr algn="r">
              <a:spcBef>
                <a:spcPts val="1200"/>
              </a:spcBef>
            </a:pPr>
            <a:r>
              <a:rPr lang="en-GB" altLang="en-US" sz="2000" dirty="0">
                <a:solidFill>
                  <a:srgbClr val="0070C0"/>
                </a:solidFill>
                <a:latin typeface="Comic Sans MS" panose="030F0902030302020204" pitchFamily="66" charset="0"/>
              </a:rPr>
              <a:t>upset</a:t>
            </a:r>
          </a:p>
          <a:p>
            <a:pPr algn="r">
              <a:spcBef>
                <a:spcPts val="1200"/>
              </a:spcBef>
            </a:pPr>
            <a:r>
              <a:rPr lang="en-GB" altLang="en-US" sz="2000" dirty="0">
                <a:solidFill>
                  <a:srgbClr val="0070C0"/>
                </a:solidFill>
                <a:latin typeface="Comic Sans MS" panose="030F0902030302020204" pitchFamily="66" charset="0"/>
              </a:rPr>
              <a:t>excited</a:t>
            </a:r>
          </a:p>
          <a:p>
            <a:pPr algn="r">
              <a:spcBef>
                <a:spcPct val="75000"/>
              </a:spcBef>
            </a:pPr>
            <a:endParaRPr lang="en-GB" altLang="en-US" sz="2200" dirty="0">
              <a:solidFill>
                <a:schemeClr val="tx1"/>
              </a:solidFill>
              <a:latin typeface="Calibri" panose="020F0502020204030204" pitchFamily="34" charset="0"/>
            </a:endParaRPr>
          </a:p>
        </p:txBody>
      </p:sp>
      <p:sp>
        <p:nvSpPr>
          <p:cNvPr id="23" name="Text Box 107">
            <a:extLst>
              <a:ext uri="{FF2B5EF4-FFF2-40B4-BE49-F238E27FC236}">
                <a16:creationId xmlns:a16="http://schemas.microsoft.com/office/drawing/2014/main" id="{412C4E44-B624-484A-8318-19D1D214B5E3}"/>
              </a:ext>
            </a:extLst>
          </p:cNvPr>
          <p:cNvSpPr txBox="1">
            <a:spLocks noChangeArrowheads="1"/>
          </p:cNvSpPr>
          <p:nvPr/>
        </p:nvSpPr>
        <p:spPr bwMode="auto">
          <a:xfrm>
            <a:off x="3926181" y="5545786"/>
            <a:ext cx="8985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GB" altLang="en-US" sz="1000" dirty="0">
                <a:solidFill>
                  <a:srgbClr val="0070C0"/>
                </a:solidFill>
                <a:latin typeface="Comic Sans MS" panose="030F0902030302020204" pitchFamily="66" charset="0"/>
              </a:rPr>
              <a:t>When Billy Bones arrives at the inn</a:t>
            </a:r>
          </a:p>
        </p:txBody>
      </p:sp>
      <p:sp>
        <p:nvSpPr>
          <p:cNvPr id="24" name="Text Box 109">
            <a:extLst>
              <a:ext uri="{FF2B5EF4-FFF2-40B4-BE49-F238E27FC236}">
                <a16:creationId xmlns:a16="http://schemas.microsoft.com/office/drawing/2014/main" id="{69E560C9-6EEE-CA46-BDA5-EDB88B33A34C}"/>
              </a:ext>
            </a:extLst>
          </p:cNvPr>
          <p:cNvSpPr txBox="1">
            <a:spLocks noChangeArrowheads="1"/>
          </p:cNvSpPr>
          <p:nvPr/>
        </p:nvSpPr>
        <p:spPr bwMode="auto">
          <a:xfrm>
            <a:off x="4656003" y="5551304"/>
            <a:ext cx="96182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GB" altLang="en-US" sz="1000" dirty="0">
                <a:solidFill>
                  <a:srgbClr val="0070C0"/>
                </a:solidFill>
                <a:latin typeface="Comic Sans MS" panose="030F0902030302020204" pitchFamily="66" charset="0"/>
              </a:rPr>
              <a:t>Blind Pew gives Billy the Black Spot</a:t>
            </a:r>
          </a:p>
        </p:txBody>
      </p:sp>
      <p:sp>
        <p:nvSpPr>
          <p:cNvPr id="25" name="AutoShape 105">
            <a:extLst>
              <a:ext uri="{FF2B5EF4-FFF2-40B4-BE49-F238E27FC236}">
                <a16:creationId xmlns:a16="http://schemas.microsoft.com/office/drawing/2014/main" id="{57C048E3-B37B-EC4B-A804-0B31F50A1952}"/>
              </a:ext>
            </a:extLst>
          </p:cNvPr>
          <p:cNvSpPr>
            <a:spLocks noChangeArrowheads="1"/>
          </p:cNvSpPr>
          <p:nvPr/>
        </p:nvSpPr>
        <p:spPr bwMode="auto">
          <a:xfrm>
            <a:off x="4179096" y="3030426"/>
            <a:ext cx="439737" cy="304800"/>
          </a:xfrm>
          <a:prstGeom prst="diamond">
            <a:avLst/>
          </a:prstGeom>
          <a:solidFill>
            <a:srgbClr val="39AB47"/>
          </a:solidFill>
          <a:ln w="6350" algn="ctr">
            <a:noFill/>
            <a:miter lim="800000"/>
            <a:headEnd/>
            <a:tailEnd/>
          </a:ln>
          <a:effectLst/>
        </p:spPr>
        <p:txBody>
          <a:bodyPr wrap="none" anchor="ctr">
            <a:spAutoFit/>
          </a:bodyPr>
          <a:lstStyle/>
          <a:p>
            <a:endParaRPr lang="en-US"/>
          </a:p>
        </p:txBody>
      </p:sp>
      <p:sp>
        <p:nvSpPr>
          <p:cNvPr id="26" name="AutoShape 110">
            <a:extLst>
              <a:ext uri="{FF2B5EF4-FFF2-40B4-BE49-F238E27FC236}">
                <a16:creationId xmlns:a16="http://schemas.microsoft.com/office/drawing/2014/main" id="{3C29491B-AB13-5546-BDB6-7615773940BE}"/>
              </a:ext>
            </a:extLst>
          </p:cNvPr>
          <p:cNvSpPr>
            <a:spLocks noChangeArrowheads="1"/>
          </p:cNvSpPr>
          <p:nvPr/>
        </p:nvSpPr>
        <p:spPr bwMode="auto">
          <a:xfrm>
            <a:off x="4931246" y="2588094"/>
            <a:ext cx="438150" cy="304800"/>
          </a:xfrm>
          <a:prstGeom prst="diamond">
            <a:avLst/>
          </a:prstGeom>
          <a:solidFill>
            <a:srgbClr val="39AB47"/>
          </a:solidFill>
          <a:ln w="6350" algn="ctr">
            <a:noFill/>
            <a:miter lim="800000"/>
            <a:headEnd/>
            <a:tailEnd/>
          </a:ln>
          <a:effectLst/>
        </p:spPr>
        <p:txBody>
          <a:bodyPr wrap="none" anchor="ctr">
            <a:spAutoFit/>
          </a:bodyPr>
          <a:lstStyle/>
          <a:p>
            <a:endParaRPr lang="en-US"/>
          </a:p>
        </p:txBody>
      </p:sp>
      <p:sp>
        <p:nvSpPr>
          <p:cNvPr id="3" name="TextBox 2">
            <a:extLst>
              <a:ext uri="{FF2B5EF4-FFF2-40B4-BE49-F238E27FC236}">
                <a16:creationId xmlns:a16="http://schemas.microsoft.com/office/drawing/2014/main" id="{0588B2E9-8C87-4D5D-E248-D99903F4BD2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68</a:t>
            </a:r>
            <a:endParaRPr lang="en-GB" sz="1200" dirty="0"/>
          </a:p>
        </p:txBody>
      </p:sp>
    </p:spTree>
    <p:extLst>
      <p:ext uri="{BB962C8B-B14F-4D97-AF65-F5344CB8AC3E}">
        <p14:creationId xmlns:p14="http://schemas.microsoft.com/office/powerpoint/2010/main" val="28839577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FEDBE718-54B8-E141-9680-554338134ABA}"/>
              </a:ext>
            </a:extLst>
          </p:cNvPr>
          <p:cNvSpPr txBox="1">
            <a:spLocks/>
          </p:cNvSpPr>
          <p:nvPr/>
        </p:nvSpPr>
        <p:spPr>
          <a:xfrm>
            <a:off x="0" y="571084"/>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 name="Subtitle 2">
            <a:extLst>
              <a:ext uri="{FF2B5EF4-FFF2-40B4-BE49-F238E27FC236}">
                <a16:creationId xmlns:a16="http://schemas.microsoft.com/office/drawing/2014/main" id="{3C79DFBD-440A-FD40-9D58-C0E82A3DD40A}"/>
              </a:ext>
            </a:extLst>
          </p:cNvPr>
          <p:cNvSpPr txBox="1">
            <a:spLocks/>
          </p:cNvSpPr>
          <p:nvPr/>
        </p:nvSpPr>
        <p:spPr>
          <a:xfrm>
            <a:off x="0" y="103240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writer’s eye: How has the writer done it?</a:t>
            </a:r>
            <a:br>
              <a:rPr lang="en-GB" sz="2000" b="1" dirty="0">
                <a:solidFill>
                  <a:srgbClr val="0070C0"/>
                </a:solidFill>
                <a:latin typeface="Comic Sans MS" panose="030F0902030302020204" pitchFamily="66" charset="0"/>
              </a:rPr>
            </a:br>
            <a:r>
              <a:rPr lang="en-GB" sz="2000" b="1" dirty="0">
                <a:solidFill>
                  <a:srgbClr val="0070C0"/>
                </a:solidFill>
                <a:latin typeface="Comic Sans MS" panose="030F0902030302020204" pitchFamily="66" charset="0"/>
              </a:rPr>
              <a:t>What techniques can I learn and apply?</a:t>
            </a:r>
          </a:p>
        </p:txBody>
      </p:sp>
      <p:sp>
        <p:nvSpPr>
          <p:cNvPr id="13" name="Rectangle 12">
            <a:extLst>
              <a:ext uri="{FF2B5EF4-FFF2-40B4-BE49-F238E27FC236}">
                <a16:creationId xmlns:a16="http://schemas.microsoft.com/office/drawing/2014/main" id="{FCEA918F-1434-5C49-9500-781F89A44538}"/>
              </a:ext>
            </a:extLst>
          </p:cNvPr>
          <p:cNvSpPr/>
          <p:nvPr/>
        </p:nvSpPr>
        <p:spPr>
          <a:xfrm>
            <a:off x="5850731" y="5447228"/>
            <a:ext cx="5352726"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414042"/>
                </a:solidFill>
                <a:latin typeface="Comic Sans MS" panose="030F0702030302020204" pitchFamily="66" charset="0"/>
                <a:cs typeface="Arial" panose="020B0604020202020204" pitchFamily="34" charset="0"/>
              </a:rPr>
              <a:t>What words and phrases has the author used to make</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their writing flow from one idea to the next?</a:t>
            </a:r>
          </a:p>
        </p:txBody>
      </p:sp>
      <p:sp>
        <p:nvSpPr>
          <p:cNvPr id="14" name="Text Box 6">
            <a:extLst>
              <a:ext uri="{FF2B5EF4-FFF2-40B4-BE49-F238E27FC236}">
                <a16:creationId xmlns:a16="http://schemas.microsoft.com/office/drawing/2014/main" id="{1FF97077-18DD-9A42-AF93-3DD5B8608817}"/>
              </a:ext>
            </a:extLst>
          </p:cNvPr>
          <p:cNvSpPr txBox="1">
            <a:spLocks noChangeArrowheads="1"/>
          </p:cNvSpPr>
          <p:nvPr/>
        </p:nvSpPr>
        <p:spPr bwMode="auto">
          <a:xfrm>
            <a:off x="4860469" y="2164522"/>
            <a:ext cx="5978499" cy="2902685"/>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500"/>
              </a:spcBef>
              <a:buNone/>
            </a:pPr>
            <a:r>
              <a:rPr lang="en-GB" altLang="en-US" sz="1800" b="1" dirty="0">
                <a:solidFill>
                  <a:srgbClr val="414042"/>
                </a:solidFill>
              </a:rPr>
              <a:t>Discuss with a partner:</a:t>
            </a:r>
          </a:p>
          <a:p>
            <a:pPr>
              <a:spcBef>
                <a:spcPts val="500"/>
              </a:spcBef>
              <a:buNone/>
            </a:pPr>
            <a:r>
              <a:rPr lang="en-GB" altLang="en-US" sz="1800" dirty="0">
                <a:solidFill>
                  <a:srgbClr val="414042"/>
                </a:solidFill>
              </a:rPr>
              <a:t>How has the writer consistently guided the reader through the story?</a:t>
            </a:r>
          </a:p>
          <a:p>
            <a:pPr>
              <a:spcBef>
                <a:spcPts val="500"/>
              </a:spcBef>
              <a:buNone/>
            </a:pPr>
            <a:r>
              <a:rPr lang="en-GB" altLang="en-US" sz="1800" dirty="0">
                <a:solidFill>
                  <a:srgbClr val="414042"/>
                </a:solidFill>
              </a:rPr>
              <a:t>What techniques have been used to help you move from one event to the next?</a:t>
            </a:r>
          </a:p>
          <a:p>
            <a:pPr>
              <a:spcBef>
                <a:spcPts val="500"/>
              </a:spcBef>
              <a:buNone/>
            </a:pPr>
            <a:r>
              <a:rPr lang="en-GB" altLang="en-US" sz="1800" dirty="0">
                <a:solidFill>
                  <a:srgbClr val="414042"/>
                </a:solidFill>
              </a:rPr>
              <a:t>What words and phrases are used to link one sentence to the next and one paragraph to the next?</a:t>
            </a:r>
          </a:p>
          <a:p>
            <a:pPr>
              <a:spcBef>
                <a:spcPts val="500"/>
              </a:spcBef>
              <a:buNone/>
            </a:pPr>
            <a:r>
              <a:rPr lang="en-GB" altLang="en-US" sz="1800" dirty="0">
                <a:solidFill>
                  <a:srgbClr val="414042"/>
                </a:solidFill>
              </a:rPr>
              <a:t>What devices can you use to ensure your writing has the same cohesion?</a:t>
            </a:r>
          </a:p>
        </p:txBody>
      </p:sp>
      <p:sp>
        <p:nvSpPr>
          <p:cNvPr id="18" name="Rectangle 17">
            <a:extLst>
              <a:ext uri="{FF2B5EF4-FFF2-40B4-BE49-F238E27FC236}">
                <a16:creationId xmlns:a16="http://schemas.microsoft.com/office/drawing/2014/main" id="{C75AD73D-B8AF-1943-BA8D-4E19874A3DC3}"/>
              </a:ext>
            </a:extLst>
          </p:cNvPr>
          <p:cNvSpPr/>
          <p:nvPr/>
        </p:nvSpPr>
        <p:spPr>
          <a:xfrm>
            <a:off x="1056319" y="1920039"/>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DDBF356D-15A0-D646-8A74-33C366F0E0CF}"/>
              </a:ext>
            </a:extLst>
          </p:cNvPr>
          <p:cNvSpPr/>
          <p:nvPr/>
        </p:nvSpPr>
        <p:spPr>
          <a:xfrm>
            <a:off x="1056318" y="1926980"/>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1b</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writer</a:t>
            </a:r>
            <a:endParaRPr lang="en-GB" altLang="en-US" sz="1700" dirty="0">
              <a:solidFill>
                <a:prstClr val="white"/>
              </a:solidFill>
              <a:latin typeface="Comic Sans MS" panose="030F0902030302020204" pitchFamily="66" charset="0"/>
            </a:endParaRPr>
          </a:p>
        </p:txBody>
      </p:sp>
      <p:sp>
        <p:nvSpPr>
          <p:cNvPr id="20" name="Rectangle 19">
            <a:extLst>
              <a:ext uri="{FF2B5EF4-FFF2-40B4-BE49-F238E27FC236}">
                <a16:creationId xmlns:a16="http://schemas.microsoft.com/office/drawing/2014/main" id="{77495944-C597-6941-BA6C-7A3005C5809E}"/>
              </a:ext>
            </a:extLst>
          </p:cNvPr>
          <p:cNvSpPr/>
          <p:nvPr/>
        </p:nvSpPr>
        <p:spPr>
          <a:xfrm>
            <a:off x="1056318" y="5447229"/>
            <a:ext cx="4414950" cy="6090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Aft>
                <a:spcPct val="0"/>
              </a:spcAft>
            </a:pPr>
            <a:r>
              <a:rPr lang="en-GB" altLang="en-US" sz="1400" dirty="0">
                <a:solidFill>
                  <a:srgbClr val="414042"/>
                </a:solidFill>
                <a:latin typeface="Comic Sans MS" panose="030F0702030302020204" pitchFamily="66" charset="0"/>
                <a:cs typeface="Arial" panose="020B0604020202020204" pitchFamily="34" charset="0"/>
              </a:rPr>
              <a:t>Use a wide range of devices to build cohesion within and across paragraphs</a:t>
            </a:r>
          </a:p>
        </p:txBody>
      </p:sp>
      <p:sp>
        <p:nvSpPr>
          <p:cNvPr id="4" name="TextBox 3">
            <a:extLst>
              <a:ext uri="{FF2B5EF4-FFF2-40B4-BE49-F238E27FC236}">
                <a16:creationId xmlns:a16="http://schemas.microsoft.com/office/drawing/2014/main" id="{2AE6DC09-38F3-F45B-CD17-28126FB37302}"/>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69</a:t>
            </a:r>
            <a:endParaRPr lang="en-GB" sz="1200" dirty="0"/>
          </a:p>
        </p:txBody>
      </p:sp>
    </p:spTree>
    <p:extLst>
      <p:ext uri="{BB962C8B-B14F-4D97-AF65-F5344CB8AC3E}">
        <p14:creationId xmlns:p14="http://schemas.microsoft.com/office/powerpoint/2010/main" val="3797123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7"/>
            <a:ext cx="6422294" cy="415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1000"/>
              </a:spcBef>
              <a:buClr>
                <a:srgbClr val="39AB47"/>
              </a:buClr>
            </a:pPr>
            <a:r>
              <a:rPr lang="en-GB" altLang="en-US" dirty="0">
                <a:solidFill>
                  <a:srgbClr val="414042"/>
                </a:solidFill>
                <a:ea typeface="Microsoft YaHei" panose="020B0503020204020204" pitchFamily="34" charset="-122"/>
              </a:rPr>
              <a:t>Model:</a:t>
            </a:r>
            <a:br>
              <a:rPr lang="en-GB" altLang="en-US" b="1" dirty="0">
                <a:solidFill>
                  <a:srgbClr val="414042"/>
                </a:solidFill>
                <a:ea typeface="Microsoft YaHei" panose="020B0503020204020204" pitchFamily="34" charset="-122"/>
              </a:rPr>
            </a:br>
            <a:r>
              <a:rPr lang="en-GB" altLang="en-US" dirty="0">
                <a:solidFill>
                  <a:srgbClr val="414042"/>
                </a:solidFill>
              </a:rPr>
              <a:t>Creating characters through what they say, how they say it, and what they do.</a:t>
            </a:r>
          </a:p>
          <a:p>
            <a:pPr marL="0" indent="0">
              <a:spcBef>
                <a:spcPts val="1000"/>
              </a:spcBef>
              <a:buClr>
                <a:srgbClr val="39AB47"/>
              </a:buClr>
            </a:pPr>
            <a:r>
              <a:rPr lang="en-GB" altLang="en-US" dirty="0">
                <a:solidFill>
                  <a:srgbClr val="414042"/>
                </a:solidFill>
              </a:rPr>
              <a:t>Developing understanding of emerging characters through drama.</a:t>
            </a:r>
          </a:p>
          <a:p>
            <a:pPr marL="0" indent="0">
              <a:spcBef>
                <a:spcPts val="1000"/>
              </a:spcBef>
              <a:buClr>
                <a:srgbClr val="39AB47"/>
              </a:buClr>
            </a:pPr>
            <a:r>
              <a:rPr lang="en-GB" altLang="en-US" dirty="0">
                <a:solidFill>
                  <a:srgbClr val="414042"/>
                </a:solidFill>
              </a:rPr>
              <a:t>Orally practising dialogue, sentences and paragraphs then model writing them. Demonstrate using the working wall to retrieve previously recorded strategies and techniques.</a:t>
            </a:r>
          </a:p>
        </p:txBody>
      </p:sp>
      <p:sp>
        <p:nvSpPr>
          <p:cNvPr id="5" name="TextBox 4">
            <a:extLst>
              <a:ext uri="{FF2B5EF4-FFF2-40B4-BE49-F238E27FC236}">
                <a16:creationId xmlns:a16="http://schemas.microsoft.com/office/drawing/2014/main" id="{3BA6CE6C-212D-8E21-6AB5-96788BB4EC1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a:t>
            </a:r>
            <a:endParaRPr lang="en-GB" sz="1200" dirty="0"/>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40488730-19D0-FB40-956D-F0E6571FB0BC}"/>
              </a:ext>
            </a:extLst>
          </p:cNvPr>
          <p:cNvSpPr txBox="1">
            <a:spLocks/>
          </p:cNvSpPr>
          <p:nvPr/>
        </p:nvSpPr>
        <p:spPr>
          <a:xfrm>
            <a:off x="2360815" y="654976"/>
            <a:ext cx="9407116"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What is cohesion?</a:t>
            </a:r>
          </a:p>
        </p:txBody>
      </p:sp>
      <p:sp>
        <p:nvSpPr>
          <p:cNvPr id="8" name="Rectangle 15">
            <a:extLst>
              <a:ext uri="{FF2B5EF4-FFF2-40B4-BE49-F238E27FC236}">
                <a16:creationId xmlns:a16="http://schemas.microsoft.com/office/drawing/2014/main" id="{492985E7-679A-9348-9F11-655B3AB06E7D}"/>
              </a:ext>
            </a:extLst>
          </p:cNvPr>
          <p:cNvSpPr>
            <a:spLocks noChangeArrowheads="1"/>
          </p:cNvSpPr>
          <p:nvPr/>
        </p:nvSpPr>
        <p:spPr bwMode="auto">
          <a:xfrm>
            <a:off x="2922191" y="1397599"/>
            <a:ext cx="8388539" cy="458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1900" dirty="0">
                <a:solidFill>
                  <a:srgbClr val="3E3F41"/>
                </a:solidFill>
                <a:latin typeface="Comic Sans MS" panose="030F0902030302020204" pitchFamily="66" charset="0"/>
              </a:rPr>
              <a:t>Whatever type of text you are writing, there needs to be a clear link from one idea to the next throughout the text. Your writing needs to</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be in a logical order (which could be chronological) and there should be</a:t>
            </a:r>
            <a:br>
              <a:rPr lang="en-GB" altLang="en-US" sz="1900" dirty="0">
                <a:solidFill>
                  <a:srgbClr val="3E3F41"/>
                </a:solidFill>
                <a:latin typeface="Comic Sans MS" panose="030F0902030302020204" pitchFamily="66" charset="0"/>
              </a:rPr>
            </a:br>
            <a:r>
              <a:rPr lang="en-GB" altLang="en-US" sz="1900" dirty="0">
                <a:solidFill>
                  <a:srgbClr val="3E3F41"/>
                </a:solidFill>
                <a:latin typeface="Comic Sans MS" panose="030F0902030302020204" pitchFamily="66" charset="0"/>
              </a:rPr>
              <a:t>a clear ‘thread’ running through the writing.</a:t>
            </a:r>
          </a:p>
          <a:p>
            <a:pPr>
              <a:spcBef>
                <a:spcPts val="13000"/>
              </a:spcBef>
            </a:pPr>
            <a:r>
              <a:rPr lang="en-GB" altLang="en-US" sz="1900" dirty="0">
                <a:solidFill>
                  <a:srgbClr val="414042"/>
                </a:solidFill>
                <a:latin typeface="Comic Sans MS" panose="030F0902030302020204" pitchFamily="66" charset="0"/>
              </a:rPr>
              <a:t>Elements in your writing, such as pronouns, clause structures, vocabulary choice, etc. can all help to make your writing flow.</a:t>
            </a:r>
          </a:p>
          <a:p>
            <a:pPr>
              <a:spcBef>
                <a:spcPts val="1500"/>
              </a:spcBef>
            </a:pPr>
            <a:r>
              <a:rPr lang="en-GB" altLang="en-US" sz="1900" dirty="0">
                <a:solidFill>
                  <a:srgbClr val="414042"/>
                </a:solidFill>
                <a:latin typeface="Comic Sans MS" panose="030F0902030302020204" pitchFamily="66" charset="0"/>
              </a:rPr>
              <a:t>Consider all the elements explained on the next slide, then re-read a section of Chapter 11 and identify and annotate where you think cohesive devices have been used.</a:t>
            </a:r>
          </a:p>
        </p:txBody>
      </p:sp>
      <p:sp>
        <p:nvSpPr>
          <p:cNvPr id="10" name="Rectangle 9">
            <a:extLst>
              <a:ext uri="{FF2B5EF4-FFF2-40B4-BE49-F238E27FC236}">
                <a16:creationId xmlns:a16="http://schemas.microsoft.com/office/drawing/2014/main" id="{E0380557-47AB-134A-9D6B-AED5E391E1DC}"/>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pic>
        <p:nvPicPr>
          <p:cNvPr id="12" name="Picture 11" descr="Logo&#10;&#10;Description automatically generated">
            <a:extLst>
              <a:ext uri="{FF2B5EF4-FFF2-40B4-BE49-F238E27FC236}">
                <a16:creationId xmlns:a16="http://schemas.microsoft.com/office/drawing/2014/main" id="{E541E4A5-628B-4F4A-802A-13F7D58673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700635">
            <a:off x="5996852" y="2381329"/>
            <a:ext cx="2115163" cy="2115163"/>
          </a:xfrm>
          <a:prstGeom prst="rect">
            <a:avLst/>
          </a:prstGeom>
        </p:spPr>
      </p:pic>
      <p:sp>
        <p:nvSpPr>
          <p:cNvPr id="2" name="TextBox 1">
            <a:extLst>
              <a:ext uri="{FF2B5EF4-FFF2-40B4-BE49-F238E27FC236}">
                <a16:creationId xmlns:a16="http://schemas.microsoft.com/office/drawing/2014/main" id="{45AA2648-2BF9-1EE0-875F-8ADA8FD7874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70</a:t>
            </a:r>
            <a:endParaRPr lang="en-GB" sz="1200" dirty="0"/>
          </a:p>
        </p:txBody>
      </p:sp>
    </p:spTree>
    <p:extLst>
      <p:ext uri="{BB962C8B-B14F-4D97-AF65-F5344CB8AC3E}">
        <p14:creationId xmlns:p14="http://schemas.microsoft.com/office/powerpoint/2010/main" val="22837289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40488730-19D0-FB40-956D-F0E6571FB0BC}"/>
              </a:ext>
            </a:extLst>
          </p:cNvPr>
          <p:cNvSpPr txBox="1">
            <a:spLocks/>
          </p:cNvSpPr>
          <p:nvPr/>
        </p:nvSpPr>
        <p:spPr>
          <a:xfrm>
            <a:off x="0" y="655560"/>
            <a:ext cx="12192000" cy="42694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Writers do this by:</a:t>
            </a:r>
          </a:p>
        </p:txBody>
      </p:sp>
      <p:sp>
        <p:nvSpPr>
          <p:cNvPr id="8" name="Rectangle 15">
            <a:extLst>
              <a:ext uri="{FF2B5EF4-FFF2-40B4-BE49-F238E27FC236}">
                <a16:creationId xmlns:a16="http://schemas.microsoft.com/office/drawing/2014/main" id="{492985E7-679A-9348-9F11-655B3AB06E7D}"/>
              </a:ext>
            </a:extLst>
          </p:cNvPr>
          <p:cNvSpPr>
            <a:spLocks noChangeArrowheads="1"/>
          </p:cNvSpPr>
          <p:nvPr/>
        </p:nvSpPr>
        <p:spPr bwMode="auto">
          <a:xfrm>
            <a:off x="711900" y="1231590"/>
            <a:ext cx="10900720" cy="5209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2000"/>
              </a:lnSpc>
              <a:spcBef>
                <a:spcPts val="1200"/>
              </a:spcBef>
            </a:pPr>
            <a:r>
              <a:rPr lang="en-GB" altLang="en-US" sz="1600" b="1" dirty="0">
                <a:solidFill>
                  <a:srgbClr val="414042"/>
                </a:solidFill>
                <a:latin typeface="Comic Sans MS" panose="030F0902030302020204" pitchFamily="66" charset="0"/>
              </a:rPr>
              <a:t>Pronouns are used to avoid the repetition of the subject in a sentence, e.g. </a:t>
            </a:r>
            <a:br>
              <a:rPr lang="en-GB" altLang="en-US" sz="1600" b="1" dirty="0">
                <a:solidFill>
                  <a:srgbClr val="414042"/>
                </a:solidFill>
                <a:latin typeface="Comic Sans MS" panose="030F0902030302020204" pitchFamily="66" charset="0"/>
              </a:rPr>
            </a:br>
            <a:r>
              <a:rPr lang="en-GB" altLang="en-US" sz="1600" i="1" u="sng" dirty="0">
                <a:solidFill>
                  <a:srgbClr val="0070C0"/>
                </a:solidFill>
                <a:latin typeface="Comic Sans MS" panose="030F0902030302020204" pitchFamily="66" charset="0"/>
              </a:rPr>
              <a:t>Old Pew</a:t>
            </a:r>
            <a:r>
              <a:rPr lang="en-GB" altLang="en-US" sz="1600" i="1" dirty="0">
                <a:solidFill>
                  <a:srgbClr val="0070C0"/>
                </a:solidFill>
                <a:latin typeface="Comic Sans MS" panose="030F0902030302020204" pitchFamily="66" charset="0"/>
              </a:rPr>
              <a:t> </a:t>
            </a:r>
            <a:r>
              <a:rPr lang="en-GB" altLang="en-US" sz="1600" i="1" dirty="0">
                <a:solidFill>
                  <a:srgbClr val="414042"/>
                </a:solidFill>
                <a:latin typeface="Comic Sans MS" panose="030F0902030302020204" pitchFamily="66" charset="0"/>
              </a:rPr>
              <a:t>was on the same ship.  </a:t>
            </a:r>
            <a:r>
              <a:rPr lang="en-GB" altLang="en-US" sz="1600" i="1" u="sng" dirty="0">
                <a:solidFill>
                  <a:srgbClr val="0070C0"/>
                </a:solidFill>
                <a:latin typeface="Comic Sans MS" panose="030F0902030302020204" pitchFamily="66" charset="0"/>
              </a:rPr>
              <a:t>He</a:t>
            </a:r>
            <a:r>
              <a:rPr lang="en-GB" altLang="en-US" sz="1600" i="1" dirty="0">
                <a:solidFill>
                  <a:srgbClr val="414042"/>
                </a:solidFill>
                <a:latin typeface="Comic Sans MS" panose="030F0902030302020204" pitchFamily="66" charset="0"/>
              </a:rPr>
              <a:t> lost his deadlights.</a:t>
            </a:r>
          </a:p>
          <a:p>
            <a:pPr>
              <a:lnSpc>
                <a:spcPts val="2000"/>
              </a:lnSpc>
              <a:spcBef>
                <a:spcPts val="1200"/>
              </a:spcBef>
            </a:pPr>
            <a:r>
              <a:rPr lang="en-GB" altLang="en-US" sz="1600" b="1" dirty="0">
                <a:solidFill>
                  <a:srgbClr val="414042"/>
                </a:solidFill>
                <a:latin typeface="Comic Sans MS" panose="030F0902030302020204" pitchFamily="66" charset="0"/>
              </a:rPr>
              <a:t>Adverbs and adverbials are used to open sentences and paragraphs to establish a sequence of events</a:t>
            </a:r>
            <a:br>
              <a:rPr lang="en-GB" altLang="en-US" sz="1600" b="1" dirty="0">
                <a:solidFill>
                  <a:srgbClr val="414042"/>
                </a:solidFill>
                <a:latin typeface="Comic Sans MS" panose="030F0902030302020204" pitchFamily="66" charset="0"/>
              </a:rPr>
            </a:br>
            <a:r>
              <a:rPr lang="en-GB" altLang="en-US" sz="1600" b="1" dirty="0">
                <a:solidFill>
                  <a:srgbClr val="414042"/>
                </a:solidFill>
                <a:latin typeface="Comic Sans MS" panose="030F0902030302020204" pitchFamily="66" charset="0"/>
              </a:rPr>
              <a:t>and show the reader the time, place, cause, effect, comparison, emphasis, etc. e.g.</a:t>
            </a:r>
            <a:br>
              <a:rPr lang="en-GB" altLang="en-US" sz="1600" b="1" dirty="0">
                <a:solidFill>
                  <a:srgbClr val="414042"/>
                </a:solidFill>
                <a:latin typeface="Comic Sans MS" panose="030F0902030302020204" pitchFamily="66" charset="0"/>
              </a:rPr>
            </a:br>
            <a:r>
              <a:rPr lang="en-GB" altLang="en-US" sz="1600" i="1" u="sng" dirty="0">
                <a:solidFill>
                  <a:srgbClr val="0070C0"/>
                </a:solidFill>
                <a:latin typeface="Comic Sans MS" panose="030F0902030302020204" pitchFamily="66" charset="0"/>
              </a:rPr>
              <a:t>Suddenly</a:t>
            </a:r>
            <a:r>
              <a:rPr lang="en-GB" altLang="en-US" sz="1600" i="1" dirty="0">
                <a:solidFill>
                  <a:srgbClr val="414042"/>
                </a:solidFill>
                <a:latin typeface="Comic Sans MS" panose="030F0902030302020204" pitchFamily="66" charset="0"/>
              </a:rPr>
              <a:t>, a heavy man sat down with a clash close by.</a:t>
            </a:r>
          </a:p>
          <a:p>
            <a:pPr>
              <a:lnSpc>
                <a:spcPts val="2000"/>
              </a:lnSpc>
              <a:spcBef>
                <a:spcPts val="1200"/>
              </a:spcBef>
            </a:pPr>
            <a:r>
              <a:rPr lang="en-GB" altLang="en-US" sz="1600" b="1" dirty="0">
                <a:solidFill>
                  <a:srgbClr val="414042"/>
                </a:solidFill>
                <a:latin typeface="Comic Sans MS" panose="030F0902030302020204" pitchFamily="66" charset="0"/>
              </a:rPr>
              <a:t>Conjunctions are used to link ideas in multi clause sentences and clarify the sequence of events, e.g.</a:t>
            </a:r>
            <a:br>
              <a:rPr lang="en-GB" altLang="en-US" sz="1600" b="1" dirty="0">
                <a:solidFill>
                  <a:srgbClr val="414042"/>
                </a:solidFill>
                <a:latin typeface="Comic Sans MS" panose="030F0902030302020204" pitchFamily="66" charset="0"/>
              </a:rPr>
            </a:br>
            <a:r>
              <a:rPr lang="en-GB" altLang="en-US" sz="1600" i="1" dirty="0">
                <a:solidFill>
                  <a:srgbClr val="414042"/>
                </a:solidFill>
                <a:latin typeface="Comic Sans MS" panose="030F0902030302020204" pitchFamily="66" charset="0"/>
              </a:rPr>
              <a:t>The barrel shook </a:t>
            </a:r>
            <a:r>
              <a:rPr lang="en-GB" altLang="en-US" sz="1600" i="1" u="sng" dirty="0">
                <a:solidFill>
                  <a:srgbClr val="0070C0"/>
                </a:solidFill>
                <a:latin typeface="Comic Sans MS" panose="030F0902030302020204" pitchFamily="66" charset="0"/>
              </a:rPr>
              <a:t>as</a:t>
            </a:r>
            <a:r>
              <a:rPr lang="en-GB" altLang="en-US" sz="1600" i="1" dirty="0">
                <a:solidFill>
                  <a:srgbClr val="414042"/>
                </a:solidFill>
                <a:latin typeface="Comic Sans MS" panose="030F0902030302020204" pitchFamily="66" charset="0"/>
              </a:rPr>
              <a:t> he leaned his shoulders against it, </a:t>
            </a:r>
            <a:r>
              <a:rPr lang="en-GB" altLang="en-US" sz="1600" i="1" u="sng" dirty="0">
                <a:solidFill>
                  <a:srgbClr val="0070C0"/>
                </a:solidFill>
                <a:latin typeface="Comic Sans MS" panose="030F0902030302020204" pitchFamily="66" charset="0"/>
              </a:rPr>
              <a:t>and</a:t>
            </a:r>
            <a:r>
              <a:rPr lang="en-GB" altLang="en-US" sz="1600" i="1" dirty="0">
                <a:solidFill>
                  <a:srgbClr val="414042"/>
                </a:solidFill>
                <a:latin typeface="Comic Sans MS" panose="030F0902030302020204" pitchFamily="66" charset="0"/>
              </a:rPr>
              <a:t> I was just about to jump up </a:t>
            </a:r>
            <a:r>
              <a:rPr lang="en-GB" altLang="en-US" sz="1600" i="1" u="sng" dirty="0">
                <a:solidFill>
                  <a:srgbClr val="0070C0"/>
                </a:solidFill>
                <a:latin typeface="Comic Sans MS" panose="030F0902030302020204" pitchFamily="66" charset="0"/>
              </a:rPr>
              <a:t>when</a:t>
            </a:r>
            <a:r>
              <a:rPr lang="en-GB" altLang="en-US" sz="1600" i="1" dirty="0">
                <a:solidFill>
                  <a:srgbClr val="414042"/>
                </a:solidFill>
                <a:latin typeface="Comic Sans MS" panose="030F0902030302020204" pitchFamily="66" charset="0"/>
              </a:rPr>
              <a:t> the man began to speak.</a:t>
            </a:r>
          </a:p>
          <a:p>
            <a:pPr>
              <a:lnSpc>
                <a:spcPts val="2000"/>
              </a:lnSpc>
              <a:spcBef>
                <a:spcPts val="1200"/>
              </a:spcBef>
            </a:pPr>
            <a:r>
              <a:rPr lang="en-GB" altLang="en-US" sz="1600" b="1" dirty="0">
                <a:solidFill>
                  <a:srgbClr val="414042"/>
                </a:solidFill>
                <a:latin typeface="Comic Sans MS" panose="030F0902030302020204" pitchFamily="66" charset="0"/>
              </a:rPr>
              <a:t>Some words, phrases and clauses are deliberately repeated to draw the reader’s attention or to create tension, e.g.</a:t>
            </a:r>
            <a:br>
              <a:rPr lang="en-GB" altLang="en-US" sz="1600" b="1" dirty="0">
                <a:solidFill>
                  <a:srgbClr val="414042"/>
                </a:solidFill>
                <a:latin typeface="Comic Sans MS" panose="030F0902030302020204" pitchFamily="66" charset="0"/>
              </a:rPr>
            </a:br>
            <a:r>
              <a:rPr lang="en-GB" altLang="en-US" sz="1600" i="1" u="sng" dirty="0">
                <a:solidFill>
                  <a:srgbClr val="0070C0"/>
                </a:solidFill>
                <a:latin typeface="Comic Sans MS" panose="030F0902030302020204" pitchFamily="66" charset="0"/>
              </a:rPr>
              <a:t>I</a:t>
            </a:r>
            <a:r>
              <a:rPr lang="en-GB" altLang="en-US" sz="1600" i="1" dirty="0">
                <a:solidFill>
                  <a:srgbClr val="414042"/>
                </a:solidFill>
                <a:latin typeface="Comic Sans MS" panose="030F0902030302020204" pitchFamily="66" charset="0"/>
              </a:rPr>
              <a:t> was on my way to my berth, and it occurred to me that </a:t>
            </a:r>
            <a:r>
              <a:rPr lang="en-GB" altLang="en-US" sz="1600" i="1" u="sng" dirty="0">
                <a:solidFill>
                  <a:srgbClr val="0070C0"/>
                </a:solidFill>
                <a:latin typeface="Comic Sans MS" panose="030F0902030302020204" pitchFamily="66" charset="0"/>
              </a:rPr>
              <a:t>I </a:t>
            </a:r>
            <a:r>
              <a:rPr lang="en-GB" altLang="en-US" sz="1600" i="1" dirty="0">
                <a:solidFill>
                  <a:srgbClr val="414042"/>
                </a:solidFill>
                <a:latin typeface="Comic Sans MS" panose="030F0902030302020204" pitchFamily="66" charset="0"/>
              </a:rPr>
              <a:t>should like an apple. </a:t>
            </a:r>
            <a:r>
              <a:rPr lang="en-GB" altLang="en-US" sz="1600" i="1" u="sng" dirty="0">
                <a:solidFill>
                  <a:srgbClr val="0070C0"/>
                </a:solidFill>
                <a:latin typeface="Comic Sans MS" panose="030F0902030302020204" pitchFamily="66" charset="0"/>
              </a:rPr>
              <a:t>I</a:t>
            </a:r>
            <a:r>
              <a:rPr lang="en-GB" altLang="en-US" sz="1600" i="1" dirty="0">
                <a:solidFill>
                  <a:srgbClr val="0070C0"/>
                </a:solidFill>
                <a:latin typeface="Comic Sans MS" panose="030F0902030302020204" pitchFamily="66" charset="0"/>
              </a:rPr>
              <a:t> </a:t>
            </a:r>
            <a:r>
              <a:rPr lang="en-GB" altLang="en-US" sz="1600" i="1" dirty="0">
                <a:solidFill>
                  <a:srgbClr val="414042"/>
                </a:solidFill>
                <a:latin typeface="Comic Sans MS" panose="030F0902030302020204" pitchFamily="66" charset="0"/>
              </a:rPr>
              <a:t>ran on deck.</a:t>
            </a:r>
          </a:p>
          <a:p>
            <a:pPr>
              <a:lnSpc>
                <a:spcPts val="2000"/>
              </a:lnSpc>
              <a:spcBef>
                <a:spcPts val="1200"/>
              </a:spcBef>
            </a:pPr>
            <a:r>
              <a:rPr lang="en-GB" altLang="en-US" sz="1600" b="1" dirty="0">
                <a:solidFill>
                  <a:srgbClr val="414042"/>
                </a:solidFill>
                <a:latin typeface="Comic Sans MS" panose="030F0902030302020204" pitchFamily="66" charset="0"/>
              </a:rPr>
              <a:t>Synonymous references to the subject, event or description are used to maintain the reader’s interest, e.g.</a:t>
            </a:r>
            <a:br>
              <a:rPr lang="en-GB" altLang="en-US" sz="1600" b="1" dirty="0">
                <a:solidFill>
                  <a:srgbClr val="414042"/>
                </a:solidFill>
                <a:latin typeface="Comic Sans MS" panose="030F0902030302020204" pitchFamily="66" charset="0"/>
              </a:rPr>
            </a:br>
            <a:r>
              <a:rPr lang="en-GB" altLang="en-US" sz="1600" i="1" u="sng" dirty="0">
                <a:solidFill>
                  <a:srgbClr val="0070C0"/>
                </a:solidFill>
                <a:latin typeface="Comic Sans MS" panose="030F0902030302020204" pitchFamily="66" charset="0"/>
              </a:rPr>
              <a:t>swish of the sea/ sound of the water</a:t>
            </a:r>
            <a:br>
              <a:rPr lang="en-GB" altLang="en-US" sz="1600" u="sng" dirty="0">
                <a:solidFill>
                  <a:srgbClr val="0070C0"/>
                </a:solidFill>
                <a:latin typeface="Comic Sans MS" panose="030F0902030302020204" pitchFamily="66" charset="0"/>
              </a:rPr>
            </a:br>
            <a:r>
              <a:rPr lang="en-GB" altLang="en-US" sz="1600" dirty="0">
                <a:solidFill>
                  <a:srgbClr val="414042"/>
                </a:solidFill>
                <a:latin typeface="Comic Sans MS" panose="030F0902030302020204" pitchFamily="66" charset="0"/>
              </a:rPr>
              <a:t>I should like </a:t>
            </a:r>
            <a:r>
              <a:rPr lang="en-GB" altLang="en-US" sz="1600" i="1" u="sng" dirty="0">
                <a:solidFill>
                  <a:srgbClr val="0070C0"/>
                </a:solidFill>
                <a:latin typeface="Comic Sans MS" panose="030F0902030302020204" pitchFamily="66" charset="0"/>
              </a:rPr>
              <a:t>an apple</a:t>
            </a:r>
            <a:r>
              <a:rPr lang="en-GB" altLang="en-US" sz="1600" dirty="0">
                <a:solidFill>
                  <a:srgbClr val="414042"/>
                </a:solidFill>
                <a:latin typeface="Comic Sans MS" panose="030F0902030302020204" pitchFamily="66" charset="0"/>
              </a:rPr>
              <a:t>/ scarcely </a:t>
            </a:r>
            <a:r>
              <a:rPr lang="en-GB" altLang="en-US" sz="1600" i="1" u="sng" dirty="0">
                <a:solidFill>
                  <a:srgbClr val="0070C0"/>
                </a:solidFill>
                <a:latin typeface="Comic Sans MS" panose="030F0902030302020204" pitchFamily="66" charset="0"/>
              </a:rPr>
              <a:t>a piece of fruit left</a:t>
            </a:r>
          </a:p>
          <a:p>
            <a:pPr>
              <a:lnSpc>
                <a:spcPts val="2000"/>
              </a:lnSpc>
              <a:spcBef>
                <a:spcPts val="1200"/>
              </a:spcBef>
            </a:pPr>
            <a:r>
              <a:rPr lang="en-GB" altLang="en-US" sz="1600" b="1" dirty="0">
                <a:solidFill>
                  <a:srgbClr val="414042"/>
                </a:solidFill>
                <a:latin typeface="Comic Sans MS" panose="030F0902030302020204" pitchFamily="66" charset="0"/>
              </a:rPr>
              <a:t>Linking an idea or theme from one paragraph to the next, e.g.</a:t>
            </a:r>
            <a:br>
              <a:rPr lang="en-GB" altLang="en-US" sz="1600" b="1" dirty="0">
                <a:solidFill>
                  <a:srgbClr val="414042"/>
                </a:solidFill>
                <a:latin typeface="Comic Sans MS" panose="030F0902030302020204" pitchFamily="66" charset="0"/>
              </a:rPr>
            </a:br>
            <a:r>
              <a:rPr lang="en-GB" altLang="en-US" sz="1600" i="1" u="sng" dirty="0">
                <a:solidFill>
                  <a:srgbClr val="0070C0"/>
                </a:solidFill>
                <a:latin typeface="Comic Sans MS" panose="030F0902030302020204" pitchFamily="66" charset="0"/>
              </a:rPr>
              <a:t>Gentlemen of fortune</a:t>
            </a:r>
            <a:r>
              <a:rPr lang="en-GB" altLang="en-US" sz="1600" b="1" dirty="0">
                <a:solidFill>
                  <a:srgbClr val="414042"/>
                </a:solidFill>
                <a:latin typeface="Comic Sans MS" panose="030F0902030302020204" pitchFamily="66" charset="0"/>
              </a:rPr>
              <a:t> </a:t>
            </a:r>
            <a:r>
              <a:rPr lang="en-GB" altLang="en-US" sz="1600" dirty="0">
                <a:solidFill>
                  <a:srgbClr val="414042"/>
                </a:solidFill>
                <a:latin typeface="Comic Sans MS" panose="030F0902030302020204" pitchFamily="66" charset="0"/>
              </a:rPr>
              <a:t>repeated from one paragraph to the next.</a:t>
            </a:r>
          </a:p>
        </p:txBody>
      </p:sp>
      <p:pic>
        <p:nvPicPr>
          <p:cNvPr id="12" name="Picture 11" descr="Logo&#10;&#10;Description automatically generated">
            <a:extLst>
              <a:ext uri="{FF2B5EF4-FFF2-40B4-BE49-F238E27FC236}">
                <a16:creationId xmlns:a16="http://schemas.microsoft.com/office/drawing/2014/main" id="{E541E4A5-628B-4F4A-802A-13F7D58673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700635">
            <a:off x="9630767" y="412641"/>
            <a:ext cx="1445742" cy="1445742"/>
          </a:xfrm>
          <a:prstGeom prst="rect">
            <a:avLst/>
          </a:prstGeom>
        </p:spPr>
      </p:pic>
      <p:sp>
        <p:nvSpPr>
          <p:cNvPr id="2" name="TextBox 1">
            <a:extLst>
              <a:ext uri="{FF2B5EF4-FFF2-40B4-BE49-F238E27FC236}">
                <a16:creationId xmlns:a16="http://schemas.microsoft.com/office/drawing/2014/main" id="{1B12715C-6553-96A8-5B65-8C747DED6D6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71</a:t>
            </a:r>
            <a:endParaRPr lang="en-GB" sz="1200" dirty="0"/>
          </a:p>
        </p:txBody>
      </p:sp>
    </p:spTree>
    <p:extLst>
      <p:ext uri="{BB962C8B-B14F-4D97-AF65-F5344CB8AC3E}">
        <p14:creationId xmlns:p14="http://schemas.microsoft.com/office/powerpoint/2010/main" val="14182513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D60AE9B-C028-4644-90A7-B21B38C3D5E7}"/>
              </a:ext>
            </a:extLst>
          </p:cNvPr>
          <p:cNvSpPr txBox="1">
            <a:spLocks/>
          </p:cNvSpPr>
          <p:nvPr/>
        </p:nvSpPr>
        <p:spPr>
          <a:xfrm>
            <a:off x="0" y="654976"/>
            <a:ext cx="12192000"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Maintain cohesion in your writing</a:t>
            </a:r>
          </a:p>
        </p:txBody>
      </p:sp>
      <p:sp>
        <p:nvSpPr>
          <p:cNvPr id="9" name="Text Box 8">
            <a:extLst>
              <a:ext uri="{FF2B5EF4-FFF2-40B4-BE49-F238E27FC236}">
                <a16:creationId xmlns:a16="http://schemas.microsoft.com/office/drawing/2014/main" id="{78BBC2BC-DAC0-A34F-A6D9-D6CBED64E1B9}"/>
              </a:ext>
            </a:extLst>
          </p:cNvPr>
          <p:cNvSpPr txBox="1">
            <a:spLocks noChangeArrowheads="1"/>
          </p:cNvSpPr>
          <p:nvPr/>
        </p:nvSpPr>
        <p:spPr bwMode="auto">
          <a:xfrm>
            <a:off x="880428" y="1292086"/>
            <a:ext cx="10451022" cy="5432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750" dirty="0">
                <a:solidFill>
                  <a:srgbClr val="414042"/>
                </a:solidFill>
                <a:latin typeface="Comic Sans MS" panose="030F0902030302020204" pitchFamily="66" charset="0"/>
              </a:rPr>
              <a:t>Use pronouns instead of the character’s name or the subject of the sentence to avoid repetition but always read back what you have written to ensure it is clear who your pronoun is referring to.</a:t>
            </a:r>
          </a:p>
          <a:p>
            <a:pPr>
              <a:spcBef>
                <a:spcPts val="1000"/>
              </a:spcBef>
            </a:pPr>
            <a:r>
              <a:rPr lang="en-GB" altLang="en-US" sz="1750" dirty="0">
                <a:solidFill>
                  <a:srgbClr val="414042"/>
                </a:solidFill>
                <a:latin typeface="Comic Sans MS" panose="030F0902030302020204" pitchFamily="66" charset="0"/>
              </a:rPr>
              <a:t>Use adverbs and adverbials to tell the reader when and how events occur, and to show the sequence of those events.</a:t>
            </a:r>
          </a:p>
          <a:p>
            <a:pPr>
              <a:spcBef>
                <a:spcPts val="1000"/>
              </a:spcBef>
            </a:pPr>
            <a:r>
              <a:rPr lang="en-GB" altLang="en-US" sz="1750" dirty="0">
                <a:solidFill>
                  <a:srgbClr val="414042"/>
                </a:solidFill>
                <a:latin typeface="Comic Sans MS" panose="030F0902030302020204" pitchFamily="66" charset="0"/>
              </a:rPr>
              <a:t>Use coordinating and subordinating conjunctions to link ideas in a sentence and show that things happened either at the same time, after an event, despite an event or because of an event.</a:t>
            </a:r>
          </a:p>
          <a:p>
            <a:pPr>
              <a:spcBef>
                <a:spcPts val="1000"/>
              </a:spcBef>
            </a:pPr>
            <a:r>
              <a:rPr lang="en-GB" altLang="en-US" sz="1750" dirty="0">
                <a:solidFill>
                  <a:srgbClr val="414042"/>
                </a:solidFill>
                <a:latin typeface="Comic Sans MS" panose="030F0902030302020204" pitchFamily="66" charset="0"/>
              </a:rPr>
              <a:t>Repeat key points when you want to draw the reader’s attention to an event, or to create tension.</a:t>
            </a:r>
          </a:p>
          <a:p>
            <a:pPr>
              <a:spcBef>
                <a:spcPts val="1000"/>
              </a:spcBef>
            </a:pPr>
            <a:r>
              <a:rPr lang="en-GB" altLang="en-US" sz="1750" dirty="0">
                <a:solidFill>
                  <a:srgbClr val="414042"/>
                </a:solidFill>
                <a:latin typeface="Comic Sans MS" panose="030F0902030302020204" pitchFamily="66" charset="0"/>
              </a:rPr>
              <a:t>Use a synonym for a character or an event instead of using the same reference all the time.</a:t>
            </a:r>
            <a:br>
              <a:rPr lang="en-GB" altLang="en-US" sz="1750" dirty="0">
                <a:solidFill>
                  <a:srgbClr val="414042"/>
                </a:solidFill>
                <a:latin typeface="Comic Sans MS" panose="030F0902030302020204" pitchFamily="66" charset="0"/>
              </a:rPr>
            </a:br>
            <a:r>
              <a:rPr lang="en-GB" altLang="en-US" sz="1750" dirty="0">
                <a:solidFill>
                  <a:srgbClr val="414042"/>
                </a:solidFill>
                <a:latin typeface="Comic Sans MS" panose="030F0902030302020204" pitchFamily="66" charset="0"/>
              </a:rPr>
              <a:t>For example, instead of saying ‘Jim’ you could say ‘the boy’, ‘the cabin boy’, etc.</a:t>
            </a:r>
          </a:p>
          <a:p>
            <a:pPr>
              <a:spcBef>
                <a:spcPts val="1000"/>
              </a:spcBef>
            </a:pPr>
            <a:r>
              <a:rPr lang="en-GB" altLang="en-US" sz="1750" dirty="0">
                <a:solidFill>
                  <a:srgbClr val="414042"/>
                </a:solidFill>
                <a:latin typeface="Comic Sans MS" panose="030F0902030302020204" pitchFamily="66" charset="0"/>
              </a:rPr>
              <a:t>Link an idea from one paragraph to the next to guide your reader through the story.</a:t>
            </a:r>
          </a:p>
          <a:p>
            <a:pPr>
              <a:spcBef>
                <a:spcPts val="1000"/>
              </a:spcBef>
            </a:pPr>
            <a:r>
              <a:rPr lang="en-GB" altLang="en-US" sz="1750" dirty="0">
                <a:solidFill>
                  <a:srgbClr val="0070C0"/>
                </a:solidFill>
                <a:latin typeface="Comic Sans MS" panose="030F0902030302020204" pitchFamily="66" charset="0"/>
              </a:rPr>
              <a:t>I climbed bodily into the apple barrel.</a:t>
            </a:r>
          </a:p>
          <a:p>
            <a:pPr>
              <a:spcBef>
                <a:spcPts val="500"/>
              </a:spcBef>
            </a:pPr>
            <a:r>
              <a:rPr lang="en-GB" altLang="en-US" sz="1750" dirty="0">
                <a:solidFill>
                  <a:srgbClr val="0070C0"/>
                </a:solidFill>
                <a:latin typeface="Comic Sans MS" panose="030F0902030302020204" pitchFamily="66" charset="0"/>
              </a:rPr>
              <a:t>I sat there in the dark.</a:t>
            </a:r>
          </a:p>
          <a:p>
            <a:pPr>
              <a:spcBef>
                <a:spcPts val="500"/>
              </a:spcBef>
            </a:pPr>
            <a:r>
              <a:rPr lang="en-GB" altLang="en-US" sz="1750" dirty="0">
                <a:solidFill>
                  <a:srgbClr val="0070C0"/>
                </a:solidFill>
                <a:latin typeface="Comic Sans MS" panose="030F0902030302020204" pitchFamily="66" charset="0"/>
              </a:rPr>
              <a:t>I was just about to jump up.</a:t>
            </a:r>
          </a:p>
          <a:p>
            <a:pPr>
              <a:spcBef>
                <a:spcPts val="500"/>
              </a:spcBef>
            </a:pPr>
            <a:r>
              <a:rPr lang="en-GB" altLang="en-US" sz="1750" dirty="0">
                <a:solidFill>
                  <a:srgbClr val="0070C0"/>
                </a:solidFill>
                <a:latin typeface="Comic Sans MS" panose="030F0902030302020204" pitchFamily="66" charset="0"/>
              </a:rPr>
              <a:t>I lay there.</a:t>
            </a:r>
          </a:p>
          <a:p>
            <a:pPr>
              <a:spcBef>
                <a:spcPct val="50000"/>
              </a:spcBef>
            </a:pPr>
            <a:endParaRPr lang="en-GB" altLang="en-US" dirty="0">
              <a:solidFill>
                <a:srgbClr val="414042"/>
              </a:solidFill>
              <a:latin typeface="Comic Sans MS" panose="030F0902030302020204" pitchFamily="66" charset="0"/>
            </a:endParaRPr>
          </a:p>
        </p:txBody>
      </p:sp>
      <p:sp>
        <p:nvSpPr>
          <p:cNvPr id="2" name="TextBox 1">
            <a:extLst>
              <a:ext uri="{FF2B5EF4-FFF2-40B4-BE49-F238E27FC236}">
                <a16:creationId xmlns:a16="http://schemas.microsoft.com/office/drawing/2014/main" id="{C73255BD-E1D5-5DEC-B274-26EEEE12E9F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72</a:t>
            </a:r>
            <a:endParaRPr lang="en-GB" sz="1200" dirty="0"/>
          </a:p>
        </p:txBody>
      </p:sp>
    </p:spTree>
    <p:extLst>
      <p:ext uri="{BB962C8B-B14F-4D97-AF65-F5344CB8AC3E}">
        <p14:creationId xmlns:p14="http://schemas.microsoft.com/office/powerpoint/2010/main" val="16154498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9">
            <a:extLst>
              <a:ext uri="{FF2B5EF4-FFF2-40B4-BE49-F238E27FC236}">
                <a16:creationId xmlns:a16="http://schemas.microsoft.com/office/drawing/2014/main" id="{503A0B43-3168-3648-ADFB-984153046A40}"/>
              </a:ext>
            </a:extLst>
          </p:cNvPr>
          <p:cNvSpPr txBox="1">
            <a:spLocks noChangeArrowheads="1"/>
          </p:cNvSpPr>
          <p:nvPr/>
        </p:nvSpPr>
        <p:spPr bwMode="auto">
          <a:xfrm>
            <a:off x="1251197" y="1544889"/>
            <a:ext cx="9105436" cy="4677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0975">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GB" altLang="ja-JP" sz="1700" dirty="0">
                <a:solidFill>
                  <a:srgbClr val="414042"/>
                </a:solidFill>
                <a:ea typeface="MS PGothic" panose="020B0600070205080204" pitchFamily="34" charset="-128"/>
              </a:rPr>
              <a:t>It was just after sunset, when all my work was over and I was on my way</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to my berth, and it occurred to me that I should like an apple. I ran on</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deck. The sailors who were on watch were all looking out for the island.</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The man at the helm was whistling away gently to himself, and that was</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the only sound except for the swish of the sea against the bow of the ship.</a:t>
            </a:r>
          </a:p>
          <a:p>
            <a:pPr indent="0">
              <a:spcBef>
                <a:spcPts val="1000"/>
              </a:spcBef>
              <a:buNone/>
            </a:pPr>
            <a:r>
              <a:rPr lang="en-GB" altLang="ja-JP" sz="1700" dirty="0">
                <a:solidFill>
                  <a:srgbClr val="414042"/>
                </a:solidFill>
                <a:ea typeface="MS PGothic" panose="020B0600070205080204" pitchFamily="34" charset="-128"/>
              </a:rPr>
              <a:t>I climbed bodily into the apple barrel, and found there was scarcely a piece</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of fruit left; but still I sat there in the dark. The sound of the water and the</a:t>
            </a:r>
            <a:br>
              <a:rPr lang="en-GB" altLang="ja-JP" sz="1700" dirty="0">
                <a:solidFill>
                  <a:srgbClr val="414042"/>
                </a:solidFill>
                <a:ea typeface="MS PGothic" panose="020B0600070205080204" pitchFamily="34" charset="-128"/>
              </a:rPr>
            </a:br>
            <a:r>
              <a:rPr lang="en-GB" altLang="ja-JP" sz="1700" dirty="0">
                <a:solidFill>
                  <a:srgbClr val="414042"/>
                </a:solidFill>
                <a:ea typeface="MS PGothic" panose="020B0600070205080204" pitchFamily="34" charset="-128"/>
              </a:rPr>
              <a:t>rocking movement of the ship must have sent me to sleep.</a:t>
            </a:r>
          </a:p>
          <a:p>
            <a:pPr indent="0">
              <a:spcBef>
                <a:spcPts val="1000"/>
              </a:spcBef>
              <a:buNone/>
            </a:pPr>
            <a:r>
              <a:rPr lang="en-GB" altLang="ja-JP" sz="1700" dirty="0">
                <a:solidFill>
                  <a:srgbClr val="414042"/>
                </a:solidFill>
                <a:ea typeface="MS PGothic" panose="020B0600070205080204" pitchFamily="34" charset="-128"/>
              </a:rPr>
              <a:t>Suddenly, a heavy man sat down with a clash close by. The barrel shook as he leaned his shoulders against it, and I was just about to jump up when the man began to speak. </a:t>
            </a:r>
          </a:p>
          <a:p>
            <a:pPr indent="0">
              <a:spcBef>
                <a:spcPts val="1000"/>
              </a:spcBef>
              <a:buNone/>
            </a:pPr>
            <a:r>
              <a:rPr lang="en-GB" altLang="ja-JP" sz="1700" dirty="0">
                <a:solidFill>
                  <a:srgbClr val="414042"/>
                </a:solidFill>
                <a:ea typeface="MS PGothic" panose="020B0600070205080204" pitchFamily="34" charset="-128"/>
              </a:rPr>
              <a:t>"NO, not I," said Silver. "I was not the </a:t>
            </a:r>
            <a:r>
              <a:rPr lang="en-GB" altLang="ja-JP" sz="1700" dirty="0" err="1">
                <a:solidFill>
                  <a:srgbClr val="414042"/>
                </a:solidFill>
                <a:ea typeface="MS PGothic" panose="020B0600070205080204" pitchFamily="34" charset="-128"/>
              </a:rPr>
              <a:t>Cap’n</a:t>
            </a:r>
            <a:r>
              <a:rPr lang="en-GB" altLang="ja-JP" sz="1700" dirty="0">
                <a:solidFill>
                  <a:srgbClr val="414042"/>
                </a:solidFill>
                <a:ea typeface="MS PGothic" panose="020B0600070205080204" pitchFamily="34" charset="-128"/>
              </a:rPr>
              <a:t> – that was Flint. I was the quartermaster, and Old Pew was on the same ship. He lost his deadlights in the same bloody battle as I lost my leg.” It was Silver's voice, and as soon as he spoke those words, I knew I had to stay hidden. I lay there, trembling and listening, extremely fearful, but also curious. But I realised that those dozen words meant that the lives of honest men depended on me.</a:t>
            </a:r>
          </a:p>
        </p:txBody>
      </p:sp>
      <p:sp>
        <p:nvSpPr>
          <p:cNvPr id="10" name="Text Box 9">
            <a:extLst>
              <a:ext uri="{FF2B5EF4-FFF2-40B4-BE49-F238E27FC236}">
                <a16:creationId xmlns:a16="http://schemas.microsoft.com/office/drawing/2014/main" id="{9AAF5CD8-8CD8-1846-B38D-C9A1496596AB}"/>
              </a:ext>
            </a:extLst>
          </p:cNvPr>
          <p:cNvSpPr txBox="1">
            <a:spLocks noChangeArrowheads="1"/>
          </p:cNvSpPr>
          <p:nvPr/>
        </p:nvSpPr>
        <p:spPr bwMode="auto">
          <a:xfrm>
            <a:off x="1" y="716113"/>
            <a:ext cx="12192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rgbClr val="0070C0"/>
                </a:solidFill>
                <a:latin typeface="Comic Sans MS" panose="030F0902030302020204" pitchFamily="66" charset="0"/>
              </a:rPr>
              <a:t>Re-read this section of the text and identify and annotate</a:t>
            </a:r>
            <a:br>
              <a:rPr lang="en-GB" altLang="en-US" sz="2000" b="1" dirty="0">
                <a:solidFill>
                  <a:srgbClr val="0070C0"/>
                </a:solidFill>
                <a:latin typeface="Comic Sans MS" panose="030F0902030302020204" pitchFamily="66" charset="0"/>
              </a:rPr>
            </a:br>
            <a:r>
              <a:rPr lang="en-GB" altLang="en-US" sz="2000" b="1" dirty="0">
                <a:solidFill>
                  <a:srgbClr val="0070C0"/>
                </a:solidFill>
                <a:latin typeface="Comic Sans MS" panose="030F0902030302020204" pitchFamily="66" charset="0"/>
              </a:rPr>
              <a:t>where you think cohesive devices have been used.</a:t>
            </a:r>
          </a:p>
        </p:txBody>
      </p:sp>
      <p:pic>
        <p:nvPicPr>
          <p:cNvPr id="5" name="Picture 4" descr="A picture containing raft, boat&#10;&#10;Description automatically generated">
            <a:extLst>
              <a:ext uri="{FF2B5EF4-FFF2-40B4-BE49-F238E27FC236}">
                <a16:creationId xmlns:a16="http://schemas.microsoft.com/office/drawing/2014/main" id="{388C493B-7CDE-374D-B2DF-B81B1334AF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246177" y="1208088"/>
            <a:ext cx="2220912" cy="2220912"/>
          </a:xfrm>
          <a:prstGeom prst="ellipse">
            <a:avLst/>
          </a:prstGeom>
        </p:spPr>
      </p:pic>
      <p:sp>
        <p:nvSpPr>
          <p:cNvPr id="2" name="TextBox 1">
            <a:extLst>
              <a:ext uri="{FF2B5EF4-FFF2-40B4-BE49-F238E27FC236}">
                <a16:creationId xmlns:a16="http://schemas.microsoft.com/office/drawing/2014/main" id="{BDC6A8F1-C6DE-178D-A0FD-DEFC843B219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73</a:t>
            </a:r>
            <a:endParaRPr lang="en-GB" sz="1200" dirty="0"/>
          </a:p>
        </p:txBody>
      </p:sp>
    </p:spTree>
    <p:extLst>
      <p:ext uri="{BB962C8B-B14F-4D97-AF65-F5344CB8AC3E}">
        <p14:creationId xmlns:p14="http://schemas.microsoft.com/office/powerpoint/2010/main" val="26439202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FC372FD-2502-EF44-BB9E-80C8E553D684}"/>
              </a:ext>
            </a:extLst>
          </p:cNvPr>
          <p:cNvSpPr>
            <a:spLocks noChangeArrowheads="1"/>
          </p:cNvSpPr>
          <p:nvPr/>
        </p:nvSpPr>
        <p:spPr bwMode="auto">
          <a:xfrm>
            <a:off x="1" y="654572"/>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500" b="1" dirty="0">
                <a:solidFill>
                  <a:srgbClr val="0070C0"/>
                </a:solidFill>
                <a:latin typeface="Comic Sans MS" panose="030F0902030302020204" pitchFamily="66" charset="0"/>
                <a:cs typeface="Times New Roman" panose="02020603050405020304" pitchFamily="18" charset="0"/>
              </a:rPr>
              <a:t>Clauses</a:t>
            </a:r>
          </a:p>
        </p:txBody>
      </p:sp>
      <p:sp>
        <p:nvSpPr>
          <p:cNvPr id="6" name="Rectangle 3">
            <a:extLst>
              <a:ext uri="{FF2B5EF4-FFF2-40B4-BE49-F238E27FC236}">
                <a16:creationId xmlns:a16="http://schemas.microsoft.com/office/drawing/2014/main" id="{F5FB2C58-9BDA-3B46-8BE2-F0C21ECE8166}"/>
              </a:ext>
            </a:extLst>
          </p:cNvPr>
          <p:cNvSpPr>
            <a:spLocks noChangeArrowheads="1"/>
          </p:cNvSpPr>
          <p:nvPr/>
        </p:nvSpPr>
        <p:spPr bwMode="auto">
          <a:xfrm>
            <a:off x="974035" y="1336205"/>
            <a:ext cx="9829800" cy="130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2200" dirty="0">
                <a:solidFill>
                  <a:srgbClr val="414042"/>
                </a:solidFill>
                <a:latin typeface="Comic Sans MS" panose="030F0902030302020204" pitchFamily="66" charset="0"/>
              </a:rPr>
              <a:t>A </a:t>
            </a:r>
            <a:r>
              <a:rPr lang="en-GB" altLang="en-US" sz="2200" b="1" dirty="0">
                <a:solidFill>
                  <a:srgbClr val="0070C0"/>
                </a:solidFill>
                <a:latin typeface="Comic Sans MS" panose="030F0902030302020204" pitchFamily="66" charset="0"/>
              </a:rPr>
              <a:t>clause</a:t>
            </a:r>
            <a:r>
              <a:rPr lang="en-GB" altLang="en-US" sz="2200" dirty="0">
                <a:solidFill>
                  <a:srgbClr val="414042"/>
                </a:solidFill>
                <a:latin typeface="Comic Sans MS" panose="030F0902030302020204" pitchFamily="66" charset="0"/>
              </a:rPr>
              <a:t> is a group of related words that make sense when read together.</a:t>
            </a:r>
          </a:p>
          <a:p>
            <a:pPr>
              <a:spcBef>
                <a:spcPts val="1000"/>
              </a:spcBef>
            </a:pPr>
            <a:r>
              <a:rPr lang="en-GB" altLang="en-US" sz="2200" dirty="0">
                <a:solidFill>
                  <a:srgbClr val="414042"/>
                </a:solidFill>
                <a:latin typeface="Comic Sans MS" panose="030F0902030302020204" pitchFamily="66" charset="0"/>
              </a:rPr>
              <a:t>The simplest </a:t>
            </a:r>
            <a:r>
              <a:rPr lang="en-GB" altLang="en-US" sz="2200" b="1" dirty="0">
                <a:solidFill>
                  <a:srgbClr val="0070C0"/>
                </a:solidFill>
                <a:latin typeface="Comic Sans MS" panose="030F0902030302020204" pitchFamily="66" charset="0"/>
              </a:rPr>
              <a:t>clause</a:t>
            </a:r>
            <a:r>
              <a:rPr lang="en-GB" altLang="en-US" sz="2200" dirty="0">
                <a:solidFill>
                  <a:srgbClr val="414042"/>
                </a:solidFill>
                <a:latin typeface="Comic Sans MS" panose="030F0902030302020204" pitchFamily="66" charset="0"/>
              </a:rPr>
              <a:t> contains a </a:t>
            </a:r>
            <a:r>
              <a:rPr lang="en-GB" altLang="en-US" sz="2200" b="1" dirty="0">
                <a:solidFill>
                  <a:srgbClr val="FF0000"/>
                </a:solidFill>
                <a:latin typeface="Comic Sans MS" panose="030F0902030302020204" pitchFamily="66" charset="0"/>
              </a:rPr>
              <a:t>subject</a:t>
            </a:r>
            <a:r>
              <a:rPr lang="en-GB" altLang="en-US" sz="2200" dirty="0">
                <a:solidFill>
                  <a:srgbClr val="414042"/>
                </a:solidFill>
                <a:latin typeface="Comic Sans MS" panose="030F0902030302020204" pitchFamily="66" charset="0"/>
              </a:rPr>
              <a:t> and a </a:t>
            </a:r>
            <a:r>
              <a:rPr lang="en-GB" altLang="en-US" sz="2200" b="1" dirty="0">
                <a:solidFill>
                  <a:srgbClr val="00B050"/>
                </a:solidFill>
                <a:latin typeface="Comic Sans MS" panose="030F0902030302020204" pitchFamily="66" charset="0"/>
              </a:rPr>
              <a:t>verb</a:t>
            </a:r>
            <a:r>
              <a:rPr lang="en-GB" altLang="en-US" sz="2200" dirty="0">
                <a:solidFill>
                  <a:srgbClr val="414042"/>
                </a:solidFill>
                <a:latin typeface="Comic Sans MS" panose="030F0902030302020204" pitchFamily="66" charset="0"/>
              </a:rPr>
              <a:t>.</a:t>
            </a:r>
          </a:p>
          <a:p>
            <a:pPr>
              <a:spcBef>
                <a:spcPts val="1000"/>
              </a:spcBef>
            </a:pPr>
            <a:r>
              <a:rPr lang="en-GB" altLang="en-US" sz="2200" dirty="0">
                <a:solidFill>
                  <a:srgbClr val="414042"/>
                </a:solidFill>
                <a:latin typeface="Comic Sans MS" panose="030F0902030302020204" pitchFamily="66" charset="0"/>
              </a:rPr>
              <a:t>Sentences are made up of </a:t>
            </a:r>
            <a:r>
              <a:rPr lang="en-GB" altLang="en-US" sz="2200" b="1" dirty="0">
                <a:solidFill>
                  <a:srgbClr val="0070C0"/>
                </a:solidFill>
                <a:latin typeface="Comic Sans MS" panose="030F0902030302020204" pitchFamily="66" charset="0"/>
              </a:rPr>
              <a:t>clauses</a:t>
            </a:r>
            <a:r>
              <a:rPr lang="en-GB" altLang="en-US" sz="2200" dirty="0">
                <a:solidFill>
                  <a:srgbClr val="414042"/>
                </a:solidFill>
                <a:latin typeface="Comic Sans MS" panose="030F0902030302020204" pitchFamily="66" charset="0"/>
              </a:rPr>
              <a:t>.</a:t>
            </a:r>
          </a:p>
        </p:txBody>
      </p:sp>
      <p:sp>
        <p:nvSpPr>
          <p:cNvPr id="7" name="Text Box 5">
            <a:extLst>
              <a:ext uri="{FF2B5EF4-FFF2-40B4-BE49-F238E27FC236}">
                <a16:creationId xmlns:a16="http://schemas.microsoft.com/office/drawing/2014/main" id="{52F86E73-EB3B-9C4E-88CA-A487DD887819}"/>
              </a:ext>
            </a:extLst>
          </p:cNvPr>
          <p:cNvSpPr txBox="1">
            <a:spLocks noChangeArrowheads="1"/>
          </p:cNvSpPr>
          <p:nvPr/>
        </p:nvSpPr>
        <p:spPr bwMode="auto">
          <a:xfrm>
            <a:off x="392434" y="4088751"/>
            <a:ext cx="11488742" cy="701675"/>
          </a:xfrm>
          <a:prstGeom prst="rect">
            <a:avLst/>
          </a:prstGeom>
          <a:noFill/>
          <a:ln>
            <a:noFill/>
          </a:ln>
          <a:effectLst/>
        </p:spPr>
        <p:txBody>
          <a:bodyPr wrap="square">
            <a:spAutoFit/>
          </a:bodyPr>
          <a:lstStyle/>
          <a:p>
            <a:pPr algn="ctr">
              <a:spcBef>
                <a:spcPct val="50000"/>
              </a:spcBef>
            </a:pPr>
            <a:r>
              <a:rPr lang="en-GB" altLang="en-US" sz="4000" b="1" dirty="0">
                <a:solidFill>
                  <a:srgbClr val="FF0000"/>
                </a:solidFill>
                <a:latin typeface="Comic Sans MS" panose="030F0902030302020204" pitchFamily="66" charset="0"/>
              </a:rPr>
              <a:t>Blind Pew</a:t>
            </a:r>
            <a:r>
              <a:rPr lang="en-GB" altLang="en-US" sz="4000" b="1" dirty="0">
                <a:solidFill>
                  <a:srgbClr val="414042"/>
                </a:solidFill>
                <a:latin typeface="Comic Sans MS" panose="030F0902030302020204" pitchFamily="66" charset="0"/>
              </a:rPr>
              <a:t> </a:t>
            </a:r>
            <a:r>
              <a:rPr lang="en-GB" altLang="en-US" sz="4000" b="1" u="sng" dirty="0">
                <a:solidFill>
                  <a:srgbClr val="00B050"/>
                </a:solidFill>
                <a:latin typeface="Comic Sans MS" panose="030F0902030302020204" pitchFamily="66" charset="0"/>
              </a:rPr>
              <a:t>arrived</a:t>
            </a:r>
            <a:r>
              <a:rPr lang="en-GB" altLang="en-US" sz="4000" b="1" dirty="0">
                <a:solidFill>
                  <a:srgbClr val="414042"/>
                </a:solidFill>
                <a:latin typeface="Comic Sans MS" panose="030F0902030302020204" pitchFamily="66" charset="0"/>
              </a:rPr>
              <a:t> at the inn.</a:t>
            </a:r>
          </a:p>
        </p:txBody>
      </p:sp>
      <p:sp>
        <p:nvSpPr>
          <p:cNvPr id="9" name="Line 7">
            <a:extLst>
              <a:ext uri="{FF2B5EF4-FFF2-40B4-BE49-F238E27FC236}">
                <a16:creationId xmlns:a16="http://schemas.microsoft.com/office/drawing/2014/main" id="{6309BCF6-560A-8B4B-96BE-A13B7002155A}"/>
              </a:ext>
            </a:extLst>
          </p:cNvPr>
          <p:cNvSpPr>
            <a:spLocks noChangeShapeType="1"/>
          </p:cNvSpPr>
          <p:nvPr/>
        </p:nvSpPr>
        <p:spPr bwMode="auto">
          <a:xfrm>
            <a:off x="3778709" y="3659626"/>
            <a:ext cx="1506" cy="62168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1" name="Line 9">
            <a:extLst>
              <a:ext uri="{FF2B5EF4-FFF2-40B4-BE49-F238E27FC236}">
                <a16:creationId xmlns:a16="http://schemas.microsoft.com/office/drawing/2014/main" id="{09B11F5D-E21F-A141-B8DD-086B41CC432C}"/>
              </a:ext>
            </a:extLst>
          </p:cNvPr>
          <p:cNvSpPr>
            <a:spLocks noChangeShapeType="1"/>
          </p:cNvSpPr>
          <p:nvPr/>
        </p:nvSpPr>
        <p:spPr bwMode="auto">
          <a:xfrm flipV="1">
            <a:off x="5640847" y="4816704"/>
            <a:ext cx="274" cy="553471"/>
          </a:xfrm>
          <a:prstGeom prst="line">
            <a:avLst/>
          </a:prstGeom>
          <a:noFill/>
          <a:ln w="38100">
            <a:solidFill>
              <a:srgbClr val="39AB47"/>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ectangle 1">
            <a:extLst>
              <a:ext uri="{FF2B5EF4-FFF2-40B4-BE49-F238E27FC236}">
                <a16:creationId xmlns:a16="http://schemas.microsoft.com/office/drawing/2014/main" id="{B117054F-3466-054A-87E5-2BB121D63A7A}"/>
              </a:ext>
            </a:extLst>
          </p:cNvPr>
          <p:cNvSpPr/>
          <p:nvPr/>
        </p:nvSpPr>
        <p:spPr>
          <a:xfrm>
            <a:off x="2967448" y="3079875"/>
            <a:ext cx="1638312" cy="55347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subject</a:t>
            </a:r>
          </a:p>
        </p:txBody>
      </p:sp>
      <p:sp>
        <p:nvSpPr>
          <p:cNvPr id="13" name="Rectangle 12">
            <a:extLst>
              <a:ext uri="{FF2B5EF4-FFF2-40B4-BE49-F238E27FC236}">
                <a16:creationId xmlns:a16="http://schemas.microsoft.com/office/drawing/2014/main" id="{24FA733F-DA05-5B42-AD19-9A88800111DA}"/>
              </a:ext>
            </a:extLst>
          </p:cNvPr>
          <p:cNvSpPr/>
          <p:nvPr/>
        </p:nvSpPr>
        <p:spPr>
          <a:xfrm>
            <a:off x="5059293" y="5408214"/>
            <a:ext cx="1659283" cy="55347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verb</a:t>
            </a:r>
          </a:p>
        </p:txBody>
      </p:sp>
      <p:sp>
        <p:nvSpPr>
          <p:cNvPr id="3" name="TextBox 2">
            <a:extLst>
              <a:ext uri="{FF2B5EF4-FFF2-40B4-BE49-F238E27FC236}">
                <a16:creationId xmlns:a16="http://schemas.microsoft.com/office/drawing/2014/main" id="{AF5D9436-0315-16FC-4525-0444DC095FE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74</a:t>
            </a:r>
            <a:endParaRPr lang="en-GB" sz="1200" dirty="0"/>
          </a:p>
        </p:txBody>
      </p:sp>
    </p:spTree>
    <p:extLst>
      <p:ext uri="{BB962C8B-B14F-4D97-AF65-F5344CB8AC3E}">
        <p14:creationId xmlns:p14="http://schemas.microsoft.com/office/powerpoint/2010/main" val="1341754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P spid="1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FC372FD-2502-EF44-BB9E-80C8E553D684}"/>
              </a:ext>
            </a:extLst>
          </p:cNvPr>
          <p:cNvSpPr>
            <a:spLocks noChangeArrowheads="1"/>
          </p:cNvSpPr>
          <p:nvPr/>
        </p:nvSpPr>
        <p:spPr bwMode="auto">
          <a:xfrm>
            <a:off x="1" y="654572"/>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500" b="1" dirty="0">
                <a:solidFill>
                  <a:srgbClr val="0070C0"/>
                </a:solidFill>
                <a:latin typeface="Comic Sans MS" panose="030F0902030302020204" pitchFamily="66" charset="0"/>
                <a:cs typeface="Times New Roman" panose="02020603050405020304" pitchFamily="18" charset="0"/>
              </a:rPr>
              <a:t>Multi-clause sentences</a:t>
            </a:r>
          </a:p>
        </p:txBody>
      </p:sp>
      <p:sp>
        <p:nvSpPr>
          <p:cNvPr id="10" name="Rectangle 9">
            <a:extLst>
              <a:ext uri="{FF2B5EF4-FFF2-40B4-BE49-F238E27FC236}">
                <a16:creationId xmlns:a16="http://schemas.microsoft.com/office/drawing/2014/main" id="{EE0E5B6A-BF54-E14A-A7F3-D2A6C2CA98BC}"/>
              </a:ext>
            </a:extLst>
          </p:cNvPr>
          <p:cNvSpPr>
            <a:spLocks noChangeArrowheads="1"/>
          </p:cNvSpPr>
          <p:nvPr/>
        </p:nvSpPr>
        <p:spPr bwMode="auto">
          <a:xfrm>
            <a:off x="1208612" y="1305637"/>
            <a:ext cx="10440383"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en-GB" altLang="en-US" sz="1900" dirty="0">
                <a:solidFill>
                  <a:srgbClr val="414042"/>
                </a:solidFill>
                <a:latin typeface="Comic Sans MS" panose="030F0902030302020204" pitchFamily="66" charset="0"/>
              </a:rPr>
              <a:t>One of the features of older narratives is the inclusion of sentences with two or more clauses. These add detail and interest but can make the text more challenging to read. </a:t>
            </a:r>
          </a:p>
        </p:txBody>
      </p:sp>
      <p:sp>
        <p:nvSpPr>
          <p:cNvPr id="12" name="Rectangle 14">
            <a:extLst>
              <a:ext uri="{FF2B5EF4-FFF2-40B4-BE49-F238E27FC236}">
                <a16:creationId xmlns:a16="http://schemas.microsoft.com/office/drawing/2014/main" id="{5A3745F4-DFA5-0A44-B576-80DB970A0BC6}"/>
              </a:ext>
            </a:extLst>
          </p:cNvPr>
          <p:cNvSpPr>
            <a:spLocks noChangeArrowheads="1"/>
          </p:cNvSpPr>
          <p:nvPr/>
        </p:nvSpPr>
        <p:spPr bwMode="auto">
          <a:xfrm>
            <a:off x="1649381" y="3551206"/>
            <a:ext cx="9238620" cy="1803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GB" altLang="en-US" sz="2500" b="1" dirty="0">
                <a:solidFill>
                  <a:srgbClr val="FF0000"/>
                </a:solidFill>
                <a:latin typeface="Comic Sans MS" panose="030F0902030302020204" pitchFamily="66" charset="0"/>
              </a:rPr>
              <a:t>He</a:t>
            </a:r>
            <a:r>
              <a:rPr lang="en-GB" altLang="en-US" sz="2500" dirty="0">
                <a:solidFill>
                  <a:srgbClr val="414042"/>
                </a:solidFill>
                <a:latin typeface="Comic Sans MS" panose="030F0902030302020204" pitchFamily="66" charset="0"/>
              </a:rPr>
              <a:t> </a:t>
            </a:r>
            <a:r>
              <a:rPr lang="en-GB" altLang="en-US" sz="2500" b="1" dirty="0">
                <a:solidFill>
                  <a:srgbClr val="00B050"/>
                </a:solidFill>
                <a:latin typeface="Comic Sans MS" panose="030F0902030302020204" pitchFamily="66" charset="0"/>
              </a:rPr>
              <a:t>was</a:t>
            </a:r>
            <a:r>
              <a:rPr lang="en-GB" altLang="en-US" sz="2500" dirty="0">
                <a:solidFill>
                  <a:srgbClr val="414042"/>
                </a:solidFill>
                <a:latin typeface="Comic Sans MS" panose="030F0902030302020204" pitchFamily="66" charset="0"/>
              </a:rPr>
              <a:t> plainly blind, for he </a:t>
            </a:r>
            <a:r>
              <a:rPr lang="en-GB" altLang="en-US" sz="2500" b="1" dirty="0">
                <a:solidFill>
                  <a:srgbClr val="00B050"/>
                </a:solidFill>
                <a:latin typeface="Comic Sans MS" panose="030F0902030302020204" pitchFamily="66" charset="0"/>
              </a:rPr>
              <a:t>tapped</a:t>
            </a:r>
            <a:r>
              <a:rPr lang="en-GB" altLang="en-US" sz="2500" dirty="0">
                <a:solidFill>
                  <a:srgbClr val="414042"/>
                </a:solidFill>
                <a:latin typeface="Comic Sans MS" panose="030F0902030302020204" pitchFamily="66" charset="0"/>
              </a:rPr>
              <a:t> before him with a stick, and </a:t>
            </a:r>
            <a:r>
              <a:rPr lang="en-GB" altLang="en-US" sz="2500" b="1" dirty="0">
                <a:solidFill>
                  <a:srgbClr val="00B050"/>
                </a:solidFill>
                <a:latin typeface="Comic Sans MS" panose="030F0902030302020204" pitchFamily="66" charset="0"/>
              </a:rPr>
              <a:t>wore</a:t>
            </a:r>
            <a:r>
              <a:rPr lang="en-GB" altLang="en-US" sz="2500" dirty="0">
                <a:solidFill>
                  <a:srgbClr val="414042"/>
                </a:solidFill>
                <a:latin typeface="Comic Sans MS" panose="030F0902030302020204" pitchFamily="66" charset="0"/>
              </a:rPr>
              <a:t> a great green shade over his eyes and nose, and he </a:t>
            </a:r>
            <a:r>
              <a:rPr lang="en-GB" altLang="en-US" sz="2500" b="1" dirty="0">
                <a:solidFill>
                  <a:srgbClr val="00B050"/>
                </a:solidFill>
                <a:latin typeface="Comic Sans MS" panose="030F0902030302020204" pitchFamily="66" charset="0"/>
              </a:rPr>
              <a:t>was</a:t>
            </a:r>
            <a:r>
              <a:rPr lang="en-GB" altLang="en-US" sz="2500" dirty="0">
                <a:solidFill>
                  <a:srgbClr val="414042"/>
                </a:solidFill>
                <a:latin typeface="Comic Sans MS" panose="030F0902030302020204" pitchFamily="66" charset="0"/>
              </a:rPr>
              <a:t> hunched, as if with age or weakness, and </a:t>
            </a:r>
            <a:r>
              <a:rPr lang="en-GB" altLang="en-US" sz="2500" b="1" dirty="0">
                <a:solidFill>
                  <a:srgbClr val="00B050"/>
                </a:solidFill>
                <a:latin typeface="Comic Sans MS" panose="030F0902030302020204" pitchFamily="66" charset="0"/>
              </a:rPr>
              <a:t>wore</a:t>
            </a:r>
            <a:r>
              <a:rPr lang="en-GB" altLang="en-US" sz="2500" dirty="0">
                <a:solidFill>
                  <a:srgbClr val="414042"/>
                </a:solidFill>
                <a:latin typeface="Comic Sans MS" panose="030F0902030302020204" pitchFamily="66" charset="0"/>
              </a:rPr>
              <a:t> a huge old tattered sea-cloak with a hood, that made him </a:t>
            </a:r>
            <a:r>
              <a:rPr lang="en-GB" altLang="en-US" sz="2500" b="1" dirty="0">
                <a:solidFill>
                  <a:srgbClr val="00B050"/>
                </a:solidFill>
                <a:latin typeface="Comic Sans MS" panose="030F0902030302020204" pitchFamily="66" charset="0"/>
              </a:rPr>
              <a:t>appear</a:t>
            </a:r>
            <a:r>
              <a:rPr lang="en-GB" altLang="en-US" sz="2500" dirty="0">
                <a:solidFill>
                  <a:srgbClr val="414042"/>
                </a:solidFill>
                <a:latin typeface="Comic Sans MS" panose="030F0902030302020204" pitchFamily="66" charset="0"/>
              </a:rPr>
              <a:t> positively deformed.</a:t>
            </a:r>
          </a:p>
        </p:txBody>
      </p:sp>
      <p:sp>
        <p:nvSpPr>
          <p:cNvPr id="15" name="Rectangle 14">
            <a:extLst>
              <a:ext uri="{FF2B5EF4-FFF2-40B4-BE49-F238E27FC236}">
                <a16:creationId xmlns:a16="http://schemas.microsoft.com/office/drawing/2014/main" id="{C694060F-E365-4B48-ADB2-09821BFA0F56}"/>
              </a:ext>
            </a:extLst>
          </p:cNvPr>
          <p:cNvSpPr/>
          <p:nvPr/>
        </p:nvSpPr>
        <p:spPr>
          <a:xfrm>
            <a:off x="1208612" y="2272766"/>
            <a:ext cx="1625088" cy="62168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subject</a:t>
            </a:r>
          </a:p>
        </p:txBody>
      </p:sp>
      <p:sp>
        <p:nvSpPr>
          <p:cNvPr id="16" name="Rectangle 15">
            <a:extLst>
              <a:ext uri="{FF2B5EF4-FFF2-40B4-BE49-F238E27FC236}">
                <a16:creationId xmlns:a16="http://schemas.microsoft.com/office/drawing/2014/main" id="{470DC560-CA57-E744-AC75-5BA935F5EA0F}"/>
              </a:ext>
            </a:extLst>
          </p:cNvPr>
          <p:cNvSpPr/>
          <p:nvPr/>
        </p:nvSpPr>
        <p:spPr>
          <a:xfrm>
            <a:off x="4111922" y="2217339"/>
            <a:ext cx="3081358" cy="6771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verbs in green</a:t>
            </a:r>
          </a:p>
        </p:txBody>
      </p:sp>
      <p:sp>
        <p:nvSpPr>
          <p:cNvPr id="2" name="Line 7">
            <a:extLst>
              <a:ext uri="{FF2B5EF4-FFF2-40B4-BE49-F238E27FC236}">
                <a16:creationId xmlns:a16="http://schemas.microsoft.com/office/drawing/2014/main" id="{CFD8FCAF-CE72-D5CB-70B5-49D590724C3A}"/>
              </a:ext>
            </a:extLst>
          </p:cNvPr>
          <p:cNvSpPr>
            <a:spLocks noChangeShapeType="1"/>
          </p:cNvSpPr>
          <p:nvPr/>
        </p:nvSpPr>
        <p:spPr bwMode="auto">
          <a:xfrm>
            <a:off x="1965149" y="2967248"/>
            <a:ext cx="1506" cy="62168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 name="TextBox 2">
            <a:extLst>
              <a:ext uri="{FF2B5EF4-FFF2-40B4-BE49-F238E27FC236}">
                <a16:creationId xmlns:a16="http://schemas.microsoft.com/office/drawing/2014/main" id="{CEDAB167-8956-0274-E99A-6F92AFE9DF0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75</a:t>
            </a:r>
            <a:endParaRPr lang="en-GB" sz="1200" dirty="0"/>
          </a:p>
        </p:txBody>
      </p:sp>
    </p:spTree>
    <p:extLst>
      <p:ext uri="{BB962C8B-B14F-4D97-AF65-F5344CB8AC3E}">
        <p14:creationId xmlns:p14="http://schemas.microsoft.com/office/powerpoint/2010/main" val="6433523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mmal&#10;&#10;Description automatically generated">
            <a:extLst>
              <a:ext uri="{FF2B5EF4-FFF2-40B4-BE49-F238E27FC236}">
                <a16:creationId xmlns:a16="http://schemas.microsoft.com/office/drawing/2014/main" id="{CA932C42-3B67-9C4B-B6A3-833E43B05E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42802" y="1425242"/>
            <a:ext cx="2835887" cy="2835887"/>
          </a:xfrm>
          <a:prstGeom prst="ellipse">
            <a:avLst/>
          </a:prstGeom>
        </p:spPr>
      </p:pic>
      <p:sp>
        <p:nvSpPr>
          <p:cNvPr id="5" name="Rectangle 2">
            <a:extLst>
              <a:ext uri="{FF2B5EF4-FFF2-40B4-BE49-F238E27FC236}">
                <a16:creationId xmlns:a16="http://schemas.microsoft.com/office/drawing/2014/main" id="{9FC372FD-2502-EF44-BB9E-80C8E553D684}"/>
              </a:ext>
            </a:extLst>
          </p:cNvPr>
          <p:cNvSpPr>
            <a:spLocks noChangeArrowheads="1"/>
          </p:cNvSpPr>
          <p:nvPr/>
        </p:nvSpPr>
        <p:spPr bwMode="auto">
          <a:xfrm>
            <a:off x="1" y="685048"/>
            <a:ext cx="121920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500" b="1" dirty="0">
                <a:solidFill>
                  <a:srgbClr val="0070C0"/>
                </a:solidFill>
                <a:latin typeface="Comic Sans MS" panose="030F0902030302020204" pitchFamily="66" charset="0"/>
                <a:cs typeface="Times New Roman" panose="02020603050405020304" pitchFamily="18" charset="0"/>
              </a:rPr>
              <a:t>Create multi-clause sentences with subordinate</a:t>
            </a:r>
            <a:br>
              <a:rPr lang="en-GB" altLang="en-US" sz="2500" b="1" dirty="0">
                <a:solidFill>
                  <a:srgbClr val="0070C0"/>
                </a:solidFill>
                <a:latin typeface="Comic Sans MS" panose="030F0902030302020204" pitchFamily="66" charset="0"/>
                <a:cs typeface="Times New Roman" panose="02020603050405020304" pitchFamily="18" charset="0"/>
              </a:rPr>
            </a:br>
            <a:r>
              <a:rPr lang="en-GB" altLang="en-US" sz="2500" b="1" dirty="0">
                <a:solidFill>
                  <a:srgbClr val="0070C0"/>
                </a:solidFill>
                <a:latin typeface="Comic Sans MS" panose="030F0902030302020204" pitchFamily="66" charset="0"/>
                <a:cs typeface="Times New Roman" panose="02020603050405020304" pitchFamily="18" charset="0"/>
              </a:rPr>
              <a:t>clauses using the following examples:</a:t>
            </a:r>
          </a:p>
        </p:txBody>
      </p:sp>
      <p:sp>
        <p:nvSpPr>
          <p:cNvPr id="8" name="Text Box 3">
            <a:extLst>
              <a:ext uri="{FF2B5EF4-FFF2-40B4-BE49-F238E27FC236}">
                <a16:creationId xmlns:a16="http://schemas.microsoft.com/office/drawing/2014/main" id="{45EF1DE6-7511-CE45-BC6E-4F654069E787}"/>
              </a:ext>
            </a:extLst>
          </p:cNvPr>
          <p:cNvSpPr txBox="1">
            <a:spLocks noChangeArrowheads="1"/>
          </p:cNvSpPr>
          <p:nvPr/>
        </p:nvSpPr>
        <p:spPr bwMode="auto">
          <a:xfrm>
            <a:off x="391886" y="5691482"/>
            <a:ext cx="11350172" cy="481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GB" altLang="en-US" dirty="0">
                <a:solidFill>
                  <a:srgbClr val="0070C0"/>
                </a:solidFill>
                <a:latin typeface="Comic Sans MS" panose="030F0902030302020204" pitchFamily="66" charset="0"/>
              </a:rPr>
              <a:t>Remember to change any words to make your sentences make sense.</a:t>
            </a:r>
          </a:p>
        </p:txBody>
      </p:sp>
      <p:sp>
        <p:nvSpPr>
          <p:cNvPr id="9" name="Rectangle 4">
            <a:extLst>
              <a:ext uri="{FF2B5EF4-FFF2-40B4-BE49-F238E27FC236}">
                <a16:creationId xmlns:a16="http://schemas.microsoft.com/office/drawing/2014/main" id="{BD3C8C10-8F3A-BA4D-A840-2D81F621AD13}"/>
              </a:ext>
            </a:extLst>
          </p:cNvPr>
          <p:cNvSpPr>
            <a:spLocks noChangeArrowheads="1"/>
          </p:cNvSpPr>
          <p:nvPr/>
        </p:nvSpPr>
        <p:spPr bwMode="auto">
          <a:xfrm>
            <a:off x="1475335" y="1835500"/>
            <a:ext cx="8974951" cy="3597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500"/>
              </a:spcBef>
            </a:pPr>
            <a:r>
              <a:rPr lang="en-GB" altLang="en-US" dirty="0">
                <a:solidFill>
                  <a:srgbClr val="414042"/>
                </a:solidFill>
                <a:latin typeface="Comic Sans MS" panose="030F0902030302020204" pitchFamily="66" charset="0"/>
              </a:rPr>
              <a:t>The blind man clung close to me. He held me in an iron fist. </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He leaned almost more of his weight than I could carry.</a:t>
            </a:r>
          </a:p>
          <a:p>
            <a:pPr>
              <a:spcBef>
                <a:spcPts val="1500"/>
              </a:spcBef>
            </a:pPr>
            <a:r>
              <a:rPr lang="en-GB" altLang="en-US" dirty="0">
                <a:solidFill>
                  <a:srgbClr val="414042"/>
                </a:solidFill>
                <a:latin typeface="Comic Sans MS" panose="030F0902030302020204" pitchFamily="66" charset="0"/>
              </a:rPr>
              <a:t>I opened the parlour door. It creaked on its hinges. </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I cried out the words he had ordered.</a:t>
            </a:r>
          </a:p>
          <a:p>
            <a:pPr>
              <a:spcBef>
                <a:spcPts val="1500"/>
              </a:spcBef>
            </a:pPr>
            <a:r>
              <a:rPr lang="en-GB" altLang="en-US" dirty="0">
                <a:solidFill>
                  <a:srgbClr val="414042"/>
                </a:solidFill>
                <a:latin typeface="Comic Sans MS" panose="030F0902030302020204" pitchFamily="66" charset="0"/>
              </a:rPr>
              <a:t>I was so terrified of the blind beggar. I forgot my terror</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of the captain. I began to obey him at once.</a:t>
            </a:r>
          </a:p>
          <a:p>
            <a:pPr>
              <a:spcBef>
                <a:spcPts val="1500"/>
              </a:spcBef>
            </a:pPr>
            <a:r>
              <a:rPr lang="en-GB" altLang="en-US" dirty="0">
                <a:solidFill>
                  <a:srgbClr val="414042"/>
                </a:solidFill>
                <a:latin typeface="Comic Sans MS" panose="030F0902030302020204" pitchFamily="66" charset="0"/>
              </a:rPr>
              <a:t>I saw him pass something from his hand to the captain’s. He opened</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his hand to reveal the Black Spot. His hand closed upon it instantly.</a:t>
            </a:r>
          </a:p>
          <a:p>
            <a:pPr>
              <a:spcBef>
                <a:spcPts val="1500"/>
              </a:spcBef>
            </a:pPr>
            <a:r>
              <a:rPr lang="en-GB" altLang="en-US" dirty="0">
                <a:solidFill>
                  <a:srgbClr val="414042"/>
                </a:solidFill>
                <a:latin typeface="Comic Sans MS" panose="030F0902030302020204" pitchFamily="66" charset="0"/>
              </a:rPr>
              <a:t>He reeled. He put his hand to his throat. He stood swaying. He fell face</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foremost to the floor.</a:t>
            </a:r>
          </a:p>
        </p:txBody>
      </p:sp>
      <p:sp>
        <p:nvSpPr>
          <p:cNvPr id="2" name="TextBox 1">
            <a:extLst>
              <a:ext uri="{FF2B5EF4-FFF2-40B4-BE49-F238E27FC236}">
                <a16:creationId xmlns:a16="http://schemas.microsoft.com/office/drawing/2014/main" id="{6DC4F011-ABE1-A5BF-2AB7-5C067754280D}"/>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76</a:t>
            </a:r>
            <a:endParaRPr lang="en-GB" sz="1200" dirty="0"/>
          </a:p>
        </p:txBody>
      </p:sp>
    </p:spTree>
    <p:extLst>
      <p:ext uri="{BB962C8B-B14F-4D97-AF65-F5344CB8AC3E}">
        <p14:creationId xmlns:p14="http://schemas.microsoft.com/office/powerpoint/2010/main" val="14010025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FC372FD-2502-EF44-BB9E-80C8E553D684}"/>
              </a:ext>
            </a:extLst>
          </p:cNvPr>
          <p:cNvSpPr>
            <a:spLocks noChangeArrowheads="1"/>
          </p:cNvSpPr>
          <p:nvPr/>
        </p:nvSpPr>
        <p:spPr bwMode="auto">
          <a:xfrm>
            <a:off x="1" y="685048"/>
            <a:ext cx="121920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500" b="1">
                <a:solidFill>
                  <a:srgbClr val="0070C0"/>
                </a:solidFill>
                <a:latin typeface="Comic Sans MS" panose="030F0902030302020204" pitchFamily="66" charset="0"/>
                <a:cs typeface="Times New Roman" panose="02020603050405020304" pitchFamily="18" charset="0"/>
              </a:rPr>
              <a:t>Create multi-clause </a:t>
            </a:r>
            <a:r>
              <a:rPr lang="en-GB" altLang="en-US" sz="2500" b="1" dirty="0">
                <a:solidFill>
                  <a:srgbClr val="0070C0"/>
                </a:solidFill>
                <a:latin typeface="Comic Sans MS" panose="030F0902030302020204" pitchFamily="66" charset="0"/>
                <a:cs typeface="Times New Roman" panose="02020603050405020304" pitchFamily="18" charset="0"/>
              </a:rPr>
              <a:t>sentences with subordinate</a:t>
            </a:r>
            <a:br>
              <a:rPr lang="en-GB" altLang="en-US" sz="2500" b="1" dirty="0">
                <a:solidFill>
                  <a:srgbClr val="0070C0"/>
                </a:solidFill>
                <a:latin typeface="Comic Sans MS" panose="030F0902030302020204" pitchFamily="66" charset="0"/>
                <a:cs typeface="Times New Roman" panose="02020603050405020304" pitchFamily="18" charset="0"/>
              </a:rPr>
            </a:br>
            <a:r>
              <a:rPr lang="en-GB" altLang="en-US" sz="2500" b="1" dirty="0">
                <a:solidFill>
                  <a:srgbClr val="0070C0"/>
                </a:solidFill>
                <a:latin typeface="Comic Sans MS" panose="030F0902030302020204" pitchFamily="66" charset="0"/>
                <a:cs typeface="Times New Roman" panose="02020603050405020304" pitchFamily="18" charset="0"/>
              </a:rPr>
              <a:t>clauses using the following examples:</a:t>
            </a:r>
          </a:p>
        </p:txBody>
      </p:sp>
      <p:sp>
        <p:nvSpPr>
          <p:cNvPr id="9" name="Rectangle 4">
            <a:extLst>
              <a:ext uri="{FF2B5EF4-FFF2-40B4-BE49-F238E27FC236}">
                <a16:creationId xmlns:a16="http://schemas.microsoft.com/office/drawing/2014/main" id="{BD3C8C10-8F3A-BA4D-A840-2D81F621AD13}"/>
              </a:ext>
            </a:extLst>
          </p:cNvPr>
          <p:cNvSpPr>
            <a:spLocks noChangeArrowheads="1"/>
          </p:cNvSpPr>
          <p:nvPr/>
        </p:nvSpPr>
        <p:spPr bwMode="auto">
          <a:xfrm>
            <a:off x="1475335" y="1925478"/>
            <a:ext cx="8974951" cy="3865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2000"/>
              </a:spcBef>
            </a:pPr>
            <a:r>
              <a:rPr lang="en-GB" altLang="en-US" dirty="0">
                <a:solidFill>
                  <a:srgbClr val="414042"/>
                </a:solidFill>
                <a:latin typeface="Comic Sans MS" panose="030F0902030302020204" pitchFamily="66" charset="0"/>
              </a:rPr>
              <a:t>Holding me in an iron fist, the blind man clung close to me and </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leaned almost more of his weight than I could carry.</a:t>
            </a:r>
          </a:p>
          <a:p>
            <a:pPr>
              <a:spcBef>
                <a:spcPts val="2000"/>
              </a:spcBef>
            </a:pPr>
            <a:r>
              <a:rPr lang="en-GB" altLang="en-US" dirty="0">
                <a:solidFill>
                  <a:srgbClr val="414042"/>
                </a:solidFill>
                <a:latin typeface="Comic Sans MS" panose="030F0902030302020204" pitchFamily="66" charset="0"/>
              </a:rPr>
              <a:t>I opened the parlour door which creaked on its hinges, then </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I cried out the words he had ordered.</a:t>
            </a:r>
          </a:p>
          <a:p>
            <a:pPr>
              <a:spcBef>
                <a:spcPts val="2000"/>
              </a:spcBef>
            </a:pPr>
            <a:r>
              <a:rPr lang="en-GB" altLang="en-US" dirty="0">
                <a:solidFill>
                  <a:srgbClr val="414042"/>
                </a:solidFill>
                <a:latin typeface="Comic Sans MS" panose="030F0902030302020204" pitchFamily="66" charset="0"/>
              </a:rPr>
              <a:t>I was so terrified of the blind beggar that I forgot my terror</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of the captain and began to obey him at once.</a:t>
            </a:r>
          </a:p>
          <a:p>
            <a:pPr>
              <a:spcBef>
                <a:spcPts val="2000"/>
              </a:spcBef>
            </a:pPr>
            <a:r>
              <a:rPr lang="en-GB" altLang="en-US" dirty="0">
                <a:solidFill>
                  <a:srgbClr val="414042"/>
                </a:solidFill>
                <a:latin typeface="Comic Sans MS" panose="030F0902030302020204" pitchFamily="66" charset="0"/>
              </a:rPr>
              <a:t>I saw him pass something from his hand to the captain’s who opened</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his hand to reveal the Black Spot and his hand closed upon it instantly.</a:t>
            </a:r>
          </a:p>
          <a:p>
            <a:pPr>
              <a:spcBef>
                <a:spcPts val="2000"/>
              </a:spcBef>
            </a:pPr>
            <a:r>
              <a:rPr lang="en-GB" altLang="en-US" dirty="0">
                <a:solidFill>
                  <a:srgbClr val="414042"/>
                </a:solidFill>
                <a:latin typeface="Comic Sans MS" panose="030F0902030302020204" pitchFamily="66" charset="0"/>
              </a:rPr>
              <a:t>Putting his hand to his throat, he reeled and stood swaying before</a:t>
            </a:r>
            <a:br>
              <a:rPr lang="en-GB" altLang="en-US" dirty="0">
                <a:solidFill>
                  <a:srgbClr val="414042"/>
                </a:solidFill>
                <a:latin typeface="Comic Sans MS" panose="030F0902030302020204" pitchFamily="66" charset="0"/>
              </a:rPr>
            </a:br>
            <a:r>
              <a:rPr lang="en-GB" altLang="en-US" dirty="0">
                <a:solidFill>
                  <a:srgbClr val="414042"/>
                </a:solidFill>
                <a:latin typeface="Comic Sans MS" panose="030F0902030302020204" pitchFamily="66" charset="0"/>
              </a:rPr>
              <a:t>falling face foremost to the floor.</a:t>
            </a:r>
          </a:p>
        </p:txBody>
      </p:sp>
      <p:pic>
        <p:nvPicPr>
          <p:cNvPr id="6" name="Picture 5" descr="A picture containing text, mammal&#10;&#10;Description automatically generated">
            <a:extLst>
              <a:ext uri="{FF2B5EF4-FFF2-40B4-BE49-F238E27FC236}">
                <a16:creationId xmlns:a16="http://schemas.microsoft.com/office/drawing/2014/main" id="{D116998D-33E1-6041-8BE0-A7464CF8CD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42802" y="1425242"/>
            <a:ext cx="2835887" cy="2835887"/>
          </a:xfrm>
          <a:prstGeom prst="ellipse">
            <a:avLst/>
          </a:prstGeom>
        </p:spPr>
      </p:pic>
      <p:sp>
        <p:nvSpPr>
          <p:cNvPr id="2" name="TextBox 1">
            <a:extLst>
              <a:ext uri="{FF2B5EF4-FFF2-40B4-BE49-F238E27FC236}">
                <a16:creationId xmlns:a16="http://schemas.microsoft.com/office/drawing/2014/main" id="{BABEF263-B263-BA1F-B2B3-4A6791047D77}"/>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77</a:t>
            </a:r>
            <a:endParaRPr lang="en-GB" sz="1200" dirty="0"/>
          </a:p>
        </p:txBody>
      </p:sp>
    </p:spTree>
    <p:extLst>
      <p:ext uri="{BB962C8B-B14F-4D97-AF65-F5344CB8AC3E}">
        <p14:creationId xmlns:p14="http://schemas.microsoft.com/office/powerpoint/2010/main" val="33935208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28">
            <a:extLst>
              <a:ext uri="{FF2B5EF4-FFF2-40B4-BE49-F238E27FC236}">
                <a16:creationId xmlns:a16="http://schemas.microsoft.com/office/drawing/2014/main" id="{C58F0187-E66C-B940-A1EE-ED5FF3C973E5}"/>
              </a:ext>
            </a:extLst>
          </p:cNvPr>
          <p:cNvGraphicFramePr>
            <a:graphicFrameLocks noGrp="1"/>
          </p:cNvGraphicFramePr>
          <p:nvPr>
            <p:extLst>
              <p:ext uri="{D42A27DB-BD31-4B8C-83A1-F6EECF244321}">
                <p14:modId xmlns:p14="http://schemas.microsoft.com/office/powerpoint/2010/main" val="2718298383"/>
              </p:ext>
            </p:extLst>
          </p:nvPr>
        </p:nvGraphicFramePr>
        <p:xfrm>
          <a:off x="791456" y="1844168"/>
          <a:ext cx="10557862" cy="4310746"/>
        </p:xfrm>
        <a:graphic>
          <a:graphicData uri="http://schemas.openxmlformats.org/drawingml/2006/table">
            <a:tbl>
              <a:tblPr/>
              <a:tblGrid>
                <a:gridCol w="10557862">
                  <a:extLst>
                    <a:ext uri="{9D8B030D-6E8A-4147-A177-3AD203B41FA5}">
                      <a16:colId xmlns:a16="http://schemas.microsoft.com/office/drawing/2014/main" val="946737996"/>
                    </a:ext>
                  </a:extLst>
                </a:gridCol>
              </a:tblGrid>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The blind man clung close to me</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7F3"/>
                    </a:solidFill>
                  </a:tcPr>
                </a:tc>
                <a:extLst>
                  <a:ext uri="{0D108BD9-81ED-4DB2-BD59-A6C34878D82A}">
                    <a16:rowId xmlns:a16="http://schemas.microsoft.com/office/drawing/2014/main" val="2916122832"/>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holding me in one iron fist</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7F3"/>
                    </a:solidFill>
                  </a:tcPr>
                </a:tc>
                <a:extLst>
                  <a:ext uri="{0D108BD9-81ED-4DB2-BD59-A6C34878D82A}">
                    <a16:rowId xmlns:a16="http://schemas.microsoft.com/office/drawing/2014/main" val="604552730"/>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leaning almost more of his weight on me than I could carry</a:t>
                      </a:r>
                      <a:r>
                        <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rPr>
                        <a:t>.</a:t>
                      </a: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7F3"/>
                    </a:solidFill>
                  </a:tcPr>
                </a:tc>
                <a:extLst>
                  <a:ext uri="{0D108BD9-81ED-4DB2-BD59-A6C34878D82A}">
                    <a16:rowId xmlns:a16="http://schemas.microsoft.com/office/drawing/2014/main" val="396179910"/>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Between this and that</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8D1"/>
                    </a:solidFill>
                  </a:tcPr>
                </a:tc>
                <a:extLst>
                  <a:ext uri="{0D108BD9-81ED-4DB2-BD59-A6C34878D82A}">
                    <a16:rowId xmlns:a16="http://schemas.microsoft.com/office/drawing/2014/main" val="1425526035"/>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was so terrified of the blind beggar</a:t>
                      </a: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8D1"/>
                    </a:solidFill>
                  </a:tcPr>
                </a:tc>
                <a:extLst>
                  <a:ext uri="{0D108BD9-81ED-4DB2-BD59-A6C34878D82A}">
                    <a16:rowId xmlns:a16="http://schemas.microsoft.com/office/drawing/2014/main" val="378891361"/>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that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forgot my terror of the captain. </a:t>
                      </a: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E8D1"/>
                    </a:solidFill>
                  </a:tcPr>
                </a:tc>
                <a:extLst>
                  <a:ext uri="{0D108BD9-81ED-4DB2-BD59-A6C34878D82A}">
                    <a16:rowId xmlns:a16="http://schemas.microsoft.com/office/drawing/2014/main" val="158896312"/>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As</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opened the parlour door</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FFCD"/>
                    </a:solidFill>
                  </a:tcPr>
                </a:tc>
                <a:extLst>
                  <a:ext uri="{0D108BD9-81ED-4DB2-BD59-A6C34878D82A}">
                    <a16:rowId xmlns:a16="http://schemas.microsoft.com/office/drawing/2014/main" val="3899633739"/>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cried out the words that he had ordered in a trembling voice.  </a:t>
                      </a: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FFCD"/>
                    </a:solidFill>
                  </a:tcPr>
                </a:tc>
                <a:extLst>
                  <a:ext uri="{0D108BD9-81ED-4DB2-BD59-A6C34878D82A}">
                    <a16:rowId xmlns:a16="http://schemas.microsoft.com/office/drawing/2014/main" val="3759606972"/>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The poor captain raised his eyes</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5FFE5"/>
                    </a:solidFill>
                  </a:tcPr>
                </a:tc>
                <a:extLst>
                  <a:ext uri="{0D108BD9-81ED-4DB2-BD59-A6C34878D82A}">
                    <a16:rowId xmlns:a16="http://schemas.microsoft.com/office/drawing/2014/main" val="3190778180"/>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the rum went out of him</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5FFE5"/>
                    </a:solidFill>
                  </a:tcPr>
                </a:tc>
                <a:extLst>
                  <a:ext uri="{0D108BD9-81ED-4DB2-BD59-A6C34878D82A}">
                    <a16:rowId xmlns:a16="http://schemas.microsoft.com/office/drawing/2014/main" val="2713555524"/>
                  </a:ext>
                </a:extLst>
              </a:tr>
              <a:tr h="3918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left him staring sober. </a:t>
                      </a:r>
                    </a:p>
                  </a:txBody>
                  <a:tcP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5FFE5"/>
                    </a:solidFill>
                  </a:tcPr>
                </a:tc>
                <a:extLst>
                  <a:ext uri="{0D108BD9-81ED-4DB2-BD59-A6C34878D82A}">
                    <a16:rowId xmlns:a16="http://schemas.microsoft.com/office/drawing/2014/main" val="3322091809"/>
                  </a:ext>
                </a:extLst>
              </a:tr>
            </a:tbl>
          </a:graphicData>
        </a:graphic>
      </p:graphicFrame>
      <p:sp>
        <p:nvSpPr>
          <p:cNvPr id="7" name="Text Box 30">
            <a:extLst>
              <a:ext uri="{FF2B5EF4-FFF2-40B4-BE49-F238E27FC236}">
                <a16:creationId xmlns:a16="http://schemas.microsoft.com/office/drawing/2014/main" id="{AD03A178-140E-0542-9492-FCB143A3EAF0}"/>
              </a:ext>
            </a:extLst>
          </p:cNvPr>
          <p:cNvSpPr txBox="1">
            <a:spLocks noChangeArrowheads="1"/>
          </p:cNvSpPr>
          <p:nvPr/>
        </p:nvSpPr>
        <p:spPr bwMode="auto">
          <a:xfrm>
            <a:off x="888788" y="1054341"/>
            <a:ext cx="102684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414042"/>
                </a:solidFill>
                <a:latin typeface="Comic Sans MS" panose="030F0902030302020204" pitchFamily="66" charset="0"/>
              </a:rPr>
              <a:t>Each of you has a fragment of the sentence and needs to find their ‘family’ – the people who have the other parts of the sentence.</a:t>
            </a:r>
          </a:p>
        </p:txBody>
      </p:sp>
      <p:sp>
        <p:nvSpPr>
          <p:cNvPr id="8" name="Rectangle 2">
            <a:extLst>
              <a:ext uri="{FF2B5EF4-FFF2-40B4-BE49-F238E27FC236}">
                <a16:creationId xmlns:a16="http://schemas.microsoft.com/office/drawing/2014/main" id="{FB8C8F72-D56B-7E48-9F8F-EAFB78EE8129}"/>
              </a:ext>
            </a:extLst>
          </p:cNvPr>
          <p:cNvSpPr>
            <a:spLocks noChangeArrowheads="1"/>
          </p:cNvSpPr>
          <p:nvPr/>
        </p:nvSpPr>
        <p:spPr bwMode="auto">
          <a:xfrm>
            <a:off x="1" y="577287"/>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2500" b="1" dirty="0">
                <a:solidFill>
                  <a:srgbClr val="0070C0"/>
                </a:solidFill>
                <a:latin typeface="Comic Sans MS" panose="030F0902030302020204" pitchFamily="66" charset="0"/>
                <a:cs typeface="Times New Roman" panose="02020603050405020304" pitchFamily="18" charset="0"/>
              </a:rPr>
              <a:t>Find Your Family Game</a:t>
            </a:r>
          </a:p>
        </p:txBody>
      </p:sp>
      <p:pic>
        <p:nvPicPr>
          <p:cNvPr id="10" name="Picture 9" descr="Icon&#10;&#10;Description automatically generated">
            <a:extLst>
              <a:ext uri="{FF2B5EF4-FFF2-40B4-BE49-F238E27FC236}">
                <a16:creationId xmlns:a16="http://schemas.microsoft.com/office/drawing/2014/main" id="{5F813426-7DAB-2B44-9EF6-00D22CAB4A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950" y="1562458"/>
            <a:ext cx="349936" cy="209962"/>
          </a:xfrm>
          <a:prstGeom prst="rect">
            <a:avLst/>
          </a:prstGeom>
        </p:spPr>
      </p:pic>
      <p:sp>
        <p:nvSpPr>
          <p:cNvPr id="2" name="TextBox 1">
            <a:extLst>
              <a:ext uri="{FF2B5EF4-FFF2-40B4-BE49-F238E27FC236}">
                <a16:creationId xmlns:a16="http://schemas.microsoft.com/office/drawing/2014/main" id="{813FCF0C-7349-3980-F997-78A50C926DD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78</a:t>
            </a:r>
            <a:endParaRPr lang="en-GB" sz="1200" dirty="0"/>
          </a:p>
        </p:txBody>
      </p:sp>
    </p:spTree>
    <p:extLst>
      <p:ext uri="{BB962C8B-B14F-4D97-AF65-F5344CB8AC3E}">
        <p14:creationId xmlns:p14="http://schemas.microsoft.com/office/powerpoint/2010/main" val="19802120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4">
            <a:extLst>
              <a:ext uri="{FF2B5EF4-FFF2-40B4-BE49-F238E27FC236}">
                <a16:creationId xmlns:a16="http://schemas.microsoft.com/office/drawing/2014/main" id="{19BA7CA8-6694-534A-819C-D0AEF1CEBC5E}"/>
              </a:ext>
            </a:extLst>
          </p:cNvPr>
          <p:cNvGraphicFramePr>
            <a:graphicFrameLocks noGrp="1"/>
          </p:cNvGraphicFramePr>
          <p:nvPr>
            <p:extLst>
              <p:ext uri="{D42A27DB-BD31-4B8C-83A1-F6EECF244321}">
                <p14:modId xmlns:p14="http://schemas.microsoft.com/office/powerpoint/2010/main" val="1699052148"/>
              </p:ext>
            </p:extLst>
          </p:nvPr>
        </p:nvGraphicFramePr>
        <p:xfrm>
          <a:off x="817069" y="1634535"/>
          <a:ext cx="10557862" cy="3537654"/>
        </p:xfrm>
        <a:graphic>
          <a:graphicData uri="http://schemas.openxmlformats.org/drawingml/2006/table">
            <a:tbl>
              <a:tblPr/>
              <a:tblGrid>
                <a:gridCol w="10557862">
                  <a:extLst>
                    <a:ext uri="{9D8B030D-6E8A-4147-A177-3AD203B41FA5}">
                      <a16:colId xmlns:a16="http://schemas.microsoft.com/office/drawing/2014/main" val="2356526003"/>
                    </a:ext>
                  </a:extLst>
                </a:gridCol>
              </a:tblGrid>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We both obeyed him to the letter </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7FFFF"/>
                    </a:solidFill>
                  </a:tcPr>
                </a:tc>
                <a:extLst>
                  <a:ext uri="{0D108BD9-81ED-4DB2-BD59-A6C34878D82A}">
                    <a16:rowId xmlns:a16="http://schemas.microsoft.com/office/drawing/2014/main" val="955628096"/>
                  </a:ext>
                </a:extLst>
              </a:tr>
              <a:tr h="42863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I saw him pass something from the hollow of his hand into the palm of the captain’s</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7FFFF"/>
                    </a:solidFill>
                  </a:tcPr>
                </a:tc>
                <a:extLst>
                  <a:ext uri="{0D108BD9-81ED-4DB2-BD59-A6C34878D82A}">
                    <a16:rowId xmlns:a16="http://schemas.microsoft.com/office/drawing/2014/main" val="4039298820"/>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which</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closed upon it instantly.</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7FFFF"/>
                    </a:solidFill>
                  </a:tcPr>
                </a:tc>
                <a:extLst>
                  <a:ext uri="{0D108BD9-81ED-4DB2-BD59-A6C34878D82A}">
                    <a16:rowId xmlns:a16="http://schemas.microsoft.com/office/drawing/2014/main" val="1600904392"/>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With incredible accuracy and nimbleness</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BF5FF"/>
                    </a:solidFill>
                  </a:tcPr>
                </a:tc>
                <a:extLst>
                  <a:ext uri="{0D108BD9-81ED-4DB2-BD59-A6C34878D82A}">
                    <a16:rowId xmlns:a16="http://schemas.microsoft.com/office/drawing/2014/main" val="1357241220"/>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he skipped out of the parlour and into the road</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BF5FF"/>
                    </a:solidFill>
                  </a:tcPr>
                </a:tc>
                <a:extLst>
                  <a:ext uri="{0D108BD9-81ED-4DB2-BD59-A6C34878D82A}">
                    <a16:rowId xmlns:a16="http://schemas.microsoft.com/office/drawing/2014/main" val="3876224350"/>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where</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I could hear his stick go tap-tap-tapping into the distance.  </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EBF5FF"/>
                    </a:solidFill>
                  </a:tcPr>
                </a:tc>
                <a:extLst>
                  <a:ext uri="{0D108BD9-81ED-4DB2-BD59-A6C34878D82A}">
                    <a16:rowId xmlns:a16="http://schemas.microsoft.com/office/drawing/2014/main" val="3719303841"/>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released his wrist </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0E1FF"/>
                    </a:solidFill>
                  </a:tcPr>
                </a:tc>
                <a:extLst>
                  <a:ext uri="{0D108BD9-81ED-4DB2-BD59-A6C34878D82A}">
                    <a16:rowId xmlns:a16="http://schemas.microsoft.com/office/drawing/2014/main" val="188879247"/>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he drew in his hand</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0E1FF"/>
                    </a:solidFill>
                  </a:tcPr>
                </a:tc>
                <a:extLst>
                  <a:ext uri="{0D108BD9-81ED-4DB2-BD59-A6C34878D82A}">
                    <a16:rowId xmlns:a16="http://schemas.microsoft.com/office/drawing/2014/main" val="464943002"/>
                  </a:ext>
                </a:extLst>
              </a:tr>
              <a:tr h="38862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 looked sharply into the palm.</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0E1FF"/>
                    </a:solidFill>
                  </a:tcPr>
                </a:tc>
                <a:extLst>
                  <a:ext uri="{0D108BD9-81ED-4DB2-BD59-A6C34878D82A}">
                    <a16:rowId xmlns:a16="http://schemas.microsoft.com/office/drawing/2014/main" val="1261614226"/>
                  </a:ext>
                </a:extLst>
              </a:tr>
            </a:tbl>
          </a:graphicData>
        </a:graphic>
      </p:graphicFrame>
      <p:pic>
        <p:nvPicPr>
          <p:cNvPr id="9" name="Picture 8" descr="Icon&#10;&#10;Description automatically generated">
            <a:extLst>
              <a:ext uri="{FF2B5EF4-FFF2-40B4-BE49-F238E27FC236}">
                <a16:creationId xmlns:a16="http://schemas.microsoft.com/office/drawing/2014/main" id="{F58E18AF-0B54-7C40-BD3E-C490B2B12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15768" y="1336953"/>
            <a:ext cx="349936" cy="209962"/>
          </a:xfrm>
          <a:prstGeom prst="rect">
            <a:avLst/>
          </a:prstGeom>
        </p:spPr>
      </p:pic>
      <p:sp>
        <p:nvSpPr>
          <p:cNvPr id="2" name="TextBox 1">
            <a:extLst>
              <a:ext uri="{FF2B5EF4-FFF2-40B4-BE49-F238E27FC236}">
                <a16:creationId xmlns:a16="http://schemas.microsoft.com/office/drawing/2014/main" id="{3F27CEE4-FCA0-0355-7A56-B3CAA9568F9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79</a:t>
            </a:r>
            <a:endParaRPr lang="en-GB" sz="1200" dirty="0"/>
          </a:p>
        </p:txBody>
      </p:sp>
    </p:spTree>
    <p:extLst>
      <p:ext uri="{BB962C8B-B14F-4D97-AF65-F5344CB8AC3E}">
        <p14:creationId xmlns:p14="http://schemas.microsoft.com/office/powerpoint/2010/main" val="884448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dirty="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dirty="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000818" y="729206"/>
            <a:ext cx="6367398"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None/>
            </a:pPr>
            <a:r>
              <a:rPr lang="en-US" altLang="en-US" sz="150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section of the text is encountered.</a:t>
            </a:r>
          </a:p>
          <a:p>
            <a:pPr indent="0">
              <a:spcBef>
                <a:spcPts val="1000"/>
              </a:spcBef>
              <a:buNone/>
            </a:pPr>
            <a:r>
              <a:rPr lang="en-US" altLang="en-US" sz="1500" dirty="0">
                <a:solidFill>
                  <a:srgbClr val="414042"/>
                </a:solidFill>
                <a:ea typeface="Microsoft YaHei" panose="020B0503020204020204" pitchFamily="34" charset="-122"/>
              </a:rPr>
              <a:t>There are many opportunities for the teaching of reading and writing skills based on different narrative approaches within the context of this classic story. </a:t>
            </a:r>
          </a:p>
          <a:p>
            <a:pPr indent="0">
              <a:spcBef>
                <a:spcPts val="1000"/>
              </a:spcBef>
              <a:buNone/>
            </a:pPr>
            <a:r>
              <a:rPr lang="en-US" altLang="en-US" sz="150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1000"/>
              </a:spcBef>
              <a:buNone/>
            </a:pPr>
            <a:r>
              <a:rPr lang="en-US" altLang="en-US" sz="15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000"/>
              </a:spcBef>
              <a:buNone/>
            </a:pPr>
            <a:r>
              <a:rPr lang="en-US" altLang="en-US" sz="1500" dirty="0">
                <a:solidFill>
                  <a:srgbClr val="414042"/>
                </a:solidFill>
                <a:ea typeface="Microsoft YaHei" panose="020B0503020204020204" pitchFamily="34" charset="-122"/>
              </a:rPr>
              <a:t>The opportunity to teach narrative writing focuses on writing an adventure story with a pirate theme and is based on </a:t>
            </a:r>
            <a:r>
              <a:rPr lang="en-US" altLang="en-US" sz="1500" i="1" dirty="0">
                <a:solidFill>
                  <a:srgbClr val="414042"/>
                </a:solidFill>
                <a:ea typeface="Microsoft YaHei" panose="020B0503020204020204" pitchFamily="34" charset="-122"/>
              </a:rPr>
              <a:t>Treasure Island</a:t>
            </a:r>
            <a:r>
              <a:rPr lang="en-US" altLang="en-US" sz="1500" dirty="0">
                <a:solidFill>
                  <a:srgbClr val="414042"/>
                </a:solidFill>
                <a:ea typeface="Microsoft YaHei" panose="020B0503020204020204" pitchFamily="34" charset="-122"/>
              </a:rPr>
              <a:t>  by Robert Louis Stevenson, published in 1883. It also includes a possible modelled write for the teacher to use in the classroom.</a:t>
            </a:r>
          </a:p>
          <a:p>
            <a:pPr indent="0">
              <a:spcBef>
                <a:spcPts val="1000"/>
              </a:spcBef>
              <a:buNone/>
            </a:pPr>
            <a:r>
              <a:rPr lang="en-US" altLang="en-US" sz="15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
        <p:nvSpPr>
          <p:cNvPr id="2" name="TextBox 1">
            <a:extLst>
              <a:ext uri="{FF2B5EF4-FFF2-40B4-BE49-F238E27FC236}">
                <a16:creationId xmlns:a16="http://schemas.microsoft.com/office/drawing/2014/main" id="{2A1F9428-3B00-FD69-852E-B52DE53634D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a:t>
            </a:r>
            <a:endParaRPr lang="en-GB" sz="1200" dirty="0"/>
          </a:p>
        </p:txBody>
      </p:sp>
    </p:spTree>
    <p:extLst>
      <p:ext uri="{BB962C8B-B14F-4D97-AF65-F5344CB8AC3E}">
        <p14:creationId xmlns:p14="http://schemas.microsoft.com/office/powerpoint/2010/main" val="16004900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B28F62A7-D9AD-474D-963F-E23D8D7F754A}"/>
              </a:ext>
            </a:extLst>
          </p:cNvPr>
          <p:cNvGraphicFramePr>
            <a:graphicFrameLocks noGrp="1"/>
          </p:cNvGraphicFramePr>
          <p:nvPr>
            <p:extLst>
              <p:ext uri="{D42A27DB-BD31-4B8C-83A1-F6EECF244321}">
                <p14:modId xmlns:p14="http://schemas.microsoft.com/office/powerpoint/2010/main" val="3132500956"/>
              </p:ext>
            </p:extLst>
          </p:nvPr>
        </p:nvGraphicFramePr>
        <p:xfrm>
          <a:off x="817069" y="1861259"/>
          <a:ext cx="10557862" cy="3099825"/>
        </p:xfrm>
        <a:graphic>
          <a:graphicData uri="http://schemas.openxmlformats.org/drawingml/2006/table">
            <a:tbl>
              <a:tblPr/>
              <a:tblGrid>
                <a:gridCol w="10557862">
                  <a:extLst>
                    <a:ext uri="{9D8B030D-6E8A-4147-A177-3AD203B41FA5}">
                      <a16:colId xmlns:a16="http://schemas.microsoft.com/office/drawing/2014/main" val="1539182246"/>
                    </a:ext>
                  </a:extLst>
                </a:gridCol>
              </a:tblGrid>
              <a:tr h="39599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Even</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as</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0070C0"/>
                          </a:solidFill>
                          <a:effectLst/>
                          <a:latin typeface="Comic Sans MS" panose="030F0902030302020204" pitchFamily="66" charset="0"/>
                          <a:ea typeface="Calibri" panose="020F0502020204030204" pitchFamily="34" charset="0"/>
                          <a:cs typeface="Times New Roman" panose="02020603050405020304" pitchFamily="18" charset="0"/>
                        </a:rPr>
                        <a:t>he did so</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32919990"/>
                  </a:ext>
                </a:extLst>
              </a:tr>
              <a:tr h="39717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he reeled, put his hand to his throat</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3043120683"/>
                  </a:ext>
                </a:extLst>
              </a:tr>
              <a:tr h="40054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0070C0"/>
                          </a:solidFill>
                          <a:effectLst/>
                          <a:latin typeface="Comic Sans MS" panose="030F0902030302020204" pitchFamily="66" charset="0"/>
                          <a:ea typeface="Calibri" panose="020F0502020204030204" pitchFamily="34" charset="0"/>
                          <a:cs typeface="Times New Roman" panose="02020603050405020304" pitchFamily="18" charset="0"/>
                        </a:rPr>
                        <a:t>fell from his whole height to the floor.</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789558649"/>
                  </a:ext>
                </a:extLst>
              </a:tr>
              <a:tr h="37086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Lately, though, I had begun to pity him</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CC99"/>
                    </a:solidFill>
                  </a:tcPr>
                </a:tc>
                <a:extLst>
                  <a:ext uri="{0D108BD9-81ED-4DB2-BD59-A6C34878D82A}">
                    <a16:rowId xmlns:a16="http://schemas.microsoft.com/office/drawing/2014/main" val="3948969287"/>
                  </a:ext>
                </a:extLst>
              </a:tr>
              <a:tr h="37748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but</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0070C0"/>
                          </a:solidFill>
                          <a:effectLst/>
                          <a:latin typeface="Comic Sans MS" panose="030F0902030302020204" pitchFamily="66" charset="0"/>
                          <a:ea typeface="Calibri" panose="020F0502020204030204" pitchFamily="34" charset="0"/>
                          <a:cs typeface="Times New Roman" panose="02020603050405020304" pitchFamily="18" charset="0"/>
                        </a:rPr>
                        <a:t>as soon as I saw that he was dead</a:t>
                      </a:r>
                      <a:r>
                        <a:rPr kumimoji="0" lang="en-GB" altLang="en-US" sz="1800" b="1"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t>
                      </a:r>
                      <a:endParaRPr kumimoji="0" lang="en-GB" altLang="en-US" sz="1800" b="0" i="0" u="none" strike="noStrike" cap="none" normalizeH="0" baseline="0" dirty="0">
                        <a:ln>
                          <a:noFill/>
                        </a:ln>
                        <a:solidFill>
                          <a:schemeClr val="tx1"/>
                        </a:solidFill>
                        <a:effectLst/>
                        <a:latin typeface="Comic Sans MS" panose="030F0902030302020204" pitchFamily="66" charset="0"/>
                        <a:ea typeface="Calibri" panose="020F0502020204030204" pitchFamily="34" charset="0"/>
                        <a:cs typeface="Times New Roman" panose="02020603050405020304" pitchFamily="18" charset="0"/>
                      </a:endParaRP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CC99"/>
                    </a:solidFill>
                  </a:tcPr>
                </a:tc>
                <a:extLst>
                  <a:ext uri="{0D108BD9-81ED-4DB2-BD59-A6C34878D82A}">
                    <a16:rowId xmlns:a16="http://schemas.microsoft.com/office/drawing/2014/main" val="2917458696"/>
                  </a:ext>
                </a:extLst>
              </a:tr>
              <a:tr h="39599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burst into a flood of tears.   </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solidFill>
                      <a:srgbClr val="FFCC99"/>
                    </a:solidFill>
                  </a:tcPr>
                </a:tc>
                <a:extLst>
                  <a:ext uri="{0D108BD9-81ED-4DB2-BD59-A6C34878D82A}">
                    <a16:rowId xmlns:a16="http://schemas.microsoft.com/office/drawing/2014/main" val="3258784271"/>
                  </a:ext>
                </a:extLst>
              </a:tr>
              <a:tr h="36559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902030302020204" pitchFamily="66" charset="0"/>
                          <a:ea typeface="Calibri" panose="020F0502020204030204" pitchFamily="34" charset="0"/>
                          <a:cs typeface="Times New Roman" panose="02020603050405020304" pitchFamily="18" charset="0"/>
                        </a:rPr>
                        <a:t>I ran to him at once</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noFill/>
                  </a:tcPr>
                </a:tc>
                <a:extLst>
                  <a:ext uri="{0D108BD9-81ED-4DB2-BD59-A6C34878D82A}">
                    <a16:rowId xmlns:a16="http://schemas.microsoft.com/office/drawing/2014/main" val="2137573540"/>
                  </a:ext>
                </a:extLst>
              </a:tr>
              <a:tr h="39599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FF0000"/>
                          </a:solidFill>
                          <a:effectLst/>
                          <a:latin typeface="Comic Sans MS" panose="030F0902030302020204" pitchFamily="66" charset="0"/>
                          <a:ea typeface="Calibri" panose="020F0502020204030204" pitchFamily="34" charset="0"/>
                          <a:cs typeface="Times New Roman" panose="02020603050405020304" pitchFamily="18" charset="0"/>
                        </a:rPr>
                        <a:t>and</a:t>
                      </a:r>
                      <a:r>
                        <a:rPr kumimoji="0" lang="en-GB" altLang="en-US" sz="1800" b="0" i="0" u="none" strike="noStrike" cap="none" normalizeH="0" baseline="0" dirty="0">
                          <a:ln>
                            <a:noFill/>
                          </a:ln>
                          <a:solidFill>
                            <a:srgbClr val="000099"/>
                          </a:solidFill>
                          <a:effectLst/>
                          <a:latin typeface="Comic Sans MS" panose="030F0902030302020204" pitchFamily="66" charset="0"/>
                          <a:ea typeface="Calibri" panose="020F0502020204030204" pitchFamily="34" charset="0"/>
                          <a:cs typeface="Times New Roman" panose="02020603050405020304" pitchFamily="18" charset="0"/>
                        </a:rPr>
                        <a:t> </a:t>
                      </a:r>
                      <a:r>
                        <a:rPr kumimoji="0" lang="en-GB" altLang="en-US" sz="1800" b="0" i="0" u="none" strike="noStrike" cap="none" normalizeH="0" baseline="0" dirty="0">
                          <a:ln>
                            <a:noFill/>
                          </a:ln>
                          <a:solidFill>
                            <a:srgbClr val="0070C0"/>
                          </a:solidFill>
                          <a:effectLst/>
                          <a:latin typeface="Comic Sans MS" panose="030F0902030302020204" pitchFamily="66" charset="0"/>
                          <a:ea typeface="Calibri" panose="020F0502020204030204" pitchFamily="34" charset="0"/>
                          <a:cs typeface="Times New Roman" panose="02020603050405020304" pitchFamily="18" charset="0"/>
                        </a:rPr>
                        <a:t>called my mother.</a:t>
                      </a:r>
                    </a:p>
                  </a:txBody>
                  <a:tcPr anchor="ctr" horzOverflow="overflow">
                    <a:lnL w="12700" cap="flat" cmpd="sng" algn="ctr">
                      <a:solidFill>
                        <a:srgbClr val="414042"/>
                      </a:solidFill>
                      <a:prstDash val="dash"/>
                      <a:round/>
                      <a:headEnd type="none" w="med" len="med"/>
                      <a:tailEnd type="none" w="med" len="med"/>
                    </a:lnL>
                    <a:lnR w="12700" cap="flat" cmpd="sng" algn="ctr">
                      <a:solidFill>
                        <a:srgbClr val="414042"/>
                      </a:solidFill>
                      <a:prstDash val="dash"/>
                      <a:round/>
                      <a:headEnd type="none" w="med" len="med"/>
                      <a:tailEnd type="none" w="med" len="med"/>
                    </a:lnR>
                    <a:lnT w="12700" cap="flat" cmpd="sng" algn="ctr">
                      <a:solidFill>
                        <a:srgbClr val="414042"/>
                      </a:solidFill>
                      <a:prstDash val="dash"/>
                      <a:round/>
                      <a:headEnd type="none" w="med" len="med"/>
                      <a:tailEnd type="none" w="med" len="med"/>
                    </a:lnT>
                    <a:lnB w="12700" cap="flat" cmpd="sng" algn="ctr">
                      <a:solidFill>
                        <a:srgbClr val="414042"/>
                      </a:solidFill>
                      <a:prstDash val="dash"/>
                      <a:round/>
                      <a:headEnd type="none" w="med" len="med"/>
                      <a:tailEnd type="none" w="med" len="med"/>
                    </a:lnB>
                    <a:lnTlToBr>
                      <a:noFill/>
                    </a:lnTlToBr>
                    <a:lnBlToTr>
                      <a:noFill/>
                    </a:lnBlToTr>
                    <a:noFill/>
                  </a:tcPr>
                </a:tc>
                <a:extLst>
                  <a:ext uri="{0D108BD9-81ED-4DB2-BD59-A6C34878D82A}">
                    <a16:rowId xmlns:a16="http://schemas.microsoft.com/office/drawing/2014/main" val="1974701368"/>
                  </a:ext>
                </a:extLst>
              </a:tr>
            </a:tbl>
          </a:graphicData>
        </a:graphic>
      </p:graphicFrame>
      <p:pic>
        <p:nvPicPr>
          <p:cNvPr id="4" name="Picture 3" descr="Icon&#10;&#10;Description automatically generated">
            <a:extLst>
              <a:ext uri="{FF2B5EF4-FFF2-40B4-BE49-F238E27FC236}">
                <a16:creationId xmlns:a16="http://schemas.microsoft.com/office/drawing/2014/main" id="{8A1B153D-C7A2-E34B-BEBC-760D2EEFD0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25707" y="1573873"/>
            <a:ext cx="349936" cy="209962"/>
          </a:xfrm>
          <a:prstGeom prst="rect">
            <a:avLst/>
          </a:prstGeom>
        </p:spPr>
      </p:pic>
      <p:sp>
        <p:nvSpPr>
          <p:cNvPr id="3" name="TextBox 2">
            <a:extLst>
              <a:ext uri="{FF2B5EF4-FFF2-40B4-BE49-F238E27FC236}">
                <a16:creationId xmlns:a16="http://schemas.microsoft.com/office/drawing/2014/main" id="{48A06D2F-BA92-501B-481D-8DE41118CAF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80</a:t>
            </a:r>
            <a:endParaRPr lang="en-GB" sz="1200" dirty="0"/>
          </a:p>
        </p:txBody>
      </p:sp>
    </p:spTree>
    <p:extLst>
      <p:ext uri="{BB962C8B-B14F-4D97-AF65-F5344CB8AC3E}">
        <p14:creationId xmlns:p14="http://schemas.microsoft.com/office/powerpoint/2010/main" val="27622606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10;&#10;Description automatically generated">
            <a:extLst>
              <a:ext uri="{FF2B5EF4-FFF2-40B4-BE49-F238E27FC236}">
                <a16:creationId xmlns:a16="http://schemas.microsoft.com/office/drawing/2014/main" id="{0D2865D7-487C-764E-B4F7-DD8FDC155D18}"/>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8148207" y="1585722"/>
            <a:ext cx="2929930" cy="4271812"/>
          </a:xfrm>
          <a:prstGeom prst="rect">
            <a:avLst/>
          </a:prstGeom>
        </p:spPr>
      </p:pic>
      <p:sp>
        <p:nvSpPr>
          <p:cNvPr id="4" name="Text Box 4">
            <a:extLst>
              <a:ext uri="{FF2B5EF4-FFF2-40B4-BE49-F238E27FC236}">
                <a16:creationId xmlns:a16="http://schemas.microsoft.com/office/drawing/2014/main" id="{A905BABE-6628-9445-A8CB-8E2297AD3729}"/>
              </a:ext>
            </a:extLst>
          </p:cNvPr>
          <p:cNvSpPr txBox="1">
            <a:spLocks noChangeArrowheads="1"/>
          </p:cNvSpPr>
          <p:nvPr/>
        </p:nvSpPr>
        <p:spPr bwMode="auto">
          <a:xfrm>
            <a:off x="1018742" y="1781596"/>
            <a:ext cx="695875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539750">
              <a:defRPr>
                <a:solidFill>
                  <a:schemeClr val="tx1"/>
                </a:solidFill>
                <a:latin typeface="Comic Sans MS" panose="030F0902030302020204" pitchFamily="66" charset="0"/>
                <a:cs typeface="Arial" panose="020B0604020202020204" pitchFamily="34" charset="0"/>
              </a:defRPr>
            </a:lvl2pPr>
            <a:lvl3pPr marL="1165225" indent="-176213">
              <a:defRPr>
                <a:solidFill>
                  <a:schemeClr val="tx1"/>
                </a:solidFill>
                <a:latin typeface="Comic Sans MS" panose="030F0902030302020204" pitchFamily="66" charset="0"/>
                <a:cs typeface="Arial" panose="020B0604020202020204" pitchFamily="34" charset="0"/>
              </a:defRPr>
            </a:lvl3pPr>
            <a:lvl4pPr marL="1617663">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sz="2400" b="1" dirty="0">
                <a:solidFill>
                  <a:srgbClr val="414042"/>
                </a:solidFill>
              </a:rPr>
              <a:t>Inverted commas </a:t>
            </a:r>
            <a:r>
              <a:rPr lang="en-GB" altLang="en-US" sz="2400" dirty="0">
                <a:solidFill>
                  <a:srgbClr val="414042"/>
                </a:solidFill>
              </a:rPr>
              <a:t>are used to show </a:t>
            </a:r>
            <a:r>
              <a:rPr lang="en-GB" altLang="en-US" sz="2400" b="1" dirty="0">
                <a:solidFill>
                  <a:srgbClr val="414042"/>
                </a:solidFill>
              </a:rPr>
              <a:t>speech</a:t>
            </a:r>
            <a:br>
              <a:rPr lang="en-GB" altLang="en-US" sz="2400" b="1" dirty="0">
                <a:solidFill>
                  <a:srgbClr val="414042"/>
                </a:solidFill>
              </a:rPr>
            </a:br>
            <a:r>
              <a:rPr lang="en-GB" altLang="en-US" sz="2400" dirty="0">
                <a:solidFill>
                  <a:srgbClr val="414042"/>
                </a:solidFill>
              </a:rPr>
              <a:t>in writing.</a:t>
            </a:r>
          </a:p>
          <a:p>
            <a:pPr>
              <a:spcBef>
                <a:spcPct val="50000"/>
              </a:spcBef>
            </a:pPr>
            <a:r>
              <a:rPr lang="en-GB" altLang="en-US" sz="2400" dirty="0">
                <a:solidFill>
                  <a:srgbClr val="414042"/>
                </a:solidFill>
              </a:rPr>
              <a:t>Single inverted commas may be used, or pairs.</a:t>
            </a:r>
          </a:p>
        </p:txBody>
      </p:sp>
      <p:sp>
        <p:nvSpPr>
          <p:cNvPr id="5" name="Text Box 5">
            <a:extLst>
              <a:ext uri="{FF2B5EF4-FFF2-40B4-BE49-F238E27FC236}">
                <a16:creationId xmlns:a16="http://schemas.microsoft.com/office/drawing/2014/main" id="{A735A19D-27CE-0E40-811E-7DAE1A8531CD}"/>
              </a:ext>
            </a:extLst>
          </p:cNvPr>
          <p:cNvSpPr txBox="1">
            <a:spLocks noChangeArrowheads="1"/>
          </p:cNvSpPr>
          <p:nvPr/>
        </p:nvSpPr>
        <p:spPr bwMode="auto">
          <a:xfrm>
            <a:off x="974614" y="3617007"/>
            <a:ext cx="6393286" cy="2391907"/>
          </a:xfrm>
          <a:prstGeom prst="rect">
            <a:avLst/>
          </a:prstGeom>
          <a:noFill/>
          <a:ln w="38100">
            <a:noFill/>
            <a:miter lim="800000"/>
            <a:headEnd/>
            <a:tailEnd/>
          </a:ln>
          <a:effec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2400" b="1" dirty="0">
                <a:solidFill>
                  <a:srgbClr val="0070C0"/>
                </a:solidFill>
                <a:latin typeface="Times New Roman" panose="02020603050405020304" pitchFamily="18" charset="0"/>
              </a:rPr>
              <a:t>“</a:t>
            </a:r>
            <a:r>
              <a:rPr lang="en-GB" altLang="en-US" sz="2400" dirty="0">
                <a:solidFill>
                  <a:srgbClr val="414042"/>
                </a:solidFill>
              </a:rPr>
              <a:t>What do you want me to do?</a:t>
            </a:r>
            <a:r>
              <a:rPr lang="en-GB" altLang="en-US" sz="2400" b="1" dirty="0">
                <a:solidFill>
                  <a:srgbClr val="0070C0"/>
                </a:solidFill>
                <a:latin typeface="Times New Roman" panose="02020603050405020304" pitchFamily="18" charset="0"/>
              </a:rPr>
              <a:t>”</a:t>
            </a:r>
            <a:r>
              <a:rPr lang="en-GB" altLang="en-US" sz="2400" dirty="0">
                <a:solidFill>
                  <a:srgbClr val="414042"/>
                </a:solidFill>
              </a:rPr>
              <a:t> asked Jim.</a:t>
            </a:r>
          </a:p>
          <a:p>
            <a:pPr indent="0">
              <a:spcBef>
                <a:spcPts val="1000"/>
              </a:spcBef>
            </a:pPr>
            <a:r>
              <a:rPr lang="en-GB" altLang="en-US" sz="2400" b="1" dirty="0">
                <a:solidFill>
                  <a:srgbClr val="0070C0"/>
                </a:solidFill>
                <a:latin typeface="Times New Roman" panose="02020603050405020304" pitchFamily="18" charset="0"/>
              </a:rPr>
              <a:t>“</a:t>
            </a:r>
            <a:r>
              <a:rPr lang="en-GB" altLang="en-US" sz="2400" dirty="0">
                <a:solidFill>
                  <a:srgbClr val="414042"/>
                </a:solidFill>
              </a:rPr>
              <a:t>I will promise you a silver fourpenny on the first day of every month,</a:t>
            </a:r>
            <a:r>
              <a:rPr lang="en-GB" altLang="en-US" sz="2400" b="1" dirty="0">
                <a:solidFill>
                  <a:srgbClr val="0070C0"/>
                </a:solidFill>
                <a:latin typeface="Times New Roman" panose="02020603050405020304" pitchFamily="18" charset="0"/>
              </a:rPr>
              <a:t>”</a:t>
            </a:r>
            <a:r>
              <a:rPr lang="en-GB" altLang="en-US" sz="2400" dirty="0">
                <a:solidFill>
                  <a:srgbClr val="414042"/>
                </a:solidFill>
              </a:rPr>
              <a:t> said the seaman. </a:t>
            </a:r>
            <a:r>
              <a:rPr lang="en-GB" altLang="en-US" sz="2400" b="1" dirty="0">
                <a:solidFill>
                  <a:srgbClr val="0070C0"/>
                </a:solidFill>
                <a:latin typeface="Times New Roman" panose="02020603050405020304" pitchFamily="18" charset="0"/>
              </a:rPr>
              <a:t>“</a:t>
            </a:r>
            <a:r>
              <a:rPr lang="en-GB" altLang="en-US" sz="2400" dirty="0">
                <a:solidFill>
                  <a:srgbClr val="414042"/>
                </a:solidFill>
              </a:rPr>
              <a:t>Keep your weather eye open for a seafaring man with one leg</a:t>
            </a:r>
            <a:r>
              <a:rPr lang="en-GB" altLang="en-US" sz="2400" b="1" dirty="0">
                <a:solidFill>
                  <a:srgbClr val="414042"/>
                </a:solidFill>
              </a:rPr>
              <a:t>.</a:t>
            </a:r>
            <a:r>
              <a:rPr lang="en-GB" altLang="en-US" sz="2400" b="1" dirty="0">
                <a:solidFill>
                  <a:srgbClr val="0070C0"/>
                </a:solidFill>
                <a:latin typeface="Times New Roman" panose="02020603050405020304" pitchFamily="18" charset="0"/>
              </a:rPr>
              <a:t>”</a:t>
            </a:r>
          </a:p>
        </p:txBody>
      </p:sp>
      <p:sp>
        <p:nvSpPr>
          <p:cNvPr id="7" name="Subtitle 2">
            <a:extLst>
              <a:ext uri="{FF2B5EF4-FFF2-40B4-BE49-F238E27FC236}">
                <a16:creationId xmlns:a16="http://schemas.microsoft.com/office/drawing/2014/main" id="{6E6D933C-131F-B645-B9D3-ED1794C55839}"/>
              </a:ext>
            </a:extLst>
          </p:cNvPr>
          <p:cNvSpPr txBox="1">
            <a:spLocks/>
          </p:cNvSpPr>
          <p:nvPr/>
        </p:nvSpPr>
        <p:spPr>
          <a:xfrm>
            <a:off x="73749"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Dialogue punctuation</a:t>
            </a:r>
            <a:endParaRPr lang="en-US" sz="3000" b="1" dirty="0">
              <a:solidFill>
                <a:srgbClr val="0070C0"/>
              </a:solidFill>
              <a:latin typeface="Comic Sans MS" panose="030F0902030302020204" pitchFamily="66" charset="0"/>
              <a:cs typeface="Arial" panose="020B0604020202020204" pitchFamily="34" charset="0"/>
            </a:endParaRPr>
          </a:p>
        </p:txBody>
      </p:sp>
      <p:pic>
        <p:nvPicPr>
          <p:cNvPr id="6" name="Picture 5" descr="Logo&#10;&#10;Description automatically generated">
            <a:extLst>
              <a:ext uri="{FF2B5EF4-FFF2-40B4-BE49-F238E27FC236}">
                <a16:creationId xmlns:a16="http://schemas.microsoft.com/office/drawing/2014/main" id="{C846D559-AD18-55DA-E9F3-D28B5B276AA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21620" y="646545"/>
            <a:ext cx="1972906" cy="525399"/>
          </a:xfrm>
          <a:prstGeom prst="rect">
            <a:avLst/>
          </a:prstGeom>
        </p:spPr>
      </p:pic>
      <p:sp>
        <p:nvSpPr>
          <p:cNvPr id="2" name="TextBox 1">
            <a:extLst>
              <a:ext uri="{FF2B5EF4-FFF2-40B4-BE49-F238E27FC236}">
                <a16:creationId xmlns:a16="http://schemas.microsoft.com/office/drawing/2014/main" id="{ADA5D86E-B30E-152F-761B-E2A492CA629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81</a:t>
            </a:r>
            <a:endParaRPr lang="en-GB" sz="1200" dirty="0"/>
          </a:p>
        </p:txBody>
      </p:sp>
    </p:spTree>
    <p:extLst>
      <p:ext uri="{BB962C8B-B14F-4D97-AF65-F5344CB8AC3E}">
        <p14:creationId xmlns:p14="http://schemas.microsoft.com/office/powerpoint/2010/main" val="37361764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6E6D933C-131F-B645-B9D3-ED1794C55839}"/>
              </a:ext>
            </a:extLst>
          </p:cNvPr>
          <p:cNvSpPr txBox="1">
            <a:spLocks/>
          </p:cNvSpPr>
          <p:nvPr/>
        </p:nvSpPr>
        <p:spPr>
          <a:xfrm>
            <a:off x="407254" y="654977"/>
            <a:ext cx="1136468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Dialogue</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14" name="Text Box 3">
            <a:extLst>
              <a:ext uri="{FF2B5EF4-FFF2-40B4-BE49-F238E27FC236}">
                <a16:creationId xmlns:a16="http://schemas.microsoft.com/office/drawing/2014/main" id="{9F541FB3-D68F-E245-9749-E1ABAA158D75}"/>
              </a:ext>
            </a:extLst>
          </p:cNvPr>
          <p:cNvSpPr txBox="1">
            <a:spLocks noChangeArrowheads="1"/>
          </p:cNvSpPr>
          <p:nvPr/>
        </p:nvSpPr>
        <p:spPr bwMode="auto">
          <a:xfrm>
            <a:off x="407254" y="1379378"/>
            <a:ext cx="11364686" cy="1837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indent="18097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1000"/>
              </a:spcBef>
            </a:pPr>
            <a:r>
              <a:rPr lang="en-GB" altLang="en-US" sz="2000" b="1" dirty="0">
                <a:solidFill>
                  <a:srgbClr val="0070C0"/>
                </a:solidFill>
              </a:rPr>
              <a:t>Dialogue</a:t>
            </a:r>
            <a:r>
              <a:rPr lang="en-GB" altLang="en-US" sz="2000" dirty="0"/>
              <a:t> </a:t>
            </a:r>
            <a:r>
              <a:rPr lang="en-GB" altLang="en-US" sz="2000" dirty="0">
                <a:solidFill>
                  <a:srgbClr val="414042"/>
                </a:solidFill>
              </a:rPr>
              <a:t>is used in narratives in order to tell the reader who is saying what and to</a:t>
            </a:r>
            <a:br>
              <a:rPr lang="en-GB" altLang="en-US" sz="2000" dirty="0">
                <a:solidFill>
                  <a:srgbClr val="414042"/>
                </a:solidFill>
              </a:rPr>
            </a:br>
            <a:r>
              <a:rPr lang="en-GB" altLang="en-US" sz="2000" dirty="0">
                <a:solidFill>
                  <a:srgbClr val="414042"/>
                </a:solidFill>
              </a:rPr>
              <a:t>reveal the character of the person speaking. It can also move the story on. </a:t>
            </a:r>
          </a:p>
          <a:p>
            <a:pPr algn="ctr">
              <a:spcBef>
                <a:spcPts val="1000"/>
              </a:spcBef>
            </a:pPr>
            <a:r>
              <a:rPr lang="en-GB" altLang="en-US" sz="2000" dirty="0">
                <a:solidFill>
                  <a:srgbClr val="414042"/>
                </a:solidFill>
              </a:rPr>
              <a:t>It is also known as </a:t>
            </a:r>
            <a:r>
              <a:rPr lang="en-GB" altLang="en-US" sz="2000" b="1" dirty="0">
                <a:solidFill>
                  <a:srgbClr val="0070C0"/>
                </a:solidFill>
              </a:rPr>
              <a:t>direct speech</a:t>
            </a:r>
            <a:r>
              <a:rPr lang="en-GB" altLang="en-US" sz="2000" dirty="0">
                <a:solidFill>
                  <a:srgbClr val="414042"/>
                </a:solidFill>
              </a:rPr>
              <a:t>. </a:t>
            </a:r>
          </a:p>
          <a:p>
            <a:pPr algn="ctr">
              <a:spcBef>
                <a:spcPts val="1000"/>
              </a:spcBef>
            </a:pPr>
            <a:r>
              <a:rPr lang="en-GB" altLang="en-US" sz="2000" b="1" u="sng" dirty="0">
                <a:solidFill>
                  <a:srgbClr val="414042"/>
                </a:solidFill>
              </a:rPr>
              <a:t>All</a:t>
            </a:r>
            <a:r>
              <a:rPr lang="en-GB" altLang="en-US" sz="2000" dirty="0">
                <a:solidFill>
                  <a:srgbClr val="414042"/>
                </a:solidFill>
              </a:rPr>
              <a:t> punctuation must be </a:t>
            </a:r>
            <a:r>
              <a:rPr lang="en-GB" altLang="en-US" sz="2000" b="1" dirty="0">
                <a:solidFill>
                  <a:srgbClr val="414042"/>
                </a:solidFill>
              </a:rPr>
              <a:t>inside</a:t>
            </a:r>
            <a:r>
              <a:rPr lang="en-GB" altLang="en-US" sz="2000" dirty="0">
                <a:solidFill>
                  <a:srgbClr val="414042"/>
                </a:solidFill>
              </a:rPr>
              <a:t> the inverted commas </a:t>
            </a:r>
            <a:br>
              <a:rPr lang="en-GB" altLang="en-US" sz="2000" dirty="0">
                <a:solidFill>
                  <a:srgbClr val="414042"/>
                </a:solidFill>
              </a:rPr>
            </a:br>
            <a:r>
              <a:rPr lang="en-GB" altLang="en-US" sz="2000" dirty="0">
                <a:solidFill>
                  <a:srgbClr val="414042"/>
                </a:solidFill>
              </a:rPr>
              <a:t>(also known as speech marks):</a:t>
            </a:r>
          </a:p>
        </p:txBody>
      </p:sp>
      <p:sp>
        <p:nvSpPr>
          <p:cNvPr id="15" name="Text Box 5">
            <a:extLst>
              <a:ext uri="{FF2B5EF4-FFF2-40B4-BE49-F238E27FC236}">
                <a16:creationId xmlns:a16="http://schemas.microsoft.com/office/drawing/2014/main" id="{E6EA2512-39B6-0E44-AA19-449A6E717435}"/>
              </a:ext>
            </a:extLst>
          </p:cNvPr>
          <p:cNvSpPr txBox="1">
            <a:spLocks noChangeArrowheads="1"/>
          </p:cNvSpPr>
          <p:nvPr/>
        </p:nvSpPr>
        <p:spPr bwMode="auto">
          <a:xfrm>
            <a:off x="2033286" y="3793084"/>
            <a:ext cx="9030802" cy="2208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1076325" indent="-982663">
              <a:defRPr>
                <a:solidFill>
                  <a:schemeClr val="tx1"/>
                </a:solidFill>
                <a:latin typeface="Comic Sans MS" panose="030F0902030302020204" pitchFamily="66" charset="0"/>
                <a:cs typeface="Arial" panose="020B0604020202020204" pitchFamily="34" charset="0"/>
              </a:defRPr>
            </a:lvl1pPr>
            <a:lvl2pPr marL="1255713">
              <a:defRPr>
                <a:solidFill>
                  <a:schemeClr val="tx1"/>
                </a:solidFill>
                <a:latin typeface="Comic Sans MS" panose="030F0902030302020204" pitchFamily="66" charset="0"/>
                <a:cs typeface="Arial" panose="020B0604020202020204" pitchFamily="34" charset="0"/>
              </a:defRPr>
            </a:lvl2pPr>
            <a:lvl3pPr marL="1435100">
              <a:defRPr>
                <a:solidFill>
                  <a:schemeClr val="tx1"/>
                </a:solidFill>
                <a:latin typeface="Comic Sans MS" panose="030F0902030302020204" pitchFamily="66" charset="0"/>
                <a:cs typeface="Arial" panose="020B0604020202020204" pitchFamily="34" charset="0"/>
              </a:defRPr>
            </a:lvl3pPr>
            <a:lvl4pPr marL="1614488">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92075" indent="0">
              <a:spcBef>
                <a:spcPts val="1500"/>
              </a:spcBef>
              <a:buClr>
                <a:srgbClr val="0070C0"/>
              </a:buClr>
            </a:pPr>
            <a:r>
              <a:rPr lang="en-GB" altLang="en-US" sz="2000" dirty="0">
                <a:solidFill>
                  <a:srgbClr val="414042"/>
                </a:solidFill>
              </a:rPr>
              <a:t>Inverted commas may come singly or in pairs and are placed </a:t>
            </a:r>
            <a:r>
              <a:rPr lang="en-GB" altLang="en-US" sz="2000" b="1" dirty="0">
                <a:solidFill>
                  <a:srgbClr val="414042"/>
                </a:solidFill>
              </a:rPr>
              <a:t>before</a:t>
            </a:r>
            <a:br>
              <a:rPr lang="en-GB" altLang="en-US" sz="2000" dirty="0">
                <a:solidFill>
                  <a:srgbClr val="414042"/>
                </a:solidFill>
              </a:rPr>
            </a:br>
            <a:r>
              <a:rPr lang="en-GB" altLang="en-US" sz="2000" dirty="0">
                <a:solidFill>
                  <a:srgbClr val="414042"/>
                </a:solidFill>
              </a:rPr>
              <a:t>the first word spoken, and </a:t>
            </a:r>
            <a:r>
              <a:rPr lang="en-GB" altLang="en-US" sz="2000" b="1" dirty="0">
                <a:solidFill>
                  <a:srgbClr val="414042"/>
                </a:solidFill>
              </a:rPr>
              <a:t>after</a:t>
            </a:r>
            <a:r>
              <a:rPr lang="en-GB" altLang="en-US" sz="2000" dirty="0">
                <a:solidFill>
                  <a:srgbClr val="414042"/>
                </a:solidFill>
              </a:rPr>
              <a:t> the last word spoken.</a:t>
            </a:r>
          </a:p>
          <a:p>
            <a:pPr marL="92075" indent="0">
              <a:spcBef>
                <a:spcPts val="1500"/>
              </a:spcBef>
              <a:buClr>
                <a:srgbClr val="0070C0"/>
              </a:buClr>
            </a:pPr>
            <a:r>
              <a:rPr lang="en-GB" altLang="en-US" sz="2000" dirty="0">
                <a:solidFill>
                  <a:srgbClr val="414042"/>
                </a:solidFill>
              </a:rPr>
              <a:t>The first spoken word </a:t>
            </a:r>
            <a:r>
              <a:rPr lang="en-GB" altLang="en-US" sz="2000" b="1" dirty="0">
                <a:solidFill>
                  <a:srgbClr val="414042"/>
                </a:solidFill>
              </a:rPr>
              <a:t>always</a:t>
            </a:r>
            <a:r>
              <a:rPr lang="en-GB" altLang="en-US" sz="2000" dirty="0">
                <a:solidFill>
                  <a:srgbClr val="414042"/>
                </a:solidFill>
              </a:rPr>
              <a:t> starts with a capital letter.</a:t>
            </a:r>
          </a:p>
          <a:p>
            <a:pPr marL="92075" indent="0">
              <a:spcBef>
                <a:spcPts val="1500"/>
              </a:spcBef>
              <a:buClr>
                <a:srgbClr val="0070C0"/>
              </a:buClr>
            </a:pPr>
            <a:r>
              <a:rPr lang="en-GB" altLang="en-US" sz="2000" dirty="0">
                <a:solidFill>
                  <a:srgbClr val="414042"/>
                </a:solidFill>
              </a:rPr>
              <a:t>Other sentence punctuation in enclosed within the inverted commas.</a:t>
            </a:r>
          </a:p>
          <a:p>
            <a:pPr marL="92075" indent="0">
              <a:spcBef>
                <a:spcPts val="1500"/>
              </a:spcBef>
              <a:buClr>
                <a:srgbClr val="0070C0"/>
              </a:buClr>
            </a:pPr>
            <a:r>
              <a:rPr lang="en-GB" altLang="en-US" sz="2000" dirty="0">
                <a:solidFill>
                  <a:srgbClr val="414042"/>
                </a:solidFill>
              </a:rPr>
              <a:t>If the reporting clause comes first, it must be followed by a comma.</a:t>
            </a:r>
          </a:p>
        </p:txBody>
      </p:sp>
      <p:pic>
        <p:nvPicPr>
          <p:cNvPr id="25" name="Picture 24" descr="Logo&#10;&#10;Description automatically generated">
            <a:extLst>
              <a:ext uri="{FF2B5EF4-FFF2-40B4-BE49-F238E27FC236}">
                <a16:creationId xmlns:a16="http://schemas.microsoft.com/office/drawing/2014/main" id="{8CD8DC7E-2EEB-C84F-963F-500AD35B8BF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14457" y="3896200"/>
            <a:ext cx="818829" cy="276075"/>
          </a:xfrm>
          <a:prstGeom prst="rect">
            <a:avLst/>
          </a:prstGeom>
        </p:spPr>
      </p:pic>
      <p:pic>
        <p:nvPicPr>
          <p:cNvPr id="2" name="Picture 1" descr="Logo&#10;&#10;Description automatically generated">
            <a:extLst>
              <a:ext uri="{FF2B5EF4-FFF2-40B4-BE49-F238E27FC236}">
                <a16:creationId xmlns:a16="http://schemas.microsoft.com/office/drawing/2014/main" id="{DA994D5E-3B7E-4737-AB97-54515606948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14455" y="4660963"/>
            <a:ext cx="818829" cy="276075"/>
          </a:xfrm>
          <a:prstGeom prst="rect">
            <a:avLst/>
          </a:prstGeom>
        </p:spPr>
      </p:pic>
      <p:pic>
        <p:nvPicPr>
          <p:cNvPr id="3" name="Picture 2" descr="Logo&#10;&#10;Description automatically generated">
            <a:extLst>
              <a:ext uri="{FF2B5EF4-FFF2-40B4-BE49-F238E27FC236}">
                <a16:creationId xmlns:a16="http://schemas.microsoft.com/office/drawing/2014/main" id="{ACA8655A-1545-1F4C-183D-315054D9A4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14456" y="5166442"/>
            <a:ext cx="818829" cy="276075"/>
          </a:xfrm>
          <a:prstGeom prst="rect">
            <a:avLst/>
          </a:prstGeom>
        </p:spPr>
      </p:pic>
      <p:pic>
        <p:nvPicPr>
          <p:cNvPr id="4" name="Picture 3" descr="Logo&#10;&#10;Description automatically generated">
            <a:extLst>
              <a:ext uri="{FF2B5EF4-FFF2-40B4-BE49-F238E27FC236}">
                <a16:creationId xmlns:a16="http://schemas.microsoft.com/office/drawing/2014/main" id="{FFF27974-1F59-4765-9864-E105F130544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51582" y="5641441"/>
            <a:ext cx="818829" cy="276075"/>
          </a:xfrm>
          <a:prstGeom prst="rect">
            <a:avLst/>
          </a:prstGeom>
        </p:spPr>
      </p:pic>
      <p:sp>
        <p:nvSpPr>
          <p:cNvPr id="5" name="TextBox 4">
            <a:extLst>
              <a:ext uri="{FF2B5EF4-FFF2-40B4-BE49-F238E27FC236}">
                <a16:creationId xmlns:a16="http://schemas.microsoft.com/office/drawing/2014/main" id="{D347E6C0-3ACA-FC16-4EEE-03573B82785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82</a:t>
            </a:r>
            <a:endParaRPr lang="en-GB" sz="1200" dirty="0"/>
          </a:p>
        </p:txBody>
      </p:sp>
    </p:spTree>
    <p:extLst>
      <p:ext uri="{BB962C8B-B14F-4D97-AF65-F5344CB8AC3E}">
        <p14:creationId xmlns:p14="http://schemas.microsoft.com/office/powerpoint/2010/main" val="26264327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0">
            <a:extLst>
              <a:ext uri="{FF2B5EF4-FFF2-40B4-BE49-F238E27FC236}">
                <a16:creationId xmlns:a16="http://schemas.microsoft.com/office/drawing/2014/main" id="{237DD813-B4A1-AA47-AEE6-248041FAF95A}"/>
              </a:ext>
            </a:extLst>
          </p:cNvPr>
          <p:cNvSpPr txBox="1">
            <a:spLocks noChangeArrowheads="1"/>
          </p:cNvSpPr>
          <p:nvPr/>
        </p:nvSpPr>
        <p:spPr bwMode="auto">
          <a:xfrm>
            <a:off x="6096000" y="1995989"/>
            <a:ext cx="51054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3600" b="1" dirty="0" err="1">
                <a:solidFill>
                  <a:srgbClr val="0070C0"/>
                </a:solidFill>
              </a:rPr>
              <a:t>IN</a:t>
            </a:r>
            <a:r>
              <a:rPr lang="en-GB" altLang="en-US" sz="3600" dirty="0" err="1">
                <a:solidFill>
                  <a:srgbClr val="414042"/>
                </a:solidFill>
              </a:rPr>
              <a:t>verted</a:t>
            </a:r>
            <a:r>
              <a:rPr lang="en-GB" altLang="en-US" sz="3600" dirty="0"/>
              <a:t> </a:t>
            </a:r>
            <a:r>
              <a:rPr lang="en-GB" altLang="en-US" sz="3600" b="1" dirty="0" err="1">
                <a:solidFill>
                  <a:srgbClr val="0070C0"/>
                </a:solidFill>
              </a:rPr>
              <a:t>C</a:t>
            </a:r>
            <a:r>
              <a:rPr lang="en-GB" altLang="en-US" sz="3600" dirty="0" err="1">
                <a:solidFill>
                  <a:srgbClr val="414042"/>
                </a:solidFill>
              </a:rPr>
              <a:t>omm</a:t>
            </a:r>
            <a:r>
              <a:rPr lang="en-GB" altLang="en-US" sz="3600" b="1" dirty="0" err="1">
                <a:solidFill>
                  <a:srgbClr val="0070C0"/>
                </a:solidFill>
              </a:rPr>
              <a:t>AS</a:t>
            </a:r>
            <a:r>
              <a:rPr lang="en-GB" altLang="en-US" sz="3600" dirty="0"/>
              <a:t> </a:t>
            </a:r>
            <a:r>
              <a:rPr lang="en-GB" altLang="en-US" sz="3600" dirty="0">
                <a:solidFill>
                  <a:srgbClr val="414042"/>
                </a:solidFill>
              </a:rPr>
              <a:t>always </a:t>
            </a:r>
            <a:br>
              <a:rPr lang="en-GB" altLang="en-US" sz="3600" dirty="0"/>
            </a:br>
            <a:r>
              <a:rPr lang="en-GB" altLang="en-US" sz="3600" b="1" dirty="0">
                <a:solidFill>
                  <a:srgbClr val="0070C0"/>
                </a:solidFill>
              </a:rPr>
              <a:t>H</a:t>
            </a:r>
            <a:r>
              <a:rPr lang="en-GB" altLang="en-US" sz="3600" dirty="0">
                <a:solidFill>
                  <a:srgbClr val="414042"/>
                </a:solidFill>
              </a:rPr>
              <a:t>ave</a:t>
            </a:r>
            <a:r>
              <a:rPr lang="en-GB" altLang="en-US" sz="3600" dirty="0"/>
              <a:t> </a:t>
            </a:r>
            <a:r>
              <a:rPr lang="en-GB" altLang="en-US" sz="3600" b="1" dirty="0">
                <a:solidFill>
                  <a:srgbClr val="0070C0"/>
                </a:solidFill>
              </a:rPr>
              <a:t>O</a:t>
            </a:r>
            <a:r>
              <a:rPr lang="en-GB" altLang="en-US" sz="3600" dirty="0">
                <a:solidFill>
                  <a:srgbClr val="414042"/>
                </a:solidFill>
              </a:rPr>
              <a:t>ther </a:t>
            </a:r>
            <a:r>
              <a:rPr lang="en-GB" altLang="en-US" sz="3600" b="1" dirty="0">
                <a:solidFill>
                  <a:srgbClr val="0070C0"/>
                </a:solidFill>
              </a:rPr>
              <a:t>P</a:t>
            </a:r>
            <a:r>
              <a:rPr lang="en-GB" altLang="en-US" sz="3600" dirty="0">
                <a:solidFill>
                  <a:srgbClr val="414042"/>
                </a:solidFill>
              </a:rPr>
              <a:t>unctuation</a:t>
            </a:r>
            <a:r>
              <a:rPr lang="en-GB" altLang="en-US" sz="3600" dirty="0"/>
              <a:t> </a:t>
            </a:r>
            <a:r>
              <a:rPr lang="en-GB" altLang="en-US" sz="3600" b="1" dirty="0">
                <a:solidFill>
                  <a:srgbClr val="0070C0"/>
                </a:solidFill>
              </a:rPr>
              <a:t>E</a:t>
            </a:r>
            <a:r>
              <a:rPr lang="en-GB" altLang="en-US" sz="3600" dirty="0">
                <a:solidFill>
                  <a:srgbClr val="414042"/>
                </a:solidFill>
              </a:rPr>
              <a:t>nclosed</a:t>
            </a:r>
          </a:p>
        </p:txBody>
      </p:sp>
      <p:sp>
        <p:nvSpPr>
          <p:cNvPr id="13" name="TextBox 12">
            <a:extLst>
              <a:ext uri="{FF2B5EF4-FFF2-40B4-BE49-F238E27FC236}">
                <a16:creationId xmlns:a16="http://schemas.microsoft.com/office/drawing/2014/main" id="{47DE7F87-7F65-7A4A-B5B3-CE701D210F7C}"/>
              </a:ext>
            </a:extLst>
          </p:cNvPr>
          <p:cNvSpPr txBox="1"/>
          <p:nvPr/>
        </p:nvSpPr>
        <p:spPr>
          <a:xfrm>
            <a:off x="420915" y="819387"/>
            <a:ext cx="11364686" cy="722533"/>
          </a:xfrm>
          <a:prstGeom prst="rect">
            <a:avLst/>
          </a:prstGeom>
          <a:noFill/>
        </p:spPr>
        <p:txBody>
          <a:bodyPr wrap="square">
            <a:noAutofit/>
          </a:bodyPr>
          <a:lstStyle/>
          <a:p>
            <a:pPr algn="ctr">
              <a:lnSpc>
                <a:spcPts val="2500"/>
              </a:lnSpc>
              <a:spcBef>
                <a:spcPts val="1500"/>
              </a:spcBef>
            </a:pPr>
            <a:r>
              <a:rPr lang="en-GB" altLang="en-US" sz="2200" dirty="0">
                <a:solidFill>
                  <a:srgbClr val="414042"/>
                </a:solidFill>
                <a:latin typeface="Comic Sans MS" panose="030F0902030302020204" pitchFamily="66" charset="0"/>
              </a:rPr>
              <a:t>Use this mnemonic to help you remember to include all punctuation</a:t>
            </a:r>
            <a:br>
              <a:rPr lang="en-GB" altLang="en-US" sz="2200" dirty="0">
                <a:solidFill>
                  <a:srgbClr val="414042"/>
                </a:solidFill>
                <a:latin typeface="Comic Sans MS" panose="030F0902030302020204" pitchFamily="66" charset="0"/>
              </a:rPr>
            </a:br>
            <a:r>
              <a:rPr lang="en-GB" altLang="en-US" sz="2200" dirty="0">
                <a:solidFill>
                  <a:srgbClr val="414042"/>
                </a:solidFill>
                <a:latin typeface="Comic Sans MS" panose="030F0902030302020204" pitchFamily="66" charset="0"/>
              </a:rPr>
              <a:t>INSIDE the inverted commas.</a:t>
            </a:r>
          </a:p>
        </p:txBody>
      </p:sp>
      <p:pic>
        <p:nvPicPr>
          <p:cNvPr id="17" name="Picture 16" descr="Logo&#10;&#10;Description automatically generated">
            <a:extLst>
              <a:ext uri="{FF2B5EF4-FFF2-40B4-BE49-F238E27FC236}">
                <a16:creationId xmlns:a16="http://schemas.microsoft.com/office/drawing/2014/main" id="{76FEFC6F-9463-7945-B932-FD1D8B523C1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181444" y="4862011"/>
            <a:ext cx="2934513" cy="989395"/>
          </a:xfrm>
          <a:prstGeom prst="rect">
            <a:avLst/>
          </a:prstGeom>
        </p:spPr>
      </p:pic>
      <p:sp>
        <p:nvSpPr>
          <p:cNvPr id="20" name="Text Box 10">
            <a:extLst>
              <a:ext uri="{FF2B5EF4-FFF2-40B4-BE49-F238E27FC236}">
                <a16:creationId xmlns:a16="http://schemas.microsoft.com/office/drawing/2014/main" id="{2C3A6907-8681-074C-BBAD-83D77FA0D700}"/>
              </a:ext>
            </a:extLst>
          </p:cNvPr>
          <p:cNvSpPr txBox="1">
            <a:spLocks noChangeArrowheads="1"/>
          </p:cNvSpPr>
          <p:nvPr/>
        </p:nvSpPr>
        <p:spPr bwMode="auto">
          <a:xfrm>
            <a:off x="1216065" y="2679423"/>
            <a:ext cx="445866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6000" b="1" dirty="0">
                <a:solidFill>
                  <a:schemeClr val="bg1"/>
                </a:solidFill>
              </a:rPr>
              <a:t>INCAS</a:t>
            </a:r>
            <a:br>
              <a:rPr lang="en-GB" altLang="en-US" sz="6000" dirty="0">
                <a:solidFill>
                  <a:schemeClr val="bg1"/>
                </a:solidFill>
              </a:rPr>
            </a:br>
            <a:r>
              <a:rPr lang="en-GB" altLang="en-US" sz="6000" b="1" dirty="0">
                <a:solidFill>
                  <a:schemeClr val="bg1"/>
                </a:solidFill>
              </a:rPr>
              <a:t>HOPE</a:t>
            </a:r>
            <a:endParaRPr lang="en-GB" altLang="en-US" sz="6000" dirty="0">
              <a:solidFill>
                <a:schemeClr val="bg1"/>
              </a:solidFill>
            </a:endParaRPr>
          </a:p>
        </p:txBody>
      </p:sp>
      <p:pic>
        <p:nvPicPr>
          <p:cNvPr id="8" name="Picture 12" descr="Inca, Frame, Border, Decorative, Decoration, Design">
            <a:extLst>
              <a:ext uri="{FF2B5EF4-FFF2-40B4-BE49-F238E27FC236}">
                <a16:creationId xmlns:a16="http://schemas.microsoft.com/office/drawing/2014/main" id="{30686057-EA50-514C-94A1-FE7D7FE0AAF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50179" y="1843046"/>
            <a:ext cx="4189464" cy="4008360"/>
          </a:xfrm>
          <a:prstGeom prst="rect">
            <a:avLst/>
          </a:prstGeom>
          <a:noFill/>
          <a:extLst>
            <a:ext uri="{909E8E84-426E-40DD-AFC4-6F175D3DCCD1}">
              <a14:hiddenFill xmlns:a14="http://schemas.microsoft.com/office/drawing/2010/main">
                <a:solidFill>
                  <a:srgbClr val="FFFFFF"/>
                </a:solidFill>
              </a14:hiddenFill>
            </a:ext>
          </a:extLst>
        </p:spPr>
      </p:pic>
      <p:sp>
        <p:nvSpPr>
          <p:cNvPr id="10" name="WordArt 8">
            <a:extLst>
              <a:ext uri="{FF2B5EF4-FFF2-40B4-BE49-F238E27FC236}">
                <a16:creationId xmlns:a16="http://schemas.microsoft.com/office/drawing/2014/main" id="{87EAAFCF-4220-CB4A-9DE6-A506E0BE9868}"/>
              </a:ext>
            </a:extLst>
          </p:cNvPr>
          <p:cNvSpPr>
            <a:spLocks noChangeArrowheads="1" noChangeShapeType="1" noTextEdit="1"/>
          </p:cNvSpPr>
          <p:nvPr/>
        </p:nvSpPr>
        <p:spPr bwMode="auto">
          <a:xfrm>
            <a:off x="2298461" y="2712304"/>
            <a:ext cx="2324571" cy="2644404"/>
          </a:xfrm>
          <a:prstGeom prst="rect">
            <a:avLst/>
          </a:prstGeom>
          <a:ln>
            <a:noFill/>
          </a:ln>
        </p:spPr>
        <p:txBody>
          <a:bodyPr wrap="none" fromWordArt="1">
            <a:prstTxWarp prst="textArchUpPour">
              <a:avLst>
                <a:gd name="adj1" fmla="val 10800000"/>
                <a:gd name="adj2" fmla="val 50000"/>
              </a:avLst>
            </a:prstTxWarp>
          </a:bodyPr>
          <a:lstStyle/>
          <a:p>
            <a:pPr algn="ctr"/>
            <a:r>
              <a:rPr lang="en-US" sz="3600" kern="10" dirty="0">
                <a:ln w="19050">
                  <a:noFill/>
                  <a:round/>
                  <a:headEnd/>
                  <a:tailEnd/>
                </a:ln>
                <a:solidFill>
                  <a:srgbClr val="0070C0"/>
                </a:solidFill>
                <a:latin typeface="Impact" panose="020B0806030902050204" pitchFamily="34" charset="0"/>
              </a:rPr>
              <a:t>INCAS</a:t>
            </a:r>
          </a:p>
        </p:txBody>
      </p:sp>
      <p:sp>
        <p:nvSpPr>
          <p:cNvPr id="11" name="WordArt 9">
            <a:extLst>
              <a:ext uri="{FF2B5EF4-FFF2-40B4-BE49-F238E27FC236}">
                <a16:creationId xmlns:a16="http://schemas.microsoft.com/office/drawing/2014/main" id="{C80CB831-215B-0745-AF02-211B31D94956}"/>
              </a:ext>
            </a:extLst>
          </p:cNvPr>
          <p:cNvSpPr>
            <a:spLocks noChangeArrowheads="1" noChangeShapeType="1" noTextEdit="1"/>
          </p:cNvSpPr>
          <p:nvPr/>
        </p:nvSpPr>
        <p:spPr bwMode="auto">
          <a:xfrm>
            <a:off x="2592957" y="3917743"/>
            <a:ext cx="1703909" cy="1073535"/>
          </a:xfrm>
          <a:prstGeom prst="rect">
            <a:avLst/>
          </a:prstGeom>
        </p:spPr>
        <p:txBody>
          <a:bodyPr wrap="none" fromWordArt="1">
            <a:prstTxWarp prst="textArchDownPour">
              <a:avLst>
                <a:gd name="adj1" fmla="val 0"/>
                <a:gd name="adj2" fmla="val 50000"/>
              </a:avLst>
            </a:prstTxWarp>
          </a:bodyPr>
          <a:lstStyle/>
          <a:p>
            <a:pPr algn="ctr"/>
            <a:r>
              <a:rPr lang="en-US" sz="3600" kern="10" normalizeH="1" dirty="0">
                <a:ln w="19050">
                  <a:noFill/>
                  <a:round/>
                  <a:headEnd/>
                  <a:tailEnd/>
                </a:ln>
                <a:solidFill>
                  <a:srgbClr val="0070C0"/>
                </a:solidFill>
                <a:latin typeface="Impact" panose="020B0806030902050204" pitchFamily="34" charset="0"/>
              </a:rPr>
              <a:t>hope</a:t>
            </a:r>
          </a:p>
        </p:txBody>
      </p:sp>
      <p:sp>
        <p:nvSpPr>
          <p:cNvPr id="2" name="TextBox 1">
            <a:extLst>
              <a:ext uri="{FF2B5EF4-FFF2-40B4-BE49-F238E27FC236}">
                <a16:creationId xmlns:a16="http://schemas.microsoft.com/office/drawing/2014/main" id="{7494E8E0-FF0E-9117-EE90-63F9D75DAAB2}"/>
              </a:ext>
            </a:extLst>
          </p:cNvPr>
          <p:cNvSpPr txBox="1"/>
          <p:nvPr/>
        </p:nvSpPr>
        <p:spPr>
          <a:xfrm rot="3139392">
            <a:off x="986977" y="4712962"/>
            <a:ext cx="1674688" cy="440800"/>
          </a:xfrm>
          <a:prstGeom prst="rect">
            <a:avLst/>
          </a:prstGeom>
          <a:noFill/>
        </p:spPr>
        <p:txBody>
          <a:bodyPr wrap="square" rtlCol="0">
            <a:prstTxWarp prst="textArchDown">
              <a:avLst/>
            </a:prstTxWarp>
            <a:spAutoFit/>
          </a:bodyPr>
          <a:lstStyle/>
          <a:p>
            <a:pPr algn="ctr"/>
            <a:r>
              <a:rPr lang="en-GB" sz="800" dirty="0">
                <a:solidFill>
                  <a:schemeClr val="bg1">
                    <a:lumMod val="50000"/>
                  </a:schemeClr>
                </a:solidFill>
                <a:latin typeface="Comic Sans MS" panose="030F0702030302020204" pitchFamily="66" charset="0"/>
              </a:rPr>
              <a:t>Border image from </a:t>
            </a:r>
            <a:r>
              <a:rPr lang="en-GB" sz="800" dirty="0" err="1">
                <a:solidFill>
                  <a:schemeClr val="bg1">
                    <a:lumMod val="50000"/>
                  </a:schemeClr>
                </a:solidFill>
                <a:latin typeface="Comic Sans MS" panose="030F0702030302020204" pitchFamily="66" charset="0"/>
              </a:rPr>
              <a:t>Pixabay</a:t>
            </a:r>
            <a:endParaRPr lang="en-GB" sz="800" dirty="0">
              <a:solidFill>
                <a:schemeClr val="bg1">
                  <a:lumMod val="50000"/>
                </a:schemeClr>
              </a:solidFill>
              <a:latin typeface="Comic Sans MS" panose="030F0702030302020204" pitchFamily="66" charset="0"/>
            </a:endParaRPr>
          </a:p>
        </p:txBody>
      </p:sp>
      <p:sp>
        <p:nvSpPr>
          <p:cNvPr id="3" name="TextBox 2">
            <a:extLst>
              <a:ext uri="{FF2B5EF4-FFF2-40B4-BE49-F238E27FC236}">
                <a16:creationId xmlns:a16="http://schemas.microsoft.com/office/drawing/2014/main" id="{B271C34B-DCA8-E649-E081-3103644EE01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83</a:t>
            </a:r>
            <a:endParaRPr lang="en-GB" sz="1200" dirty="0"/>
          </a:p>
        </p:txBody>
      </p:sp>
    </p:spTree>
    <p:extLst>
      <p:ext uri="{BB962C8B-B14F-4D97-AF65-F5344CB8AC3E}">
        <p14:creationId xmlns:p14="http://schemas.microsoft.com/office/powerpoint/2010/main" val="20567299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CF3AD8-749A-1F49-A5E6-BFD66172A2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4530" y="5278512"/>
            <a:ext cx="2579790" cy="786557"/>
          </a:xfrm>
          <a:prstGeom prst="rect">
            <a:avLst/>
          </a:prstGeom>
        </p:spPr>
      </p:pic>
      <p:sp>
        <p:nvSpPr>
          <p:cNvPr id="7" name="Subtitle 2">
            <a:extLst>
              <a:ext uri="{FF2B5EF4-FFF2-40B4-BE49-F238E27FC236}">
                <a16:creationId xmlns:a16="http://schemas.microsoft.com/office/drawing/2014/main" id="{87B97267-906E-A243-A0EF-EC2AFB4C125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Inverted commas</a:t>
            </a:r>
          </a:p>
        </p:txBody>
      </p:sp>
      <p:sp>
        <p:nvSpPr>
          <p:cNvPr id="8" name="Rectangle 3">
            <a:extLst>
              <a:ext uri="{FF2B5EF4-FFF2-40B4-BE49-F238E27FC236}">
                <a16:creationId xmlns:a16="http://schemas.microsoft.com/office/drawing/2014/main" id="{13D8915F-14F6-E64B-8014-3B74B61DBDB1}"/>
              </a:ext>
            </a:extLst>
          </p:cNvPr>
          <p:cNvSpPr>
            <a:spLocks noChangeArrowheads="1"/>
          </p:cNvSpPr>
          <p:nvPr/>
        </p:nvSpPr>
        <p:spPr bwMode="auto">
          <a:xfrm>
            <a:off x="1634100" y="1331329"/>
            <a:ext cx="8945161" cy="379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p>
            <a:pPr>
              <a:spcBef>
                <a:spcPts val="1000"/>
              </a:spcBef>
            </a:pPr>
            <a:r>
              <a:rPr kumimoji="1" lang="en-US" altLang="en-US" sz="2000" dirty="0">
                <a:solidFill>
                  <a:srgbClr val="414042"/>
                </a:solidFill>
                <a:latin typeface="Comic Sans MS" panose="030F0902030302020204" pitchFamily="66" charset="0"/>
              </a:rPr>
              <a:t>Inverted commas are used to show speech within writing. They are placed at the same height as an apostrophe </a:t>
            </a:r>
            <a:r>
              <a:rPr kumimoji="1" lang="en-US" altLang="en-US" sz="3200" b="1" dirty="0">
                <a:solidFill>
                  <a:srgbClr val="0070C0"/>
                </a:solidFill>
                <a:latin typeface="Times" pitchFamily="2" charset="0"/>
              </a:rPr>
              <a:t>’</a:t>
            </a:r>
            <a:r>
              <a:rPr kumimoji="1" lang="en-US" altLang="en-US" sz="2000" dirty="0">
                <a:solidFill>
                  <a:srgbClr val="414042"/>
                </a:solidFill>
                <a:latin typeface="Comic Sans MS" panose="030F0902030302020204" pitchFamily="66" charset="0"/>
              </a:rPr>
              <a:t> which is slightly higher than the ascenders (tall letters).</a:t>
            </a:r>
            <a:r>
              <a:rPr lang="en-GB" altLang="en-US" sz="2000" dirty="0">
                <a:solidFill>
                  <a:srgbClr val="414042"/>
                </a:solidFill>
                <a:latin typeface="Comic Sans MS" panose="030F0902030302020204" pitchFamily="66" charset="0"/>
              </a:rPr>
              <a:t> </a:t>
            </a:r>
          </a:p>
          <a:p>
            <a:pPr>
              <a:spcBef>
                <a:spcPts val="1000"/>
              </a:spcBef>
            </a:pPr>
            <a:r>
              <a:rPr lang="en-GB" altLang="en-US" sz="2000" dirty="0">
                <a:solidFill>
                  <a:srgbClr val="414042"/>
                </a:solidFill>
                <a:latin typeface="Comic Sans MS" panose="030F0902030302020204" pitchFamily="66" charset="0"/>
              </a:rPr>
              <a:t>It is important to make sure that inverted commas are formed correctly so that it is clear what they are and to ensure that they can’t be mistaken for anything else.</a:t>
            </a:r>
          </a:p>
          <a:p>
            <a:pPr>
              <a:spcBef>
                <a:spcPts val="1000"/>
              </a:spcBef>
            </a:pPr>
            <a:r>
              <a:rPr lang="en-GB" altLang="en-US" sz="2000" dirty="0">
                <a:solidFill>
                  <a:srgbClr val="414042"/>
                </a:solidFill>
                <a:latin typeface="Comic Sans MS" panose="030F0902030302020204" pitchFamily="66" charset="0"/>
              </a:rPr>
              <a:t>The inverted commas before the spoken words should take the shape of two filled-in curved number 6s and should face to the right. The inverted commas after the  words being spoken should face to the left and take the shape of two filled in curved number 9s.</a:t>
            </a:r>
          </a:p>
        </p:txBody>
      </p:sp>
      <p:sp>
        <p:nvSpPr>
          <p:cNvPr id="2" name="TextBox 1">
            <a:extLst>
              <a:ext uri="{FF2B5EF4-FFF2-40B4-BE49-F238E27FC236}">
                <a16:creationId xmlns:a16="http://schemas.microsoft.com/office/drawing/2014/main" id="{58414818-4B13-9AA2-3E3D-77DBB5EFCEE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84</a:t>
            </a:r>
            <a:endParaRPr lang="en-GB" sz="1200" dirty="0"/>
          </a:p>
        </p:txBody>
      </p:sp>
    </p:spTree>
    <p:extLst>
      <p:ext uri="{BB962C8B-B14F-4D97-AF65-F5344CB8AC3E}">
        <p14:creationId xmlns:p14="http://schemas.microsoft.com/office/powerpoint/2010/main" val="4499015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outdoor, old, person&#10;&#10;Description automatically generated">
            <a:extLst>
              <a:ext uri="{FF2B5EF4-FFF2-40B4-BE49-F238E27FC236}">
                <a16:creationId xmlns:a16="http://schemas.microsoft.com/office/drawing/2014/main" id="{DF1417A8-6BAC-BE46-B29F-62C4F9FDDE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62398" y="2424016"/>
            <a:ext cx="3672926" cy="3672926"/>
          </a:xfrm>
          <a:prstGeom prst="ellipse">
            <a:avLst/>
          </a:prstGeom>
        </p:spPr>
      </p:pic>
      <p:sp>
        <p:nvSpPr>
          <p:cNvPr id="6" name="Rectangle 2">
            <a:extLst>
              <a:ext uri="{FF2B5EF4-FFF2-40B4-BE49-F238E27FC236}">
                <a16:creationId xmlns:a16="http://schemas.microsoft.com/office/drawing/2014/main" id="{A7B956EF-E203-E94F-B760-A5364B48F3B6}"/>
              </a:ext>
            </a:extLst>
          </p:cNvPr>
          <p:cNvSpPr>
            <a:spLocks noChangeArrowheads="1"/>
          </p:cNvSpPr>
          <p:nvPr/>
        </p:nvSpPr>
        <p:spPr bwMode="auto">
          <a:xfrm>
            <a:off x="1097280" y="809909"/>
            <a:ext cx="10399222"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74625">
              <a:defRPr>
                <a:solidFill>
                  <a:schemeClr val="tx1"/>
                </a:solidFill>
                <a:latin typeface="Comic Sans MS" panose="030F0902030302020204" pitchFamily="66" charset="0"/>
                <a:cs typeface="Arial" panose="020B0604020202020204" pitchFamily="34" charset="0"/>
              </a:defRPr>
            </a:lvl1pPr>
            <a:lvl2pPr marL="542925">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r>
              <a:rPr lang="en-GB" altLang="en-US" sz="1900" dirty="0">
                <a:solidFill>
                  <a:srgbClr val="414042"/>
                </a:solidFill>
              </a:rPr>
              <a:t>To help you remember where to place the inverted commas and the other punctuation, imagine the speaker with a speech bubble - which words are actually being spoken and would be inside the bubble? These are the words that go between the set of inverted commas. Remember to punctuate just as you would within any sentence.</a:t>
            </a:r>
          </a:p>
        </p:txBody>
      </p:sp>
      <p:sp>
        <p:nvSpPr>
          <p:cNvPr id="19" name="AutoShape 11">
            <a:extLst>
              <a:ext uri="{FF2B5EF4-FFF2-40B4-BE49-F238E27FC236}">
                <a16:creationId xmlns:a16="http://schemas.microsoft.com/office/drawing/2014/main" id="{ED91EC6C-3DA1-DD48-8C6E-446F524BC97C}"/>
              </a:ext>
            </a:extLst>
          </p:cNvPr>
          <p:cNvSpPr>
            <a:spLocks noChangeArrowheads="1"/>
          </p:cNvSpPr>
          <p:nvPr/>
        </p:nvSpPr>
        <p:spPr bwMode="auto">
          <a:xfrm>
            <a:off x="8717155" y="2387728"/>
            <a:ext cx="2441761" cy="1285875"/>
          </a:xfrm>
          <a:prstGeom prst="wedgeRoundRectCallout">
            <a:avLst>
              <a:gd name="adj1" fmla="val -96469"/>
              <a:gd name="adj2" fmla="val 41136"/>
              <a:gd name="adj3" fmla="val 16667"/>
            </a:avLst>
          </a:prstGeom>
          <a:solidFill>
            <a:schemeClr val="bg1"/>
          </a:solidFill>
          <a:ln w="28575">
            <a:solidFill>
              <a:srgbClr val="EC7206"/>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Trelawney, I will go with you and so will Jim. There’s only one man I am afraid of.</a:t>
            </a:r>
          </a:p>
        </p:txBody>
      </p:sp>
      <p:sp>
        <p:nvSpPr>
          <p:cNvPr id="21" name="AutoShape 13">
            <a:extLst>
              <a:ext uri="{FF2B5EF4-FFF2-40B4-BE49-F238E27FC236}">
                <a16:creationId xmlns:a16="http://schemas.microsoft.com/office/drawing/2014/main" id="{65E75EB9-B20B-EE46-91F1-4F76D8615D59}"/>
              </a:ext>
            </a:extLst>
          </p:cNvPr>
          <p:cNvSpPr>
            <a:spLocks noChangeArrowheads="1"/>
          </p:cNvSpPr>
          <p:nvPr/>
        </p:nvSpPr>
        <p:spPr bwMode="auto">
          <a:xfrm>
            <a:off x="782485" y="3429000"/>
            <a:ext cx="2488998" cy="999128"/>
          </a:xfrm>
          <a:prstGeom prst="wedgeRoundRectCallout">
            <a:avLst>
              <a:gd name="adj1" fmla="val 67998"/>
              <a:gd name="adj2" fmla="val 21707"/>
              <a:gd name="adj3" fmla="val 16667"/>
            </a:avLst>
          </a:prstGeom>
          <a:solidFill>
            <a:schemeClr val="bg1"/>
          </a:solidFill>
          <a:ln w="28575">
            <a:solidFill>
              <a:srgbClr val="0070C0"/>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And who’s that?</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Name the dog, sir!</a:t>
            </a:r>
          </a:p>
        </p:txBody>
      </p:sp>
      <p:sp>
        <p:nvSpPr>
          <p:cNvPr id="2" name="AutoShape 11">
            <a:extLst>
              <a:ext uri="{FF2B5EF4-FFF2-40B4-BE49-F238E27FC236}">
                <a16:creationId xmlns:a16="http://schemas.microsoft.com/office/drawing/2014/main" id="{CCF46EE7-96DC-733A-B871-A8A9DC2A69E9}"/>
              </a:ext>
            </a:extLst>
          </p:cNvPr>
          <p:cNvSpPr>
            <a:spLocks noChangeArrowheads="1"/>
          </p:cNvSpPr>
          <p:nvPr/>
        </p:nvSpPr>
        <p:spPr bwMode="auto">
          <a:xfrm>
            <a:off x="8717155" y="4895681"/>
            <a:ext cx="2441761" cy="566444"/>
          </a:xfrm>
          <a:prstGeom prst="wedgeRoundRectCallout">
            <a:avLst>
              <a:gd name="adj1" fmla="val -93775"/>
              <a:gd name="adj2" fmla="val -241688"/>
              <a:gd name="adj3" fmla="val 16667"/>
            </a:avLst>
          </a:prstGeom>
          <a:solidFill>
            <a:schemeClr val="bg1"/>
          </a:solidFill>
          <a:ln w="28575">
            <a:solidFill>
              <a:srgbClr val="EC7206"/>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You, for you cannot hold your tongue.</a:t>
            </a:r>
          </a:p>
        </p:txBody>
      </p:sp>
      <p:sp>
        <p:nvSpPr>
          <p:cNvPr id="4" name="TextBox 3">
            <a:extLst>
              <a:ext uri="{FF2B5EF4-FFF2-40B4-BE49-F238E27FC236}">
                <a16:creationId xmlns:a16="http://schemas.microsoft.com/office/drawing/2014/main" id="{2CC27316-DBA5-89B5-E7A6-238B6A1149C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85</a:t>
            </a:r>
            <a:endParaRPr lang="en-GB" sz="1200" dirty="0"/>
          </a:p>
        </p:txBody>
      </p:sp>
    </p:spTree>
    <p:extLst>
      <p:ext uri="{BB962C8B-B14F-4D97-AF65-F5344CB8AC3E}">
        <p14:creationId xmlns:p14="http://schemas.microsoft.com/office/powerpoint/2010/main" val="5294946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text, outdoor, old, person&#10;&#10;Description automatically generated">
            <a:extLst>
              <a:ext uri="{FF2B5EF4-FFF2-40B4-BE49-F238E27FC236}">
                <a16:creationId xmlns:a16="http://schemas.microsoft.com/office/drawing/2014/main" id="{6ABC694C-D9EC-F84C-8A05-9F6CC173F8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12339" y="1643477"/>
            <a:ext cx="3402267" cy="3402267"/>
          </a:xfrm>
          <a:prstGeom prst="ellipse">
            <a:avLst/>
          </a:prstGeom>
        </p:spPr>
      </p:pic>
      <p:sp>
        <p:nvSpPr>
          <p:cNvPr id="10" name="AutoShape 11">
            <a:extLst>
              <a:ext uri="{FF2B5EF4-FFF2-40B4-BE49-F238E27FC236}">
                <a16:creationId xmlns:a16="http://schemas.microsoft.com/office/drawing/2014/main" id="{F170A6F2-0125-B343-94BE-D8172E77EBA0}"/>
              </a:ext>
            </a:extLst>
          </p:cNvPr>
          <p:cNvSpPr>
            <a:spLocks noChangeArrowheads="1"/>
          </p:cNvSpPr>
          <p:nvPr/>
        </p:nvSpPr>
        <p:spPr bwMode="auto">
          <a:xfrm>
            <a:off x="8645998" y="1575470"/>
            <a:ext cx="2472459" cy="1285875"/>
          </a:xfrm>
          <a:prstGeom prst="wedgeRoundRectCallout">
            <a:avLst>
              <a:gd name="adj1" fmla="val -82030"/>
              <a:gd name="adj2" fmla="val 42302"/>
              <a:gd name="adj3" fmla="val 16667"/>
            </a:avLst>
          </a:prstGeom>
          <a:solidFill>
            <a:schemeClr val="bg1"/>
          </a:solidFill>
          <a:ln w="28575">
            <a:solidFill>
              <a:srgbClr val="EC7206"/>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Trelawney, I will go with you and so will Jim. There’s only one man I am afraid of.</a:t>
            </a:r>
          </a:p>
        </p:txBody>
      </p:sp>
      <p:sp>
        <p:nvSpPr>
          <p:cNvPr id="12" name="AutoShape 13">
            <a:extLst>
              <a:ext uri="{FF2B5EF4-FFF2-40B4-BE49-F238E27FC236}">
                <a16:creationId xmlns:a16="http://schemas.microsoft.com/office/drawing/2014/main" id="{25A77298-A036-CF43-80A8-B348711A4B9F}"/>
              </a:ext>
            </a:extLst>
          </p:cNvPr>
          <p:cNvSpPr>
            <a:spLocks noChangeArrowheads="1"/>
          </p:cNvSpPr>
          <p:nvPr/>
        </p:nvSpPr>
        <p:spPr bwMode="auto">
          <a:xfrm>
            <a:off x="980902" y="2646827"/>
            <a:ext cx="2260310" cy="897775"/>
          </a:xfrm>
          <a:prstGeom prst="wedgeRoundRectCallout">
            <a:avLst>
              <a:gd name="adj1" fmla="val 80413"/>
              <a:gd name="adj2" fmla="val 2835"/>
              <a:gd name="adj3" fmla="val 16667"/>
            </a:avLst>
          </a:prstGeom>
          <a:solidFill>
            <a:schemeClr val="bg1"/>
          </a:solidFill>
          <a:ln w="28575">
            <a:solidFill>
              <a:srgbClr val="0070C0"/>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And who’s that?</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Name the dog, sir!</a:t>
            </a:r>
          </a:p>
        </p:txBody>
      </p:sp>
      <p:sp>
        <p:nvSpPr>
          <p:cNvPr id="8" name="Rectangle 2">
            <a:extLst>
              <a:ext uri="{FF2B5EF4-FFF2-40B4-BE49-F238E27FC236}">
                <a16:creationId xmlns:a16="http://schemas.microsoft.com/office/drawing/2014/main" id="{B5255F1B-3F5B-7044-853F-B1E8CFD92389}"/>
              </a:ext>
            </a:extLst>
          </p:cNvPr>
          <p:cNvSpPr>
            <a:spLocks noChangeArrowheads="1"/>
          </p:cNvSpPr>
          <p:nvPr/>
        </p:nvSpPr>
        <p:spPr bwMode="auto">
          <a:xfrm>
            <a:off x="980902" y="705254"/>
            <a:ext cx="9268691"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marL="542925">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r>
              <a:rPr lang="en-GB" altLang="en-US" sz="1900" dirty="0">
                <a:solidFill>
                  <a:srgbClr val="414042"/>
                </a:solidFill>
              </a:rPr>
              <a:t>When you write dialogue, you need to include a reporting clause to show who has spoken but you can also reveal the character here by the verbs you choose.</a:t>
            </a:r>
          </a:p>
        </p:txBody>
      </p:sp>
      <p:sp>
        <p:nvSpPr>
          <p:cNvPr id="9" name="Rectangle 9">
            <a:extLst>
              <a:ext uri="{FF2B5EF4-FFF2-40B4-BE49-F238E27FC236}">
                <a16:creationId xmlns:a16="http://schemas.microsoft.com/office/drawing/2014/main" id="{8562D2DD-DBF8-6C4D-A469-7BDE8FABFC91}"/>
              </a:ext>
            </a:extLst>
          </p:cNvPr>
          <p:cNvSpPr>
            <a:spLocks noChangeArrowheads="1"/>
          </p:cNvSpPr>
          <p:nvPr/>
        </p:nvSpPr>
        <p:spPr bwMode="auto">
          <a:xfrm>
            <a:off x="835580" y="5317999"/>
            <a:ext cx="10663202" cy="1045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4625">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r>
              <a:rPr kumimoji="1" lang="en-US" altLang="en-US" sz="1700" b="1" dirty="0">
                <a:solidFill>
                  <a:srgbClr val="0070C0"/>
                </a:solidFill>
                <a:latin typeface="Times New Roman" panose="02020603050405020304" pitchFamily="18" charset="0"/>
              </a:rPr>
              <a:t>“</a:t>
            </a:r>
            <a:r>
              <a:rPr lang="en-GB" altLang="en-US" sz="1700" dirty="0">
                <a:solidFill>
                  <a:srgbClr val="414042"/>
                </a:solidFill>
              </a:rPr>
              <a:t>Trelawney,</a:t>
            </a:r>
            <a:r>
              <a:rPr lang="en-GB" altLang="en-US" sz="1700" b="1" dirty="0">
                <a:solidFill>
                  <a:srgbClr val="0070C0"/>
                </a:solidFill>
                <a:latin typeface="Times New Roman" panose="02020603050405020304" pitchFamily="18" charset="0"/>
              </a:rPr>
              <a:t>”</a:t>
            </a:r>
            <a:r>
              <a:rPr lang="en-GB" altLang="en-US" sz="1700" dirty="0">
                <a:solidFill>
                  <a:srgbClr val="414042"/>
                </a:solidFill>
                <a:latin typeface="Times New Roman" panose="02020603050405020304" pitchFamily="18" charset="0"/>
              </a:rPr>
              <a:t> </a:t>
            </a:r>
            <a:r>
              <a:rPr lang="en-GB" altLang="en-US" sz="1700" dirty="0">
                <a:solidFill>
                  <a:srgbClr val="414042"/>
                </a:solidFill>
              </a:rPr>
              <a:t>said the doctor, </a:t>
            </a:r>
            <a:r>
              <a:rPr kumimoji="1" lang="en-US" altLang="en-US" sz="1700" b="1" dirty="0">
                <a:solidFill>
                  <a:srgbClr val="0070C0"/>
                </a:solidFill>
                <a:latin typeface="Times New Roman" panose="02020603050405020304" pitchFamily="18" charset="0"/>
              </a:rPr>
              <a:t>“</a:t>
            </a:r>
            <a:r>
              <a:rPr lang="en-GB" altLang="en-US" sz="1700" dirty="0">
                <a:solidFill>
                  <a:srgbClr val="414042"/>
                </a:solidFill>
              </a:rPr>
              <a:t>I will go with you; and so will Jim. There's only one man I'm afraid of.</a:t>
            </a:r>
            <a:r>
              <a:rPr lang="en-GB" altLang="en-US" sz="1700" b="1" dirty="0">
                <a:solidFill>
                  <a:srgbClr val="0070C0"/>
                </a:solidFill>
                <a:latin typeface="Times New Roman" panose="02020603050405020304" pitchFamily="18" charset="0"/>
              </a:rPr>
              <a:t>”</a:t>
            </a:r>
            <a:r>
              <a:rPr lang="en-GB" altLang="en-US" sz="1700" dirty="0">
                <a:solidFill>
                  <a:srgbClr val="414042"/>
                </a:solidFill>
              </a:rPr>
              <a:t> </a:t>
            </a:r>
          </a:p>
          <a:p>
            <a:pPr indent="0"/>
            <a:r>
              <a:rPr lang="en-GB" altLang="en-US" sz="1700" b="1" dirty="0">
                <a:solidFill>
                  <a:srgbClr val="0070C0"/>
                </a:solidFill>
                <a:latin typeface="Times New Roman" panose="02020603050405020304" pitchFamily="18" charset="0"/>
              </a:rPr>
              <a:t>“</a:t>
            </a:r>
            <a:r>
              <a:rPr lang="en-GB" altLang="en-US" sz="1700" dirty="0">
                <a:solidFill>
                  <a:srgbClr val="414042"/>
                </a:solidFill>
              </a:rPr>
              <a:t>And who's that?</a:t>
            </a:r>
            <a:r>
              <a:rPr lang="en-GB" altLang="en-US" sz="1700" b="1" dirty="0">
                <a:solidFill>
                  <a:srgbClr val="0070C0"/>
                </a:solidFill>
                <a:latin typeface="Times New Roman" panose="02020603050405020304" pitchFamily="18" charset="0"/>
              </a:rPr>
              <a:t>”</a:t>
            </a:r>
            <a:r>
              <a:rPr lang="en-GB" altLang="en-US" sz="1700" dirty="0">
                <a:solidFill>
                  <a:srgbClr val="414042"/>
                </a:solidFill>
              </a:rPr>
              <a:t> cried the squire. </a:t>
            </a:r>
            <a:r>
              <a:rPr lang="en-GB" altLang="en-US" sz="1700" b="1" dirty="0">
                <a:solidFill>
                  <a:srgbClr val="0070C0"/>
                </a:solidFill>
                <a:latin typeface="Times New Roman" panose="02020603050405020304" pitchFamily="18" charset="0"/>
              </a:rPr>
              <a:t>“</a:t>
            </a:r>
            <a:r>
              <a:rPr lang="en-GB" altLang="en-US" sz="1700" dirty="0">
                <a:solidFill>
                  <a:srgbClr val="414042"/>
                </a:solidFill>
              </a:rPr>
              <a:t>Name the dog, sir!</a:t>
            </a:r>
            <a:r>
              <a:rPr lang="en-GB" altLang="en-US" sz="1700" b="1" dirty="0">
                <a:solidFill>
                  <a:srgbClr val="0070C0"/>
                </a:solidFill>
                <a:latin typeface="Times New Roman" panose="02020603050405020304" pitchFamily="18" charset="0"/>
              </a:rPr>
              <a:t>”</a:t>
            </a:r>
            <a:r>
              <a:rPr lang="en-GB" altLang="en-US" sz="1700" dirty="0">
                <a:solidFill>
                  <a:srgbClr val="414042"/>
                </a:solidFill>
              </a:rPr>
              <a:t> </a:t>
            </a:r>
          </a:p>
          <a:p>
            <a:pPr indent="0"/>
            <a:r>
              <a:rPr lang="en-GB" altLang="en-US" sz="1700" b="1" dirty="0">
                <a:solidFill>
                  <a:srgbClr val="0070C0"/>
                </a:solidFill>
                <a:latin typeface="Times New Roman" panose="02020603050405020304" pitchFamily="18" charset="0"/>
              </a:rPr>
              <a:t>“</a:t>
            </a:r>
            <a:r>
              <a:rPr lang="en-GB" altLang="en-US" sz="1700" dirty="0">
                <a:solidFill>
                  <a:srgbClr val="414042"/>
                </a:solidFill>
              </a:rPr>
              <a:t>You,</a:t>
            </a:r>
            <a:r>
              <a:rPr lang="en-GB" altLang="en-US" sz="1700" b="1" dirty="0">
                <a:solidFill>
                  <a:srgbClr val="0070C0"/>
                </a:solidFill>
                <a:latin typeface="Times New Roman" panose="02020603050405020304" pitchFamily="18" charset="0"/>
              </a:rPr>
              <a:t>”</a:t>
            </a:r>
            <a:r>
              <a:rPr lang="en-GB" altLang="en-US" sz="1700" dirty="0">
                <a:solidFill>
                  <a:srgbClr val="414042"/>
                </a:solidFill>
              </a:rPr>
              <a:t> replied the doctor; </a:t>
            </a:r>
            <a:r>
              <a:rPr lang="en-GB" altLang="en-US" sz="1700" b="1" dirty="0">
                <a:solidFill>
                  <a:srgbClr val="0070C0"/>
                </a:solidFill>
                <a:latin typeface="Times New Roman" panose="02020603050405020304" pitchFamily="18" charset="0"/>
              </a:rPr>
              <a:t>“</a:t>
            </a:r>
            <a:r>
              <a:rPr lang="en-GB" altLang="en-US" sz="1700" dirty="0">
                <a:solidFill>
                  <a:srgbClr val="414042"/>
                </a:solidFill>
              </a:rPr>
              <a:t>for you cannot hold your tongue.</a:t>
            </a:r>
            <a:r>
              <a:rPr lang="en-GB" altLang="en-US" sz="1700" b="1" dirty="0">
                <a:solidFill>
                  <a:srgbClr val="0070C0"/>
                </a:solidFill>
                <a:latin typeface="Times New Roman" panose="02020603050405020304" pitchFamily="18" charset="0"/>
              </a:rPr>
              <a:t>”</a:t>
            </a:r>
            <a:r>
              <a:rPr lang="en-GB" altLang="en-US" sz="1700" dirty="0">
                <a:solidFill>
                  <a:srgbClr val="414042"/>
                </a:solidFill>
              </a:rPr>
              <a:t> </a:t>
            </a:r>
          </a:p>
        </p:txBody>
      </p:sp>
      <p:sp>
        <p:nvSpPr>
          <p:cNvPr id="2" name="AutoShape 11">
            <a:extLst>
              <a:ext uri="{FF2B5EF4-FFF2-40B4-BE49-F238E27FC236}">
                <a16:creationId xmlns:a16="http://schemas.microsoft.com/office/drawing/2014/main" id="{6C5605F4-FCA9-EF8E-8487-57BEF046A7ED}"/>
              </a:ext>
            </a:extLst>
          </p:cNvPr>
          <p:cNvSpPr>
            <a:spLocks noChangeArrowheads="1"/>
          </p:cNvSpPr>
          <p:nvPr/>
        </p:nvSpPr>
        <p:spPr bwMode="auto">
          <a:xfrm>
            <a:off x="8645998" y="4175490"/>
            <a:ext cx="2472459" cy="736375"/>
          </a:xfrm>
          <a:prstGeom prst="wedgeRoundRectCallout">
            <a:avLst>
              <a:gd name="adj1" fmla="val -76815"/>
              <a:gd name="adj2" fmla="val -214306"/>
              <a:gd name="adj3" fmla="val 16667"/>
            </a:avLst>
          </a:prstGeom>
          <a:solidFill>
            <a:schemeClr val="bg1"/>
          </a:solidFill>
          <a:ln w="28575">
            <a:solidFill>
              <a:srgbClr val="EC7206"/>
            </a:solidFill>
            <a:miter lim="800000"/>
            <a:headEnd/>
            <a:tailEnd/>
          </a:ln>
          <a:effectLst/>
        </p:spPr>
        <p:txBody>
          <a:bodyPr anchor="ctr" anchorCtr="0"/>
          <a:lstStyle/>
          <a:p>
            <a:pPr algn="ctr"/>
            <a:r>
              <a:rPr lang="en-GB" altLang="en-US" sz="1500" dirty="0">
                <a:solidFill>
                  <a:srgbClr val="414042"/>
                </a:solidFill>
                <a:latin typeface="Comic Sans MS" panose="030F0902030302020204" pitchFamily="66" charset="0"/>
              </a:rPr>
              <a:t>You, for you cannot hold your tongue.</a:t>
            </a:r>
          </a:p>
        </p:txBody>
      </p:sp>
      <p:sp>
        <p:nvSpPr>
          <p:cNvPr id="3" name="TextBox 2">
            <a:extLst>
              <a:ext uri="{FF2B5EF4-FFF2-40B4-BE49-F238E27FC236}">
                <a16:creationId xmlns:a16="http://schemas.microsoft.com/office/drawing/2014/main" id="{C58DAF53-EC1E-71FC-A1B1-518D1A4C820D}"/>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86</a:t>
            </a:r>
            <a:endParaRPr lang="en-GB" sz="1200" dirty="0"/>
          </a:p>
        </p:txBody>
      </p:sp>
    </p:spTree>
    <p:extLst>
      <p:ext uri="{BB962C8B-B14F-4D97-AF65-F5344CB8AC3E}">
        <p14:creationId xmlns:p14="http://schemas.microsoft.com/office/powerpoint/2010/main" val="40183627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6">
            <a:extLst>
              <a:ext uri="{FF2B5EF4-FFF2-40B4-BE49-F238E27FC236}">
                <a16:creationId xmlns:a16="http://schemas.microsoft.com/office/drawing/2014/main" id="{3B60FF49-A1F6-1E41-B284-892137A3125A}"/>
              </a:ext>
            </a:extLst>
          </p:cNvPr>
          <p:cNvSpPr>
            <a:spLocks noChangeArrowheads="1"/>
          </p:cNvSpPr>
          <p:nvPr/>
        </p:nvSpPr>
        <p:spPr bwMode="auto">
          <a:xfrm>
            <a:off x="6047265" y="1485416"/>
            <a:ext cx="5175250" cy="677108"/>
          </a:xfrm>
          <a:prstGeom prst="rect">
            <a:avLst/>
          </a:prstGeom>
          <a:solidFill>
            <a:srgbClr val="0070C0"/>
          </a:solidFill>
          <a:ln w="28575" algn="ctr">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Punctuate the rest of the sentence, not forgetting capital letters for proper nouns.</a:t>
            </a:r>
          </a:p>
        </p:txBody>
      </p:sp>
      <p:sp>
        <p:nvSpPr>
          <p:cNvPr id="16" name="Rectangle 3">
            <a:extLst>
              <a:ext uri="{FF2B5EF4-FFF2-40B4-BE49-F238E27FC236}">
                <a16:creationId xmlns:a16="http://schemas.microsoft.com/office/drawing/2014/main" id="{597074F8-3BE5-2944-B33C-91A87A7F934A}"/>
              </a:ext>
            </a:extLst>
          </p:cNvPr>
          <p:cNvSpPr>
            <a:spLocks noChangeArrowheads="1"/>
          </p:cNvSpPr>
          <p:nvPr/>
        </p:nvSpPr>
        <p:spPr bwMode="auto">
          <a:xfrm>
            <a:off x="956946" y="1485416"/>
            <a:ext cx="4781550" cy="677108"/>
          </a:xfrm>
          <a:prstGeom prst="rect">
            <a:avLst/>
          </a:prstGeom>
          <a:solidFill>
            <a:srgbClr val="0070C0"/>
          </a:solidFill>
          <a:ln w="28575">
            <a:noFill/>
            <a:miter lim="800000"/>
            <a:headEnd/>
            <a:tailEnd/>
          </a:ln>
          <a:effectLst/>
        </p:spPr>
        <p:txBody>
          <a:bodyPr>
            <a:spAutoFit/>
          </a:bodyPr>
          <a:lstStyle/>
          <a:p>
            <a:pPr algn="ctr"/>
            <a:r>
              <a:rPr lang="en-GB" altLang="en-US" sz="1900" dirty="0">
                <a:solidFill>
                  <a:schemeClr val="bg1"/>
                </a:solidFill>
                <a:latin typeface="Comic Sans MS" panose="030F0902030302020204" pitchFamily="66" charset="0"/>
              </a:rPr>
              <a:t>Put every word spoken inside</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the inverted commas.</a:t>
            </a:r>
          </a:p>
        </p:txBody>
      </p:sp>
      <p:sp>
        <p:nvSpPr>
          <p:cNvPr id="17" name="Rectangle 2">
            <a:extLst>
              <a:ext uri="{FF2B5EF4-FFF2-40B4-BE49-F238E27FC236}">
                <a16:creationId xmlns:a16="http://schemas.microsoft.com/office/drawing/2014/main" id="{72325FDA-23A9-E048-81BA-BD7B234CD2EA}"/>
              </a:ext>
            </a:extLst>
          </p:cNvPr>
          <p:cNvSpPr>
            <a:spLocks noChangeArrowheads="1"/>
          </p:cNvSpPr>
          <p:nvPr/>
        </p:nvSpPr>
        <p:spPr bwMode="auto">
          <a:xfrm>
            <a:off x="902018" y="737159"/>
            <a:ext cx="8040673"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Follow these simple rules when there is </a:t>
            </a:r>
            <a:r>
              <a:rPr lang="en-GB" altLang="en-US" sz="1900" b="1" dirty="0">
                <a:solidFill>
                  <a:srgbClr val="414042"/>
                </a:solidFill>
              </a:rPr>
              <a:t>one group</a:t>
            </a:r>
            <a:r>
              <a:rPr lang="en-GB" altLang="en-US" sz="1900" dirty="0">
                <a:solidFill>
                  <a:srgbClr val="414042"/>
                </a:solidFill>
              </a:rPr>
              <a:t> of spoken words:</a:t>
            </a:r>
          </a:p>
        </p:txBody>
      </p:sp>
      <p:sp>
        <p:nvSpPr>
          <p:cNvPr id="18" name="Rectangle 4">
            <a:extLst>
              <a:ext uri="{FF2B5EF4-FFF2-40B4-BE49-F238E27FC236}">
                <a16:creationId xmlns:a16="http://schemas.microsoft.com/office/drawing/2014/main" id="{36FBC8E7-C129-AB4C-9E9D-6C966A1973E7}"/>
              </a:ext>
            </a:extLst>
          </p:cNvPr>
          <p:cNvSpPr>
            <a:spLocks noChangeArrowheads="1"/>
          </p:cNvSpPr>
          <p:nvPr/>
        </p:nvSpPr>
        <p:spPr bwMode="auto">
          <a:xfrm>
            <a:off x="9171845" y="4172010"/>
            <a:ext cx="2342119" cy="1846659"/>
          </a:xfrm>
          <a:prstGeom prst="rect">
            <a:avLst/>
          </a:prstGeom>
          <a:solidFill>
            <a:srgbClr val="0070C0"/>
          </a:solidFill>
          <a:ln w="38100" algn="ctr">
            <a:noFill/>
            <a:miter lim="800000"/>
            <a:headEnd/>
            <a:tailEnd/>
          </a:ln>
          <a:effectLst/>
        </p:spPr>
        <p:txBody>
          <a:bodyPr wrap="square">
            <a:spAutoFit/>
          </a:bodyPr>
          <a:lstStyle/>
          <a:p>
            <a:r>
              <a:rPr lang="en-GB" altLang="en-US" sz="1900" dirty="0">
                <a:solidFill>
                  <a:schemeClr val="bg1"/>
                </a:solidFill>
                <a:latin typeface="Comic Sans MS" panose="030F0902030302020204" pitchFamily="66" charset="0"/>
              </a:rPr>
              <a:t>Always use a capital letter for the first word of each sentence inside the inverted commas.</a:t>
            </a:r>
          </a:p>
        </p:txBody>
      </p:sp>
      <p:sp>
        <p:nvSpPr>
          <p:cNvPr id="19" name="Rectangle 5">
            <a:extLst>
              <a:ext uri="{FF2B5EF4-FFF2-40B4-BE49-F238E27FC236}">
                <a16:creationId xmlns:a16="http://schemas.microsoft.com/office/drawing/2014/main" id="{F7C0F11F-9298-094C-9409-FE54AF4EC04D}"/>
              </a:ext>
            </a:extLst>
          </p:cNvPr>
          <p:cNvSpPr>
            <a:spLocks noChangeArrowheads="1"/>
          </p:cNvSpPr>
          <p:nvPr/>
        </p:nvSpPr>
        <p:spPr bwMode="auto">
          <a:xfrm>
            <a:off x="0" y="2526060"/>
            <a:ext cx="12169775" cy="400110"/>
          </a:xfrm>
          <a:prstGeom prst="rect">
            <a:avLst/>
          </a:prstGeom>
          <a:noFill/>
          <a:ln w="9525">
            <a:noFill/>
            <a:miter lim="800000"/>
            <a:headEnd/>
            <a:tailEnd/>
          </a:ln>
          <a:effectLst/>
        </p:spPr>
        <p:txBody>
          <a:bodyPr>
            <a:spAutoFit/>
          </a:bodyPr>
          <a:lstStyle/>
          <a:p>
            <a:pPr algn="ctr"/>
            <a:r>
              <a:rPr lang="en-GB" altLang="en-US" sz="2000" dirty="0">
                <a:solidFill>
                  <a:srgbClr val="3E3F41"/>
                </a:solidFill>
                <a:latin typeface="Comic Sans MS" panose="030F0902030302020204" pitchFamily="66" charset="0"/>
              </a:rPr>
              <a:t>A</a:t>
            </a:r>
            <a:r>
              <a:rPr lang="en-GB" altLang="en-US" sz="2000" dirty="0">
                <a:solidFill>
                  <a:srgbClr val="414042"/>
                </a:solidFill>
                <a:latin typeface="Comic Sans MS" panose="030F0902030302020204" pitchFamily="66" charset="0"/>
              </a:rPr>
              <a:t>nd the parrot would say, with great rapidity</a:t>
            </a:r>
            <a:r>
              <a:rPr lang="en-GB" altLang="en-US" sz="2000" b="1" dirty="0">
                <a:solidFill>
                  <a:srgbClr val="3E3F41"/>
                </a:solidFill>
                <a:latin typeface="Times New Roman" panose="02020603050405020304" pitchFamily="18" charset="0"/>
              </a:rPr>
              <a:t>,</a:t>
            </a:r>
            <a:r>
              <a:rPr lang="en-GB" altLang="en-US" sz="2000" dirty="0">
                <a:solidFill>
                  <a:srgbClr val="414042"/>
                </a:solidFill>
              </a:rPr>
              <a:t> </a:t>
            </a:r>
            <a:r>
              <a:rPr lang="en-GB" altLang="en-US" sz="2000" b="1" dirty="0">
                <a:solidFill>
                  <a:srgbClr val="414042"/>
                </a:solidFill>
                <a:latin typeface="Times New Roman" panose="02020603050405020304" pitchFamily="18" charset="0"/>
              </a:rPr>
              <a:t>“</a:t>
            </a:r>
            <a:r>
              <a:rPr lang="en-GB" altLang="en-US" sz="2000" dirty="0">
                <a:solidFill>
                  <a:srgbClr val="414042"/>
                </a:solidFill>
                <a:latin typeface="Comic Sans MS" panose="030F0902030302020204" pitchFamily="66" charset="0"/>
              </a:rPr>
              <a:t>Pieces of eight! Pieces of eight!</a:t>
            </a:r>
            <a:r>
              <a:rPr lang="en-GB" altLang="en-US" sz="2000" b="1" dirty="0">
                <a:solidFill>
                  <a:srgbClr val="414042"/>
                </a:solidFill>
                <a:latin typeface="Times New Roman" panose="02020603050405020304" pitchFamily="18" charset="0"/>
              </a:rPr>
              <a:t>”</a:t>
            </a:r>
          </a:p>
        </p:txBody>
      </p:sp>
      <p:sp>
        <p:nvSpPr>
          <p:cNvPr id="20" name="Rectangle 7">
            <a:extLst>
              <a:ext uri="{FF2B5EF4-FFF2-40B4-BE49-F238E27FC236}">
                <a16:creationId xmlns:a16="http://schemas.microsoft.com/office/drawing/2014/main" id="{83E20540-0E78-AE4F-BB05-8ECA4DAAFBA1}"/>
              </a:ext>
            </a:extLst>
          </p:cNvPr>
          <p:cNvSpPr>
            <a:spLocks noChangeArrowheads="1"/>
          </p:cNvSpPr>
          <p:nvPr/>
        </p:nvSpPr>
        <p:spPr bwMode="auto">
          <a:xfrm>
            <a:off x="6428028" y="4358992"/>
            <a:ext cx="2594592" cy="1554272"/>
          </a:xfrm>
          <a:prstGeom prst="rect">
            <a:avLst/>
          </a:prstGeom>
          <a:solidFill>
            <a:srgbClr val="0070C0"/>
          </a:solidFill>
          <a:ln w="38100" algn="ctr">
            <a:noFill/>
            <a:miter lim="800000"/>
            <a:headEnd/>
            <a:tailEnd/>
          </a:ln>
          <a:effectLst/>
        </p:spPr>
        <p:txBody>
          <a:bodyPr wrap="square">
            <a:spAutoFit/>
          </a:bodyPr>
          <a:lstStyle/>
          <a:p>
            <a:r>
              <a:rPr lang="en-GB" altLang="en-US" sz="1900" dirty="0">
                <a:solidFill>
                  <a:schemeClr val="bg1"/>
                </a:solidFill>
                <a:latin typeface="Comic Sans MS" panose="030F0902030302020204" pitchFamily="66" charset="0"/>
              </a:rPr>
              <a:t>Separate the words spoken from the reporting clause with</a:t>
            </a:r>
            <a:br>
              <a:rPr lang="en-GB" altLang="en-US" sz="1900" dirty="0">
                <a:solidFill>
                  <a:schemeClr val="bg1"/>
                </a:solidFill>
                <a:latin typeface="Comic Sans MS" panose="030F0902030302020204" pitchFamily="66" charset="0"/>
              </a:rPr>
            </a:br>
            <a:r>
              <a:rPr lang="en-GB" altLang="en-US" sz="1900" dirty="0">
                <a:solidFill>
                  <a:schemeClr val="bg1"/>
                </a:solidFill>
                <a:latin typeface="Comic Sans MS" panose="030F0902030302020204" pitchFamily="66" charset="0"/>
              </a:rPr>
              <a:t>punctuation, usually a comma. </a:t>
            </a:r>
          </a:p>
        </p:txBody>
      </p:sp>
      <p:sp>
        <p:nvSpPr>
          <p:cNvPr id="21" name="Rectangle 8">
            <a:extLst>
              <a:ext uri="{FF2B5EF4-FFF2-40B4-BE49-F238E27FC236}">
                <a16:creationId xmlns:a16="http://schemas.microsoft.com/office/drawing/2014/main" id="{A36AC78E-BC89-0744-9CBB-BFBAFCDE5B69}"/>
              </a:ext>
            </a:extLst>
          </p:cNvPr>
          <p:cNvSpPr>
            <a:spLocks noChangeArrowheads="1"/>
          </p:cNvSpPr>
          <p:nvPr/>
        </p:nvSpPr>
        <p:spPr bwMode="auto">
          <a:xfrm>
            <a:off x="5419836" y="3491247"/>
            <a:ext cx="1789255"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These are the</a:t>
            </a:r>
            <a:br>
              <a:rPr lang="en-GB" altLang="en-US" sz="1900" dirty="0">
                <a:solidFill>
                  <a:srgbClr val="414042"/>
                </a:solidFill>
                <a:latin typeface="Comic Sans MS" panose="030F0902030302020204" pitchFamily="66" charset="0"/>
              </a:rPr>
            </a:br>
            <a:r>
              <a:rPr lang="en-GB" altLang="en-US" sz="1900" dirty="0">
                <a:solidFill>
                  <a:srgbClr val="414042"/>
                </a:solidFill>
                <a:latin typeface="Comic Sans MS" panose="030F0902030302020204" pitchFamily="66" charset="0"/>
              </a:rPr>
              <a:t>words spoken.</a:t>
            </a:r>
          </a:p>
        </p:txBody>
      </p:sp>
      <p:sp>
        <p:nvSpPr>
          <p:cNvPr id="22" name="AutoShape 9">
            <a:extLst>
              <a:ext uri="{FF2B5EF4-FFF2-40B4-BE49-F238E27FC236}">
                <a16:creationId xmlns:a16="http://schemas.microsoft.com/office/drawing/2014/main" id="{203EE6E7-82A0-F145-A2FA-2DE921EAE558}"/>
              </a:ext>
            </a:extLst>
          </p:cNvPr>
          <p:cNvSpPr>
            <a:spLocks/>
          </p:cNvSpPr>
          <p:nvPr/>
        </p:nvSpPr>
        <p:spPr bwMode="auto">
          <a:xfrm rot="16200000">
            <a:off x="3983833" y="404258"/>
            <a:ext cx="144462" cy="5400678"/>
          </a:xfrm>
          <a:prstGeom prst="leftBrace">
            <a:avLst>
              <a:gd name="adj1" fmla="val 377016"/>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Rectangle 10">
            <a:extLst>
              <a:ext uri="{FF2B5EF4-FFF2-40B4-BE49-F238E27FC236}">
                <a16:creationId xmlns:a16="http://schemas.microsoft.com/office/drawing/2014/main" id="{23ED853A-0AF2-A440-B402-836D6C7542C2}"/>
              </a:ext>
            </a:extLst>
          </p:cNvPr>
          <p:cNvSpPr>
            <a:spLocks noChangeArrowheads="1"/>
          </p:cNvSpPr>
          <p:nvPr/>
        </p:nvSpPr>
        <p:spPr bwMode="auto">
          <a:xfrm>
            <a:off x="1355725" y="3281955"/>
            <a:ext cx="2793795"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1900" dirty="0">
                <a:solidFill>
                  <a:srgbClr val="414042"/>
                </a:solidFill>
                <a:latin typeface="Comic Sans MS" panose="030F0902030302020204" pitchFamily="66" charset="0"/>
              </a:rPr>
              <a:t>This is the reporting clause, which may appear before or after the direct speech.</a:t>
            </a:r>
          </a:p>
        </p:txBody>
      </p:sp>
      <p:sp>
        <p:nvSpPr>
          <p:cNvPr id="24" name="AutoShape 11">
            <a:extLst>
              <a:ext uri="{FF2B5EF4-FFF2-40B4-BE49-F238E27FC236}">
                <a16:creationId xmlns:a16="http://schemas.microsoft.com/office/drawing/2014/main" id="{21D129BD-CC24-E84E-BA6F-C4DFD07705E9}"/>
              </a:ext>
            </a:extLst>
          </p:cNvPr>
          <p:cNvSpPr>
            <a:spLocks/>
          </p:cNvSpPr>
          <p:nvPr/>
        </p:nvSpPr>
        <p:spPr bwMode="auto">
          <a:xfrm rot="16200000">
            <a:off x="8741569" y="1151050"/>
            <a:ext cx="204787" cy="3933825"/>
          </a:xfrm>
          <a:prstGeom prst="leftBrace">
            <a:avLst>
              <a:gd name="adj1" fmla="val 176615"/>
              <a:gd name="adj2" fmla="val 50000"/>
            </a:avLst>
          </a:prstGeom>
          <a:noFill/>
          <a:ln w="28575">
            <a:solidFill>
              <a:srgbClr val="FDBF2D"/>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Line 12">
            <a:extLst>
              <a:ext uri="{FF2B5EF4-FFF2-40B4-BE49-F238E27FC236}">
                <a16:creationId xmlns:a16="http://schemas.microsoft.com/office/drawing/2014/main" id="{FDCD7BD3-63F2-B047-A2AB-8D8A1541A953}"/>
              </a:ext>
            </a:extLst>
          </p:cNvPr>
          <p:cNvSpPr>
            <a:spLocks noChangeShapeType="1"/>
          </p:cNvSpPr>
          <p:nvPr/>
        </p:nvSpPr>
        <p:spPr bwMode="auto">
          <a:xfrm flipH="1" flipV="1">
            <a:off x="7026275" y="2832099"/>
            <a:ext cx="2708444" cy="1476815"/>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Line 16">
            <a:extLst>
              <a:ext uri="{FF2B5EF4-FFF2-40B4-BE49-F238E27FC236}">
                <a16:creationId xmlns:a16="http://schemas.microsoft.com/office/drawing/2014/main" id="{DCFC2511-5BAA-5A4D-83D7-B8215C67C3A4}"/>
              </a:ext>
            </a:extLst>
          </p:cNvPr>
          <p:cNvSpPr>
            <a:spLocks noChangeShapeType="1"/>
          </p:cNvSpPr>
          <p:nvPr/>
        </p:nvSpPr>
        <p:spPr bwMode="auto">
          <a:xfrm flipH="1" flipV="1">
            <a:off x="6809066" y="2858688"/>
            <a:ext cx="1083984" cy="1554272"/>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7" name="Picture 6" descr="A picture containing text, vector graphics&#10;&#10;Description automatically generated">
            <a:extLst>
              <a:ext uri="{FF2B5EF4-FFF2-40B4-BE49-F238E27FC236}">
                <a16:creationId xmlns:a16="http://schemas.microsoft.com/office/drawing/2014/main" id="{7761FFC6-A4F3-084C-808C-B33A989213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41228" y="4501496"/>
            <a:ext cx="1689590" cy="1772656"/>
          </a:xfrm>
          <a:prstGeom prst="rect">
            <a:avLst/>
          </a:prstGeom>
        </p:spPr>
      </p:pic>
      <p:cxnSp>
        <p:nvCxnSpPr>
          <p:cNvPr id="3" name="Straight Arrow Connector 2">
            <a:extLst>
              <a:ext uri="{FF2B5EF4-FFF2-40B4-BE49-F238E27FC236}">
                <a16:creationId xmlns:a16="http://schemas.microsoft.com/office/drawing/2014/main" id="{8EE3A5E9-0286-6A17-AD46-572CCE5BDDE4}"/>
              </a:ext>
            </a:extLst>
          </p:cNvPr>
          <p:cNvCxnSpPr>
            <a:cxnSpLocks/>
          </p:cNvCxnSpPr>
          <p:nvPr/>
        </p:nvCxnSpPr>
        <p:spPr>
          <a:xfrm flipH="1" flipV="1">
            <a:off x="8902700" y="2832099"/>
            <a:ext cx="1285174" cy="142285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1EB2310-0AF4-26F7-A93C-A9D060B5185A}"/>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87</a:t>
            </a:r>
            <a:endParaRPr lang="en-GB" sz="1200" dirty="0"/>
          </a:p>
        </p:txBody>
      </p:sp>
    </p:spTree>
    <p:extLst>
      <p:ext uri="{BB962C8B-B14F-4D97-AF65-F5344CB8AC3E}">
        <p14:creationId xmlns:p14="http://schemas.microsoft.com/office/powerpoint/2010/main" val="262258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22" presetClass="entr" presetSubtype="4"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2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20" grpId="0" animBg="1"/>
      <p:bldP spid="21" grpId="0"/>
      <p:bldP spid="22" grpId="0" animBg="1"/>
      <p:bldP spid="23" grpId="0"/>
      <p:bldP spid="24" grpId="0" animBg="1"/>
      <p:bldP spid="25" grpId="0" animBg="1"/>
      <p:bldP spid="27"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a:extLst>
              <a:ext uri="{FF2B5EF4-FFF2-40B4-BE49-F238E27FC236}">
                <a16:creationId xmlns:a16="http://schemas.microsoft.com/office/drawing/2014/main" id="{72325FDA-23A9-E048-81BA-BD7B234CD2EA}"/>
              </a:ext>
            </a:extLst>
          </p:cNvPr>
          <p:cNvSpPr>
            <a:spLocks noChangeArrowheads="1"/>
          </p:cNvSpPr>
          <p:nvPr/>
        </p:nvSpPr>
        <p:spPr bwMode="auto">
          <a:xfrm>
            <a:off x="1064750" y="771276"/>
            <a:ext cx="9884802"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Sometimes we want to separate the direct speech by inserting information about</a:t>
            </a:r>
            <a:br>
              <a:rPr lang="en-GB" altLang="en-US" sz="1900" dirty="0">
                <a:solidFill>
                  <a:srgbClr val="414042"/>
                </a:solidFill>
              </a:rPr>
            </a:br>
            <a:r>
              <a:rPr lang="en-GB" altLang="en-US" sz="1900" dirty="0">
                <a:solidFill>
                  <a:srgbClr val="414042"/>
                </a:solidFill>
              </a:rPr>
              <a:t>who is speaking between the words being spoken. This is called </a:t>
            </a:r>
            <a:r>
              <a:rPr lang="en-GB" altLang="en-US" sz="1900" b="1" dirty="0">
                <a:solidFill>
                  <a:srgbClr val="414042"/>
                </a:solidFill>
              </a:rPr>
              <a:t>split</a:t>
            </a:r>
            <a:r>
              <a:rPr lang="en-GB" altLang="en-US" sz="1900" dirty="0">
                <a:solidFill>
                  <a:srgbClr val="414042"/>
                </a:solidFill>
              </a:rPr>
              <a:t> </a:t>
            </a:r>
            <a:r>
              <a:rPr lang="en-GB" altLang="en-US" sz="1900" b="1" dirty="0">
                <a:solidFill>
                  <a:srgbClr val="414042"/>
                </a:solidFill>
              </a:rPr>
              <a:t>dialogue</a:t>
            </a:r>
            <a:r>
              <a:rPr lang="en-GB" altLang="en-US" sz="1900" dirty="0">
                <a:solidFill>
                  <a:srgbClr val="414042"/>
                </a:solidFill>
              </a:rPr>
              <a:t>. You need to consider carefully whether the words spoken would make </a:t>
            </a:r>
            <a:r>
              <a:rPr lang="en-GB" altLang="en-US" sz="1900" b="1" dirty="0">
                <a:solidFill>
                  <a:srgbClr val="414042"/>
                </a:solidFill>
              </a:rPr>
              <a:t>one</a:t>
            </a:r>
            <a:r>
              <a:rPr lang="en-GB" altLang="en-US" sz="1900" dirty="0">
                <a:solidFill>
                  <a:srgbClr val="414042"/>
                </a:solidFill>
              </a:rPr>
              <a:t> sentence or</a:t>
            </a:r>
            <a:br>
              <a:rPr lang="en-GB" altLang="en-US" sz="1900" dirty="0">
                <a:solidFill>
                  <a:srgbClr val="414042"/>
                </a:solidFill>
              </a:rPr>
            </a:br>
            <a:r>
              <a:rPr lang="en-GB" altLang="en-US" sz="1900" b="1" dirty="0">
                <a:solidFill>
                  <a:srgbClr val="414042"/>
                </a:solidFill>
              </a:rPr>
              <a:t>two</a:t>
            </a:r>
            <a:r>
              <a:rPr lang="en-GB" altLang="en-US" sz="1900" dirty="0">
                <a:solidFill>
                  <a:srgbClr val="414042"/>
                </a:solidFill>
              </a:rPr>
              <a:t> when punctuating:</a:t>
            </a:r>
          </a:p>
        </p:txBody>
      </p:sp>
      <p:sp>
        <p:nvSpPr>
          <p:cNvPr id="26" name="Rectangle 2">
            <a:extLst>
              <a:ext uri="{FF2B5EF4-FFF2-40B4-BE49-F238E27FC236}">
                <a16:creationId xmlns:a16="http://schemas.microsoft.com/office/drawing/2014/main" id="{5B06F8B5-B8CE-574E-AEBD-5342237FBDFE}"/>
              </a:ext>
            </a:extLst>
          </p:cNvPr>
          <p:cNvSpPr>
            <a:spLocks noChangeArrowheads="1"/>
          </p:cNvSpPr>
          <p:nvPr/>
        </p:nvSpPr>
        <p:spPr bwMode="auto">
          <a:xfrm>
            <a:off x="0" y="2171243"/>
            <a:ext cx="12192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800" b="1" dirty="0">
                <a:solidFill>
                  <a:srgbClr val="0070C0"/>
                </a:solidFill>
                <a:latin typeface="Times New Roman" panose="02020603050405020304" pitchFamily="18" charset="0"/>
              </a:rPr>
              <a:t>“</a:t>
            </a:r>
            <a:r>
              <a:rPr lang="en-GB" altLang="en-US" sz="2000" dirty="0">
                <a:solidFill>
                  <a:srgbClr val="0070C0"/>
                </a:solidFill>
              </a:rPr>
              <a:t>Now boy,</a:t>
            </a:r>
            <a:r>
              <a:rPr lang="en-GB" altLang="en-US" sz="2800" b="1" dirty="0">
                <a:solidFill>
                  <a:srgbClr val="0070C0"/>
                </a:solidFill>
                <a:latin typeface="Times New Roman" panose="02020603050405020304" pitchFamily="18" charset="0"/>
              </a:rPr>
              <a:t>”</a:t>
            </a:r>
            <a:r>
              <a:rPr lang="en-GB" altLang="en-US" sz="2000" dirty="0">
                <a:solidFill>
                  <a:srgbClr val="0070C0"/>
                </a:solidFill>
              </a:rPr>
              <a:t> he said, </a:t>
            </a:r>
            <a:r>
              <a:rPr lang="en-GB" altLang="en-US" sz="2800" b="1" dirty="0">
                <a:solidFill>
                  <a:srgbClr val="0070C0"/>
                </a:solidFill>
                <a:latin typeface="Times New Roman" panose="02020603050405020304" pitchFamily="18" charset="0"/>
              </a:rPr>
              <a:t>“</a:t>
            </a:r>
            <a:r>
              <a:rPr lang="en-GB" altLang="en-US" sz="2000" dirty="0">
                <a:solidFill>
                  <a:srgbClr val="39AB47"/>
                </a:solidFill>
              </a:rPr>
              <a:t>t</a:t>
            </a:r>
            <a:r>
              <a:rPr lang="en-GB" altLang="en-US" sz="2000" dirty="0">
                <a:solidFill>
                  <a:srgbClr val="0070C0"/>
                </a:solidFill>
              </a:rPr>
              <a:t>ake me in to the captain.</a:t>
            </a:r>
            <a:r>
              <a:rPr lang="en-GB" altLang="en-US" sz="2800" b="1" dirty="0">
                <a:solidFill>
                  <a:srgbClr val="0070C0"/>
                </a:solidFill>
                <a:latin typeface="Times New Roman" panose="02020603050405020304" pitchFamily="18" charset="0"/>
              </a:rPr>
              <a:t>”</a:t>
            </a:r>
          </a:p>
        </p:txBody>
      </p:sp>
      <p:sp>
        <p:nvSpPr>
          <p:cNvPr id="28" name="Rectangle 10">
            <a:extLst>
              <a:ext uri="{FF2B5EF4-FFF2-40B4-BE49-F238E27FC236}">
                <a16:creationId xmlns:a16="http://schemas.microsoft.com/office/drawing/2014/main" id="{27480745-9339-8B4B-9EC9-02AEB4535377}"/>
              </a:ext>
            </a:extLst>
          </p:cNvPr>
          <p:cNvSpPr>
            <a:spLocks noChangeArrowheads="1"/>
          </p:cNvSpPr>
          <p:nvPr/>
        </p:nvSpPr>
        <p:spPr bwMode="auto">
          <a:xfrm>
            <a:off x="6281737" y="2787668"/>
            <a:ext cx="3342710"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capital letter is NOT used here.</a:t>
            </a:r>
          </a:p>
        </p:txBody>
      </p:sp>
      <p:sp>
        <p:nvSpPr>
          <p:cNvPr id="29" name="Line 11">
            <a:extLst>
              <a:ext uri="{FF2B5EF4-FFF2-40B4-BE49-F238E27FC236}">
                <a16:creationId xmlns:a16="http://schemas.microsoft.com/office/drawing/2014/main" id="{F9AD6BA1-5702-B14A-A952-17AF10ECD3C1}"/>
              </a:ext>
            </a:extLst>
          </p:cNvPr>
          <p:cNvSpPr>
            <a:spLocks noChangeShapeType="1"/>
          </p:cNvSpPr>
          <p:nvPr/>
        </p:nvSpPr>
        <p:spPr bwMode="auto">
          <a:xfrm flipH="1" flipV="1">
            <a:off x="5910262" y="2666676"/>
            <a:ext cx="371475" cy="282575"/>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 name="Rectangle 2">
            <a:extLst>
              <a:ext uri="{FF2B5EF4-FFF2-40B4-BE49-F238E27FC236}">
                <a16:creationId xmlns:a16="http://schemas.microsoft.com/office/drawing/2014/main" id="{8DB553D9-655F-CA41-96B1-0B7318357703}"/>
              </a:ext>
            </a:extLst>
          </p:cNvPr>
          <p:cNvSpPr>
            <a:spLocks noChangeArrowheads="1"/>
          </p:cNvSpPr>
          <p:nvPr/>
        </p:nvSpPr>
        <p:spPr bwMode="auto">
          <a:xfrm>
            <a:off x="1064750" y="3435944"/>
            <a:ext cx="9884802"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902030302020204" pitchFamily="66" charset="0"/>
                <a:cs typeface="Arial" panose="020B0604020202020204" pitchFamily="34" charset="0"/>
              </a:defRPr>
            </a:lvl1pPr>
            <a:lvl2pPr marL="712788" indent="-268288">
              <a:defRPr>
                <a:solidFill>
                  <a:schemeClr val="tx1"/>
                </a:solidFill>
                <a:latin typeface="Comic Sans MS" panose="030F0902030302020204" pitchFamily="66" charset="0"/>
                <a:cs typeface="Arial" panose="020B0604020202020204" pitchFamily="34" charset="0"/>
              </a:defRPr>
            </a:lvl2pPr>
            <a:lvl3pPr marL="1255713">
              <a:defRPr>
                <a:solidFill>
                  <a:schemeClr val="tx1"/>
                </a:solidFill>
                <a:latin typeface="Comic Sans MS" panose="030F0902030302020204" pitchFamily="66" charset="0"/>
                <a:cs typeface="Arial" panose="020B0604020202020204" pitchFamily="34" charset="0"/>
              </a:defRPr>
            </a:lvl3pPr>
            <a:lvl4pPr marL="1435100">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900" dirty="0">
                <a:solidFill>
                  <a:srgbClr val="414042"/>
                </a:solidFill>
              </a:rPr>
              <a:t>This is the </a:t>
            </a:r>
            <a:r>
              <a:rPr lang="en-GB" altLang="en-US" sz="1900" b="1" dirty="0">
                <a:solidFill>
                  <a:srgbClr val="414042"/>
                </a:solidFill>
              </a:rPr>
              <a:t>only</a:t>
            </a:r>
            <a:r>
              <a:rPr lang="en-GB" altLang="en-US" sz="1900" dirty="0">
                <a:solidFill>
                  <a:srgbClr val="414042"/>
                </a:solidFill>
              </a:rPr>
              <a:t> time when you do not use a capital letter for the first word inside</a:t>
            </a:r>
            <a:br>
              <a:rPr lang="en-GB" altLang="en-US" sz="1900" dirty="0">
                <a:solidFill>
                  <a:srgbClr val="414042"/>
                </a:solidFill>
              </a:rPr>
            </a:br>
            <a:r>
              <a:rPr lang="en-GB" altLang="en-US" sz="1900" dirty="0">
                <a:solidFill>
                  <a:srgbClr val="414042"/>
                </a:solidFill>
              </a:rPr>
              <a:t>the speech marks. This is because all the words spoken are one complete sentence</a:t>
            </a:r>
            <a:br>
              <a:rPr lang="en-GB" altLang="en-US" sz="1900" dirty="0">
                <a:solidFill>
                  <a:srgbClr val="414042"/>
                </a:solidFill>
              </a:rPr>
            </a:br>
            <a:r>
              <a:rPr lang="en-GB" altLang="en-US" sz="1900" dirty="0">
                <a:solidFill>
                  <a:srgbClr val="414042"/>
                </a:solidFill>
              </a:rPr>
              <a:t>so the comma is only used to separate the reporting clause.</a:t>
            </a:r>
          </a:p>
        </p:txBody>
      </p:sp>
      <p:sp>
        <p:nvSpPr>
          <p:cNvPr id="31" name="Rectangle 5">
            <a:extLst>
              <a:ext uri="{FF2B5EF4-FFF2-40B4-BE49-F238E27FC236}">
                <a16:creationId xmlns:a16="http://schemas.microsoft.com/office/drawing/2014/main" id="{A7E2CBE1-9299-554C-902B-BCB039AC39D9}"/>
              </a:ext>
            </a:extLst>
          </p:cNvPr>
          <p:cNvSpPr>
            <a:spLocks noChangeArrowheads="1"/>
          </p:cNvSpPr>
          <p:nvPr/>
        </p:nvSpPr>
        <p:spPr bwMode="auto">
          <a:xfrm>
            <a:off x="1" y="4659333"/>
            <a:ext cx="12192000" cy="384721"/>
          </a:xfrm>
          <a:prstGeom prst="rect">
            <a:avLst/>
          </a:prstGeom>
          <a:noFill/>
          <a:ln w="9525" algn="ctr">
            <a:noFill/>
            <a:miter lim="800000"/>
            <a:headEnd/>
            <a:tailEnd/>
          </a:ln>
          <a:effectLst/>
        </p:spPr>
        <p:txBody>
          <a:bodyPr>
            <a:noAutofit/>
          </a:bodyPr>
          <a:lstStyle/>
          <a:p>
            <a:pPr algn="ctr"/>
            <a:r>
              <a:rPr lang="en-GB" altLang="en-US" sz="2000" b="1" dirty="0">
                <a:solidFill>
                  <a:srgbClr val="0070C0"/>
                </a:solidFill>
                <a:latin typeface="Times New Roman" panose="02020603050405020304" pitchFamily="18" charset="0"/>
              </a:rPr>
              <a:t>“</a:t>
            </a:r>
            <a:r>
              <a:rPr lang="en-GB" altLang="en-US" sz="2000" dirty="0">
                <a:solidFill>
                  <a:srgbClr val="0070C0"/>
                </a:solidFill>
                <a:latin typeface="Comic Sans MS" panose="030F0902030302020204" pitchFamily="66" charset="0"/>
              </a:rPr>
              <a:t>The captain is not what he used to be,</a:t>
            </a:r>
            <a:r>
              <a:rPr lang="en-GB" altLang="en-US" sz="2000" b="1" dirty="0">
                <a:solidFill>
                  <a:srgbClr val="0070C0"/>
                </a:solidFill>
                <a:latin typeface="Times New Roman" panose="02020603050405020304" pitchFamily="18" charset="0"/>
              </a:rPr>
              <a:t>”</a:t>
            </a:r>
            <a:r>
              <a:rPr lang="en-GB" altLang="en-US" sz="2000" dirty="0">
                <a:solidFill>
                  <a:srgbClr val="0070C0"/>
                </a:solidFill>
              </a:rPr>
              <a:t> </a:t>
            </a:r>
            <a:r>
              <a:rPr lang="en-GB" altLang="en-US" sz="2000" dirty="0">
                <a:solidFill>
                  <a:srgbClr val="0070C0"/>
                </a:solidFill>
                <a:latin typeface="Comic Sans MS" panose="030F0902030302020204" pitchFamily="66" charset="0"/>
              </a:rPr>
              <a:t>I said</a:t>
            </a:r>
            <a:r>
              <a:rPr lang="en-GB" altLang="en-US" sz="2000" dirty="0">
                <a:solidFill>
                  <a:srgbClr val="39AB47"/>
                </a:solidFill>
                <a:latin typeface="Comic Sans MS" panose="030F0902030302020204" pitchFamily="66" charset="0"/>
              </a:rPr>
              <a:t>.</a:t>
            </a:r>
            <a:r>
              <a:rPr lang="en-GB" altLang="en-US" sz="2000" dirty="0">
                <a:solidFill>
                  <a:srgbClr val="0070C0"/>
                </a:solidFill>
                <a:latin typeface="Comic Sans MS" panose="030F0902030302020204" pitchFamily="66" charset="0"/>
              </a:rPr>
              <a:t> </a:t>
            </a:r>
            <a:r>
              <a:rPr lang="en-GB" altLang="en-US" sz="2000" b="1" dirty="0">
                <a:solidFill>
                  <a:srgbClr val="0070C0"/>
                </a:solidFill>
                <a:latin typeface="Times New Roman" panose="02020603050405020304" pitchFamily="18" charset="0"/>
              </a:rPr>
              <a:t>“</a:t>
            </a:r>
            <a:r>
              <a:rPr lang="en-GB" altLang="en-US" sz="2000" dirty="0">
                <a:solidFill>
                  <a:srgbClr val="39AB47"/>
                </a:solidFill>
                <a:latin typeface="Comic Sans MS" panose="030F0902030302020204" pitchFamily="66" charset="0"/>
              </a:rPr>
              <a:t>H</a:t>
            </a:r>
            <a:r>
              <a:rPr lang="en-GB" altLang="en-US" sz="2000" dirty="0">
                <a:solidFill>
                  <a:srgbClr val="0070C0"/>
                </a:solidFill>
                <a:latin typeface="Comic Sans MS" panose="030F0902030302020204" pitchFamily="66" charset="0"/>
              </a:rPr>
              <a:t>e sits with a drawn cutlass.</a:t>
            </a:r>
            <a:r>
              <a:rPr lang="en-GB" altLang="en-US" sz="2000" b="1" dirty="0">
                <a:solidFill>
                  <a:srgbClr val="0070C0"/>
                </a:solidFill>
                <a:latin typeface="Times New Roman" panose="02020603050405020304" pitchFamily="18" charset="0"/>
              </a:rPr>
              <a:t>”</a:t>
            </a:r>
          </a:p>
        </p:txBody>
      </p:sp>
      <p:sp>
        <p:nvSpPr>
          <p:cNvPr id="32" name="Rectangle 10">
            <a:extLst>
              <a:ext uri="{FF2B5EF4-FFF2-40B4-BE49-F238E27FC236}">
                <a16:creationId xmlns:a16="http://schemas.microsoft.com/office/drawing/2014/main" id="{A25CDA68-79F1-6A4B-A580-6577CF0E904B}"/>
              </a:ext>
            </a:extLst>
          </p:cNvPr>
          <p:cNvSpPr>
            <a:spLocks noChangeArrowheads="1"/>
          </p:cNvSpPr>
          <p:nvPr/>
        </p:nvSpPr>
        <p:spPr bwMode="auto">
          <a:xfrm>
            <a:off x="2567552" y="5220631"/>
            <a:ext cx="334271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full stop is used here because it is the end of a complete sentence.</a:t>
            </a:r>
          </a:p>
        </p:txBody>
      </p:sp>
      <p:sp>
        <p:nvSpPr>
          <p:cNvPr id="33" name="Line 11">
            <a:extLst>
              <a:ext uri="{FF2B5EF4-FFF2-40B4-BE49-F238E27FC236}">
                <a16:creationId xmlns:a16="http://schemas.microsoft.com/office/drawing/2014/main" id="{96DD66FC-221F-284B-8464-24263E49C193}"/>
              </a:ext>
            </a:extLst>
          </p:cNvPr>
          <p:cNvSpPr>
            <a:spLocks noChangeShapeType="1"/>
          </p:cNvSpPr>
          <p:nvPr/>
        </p:nvSpPr>
        <p:spPr bwMode="auto">
          <a:xfrm flipV="1">
            <a:off x="5835112" y="5044053"/>
            <a:ext cx="1175530" cy="471214"/>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 name="Rectangle 10">
            <a:extLst>
              <a:ext uri="{FF2B5EF4-FFF2-40B4-BE49-F238E27FC236}">
                <a16:creationId xmlns:a16="http://schemas.microsoft.com/office/drawing/2014/main" id="{BB302632-028C-A94A-A5C3-6DB9F385AEE8}"/>
              </a:ext>
            </a:extLst>
          </p:cNvPr>
          <p:cNvSpPr>
            <a:spLocks noChangeArrowheads="1"/>
          </p:cNvSpPr>
          <p:nvPr/>
        </p:nvSpPr>
        <p:spPr bwMode="auto">
          <a:xfrm>
            <a:off x="7746327" y="5196898"/>
            <a:ext cx="334271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00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1500" dirty="0">
                <a:solidFill>
                  <a:srgbClr val="39AB47"/>
                </a:solidFill>
                <a:latin typeface="Comic Sans MS" panose="030F0902030302020204" pitchFamily="66" charset="0"/>
              </a:rPr>
              <a:t>A capital letter </a:t>
            </a:r>
            <a:r>
              <a:rPr lang="en-GB" altLang="en-US" sz="1500" b="1" dirty="0">
                <a:solidFill>
                  <a:srgbClr val="39AB47"/>
                </a:solidFill>
                <a:latin typeface="Comic Sans MS" panose="030F0902030302020204" pitchFamily="66" charset="0"/>
              </a:rPr>
              <a:t>is</a:t>
            </a:r>
            <a:r>
              <a:rPr lang="en-GB" altLang="en-US" sz="1500" dirty="0">
                <a:solidFill>
                  <a:srgbClr val="39AB47"/>
                </a:solidFill>
                <a:latin typeface="Comic Sans MS" panose="030F0902030302020204" pitchFamily="66" charset="0"/>
              </a:rPr>
              <a:t> used here because it starts a new sentence.</a:t>
            </a:r>
          </a:p>
        </p:txBody>
      </p:sp>
      <p:sp>
        <p:nvSpPr>
          <p:cNvPr id="35" name="Line 11">
            <a:extLst>
              <a:ext uri="{FF2B5EF4-FFF2-40B4-BE49-F238E27FC236}">
                <a16:creationId xmlns:a16="http://schemas.microsoft.com/office/drawing/2014/main" id="{E02F665C-12AD-194A-90E3-D13492C984E3}"/>
              </a:ext>
            </a:extLst>
          </p:cNvPr>
          <p:cNvSpPr>
            <a:spLocks noChangeShapeType="1"/>
          </p:cNvSpPr>
          <p:nvPr/>
        </p:nvSpPr>
        <p:spPr bwMode="auto">
          <a:xfrm flipH="1" flipV="1">
            <a:off x="7312858" y="5055610"/>
            <a:ext cx="433468" cy="459656"/>
          </a:xfrm>
          <a:prstGeom prst="line">
            <a:avLst/>
          </a:prstGeom>
          <a:noFill/>
          <a:ln w="19050">
            <a:solidFill>
              <a:srgbClr val="39AB47"/>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a:extLst>
              <a:ext uri="{FF2B5EF4-FFF2-40B4-BE49-F238E27FC236}">
                <a16:creationId xmlns:a16="http://schemas.microsoft.com/office/drawing/2014/main" id="{78015E18-491C-C20F-DB9A-0B04588747F1}"/>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88</a:t>
            </a:r>
            <a:endParaRPr lang="en-GB" sz="1200" dirty="0"/>
          </a:p>
        </p:txBody>
      </p:sp>
    </p:spTree>
    <p:extLst>
      <p:ext uri="{BB962C8B-B14F-4D97-AF65-F5344CB8AC3E}">
        <p14:creationId xmlns:p14="http://schemas.microsoft.com/office/powerpoint/2010/main" val="1531592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animBg="1"/>
      <p:bldP spid="30" grpId="0"/>
      <p:bldP spid="31" grpId="0"/>
      <p:bldP spid="32" grpId="0"/>
      <p:bldP spid="33" grpId="0" animBg="1"/>
      <p:bldP spid="34" grpId="0"/>
      <p:bldP spid="3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E9637B5E-8470-6849-A63A-3AD5B0B41832}"/>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Figurative language</a:t>
            </a:r>
          </a:p>
        </p:txBody>
      </p:sp>
      <p:sp>
        <p:nvSpPr>
          <p:cNvPr id="13" name="Rectangle 3">
            <a:extLst>
              <a:ext uri="{FF2B5EF4-FFF2-40B4-BE49-F238E27FC236}">
                <a16:creationId xmlns:a16="http://schemas.microsoft.com/office/drawing/2014/main" id="{94C45E03-00E6-7F40-B87A-B5A2B614F863}"/>
              </a:ext>
            </a:extLst>
          </p:cNvPr>
          <p:cNvSpPr>
            <a:spLocks noChangeArrowheads="1"/>
          </p:cNvSpPr>
          <p:nvPr/>
        </p:nvSpPr>
        <p:spPr bwMode="auto">
          <a:xfrm>
            <a:off x="1230043" y="1364743"/>
            <a:ext cx="10083719" cy="3447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22313" indent="-2651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0" hangingPunct="0">
              <a:spcBef>
                <a:spcPts val="500"/>
              </a:spcBef>
            </a:pPr>
            <a:r>
              <a:rPr lang="en-US" altLang="en-US" sz="2000" dirty="0">
                <a:solidFill>
                  <a:srgbClr val="414042"/>
                </a:solidFill>
              </a:rPr>
              <a:t>The term figurative language covers a wide range of literary devices and techniques, including:</a:t>
            </a:r>
            <a:endParaRPr lang="en-GB" altLang="en-US" sz="2000" dirty="0">
              <a:solidFill>
                <a:srgbClr val="414042"/>
              </a:solidFill>
            </a:endParaRPr>
          </a:p>
        </p:txBody>
      </p:sp>
      <p:sp>
        <p:nvSpPr>
          <p:cNvPr id="14" name="Rectangle 7">
            <a:extLst>
              <a:ext uri="{FF2B5EF4-FFF2-40B4-BE49-F238E27FC236}">
                <a16:creationId xmlns:a16="http://schemas.microsoft.com/office/drawing/2014/main" id="{FB443A2A-EC42-9A43-8176-26FB8B7BE97F}"/>
              </a:ext>
            </a:extLst>
          </p:cNvPr>
          <p:cNvSpPr>
            <a:spLocks noChangeArrowheads="1"/>
          </p:cNvSpPr>
          <p:nvPr/>
        </p:nvSpPr>
        <p:spPr bwMode="auto">
          <a:xfrm>
            <a:off x="749597" y="4509619"/>
            <a:ext cx="10482262" cy="1631216"/>
          </a:xfrm>
          <a:prstGeom prst="rect">
            <a:avLst/>
          </a:prstGeom>
          <a:noFill/>
          <a:ln w="9525" algn="ctr">
            <a:noFill/>
            <a:miter lim="800000"/>
            <a:headEnd/>
            <a:tailEnd/>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ts val="700"/>
              </a:spcBef>
            </a:pPr>
            <a:r>
              <a:rPr lang="en-GB" altLang="en-US" sz="2000" dirty="0">
                <a:solidFill>
                  <a:srgbClr val="414042"/>
                </a:solidFill>
              </a:rPr>
              <a:t>A </a:t>
            </a:r>
            <a:r>
              <a:rPr lang="en-GB" altLang="en-US" sz="2000" b="1" dirty="0">
                <a:solidFill>
                  <a:srgbClr val="0070C0"/>
                </a:solidFill>
              </a:rPr>
              <a:t>simile</a:t>
            </a:r>
            <a:r>
              <a:rPr lang="en-GB" altLang="en-US" sz="2000" dirty="0">
                <a:solidFill>
                  <a:srgbClr val="414042"/>
                </a:solidFill>
              </a:rPr>
              <a:t> is saying something is </a:t>
            </a:r>
            <a:r>
              <a:rPr lang="en-GB" altLang="en-US" sz="2000" b="1" i="1" dirty="0">
                <a:solidFill>
                  <a:srgbClr val="0070C0"/>
                </a:solidFill>
              </a:rPr>
              <a:t>like</a:t>
            </a:r>
            <a:r>
              <a:rPr lang="en-GB" altLang="en-US" sz="2000" dirty="0">
                <a:solidFill>
                  <a:srgbClr val="414042"/>
                </a:solidFill>
              </a:rPr>
              <a:t> something else.</a:t>
            </a:r>
          </a:p>
          <a:p>
            <a:pPr algn="ctr">
              <a:spcBef>
                <a:spcPts val="700"/>
              </a:spcBef>
            </a:pPr>
            <a:r>
              <a:rPr lang="en-GB" altLang="en-US" sz="2000" dirty="0">
                <a:solidFill>
                  <a:srgbClr val="414042"/>
                </a:solidFill>
              </a:rPr>
              <a:t>A </a:t>
            </a:r>
            <a:r>
              <a:rPr lang="en-GB" altLang="en-US" sz="2000" b="1" dirty="0">
                <a:solidFill>
                  <a:srgbClr val="39AB47"/>
                </a:solidFill>
              </a:rPr>
              <a:t>metaphor</a:t>
            </a:r>
            <a:r>
              <a:rPr lang="en-GB" altLang="en-US" sz="2000" dirty="0">
                <a:solidFill>
                  <a:srgbClr val="414042"/>
                </a:solidFill>
              </a:rPr>
              <a:t> is saying something</a:t>
            </a:r>
            <a:r>
              <a:rPr lang="en-GB" altLang="en-US" sz="2000" dirty="0">
                <a:solidFill>
                  <a:srgbClr val="39AB47"/>
                </a:solidFill>
              </a:rPr>
              <a:t> </a:t>
            </a:r>
            <a:r>
              <a:rPr lang="en-GB" altLang="en-US" sz="2000" b="1" i="1" dirty="0">
                <a:solidFill>
                  <a:srgbClr val="39AB47"/>
                </a:solidFill>
              </a:rPr>
              <a:t>is</a:t>
            </a:r>
            <a:r>
              <a:rPr lang="en-GB" altLang="en-US" sz="2000" b="1" dirty="0">
                <a:solidFill>
                  <a:srgbClr val="39AB47"/>
                </a:solidFill>
              </a:rPr>
              <a:t> </a:t>
            </a:r>
            <a:r>
              <a:rPr lang="en-GB" altLang="en-US" sz="2000" dirty="0">
                <a:solidFill>
                  <a:srgbClr val="414042"/>
                </a:solidFill>
              </a:rPr>
              <a:t>something else.</a:t>
            </a:r>
          </a:p>
          <a:p>
            <a:pPr algn="ctr">
              <a:spcBef>
                <a:spcPts val="700"/>
              </a:spcBef>
            </a:pPr>
            <a:r>
              <a:rPr lang="en-GB" altLang="en-US" sz="2000" b="1" dirty="0">
                <a:solidFill>
                  <a:srgbClr val="EC7206"/>
                </a:solidFill>
              </a:rPr>
              <a:t>Personification</a:t>
            </a:r>
            <a:r>
              <a:rPr lang="en-GB" altLang="en-US" sz="2000" dirty="0">
                <a:solidFill>
                  <a:srgbClr val="414042"/>
                </a:solidFill>
              </a:rPr>
              <a:t> is a type of metaphor which gives human characteristics</a:t>
            </a:r>
            <a:br>
              <a:rPr lang="en-GB" altLang="en-US" sz="2000" dirty="0">
                <a:solidFill>
                  <a:srgbClr val="414042"/>
                </a:solidFill>
              </a:rPr>
            </a:br>
            <a:r>
              <a:rPr lang="en-GB" altLang="en-US" sz="2000" dirty="0">
                <a:solidFill>
                  <a:srgbClr val="414042"/>
                </a:solidFill>
              </a:rPr>
              <a:t>to non-human phenomena, e.g. the wind grabbed the leaves.</a:t>
            </a:r>
          </a:p>
        </p:txBody>
      </p:sp>
      <p:sp>
        <p:nvSpPr>
          <p:cNvPr id="3" name="Rectangle 2">
            <a:extLst>
              <a:ext uri="{FF2B5EF4-FFF2-40B4-BE49-F238E27FC236}">
                <a16:creationId xmlns:a16="http://schemas.microsoft.com/office/drawing/2014/main" id="{0471EFB8-93AC-A648-99B5-1ED2E9BE65AB}"/>
              </a:ext>
            </a:extLst>
          </p:cNvPr>
          <p:cNvSpPr/>
          <p:nvPr/>
        </p:nvSpPr>
        <p:spPr>
          <a:xfrm>
            <a:off x="1377276" y="2272149"/>
            <a:ext cx="2249326" cy="5471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simile</a:t>
            </a:r>
          </a:p>
        </p:txBody>
      </p:sp>
      <p:sp>
        <p:nvSpPr>
          <p:cNvPr id="18" name="Rectangle 17">
            <a:extLst>
              <a:ext uri="{FF2B5EF4-FFF2-40B4-BE49-F238E27FC236}">
                <a16:creationId xmlns:a16="http://schemas.microsoft.com/office/drawing/2014/main" id="{AEE519B4-FCBD-9546-8D41-204A850601A5}"/>
              </a:ext>
            </a:extLst>
          </p:cNvPr>
          <p:cNvSpPr/>
          <p:nvPr/>
        </p:nvSpPr>
        <p:spPr>
          <a:xfrm>
            <a:off x="4516719" y="2272149"/>
            <a:ext cx="2249326" cy="54716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metaphor</a:t>
            </a:r>
          </a:p>
        </p:txBody>
      </p:sp>
      <p:sp>
        <p:nvSpPr>
          <p:cNvPr id="19" name="Rectangle 18">
            <a:extLst>
              <a:ext uri="{FF2B5EF4-FFF2-40B4-BE49-F238E27FC236}">
                <a16:creationId xmlns:a16="http://schemas.microsoft.com/office/drawing/2014/main" id="{D108852B-7891-4345-B438-339237B34203}"/>
              </a:ext>
            </a:extLst>
          </p:cNvPr>
          <p:cNvSpPr/>
          <p:nvPr/>
        </p:nvSpPr>
        <p:spPr>
          <a:xfrm>
            <a:off x="7656163" y="2272149"/>
            <a:ext cx="3148739" cy="547160"/>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personification</a:t>
            </a:r>
          </a:p>
        </p:txBody>
      </p:sp>
      <p:sp>
        <p:nvSpPr>
          <p:cNvPr id="22" name="Rectangle 3">
            <a:extLst>
              <a:ext uri="{FF2B5EF4-FFF2-40B4-BE49-F238E27FC236}">
                <a16:creationId xmlns:a16="http://schemas.microsoft.com/office/drawing/2014/main" id="{3678CA69-274C-0541-AD36-8767F616BE16}"/>
              </a:ext>
            </a:extLst>
          </p:cNvPr>
          <p:cNvSpPr>
            <a:spLocks noChangeArrowheads="1"/>
          </p:cNvSpPr>
          <p:nvPr/>
        </p:nvSpPr>
        <p:spPr bwMode="auto">
          <a:xfrm>
            <a:off x="1230043" y="3042048"/>
            <a:ext cx="10083719" cy="1417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22313" indent="-2651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eaLnBrk="0" hangingPunct="0">
              <a:spcBef>
                <a:spcPts val="500"/>
              </a:spcBef>
            </a:pPr>
            <a:r>
              <a:rPr lang="en-GB" altLang="en-US" sz="2000" dirty="0">
                <a:solidFill>
                  <a:srgbClr val="414042"/>
                </a:solidFill>
              </a:rPr>
              <a:t>Writers use these techniques to add interest and help the reader to understand and to create an image in the reader’s mind by making a comparison to something they might be more familiar with, e.g. the island was like a fat dragon standing up allows the reader to envisage the shape of the island by picturing a dragon.</a:t>
            </a:r>
          </a:p>
        </p:txBody>
      </p:sp>
      <p:sp>
        <p:nvSpPr>
          <p:cNvPr id="2" name="TextBox 1">
            <a:extLst>
              <a:ext uri="{FF2B5EF4-FFF2-40B4-BE49-F238E27FC236}">
                <a16:creationId xmlns:a16="http://schemas.microsoft.com/office/drawing/2014/main" id="{7CE119DC-6EB1-8B57-B3D8-D13D7B82BB39}"/>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89</a:t>
            </a:r>
            <a:endParaRPr lang="en-GB" sz="1200" dirty="0"/>
          </a:p>
        </p:txBody>
      </p:sp>
    </p:spTree>
    <p:extLst>
      <p:ext uri="{BB962C8B-B14F-4D97-AF65-F5344CB8AC3E}">
        <p14:creationId xmlns:p14="http://schemas.microsoft.com/office/powerpoint/2010/main" val="368839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9"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938445D-8168-C044-8EBB-0B3D7C4FA264}"/>
              </a:ext>
            </a:extLst>
          </p:cNvPr>
          <p:cNvSpPr txBox="1">
            <a:spLocks/>
          </p:cNvSpPr>
          <p:nvPr/>
        </p:nvSpPr>
        <p:spPr>
          <a:xfrm>
            <a:off x="5420298" y="2748357"/>
            <a:ext cx="67717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Treasure Island</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grpSp>
        <p:nvGrpSpPr>
          <p:cNvPr id="3" name="Group 2">
            <a:extLst>
              <a:ext uri="{FF2B5EF4-FFF2-40B4-BE49-F238E27FC236}">
                <a16:creationId xmlns:a16="http://schemas.microsoft.com/office/drawing/2014/main" id="{B74617CD-95DE-2248-833B-667754C958FB}"/>
              </a:ext>
            </a:extLst>
          </p:cNvPr>
          <p:cNvGrpSpPr/>
          <p:nvPr/>
        </p:nvGrpSpPr>
        <p:grpSpPr>
          <a:xfrm>
            <a:off x="-33051" y="-1"/>
            <a:ext cx="5453349" cy="6868341"/>
            <a:chOff x="408053" y="351091"/>
            <a:chExt cx="4919330" cy="6195759"/>
          </a:xfrm>
        </p:grpSpPr>
        <p:sp>
          <p:nvSpPr>
            <p:cNvPr id="2" name="Rectangle 1">
              <a:extLst>
                <a:ext uri="{FF2B5EF4-FFF2-40B4-BE49-F238E27FC236}">
                  <a16:creationId xmlns:a16="http://schemas.microsoft.com/office/drawing/2014/main" id="{EF4FCAA9-152B-2E4D-95E2-84E8DB33E4F3}"/>
                </a:ext>
              </a:extLst>
            </p:cNvPr>
            <p:cNvSpPr/>
            <p:nvPr/>
          </p:nvSpPr>
          <p:spPr>
            <a:xfrm>
              <a:off x="433331" y="351091"/>
              <a:ext cx="4894052" cy="6195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9">
              <a:extLst>
                <a:ext uri="{FF2B5EF4-FFF2-40B4-BE49-F238E27FC236}">
                  <a16:creationId xmlns:a16="http://schemas.microsoft.com/office/drawing/2014/main" id="{71096FA9-BB0E-EE12-4BF7-6FEFD4E72FE2}"/>
                </a:ext>
              </a:extLst>
            </p:cNvPr>
            <p:cNvGrpSpPr>
              <a:grpSpLocks/>
            </p:cNvGrpSpPr>
            <p:nvPr/>
          </p:nvGrpSpPr>
          <p:grpSpPr bwMode="auto">
            <a:xfrm>
              <a:off x="408053" y="391032"/>
              <a:ext cx="4894052" cy="6155818"/>
              <a:chOff x="2620" y="881"/>
              <a:chExt cx="2412" cy="3295"/>
            </a:xfrm>
          </p:grpSpPr>
          <p:pic>
            <p:nvPicPr>
              <p:cNvPr id="9" name="Picture 20">
                <a:extLst>
                  <a:ext uri="{FF2B5EF4-FFF2-40B4-BE49-F238E27FC236}">
                    <a16:creationId xmlns:a16="http://schemas.microsoft.com/office/drawing/2014/main" id="{30405713-F416-162B-476F-BE029D52A8D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20" y="881"/>
                <a:ext cx="2412" cy="32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1">
                <a:extLst>
                  <a:ext uri="{FF2B5EF4-FFF2-40B4-BE49-F238E27FC236}">
                    <a16:creationId xmlns:a16="http://schemas.microsoft.com/office/drawing/2014/main" id="{39D3F777-82AA-AA4E-89E1-2FFCD827831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55" y="3904"/>
                <a:ext cx="220" cy="15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2344759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21">
            <a:extLst>
              <a:ext uri="{FF2B5EF4-FFF2-40B4-BE49-F238E27FC236}">
                <a16:creationId xmlns:a16="http://schemas.microsoft.com/office/drawing/2014/main" id="{04A53C87-1B81-AF46-9D04-97C523A67C93}"/>
              </a:ext>
            </a:extLst>
          </p:cNvPr>
          <p:cNvSpPr txBox="1">
            <a:spLocks noChangeArrowheads="1"/>
          </p:cNvSpPr>
          <p:nvPr/>
        </p:nvSpPr>
        <p:spPr bwMode="auto">
          <a:xfrm>
            <a:off x="864434" y="766527"/>
            <a:ext cx="1010875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902030302020204" pitchFamily="66" charset="0"/>
              </a:rPr>
              <a:t>Read these examples from the text. Which are </a:t>
            </a:r>
            <a:r>
              <a:rPr lang="en-GB" altLang="en-US" sz="2000" b="1" dirty="0">
                <a:solidFill>
                  <a:srgbClr val="39AB47"/>
                </a:solidFill>
                <a:latin typeface="Comic Sans MS" panose="030F0902030302020204" pitchFamily="66" charset="0"/>
              </a:rPr>
              <a:t>metaphors</a:t>
            </a:r>
            <a:r>
              <a:rPr lang="en-GB" altLang="en-US" sz="2000" dirty="0">
                <a:solidFill>
                  <a:srgbClr val="414042"/>
                </a:solidFill>
                <a:latin typeface="Comic Sans MS" panose="030F0902030302020204" pitchFamily="66" charset="0"/>
              </a:rPr>
              <a:t> and which are </a:t>
            </a:r>
            <a:r>
              <a:rPr lang="en-GB" altLang="en-US" sz="2000" b="1" dirty="0">
                <a:solidFill>
                  <a:srgbClr val="0070C0"/>
                </a:solidFill>
                <a:latin typeface="Comic Sans MS" panose="030F0902030302020204" pitchFamily="66" charset="0"/>
              </a:rPr>
              <a:t>similes</a:t>
            </a:r>
            <a:r>
              <a:rPr lang="en-GB" altLang="en-US" sz="2000" dirty="0">
                <a:solidFill>
                  <a:srgbClr val="414042"/>
                </a:solidFill>
                <a:latin typeface="Comic Sans MS" panose="030F0902030302020204" pitchFamily="66" charset="0"/>
              </a:rPr>
              <a:t>? How can you tell? Can you work out their meanings?</a:t>
            </a:r>
          </a:p>
        </p:txBody>
      </p:sp>
      <p:sp>
        <p:nvSpPr>
          <p:cNvPr id="26" name="Rectangle 7">
            <a:extLst>
              <a:ext uri="{FF2B5EF4-FFF2-40B4-BE49-F238E27FC236}">
                <a16:creationId xmlns:a16="http://schemas.microsoft.com/office/drawing/2014/main" id="{0165C377-B895-6A47-A419-D122E6345402}"/>
              </a:ext>
            </a:extLst>
          </p:cNvPr>
          <p:cNvSpPr>
            <a:spLocks noChangeArrowheads="1"/>
          </p:cNvSpPr>
          <p:nvPr/>
        </p:nvSpPr>
        <p:spPr bwMode="auto">
          <a:xfrm>
            <a:off x="949675" y="1809964"/>
            <a:ext cx="4338047" cy="384721"/>
          </a:xfrm>
          <a:prstGeom prst="rect">
            <a:avLst/>
          </a:prstGeom>
          <a:solidFill>
            <a:schemeClr val="accent4">
              <a:lumMod val="20000"/>
              <a:lumOff val="80000"/>
            </a:schemeClr>
          </a:solidFill>
          <a:ln w="9525">
            <a:noFill/>
            <a:miter lim="800000"/>
            <a:headEnd/>
            <a:tailEnd/>
          </a:ln>
          <a:effectLst/>
        </p:spPr>
        <p:txBody>
          <a:bodyPr wrap="none">
            <a:spAutoFit/>
          </a:bodyPr>
          <a:lstStyle/>
          <a:p>
            <a:pPr>
              <a:spcBef>
                <a:spcPct val="30000"/>
              </a:spcBef>
            </a:pPr>
            <a:r>
              <a:rPr lang="en-GB" altLang="en-US" sz="1900" dirty="0">
                <a:solidFill>
                  <a:srgbClr val="414042"/>
                </a:solidFill>
                <a:latin typeface="Comic Sans MS" panose="030F0902030302020204" pitchFamily="66" charset="0"/>
              </a:rPr>
              <a:t>I had to keep my ‘weather-eye’ open.</a:t>
            </a:r>
          </a:p>
        </p:txBody>
      </p:sp>
      <p:sp>
        <p:nvSpPr>
          <p:cNvPr id="27" name="Rectangle 9">
            <a:extLst>
              <a:ext uri="{FF2B5EF4-FFF2-40B4-BE49-F238E27FC236}">
                <a16:creationId xmlns:a16="http://schemas.microsoft.com/office/drawing/2014/main" id="{DD04C729-ED70-464D-9B46-56FBCF345CAB}"/>
              </a:ext>
            </a:extLst>
          </p:cNvPr>
          <p:cNvSpPr>
            <a:spLocks noChangeArrowheads="1"/>
          </p:cNvSpPr>
          <p:nvPr/>
        </p:nvSpPr>
        <p:spPr bwMode="auto">
          <a:xfrm>
            <a:off x="949675" y="2551556"/>
            <a:ext cx="3999813"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Blind Pew held me in one iron fist.</a:t>
            </a:r>
          </a:p>
        </p:txBody>
      </p:sp>
      <p:sp>
        <p:nvSpPr>
          <p:cNvPr id="28" name="Rectangle 10">
            <a:extLst>
              <a:ext uri="{FF2B5EF4-FFF2-40B4-BE49-F238E27FC236}">
                <a16:creationId xmlns:a16="http://schemas.microsoft.com/office/drawing/2014/main" id="{6A9EB884-2789-D342-9BB3-ACC5AC4C9F92}"/>
              </a:ext>
            </a:extLst>
          </p:cNvPr>
          <p:cNvSpPr>
            <a:spLocks noChangeArrowheads="1"/>
          </p:cNvSpPr>
          <p:nvPr/>
        </p:nvSpPr>
        <p:spPr bwMode="auto">
          <a:xfrm>
            <a:off x="6181241" y="1817658"/>
            <a:ext cx="3042821"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The rum went out of him.</a:t>
            </a:r>
          </a:p>
        </p:txBody>
      </p:sp>
      <p:sp>
        <p:nvSpPr>
          <p:cNvPr id="29" name="Rectangle 11">
            <a:extLst>
              <a:ext uri="{FF2B5EF4-FFF2-40B4-BE49-F238E27FC236}">
                <a16:creationId xmlns:a16="http://schemas.microsoft.com/office/drawing/2014/main" id="{3CF1AD47-5B2B-7542-BC06-9A9D652A10B2}"/>
              </a:ext>
            </a:extLst>
          </p:cNvPr>
          <p:cNvSpPr>
            <a:spLocks noChangeArrowheads="1"/>
          </p:cNvSpPr>
          <p:nvPr/>
        </p:nvSpPr>
        <p:spPr bwMode="auto">
          <a:xfrm>
            <a:off x="6181241" y="3283310"/>
            <a:ext cx="5085046"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We followed the instructions to the letter.</a:t>
            </a:r>
          </a:p>
        </p:txBody>
      </p:sp>
      <p:sp>
        <p:nvSpPr>
          <p:cNvPr id="30" name="Rectangle 12">
            <a:extLst>
              <a:ext uri="{FF2B5EF4-FFF2-40B4-BE49-F238E27FC236}">
                <a16:creationId xmlns:a16="http://schemas.microsoft.com/office/drawing/2014/main" id="{6B6C80FD-5B5C-1B41-BCD7-F102D453F088}"/>
              </a:ext>
            </a:extLst>
          </p:cNvPr>
          <p:cNvSpPr>
            <a:spLocks noChangeArrowheads="1"/>
          </p:cNvSpPr>
          <p:nvPr/>
        </p:nvSpPr>
        <p:spPr bwMode="auto">
          <a:xfrm>
            <a:off x="6181241" y="2550484"/>
            <a:ext cx="5086649"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We did not have time to gather our senses.</a:t>
            </a:r>
          </a:p>
        </p:txBody>
      </p:sp>
      <p:sp>
        <p:nvSpPr>
          <p:cNvPr id="31" name="Rectangle 13">
            <a:extLst>
              <a:ext uri="{FF2B5EF4-FFF2-40B4-BE49-F238E27FC236}">
                <a16:creationId xmlns:a16="http://schemas.microsoft.com/office/drawing/2014/main" id="{8A18EC82-2D24-C14D-8193-A1A709C587F8}"/>
              </a:ext>
            </a:extLst>
          </p:cNvPr>
          <p:cNvSpPr>
            <a:spLocks noChangeArrowheads="1"/>
          </p:cNvSpPr>
          <p:nvPr/>
        </p:nvSpPr>
        <p:spPr bwMode="auto">
          <a:xfrm>
            <a:off x="949675" y="4019897"/>
            <a:ext cx="3701654" cy="405688"/>
          </a:xfrm>
          <a:prstGeom prst="rect">
            <a:avLst/>
          </a:prstGeom>
          <a:solidFill>
            <a:schemeClr val="accent4">
              <a:lumMod val="20000"/>
              <a:lumOff val="80000"/>
            </a:schemeClr>
          </a:solidFill>
          <a:ln w="9525">
            <a:noFill/>
            <a:miter lim="800000"/>
            <a:headEnd/>
            <a:tailEnd/>
          </a:ln>
          <a:effectLst/>
        </p:spPr>
        <p:txBody>
          <a:bodyPr wrap="none" anchor="ctr">
            <a:sp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nSpc>
                <a:spcPct val="115000"/>
              </a:lnSpc>
            </a:pPr>
            <a:r>
              <a:rPr lang="en-GB" altLang="en-US" sz="1900" dirty="0">
                <a:solidFill>
                  <a:srgbClr val="414042"/>
                </a:solidFill>
              </a:rPr>
              <a:t>I burst into a flood of tears. </a:t>
            </a:r>
          </a:p>
        </p:txBody>
      </p:sp>
      <p:sp>
        <p:nvSpPr>
          <p:cNvPr id="32" name="Rectangle 14">
            <a:extLst>
              <a:ext uri="{FF2B5EF4-FFF2-40B4-BE49-F238E27FC236}">
                <a16:creationId xmlns:a16="http://schemas.microsoft.com/office/drawing/2014/main" id="{71877BCF-8544-E64D-8ED3-8E6BDA7583E0}"/>
              </a:ext>
            </a:extLst>
          </p:cNvPr>
          <p:cNvSpPr>
            <a:spLocks noChangeArrowheads="1"/>
          </p:cNvSpPr>
          <p:nvPr/>
        </p:nvSpPr>
        <p:spPr bwMode="auto">
          <a:xfrm>
            <a:off x="6181241" y="4016136"/>
            <a:ext cx="5136342"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The island was like a fat dragon standing up</a:t>
            </a:r>
          </a:p>
        </p:txBody>
      </p:sp>
      <p:sp>
        <p:nvSpPr>
          <p:cNvPr id="33" name="Rectangle 15">
            <a:extLst>
              <a:ext uri="{FF2B5EF4-FFF2-40B4-BE49-F238E27FC236}">
                <a16:creationId xmlns:a16="http://schemas.microsoft.com/office/drawing/2014/main" id="{B06AA08F-CCF6-5649-BE6F-FCC9E97A7C88}"/>
              </a:ext>
            </a:extLst>
          </p:cNvPr>
          <p:cNvSpPr>
            <a:spLocks noChangeArrowheads="1"/>
          </p:cNvSpPr>
          <p:nvPr/>
        </p:nvSpPr>
        <p:spPr bwMode="auto">
          <a:xfrm>
            <a:off x="949675" y="3285454"/>
            <a:ext cx="3329758"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It was a stroke of fortune. </a:t>
            </a:r>
          </a:p>
        </p:txBody>
      </p:sp>
      <p:sp>
        <p:nvSpPr>
          <p:cNvPr id="34" name="Rectangle 16">
            <a:extLst>
              <a:ext uri="{FF2B5EF4-FFF2-40B4-BE49-F238E27FC236}">
                <a16:creationId xmlns:a16="http://schemas.microsoft.com/office/drawing/2014/main" id="{49A5663B-CF70-204C-B6BE-B1580D9EF7C8}"/>
              </a:ext>
            </a:extLst>
          </p:cNvPr>
          <p:cNvSpPr>
            <a:spLocks noChangeArrowheads="1"/>
          </p:cNvSpPr>
          <p:nvPr/>
        </p:nvSpPr>
        <p:spPr bwMode="auto">
          <a:xfrm>
            <a:off x="6181241" y="4748963"/>
            <a:ext cx="2412840"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I was very touched.</a:t>
            </a:r>
          </a:p>
        </p:txBody>
      </p:sp>
      <p:sp>
        <p:nvSpPr>
          <p:cNvPr id="35" name="Rectangle 17">
            <a:extLst>
              <a:ext uri="{FF2B5EF4-FFF2-40B4-BE49-F238E27FC236}">
                <a16:creationId xmlns:a16="http://schemas.microsoft.com/office/drawing/2014/main" id="{0BA08023-93BB-0340-8034-BEEFBE0DA8DB}"/>
              </a:ext>
            </a:extLst>
          </p:cNvPr>
          <p:cNvSpPr>
            <a:spLocks noChangeArrowheads="1"/>
          </p:cNvSpPr>
          <p:nvPr/>
        </p:nvSpPr>
        <p:spPr bwMode="auto">
          <a:xfrm>
            <a:off x="949675" y="4775307"/>
            <a:ext cx="4267515"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dirty="0">
                <a:solidFill>
                  <a:srgbClr val="414042"/>
                </a:solidFill>
                <a:latin typeface="Comic Sans MS" panose="030F0902030302020204" pitchFamily="66" charset="0"/>
              </a:rPr>
              <a:t>The galley was as clean as a new pin.</a:t>
            </a:r>
          </a:p>
        </p:txBody>
      </p:sp>
      <p:sp>
        <p:nvSpPr>
          <p:cNvPr id="36" name="Rectangle 19">
            <a:extLst>
              <a:ext uri="{FF2B5EF4-FFF2-40B4-BE49-F238E27FC236}">
                <a16:creationId xmlns:a16="http://schemas.microsoft.com/office/drawing/2014/main" id="{2595B19E-1C37-8440-AFA5-212909B838CE}"/>
              </a:ext>
            </a:extLst>
          </p:cNvPr>
          <p:cNvSpPr>
            <a:spLocks noChangeArrowheads="1"/>
          </p:cNvSpPr>
          <p:nvPr/>
        </p:nvSpPr>
        <p:spPr bwMode="auto">
          <a:xfrm>
            <a:off x="949675" y="5509205"/>
            <a:ext cx="4698722" cy="384721"/>
          </a:xfrm>
          <a:prstGeom prst="rect">
            <a:avLst/>
          </a:prstGeom>
          <a:solidFill>
            <a:schemeClr val="accent4">
              <a:lumMod val="20000"/>
              <a:lumOff val="80000"/>
            </a:schemeClr>
          </a:solidFill>
          <a:ln w="9525">
            <a:noFill/>
            <a:miter lim="800000"/>
            <a:headEnd/>
            <a:tailEnd/>
          </a:ln>
          <a:effectLst/>
        </p:spPr>
        <p:txBody>
          <a:bodyPr wrap="none" anchor="ctr">
            <a:spAutoFit/>
          </a:bodyPr>
          <a:lstStyle/>
          <a:p>
            <a:r>
              <a:rPr lang="en-GB" altLang="en-US" sz="1900">
                <a:solidFill>
                  <a:srgbClr val="414042"/>
                </a:solidFill>
                <a:latin typeface="Comic Sans MS" panose="030F0902030302020204" pitchFamily="66" charset="0"/>
              </a:rPr>
              <a:t>The moon was silvering the mizzen-top. </a:t>
            </a:r>
          </a:p>
        </p:txBody>
      </p:sp>
      <p:sp>
        <p:nvSpPr>
          <p:cNvPr id="2" name="TextBox 1">
            <a:extLst>
              <a:ext uri="{FF2B5EF4-FFF2-40B4-BE49-F238E27FC236}">
                <a16:creationId xmlns:a16="http://schemas.microsoft.com/office/drawing/2014/main" id="{4F91461D-EBA0-5370-4E5F-24BC32C59A7C}"/>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90</a:t>
            </a:r>
            <a:endParaRPr lang="en-GB" sz="1200" dirty="0"/>
          </a:p>
        </p:txBody>
      </p:sp>
    </p:spTree>
    <p:extLst>
      <p:ext uri="{BB962C8B-B14F-4D97-AF65-F5344CB8AC3E}">
        <p14:creationId xmlns:p14="http://schemas.microsoft.com/office/powerpoint/2010/main" val="26102420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21">
            <a:extLst>
              <a:ext uri="{FF2B5EF4-FFF2-40B4-BE49-F238E27FC236}">
                <a16:creationId xmlns:a16="http://schemas.microsoft.com/office/drawing/2014/main" id="{CB1A94D3-8A50-3A4E-953D-09168B531672}"/>
              </a:ext>
            </a:extLst>
          </p:cNvPr>
          <p:cNvSpPr txBox="1">
            <a:spLocks noChangeArrowheads="1"/>
          </p:cNvSpPr>
          <p:nvPr/>
        </p:nvSpPr>
        <p:spPr bwMode="auto">
          <a:xfrm>
            <a:off x="1033873" y="704534"/>
            <a:ext cx="1010875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902030302020204" pitchFamily="66" charset="0"/>
              </a:rPr>
              <a:t>Make word banks of words and phrases which will be useful for your pirate story.</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Think about the setting, and how your characters think, move, speak and feel.</a:t>
            </a:r>
          </a:p>
        </p:txBody>
      </p:sp>
      <p:sp>
        <p:nvSpPr>
          <p:cNvPr id="15" name="Text Box 4">
            <a:extLst>
              <a:ext uri="{FF2B5EF4-FFF2-40B4-BE49-F238E27FC236}">
                <a16:creationId xmlns:a16="http://schemas.microsoft.com/office/drawing/2014/main" id="{09F9FE04-5956-4B49-8B36-262534D90A3B}"/>
              </a:ext>
            </a:extLst>
          </p:cNvPr>
          <p:cNvSpPr txBox="1">
            <a:spLocks noChangeArrowheads="1"/>
          </p:cNvSpPr>
          <p:nvPr/>
        </p:nvSpPr>
        <p:spPr bwMode="auto">
          <a:xfrm>
            <a:off x="1145663" y="1726205"/>
            <a:ext cx="4747137" cy="2047633"/>
          </a:xfrm>
          <a:prstGeom prst="rect">
            <a:avLst/>
          </a:prstGeom>
          <a:solidFill>
            <a:srgbClr val="FFFFFF"/>
          </a:solidFill>
          <a:ln w="28575">
            <a:solidFill>
              <a:srgbClr val="0070C0"/>
            </a:solidFill>
            <a:miter lim="800000"/>
            <a:headEnd/>
            <a:tailEnd/>
          </a:ln>
        </p:spPr>
        <p:txBody>
          <a:bodyPr/>
          <a:lstStyle/>
          <a:p>
            <a:pPr algn="ctr"/>
            <a:r>
              <a:rPr lang="en-GB" altLang="en-US" sz="2000" dirty="0">
                <a:solidFill>
                  <a:srgbClr val="0070C0"/>
                </a:solidFill>
                <a:latin typeface="Comic Sans MS" panose="030F0902030302020204" pitchFamily="66" charset="0"/>
              </a:rPr>
              <a:t>Powerful verbs</a:t>
            </a:r>
          </a:p>
        </p:txBody>
      </p:sp>
      <p:sp>
        <p:nvSpPr>
          <p:cNvPr id="20" name="Text Box 4">
            <a:extLst>
              <a:ext uri="{FF2B5EF4-FFF2-40B4-BE49-F238E27FC236}">
                <a16:creationId xmlns:a16="http://schemas.microsoft.com/office/drawing/2014/main" id="{F9B892EF-B313-E543-BDD1-E74611277D66}"/>
              </a:ext>
            </a:extLst>
          </p:cNvPr>
          <p:cNvSpPr txBox="1">
            <a:spLocks noChangeArrowheads="1"/>
          </p:cNvSpPr>
          <p:nvPr/>
        </p:nvSpPr>
        <p:spPr bwMode="auto">
          <a:xfrm>
            <a:off x="1145663" y="4025630"/>
            <a:ext cx="4747137" cy="2047633"/>
          </a:xfrm>
          <a:prstGeom prst="rect">
            <a:avLst/>
          </a:prstGeom>
          <a:solidFill>
            <a:srgbClr val="FFFFFF"/>
          </a:solidFill>
          <a:ln w="28575">
            <a:solidFill>
              <a:srgbClr val="0070C0"/>
            </a:solidFill>
            <a:miter lim="800000"/>
            <a:headEnd/>
            <a:tailEnd/>
          </a:ln>
        </p:spPr>
        <p:txBody>
          <a:bodyPr/>
          <a:lstStyle/>
          <a:p>
            <a:pPr algn="ctr"/>
            <a:r>
              <a:rPr lang="en-GB" altLang="en-US" sz="2000" dirty="0">
                <a:solidFill>
                  <a:srgbClr val="0070C0"/>
                </a:solidFill>
                <a:latin typeface="Comic Sans MS" panose="030F0902030302020204" pitchFamily="66" charset="0"/>
              </a:rPr>
              <a:t>Adverbs and adverbials</a:t>
            </a:r>
          </a:p>
        </p:txBody>
      </p:sp>
      <p:sp>
        <p:nvSpPr>
          <p:cNvPr id="21" name="Text Box 4">
            <a:extLst>
              <a:ext uri="{FF2B5EF4-FFF2-40B4-BE49-F238E27FC236}">
                <a16:creationId xmlns:a16="http://schemas.microsoft.com/office/drawing/2014/main" id="{AD384239-C4A8-C044-916A-67FA450D1348}"/>
              </a:ext>
            </a:extLst>
          </p:cNvPr>
          <p:cNvSpPr txBox="1">
            <a:spLocks noChangeArrowheads="1"/>
          </p:cNvSpPr>
          <p:nvPr/>
        </p:nvSpPr>
        <p:spPr bwMode="auto">
          <a:xfrm>
            <a:off x="6283702" y="1726205"/>
            <a:ext cx="4747137" cy="2047633"/>
          </a:xfrm>
          <a:prstGeom prst="rect">
            <a:avLst/>
          </a:prstGeom>
          <a:solidFill>
            <a:srgbClr val="FFFFFF"/>
          </a:solidFill>
          <a:ln w="28575">
            <a:solidFill>
              <a:srgbClr val="0070C0"/>
            </a:solidFill>
            <a:miter lim="800000"/>
            <a:headEnd/>
            <a:tailEnd/>
          </a:ln>
        </p:spPr>
        <p:txBody>
          <a:bodyPr/>
          <a:lstStyle/>
          <a:p>
            <a:pPr algn="ctr"/>
            <a:r>
              <a:rPr lang="en-GB" altLang="en-US" sz="2000" dirty="0">
                <a:solidFill>
                  <a:srgbClr val="0070C0"/>
                </a:solidFill>
                <a:latin typeface="Comic Sans MS" panose="030F0902030302020204" pitchFamily="66" charset="0"/>
              </a:rPr>
              <a:t>Effective adjectives</a:t>
            </a:r>
          </a:p>
        </p:txBody>
      </p:sp>
      <p:sp>
        <p:nvSpPr>
          <p:cNvPr id="22" name="Text Box 4">
            <a:extLst>
              <a:ext uri="{FF2B5EF4-FFF2-40B4-BE49-F238E27FC236}">
                <a16:creationId xmlns:a16="http://schemas.microsoft.com/office/drawing/2014/main" id="{9C4F59C4-450D-3144-93AB-6821CF6E97E7}"/>
              </a:ext>
            </a:extLst>
          </p:cNvPr>
          <p:cNvSpPr txBox="1">
            <a:spLocks noChangeArrowheads="1"/>
          </p:cNvSpPr>
          <p:nvPr/>
        </p:nvSpPr>
        <p:spPr bwMode="auto">
          <a:xfrm>
            <a:off x="6283702" y="4025630"/>
            <a:ext cx="4747137" cy="2047633"/>
          </a:xfrm>
          <a:prstGeom prst="rect">
            <a:avLst/>
          </a:prstGeom>
          <a:solidFill>
            <a:srgbClr val="FFFFFF"/>
          </a:solidFill>
          <a:ln w="28575">
            <a:solidFill>
              <a:srgbClr val="0070C0"/>
            </a:solidFill>
            <a:miter lim="800000"/>
            <a:headEnd/>
            <a:tailEnd/>
          </a:ln>
        </p:spPr>
        <p:txBody>
          <a:bodyPr/>
          <a:lstStyle/>
          <a:p>
            <a:pPr algn="ctr"/>
            <a:r>
              <a:rPr lang="en-GB" altLang="en-US" sz="2000" dirty="0">
                <a:solidFill>
                  <a:srgbClr val="0070C0"/>
                </a:solidFill>
                <a:latin typeface="Comic Sans MS" panose="030F0902030302020204" pitchFamily="66" charset="0"/>
              </a:rPr>
              <a:t>Similes and metaphors</a:t>
            </a:r>
          </a:p>
        </p:txBody>
      </p:sp>
      <p:sp>
        <p:nvSpPr>
          <p:cNvPr id="3" name="Oval 2">
            <a:extLst>
              <a:ext uri="{FF2B5EF4-FFF2-40B4-BE49-F238E27FC236}">
                <a16:creationId xmlns:a16="http://schemas.microsoft.com/office/drawing/2014/main" id="{6EA91A01-C5F7-294C-9C24-D446A5A7328F}"/>
              </a:ext>
            </a:extLst>
          </p:cNvPr>
          <p:cNvSpPr/>
          <p:nvPr/>
        </p:nvSpPr>
        <p:spPr>
          <a:xfrm>
            <a:off x="5127357" y="3306122"/>
            <a:ext cx="1921789" cy="117787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Comic Sans MS" panose="030F0902030302020204" pitchFamily="66" charset="0"/>
              </a:rPr>
              <a:t>Pirates</a:t>
            </a:r>
          </a:p>
        </p:txBody>
      </p:sp>
      <p:sp>
        <p:nvSpPr>
          <p:cNvPr id="2" name="TextBox 1">
            <a:extLst>
              <a:ext uri="{FF2B5EF4-FFF2-40B4-BE49-F238E27FC236}">
                <a16:creationId xmlns:a16="http://schemas.microsoft.com/office/drawing/2014/main" id="{1C63A496-CE81-908D-5538-99486D5E72F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91</a:t>
            </a:r>
            <a:endParaRPr lang="en-GB" sz="1200" dirty="0"/>
          </a:p>
        </p:txBody>
      </p:sp>
    </p:spTree>
    <p:extLst>
      <p:ext uri="{BB962C8B-B14F-4D97-AF65-F5344CB8AC3E}">
        <p14:creationId xmlns:p14="http://schemas.microsoft.com/office/powerpoint/2010/main" val="42471875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99B73D4-0BB8-5444-8B18-5B6DFE762E9A}"/>
              </a:ext>
            </a:extLst>
          </p:cNvPr>
          <p:cNvSpPr txBox="1">
            <a:spLocks/>
          </p:cNvSpPr>
          <p:nvPr/>
        </p:nvSpPr>
        <p:spPr>
          <a:xfrm>
            <a:off x="0" y="53525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Sentence Builder Game</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9" name="Text Box 4">
            <a:extLst>
              <a:ext uri="{FF2B5EF4-FFF2-40B4-BE49-F238E27FC236}">
                <a16:creationId xmlns:a16="http://schemas.microsoft.com/office/drawing/2014/main" id="{DB25D200-9090-6643-BAB6-E954B083E037}"/>
              </a:ext>
            </a:extLst>
          </p:cNvPr>
          <p:cNvSpPr txBox="1">
            <a:spLocks noChangeArrowheads="1"/>
          </p:cNvSpPr>
          <p:nvPr/>
        </p:nvSpPr>
        <p:spPr bwMode="auto">
          <a:xfrm>
            <a:off x="991267" y="998556"/>
            <a:ext cx="6869704" cy="4676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2000" dirty="0">
                <a:solidFill>
                  <a:srgbClr val="414042"/>
                </a:solidFill>
                <a:latin typeface="Comic Sans MS" panose="030F0902030302020204" pitchFamily="66" charset="0"/>
              </a:rPr>
              <a:t>(for 2-4 players)</a:t>
            </a:r>
          </a:p>
          <a:p>
            <a:pPr>
              <a:spcBef>
                <a:spcPts val="1000"/>
              </a:spcBef>
            </a:pPr>
            <a:r>
              <a:rPr lang="en-GB" altLang="en-US" sz="2000" b="1" dirty="0">
                <a:solidFill>
                  <a:srgbClr val="0070C0"/>
                </a:solidFill>
                <a:latin typeface="Comic Sans MS" panose="030F0902030302020204" pitchFamily="66" charset="0"/>
              </a:rPr>
              <a:t>Rules</a:t>
            </a:r>
          </a:p>
          <a:p>
            <a:pPr marL="314325" indent="-314325">
              <a:spcBef>
                <a:spcPts val="1000"/>
              </a:spcBef>
              <a:buFont typeface="+mj-lt"/>
              <a:buAutoNum type="arabicPeriod"/>
            </a:pPr>
            <a:r>
              <a:rPr lang="en-GB" altLang="en-US" sz="2000" dirty="0">
                <a:solidFill>
                  <a:srgbClr val="414042"/>
                </a:solidFill>
                <a:latin typeface="Comic Sans MS" panose="030F0902030302020204" pitchFamily="66" charset="0"/>
              </a:rPr>
              <a:t>Sort out the cards into colours and place face down on the grid. The aim of the game is to make a sentence from the cards.</a:t>
            </a:r>
          </a:p>
          <a:p>
            <a:pPr marL="314325" indent="-314325">
              <a:spcBef>
                <a:spcPts val="1500"/>
              </a:spcBef>
              <a:buFont typeface="+mj-lt"/>
              <a:buAutoNum type="arabicPeriod"/>
            </a:pPr>
            <a:r>
              <a:rPr lang="en-GB" altLang="en-US" sz="2000" dirty="0">
                <a:solidFill>
                  <a:srgbClr val="414042"/>
                </a:solidFill>
                <a:latin typeface="Comic Sans MS" panose="030F0902030302020204" pitchFamily="66" charset="0"/>
              </a:rPr>
              <a:t>Each player takes one card from each pile plus one extra from any pile. Taking turns, each player either lays down their cards if they can make a sentence, or collects another card. Blank cards do not carry any points so may be collected at any time.</a:t>
            </a:r>
          </a:p>
          <a:p>
            <a:pPr marL="314325" indent="-314325">
              <a:spcBef>
                <a:spcPts val="1500"/>
              </a:spcBef>
              <a:buFont typeface="+mj-lt"/>
              <a:buAutoNum type="arabicPeriod"/>
            </a:pPr>
            <a:r>
              <a:rPr lang="en-GB" altLang="en-US" sz="2000" dirty="0">
                <a:solidFill>
                  <a:srgbClr val="414042"/>
                </a:solidFill>
                <a:latin typeface="Comic Sans MS" panose="030F0902030302020204" pitchFamily="66" charset="0"/>
              </a:rPr>
              <a:t>Score 1 point for every coloured card used in each sentence. Sentences may be added to at any time.</a:t>
            </a:r>
          </a:p>
        </p:txBody>
      </p:sp>
      <p:sp>
        <p:nvSpPr>
          <p:cNvPr id="29" name="Rectangle 28">
            <a:extLst>
              <a:ext uri="{FF2B5EF4-FFF2-40B4-BE49-F238E27FC236}">
                <a16:creationId xmlns:a16="http://schemas.microsoft.com/office/drawing/2014/main" id="{B2183D3C-300A-144B-A7B5-502A663AE9F6}"/>
              </a:ext>
            </a:extLst>
          </p:cNvPr>
          <p:cNvSpPr/>
          <p:nvPr/>
        </p:nvSpPr>
        <p:spPr>
          <a:xfrm rot="423905">
            <a:off x="8820060" y="963325"/>
            <a:ext cx="2118345" cy="567761"/>
          </a:xfrm>
          <a:prstGeom prst="rect">
            <a:avLst/>
          </a:prstGeom>
          <a:solidFill>
            <a:schemeClr val="bg1"/>
          </a:solidFill>
          <a:ln w="38100">
            <a:solidFill>
              <a:srgbClr val="7030A0"/>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414042"/>
                </a:solidFill>
                <a:latin typeface="Comic Sans MS" panose="030F0902030302020204" pitchFamily="66" charset="0"/>
              </a:rPr>
              <a:t>Determiners</a:t>
            </a:r>
          </a:p>
        </p:txBody>
      </p:sp>
      <p:sp>
        <p:nvSpPr>
          <p:cNvPr id="30" name="Rectangle 29">
            <a:extLst>
              <a:ext uri="{FF2B5EF4-FFF2-40B4-BE49-F238E27FC236}">
                <a16:creationId xmlns:a16="http://schemas.microsoft.com/office/drawing/2014/main" id="{6FB5D1E5-AEE6-894B-84C8-8B073E550D1F}"/>
              </a:ext>
            </a:extLst>
          </p:cNvPr>
          <p:cNvSpPr/>
          <p:nvPr/>
        </p:nvSpPr>
        <p:spPr>
          <a:xfrm rot="21130242">
            <a:off x="8515842" y="1712701"/>
            <a:ext cx="2118345" cy="567761"/>
          </a:xfrm>
          <a:prstGeom prst="rect">
            <a:avLst/>
          </a:prstGeom>
          <a:solidFill>
            <a:schemeClr val="bg1"/>
          </a:solidFill>
          <a:ln w="38100">
            <a:solidFill>
              <a:srgbClr val="0070C0"/>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414042"/>
                </a:solidFill>
                <a:latin typeface="Comic Sans MS" panose="030F0902030302020204" pitchFamily="66" charset="0"/>
              </a:rPr>
              <a:t>Adjectives</a:t>
            </a:r>
          </a:p>
        </p:txBody>
      </p:sp>
      <p:sp>
        <p:nvSpPr>
          <p:cNvPr id="31" name="Rectangle 30">
            <a:extLst>
              <a:ext uri="{FF2B5EF4-FFF2-40B4-BE49-F238E27FC236}">
                <a16:creationId xmlns:a16="http://schemas.microsoft.com/office/drawing/2014/main" id="{408061FA-A7BE-E849-8D90-1EDC6CCB02B5}"/>
              </a:ext>
            </a:extLst>
          </p:cNvPr>
          <p:cNvSpPr/>
          <p:nvPr/>
        </p:nvSpPr>
        <p:spPr>
          <a:xfrm rot="465154">
            <a:off x="9151741" y="2554956"/>
            <a:ext cx="2118345" cy="567761"/>
          </a:xfrm>
          <a:prstGeom prst="rect">
            <a:avLst/>
          </a:prstGeom>
          <a:solidFill>
            <a:schemeClr val="bg1"/>
          </a:solidFill>
          <a:ln w="38100">
            <a:solidFill>
              <a:srgbClr val="FF0000"/>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dirty="0">
                <a:solidFill>
                  <a:srgbClr val="414042"/>
                </a:solidFill>
                <a:latin typeface="Comic Sans MS" panose="030F0902030302020204" pitchFamily="66" charset="0"/>
              </a:rPr>
              <a:t>Nouns and noun phrases</a:t>
            </a:r>
          </a:p>
        </p:txBody>
      </p:sp>
      <p:sp>
        <p:nvSpPr>
          <p:cNvPr id="33" name="Rectangle 32">
            <a:extLst>
              <a:ext uri="{FF2B5EF4-FFF2-40B4-BE49-F238E27FC236}">
                <a16:creationId xmlns:a16="http://schemas.microsoft.com/office/drawing/2014/main" id="{DF3D42C6-9D31-BA42-AA27-0592D18B1E9C}"/>
              </a:ext>
            </a:extLst>
          </p:cNvPr>
          <p:cNvSpPr/>
          <p:nvPr/>
        </p:nvSpPr>
        <p:spPr>
          <a:xfrm rot="21448682">
            <a:off x="8081102" y="3166971"/>
            <a:ext cx="2118345" cy="567761"/>
          </a:xfrm>
          <a:prstGeom prst="rect">
            <a:avLst/>
          </a:prstGeom>
          <a:solidFill>
            <a:schemeClr val="bg1"/>
          </a:solidFill>
          <a:ln w="38100">
            <a:solidFill>
              <a:srgbClr val="39AB47"/>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dirty="0">
                <a:solidFill>
                  <a:srgbClr val="414042"/>
                </a:solidFill>
                <a:latin typeface="Comic Sans MS" panose="030F0902030302020204" pitchFamily="66" charset="0"/>
              </a:rPr>
              <a:t>Verbs and verb phrases</a:t>
            </a:r>
          </a:p>
        </p:txBody>
      </p:sp>
      <p:sp>
        <p:nvSpPr>
          <p:cNvPr id="34" name="Rectangle 33">
            <a:extLst>
              <a:ext uri="{FF2B5EF4-FFF2-40B4-BE49-F238E27FC236}">
                <a16:creationId xmlns:a16="http://schemas.microsoft.com/office/drawing/2014/main" id="{1BA99580-C874-B647-9A33-CF3FB1C54FA8}"/>
              </a:ext>
            </a:extLst>
          </p:cNvPr>
          <p:cNvSpPr/>
          <p:nvPr/>
        </p:nvSpPr>
        <p:spPr>
          <a:xfrm rot="261827">
            <a:off x="8912155" y="4039144"/>
            <a:ext cx="2118345" cy="567761"/>
          </a:xfrm>
          <a:prstGeom prst="rect">
            <a:avLst/>
          </a:prstGeom>
          <a:solidFill>
            <a:schemeClr val="bg1"/>
          </a:solidFill>
          <a:ln w="38100">
            <a:solidFill>
              <a:srgbClr val="FF4F79"/>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US" dirty="0">
                <a:solidFill>
                  <a:srgbClr val="414042"/>
                </a:solidFill>
                <a:latin typeface="Comic Sans MS" panose="030F0902030302020204" pitchFamily="66" charset="0"/>
              </a:rPr>
              <a:t>Adverbs and adverbials</a:t>
            </a:r>
          </a:p>
        </p:txBody>
      </p:sp>
      <p:sp>
        <p:nvSpPr>
          <p:cNvPr id="35" name="Rectangle 34">
            <a:extLst>
              <a:ext uri="{FF2B5EF4-FFF2-40B4-BE49-F238E27FC236}">
                <a16:creationId xmlns:a16="http://schemas.microsoft.com/office/drawing/2014/main" id="{DC5DD11F-C0D2-8140-B50A-0B72541CFCB6}"/>
              </a:ext>
            </a:extLst>
          </p:cNvPr>
          <p:cNvSpPr/>
          <p:nvPr/>
        </p:nvSpPr>
        <p:spPr>
          <a:xfrm rot="21250331">
            <a:off x="7874680" y="4692357"/>
            <a:ext cx="2118345" cy="567761"/>
          </a:xfrm>
          <a:prstGeom prst="rect">
            <a:avLst/>
          </a:prstGeom>
          <a:solidFill>
            <a:schemeClr val="bg1"/>
          </a:solidFill>
          <a:ln w="38100">
            <a:solidFill>
              <a:srgbClr val="AB4500"/>
            </a:solidFill>
          </a:ln>
          <a:effectLst>
            <a:outerShdw blurRad="50800" dir="1560000" sx="102000" sy="102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AB4500"/>
                </a:solidFill>
                <a:latin typeface="Comic Sans MS" panose="030F0902030302020204" pitchFamily="66" charset="0"/>
              </a:rPr>
              <a:t>Conjunctions</a:t>
            </a:r>
          </a:p>
        </p:txBody>
      </p:sp>
      <p:sp>
        <p:nvSpPr>
          <p:cNvPr id="4" name="TextBox 3">
            <a:extLst>
              <a:ext uri="{FF2B5EF4-FFF2-40B4-BE49-F238E27FC236}">
                <a16:creationId xmlns:a16="http://schemas.microsoft.com/office/drawing/2014/main" id="{8D0F0D45-C358-8EAC-823E-7652194B0A6D}"/>
              </a:ext>
            </a:extLst>
          </p:cNvPr>
          <p:cNvSpPr txBox="1"/>
          <p:nvPr/>
        </p:nvSpPr>
        <p:spPr>
          <a:xfrm>
            <a:off x="772731" y="5536278"/>
            <a:ext cx="10948214" cy="923330"/>
          </a:xfrm>
          <a:prstGeom prst="rect">
            <a:avLst/>
          </a:prstGeom>
          <a:noFill/>
        </p:spPr>
        <p:txBody>
          <a:bodyPr wrap="square">
            <a:spAutoFit/>
          </a:bodyPr>
          <a:lstStyle/>
          <a:p>
            <a:r>
              <a:rPr lang="en-GB" b="1" dirty="0">
                <a:solidFill>
                  <a:srgbClr val="7030A0"/>
                </a:solidFill>
                <a:latin typeface="Comic Sans MS" panose="030F0702030302020204" pitchFamily="66" charset="0"/>
              </a:rPr>
              <a:t>Determiners</a:t>
            </a:r>
            <a:r>
              <a:rPr lang="en-GB" dirty="0">
                <a:solidFill>
                  <a:srgbClr val="3E3F41"/>
                </a:solidFill>
                <a:latin typeface="Comic Sans MS" panose="030F0702030302020204" pitchFamily="66" charset="0"/>
              </a:rPr>
              <a:t> – purple		</a:t>
            </a:r>
            <a:r>
              <a:rPr lang="en-GB" b="1" dirty="0">
                <a:solidFill>
                  <a:srgbClr val="0070C0"/>
                </a:solidFill>
                <a:latin typeface="Comic Sans MS" panose="030F0702030302020204" pitchFamily="66" charset="0"/>
              </a:rPr>
              <a:t>Adjectives</a:t>
            </a:r>
            <a:r>
              <a:rPr lang="en-GB" dirty="0">
                <a:solidFill>
                  <a:srgbClr val="3E3F41"/>
                </a:solidFill>
                <a:latin typeface="Comic Sans MS" panose="030F0702030302020204" pitchFamily="66" charset="0"/>
              </a:rPr>
              <a:t> – blue		</a:t>
            </a:r>
            <a:r>
              <a:rPr lang="en-GB" b="1" dirty="0">
                <a:solidFill>
                  <a:srgbClr val="FF0000"/>
                </a:solidFill>
                <a:latin typeface="Comic Sans MS" panose="030F0702030302020204" pitchFamily="66" charset="0"/>
              </a:rPr>
              <a:t>Nouns and phrases </a:t>
            </a:r>
            <a:r>
              <a:rPr lang="en-GB" dirty="0">
                <a:solidFill>
                  <a:srgbClr val="3E3F41"/>
                </a:solidFill>
                <a:latin typeface="Comic Sans MS" panose="030F0702030302020204" pitchFamily="66" charset="0"/>
              </a:rPr>
              <a:t>– red</a:t>
            </a:r>
          </a:p>
          <a:p>
            <a:r>
              <a:rPr lang="en-GB" b="1" dirty="0">
                <a:solidFill>
                  <a:srgbClr val="39AB47"/>
                </a:solidFill>
                <a:latin typeface="Comic Sans MS" panose="030F0702030302020204" pitchFamily="66" charset="0"/>
              </a:rPr>
              <a:t>Verbs and phrases </a:t>
            </a:r>
            <a:r>
              <a:rPr lang="en-GB" dirty="0">
                <a:solidFill>
                  <a:srgbClr val="3E3F41"/>
                </a:solidFill>
                <a:latin typeface="Comic Sans MS" panose="030F0702030302020204" pitchFamily="66" charset="0"/>
              </a:rPr>
              <a:t>– green	</a:t>
            </a:r>
            <a:r>
              <a:rPr lang="en-GB" b="1" dirty="0">
                <a:solidFill>
                  <a:srgbClr val="FF4F79"/>
                </a:solidFill>
                <a:latin typeface="Comic Sans MS" panose="030F0702030302020204" pitchFamily="66" charset="0"/>
              </a:rPr>
              <a:t>Adverbs and adverbials- </a:t>
            </a:r>
            <a:r>
              <a:rPr lang="en-GB" dirty="0">
                <a:solidFill>
                  <a:srgbClr val="3E3F41"/>
                </a:solidFill>
                <a:latin typeface="Comic Sans MS" panose="030F0702030302020204" pitchFamily="66" charset="0"/>
              </a:rPr>
              <a:t>pink	</a:t>
            </a:r>
            <a:r>
              <a:rPr lang="en-GB" b="1" dirty="0">
                <a:solidFill>
                  <a:schemeClr val="accent2">
                    <a:lumMod val="75000"/>
                  </a:schemeClr>
                </a:solidFill>
                <a:latin typeface="Comic Sans MS" panose="030F0702030302020204" pitchFamily="66" charset="0"/>
              </a:rPr>
              <a:t>Conjunctions</a:t>
            </a:r>
            <a:r>
              <a:rPr lang="en-GB" dirty="0">
                <a:solidFill>
                  <a:srgbClr val="3E3F41"/>
                </a:solidFill>
                <a:latin typeface="Comic Sans MS" panose="030F0702030302020204" pitchFamily="66" charset="0"/>
              </a:rPr>
              <a:t> - brown		</a:t>
            </a:r>
          </a:p>
        </p:txBody>
      </p:sp>
      <p:sp>
        <p:nvSpPr>
          <p:cNvPr id="2" name="TextBox 1">
            <a:extLst>
              <a:ext uri="{FF2B5EF4-FFF2-40B4-BE49-F238E27FC236}">
                <a16:creationId xmlns:a16="http://schemas.microsoft.com/office/drawing/2014/main" id="{357BA551-E153-8C7C-7E97-AD792C834725}"/>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92</a:t>
            </a:r>
            <a:endParaRPr lang="en-GB" sz="1200" dirty="0"/>
          </a:p>
        </p:txBody>
      </p:sp>
    </p:spTree>
    <p:extLst>
      <p:ext uri="{BB962C8B-B14F-4D97-AF65-F5344CB8AC3E}">
        <p14:creationId xmlns:p14="http://schemas.microsoft.com/office/powerpoint/2010/main" val="242711383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1076656576"/>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The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The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all</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this</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that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those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any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your</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his</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her</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their</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these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each</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both</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one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my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several</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some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7030A0"/>
                      </a:solidFill>
                      <a:prstDash val="solid"/>
                      <a:round/>
                      <a:headEnd type="none" w="med" len="med"/>
                      <a:tailEnd type="none" w="med" len="med"/>
                    </a:lnL>
                    <a:lnR w="76200" cap="flat" cmpd="sng" algn="ctr">
                      <a:solidFill>
                        <a:srgbClr val="7030A0"/>
                      </a:solidFill>
                      <a:prstDash val="solid"/>
                      <a:round/>
                      <a:headEnd type="none" w="med" len="med"/>
                      <a:tailEnd type="none" w="med" len="med"/>
                    </a:lnR>
                    <a:lnT w="76200" cap="flat" cmpd="sng" algn="ctr">
                      <a:solidFill>
                        <a:srgbClr val="7030A0"/>
                      </a:solidFill>
                      <a:prstDash val="solid"/>
                      <a:round/>
                      <a:headEnd type="none" w="med" len="med"/>
                      <a:tailEnd type="none" w="med" len="med"/>
                    </a:lnT>
                    <a:lnB w="76200" cap="flat" cmpd="sng" algn="ctr">
                      <a:solidFill>
                        <a:srgbClr val="7030A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069AC57C-FC60-8F83-AC5F-259BD6D0F28E}"/>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93</a:t>
            </a:r>
            <a:endParaRPr lang="en-GB" sz="1200" dirty="0"/>
          </a:p>
        </p:txBody>
      </p:sp>
    </p:spTree>
    <p:extLst>
      <p:ext uri="{BB962C8B-B14F-4D97-AF65-F5344CB8AC3E}">
        <p14:creationId xmlns:p14="http://schemas.microsoft.com/office/powerpoint/2010/main" val="56655923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1528260210"/>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large</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infamous</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fierce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treasured</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heroic</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angry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old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heavy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evil</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priceless</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strong</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courageous</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young</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fast</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red faced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blazing</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thunderous</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precious</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daring</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rough</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leathery</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black</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wild</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petrified</a:t>
                      </a:r>
                    </a:p>
                  </a:txBody>
                  <a:tcPr marL="90000" marR="90000" marT="46800" marB="46800" anchor="ctr" anchorCtr="1" horzOverflow="overflow">
                    <a:lnL w="76200" cap="flat" cmpd="sng" algn="ctr">
                      <a:solidFill>
                        <a:srgbClr val="0070C0"/>
                      </a:solidFill>
                      <a:prstDash val="solid"/>
                      <a:round/>
                      <a:headEnd type="none" w="med" len="med"/>
                      <a:tailEnd type="none" w="med" len="med"/>
                    </a:lnL>
                    <a:lnR w="76200" cap="flat" cmpd="sng" algn="ctr">
                      <a:solidFill>
                        <a:srgbClr val="0070C0"/>
                      </a:solidFill>
                      <a:prstDash val="solid"/>
                      <a:round/>
                      <a:headEnd type="none" w="med" len="med"/>
                      <a:tailEnd type="none" w="med" len="med"/>
                    </a:lnR>
                    <a:lnT w="76200" cap="flat" cmpd="sng" algn="ctr">
                      <a:solidFill>
                        <a:srgbClr val="0070C0"/>
                      </a:solidFill>
                      <a:prstDash val="solid"/>
                      <a:round/>
                      <a:headEnd type="none" w="med" len="med"/>
                      <a:tailEnd type="none" w="med" len="med"/>
                    </a:lnT>
                    <a:lnB w="762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A70C0B6-1F4F-3256-3600-47391690D304}"/>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94</a:t>
            </a:r>
            <a:endParaRPr lang="en-GB" sz="1200" dirty="0"/>
          </a:p>
        </p:txBody>
      </p:sp>
    </p:spTree>
    <p:extLst>
      <p:ext uri="{BB962C8B-B14F-4D97-AF65-F5344CB8AC3E}">
        <p14:creationId xmlns:p14="http://schemas.microsoft.com/office/powerpoint/2010/main" val="37750569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3560078428"/>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5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Long John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5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Silver</a:t>
                      </a:r>
                    </a:p>
                  </a:txBody>
                  <a:tcPr marL="90000" marR="90000" marT="46800" marB="46800" anchor="ctr" anchorCtr="1"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pirate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schooner</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deck</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sails</a:t>
                      </a:r>
                    </a:p>
                  </a:txBody>
                  <a:tcPr marL="90000" marR="90000" marT="46800" marB="46800" anchor="ctr" anchorCtr="1"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5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gentlemen of fortune</a:t>
                      </a:r>
                    </a:p>
                  </a:txBody>
                  <a:tcPr marL="90000" marR="90000" marT="46800" marB="46800" anchor="ctr" anchorCtr="1"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parrot</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island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hammock</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mast</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barrel</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blue coat</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wooden leg</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face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boots</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tricorn hat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buccaneers</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cook</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treasure</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moon</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bandana</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berth</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cutlass</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rigging</a:t>
                      </a:r>
                    </a:p>
                  </a:txBody>
                  <a:tcPr anchor="ctr" horzOverflow="overflow">
                    <a:lnL w="76200" cap="flat" cmpd="sng" algn="ctr">
                      <a:solidFill>
                        <a:srgbClr val="FF0000"/>
                      </a:solidFill>
                      <a:prstDash val="solid"/>
                      <a:round/>
                      <a:headEnd type="none" w="med" len="med"/>
                      <a:tailEnd type="none" w="med" len="med"/>
                    </a:lnL>
                    <a:lnR w="76200" cap="flat" cmpd="sng" algn="ctr">
                      <a:solidFill>
                        <a:srgbClr val="FF0000"/>
                      </a:solidFill>
                      <a:prstDash val="solid"/>
                      <a:round/>
                      <a:headEnd type="none" w="med" len="med"/>
                      <a:tailEnd type="none" w="med" len="med"/>
                    </a:lnR>
                    <a:lnT w="76200" cap="flat" cmpd="sng" algn="ctr">
                      <a:solidFill>
                        <a:srgbClr val="FF0000"/>
                      </a:solidFill>
                      <a:prstDash val="solid"/>
                      <a:round/>
                      <a:headEnd type="none" w="med" len="med"/>
                      <a:tailEnd type="none" w="med" len="med"/>
                    </a:lnT>
                    <a:lnB w="7620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C4AB39C-7782-314B-4980-E808968CAECF}"/>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95</a:t>
            </a:r>
            <a:endParaRPr lang="en-GB" sz="1200" dirty="0"/>
          </a:p>
        </p:txBody>
      </p:sp>
    </p:spTree>
    <p:extLst>
      <p:ext uri="{BB962C8B-B14F-4D97-AF65-F5344CB8AC3E}">
        <p14:creationId xmlns:p14="http://schemas.microsoft.com/office/powerpoint/2010/main" val="21947388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3279376500"/>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strutted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answered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devoured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shivered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shuddered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stumbled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sang</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sneered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waited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growled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twitched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slept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approached</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moved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shone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muttered </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strode</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stared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grabbed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snarled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crept</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clambered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glinted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threatened</a:t>
                      </a:r>
                    </a:p>
                  </a:txBody>
                  <a:tcPr marL="90000" marR="90000" marT="46800" marB="46800" anchor="ctr" anchorCtr="1" horzOverflow="overflow">
                    <a:lnL w="76200" cap="flat" cmpd="sng" algn="ctr">
                      <a:solidFill>
                        <a:srgbClr val="39AB47"/>
                      </a:solidFill>
                      <a:prstDash val="solid"/>
                      <a:round/>
                      <a:headEnd type="none" w="med" len="med"/>
                      <a:tailEnd type="none" w="med" len="med"/>
                    </a:lnL>
                    <a:lnR w="76200" cap="flat" cmpd="sng" algn="ctr">
                      <a:solidFill>
                        <a:srgbClr val="39AB47"/>
                      </a:solidFill>
                      <a:prstDash val="solid"/>
                      <a:round/>
                      <a:headEnd type="none" w="med" len="med"/>
                      <a:tailEnd type="none" w="med" len="med"/>
                    </a:lnR>
                    <a:lnT w="76200" cap="flat" cmpd="sng" algn="ctr">
                      <a:solidFill>
                        <a:srgbClr val="39AB47"/>
                      </a:solidFill>
                      <a:prstDash val="solid"/>
                      <a:round/>
                      <a:headEnd type="none" w="med" len="med"/>
                      <a:tailEnd type="none" w="med" len="med"/>
                    </a:lnT>
                    <a:lnB w="762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8A32EB5-013B-689A-1851-104DBCC3B84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96</a:t>
            </a:r>
            <a:endParaRPr lang="en-GB" sz="1200" dirty="0"/>
          </a:p>
        </p:txBody>
      </p:sp>
    </p:spTree>
    <p:extLst>
      <p:ext uri="{BB962C8B-B14F-4D97-AF65-F5344CB8AC3E}">
        <p14:creationId xmlns:p14="http://schemas.microsoft.com/office/powerpoint/2010/main" val="220443535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1309777592"/>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bravely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badly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fiercely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suddenly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quietly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silently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cruelly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slowly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loudly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sadly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softly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furiously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gruffly</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neatly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angrily</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soon</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desperately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intently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madly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nimbly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menacingly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ferociously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rPr>
                        <a:t>quickly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rPr>
                        <a:t>savagely</a:t>
                      </a:r>
                    </a:p>
                  </a:txBody>
                  <a:tcPr marL="90000" marR="90000" marT="46800" marB="46800" anchor="ctr" anchorCtr="1" horzOverflow="overflow">
                    <a:lnL w="76200" cap="flat" cmpd="sng" algn="ctr">
                      <a:solidFill>
                        <a:srgbClr val="FF4F79"/>
                      </a:solidFill>
                      <a:prstDash val="solid"/>
                      <a:round/>
                      <a:headEnd type="none" w="med" len="med"/>
                      <a:tailEnd type="none" w="med" len="med"/>
                    </a:lnL>
                    <a:lnR w="76200" cap="flat" cmpd="sng" algn="ctr">
                      <a:solidFill>
                        <a:srgbClr val="FF4F79"/>
                      </a:solidFill>
                      <a:prstDash val="solid"/>
                      <a:round/>
                      <a:headEnd type="none" w="med" len="med"/>
                      <a:tailEnd type="none" w="med" len="med"/>
                    </a:lnR>
                    <a:lnT w="76200" cap="flat" cmpd="sng" algn="ctr">
                      <a:solidFill>
                        <a:srgbClr val="FF4F79"/>
                      </a:solidFill>
                      <a:prstDash val="solid"/>
                      <a:round/>
                      <a:headEnd type="none" w="med" len="med"/>
                      <a:tailEnd type="none" w="med" len="med"/>
                    </a:lnT>
                    <a:lnB w="76200" cap="flat" cmpd="sng" algn="ctr">
                      <a:solidFill>
                        <a:srgbClr val="FF4F7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9AD59D0-6E47-4C9A-BF53-0DEA53C94A26}"/>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97</a:t>
            </a:r>
            <a:endParaRPr lang="en-GB" sz="1200" dirty="0"/>
          </a:p>
        </p:txBody>
      </p:sp>
    </p:spTree>
    <p:extLst>
      <p:ext uri="{BB962C8B-B14F-4D97-AF65-F5344CB8AC3E}">
        <p14:creationId xmlns:p14="http://schemas.microsoft.com/office/powerpoint/2010/main" val="301640198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1401539787"/>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and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but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so</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because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and</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but</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so</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whilst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when</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before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since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if</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or</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that</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whether</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while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where</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which</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whose</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whenever</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who</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although</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a:ln>
                            <a:noFill/>
                          </a:ln>
                          <a:solidFill>
                            <a:srgbClr val="414042"/>
                          </a:solidFill>
                          <a:effectLst/>
                          <a:latin typeface="Comic Sans MS" panose="030F0902030302020204" pitchFamily="66" charset="0"/>
                          <a:cs typeface="Times New Roman" panose="02020603050405020304" pitchFamily="18" charset="0"/>
                        </a:rPr>
                        <a:t>until</a:t>
                      </a: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3200" b="0" i="0" u="none" strike="noStrike" cap="none" normalizeH="0" baseline="0" dirty="0">
                          <a:ln>
                            <a:noFill/>
                          </a:ln>
                          <a:solidFill>
                            <a:srgbClr val="414042"/>
                          </a:solidFill>
                          <a:effectLst/>
                          <a:latin typeface="Comic Sans MS" panose="030F0902030302020204" pitchFamily="66" charset="0"/>
                          <a:cs typeface="Times New Roman" panose="02020603050405020304" pitchFamily="18" charset="0"/>
                        </a:rPr>
                        <a:t>unless</a:t>
                      </a: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76200" cap="flat" cmpd="sng" algn="ctr">
                      <a:solidFill>
                        <a:srgbClr val="AB4500"/>
                      </a:solidFill>
                      <a:prstDash val="solid"/>
                      <a:round/>
                      <a:headEnd type="none" w="med" len="med"/>
                      <a:tailEnd type="none" w="med" len="med"/>
                    </a:lnL>
                    <a:lnR w="76200" cap="flat" cmpd="sng" algn="ctr">
                      <a:solidFill>
                        <a:srgbClr val="AB4500"/>
                      </a:solidFill>
                      <a:prstDash val="solid"/>
                      <a:round/>
                      <a:headEnd type="none" w="med" len="med"/>
                      <a:tailEnd type="none" w="med" len="med"/>
                    </a:lnR>
                    <a:lnT w="76200" cap="flat" cmpd="sng" algn="ctr">
                      <a:solidFill>
                        <a:srgbClr val="AB4500"/>
                      </a:solidFill>
                      <a:prstDash val="solid"/>
                      <a:round/>
                      <a:headEnd type="none" w="med" len="med"/>
                      <a:tailEnd type="none" w="med" len="med"/>
                    </a:lnT>
                    <a:lnB w="76200" cap="flat" cmpd="sng" algn="ctr">
                      <a:solidFill>
                        <a:srgbClr val="AB45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cxnSp>
        <p:nvCxnSpPr>
          <p:cNvPr id="10" name="Straight Connector 9">
            <a:extLst>
              <a:ext uri="{FF2B5EF4-FFF2-40B4-BE49-F238E27FC236}">
                <a16:creationId xmlns:a16="http://schemas.microsoft.com/office/drawing/2014/main" id="{A4159515-58E0-F64C-A954-6173EA885004}"/>
              </a:ext>
            </a:extLst>
          </p:cNvPr>
          <p:cNvCxnSpPr>
            <a:cxnSpLocks/>
          </p:cNvCxnSpPr>
          <p:nvPr/>
        </p:nvCxnSpPr>
        <p:spPr>
          <a:xfrm>
            <a:off x="32837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149E776-C4D9-354E-8CED-CD32B982D391}"/>
              </a:ext>
            </a:extLst>
          </p:cNvPr>
          <p:cNvCxnSpPr>
            <a:cxnSpLocks/>
          </p:cNvCxnSpPr>
          <p:nvPr/>
        </p:nvCxnSpPr>
        <p:spPr>
          <a:xfrm>
            <a:off x="6023747"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9E53C5-42E3-974C-A0D5-9E759AF34C79}"/>
              </a:ext>
            </a:extLst>
          </p:cNvPr>
          <p:cNvCxnSpPr>
            <a:cxnSpLocks/>
          </p:cNvCxnSpPr>
          <p:nvPr/>
        </p:nvCxnSpPr>
        <p:spPr>
          <a:xfrm>
            <a:off x="8761371"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A376F30-B9D2-954F-B010-71197252AC9F}"/>
              </a:ext>
            </a:extLst>
          </p:cNvPr>
          <p:cNvCxnSpPr>
            <a:cxnSpLocks/>
          </p:cNvCxnSpPr>
          <p:nvPr/>
        </p:nvCxnSpPr>
        <p:spPr>
          <a:xfrm>
            <a:off x="543697" y="14647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2A65F-27B2-3F40-B6EF-50481E6283D0}"/>
              </a:ext>
            </a:extLst>
          </p:cNvPr>
          <p:cNvCxnSpPr>
            <a:cxnSpLocks/>
          </p:cNvCxnSpPr>
          <p:nvPr/>
        </p:nvCxnSpPr>
        <p:spPr>
          <a:xfrm>
            <a:off x="543697" y="2375984"/>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CD22EC-FE18-ED47-B5FD-74CB77154453}"/>
              </a:ext>
            </a:extLst>
          </p:cNvPr>
          <p:cNvCxnSpPr>
            <a:cxnSpLocks/>
          </p:cNvCxnSpPr>
          <p:nvPr/>
        </p:nvCxnSpPr>
        <p:spPr>
          <a:xfrm>
            <a:off x="543697" y="32872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0482295-B6C5-7F46-8D29-7E77C06D8E13}"/>
              </a:ext>
            </a:extLst>
          </p:cNvPr>
          <p:cNvCxnSpPr>
            <a:cxnSpLocks/>
          </p:cNvCxnSpPr>
          <p:nvPr/>
        </p:nvCxnSpPr>
        <p:spPr>
          <a:xfrm>
            <a:off x="543697" y="420160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3497C9A-774A-2B42-AE3E-18D7827CD093}"/>
              </a:ext>
            </a:extLst>
          </p:cNvPr>
          <p:cNvCxnSpPr>
            <a:cxnSpLocks/>
          </p:cNvCxnSpPr>
          <p:nvPr/>
        </p:nvCxnSpPr>
        <p:spPr>
          <a:xfrm>
            <a:off x="543697" y="51096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5165F0-5A5D-B04C-9FC4-166A8ED65A29}"/>
              </a:ext>
            </a:extLst>
          </p:cNvPr>
          <p:cNvCxnSpPr>
            <a:cxnSpLocks/>
          </p:cNvCxnSpPr>
          <p:nvPr/>
        </p:nvCxnSpPr>
        <p:spPr>
          <a:xfrm>
            <a:off x="543697" y="6024059"/>
            <a:ext cx="10956325"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4E8751D-68D0-A54E-A063-B16D4B78889E}"/>
              </a:ext>
            </a:extLst>
          </p:cNvPr>
          <p:cNvCxnSpPr>
            <a:cxnSpLocks/>
          </p:cNvCxnSpPr>
          <p:nvPr/>
        </p:nvCxnSpPr>
        <p:spPr>
          <a:xfrm>
            <a:off x="543697" y="499559"/>
            <a:ext cx="1110460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82F9DC3-899F-BD46-AAB0-37C9EBCB46E2}"/>
              </a:ext>
            </a:extLst>
          </p:cNvPr>
          <p:cNvCxnSpPr>
            <a:cxnSpLocks/>
          </p:cNvCxnSpPr>
          <p:nvPr/>
        </p:nvCxnSpPr>
        <p:spPr>
          <a:xfrm>
            <a:off x="1148970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2D9778-DA65-DA47-A944-6E81C441F439}"/>
              </a:ext>
            </a:extLst>
          </p:cNvPr>
          <p:cNvCxnSpPr>
            <a:cxnSpLocks/>
          </p:cNvCxnSpPr>
          <p:nvPr/>
        </p:nvCxnSpPr>
        <p:spPr>
          <a:xfrm>
            <a:off x="540522" y="395416"/>
            <a:ext cx="0" cy="5733535"/>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036B3F6-9CBF-05BD-4C73-971A12BD097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98</a:t>
            </a:r>
            <a:endParaRPr lang="en-GB" sz="1200" dirty="0"/>
          </a:p>
        </p:txBody>
      </p:sp>
    </p:spTree>
    <p:extLst>
      <p:ext uri="{BB962C8B-B14F-4D97-AF65-F5344CB8AC3E}">
        <p14:creationId xmlns:p14="http://schemas.microsoft.com/office/powerpoint/2010/main" val="21430172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Group 2">
            <a:extLst>
              <a:ext uri="{FF2B5EF4-FFF2-40B4-BE49-F238E27FC236}">
                <a16:creationId xmlns:a16="http://schemas.microsoft.com/office/drawing/2014/main" id="{0CE7A781-928E-3D44-B1D4-AC4DE10A2753}"/>
              </a:ext>
            </a:extLst>
          </p:cNvPr>
          <p:cNvGraphicFramePr>
            <a:graphicFrameLocks noGrp="1"/>
          </p:cNvGraphicFramePr>
          <p:nvPr>
            <p:extLst>
              <p:ext uri="{D42A27DB-BD31-4B8C-83A1-F6EECF244321}">
                <p14:modId xmlns:p14="http://schemas.microsoft.com/office/powerpoint/2010/main" val="2588513200"/>
              </p:ext>
            </p:extLst>
          </p:nvPr>
        </p:nvGraphicFramePr>
        <p:xfrm>
          <a:off x="543697" y="502507"/>
          <a:ext cx="10956325" cy="5519351"/>
        </p:xfrm>
        <a:graphic>
          <a:graphicData uri="http://schemas.openxmlformats.org/drawingml/2006/table">
            <a:tbl>
              <a:tblPr/>
              <a:tblGrid>
                <a:gridCol w="2739081">
                  <a:extLst>
                    <a:ext uri="{9D8B030D-6E8A-4147-A177-3AD203B41FA5}">
                      <a16:colId xmlns:a16="http://schemas.microsoft.com/office/drawing/2014/main" val="3848721224"/>
                    </a:ext>
                  </a:extLst>
                </a:gridCol>
                <a:gridCol w="2740587">
                  <a:extLst>
                    <a:ext uri="{9D8B030D-6E8A-4147-A177-3AD203B41FA5}">
                      <a16:colId xmlns:a16="http://schemas.microsoft.com/office/drawing/2014/main" val="3914995540"/>
                    </a:ext>
                  </a:extLst>
                </a:gridCol>
                <a:gridCol w="2737576">
                  <a:extLst>
                    <a:ext uri="{9D8B030D-6E8A-4147-A177-3AD203B41FA5}">
                      <a16:colId xmlns:a16="http://schemas.microsoft.com/office/drawing/2014/main" val="1213106070"/>
                    </a:ext>
                  </a:extLst>
                </a:gridCol>
                <a:gridCol w="2739081">
                  <a:extLst>
                    <a:ext uri="{9D8B030D-6E8A-4147-A177-3AD203B41FA5}">
                      <a16:colId xmlns:a16="http://schemas.microsoft.com/office/drawing/2014/main" val="4235956896"/>
                    </a:ext>
                  </a:extLst>
                </a:gridCol>
              </a:tblGrid>
              <a:tr h="96183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29781561"/>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2550613"/>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96601419"/>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312005"/>
                  </a:ext>
                </a:extLst>
              </a:tr>
              <a:tr h="9109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8536328"/>
                  </a:ext>
                </a:extLst>
              </a:tr>
              <a:tr h="91240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rgbClr val="414042"/>
                        </a:solidFill>
                        <a:effectLst/>
                        <a:latin typeface="Comic Sans MS" panose="030F0902030302020204" pitchFamily="66" charset="0"/>
                        <a:cs typeface="Arial" panose="020B0604020202020204" pitchFamily="34" charset="0"/>
                      </a:endParaRPr>
                    </a:p>
                  </a:txBody>
                  <a:tcPr anchor="ctr" horzOverflow="overflow">
                    <a:lnL w="28575" cap="flat" cmpd="sng" algn="ctr">
                      <a:solidFill>
                        <a:schemeClr val="bg1">
                          <a:lumMod val="65000"/>
                        </a:schemeClr>
                      </a:solidFill>
                      <a:prstDash val="solid"/>
                      <a:round/>
                      <a:headEnd type="none" w="med" len="med"/>
                      <a:tailEnd type="none" w="med" len="med"/>
                    </a:lnL>
                    <a:lnR w="28575" cap="flat" cmpd="sng" algn="ctr">
                      <a:solidFill>
                        <a:schemeClr val="bg1">
                          <a:lumMod val="6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5837323"/>
                  </a:ext>
                </a:extLst>
              </a:tr>
            </a:tbl>
          </a:graphicData>
        </a:graphic>
      </p:graphicFrame>
      <p:sp>
        <p:nvSpPr>
          <p:cNvPr id="2" name="TextBox 1">
            <a:extLst>
              <a:ext uri="{FF2B5EF4-FFF2-40B4-BE49-F238E27FC236}">
                <a16:creationId xmlns:a16="http://schemas.microsoft.com/office/drawing/2014/main" id="{41C578C7-DD76-F058-5EC4-922E0E846B7B}"/>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99</a:t>
            </a:r>
            <a:endParaRPr lang="en-GB" sz="1200" dirty="0"/>
          </a:p>
        </p:txBody>
      </p:sp>
    </p:spTree>
    <p:extLst>
      <p:ext uri="{BB962C8B-B14F-4D97-AF65-F5344CB8AC3E}">
        <p14:creationId xmlns:p14="http://schemas.microsoft.com/office/powerpoint/2010/main" val="17244248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22627</Words>
  <Application>Microsoft Office PowerPoint</Application>
  <PresentationFormat>Widescreen</PresentationFormat>
  <Paragraphs>1612</Paragraphs>
  <Slides>125</Slides>
  <Notes>122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125</vt:i4>
      </vt:variant>
    </vt:vector>
  </HeadingPairs>
  <TitlesOfParts>
    <vt:vector size="136" baseType="lpstr">
      <vt:lpstr>Arial</vt:lpstr>
      <vt:lpstr>Calibri</vt:lpstr>
      <vt:lpstr>Calibri Light</vt:lpstr>
      <vt:lpstr>Comic Sans MS</vt:lpstr>
      <vt:lpstr>Helvetica</vt:lpstr>
      <vt:lpstr>Impact</vt:lpstr>
      <vt:lpstr>Times</vt:lpstr>
      <vt:lpstr>Times New Roman</vt:lpstr>
      <vt:lpstr>Wingdings</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1804</cp:revision>
  <dcterms:created xsi:type="dcterms:W3CDTF">2021-01-11T17:47:06Z</dcterms:created>
  <dcterms:modified xsi:type="dcterms:W3CDTF">2022-11-07T16:34:31Z</dcterms:modified>
</cp:coreProperties>
</file>