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123"/>
  </p:notesMasterIdLst>
  <p:sldIdLst>
    <p:sldId id="274" r:id="rId3"/>
    <p:sldId id="277" r:id="rId4"/>
    <p:sldId id="278" r:id="rId5"/>
    <p:sldId id="279" r:id="rId6"/>
    <p:sldId id="280" r:id="rId7"/>
    <p:sldId id="385" r:id="rId8"/>
    <p:sldId id="410" r:id="rId9"/>
    <p:sldId id="283" r:id="rId10"/>
    <p:sldId id="285" r:id="rId11"/>
    <p:sldId id="416" r:id="rId12"/>
    <p:sldId id="417" r:id="rId13"/>
    <p:sldId id="286" r:id="rId14"/>
    <p:sldId id="288" r:id="rId15"/>
    <p:sldId id="289" r:id="rId16"/>
    <p:sldId id="418" r:id="rId17"/>
    <p:sldId id="446" r:id="rId18"/>
    <p:sldId id="440" r:id="rId19"/>
    <p:sldId id="302" r:id="rId20"/>
    <p:sldId id="421" r:id="rId21"/>
    <p:sldId id="304" r:id="rId22"/>
    <p:sldId id="309" r:id="rId23"/>
    <p:sldId id="419" r:id="rId24"/>
    <p:sldId id="525" r:id="rId25"/>
    <p:sldId id="296" r:id="rId26"/>
    <p:sldId id="600" r:id="rId27"/>
    <p:sldId id="422" r:id="rId28"/>
    <p:sldId id="526" r:id="rId29"/>
    <p:sldId id="527" r:id="rId30"/>
    <p:sldId id="528" r:id="rId31"/>
    <p:sldId id="420" r:id="rId32"/>
    <p:sldId id="529" r:id="rId33"/>
    <p:sldId id="530" r:id="rId34"/>
    <p:sldId id="616" r:id="rId35"/>
    <p:sldId id="532" r:id="rId36"/>
    <p:sldId id="533" r:id="rId37"/>
    <p:sldId id="534" r:id="rId38"/>
    <p:sldId id="535" r:id="rId39"/>
    <p:sldId id="536" r:id="rId40"/>
    <p:sldId id="537" r:id="rId41"/>
    <p:sldId id="538" r:id="rId42"/>
    <p:sldId id="539" r:id="rId43"/>
    <p:sldId id="601" r:id="rId44"/>
    <p:sldId id="602" r:id="rId45"/>
    <p:sldId id="603" r:id="rId46"/>
    <p:sldId id="605" r:id="rId47"/>
    <p:sldId id="606" r:id="rId48"/>
    <p:sldId id="607" r:id="rId49"/>
    <p:sldId id="608" r:id="rId50"/>
    <p:sldId id="540" r:id="rId51"/>
    <p:sldId id="541" r:id="rId52"/>
    <p:sldId id="423" r:id="rId53"/>
    <p:sldId id="424" r:id="rId54"/>
    <p:sldId id="542" r:id="rId55"/>
    <p:sldId id="609" r:id="rId56"/>
    <p:sldId id="543" r:id="rId57"/>
    <p:sldId id="544" r:id="rId58"/>
    <p:sldId id="545" r:id="rId59"/>
    <p:sldId id="546" r:id="rId60"/>
    <p:sldId id="547" r:id="rId61"/>
    <p:sldId id="548" r:id="rId62"/>
    <p:sldId id="386" r:id="rId63"/>
    <p:sldId id="549" r:id="rId64"/>
    <p:sldId id="550" r:id="rId65"/>
    <p:sldId id="551" r:id="rId66"/>
    <p:sldId id="552" r:id="rId67"/>
    <p:sldId id="553" r:id="rId68"/>
    <p:sldId id="556" r:id="rId69"/>
    <p:sldId id="555" r:id="rId70"/>
    <p:sldId id="559" r:id="rId71"/>
    <p:sldId id="610" r:id="rId72"/>
    <p:sldId id="560" r:id="rId73"/>
    <p:sldId id="561" r:id="rId74"/>
    <p:sldId id="611" r:id="rId75"/>
    <p:sldId id="562" r:id="rId76"/>
    <p:sldId id="612" r:id="rId77"/>
    <p:sldId id="563" r:id="rId78"/>
    <p:sldId id="564" r:id="rId79"/>
    <p:sldId id="565" r:id="rId80"/>
    <p:sldId id="613" r:id="rId81"/>
    <p:sldId id="617" r:id="rId82"/>
    <p:sldId id="619" r:id="rId83"/>
    <p:sldId id="614" r:id="rId84"/>
    <p:sldId id="569" r:id="rId85"/>
    <p:sldId id="620" r:id="rId86"/>
    <p:sldId id="621" r:id="rId87"/>
    <p:sldId id="572" r:id="rId88"/>
    <p:sldId id="573" r:id="rId89"/>
    <p:sldId id="574" r:id="rId90"/>
    <p:sldId id="575" r:id="rId91"/>
    <p:sldId id="577" r:id="rId92"/>
    <p:sldId id="578" r:id="rId93"/>
    <p:sldId id="579" r:id="rId94"/>
    <p:sldId id="580" r:id="rId95"/>
    <p:sldId id="581" r:id="rId96"/>
    <p:sldId id="582" r:id="rId97"/>
    <p:sldId id="583" r:id="rId98"/>
    <p:sldId id="584" r:id="rId99"/>
    <p:sldId id="586" r:id="rId100"/>
    <p:sldId id="585" r:id="rId101"/>
    <p:sldId id="587" r:id="rId102"/>
    <p:sldId id="588" r:id="rId103"/>
    <p:sldId id="589" r:id="rId104"/>
    <p:sldId id="590" r:id="rId105"/>
    <p:sldId id="591" r:id="rId106"/>
    <p:sldId id="592" r:id="rId107"/>
    <p:sldId id="593" r:id="rId108"/>
    <p:sldId id="594" r:id="rId109"/>
    <p:sldId id="595" r:id="rId110"/>
    <p:sldId id="501" r:id="rId111"/>
    <p:sldId id="378" r:id="rId112"/>
    <p:sldId id="596" r:id="rId113"/>
    <p:sldId id="597" r:id="rId114"/>
    <p:sldId id="512" r:id="rId115"/>
    <p:sldId id="598" r:id="rId116"/>
    <p:sldId id="599" r:id="rId117"/>
    <p:sldId id="513" r:id="rId118"/>
    <p:sldId id="515" r:id="rId119"/>
    <p:sldId id="524" r:id="rId120"/>
    <p:sldId id="275" r:id="rId121"/>
    <p:sldId id="375" r:id="rId1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21" userDrawn="1">
          <p15:clr>
            <a:srgbClr val="A4A3A4"/>
          </p15:clr>
        </p15:guide>
        <p15:guide id="4" pos="6176" userDrawn="1">
          <p15:clr>
            <a:srgbClr val="A4A3A4"/>
          </p15:clr>
        </p15:guide>
        <p15:guide id="5" pos="7628" userDrawn="1">
          <p15:clr>
            <a:srgbClr val="A4A3A4"/>
          </p15:clr>
        </p15:guide>
        <p15:guide id="8" pos="7514" userDrawn="1">
          <p15:clr>
            <a:srgbClr val="A4A3A4"/>
          </p15:clr>
        </p15:guide>
        <p15:guide id="11" orient="horz" pos="1298" userDrawn="1">
          <p15:clr>
            <a:srgbClr val="A4A3A4"/>
          </p15:clr>
        </p15:guide>
        <p15:guide id="13" orient="horz" pos="2478" userDrawn="1">
          <p15:clr>
            <a:srgbClr val="A4A3A4"/>
          </p15:clr>
        </p15:guide>
        <p15:guide id="14" orient="horz" pos="709" userDrawn="1">
          <p15:clr>
            <a:srgbClr val="A4A3A4"/>
          </p15:clr>
        </p15:guide>
        <p15:guide id="16" orient="horz" pos="3453" userDrawn="1">
          <p15:clr>
            <a:srgbClr val="A4A3A4"/>
          </p15:clr>
        </p15:guide>
        <p15:guide id="17" pos="347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3F41"/>
    <a:srgbClr val="0070C0"/>
    <a:srgbClr val="4674C1"/>
    <a:srgbClr val="00A3A6"/>
    <a:srgbClr val="007742"/>
    <a:srgbClr val="AC38FF"/>
    <a:srgbClr val="4249AA"/>
    <a:srgbClr val="001279"/>
    <a:srgbClr val="FF2841"/>
    <a:srgbClr val="38D3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29" autoAdjust="0"/>
    <p:restoredTop sz="80272" autoAdjust="0"/>
  </p:normalViewPr>
  <p:slideViewPr>
    <p:cSldViewPr snapToGrid="0" snapToObjects="1">
      <p:cViewPr varScale="1">
        <p:scale>
          <a:sx n="62" d="100"/>
          <a:sy n="62" d="100"/>
        </p:scale>
        <p:origin x="42" y="228"/>
      </p:cViewPr>
      <p:guideLst>
        <p:guide pos="121"/>
        <p:guide pos="6176"/>
        <p:guide pos="7628"/>
        <p:guide pos="7514"/>
        <p:guide orient="horz" pos="1298"/>
        <p:guide orient="horz" pos="2478"/>
        <p:guide orient="horz" pos="709"/>
        <p:guide orient="horz" pos="3453"/>
        <p:guide pos="3477"/>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presProps" Target="pres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3/28/2023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Short extracts from Rimsky-Korsakov’s </a:t>
            </a:r>
            <a:r>
              <a:rPr lang="en-US" altLang="en-US" dirty="0" err="1"/>
              <a:t>Sheherezade</a:t>
            </a:r>
            <a:r>
              <a:rPr lang="en-US" altLang="en-US" dirty="0"/>
              <a:t> and classroom activities at: https://lpo.org.uk/digitalresource/nikolai-rimsky-korsakov-scheherazade-project/</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103</a:t>
            </a:fld>
            <a:endParaRPr lang="en-US"/>
          </a:p>
        </p:txBody>
      </p:sp>
    </p:spTree>
    <p:extLst>
      <p:ext uri="{BB962C8B-B14F-4D97-AF65-F5344CB8AC3E}">
        <p14:creationId xmlns:p14="http://schemas.microsoft.com/office/powerpoint/2010/main" val="165560550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National Curriculum guidance states: The perfect form of a verb generally calls attention to the consequences of a prior event; for example, </a:t>
            </a:r>
            <a:r>
              <a:rPr lang="en-GB" altLang="en-US" i="1" dirty="0"/>
              <a:t>he has gone to lunch </a:t>
            </a:r>
            <a:r>
              <a:rPr lang="en-GB" altLang="en-US" dirty="0"/>
              <a:t>implies that he is still away, in contrast with </a:t>
            </a:r>
            <a:r>
              <a:rPr lang="en-GB" altLang="en-US" i="1" dirty="0"/>
              <a:t>he went to lunch</a:t>
            </a:r>
            <a:r>
              <a:rPr lang="en-GB" altLang="en-US" dirty="0"/>
              <a:t>. ‘Had gone to lunch’ takes a past time point (i.e. when we arrived) as its reference point and is another way of establishing time relations in a text. The perfect tense is formed by:</a:t>
            </a:r>
          </a:p>
          <a:p>
            <a:r>
              <a:rPr lang="en-GB" altLang="en-US" dirty="0"/>
              <a:t>􀂃 turning the verb into its past participle inflection</a:t>
            </a:r>
          </a:p>
          <a:p>
            <a:r>
              <a:rPr lang="en-GB" altLang="en-US" dirty="0"/>
              <a:t>􀂃 adding a form of the verb </a:t>
            </a:r>
            <a:r>
              <a:rPr lang="en-GB" altLang="en-US" i="1" dirty="0"/>
              <a:t>have </a:t>
            </a:r>
            <a:r>
              <a:rPr lang="en-GB" altLang="en-US" dirty="0"/>
              <a:t>before it.</a:t>
            </a:r>
          </a:p>
          <a:p>
            <a:r>
              <a:rPr lang="en-GB" altLang="en-US" dirty="0"/>
              <a:t>It can also be combined with the progressive (e.g. </a:t>
            </a:r>
            <a:r>
              <a:rPr lang="en-GB" altLang="en-US" i="1" dirty="0"/>
              <a:t>he has been going</a:t>
            </a:r>
            <a:r>
              <a:rPr lang="en-GB" altLang="en-US" dirty="0"/>
              <a: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104</a:t>
            </a:fld>
            <a:endParaRPr lang="en-US"/>
          </a:p>
        </p:txBody>
      </p:sp>
    </p:spTree>
    <p:extLst>
      <p:ext uri="{BB962C8B-B14F-4D97-AF65-F5344CB8AC3E}">
        <p14:creationId xmlns:p14="http://schemas.microsoft.com/office/powerpoint/2010/main" val="187562439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105</a:t>
            </a:fld>
            <a:endParaRPr lang="en-US"/>
          </a:p>
        </p:txBody>
      </p:sp>
    </p:spTree>
    <p:extLst>
      <p:ext uri="{BB962C8B-B14F-4D97-AF65-F5344CB8AC3E}">
        <p14:creationId xmlns:p14="http://schemas.microsoft.com/office/powerpoint/2010/main" val="146258072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recognise that the perfect form of verbs is much less common than simple past tense and should only be used where the specific intention is to convey the order of events.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106</a:t>
            </a:fld>
            <a:endParaRPr lang="en-US"/>
          </a:p>
        </p:txBody>
      </p:sp>
    </p:spTree>
    <p:extLst>
      <p:ext uri="{BB962C8B-B14F-4D97-AF65-F5344CB8AC3E}">
        <p14:creationId xmlns:p14="http://schemas.microsoft.com/office/powerpoint/2010/main" val="154722054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recognise that the perfect form of verbs is much less common than simple past tense and should only be used where the specific intention is to convey the order of events. In each example in the text, remind the children that the event/s had already occurred.</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107</a:t>
            </a:fld>
            <a:endParaRPr lang="en-US"/>
          </a:p>
        </p:txBody>
      </p:sp>
    </p:spTree>
    <p:extLst>
      <p:ext uri="{BB962C8B-B14F-4D97-AF65-F5344CB8AC3E}">
        <p14:creationId xmlns:p14="http://schemas.microsoft.com/office/powerpoint/2010/main" val="11809412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If children find this difficult, model appropriate responses.</a:t>
            </a:r>
          </a:p>
          <a:p>
            <a:r>
              <a:rPr lang="en-GB" altLang="en-US" dirty="0"/>
              <a:t>These are suggestions. Teachers should edit them to reflect what is meaningful to the children in their classes.</a:t>
            </a:r>
          </a:p>
        </p:txBody>
      </p:sp>
      <p:sp>
        <p:nvSpPr>
          <p:cNvPr id="4" name="Slide Number Placeholder 3"/>
          <p:cNvSpPr>
            <a:spLocks noGrp="1"/>
          </p:cNvSpPr>
          <p:nvPr>
            <p:ph type="sldNum" sz="quarter" idx="5"/>
          </p:nvPr>
        </p:nvSpPr>
        <p:spPr/>
        <p:txBody>
          <a:bodyPr/>
          <a:lstStyle/>
          <a:p>
            <a:fld id="{311D70A8-8575-AB47-B894-1AEE29AFC934}" type="slidenum">
              <a:rPr lang="en-US" smtClean="0"/>
              <a:t>108</a:t>
            </a:fld>
            <a:endParaRPr lang="en-US"/>
          </a:p>
        </p:txBody>
      </p:sp>
    </p:spTree>
    <p:extLst>
      <p:ext uri="{BB962C8B-B14F-4D97-AF65-F5344CB8AC3E}">
        <p14:creationId xmlns:p14="http://schemas.microsoft.com/office/powerpoint/2010/main" val="398350332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109</a:t>
            </a:fld>
            <a:endParaRPr lang="en-US"/>
          </a:p>
        </p:txBody>
      </p:sp>
    </p:spTree>
    <p:extLst>
      <p:ext uri="{BB962C8B-B14F-4D97-AF65-F5344CB8AC3E}">
        <p14:creationId xmlns:p14="http://schemas.microsoft.com/office/powerpoint/2010/main" val="162903392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the success criteria with the children and agree what the writing COULD include. This is modelled here but can be introduced at any point in the sequence and should reflect what the teacher and the children have identified as possible elements to include.</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110</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111</a:t>
            </a:fld>
            <a:endParaRPr lang="en-US"/>
          </a:p>
        </p:txBody>
      </p:sp>
    </p:spTree>
    <p:extLst>
      <p:ext uri="{BB962C8B-B14F-4D97-AF65-F5344CB8AC3E}">
        <p14:creationId xmlns:p14="http://schemas.microsoft.com/office/powerpoint/2010/main" val="184487281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112</a:t>
            </a:fld>
            <a:endParaRPr lang="en-US"/>
          </a:p>
        </p:txBody>
      </p:sp>
    </p:spTree>
    <p:extLst>
      <p:ext uri="{BB962C8B-B14F-4D97-AF65-F5344CB8AC3E}">
        <p14:creationId xmlns:p14="http://schemas.microsoft.com/office/powerpoint/2010/main" val="100049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a:t>
            </a:r>
            <a:r>
              <a:rPr lang="en-GB" altLang="en-US" b="1" dirty="0"/>
              <a:t>suggested</a:t>
            </a:r>
            <a:r>
              <a:rPr lang="en-GB" altLang="en-US" dirty="0"/>
              <a:t> objectives from the National Curriculum for Year 3/4 and the Grammar and Punctuation appendix for Year 4 and activities are provided to support the teaching of each. However, teachers should select the most appropriate focuses for the children they teach rather than trying to cover them all. Further objectives will be met incidentally as the unit progresses. </a:t>
            </a:r>
          </a:p>
          <a:p>
            <a:r>
              <a:rPr lang="en-GB" altLang="en-US" dirty="0"/>
              <a:t>Non statutory guidance states: </a:t>
            </a:r>
          </a:p>
          <a:p>
            <a:pPr>
              <a:buFontTx/>
              <a:buChar char="•"/>
            </a:pPr>
            <a:r>
              <a:rPr lang="en-GB" altLang="en-US" dirty="0"/>
              <a:t>Teachers should make sure that pupils build on what they have learnt, particularly in terms of the range of writing and the more varied grammar, vocabulary and narrative structures from which they can draw to express ideas.</a:t>
            </a:r>
          </a:p>
          <a:p>
            <a:pPr>
              <a:buFontTx/>
              <a:buChar char="•"/>
            </a:pPr>
            <a:r>
              <a:rPr lang="en-GB" altLang="en-US" dirty="0"/>
              <a:t>The focus should continue to be on pupils’ comprehension as a primary element in reading. The knowledge and skills that pupils need in order to comprehend are </a:t>
            </a:r>
            <a:r>
              <a:rPr lang="en-GB" altLang="en-US" b="1" dirty="0"/>
              <a:t>very similar</a:t>
            </a:r>
            <a:r>
              <a:rPr lang="en-GB" altLang="en-US" dirty="0"/>
              <a:t> at different ages. This is why the programmes of study for comprehension in years 3 and 4 and years 5 and 6 are very similar; the complexity of the texts used increases the level of challenge.</a:t>
            </a:r>
          </a:p>
          <a:p>
            <a:pPr>
              <a:buFontTx/>
              <a:buChar char="•"/>
            </a:pPr>
            <a:r>
              <a:rPr lang="en-GB" altLang="en-US" dirty="0"/>
              <a:t>Pupils should be taught to recognise themes in what they read, for example: kindness, self-sacrifice, loyalty and the use of magical devices in folk tales (magic lamp, secret password).</a:t>
            </a:r>
          </a:p>
          <a:p>
            <a:pPr>
              <a:buFontTx/>
              <a:buChar char="•"/>
            </a:pPr>
            <a:endParaRPr lang="en-GB" altLang="en-US" dirty="0"/>
          </a:p>
          <a:p>
            <a:pPr>
              <a:buFontTx/>
              <a:buChar char="•"/>
            </a:pPr>
            <a:endParaRPr lang="en-GB" altLang="en-US" dirty="0"/>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Either share with the children or create your own. This is only a suggestion, as are the subsequent slides. Rehearse orally what you will write and make it explicit that you are doing this.</a:t>
            </a:r>
          </a:p>
          <a:p>
            <a:r>
              <a:rPr lang="en-GB" altLang="en-US" dirty="0"/>
              <a:t>Black italic text – what to say, the monologue, thinking aloud, demonstrating the thought process, etc.</a:t>
            </a:r>
          </a:p>
          <a:p>
            <a:r>
              <a:rPr lang="en-GB" altLang="en-US" dirty="0"/>
              <a:t>Bold blue – what to write as the model.</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113</a:t>
            </a:fld>
            <a:endParaRPr lang="en-US"/>
          </a:p>
        </p:txBody>
      </p:sp>
    </p:spTree>
    <p:extLst>
      <p:ext uri="{BB962C8B-B14F-4D97-AF65-F5344CB8AC3E}">
        <p14:creationId xmlns:p14="http://schemas.microsoft.com/office/powerpoint/2010/main" val="185778287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Either share with the children or create your own. This is only a suggestion, as are the subsequent slides. Rehearse orally what you will write and make it explicit that you are doing this.</a:t>
            </a:r>
          </a:p>
          <a:p>
            <a:r>
              <a:rPr lang="en-GB" altLang="en-US" dirty="0"/>
              <a:t>Black italic text – what to say, the monologue, thinking aloud, demonstrating the thought process, etc.</a:t>
            </a:r>
          </a:p>
          <a:p>
            <a:r>
              <a:rPr lang="en-GB" altLang="en-US" dirty="0"/>
              <a:t>Bold blue – what to write as the model.</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114</a:t>
            </a:fld>
            <a:endParaRPr lang="en-US"/>
          </a:p>
        </p:txBody>
      </p:sp>
    </p:spTree>
    <p:extLst>
      <p:ext uri="{BB962C8B-B14F-4D97-AF65-F5344CB8AC3E}">
        <p14:creationId xmlns:p14="http://schemas.microsoft.com/office/powerpoint/2010/main" val="225618642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115</a:t>
            </a:fld>
            <a:endParaRPr lang="en-US"/>
          </a:p>
        </p:txBody>
      </p:sp>
    </p:spTree>
    <p:extLst>
      <p:ext uri="{BB962C8B-B14F-4D97-AF65-F5344CB8AC3E}">
        <p14:creationId xmlns:p14="http://schemas.microsoft.com/office/powerpoint/2010/main" val="200836384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children should be encouraged to orally rehearse then write a sentence.</a:t>
            </a:r>
          </a:p>
          <a:p>
            <a:r>
              <a:rPr lang="en-GB" altLang="en-US" dirty="0"/>
              <a:t>The teacher acts as editor and scribe to produce the next part of the writing. The example is just a suggestion – it should be led by children’s ideas.</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116</a:t>
            </a:fld>
            <a:endParaRPr lang="en-US"/>
          </a:p>
        </p:txBody>
      </p:sp>
    </p:spTree>
    <p:extLst>
      <p:ext uri="{BB962C8B-B14F-4D97-AF65-F5344CB8AC3E}">
        <p14:creationId xmlns:p14="http://schemas.microsoft.com/office/powerpoint/2010/main" val="7126472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ct val="45000"/>
              </a:spcBef>
            </a:pPr>
            <a:r>
              <a:rPr lang="en-GB" altLang="en-US" dirty="0"/>
              <a:t>The teacher should circulate amongst the children, supporting and challenging where appropriate and making suggestions for improvements.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117</a:t>
            </a:fld>
            <a:endParaRPr lang="en-US"/>
          </a:p>
        </p:txBody>
      </p:sp>
    </p:spTree>
    <p:extLst>
      <p:ext uri="{BB962C8B-B14F-4D97-AF65-F5344CB8AC3E}">
        <p14:creationId xmlns:p14="http://schemas.microsoft.com/office/powerpoint/2010/main" val="38799866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118</a:t>
            </a:fld>
            <a:endParaRPr lang="en-US"/>
          </a:p>
        </p:txBody>
      </p:sp>
    </p:spTree>
    <p:extLst>
      <p:ext uri="{BB962C8B-B14F-4D97-AF65-F5344CB8AC3E}">
        <p14:creationId xmlns:p14="http://schemas.microsoft.com/office/powerpoint/2010/main" val="348566059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120</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780316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 </a:t>
            </a:r>
            <a:r>
              <a:rPr lang="en-GB" altLang="en-US" dirty="0"/>
              <a:t>Use the image to ask questions about the content of the picture. </a:t>
            </a:r>
          </a:p>
          <a:p>
            <a:r>
              <a:rPr lang="en-GB" altLang="en-US" i="1" dirty="0"/>
              <a:t>Use a visual image to focus attention on key ideas, to engage their imaginations, to provide hooks for thinking</a:t>
            </a:r>
          </a:p>
          <a:p>
            <a:r>
              <a:rPr lang="en-GB" altLang="en-US" i="1" dirty="0"/>
              <a:t>Opportunity to explore associations with familiar characters already encountered in fiction. How might these connect with the picture? </a:t>
            </a:r>
          </a:p>
          <a:p>
            <a:r>
              <a:rPr lang="en-GB" altLang="en-US" dirty="0"/>
              <a:t>Mouse clicks will advance through the questions.</a:t>
            </a:r>
          </a:p>
          <a:p>
            <a:r>
              <a:rPr lang="en-GB" altLang="en-US" dirty="0"/>
              <a:t>All answers are acceptable, but the next question must always be along the lines of ‘How do you know?’ ‘What makes you think that?’ and ‘Why?’. It is the children’s personal and collective responses you are trying to elicit. </a:t>
            </a:r>
          </a:p>
          <a:p>
            <a:r>
              <a:rPr lang="en-GB" altLang="en-US" dirty="0"/>
              <a:t>Develop vocabulary alongside.</a:t>
            </a:r>
          </a:p>
          <a:p>
            <a:r>
              <a:rPr lang="en-GB" altLang="en-US" dirty="0"/>
              <a:t>Give children the opportunity to develop their own thinking by looking closely at the picture and speculating, using tentative language – e.g. the Sultan is smiling so he might be enjoying listening; they are both wearing jewellery; she looks like she is speaking because she has an open mouth and her hands are raised. (Model using hand gestures when telling a story)</a:t>
            </a: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1629909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326688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225899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the discussion picking up of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p>
          <a:p>
            <a:pPr eaLnBrk="1" hangingPunct="1"/>
            <a:r>
              <a:rPr lang="en-GB" altLang="en-US" i="1" dirty="0">
                <a:latin typeface="Comic Sans MS" panose="030F0902030302020204" pitchFamily="66" charset="0"/>
              </a:rPr>
              <a:t>Supporting comments used with kind permission of https://</a:t>
            </a:r>
            <a:r>
              <a:rPr lang="en-GB" altLang="en-US" i="1" dirty="0" err="1">
                <a:latin typeface="Comic Sans MS" panose="030F0902030302020204" pitchFamily="66" charset="0"/>
              </a:rPr>
              <a:t>jamesdurran.blog</a:t>
            </a:r>
            <a:r>
              <a:rPr lang="en-GB" altLang="en-US" i="1" dirty="0">
                <a:latin typeface="Comic Sans MS" panose="030F0902030302020204" pitchFamily="66" charset="0"/>
              </a:rPr>
              <a:t>/</a:t>
            </a:r>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27DF8342-8425-D941-BF40-69C5F2F50CAF}"/>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033AE925-5E53-1638-4DA7-5FD5B02A88E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GB" altLang="en-US"/>
          </a:p>
        </p:txBody>
      </p:sp>
      <p:sp>
        <p:nvSpPr>
          <p:cNvPr id="35844" name="Slide Number Placeholder 3">
            <a:extLst>
              <a:ext uri="{FF2B5EF4-FFF2-40B4-BE49-F238E27FC236}">
                <a16:creationId xmlns:a16="http://schemas.microsoft.com/office/drawing/2014/main" id="{5308BE29-DB0F-4ABF-3BE5-0A56307B3C2E}"/>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90600">
              <a:defRPr sz="2400">
                <a:solidFill>
                  <a:schemeClr val="tx1"/>
                </a:solidFill>
                <a:latin typeface="Comic Sans MS" panose="030F0702030302020204" pitchFamily="66" charset="0"/>
                <a:cs typeface="Arial" panose="020B0604020202020204" pitchFamily="34" charset="0"/>
              </a:defRPr>
            </a:lvl1pPr>
            <a:lvl2pPr marL="742950" indent="-285750" defTabSz="990600">
              <a:defRPr sz="2400">
                <a:solidFill>
                  <a:schemeClr val="tx1"/>
                </a:solidFill>
                <a:latin typeface="Comic Sans MS" panose="030F0702030302020204" pitchFamily="66" charset="0"/>
                <a:cs typeface="Arial" panose="020B0604020202020204" pitchFamily="34" charset="0"/>
              </a:defRPr>
            </a:lvl2pPr>
            <a:lvl3pPr marL="1143000" indent="-228600" defTabSz="990600">
              <a:defRPr sz="2400">
                <a:solidFill>
                  <a:schemeClr val="tx1"/>
                </a:solidFill>
                <a:latin typeface="Comic Sans MS" panose="030F0702030302020204" pitchFamily="66" charset="0"/>
                <a:cs typeface="Arial" panose="020B0604020202020204" pitchFamily="34" charset="0"/>
              </a:defRPr>
            </a:lvl3pPr>
            <a:lvl4pPr marL="1600200" indent="-228600" defTabSz="990600">
              <a:defRPr sz="2400">
                <a:solidFill>
                  <a:schemeClr val="tx1"/>
                </a:solidFill>
                <a:latin typeface="Comic Sans MS" panose="030F0702030302020204" pitchFamily="66" charset="0"/>
                <a:cs typeface="Arial" panose="020B0604020202020204" pitchFamily="34" charset="0"/>
              </a:defRPr>
            </a:lvl4pPr>
            <a:lvl5pPr marL="2057400" indent="-228600" defTabSz="990600">
              <a:defRPr sz="2400">
                <a:solidFill>
                  <a:schemeClr val="tx1"/>
                </a:solidFill>
                <a:latin typeface="Comic Sans MS" panose="030F0702030302020204" pitchFamily="66" charset="0"/>
                <a:cs typeface="Arial" panose="020B0604020202020204" pitchFamily="34" charset="0"/>
              </a:defRPr>
            </a:lvl5pPr>
            <a:lvl6pPr marL="25146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fld id="{BFE8C1D3-A0B1-48EF-BDF4-ED21649E953E}" type="slidenum">
              <a:rPr lang="en-US" altLang="en-US" sz="1300" smtClean="0"/>
              <a:pPr/>
              <a:t>19</a:t>
            </a:fld>
            <a:endParaRPr lang="en-US" altLang="en-US" sz="13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a:t>
            </a:r>
            <a:r>
              <a:rPr lang="en-US" altLang="en-US" sz="1200" dirty="0">
                <a:solidFill>
                  <a:srgbClr val="343433"/>
                </a:solidFill>
              </a:rPr>
              <a:t>investment you are making at this stage in the children’s understanding and future writing success</a:t>
            </a:r>
            <a:endParaRPr lang="en-GB" altLang="en-US" sz="1200" dirty="0">
              <a:solidFill>
                <a:srgbClr val="343433"/>
              </a:solidFill>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1538354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possible activities for the children to produce written responses, as readers, to what they have read through incidental writing linked to the text. May be revisited, re-used, amended and adapted throughout this unit whenever any reading has taken place.</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189732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1-8 are specifically for </a:t>
            </a:r>
            <a:r>
              <a:rPr lang="en-US" altLang="en-US" dirty="0"/>
              <a:t>teachers; subsequent slides are intended to be used in the classroom with the children.</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Persia – modern day Iran</a:t>
            </a:r>
          </a:p>
          <a:p>
            <a:r>
              <a:rPr lang="en-GB" altLang="en-US" dirty="0"/>
              <a:t>This and the following slides tell the whole story of </a:t>
            </a:r>
            <a:r>
              <a:rPr lang="en-GB" altLang="en-US" dirty="0" err="1"/>
              <a:t>Sheherezade</a:t>
            </a:r>
            <a:r>
              <a:rPr lang="en-GB" altLang="en-US" dirty="0"/>
              <a:t> and the Sultan, and focuses on reading as a reader. There are suggested response activities which may be adapted or substituted as teachers see fit. Teachers may choose to use extracts from the story if they wish but should ensure that opportunities are presented for children to respond </a:t>
            </a:r>
            <a:r>
              <a:rPr lang="en-GB" altLang="en-US" b="1" dirty="0"/>
              <a:t>as readers</a:t>
            </a:r>
            <a:r>
              <a:rPr lang="en-GB" altLang="en-US" dirty="0"/>
              <a:t>.</a:t>
            </a:r>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703626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Grand Vizier – chief minister, dismissible only by the Sultan himself</a:t>
            </a:r>
            <a:r>
              <a:rPr lang="en-US" altLang="en-US" dirty="0"/>
              <a:t>.</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32379481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11C12295-9AB7-310B-E9AB-BD2068CDA3AB}"/>
              </a:ext>
            </a:extLst>
          </p:cNvPr>
          <p:cNvSpPr>
            <a:spLocks noGrp="1" noRot="1" noChangeAspect="1" noChangeArrowheads="1" noTextEdit="1"/>
          </p:cNvSpPr>
          <p:nvPr>
            <p:ph type="sldImg"/>
          </p:nvPr>
        </p:nvSpPr>
        <p:spPr>
          <a:ln/>
        </p:spPr>
      </p:sp>
      <p:sp>
        <p:nvSpPr>
          <p:cNvPr id="46083" name="Notes Placeholder 2">
            <a:extLst>
              <a:ext uri="{FF2B5EF4-FFF2-40B4-BE49-F238E27FC236}">
                <a16:creationId xmlns:a16="http://schemas.microsoft.com/office/drawing/2014/main" id="{1A71C6C0-2C5F-BBB3-5DD8-0FB91D6C8DC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GB" altLang="en-US" i="1" dirty="0"/>
              <a:t>Importance of talk and analysis being rooted in personal response; </a:t>
            </a:r>
          </a:p>
          <a:p>
            <a:pPr eaLnBrk="1" hangingPunct="1"/>
            <a:r>
              <a:rPr lang="en-GB" altLang="en-US" i="1" dirty="0"/>
              <a:t>Give individuals or pairs their own copy of the text. A ‘Tell-me grid’ </a:t>
            </a:r>
            <a:r>
              <a:rPr lang="en-GB" altLang="en-US" sz="1200" i="1" dirty="0"/>
              <a:t>(supplied on the accompanying PDF file) </a:t>
            </a:r>
            <a:r>
              <a:rPr lang="en-GB" altLang="en-US" i="1" dirty="0"/>
              <a:t>recommended by Aidan Chambers is one mechanism for structuring thinking. </a:t>
            </a:r>
            <a:endParaRPr lang="en-GB" altLang="en-US" dirty="0"/>
          </a:p>
          <a:p>
            <a:pPr eaLnBrk="1" hangingPunct="1"/>
            <a:r>
              <a:rPr lang="en-GB" altLang="en-US" i="1" dirty="0"/>
              <a:t>Blend pair, small group and whole-class talk</a:t>
            </a:r>
            <a:endParaRPr lang="en-GB" altLang="en-US" dirty="0"/>
          </a:p>
          <a:p>
            <a:pPr eaLnBrk="1" hangingPunct="1"/>
            <a:r>
              <a:rPr lang="en-GB" altLang="en-US" i="1" dirty="0"/>
              <a:t>Train pupils over time to talk in small groups; strategies for structuring talk (turn-taking in a given order, asking each other questions, etc)</a:t>
            </a:r>
            <a:endParaRPr lang="en-GB" altLang="en-US" dirty="0"/>
          </a:p>
          <a:p>
            <a:pPr eaLnBrk="1" hangingPunct="1"/>
            <a:r>
              <a:rPr lang="en-GB" altLang="en-US" i="1" dirty="0"/>
              <a:t>The teacher spends time joining tables; over a series of lessons, can interact with and assess individuals as might in small group reading sessions.</a:t>
            </a:r>
          </a:p>
        </p:txBody>
      </p:sp>
      <p:sp>
        <p:nvSpPr>
          <p:cNvPr id="46084" name="Slide Number Placeholder 3">
            <a:extLst>
              <a:ext uri="{FF2B5EF4-FFF2-40B4-BE49-F238E27FC236}">
                <a16:creationId xmlns:a16="http://schemas.microsoft.com/office/drawing/2014/main" id="{76495579-CEFC-CF8B-528B-32CBC91169DD}"/>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90600">
              <a:defRPr sz="2400">
                <a:solidFill>
                  <a:schemeClr val="tx1"/>
                </a:solidFill>
                <a:latin typeface="Comic Sans MS" panose="030F0702030302020204" pitchFamily="66" charset="0"/>
                <a:cs typeface="Arial" panose="020B0604020202020204" pitchFamily="34" charset="0"/>
              </a:defRPr>
            </a:lvl1pPr>
            <a:lvl2pPr marL="742950" indent="-285750" defTabSz="990600">
              <a:defRPr sz="2400">
                <a:solidFill>
                  <a:schemeClr val="tx1"/>
                </a:solidFill>
                <a:latin typeface="Comic Sans MS" panose="030F0702030302020204" pitchFamily="66" charset="0"/>
                <a:cs typeface="Arial" panose="020B0604020202020204" pitchFamily="34" charset="0"/>
              </a:defRPr>
            </a:lvl2pPr>
            <a:lvl3pPr marL="1143000" indent="-228600" defTabSz="990600">
              <a:defRPr sz="2400">
                <a:solidFill>
                  <a:schemeClr val="tx1"/>
                </a:solidFill>
                <a:latin typeface="Comic Sans MS" panose="030F0702030302020204" pitchFamily="66" charset="0"/>
                <a:cs typeface="Arial" panose="020B0604020202020204" pitchFamily="34" charset="0"/>
              </a:defRPr>
            </a:lvl3pPr>
            <a:lvl4pPr marL="1600200" indent="-228600" defTabSz="990600">
              <a:defRPr sz="2400">
                <a:solidFill>
                  <a:schemeClr val="tx1"/>
                </a:solidFill>
                <a:latin typeface="Comic Sans MS" panose="030F0702030302020204" pitchFamily="66" charset="0"/>
                <a:cs typeface="Arial" panose="020B0604020202020204" pitchFamily="34" charset="0"/>
              </a:defRPr>
            </a:lvl4pPr>
            <a:lvl5pPr marL="2057400" indent="-228600" defTabSz="990600">
              <a:defRPr sz="2400">
                <a:solidFill>
                  <a:schemeClr val="tx1"/>
                </a:solidFill>
                <a:latin typeface="Comic Sans MS" panose="030F0702030302020204" pitchFamily="66" charset="0"/>
                <a:cs typeface="Arial" panose="020B0604020202020204" pitchFamily="34" charset="0"/>
              </a:defRPr>
            </a:lvl5pPr>
            <a:lvl6pPr marL="25146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fld id="{66F8179E-628F-4DF8-8698-00FB6C60456C}" type="slidenum">
              <a:rPr lang="en-US" altLang="en-US" sz="1300" smtClean="0"/>
              <a:pPr/>
              <a:t>24</a:t>
            </a:fld>
            <a:endParaRPr lang="en-US" altLang="en-US" sz="13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D4814168-8A81-756B-49B3-3F72FA584A60}"/>
              </a:ext>
            </a:extLst>
          </p:cNvPr>
          <p:cNvSpPr>
            <a:spLocks noGrp="1" noRot="1" noChangeAspect="1" noChangeArrowheads="1" noTextEdit="1"/>
          </p:cNvSpPr>
          <p:nvPr>
            <p:ph type="sldImg"/>
          </p:nvPr>
        </p:nvSpPr>
        <p:spPr>
          <a:ln/>
        </p:spPr>
      </p:sp>
      <p:sp>
        <p:nvSpPr>
          <p:cNvPr id="48131" name="Notes Placeholder 2">
            <a:extLst>
              <a:ext uri="{FF2B5EF4-FFF2-40B4-BE49-F238E27FC236}">
                <a16:creationId xmlns:a16="http://schemas.microsoft.com/office/drawing/2014/main" id="{A1295B23-0E53-08B2-F57A-D717B56E7C9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GB" altLang="en-US" i="1" dirty="0"/>
              <a:t>Importance of talk and analysis being rooted in personal response; </a:t>
            </a:r>
          </a:p>
          <a:p>
            <a:pPr eaLnBrk="1" hangingPunct="1"/>
            <a:r>
              <a:rPr lang="en-GB" altLang="en-US" i="1" dirty="0"/>
              <a:t>Give individuals or pairs their own copy of the text. A ‘Tell-me grid’ (supplied on the accompanying PDF file) recommended by Aidan Chambers is one mechanism for structuring thinking. </a:t>
            </a:r>
          </a:p>
          <a:p>
            <a:pPr eaLnBrk="1" hangingPunct="1"/>
            <a:r>
              <a:rPr lang="en-GB" altLang="en-US" i="1" dirty="0"/>
              <a:t>Blend pair, small group and whole-class talk</a:t>
            </a:r>
            <a:endParaRPr lang="en-GB" altLang="en-US" dirty="0"/>
          </a:p>
          <a:p>
            <a:pPr eaLnBrk="1" hangingPunct="1"/>
            <a:r>
              <a:rPr lang="en-GB" altLang="en-US" i="1" dirty="0"/>
              <a:t>Train pupils over time to talk in small groups; strategies for structuring talk (turn-taking in a given order, asking each other questions, etc)</a:t>
            </a:r>
            <a:endParaRPr lang="en-GB" altLang="en-US" dirty="0"/>
          </a:p>
          <a:p>
            <a:pPr eaLnBrk="1" hangingPunct="1"/>
            <a:r>
              <a:rPr lang="en-GB" altLang="en-US" i="1" dirty="0"/>
              <a:t>The teacher spends time joining tables; over a series of lessons, can interact with and assess individuals as might in small group reading sessions</a:t>
            </a:r>
            <a:endParaRPr lang="en-GB" altLang="en-US" dirty="0"/>
          </a:p>
          <a:p>
            <a:pPr eaLnBrk="1" hangingPunct="1"/>
            <a:endParaRPr lang="en-GB" altLang="en-US" i="1" dirty="0"/>
          </a:p>
        </p:txBody>
      </p:sp>
      <p:sp>
        <p:nvSpPr>
          <p:cNvPr id="48132" name="Slide Number Placeholder 3">
            <a:extLst>
              <a:ext uri="{FF2B5EF4-FFF2-40B4-BE49-F238E27FC236}">
                <a16:creationId xmlns:a16="http://schemas.microsoft.com/office/drawing/2014/main" id="{6B9680C5-CD4C-0AE0-9834-75B66443C8CA}"/>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90600">
              <a:defRPr sz="2400">
                <a:solidFill>
                  <a:schemeClr val="tx1"/>
                </a:solidFill>
                <a:latin typeface="Comic Sans MS" panose="030F0702030302020204" pitchFamily="66" charset="0"/>
                <a:cs typeface="Arial" panose="020B0604020202020204" pitchFamily="34" charset="0"/>
              </a:defRPr>
            </a:lvl1pPr>
            <a:lvl2pPr marL="742950" indent="-285750" defTabSz="990600">
              <a:defRPr sz="2400">
                <a:solidFill>
                  <a:schemeClr val="tx1"/>
                </a:solidFill>
                <a:latin typeface="Comic Sans MS" panose="030F0702030302020204" pitchFamily="66" charset="0"/>
                <a:cs typeface="Arial" panose="020B0604020202020204" pitchFamily="34" charset="0"/>
              </a:defRPr>
            </a:lvl2pPr>
            <a:lvl3pPr marL="1143000" indent="-228600" defTabSz="990600">
              <a:defRPr sz="2400">
                <a:solidFill>
                  <a:schemeClr val="tx1"/>
                </a:solidFill>
                <a:latin typeface="Comic Sans MS" panose="030F0702030302020204" pitchFamily="66" charset="0"/>
                <a:cs typeface="Arial" panose="020B0604020202020204" pitchFamily="34" charset="0"/>
              </a:defRPr>
            </a:lvl3pPr>
            <a:lvl4pPr marL="1600200" indent="-228600" defTabSz="990600">
              <a:defRPr sz="2400">
                <a:solidFill>
                  <a:schemeClr val="tx1"/>
                </a:solidFill>
                <a:latin typeface="Comic Sans MS" panose="030F0702030302020204" pitchFamily="66" charset="0"/>
                <a:cs typeface="Arial" panose="020B0604020202020204" pitchFamily="34" charset="0"/>
              </a:defRPr>
            </a:lvl4pPr>
            <a:lvl5pPr marL="2057400" indent="-228600" defTabSz="990600">
              <a:defRPr sz="2400">
                <a:solidFill>
                  <a:schemeClr val="tx1"/>
                </a:solidFill>
                <a:latin typeface="Comic Sans MS" panose="030F0702030302020204" pitchFamily="66" charset="0"/>
                <a:cs typeface="Arial" panose="020B0604020202020204" pitchFamily="34" charset="0"/>
              </a:defRPr>
            </a:lvl5pPr>
            <a:lvl6pPr marL="25146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defTabSz="990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fld id="{9222F2E8-3AC9-45F1-93FD-50D1373A3E15}" type="slidenum">
              <a:rPr lang="en-US" altLang="en-US" sz="1300" smtClean="0"/>
              <a:pPr/>
              <a:t>25</a:t>
            </a:fld>
            <a:endParaRPr lang="en-US" altLang="en-US" sz="13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 A ‘role on the wall’ can often be more meaningful if the outline is of the character rather than a gingerbread man.</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21082813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Garden Gossip is a drama technique which helps children develop a deeper understanding of characters. Encourage them to really think about how the characters have been presented so far, e.g. the Sultan as the villain and </a:t>
            </a:r>
            <a:r>
              <a:rPr lang="en-GB" altLang="en-US" dirty="0" err="1"/>
              <a:t>Sheherezade</a:t>
            </a:r>
            <a:r>
              <a:rPr lang="en-GB" altLang="en-US" dirty="0"/>
              <a:t> as the redeemer.  </a:t>
            </a: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3586437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471651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idea of ending a tale at a point where the audience is left in suspense as to its conclusion may have started in these stories with the character of </a:t>
            </a:r>
            <a:r>
              <a:rPr lang="en-US" altLang="en-US" dirty="0" err="1"/>
              <a:t>Sheherezade</a:t>
            </a:r>
            <a:r>
              <a:rPr lang="en-US" altLang="en-US" dirty="0"/>
              <a:t> devising the solution of telling the Sultan a story but leaving it at a cliffhanger, thus forcing the king to postpone her morning execution to hear the rest of the tale. However, the term cliffhanger was not used until the </a:t>
            </a:r>
            <a:r>
              <a:rPr lang="en-US" altLang="en-US" dirty="0" err="1"/>
              <a:t>serialised</a:t>
            </a:r>
            <a:r>
              <a:rPr lang="en-US" altLang="en-US" dirty="0"/>
              <a:t> novels of the 19</a:t>
            </a:r>
            <a:r>
              <a:rPr lang="en-US" altLang="en-US" baseline="30000" dirty="0"/>
              <a:t>th</a:t>
            </a:r>
            <a:r>
              <a:rPr lang="en-US" altLang="en-US" dirty="0"/>
              <a:t> century. http://</a:t>
            </a:r>
            <a:r>
              <a:rPr lang="en-US" altLang="en-US" dirty="0" err="1"/>
              <a:t>en.wikipedia.org</a:t>
            </a:r>
            <a:r>
              <a:rPr lang="en-US" altLang="en-US" dirty="0"/>
              <a:t>/wiki/Cliffhanger </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533094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need to decide whether to display the examples given, model write their own versions, or, if children have had experience of diary writing previously, they could construct their own versions without support. This is intended as a written response to reading, rather than a structured writing lesson.</a:t>
            </a: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1228006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990535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phrases are also supplied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7724955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24202815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220461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are sentences and fragments paraphrased from the original and are deliberately left without sentence capitalisation and final punctuation. These could also be used to explore what constitutes a sentence which is not the capitalisation and punctuation (which are the demarcation) but the fact that it has a complete meaning.</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349415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may be familiar with the Walt Disney animated version of the story (1992) and/or the 2019 Walt Disney live action musical. Clips from these are available online and may be used as a comparison. The short story presented here is an abridged version which incorporates elements from different sources. </a:t>
            </a: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0731141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 </a:t>
            </a:r>
            <a:r>
              <a:rPr lang="en-GB" altLang="en-US" dirty="0"/>
              <a:t>Use the image to ask questions about the content of the picture. </a:t>
            </a:r>
          </a:p>
          <a:p>
            <a:r>
              <a:rPr lang="en-GB" altLang="en-US" i="1" dirty="0"/>
              <a:t>Use a visual image to focus attention on key ideas, to engage their imaginations, to provide hooks for thinking</a:t>
            </a:r>
          </a:p>
          <a:p>
            <a:r>
              <a:rPr lang="en-GB" altLang="en-US" i="1" dirty="0"/>
              <a:t>Opportunity to explore associations with familiar characters already encountered in fiction. How might these connect with the picture? Children may identify this person as Aladdin, mainly due to the magic lantern and the emerging jinn (genie).</a:t>
            </a:r>
            <a:endParaRPr lang="en-GB" altLang="en-US" dirty="0"/>
          </a:p>
          <a:p>
            <a:r>
              <a:rPr lang="en-GB" altLang="en-US" dirty="0"/>
              <a:t>Mouse clicks will advance through the questions.</a:t>
            </a:r>
          </a:p>
          <a:p>
            <a:r>
              <a:rPr lang="en-GB" altLang="en-US" dirty="0"/>
              <a:t>All answers are acceptable, but the next question must always be along the lines of ‘How do you know?’ ‘What makes you think that?’ and ‘Why?’. It is the children’s personal and collective responses you are trying to elicit. </a:t>
            </a:r>
          </a:p>
          <a:p>
            <a:r>
              <a:rPr lang="en-GB" altLang="en-US" dirty="0"/>
              <a:t>Develop vocabulary alongside.</a:t>
            </a:r>
          </a:p>
          <a:p>
            <a:r>
              <a:rPr lang="en-GB" altLang="en-US" dirty="0"/>
              <a:t>Give children the opportunity to develop their own thinking by looking closely at the picture and speculating, using tentative language – e.g. the scene looks as if it is set somewhere warm because of the clothes he is wearing; there is something appearing in the mist in the background; he is excited about what is happening with the lamp but he might also be frightened.</a:t>
            </a:r>
          </a:p>
          <a:p>
            <a:r>
              <a:rPr lang="en-GB" altLang="en-US" dirty="0"/>
              <a:t>To connect with what children are already familiar with, film clips of versions of Aladdin may be used. The official clip from the Disney animated version of Aladdin is available on YouTube: https://</a:t>
            </a:r>
            <a:r>
              <a:rPr lang="en-GB" altLang="en-US" dirty="0" err="1"/>
              <a:t>www.youtube.com</a:t>
            </a:r>
            <a:r>
              <a:rPr lang="en-GB" altLang="en-US" dirty="0"/>
              <a:t>/</a:t>
            </a:r>
            <a:r>
              <a:rPr lang="en-GB" altLang="en-US" dirty="0" err="1"/>
              <a:t>watch?v</a:t>
            </a:r>
            <a:r>
              <a:rPr lang="en-GB" altLang="en-US" dirty="0"/>
              <a:t>=RU1FatTMZrk and the 2019 version is available here: https://</a:t>
            </a:r>
            <a:r>
              <a:rPr lang="en-GB" altLang="en-US" dirty="0" err="1"/>
              <a:t>www.youtube.com</a:t>
            </a:r>
            <a:r>
              <a:rPr lang="en-GB" altLang="en-US" dirty="0"/>
              <a:t>/</a:t>
            </a:r>
            <a:r>
              <a:rPr lang="en-GB" altLang="en-US" dirty="0" err="1"/>
              <a:t>watch?v</a:t>
            </a:r>
            <a:r>
              <a:rPr lang="en-GB" altLang="en-US" dirty="0"/>
              <a:t>=wX_4dAKf6qE</a:t>
            </a: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21397300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Answers may include magical objects from the Harry Potter series of books such as wands, the Snitch, etc; the Fairy Godmother in Cinderella; the car in Chitty Chitty Bang Bang; the wardrobe in The Lion, the Witch and the wardrobe series; Excalibur; the ruby slippers in the Wizard of Oz; the magic beans in Jack and the Beanstalk; magic flute in the Pied Piper; the wicked queen in Snow White who can transform into a witch and many more.</a:t>
            </a:r>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22660951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solidFill>
                  <a:srgbClr val="000099"/>
                </a:solidFill>
              </a:rPr>
              <a:t>The phrase ‘A sliver of text’ is credited to Bob Cox, Educational Consultant and author of the ‘Opening Doors’ series of books and is used with kind permission. This serves as a taster of what is to come.</a:t>
            </a:r>
          </a:p>
          <a:p>
            <a:r>
              <a:rPr lang="en-GB" altLang="en-US" dirty="0"/>
              <a:t>https://</a:t>
            </a:r>
            <a:r>
              <a:rPr lang="en-GB" altLang="en-US" dirty="0" err="1"/>
              <a:t>searchingforexcellence.co.uk</a:t>
            </a:r>
            <a:r>
              <a:rPr lang="en-GB" altLang="en-US" dirty="0"/>
              <a:t>/free-resources/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12761730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decide whether or not to use this activity depending on whether there are any children with sensitive issues in the class.</a:t>
            </a: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14296627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is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1642355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Any of the texts used in this unit could be used as a model for the children’s own writing, but the one demonstrated is Ali Baba and the Forty Thieves.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in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34861818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in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29022638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in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13533198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in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12404320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in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2169786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in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9356992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set up the ‘Quick-fire’ vocabulary team game however it suits the children in the class. The description on the slide is only one approach.</a:t>
            </a:r>
          </a:p>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13502926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37268564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endParaRPr lang="en-GB" altLang="en-US" dirty="0"/>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36261633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a:t>
            </a:r>
          </a:p>
          <a:p>
            <a:r>
              <a:rPr lang="en-GB" altLang="en-US" i="1" dirty="0"/>
              <a:t>Blend pair, small group and whole-class talk. A ‘Tell-me grid’ is provided on the accompanying PDF.</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Elicit from the children that a story told as a flashback in the first person foreshadows the fact that this character must survive whatever ordeals they will face.</a:t>
            </a:r>
          </a:p>
          <a:p>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4220498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a:t>
            </a:r>
          </a:p>
          <a:p>
            <a:r>
              <a:rPr lang="en-GB" altLang="en-US" i="1" dirty="0"/>
              <a:t>Blend pair, small group and whole-class talk. A ‘Tell-me grid’ is provided on the accompanying PDF.</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r>
              <a:rPr lang="en-GB" altLang="en-US" dirty="0"/>
              <a:t>Elicit from the children that a story told as a flashback in the first person foreshadows the fact that this character must survive whatever ordeals they will face.</a:t>
            </a:r>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33806012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Extracts are presented here. The full story is available as a PDF.</a:t>
            </a:r>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11467079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Extracts are presented here. The full story is available as a PDF.</a:t>
            </a:r>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99488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There are no right or wrong answers; it is the children’s personal responses you are trying to elicit. These questions are suggestions. Teachers should adapt and change them to meet the needs of the children they teach.</a:t>
            </a:r>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9602557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038576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11387742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Choose one or two objectives to be the main focus of studying the text with a writer’s eye. Examples follow but teachers should adapt this technique to meet the needs of the children they teach.</a:t>
            </a:r>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12636183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28982527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23766693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Either a pair of inverted commas may be used or single ones but this needs to be consistent. This resource uses the convention of a pair of inverted commas to avoid confusion but children may notice the use of single inverted commas in their reading.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3813393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800" dirty="0">
                <a:ea typeface="Microsoft YaHei" panose="020B0503020204020204" pitchFamily="34" charset="-122"/>
              </a:rPr>
              <a:t>There are several versions of these stories available to purchase as books or to read online, and numerous film adaptations. Teachers should research any book they intend to use as some are written for adults and therefore contain elements within the stories that are unsuitable for this age group. A recommended version is the </a:t>
            </a:r>
            <a:r>
              <a:rPr lang="en-GB" altLang="en-US" sz="800" i="1" dirty="0">
                <a:ea typeface="Microsoft YaHei" panose="020B0503020204020204" pitchFamily="34" charset="-122"/>
              </a:rPr>
              <a:t>Usborne Illustrated Arabian Nights</a:t>
            </a:r>
            <a:r>
              <a:rPr lang="en-GB" altLang="en-US" sz="800" dirty="0">
                <a:ea typeface="Microsoft YaHei" panose="020B0503020204020204" pitchFamily="34" charset="-122"/>
              </a:rPr>
              <a:t> by Anna </a:t>
            </a:r>
            <a:r>
              <a:rPr lang="en-GB" altLang="en-US" sz="800" dirty="0" err="1">
                <a:ea typeface="Microsoft YaHei" panose="020B0503020204020204" pitchFamily="34" charset="-122"/>
              </a:rPr>
              <a:t>Milbourne</a:t>
            </a:r>
            <a:r>
              <a:rPr lang="en-GB" altLang="en-US" sz="800" dirty="0">
                <a:ea typeface="Microsoft YaHei" panose="020B0503020204020204" pitchFamily="34" charset="-122"/>
              </a:rPr>
              <a:t>, illustrated by </a:t>
            </a:r>
            <a:r>
              <a:rPr lang="en-GB" altLang="en-US" sz="800" dirty="0" err="1">
                <a:ea typeface="Microsoft YaHei" panose="020B0503020204020204" pitchFamily="34" charset="-122"/>
              </a:rPr>
              <a:t>Alida</a:t>
            </a:r>
            <a:r>
              <a:rPr lang="en-GB" altLang="en-US" sz="800" dirty="0">
                <a:ea typeface="Microsoft YaHei" panose="020B0503020204020204" pitchFamily="34" charset="-122"/>
              </a:rPr>
              <a:t> </a:t>
            </a:r>
            <a:r>
              <a:rPr lang="en-GB" altLang="en-US" sz="800" dirty="0" err="1">
                <a:ea typeface="Microsoft YaHei" panose="020B0503020204020204" pitchFamily="34" charset="-122"/>
              </a:rPr>
              <a:t>Massari</a:t>
            </a:r>
            <a:r>
              <a:rPr lang="en-GB" altLang="en-US" sz="800" dirty="0">
                <a:ea typeface="Microsoft YaHei" panose="020B0503020204020204" pitchFamily="34" charset="-122"/>
              </a:rPr>
              <a:t>, ISBN 978-1-4095-6658-8 which contains versions of ten stories from the 1001 Arabian Nights.</a:t>
            </a:r>
          </a:p>
          <a:p>
            <a:r>
              <a:rPr lang="en-GB" altLang="en-US" sz="800" dirty="0">
                <a:ea typeface="Microsoft YaHei" panose="020B0503020204020204" pitchFamily="34" charset="-122"/>
              </a:rPr>
              <a:t>The real potential of this approach is not the resources within the unit but the skill and enthusiasm of the teachers who use them. Please take these materials and adapt them to meet the needs of the children you teach rather than using them as they are presented. Be flexible and adaptable and always be led by the interests of the children.</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37282523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40317288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35137139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15020711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13305824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a:t>
            </a:r>
          </a:p>
          <a:p>
            <a:pPr eaLnBrk="1" hangingPunct="1"/>
            <a:r>
              <a:rPr lang="en-GB" altLang="en-US" i="1" dirty="0">
                <a:latin typeface="Comic Sans MS" panose="030F0902030302020204" pitchFamily="66" charset="0"/>
              </a:rPr>
              <a:t>Blend pair, small group and whole-class talk. A copy of the ‘Tell-me grid’ is also provided on the accompanying PDF.</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18438291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a:t>
            </a:r>
          </a:p>
          <a:p>
            <a:pPr eaLnBrk="1" hangingPunct="1"/>
            <a:r>
              <a:rPr lang="en-GB" altLang="en-US" i="1" dirty="0">
                <a:latin typeface="Comic Sans MS" panose="030F0902030302020204" pitchFamily="66" charset="0"/>
              </a:rPr>
              <a:t>Blend pair, small group and whole-class talk. A copy of the ‘Tell-me grid’ is also provided on the accompanying PDF.</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4727509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complete story of Ali Baba is presented in these slides, but teachers may opt to select extracts as they choose. The full story demonstrates the following grammar objectives: Use fronted adverbials and a comma after them; Use the perfect form of verbs; Use propositional phrases.</a:t>
            </a: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7721556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On the words, “Open sesame, open!”, click to move the rock and reveal the entrance to the cave. </a:t>
            </a:r>
          </a:p>
          <a:p>
            <a:r>
              <a:rPr lang="en-GB" altLang="en-US" dirty="0"/>
              <a:t>The complete story of Ali Baba is presented in these slides, but teachers may opt to select extracts as they choose. The full story demonstrates the following grammar objectives: Use fronted adverbials and a comma after them; Use the perfect form of verbs; Use propositional phrases.</a:t>
            </a: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27797159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a:t>
            </a:r>
            <a:endParaRPr lang="en-GB" altLang="en-US" dirty="0"/>
          </a:p>
          <a:p>
            <a:r>
              <a:rPr lang="en-GB" altLang="en-US" i="1" dirty="0"/>
              <a:t>Use a visual image to focus attention on key ideas, to engage their imaginations, to provide hooks for thinking</a:t>
            </a:r>
          </a:p>
          <a:p>
            <a:r>
              <a:rPr lang="en-GB" altLang="en-US" i="1" dirty="0"/>
              <a:t>Opportunity to explore associations with known events in history. How might these connect with the picture?</a:t>
            </a:r>
            <a:endParaRPr lang="en-GB" altLang="en-US" dirty="0"/>
          </a:p>
          <a:p>
            <a:endParaRPr lang="en-GB" altLang="en-US" dirty="0"/>
          </a:p>
          <a:p>
            <a:r>
              <a:rPr lang="en-GB" altLang="en-US" dirty="0"/>
              <a:t>There are no wrong answers. It is the children’s responses you are trying to elicit. The most challenging follow up question is ‘Why?</a:t>
            </a:r>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3921248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6762935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72</a:t>
            </a:fld>
            <a:endParaRPr lang="en-US"/>
          </a:p>
        </p:txBody>
      </p:sp>
    </p:spTree>
    <p:extLst>
      <p:ext uri="{BB962C8B-B14F-4D97-AF65-F5344CB8AC3E}">
        <p14:creationId xmlns:p14="http://schemas.microsoft.com/office/powerpoint/2010/main" val="202331136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73</a:t>
            </a:fld>
            <a:endParaRPr lang="en-US"/>
          </a:p>
        </p:txBody>
      </p:sp>
    </p:spTree>
    <p:extLst>
      <p:ext uri="{BB962C8B-B14F-4D97-AF65-F5344CB8AC3E}">
        <p14:creationId xmlns:p14="http://schemas.microsoft.com/office/powerpoint/2010/main" val="10065118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idea here is to further engage with the text by really thinking about what makes it a successful description. Children will go on to explore this paragraph further in terms of prepositional phrases and how they help with writing a description.</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74</a:t>
            </a:fld>
            <a:endParaRPr lang="en-US"/>
          </a:p>
        </p:txBody>
      </p:sp>
    </p:spTree>
    <p:extLst>
      <p:ext uri="{BB962C8B-B14F-4D97-AF65-F5344CB8AC3E}">
        <p14:creationId xmlns:p14="http://schemas.microsoft.com/office/powerpoint/2010/main" val="26951420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75</a:t>
            </a:fld>
            <a:endParaRPr lang="en-US"/>
          </a:p>
        </p:txBody>
      </p:sp>
    </p:spTree>
    <p:extLst>
      <p:ext uri="{BB962C8B-B14F-4D97-AF65-F5344CB8AC3E}">
        <p14:creationId xmlns:p14="http://schemas.microsoft.com/office/powerpoint/2010/main" val="18977962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76</a:t>
            </a:fld>
            <a:endParaRPr lang="en-US"/>
          </a:p>
        </p:txBody>
      </p:sp>
    </p:spTree>
    <p:extLst>
      <p:ext uri="{BB962C8B-B14F-4D97-AF65-F5344CB8AC3E}">
        <p14:creationId xmlns:p14="http://schemas.microsoft.com/office/powerpoint/2010/main" val="404927851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further develops the skill of inference as children need to get ‘beneath the skin’ of the character they are pretending to be.</a:t>
            </a: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77</a:t>
            </a:fld>
            <a:endParaRPr lang="en-US"/>
          </a:p>
        </p:txBody>
      </p:sp>
    </p:spTree>
    <p:extLst>
      <p:ext uri="{BB962C8B-B14F-4D97-AF65-F5344CB8AC3E}">
        <p14:creationId xmlns:p14="http://schemas.microsoft.com/office/powerpoint/2010/main" val="344037140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78</a:t>
            </a:fld>
            <a:endParaRPr lang="en-US"/>
          </a:p>
        </p:txBody>
      </p:sp>
    </p:spTree>
    <p:extLst>
      <p:ext uri="{BB962C8B-B14F-4D97-AF65-F5344CB8AC3E}">
        <p14:creationId xmlns:p14="http://schemas.microsoft.com/office/powerpoint/2010/main" val="7893222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79</a:t>
            </a:fld>
            <a:endParaRPr lang="en-US"/>
          </a:p>
        </p:txBody>
      </p:sp>
    </p:spTree>
    <p:extLst>
      <p:ext uri="{BB962C8B-B14F-4D97-AF65-F5344CB8AC3E}">
        <p14:creationId xmlns:p14="http://schemas.microsoft.com/office/powerpoint/2010/main" val="395909258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may be done as presented, or children can be given words written down to ensure they don’t all choose the same one, and then they find their family. The idea is to develop vocabulary in context – which words work as an alternative and which do not? Not all of these words will be a good choice and children should be encouraged to identify these. A further extension to this task is to mix and match the words to investigate whether any have more than one meaning. These words are also supplied on the accompanying PDF file.</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80</a:t>
            </a:fld>
            <a:endParaRPr lang="en-US"/>
          </a:p>
        </p:txBody>
      </p:sp>
    </p:spTree>
    <p:extLst>
      <p:ext uri="{BB962C8B-B14F-4D97-AF65-F5344CB8AC3E}">
        <p14:creationId xmlns:p14="http://schemas.microsoft.com/office/powerpoint/2010/main" val="1262531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may be done as presented, or children can be given words written down to ensure they don’t all choose the same one, and then they find their family. The idea is to develop vocabulary in context – which words work as an alternative and which do not? Not all of these words will be a good choice and children should be encouraged to identify these. Children should be encouraged to try out the different word out loud to see and hear which work. A further extension to this task is to mix and match the words to investigate whether any have more than one meaning.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81</a:t>
            </a:fld>
            <a:endParaRPr lang="en-US"/>
          </a:p>
        </p:txBody>
      </p:sp>
    </p:spTree>
    <p:extLst>
      <p:ext uri="{BB962C8B-B14F-4D97-AF65-F5344CB8AC3E}">
        <p14:creationId xmlns:p14="http://schemas.microsoft.com/office/powerpoint/2010/main" val="3600396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50265419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Click for every other door.</a:t>
            </a:r>
          </a:p>
        </p:txBody>
      </p:sp>
      <p:sp>
        <p:nvSpPr>
          <p:cNvPr id="4" name="Slide Number Placeholder 3"/>
          <p:cNvSpPr>
            <a:spLocks noGrp="1"/>
          </p:cNvSpPr>
          <p:nvPr>
            <p:ph type="sldNum" sz="quarter" idx="5"/>
          </p:nvPr>
        </p:nvSpPr>
        <p:spPr/>
        <p:txBody>
          <a:bodyPr/>
          <a:lstStyle/>
          <a:p>
            <a:fld id="{311D70A8-8575-AB47-B894-1AEE29AFC934}" type="slidenum">
              <a:rPr lang="en-US" smtClean="0"/>
              <a:t>82</a:t>
            </a:fld>
            <a:endParaRPr lang="en-US"/>
          </a:p>
        </p:txBody>
      </p:sp>
    </p:spTree>
    <p:extLst>
      <p:ext uri="{BB962C8B-B14F-4D97-AF65-F5344CB8AC3E}">
        <p14:creationId xmlns:p14="http://schemas.microsoft.com/office/powerpoint/2010/main" val="32963733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Click for every other door.</a:t>
            </a:r>
          </a:p>
        </p:txBody>
      </p:sp>
      <p:sp>
        <p:nvSpPr>
          <p:cNvPr id="4" name="Slide Number Placeholder 3"/>
          <p:cNvSpPr>
            <a:spLocks noGrp="1"/>
          </p:cNvSpPr>
          <p:nvPr>
            <p:ph type="sldNum" sz="quarter" idx="5"/>
          </p:nvPr>
        </p:nvSpPr>
        <p:spPr/>
        <p:txBody>
          <a:bodyPr/>
          <a:lstStyle/>
          <a:p>
            <a:fld id="{311D70A8-8575-AB47-B894-1AEE29AFC934}" type="slidenum">
              <a:rPr lang="en-US" smtClean="0"/>
              <a:t>83</a:t>
            </a:fld>
            <a:endParaRPr lang="en-US"/>
          </a:p>
        </p:txBody>
      </p:sp>
    </p:spTree>
    <p:extLst>
      <p:ext uri="{BB962C8B-B14F-4D97-AF65-F5344CB8AC3E}">
        <p14:creationId xmlns:p14="http://schemas.microsoft.com/office/powerpoint/2010/main" val="243198862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Teachers should encourage children to draw upon what they have read in this unit and beyond to consider how characters in traditional stories are usually presented, e.g. main characters are invariably unequivocally good or bad; there is often something magical; language is often archaic; language tends to be descriptive; characters may occasionally undergo a transformation from bad to good because of their experiences.</a:t>
            </a:r>
            <a:endParaRPr lang="en-GB" altLang="en-US" dirty="0"/>
          </a:p>
          <a:p>
            <a:endParaRPr lang="en-US" altLang="en-US" dirty="0"/>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84</a:t>
            </a:fld>
            <a:endParaRPr lang="en-US"/>
          </a:p>
        </p:txBody>
      </p:sp>
    </p:spTree>
    <p:extLst>
      <p:ext uri="{BB962C8B-B14F-4D97-AF65-F5344CB8AC3E}">
        <p14:creationId xmlns:p14="http://schemas.microsoft.com/office/powerpoint/2010/main" val="35268502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86</a:t>
            </a:fld>
            <a:endParaRPr lang="en-US"/>
          </a:p>
        </p:txBody>
      </p:sp>
    </p:spTree>
    <p:extLst>
      <p:ext uri="{BB962C8B-B14F-4D97-AF65-F5344CB8AC3E}">
        <p14:creationId xmlns:p14="http://schemas.microsoft.com/office/powerpoint/2010/main" val="415162200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are possible activities for the children to produce written responses as writers to what they have read through incidental writing linked to the text. More ideas and resources on planning narratives can be found here: http://www.communication4all.co.uk/http/Story%20Writing.htm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87</a:t>
            </a:fld>
            <a:endParaRPr lang="en-US"/>
          </a:p>
        </p:txBody>
      </p:sp>
    </p:spTree>
    <p:extLst>
      <p:ext uri="{BB962C8B-B14F-4D97-AF65-F5344CB8AC3E}">
        <p14:creationId xmlns:p14="http://schemas.microsoft.com/office/powerpoint/2010/main" val="260239527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altLang="en-US" dirty="0"/>
              <a:t>Select appropriate focuses for written responses, considering how the author has achieved these elements. Let the children ponder what prepositional phrases are and how they have been used in this extract before teaching, if necessary, what propositional phrases are using the next few slides.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88</a:t>
            </a:fld>
            <a:endParaRPr lang="en-US"/>
          </a:p>
        </p:txBody>
      </p:sp>
    </p:spTree>
    <p:extLst>
      <p:ext uri="{BB962C8B-B14F-4D97-AF65-F5344CB8AC3E}">
        <p14:creationId xmlns:p14="http://schemas.microsoft.com/office/powerpoint/2010/main" val="127426547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Prepositions are very common words which feature in all types of writing and cover many more uses than those prescribed by the National Curriculum. This resources provides examples that are beyond the scope of the Year 3/4 programme of study but are relevant and useful nonetheless. Teachers should decide which to include.</a:t>
            </a:r>
          </a:p>
        </p:txBody>
      </p:sp>
      <p:sp>
        <p:nvSpPr>
          <p:cNvPr id="4" name="Slide Number Placeholder 3"/>
          <p:cNvSpPr>
            <a:spLocks noGrp="1"/>
          </p:cNvSpPr>
          <p:nvPr>
            <p:ph type="sldNum" sz="quarter" idx="5"/>
          </p:nvPr>
        </p:nvSpPr>
        <p:spPr/>
        <p:txBody>
          <a:bodyPr/>
          <a:lstStyle/>
          <a:p>
            <a:fld id="{311D70A8-8575-AB47-B894-1AEE29AFC934}" type="slidenum">
              <a:rPr lang="en-US" smtClean="0"/>
              <a:t>89</a:t>
            </a:fld>
            <a:endParaRPr lang="en-US"/>
          </a:p>
        </p:txBody>
      </p:sp>
    </p:spTree>
    <p:extLst>
      <p:ext uri="{BB962C8B-B14F-4D97-AF65-F5344CB8AC3E}">
        <p14:creationId xmlns:p14="http://schemas.microsoft.com/office/powerpoint/2010/main" val="363948802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familiarise themselves with the nuances of some of these prepositions and their functions in particular sentences, e.g. the small very common word ‘to’ can indicate direction, but it can also signal a change. ‘</a:t>
            </a:r>
            <a:r>
              <a:rPr lang="en-GB" altLang="en-US" i="1" dirty="0"/>
              <a:t>Ali Baba went </a:t>
            </a:r>
            <a:r>
              <a:rPr lang="en-GB" altLang="en-US" b="1" i="1" dirty="0"/>
              <a:t>to</a:t>
            </a:r>
            <a:r>
              <a:rPr lang="en-GB" altLang="en-US" i="1" dirty="0"/>
              <a:t> the marketplace’</a:t>
            </a:r>
            <a:r>
              <a:rPr lang="en-GB" altLang="en-US" dirty="0"/>
              <a:t> is clearly indicating direction, whereas ‘</a:t>
            </a:r>
            <a:r>
              <a:rPr lang="en-GB" altLang="en-US" i="1" dirty="0"/>
              <a:t>He invited him </a:t>
            </a:r>
            <a:r>
              <a:rPr lang="en-GB" altLang="en-US" b="1" i="1" dirty="0"/>
              <a:t>to</a:t>
            </a:r>
            <a:r>
              <a:rPr lang="en-GB" altLang="en-US" i="1" dirty="0"/>
              <a:t> dinner</a:t>
            </a:r>
            <a:r>
              <a:rPr lang="en-GB" altLang="en-US" dirty="0"/>
              <a:t>’ has a different function.</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90</a:t>
            </a:fld>
            <a:endParaRPr lang="en-US"/>
          </a:p>
        </p:txBody>
      </p:sp>
    </p:spTree>
    <p:extLst>
      <p:ext uri="{BB962C8B-B14F-4D97-AF65-F5344CB8AC3E}">
        <p14:creationId xmlns:p14="http://schemas.microsoft.com/office/powerpoint/2010/main" val="31472007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Text adapted from Grammar for Writing Unit 42</a:t>
            </a:r>
          </a:p>
        </p:txBody>
      </p:sp>
      <p:sp>
        <p:nvSpPr>
          <p:cNvPr id="4" name="Slide Number Placeholder 3"/>
          <p:cNvSpPr>
            <a:spLocks noGrp="1"/>
          </p:cNvSpPr>
          <p:nvPr>
            <p:ph type="sldNum" sz="quarter" idx="5"/>
          </p:nvPr>
        </p:nvSpPr>
        <p:spPr/>
        <p:txBody>
          <a:bodyPr/>
          <a:lstStyle/>
          <a:p>
            <a:fld id="{311D70A8-8575-AB47-B894-1AEE29AFC934}" type="slidenum">
              <a:rPr lang="en-US" smtClean="0"/>
              <a:t>91</a:t>
            </a:fld>
            <a:endParaRPr lang="en-US"/>
          </a:p>
        </p:txBody>
      </p:sp>
    </p:spTree>
    <p:extLst>
      <p:ext uri="{BB962C8B-B14F-4D97-AF65-F5344CB8AC3E}">
        <p14:creationId xmlns:p14="http://schemas.microsoft.com/office/powerpoint/2010/main" val="10287742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92</a:t>
            </a:fld>
            <a:endParaRPr lang="en-US"/>
          </a:p>
        </p:txBody>
      </p:sp>
    </p:spTree>
    <p:extLst>
      <p:ext uri="{BB962C8B-B14F-4D97-AF65-F5344CB8AC3E}">
        <p14:creationId xmlns:p14="http://schemas.microsoft.com/office/powerpoint/2010/main" val="1586005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It is important that children appreciate that these stories would not have been written down, but would have been originally told and retold by generations of people from all over the lands surrounding the Arabian Sea. Because of this, there are many different versions of one story as they have been transformed and exaggerated over time and with each retelling. In this way, all versions are equally valid and there is no one definitive version. This can help children realise that their version, when they come to write it, is as legitimate as any other.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111633281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Grammar for Writing Unit 42</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93</a:t>
            </a:fld>
            <a:endParaRPr lang="en-US"/>
          </a:p>
        </p:txBody>
      </p:sp>
    </p:spTree>
    <p:extLst>
      <p:ext uri="{BB962C8B-B14F-4D97-AF65-F5344CB8AC3E}">
        <p14:creationId xmlns:p14="http://schemas.microsoft.com/office/powerpoint/2010/main" val="31859776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Grammar for Writing Unit 42</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94</a:t>
            </a:fld>
            <a:endParaRPr lang="en-US"/>
          </a:p>
        </p:txBody>
      </p:sp>
    </p:spTree>
    <p:extLst>
      <p:ext uri="{BB962C8B-B14F-4D97-AF65-F5344CB8AC3E}">
        <p14:creationId xmlns:p14="http://schemas.microsoft.com/office/powerpoint/2010/main" val="81085518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95</a:t>
            </a:fld>
            <a:endParaRPr lang="en-US"/>
          </a:p>
        </p:txBody>
      </p:sp>
    </p:spTree>
    <p:extLst>
      <p:ext uri="{BB962C8B-B14F-4D97-AF65-F5344CB8AC3E}">
        <p14:creationId xmlns:p14="http://schemas.microsoft.com/office/powerpoint/2010/main" val="92211253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altLang="en-US" dirty="0"/>
              <a:t>Select appropriate focuses for written responses, considering how the author has achieved these elements.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96</a:t>
            </a:fld>
            <a:endParaRPr lang="en-US"/>
          </a:p>
        </p:txBody>
      </p:sp>
    </p:spTree>
    <p:extLst>
      <p:ext uri="{BB962C8B-B14F-4D97-AF65-F5344CB8AC3E}">
        <p14:creationId xmlns:p14="http://schemas.microsoft.com/office/powerpoint/2010/main" val="133987843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altLang="en-US" dirty="0"/>
              <a:t>Select appropriate focuses for written responses, considering how the author has achieved these elements.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97</a:t>
            </a:fld>
            <a:endParaRPr lang="en-US"/>
          </a:p>
        </p:txBody>
      </p:sp>
    </p:spTree>
    <p:extLst>
      <p:ext uri="{BB962C8B-B14F-4D97-AF65-F5344CB8AC3E}">
        <p14:creationId xmlns:p14="http://schemas.microsoft.com/office/powerpoint/2010/main" val="262154978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98</a:t>
            </a:fld>
            <a:endParaRPr lang="en-US"/>
          </a:p>
        </p:txBody>
      </p:sp>
    </p:spTree>
    <p:extLst>
      <p:ext uri="{BB962C8B-B14F-4D97-AF65-F5344CB8AC3E}">
        <p14:creationId xmlns:p14="http://schemas.microsoft.com/office/powerpoint/2010/main" val="13930734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99</a:t>
            </a:fld>
            <a:endParaRPr lang="en-US"/>
          </a:p>
        </p:txBody>
      </p:sp>
    </p:spTree>
    <p:extLst>
      <p:ext uri="{BB962C8B-B14F-4D97-AF65-F5344CB8AC3E}">
        <p14:creationId xmlns:p14="http://schemas.microsoft.com/office/powerpoint/2010/main" val="187628617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100</a:t>
            </a:fld>
            <a:endParaRPr lang="en-US"/>
          </a:p>
        </p:txBody>
      </p:sp>
    </p:spTree>
    <p:extLst>
      <p:ext uri="{BB962C8B-B14F-4D97-AF65-F5344CB8AC3E}">
        <p14:creationId xmlns:p14="http://schemas.microsoft.com/office/powerpoint/2010/main" val="6473057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101</a:t>
            </a:fld>
            <a:endParaRPr lang="en-US"/>
          </a:p>
        </p:txBody>
      </p:sp>
    </p:spTree>
    <p:extLst>
      <p:ext uri="{BB962C8B-B14F-4D97-AF65-F5344CB8AC3E}">
        <p14:creationId xmlns:p14="http://schemas.microsoft.com/office/powerpoint/2010/main" val="383212574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102</a:t>
            </a:fld>
            <a:endParaRPr lang="en-US"/>
          </a:p>
        </p:txBody>
      </p:sp>
    </p:spTree>
    <p:extLst>
      <p:ext uri="{BB962C8B-B14F-4D97-AF65-F5344CB8AC3E}">
        <p14:creationId xmlns:p14="http://schemas.microsoft.com/office/powerpoint/2010/main" val="523455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3/28/2023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3/28/2023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3/28/2023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3/28/2023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9.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8" Type="http://schemas.openxmlformats.org/officeDocument/2006/relationships/hyperlink" Target="https://www.radicalcartoons.com/" TargetMode="External"/><Relationship Id="rId3" Type="http://schemas.openxmlformats.org/officeDocument/2006/relationships/image" Target="../media/image67.jpeg"/><Relationship Id="rId7" Type="http://schemas.openxmlformats.org/officeDocument/2006/relationships/hyperlink" Target="https://jamesdurran.blog/" TargetMode="External"/><Relationship Id="rId2" Type="http://schemas.openxmlformats.org/officeDocument/2006/relationships/notesSlide" Target="../notesSlides/notesSlide116.xml"/><Relationship Id="rId1" Type="http://schemas.openxmlformats.org/officeDocument/2006/relationships/slideLayout" Target="../slideLayouts/slideLayout18.xml"/><Relationship Id="rId6" Type="http://schemas.openxmlformats.org/officeDocument/2006/relationships/image" Target="../media/image70.png"/><Relationship Id="rId5" Type="http://schemas.openxmlformats.org/officeDocument/2006/relationships/image" Target="../media/image69.jpeg"/><Relationship Id="rId4" Type="http://schemas.openxmlformats.org/officeDocument/2006/relationships/image" Target="../media/image68.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8.xm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16.xml"/><Relationship Id="rId4" Type="http://schemas.openxmlformats.org/officeDocument/2006/relationships/image" Target="../media/image36.png"/></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7.xml"/><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8.xml"/><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7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9.xml"/><Relationship Id="rId1" Type="http://schemas.openxmlformats.org/officeDocument/2006/relationships/slideLayout" Target="../slideLayouts/slideLayout18.xml"/><Relationship Id="rId4" Type="http://schemas.openxmlformats.org/officeDocument/2006/relationships/image" Target="../media/image43.png"/></Relationships>
</file>

<file path=ppt/slides/_rels/slide7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4.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6.xml"/><Relationship Id="rId1" Type="http://schemas.openxmlformats.org/officeDocument/2006/relationships/slideLayout" Target="../slideLayouts/slideLayout18.xml"/><Relationship Id="rId5" Type="http://schemas.openxmlformats.org/officeDocument/2006/relationships/image" Target="../media/image48.png"/><Relationship Id="rId4" Type="http://schemas.openxmlformats.org/officeDocument/2006/relationships/image" Target="../media/image47.png"/></Relationships>
</file>

<file path=ppt/slides/_rels/slide7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7.xml"/><Relationship Id="rId1" Type="http://schemas.openxmlformats.org/officeDocument/2006/relationships/slideLayout" Target="../slideLayouts/slideLayout18.xml"/><Relationship Id="rId4" Type="http://schemas.openxmlformats.org/officeDocument/2006/relationships/image" Target="../media/image4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8.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80.xml"/><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81.xml"/><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2.xml"/><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83.xml"/><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85.xml"/><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0.jpeg"/><Relationship Id="rId2" Type="http://schemas.openxmlformats.org/officeDocument/2006/relationships/notesSlide" Target="../notesSlides/notesSlide86.xml"/><Relationship Id="rId1" Type="http://schemas.openxmlformats.org/officeDocument/2006/relationships/slideLayout" Target="../slideLayouts/slideLayout18.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95.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Tales of the 1001 Arabian Nights</a:t>
            </a: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4</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18" name="Picture 13">
            <a:extLst>
              <a:ext uri="{FF2B5EF4-FFF2-40B4-BE49-F238E27FC236}">
                <a16:creationId xmlns:a16="http://schemas.microsoft.com/office/drawing/2014/main" id="{74E8E91D-F7F2-0249-8279-F0115396A498}"/>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089118" y="1941922"/>
            <a:ext cx="3999910" cy="3601039"/>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17">
            <a:extLst>
              <a:ext uri="{FF2B5EF4-FFF2-40B4-BE49-F238E27FC236}">
                <a16:creationId xmlns:a16="http://schemas.microsoft.com/office/drawing/2014/main" id="{03AEBD99-8B2D-E44B-89CC-C7DFE4D2004D}"/>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854" y="1941922"/>
            <a:ext cx="4008594" cy="36010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3" name="Picture 25">
            <a:extLst>
              <a:ext uri="{FF2B5EF4-FFF2-40B4-BE49-F238E27FC236}">
                <a16:creationId xmlns:a16="http://schemas.microsoft.com/office/drawing/2014/main" id="{A1328710-24E7-B34C-BFCB-1F263DCD9573}"/>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183406" y="1941921"/>
            <a:ext cx="4008594" cy="360103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6" descr="Rock, Large, Landscape, Peak, Climb, Nature, 3D, Render">
            <a:extLst>
              <a:ext uri="{FF2B5EF4-FFF2-40B4-BE49-F238E27FC236}">
                <a16:creationId xmlns:a16="http://schemas.microsoft.com/office/drawing/2014/main" id="{D4C453A3-07FB-7648-A302-1C9792CA4FEE}"/>
              </a:ext>
            </a:extLst>
          </p:cNvPr>
          <p:cNvPicPr>
            <a:picLocks noChangeAspect="1" noChangeArrowheads="1"/>
          </p:cNvPicPr>
          <p:nvPr/>
        </p:nvPicPr>
        <p:blipFill>
          <a:blip r:embed="rId8" cstate="screen">
            <a:lum bright="48000"/>
            <a:extLst>
              <a:ext uri="{28A0092B-C50C-407E-A947-70E740481C1C}">
                <a14:useLocalDpi xmlns:a14="http://schemas.microsoft.com/office/drawing/2010/main"/>
              </a:ext>
            </a:extLst>
          </a:blip>
          <a:srcRect/>
          <a:stretch>
            <a:fillRect/>
          </a:stretch>
        </p:blipFill>
        <p:spPr bwMode="auto">
          <a:xfrm>
            <a:off x="10609179" y="2574823"/>
            <a:ext cx="1162412" cy="116444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22B2E69A-8AA5-EA44-AACD-CD746140A480}"/>
              </a:ext>
            </a:extLst>
          </p:cNvPr>
          <p:cNvGrpSpPr/>
          <p:nvPr/>
        </p:nvGrpSpPr>
        <p:grpSpPr>
          <a:xfrm>
            <a:off x="4654096" y="5885900"/>
            <a:ext cx="2752552" cy="646331"/>
            <a:chOff x="4627325" y="5897859"/>
            <a:chExt cx="2752552" cy="646331"/>
          </a:xfrm>
        </p:grpSpPr>
        <p:sp>
          <p:nvSpPr>
            <p:cNvPr id="20" name="TextBox 19">
              <a:extLst>
                <a:ext uri="{FF2B5EF4-FFF2-40B4-BE49-F238E27FC236}">
                  <a16:creationId xmlns:a16="http://schemas.microsoft.com/office/drawing/2014/main" id="{12395599-5BC4-3841-9EE2-8542DB6D2722}"/>
                </a:ext>
              </a:extLst>
            </p:cNvPr>
            <p:cNvSpPr txBox="1"/>
            <p:nvPr/>
          </p:nvSpPr>
          <p:spPr>
            <a:xfrm>
              <a:off x="4627325"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21" name="Picture 20" descr="A black and white logo&#10;&#10;Description automatically generated with medium confidence">
              <a:extLst>
                <a:ext uri="{FF2B5EF4-FFF2-40B4-BE49-F238E27FC236}">
                  <a16:creationId xmlns:a16="http://schemas.microsoft.com/office/drawing/2014/main" id="{CA84E419-7D4E-5C41-9026-252377F0D43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902565" y="5938190"/>
              <a:ext cx="477312" cy="536976"/>
            </a:xfrm>
            <a:prstGeom prst="rect">
              <a:avLst/>
            </a:prstGeom>
          </p:spPr>
        </p:pic>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a:extLst>
              <a:ext uri="{FF2B5EF4-FFF2-40B4-BE49-F238E27FC236}">
                <a16:creationId xmlns:a16="http://schemas.microsoft.com/office/drawing/2014/main" id="{87EC4578-02B9-FB44-A395-9ED03505E3E8}"/>
              </a:ext>
            </a:extLst>
          </p:cNvPr>
          <p:cNvSpPr>
            <a:spLocks noChangeArrowheads="1"/>
          </p:cNvSpPr>
          <p:nvPr/>
        </p:nvSpPr>
        <p:spPr bwMode="auto">
          <a:xfrm>
            <a:off x="4628623" y="947491"/>
            <a:ext cx="6830314" cy="5157788"/>
          </a:xfrm>
          <a:prstGeom prst="rect">
            <a:avLst/>
          </a:prstGeom>
          <a:noFill/>
          <a:ln w="9525">
            <a:noFill/>
            <a:miter lim="800000"/>
            <a:headEnd/>
            <a:tailEnd/>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200"/>
              </a:spcBef>
              <a:buFontTx/>
              <a:buNone/>
            </a:pPr>
            <a:r>
              <a:rPr lang="en-GB" altLang="en-US" sz="1900" dirty="0">
                <a:solidFill>
                  <a:srgbClr val="414042"/>
                </a:solidFill>
                <a:ea typeface="Microsoft YaHei" panose="020B0503020204020204" pitchFamily="34" charset="-122"/>
              </a:rPr>
              <a:t>In this unit, you will be learning how to write narrative fiction. You will read extracts from examples of narratives which are traditional tales from another culture. </a:t>
            </a:r>
          </a:p>
          <a:p>
            <a:pPr>
              <a:spcBef>
                <a:spcPts val="1200"/>
              </a:spcBef>
              <a:buFontTx/>
              <a:buNone/>
            </a:pPr>
            <a:r>
              <a:rPr lang="en-GB" altLang="en-US" sz="1900" dirty="0">
                <a:solidFill>
                  <a:srgbClr val="414042"/>
                </a:solidFill>
                <a:ea typeface="Microsoft YaHei" panose="020B0503020204020204" pitchFamily="34" charset="-122"/>
              </a:rPr>
              <a:t>Narratives retell events that have been made up but they often have links to real characters, events or themes, such as Baghdad in the 9th Century and the House of Wisdom in this case. </a:t>
            </a:r>
          </a:p>
          <a:p>
            <a:pPr>
              <a:spcBef>
                <a:spcPts val="1200"/>
              </a:spcBef>
              <a:buFontTx/>
              <a:buNone/>
            </a:pPr>
            <a:r>
              <a:rPr lang="en-GB" altLang="en-US" sz="1900" dirty="0">
                <a:solidFill>
                  <a:srgbClr val="414042"/>
                </a:solidFill>
                <a:ea typeface="Microsoft YaHei" panose="020B0503020204020204" pitchFamily="34" charset="-122"/>
              </a:rPr>
              <a:t>Adventure stories allow the reader to escape from reality and literary devices are included to keep the reader in suspense. Narratives may be written in the first or the third person and need to have a good balance of action and dialogue to reveal the plot, which may be several peaks of action culminating in a dramatic resolution at the end.</a:t>
            </a:r>
          </a:p>
          <a:p>
            <a:pPr>
              <a:spcBef>
                <a:spcPts val="1200"/>
              </a:spcBef>
              <a:buFontTx/>
              <a:buNone/>
            </a:pPr>
            <a:r>
              <a:rPr lang="en-GB" altLang="en-US" sz="1900" dirty="0">
                <a:solidFill>
                  <a:srgbClr val="414042"/>
                </a:solidFill>
                <a:ea typeface="Microsoft YaHei" panose="020B0503020204020204" pitchFamily="34" charset="-122"/>
              </a:rPr>
              <a:t>Narratives are written to entertain but often carry a message or moral for the reader. </a:t>
            </a:r>
          </a:p>
        </p:txBody>
      </p:sp>
      <p:sp>
        <p:nvSpPr>
          <p:cNvPr id="2" name="Rectangle 1">
            <a:extLst>
              <a:ext uri="{FF2B5EF4-FFF2-40B4-BE49-F238E27FC236}">
                <a16:creationId xmlns:a16="http://schemas.microsoft.com/office/drawing/2014/main" id="{D28A6E85-0D71-674F-BF9C-B2AA7D854025}"/>
              </a:ext>
            </a:extLst>
          </p:cNvPr>
          <p:cNvSpPr/>
          <p:nvPr/>
        </p:nvSpPr>
        <p:spPr>
          <a:xfrm>
            <a:off x="1096455" y="937232"/>
            <a:ext cx="3163030" cy="49204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people outside a building&#10;&#10;Description automatically generated with low confidence">
            <a:extLst>
              <a:ext uri="{FF2B5EF4-FFF2-40B4-BE49-F238E27FC236}">
                <a16:creationId xmlns:a16="http://schemas.microsoft.com/office/drawing/2014/main" id="{9F902F6B-9E19-0448-B5E7-F90B86D568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6455" y="937232"/>
            <a:ext cx="3163030" cy="4920476"/>
          </a:xfrm>
          <a:prstGeom prst="rect">
            <a:avLst/>
          </a:prstGeom>
          <a:ln>
            <a:noFill/>
          </a:ln>
        </p:spPr>
      </p:pic>
    </p:spTree>
    <p:extLst>
      <p:ext uri="{BB962C8B-B14F-4D97-AF65-F5344CB8AC3E}">
        <p14:creationId xmlns:p14="http://schemas.microsoft.com/office/powerpoint/2010/main" val="31156440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a:extLst>
              <a:ext uri="{FF2B5EF4-FFF2-40B4-BE49-F238E27FC236}">
                <a16:creationId xmlns:a16="http://schemas.microsoft.com/office/drawing/2014/main" id="{5D4BCC9C-184A-C84A-B8A8-AB4370BF59C0}"/>
              </a:ext>
            </a:extLst>
          </p:cNvPr>
          <p:cNvSpPr txBox="1">
            <a:spLocks/>
          </p:cNvSpPr>
          <p:nvPr/>
        </p:nvSpPr>
        <p:spPr>
          <a:xfrm>
            <a:off x="0" y="56128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Adverbial Information</a:t>
            </a:r>
          </a:p>
        </p:txBody>
      </p:sp>
      <p:sp>
        <p:nvSpPr>
          <p:cNvPr id="26" name="Rectangle 2">
            <a:extLst>
              <a:ext uri="{FF2B5EF4-FFF2-40B4-BE49-F238E27FC236}">
                <a16:creationId xmlns:a16="http://schemas.microsoft.com/office/drawing/2014/main" id="{C9BED80D-1F1B-E14F-A5BE-6DA8808D9A7B}"/>
              </a:ext>
            </a:extLst>
          </p:cNvPr>
          <p:cNvSpPr>
            <a:spLocks noChangeArrowheads="1"/>
          </p:cNvSpPr>
          <p:nvPr/>
        </p:nvSpPr>
        <p:spPr bwMode="auto">
          <a:xfrm>
            <a:off x="961678" y="1201848"/>
            <a:ext cx="10244035" cy="1342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dirty="0">
                <a:solidFill>
                  <a:srgbClr val="3E3F41"/>
                </a:solidFill>
                <a:latin typeface="Comic Sans MS" panose="030F0902030302020204" pitchFamily="66" charset="0"/>
              </a:rPr>
              <a:t>An </a:t>
            </a:r>
            <a:r>
              <a:rPr lang="en-GB" altLang="en-US" b="1" dirty="0">
                <a:solidFill>
                  <a:srgbClr val="0070C0"/>
                </a:solidFill>
                <a:latin typeface="Comic Sans MS" panose="030F0902030302020204" pitchFamily="66" charset="0"/>
              </a:rPr>
              <a:t>adverbial</a:t>
            </a:r>
            <a:r>
              <a:rPr lang="en-GB" altLang="en-US" dirty="0">
                <a:solidFill>
                  <a:srgbClr val="3E3F41"/>
                </a:solidFill>
                <a:latin typeface="Comic Sans MS" panose="030F0902030302020204" pitchFamily="66" charset="0"/>
              </a:rPr>
              <a:t> is a word or a group of words that gives more information about the verb or the sentence. An adverbial can be a clause which makes sense by itself, or a phrase which needs to link to a clause. Adverbials answer questions such as:</a:t>
            </a:r>
          </a:p>
          <a:p>
            <a:pPr algn="ctr">
              <a:spcBef>
                <a:spcPts val="1000"/>
              </a:spcBef>
            </a:pPr>
            <a:r>
              <a:rPr lang="en-GB" altLang="en-US" b="1" dirty="0">
                <a:solidFill>
                  <a:srgbClr val="0070C0"/>
                </a:solidFill>
                <a:latin typeface="Comic Sans MS" panose="030F0902030302020204" pitchFamily="66" charset="0"/>
              </a:rPr>
              <a:t>Where? When? Why? How? </a:t>
            </a:r>
          </a:p>
        </p:txBody>
      </p:sp>
      <p:sp>
        <p:nvSpPr>
          <p:cNvPr id="35" name="Rectangle 34">
            <a:extLst>
              <a:ext uri="{FF2B5EF4-FFF2-40B4-BE49-F238E27FC236}">
                <a16:creationId xmlns:a16="http://schemas.microsoft.com/office/drawing/2014/main" id="{FC4701EA-B600-964F-99A9-185035BB84E7}"/>
              </a:ext>
            </a:extLst>
          </p:cNvPr>
          <p:cNvSpPr/>
          <p:nvPr/>
        </p:nvSpPr>
        <p:spPr>
          <a:xfrm>
            <a:off x="1959633" y="2767471"/>
            <a:ext cx="8272733" cy="32295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4">
            <a:extLst>
              <a:ext uri="{FF2B5EF4-FFF2-40B4-BE49-F238E27FC236}">
                <a16:creationId xmlns:a16="http://schemas.microsoft.com/office/drawing/2014/main" id="{241EBF8F-8240-E344-9B41-DB19DE03F613}"/>
              </a:ext>
            </a:extLst>
          </p:cNvPr>
          <p:cNvSpPr>
            <a:spLocks noChangeArrowheads="1"/>
          </p:cNvSpPr>
          <p:nvPr/>
        </p:nvSpPr>
        <p:spPr bwMode="auto">
          <a:xfrm>
            <a:off x="4858110" y="2993479"/>
            <a:ext cx="5305245" cy="2839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p>
            <a:pPr>
              <a:spcBef>
                <a:spcPts val="1200"/>
              </a:spcBef>
            </a:pPr>
            <a:r>
              <a:rPr lang="en-GB" altLang="en-US" b="1" dirty="0">
                <a:solidFill>
                  <a:srgbClr val="3E3F41"/>
                </a:solidFill>
                <a:latin typeface="Comic Sans MS" panose="030F0902030302020204" pitchFamily="66" charset="0"/>
              </a:rPr>
              <a:t>Where</a:t>
            </a:r>
            <a:r>
              <a:rPr lang="en-GB" altLang="en-US" dirty="0">
                <a:solidFill>
                  <a:srgbClr val="3E3F41"/>
                </a:solidFill>
                <a:latin typeface="Comic Sans MS" panose="030F0902030302020204" pitchFamily="66" charset="0"/>
              </a:rPr>
              <a:t> was Ali Baba when the thieves arrived? </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He was </a:t>
            </a:r>
            <a:r>
              <a:rPr lang="en-GB" altLang="en-US" b="1" dirty="0">
                <a:solidFill>
                  <a:srgbClr val="0070C0"/>
                </a:solidFill>
                <a:latin typeface="Comic Sans MS" panose="030F0902030302020204" pitchFamily="66" charset="0"/>
              </a:rPr>
              <a:t>in the forest</a:t>
            </a:r>
            <a:r>
              <a:rPr lang="en-GB" altLang="en-US" dirty="0">
                <a:solidFill>
                  <a:srgbClr val="3E3F41"/>
                </a:solidFill>
                <a:latin typeface="Comic Sans MS" panose="030F0902030302020204" pitchFamily="66" charset="0"/>
              </a:rPr>
              <a:t>.</a:t>
            </a:r>
          </a:p>
          <a:p>
            <a:pPr>
              <a:spcBef>
                <a:spcPts val="1200"/>
              </a:spcBef>
            </a:pPr>
            <a:r>
              <a:rPr lang="en-GB" altLang="en-US" b="1" dirty="0">
                <a:solidFill>
                  <a:srgbClr val="3E3F41"/>
                </a:solidFill>
                <a:latin typeface="Comic Sans MS" panose="030F0902030302020204" pitchFamily="66" charset="0"/>
              </a:rPr>
              <a:t>When</a:t>
            </a:r>
            <a:r>
              <a:rPr lang="en-GB" altLang="en-US" dirty="0">
                <a:solidFill>
                  <a:srgbClr val="3E3F41"/>
                </a:solidFill>
                <a:latin typeface="Comic Sans MS" panose="030F0902030302020204" pitchFamily="66" charset="0"/>
              </a:rPr>
              <a:t> did he hide in the tree ?</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He hid </a:t>
            </a:r>
            <a:r>
              <a:rPr lang="en-GB" altLang="en-US" b="1" dirty="0">
                <a:solidFill>
                  <a:srgbClr val="0070C0"/>
                </a:solidFill>
                <a:latin typeface="Comic Sans MS" panose="030F0902030302020204" pitchFamily="66" charset="0"/>
              </a:rPr>
              <a:t>when the thieves approached</a:t>
            </a:r>
            <a:r>
              <a:rPr lang="en-GB" altLang="en-US" dirty="0">
                <a:solidFill>
                  <a:srgbClr val="3E3F41"/>
                </a:solidFill>
                <a:latin typeface="Comic Sans MS" panose="030F0902030302020204" pitchFamily="66" charset="0"/>
              </a:rPr>
              <a:t>.</a:t>
            </a:r>
          </a:p>
          <a:p>
            <a:pPr>
              <a:spcBef>
                <a:spcPts val="1200"/>
              </a:spcBef>
            </a:pPr>
            <a:r>
              <a:rPr lang="en-GB" altLang="en-US" b="1" dirty="0">
                <a:solidFill>
                  <a:srgbClr val="3E3F41"/>
                </a:solidFill>
                <a:latin typeface="Comic Sans MS" panose="030F0902030302020204" pitchFamily="66" charset="0"/>
              </a:rPr>
              <a:t>Why</a:t>
            </a:r>
            <a:r>
              <a:rPr lang="en-GB" altLang="en-US" dirty="0">
                <a:solidFill>
                  <a:srgbClr val="3E3F41"/>
                </a:solidFill>
                <a:latin typeface="Comic Sans MS" panose="030F0902030302020204" pitchFamily="66" charset="0"/>
              </a:rPr>
              <a:t> did the chief robber speak?</a:t>
            </a:r>
            <a:br>
              <a:rPr lang="en-GB" altLang="en-US" dirty="0">
                <a:latin typeface="Comic Sans MS" panose="030F0902030302020204" pitchFamily="66" charset="0"/>
              </a:rPr>
            </a:br>
            <a:r>
              <a:rPr lang="en-GB" altLang="en-US" b="1" dirty="0">
                <a:solidFill>
                  <a:srgbClr val="0070C0"/>
                </a:solidFill>
                <a:latin typeface="Comic Sans MS" panose="030F0902030302020204" pitchFamily="66" charset="0"/>
              </a:rPr>
              <a:t>To open the secret entrance to the cave</a:t>
            </a:r>
            <a:r>
              <a:rPr lang="en-GB" altLang="en-US" dirty="0">
                <a:solidFill>
                  <a:srgbClr val="3E3F41"/>
                </a:solidFill>
                <a:latin typeface="Comic Sans MS" panose="030F0902030302020204" pitchFamily="66" charset="0"/>
              </a:rPr>
              <a:t>.</a:t>
            </a:r>
          </a:p>
          <a:p>
            <a:pPr>
              <a:spcBef>
                <a:spcPts val="1200"/>
              </a:spcBef>
            </a:pPr>
            <a:r>
              <a:rPr lang="en-GB" altLang="en-US" b="1" dirty="0">
                <a:solidFill>
                  <a:srgbClr val="3E3F41"/>
                </a:solidFill>
                <a:latin typeface="Comic Sans MS" panose="030F0902030302020204" pitchFamily="66" charset="0"/>
              </a:rPr>
              <a:t>How</a:t>
            </a:r>
            <a:r>
              <a:rPr lang="en-GB" altLang="en-US" dirty="0">
                <a:solidFill>
                  <a:srgbClr val="3E3F41"/>
                </a:solidFill>
                <a:latin typeface="Comic Sans MS" panose="030F0902030302020204" pitchFamily="66" charset="0"/>
              </a:rPr>
              <a:t> did the chief robber speak?</a:t>
            </a:r>
            <a:br>
              <a:rPr lang="en-GB" altLang="en-US" dirty="0">
                <a:latin typeface="Comic Sans MS" panose="030F0902030302020204" pitchFamily="66" charset="0"/>
              </a:rPr>
            </a:br>
            <a:r>
              <a:rPr lang="en-GB" altLang="en-US" b="1" dirty="0">
                <a:solidFill>
                  <a:srgbClr val="0070C0"/>
                </a:solidFill>
                <a:latin typeface="Comic Sans MS" panose="030F0902030302020204" pitchFamily="66" charset="0"/>
              </a:rPr>
              <a:t>Suddenly</a:t>
            </a:r>
          </a:p>
        </p:txBody>
      </p:sp>
      <p:pic>
        <p:nvPicPr>
          <p:cNvPr id="11" name="Picture 13">
            <a:extLst>
              <a:ext uri="{FF2B5EF4-FFF2-40B4-BE49-F238E27FC236}">
                <a16:creationId xmlns:a16="http://schemas.microsoft.com/office/drawing/2014/main" id="{0469295B-1595-764A-B36E-04483E87452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76925" y="2956879"/>
            <a:ext cx="2279259" cy="2857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840019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7CCC65F5-EF8C-454A-BEBE-486A3A0443FB}"/>
              </a:ext>
            </a:extLst>
          </p:cNvPr>
          <p:cNvSpPr>
            <a:spLocks noChangeArrowheads="1"/>
          </p:cNvSpPr>
          <p:nvPr/>
        </p:nvSpPr>
        <p:spPr bwMode="auto">
          <a:xfrm>
            <a:off x="883789" y="828586"/>
            <a:ext cx="104254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GB" altLang="en-US" sz="2000" dirty="0">
                <a:solidFill>
                  <a:srgbClr val="3E3F41"/>
                </a:solidFill>
                <a:latin typeface="Comic Sans MS" panose="030F0902030302020204" pitchFamily="66" charset="0"/>
              </a:rPr>
              <a:t>Highlight all the adverbs and adverbials (look out for those at the start of sentences – they are </a:t>
            </a:r>
            <a:r>
              <a:rPr lang="en-GB" altLang="en-US" sz="2000" b="1" dirty="0">
                <a:solidFill>
                  <a:srgbClr val="0070C0"/>
                </a:solidFill>
                <a:latin typeface="Comic Sans MS" panose="030F0902030302020204" pitchFamily="66" charset="0"/>
              </a:rPr>
              <a:t>fronted adverbials </a:t>
            </a:r>
            <a:r>
              <a:rPr lang="en-GB" altLang="en-US" sz="2000" dirty="0">
                <a:solidFill>
                  <a:srgbClr val="3E3F41"/>
                </a:solidFill>
                <a:latin typeface="Comic Sans MS" panose="030F0902030302020204" pitchFamily="66" charset="0"/>
              </a:rPr>
              <a:t>and must be followed by a comma):</a:t>
            </a:r>
          </a:p>
        </p:txBody>
      </p:sp>
      <p:sp>
        <p:nvSpPr>
          <p:cNvPr id="8" name="Text Box 5">
            <a:extLst>
              <a:ext uri="{FF2B5EF4-FFF2-40B4-BE49-F238E27FC236}">
                <a16:creationId xmlns:a16="http://schemas.microsoft.com/office/drawing/2014/main" id="{6D526974-0D4C-DF4D-958E-86694409DDD7}"/>
              </a:ext>
            </a:extLst>
          </p:cNvPr>
          <p:cNvSpPr txBox="1">
            <a:spLocks noChangeArrowheads="1"/>
          </p:cNvSpPr>
          <p:nvPr/>
        </p:nvSpPr>
        <p:spPr bwMode="auto">
          <a:xfrm>
            <a:off x="1721119" y="1862408"/>
            <a:ext cx="8984263" cy="4081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89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500"/>
              </a:spcBef>
            </a:pPr>
            <a:r>
              <a:rPr lang="en-GB" altLang="en-US" sz="2000" dirty="0">
                <a:solidFill>
                  <a:srgbClr val="3E3F41"/>
                </a:solidFill>
              </a:rPr>
              <a:t>Ali Baba was dumbfounded. What had he just seen? Too afraid to move, he had no choice but to keep a close watch and wait patiently to see what happened. After a little while, the rock slowly slid open again, and the thieves, now empty handed, filed out of the cave. Their leader was the last to leave, turning to the rock and calling loudly, “Close, sesame, close!”</a:t>
            </a:r>
          </a:p>
          <a:p>
            <a:pPr indent="0">
              <a:spcBef>
                <a:spcPts val="1500"/>
              </a:spcBef>
            </a:pPr>
            <a:r>
              <a:rPr lang="en-GB" altLang="en-US" sz="2000" dirty="0">
                <a:solidFill>
                  <a:srgbClr val="3E3F41"/>
                </a:solidFill>
              </a:rPr>
              <a:t>The company of robbers scattered and rode away. Waiting until the last of the robbers had disappeared down the hillside, Ali Baba nervously approached the cliff face. ‘Open, sesame!’ he cried. To his astonishment, the mountainside again gladly gave away the entrance to the hidden cave. </a:t>
            </a:r>
          </a:p>
          <a:p>
            <a:pPr indent="0">
              <a:spcBef>
                <a:spcPts val="1500"/>
              </a:spcBef>
            </a:pPr>
            <a:r>
              <a:rPr lang="en-GB" altLang="en-US" sz="2000" dirty="0">
                <a:solidFill>
                  <a:srgbClr val="3E3F41"/>
                </a:solidFill>
              </a:rPr>
              <a:t>Warily, Ali Baba crept forward and entered the cave, whereupon he beheld a sight he could scarcely comprehend. </a:t>
            </a:r>
          </a:p>
        </p:txBody>
      </p:sp>
    </p:spTree>
    <p:extLst>
      <p:ext uri="{BB962C8B-B14F-4D97-AF65-F5344CB8AC3E}">
        <p14:creationId xmlns:p14="http://schemas.microsoft.com/office/powerpoint/2010/main" val="381717238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7CCC65F5-EF8C-454A-BEBE-486A3A0443FB}"/>
              </a:ext>
            </a:extLst>
          </p:cNvPr>
          <p:cNvSpPr>
            <a:spLocks noChangeArrowheads="1"/>
          </p:cNvSpPr>
          <p:nvPr/>
        </p:nvSpPr>
        <p:spPr bwMode="auto">
          <a:xfrm>
            <a:off x="883789" y="828586"/>
            <a:ext cx="104254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GB" altLang="en-US" sz="2000" dirty="0">
                <a:solidFill>
                  <a:srgbClr val="3E3F41"/>
                </a:solidFill>
                <a:latin typeface="Comic Sans MS" panose="030F0902030302020204" pitchFamily="66" charset="0"/>
              </a:rPr>
              <a:t>Notice that there is not a fronted adverbial at the start of </a:t>
            </a:r>
            <a:r>
              <a:rPr lang="en-GB" altLang="en-US" sz="2000" b="1" dirty="0">
                <a:solidFill>
                  <a:srgbClr val="3E3F41"/>
                </a:solidFill>
                <a:latin typeface="Comic Sans MS" panose="030F0902030302020204" pitchFamily="66" charset="0"/>
              </a:rPr>
              <a:t>every</a:t>
            </a:r>
            <a:r>
              <a:rPr lang="en-GB" altLang="en-US" sz="2000" dirty="0">
                <a:solidFill>
                  <a:srgbClr val="3E3F41"/>
                </a:solidFill>
                <a:latin typeface="Comic Sans MS" panose="030F0902030302020204" pitchFamily="66" charset="0"/>
              </a:rPr>
              <a:t> sentence. They are used where appropriate to give more information.</a:t>
            </a:r>
          </a:p>
        </p:txBody>
      </p:sp>
      <p:sp>
        <p:nvSpPr>
          <p:cNvPr id="8" name="Text Box 5">
            <a:extLst>
              <a:ext uri="{FF2B5EF4-FFF2-40B4-BE49-F238E27FC236}">
                <a16:creationId xmlns:a16="http://schemas.microsoft.com/office/drawing/2014/main" id="{6D526974-0D4C-DF4D-958E-86694409DDD7}"/>
              </a:ext>
            </a:extLst>
          </p:cNvPr>
          <p:cNvSpPr txBox="1">
            <a:spLocks noChangeArrowheads="1"/>
          </p:cNvSpPr>
          <p:nvPr/>
        </p:nvSpPr>
        <p:spPr bwMode="auto">
          <a:xfrm>
            <a:off x="1721119" y="1862408"/>
            <a:ext cx="8984263" cy="4081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89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500"/>
              </a:spcBef>
            </a:pPr>
            <a:r>
              <a:rPr lang="en-GB" altLang="en-US" sz="2000" dirty="0">
                <a:solidFill>
                  <a:srgbClr val="3E3F41"/>
                </a:solidFill>
              </a:rPr>
              <a:t>Ali Baba was dumbfounded. What had he just seen? </a:t>
            </a:r>
            <a:r>
              <a:rPr lang="en-GB" altLang="en-US" sz="2000" b="1" dirty="0">
                <a:solidFill>
                  <a:srgbClr val="0070C0"/>
                </a:solidFill>
              </a:rPr>
              <a:t>Too afraid to move</a:t>
            </a:r>
            <a:r>
              <a:rPr lang="en-GB" altLang="en-US" sz="2000" dirty="0">
                <a:solidFill>
                  <a:srgbClr val="3E3F41"/>
                </a:solidFill>
              </a:rPr>
              <a:t>, he had no choice but to keep a close watch and wait </a:t>
            </a:r>
            <a:r>
              <a:rPr lang="en-GB" altLang="en-US" sz="2000" b="1" dirty="0">
                <a:solidFill>
                  <a:srgbClr val="0070C0"/>
                </a:solidFill>
              </a:rPr>
              <a:t>patiently</a:t>
            </a:r>
            <a:r>
              <a:rPr lang="en-GB" altLang="en-US" sz="2000" dirty="0">
                <a:solidFill>
                  <a:srgbClr val="3E3F41"/>
                </a:solidFill>
              </a:rPr>
              <a:t> to see what happened. </a:t>
            </a:r>
            <a:r>
              <a:rPr lang="en-GB" altLang="en-US" sz="2000" b="1" dirty="0">
                <a:solidFill>
                  <a:srgbClr val="0070C0"/>
                </a:solidFill>
              </a:rPr>
              <a:t>After a little while</a:t>
            </a:r>
            <a:r>
              <a:rPr lang="en-GB" altLang="en-US" sz="2000" dirty="0">
                <a:solidFill>
                  <a:srgbClr val="3E3F41"/>
                </a:solidFill>
              </a:rPr>
              <a:t>, the rock </a:t>
            </a:r>
            <a:r>
              <a:rPr lang="en-GB" altLang="en-US" sz="2000" b="1" dirty="0">
                <a:solidFill>
                  <a:srgbClr val="0070C0"/>
                </a:solidFill>
              </a:rPr>
              <a:t>slowly</a:t>
            </a:r>
            <a:r>
              <a:rPr lang="en-GB" altLang="en-US" sz="2000" dirty="0">
                <a:solidFill>
                  <a:srgbClr val="3E3F41"/>
                </a:solidFill>
              </a:rPr>
              <a:t> slid open again, and the thieves, now empty handed, filed out of the cave. Their leader was the last to leave, turning to the rock and calling </a:t>
            </a:r>
            <a:r>
              <a:rPr lang="en-GB" altLang="en-US" sz="2000" b="1" dirty="0">
                <a:solidFill>
                  <a:srgbClr val="0070C0"/>
                </a:solidFill>
              </a:rPr>
              <a:t>loudly</a:t>
            </a:r>
            <a:r>
              <a:rPr lang="en-GB" altLang="en-US" sz="2000" dirty="0">
                <a:solidFill>
                  <a:srgbClr val="3E3F41"/>
                </a:solidFill>
              </a:rPr>
              <a:t>, “Close, sesame, close!”</a:t>
            </a:r>
          </a:p>
          <a:p>
            <a:pPr indent="0">
              <a:spcBef>
                <a:spcPts val="1500"/>
              </a:spcBef>
            </a:pPr>
            <a:r>
              <a:rPr lang="en-GB" altLang="en-US" sz="2000" dirty="0">
                <a:solidFill>
                  <a:srgbClr val="3E3F41"/>
                </a:solidFill>
              </a:rPr>
              <a:t>The company of robbers scattered and rode away. </a:t>
            </a:r>
            <a:r>
              <a:rPr lang="en-GB" altLang="en-US" sz="2000" b="1" dirty="0">
                <a:solidFill>
                  <a:srgbClr val="0070C0"/>
                </a:solidFill>
              </a:rPr>
              <a:t>Waiting until the last of the robbers had disappeared down the hillside</a:t>
            </a:r>
            <a:r>
              <a:rPr lang="en-GB" altLang="en-US" sz="2000" dirty="0">
                <a:solidFill>
                  <a:srgbClr val="3E3F41"/>
                </a:solidFill>
              </a:rPr>
              <a:t>, Ali Baba </a:t>
            </a:r>
            <a:r>
              <a:rPr lang="en-GB" altLang="en-US" sz="2000" b="1" dirty="0">
                <a:solidFill>
                  <a:srgbClr val="0070C0"/>
                </a:solidFill>
              </a:rPr>
              <a:t>nervously</a:t>
            </a:r>
            <a:r>
              <a:rPr lang="en-GB" altLang="en-US" sz="2000" dirty="0">
                <a:solidFill>
                  <a:srgbClr val="3E3F41"/>
                </a:solidFill>
              </a:rPr>
              <a:t> approached the cliff face. ‘Open, sesame!’ he cried. </a:t>
            </a:r>
            <a:r>
              <a:rPr lang="en-GB" altLang="en-US" sz="2000" b="1" dirty="0">
                <a:solidFill>
                  <a:srgbClr val="0070C0"/>
                </a:solidFill>
              </a:rPr>
              <a:t>To his astonishment</a:t>
            </a:r>
            <a:r>
              <a:rPr lang="en-GB" altLang="en-US" sz="2000" dirty="0">
                <a:solidFill>
                  <a:srgbClr val="3E3F41"/>
                </a:solidFill>
              </a:rPr>
              <a:t>, the mountainside again </a:t>
            </a:r>
            <a:r>
              <a:rPr lang="en-GB" altLang="en-US" sz="2000" b="1" dirty="0">
                <a:solidFill>
                  <a:srgbClr val="0070C0"/>
                </a:solidFill>
              </a:rPr>
              <a:t>gladly</a:t>
            </a:r>
            <a:r>
              <a:rPr lang="en-GB" altLang="en-US" sz="2000" dirty="0">
                <a:solidFill>
                  <a:srgbClr val="3E3F41"/>
                </a:solidFill>
              </a:rPr>
              <a:t> gave away the entrance to the hidden cave. </a:t>
            </a:r>
          </a:p>
          <a:p>
            <a:pPr indent="0">
              <a:spcBef>
                <a:spcPts val="1500"/>
              </a:spcBef>
            </a:pPr>
            <a:r>
              <a:rPr lang="en-GB" altLang="en-US" sz="2000" b="1" dirty="0">
                <a:solidFill>
                  <a:srgbClr val="0070C0"/>
                </a:solidFill>
              </a:rPr>
              <a:t>Warily</a:t>
            </a:r>
            <a:r>
              <a:rPr lang="en-GB" altLang="en-US" sz="2000" dirty="0">
                <a:solidFill>
                  <a:srgbClr val="3E3F41"/>
                </a:solidFill>
              </a:rPr>
              <a:t>, Ali Baba crept forward and entered the cave, whereupon he beheld a sight he could </a:t>
            </a:r>
            <a:r>
              <a:rPr lang="en-GB" altLang="en-US" sz="2000" b="1" dirty="0">
                <a:solidFill>
                  <a:srgbClr val="0070C0"/>
                </a:solidFill>
              </a:rPr>
              <a:t>scarcely</a:t>
            </a:r>
            <a:r>
              <a:rPr lang="en-GB" altLang="en-US" sz="2000" dirty="0">
                <a:solidFill>
                  <a:srgbClr val="3E3F41"/>
                </a:solidFill>
              </a:rPr>
              <a:t> comprehend. </a:t>
            </a:r>
          </a:p>
        </p:txBody>
      </p:sp>
    </p:spTree>
    <p:extLst>
      <p:ext uri="{BB962C8B-B14F-4D97-AF65-F5344CB8AC3E}">
        <p14:creationId xmlns:p14="http://schemas.microsoft.com/office/powerpoint/2010/main" val="391598334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a:extLst>
              <a:ext uri="{FF2B5EF4-FFF2-40B4-BE49-F238E27FC236}">
                <a16:creationId xmlns:a16="http://schemas.microsoft.com/office/drawing/2014/main" id="{5D4BCC9C-184A-C84A-B8A8-AB4370BF59C0}"/>
              </a:ext>
            </a:extLst>
          </p:cNvPr>
          <p:cNvSpPr txBox="1">
            <a:spLocks/>
          </p:cNvSpPr>
          <p:nvPr/>
        </p:nvSpPr>
        <p:spPr>
          <a:xfrm>
            <a:off x="0" y="56294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Perfect Verbs</a:t>
            </a:r>
          </a:p>
        </p:txBody>
      </p:sp>
      <p:sp>
        <p:nvSpPr>
          <p:cNvPr id="26" name="Rectangle 2">
            <a:extLst>
              <a:ext uri="{FF2B5EF4-FFF2-40B4-BE49-F238E27FC236}">
                <a16:creationId xmlns:a16="http://schemas.microsoft.com/office/drawing/2014/main" id="{C9BED80D-1F1B-E14F-A5BE-6DA8808D9A7B}"/>
              </a:ext>
            </a:extLst>
          </p:cNvPr>
          <p:cNvSpPr>
            <a:spLocks noChangeArrowheads="1"/>
          </p:cNvSpPr>
          <p:nvPr/>
        </p:nvSpPr>
        <p:spPr bwMode="auto">
          <a:xfrm>
            <a:off x="0" y="1262349"/>
            <a:ext cx="12192000" cy="77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b="1" dirty="0">
                <a:solidFill>
                  <a:srgbClr val="0070C0"/>
                </a:solidFill>
                <a:latin typeface="Comic Sans MS" panose="030F0902030302020204" pitchFamily="66" charset="0"/>
              </a:rPr>
              <a:t>Verbs</a:t>
            </a:r>
            <a:r>
              <a:rPr lang="en-GB" altLang="en-US" dirty="0">
                <a:solidFill>
                  <a:srgbClr val="3E3F41"/>
                </a:solidFill>
                <a:latin typeface="Comic Sans MS" panose="030F0902030302020204" pitchFamily="66" charset="0"/>
              </a:rPr>
              <a:t> are words that tell the reader what is happening in a sentence.</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They are </a:t>
            </a:r>
            <a:r>
              <a:rPr lang="en-GB" altLang="en-US" b="1" dirty="0">
                <a:solidFill>
                  <a:srgbClr val="0070C0"/>
                </a:solidFill>
                <a:latin typeface="Comic Sans MS" panose="030F0902030302020204" pitchFamily="66" charset="0"/>
              </a:rPr>
              <a:t>action, having </a:t>
            </a:r>
            <a:r>
              <a:rPr lang="en-GB" altLang="en-US" dirty="0">
                <a:solidFill>
                  <a:srgbClr val="3E3F41"/>
                </a:solidFill>
                <a:latin typeface="Comic Sans MS" panose="030F0902030302020204" pitchFamily="66" charset="0"/>
              </a:rPr>
              <a:t>or </a:t>
            </a:r>
            <a:r>
              <a:rPr lang="en-GB" altLang="en-US" b="1" dirty="0">
                <a:solidFill>
                  <a:srgbClr val="0070C0"/>
                </a:solidFill>
                <a:latin typeface="Comic Sans MS" panose="030F0902030302020204" pitchFamily="66" charset="0"/>
              </a:rPr>
              <a:t>being</a:t>
            </a:r>
            <a:r>
              <a:rPr lang="en-GB" altLang="en-US" dirty="0">
                <a:solidFill>
                  <a:srgbClr val="3E3F41"/>
                </a:solidFill>
                <a:latin typeface="Comic Sans MS" panose="030F0902030302020204" pitchFamily="66" charset="0"/>
              </a:rPr>
              <a:t> words.</a:t>
            </a:r>
          </a:p>
        </p:txBody>
      </p:sp>
      <p:sp>
        <p:nvSpPr>
          <p:cNvPr id="35" name="Rectangle 34">
            <a:extLst>
              <a:ext uri="{FF2B5EF4-FFF2-40B4-BE49-F238E27FC236}">
                <a16:creationId xmlns:a16="http://schemas.microsoft.com/office/drawing/2014/main" id="{FC4701EA-B600-964F-99A9-185035BB84E7}"/>
              </a:ext>
            </a:extLst>
          </p:cNvPr>
          <p:cNvSpPr/>
          <p:nvPr/>
        </p:nvSpPr>
        <p:spPr>
          <a:xfrm>
            <a:off x="2470029" y="3785681"/>
            <a:ext cx="7840162" cy="207165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4">
            <a:extLst>
              <a:ext uri="{FF2B5EF4-FFF2-40B4-BE49-F238E27FC236}">
                <a16:creationId xmlns:a16="http://schemas.microsoft.com/office/drawing/2014/main" id="{68D061A4-5BDC-D44F-92A8-540B0CE235B9}"/>
              </a:ext>
            </a:extLst>
          </p:cNvPr>
          <p:cNvSpPr txBox="1">
            <a:spLocks noChangeArrowheads="1"/>
          </p:cNvSpPr>
          <p:nvPr/>
        </p:nvSpPr>
        <p:spPr bwMode="auto">
          <a:xfrm>
            <a:off x="857526" y="2126329"/>
            <a:ext cx="10494836" cy="143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500"/>
              </a:spcBef>
            </a:pPr>
            <a:r>
              <a:rPr lang="en-GB" altLang="en-US" dirty="0">
                <a:solidFill>
                  <a:srgbClr val="3E3F41"/>
                </a:solidFill>
                <a:latin typeface="Comic Sans MS" panose="030F0902030302020204" pitchFamily="66" charset="0"/>
              </a:rPr>
              <a:t>The </a:t>
            </a:r>
            <a:r>
              <a:rPr lang="en-GB" altLang="en-US" b="1" dirty="0">
                <a:solidFill>
                  <a:srgbClr val="0070C0"/>
                </a:solidFill>
                <a:latin typeface="Comic Sans MS" panose="030F0902030302020204" pitchFamily="66" charset="0"/>
              </a:rPr>
              <a:t>verb</a:t>
            </a:r>
            <a:r>
              <a:rPr lang="en-GB" altLang="en-US" dirty="0">
                <a:solidFill>
                  <a:srgbClr val="3E3F41"/>
                </a:solidFill>
                <a:latin typeface="Comic Sans MS" panose="030F0902030302020204" pitchFamily="66" charset="0"/>
              </a:rPr>
              <a:t> is at the heart of a clause and can be written in different tenses. </a:t>
            </a:r>
          </a:p>
          <a:p>
            <a:pPr>
              <a:spcBef>
                <a:spcPts val="500"/>
              </a:spcBef>
            </a:pPr>
            <a:r>
              <a:rPr lang="en-GB" altLang="en-US" dirty="0">
                <a:solidFill>
                  <a:srgbClr val="3E3F41"/>
                </a:solidFill>
                <a:latin typeface="Comic Sans MS" panose="030F0902030302020204" pitchFamily="66" charset="0"/>
              </a:rPr>
              <a:t>The perfect tense is used to connect an event or activity in the past to another point in time (past, present or future). </a:t>
            </a:r>
          </a:p>
          <a:p>
            <a:pPr>
              <a:spcBef>
                <a:spcPts val="500"/>
              </a:spcBef>
            </a:pPr>
            <a:r>
              <a:rPr lang="en-GB" altLang="en-US" dirty="0">
                <a:solidFill>
                  <a:srgbClr val="3E3F41"/>
                </a:solidFill>
                <a:latin typeface="Comic Sans MS" panose="030F0902030302020204" pitchFamily="66" charset="0"/>
              </a:rPr>
              <a:t>The </a:t>
            </a:r>
            <a:r>
              <a:rPr lang="en-GB" altLang="en-US" b="1" dirty="0">
                <a:solidFill>
                  <a:srgbClr val="0070C0"/>
                </a:solidFill>
                <a:latin typeface="Comic Sans MS" panose="030F0902030302020204" pitchFamily="66" charset="0"/>
              </a:rPr>
              <a:t>auxiliary verb </a:t>
            </a:r>
            <a:r>
              <a:rPr lang="en-GB" altLang="en-US" dirty="0">
                <a:solidFill>
                  <a:srgbClr val="3E3F41"/>
                </a:solidFill>
                <a:latin typeface="Comic Sans MS" panose="030F0902030302020204" pitchFamily="66" charset="0"/>
              </a:rPr>
              <a:t>‘has’ or ‘have’ is used to construct verb phrases.</a:t>
            </a:r>
          </a:p>
        </p:txBody>
      </p:sp>
      <p:sp>
        <p:nvSpPr>
          <p:cNvPr id="8" name="Text Box 5">
            <a:extLst>
              <a:ext uri="{FF2B5EF4-FFF2-40B4-BE49-F238E27FC236}">
                <a16:creationId xmlns:a16="http://schemas.microsoft.com/office/drawing/2014/main" id="{F9DF201E-9809-3545-9886-6CC4E5594D01}"/>
              </a:ext>
            </a:extLst>
          </p:cNvPr>
          <p:cNvSpPr txBox="1">
            <a:spLocks noChangeArrowheads="1"/>
          </p:cNvSpPr>
          <p:nvPr/>
        </p:nvSpPr>
        <p:spPr bwMode="auto">
          <a:xfrm>
            <a:off x="2861513" y="4055914"/>
            <a:ext cx="6860457" cy="1531188"/>
          </a:xfrm>
          <a:prstGeom prst="rect">
            <a:avLst/>
          </a:prstGeom>
          <a:noFill/>
          <a:ln w="9525">
            <a:noFill/>
            <a:miter lim="800000"/>
            <a:headEnd/>
            <a:tailEnd/>
          </a:ln>
          <a:effectLst/>
        </p:spPr>
        <p:txBody>
          <a:bodyPr>
            <a:noAutofit/>
          </a:bodyPr>
          <a:lstStyle/>
          <a:p>
            <a:pPr>
              <a:spcBef>
                <a:spcPts val="700"/>
              </a:spcBef>
            </a:pPr>
            <a:r>
              <a:rPr lang="en-GB" altLang="en-US" dirty="0">
                <a:solidFill>
                  <a:srgbClr val="3E3F41"/>
                </a:solidFill>
                <a:latin typeface="Comic Sans MS" panose="030F0902030302020204" pitchFamily="66" charset="0"/>
              </a:rPr>
              <a:t>Ali Baba has lived in Baghdad for a year. </a:t>
            </a:r>
            <a:r>
              <a:rPr lang="en-GB" altLang="en-US" b="1" dirty="0">
                <a:solidFill>
                  <a:srgbClr val="0070C0"/>
                </a:solidFill>
                <a:latin typeface="Comic Sans MS" panose="030F0902030302020204" pitchFamily="66" charset="0"/>
              </a:rPr>
              <a:t>(He still does)</a:t>
            </a:r>
          </a:p>
          <a:p>
            <a:pPr>
              <a:spcBef>
                <a:spcPts val="700"/>
              </a:spcBef>
            </a:pPr>
            <a:r>
              <a:rPr lang="en-GB" altLang="en-US" dirty="0">
                <a:solidFill>
                  <a:srgbClr val="3E3F41"/>
                </a:solidFill>
                <a:latin typeface="Comic Sans MS" panose="030F0902030302020204" pitchFamily="66" charset="0"/>
              </a:rPr>
              <a:t>Ali Baba lived in Baghdad for a year. </a:t>
            </a:r>
            <a:r>
              <a:rPr lang="en-GB" altLang="en-US" b="1" dirty="0">
                <a:solidFill>
                  <a:srgbClr val="0070C0"/>
                </a:solidFill>
                <a:latin typeface="Comic Sans MS" panose="030F0902030302020204" pitchFamily="66" charset="0"/>
              </a:rPr>
              <a:t>(He no longer does)</a:t>
            </a:r>
          </a:p>
          <a:p>
            <a:pPr>
              <a:spcBef>
                <a:spcPts val="700"/>
              </a:spcBef>
            </a:pPr>
            <a:r>
              <a:rPr lang="en-GB" altLang="en-US" dirty="0">
                <a:solidFill>
                  <a:srgbClr val="3E3F41"/>
                </a:solidFill>
                <a:latin typeface="Comic Sans MS" panose="030F0902030302020204" pitchFamily="66" charset="0"/>
              </a:rPr>
              <a:t>Ali Baba spotted the robbers. </a:t>
            </a:r>
            <a:r>
              <a:rPr lang="en-GB" altLang="en-US" b="1" dirty="0">
                <a:solidFill>
                  <a:srgbClr val="0070C0"/>
                </a:solidFill>
                <a:latin typeface="Comic Sans MS" panose="030F0902030302020204" pitchFamily="66" charset="0"/>
              </a:rPr>
              <a:t>(Help!)</a:t>
            </a:r>
          </a:p>
          <a:p>
            <a:pPr>
              <a:spcBef>
                <a:spcPts val="700"/>
              </a:spcBef>
            </a:pPr>
            <a:r>
              <a:rPr lang="en-GB" altLang="en-US" dirty="0">
                <a:solidFill>
                  <a:srgbClr val="3E3F41"/>
                </a:solidFill>
                <a:latin typeface="Comic Sans MS" panose="030F0902030302020204" pitchFamily="66" charset="0"/>
              </a:rPr>
              <a:t>Ali Baba had spotted the robbers. </a:t>
            </a:r>
            <a:r>
              <a:rPr lang="en-GB" altLang="en-US" b="1" dirty="0">
                <a:solidFill>
                  <a:srgbClr val="0070C0"/>
                </a:solidFill>
                <a:latin typeface="Comic Sans MS" panose="030F0902030302020204" pitchFamily="66" charset="0"/>
              </a:rPr>
              <a:t>(But they have gone now)</a:t>
            </a:r>
          </a:p>
        </p:txBody>
      </p:sp>
    </p:spTree>
    <p:extLst>
      <p:ext uri="{BB962C8B-B14F-4D97-AF65-F5344CB8AC3E}">
        <p14:creationId xmlns:p14="http://schemas.microsoft.com/office/powerpoint/2010/main" val="40418630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3497AEB5-0919-4C42-95BE-14F960048A74}"/>
              </a:ext>
            </a:extLst>
          </p:cNvPr>
          <p:cNvSpPr txBox="1">
            <a:spLocks/>
          </p:cNvSpPr>
          <p:nvPr/>
        </p:nvSpPr>
        <p:spPr>
          <a:xfrm>
            <a:off x="0" y="67223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Objectives</a:t>
            </a:r>
          </a:p>
        </p:txBody>
      </p:sp>
      <p:sp>
        <p:nvSpPr>
          <p:cNvPr id="10" name="Rectangle 2">
            <a:extLst>
              <a:ext uri="{FF2B5EF4-FFF2-40B4-BE49-F238E27FC236}">
                <a16:creationId xmlns:a16="http://schemas.microsoft.com/office/drawing/2014/main" id="{AB085D64-AE69-C24D-9142-6C471980AEA9}"/>
              </a:ext>
            </a:extLst>
          </p:cNvPr>
          <p:cNvSpPr>
            <a:spLocks noChangeArrowheads="1"/>
          </p:cNvSpPr>
          <p:nvPr/>
        </p:nvSpPr>
        <p:spPr bwMode="auto">
          <a:xfrm>
            <a:off x="961678" y="1357124"/>
            <a:ext cx="9371785" cy="86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br>
              <a:rPr lang="en-GB" altLang="en-US" b="1" dirty="0">
                <a:solidFill>
                  <a:srgbClr val="0070C0"/>
                </a:solidFill>
                <a:latin typeface="Comic Sans MS" panose="030F0902030302020204" pitchFamily="66" charset="0"/>
              </a:rPr>
            </a:br>
            <a:r>
              <a:rPr lang="en-GB" altLang="en-US" dirty="0">
                <a:solidFill>
                  <a:srgbClr val="3E3F41"/>
                </a:solidFill>
                <a:latin typeface="Comic Sans MS" panose="030F0902030302020204" pitchFamily="66" charset="0"/>
              </a:rPr>
              <a:t>Use the perfect form of verbs to mark relationships of time and cause.</a:t>
            </a:r>
          </a:p>
        </p:txBody>
      </p:sp>
      <p:sp>
        <p:nvSpPr>
          <p:cNvPr id="11" name="Rectangle 2">
            <a:extLst>
              <a:ext uri="{FF2B5EF4-FFF2-40B4-BE49-F238E27FC236}">
                <a16:creationId xmlns:a16="http://schemas.microsoft.com/office/drawing/2014/main" id="{95D64921-EA62-BD49-8B15-F3C60620D1CF}"/>
              </a:ext>
            </a:extLst>
          </p:cNvPr>
          <p:cNvSpPr>
            <a:spLocks noChangeArrowheads="1"/>
          </p:cNvSpPr>
          <p:nvPr/>
        </p:nvSpPr>
        <p:spPr bwMode="auto">
          <a:xfrm>
            <a:off x="2527445" y="2814435"/>
            <a:ext cx="7257880" cy="17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dirty="0">
                <a:solidFill>
                  <a:srgbClr val="3E3F41"/>
                </a:solidFill>
                <a:latin typeface="Comic Sans MS" panose="030F0902030302020204" pitchFamily="66" charset="0"/>
              </a:rPr>
              <a:t>This is a tricky element of grammar and is used when you need your reader to understand that an event happened before another in the past.</a:t>
            </a:r>
          </a:p>
          <a:p>
            <a:pPr>
              <a:spcBef>
                <a:spcPts val="1000"/>
              </a:spcBef>
            </a:pPr>
            <a:r>
              <a:rPr lang="en-GB" altLang="en-US" dirty="0">
                <a:solidFill>
                  <a:srgbClr val="3E3F41"/>
                </a:solidFill>
                <a:latin typeface="Comic Sans MS" panose="030F0902030302020204" pitchFamily="66" charset="0"/>
              </a:rPr>
              <a:t>The use of the perfect form of verbs is much less common than the simple past tense. </a:t>
            </a:r>
          </a:p>
        </p:txBody>
      </p:sp>
      <p:sp>
        <p:nvSpPr>
          <p:cNvPr id="12" name="Rectangle 11">
            <a:extLst>
              <a:ext uri="{FF2B5EF4-FFF2-40B4-BE49-F238E27FC236}">
                <a16:creationId xmlns:a16="http://schemas.microsoft.com/office/drawing/2014/main" id="{35B6667C-1230-AE4E-A81B-7E7BE8DED5EF}"/>
              </a:ext>
            </a:extLst>
          </p:cNvPr>
          <p:cNvSpPr/>
          <p:nvPr/>
        </p:nvSpPr>
        <p:spPr>
          <a:xfrm>
            <a:off x="2186627" y="2630579"/>
            <a:ext cx="7681991" cy="202180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851666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9">
            <a:extLst>
              <a:ext uri="{FF2B5EF4-FFF2-40B4-BE49-F238E27FC236}">
                <a16:creationId xmlns:a16="http://schemas.microsoft.com/office/drawing/2014/main" id="{8A8BED00-AE54-F642-83B5-D2EF3F13956C}"/>
              </a:ext>
            </a:extLst>
          </p:cNvPr>
          <p:cNvSpPr>
            <a:spLocks noChangeArrowheads="1"/>
          </p:cNvSpPr>
          <p:nvPr/>
        </p:nvSpPr>
        <p:spPr bwMode="auto">
          <a:xfrm>
            <a:off x="1221155" y="882431"/>
            <a:ext cx="95758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oAutofit/>
          </a:bodyPr>
          <a:lstStyle/>
          <a:p>
            <a:r>
              <a:rPr lang="en-GB" altLang="en-US" dirty="0">
                <a:solidFill>
                  <a:srgbClr val="3E3F41"/>
                </a:solidFill>
                <a:latin typeface="Comic Sans MS" panose="030F0902030302020204" pitchFamily="66" charset="0"/>
                <a:cs typeface="Times New Roman" panose="02020603050405020304" pitchFamily="18" charset="0"/>
              </a:rPr>
              <a:t>Past perfect – used to talk about events when you want to make it clear for your reader what order they happened in.</a:t>
            </a:r>
          </a:p>
        </p:txBody>
      </p:sp>
      <p:sp>
        <p:nvSpPr>
          <p:cNvPr id="7" name="Text Box 20">
            <a:extLst>
              <a:ext uri="{FF2B5EF4-FFF2-40B4-BE49-F238E27FC236}">
                <a16:creationId xmlns:a16="http://schemas.microsoft.com/office/drawing/2014/main" id="{4E398F14-00C7-2E4C-B23C-434557637CD6}"/>
              </a:ext>
            </a:extLst>
          </p:cNvPr>
          <p:cNvSpPr txBox="1">
            <a:spLocks noChangeArrowheads="1"/>
          </p:cNvSpPr>
          <p:nvPr/>
        </p:nvSpPr>
        <p:spPr bwMode="auto">
          <a:xfrm>
            <a:off x="405442" y="2523712"/>
            <a:ext cx="1137824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spcBef>
                <a:spcPct val="50000"/>
              </a:spcBef>
            </a:pPr>
            <a:r>
              <a:rPr lang="en-GB" altLang="en-US" sz="2000" dirty="0">
                <a:solidFill>
                  <a:srgbClr val="3E3F41"/>
                </a:solidFill>
                <a:latin typeface="Comic Sans MS" panose="030F0902030302020204" pitchFamily="66" charset="0"/>
              </a:rPr>
              <a:t>By the time the robbers </a:t>
            </a:r>
            <a:r>
              <a:rPr lang="en-GB" altLang="en-US" sz="2000" dirty="0">
                <a:solidFill>
                  <a:srgbClr val="0070C0"/>
                </a:solidFill>
                <a:latin typeface="Comic Sans MS" panose="030F0902030302020204" pitchFamily="66" charset="0"/>
              </a:rPr>
              <a:t>arrived</a:t>
            </a:r>
            <a:r>
              <a:rPr lang="en-GB" altLang="en-US" sz="2000" dirty="0">
                <a:solidFill>
                  <a:srgbClr val="3E3F41"/>
                </a:solidFill>
                <a:latin typeface="Comic Sans MS" panose="030F0902030302020204" pitchFamily="66" charset="0"/>
              </a:rPr>
              <a:t>, Ali Baba </a:t>
            </a:r>
            <a:r>
              <a:rPr lang="en-GB" altLang="en-US" sz="2000" dirty="0">
                <a:solidFill>
                  <a:srgbClr val="0070C0"/>
                </a:solidFill>
                <a:latin typeface="Comic Sans MS" panose="030F0902030302020204" pitchFamily="66" charset="0"/>
              </a:rPr>
              <a:t>had</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already</a:t>
            </a:r>
            <a:r>
              <a:rPr lang="en-GB" altLang="en-US" sz="2000" dirty="0">
                <a:latin typeface="Comic Sans MS" panose="030F0902030302020204" pitchFamily="66" charset="0"/>
              </a:rPr>
              <a:t> </a:t>
            </a:r>
            <a:r>
              <a:rPr lang="en-GB" altLang="en-US" sz="2000" dirty="0">
                <a:solidFill>
                  <a:srgbClr val="0070C0"/>
                </a:solidFill>
                <a:latin typeface="Comic Sans MS" panose="030F0902030302020204" pitchFamily="66" charset="0"/>
              </a:rPr>
              <a:t>hidden</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in the tree.</a:t>
            </a:r>
          </a:p>
        </p:txBody>
      </p:sp>
      <p:sp>
        <p:nvSpPr>
          <p:cNvPr id="13" name="Text Box 22">
            <a:extLst>
              <a:ext uri="{FF2B5EF4-FFF2-40B4-BE49-F238E27FC236}">
                <a16:creationId xmlns:a16="http://schemas.microsoft.com/office/drawing/2014/main" id="{4BAE9286-013F-5B4C-853E-DDD101053517}"/>
              </a:ext>
            </a:extLst>
          </p:cNvPr>
          <p:cNvSpPr txBox="1">
            <a:spLocks noChangeArrowheads="1"/>
          </p:cNvSpPr>
          <p:nvPr/>
        </p:nvSpPr>
        <p:spPr bwMode="auto">
          <a:xfrm>
            <a:off x="4090742" y="3247612"/>
            <a:ext cx="20447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ct val="50000"/>
              </a:spcBef>
            </a:pPr>
            <a:r>
              <a:rPr lang="en-GB" altLang="en-US" sz="2000" dirty="0">
                <a:solidFill>
                  <a:srgbClr val="0070C0"/>
                </a:solidFill>
                <a:latin typeface="Comic Sans MS" panose="030F0902030302020204" pitchFamily="66" charset="0"/>
              </a:rPr>
              <a:t>This event happened second</a:t>
            </a:r>
          </a:p>
        </p:txBody>
      </p:sp>
      <p:sp>
        <p:nvSpPr>
          <p:cNvPr id="14" name="Text Box 23">
            <a:extLst>
              <a:ext uri="{FF2B5EF4-FFF2-40B4-BE49-F238E27FC236}">
                <a16:creationId xmlns:a16="http://schemas.microsoft.com/office/drawing/2014/main" id="{252C84E1-DEA3-1C40-A6CE-B46F68A74D51}"/>
              </a:ext>
            </a:extLst>
          </p:cNvPr>
          <p:cNvSpPr txBox="1">
            <a:spLocks noChangeArrowheads="1"/>
          </p:cNvSpPr>
          <p:nvPr/>
        </p:nvSpPr>
        <p:spPr bwMode="auto">
          <a:xfrm>
            <a:off x="4090742" y="2028412"/>
            <a:ext cx="20447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ct val="50000"/>
              </a:spcBef>
            </a:pPr>
            <a:r>
              <a:rPr lang="en-GB" altLang="en-US" sz="2000" dirty="0">
                <a:solidFill>
                  <a:srgbClr val="0070C0"/>
                </a:solidFill>
                <a:latin typeface="Comic Sans MS" panose="030F0902030302020204" pitchFamily="66" charset="0"/>
              </a:rPr>
              <a:t>simple past</a:t>
            </a:r>
          </a:p>
        </p:txBody>
      </p:sp>
      <p:sp>
        <p:nvSpPr>
          <p:cNvPr id="16" name="Text Box 25">
            <a:extLst>
              <a:ext uri="{FF2B5EF4-FFF2-40B4-BE49-F238E27FC236}">
                <a16:creationId xmlns:a16="http://schemas.microsoft.com/office/drawing/2014/main" id="{FD7207BA-693B-4747-8D83-528608FD93B9}"/>
              </a:ext>
            </a:extLst>
          </p:cNvPr>
          <p:cNvSpPr txBox="1">
            <a:spLocks noChangeArrowheads="1"/>
          </p:cNvSpPr>
          <p:nvPr/>
        </p:nvSpPr>
        <p:spPr bwMode="auto">
          <a:xfrm>
            <a:off x="7725431" y="3247612"/>
            <a:ext cx="18161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ct val="50000"/>
              </a:spcBef>
            </a:pPr>
            <a:r>
              <a:rPr lang="en-GB" altLang="en-US" sz="2000">
                <a:solidFill>
                  <a:srgbClr val="0070C0"/>
                </a:solidFill>
                <a:latin typeface="Comic Sans MS" panose="030F0902030302020204" pitchFamily="66" charset="0"/>
              </a:rPr>
              <a:t>This event happened first</a:t>
            </a:r>
          </a:p>
        </p:txBody>
      </p:sp>
      <p:sp>
        <p:nvSpPr>
          <p:cNvPr id="17" name="Text Box 26">
            <a:extLst>
              <a:ext uri="{FF2B5EF4-FFF2-40B4-BE49-F238E27FC236}">
                <a16:creationId xmlns:a16="http://schemas.microsoft.com/office/drawing/2014/main" id="{A3FA5AFD-B80C-364D-8C1C-FD9965103CCE}"/>
              </a:ext>
            </a:extLst>
          </p:cNvPr>
          <p:cNvSpPr txBox="1">
            <a:spLocks noChangeArrowheads="1"/>
          </p:cNvSpPr>
          <p:nvPr/>
        </p:nvSpPr>
        <p:spPr bwMode="auto">
          <a:xfrm>
            <a:off x="7623831" y="2028412"/>
            <a:ext cx="20447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ct val="50000"/>
              </a:spcBef>
            </a:pPr>
            <a:r>
              <a:rPr lang="en-GB" altLang="en-US" sz="2000" dirty="0">
                <a:solidFill>
                  <a:srgbClr val="0070C0"/>
                </a:solidFill>
                <a:latin typeface="Comic Sans MS" panose="030F0902030302020204" pitchFamily="66" charset="0"/>
              </a:rPr>
              <a:t>past perfect</a:t>
            </a:r>
          </a:p>
        </p:txBody>
      </p:sp>
      <p:sp>
        <p:nvSpPr>
          <p:cNvPr id="23" name="AutoShape 11">
            <a:extLst>
              <a:ext uri="{FF2B5EF4-FFF2-40B4-BE49-F238E27FC236}">
                <a16:creationId xmlns:a16="http://schemas.microsoft.com/office/drawing/2014/main" id="{3B3DF702-7D67-1340-86C9-C562A9EB530E}"/>
              </a:ext>
            </a:extLst>
          </p:cNvPr>
          <p:cNvSpPr>
            <a:spLocks/>
          </p:cNvSpPr>
          <p:nvPr/>
        </p:nvSpPr>
        <p:spPr bwMode="auto">
          <a:xfrm rot="16200000">
            <a:off x="5010699" y="2574367"/>
            <a:ext cx="204787" cy="903695"/>
          </a:xfrm>
          <a:prstGeom prst="leftBrace">
            <a:avLst>
              <a:gd name="adj1" fmla="val 176615"/>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AutoShape 11">
            <a:extLst>
              <a:ext uri="{FF2B5EF4-FFF2-40B4-BE49-F238E27FC236}">
                <a16:creationId xmlns:a16="http://schemas.microsoft.com/office/drawing/2014/main" id="{27C91244-0EAA-7444-A024-79AB251FBB19}"/>
              </a:ext>
            </a:extLst>
          </p:cNvPr>
          <p:cNvSpPr>
            <a:spLocks/>
          </p:cNvSpPr>
          <p:nvPr/>
        </p:nvSpPr>
        <p:spPr bwMode="auto">
          <a:xfrm rot="16200000">
            <a:off x="8511224" y="2574367"/>
            <a:ext cx="204787" cy="903695"/>
          </a:xfrm>
          <a:prstGeom prst="leftBrace">
            <a:avLst>
              <a:gd name="adj1" fmla="val 176615"/>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 name="Group 4">
            <a:extLst>
              <a:ext uri="{FF2B5EF4-FFF2-40B4-BE49-F238E27FC236}">
                <a16:creationId xmlns:a16="http://schemas.microsoft.com/office/drawing/2014/main" id="{D9DBEE2E-4B9A-BD4B-AC63-14A05FBDFB9B}"/>
              </a:ext>
            </a:extLst>
          </p:cNvPr>
          <p:cNvGrpSpPr/>
          <p:nvPr/>
        </p:nvGrpSpPr>
        <p:grpSpPr>
          <a:xfrm>
            <a:off x="1565031" y="4578350"/>
            <a:ext cx="9231923" cy="1485900"/>
            <a:chOff x="1565031" y="4578350"/>
            <a:chExt cx="9231923" cy="1485900"/>
          </a:xfrm>
        </p:grpSpPr>
        <p:sp>
          <p:nvSpPr>
            <p:cNvPr id="4" name="Rectangle 3">
              <a:extLst>
                <a:ext uri="{FF2B5EF4-FFF2-40B4-BE49-F238E27FC236}">
                  <a16:creationId xmlns:a16="http://schemas.microsoft.com/office/drawing/2014/main" id="{395F54D7-0D8C-DD4A-99C5-0865A0904330}"/>
                </a:ext>
              </a:extLst>
            </p:cNvPr>
            <p:cNvSpPr/>
            <p:nvPr/>
          </p:nvSpPr>
          <p:spPr>
            <a:xfrm>
              <a:off x="1565031" y="5066698"/>
              <a:ext cx="1755685" cy="49590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F3F4450-0618-B042-9028-94E81C7768C4}"/>
                </a:ext>
              </a:extLst>
            </p:cNvPr>
            <p:cNvSpPr/>
            <p:nvPr/>
          </p:nvSpPr>
          <p:spPr>
            <a:xfrm>
              <a:off x="3346660" y="5066698"/>
              <a:ext cx="2847187" cy="4959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52A933AC-AB0B-244F-AAB9-4281EA522E08}"/>
                </a:ext>
              </a:extLst>
            </p:cNvPr>
            <p:cNvSpPr/>
            <p:nvPr/>
          </p:nvSpPr>
          <p:spPr>
            <a:xfrm>
              <a:off x="6219790" y="5066698"/>
              <a:ext cx="3603080" cy="49590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utoShape 27">
              <a:extLst>
                <a:ext uri="{FF2B5EF4-FFF2-40B4-BE49-F238E27FC236}">
                  <a16:creationId xmlns:a16="http://schemas.microsoft.com/office/drawing/2014/main" id="{8906E2F4-4346-DC4B-AB87-009A2D040A87}"/>
                </a:ext>
              </a:extLst>
            </p:cNvPr>
            <p:cNvSpPr>
              <a:spLocks noChangeArrowheads="1"/>
            </p:cNvSpPr>
            <p:nvPr/>
          </p:nvSpPr>
          <p:spPr bwMode="auto">
            <a:xfrm>
              <a:off x="6269769" y="4578350"/>
              <a:ext cx="4527185" cy="1485900"/>
            </a:xfrm>
            <a:custGeom>
              <a:avLst/>
              <a:gdLst>
                <a:gd name="connsiteX0" fmla="*/ 0 w 9231924"/>
                <a:gd name="connsiteY0" fmla="*/ 501283 h 1485900"/>
                <a:gd name="connsiteX1" fmla="*/ 7939548 w 9231924"/>
                <a:gd name="connsiteY1" fmla="*/ 501283 h 1485900"/>
                <a:gd name="connsiteX2" fmla="*/ 7939548 w 9231924"/>
                <a:gd name="connsiteY2" fmla="*/ 0 h 1485900"/>
                <a:gd name="connsiteX3" fmla="*/ 9231924 w 9231924"/>
                <a:gd name="connsiteY3" fmla="*/ 742950 h 1485900"/>
                <a:gd name="connsiteX4" fmla="*/ 7939548 w 9231924"/>
                <a:gd name="connsiteY4" fmla="*/ 1485900 h 1485900"/>
                <a:gd name="connsiteX5" fmla="*/ 7939548 w 9231924"/>
                <a:gd name="connsiteY5" fmla="*/ 984617 h 1485900"/>
                <a:gd name="connsiteX6" fmla="*/ 0 w 9231924"/>
                <a:gd name="connsiteY6" fmla="*/ 984617 h 1485900"/>
                <a:gd name="connsiteX7" fmla="*/ 0 w 9231924"/>
                <a:gd name="connsiteY7" fmla="*/ 501283 h 1485900"/>
                <a:gd name="connsiteX0" fmla="*/ 0 w 9231924"/>
                <a:gd name="connsiteY0" fmla="*/ 501283 h 1485900"/>
                <a:gd name="connsiteX1" fmla="*/ 7939548 w 9231924"/>
                <a:gd name="connsiteY1" fmla="*/ 501283 h 1485900"/>
                <a:gd name="connsiteX2" fmla="*/ 7939548 w 9231924"/>
                <a:gd name="connsiteY2" fmla="*/ 0 h 1485900"/>
                <a:gd name="connsiteX3" fmla="*/ 9231924 w 9231924"/>
                <a:gd name="connsiteY3" fmla="*/ 742950 h 1485900"/>
                <a:gd name="connsiteX4" fmla="*/ 7939548 w 9231924"/>
                <a:gd name="connsiteY4" fmla="*/ 1485900 h 1485900"/>
                <a:gd name="connsiteX5" fmla="*/ 7939548 w 9231924"/>
                <a:gd name="connsiteY5" fmla="*/ 984617 h 1485900"/>
                <a:gd name="connsiteX6" fmla="*/ 4711700 w 9231924"/>
                <a:gd name="connsiteY6" fmla="*/ 990967 h 1485900"/>
                <a:gd name="connsiteX7" fmla="*/ 0 w 9231924"/>
                <a:gd name="connsiteY7" fmla="*/ 501283 h 1485900"/>
                <a:gd name="connsiteX0" fmla="*/ 0 w 4526574"/>
                <a:gd name="connsiteY0" fmla="*/ 501283 h 1485900"/>
                <a:gd name="connsiteX1" fmla="*/ 3234198 w 4526574"/>
                <a:gd name="connsiteY1" fmla="*/ 501283 h 1485900"/>
                <a:gd name="connsiteX2" fmla="*/ 3234198 w 4526574"/>
                <a:gd name="connsiteY2" fmla="*/ 0 h 1485900"/>
                <a:gd name="connsiteX3" fmla="*/ 4526574 w 4526574"/>
                <a:gd name="connsiteY3" fmla="*/ 742950 h 1485900"/>
                <a:gd name="connsiteX4" fmla="*/ 3234198 w 4526574"/>
                <a:gd name="connsiteY4" fmla="*/ 1485900 h 1485900"/>
                <a:gd name="connsiteX5" fmla="*/ 3234198 w 4526574"/>
                <a:gd name="connsiteY5" fmla="*/ 984617 h 1485900"/>
                <a:gd name="connsiteX6" fmla="*/ 6350 w 4526574"/>
                <a:gd name="connsiteY6" fmla="*/ 990967 h 1485900"/>
                <a:gd name="connsiteX7" fmla="*/ 0 w 4526574"/>
                <a:gd name="connsiteY7" fmla="*/ 501283 h 1485900"/>
                <a:gd name="connsiteX0" fmla="*/ 611 w 4527185"/>
                <a:gd name="connsiteY0" fmla="*/ 501283 h 1485900"/>
                <a:gd name="connsiteX1" fmla="*/ 3234809 w 4527185"/>
                <a:gd name="connsiteY1" fmla="*/ 501283 h 1485900"/>
                <a:gd name="connsiteX2" fmla="*/ 3234809 w 4527185"/>
                <a:gd name="connsiteY2" fmla="*/ 0 h 1485900"/>
                <a:gd name="connsiteX3" fmla="*/ 4527185 w 4527185"/>
                <a:gd name="connsiteY3" fmla="*/ 742950 h 1485900"/>
                <a:gd name="connsiteX4" fmla="*/ 3234809 w 4527185"/>
                <a:gd name="connsiteY4" fmla="*/ 1485900 h 1485900"/>
                <a:gd name="connsiteX5" fmla="*/ 3234809 w 4527185"/>
                <a:gd name="connsiteY5" fmla="*/ 984617 h 1485900"/>
                <a:gd name="connsiteX6" fmla="*/ 611 w 4527185"/>
                <a:gd name="connsiteY6" fmla="*/ 940167 h 1485900"/>
                <a:gd name="connsiteX7" fmla="*/ 611 w 4527185"/>
                <a:gd name="connsiteY7" fmla="*/ 501283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7185" h="1485900">
                  <a:moveTo>
                    <a:pt x="611" y="501283"/>
                  </a:moveTo>
                  <a:lnTo>
                    <a:pt x="3234809" y="501283"/>
                  </a:lnTo>
                  <a:lnTo>
                    <a:pt x="3234809" y="0"/>
                  </a:lnTo>
                  <a:lnTo>
                    <a:pt x="4527185" y="742950"/>
                  </a:lnTo>
                  <a:lnTo>
                    <a:pt x="3234809" y="1485900"/>
                  </a:lnTo>
                  <a:lnTo>
                    <a:pt x="3234809" y="984617"/>
                  </a:lnTo>
                  <a:lnTo>
                    <a:pt x="611" y="940167"/>
                  </a:lnTo>
                  <a:cubicBezTo>
                    <a:pt x="-1506" y="776939"/>
                    <a:pt x="2728" y="664511"/>
                    <a:pt x="611" y="501283"/>
                  </a:cubicBezTo>
                  <a:close/>
                </a:path>
              </a:pathLst>
            </a:custGeom>
            <a:solidFill>
              <a:srgbClr val="7030A0"/>
            </a:solidFill>
            <a:ln w="9525">
              <a:noFill/>
              <a:miter lim="800000"/>
              <a:headEnd/>
              <a:tailEnd/>
            </a:ln>
            <a:effectLst/>
          </p:spPr>
          <p:txBody>
            <a:bodyPr wrap="none" anchor="ctr"/>
            <a:lstStyle/>
            <a:p>
              <a:endParaRPr lang="en-US">
                <a:latin typeface="Comic Sans MS" panose="030F0902030302020204" pitchFamily="66" charset="0"/>
              </a:endParaRPr>
            </a:p>
          </p:txBody>
        </p:sp>
        <p:sp>
          <p:nvSpPr>
            <p:cNvPr id="19" name="Text Box 28">
              <a:extLst>
                <a:ext uri="{FF2B5EF4-FFF2-40B4-BE49-F238E27FC236}">
                  <a16:creationId xmlns:a16="http://schemas.microsoft.com/office/drawing/2014/main" id="{44F677EF-257C-D84C-B875-9BD02AFC5F89}"/>
                </a:ext>
              </a:extLst>
            </p:cNvPr>
            <p:cNvSpPr txBox="1">
              <a:spLocks noChangeArrowheads="1"/>
            </p:cNvSpPr>
            <p:nvPr/>
          </p:nvSpPr>
          <p:spPr bwMode="auto">
            <a:xfrm>
              <a:off x="1565031" y="5116763"/>
              <a:ext cx="182782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chemeClr val="bg1"/>
                  </a:solidFill>
                  <a:latin typeface="Comic Sans MS" panose="030F0902030302020204" pitchFamily="66" charset="0"/>
                </a:rPr>
                <a:t>Ali Baba hid</a:t>
              </a:r>
            </a:p>
          </p:txBody>
        </p:sp>
        <p:sp>
          <p:nvSpPr>
            <p:cNvPr id="20" name="Text Box 29">
              <a:extLst>
                <a:ext uri="{FF2B5EF4-FFF2-40B4-BE49-F238E27FC236}">
                  <a16:creationId xmlns:a16="http://schemas.microsoft.com/office/drawing/2014/main" id="{D320AFD2-F645-2947-B72A-EA64B4D8D31A}"/>
                </a:ext>
              </a:extLst>
            </p:cNvPr>
            <p:cNvSpPr txBox="1">
              <a:spLocks noChangeArrowheads="1"/>
            </p:cNvSpPr>
            <p:nvPr/>
          </p:nvSpPr>
          <p:spPr bwMode="auto">
            <a:xfrm>
              <a:off x="3320716" y="5116763"/>
              <a:ext cx="28731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chemeClr val="bg1"/>
                  </a:solidFill>
                  <a:latin typeface="Comic Sans MS" panose="030F0902030302020204" pitchFamily="66" charset="0"/>
                </a:rPr>
                <a:t>The robbers arrived</a:t>
              </a:r>
            </a:p>
          </p:txBody>
        </p:sp>
        <p:sp>
          <p:nvSpPr>
            <p:cNvPr id="21" name="Text Box 30">
              <a:extLst>
                <a:ext uri="{FF2B5EF4-FFF2-40B4-BE49-F238E27FC236}">
                  <a16:creationId xmlns:a16="http://schemas.microsoft.com/office/drawing/2014/main" id="{8D513FB4-5970-FB43-A423-866CBF950CAE}"/>
                </a:ext>
              </a:extLst>
            </p:cNvPr>
            <p:cNvSpPr txBox="1">
              <a:spLocks noChangeArrowheads="1"/>
            </p:cNvSpPr>
            <p:nvPr/>
          </p:nvSpPr>
          <p:spPr bwMode="auto">
            <a:xfrm>
              <a:off x="6265994" y="5116763"/>
              <a:ext cx="4038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000" dirty="0">
                  <a:solidFill>
                    <a:schemeClr val="bg1"/>
                  </a:solidFill>
                  <a:latin typeface="Comic Sans MS" panose="030F0902030302020204" pitchFamily="66" charset="0"/>
                </a:rPr>
                <a:t>Now I am telling you about it</a:t>
              </a:r>
            </a:p>
          </p:txBody>
        </p:sp>
        <p:cxnSp>
          <p:nvCxnSpPr>
            <p:cNvPr id="3" name="Straight Connector 2">
              <a:extLst>
                <a:ext uri="{FF2B5EF4-FFF2-40B4-BE49-F238E27FC236}">
                  <a16:creationId xmlns:a16="http://schemas.microsoft.com/office/drawing/2014/main" id="{03755E7F-7B0E-EF44-84BD-EA310D2885B7}"/>
                </a:ext>
              </a:extLst>
            </p:cNvPr>
            <p:cNvCxnSpPr/>
            <p:nvPr/>
          </p:nvCxnSpPr>
          <p:spPr>
            <a:xfrm>
              <a:off x="3320716" y="5047648"/>
              <a:ext cx="0" cy="54382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55EF6F6-8301-9849-93B7-7D8B00568DD8}"/>
                </a:ext>
              </a:extLst>
            </p:cNvPr>
            <p:cNvCxnSpPr/>
            <p:nvPr/>
          </p:nvCxnSpPr>
          <p:spPr>
            <a:xfrm>
              <a:off x="6193857" y="5047648"/>
              <a:ext cx="0" cy="54382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5743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23" grpId="0" animBg="1"/>
      <p:bldP spid="24"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6">
            <a:extLst>
              <a:ext uri="{FF2B5EF4-FFF2-40B4-BE49-F238E27FC236}">
                <a16:creationId xmlns:a16="http://schemas.microsoft.com/office/drawing/2014/main" id="{EF90CFE9-826E-B346-B189-36B6EB2669FF}"/>
              </a:ext>
            </a:extLst>
          </p:cNvPr>
          <p:cNvSpPr txBox="1">
            <a:spLocks noChangeArrowheads="1"/>
          </p:cNvSpPr>
          <p:nvPr/>
        </p:nvSpPr>
        <p:spPr bwMode="auto">
          <a:xfrm>
            <a:off x="1380892" y="1528801"/>
            <a:ext cx="9430215" cy="4522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78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dirty="0">
                <a:solidFill>
                  <a:srgbClr val="3E3F41"/>
                </a:solidFill>
              </a:rPr>
              <a:t>Unbeknown to him, the chief robber had already discovered the missing treasure. The wood chippings left in their place had given him a clue as to who the culprit was and he had sent one of his men to the village to track down whoever was responsible. This robber spotted Ali Baba immediately. Following his leader’s instructions, he followed Ali Baba home and waited for the right time. In the dead of night, he took out a piece of chalk and drew a cross on Ali Baba’s door. This would be a sign for the rest of the robbers when they came at daybreak. Ali Baba would be killed without mercy and no more treasure would be stolen.</a:t>
            </a:r>
          </a:p>
          <a:p>
            <a:pPr indent="0">
              <a:spcBef>
                <a:spcPts val="1000"/>
              </a:spcBef>
            </a:pPr>
            <a:r>
              <a:rPr lang="en-GB" altLang="en-US" dirty="0">
                <a:solidFill>
                  <a:srgbClr val="3E3F41"/>
                </a:solidFill>
              </a:rPr>
              <a:t>What no one had considered was that Ali Baba’s wife, Ayana, just happened to be very clever. Ayana had witnessed the whole thing: Ali Baba taking the treasure to share with the poor, the robber following him home and the cross being drawn on the door. She knew what this meant and she knew what she must do. She took a piece of chalk… </a:t>
            </a:r>
          </a:p>
          <a:p>
            <a:pPr indent="0">
              <a:spcBef>
                <a:spcPts val="1000"/>
              </a:spcBef>
            </a:pPr>
            <a:r>
              <a:rPr lang="en-GB" altLang="en-US" dirty="0">
                <a:solidFill>
                  <a:srgbClr val="3E3F41"/>
                </a:solidFill>
              </a:rPr>
              <a:t>When the robbers arrived at first light, crosses had been drawn on every other door in the village. It was impossible to identify the right house and they rode away, furious that the plan had been foiled.</a:t>
            </a:r>
          </a:p>
        </p:txBody>
      </p:sp>
      <p:sp>
        <p:nvSpPr>
          <p:cNvPr id="28" name="Text Box 7">
            <a:extLst>
              <a:ext uri="{FF2B5EF4-FFF2-40B4-BE49-F238E27FC236}">
                <a16:creationId xmlns:a16="http://schemas.microsoft.com/office/drawing/2014/main" id="{5E7AC5BA-C230-8A40-AD02-8E633F5B7905}"/>
              </a:ext>
            </a:extLst>
          </p:cNvPr>
          <p:cNvSpPr txBox="1">
            <a:spLocks noChangeArrowheads="1"/>
          </p:cNvSpPr>
          <p:nvPr/>
        </p:nvSpPr>
        <p:spPr bwMode="auto">
          <a:xfrm>
            <a:off x="810322" y="624468"/>
            <a:ext cx="89916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dirty="0">
                <a:solidFill>
                  <a:srgbClr val="3E3F41"/>
                </a:solidFill>
                <a:latin typeface="Comic Sans MS" panose="030F0902030302020204" pitchFamily="66" charset="0"/>
              </a:rPr>
              <a:t>Read the following extract and identify where the </a:t>
            </a:r>
            <a:r>
              <a:rPr lang="en-GB" altLang="en-US" b="1" dirty="0">
                <a:solidFill>
                  <a:srgbClr val="3E3F41"/>
                </a:solidFill>
                <a:latin typeface="Comic Sans MS" panose="030F0902030302020204" pitchFamily="66" charset="0"/>
              </a:rPr>
              <a:t>past perfect</a:t>
            </a:r>
            <a:r>
              <a:rPr lang="en-GB" altLang="en-US" dirty="0">
                <a:solidFill>
                  <a:srgbClr val="3E3F41"/>
                </a:solidFill>
                <a:latin typeface="Comic Sans MS" panose="030F0902030302020204" pitchFamily="66" charset="0"/>
              </a:rPr>
              <a:t> has been used. </a:t>
            </a:r>
          </a:p>
          <a:p>
            <a:pPr>
              <a:spcBef>
                <a:spcPts val="700"/>
              </a:spcBef>
            </a:pPr>
            <a:r>
              <a:rPr lang="en-GB" altLang="en-US" dirty="0">
                <a:solidFill>
                  <a:srgbClr val="3E3F41"/>
                </a:solidFill>
                <a:latin typeface="Comic Sans MS" panose="030F0902030302020204" pitchFamily="66" charset="0"/>
              </a:rPr>
              <a:t>Notice that it is used much less often than simple past.</a:t>
            </a:r>
          </a:p>
        </p:txBody>
      </p:sp>
    </p:spTree>
    <p:extLst>
      <p:ext uri="{BB962C8B-B14F-4D97-AF65-F5344CB8AC3E}">
        <p14:creationId xmlns:p14="http://schemas.microsoft.com/office/powerpoint/2010/main" val="50372465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6">
            <a:extLst>
              <a:ext uri="{FF2B5EF4-FFF2-40B4-BE49-F238E27FC236}">
                <a16:creationId xmlns:a16="http://schemas.microsoft.com/office/drawing/2014/main" id="{EF90CFE9-826E-B346-B189-36B6EB2669FF}"/>
              </a:ext>
            </a:extLst>
          </p:cNvPr>
          <p:cNvSpPr txBox="1">
            <a:spLocks noChangeArrowheads="1"/>
          </p:cNvSpPr>
          <p:nvPr/>
        </p:nvSpPr>
        <p:spPr bwMode="auto">
          <a:xfrm>
            <a:off x="1380892" y="1528801"/>
            <a:ext cx="9430215" cy="4522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78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dirty="0">
                <a:solidFill>
                  <a:srgbClr val="3E3F41"/>
                </a:solidFill>
              </a:rPr>
              <a:t>Unbeknown to him, the chief robber </a:t>
            </a:r>
            <a:r>
              <a:rPr lang="en-GB" altLang="en-US" b="1" dirty="0">
                <a:solidFill>
                  <a:srgbClr val="0070C0"/>
                </a:solidFill>
              </a:rPr>
              <a:t>had</a:t>
            </a:r>
            <a:r>
              <a:rPr lang="en-GB" altLang="en-US" dirty="0">
                <a:solidFill>
                  <a:srgbClr val="3E3F41"/>
                </a:solidFill>
              </a:rPr>
              <a:t> already </a:t>
            </a:r>
            <a:r>
              <a:rPr lang="en-GB" altLang="en-US" b="1" dirty="0">
                <a:solidFill>
                  <a:srgbClr val="0070C0"/>
                </a:solidFill>
              </a:rPr>
              <a:t>discovered</a:t>
            </a:r>
            <a:r>
              <a:rPr lang="en-GB" altLang="en-US" dirty="0">
                <a:solidFill>
                  <a:srgbClr val="3E3F41"/>
                </a:solidFill>
              </a:rPr>
              <a:t> the missing treasure. The wood chippings left in their place </a:t>
            </a:r>
            <a:r>
              <a:rPr lang="en-GB" altLang="en-US" b="1" dirty="0">
                <a:solidFill>
                  <a:srgbClr val="0070C0"/>
                </a:solidFill>
              </a:rPr>
              <a:t>had given him </a:t>
            </a:r>
            <a:r>
              <a:rPr lang="en-GB" altLang="en-US" dirty="0">
                <a:solidFill>
                  <a:srgbClr val="3E3F41"/>
                </a:solidFill>
              </a:rPr>
              <a:t>a clue as to who the culprit was and </a:t>
            </a:r>
            <a:r>
              <a:rPr lang="en-GB" altLang="en-US" b="1" dirty="0">
                <a:solidFill>
                  <a:srgbClr val="0070C0"/>
                </a:solidFill>
              </a:rPr>
              <a:t>he had sent </a:t>
            </a:r>
            <a:r>
              <a:rPr lang="en-GB" altLang="en-US" dirty="0">
                <a:solidFill>
                  <a:srgbClr val="3E3F41"/>
                </a:solidFill>
              </a:rPr>
              <a:t>one of his men to the village to track down whoever was responsible. This robber spotted Ali Baba immediately. Following his leader’s instructions, he followed Ali Baba home and waited for the right time. In the dead of night, he took out a piece of chalk and drew a cross on Ali Baba’s door. This would be a sign for the rest of the robbers when they came at daybreak. Ali Baba would be killed without mercy and no more treasure would be stolen.</a:t>
            </a:r>
          </a:p>
          <a:p>
            <a:pPr indent="0">
              <a:spcBef>
                <a:spcPts val="1000"/>
              </a:spcBef>
            </a:pPr>
            <a:r>
              <a:rPr lang="en-GB" altLang="en-US" dirty="0">
                <a:solidFill>
                  <a:srgbClr val="3E3F41"/>
                </a:solidFill>
              </a:rPr>
              <a:t>What no one had considered was that Ali Baba’s wife, Ayana, just happened to be very clever. Ayana </a:t>
            </a:r>
            <a:r>
              <a:rPr lang="en-GB" altLang="en-US" b="1" dirty="0">
                <a:solidFill>
                  <a:srgbClr val="0070C0"/>
                </a:solidFill>
              </a:rPr>
              <a:t>had witnessed </a:t>
            </a:r>
            <a:r>
              <a:rPr lang="en-GB" altLang="en-US" dirty="0">
                <a:solidFill>
                  <a:srgbClr val="3E3F41"/>
                </a:solidFill>
              </a:rPr>
              <a:t>the whole thing: Ali Baba taking the treasure to share with the poor, the robber following him home and the cross being drawn on the door. She knew what this meant and she knew what she must do. She took a piece of chalk… </a:t>
            </a:r>
          </a:p>
          <a:p>
            <a:pPr indent="0">
              <a:spcBef>
                <a:spcPts val="1000"/>
              </a:spcBef>
            </a:pPr>
            <a:r>
              <a:rPr lang="en-GB" altLang="en-US" dirty="0">
                <a:solidFill>
                  <a:srgbClr val="3E3F41"/>
                </a:solidFill>
              </a:rPr>
              <a:t>When the robbers arrived at first light, crosses </a:t>
            </a:r>
            <a:r>
              <a:rPr lang="en-GB" altLang="en-US" b="1" dirty="0">
                <a:solidFill>
                  <a:srgbClr val="0070C0"/>
                </a:solidFill>
              </a:rPr>
              <a:t>had been drawn </a:t>
            </a:r>
            <a:r>
              <a:rPr lang="en-GB" altLang="en-US" dirty="0">
                <a:solidFill>
                  <a:srgbClr val="3E3F41"/>
                </a:solidFill>
              </a:rPr>
              <a:t>on every other door in the village. It was impossible to identify the right house and they rode away, furious that the plan </a:t>
            </a:r>
            <a:r>
              <a:rPr lang="en-GB" altLang="en-US" b="1" dirty="0">
                <a:solidFill>
                  <a:srgbClr val="0070C0"/>
                </a:solidFill>
              </a:rPr>
              <a:t>had been foiled</a:t>
            </a:r>
            <a:r>
              <a:rPr lang="en-GB" altLang="en-US" dirty="0">
                <a:solidFill>
                  <a:srgbClr val="3E3F41"/>
                </a:solidFill>
              </a:rPr>
              <a:t>.</a:t>
            </a:r>
          </a:p>
        </p:txBody>
      </p:sp>
    </p:spTree>
    <p:extLst>
      <p:ext uri="{BB962C8B-B14F-4D97-AF65-F5344CB8AC3E}">
        <p14:creationId xmlns:p14="http://schemas.microsoft.com/office/powerpoint/2010/main" val="7592072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9">
            <a:extLst>
              <a:ext uri="{FF2B5EF4-FFF2-40B4-BE49-F238E27FC236}">
                <a16:creationId xmlns:a16="http://schemas.microsoft.com/office/drawing/2014/main" id="{962A5385-154A-4E4B-B555-1D79215F1E29}"/>
              </a:ext>
            </a:extLst>
          </p:cNvPr>
          <p:cNvSpPr txBox="1">
            <a:spLocks noChangeArrowheads="1"/>
          </p:cNvSpPr>
          <p:nvPr/>
        </p:nvSpPr>
        <p:spPr bwMode="auto">
          <a:xfrm>
            <a:off x="800100" y="1166884"/>
            <a:ext cx="1098042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2000" dirty="0">
                <a:solidFill>
                  <a:srgbClr val="3E3F41"/>
                </a:solidFill>
                <a:latin typeface="Comic Sans MS" panose="030F0902030302020204" pitchFamily="66" charset="0"/>
              </a:rPr>
              <a:t>In pairs, think of a scenario to explain an event that has occurred before this one:</a:t>
            </a:r>
          </a:p>
        </p:txBody>
      </p:sp>
      <p:sp>
        <p:nvSpPr>
          <p:cNvPr id="6" name="Subtitle 2">
            <a:extLst>
              <a:ext uri="{FF2B5EF4-FFF2-40B4-BE49-F238E27FC236}">
                <a16:creationId xmlns:a16="http://schemas.microsoft.com/office/drawing/2014/main" id="{716069FB-E6B2-B440-BA80-2809D6B66309}"/>
              </a:ext>
            </a:extLst>
          </p:cNvPr>
          <p:cNvSpPr txBox="1">
            <a:spLocks/>
          </p:cNvSpPr>
          <p:nvPr/>
        </p:nvSpPr>
        <p:spPr>
          <a:xfrm>
            <a:off x="0" y="560723"/>
            <a:ext cx="12192000" cy="606161"/>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It already happened…</a:t>
            </a:r>
          </a:p>
        </p:txBody>
      </p:sp>
      <p:sp>
        <p:nvSpPr>
          <p:cNvPr id="2" name="Rectangle 1">
            <a:extLst>
              <a:ext uri="{FF2B5EF4-FFF2-40B4-BE49-F238E27FC236}">
                <a16:creationId xmlns:a16="http://schemas.microsoft.com/office/drawing/2014/main" id="{329F8BDE-D145-DF49-91A2-3FC236891D28}"/>
              </a:ext>
            </a:extLst>
          </p:cNvPr>
          <p:cNvSpPr/>
          <p:nvPr/>
        </p:nvSpPr>
        <p:spPr>
          <a:xfrm>
            <a:off x="711266" y="1773045"/>
            <a:ext cx="3533475" cy="1195747"/>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Your older brother is standing outside his bedroom door looking cross.</a:t>
            </a:r>
          </a:p>
        </p:txBody>
      </p:sp>
      <p:sp>
        <p:nvSpPr>
          <p:cNvPr id="8" name="Rectangle 7">
            <a:extLst>
              <a:ext uri="{FF2B5EF4-FFF2-40B4-BE49-F238E27FC236}">
                <a16:creationId xmlns:a16="http://schemas.microsoft.com/office/drawing/2014/main" id="{20E17399-B1AD-0E44-8F9C-DC05A086C237}"/>
              </a:ext>
            </a:extLst>
          </p:cNvPr>
          <p:cNvSpPr/>
          <p:nvPr/>
        </p:nvSpPr>
        <p:spPr>
          <a:xfrm>
            <a:off x="711266" y="2947327"/>
            <a:ext cx="3533475" cy="62463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20000"/>
              </a:spcBef>
              <a:spcAft>
                <a:spcPct val="0"/>
              </a:spcAft>
            </a:pPr>
            <a:r>
              <a:rPr lang="en-GB" altLang="en-US" dirty="0">
                <a:solidFill>
                  <a:srgbClr val="3E3F41"/>
                </a:solidFill>
                <a:latin typeface="Comic Sans MS" panose="030F0902030302020204" pitchFamily="66" charset="0"/>
                <a:cs typeface="Arial" panose="020B0604020202020204" pitchFamily="34" charset="0"/>
              </a:rPr>
              <a:t>What have you been doing?</a:t>
            </a:r>
          </a:p>
        </p:txBody>
      </p:sp>
      <p:sp>
        <p:nvSpPr>
          <p:cNvPr id="9" name="Rectangle 8">
            <a:extLst>
              <a:ext uri="{FF2B5EF4-FFF2-40B4-BE49-F238E27FC236}">
                <a16:creationId xmlns:a16="http://schemas.microsoft.com/office/drawing/2014/main" id="{C7439049-8E09-714B-9468-641B804DF630}"/>
              </a:ext>
            </a:extLst>
          </p:cNvPr>
          <p:cNvSpPr/>
          <p:nvPr/>
        </p:nvSpPr>
        <p:spPr>
          <a:xfrm>
            <a:off x="4339991" y="1773045"/>
            <a:ext cx="3533475" cy="1195747"/>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There are crumbs on the worktop and the biscuit</a:t>
            </a:r>
            <a:br>
              <a:rPr lang="en-GB" altLang="en-US" dirty="0">
                <a:solidFill>
                  <a:schemeClr val="bg1"/>
                </a:solidFill>
                <a:latin typeface="Comic Sans MS" panose="030F0902030302020204" pitchFamily="66" charset="0"/>
                <a:cs typeface="Arial" panose="020B0604020202020204" pitchFamily="34" charset="0"/>
              </a:rPr>
            </a:br>
            <a:r>
              <a:rPr lang="en-GB" altLang="en-US" dirty="0">
                <a:solidFill>
                  <a:schemeClr val="bg1"/>
                </a:solidFill>
                <a:latin typeface="Comic Sans MS" panose="030F0902030302020204" pitchFamily="66" charset="0"/>
                <a:cs typeface="Arial" panose="020B0604020202020204" pitchFamily="34" charset="0"/>
              </a:rPr>
              <a:t>tin is empty.</a:t>
            </a:r>
          </a:p>
        </p:txBody>
      </p:sp>
      <p:sp>
        <p:nvSpPr>
          <p:cNvPr id="10" name="Rectangle 9">
            <a:extLst>
              <a:ext uri="{FF2B5EF4-FFF2-40B4-BE49-F238E27FC236}">
                <a16:creationId xmlns:a16="http://schemas.microsoft.com/office/drawing/2014/main" id="{851424A9-0860-6A4F-AD4B-62EF1DE209A4}"/>
              </a:ext>
            </a:extLst>
          </p:cNvPr>
          <p:cNvSpPr/>
          <p:nvPr/>
        </p:nvSpPr>
        <p:spPr>
          <a:xfrm>
            <a:off x="4339991" y="2947327"/>
            <a:ext cx="3533475" cy="62463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20000"/>
              </a:spcBef>
              <a:spcAft>
                <a:spcPct val="0"/>
              </a:spcAft>
            </a:pPr>
            <a:r>
              <a:rPr lang="en-GB" altLang="en-US" dirty="0">
                <a:solidFill>
                  <a:srgbClr val="3E3F41"/>
                </a:solidFill>
                <a:latin typeface="Comic Sans MS" panose="030F0902030302020204" pitchFamily="66" charset="0"/>
                <a:cs typeface="Arial" panose="020B0604020202020204" pitchFamily="34" charset="0"/>
              </a:rPr>
              <a:t>What has been happening?</a:t>
            </a:r>
          </a:p>
        </p:txBody>
      </p:sp>
      <p:sp>
        <p:nvSpPr>
          <p:cNvPr id="11" name="Rectangle 10">
            <a:extLst>
              <a:ext uri="{FF2B5EF4-FFF2-40B4-BE49-F238E27FC236}">
                <a16:creationId xmlns:a16="http://schemas.microsoft.com/office/drawing/2014/main" id="{553296E4-CD66-1841-A3C2-0A18E5F3A6B6}"/>
              </a:ext>
            </a:extLst>
          </p:cNvPr>
          <p:cNvSpPr/>
          <p:nvPr/>
        </p:nvSpPr>
        <p:spPr>
          <a:xfrm>
            <a:off x="7959090" y="1773045"/>
            <a:ext cx="3533475" cy="1195747"/>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Your friend is covered</a:t>
            </a:r>
            <a:br>
              <a:rPr lang="en-GB" altLang="en-US" dirty="0">
                <a:solidFill>
                  <a:schemeClr val="bg1"/>
                </a:solidFill>
                <a:latin typeface="Comic Sans MS" panose="030F0902030302020204" pitchFamily="66" charset="0"/>
                <a:cs typeface="Arial" panose="020B0604020202020204" pitchFamily="34" charset="0"/>
              </a:rPr>
            </a:br>
            <a:r>
              <a:rPr lang="en-GB" altLang="en-US" dirty="0">
                <a:solidFill>
                  <a:schemeClr val="bg1"/>
                </a:solidFill>
                <a:latin typeface="Comic Sans MS" panose="030F0902030302020204" pitchFamily="66" charset="0"/>
                <a:cs typeface="Arial" panose="020B0604020202020204" pitchFamily="34" charset="0"/>
              </a:rPr>
              <a:t>in flour.</a:t>
            </a:r>
          </a:p>
        </p:txBody>
      </p:sp>
      <p:sp>
        <p:nvSpPr>
          <p:cNvPr id="12" name="Rectangle 11">
            <a:extLst>
              <a:ext uri="{FF2B5EF4-FFF2-40B4-BE49-F238E27FC236}">
                <a16:creationId xmlns:a16="http://schemas.microsoft.com/office/drawing/2014/main" id="{FA605019-1BD5-7E46-9AFA-41A915FD8154}"/>
              </a:ext>
            </a:extLst>
          </p:cNvPr>
          <p:cNvSpPr/>
          <p:nvPr/>
        </p:nvSpPr>
        <p:spPr>
          <a:xfrm>
            <a:off x="7959090" y="2947327"/>
            <a:ext cx="3533475" cy="62463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20000"/>
              </a:spcBef>
              <a:spcAft>
                <a:spcPct val="0"/>
              </a:spcAft>
            </a:pPr>
            <a:r>
              <a:rPr lang="en-GB" altLang="en-US" dirty="0">
                <a:solidFill>
                  <a:srgbClr val="3E3F41"/>
                </a:solidFill>
                <a:latin typeface="Comic Sans MS" panose="030F0902030302020204" pitchFamily="66" charset="0"/>
                <a:cs typeface="Arial" panose="020B0604020202020204" pitchFamily="34" charset="0"/>
              </a:rPr>
              <a:t>What has he been doing?</a:t>
            </a:r>
          </a:p>
        </p:txBody>
      </p:sp>
      <p:sp>
        <p:nvSpPr>
          <p:cNvPr id="13" name="Rectangle 12">
            <a:extLst>
              <a:ext uri="{FF2B5EF4-FFF2-40B4-BE49-F238E27FC236}">
                <a16:creationId xmlns:a16="http://schemas.microsoft.com/office/drawing/2014/main" id="{62310F59-6B8B-0744-89C4-BEF5F1B36EED}"/>
              </a:ext>
            </a:extLst>
          </p:cNvPr>
          <p:cNvSpPr/>
          <p:nvPr/>
        </p:nvSpPr>
        <p:spPr>
          <a:xfrm>
            <a:off x="711266" y="3736599"/>
            <a:ext cx="3533475" cy="1195747"/>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The dog is looking guilty and the cupboard door is open.</a:t>
            </a:r>
          </a:p>
        </p:txBody>
      </p:sp>
      <p:sp>
        <p:nvSpPr>
          <p:cNvPr id="14" name="Rectangle 13">
            <a:extLst>
              <a:ext uri="{FF2B5EF4-FFF2-40B4-BE49-F238E27FC236}">
                <a16:creationId xmlns:a16="http://schemas.microsoft.com/office/drawing/2014/main" id="{C60C97D9-03C3-FA41-9473-20DADCC1B1B0}"/>
              </a:ext>
            </a:extLst>
          </p:cNvPr>
          <p:cNvSpPr/>
          <p:nvPr/>
        </p:nvSpPr>
        <p:spPr>
          <a:xfrm>
            <a:off x="711266" y="4910881"/>
            <a:ext cx="3533475" cy="62463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20000"/>
              </a:spcBef>
              <a:spcAft>
                <a:spcPct val="0"/>
              </a:spcAft>
            </a:pPr>
            <a:r>
              <a:rPr lang="en-GB" altLang="en-US" dirty="0">
                <a:solidFill>
                  <a:srgbClr val="3E3F41"/>
                </a:solidFill>
                <a:latin typeface="Comic Sans MS" panose="030F0902030302020204" pitchFamily="66" charset="0"/>
                <a:cs typeface="Arial" panose="020B0604020202020204" pitchFamily="34" charset="0"/>
              </a:rPr>
              <a:t>What has been happening?</a:t>
            </a:r>
          </a:p>
        </p:txBody>
      </p:sp>
      <p:sp>
        <p:nvSpPr>
          <p:cNvPr id="15" name="Rectangle 14">
            <a:extLst>
              <a:ext uri="{FF2B5EF4-FFF2-40B4-BE49-F238E27FC236}">
                <a16:creationId xmlns:a16="http://schemas.microsoft.com/office/drawing/2014/main" id="{010559BB-6587-0940-96CF-00D8CBD7133E}"/>
              </a:ext>
            </a:extLst>
          </p:cNvPr>
          <p:cNvSpPr/>
          <p:nvPr/>
        </p:nvSpPr>
        <p:spPr>
          <a:xfrm>
            <a:off x="4339991" y="3736599"/>
            <a:ext cx="3533475" cy="1195747"/>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You are wearing a sports kit and you are out of breath.</a:t>
            </a:r>
          </a:p>
        </p:txBody>
      </p:sp>
      <p:sp>
        <p:nvSpPr>
          <p:cNvPr id="16" name="Rectangle 15">
            <a:extLst>
              <a:ext uri="{FF2B5EF4-FFF2-40B4-BE49-F238E27FC236}">
                <a16:creationId xmlns:a16="http://schemas.microsoft.com/office/drawing/2014/main" id="{14E96956-0DAB-FC49-B95A-D5569618F5CD}"/>
              </a:ext>
            </a:extLst>
          </p:cNvPr>
          <p:cNvSpPr/>
          <p:nvPr/>
        </p:nvSpPr>
        <p:spPr>
          <a:xfrm>
            <a:off x="4339991" y="4910881"/>
            <a:ext cx="3533475" cy="62463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20000"/>
              </a:spcBef>
              <a:spcAft>
                <a:spcPct val="0"/>
              </a:spcAft>
            </a:pPr>
            <a:r>
              <a:rPr lang="en-GB" altLang="en-US" dirty="0">
                <a:solidFill>
                  <a:srgbClr val="3E3F41"/>
                </a:solidFill>
                <a:latin typeface="Comic Sans MS" panose="030F0902030302020204" pitchFamily="66" charset="0"/>
                <a:cs typeface="Arial" panose="020B0604020202020204" pitchFamily="34" charset="0"/>
              </a:rPr>
              <a:t>What have you been doing?</a:t>
            </a:r>
          </a:p>
        </p:txBody>
      </p:sp>
      <p:sp>
        <p:nvSpPr>
          <p:cNvPr id="17" name="Rectangle 16">
            <a:extLst>
              <a:ext uri="{FF2B5EF4-FFF2-40B4-BE49-F238E27FC236}">
                <a16:creationId xmlns:a16="http://schemas.microsoft.com/office/drawing/2014/main" id="{AE1BED40-7F02-994D-9DA4-305BD74A4CEA}"/>
              </a:ext>
            </a:extLst>
          </p:cNvPr>
          <p:cNvSpPr/>
          <p:nvPr/>
        </p:nvSpPr>
        <p:spPr>
          <a:xfrm>
            <a:off x="7959090" y="3736599"/>
            <a:ext cx="3533475" cy="1195747"/>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The lawnmower is in the garden and the green bin is full of grass cuttings.</a:t>
            </a:r>
          </a:p>
        </p:txBody>
      </p:sp>
      <p:sp>
        <p:nvSpPr>
          <p:cNvPr id="18" name="Rectangle 17">
            <a:extLst>
              <a:ext uri="{FF2B5EF4-FFF2-40B4-BE49-F238E27FC236}">
                <a16:creationId xmlns:a16="http://schemas.microsoft.com/office/drawing/2014/main" id="{7CE523D6-3546-E64C-B9A6-8487509A1042}"/>
              </a:ext>
            </a:extLst>
          </p:cNvPr>
          <p:cNvSpPr/>
          <p:nvPr/>
        </p:nvSpPr>
        <p:spPr>
          <a:xfrm>
            <a:off x="7959090" y="4910881"/>
            <a:ext cx="3533475" cy="62463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20000"/>
              </a:spcBef>
              <a:spcAft>
                <a:spcPct val="0"/>
              </a:spcAft>
            </a:pPr>
            <a:r>
              <a:rPr lang="en-GB" altLang="en-US" dirty="0">
                <a:solidFill>
                  <a:srgbClr val="3E3F41"/>
                </a:solidFill>
                <a:latin typeface="Comic Sans MS" panose="030F0902030302020204" pitchFamily="66" charset="0"/>
                <a:cs typeface="Arial" panose="020B0604020202020204" pitchFamily="34" charset="0"/>
              </a:rPr>
              <a:t>What has been happening?</a:t>
            </a:r>
          </a:p>
        </p:txBody>
      </p:sp>
    </p:spTree>
    <p:extLst>
      <p:ext uri="{BB962C8B-B14F-4D97-AF65-F5344CB8AC3E}">
        <p14:creationId xmlns:p14="http://schemas.microsoft.com/office/powerpoint/2010/main" val="24572183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
            <a:extLst>
              <a:ext uri="{FF2B5EF4-FFF2-40B4-BE49-F238E27FC236}">
                <a16:creationId xmlns:a16="http://schemas.microsoft.com/office/drawing/2014/main" id="{2639ABBB-2E98-3045-94FA-8E9BD0011FDE}"/>
              </a:ext>
            </a:extLst>
          </p:cNvPr>
          <p:cNvSpPr>
            <a:spLocks noChangeArrowheads="1"/>
          </p:cNvSpPr>
          <p:nvPr/>
        </p:nvSpPr>
        <p:spPr bwMode="auto">
          <a:xfrm>
            <a:off x="2758729" y="3096006"/>
            <a:ext cx="7886812" cy="3149600"/>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793875" indent="-422275">
              <a:spcBef>
                <a:spcPct val="20000"/>
              </a:spcBef>
              <a:buChar char="–"/>
              <a:defRPr sz="2000">
                <a:solidFill>
                  <a:schemeClr val="tx1"/>
                </a:solidFill>
                <a:latin typeface="Comic Sans MS" panose="030F0902030302020204" pitchFamily="66" charset="0"/>
                <a:cs typeface="Arial" panose="020B0604020202020204" pitchFamily="34" charset="0"/>
              </a:defRPr>
            </a:lvl4pPr>
            <a:lvl5pPr marL="1973263"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4304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8876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3448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020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25425" lvl="3" indent="-225425">
              <a:spcBef>
                <a:spcPts val="1000"/>
              </a:spcBef>
              <a:buClr>
                <a:srgbClr val="0070C0"/>
              </a:buClr>
              <a:buFont typeface="Arial" panose="020B0604020202020204" pitchFamily="34" charset="0"/>
              <a:buChar char="•"/>
            </a:pPr>
            <a:r>
              <a:rPr lang="en-GB" altLang="en-US" dirty="0">
                <a:solidFill>
                  <a:srgbClr val="3E3F41"/>
                </a:solidFill>
              </a:rPr>
              <a:t>very clear good and bad characters</a:t>
            </a:r>
          </a:p>
          <a:p>
            <a:pPr marL="225425" lvl="3" indent="-225425">
              <a:spcBef>
                <a:spcPts val="1000"/>
              </a:spcBef>
              <a:buClr>
                <a:srgbClr val="0070C0"/>
              </a:buClr>
              <a:buFont typeface="Arial" panose="020B0604020202020204" pitchFamily="34" charset="0"/>
              <a:buChar char="•"/>
            </a:pPr>
            <a:r>
              <a:rPr lang="en-GB" altLang="en-US" dirty="0">
                <a:solidFill>
                  <a:srgbClr val="3E3F41"/>
                </a:solidFill>
              </a:rPr>
              <a:t>old fashioned language</a:t>
            </a:r>
          </a:p>
          <a:p>
            <a:pPr marL="225425" lvl="3" indent="-225425">
              <a:spcBef>
                <a:spcPts val="1000"/>
              </a:spcBef>
              <a:buClr>
                <a:srgbClr val="0070C0"/>
              </a:buClr>
              <a:buFont typeface="Arial" panose="020B0604020202020204" pitchFamily="34" charset="0"/>
              <a:buChar char="•"/>
            </a:pPr>
            <a:r>
              <a:rPr lang="en-GB" altLang="en-US" dirty="0">
                <a:solidFill>
                  <a:srgbClr val="3E3F41"/>
                </a:solidFill>
              </a:rPr>
              <a:t>use of prepositions to describe settings</a:t>
            </a:r>
          </a:p>
          <a:p>
            <a:pPr marL="225425" lvl="3" indent="-225425">
              <a:spcBef>
                <a:spcPts val="1000"/>
              </a:spcBef>
              <a:buClr>
                <a:srgbClr val="0070C0"/>
              </a:buClr>
              <a:buFont typeface="Arial" panose="020B0604020202020204" pitchFamily="34" charset="0"/>
              <a:buChar char="•"/>
            </a:pPr>
            <a:r>
              <a:rPr lang="en-GB" altLang="en-US" dirty="0">
                <a:solidFill>
                  <a:srgbClr val="3E3F41"/>
                </a:solidFill>
              </a:rPr>
              <a:t>use of fronted adverbials to add extra information</a:t>
            </a:r>
          </a:p>
          <a:p>
            <a:pPr marL="225425" lvl="3" indent="-225425">
              <a:spcBef>
                <a:spcPts val="1000"/>
              </a:spcBef>
              <a:buClr>
                <a:srgbClr val="0070C0"/>
              </a:buClr>
              <a:buFont typeface="Arial" panose="020B0604020202020204" pitchFamily="34" charset="0"/>
              <a:buChar char="•"/>
            </a:pPr>
            <a:r>
              <a:rPr lang="en-GB" altLang="en-US" dirty="0">
                <a:solidFill>
                  <a:srgbClr val="3E3F41"/>
                </a:solidFill>
              </a:rPr>
              <a:t>sometimes show a character transformation from bad to good</a:t>
            </a:r>
          </a:p>
        </p:txBody>
      </p:sp>
      <p:sp>
        <p:nvSpPr>
          <p:cNvPr id="19" name="Rectangle 4">
            <a:extLst>
              <a:ext uri="{FF2B5EF4-FFF2-40B4-BE49-F238E27FC236}">
                <a16:creationId xmlns:a16="http://schemas.microsoft.com/office/drawing/2014/main" id="{A673B327-CBBF-B045-80AC-F0E61D5B4F3D}"/>
              </a:ext>
            </a:extLst>
          </p:cNvPr>
          <p:cNvSpPr>
            <a:spLocks noChangeArrowheads="1"/>
          </p:cNvSpPr>
          <p:nvPr/>
        </p:nvSpPr>
        <p:spPr bwMode="auto">
          <a:xfrm>
            <a:off x="1" y="2467144"/>
            <a:ext cx="12192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400" b="1" dirty="0">
                <a:solidFill>
                  <a:srgbClr val="0070C0"/>
                </a:solidFill>
                <a:latin typeface="Comic Sans MS" panose="030F0902030302020204" pitchFamily="66" charset="0"/>
              </a:rPr>
              <a:t>Features of traditional tales</a:t>
            </a:r>
          </a:p>
        </p:txBody>
      </p:sp>
      <p:sp>
        <p:nvSpPr>
          <p:cNvPr id="20" name="Text Box 5">
            <a:extLst>
              <a:ext uri="{FF2B5EF4-FFF2-40B4-BE49-F238E27FC236}">
                <a16:creationId xmlns:a16="http://schemas.microsoft.com/office/drawing/2014/main" id="{2D482AE7-BA56-1E4E-86E6-23016106BCDB}"/>
              </a:ext>
            </a:extLst>
          </p:cNvPr>
          <p:cNvSpPr txBox="1">
            <a:spLocks noChangeArrowheads="1"/>
          </p:cNvSpPr>
          <p:nvPr/>
        </p:nvSpPr>
        <p:spPr bwMode="auto">
          <a:xfrm>
            <a:off x="2758730" y="951245"/>
            <a:ext cx="817636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In this phase, you will be learning and practising the techniques to create your own piece of writing leading to writing a </a:t>
            </a:r>
            <a:r>
              <a:rPr lang="en-GB" altLang="en-US" sz="2000" b="1" dirty="0">
                <a:solidFill>
                  <a:srgbClr val="3E3F41"/>
                </a:solidFill>
                <a:latin typeface="Comic Sans MS" panose="030F0902030302020204" pitchFamily="66" charset="0"/>
              </a:rPr>
              <a:t>narrative </a:t>
            </a:r>
            <a:r>
              <a:rPr lang="en-GB" altLang="en-US" sz="2000" dirty="0">
                <a:solidFill>
                  <a:srgbClr val="3E3F41"/>
                </a:solidFill>
                <a:latin typeface="Comic Sans MS" panose="030F0902030302020204" pitchFamily="66" charset="0"/>
              </a:rPr>
              <a:t>based on what you have read. Consider the features of narrative writing in an older style below:</a:t>
            </a:r>
          </a:p>
        </p:txBody>
      </p:sp>
      <p:sp>
        <p:nvSpPr>
          <p:cNvPr id="22" name="Rectangle 21">
            <a:extLst>
              <a:ext uri="{FF2B5EF4-FFF2-40B4-BE49-F238E27FC236}">
                <a16:creationId xmlns:a16="http://schemas.microsoft.com/office/drawing/2014/main" id="{AED927C9-651F-8647-A5ED-F36FD9F1D56D}"/>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Tree>
    <p:extLst>
      <p:ext uri="{BB962C8B-B14F-4D97-AF65-F5344CB8AC3E}">
        <p14:creationId xmlns:p14="http://schemas.microsoft.com/office/powerpoint/2010/main" val="13074333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7">
            <a:extLst>
              <a:ext uri="{FF2B5EF4-FFF2-40B4-BE49-F238E27FC236}">
                <a16:creationId xmlns:a16="http://schemas.microsoft.com/office/drawing/2014/main" id="{F4C0D14F-B233-3942-A9B9-9DE30C887DD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93182" y="937232"/>
            <a:ext cx="3163030" cy="49204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0" name="Rectangle 5">
            <a:extLst>
              <a:ext uri="{FF2B5EF4-FFF2-40B4-BE49-F238E27FC236}">
                <a16:creationId xmlns:a16="http://schemas.microsoft.com/office/drawing/2014/main" id="{87EC4578-02B9-FB44-A395-9ED03505E3E8}"/>
              </a:ext>
            </a:extLst>
          </p:cNvPr>
          <p:cNvSpPr>
            <a:spLocks noChangeArrowheads="1"/>
          </p:cNvSpPr>
          <p:nvPr/>
        </p:nvSpPr>
        <p:spPr bwMode="auto">
          <a:xfrm>
            <a:off x="4766215" y="971957"/>
            <a:ext cx="6332603" cy="5026111"/>
          </a:xfrm>
          <a:prstGeom prst="rect">
            <a:avLst/>
          </a:prstGeom>
          <a:noFill/>
          <a:ln w="9525">
            <a:noFill/>
            <a:miter lim="800000"/>
            <a:headEnd/>
            <a:tailEnd/>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700"/>
              </a:spcBef>
              <a:buFontTx/>
              <a:buNone/>
            </a:pPr>
            <a:r>
              <a:rPr lang="en-US" altLang="en-US" sz="1900" dirty="0">
                <a:solidFill>
                  <a:srgbClr val="3E3F41"/>
                </a:solidFill>
              </a:rPr>
              <a:t>In this unit, you will read and compare extracts from the</a:t>
            </a:r>
            <a:r>
              <a:rPr lang="en-US" altLang="en-US" sz="1900" i="1" dirty="0">
                <a:solidFill>
                  <a:srgbClr val="3E3F41"/>
                </a:solidFill>
              </a:rPr>
              <a:t> Tales of 1001 Arabian Nights</a:t>
            </a:r>
            <a:r>
              <a:rPr lang="en-US" altLang="en-US" sz="1900" dirty="0">
                <a:solidFill>
                  <a:srgbClr val="3E3F41"/>
                </a:solidFill>
              </a:rPr>
              <a:t>, identifying features of older texts from another culture and inferring information.</a:t>
            </a:r>
          </a:p>
          <a:p>
            <a:pPr>
              <a:spcBef>
                <a:spcPts val="700"/>
              </a:spcBef>
              <a:buFontTx/>
              <a:buNone/>
            </a:pPr>
            <a:r>
              <a:rPr lang="en-GB" altLang="en-US" sz="1900" b="1" dirty="0">
                <a:solidFill>
                  <a:srgbClr val="3E3F41"/>
                </a:solidFill>
                <a:ea typeface="Microsoft YaHei" panose="020B0503020204020204" pitchFamily="34" charset="-122"/>
              </a:rPr>
              <a:t>You will:</a:t>
            </a:r>
          </a:p>
          <a:p>
            <a:pPr marL="228600" indent="-228600">
              <a:spcBef>
                <a:spcPts val="300"/>
              </a:spcBef>
              <a:buClr>
                <a:srgbClr val="0070C0"/>
              </a:buClr>
              <a:buFont typeface="Arial" panose="020B0604020202020204" pitchFamily="34" charset="0"/>
              <a:buChar char="•"/>
            </a:pPr>
            <a:r>
              <a:rPr lang="en-GB" altLang="en-US" sz="1900" dirty="0">
                <a:solidFill>
                  <a:srgbClr val="3E3F41"/>
                </a:solidFill>
                <a:ea typeface="Microsoft YaHei" panose="020B0503020204020204" pitchFamily="34" charset="-122"/>
              </a:rPr>
              <a:t>complete reading journal responses, empathising with a main character or predicting events and/or reactions. </a:t>
            </a:r>
          </a:p>
          <a:p>
            <a:pPr marL="228600" indent="-228600">
              <a:spcBef>
                <a:spcPts val="700"/>
              </a:spcBef>
              <a:buClr>
                <a:srgbClr val="0070C0"/>
              </a:buClr>
              <a:buFont typeface="Arial" panose="020B0604020202020204" pitchFamily="34" charset="0"/>
              <a:buChar char="•"/>
            </a:pPr>
            <a:r>
              <a:rPr lang="en-GB" altLang="en-US" sz="1900" dirty="0">
                <a:solidFill>
                  <a:srgbClr val="3E3F41"/>
                </a:solidFill>
                <a:ea typeface="Microsoft YaHei" panose="020B0503020204020204" pitchFamily="34" charset="-122"/>
              </a:rPr>
              <a:t>use drama strategies to create the content of further events or chapters. </a:t>
            </a:r>
          </a:p>
          <a:p>
            <a:pPr marL="228600" indent="-228600">
              <a:spcBef>
                <a:spcPts val="700"/>
              </a:spcBef>
              <a:buClr>
                <a:srgbClr val="0070C0"/>
              </a:buClr>
              <a:buFont typeface="Arial" panose="020B0604020202020204" pitchFamily="34" charset="0"/>
              <a:buChar char="•"/>
            </a:pPr>
            <a:r>
              <a:rPr lang="en-GB" altLang="en-US" sz="1900" dirty="0">
                <a:solidFill>
                  <a:srgbClr val="3E3F41"/>
                </a:solidFill>
                <a:ea typeface="Microsoft YaHei" panose="020B0503020204020204" pitchFamily="34" charset="-122"/>
              </a:rPr>
              <a:t>develop particular aspects of written narrative: description, the use of different grammatical structures, varied sentences.</a:t>
            </a:r>
          </a:p>
          <a:p>
            <a:pPr marL="228600" indent="-228600">
              <a:spcBef>
                <a:spcPts val="700"/>
              </a:spcBef>
              <a:buClr>
                <a:srgbClr val="0070C0"/>
              </a:buClr>
              <a:buFont typeface="Arial" panose="020B0604020202020204" pitchFamily="34" charset="0"/>
              <a:buChar char="•"/>
            </a:pPr>
            <a:r>
              <a:rPr lang="en-GB" altLang="en-US" sz="1900" dirty="0">
                <a:solidFill>
                  <a:srgbClr val="3E3F41"/>
                </a:solidFill>
                <a:ea typeface="Microsoft YaHei" panose="020B0503020204020204" pitchFamily="34" charset="-122"/>
              </a:rPr>
              <a:t>write your own version of a similarly-themed story in the style of the texts just read.</a:t>
            </a:r>
          </a:p>
        </p:txBody>
      </p:sp>
    </p:spTree>
    <p:extLst>
      <p:ext uri="{BB962C8B-B14F-4D97-AF65-F5344CB8AC3E}">
        <p14:creationId xmlns:p14="http://schemas.microsoft.com/office/powerpoint/2010/main" val="24442493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97433" y="2041599"/>
            <a:ext cx="5369839" cy="3271984"/>
            <a:chOff x="4997433" y="2073967"/>
            <a:chExt cx="5369839"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Box 20">
              <a:extLst>
                <a:ext uri="{FF2B5EF4-FFF2-40B4-BE49-F238E27FC236}">
                  <a16:creationId xmlns:a16="http://schemas.microsoft.com/office/drawing/2014/main" id="{D8F35920-370D-2E48-A20F-ACE55540D077}"/>
                </a:ext>
              </a:extLst>
            </p:cNvPr>
            <p:cNvSpPr txBox="1">
              <a:spLocks noChangeArrowheads="1"/>
            </p:cNvSpPr>
            <p:nvPr/>
          </p:nvSpPr>
          <p:spPr bwMode="auto">
            <a:xfrm rot="20404217">
              <a:off x="4997433" y="3469422"/>
              <a:ext cx="107292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Prepositions</a:t>
              </a:r>
            </a:p>
          </p:txBody>
        </p:sp>
        <p:sp>
          <p:nvSpPr>
            <p:cNvPr id="14" name="Text Box 21">
              <a:extLst>
                <a:ext uri="{FF2B5EF4-FFF2-40B4-BE49-F238E27FC236}">
                  <a16:creationId xmlns:a16="http://schemas.microsoft.com/office/drawing/2014/main" id="{A1954874-0C5F-4E43-8BFA-5F0BB84DDF92}"/>
                </a:ext>
              </a:extLst>
            </p:cNvPr>
            <p:cNvSpPr txBox="1">
              <a:spLocks noChangeArrowheads="1"/>
            </p:cNvSpPr>
            <p:nvPr/>
          </p:nvSpPr>
          <p:spPr bwMode="auto">
            <a:xfrm rot="21027077">
              <a:off x="9207783" y="3275586"/>
              <a:ext cx="10363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Varying sentences</a:t>
              </a:r>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683034">
              <a:off x="5019299" y="2663184"/>
              <a:ext cx="10444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Dialogue</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21344383">
              <a:off x="5030845" y="4845868"/>
              <a:ext cx="336639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Fronted adverbials to add information</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7479002" y="2221485"/>
              <a:ext cx="17618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Can be written in the first or third person</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128517"/>
              <a:ext cx="23684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9" name="Text Box 32">
              <a:extLst>
                <a:ext uri="{FF2B5EF4-FFF2-40B4-BE49-F238E27FC236}">
                  <a16:creationId xmlns:a16="http://schemas.microsoft.com/office/drawing/2014/main" id="{2414D8BE-1877-9F46-A9EF-9E7A85498950}"/>
                </a:ext>
              </a:extLst>
            </p:cNvPr>
            <p:cNvSpPr txBox="1">
              <a:spLocks noChangeArrowheads="1"/>
            </p:cNvSpPr>
            <p:nvPr/>
          </p:nvSpPr>
          <p:spPr bwMode="auto">
            <a:xfrm rot="282444">
              <a:off x="5007006" y="4417308"/>
              <a:ext cx="10719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Adjectives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007566">
              <a:off x="8244230" y="4619199"/>
              <a:ext cx="21230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Some use of archaic language to reflect the time period</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1251642">
              <a:off x="9341112" y="2357369"/>
              <a:ext cx="7416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Past</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tense</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1589490"/>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5968849" y="2753871"/>
            <a:ext cx="3315900" cy="1841091"/>
            <a:chOff x="5968849" y="2786239"/>
            <a:chExt cx="3315900"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2009698"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062898" y="2801450"/>
              <a:ext cx="21662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a:t>
              </a:r>
              <a:br>
                <a:rPr lang="en-GB" altLang="en-US" sz="1200" b="1" dirty="0">
                  <a:solidFill>
                    <a:schemeClr val="bg1"/>
                  </a:solidFill>
                  <a:ea typeface="MS PGothic" panose="020B0600070205080204" pitchFamily="34" charset="-128"/>
                </a:rPr>
              </a:br>
              <a:r>
                <a:rPr lang="en-GB" altLang="en-US" sz="1200" b="1" dirty="0">
                  <a:solidFill>
                    <a:schemeClr val="bg1"/>
                  </a:solidFill>
                  <a:ea typeface="MS PGothic" panose="020B0600070205080204" pitchFamily="34" charset="-128"/>
                </a:rPr>
                <a:t>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368276">
              <a:off x="8204217" y="2875132"/>
              <a:ext cx="102107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can picture what you have described</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5968849" y="3504645"/>
              <a:ext cx="109027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is entertained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21315130">
              <a:off x="6030161" y="4127858"/>
              <a:ext cx="20344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reflects about the</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themes of loyalty and integrity</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117379" y="3666976"/>
              <a:ext cx="106710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is engaged with the story and wants to</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read on</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3998978" y="1337103"/>
            <a:ext cx="7142731" cy="4674627"/>
            <a:chOff x="3998978" y="1369471"/>
            <a:chExt cx="7142731"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85562"/>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3998978" y="1419679"/>
              <a:ext cx="327156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1" name="Text Box 29">
              <a:extLst>
                <a:ext uri="{FF2B5EF4-FFF2-40B4-BE49-F238E27FC236}">
                  <a16:creationId xmlns:a16="http://schemas.microsoft.com/office/drawing/2014/main" id="{F16C952F-4F3E-E543-87E6-49F7E420637B}"/>
                </a:ext>
              </a:extLst>
            </p:cNvPr>
            <p:cNvSpPr txBox="1">
              <a:spLocks noChangeArrowheads="1"/>
            </p:cNvSpPr>
            <p:nvPr/>
          </p:nvSpPr>
          <p:spPr bwMode="auto">
            <a:xfrm rot="386731">
              <a:off x="7915895" y="5568589"/>
              <a:ext cx="15977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ancient</a:t>
              </a:r>
            </a:p>
          </p:txBody>
        </p:sp>
        <p:sp>
          <p:nvSpPr>
            <p:cNvPr id="42" name="Text Box 30">
              <a:extLst>
                <a:ext uri="{FF2B5EF4-FFF2-40B4-BE49-F238E27FC236}">
                  <a16:creationId xmlns:a16="http://schemas.microsoft.com/office/drawing/2014/main" id="{4292E460-2764-9F4E-B79F-9335F02D843E}"/>
                </a:ext>
              </a:extLst>
            </p:cNvPr>
            <p:cNvSpPr txBox="1">
              <a:spLocks noChangeArrowheads="1"/>
            </p:cNvSpPr>
            <p:nvPr/>
          </p:nvSpPr>
          <p:spPr bwMode="auto">
            <a:xfrm rot="870436">
              <a:off x="9515805" y="1677965"/>
              <a:ext cx="136537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Genie</a:t>
              </a:r>
            </a:p>
          </p:txBody>
        </p:sp>
        <p:sp>
          <p:nvSpPr>
            <p:cNvPr id="43" name="Text Box 31">
              <a:extLst>
                <a:ext uri="{FF2B5EF4-FFF2-40B4-BE49-F238E27FC236}">
                  <a16:creationId xmlns:a16="http://schemas.microsoft.com/office/drawing/2014/main" id="{BDB2BCBF-7D48-B34E-84AE-F8C5D5F99388}"/>
                </a:ext>
              </a:extLst>
            </p:cNvPr>
            <p:cNvSpPr txBox="1">
              <a:spLocks noChangeArrowheads="1"/>
            </p:cNvSpPr>
            <p:nvPr/>
          </p:nvSpPr>
          <p:spPr bwMode="auto">
            <a:xfrm rot="19468458">
              <a:off x="10119826" y="3051467"/>
              <a:ext cx="89154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Sultan</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27924">
              <a:off x="7270221" y="1573418"/>
              <a:ext cx="17452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robbers/ thieves</a:t>
              </a:r>
            </a:p>
          </p:txBody>
        </p:sp>
        <p:sp>
          <p:nvSpPr>
            <p:cNvPr id="45" name="Text Box 34">
              <a:extLst>
                <a:ext uri="{FF2B5EF4-FFF2-40B4-BE49-F238E27FC236}">
                  <a16:creationId xmlns:a16="http://schemas.microsoft.com/office/drawing/2014/main" id="{65B5EA98-DF72-0A4A-8C3F-FE3DEE584A45}"/>
                </a:ext>
              </a:extLst>
            </p:cNvPr>
            <p:cNvSpPr txBox="1">
              <a:spLocks noChangeArrowheads="1"/>
            </p:cNvSpPr>
            <p:nvPr/>
          </p:nvSpPr>
          <p:spPr bwMode="auto">
            <a:xfrm rot="1496312">
              <a:off x="4243179" y="4454577"/>
              <a:ext cx="8844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Persia</a:t>
              </a:r>
            </a:p>
          </p:txBody>
        </p:sp>
        <p:sp>
          <p:nvSpPr>
            <p:cNvPr id="46" name="Text Box 35">
              <a:extLst>
                <a:ext uri="{FF2B5EF4-FFF2-40B4-BE49-F238E27FC236}">
                  <a16:creationId xmlns:a16="http://schemas.microsoft.com/office/drawing/2014/main" id="{290044DF-64C2-0544-9E65-20D31EC23B9F}"/>
                </a:ext>
              </a:extLst>
            </p:cNvPr>
            <p:cNvSpPr txBox="1">
              <a:spLocks noChangeArrowheads="1"/>
            </p:cNvSpPr>
            <p:nvPr/>
          </p:nvSpPr>
          <p:spPr bwMode="auto">
            <a:xfrm rot="21071271">
              <a:off x="6221353" y="5543801"/>
              <a:ext cx="11669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cutlass</a:t>
              </a:r>
            </a:p>
          </p:txBody>
        </p:sp>
        <p:sp>
          <p:nvSpPr>
            <p:cNvPr id="47" name="Text Box 43">
              <a:extLst>
                <a:ext uri="{FF2B5EF4-FFF2-40B4-BE49-F238E27FC236}">
                  <a16:creationId xmlns:a16="http://schemas.microsoft.com/office/drawing/2014/main" id="{508AD717-182C-9E4F-AFF1-7E2147A16D00}"/>
                </a:ext>
              </a:extLst>
            </p:cNvPr>
            <p:cNvSpPr txBox="1">
              <a:spLocks noChangeArrowheads="1"/>
            </p:cNvSpPr>
            <p:nvPr/>
          </p:nvSpPr>
          <p:spPr bwMode="auto">
            <a:xfrm rot="945026">
              <a:off x="9974572" y="4343472"/>
              <a:ext cx="11671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terrified</a:t>
              </a:r>
            </a:p>
          </p:txBody>
        </p:sp>
        <p:sp>
          <p:nvSpPr>
            <p:cNvPr id="51" name="Text Box 43">
              <a:extLst>
                <a:ext uri="{FF2B5EF4-FFF2-40B4-BE49-F238E27FC236}">
                  <a16:creationId xmlns:a16="http://schemas.microsoft.com/office/drawing/2014/main" id="{50CCF1C2-10F3-3C43-89C5-B0424D672A2C}"/>
                </a:ext>
              </a:extLst>
            </p:cNvPr>
            <p:cNvSpPr txBox="1">
              <a:spLocks noChangeArrowheads="1"/>
            </p:cNvSpPr>
            <p:nvPr/>
          </p:nvSpPr>
          <p:spPr bwMode="auto">
            <a:xfrm rot="20651728">
              <a:off x="9646881" y="5449883"/>
              <a:ext cx="11671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Suddenly,</a:t>
              </a:r>
            </a:p>
          </p:txBody>
        </p:sp>
        <p:sp>
          <p:nvSpPr>
            <p:cNvPr id="52" name="Text Box 29">
              <a:extLst>
                <a:ext uri="{FF2B5EF4-FFF2-40B4-BE49-F238E27FC236}">
                  <a16:creationId xmlns:a16="http://schemas.microsoft.com/office/drawing/2014/main" id="{64A6165E-5E99-E246-BC7A-80B24E44ADEA}"/>
                </a:ext>
              </a:extLst>
            </p:cNvPr>
            <p:cNvSpPr txBox="1">
              <a:spLocks noChangeArrowheads="1"/>
            </p:cNvSpPr>
            <p:nvPr/>
          </p:nvSpPr>
          <p:spPr bwMode="auto">
            <a:xfrm rot="386731">
              <a:off x="4582106" y="5568588"/>
              <a:ext cx="11930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treasure</a:t>
              </a:r>
            </a:p>
          </p:txBody>
        </p:sp>
        <p:sp>
          <p:nvSpPr>
            <p:cNvPr id="53" name="Text Box 34">
              <a:extLst>
                <a:ext uri="{FF2B5EF4-FFF2-40B4-BE49-F238E27FC236}">
                  <a16:creationId xmlns:a16="http://schemas.microsoft.com/office/drawing/2014/main" id="{565BB60A-300B-FE4D-B850-49E04E6924D0}"/>
                </a:ext>
              </a:extLst>
            </p:cNvPr>
            <p:cNvSpPr txBox="1">
              <a:spLocks noChangeArrowheads="1"/>
            </p:cNvSpPr>
            <p:nvPr/>
          </p:nvSpPr>
          <p:spPr bwMode="auto">
            <a:xfrm rot="20462319">
              <a:off x="4243179" y="2968873"/>
              <a:ext cx="8844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Long</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ago…</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7062328" y="3296684"/>
            <a:ext cx="1091174"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38953"/>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54" name="Text Box 36">
            <a:extLst>
              <a:ext uri="{FF2B5EF4-FFF2-40B4-BE49-F238E27FC236}">
                <a16:creationId xmlns:a16="http://schemas.microsoft.com/office/drawing/2014/main" id="{4122EEA6-9325-2747-B3BD-1AD041D9BFBA}"/>
              </a:ext>
            </a:extLst>
          </p:cNvPr>
          <p:cNvSpPr txBox="1">
            <a:spLocks noChangeArrowheads="1"/>
          </p:cNvSpPr>
          <p:nvPr/>
        </p:nvSpPr>
        <p:spPr bwMode="auto">
          <a:xfrm>
            <a:off x="674318" y="4617965"/>
            <a:ext cx="3497263" cy="1066800"/>
          </a:xfrm>
          <a:prstGeom prst="rect">
            <a:avLst/>
          </a:prstGeom>
          <a:noFill/>
          <a:ln w="9525">
            <a:noFill/>
            <a:miter lim="800000"/>
            <a:headEnd/>
            <a:tailEnd/>
          </a:ln>
          <a:effectLst/>
        </p:spPr>
        <p:txBody>
          <a:bodyPr>
            <a:spAutoFit/>
          </a:bodyPr>
          <a:lstStyle/>
          <a:p>
            <a:pPr algn="ctr">
              <a:spcBef>
                <a:spcPct val="50000"/>
              </a:spcBef>
            </a:pPr>
            <a:r>
              <a:rPr lang="en-GB" altLang="en-US" sz="3200" dirty="0">
                <a:solidFill>
                  <a:srgbClr val="3E3F41"/>
                </a:solidFill>
                <a:latin typeface="Comic Sans MS" panose="030F0902030302020204" pitchFamily="66" charset="0"/>
              </a:rPr>
              <a:t>Who is your audience?</a:t>
            </a:r>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 name="Group 68">
            <a:extLst>
              <a:ext uri="{FF2B5EF4-FFF2-40B4-BE49-F238E27FC236}">
                <a16:creationId xmlns:a16="http://schemas.microsoft.com/office/drawing/2014/main" id="{47364317-E3FB-B844-B82C-8BFC9D9E3554}"/>
              </a:ext>
            </a:extLst>
          </p:cNvPr>
          <p:cNvGraphicFramePr>
            <a:graphicFrameLocks noGrp="1"/>
          </p:cNvGraphicFramePr>
          <p:nvPr>
            <p:extLst>
              <p:ext uri="{D42A27DB-BD31-4B8C-83A1-F6EECF244321}">
                <p14:modId xmlns:p14="http://schemas.microsoft.com/office/powerpoint/2010/main" val="3967718752"/>
              </p:ext>
            </p:extLst>
          </p:nvPr>
        </p:nvGraphicFramePr>
        <p:xfrm>
          <a:off x="1159037" y="983946"/>
          <a:ext cx="9873926" cy="5220229"/>
        </p:xfrm>
        <a:graphic>
          <a:graphicData uri="http://schemas.openxmlformats.org/drawingml/2006/table">
            <a:tbl>
              <a:tblPr/>
              <a:tblGrid>
                <a:gridCol w="1925519">
                  <a:extLst>
                    <a:ext uri="{9D8B030D-6E8A-4147-A177-3AD203B41FA5}">
                      <a16:colId xmlns:a16="http://schemas.microsoft.com/office/drawing/2014/main" val="461029958"/>
                    </a:ext>
                  </a:extLst>
                </a:gridCol>
                <a:gridCol w="2799933">
                  <a:extLst>
                    <a:ext uri="{9D8B030D-6E8A-4147-A177-3AD203B41FA5}">
                      <a16:colId xmlns:a16="http://schemas.microsoft.com/office/drawing/2014/main" val="3712541724"/>
                    </a:ext>
                  </a:extLst>
                </a:gridCol>
                <a:gridCol w="2587134">
                  <a:extLst>
                    <a:ext uri="{9D8B030D-6E8A-4147-A177-3AD203B41FA5}">
                      <a16:colId xmlns:a16="http://schemas.microsoft.com/office/drawing/2014/main" val="1779159257"/>
                    </a:ext>
                  </a:extLst>
                </a:gridCol>
                <a:gridCol w="2561340">
                  <a:extLst>
                    <a:ext uri="{9D8B030D-6E8A-4147-A177-3AD203B41FA5}">
                      <a16:colId xmlns:a16="http://schemas.microsoft.com/office/drawing/2014/main" val="522705795"/>
                    </a:ext>
                  </a:extLst>
                </a:gridCol>
              </a:tblGrid>
              <a:tr h="30021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Boxing up</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chemeClr val="bg1"/>
                          </a:solidFill>
                          <a:effectLst/>
                          <a:latin typeface="Comic Sans MS" panose="030F0902030302020204" pitchFamily="66" charset="0"/>
                          <a:cs typeface="Arial" panose="020B0604020202020204" pitchFamily="34" charset="0"/>
                        </a:rPr>
                        <a:t>Original</a:t>
                      </a:r>
                    </a:p>
                  </a:txBody>
                  <a:tcPr marL="86880" marR="86880" marT="43440" marB="4344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Mine</a:t>
                      </a:r>
                    </a:p>
                  </a:txBody>
                  <a:tcPr marL="86880" marR="86880" marT="43440" marB="4344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Yours?</a:t>
                      </a:r>
                    </a:p>
                  </a:txBody>
                  <a:tcPr marL="86880" marR="86880" marT="43440" marB="43440" anchor="ctr"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391164860"/>
                  </a:ext>
                </a:extLst>
              </a:tr>
              <a:tr h="51464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Character</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Ali </a:t>
                      </a:r>
                      <a:r>
                        <a:rPr kumimoji="0" lang="en-US"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Baba, a poor woodcutter. Wife: Ayana</a:t>
                      </a:r>
                      <a:endPar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Ali Nasi, a </a:t>
                      </a:r>
                      <a:r>
                        <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poor gardener. Wife: Ayesha</a:t>
                      </a:r>
                      <a:endPar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92005072"/>
                  </a:ext>
                </a:extLst>
              </a:tr>
              <a:tr h="53935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Setting</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 a village in ancient Persia</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In a village in ancient Persia</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6180325"/>
                  </a:ext>
                </a:extLst>
              </a:tr>
              <a:tr h="94350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Build-up 1</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Ali Baba </a:t>
                      </a:r>
                      <a:r>
                        <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sees the robbers going into the cave and then discovers the treasure. Password! Open Sesame</a:t>
                      </a:r>
                      <a:endPar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Ali Nasi sees the robbers going into the graveyard. Password! </a:t>
                      </a:r>
                      <a:r>
                        <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Open Pumpkin.</a:t>
                      </a:r>
                      <a:endPar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76828090"/>
                  </a:ext>
                </a:extLst>
              </a:tr>
              <a:tr h="72907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Build-up 2</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Ali Baba</a:t>
                      </a:r>
                      <a:r>
                        <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’s house is identified with a cross</a:t>
                      </a:r>
                      <a:endPar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Ali Nasi’s house is identi</a:t>
                      </a:r>
                      <a:r>
                        <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fied with a plant outside</a:t>
                      </a:r>
                      <a:endPar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20800159"/>
                  </a:ext>
                </a:extLst>
              </a:tr>
              <a:tr h="72907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Unexpected event</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Ayana foils the plan by drawing a cross on every door</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Ayesha foils the plan by placing a plant outside every house</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8763332"/>
                  </a:ext>
                </a:extLst>
              </a:tr>
              <a:tr h="51464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Unexpected event</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The f</a:t>
                      </a:r>
                      <a:r>
                        <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orty thieves arrive hidden in oil jugs</a:t>
                      </a:r>
                      <a:endPar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a:t>
                      </a:r>
                      <a:r>
                        <a:rPr kumimoji="0" lang="en-US"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thieves arrive and hide in the graveyard</a:t>
                      </a:r>
                      <a:endPar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40274348"/>
                  </a:ext>
                </a:extLst>
              </a:tr>
              <a:tr h="90204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All is well</a:t>
                      </a:r>
                    </a:p>
                    <a:p>
                      <a:pPr marL="0" marR="0" lvl="0" indent="0" algn="l" defTabSz="914400" rtl="0" eaLnBrk="1" fontAlgn="base" latinLnBrk="0" hangingPunct="1">
                        <a:lnSpc>
                          <a:spcPct val="95000"/>
                        </a:lnSpc>
                        <a:spcBef>
                          <a:spcPct val="10000"/>
                        </a:spcBef>
                        <a:spcAft>
                          <a:spcPct val="0"/>
                        </a:spcAft>
                        <a:buClrTx/>
                        <a:buSzTx/>
                        <a:buFontTx/>
                        <a:buNone/>
                        <a:tabLst/>
                      </a:pPr>
                      <a:endPar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Ayana foils the plan again by pouring hot oil in the jugs and the thieves run away</a:t>
                      </a: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Ayesha open</a:t>
                      </a:r>
                      <a:r>
                        <a:rPr kumimoji="0" lang="en-US"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 trapdoors and they all plunge to their death</a:t>
                      </a:r>
                      <a:endParaRPr kumimoji="0" lang="en-GB"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86880" marR="86880" marT="43440" marB="43440"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64644381"/>
                  </a:ext>
                </a:extLst>
              </a:tr>
            </a:tbl>
          </a:graphicData>
        </a:graphic>
      </p:graphicFrame>
      <p:sp>
        <p:nvSpPr>
          <p:cNvPr id="2" name="TextBox 1">
            <a:extLst>
              <a:ext uri="{FF2B5EF4-FFF2-40B4-BE49-F238E27FC236}">
                <a16:creationId xmlns:a16="http://schemas.microsoft.com/office/drawing/2014/main" id="{BC598EC6-CB0B-35B2-1730-AB8D571B345B}"/>
              </a:ext>
            </a:extLst>
          </p:cNvPr>
          <p:cNvSpPr txBox="1"/>
          <p:nvPr/>
        </p:nvSpPr>
        <p:spPr>
          <a:xfrm>
            <a:off x="0" y="498508"/>
            <a:ext cx="12192000" cy="338554"/>
          </a:xfrm>
          <a:prstGeom prst="rect">
            <a:avLst/>
          </a:prstGeom>
          <a:noFill/>
        </p:spPr>
        <p:txBody>
          <a:bodyPr wrap="square" rtlCol="0">
            <a:spAutoFit/>
          </a:bodyPr>
          <a:lstStyle/>
          <a:p>
            <a:pPr algn="ct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Extract the “bare bones” of the story to help you create your own. </a:t>
            </a:r>
            <a:r>
              <a:rPr lang="en-GB" sz="1600" dirty="0">
                <a:solidFill>
                  <a:srgbClr val="3E3F41"/>
                </a:solidFill>
              </a:rPr>
              <a:t> </a:t>
            </a:r>
          </a:p>
        </p:txBody>
      </p:sp>
    </p:spTree>
    <p:extLst>
      <p:ext uri="{BB962C8B-B14F-4D97-AF65-F5344CB8AC3E}">
        <p14:creationId xmlns:p14="http://schemas.microsoft.com/office/powerpoint/2010/main" val="369032895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a:extLst>
              <a:ext uri="{FF2B5EF4-FFF2-40B4-BE49-F238E27FC236}">
                <a16:creationId xmlns:a16="http://schemas.microsoft.com/office/drawing/2014/main" id="{6E812D7D-6883-F643-AFFE-EDF4378D81AD}"/>
              </a:ext>
            </a:extLst>
          </p:cNvPr>
          <p:cNvSpPr txBox="1">
            <a:spLocks noChangeArrowheads="1"/>
          </p:cNvSpPr>
          <p:nvPr/>
        </p:nvSpPr>
        <p:spPr bwMode="auto">
          <a:xfrm>
            <a:off x="544026" y="5085584"/>
            <a:ext cx="3787031" cy="830997"/>
          </a:xfrm>
          <a:prstGeom prst="rect">
            <a:avLst/>
          </a:prstGeom>
          <a:solidFill>
            <a:srgbClr val="007742"/>
          </a:solidFill>
          <a:ln w="28575">
            <a:noFill/>
            <a:miter lim="800000"/>
            <a:headEnd/>
            <a:tailEnd/>
          </a:ln>
          <a:effectLst/>
        </p:spPr>
        <p:txBody>
          <a:bodyPr wrap="square">
            <a:spAutoFit/>
          </a:bodyPr>
          <a:lstStyle/>
          <a:p>
            <a:pPr>
              <a:spcBef>
                <a:spcPct val="50000"/>
              </a:spcBef>
            </a:pPr>
            <a:r>
              <a:rPr lang="en-GB" altLang="en-US" sz="1600" dirty="0">
                <a:solidFill>
                  <a:schemeClr val="bg1"/>
                </a:solidFill>
                <a:latin typeface="Comic Sans MS" panose="030F0902030302020204" pitchFamily="66" charset="0"/>
              </a:rPr>
              <a:t>Ali Nasi, a poor gardener.</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Works in the Sultans’</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graveyard.</a:t>
            </a:r>
          </a:p>
        </p:txBody>
      </p:sp>
      <p:sp>
        <p:nvSpPr>
          <p:cNvPr id="10" name="Text Box 7">
            <a:extLst>
              <a:ext uri="{FF2B5EF4-FFF2-40B4-BE49-F238E27FC236}">
                <a16:creationId xmlns:a16="http://schemas.microsoft.com/office/drawing/2014/main" id="{06477411-5B2F-9645-BC08-109A75939E4A}"/>
              </a:ext>
            </a:extLst>
          </p:cNvPr>
          <p:cNvSpPr txBox="1">
            <a:spLocks noChangeArrowheads="1"/>
          </p:cNvSpPr>
          <p:nvPr/>
        </p:nvSpPr>
        <p:spPr bwMode="auto">
          <a:xfrm>
            <a:off x="1087272" y="3994646"/>
            <a:ext cx="3787031" cy="584775"/>
          </a:xfrm>
          <a:prstGeom prst="rect">
            <a:avLst/>
          </a:prstGeom>
          <a:solidFill>
            <a:srgbClr val="AC38FF"/>
          </a:solidFill>
          <a:ln w="28575">
            <a:noFill/>
            <a:miter lim="800000"/>
            <a:headEnd/>
            <a:tailEnd/>
          </a:ln>
          <a:effectLst/>
        </p:spPr>
        <p:txBody>
          <a:bodyPr wrap="square">
            <a:spAutoFit/>
          </a:bodyPr>
          <a:lstStyle/>
          <a:p>
            <a:pPr>
              <a:spcBef>
                <a:spcPct val="50000"/>
              </a:spcBef>
            </a:pPr>
            <a:r>
              <a:rPr lang="en-GB" altLang="en-US" sz="1600" dirty="0">
                <a:solidFill>
                  <a:schemeClr val="bg1"/>
                </a:solidFill>
                <a:latin typeface="Comic Sans MS" panose="030F0902030302020204" pitchFamily="66" charset="0"/>
              </a:rPr>
              <a:t>Robbers arrive and</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Ali Nasi hides.</a:t>
            </a:r>
          </a:p>
        </p:txBody>
      </p:sp>
      <p:sp>
        <p:nvSpPr>
          <p:cNvPr id="11" name="Text Box 8">
            <a:extLst>
              <a:ext uri="{FF2B5EF4-FFF2-40B4-BE49-F238E27FC236}">
                <a16:creationId xmlns:a16="http://schemas.microsoft.com/office/drawing/2014/main" id="{FAEB3307-424D-1249-A53F-EA477968634A}"/>
              </a:ext>
            </a:extLst>
          </p:cNvPr>
          <p:cNvSpPr txBox="1">
            <a:spLocks noChangeArrowheads="1"/>
          </p:cNvSpPr>
          <p:nvPr/>
        </p:nvSpPr>
        <p:spPr bwMode="auto">
          <a:xfrm>
            <a:off x="1532027" y="2657486"/>
            <a:ext cx="3636804" cy="830997"/>
          </a:xfrm>
          <a:prstGeom prst="rect">
            <a:avLst/>
          </a:prstGeom>
          <a:solidFill>
            <a:srgbClr val="0070C0"/>
          </a:solidFill>
          <a:ln w="28575">
            <a:noFill/>
            <a:miter lim="800000"/>
            <a:headEnd/>
            <a:tailEnd/>
          </a:ln>
          <a:effectLst/>
        </p:spPr>
        <p:txBody>
          <a:bodyPr wrap="square">
            <a:spAutoFit/>
          </a:bodyPr>
          <a:lstStyle/>
          <a:p>
            <a:pPr>
              <a:spcBef>
                <a:spcPct val="50000"/>
              </a:spcBef>
            </a:pPr>
            <a:r>
              <a:rPr lang="en-GB" altLang="en-US" sz="1600" dirty="0">
                <a:solidFill>
                  <a:schemeClr val="bg1"/>
                </a:solidFill>
                <a:latin typeface="Comic Sans MS" panose="030F0902030302020204" pitchFamily="66" charset="0"/>
              </a:rPr>
              <a:t>Ali Nasi overhears a password</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and a gravestone opens to</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reveal a cellar.</a:t>
            </a:r>
          </a:p>
        </p:txBody>
      </p:sp>
      <p:sp>
        <p:nvSpPr>
          <p:cNvPr id="12" name="Text Box 9">
            <a:extLst>
              <a:ext uri="{FF2B5EF4-FFF2-40B4-BE49-F238E27FC236}">
                <a16:creationId xmlns:a16="http://schemas.microsoft.com/office/drawing/2014/main" id="{6AFB755C-99BD-4245-AA58-58B1DF5DCACB}"/>
              </a:ext>
            </a:extLst>
          </p:cNvPr>
          <p:cNvSpPr txBox="1">
            <a:spLocks noChangeArrowheads="1"/>
          </p:cNvSpPr>
          <p:nvPr/>
        </p:nvSpPr>
        <p:spPr bwMode="auto">
          <a:xfrm>
            <a:off x="3035912" y="1566548"/>
            <a:ext cx="3060088" cy="584775"/>
          </a:xfrm>
          <a:prstGeom prst="rect">
            <a:avLst/>
          </a:prstGeom>
          <a:solidFill>
            <a:srgbClr val="FF2841"/>
          </a:solidFill>
          <a:ln w="28575">
            <a:noFill/>
            <a:miter lim="800000"/>
            <a:headEnd/>
            <a:tailEnd/>
          </a:ln>
          <a:effectLst/>
        </p:spPr>
        <p:txBody>
          <a:bodyPr wrap="square">
            <a:spAutoFit/>
          </a:bodyPr>
          <a:lstStyle/>
          <a:p>
            <a:pPr>
              <a:spcBef>
                <a:spcPct val="50000"/>
              </a:spcBef>
            </a:pPr>
            <a:r>
              <a:rPr lang="en-GB" altLang="en-US" sz="1600" dirty="0">
                <a:solidFill>
                  <a:schemeClr val="bg1"/>
                </a:solidFill>
                <a:latin typeface="Comic Sans MS" panose="030F0902030302020204" pitchFamily="66" charset="0"/>
              </a:rPr>
              <a:t>Ali Nasi finds the</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hidden treasure</a:t>
            </a:r>
          </a:p>
        </p:txBody>
      </p:sp>
      <p:sp>
        <p:nvSpPr>
          <p:cNvPr id="18" name="Text Box 15">
            <a:extLst>
              <a:ext uri="{FF2B5EF4-FFF2-40B4-BE49-F238E27FC236}">
                <a16:creationId xmlns:a16="http://schemas.microsoft.com/office/drawing/2014/main" id="{33F3D7E5-8CB4-E742-9748-9E7D75E470B7}"/>
              </a:ext>
            </a:extLst>
          </p:cNvPr>
          <p:cNvSpPr txBox="1">
            <a:spLocks noChangeArrowheads="1"/>
          </p:cNvSpPr>
          <p:nvPr/>
        </p:nvSpPr>
        <p:spPr bwMode="auto">
          <a:xfrm>
            <a:off x="8435909" y="5085584"/>
            <a:ext cx="3112895" cy="830997"/>
          </a:xfrm>
          <a:prstGeom prst="rect">
            <a:avLst/>
          </a:prstGeom>
          <a:solidFill>
            <a:srgbClr val="EC7206"/>
          </a:solidFill>
          <a:ln w="28575">
            <a:noFill/>
            <a:miter lim="800000"/>
            <a:headEnd/>
            <a:tailEnd/>
          </a:ln>
          <a:effectLst/>
        </p:spPr>
        <p:txBody>
          <a:bodyPr wrap="square">
            <a:spAutoFit/>
          </a:bodyPr>
          <a:lstStyle/>
          <a:p>
            <a:pPr marL="668338">
              <a:spcBef>
                <a:spcPct val="50000"/>
              </a:spcBef>
            </a:pPr>
            <a:r>
              <a:rPr lang="en-GB" altLang="en-US" sz="1600" dirty="0">
                <a:solidFill>
                  <a:schemeClr val="bg1"/>
                </a:solidFill>
                <a:latin typeface="Comic Sans MS" panose="030F0902030302020204" pitchFamily="66" charset="0"/>
              </a:rPr>
              <a:t>The thieves all fall through the traps and plunge to their deaths.</a:t>
            </a:r>
          </a:p>
        </p:txBody>
      </p:sp>
      <p:sp>
        <p:nvSpPr>
          <p:cNvPr id="17" name="Text Box 14">
            <a:extLst>
              <a:ext uri="{FF2B5EF4-FFF2-40B4-BE49-F238E27FC236}">
                <a16:creationId xmlns:a16="http://schemas.microsoft.com/office/drawing/2014/main" id="{2C7BF1FB-FF54-3248-91BF-B9D14A98C351}"/>
              </a:ext>
            </a:extLst>
          </p:cNvPr>
          <p:cNvSpPr txBox="1">
            <a:spLocks noChangeArrowheads="1"/>
          </p:cNvSpPr>
          <p:nvPr/>
        </p:nvSpPr>
        <p:spPr bwMode="auto">
          <a:xfrm>
            <a:off x="7475006" y="4207700"/>
            <a:ext cx="3840572" cy="581025"/>
          </a:xfrm>
          <a:prstGeom prst="rect">
            <a:avLst/>
          </a:prstGeom>
          <a:solidFill>
            <a:srgbClr val="39AB47"/>
          </a:solidFill>
          <a:ln w="28575">
            <a:noFill/>
            <a:miter lim="800000"/>
            <a:headEnd/>
            <a:tailEnd/>
          </a:ln>
          <a:effectLst/>
        </p:spPr>
        <p:txBody>
          <a:bodyPr wrap="square">
            <a:spAutoFit/>
          </a:bodyPr>
          <a:lstStyle/>
          <a:p>
            <a:pPr marL="981075">
              <a:spcBef>
                <a:spcPct val="50000"/>
              </a:spcBef>
            </a:pPr>
            <a:r>
              <a:rPr lang="en-GB" altLang="en-US" sz="1600" dirty="0">
                <a:solidFill>
                  <a:schemeClr val="bg1"/>
                </a:solidFill>
                <a:latin typeface="Comic Sans MS" panose="030F0902030302020204" pitchFamily="66" charset="0"/>
              </a:rPr>
              <a:t>Ayesha sees and opens</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secret trapdoors.</a:t>
            </a:r>
          </a:p>
        </p:txBody>
      </p:sp>
      <p:sp>
        <p:nvSpPr>
          <p:cNvPr id="16" name="Text Box 13">
            <a:extLst>
              <a:ext uri="{FF2B5EF4-FFF2-40B4-BE49-F238E27FC236}">
                <a16:creationId xmlns:a16="http://schemas.microsoft.com/office/drawing/2014/main" id="{36837C6C-55A0-C640-B612-9AA67AB4979E}"/>
              </a:ext>
            </a:extLst>
          </p:cNvPr>
          <p:cNvSpPr txBox="1">
            <a:spLocks noChangeArrowheads="1"/>
          </p:cNvSpPr>
          <p:nvPr/>
        </p:nvSpPr>
        <p:spPr bwMode="auto">
          <a:xfrm>
            <a:off x="7045849" y="3329816"/>
            <a:ext cx="3840572" cy="581025"/>
          </a:xfrm>
          <a:prstGeom prst="rect">
            <a:avLst/>
          </a:prstGeom>
          <a:solidFill>
            <a:srgbClr val="FF4F79"/>
          </a:solidFill>
          <a:ln w="28575">
            <a:noFill/>
            <a:miter lim="800000"/>
            <a:headEnd/>
            <a:tailEnd/>
          </a:ln>
          <a:effectLst/>
        </p:spPr>
        <p:txBody>
          <a:bodyPr wrap="square">
            <a:spAutoFit/>
          </a:bodyPr>
          <a:lstStyle/>
          <a:p>
            <a:pPr marL="587375">
              <a:spcBef>
                <a:spcPct val="50000"/>
              </a:spcBef>
            </a:pPr>
            <a:r>
              <a:rPr lang="en-GB" altLang="en-US" sz="1600" dirty="0">
                <a:solidFill>
                  <a:schemeClr val="bg1"/>
                </a:solidFill>
                <a:latin typeface="Comic Sans MS" panose="030F0902030302020204" pitchFamily="66" charset="0"/>
              </a:rPr>
              <a:t>The thieves arrive and hide</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in the graveyard</a:t>
            </a:r>
          </a:p>
        </p:txBody>
      </p:sp>
      <p:sp>
        <p:nvSpPr>
          <p:cNvPr id="15" name="Text Box 12">
            <a:extLst>
              <a:ext uri="{FF2B5EF4-FFF2-40B4-BE49-F238E27FC236}">
                <a16:creationId xmlns:a16="http://schemas.microsoft.com/office/drawing/2014/main" id="{CAA4AB9A-4455-A346-AB67-7AF8B8164156}"/>
              </a:ext>
            </a:extLst>
          </p:cNvPr>
          <p:cNvSpPr txBox="1">
            <a:spLocks noChangeArrowheads="1"/>
          </p:cNvSpPr>
          <p:nvPr/>
        </p:nvSpPr>
        <p:spPr bwMode="auto">
          <a:xfrm>
            <a:off x="6518911" y="2448182"/>
            <a:ext cx="4041529" cy="584775"/>
          </a:xfrm>
          <a:prstGeom prst="rect">
            <a:avLst/>
          </a:prstGeom>
          <a:solidFill>
            <a:srgbClr val="00B0F0"/>
          </a:solidFill>
          <a:ln w="28575">
            <a:noFill/>
            <a:miter lim="800000"/>
            <a:headEnd/>
            <a:tailEnd/>
          </a:ln>
          <a:effectLst/>
        </p:spPr>
        <p:txBody>
          <a:bodyPr wrap="square">
            <a:spAutoFit/>
          </a:bodyPr>
          <a:lstStyle/>
          <a:p>
            <a:pPr marL="495300">
              <a:spcBef>
                <a:spcPct val="50000"/>
              </a:spcBef>
            </a:pPr>
            <a:r>
              <a:rPr lang="en-GB" altLang="en-US" sz="1600" dirty="0">
                <a:solidFill>
                  <a:schemeClr val="bg1"/>
                </a:solidFill>
                <a:latin typeface="Comic Sans MS" panose="030F0902030302020204" pitchFamily="66" charset="0"/>
              </a:rPr>
              <a:t>Ali’s wife Ayesha sees this and</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puts a plant outside every house</a:t>
            </a:r>
          </a:p>
        </p:txBody>
      </p:sp>
      <p:sp>
        <p:nvSpPr>
          <p:cNvPr id="13" name="Text Box 10">
            <a:extLst>
              <a:ext uri="{FF2B5EF4-FFF2-40B4-BE49-F238E27FC236}">
                <a16:creationId xmlns:a16="http://schemas.microsoft.com/office/drawing/2014/main" id="{B9FCEB30-36A1-3348-936E-08548B0F4D17}"/>
              </a:ext>
            </a:extLst>
          </p:cNvPr>
          <p:cNvSpPr txBox="1">
            <a:spLocks noChangeArrowheads="1"/>
          </p:cNvSpPr>
          <p:nvPr/>
        </p:nvSpPr>
        <p:spPr bwMode="auto">
          <a:xfrm>
            <a:off x="5883197" y="1566548"/>
            <a:ext cx="3993746" cy="584775"/>
          </a:xfrm>
          <a:prstGeom prst="rect">
            <a:avLst/>
          </a:prstGeom>
          <a:solidFill>
            <a:srgbClr val="7030A0"/>
          </a:solidFill>
          <a:ln w="28575">
            <a:noFill/>
            <a:miter lim="800000"/>
            <a:headEnd/>
            <a:tailEnd/>
          </a:ln>
          <a:effectLst/>
        </p:spPr>
        <p:txBody>
          <a:bodyPr wrap="square">
            <a:spAutoFit/>
          </a:bodyPr>
          <a:lstStyle/>
          <a:p>
            <a:pPr marL="495300">
              <a:spcBef>
                <a:spcPct val="50000"/>
              </a:spcBef>
            </a:pPr>
            <a:r>
              <a:rPr lang="en-GB" altLang="en-US" sz="1600" dirty="0">
                <a:solidFill>
                  <a:schemeClr val="bg1"/>
                </a:solidFill>
                <a:latin typeface="Comic Sans MS" panose="030F0902030302020204" pitchFamily="66" charset="0"/>
              </a:rPr>
              <a:t>A robber follows Ali Nasi home and puts a plant outside his house</a:t>
            </a:r>
          </a:p>
        </p:txBody>
      </p:sp>
      <p:sp>
        <p:nvSpPr>
          <p:cNvPr id="14" name="Text Box 11">
            <a:extLst>
              <a:ext uri="{FF2B5EF4-FFF2-40B4-BE49-F238E27FC236}">
                <a16:creationId xmlns:a16="http://schemas.microsoft.com/office/drawing/2014/main" id="{5E74D89D-D25B-8F43-A489-96B732D56BC2}"/>
              </a:ext>
            </a:extLst>
          </p:cNvPr>
          <p:cNvSpPr txBox="1">
            <a:spLocks noChangeArrowheads="1"/>
          </p:cNvSpPr>
          <p:nvPr/>
        </p:nvSpPr>
        <p:spPr bwMode="auto">
          <a:xfrm>
            <a:off x="4177628" y="565977"/>
            <a:ext cx="3297378" cy="584775"/>
          </a:xfrm>
          <a:prstGeom prst="rect">
            <a:avLst/>
          </a:prstGeom>
          <a:solidFill>
            <a:srgbClr val="00A3A6"/>
          </a:solidFill>
          <a:ln w="28575">
            <a:noFill/>
            <a:miter lim="800000"/>
            <a:headEnd/>
            <a:tailEnd/>
          </a:ln>
          <a:effectLst/>
        </p:spPr>
        <p:txBody>
          <a:bodyPr wrap="square">
            <a:spAutoFit/>
          </a:bodyPr>
          <a:lstStyle/>
          <a:p>
            <a:pPr algn="ctr">
              <a:spcBef>
                <a:spcPct val="50000"/>
              </a:spcBef>
            </a:pPr>
            <a:r>
              <a:rPr lang="en-GB" altLang="en-US" sz="1600" dirty="0">
                <a:solidFill>
                  <a:schemeClr val="bg1"/>
                </a:solidFill>
                <a:latin typeface="Comic Sans MS" panose="030F0902030302020204" pitchFamily="66" charset="0"/>
              </a:rPr>
              <a:t>Ali Nasi takes some of the gold and shares it with the poor.</a:t>
            </a:r>
          </a:p>
        </p:txBody>
      </p:sp>
      <p:pic>
        <p:nvPicPr>
          <p:cNvPr id="6" name="Picture 5">
            <a:extLst>
              <a:ext uri="{FF2B5EF4-FFF2-40B4-BE49-F238E27FC236}">
                <a16:creationId xmlns:a16="http://schemas.microsoft.com/office/drawing/2014/main" id="{5830F1A8-999D-A341-B8A8-24DDCBA989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26969" y="1076446"/>
            <a:ext cx="7938062" cy="5788972"/>
          </a:xfrm>
          <a:prstGeom prst="rect">
            <a:avLst/>
          </a:prstGeom>
        </p:spPr>
      </p:pic>
      <p:sp>
        <p:nvSpPr>
          <p:cNvPr id="19" name="Text Box 16">
            <a:extLst>
              <a:ext uri="{FF2B5EF4-FFF2-40B4-BE49-F238E27FC236}">
                <a16:creationId xmlns:a16="http://schemas.microsoft.com/office/drawing/2014/main" id="{BCB75290-13F1-AE4A-9089-68CECBA4925A}"/>
              </a:ext>
            </a:extLst>
          </p:cNvPr>
          <p:cNvSpPr txBox="1">
            <a:spLocks noChangeArrowheads="1"/>
          </p:cNvSpPr>
          <p:nvPr/>
        </p:nvSpPr>
        <p:spPr bwMode="auto">
          <a:xfrm>
            <a:off x="3834605" y="3549661"/>
            <a:ext cx="3840572" cy="3047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500"/>
              </a:spcBef>
            </a:pPr>
            <a:r>
              <a:rPr lang="en-GB" altLang="en-US" sz="2000" b="1" dirty="0">
                <a:solidFill>
                  <a:schemeClr val="bg1"/>
                </a:solidFill>
                <a:latin typeface="Comic Sans MS" panose="030F0902030302020204" pitchFamily="66" charset="0"/>
              </a:rPr>
              <a:t>A story mountain</a:t>
            </a:r>
            <a:br>
              <a:rPr lang="en-GB" altLang="en-US" sz="2000" b="1" dirty="0">
                <a:solidFill>
                  <a:schemeClr val="bg1"/>
                </a:solidFill>
                <a:latin typeface="Comic Sans MS" panose="030F0902030302020204" pitchFamily="66" charset="0"/>
              </a:rPr>
            </a:br>
            <a:r>
              <a:rPr lang="en-GB" altLang="en-US" sz="2000" b="1" dirty="0">
                <a:solidFill>
                  <a:schemeClr val="bg1"/>
                </a:solidFill>
                <a:latin typeface="Comic Sans MS" panose="030F0902030302020204" pitchFamily="66" charset="0"/>
              </a:rPr>
              <a:t>can help focus ideas</a:t>
            </a:r>
            <a:br>
              <a:rPr lang="en-GB" altLang="en-US" sz="2000" b="1" dirty="0">
                <a:solidFill>
                  <a:schemeClr val="bg1"/>
                </a:solidFill>
                <a:latin typeface="Comic Sans MS" panose="030F0902030302020204" pitchFamily="66" charset="0"/>
              </a:rPr>
            </a:br>
            <a:r>
              <a:rPr lang="en-GB" altLang="en-US" sz="2000" b="1" dirty="0">
                <a:solidFill>
                  <a:schemeClr val="bg1"/>
                </a:solidFill>
                <a:latin typeface="Comic Sans MS" panose="030F0902030302020204" pitchFamily="66" charset="0"/>
              </a:rPr>
              <a:t>for a plan.</a:t>
            </a:r>
          </a:p>
          <a:p>
            <a:pPr algn="ctr">
              <a:spcBef>
                <a:spcPts val="1500"/>
              </a:spcBef>
            </a:pPr>
            <a:r>
              <a:rPr lang="en-GB" altLang="en-US" sz="2000" b="1" dirty="0">
                <a:solidFill>
                  <a:schemeClr val="bg1"/>
                </a:solidFill>
                <a:latin typeface="Comic Sans MS" panose="030F0902030302020204" pitchFamily="66" charset="0"/>
              </a:rPr>
              <a:t>It’s a good idea to know where your story is going so you can stay on track, BUT events can be amended as your story unfolds.</a:t>
            </a:r>
          </a:p>
        </p:txBody>
      </p:sp>
    </p:spTree>
    <p:extLst>
      <p:ext uri="{BB962C8B-B14F-4D97-AF65-F5344CB8AC3E}">
        <p14:creationId xmlns:p14="http://schemas.microsoft.com/office/powerpoint/2010/main" val="338992430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062577" y="1138682"/>
            <a:ext cx="7213054" cy="5158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p>
            <a:pPr marL="0" lvl="1">
              <a:spcBef>
                <a:spcPts val="700"/>
              </a:spcBef>
            </a:pPr>
            <a:r>
              <a:rPr lang="en-GB" altLang="en-US" sz="1500" i="1" dirty="0">
                <a:solidFill>
                  <a:srgbClr val="3E3F41"/>
                </a:solidFill>
                <a:latin typeface="Comic Sans MS" panose="030F0902030302020204" pitchFamily="66" charset="0"/>
              </a:rPr>
              <a:t>I am going to start by introducing the main character and letting my reader know where the story is set. I need to choose my words carefully so it is clear that it is in a faraway place and a long time ago.</a:t>
            </a:r>
          </a:p>
          <a:p>
            <a:pPr>
              <a:spcBef>
                <a:spcPts val="700"/>
              </a:spcBef>
            </a:pPr>
            <a:r>
              <a:rPr lang="en-GB" altLang="en-US" sz="1500" b="1" dirty="0">
                <a:solidFill>
                  <a:srgbClr val="0070C0"/>
                </a:solidFill>
                <a:latin typeface="Comic Sans MS" panose="030F0902030302020204" pitchFamily="66" charset="0"/>
              </a:rPr>
              <a:t>Long ago, in the ancient city of Baghdad, in the distant and exotic land of Persia, there lived a poor gardener named Ali Nasi. </a:t>
            </a:r>
          </a:p>
          <a:p>
            <a:pPr marL="0" lvl="1">
              <a:spcBef>
                <a:spcPts val="700"/>
              </a:spcBef>
            </a:pPr>
            <a:r>
              <a:rPr lang="en-GB" altLang="en-US" sz="1500" i="1" dirty="0">
                <a:solidFill>
                  <a:srgbClr val="3E3F41"/>
                </a:solidFill>
                <a:latin typeface="Comic Sans MS" panose="030F0902030302020204" pitchFamily="66" charset="0"/>
              </a:rPr>
              <a:t>I want my reader to know that he was poor but that he was also very kind. </a:t>
            </a:r>
          </a:p>
          <a:p>
            <a:pPr>
              <a:spcBef>
                <a:spcPts val="700"/>
              </a:spcBef>
            </a:pPr>
            <a:r>
              <a:rPr lang="en-GB" altLang="en-US" sz="1500" b="1" dirty="0">
                <a:solidFill>
                  <a:srgbClr val="0070C0"/>
                </a:solidFill>
                <a:latin typeface="Comic Sans MS" panose="030F0902030302020204" pitchFamily="66" charset="0"/>
              </a:rPr>
              <a:t>Ali </a:t>
            </a:r>
            <a:r>
              <a:rPr lang="en-GB" altLang="en-US" sz="1500" b="1" strike="sngStrike" dirty="0">
                <a:solidFill>
                  <a:srgbClr val="FF0000"/>
                </a:solidFill>
                <a:latin typeface="Comic Sans MS" panose="030F0902030302020204" pitchFamily="66" charset="0"/>
              </a:rPr>
              <a:t>worked</a:t>
            </a:r>
            <a:r>
              <a:rPr lang="en-GB" altLang="en-US" sz="1500" dirty="0">
                <a:solidFill>
                  <a:srgbClr val="3E3F41"/>
                </a:solidFill>
                <a:latin typeface="Comic Sans MS" panose="030F0902030302020204" pitchFamily="66" charset="0"/>
              </a:rPr>
              <a:t> </a:t>
            </a:r>
            <a:r>
              <a:rPr lang="en-GB" altLang="en-US" sz="1500" i="1" dirty="0">
                <a:solidFill>
                  <a:srgbClr val="3E3F41"/>
                </a:solidFill>
                <a:latin typeface="Comic Sans MS" panose="030F0902030302020204" pitchFamily="66" charset="0"/>
              </a:rPr>
              <a:t>(no, toiled is better)</a:t>
            </a:r>
            <a:r>
              <a:rPr lang="en-GB" altLang="en-US" sz="1500" dirty="0">
                <a:solidFill>
                  <a:srgbClr val="3E3F41"/>
                </a:solidFill>
                <a:latin typeface="Comic Sans MS" panose="030F0902030302020204" pitchFamily="66" charset="0"/>
              </a:rPr>
              <a:t> </a:t>
            </a:r>
            <a:r>
              <a:rPr lang="en-GB" altLang="en-US" sz="1500" b="1" dirty="0">
                <a:solidFill>
                  <a:srgbClr val="0070C0"/>
                </a:solidFill>
                <a:latin typeface="Comic Sans MS" panose="030F0902030302020204" pitchFamily="66" charset="0"/>
              </a:rPr>
              <a:t>every day in the</a:t>
            </a:r>
            <a:r>
              <a:rPr lang="en-GB" altLang="en-US" sz="1500" dirty="0">
                <a:solidFill>
                  <a:srgbClr val="3E3F41"/>
                </a:solidFill>
                <a:latin typeface="Comic Sans MS" panose="030F0902030302020204" pitchFamily="66" charset="0"/>
              </a:rPr>
              <a:t>   </a:t>
            </a:r>
            <a:endParaRPr lang="en-US" altLang="en-US" sz="1500" dirty="0">
              <a:solidFill>
                <a:srgbClr val="3E3F41"/>
              </a:solidFill>
              <a:latin typeface="Comic Sans MS" panose="030F0902030302020204" pitchFamily="66" charset="0"/>
            </a:endParaRPr>
          </a:p>
          <a:p>
            <a:pPr marL="0" lvl="2">
              <a:spcBef>
                <a:spcPts val="700"/>
              </a:spcBef>
            </a:pPr>
            <a:r>
              <a:rPr lang="en-GB" altLang="en-US" sz="1500" i="1" dirty="0">
                <a:solidFill>
                  <a:srgbClr val="3E3F41"/>
                </a:solidFill>
                <a:latin typeface="Comic Sans MS" panose="030F0902030302020204" pitchFamily="66" charset="0"/>
              </a:rPr>
              <a:t>I need to describe the graveyard but I don’t want to use that word. I want my reader to think.</a:t>
            </a:r>
          </a:p>
          <a:p>
            <a:pPr>
              <a:spcBef>
                <a:spcPts val="700"/>
              </a:spcBef>
            </a:pPr>
            <a:r>
              <a:rPr lang="en-GB" altLang="en-US" sz="1500" b="1" dirty="0">
                <a:solidFill>
                  <a:srgbClr val="0070C0"/>
                </a:solidFill>
                <a:latin typeface="Comic Sans MS" panose="030F0902030302020204" pitchFamily="66" charset="0"/>
              </a:rPr>
              <a:t>in the burial ground of the Sultans where he tended the grand graves of all the past kings and princes of Baghdad. </a:t>
            </a:r>
          </a:p>
          <a:p>
            <a:pPr marL="0" lvl="1">
              <a:spcBef>
                <a:spcPts val="700"/>
              </a:spcBef>
            </a:pPr>
            <a:r>
              <a:rPr lang="en-GB" altLang="en-US" sz="1500" i="1" dirty="0">
                <a:solidFill>
                  <a:srgbClr val="3E3F41"/>
                </a:solidFill>
                <a:latin typeface="Comic Sans MS" panose="030F0902030302020204" pitchFamily="66" charset="0"/>
              </a:rPr>
              <a:t>I want to focus now on the day something out of the ordinary happened.</a:t>
            </a:r>
          </a:p>
          <a:p>
            <a:pPr>
              <a:spcBef>
                <a:spcPts val="700"/>
              </a:spcBef>
            </a:pPr>
            <a:r>
              <a:rPr lang="en-GB" altLang="en-US" sz="1500" b="1" dirty="0">
                <a:solidFill>
                  <a:srgbClr val="0070C0"/>
                </a:solidFill>
                <a:latin typeface="Comic Sans MS" panose="030F0902030302020204" pitchFamily="66" charset="0"/>
              </a:rPr>
              <a:t>One day, as every day, Ali passed by an old beggar who sat at the side of the road. </a:t>
            </a:r>
          </a:p>
          <a:p>
            <a:pPr marL="0" lvl="1">
              <a:spcBef>
                <a:spcPts val="700"/>
              </a:spcBef>
            </a:pPr>
            <a:r>
              <a:rPr lang="en-GB" altLang="en-US" sz="1500" i="1" dirty="0">
                <a:solidFill>
                  <a:srgbClr val="3E3F41"/>
                </a:solidFill>
                <a:latin typeface="Comic Sans MS" panose="030F0902030302020204" pitchFamily="66" charset="0"/>
              </a:rPr>
              <a:t>I am going to include a fronted adverbial here because it will fit and it will give my reader information about Ali’s character.</a:t>
            </a:r>
          </a:p>
          <a:p>
            <a:pPr>
              <a:spcBef>
                <a:spcPts val="700"/>
              </a:spcBef>
            </a:pPr>
            <a:r>
              <a:rPr lang="en-GB" altLang="en-US" sz="1500" b="1" dirty="0">
                <a:solidFill>
                  <a:srgbClr val="0070C0"/>
                </a:solidFill>
                <a:latin typeface="Comic Sans MS" panose="030F0902030302020204" pitchFamily="66" charset="0"/>
              </a:rPr>
              <a:t>Although Ali had barely enough money himself, he stopped and gave the old beggar a piece of bread, all Ali could spare to ease the beggar’s hardship.</a:t>
            </a:r>
          </a:p>
          <a:p>
            <a:pPr>
              <a:spcBef>
                <a:spcPts val="500"/>
              </a:spcBef>
            </a:pPr>
            <a:endParaRPr lang="en-GB" altLang="en-US" sz="1400" b="1" dirty="0">
              <a:solidFill>
                <a:srgbClr val="0070C0"/>
              </a:solidFill>
              <a:latin typeface="Comic Sans MS" panose="030F0902030302020204" pitchFamily="66" charset="0"/>
            </a:endParaRP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1163278"/>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19940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07334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090822" y="1138682"/>
            <a:ext cx="7213054" cy="455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p>
            <a:pPr marL="0" lvl="1">
              <a:spcBef>
                <a:spcPts val="1000"/>
              </a:spcBef>
            </a:pPr>
            <a:r>
              <a:rPr lang="en-GB" altLang="en-US" sz="1500" i="1" dirty="0">
                <a:solidFill>
                  <a:srgbClr val="3E3F41"/>
                </a:solidFill>
                <a:latin typeface="Comic Sans MS" panose="030F0902030302020204" pitchFamily="66" charset="0"/>
              </a:rPr>
              <a:t>Now I want to convey an event which happens unexpectedly. Is there anything on the working wall – ah, yes…</a:t>
            </a:r>
          </a:p>
          <a:p>
            <a:pPr marL="0" lvl="1">
              <a:spcBef>
                <a:spcPts val="1000"/>
              </a:spcBef>
            </a:pPr>
            <a:r>
              <a:rPr lang="en-GB" altLang="en-US" sz="1500" b="1" dirty="0">
                <a:solidFill>
                  <a:srgbClr val="0070C0"/>
                </a:solidFill>
                <a:latin typeface="Comic Sans MS" panose="030F0902030302020204" pitchFamily="66" charset="0"/>
              </a:rPr>
              <a:t>Suddenly,</a:t>
            </a:r>
            <a:r>
              <a:rPr lang="en-GB" altLang="en-US" sz="1500" dirty="0">
                <a:solidFill>
                  <a:srgbClr val="3E3F41"/>
                </a:solidFill>
                <a:latin typeface="Comic Sans MS" panose="030F0902030302020204" pitchFamily="66" charset="0"/>
              </a:rPr>
              <a:t> </a:t>
            </a:r>
            <a:r>
              <a:rPr lang="en-GB" altLang="en-US" sz="1500" i="1" dirty="0">
                <a:solidFill>
                  <a:srgbClr val="3E3F41"/>
                </a:solidFill>
                <a:latin typeface="Comic Sans MS" panose="030F0902030302020204" pitchFamily="66" charset="0"/>
              </a:rPr>
              <a:t>(remembering the comma)</a:t>
            </a:r>
            <a:r>
              <a:rPr lang="en-GB" altLang="en-US" sz="1500" dirty="0">
                <a:solidFill>
                  <a:srgbClr val="3E3F41"/>
                </a:solidFill>
                <a:latin typeface="Comic Sans MS" panose="030F0902030302020204" pitchFamily="66" charset="0"/>
              </a:rPr>
              <a:t> </a:t>
            </a:r>
            <a:r>
              <a:rPr lang="en-GB" altLang="en-US" sz="1500" b="1" dirty="0">
                <a:solidFill>
                  <a:srgbClr val="0070C0"/>
                </a:solidFill>
                <a:latin typeface="Comic Sans MS" panose="030F0902030302020204" pitchFamily="66" charset="0"/>
              </a:rPr>
              <a:t>he heard the sound of horses’ hooves thundering towards him.</a:t>
            </a:r>
          </a:p>
          <a:p>
            <a:pPr marL="0" lvl="1">
              <a:spcBef>
                <a:spcPts val="1000"/>
              </a:spcBef>
            </a:pPr>
            <a:r>
              <a:rPr lang="en-GB" altLang="en-US" sz="1500" i="1" dirty="0">
                <a:solidFill>
                  <a:srgbClr val="3E3F41"/>
                </a:solidFill>
                <a:latin typeface="Comic Sans MS" panose="030F0902030302020204" pitchFamily="66" charset="0"/>
              </a:rPr>
              <a:t>Now, I need to show what had happened before to make him worried so I am going to choose the perfect tense.</a:t>
            </a:r>
          </a:p>
          <a:p>
            <a:pPr marL="0" lvl="1">
              <a:spcBef>
                <a:spcPts val="1000"/>
              </a:spcBef>
            </a:pPr>
            <a:r>
              <a:rPr lang="en-GB" altLang="en-US" sz="1500" b="1" dirty="0">
                <a:solidFill>
                  <a:srgbClr val="0070C0"/>
                </a:solidFill>
                <a:latin typeface="Comic Sans MS" panose="030F0902030302020204" pitchFamily="66" charset="0"/>
              </a:rPr>
              <a:t>Ali had heard that there were dangerous robbers in the area and he had made a plan to keep safe by planting a leafy shrub in front of the grandest gravestone. He wriggled between the leaves and hid behind it.</a:t>
            </a:r>
          </a:p>
          <a:p>
            <a:pPr marL="0" lvl="1">
              <a:spcBef>
                <a:spcPts val="1000"/>
              </a:spcBef>
            </a:pPr>
            <a:r>
              <a:rPr lang="en-GB" altLang="en-US" sz="1500" i="1" dirty="0">
                <a:solidFill>
                  <a:srgbClr val="3E3F41"/>
                </a:solidFill>
                <a:latin typeface="Comic Sans MS" panose="030F0902030302020204" pitchFamily="66" charset="0"/>
              </a:rPr>
              <a:t>What does he see and hear now? Ah – the password.</a:t>
            </a:r>
          </a:p>
          <a:p>
            <a:pPr marL="0" lvl="1">
              <a:spcBef>
                <a:spcPts val="1000"/>
              </a:spcBef>
            </a:pPr>
            <a:r>
              <a:rPr lang="en-GB" altLang="en-US" sz="1500" b="1" dirty="0">
                <a:solidFill>
                  <a:srgbClr val="0070C0"/>
                </a:solidFill>
                <a:latin typeface="Comic Sans MS" panose="030F0902030302020204" pitchFamily="66" charset="0"/>
              </a:rPr>
              <a:t>The voice of the Chief Robber rang out between the gravestones, “Open pumpkin!”</a:t>
            </a:r>
          </a:p>
          <a:p>
            <a:pPr marL="0" lvl="1">
              <a:spcBef>
                <a:spcPts val="1000"/>
              </a:spcBef>
            </a:pPr>
            <a:r>
              <a:rPr lang="en-GB" altLang="en-US" sz="1500" i="1" dirty="0">
                <a:solidFill>
                  <a:srgbClr val="3E3F41"/>
                </a:solidFill>
                <a:latin typeface="Comic Sans MS" panose="030F0902030302020204" pitchFamily="66" charset="0"/>
              </a:rPr>
              <a:t>How does Ali feel right at this moment and what will he do next? I don’t want to make it too easy by saying ‘He was shocked’</a:t>
            </a:r>
          </a:p>
          <a:p>
            <a:pPr marL="0" lvl="1">
              <a:spcBef>
                <a:spcPts val="1000"/>
              </a:spcBef>
            </a:pPr>
            <a:r>
              <a:rPr lang="en-GB" altLang="en-US" sz="1500" b="1" dirty="0">
                <a:solidFill>
                  <a:srgbClr val="0070C0"/>
                </a:solidFill>
                <a:latin typeface="Comic Sans MS" panose="030F0902030302020204" pitchFamily="66" charset="0"/>
              </a:rPr>
              <a:t>Open mouthed, Ali stared as a gravestone began to move, revealing a dark tunnel behind it.</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1163278"/>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19940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58729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225733" y="917526"/>
            <a:ext cx="7054170" cy="5434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p>
            <a:pPr marL="0" lvl="1">
              <a:spcBef>
                <a:spcPts val="800"/>
              </a:spcBef>
            </a:pPr>
            <a:r>
              <a:rPr lang="en-GB" altLang="en-US" sz="1400" i="1" dirty="0">
                <a:solidFill>
                  <a:srgbClr val="3E3F41"/>
                </a:solidFill>
                <a:latin typeface="Comic Sans MS" panose="030F0902030302020204" pitchFamily="66" charset="0"/>
              </a:rPr>
              <a:t>Let’s read this aloud altogether to make sure it is working.</a:t>
            </a:r>
          </a:p>
          <a:p>
            <a:pPr marL="0" lvl="1">
              <a:spcBef>
                <a:spcPts val="800"/>
              </a:spcBef>
            </a:pPr>
            <a:r>
              <a:rPr lang="en-GB" altLang="en-US" sz="1400" i="1" dirty="0">
                <a:solidFill>
                  <a:srgbClr val="3E3F41"/>
                </a:solidFill>
                <a:latin typeface="Comic Sans MS" panose="030F0902030302020204" pitchFamily="66" charset="0"/>
              </a:rPr>
              <a:t>Talk to your partner – is there anything here that you would change or improve before we move on?</a:t>
            </a:r>
          </a:p>
          <a:p>
            <a:pPr marL="0" lvl="1">
              <a:spcBef>
                <a:spcPts val="800"/>
              </a:spcBef>
            </a:pPr>
            <a:r>
              <a:rPr lang="en-GB" altLang="en-US" sz="1400" i="1" dirty="0">
                <a:solidFill>
                  <a:srgbClr val="3E3F41"/>
                </a:solidFill>
                <a:latin typeface="Comic Sans MS" panose="030F0902030302020204" pitchFamily="66" charset="0"/>
              </a:rPr>
              <a:t>I need to make sure that I set the scene for what is going to happen next.</a:t>
            </a:r>
          </a:p>
          <a:p>
            <a:pPr marL="0" lvl="1">
              <a:spcBef>
                <a:spcPts val="800"/>
              </a:spcBef>
            </a:pPr>
            <a:r>
              <a:rPr lang="en-GB" altLang="en-US" sz="1400" b="1" dirty="0">
                <a:solidFill>
                  <a:srgbClr val="0070C0"/>
                </a:solidFill>
                <a:latin typeface="Comic Sans MS" panose="030F0902030302020204" pitchFamily="66" charset="0"/>
              </a:rPr>
              <a:t>Long ago, in the ancient city of Baghdad, in the distant and exotic land of Persia, there lived a poor gardener named Ali Nasi. Ali toiled every day in the burial ground of the Sultans where he tended the grand graves of all the past kings and princes of Baghdad. </a:t>
            </a:r>
          </a:p>
          <a:p>
            <a:pPr marL="0" lvl="1">
              <a:spcBef>
                <a:spcPts val="800"/>
              </a:spcBef>
            </a:pPr>
            <a:r>
              <a:rPr lang="en-GB" altLang="en-US" sz="1400" b="1" dirty="0">
                <a:solidFill>
                  <a:srgbClr val="0070C0"/>
                </a:solidFill>
                <a:latin typeface="Comic Sans MS" panose="030F0902030302020204" pitchFamily="66" charset="0"/>
              </a:rPr>
              <a:t>One day, as every day, Ali passed by an old beggar who sat at the side of the road. </a:t>
            </a:r>
          </a:p>
          <a:p>
            <a:pPr marL="0" lvl="1">
              <a:spcBef>
                <a:spcPts val="800"/>
              </a:spcBef>
            </a:pPr>
            <a:r>
              <a:rPr lang="en-GB" altLang="en-US" sz="1400" b="1" dirty="0">
                <a:solidFill>
                  <a:srgbClr val="0070C0"/>
                </a:solidFill>
                <a:latin typeface="Comic Sans MS" panose="030F0902030302020204" pitchFamily="66" charset="0"/>
              </a:rPr>
              <a:t>Although Ali had barely enough money himself, he stopped and gave the old beggar a piece of bread, all Ali could spare to ease the beggar’s hardship.</a:t>
            </a:r>
          </a:p>
          <a:p>
            <a:pPr marL="0" lvl="1">
              <a:spcBef>
                <a:spcPts val="800"/>
              </a:spcBef>
            </a:pPr>
            <a:r>
              <a:rPr lang="en-GB" altLang="en-US" sz="1400" b="1" dirty="0">
                <a:solidFill>
                  <a:srgbClr val="0070C0"/>
                </a:solidFill>
                <a:latin typeface="Comic Sans MS" panose="030F0902030302020204" pitchFamily="66" charset="0"/>
              </a:rPr>
              <a:t>Suddenly, he heard the sound of horses’ hooves thundering towards him.</a:t>
            </a:r>
          </a:p>
          <a:p>
            <a:pPr marL="0" lvl="1">
              <a:spcBef>
                <a:spcPts val="800"/>
              </a:spcBef>
            </a:pPr>
            <a:r>
              <a:rPr lang="en-GB" altLang="en-US" sz="1400" b="1" dirty="0">
                <a:solidFill>
                  <a:srgbClr val="0070C0"/>
                </a:solidFill>
                <a:latin typeface="Comic Sans MS" panose="030F0902030302020204" pitchFamily="66" charset="0"/>
              </a:rPr>
              <a:t>Ali had heard that there were dangerous robbers in the area and he had made a plan to keep safe by planting a leafy shrub in front of the grandest gravestone. He wriggled into the greenery and hid himself. He could just catch a glimpse of the robbers through the leaves.</a:t>
            </a:r>
          </a:p>
          <a:p>
            <a:pPr marL="0" lvl="1">
              <a:spcBef>
                <a:spcPts val="800"/>
              </a:spcBef>
            </a:pPr>
            <a:r>
              <a:rPr lang="en-GB" altLang="en-US" sz="1400" b="1" dirty="0">
                <a:solidFill>
                  <a:srgbClr val="0070C0"/>
                </a:solidFill>
                <a:latin typeface="Comic Sans MS" panose="030F0902030302020204" pitchFamily="66" charset="0"/>
              </a:rPr>
              <a:t>The voice of the Chief Robber rang out between the gravestones, “Open pumpkin!”</a:t>
            </a:r>
          </a:p>
          <a:p>
            <a:pPr marL="0" lvl="1">
              <a:spcBef>
                <a:spcPts val="800"/>
              </a:spcBef>
            </a:pPr>
            <a:r>
              <a:rPr lang="en-GB" altLang="en-US" sz="1400" b="1" dirty="0">
                <a:solidFill>
                  <a:srgbClr val="0070C0"/>
                </a:solidFill>
                <a:latin typeface="Comic Sans MS" panose="030F0902030302020204" pitchFamily="66" charset="0"/>
              </a:rPr>
              <a:t>Open mouthed, Ali stared as a gravestone began to move, revealing a dark tunnel behind it.</a:t>
            </a:r>
          </a:p>
          <a:p>
            <a:pPr marL="0" lvl="1">
              <a:spcBef>
                <a:spcPts val="1000"/>
              </a:spcBef>
            </a:pPr>
            <a:endParaRPr lang="en-GB" altLang="en-US" sz="1500" dirty="0">
              <a:solidFill>
                <a:srgbClr val="3E3F41"/>
              </a:solidFill>
              <a:latin typeface="Comic Sans MS" panose="030F0902030302020204" pitchFamily="66" charset="0"/>
            </a:endParaRP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05573"/>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1161163"/>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1991932"/>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588387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293139" y="1199178"/>
            <a:ext cx="6651242" cy="115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500" i="1" dirty="0">
                <a:solidFill>
                  <a:srgbClr val="3E3F41"/>
                </a:solidFill>
                <a:latin typeface="Comic Sans MS" panose="030F0902030302020204" pitchFamily="66" charset="0"/>
              </a:rPr>
              <a:t>Now, I need your help.</a:t>
            </a:r>
          </a:p>
          <a:p>
            <a:pPr>
              <a:spcBef>
                <a:spcPts val="700"/>
              </a:spcBef>
            </a:pPr>
            <a:r>
              <a:rPr lang="en-GB" altLang="en-US" sz="1500" i="1" dirty="0">
                <a:solidFill>
                  <a:srgbClr val="3E3F41"/>
                </a:solidFill>
                <a:latin typeface="Comic Sans MS" panose="030F0902030302020204" pitchFamily="66" charset="0"/>
              </a:rPr>
              <a:t>With your partner, decide what we will write to show what happened next. We will focus on Ali Nasi’s actions. Talk to your partner about what he might do next. </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scribing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1161163"/>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1991932"/>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9">
            <a:extLst>
              <a:ext uri="{FF2B5EF4-FFF2-40B4-BE49-F238E27FC236}">
                <a16:creationId xmlns:a16="http://schemas.microsoft.com/office/drawing/2014/main" id="{778B5381-D8B2-F84A-A161-D64A5B21E0DA}"/>
              </a:ext>
            </a:extLst>
          </p:cNvPr>
          <p:cNvSpPr>
            <a:spLocks noChangeArrowheads="1"/>
          </p:cNvSpPr>
          <p:nvPr/>
        </p:nvSpPr>
        <p:spPr bwMode="auto">
          <a:xfrm>
            <a:off x="4293139" y="2391058"/>
            <a:ext cx="6682366" cy="2936573"/>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nSpc>
                <a:spcPct val="115000"/>
              </a:lnSpc>
              <a:spcBef>
                <a:spcPct val="30000"/>
              </a:spcBef>
            </a:pPr>
            <a:r>
              <a:rPr lang="en-GB" altLang="en-US" sz="1500" b="1" dirty="0">
                <a:solidFill>
                  <a:srgbClr val="0070C0"/>
                </a:solidFill>
              </a:rPr>
              <a:t>Crouched behind the leaves of the shrub, Ali did not move a muscle. He waited, listening intently for any sounds that would tell him the robbers were coming back.</a:t>
            </a:r>
          </a:p>
          <a:p>
            <a:pPr>
              <a:lnSpc>
                <a:spcPct val="115000"/>
              </a:lnSpc>
              <a:spcBef>
                <a:spcPct val="30000"/>
              </a:spcBef>
            </a:pPr>
            <a:r>
              <a:rPr lang="en-GB" altLang="en-US" sz="1500" b="1" dirty="0">
                <a:solidFill>
                  <a:srgbClr val="0070C0"/>
                </a:solidFill>
              </a:rPr>
              <a:t>A loud scraping noise told him that they were on their way and the Chief Robber’s raucous voice rang out once more, “Close, pumpkin!”</a:t>
            </a:r>
          </a:p>
          <a:p>
            <a:pPr>
              <a:lnSpc>
                <a:spcPct val="115000"/>
              </a:lnSpc>
              <a:spcBef>
                <a:spcPct val="30000"/>
              </a:spcBef>
            </a:pPr>
            <a:r>
              <a:rPr lang="en-GB" altLang="en-US" sz="1500" b="1" dirty="0">
                <a:solidFill>
                  <a:srgbClr val="0070C0"/>
                </a:solidFill>
              </a:rPr>
              <a:t>The entire company of thieves thundered away as quickly as they had arrived. Ali edged his way out from his hiding place and stood in front of the gravestone.</a:t>
            </a:r>
          </a:p>
          <a:p>
            <a:pPr>
              <a:lnSpc>
                <a:spcPct val="115000"/>
              </a:lnSpc>
              <a:spcBef>
                <a:spcPct val="30000"/>
              </a:spcBef>
            </a:pPr>
            <a:r>
              <a:rPr lang="en-GB" altLang="en-US" sz="1500" b="1" dirty="0">
                <a:solidFill>
                  <a:srgbClr val="0070C0"/>
                </a:solidFill>
              </a:rPr>
              <a:t> “Open, pumpkin!” he called, and to his amazement, the gravestone opened once again.</a:t>
            </a:r>
          </a:p>
        </p:txBody>
      </p:sp>
      <p:sp>
        <p:nvSpPr>
          <p:cNvPr id="23" name="Text Box 9">
            <a:extLst>
              <a:ext uri="{FF2B5EF4-FFF2-40B4-BE49-F238E27FC236}">
                <a16:creationId xmlns:a16="http://schemas.microsoft.com/office/drawing/2014/main" id="{372F73E7-BF4F-6C46-A312-22DBE02B35C8}"/>
              </a:ext>
            </a:extLst>
          </p:cNvPr>
          <p:cNvSpPr txBox="1">
            <a:spLocks noChangeArrowheads="1"/>
          </p:cNvSpPr>
          <p:nvPr/>
        </p:nvSpPr>
        <p:spPr bwMode="auto">
          <a:xfrm>
            <a:off x="4293139" y="5473026"/>
            <a:ext cx="6950344" cy="62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500" i="1" dirty="0">
                <a:solidFill>
                  <a:srgbClr val="3E3F41"/>
                </a:solidFill>
                <a:latin typeface="Comic Sans MS" panose="030F0902030302020204" pitchFamily="66" charset="0"/>
              </a:rPr>
              <a:t>So we have got Ali Nasi to the point where he needs to make a decision. What will he do? Talk to your partner about what might happen next.</a:t>
            </a:r>
          </a:p>
        </p:txBody>
      </p:sp>
    </p:spTree>
    <p:extLst>
      <p:ext uri="{BB962C8B-B14F-4D97-AF65-F5344CB8AC3E}">
        <p14:creationId xmlns:p14="http://schemas.microsoft.com/office/powerpoint/2010/main" val="64655008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324262" y="1257282"/>
            <a:ext cx="6820729" cy="4844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200"/>
              </a:spcBef>
              <a:buClr>
                <a:srgbClr val="0070C0"/>
              </a:buClr>
            </a:pPr>
            <a:r>
              <a:rPr lang="en-GB" altLang="en-US" b="1" dirty="0">
                <a:solidFill>
                  <a:srgbClr val="3E3F41"/>
                </a:solidFill>
                <a:latin typeface="Comic Sans MS" panose="030F0902030302020204" pitchFamily="66" charset="0"/>
              </a:rPr>
              <a:t>Now I want you to work with your partner to:</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Try out words, sentences and paragraphs on whiteboards</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or in writing journals.</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Refer back to your plan and use what you think will work, but change anything you feel needs improving.</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Use the working wall, writing journals, timeline, dictionaries,  thesauruses, etc.</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Join with another pair to try things out if you wish.</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Read aloud to an audience which may be your partner, another group or the whole class.</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Give and receive positive feedback and make suggestions for improvement.</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I will come round and talk to you as you are working.</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Supported writing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1163278"/>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19940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08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324262" y="1130620"/>
            <a:ext cx="6232159" cy="680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600" dirty="0">
                <a:solidFill>
                  <a:srgbClr val="3E3F41"/>
                </a:solidFill>
                <a:latin typeface="Comic Sans MS" panose="030F0902030302020204" pitchFamily="66" charset="0"/>
              </a:rPr>
              <a:t>Now I want you to work </a:t>
            </a:r>
            <a:r>
              <a:rPr lang="en-GB" altLang="en-US" sz="1600" b="1" dirty="0">
                <a:solidFill>
                  <a:srgbClr val="3E3F41"/>
                </a:solidFill>
                <a:latin typeface="Comic Sans MS" panose="030F0902030302020204" pitchFamily="66" charset="0"/>
              </a:rPr>
              <a:t>independently</a:t>
            </a:r>
            <a:r>
              <a:rPr lang="en-GB" altLang="en-US" sz="1600" dirty="0">
                <a:solidFill>
                  <a:srgbClr val="3E3F41"/>
                </a:solidFill>
                <a:latin typeface="Comic Sans MS" panose="030F0902030302020204" pitchFamily="66" charset="0"/>
              </a:rPr>
              <a:t> to:</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Look at the features list and the agreed success criteria to select what you would like to include.</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Refer to your plan to keep you on the right track. </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Look at the examples we have already and see if there is anything you would like to use.</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Try out words, sentences and paragraphs on whiteboards or in writing journals.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Use the working wall, writing journals, timeline, dictionaries,  thesauruses, etc.</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Read aloud to an audience which may be your partner, another group or the whole class.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Ask your partner to assess the writing against the agreed success criteria and tell you how effective it is..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Indicate on your writing where you feel they have met certain criteria.</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Independent writing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1166245"/>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1997014"/>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89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7FDF674-C3E0-BF49-8518-D1BE645B5BAB}"/>
              </a:ext>
            </a:extLst>
          </p:cNvPr>
          <p:cNvGrpSpPr/>
          <p:nvPr/>
        </p:nvGrpSpPr>
        <p:grpSpPr>
          <a:xfrm>
            <a:off x="1384366" y="2133600"/>
            <a:ext cx="9428177" cy="2881313"/>
            <a:chOff x="1393793" y="2133600"/>
            <a:chExt cx="9428177" cy="2881313"/>
          </a:xfrm>
        </p:grpSpPr>
        <p:sp>
          <p:nvSpPr>
            <p:cNvPr id="10" name="Rectangle 9">
              <a:extLst>
                <a:ext uri="{FF2B5EF4-FFF2-40B4-BE49-F238E27FC236}">
                  <a16:creationId xmlns:a16="http://schemas.microsoft.com/office/drawing/2014/main" id="{6A4DEC9C-06E1-7A4D-9515-B948DA14EF50}"/>
                </a:ext>
              </a:extLst>
            </p:cNvPr>
            <p:cNvSpPr/>
            <p:nvPr/>
          </p:nvSpPr>
          <p:spPr>
            <a:xfrm>
              <a:off x="1393793" y="2133600"/>
              <a:ext cx="9428177"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3" name="Picture 13">
              <a:extLst>
                <a:ext uri="{FF2B5EF4-FFF2-40B4-BE49-F238E27FC236}">
                  <a16:creationId xmlns:a16="http://schemas.microsoft.com/office/drawing/2014/main" id="{D8621EF0-36AA-1748-A420-0C4395BD783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573351" y="2195714"/>
              <a:ext cx="3040426" cy="2737235"/>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14" name="Picture 17">
              <a:extLst>
                <a:ext uri="{FF2B5EF4-FFF2-40B4-BE49-F238E27FC236}">
                  <a16:creationId xmlns:a16="http://schemas.microsoft.com/office/drawing/2014/main" id="{96386331-CBB8-F949-8DB3-1A3BDDB4238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54585" y="2195714"/>
              <a:ext cx="3047027" cy="273723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5" name="Picture 25">
              <a:extLst>
                <a:ext uri="{FF2B5EF4-FFF2-40B4-BE49-F238E27FC236}">
                  <a16:creationId xmlns:a16="http://schemas.microsoft.com/office/drawing/2014/main" id="{EC4D49BF-93DC-0C40-8F66-D4548CC2BBD3}"/>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685516" y="2195713"/>
              <a:ext cx="3047027" cy="273723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6" descr="Rock, Large, Landscape, Peak, Climb, Nature, 3D, Render">
              <a:extLst>
                <a:ext uri="{FF2B5EF4-FFF2-40B4-BE49-F238E27FC236}">
                  <a16:creationId xmlns:a16="http://schemas.microsoft.com/office/drawing/2014/main" id="{25B8079B-DC06-D747-B4C7-15142352C15D}"/>
                </a:ext>
              </a:extLst>
            </p:cNvPr>
            <p:cNvPicPr>
              <a:picLocks noChangeAspect="1" noChangeArrowheads="1"/>
            </p:cNvPicPr>
            <p:nvPr/>
          </p:nvPicPr>
          <p:blipFill>
            <a:blip r:embed="rId5" cstate="screen">
              <a:lum bright="48000"/>
              <a:extLst>
                <a:ext uri="{28A0092B-C50C-407E-A947-70E740481C1C}">
                  <a14:useLocalDpi xmlns:a14="http://schemas.microsoft.com/office/drawing/2010/main"/>
                </a:ext>
              </a:extLst>
            </a:blip>
            <a:srcRect/>
            <a:stretch>
              <a:fillRect/>
            </a:stretch>
          </p:blipFill>
          <p:spPr bwMode="auto">
            <a:xfrm>
              <a:off x="9529403" y="2676797"/>
              <a:ext cx="883577" cy="885118"/>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Tale of the 1001 Arabian nights</a:t>
            </a:r>
          </a:p>
          <a:p>
            <a:pPr marL="0" indent="0" algn="ctr">
              <a:lnSpc>
                <a:spcPct val="100000"/>
              </a:lnSpc>
              <a:spcBef>
                <a:spcPts val="600"/>
              </a:spcBef>
              <a:buNone/>
            </a:pPr>
            <a:r>
              <a:rPr lang="en-GB" dirty="0">
                <a:solidFill>
                  <a:schemeClr val="bg1"/>
                </a:solidFill>
                <a:latin typeface="Comic Sans MS" panose="030F0702030302020204" pitchFamily="66" charset="0"/>
              </a:rPr>
              <a:t>Narrative</a:t>
            </a: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97FE83F3-F48D-F24F-B6B2-CD644655B89D}"/>
              </a:ext>
            </a:extLst>
          </p:cNvPr>
          <p:cNvSpPr>
            <a:spLocks noChangeArrowheads="1"/>
          </p:cNvSpPr>
          <p:nvPr/>
        </p:nvSpPr>
        <p:spPr bwMode="auto">
          <a:xfrm>
            <a:off x="4685985" y="1476407"/>
            <a:ext cx="6340439" cy="39051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a:spcBef>
                <a:spcPts val="1500"/>
              </a:spcBef>
              <a:buClr>
                <a:srgbClr val="000000"/>
              </a:buClr>
              <a:buNone/>
            </a:pPr>
            <a:r>
              <a:rPr lang="en-GB" altLang="en-US" sz="1700" dirty="0">
                <a:solidFill>
                  <a:srgbClr val="414042"/>
                </a:solidFill>
                <a:ea typeface="Microsoft YaHei" panose="020B0503020204020204" pitchFamily="34" charset="-122"/>
              </a:rPr>
              <a:t>This unit of work is based on the exciting stories from the area of the world surrounding the Arabian Sea and gathered over many hundreds of years. You might be familiar with some of them such as </a:t>
            </a:r>
            <a:r>
              <a:rPr lang="en-GB" altLang="en-US" sz="1700" i="1" dirty="0">
                <a:solidFill>
                  <a:srgbClr val="414042"/>
                </a:solidFill>
                <a:ea typeface="Microsoft YaHei" panose="020B0503020204020204" pitchFamily="34" charset="-122"/>
              </a:rPr>
              <a:t>Aladdin and his Magic Lamp </a:t>
            </a:r>
            <a:r>
              <a:rPr lang="en-GB" altLang="en-US" sz="1700" dirty="0">
                <a:solidFill>
                  <a:srgbClr val="414042"/>
                </a:solidFill>
                <a:ea typeface="Microsoft YaHei" panose="020B0503020204020204" pitchFamily="34" charset="-122"/>
              </a:rPr>
              <a:t>and</a:t>
            </a:r>
            <a:r>
              <a:rPr lang="en-GB" altLang="en-US" sz="1700" i="1" dirty="0">
                <a:solidFill>
                  <a:srgbClr val="414042"/>
                </a:solidFill>
                <a:ea typeface="Microsoft YaHei" panose="020B0503020204020204" pitchFamily="34" charset="-122"/>
              </a:rPr>
              <a:t> The Journeys of Sinbad the Sailor</a:t>
            </a:r>
            <a:r>
              <a:rPr lang="en-GB" altLang="en-US" sz="1700" dirty="0">
                <a:solidFill>
                  <a:srgbClr val="414042"/>
                </a:solidFill>
                <a:ea typeface="Microsoft YaHei" panose="020B0503020204020204" pitchFamily="34" charset="-122"/>
              </a:rPr>
              <a:t>.</a:t>
            </a:r>
          </a:p>
          <a:p>
            <a:pPr>
              <a:spcBef>
                <a:spcPts val="1500"/>
              </a:spcBef>
              <a:buClr>
                <a:srgbClr val="000000"/>
              </a:buClr>
              <a:buNone/>
            </a:pPr>
            <a:r>
              <a:rPr lang="en-GB" altLang="en-US" sz="1700" dirty="0">
                <a:solidFill>
                  <a:srgbClr val="414042"/>
                </a:solidFill>
                <a:ea typeface="Microsoft YaHei" panose="020B0503020204020204" pitchFamily="34" charset="-122"/>
              </a:rPr>
              <a:t>You will read extracts from versions of three of these stories. You will explore the characters and plot, considering how these are revealed, and you will consider how the author communicates settings through description. </a:t>
            </a:r>
          </a:p>
          <a:p>
            <a:pPr>
              <a:spcBef>
                <a:spcPts val="1500"/>
              </a:spcBef>
              <a:buClr>
                <a:srgbClr val="000000"/>
              </a:buClr>
              <a:buNone/>
            </a:pPr>
            <a:r>
              <a:rPr lang="en-GB" altLang="en-US" sz="1700" dirty="0">
                <a:solidFill>
                  <a:srgbClr val="414042"/>
                </a:solidFill>
                <a:ea typeface="Microsoft YaHei" panose="020B0503020204020204" pitchFamily="34" charset="-122"/>
              </a:rPr>
              <a:t>You will write diary entries, summaries and reports and you will also write your own version of a similar narrative, drawing upon what you have read. </a:t>
            </a:r>
          </a:p>
        </p:txBody>
      </p:sp>
      <p:sp>
        <p:nvSpPr>
          <p:cNvPr id="22" name="Subtitle 2">
            <a:extLst>
              <a:ext uri="{FF2B5EF4-FFF2-40B4-BE49-F238E27FC236}">
                <a16:creationId xmlns:a16="http://schemas.microsoft.com/office/drawing/2014/main" id="{E45B0BE4-0763-FC4D-B79B-C21C5CE42B91}"/>
              </a:ext>
            </a:extLst>
          </p:cNvPr>
          <p:cNvSpPr txBox="1">
            <a:spLocks/>
          </p:cNvSpPr>
          <p:nvPr/>
        </p:nvSpPr>
        <p:spPr>
          <a:xfrm>
            <a:off x="0" y="55407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Tale of the 1001 Arabian Nights</a:t>
            </a:r>
            <a:endParaRPr lang="en-US" sz="2500" b="1" dirty="0">
              <a:solidFill>
                <a:srgbClr val="0070C0"/>
              </a:solidFill>
              <a:latin typeface="Comic Sans MS" panose="030F0902030302020204" pitchFamily="66" charset="0"/>
              <a:cs typeface="Arial" panose="020B0604020202020204" pitchFamily="34" charset="0"/>
            </a:endParaRPr>
          </a:p>
        </p:txBody>
      </p:sp>
      <p:pic>
        <p:nvPicPr>
          <p:cNvPr id="7" name="Picture 13">
            <a:extLst>
              <a:ext uri="{FF2B5EF4-FFF2-40B4-BE49-F238E27FC236}">
                <a16:creationId xmlns:a16="http://schemas.microsoft.com/office/drawing/2014/main" id="{B370CC2E-3CA1-C345-8AD8-E5034FDC76F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65576" y="1340665"/>
            <a:ext cx="2974975" cy="3905186"/>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21" name="Rectangle 4">
            <a:extLst>
              <a:ext uri="{FF2B5EF4-FFF2-40B4-BE49-F238E27FC236}">
                <a16:creationId xmlns:a16="http://schemas.microsoft.com/office/drawing/2014/main" id="{B600A425-9404-6E45-A6D0-061245B37AB9}"/>
              </a:ext>
            </a:extLst>
          </p:cNvPr>
          <p:cNvSpPr>
            <a:spLocks noChangeArrowheads="1"/>
          </p:cNvSpPr>
          <p:nvPr/>
        </p:nvSpPr>
        <p:spPr bwMode="auto">
          <a:xfrm>
            <a:off x="612732" y="5712157"/>
            <a:ext cx="10511664" cy="609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 pos="50673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 pos="50673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 pos="50673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9pPr>
          </a:lstStyle>
          <a:p>
            <a:pPr>
              <a:spcBef>
                <a:spcPct val="0"/>
              </a:spcBef>
              <a:buClr>
                <a:srgbClr val="000000"/>
              </a:buClr>
              <a:buNone/>
            </a:pPr>
            <a:r>
              <a:rPr lang="en-GB" altLang="en-US" sz="1100" b="1" dirty="0">
                <a:solidFill>
                  <a:srgbClr val="0070C0"/>
                </a:solidFill>
                <a:latin typeface="Arial" panose="020B0604020202020204" pitchFamily="34" charset="0"/>
                <a:ea typeface="Microsoft YaHei" panose="020B0503020204020204" pitchFamily="34" charset="-122"/>
              </a:rPr>
              <a:t>Curriculum links:</a:t>
            </a:r>
            <a:br>
              <a:rPr lang="en-GB" altLang="en-US" sz="1100" b="1" dirty="0">
                <a:solidFill>
                  <a:srgbClr val="0070C0"/>
                </a:solidFill>
                <a:latin typeface="Arial" panose="020B0604020202020204" pitchFamily="34" charset="0"/>
                <a:ea typeface="Microsoft YaHei" panose="020B0503020204020204" pitchFamily="34" charset="-122"/>
              </a:rPr>
            </a:br>
            <a:r>
              <a:rPr lang="en-GB" altLang="en-US" sz="1100" b="1" dirty="0">
                <a:solidFill>
                  <a:srgbClr val="0070C0"/>
                </a:solidFill>
                <a:latin typeface="Arial" panose="020B0604020202020204" pitchFamily="34" charset="0"/>
                <a:ea typeface="Microsoft YaHei" panose="020B0503020204020204" pitchFamily="34" charset="-122"/>
              </a:rPr>
              <a:t>History: </a:t>
            </a:r>
            <a:r>
              <a:rPr lang="en-GB" altLang="en-US" sz="1100" dirty="0">
                <a:solidFill>
                  <a:srgbClr val="0070C0"/>
                </a:solidFill>
                <a:latin typeface="Arial" panose="020B0604020202020204" pitchFamily="34" charset="0"/>
                <a:ea typeface="Microsoft YaHei" panose="020B0503020204020204" pitchFamily="34" charset="-122"/>
              </a:rPr>
              <a:t>a non-European society that provides contrasts with British history – early Islamic civilization, including a study of Baghdad c. AD 900; </a:t>
            </a:r>
          </a:p>
          <a:p>
            <a:pPr>
              <a:spcBef>
                <a:spcPct val="0"/>
              </a:spcBef>
              <a:buClr>
                <a:srgbClr val="000000"/>
              </a:buClr>
              <a:buNone/>
            </a:pPr>
            <a:r>
              <a:rPr lang="en-GB" altLang="en-US" sz="1100" b="1" dirty="0">
                <a:solidFill>
                  <a:srgbClr val="0070C0"/>
                </a:solidFill>
                <a:latin typeface="Arial" panose="020B0604020202020204" pitchFamily="34" charset="0"/>
                <a:ea typeface="Microsoft YaHei" panose="020B0503020204020204" pitchFamily="34" charset="-122"/>
              </a:rPr>
              <a:t>Geography: </a:t>
            </a:r>
            <a:r>
              <a:rPr lang="en-GB" altLang="en-US" sz="1100" dirty="0">
                <a:solidFill>
                  <a:srgbClr val="0070C0"/>
                </a:solidFill>
                <a:latin typeface="Arial" panose="020B0604020202020204" pitchFamily="34" charset="0"/>
                <a:ea typeface="Microsoft YaHei" panose="020B0503020204020204" pitchFamily="34" charset="-122"/>
              </a:rPr>
              <a:t>World maps, </a:t>
            </a:r>
            <a:r>
              <a:rPr lang="en-GB" altLang="en-US" sz="1100" b="1" dirty="0">
                <a:solidFill>
                  <a:srgbClr val="0070C0"/>
                </a:solidFill>
                <a:latin typeface="Arial" panose="020B0604020202020204" pitchFamily="34" charset="0"/>
                <a:ea typeface="Microsoft YaHei" panose="020B0503020204020204" pitchFamily="34" charset="-122"/>
              </a:rPr>
              <a:t>Music: </a:t>
            </a:r>
            <a:r>
              <a:rPr lang="en-GB" altLang="en-US" sz="1100" dirty="0">
                <a:solidFill>
                  <a:srgbClr val="0070C0"/>
                </a:solidFill>
                <a:latin typeface="Arial" panose="020B0604020202020204" pitchFamily="34" charset="0"/>
                <a:ea typeface="Microsoft YaHei" panose="020B0503020204020204" pitchFamily="34" charset="-122"/>
              </a:rPr>
              <a:t>Rimsky-Korsakov </a:t>
            </a:r>
            <a:r>
              <a:rPr lang="en-GB" altLang="en-US" sz="1100" dirty="0" err="1">
                <a:solidFill>
                  <a:srgbClr val="0070C0"/>
                </a:solidFill>
                <a:latin typeface="Arial" panose="020B0604020202020204" pitchFamily="34" charset="0"/>
                <a:ea typeface="Microsoft YaHei" panose="020B0503020204020204" pitchFamily="34" charset="-122"/>
              </a:rPr>
              <a:t>Sheherezade</a:t>
            </a:r>
            <a:r>
              <a:rPr lang="en-GB" altLang="en-US" sz="1100" dirty="0">
                <a:solidFill>
                  <a:srgbClr val="0070C0"/>
                </a:solidFill>
                <a:latin typeface="Arial" panose="020B0604020202020204" pitchFamily="34" charset="0"/>
                <a:ea typeface="Microsoft YaHei" panose="020B0503020204020204" pitchFamily="34" charset="-122"/>
              </a:rPr>
              <a:t>, </a:t>
            </a:r>
            <a:r>
              <a:rPr lang="en-GB" altLang="en-US" sz="1100" b="1" dirty="0">
                <a:solidFill>
                  <a:srgbClr val="0070C0"/>
                </a:solidFill>
                <a:latin typeface="Arial" panose="020B0604020202020204" pitchFamily="34" charset="0"/>
                <a:ea typeface="Microsoft YaHei" panose="020B0503020204020204" pitchFamily="34" charset="-122"/>
              </a:rPr>
              <a:t>Art: </a:t>
            </a:r>
            <a:r>
              <a:rPr lang="en-GB" altLang="en-US" sz="1100" dirty="0">
                <a:solidFill>
                  <a:srgbClr val="0070C0"/>
                </a:solidFill>
                <a:latin typeface="Arial" panose="020B0604020202020204" pitchFamily="34" charset="0"/>
                <a:ea typeface="Microsoft YaHei" panose="020B0503020204020204" pitchFamily="34" charset="-122"/>
              </a:rPr>
              <a:t>Islamic art</a:t>
            </a:r>
          </a:p>
        </p:txBody>
      </p:sp>
    </p:spTree>
    <p:extLst>
      <p:ext uri="{BB962C8B-B14F-4D97-AF65-F5344CB8AC3E}">
        <p14:creationId xmlns:p14="http://schemas.microsoft.com/office/powerpoint/2010/main" val="98512877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63A41FAF-C35E-3E48-A7B7-C9D471E456E6}"/>
              </a:ext>
            </a:extLst>
          </p:cNvPr>
          <p:cNvGrpSpPr/>
          <p:nvPr/>
        </p:nvGrpSpPr>
        <p:grpSpPr>
          <a:xfrm>
            <a:off x="3370174" y="1339286"/>
            <a:ext cx="5486648" cy="1676756"/>
            <a:chOff x="1393793" y="2133600"/>
            <a:chExt cx="9428177" cy="2881313"/>
          </a:xfrm>
        </p:grpSpPr>
        <p:sp>
          <p:nvSpPr>
            <p:cNvPr id="22" name="Rectangle 21">
              <a:extLst>
                <a:ext uri="{FF2B5EF4-FFF2-40B4-BE49-F238E27FC236}">
                  <a16:creationId xmlns:a16="http://schemas.microsoft.com/office/drawing/2014/main" id="{937B0666-CC3C-B34D-8160-1217CC835C37}"/>
                </a:ext>
              </a:extLst>
            </p:cNvPr>
            <p:cNvSpPr/>
            <p:nvPr/>
          </p:nvSpPr>
          <p:spPr>
            <a:xfrm>
              <a:off x="1393793" y="2133600"/>
              <a:ext cx="9428177"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23" name="Picture 13">
              <a:extLst>
                <a:ext uri="{FF2B5EF4-FFF2-40B4-BE49-F238E27FC236}">
                  <a16:creationId xmlns:a16="http://schemas.microsoft.com/office/drawing/2014/main" id="{33A2D082-6F0E-5D40-AA69-F78D45092B9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573351" y="2195714"/>
              <a:ext cx="3040426" cy="2737235"/>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24" name="Picture 17">
              <a:extLst>
                <a:ext uri="{FF2B5EF4-FFF2-40B4-BE49-F238E27FC236}">
                  <a16:creationId xmlns:a16="http://schemas.microsoft.com/office/drawing/2014/main" id="{92711ABD-DC05-4E40-ABE3-E522E34EFA4B}"/>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454585" y="2195714"/>
              <a:ext cx="3047027" cy="273723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5" name="Picture 25">
              <a:extLst>
                <a:ext uri="{FF2B5EF4-FFF2-40B4-BE49-F238E27FC236}">
                  <a16:creationId xmlns:a16="http://schemas.microsoft.com/office/drawing/2014/main" id="{525E3ABB-0E32-7B4F-AA8D-E4387D90C578}"/>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685516" y="2195713"/>
              <a:ext cx="3047027" cy="27372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descr="Rock, Large, Landscape, Peak, Climb, Nature, 3D, Render">
              <a:extLst>
                <a:ext uri="{FF2B5EF4-FFF2-40B4-BE49-F238E27FC236}">
                  <a16:creationId xmlns:a16="http://schemas.microsoft.com/office/drawing/2014/main" id="{6C7FDA0E-6A45-6843-8874-D4648D2FC1F4}"/>
                </a:ext>
              </a:extLst>
            </p:cNvPr>
            <p:cNvPicPr>
              <a:picLocks noChangeAspect="1" noChangeArrowheads="1"/>
            </p:cNvPicPr>
            <p:nvPr/>
          </p:nvPicPr>
          <p:blipFill>
            <a:blip r:embed="rId6" cstate="screen">
              <a:lum bright="48000"/>
              <a:extLst>
                <a:ext uri="{28A0092B-C50C-407E-A947-70E740481C1C}">
                  <a14:useLocalDpi xmlns:a14="http://schemas.microsoft.com/office/drawing/2010/main"/>
                </a:ext>
              </a:extLst>
            </a:blip>
            <a:srcRect/>
            <a:stretch>
              <a:fillRect/>
            </a:stretch>
          </p:blipFill>
          <p:spPr bwMode="auto">
            <a:xfrm>
              <a:off x="9529403" y="2676797"/>
              <a:ext cx="883577" cy="885118"/>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410817" y="4246448"/>
            <a:ext cx="11370366"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1800" dirty="0">
                <a:solidFill>
                  <a:srgbClr val="414042"/>
                </a:solidFill>
              </a:rPr>
              <a:t>Supporting comments for the reading phase  used with kind permission of</a:t>
            </a:r>
            <a:br>
              <a:rPr lang="en-GB" altLang="en-US" sz="1800" dirty="0">
                <a:solidFill>
                  <a:srgbClr val="0070C0"/>
                </a:solidFill>
              </a:rPr>
            </a:br>
            <a:r>
              <a:rPr lang="en-GB" altLang="en-US" sz="1800" dirty="0">
                <a:solidFill>
                  <a:srgbClr val="0070C0"/>
                </a:solidFill>
                <a:hlinkClick r:id="rId7">
                  <a:extLst>
                    <a:ext uri="{A12FA001-AC4F-418D-AE19-62706E023703}">
                      <ahyp:hlinkClr xmlns:ahyp="http://schemas.microsoft.com/office/drawing/2018/hyperlinkcolor" val="tx"/>
                    </a:ext>
                  </a:extLst>
                </a:hlinkClick>
              </a:rPr>
              <a:t>https://jamesdurran.blog/</a:t>
            </a:r>
            <a:r>
              <a:rPr lang="en-GB" altLang="en-US" sz="1800" dirty="0">
                <a:solidFill>
                  <a:srgbClr val="0070C0"/>
                </a:solidFill>
              </a:rPr>
              <a:t> </a:t>
            </a:r>
          </a:p>
        </p:txBody>
      </p:sp>
      <p:sp>
        <p:nvSpPr>
          <p:cNvPr id="11" name="Rectangle 12">
            <a:extLst>
              <a:ext uri="{FF2B5EF4-FFF2-40B4-BE49-F238E27FC236}">
                <a16:creationId xmlns:a16="http://schemas.microsoft.com/office/drawing/2014/main" id="{E6520F30-D7FC-F14D-876A-32B49D9765FD}"/>
              </a:ext>
            </a:extLst>
          </p:cNvPr>
          <p:cNvSpPr>
            <a:spLocks noChangeArrowheads="1"/>
          </p:cNvSpPr>
          <p:nvPr/>
        </p:nvSpPr>
        <p:spPr bwMode="auto">
          <a:xfrm>
            <a:off x="410817" y="5029519"/>
            <a:ext cx="1137036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dirty="0">
                <a:solidFill>
                  <a:srgbClr val="3E3F41"/>
                </a:solidFill>
                <a:latin typeface="Comic Sans MS" panose="030F0902030302020204" pitchFamily="66" charset="0"/>
              </a:rPr>
              <a:t>Free resources from Bob Cox @</a:t>
            </a:r>
            <a:br>
              <a:rPr lang="en-GB" altLang="en-US" dirty="0">
                <a:solidFill>
                  <a:srgbClr val="3E3F41"/>
                </a:solidFill>
                <a:latin typeface="Comic Sans MS" panose="030F0902030302020204" pitchFamily="66" charset="0"/>
              </a:rPr>
            </a:br>
            <a:r>
              <a:rPr lang="en-GB" altLang="en-US" u="sng" dirty="0">
                <a:solidFill>
                  <a:srgbClr val="0070C0"/>
                </a:solidFill>
                <a:latin typeface="Comic Sans MS" panose="030F0902030302020204" pitchFamily="66" charset="0"/>
              </a:rPr>
              <a:t>https://</a:t>
            </a:r>
            <a:r>
              <a:rPr lang="en-GB" altLang="en-US" u="sng" dirty="0" err="1">
                <a:solidFill>
                  <a:srgbClr val="0070C0"/>
                </a:solidFill>
                <a:latin typeface="Comic Sans MS" panose="030F0902030302020204" pitchFamily="66" charset="0"/>
              </a:rPr>
              <a:t>searchingforexcellence.co.uk</a:t>
            </a:r>
            <a:r>
              <a:rPr lang="en-GB" altLang="en-US" u="sng" dirty="0">
                <a:solidFill>
                  <a:srgbClr val="0070C0"/>
                </a:solidFill>
                <a:latin typeface="Comic Sans MS" panose="030F0902030302020204" pitchFamily="66" charset="0"/>
              </a:rPr>
              <a:t>/free-resources/</a:t>
            </a:r>
          </a:p>
        </p:txBody>
      </p:sp>
      <p:sp>
        <p:nvSpPr>
          <p:cNvPr id="13" name="Text Box 4">
            <a:extLst>
              <a:ext uri="{FF2B5EF4-FFF2-40B4-BE49-F238E27FC236}">
                <a16:creationId xmlns:a16="http://schemas.microsoft.com/office/drawing/2014/main" id="{65B39796-43B1-A042-B963-7F8DD105C617}"/>
              </a:ext>
            </a:extLst>
          </p:cNvPr>
          <p:cNvSpPr txBox="1">
            <a:spLocks noChangeArrowheads="1"/>
          </p:cNvSpPr>
          <p:nvPr/>
        </p:nvSpPr>
        <p:spPr bwMode="auto">
          <a:xfrm>
            <a:off x="410817" y="3252093"/>
            <a:ext cx="11405362" cy="876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1800" dirty="0">
                <a:solidFill>
                  <a:srgbClr val="414042"/>
                </a:solidFill>
              </a:rPr>
              <a:t>Original illustrations by Stella Perrett, Radical Cartoons</a:t>
            </a:r>
          </a:p>
          <a:p>
            <a:pPr algn="ctr" eaLnBrk="1" hangingPunct="1">
              <a:spcBef>
                <a:spcPts val="300"/>
              </a:spcBef>
              <a:buFontTx/>
              <a:buNone/>
            </a:pPr>
            <a:r>
              <a:rPr lang="en-GB" altLang="en-US" sz="1800" dirty="0">
                <a:solidFill>
                  <a:srgbClr val="0070C0"/>
                </a:solidFill>
                <a:hlinkClick r:id="rId8">
                  <a:extLst>
                    <a:ext uri="{A12FA001-AC4F-418D-AE19-62706E023703}">
                      <ahyp:hlinkClr xmlns:ahyp="http://schemas.microsoft.com/office/drawing/2018/hyperlinkcolor" val="tx"/>
                    </a:ext>
                  </a:extLst>
                </a:hlinkClick>
              </a:rPr>
              <a:t>https://www.radicalcartoons.com/</a:t>
            </a:r>
            <a:endParaRPr lang="en-GB" altLang="en-US" sz="1800" dirty="0"/>
          </a:p>
        </p:txBody>
      </p:sp>
    </p:spTree>
    <p:extLst>
      <p:ext uri="{BB962C8B-B14F-4D97-AF65-F5344CB8AC3E}">
        <p14:creationId xmlns:p14="http://schemas.microsoft.com/office/powerpoint/2010/main" val="4280331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7">
            <a:extLst>
              <a:ext uri="{FF2B5EF4-FFF2-40B4-BE49-F238E27FC236}">
                <a16:creationId xmlns:a16="http://schemas.microsoft.com/office/drawing/2014/main" id="{E6EE781E-E572-5244-AE95-158B1C02AFA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05074" y="705494"/>
            <a:ext cx="3780611" cy="53852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3345116-B929-E449-ADF6-BC6BD553423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09284"/>
            <a:ext cx="2907476" cy="94632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spcBef>
                <a:spcPts val="1000"/>
              </a:spcBef>
              <a:buClr>
                <a:srgbClr val="000000"/>
              </a:buClr>
              <a:buFont typeface="Times New Roman" panose="02020603050405020304" pitchFamily="18" charset="0"/>
              <a:buNone/>
            </a:pPr>
            <a:r>
              <a:rPr lang="en-GB" altLang="en-US" sz="1400" dirty="0">
                <a:solidFill>
                  <a:srgbClr val="414042"/>
                </a:solidFill>
                <a:latin typeface="Comic Sans MS" panose="030F0902030302020204" pitchFamily="66" charset="0"/>
                <a:ea typeface="Microsoft YaHei" panose="020B0503020204020204" pitchFamily="34" charset="-122"/>
              </a:rPr>
              <a:t>Increase familiarity with a wide range of books, and retell some of these orally.</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2589352"/>
            <a:ext cx="2907476" cy="130510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Draw inferences such as inferring characters’ feelings, thoughts and motives from their actions, and justify inferences with evidence.</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4981192"/>
            <a:ext cx="2907476" cy="112649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343433"/>
                </a:solidFill>
                <a:latin typeface="Comic Sans MS" panose="030F0902030302020204" pitchFamily="66" charset="0"/>
                <a:ea typeface="Microsoft YaHei" panose="020B0503020204020204" pitchFamily="34" charset="-122"/>
              </a:rPr>
              <a:t>Participate in discussion about books you can read for yourself and those that are read to you.</a:t>
            </a:r>
          </a:p>
        </p:txBody>
      </p:sp>
      <p:sp>
        <p:nvSpPr>
          <p:cNvPr id="25" name="Rectangle 24">
            <a:extLst>
              <a:ext uri="{FF2B5EF4-FFF2-40B4-BE49-F238E27FC236}">
                <a16:creationId xmlns:a16="http://schemas.microsoft.com/office/drawing/2014/main" id="{D6CD5A0F-D882-544F-8EE3-954DE8A682C9}"/>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263032" y="1521414"/>
            <a:ext cx="2907477" cy="98420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700"/>
              </a:spcBef>
            </a:pPr>
            <a:r>
              <a:rPr lang="en-GB" altLang="en-US" sz="1400" dirty="0">
                <a:solidFill>
                  <a:srgbClr val="414042"/>
                </a:solidFill>
                <a:latin typeface="Comic Sans MS" panose="030F0902030302020204" pitchFamily="66" charset="0"/>
                <a:ea typeface="Microsoft YaHei" panose="020B0503020204020204" pitchFamily="34" charset="-122"/>
              </a:rPr>
              <a:t>Use fronted adverbials.</a:t>
            </a:r>
          </a:p>
          <a:p>
            <a:pPr marL="108000">
              <a:spcBef>
                <a:spcPts val="700"/>
              </a:spcBef>
            </a:pPr>
            <a:r>
              <a:rPr lang="en-GB" altLang="en-US" sz="1400" dirty="0">
                <a:solidFill>
                  <a:srgbClr val="414042"/>
                </a:solidFill>
                <a:latin typeface="Comic Sans MS" panose="030F0902030302020204" pitchFamily="66" charset="0"/>
                <a:ea typeface="Microsoft YaHei" panose="020B0503020204020204" pitchFamily="34" charset="-122"/>
              </a:rPr>
              <a:t>Use commas after fronted adverbials.</a:t>
            </a:r>
          </a:p>
        </p:txBody>
      </p:sp>
      <p:sp>
        <p:nvSpPr>
          <p:cNvPr id="27" name="Rectangle 26">
            <a:extLst>
              <a:ext uri="{FF2B5EF4-FFF2-40B4-BE49-F238E27FC236}">
                <a16:creationId xmlns:a16="http://schemas.microsoft.com/office/drawing/2014/main" id="{0950BCBE-22D0-EA44-8655-E886CB6443D4}"/>
              </a:ext>
            </a:extLst>
          </p:cNvPr>
          <p:cNvSpPr/>
          <p:nvPr/>
        </p:nvSpPr>
        <p:spPr>
          <a:xfrm>
            <a:off x="8263032" y="2685947"/>
            <a:ext cx="2907477" cy="98420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inverted commas and other punctuation to indicate direct speech.</a:t>
            </a:r>
          </a:p>
        </p:txBody>
      </p:sp>
      <p:sp>
        <p:nvSpPr>
          <p:cNvPr id="28" name="Rectangle 27">
            <a:extLst>
              <a:ext uri="{FF2B5EF4-FFF2-40B4-BE49-F238E27FC236}">
                <a16:creationId xmlns:a16="http://schemas.microsoft.com/office/drawing/2014/main" id="{6E4B8674-734B-D84D-90F9-0FBFFC4FEF58}"/>
              </a:ext>
            </a:extLst>
          </p:cNvPr>
          <p:cNvSpPr/>
          <p:nvPr/>
        </p:nvSpPr>
        <p:spPr>
          <a:xfrm>
            <a:off x="8263031" y="5017531"/>
            <a:ext cx="2907477" cy="109015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ct val="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noun phrases expanded by the addition of prepositional phrases.</a:t>
            </a:r>
          </a:p>
        </p:txBody>
      </p:sp>
      <p:sp>
        <p:nvSpPr>
          <p:cNvPr id="16" name="Rectangle 15">
            <a:extLst>
              <a:ext uri="{FF2B5EF4-FFF2-40B4-BE49-F238E27FC236}">
                <a16:creationId xmlns:a16="http://schemas.microsoft.com/office/drawing/2014/main" id="{280BBCDA-BE3A-4644-B472-F5A655FFD538}"/>
              </a:ext>
            </a:extLst>
          </p:cNvPr>
          <p:cNvSpPr/>
          <p:nvPr/>
        </p:nvSpPr>
        <p:spPr>
          <a:xfrm>
            <a:off x="972066" y="4028202"/>
            <a:ext cx="2907476" cy="81924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Predict what might happen from details stated and implied.</a:t>
            </a:r>
          </a:p>
        </p:txBody>
      </p:sp>
      <p:sp>
        <p:nvSpPr>
          <p:cNvPr id="21" name="Rectangle 20">
            <a:extLst>
              <a:ext uri="{FF2B5EF4-FFF2-40B4-BE49-F238E27FC236}">
                <a16:creationId xmlns:a16="http://schemas.microsoft.com/office/drawing/2014/main" id="{10A72A01-2EB5-EA4C-9066-9F6C1A0CAA24}"/>
              </a:ext>
            </a:extLst>
          </p:cNvPr>
          <p:cNvSpPr/>
          <p:nvPr/>
        </p:nvSpPr>
        <p:spPr>
          <a:xfrm>
            <a:off x="8263032" y="3850480"/>
            <a:ext cx="2907477" cy="986723"/>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the perfect form of verbs in contrast to the past tense.</a:t>
            </a:r>
          </a:p>
        </p:txBody>
      </p:sp>
    </p:spTree>
    <p:extLst>
      <p:ext uri="{BB962C8B-B14F-4D97-AF65-F5344CB8AC3E}">
        <p14:creationId xmlns:p14="http://schemas.microsoft.com/office/powerpoint/2010/main" val="4130748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7">
            <a:extLst>
              <a:ext uri="{FF2B5EF4-FFF2-40B4-BE49-F238E27FC236}">
                <a16:creationId xmlns:a16="http://schemas.microsoft.com/office/drawing/2014/main" id="{A84064E6-EFF7-C44D-98AC-1AA00AD2957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68085" y="1823350"/>
            <a:ext cx="2912281" cy="41483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74338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err="1">
                <a:solidFill>
                  <a:srgbClr val="0070C0"/>
                </a:solidFill>
                <a:latin typeface="Comic Sans MS" panose="030F0902030302020204" pitchFamily="66" charset="0"/>
              </a:rPr>
              <a:t>Sheherezade</a:t>
            </a:r>
            <a:r>
              <a:rPr lang="en-GB" sz="2500" b="1" dirty="0">
                <a:solidFill>
                  <a:srgbClr val="0070C0"/>
                </a:solidFill>
                <a:latin typeface="Comic Sans MS" panose="030F0902030302020204" pitchFamily="66" charset="0"/>
              </a:rPr>
              <a:t> and the Sultan</a:t>
            </a:r>
          </a:p>
        </p:txBody>
      </p:sp>
      <p:sp>
        <p:nvSpPr>
          <p:cNvPr id="16" name="Text Box 2">
            <a:extLst>
              <a:ext uri="{FF2B5EF4-FFF2-40B4-BE49-F238E27FC236}">
                <a16:creationId xmlns:a16="http://schemas.microsoft.com/office/drawing/2014/main" id="{F976634F-2CC9-9B40-9771-C690A4E1AD41}"/>
              </a:ext>
            </a:extLst>
          </p:cNvPr>
          <p:cNvSpPr txBox="1">
            <a:spLocks noChangeArrowheads="1"/>
          </p:cNvSpPr>
          <p:nvPr/>
        </p:nvSpPr>
        <p:spPr bwMode="auto">
          <a:xfrm>
            <a:off x="1156149" y="2029226"/>
            <a:ext cx="3285223" cy="4173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1000"/>
              </a:spcBef>
            </a:pPr>
            <a:r>
              <a:rPr lang="en-GB" altLang="en-US" sz="1900" dirty="0">
                <a:solidFill>
                  <a:srgbClr val="3E3F41"/>
                </a:solidFill>
                <a:latin typeface="Comic Sans MS" panose="030F0902030302020204" pitchFamily="66" charset="0"/>
              </a:rPr>
              <a:t>This is </a:t>
            </a:r>
            <a:r>
              <a:rPr lang="en-GB" altLang="en-US" sz="1900" dirty="0" err="1">
                <a:solidFill>
                  <a:srgbClr val="3E3F41"/>
                </a:solidFill>
                <a:latin typeface="Comic Sans MS" panose="030F0902030302020204" pitchFamily="66" charset="0"/>
              </a:rPr>
              <a:t>Sheherezade</a:t>
            </a:r>
            <a:r>
              <a:rPr lang="en-GB" altLang="en-US" sz="1900" dirty="0">
                <a:solidFill>
                  <a:srgbClr val="3E3F41"/>
                </a:solidFill>
                <a:latin typeface="Comic Sans MS" panose="030F0902030302020204" pitchFamily="66" charset="0"/>
              </a:rPr>
              <a:t> and the Sultan.</a:t>
            </a:r>
          </a:p>
          <a:p>
            <a:pPr>
              <a:spcBef>
                <a:spcPts val="1000"/>
              </a:spcBef>
            </a:pPr>
            <a:r>
              <a:rPr lang="en-GB" altLang="en-US" sz="1900" dirty="0">
                <a:solidFill>
                  <a:srgbClr val="3E3F41"/>
                </a:solidFill>
                <a:latin typeface="Comic Sans MS" panose="030F0902030302020204" pitchFamily="66" charset="0"/>
              </a:rPr>
              <a:t>Work with a partner to discuss what is happening in this picture.</a:t>
            </a:r>
          </a:p>
          <a:p>
            <a:pPr>
              <a:spcBef>
                <a:spcPts val="1000"/>
              </a:spcBef>
            </a:pPr>
            <a:r>
              <a:rPr lang="en-GB" altLang="en-US" sz="1900" dirty="0">
                <a:solidFill>
                  <a:srgbClr val="3E3F41"/>
                </a:solidFill>
                <a:latin typeface="Comic Sans MS" panose="030F0902030302020204" pitchFamily="66" charset="0"/>
              </a:rPr>
              <a:t>What do you think the Sultan is thinking?</a:t>
            </a:r>
          </a:p>
          <a:p>
            <a:pPr>
              <a:spcBef>
                <a:spcPts val="1000"/>
              </a:spcBef>
            </a:pPr>
            <a:r>
              <a:rPr lang="en-GB" altLang="en-US" sz="1900" dirty="0">
                <a:solidFill>
                  <a:srgbClr val="3E3F41"/>
                </a:solidFill>
                <a:latin typeface="Comic Sans MS" panose="030F0902030302020204" pitchFamily="66" charset="0"/>
              </a:rPr>
              <a:t>What do you think </a:t>
            </a:r>
            <a:r>
              <a:rPr lang="en-GB" altLang="en-US" sz="1900" dirty="0" err="1">
                <a:solidFill>
                  <a:srgbClr val="3E3F41"/>
                </a:solidFill>
                <a:latin typeface="Comic Sans MS" panose="030F0902030302020204" pitchFamily="66" charset="0"/>
              </a:rPr>
              <a:t>Sheherezade</a:t>
            </a:r>
            <a:r>
              <a:rPr lang="en-GB" altLang="en-US" sz="1900" dirty="0">
                <a:solidFill>
                  <a:srgbClr val="3E3F41"/>
                </a:solidFill>
                <a:latin typeface="Comic Sans MS" panose="030F0902030302020204" pitchFamily="66" charset="0"/>
              </a:rPr>
              <a:t> might</a:t>
            </a:r>
            <a:br>
              <a:rPr lang="en-GB" altLang="en-US" sz="1900" dirty="0">
                <a:solidFill>
                  <a:srgbClr val="3E3F41"/>
                </a:solidFill>
                <a:latin typeface="Comic Sans MS" panose="030F0902030302020204" pitchFamily="66" charset="0"/>
              </a:rPr>
            </a:br>
            <a:r>
              <a:rPr lang="en-GB" altLang="en-US" sz="1900" dirty="0">
                <a:solidFill>
                  <a:srgbClr val="3E3F41"/>
                </a:solidFill>
                <a:latin typeface="Comic Sans MS" panose="030F0902030302020204" pitchFamily="66" charset="0"/>
              </a:rPr>
              <a:t>be saying?</a:t>
            </a:r>
          </a:p>
          <a:p>
            <a:pPr>
              <a:spcBef>
                <a:spcPts val="1000"/>
              </a:spcBef>
            </a:pPr>
            <a:r>
              <a:rPr lang="en-GB" altLang="en-US" sz="1900" dirty="0">
                <a:solidFill>
                  <a:srgbClr val="3E3F41"/>
                </a:solidFill>
                <a:latin typeface="Comic Sans MS" panose="030F0902030302020204" pitchFamily="66" charset="0"/>
              </a:rPr>
              <a:t>How do each of them feel?</a:t>
            </a:r>
          </a:p>
        </p:txBody>
      </p:sp>
      <p:sp>
        <p:nvSpPr>
          <p:cNvPr id="18" name="AutoShape 9">
            <a:extLst>
              <a:ext uri="{FF2B5EF4-FFF2-40B4-BE49-F238E27FC236}">
                <a16:creationId xmlns:a16="http://schemas.microsoft.com/office/drawing/2014/main" id="{1ADDE146-250C-5948-B924-5C7A2BC0AF67}"/>
              </a:ext>
            </a:extLst>
          </p:cNvPr>
          <p:cNvSpPr>
            <a:spLocks noChangeArrowheads="1"/>
          </p:cNvSpPr>
          <p:nvPr/>
        </p:nvSpPr>
        <p:spPr bwMode="auto">
          <a:xfrm>
            <a:off x="7527470" y="1322576"/>
            <a:ext cx="2931890" cy="1619312"/>
          </a:xfrm>
          <a:prstGeom prst="cloudCallout">
            <a:avLst>
              <a:gd name="adj1" fmla="val -91290"/>
              <a:gd name="adj2" fmla="val 34430"/>
            </a:avLst>
          </a:prstGeom>
          <a:solidFill>
            <a:schemeClr val="bg1"/>
          </a:solidFill>
          <a:ln w="28575">
            <a:solidFill>
              <a:srgbClr val="0070C0"/>
            </a:solidFill>
            <a:round/>
            <a:headEnd/>
            <a:tailEnd/>
          </a:ln>
          <a:effectLst/>
        </p:spPr>
        <p:txBody>
          <a:bodyPr/>
          <a:lstStyle/>
          <a:p>
            <a:pPr algn="ctr"/>
            <a:endParaRPr lang="en-US" altLang="en-US" sz="1800"/>
          </a:p>
        </p:txBody>
      </p:sp>
      <p:sp>
        <p:nvSpPr>
          <p:cNvPr id="19" name="AutoShape 10">
            <a:extLst>
              <a:ext uri="{FF2B5EF4-FFF2-40B4-BE49-F238E27FC236}">
                <a16:creationId xmlns:a16="http://schemas.microsoft.com/office/drawing/2014/main" id="{7255BDE6-A1FC-F940-AE54-1EE322B4A7C7}"/>
              </a:ext>
            </a:extLst>
          </p:cNvPr>
          <p:cNvSpPr>
            <a:spLocks noChangeArrowheads="1"/>
          </p:cNvSpPr>
          <p:nvPr/>
        </p:nvSpPr>
        <p:spPr bwMode="auto">
          <a:xfrm>
            <a:off x="8523514" y="3095307"/>
            <a:ext cx="2661556" cy="1524465"/>
          </a:xfrm>
          <a:prstGeom prst="wedgeEllipseCallout">
            <a:avLst>
              <a:gd name="adj1" fmla="val -91669"/>
              <a:gd name="adj2" fmla="val 19027"/>
            </a:avLst>
          </a:prstGeom>
          <a:solidFill>
            <a:schemeClr val="bg1"/>
          </a:solidFill>
          <a:ln w="28575">
            <a:solidFill>
              <a:srgbClr val="39AB47"/>
            </a:solidFill>
            <a:miter lim="800000"/>
            <a:headEnd/>
            <a:tailEnd/>
          </a:ln>
          <a:effectLst/>
        </p:spPr>
        <p:txBody>
          <a:bodyPr/>
          <a:lstStyle/>
          <a:p>
            <a:pPr algn="ctr"/>
            <a:endParaRPr lang="en-US" altLang="en-US"/>
          </a:p>
        </p:txBody>
      </p:sp>
      <p:sp>
        <p:nvSpPr>
          <p:cNvPr id="6" name="Heart 5">
            <a:extLst>
              <a:ext uri="{FF2B5EF4-FFF2-40B4-BE49-F238E27FC236}">
                <a16:creationId xmlns:a16="http://schemas.microsoft.com/office/drawing/2014/main" id="{CD310096-0E1F-2D44-83CF-BD4B64736809}"/>
              </a:ext>
            </a:extLst>
          </p:cNvPr>
          <p:cNvSpPr/>
          <p:nvPr/>
        </p:nvSpPr>
        <p:spPr>
          <a:xfrm>
            <a:off x="7935685" y="4773191"/>
            <a:ext cx="1306287" cy="1198552"/>
          </a:xfrm>
          <a:prstGeom prst="hear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37D70CA-F78C-E348-B6E2-228C68C6FBCE}"/>
              </a:ext>
            </a:extLst>
          </p:cNvPr>
          <p:cNvSpPr/>
          <p:nvPr/>
        </p:nvSpPr>
        <p:spPr>
          <a:xfrm>
            <a:off x="635226" y="566369"/>
            <a:ext cx="2163534" cy="10367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271463" lvl="0">
              <a:spcBef>
                <a:spcPts val="500"/>
              </a:spcBef>
              <a:tabLst>
                <a:tab pos="168275" algn="l"/>
              </a:tabLst>
            </a:pPr>
            <a:r>
              <a:rPr lang="en-GB" altLang="en-US" dirty="0">
                <a:solidFill>
                  <a:prstClr val="white"/>
                </a:solidFill>
                <a:latin typeface="Comic Sans MS" panose="030F0902030302020204" pitchFamily="66" charset="0"/>
              </a:rPr>
              <a:t>Get ready for reading – think, say, feel.</a:t>
            </a:r>
          </a:p>
        </p:txBody>
      </p:sp>
    </p:spTree>
    <p:extLst>
      <p:ext uri="{BB962C8B-B14F-4D97-AF65-F5344CB8AC3E}">
        <p14:creationId xmlns:p14="http://schemas.microsoft.com/office/powerpoint/2010/main" val="303440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6">
                                            <p:txEl>
                                              <p:pRg st="3" end="3"/>
                                            </p:txEl>
                                          </p:spTgt>
                                        </p:tgtEl>
                                        <p:attrNameLst>
                                          <p:attrName>style.visibility</p:attrName>
                                        </p:attrNameLst>
                                      </p:cBhvr>
                                      <p:to>
                                        <p:strVal val="visible"/>
                                      </p:to>
                                    </p:se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xEl>
                                              <p:pRg st="4" end="4"/>
                                            </p:txEl>
                                          </p:spTgt>
                                        </p:tgtEl>
                                        <p:attrNameLst>
                                          <p:attrName>style.visibility</p:attrName>
                                        </p:attrNameLst>
                                      </p:cBhvr>
                                      <p:to>
                                        <p:strVal val="visible"/>
                                      </p:to>
                                    </p:se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17">
            <a:extLst>
              <a:ext uri="{FF2B5EF4-FFF2-40B4-BE49-F238E27FC236}">
                <a16:creationId xmlns:a16="http://schemas.microsoft.com/office/drawing/2014/main" id="{2255F28E-4171-BD44-991B-74FCD4AA78B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39859" y="1155725"/>
            <a:ext cx="2912281" cy="41483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b="1" dirty="0">
                <a:solidFill>
                  <a:srgbClr val="0070C0"/>
                </a:solidFill>
              </a:rPr>
              <a:t>Get ready for reading – ask questions</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444623" y="1980656"/>
            <a:ext cx="2578261" cy="585179"/>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makes you</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think that?</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1399716" y="3831167"/>
            <a:ext cx="2641913" cy="595050"/>
          </a:xfrm>
          <a:prstGeom prst="wedgeRoundRectCallout">
            <a:avLst>
              <a:gd name="adj1" fmla="val -73342"/>
              <a:gd name="adj2" fmla="val 3418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How </a:t>
            </a:r>
            <a:r>
              <a:rPr lang="en-GB" altLang="en-US" sz="1400" dirty="0">
                <a:solidFill>
                  <a:srgbClr val="414042"/>
                </a:solidFill>
                <a:ea typeface="MS PGothic" panose="020B0600070205080204" pitchFamily="34" charset="-128"/>
              </a:rPr>
              <a:t>do you know?</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444623" y="2805587"/>
            <a:ext cx="2578261" cy="785828"/>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ea typeface="MS PGothic" panose="020B0600070205080204" pitchFamily="34" charset="-128"/>
              </a:rPr>
              <a:t>At what time of day is</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this picture set?</a:t>
            </a:r>
          </a:p>
        </p:txBody>
      </p:sp>
      <p:sp>
        <p:nvSpPr>
          <p:cNvPr id="24" name="AutoShape 11">
            <a:extLst>
              <a:ext uri="{FF2B5EF4-FFF2-40B4-BE49-F238E27FC236}">
                <a16:creationId xmlns:a16="http://schemas.microsoft.com/office/drawing/2014/main" id="{668A3C44-E2A1-1C47-BC06-80FCA4384300}"/>
              </a:ext>
            </a:extLst>
          </p:cNvPr>
          <p:cNvSpPr>
            <a:spLocks noChangeArrowheads="1"/>
          </p:cNvSpPr>
          <p:nvPr/>
        </p:nvSpPr>
        <p:spPr bwMode="auto">
          <a:xfrm>
            <a:off x="1399716" y="4665969"/>
            <a:ext cx="2641913" cy="595050"/>
          </a:xfrm>
          <a:prstGeom prst="wedgeRoundRectCallout">
            <a:avLst>
              <a:gd name="adj1" fmla="val -72402"/>
              <a:gd name="adj2" fmla="val 1235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ea typeface="MS PGothic" panose="020B0600070205080204" pitchFamily="34" charset="-128"/>
              </a:rPr>
              <a:t>Are they rich or poor?</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444623" y="1155725"/>
            <a:ext cx="2578261" cy="585179"/>
          </a:xfrm>
          <a:prstGeom prst="wedgeRoundRectCallout">
            <a:avLst>
              <a:gd name="adj1" fmla="val -74747"/>
              <a:gd name="adj2" fmla="val 3492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rPr>
              <a:t>Where </a:t>
            </a:r>
            <a:r>
              <a:rPr lang="en-GB" altLang="en-US" sz="1400" dirty="0">
                <a:solidFill>
                  <a:srgbClr val="414042"/>
                </a:solidFill>
              </a:rPr>
              <a:t>do you think this picture is set?</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8128318" y="2031953"/>
            <a:ext cx="2781824" cy="585179"/>
          </a:xfrm>
          <a:prstGeom prst="wedgeRoundRectCallout">
            <a:avLst>
              <a:gd name="adj1" fmla="val -67848"/>
              <a:gd name="adj2" fmla="val 11310"/>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a:t>
            </a:r>
            <a:r>
              <a:rPr lang="en-GB" altLang="en-US" sz="1400" dirty="0">
                <a:solidFill>
                  <a:srgbClr val="414042"/>
                </a:solidFill>
                <a:ea typeface="MS PGothic" panose="020B0600070205080204" pitchFamily="34" charset="-128"/>
              </a:rPr>
              <a:t> does this tell you?</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8128322" y="3820256"/>
            <a:ext cx="2781820" cy="687645"/>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makes you think that?</a:t>
            </a:r>
          </a:p>
        </p:txBody>
      </p:sp>
      <p:sp>
        <p:nvSpPr>
          <p:cNvPr id="30" name="AutoShape 11">
            <a:extLst>
              <a:ext uri="{FF2B5EF4-FFF2-40B4-BE49-F238E27FC236}">
                <a16:creationId xmlns:a16="http://schemas.microsoft.com/office/drawing/2014/main" id="{E917A515-B4C3-1F4A-99EF-4EC15BE815BC}"/>
              </a:ext>
            </a:extLst>
          </p:cNvPr>
          <p:cNvSpPr>
            <a:spLocks noChangeArrowheads="1"/>
          </p:cNvSpPr>
          <p:nvPr/>
        </p:nvSpPr>
        <p:spPr bwMode="auto">
          <a:xfrm flipH="1">
            <a:off x="4379577" y="5444930"/>
            <a:ext cx="3411575" cy="662964"/>
          </a:xfrm>
          <a:prstGeom prst="wedgeRoundRectCallout">
            <a:avLst>
              <a:gd name="adj1" fmla="val -54811"/>
              <a:gd name="adj2" fmla="val 78350"/>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414042"/>
                </a:solidFill>
                <a:ea typeface="MS PGothic" panose="020B0600070205080204" pitchFamily="34" charset="-128"/>
              </a:rPr>
              <a:t>What do you think will happen next?</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8128317" y="2944028"/>
            <a:ext cx="2781825" cy="549332"/>
          </a:xfrm>
          <a:prstGeom prst="wedgeRoundRectCallout">
            <a:avLst>
              <a:gd name="adj1" fmla="val -66987"/>
              <a:gd name="adj2" fmla="val 44955"/>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country do you think they are in?</a:t>
            </a:r>
          </a:p>
        </p:txBody>
      </p:sp>
      <p:sp>
        <p:nvSpPr>
          <p:cNvPr id="37" name="AutoShape 11">
            <a:extLst>
              <a:ext uri="{FF2B5EF4-FFF2-40B4-BE49-F238E27FC236}">
                <a16:creationId xmlns:a16="http://schemas.microsoft.com/office/drawing/2014/main" id="{B19D5544-3D2E-1B47-AA47-3482927C1539}"/>
              </a:ext>
            </a:extLst>
          </p:cNvPr>
          <p:cNvSpPr>
            <a:spLocks noChangeArrowheads="1"/>
          </p:cNvSpPr>
          <p:nvPr/>
        </p:nvSpPr>
        <p:spPr bwMode="auto">
          <a:xfrm>
            <a:off x="1399716" y="5500770"/>
            <a:ext cx="2659430" cy="595050"/>
          </a:xfrm>
          <a:prstGeom prst="wedgeRoundRectCallout">
            <a:avLst>
              <a:gd name="adj1" fmla="val -65801"/>
              <a:gd name="adj2" fmla="val 236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makes you think that?</a:t>
            </a:r>
          </a:p>
        </p:txBody>
      </p:sp>
      <p:sp>
        <p:nvSpPr>
          <p:cNvPr id="45" name="AutoShape 7">
            <a:extLst>
              <a:ext uri="{FF2B5EF4-FFF2-40B4-BE49-F238E27FC236}">
                <a16:creationId xmlns:a16="http://schemas.microsoft.com/office/drawing/2014/main" id="{297CA5AA-084D-3D4F-B862-90ABF3DDD8BB}"/>
              </a:ext>
            </a:extLst>
          </p:cNvPr>
          <p:cNvSpPr>
            <a:spLocks noChangeArrowheads="1"/>
          </p:cNvSpPr>
          <p:nvPr/>
        </p:nvSpPr>
        <p:spPr bwMode="auto">
          <a:xfrm flipH="1">
            <a:off x="8128317" y="1155725"/>
            <a:ext cx="2781825" cy="549332"/>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kind of clothes are</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they wearing?</a:t>
            </a:r>
          </a:p>
        </p:txBody>
      </p:sp>
      <p:sp>
        <p:nvSpPr>
          <p:cNvPr id="44" name="AutoShape 18">
            <a:extLst>
              <a:ext uri="{FF2B5EF4-FFF2-40B4-BE49-F238E27FC236}">
                <a16:creationId xmlns:a16="http://schemas.microsoft.com/office/drawing/2014/main" id="{5E536BD2-5B18-1549-BB66-3D8E73D6072C}"/>
              </a:ext>
            </a:extLst>
          </p:cNvPr>
          <p:cNvSpPr>
            <a:spLocks noChangeArrowheads="1"/>
          </p:cNvSpPr>
          <p:nvPr/>
        </p:nvSpPr>
        <p:spPr bwMode="auto">
          <a:xfrm flipH="1">
            <a:off x="8128319" y="4834798"/>
            <a:ext cx="3047679" cy="984111"/>
          </a:xfrm>
          <a:prstGeom prst="wedgeRoundRectCallout">
            <a:avLst>
              <a:gd name="adj1" fmla="val 116827"/>
              <a:gd name="adj2" fmla="val -50831"/>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is the significance of</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the position of</a:t>
            </a:r>
            <a:br>
              <a:rPr lang="en-GB" altLang="en-US" sz="1400" dirty="0">
                <a:solidFill>
                  <a:srgbClr val="414042"/>
                </a:solidFill>
                <a:ea typeface="MS PGothic" panose="020B0600070205080204" pitchFamily="34" charset="-128"/>
              </a:rPr>
            </a:br>
            <a:r>
              <a:rPr lang="en-GB" altLang="en-US" sz="1400" dirty="0" err="1">
                <a:solidFill>
                  <a:srgbClr val="414042"/>
                </a:solidFill>
                <a:ea typeface="MS PGothic" panose="020B0600070205080204" pitchFamily="34" charset="-128"/>
              </a:rPr>
              <a:t>Sheherezade’s</a:t>
            </a:r>
            <a:r>
              <a:rPr lang="en-GB" altLang="en-US" sz="1400" dirty="0">
                <a:solidFill>
                  <a:srgbClr val="414042"/>
                </a:solidFill>
                <a:ea typeface="MS PGothic" panose="020B0600070205080204" pitchFamily="34" charset="-128"/>
              </a:rPr>
              <a:t> hands?</a:t>
            </a:r>
          </a:p>
        </p:txBody>
      </p:sp>
    </p:spTree>
    <p:extLst>
      <p:ext uri="{BB962C8B-B14F-4D97-AF65-F5344CB8AC3E}">
        <p14:creationId xmlns:p14="http://schemas.microsoft.com/office/powerpoint/2010/main" val="26926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0" grpId="0" animBg="1"/>
      <p:bldP spid="24" grpId="0" animBg="1"/>
      <p:bldP spid="25" grpId="0" animBg="1"/>
      <p:bldP spid="26" grpId="0" animBg="1"/>
      <p:bldP spid="28" grpId="0" animBg="1"/>
      <p:bldP spid="30" grpId="0" animBg="1"/>
      <p:bldP spid="31" grpId="0" animBg="1"/>
      <p:bldP spid="37" grpId="0" animBg="1"/>
      <p:bldP spid="45" grpId="0" animBg="1"/>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7565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Get ready for reading – the origin of the stories</a:t>
            </a:r>
          </a:p>
        </p:txBody>
      </p:sp>
      <p:sp>
        <p:nvSpPr>
          <p:cNvPr id="14" name="Text Box 7">
            <a:extLst>
              <a:ext uri="{FF2B5EF4-FFF2-40B4-BE49-F238E27FC236}">
                <a16:creationId xmlns:a16="http://schemas.microsoft.com/office/drawing/2014/main" id="{B7EFFD0C-D8E5-4A46-B599-F7784FB2298E}"/>
              </a:ext>
            </a:extLst>
          </p:cNvPr>
          <p:cNvSpPr txBox="1">
            <a:spLocks noChangeArrowheads="1"/>
          </p:cNvSpPr>
          <p:nvPr/>
        </p:nvSpPr>
        <p:spPr bwMode="auto">
          <a:xfrm>
            <a:off x="1056372" y="1446262"/>
            <a:ext cx="9525073" cy="4850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300"/>
              </a:spcBef>
            </a:pPr>
            <a:r>
              <a:rPr lang="en-GB" altLang="en-US" sz="1750" dirty="0">
                <a:solidFill>
                  <a:srgbClr val="414042"/>
                </a:solidFill>
                <a:latin typeface="Comic Sans MS" panose="030F0902030302020204" pitchFamily="66" charset="0"/>
              </a:rPr>
              <a:t>Most of the stories we know today come from a book that was</a:t>
            </a:r>
            <a:br>
              <a:rPr lang="en-GB" altLang="en-US" sz="1750" dirty="0">
                <a:solidFill>
                  <a:srgbClr val="414042"/>
                </a:solidFill>
                <a:latin typeface="Comic Sans MS" panose="030F0902030302020204" pitchFamily="66" charset="0"/>
              </a:rPr>
            </a:br>
            <a:r>
              <a:rPr lang="en-GB" altLang="en-US" sz="1750" dirty="0">
                <a:solidFill>
                  <a:srgbClr val="414042"/>
                </a:solidFill>
                <a:latin typeface="Comic Sans MS" panose="030F0902030302020204" pitchFamily="66" charset="0"/>
              </a:rPr>
              <a:t>translated from the original Arabic into French by Antoine</a:t>
            </a:r>
            <a:br>
              <a:rPr lang="en-GB" altLang="en-US" sz="1750" dirty="0">
                <a:solidFill>
                  <a:srgbClr val="414042"/>
                </a:solidFill>
                <a:latin typeface="Comic Sans MS" panose="030F0902030302020204" pitchFamily="66" charset="0"/>
              </a:rPr>
            </a:br>
            <a:r>
              <a:rPr lang="en-GB" altLang="en-US" sz="1750" dirty="0" err="1">
                <a:solidFill>
                  <a:srgbClr val="414042"/>
                </a:solidFill>
                <a:latin typeface="Comic Sans MS" panose="030F0902030302020204" pitchFamily="66" charset="0"/>
              </a:rPr>
              <a:t>Galland</a:t>
            </a:r>
            <a:r>
              <a:rPr lang="en-GB" altLang="en-US" sz="1750" dirty="0">
                <a:solidFill>
                  <a:srgbClr val="414042"/>
                </a:solidFill>
                <a:latin typeface="Comic Sans MS" panose="030F0902030302020204" pitchFamily="66" charset="0"/>
              </a:rPr>
              <a:t> in the 18th century.</a:t>
            </a:r>
          </a:p>
          <a:p>
            <a:pPr>
              <a:spcBef>
                <a:spcPts val="1300"/>
              </a:spcBef>
            </a:pPr>
            <a:r>
              <a:rPr lang="en-GB" altLang="en-US" sz="1750" dirty="0">
                <a:solidFill>
                  <a:srgbClr val="414042"/>
                </a:solidFill>
                <a:latin typeface="Comic Sans MS" panose="030F0902030302020204" pitchFamily="66" charset="0"/>
              </a:rPr>
              <a:t>Two of the most well-known stories – Aladdin and Ali Baba – have </a:t>
            </a:r>
            <a:br>
              <a:rPr lang="en-GB" altLang="en-US" sz="1750" dirty="0">
                <a:solidFill>
                  <a:srgbClr val="414042"/>
                </a:solidFill>
                <a:latin typeface="Comic Sans MS" panose="030F0902030302020204" pitchFamily="66" charset="0"/>
              </a:rPr>
            </a:br>
            <a:r>
              <a:rPr lang="en-GB" altLang="en-US" sz="1750" dirty="0">
                <a:solidFill>
                  <a:srgbClr val="414042"/>
                </a:solidFill>
                <a:latin typeface="Comic Sans MS" panose="030F0902030302020204" pitchFamily="66" charset="0"/>
              </a:rPr>
              <a:t>never been found in their original Arabic language and some people</a:t>
            </a:r>
            <a:br>
              <a:rPr lang="en-GB" altLang="en-US" sz="1750" dirty="0">
                <a:solidFill>
                  <a:srgbClr val="414042"/>
                </a:solidFill>
                <a:latin typeface="Comic Sans MS" panose="030F0902030302020204" pitchFamily="66" charset="0"/>
              </a:rPr>
            </a:br>
            <a:r>
              <a:rPr lang="en-GB" altLang="en-US" sz="1750" dirty="0">
                <a:solidFill>
                  <a:srgbClr val="414042"/>
                </a:solidFill>
                <a:latin typeface="Comic Sans MS" panose="030F0902030302020204" pitchFamily="66" charset="0"/>
              </a:rPr>
              <a:t>believe they were added by </a:t>
            </a:r>
            <a:r>
              <a:rPr lang="en-GB" altLang="en-US" sz="1750" dirty="0" err="1">
                <a:solidFill>
                  <a:srgbClr val="414042"/>
                </a:solidFill>
                <a:latin typeface="Comic Sans MS" panose="030F0902030302020204" pitchFamily="66" charset="0"/>
              </a:rPr>
              <a:t>Galland</a:t>
            </a:r>
            <a:r>
              <a:rPr lang="en-GB" altLang="en-US" sz="1750" dirty="0">
                <a:solidFill>
                  <a:srgbClr val="414042"/>
                </a:solidFill>
                <a:latin typeface="Comic Sans MS" panose="030F0902030302020204" pitchFamily="66" charset="0"/>
              </a:rPr>
              <a:t> himself.</a:t>
            </a:r>
          </a:p>
          <a:p>
            <a:pPr>
              <a:spcBef>
                <a:spcPts val="1300"/>
              </a:spcBef>
            </a:pPr>
            <a:r>
              <a:rPr lang="en-GB" altLang="en-US" sz="1750" dirty="0">
                <a:solidFill>
                  <a:srgbClr val="414042"/>
                </a:solidFill>
                <a:latin typeface="Comic Sans MS" panose="030F0902030302020204" pitchFamily="66" charset="0"/>
              </a:rPr>
              <a:t>The</a:t>
            </a:r>
            <a:r>
              <a:rPr lang="en-GB" altLang="en-US" sz="1750" b="1" dirty="0">
                <a:solidFill>
                  <a:srgbClr val="414042"/>
                </a:solidFill>
                <a:latin typeface="Comic Sans MS" panose="030F0902030302020204" pitchFamily="66" charset="0"/>
              </a:rPr>
              <a:t> </a:t>
            </a:r>
            <a:r>
              <a:rPr lang="en-GB" altLang="en-US" sz="1750" b="1" i="1" dirty="0">
                <a:solidFill>
                  <a:srgbClr val="414042"/>
                </a:solidFill>
                <a:latin typeface="Comic Sans MS" panose="030F0902030302020204" pitchFamily="66" charset="0"/>
              </a:rPr>
              <a:t>Tales From The 1001 Arabian Nights</a:t>
            </a:r>
            <a:r>
              <a:rPr lang="en-GB" altLang="en-US" sz="1750" b="1" dirty="0">
                <a:solidFill>
                  <a:srgbClr val="414042"/>
                </a:solidFill>
                <a:latin typeface="Comic Sans MS" panose="030F0902030302020204" pitchFamily="66" charset="0"/>
              </a:rPr>
              <a:t> </a:t>
            </a:r>
            <a:r>
              <a:rPr lang="en-GB" altLang="en-US" sz="1750" dirty="0">
                <a:solidFill>
                  <a:srgbClr val="414042"/>
                </a:solidFill>
                <a:latin typeface="Comic Sans MS" panose="030F0902030302020204" pitchFamily="66" charset="0"/>
              </a:rPr>
              <a:t>is a collection of the finest tales in Arabia. You will be familiar with some of the stories, such as Aladdin, Ali Baba and the Forty Thieves, etc. Written over hundreds of years and passed down from generation to generation, they include human values such as truth, integrity, justice and faith. They are tales of adventure, imagination and fantasy and are set in the exotic Middle East in places such as Baghdad, Turkey, Cairo and Damascus.</a:t>
            </a:r>
          </a:p>
          <a:p>
            <a:pPr>
              <a:spcBef>
                <a:spcPts val="1300"/>
              </a:spcBef>
            </a:pPr>
            <a:r>
              <a:rPr lang="en-GB" altLang="en-US" sz="1750" dirty="0">
                <a:solidFill>
                  <a:srgbClr val="414042"/>
                </a:solidFill>
                <a:latin typeface="Comic Sans MS" panose="030F0902030302020204" pitchFamily="66" charset="0"/>
              </a:rPr>
              <a:t>Scheherazade tells these stories to Sultan </a:t>
            </a:r>
            <a:r>
              <a:rPr lang="en-GB" altLang="en-US" sz="1750" dirty="0" err="1">
                <a:solidFill>
                  <a:srgbClr val="414042"/>
                </a:solidFill>
                <a:latin typeface="Comic Sans MS" panose="030F0902030302020204" pitchFamily="66" charset="0"/>
              </a:rPr>
              <a:t>Shahryār</a:t>
            </a:r>
            <a:r>
              <a:rPr lang="en-GB" altLang="en-US" sz="1750" dirty="0">
                <a:solidFill>
                  <a:srgbClr val="414042"/>
                </a:solidFill>
                <a:latin typeface="Comic Sans MS" panose="030F0902030302020204" pitchFamily="66" charset="0"/>
              </a:rPr>
              <a:t> night after night, and with her intelligence and wit keeps him entertained by cleverly weaving a new story into the one she is telling. Each night, her expert storytelling saves her life for just one more day.</a:t>
            </a:r>
          </a:p>
          <a:p>
            <a:pPr>
              <a:spcBef>
                <a:spcPts val="1500"/>
              </a:spcBef>
            </a:pPr>
            <a:endParaRPr lang="en-GB" altLang="en-US" sz="1900" dirty="0">
              <a:solidFill>
                <a:srgbClr val="414042"/>
              </a:solidFill>
              <a:latin typeface="Comic Sans MS" panose="030F0902030302020204" pitchFamily="66" charset="0"/>
            </a:endParaRPr>
          </a:p>
        </p:txBody>
      </p:sp>
      <p:pic>
        <p:nvPicPr>
          <p:cNvPr id="6" name="Picture 9" descr="Arabian nights manuscript | Great Writers Inspire">
            <a:extLst>
              <a:ext uri="{FF2B5EF4-FFF2-40B4-BE49-F238E27FC236}">
                <a16:creationId xmlns:a16="http://schemas.microsoft.com/office/drawing/2014/main" id="{160DA187-08B4-5042-A3D7-E5718C7F1A4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88217" y="1380254"/>
            <a:ext cx="2443833" cy="1737665"/>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1">
            <a:extLst>
              <a:ext uri="{FF2B5EF4-FFF2-40B4-BE49-F238E27FC236}">
                <a16:creationId xmlns:a16="http://schemas.microsoft.com/office/drawing/2014/main" id="{4E681A7D-95A0-3D47-B42B-D5CA8BD8CB8F}"/>
              </a:ext>
            </a:extLst>
          </p:cNvPr>
          <p:cNvSpPr txBox="1">
            <a:spLocks noChangeArrowheads="1"/>
          </p:cNvSpPr>
          <p:nvPr/>
        </p:nvSpPr>
        <p:spPr bwMode="auto">
          <a:xfrm>
            <a:off x="8456701" y="3150096"/>
            <a:ext cx="255847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800" dirty="0">
                <a:solidFill>
                  <a:srgbClr val="3E3F41"/>
                </a:solidFill>
              </a:rPr>
              <a:t>Original Arabic manuscript  Image Wikimedia Commons</a:t>
            </a:r>
          </a:p>
        </p:txBody>
      </p:sp>
    </p:spTree>
    <p:extLst>
      <p:ext uri="{BB962C8B-B14F-4D97-AF65-F5344CB8AC3E}">
        <p14:creationId xmlns:p14="http://schemas.microsoft.com/office/powerpoint/2010/main" val="78578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33" name="Rectangle 8">
            <a:extLst>
              <a:ext uri="{FF2B5EF4-FFF2-40B4-BE49-F238E27FC236}">
                <a16:creationId xmlns:a16="http://schemas.microsoft.com/office/drawing/2014/main" id="{03C293E6-55A5-DE4C-8C45-40719A7B905E}"/>
              </a:ext>
            </a:extLst>
          </p:cNvPr>
          <p:cNvSpPr>
            <a:spLocks noChangeArrowheads="1"/>
          </p:cNvSpPr>
          <p:nvPr/>
        </p:nvSpPr>
        <p:spPr bwMode="auto">
          <a:xfrm>
            <a:off x="1320291" y="4424269"/>
            <a:ext cx="144544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demise</a:t>
            </a:r>
          </a:p>
        </p:txBody>
      </p:sp>
      <p:sp>
        <p:nvSpPr>
          <p:cNvPr id="34" name="Rectangle 9">
            <a:extLst>
              <a:ext uri="{FF2B5EF4-FFF2-40B4-BE49-F238E27FC236}">
                <a16:creationId xmlns:a16="http://schemas.microsoft.com/office/drawing/2014/main" id="{A48D3632-1DB7-1241-B704-A2FDF4EB4184}"/>
              </a:ext>
            </a:extLst>
          </p:cNvPr>
          <p:cNvSpPr>
            <a:spLocks noChangeArrowheads="1"/>
          </p:cNvSpPr>
          <p:nvPr/>
        </p:nvSpPr>
        <p:spPr bwMode="auto">
          <a:xfrm>
            <a:off x="4030452" y="2380192"/>
            <a:ext cx="1449438"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oath</a:t>
            </a:r>
          </a:p>
        </p:txBody>
      </p:sp>
      <p:sp>
        <p:nvSpPr>
          <p:cNvPr id="36" name="Rectangle 12">
            <a:extLst>
              <a:ext uri="{FF2B5EF4-FFF2-40B4-BE49-F238E27FC236}">
                <a16:creationId xmlns:a16="http://schemas.microsoft.com/office/drawing/2014/main" id="{BFBC2719-C097-8449-9B95-D93B01F11AA3}"/>
              </a:ext>
            </a:extLst>
          </p:cNvPr>
          <p:cNvSpPr>
            <a:spLocks noChangeArrowheads="1"/>
          </p:cNvSpPr>
          <p:nvPr/>
        </p:nvSpPr>
        <p:spPr bwMode="auto">
          <a:xfrm>
            <a:off x="3764164" y="3285197"/>
            <a:ext cx="1932098" cy="96397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A solemn promise</a:t>
            </a:r>
          </a:p>
        </p:txBody>
      </p:sp>
      <p:sp>
        <p:nvSpPr>
          <p:cNvPr id="37" name="Rectangle 15">
            <a:extLst>
              <a:ext uri="{FF2B5EF4-FFF2-40B4-BE49-F238E27FC236}">
                <a16:creationId xmlns:a16="http://schemas.microsoft.com/office/drawing/2014/main" id="{40A6AFCD-540D-E042-A6B7-06BFC51B4F9F}"/>
              </a:ext>
            </a:extLst>
          </p:cNvPr>
          <p:cNvSpPr>
            <a:spLocks noChangeArrowheads="1"/>
          </p:cNvSpPr>
          <p:nvPr/>
        </p:nvSpPr>
        <p:spPr bwMode="auto">
          <a:xfrm>
            <a:off x="1067763" y="5326482"/>
            <a:ext cx="1960250" cy="51659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A person’s death</a:t>
            </a:r>
          </a:p>
        </p:txBody>
      </p:sp>
      <p:sp>
        <p:nvSpPr>
          <p:cNvPr id="38" name="Text Box 18">
            <a:extLst>
              <a:ext uri="{FF2B5EF4-FFF2-40B4-BE49-F238E27FC236}">
                <a16:creationId xmlns:a16="http://schemas.microsoft.com/office/drawing/2014/main" id="{C963AF52-DF81-5B49-AD1C-9C42C32FA753}"/>
              </a:ext>
            </a:extLst>
          </p:cNvPr>
          <p:cNvSpPr txBox="1">
            <a:spLocks noChangeArrowheads="1"/>
          </p:cNvSpPr>
          <p:nvPr/>
        </p:nvSpPr>
        <p:spPr bwMode="auto">
          <a:xfrm>
            <a:off x="2713200" y="1016133"/>
            <a:ext cx="9081635" cy="814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000" dirty="0">
                <a:solidFill>
                  <a:srgbClr val="414042"/>
                </a:solidFill>
              </a:rPr>
              <a:t>Before you read the story, discuss with a partner: </a:t>
            </a:r>
            <a:br>
              <a:rPr lang="en-GB" altLang="en-US" sz="2000" dirty="0">
                <a:solidFill>
                  <a:srgbClr val="414042"/>
                </a:solidFill>
              </a:rPr>
            </a:br>
            <a:r>
              <a:rPr lang="en-GB" altLang="en-US" sz="2000" dirty="0">
                <a:solidFill>
                  <a:srgbClr val="414042"/>
                </a:solidFill>
              </a:rPr>
              <a:t>What is your understanding of these words?</a:t>
            </a:r>
          </a:p>
        </p:txBody>
      </p:sp>
      <p:sp>
        <p:nvSpPr>
          <p:cNvPr id="39" name="Rectangle 20">
            <a:extLst>
              <a:ext uri="{FF2B5EF4-FFF2-40B4-BE49-F238E27FC236}">
                <a16:creationId xmlns:a16="http://schemas.microsoft.com/office/drawing/2014/main" id="{C7F0F221-02B6-3040-B631-454B83C93A49}"/>
              </a:ext>
            </a:extLst>
          </p:cNvPr>
          <p:cNvSpPr>
            <a:spLocks noChangeArrowheads="1"/>
          </p:cNvSpPr>
          <p:nvPr/>
        </p:nvSpPr>
        <p:spPr bwMode="auto">
          <a:xfrm>
            <a:off x="6308589" y="2937562"/>
            <a:ext cx="2350336" cy="103636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Wanting to punish someone for what</a:t>
            </a:r>
            <a:br>
              <a:rPr lang="en-GB" altLang="en-US" sz="1500" dirty="0">
                <a:solidFill>
                  <a:srgbClr val="414042"/>
                </a:solidFill>
              </a:rPr>
            </a:br>
            <a:r>
              <a:rPr lang="en-GB" altLang="en-US" sz="1500" dirty="0">
                <a:solidFill>
                  <a:srgbClr val="414042"/>
                </a:solidFill>
              </a:rPr>
              <a:t>they did – getting</a:t>
            </a:r>
            <a:br>
              <a:rPr lang="en-GB" altLang="en-US" sz="1500" dirty="0">
                <a:solidFill>
                  <a:srgbClr val="414042"/>
                </a:solidFill>
              </a:rPr>
            </a:br>
            <a:r>
              <a:rPr lang="en-GB" altLang="en-US" sz="1500" dirty="0">
                <a:solidFill>
                  <a:srgbClr val="414042"/>
                </a:solidFill>
              </a:rPr>
              <a:t>your own back</a:t>
            </a:r>
          </a:p>
        </p:txBody>
      </p:sp>
      <p:sp>
        <p:nvSpPr>
          <p:cNvPr id="40" name="Rectangle 39">
            <a:extLst>
              <a:ext uri="{FF2B5EF4-FFF2-40B4-BE49-F238E27FC236}">
                <a16:creationId xmlns:a16="http://schemas.microsoft.com/office/drawing/2014/main" id="{EB47ED9E-CA77-8F4B-B66D-CCE596536322}"/>
              </a:ext>
            </a:extLst>
          </p:cNvPr>
          <p:cNvSpPr/>
          <p:nvPr/>
        </p:nvSpPr>
        <p:spPr>
          <a:xfrm>
            <a:off x="3584608" y="2744674"/>
            <a:ext cx="236434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B45F600-B8E1-114A-A7CE-174B2AA1724B}"/>
              </a:ext>
            </a:extLst>
          </p:cNvPr>
          <p:cNvSpPr/>
          <p:nvPr/>
        </p:nvSpPr>
        <p:spPr>
          <a:xfrm>
            <a:off x="861417" y="4795896"/>
            <a:ext cx="2363554"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8">
            <a:extLst>
              <a:ext uri="{FF2B5EF4-FFF2-40B4-BE49-F238E27FC236}">
                <a16:creationId xmlns:a16="http://schemas.microsoft.com/office/drawing/2014/main" id="{E8BAC5DF-CE1E-3C4E-8CFC-FD581E571998}"/>
              </a:ext>
            </a:extLst>
          </p:cNvPr>
          <p:cNvSpPr>
            <a:spLocks noChangeArrowheads="1"/>
          </p:cNvSpPr>
          <p:nvPr/>
        </p:nvSpPr>
        <p:spPr bwMode="auto">
          <a:xfrm>
            <a:off x="6751167" y="4424269"/>
            <a:ext cx="149271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dilemma</a:t>
            </a:r>
          </a:p>
        </p:txBody>
      </p:sp>
      <p:sp>
        <p:nvSpPr>
          <p:cNvPr id="43" name="Rectangle 9">
            <a:extLst>
              <a:ext uri="{FF2B5EF4-FFF2-40B4-BE49-F238E27FC236}">
                <a16:creationId xmlns:a16="http://schemas.microsoft.com/office/drawing/2014/main" id="{F3262961-F958-9F42-92F8-3331166F0ADD}"/>
              </a:ext>
            </a:extLst>
          </p:cNvPr>
          <p:cNvSpPr>
            <a:spLocks noChangeArrowheads="1"/>
          </p:cNvSpPr>
          <p:nvPr/>
        </p:nvSpPr>
        <p:spPr bwMode="auto">
          <a:xfrm>
            <a:off x="9413100" y="2380192"/>
            <a:ext cx="1438881"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err="1">
                <a:solidFill>
                  <a:schemeClr val="bg1"/>
                </a:solidFill>
                <a:ea typeface="MS PGothic" panose="020B0600070205080204" pitchFamily="34" charset="-128"/>
              </a:rPr>
              <a:t>mesmerise</a:t>
            </a:r>
            <a:endParaRPr lang="en-US" altLang="ja-JP" b="1" dirty="0">
              <a:solidFill>
                <a:schemeClr val="bg1"/>
              </a:solidFill>
              <a:ea typeface="MS PGothic" panose="020B0600070205080204" pitchFamily="34" charset="-128"/>
            </a:endParaRPr>
          </a:p>
        </p:txBody>
      </p:sp>
      <p:sp>
        <p:nvSpPr>
          <p:cNvPr id="44" name="Rectangle 12">
            <a:extLst>
              <a:ext uri="{FF2B5EF4-FFF2-40B4-BE49-F238E27FC236}">
                <a16:creationId xmlns:a16="http://schemas.microsoft.com/office/drawing/2014/main" id="{95CFAC17-D66D-A848-B927-5E395F25CEF9}"/>
              </a:ext>
            </a:extLst>
          </p:cNvPr>
          <p:cNvSpPr>
            <a:spLocks noChangeArrowheads="1"/>
          </p:cNvSpPr>
          <p:nvPr/>
        </p:nvSpPr>
        <p:spPr bwMode="auto">
          <a:xfrm>
            <a:off x="9004556" y="3036660"/>
            <a:ext cx="2316301" cy="104687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Completely lost</a:t>
            </a:r>
            <a:br>
              <a:rPr lang="en-GB" altLang="en-US" sz="1500" dirty="0">
                <a:solidFill>
                  <a:srgbClr val="414042"/>
                </a:solidFill>
              </a:rPr>
            </a:br>
            <a:r>
              <a:rPr lang="en-GB" altLang="en-US" sz="1500" dirty="0">
                <a:solidFill>
                  <a:srgbClr val="414042"/>
                </a:solidFill>
              </a:rPr>
              <a:t>in what you see</a:t>
            </a:r>
            <a:br>
              <a:rPr lang="en-GB" altLang="en-US" sz="1500" dirty="0">
                <a:solidFill>
                  <a:srgbClr val="414042"/>
                </a:solidFill>
              </a:rPr>
            </a:br>
            <a:r>
              <a:rPr lang="en-GB" altLang="en-US" sz="1500" dirty="0">
                <a:solidFill>
                  <a:srgbClr val="414042"/>
                </a:solidFill>
              </a:rPr>
              <a:t>or hear</a:t>
            </a:r>
          </a:p>
        </p:txBody>
      </p:sp>
      <p:sp>
        <p:nvSpPr>
          <p:cNvPr id="45" name="Rectangle 15">
            <a:extLst>
              <a:ext uri="{FF2B5EF4-FFF2-40B4-BE49-F238E27FC236}">
                <a16:creationId xmlns:a16="http://schemas.microsoft.com/office/drawing/2014/main" id="{446E667F-CC7F-364B-9DB0-F5176A436017}"/>
              </a:ext>
            </a:extLst>
          </p:cNvPr>
          <p:cNvSpPr>
            <a:spLocks noChangeArrowheads="1"/>
          </p:cNvSpPr>
          <p:nvPr/>
        </p:nvSpPr>
        <p:spPr bwMode="auto">
          <a:xfrm>
            <a:off x="6308590" y="4980990"/>
            <a:ext cx="2350336" cy="114809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A difficult choice between two things,</a:t>
            </a:r>
            <a:br>
              <a:rPr lang="en-GB" altLang="en-US" sz="1500" dirty="0">
                <a:solidFill>
                  <a:srgbClr val="414042"/>
                </a:solidFill>
              </a:rPr>
            </a:br>
            <a:r>
              <a:rPr lang="en-GB" altLang="en-US" sz="1500" dirty="0">
                <a:solidFill>
                  <a:srgbClr val="414042"/>
                </a:solidFill>
              </a:rPr>
              <a:t>both of which are</a:t>
            </a:r>
            <a:br>
              <a:rPr lang="en-GB" altLang="en-US" sz="1500" dirty="0">
                <a:solidFill>
                  <a:srgbClr val="414042"/>
                </a:solidFill>
              </a:rPr>
            </a:br>
            <a:r>
              <a:rPr lang="en-GB" altLang="en-US" sz="1500" dirty="0">
                <a:solidFill>
                  <a:srgbClr val="414042"/>
                </a:solidFill>
              </a:rPr>
              <a:t>equally unwanted</a:t>
            </a:r>
          </a:p>
        </p:txBody>
      </p:sp>
      <p:sp>
        <p:nvSpPr>
          <p:cNvPr id="46" name="Rectangle 45">
            <a:extLst>
              <a:ext uri="{FF2B5EF4-FFF2-40B4-BE49-F238E27FC236}">
                <a16:creationId xmlns:a16="http://schemas.microsoft.com/office/drawing/2014/main" id="{F560D4C9-519E-5947-9EEF-E138C4B712D1}"/>
              </a:ext>
            </a:extLst>
          </p:cNvPr>
          <p:cNvSpPr/>
          <p:nvPr/>
        </p:nvSpPr>
        <p:spPr>
          <a:xfrm>
            <a:off x="8970715" y="2744674"/>
            <a:ext cx="235014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DAA85BF-EA5D-3145-9CB9-742AF489B051}"/>
              </a:ext>
            </a:extLst>
          </p:cNvPr>
          <p:cNvSpPr/>
          <p:nvPr/>
        </p:nvSpPr>
        <p:spPr>
          <a:xfrm>
            <a:off x="6294582" y="4795896"/>
            <a:ext cx="236434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9">
            <a:extLst>
              <a:ext uri="{FF2B5EF4-FFF2-40B4-BE49-F238E27FC236}">
                <a16:creationId xmlns:a16="http://schemas.microsoft.com/office/drawing/2014/main" id="{95B6AA05-DF95-BC41-8075-893D8668FB43}"/>
              </a:ext>
            </a:extLst>
          </p:cNvPr>
          <p:cNvSpPr>
            <a:spLocks noChangeArrowheads="1"/>
          </p:cNvSpPr>
          <p:nvPr/>
        </p:nvSpPr>
        <p:spPr bwMode="auto">
          <a:xfrm>
            <a:off x="6751168" y="2380192"/>
            <a:ext cx="143888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vengeful</a:t>
            </a:r>
          </a:p>
        </p:txBody>
      </p:sp>
      <p:sp>
        <p:nvSpPr>
          <p:cNvPr id="49" name="Rectangle 48">
            <a:extLst>
              <a:ext uri="{FF2B5EF4-FFF2-40B4-BE49-F238E27FC236}">
                <a16:creationId xmlns:a16="http://schemas.microsoft.com/office/drawing/2014/main" id="{2615F551-AC88-A641-9D97-4A72101D0541}"/>
              </a:ext>
            </a:extLst>
          </p:cNvPr>
          <p:cNvSpPr/>
          <p:nvPr/>
        </p:nvSpPr>
        <p:spPr>
          <a:xfrm>
            <a:off x="6294582" y="2744674"/>
            <a:ext cx="236434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20">
            <a:extLst>
              <a:ext uri="{FF2B5EF4-FFF2-40B4-BE49-F238E27FC236}">
                <a16:creationId xmlns:a16="http://schemas.microsoft.com/office/drawing/2014/main" id="{C053E7AC-6BBB-6F48-910F-EA7CCEF459C3}"/>
              </a:ext>
            </a:extLst>
          </p:cNvPr>
          <p:cNvSpPr>
            <a:spLocks noChangeArrowheads="1"/>
          </p:cNvSpPr>
          <p:nvPr/>
        </p:nvSpPr>
        <p:spPr bwMode="auto">
          <a:xfrm>
            <a:off x="3764164" y="5229838"/>
            <a:ext cx="2079323" cy="70987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To be interested</a:t>
            </a:r>
            <a:br>
              <a:rPr lang="en-GB" altLang="en-US" sz="1500" dirty="0">
                <a:solidFill>
                  <a:srgbClr val="414042"/>
                </a:solidFill>
              </a:rPr>
            </a:br>
            <a:r>
              <a:rPr lang="en-GB" altLang="en-US" sz="1500" dirty="0">
                <a:solidFill>
                  <a:srgbClr val="414042"/>
                </a:solidFill>
              </a:rPr>
              <a:t>or curious</a:t>
            </a:r>
          </a:p>
        </p:txBody>
      </p:sp>
      <p:sp>
        <p:nvSpPr>
          <p:cNvPr id="51" name="Rectangle 9">
            <a:extLst>
              <a:ext uri="{FF2B5EF4-FFF2-40B4-BE49-F238E27FC236}">
                <a16:creationId xmlns:a16="http://schemas.microsoft.com/office/drawing/2014/main" id="{C23EC88D-AC40-8D40-AAD7-5A3F1AD07344}"/>
              </a:ext>
            </a:extLst>
          </p:cNvPr>
          <p:cNvSpPr>
            <a:spLocks noChangeArrowheads="1"/>
          </p:cNvSpPr>
          <p:nvPr/>
        </p:nvSpPr>
        <p:spPr bwMode="auto">
          <a:xfrm>
            <a:off x="4030450" y="4431414"/>
            <a:ext cx="144943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intrigued</a:t>
            </a:r>
          </a:p>
        </p:txBody>
      </p:sp>
      <p:sp>
        <p:nvSpPr>
          <p:cNvPr id="52" name="Rectangle 51">
            <a:extLst>
              <a:ext uri="{FF2B5EF4-FFF2-40B4-BE49-F238E27FC236}">
                <a16:creationId xmlns:a16="http://schemas.microsoft.com/office/drawing/2014/main" id="{FEDB969C-8860-4240-8AA4-5B27133064E5}"/>
              </a:ext>
            </a:extLst>
          </p:cNvPr>
          <p:cNvSpPr/>
          <p:nvPr/>
        </p:nvSpPr>
        <p:spPr>
          <a:xfrm>
            <a:off x="3578253" y="4795896"/>
            <a:ext cx="2348454"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8">
            <a:extLst>
              <a:ext uri="{FF2B5EF4-FFF2-40B4-BE49-F238E27FC236}">
                <a16:creationId xmlns:a16="http://schemas.microsoft.com/office/drawing/2014/main" id="{38A050B2-BBF1-D94E-A992-4497174DF810}"/>
              </a:ext>
            </a:extLst>
          </p:cNvPr>
          <p:cNvSpPr>
            <a:spLocks noChangeArrowheads="1"/>
          </p:cNvSpPr>
          <p:nvPr/>
        </p:nvSpPr>
        <p:spPr bwMode="auto">
          <a:xfrm>
            <a:off x="9413100" y="4424269"/>
            <a:ext cx="1438881"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outwit</a:t>
            </a:r>
          </a:p>
        </p:txBody>
      </p:sp>
      <p:sp>
        <p:nvSpPr>
          <p:cNvPr id="56" name="Rectangle 15">
            <a:extLst>
              <a:ext uri="{FF2B5EF4-FFF2-40B4-BE49-F238E27FC236}">
                <a16:creationId xmlns:a16="http://schemas.microsoft.com/office/drawing/2014/main" id="{C5FD69CA-4FE6-8A41-9239-AE79ACD7D798}"/>
              </a:ext>
            </a:extLst>
          </p:cNvPr>
          <p:cNvSpPr>
            <a:spLocks noChangeArrowheads="1"/>
          </p:cNvSpPr>
          <p:nvPr/>
        </p:nvSpPr>
        <p:spPr bwMode="auto">
          <a:xfrm>
            <a:off x="9172897" y="5095791"/>
            <a:ext cx="1854537" cy="114809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To outsmart, or</a:t>
            </a:r>
            <a:br>
              <a:rPr lang="en-GB" altLang="en-US" sz="1500" dirty="0">
                <a:solidFill>
                  <a:srgbClr val="414042"/>
                </a:solidFill>
              </a:rPr>
            </a:br>
            <a:r>
              <a:rPr lang="en-GB" altLang="en-US" sz="1500" dirty="0">
                <a:solidFill>
                  <a:srgbClr val="414042"/>
                </a:solidFill>
              </a:rPr>
              <a:t>get the better</a:t>
            </a:r>
            <a:br>
              <a:rPr lang="en-GB" altLang="en-US" sz="1500" dirty="0">
                <a:solidFill>
                  <a:srgbClr val="414042"/>
                </a:solidFill>
              </a:rPr>
            </a:br>
            <a:r>
              <a:rPr lang="en-GB" altLang="en-US" sz="1500" dirty="0">
                <a:solidFill>
                  <a:srgbClr val="414042"/>
                </a:solidFill>
              </a:rPr>
              <a:t>of, someone</a:t>
            </a:r>
          </a:p>
        </p:txBody>
      </p:sp>
      <p:sp>
        <p:nvSpPr>
          <p:cNvPr id="57" name="Rectangle 56">
            <a:extLst>
              <a:ext uri="{FF2B5EF4-FFF2-40B4-BE49-F238E27FC236}">
                <a16:creationId xmlns:a16="http://schemas.microsoft.com/office/drawing/2014/main" id="{B9ED16FD-B9E9-5B41-9190-0EF4D668E821}"/>
              </a:ext>
            </a:extLst>
          </p:cNvPr>
          <p:cNvSpPr/>
          <p:nvPr/>
        </p:nvSpPr>
        <p:spPr>
          <a:xfrm>
            <a:off x="8970715" y="4795896"/>
            <a:ext cx="235014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9">
            <a:extLst>
              <a:ext uri="{FF2B5EF4-FFF2-40B4-BE49-F238E27FC236}">
                <a16:creationId xmlns:a16="http://schemas.microsoft.com/office/drawing/2014/main" id="{808DCC61-DE70-9B47-A354-25E7D6D17D0A}"/>
              </a:ext>
            </a:extLst>
          </p:cNvPr>
          <p:cNvSpPr>
            <a:spLocks noChangeArrowheads="1"/>
          </p:cNvSpPr>
          <p:nvPr/>
        </p:nvSpPr>
        <p:spPr bwMode="auto">
          <a:xfrm>
            <a:off x="1306472" y="2380192"/>
            <a:ext cx="1449438"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opulence</a:t>
            </a:r>
          </a:p>
        </p:txBody>
      </p:sp>
      <p:sp>
        <p:nvSpPr>
          <p:cNvPr id="32" name="Rectangle 12">
            <a:extLst>
              <a:ext uri="{FF2B5EF4-FFF2-40B4-BE49-F238E27FC236}">
                <a16:creationId xmlns:a16="http://schemas.microsoft.com/office/drawing/2014/main" id="{CF2B13AF-6D05-0F47-B2B2-D74F2BC995E2}"/>
              </a:ext>
            </a:extLst>
          </p:cNvPr>
          <p:cNvSpPr>
            <a:spLocks noChangeArrowheads="1"/>
          </p:cNvSpPr>
          <p:nvPr/>
        </p:nvSpPr>
        <p:spPr bwMode="auto">
          <a:xfrm>
            <a:off x="856943" y="3151176"/>
            <a:ext cx="2364343" cy="953038"/>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Great wealth</a:t>
            </a:r>
            <a:br>
              <a:rPr lang="en-GB" altLang="en-US" sz="1500" dirty="0">
                <a:solidFill>
                  <a:srgbClr val="414042"/>
                </a:solidFill>
              </a:rPr>
            </a:br>
            <a:r>
              <a:rPr lang="en-GB" altLang="en-US" sz="1500" dirty="0">
                <a:solidFill>
                  <a:srgbClr val="414042"/>
                </a:solidFill>
              </a:rPr>
              <a:t>and richness</a:t>
            </a:r>
          </a:p>
        </p:txBody>
      </p:sp>
      <p:sp>
        <p:nvSpPr>
          <p:cNvPr id="53" name="Rectangle 52">
            <a:extLst>
              <a:ext uri="{FF2B5EF4-FFF2-40B4-BE49-F238E27FC236}">
                <a16:creationId xmlns:a16="http://schemas.microsoft.com/office/drawing/2014/main" id="{935AC2BF-81C4-E846-A404-EE7D9DE51996}"/>
              </a:ext>
            </a:extLst>
          </p:cNvPr>
          <p:cNvSpPr/>
          <p:nvPr/>
        </p:nvSpPr>
        <p:spPr>
          <a:xfrm>
            <a:off x="860628" y="2744674"/>
            <a:ext cx="236434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8FABEF5-F362-7A4C-94A2-3982F03993F6}"/>
              </a:ext>
            </a:extLst>
          </p:cNvPr>
          <p:cNvGrpSpPr/>
          <p:nvPr/>
        </p:nvGrpSpPr>
        <p:grpSpPr>
          <a:xfrm>
            <a:off x="621344" y="562913"/>
            <a:ext cx="2709685" cy="1685975"/>
            <a:chOff x="621344" y="562913"/>
            <a:chExt cx="2709685" cy="1685975"/>
          </a:xfrm>
        </p:grpSpPr>
        <p:sp>
          <p:nvSpPr>
            <p:cNvPr id="7" name="TextBox 6">
              <a:extLst>
                <a:ext uri="{FF2B5EF4-FFF2-40B4-BE49-F238E27FC236}">
                  <a16:creationId xmlns:a16="http://schemas.microsoft.com/office/drawing/2014/main" id="{94B39037-90AC-1746-BD04-134C0ABB18C4}"/>
                </a:ext>
              </a:extLst>
            </p:cNvPr>
            <p:cNvSpPr txBox="1"/>
            <p:nvPr/>
          </p:nvSpPr>
          <p:spPr>
            <a:xfrm>
              <a:off x="732717" y="1017828"/>
              <a:ext cx="1115161" cy="1231060"/>
            </a:xfrm>
            <a:prstGeom prst="rect">
              <a:avLst/>
            </a:prstGeom>
            <a:noFill/>
          </p:spPr>
          <p:txBody>
            <a:bodyPr wrap="square">
              <a:noAutofit/>
            </a:bodyPr>
            <a:lstStyle/>
            <a:p>
              <a:pPr lvl="0" fontAlgn="base">
                <a:spcBef>
                  <a:spcPct val="20000"/>
                </a:spcBef>
                <a:spcAft>
                  <a:spcPct val="0"/>
                </a:spcAft>
              </a:pPr>
              <a:r>
                <a:rPr lang="en-GB" altLang="en-US" sz="1100" dirty="0">
                  <a:solidFill>
                    <a:srgbClr val="414042"/>
                  </a:solidFill>
                  <a:latin typeface="Comic Sans MS" panose="030F0702030302020204" pitchFamily="66" charset="0"/>
                  <a:cs typeface="Arial" panose="020B0604020202020204" pitchFamily="34" charset="0"/>
                </a:rPr>
                <a:t>Has the text been understood – words, phrases, etc.?</a:t>
              </a:r>
            </a:p>
          </p:txBody>
        </p:sp>
        <p:sp>
          <p:nvSpPr>
            <p:cNvPr id="10" name="Rectangle 9">
              <a:extLst>
                <a:ext uri="{FF2B5EF4-FFF2-40B4-BE49-F238E27FC236}">
                  <a16:creationId xmlns:a16="http://schemas.microsoft.com/office/drawing/2014/main" id="{F8AC9832-A3B8-9948-8FA5-284F1C336702}"/>
                </a:ext>
              </a:extLst>
            </p:cNvPr>
            <p:cNvSpPr/>
            <p:nvPr/>
          </p:nvSpPr>
          <p:spPr>
            <a:xfrm>
              <a:off x="621344" y="562913"/>
              <a:ext cx="2709685" cy="3236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11" name="Rectangle 10">
              <a:extLst>
                <a:ext uri="{FF2B5EF4-FFF2-40B4-BE49-F238E27FC236}">
                  <a16:creationId xmlns:a16="http://schemas.microsoft.com/office/drawing/2014/main" id="{42ECFB7A-3EFB-374A-8099-6AAF05CC4999}"/>
                </a:ext>
              </a:extLst>
            </p:cNvPr>
            <p:cNvSpPr/>
            <p:nvPr/>
          </p:nvSpPr>
          <p:spPr>
            <a:xfrm>
              <a:off x="621344" y="562914"/>
              <a:ext cx="2709685" cy="154811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pic>
          <p:nvPicPr>
            <p:cNvPr id="35" name="Picture 34" descr="Text&#10;&#10;Description automatically generated">
              <a:extLst>
                <a:ext uri="{FF2B5EF4-FFF2-40B4-BE49-F238E27FC236}">
                  <a16:creationId xmlns:a16="http://schemas.microsoft.com/office/drawing/2014/main" id="{25D57AAA-4017-5645-9C31-33818B66986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99308" y="1069732"/>
              <a:ext cx="1421978" cy="798494"/>
            </a:xfrm>
            <a:prstGeom prst="rect">
              <a:avLst/>
            </a:prstGeom>
          </p:spPr>
        </p:pic>
      </p:grpSp>
      <p:sp>
        <p:nvSpPr>
          <p:cNvPr id="5" name="TextBox 4">
            <a:extLst>
              <a:ext uri="{FF2B5EF4-FFF2-40B4-BE49-F238E27FC236}">
                <a16:creationId xmlns:a16="http://schemas.microsoft.com/office/drawing/2014/main" id="{2BC3B6BE-63E1-CA2E-1167-CD61A1ECCA12}"/>
              </a:ext>
            </a:extLst>
          </p:cNvPr>
          <p:cNvSpPr txBox="1"/>
          <p:nvPr/>
        </p:nvSpPr>
        <p:spPr>
          <a:xfrm>
            <a:off x="4259817" y="528475"/>
            <a:ext cx="6421582" cy="400110"/>
          </a:xfrm>
          <a:prstGeom prst="rect">
            <a:avLst/>
          </a:prstGeom>
          <a:noFill/>
        </p:spPr>
        <p:txBody>
          <a:bodyPr wrap="square">
            <a:spAutoFit/>
          </a:bodyPr>
          <a:lstStyle/>
          <a:p>
            <a:r>
              <a:rPr lang="en-GB" sz="2000" b="1" dirty="0">
                <a:solidFill>
                  <a:srgbClr val="0070C0"/>
                </a:solidFill>
                <a:latin typeface="Comic Sans MS" panose="030F0902030302020204" pitchFamily="66" charset="0"/>
                <a:cs typeface="Arial" panose="020B0604020202020204" pitchFamily="34" charset="0"/>
              </a:rPr>
              <a:t>Get ready for reading – vocabulary</a:t>
            </a:r>
            <a:endParaRPr lang="en-GB" sz="2000" dirty="0"/>
          </a:p>
        </p:txBody>
      </p:sp>
    </p:spTree>
    <p:extLst>
      <p:ext uri="{BB962C8B-B14F-4D97-AF65-F5344CB8AC3E}">
        <p14:creationId xmlns:p14="http://schemas.microsoft.com/office/powerpoint/2010/main" val="83149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40" grpId="0" animBg="1"/>
      <p:bldP spid="41" grpId="0" animBg="1"/>
      <p:bldP spid="44" grpId="0"/>
      <p:bldP spid="45" grpId="0"/>
      <p:bldP spid="46" grpId="0" animBg="1"/>
      <p:bldP spid="47" grpId="0" animBg="1"/>
      <p:bldP spid="49" grpId="0" animBg="1"/>
      <p:bldP spid="50" grpId="0"/>
      <p:bldP spid="52" grpId="0" animBg="1"/>
      <p:bldP spid="56" grpId="0"/>
      <p:bldP spid="57" grpId="0" animBg="1"/>
      <p:bldP spid="32" grpId="0"/>
      <p:bldP spid="5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4103425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ubtitle 2">
            <a:extLst>
              <a:ext uri="{FF2B5EF4-FFF2-40B4-BE49-F238E27FC236}">
                <a16:creationId xmlns:a16="http://schemas.microsoft.com/office/drawing/2014/main" id="{4FE9DE3E-ECF4-10DA-0C30-66C75FBA33FF}"/>
              </a:ext>
            </a:extLst>
          </p:cNvPr>
          <p:cNvSpPr txBox="1">
            <a:spLocks noChangeArrowheads="1"/>
          </p:cNvSpPr>
          <p:nvPr/>
        </p:nvSpPr>
        <p:spPr bwMode="auto">
          <a:xfrm>
            <a:off x="11114" y="717551"/>
            <a:ext cx="121697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gn="ctr">
              <a:spcBef>
                <a:spcPts val="1000"/>
              </a:spcBef>
              <a:buNone/>
            </a:pPr>
            <a:r>
              <a:rPr lang="en-GB" altLang="en-US" sz="2900" b="1">
                <a:solidFill>
                  <a:srgbClr val="0070C0"/>
                </a:solidFill>
              </a:rPr>
              <a:t>A word about prosody</a:t>
            </a:r>
          </a:p>
        </p:txBody>
      </p:sp>
      <p:sp>
        <p:nvSpPr>
          <p:cNvPr id="20" name="Rectangle 4">
            <a:extLst>
              <a:ext uri="{FF2B5EF4-FFF2-40B4-BE49-F238E27FC236}">
                <a16:creationId xmlns:a16="http://schemas.microsoft.com/office/drawing/2014/main" id="{E7CE86C9-2ADA-AF56-E424-B8A2B5E905C1}"/>
              </a:ext>
            </a:extLst>
          </p:cNvPr>
          <p:cNvSpPr>
            <a:spLocks noChangeArrowheads="1"/>
          </p:cNvSpPr>
          <p:nvPr/>
        </p:nvSpPr>
        <p:spPr bwMode="auto">
          <a:xfrm>
            <a:off x="5341938" y="1774825"/>
            <a:ext cx="5740400" cy="2078038"/>
          </a:xfrm>
          <a:prstGeom prst="rect">
            <a:avLst/>
          </a:prstGeom>
          <a:noFill/>
          <a:ln>
            <a:noFill/>
          </a:ln>
          <a:effectLst/>
        </p:spPr>
        <p:txBody>
          <a:bodyPr/>
          <a:lstStyle/>
          <a:p>
            <a:pPr eaLnBrk="1" hangingPunct="1">
              <a:defRPr/>
            </a:pPr>
            <a:r>
              <a:rPr lang="en-US" altLang="en-US" sz="1996" dirty="0">
                <a:solidFill>
                  <a:srgbClr val="3E3F41"/>
                </a:solidFill>
                <a:latin typeface="Comic Sans MS" panose="030F0902030302020204" pitchFamily="66" charset="0"/>
              </a:rPr>
              <a:t>Fluent </a:t>
            </a:r>
            <a:r>
              <a:rPr lang="en-US" altLang="en-US" sz="1996" b="1" dirty="0">
                <a:solidFill>
                  <a:srgbClr val="0070C0"/>
                </a:solidFill>
                <a:latin typeface="Comic Sans MS" panose="030F0902030302020204" pitchFamily="66" charset="0"/>
              </a:rPr>
              <a:t>readers</a:t>
            </a:r>
            <a:r>
              <a:rPr lang="en-US" altLang="en-US" sz="1996" dirty="0">
                <a:solidFill>
                  <a:srgbClr val="414042"/>
                </a:solidFill>
                <a:latin typeface="Comic Sans MS" panose="030F0902030302020204" pitchFamily="66" charset="0"/>
              </a:rPr>
              <a:t> </a:t>
            </a:r>
            <a:r>
              <a:rPr lang="en-US" altLang="en-US" sz="1996" dirty="0">
                <a:solidFill>
                  <a:srgbClr val="3E3F41"/>
                </a:solidFill>
                <a:latin typeface="Comic Sans MS" panose="030F0902030302020204" pitchFamily="66" charset="0"/>
              </a:rPr>
              <a:t>use</a:t>
            </a:r>
            <a:r>
              <a:rPr lang="en-US" altLang="en-US" sz="1996" dirty="0">
                <a:solidFill>
                  <a:srgbClr val="414042"/>
                </a:solidFill>
                <a:latin typeface="Comic Sans MS" panose="030F0902030302020204" pitchFamily="66" charset="0"/>
              </a:rPr>
              <a:t> </a:t>
            </a:r>
            <a:r>
              <a:rPr lang="en-US" altLang="en-US" sz="1996" b="1" dirty="0">
                <a:solidFill>
                  <a:srgbClr val="0070C0"/>
                </a:solidFill>
                <a:latin typeface="Comic Sans MS" panose="030F0902030302020204" pitchFamily="66" charset="0"/>
              </a:rPr>
              <a:t>prosody</a:t>
            </a:r>
            <a:r>
              <a:rPr lang="en-US" altLang="en-US" sz="1996" dirty="0">
                <a:solidFill>
                  <a:srgbClr val="414042"/>
                </a:solidFill>
                <a:latin typeface="Comic Sans MS" panose="030F0902030302020204" pitchFamily="66" charset="0"/>
              </a:rPr>
              <a:t> </a:t>
            </a:r>
            <a:r>
              <a:rPr lang="en-US" altLang="en-US" sz="1996" dirty="0">
                <a:solidFill>
                  <a:srgbClr val="3E3F41"/>
                </a:solidFill>
                <a:latin typeface="Comic Sans MS" panose="030F0902030302020204" pitchFamily="66" charset="0"/>
              </a:rPr>
              <a:t>(pitch, stress, intonation, volume and timing) to convey meaning when they read aloud, whether that is actually out loud or reading ‘aloud’ in your own head – reading in your head as if you were saying it out loud.</a:t>
            </a:r>
            <a:endParaRPr lang="en-GB" altLang="en-US" sz="1996" dirty="0">
              <a:solidFill>
                <a:srgbClr val="3E3F41"/>
              </a:solidFill>
              <a:latin typeface="Comic Sans MS" panose="030F0902030302020204" pitchFamily="66" charset="0"/>
            </a:endParaRPr>
          </a:p>
        </p:txBody>
      </p:sp>
      <p:sp>
        <p:nvSpPr>
          <p:cNvPr id="34" name="Rectangle 13">
            <a:extLst>
              <a:ext uri="{FF2B5EF4-FFF2-40B4-BE49-F238E27FC236}">
                <a16:creationId xmlns:a16="http://schemas.microsoft.com/office/drawing/2014/main" id="{54535301-7DDE-005E-BA52-ED6D31AB01D0}"/>
              </a:ext>
            </a:extLst>
          </p:cNvPr>
          <p:cNvSpPr>
            <a:spLocks noChangeArrowheads="1"/>
          </p:cNvSpPr>
          <p:nvPr/>
        </p:nvSpPr>
        <p:spPr bwMode="auto">
          <a:xfrm>
            <a:off x="1484314" y="4052888"/>
            <a:ext cx="9598025" cy="1795462"/>
          </a:xfrm>
          <a:prstGeom prst="rect">
            <a:avLst/>
          </a:prstGeom>
          <a:noFill/>
          <a:ln>
            <a:noFill/>
          </a:ln>
          <a:effectLst/>
        </p:spPr>
        <p:txBody>
          <a:bodyPr/>
          <a:lstStyle/>
          <a:p>
            <a:pPr eaLnBrk="1" hangingPunct="1">
              <a:spcBef>
                <a:spcPct val="50000"/>
              </a:spcBef>
              <a:defRPr/>
            </a:pPr>
            <a:r>
              <a:rPr lang="en-GB" altLang="en-US" sz="1996" b="1" dirty="0">
                <a:solidFill>
                  <a:srgbClr val="0070C0"/>
                </a:solidFill>
                <a:latin typeface="Comic Sans MS" panose="030F0902030302020204" pitchFamily="66" charset="0"/>
              </a:rPr>
              <a:t>Prosody</a:t>
            </a:r>
            <a:r>
              <a:rPr lang="en-GB" altLang="en-US" sz="1996" dirty="0">
                <a:solidFill>
                  <a:srgbClr val="414042"/>
                </a:solidFill>
                <a:latin typeface="Comic Sans MS" panose="030F0902030302020204" pitchFamily="66" charset="0"/>
              </a:rPr>
              <a:t> </a:t>
            </a:r>
            <a:r>
              <a:rPr lang="en-GB" altLang="en-US" sz="1996" dirty="0">
                <a:solidFill>
                  <a:srgbClr val="3E3F41"/>
                </a:solidFill>
                <a:latin typeface="Comic Sans MS" panose="030F0902030302020204" pitchFamily="66" charset="0"/>
              </a:rPr>
              <a:t>is important in letting your reader </a:t>
            </a:r>
            <a:r>
              <a:rPr lang="en-US" altLang="en-US" sz="1996" dirty="0">
                <a:solidFill>
                  <a:srgbClr val="3E3F41"/>
                </a:solidFill>
                <a:latin typeface="Comic Sans MS" panose="030F0902030302020204" pitchFamily="66" charset="0"/>
              </a:rPr>
              <a:t>know about</a:t>
            </a:r>
            <a:r>
              <a:rPr lang="en-GB" altLang="en-US" sz="1996" dirty="0">
                <a:solidFill>
                  <a:srgbClr val="3E3F41"/>
                </a:solidFill>
                <a:latin typeface="Comic Sans MS" panose="030F0902030302020204" pitchFamily="66" charset="0"/>
              </a:rPr>
              <a:t> emotions and attitudes. When you deliberately vary the way you read something, for example to indicate fear or surprise, you are reading with prosody. You might change the way you read something to show that a different person is speaking, or you might read slowly to convey a feeling of calm. or very fast to indicate speed.</a:t>
            </a:r>
          </a:p>
        </p:txBody>
      </p:sp>
      <p:sp>
        <p:nvSpPr>
          <p:cNvPr id="5" name="Oval Callout 4">
            <a:extLst>
              <a:ext uri="{FF2B5EF4-FFF2-40B4-BE49-F238E27FC236}">
                <a16:creationId xmlns:a16="http://schemas.microsoft.com/office/drawing/2014/main" id="{3FE7032E-099A-EA83-A979-1FCA649CAA7F}"/>
              </a:ext>
            </a:extLst>
          </p:cNvPr>
          <p:cNvSpPr/>
          <p:nvPr/>
        </p:nvSpPr>
        <p:spPr>
          <a:xfrm>
            <a:off x="893763" y="1325563"/>
            <a:ext cx="4116388" cy="2463800"/>
          </a:xfrm>
          <a:prstGeom prst="wedgeEllipseCallout">
            <a:avLst>
              <a:gd name="adj1" fmla="val -48868"/>
              <a:gd name="adj2" fmla="val 6056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altLang="en-US" sz="1996" dirty="0">
                <a:solidFill>
                  <a:srgbClr val="3E3F41"/>
                </a:solidFill>
                <a:latin typeface="Comic Sans MS" panose="030F0902030302020204" pitchFamily="66" charset="0"/>
              </a:rPr>
              <a:t>Prosody is reading aloud with </a:t>
            </a:r>
            <a:r>
              <a:rPr lang="en-GB" altLang="en-US" sz="1996" b="1" dirty="0">
                <a:solidFill>
                  <a:srgbClr val="0070C0"/>
                </a:solidFill>
                <a:latin typeface="Comic Sans MS" panose="030F0902030302020204" pitchFamily="66" charset="0"/>
              </a:rPr>
              <a:t>intonation</a:t>
            </a:r>
            <a:r>
              <a:rPr lang="en-GB" altLang="en-US" sz="1996" dirty="0">
                <a:solidFill>
                  <a:srgbClr val="414042"/>
                </a:solidFill>
                <a:latin typeface="Comic Sans MS" panose="030F0902030302020204" pitchFamily="66" charset="0"/>
              </a:rPr>
              <a:t>, </a:t>
            </a:r>
            <a:r>
              <a:rPr lang="en-GB" altLang="en-US" sz="1996" dirty="0">
                <a:solidFill>
                  <a:srgbClr val="3E3F41"/>
                </a:solidFill>
                <a:latin typeface="Comic Sans MS" panose="030F0902030302020204" pitchFamily="66" charset="0"/>
              </a:rPr>
              <a:t>taking account of where to vary your </a:t>
            </a:r>
            <a:r>
              <a:rPr lang="en-GB" altLang="en-US" sz="1996" b="1" dirty="0">
                <a:solidFill>
                  <a:srgbClr val="0070C0"/>
                </a:solidFill>
                <a:latin typeface="Comic Sans MS" panose="030F0902030302020204" pitchFamily="66" charset="0"/>
              </a:rPr>
              <a:t>pitch, stress, volume </a:t>
            </a:r>
            <a:r>
              <a:rPr lang="en-GB" altLang="en-US" sz="1996" dirty="0">
                <a:solidFill>
                  <a:srgbClr val="3E3F41"/>
                </a:solidFill>
                <a:latin typeface="Comic Sans MS" panose="030F0902030302020204" pitchFamily="66" charset="0"/>
              </a:rPr>
              <a:t>and </a:t>
            </a:r>
            <a:r>
              <a:rPr lang="en-GB" altLang="en-US" sz="1996" b="1" dirty="0">
                <a:solidFill>
                  <a:srgbClr val="0070C0"/>
                </a:solidFill>
                <a:latin typeface="Comic Sans MS" panose="030F0902030302020204" pitchFamily="66" charset="0"/>
              </a:rPr>
              <a:t>timing</a:t>
            </a:r>
            <a:r>
              <a:rPr lang="en-GB" altLang="en-US" sz="1996" dirty="0">
                <a:solidFill>
                  <a:srgbClr val="414042"/>
                </a:solidFill>
                <a:latin typeface="Comic Sans MS" panose="030F0902030302020204" pitchFamily="66"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D5F99053-3763-0845-B0DC-B5E2CEACD952}"/>
              </a:ext>
            </a:extLst>
          </p:cNvPr>
          <p:cNvGraphicFramePr>
            <a:graphicFrameLocks noGrp="1"/>
          </p:cNvGraphicFramePr>
          <p:nvPr>
            <p:extLst>
              <p:ext uri="{D42A27DB-BD31-4B8C-83A1-F6EECF244321}">
                <p14:modId xmlns:p14="http://schemas.microsoft.com/office/powerpoint/2010/main" val="2610254391"/>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48" name="TextBox 47">
            <a:extLst>
              <a:ext uri="{FF2B5EF4-FFF2-40B4-BE49-F238E27FC236}">
                <a16:creationId xmlns:a16="http://schemas.microsoft.com/office/drawing/2014/main" id="{C1B3BF47-6F07-5F49-9793-9EE3037B9C0F}"/>
              </a:ext>
            </a:extLst>
          </p:cNvPr>
          <p:cNvSpPr txBox="1"/>
          <p:nvPr/>
        </p:nvSpPr>
        <p:spPr>
          <a:xfrm>
            <a:off x="6205078" y="1888698"/>
            <a:ext cx="2476802"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etc.?</a:t>
            </a:r>
          </a:p>
        </p:txBody>
      </p:sp>
      <p:pic>
        <p:nvPicPr>
          <p:cNvPr id="38" name="Picture 37" descr="Text&#10;&#10;Description automatically generated">
            <a:extLst>
              <a:ext uri="{FF2B5EF4-FFF2-40B4-BE49-F238E27FC236}">
                <a16:creationId xmlns:a16="http://schemas.microsoft.com/office/drawing/2014/main" id="{AFDA177D-E0C6-F14B-82DC-ED2DE61F3B8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96489" y="2416968"/>
            <a:ext cx="1421978" cy="798494"/>
          </a:xfrm>
          <a:prstGeom prst="rect">
            <a:avLst/>
          </a:prstGeom>
        </p:spPr>
      </p:pic>
      <p:sp>
        <p:nvSpPr>
          <p:cNvPr id="10" name="Text Box 6">
            <a:extLst>
              <a:ext uri="{FF2B5EF4-FFF2-40B4-BE49-F238E27FC236}">
                <a16:creationId xmlns:a16="http://schemas.microsoft.com/office/drawing/2014/main" id="{210794C4-1EA2-214A-985C-EB3587290FFC}"/>
              </a:ext>
            </a:extLst>
          </p:cNvPr>
          <p:cNvSpPr txBox="1">
            <a:spLocks noChangeArrowheads="1"/>
          </p:cNvSpPr>
          <p:nvPr/>
        </p:nvSpPr>
        <p:spPr bwMode="auto">
          <a:xfrm>
            <a:off x="0" y="5549551"/>
            <a:ext cx="12169775" cy="77787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endParaRPr lang="en-GB" altLang="en-US" sz="1800" dirty="0">
              <a:solidFill>
                <a:srgbClr val="343433"/>
              </a:solidFill>
            </a:endParaRPr>
          </a:p>
        </p:txBody>
      </p:sp>
      <p:sp>
        <p:nvSpPr>
          <p:cNvPr id="35" name="Subtitle 2">
            <a:extLst>
              <a:ext uri="{FF2B5EF4-FFF2-40B4-BE49-F238E27FC236}">
                <a16:creationId xmlns:a16="http://schemas.microsoft.com/office/drawing/2014/main" id="{C4A4D22C-6DC3-A240-B9ED-98A93AA43AE4}"/>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6" name="TextBox 35">
            <a:extLst>
              <a:ext uri="{FF2B5EF4-FFF2-40B4-BE49-F238E27FC236}">
                <a16:creationId xmlns:a16="http://schemas.microsoft.com/office/drawing/2014/main" id="{61D8B0BC-BEE5-944D-A8F4-2AC327C92D95}"/>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7" name="Picture 6" descr="Logo&#10;&#10;Description automatically generated">
            <a:extLst>
              <a:ext uri="{FF2B5EF4-FFF2-40B4-BE49-F238E27FC236}">
                <a16:creationId xmlns:a16="http://schemas.microsoft.com/office/drawing/2014/main" id="{33560748-C26E-8D44-801E-95A473A610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37" name="Rectangle 36">
            <a:extLst>
              <a:ext uri="{FF2B5EF4-FFF2-40B4-BE49-F238E27FC236}">
                <a16:creationId xmlns:a16="http://schemas.microsoft.com/office/drawing/2014/main" id="{AC021DC1-EE54-A240-B05D-C642606AAB91}"/>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40" name="Rectangle 39">
            <a:extLst>
              <a:ext uri="{FF2B5EF4-FFF2-40B4-BE49-F238E27FC236}">
                <a16:creationId xmlns:a16="http://schemas.microsoft.com/office/drawing/2014/main" id="{1D167B32-8B2A-5840-A20D-B56A8DB5D472}"/>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41" name="Rectangle 40">
            <a:extLst>
              <a:ext uri="{FF2B5EF4-FFF2-40B4-BE49-F238E27FC236}">
                <a16:creationId xmlns:a16="http://schemas.microsoft.com/office/drawing/2014/main" id="{0446FE90-8563-A748-BDBA-22702D856E4A}"/>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42" name="Rectangle 41">
            <a:extLst>
              <a:ext uri="{FF2B5EF4-FFF2-40B4-BE49-F238E27FC236}">
                <a16:creationId xmlns:a16="http://schemas.microsoft.com/office/drawing/2014/main" id="{257E3B1D-7C0B-504F-92CA-CA3FEC74397F}"/>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43" name="Rectangle 42">
            <a:extLst>
              <a:ext uri="{FF2B5EF4-FFF2-40B4-BE49-F238E27FC236}">
                <a16:creationId xmlns:a16="http://schemas.microsoft.com/office/drawing/2014/main" id="{805696DF-6A12-174F-B930-80390E4D8A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44" name="Rectangle 43">
            <a:extLst>
              <a:ext uri="{FF2B5EF4-FFF2-40B4-BE49-F238E27FC236}">
                <a16:creationId xmlns:a16="http://schemas.microsoft.com/office/drawing/2014/main" id="{8479B84B-18CF-514D-B891-EBF4900F2878}"/>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45" name="Rectangle 44">
            <a:extLst>
              <a:ext uri="{FF2B5EF4-FFF2-40B4-BE49-F238E27FC236}">
                <a16:creationId xmlns:a16="http://schemas.microsoft.com/office/drawing/2014/main" id="{C6E1ADB9-3AEE-3141-B8FB-00194DDC9258}"/>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46" name="Rectangle 45">
            <a:extLst>
              <a:ext uri="{FF2B5EF4-FFF2-40B4-BE49-F238E27FC236}">
                <a16:creationId xmlns:a16="http://schemas.microsoft.com/office/drawing/2014/main" id="{55369F07-0B39-234D-80A1-2A94E158FA25}"/>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47" name="TextBox 46">
            <a:extLst>
              <a:ext uri="{FF2B5EF4-FFF2-40B4-BE49-F238E27FC236}">
                <a16:creationId xmlns:a16="http://schemas.microsoft.com/office/drawing/2014/main" id="{3EDBD288-2FF2-0047-B75C-12A9ECE7E4CC}"/>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49" name="TextBox 48">
            <a:extLst>
              <a:ext uri="{FF2B5EF4-FFF2-40B4-BE49-F238E27FC236}">
                <a16:creationId xmlns:a16="http://schemas.microsoft.com/office/drawing/2014/main" id="{A019C692-F4DE-3B46-893A-0E2718520778}"/>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50" name="TextBox 49">
            <a:extLst>
              <a:ext uri="{FF2B5EF4-FFF2-40B4-BE49-F238E27FC236}">
                <a16:creationId xmlns:a16="http://schemas.microsoft.com/office/drawing/2014/main" id="{DDE6D881-DBD2-9D4C-B9C6-D546A5956ECF}"/>
              </a:ext>
            </a:extLst>
          </p:cNvPr>
          <p:cNvSpPr txBox="1"/>
          <p:nvPr/>
        </p:nvSpPr>
        <p:spPr>
          <a:xfrm>
            <a:off x="1000031" y="3878272"/>
            <a:ext cx="2338825"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51" name="TextBox 50">
            <a:extLst>
              <a:ext uri="{FF2B5EF4-FFF2-40B4-BE49-F238E27FC236}">
                <a16:creationId xmlns:a16="http://schemas.microsoft.com/office/drawing/2014/main" id="{7392440C-4168-B840-BC3B-969FDBDBE49B}"/>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52" name="TextBox 51">
            <a:extLst>
              <a:ext uri="{FF2B5EF4-FFF2-40B4-BE49-F238E27FC236}">
                <a16:creationId xmlns:a16="http://schemas.microsoft.com/office/drawing/2014/main" id="{2E3A6FC7-A285-5E4B-8691-889100C6FAB5}"/>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53" name="TextBox 52">
            <a:extLst>
              <a:ext uri="{FF2B5EF4-FFF2-40B4-BE49-F238E27FC236}">
                <a16:creationId xmlns:a16="http://schemas.microsoft.com/office/drawing/2014/main" id="{5F57653F-AB8F-164B-B152-93B7EEBC0077}"/>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55" name="Picture 54" descr="A close-up of a book&#10;&#10;Description automatically generated with medium confidence">
            <a:extLst>
              <a:ext uri="{FF2B5EF4-FFF2-40B4-BE49-F238E27FC236}">
                <a16:creationId xmlns:a16="http://schemas.microsoft.com/office/drawing/2014/main" id="{45E23E92-C4E2-3C4D-98B0-10C09BB213D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62" name="Picture 61" descr="Shape&#10;&#10;Description automatically generated with medium confidence">
            <a:extLst>
              <a:ext uri="{FF2B5EF4-FFF2-40B4-BE49-F238E27FC236}">
                <a16:creationId xmlns:a16="http://schemas.microsoft.com/office/drawing/2014/main" id="{875DB9E6-739E-3D40-8550-60FF32A5427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58" name="TextBox 57">
            <a:extLst>
              <a:ext uri="{FF2B5EF4-FFF2-40B4-BE49-F238E27FC236}">
                <a16:creationId xmlns:a16="http://schemas.microsoft.com/office/drawing/2014/main" id="{D2718A29-13EA-7249-83C0-2E39FD0A96BC}"/>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64" name="Picture 63" descr="A picture containing logo&#10;&#10;Description automatically generated">
            <a:extLst>
              <a:ext uri="{FF2B5EF4-FFF2-40B4-BE49-F238E27FC236}">
                <a16:creationId xmlns:a16="http://schemas.microsoft.com/office/drawing/2014/main" id="{7CFBB70D-D7FC-FB4C-9F8D-4657C88795E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66" name="Picture 65" descr="Text&#10;&#10;Description automatically generated with medium confidence">
            <a:extLst>
              <a:ext uri="{FF2B5EF4-FFF2-40B4-BE49-F238E27FC236}">
                <a16:creationId xmlns:a16="http://schemas.microsoft.com/office/drawing/2014/main" id="{9FBECC69-C5C4-8148-BF2E-7E0D2F99A75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71" name="Picture 70" descr="Logo&#10;&#10;Description automatically generated">
            <a:extLst>
              <a:ext uri="{FF2B5EF4-FFF2-40B4-BE49-F238E27FC236}">
                <a16:creationId xmlns:a16="http://schemas.microsoft.com/office/drawing/2014/main" id="{CC9A1E33-ACD5-1942-A20B-1E61F1C1D6C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pic>
        <p:nvPicPr>
          <p:cNvPr id="2" name="Picture 1" descr="Background pattern&#10;&#10;Description automatically generated">
            <a:extLst>
              <a:ext uri="{FF2B5EF4-FFF2-40B4-BE49-F238E27FC236}">
                <a16:creationId xmlns:a16="http://schemas.microsoft.com/office/drawing/2014/main" id="{E8EF163E-5397-BCCF-8E6A-5B460D71752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402975" y="4378836"/>
            <a:ext cx="1701800" cy="952500"/>
          </a:xfrm>
          <a:prstGeom prst="rect">
            <a:avLst/>
          </a:prstGeom>
        </p:spPr>
      </p:pic>
    </p:spTree>
    <p:extLst>
      <p:ext uri="{BB962C8B-B14F-4D97-AF65-F5344CB8AC3E}">
        <p14:creationId xmlns:p14="http://schemas.microsoft.com/office/powerpoint/2010/main" val="4558461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25" name="Subtitle 2">
            <a:extLst>
              <a:ext uri="{FF2B5EF4-FFF2-40B4-BE49-F238E27FC236}">
                <a16:creationId xmlns:a16="http://schemas.microsoft.com/office/drawing/2014/main" id="{7C3D4118-062A-2746-A519-0E9E85FAE552}"/>
              </a:ext>
            </a:extLst>
          </p:cNvPr>
          <p:cNvSpPr txBox="1">
            <a:spLocks/>
          </p:cNvSpPr>
          <p:nvPr/>
        </p:nvSpPr>
        <p:spPr>
          <a:xfrm>
            <a:off x="0" y="50234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6" name="Group 25">
            <a:extLst>
              <a:ext uri="{FF2B5EF4-FFF2-40B4-BE49-F238E27FC236}">
                <a16:creationId xmlns:a16="http://schemas.microsoft.com/office/drawing/2014/main" id="{C10FA1C1-C3F8-A24C-90C6-53AF54DA2109}"/>
              </a:ext>
            </a:extLst>
          </p:cNvPr>
          <p:cNvGrpSpPr/>
          <p:nvPr/>
        </p:nvGrpSpPr>
        <p:grpSpPr>
          <a:xfrm>
            <a:off x="789214" y="1133147"/>
            <a:ext cx="10613572" cy="1628600"/>
            <a:chOff x="391885" y="1273683"/>
            <a:chExt cx="11376527" cy="1745672"/>
          </a:xfrm>
        </p:grpSpPr>
        <p:sp>
          <p:nvSpPr>
            <p:cNvPr id="15" name="Rectangle 14">
              <a:extLst>
                <a:ext uri="{FF2B5EF4-FFF2-40B4-BE49-F238E27FC236}">
                  <a16:creationId xmlns:a16="http://schemas.microsoft.com/office/drawing/2014/main" id="{0A40703C-E65B-9848-8186-D343F1BD7E23}"/>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examples of</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dialogue in the story.</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How does the dialogue support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your understanding of events or characters?</a:t>
              </a:r>
            </a:p>
          </p:txBody>
        </p:sp>
        <p:sp>
          <p:nvSpPr>
            <p:cNvPr id="47" name="Rectangle 46">
              <a:extLst>
                <a:ext uri="{FF2B5EF4-FFF2-40B4-BE49-F238E27FC236}">
                  <a16:creationId xmlns:a16="http://schemas.microsoft.com/office/drawing/2014/main" id="{8F813911-B6BF-5544-A131-A0AA7FB96F9A}"/>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 diary</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entry about an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event from a character’s point</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view.</a:t>
              </a:r>
            </a:p>
          </p:txBody>
        </p:sp>
        <p:sp>
          <p:nvSpPr>
            <p:cNvPr id="48" name="Rectangle 47">
              <a:extLst>
                <a:ext uri="{FF2B5EF4-FFF2-40B4-BE49-F238E27FC236}">
                  <a16:creationId xmlns:a16="http://schemas.microsoft.com/office/drawing/2014/main" id="{8DB6AE05-740F-8249-8CEC-F7C15B82B861}"/>
                </a:ext>
              </a:extLst>
            </p:cNvPr>
            <p:cNvSpPr/>
            <p:nvPr/>
          </p:nvSpPr>
          <p:spPr>
            <a:xfrm>
              <a:off x="4197531"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Pick 10 effective words from the extract and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create a</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wordsearch!</a:t>
              </a:r>
            </a:p>
          </p:txBody>
        </p:sp>
        <p:sp>
          <p:nvSpPr>
            <p:cNvPr id="49" name="Rectangle 48">
              <a:extLst>
                <a:ext uri="{FF2B5EF4-FFF2-40B4-BE49-F238E27FC236}">
                  <a16:creationId xmlns:a16="http://schemas.microsoft.com/office/drawing/2014/main" id="{31DA13DB-8B0C-CE43-A11D-773969DB83CB}"/>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about your</a:t>
              </a:r>
              <a:br>
                <a:rPr lang="en-US" sz="1200" dirty="0">
                  <a:solidFill>
                    <a:srgbClr val="414042"/>
                  </a:solidFill>
                  <a:latin typeface="Comic Sans MS" panose="030F0902030302020204" pitchFamily="66" charset="0"/>
                </a:rPr>
              </a:br>
              <a:r>
                <a:rPr lang="en-US" sz="1200" dirty="0" err="1">
                  <a:solidFill>
                    <a:srgbClr val="414042"/>
                  </a:solidFill>
                  <a:latin typeface="Comic Sans MS" panose="030F0902030302020204" pitchFamily="66" charset="0"/>
                </a:rPr>
                <a:t>favourite</a:t>
              </a:r>
              <a:r>
                <a:rPr lang="en-US" sz="1200" dirty="0">
                  <a:solidFill>
                    <a:srgbClr val="414042"/>
                  </a:solidFill>
                  <a:latin typeface="Comic Sans MS" panose="030F0902030302020204" pitchFamily="66" charset="0"/>
                </a:rPr>
                <a:t> part of</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extract and</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say why you</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liked it.</a:t>
              </a:r>
            </a:p>
          </p:txBody>
        </p:sp>
        <p:sp>
          <p:nvSpPr>
            <p:cNvPr id="50" name="Rectangle 49">
              <a:extLst>
                <a:ext uri="{FF2B5EF4-FFF2-40B4-BE49-F238E27FC236}">
                  <a16:creationId xmlns:a16="http://schemas.microsoft.com/office/drawing/2014/main" id="{5F99EDBE-D241-6447-83E8-D62067D867C1}"/>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Make a</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fact file about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character.</a:t>
              </a:r>
            </a:p>
          </p:txBody>
        </p:sp>
        <p:sp>
          <p:nvSpPr>
            <p:cNvPr id="51" name="Rectangle 50">
              <a:extLst>
                <a:ext uri="{FF2B5EF4-FFF2-40B4-BE49-F238E27FC236}">
                  <a16:creationId xmlns:a16="http://schemas.microsoft.com/office/drawing/2014/main" id="{CDD814DC-589C-B64B-82CD-12C4F7A61F74}"/>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Predict what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will happen next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in the story.</a:t>
              </a:r>
            </a:p>
          </p:txBody>
        </p:sp>
      </p:grpSp>
      <p:grpSp>
        <p:nvGrpSpPr>
          <p:cNvPr id="53" name="Group 52">
            <a:extLst>
              <a:ext uri="{FF2B5EF4-FFF2-40B4-BE49-F238E27FC236}">
                <a16:creationId xmlns:a16="http://schemas.microsoft.com/office/drawing/2014/main" id="{039C68DC-F086-A64E-A84D-928DD7E18E2C}"/>
              </a:ext>
            </a:extLst>
          </p:cNvPr>
          <p:cNvGrpSpPr/>
          <p:nvPr/>
        </p:nvGrpSpPr>
        <p:grpSpPr>
          <a:xfrm>
            <a:off x="789214" y="2796899"/>
            <a:ext cx="10613572" cy="1628600"/>
            <a:chOff x="391885" y="1273683"/>
            <a:chExt cx="11376527" cy="1745672"/>
          </a:xfrm>
        </p:grpSpPr>
        <p:sp>
          <p:nvSpPr>
            <p:cNvPr id="54" name="Rectangle 53">
              <a:extLst>
                <a:ext uri="{FF2B5EF4-FFF2-40B4-BE49-F238E27FC236}">
                  <a16:creationId xmlns:a16="http://schemas.microsoft.com/office/drawing/2014/main" id="{4530F1C0-D4AE-FD48-A431-45D2098E4BBC}"/>
                </a:ext>
              </a:extLst>
            </p:cNvPr>
            <p:cNvSpPr/>
            <p:nvPr/>
          </p:nvSpPr>
          <p:spPr>
            <a:xfrm>
              <a:off x="391885"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 formal</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letter complaining about one of the characters in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story.</a:t>
              </a:r>
            </a:p>
          </p:txBody>
        </p:sp>
        <p:sp>
          <p:nvSpPr>
            <p:cNvPr id="55" name="Rectangle 54">
              <a:extLst>
                <a:ext uri="{FF2B5EF4-FFF2-40B4-BE49-F238E27FC236}">
                  <a16:creationId xmlns:a16="http://schemas.microsoft.com/office/drawing/2014/main" id="{DC563038-C3F6-9943-9239-782EA9CB13DE}"/>
                </a:ext>
              </a:extLst>
            </p:cNvPr>
            <p:cNvSpPr/>
            <p:nvPr/>
          </p:nvSpPr>
          <p:spPr>
            <a:xfrm>
              <a:off x="2294708"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where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author has created a setting. How effective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is the description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and why?</a:t>
              </a:r>
            </a:p>
          </p:txBody>
        </p:sp>
        <p:sp>
          <p:nvSpPr>
            <p:cNvPr id="56" name="Rectangle 55">
              <a:extLst>
                <a:ext uri="{FF2B5EF4-FFF2-40B4-BE49-F238E27FC236}">
                  <a16:creationId xmlns:a16="http://schemas.microsoft.com/office/drawing/2014/main" id="{47F87487-454C-EC48-BE66-EA4AC5ED5A89}"/>
                </a:ext>
              </a:extLst>
            </p:cNvPr>
            <p:cNvSpPr/>
            <p:nvPr/>
          </p:nvSpPr>
          <p:spPr>
            <a:xfrm>
              <a:off x="4197531"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Choose a section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the story</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and rewrite for a younger audience.</a:t>
              </a:r>
            </a:p>
          </p:txBody>
        </p:sp>
        <p:sp>
          <p:nvSpPr>
            <p:cNvPr id="57" name="Rectangle 56">
              <a:extLst>
                <a:ext uri="{FF2B5EF4-FFF2-40B4-BE49-F238E27FC236}">
                  <a16:creationId xmlns:a16="http://schemas.microsoft.com/office/drawing/2014/main" id="{FDCAE00C-2106-2F46-AE1A-93255E6094BC}"/>
                </a:ext>
              </a:extLst>
            </p:cNvPr>
            <p:cNvSpPr/>
            <p:nvPr/>
          </p:nvSpPr>
          <p:spPr>
            <a:xfrm>
              <a:off x="6100354"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letter to</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main character telling them how</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they affect other characters in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story.</a:t>
              </a:r>
            </a:p>
          </p:txBody>
        </p:sp>
        <p:sp>
          <p:nvSpPr>
            <p:cNvPr id="58" name="Rectangle 57">
              <a:extLst>
                <a:ext uri="{FF2B5EF4-FFF2-40B4-BE49-F238E27FC236}">
                  <a16:creationId xmlns:a16="http://schemas.microsoft.com/office/drawing/2014/main" id="{48C61071-DC9E-834B-9060-6C51A742DE9A}"/>
                </a:ext>
              </a:extLst>
            </p:cNvPr>
            <p:cNvSpPr/>
            <p:nvPr/>
          </p:nvSpPr>
          <p:spPr>
            <a:xfrm>
              <a:off x="8003177"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Find five adjectives from your text. Replace them with alternatives – do they still work?</a:t>
              </a:r>
            </a:p>
          </p:txBody>
        </p:sp>
        <p:sp>
          <p:nvSpPr>
            <p:cNvPr id="59" name="Rectangle 58">
              <a:extLst>
                <a:ext uri="{FF2B5EF4-FFF2-40B4-BE49-F238E27FC236}">
                  <a16:creationId xmlns:a16="http://schemas.microsoft.com/office/drawing/2014/main" id="{F9C50DB5-90A3-E648-B103-F9195EE47FEB}"/>
                </a:ext>
              </a:extLst>
            </p:cNvPr>
            <p:cNvSpPr/>
            <p:nvPr/>
          </p:nvSpPr>
          <p:spPr>
            <a:xfrm>
              <a:off x="9905999"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Using speech bubbles, write a conversation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between two characters in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story.</a:t>
              </a:r>
            </a:p>
          </p:txBody>
        </p:sp>
      </p:grpSp>
      <p:grpSp>
        <p:nvGrpSpPr>
          <p:cNvPr id="60" name="Group 59">
            <a:extLst>
              <a:ext uri="{FF2B5EF4-FFF2-40B4-BE49-F238E27FC236}">
                <a16:creationId xmlns:a16="http://schemas.microsoft.com/office/drawing/2014/main" id="{383A7794-7C16-5247-B6B7-B431290B724B}"/>
              </a:ext>
            </a:extLst>
          </p:cNvPr>
          <p:cNvGrpSpPr/>
          <p:nvPr/>
        </p:nvGrpSpPr>
        <p:grpSpPr>
          <a:xfrm>
            <a:off x="789214" y="4460650"/>
            <a:ext cx="10613572" cy="1628600"/>
            <a:chOff x="391885" y="1273683"/>
            <a:chExt cx="11376527" cy="1745672"/>
          </a:xfrm>
        </p:grpSpPr>
        <p:sp>
          <p:nvSpPr>
            <p:cNvPr id="61" name="Rectangle 60">
              <a:extLst>
                <a:ext uri="{FF2B5EF4-FFF2-40B4-BE49-F238E27FC236}">
                  <a16:creationId xmlns:a16="http://schemas.microsoft.com/office/drawing/2014/main" id="{E8D2598F-CC52-7446-8840-FF38E4DC236D}"/>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Create a list of keywords from</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text and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produce a</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glossary.</a:t>
              </a:r>
            </a:p>
          </p:txBody>
        </p:sp>
        <p:sp>
          <p:nvSpPr>
            <p:cNvPr id="62" name="Rectangle 61">
              <a:extLst>
                <a:ext uri="{FF2B5EF4-FFF2-40B4-BE49-F238E27FC236}">
                  <a16:creationId xmlns:a16="http://schemas.microsoft.com/office/drawing/2014/main" id="{6267FB99-658A-C94D-AB5D-6DD7B6138008}"/>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the blurb</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for the book’s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back cover.</a:t>
              </a:r>
            </a:p>
          </p:txBody>
        </p:sp>
        <p:sp>
          <p:nvSpPr>
            <p:cNvPr id="63" name="Rectangle 62">
              <a:extLst>
                <a:ext uri="{FF2B5EF4-FFF2-40B4-BE49-F238E27FC236}">
                  <a16:creationId xmlns:a16="http://schemas.microsoft.com/office/drawing/2014/main" id="{CF70E38D-F81C-6841-B95B-8DB6F8EC61EA}"/>
                </a:ext>
              </a:extLst>
            </p:cNvPr>
            <p:cNvSpPr/>
            <p:nvPr/>
          </p:nvSpPr>
          <p:spPr>
            <a:xfrm>
              <a:off x="4197530"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words and phrases that effectively</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describe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setting.</a:t>
              </a:r>
            </a:p>
          </p:txBody>
        </p:sp>
        <p:sp>
          <p:nvSpPr>
            <p:cNvPr id="64" name="Rectangle 63">
              <a:extLst>
                <a:ext uri="{FF2B5EF4-FFF2-40B4-BE49-F238E27FC236}">
                  <a16:creationId xmlns:a16="http://schemas.microsoft.com/office/drawing/2014/main" id="{687161CC-79DE-CE45-8693-31D500848FCF}"/>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Make an information page about a character in your story. Include effective features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the text type.</a:t>
              </a:r>
            </a:p>
          </p:txBody>
        </p:sp>
        <p:sp>
          <p:nvSpPr>
            <p:cNvPr id="65" name="Rectangle 64">
              <a:extLst>
                <a:ext uri="{FF2B5EF4-FFF2-40B4-BE49-F238E27FC236}">
                  <a16:creationId xmlns:a16="http://schemas.microsoft.com/office/drawing/2014/main" id="{497B64B5-A119-904F-A142-DA063826680C}"/>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back story of a minor character up to the point when they are introduced into the story. </a:t>
              </a:r>
            </a:p>
          </p:txBody>
        </p:sp>
        <p:sp>
          <p:nvSpPr>
            <p:cNvPr id="66" name="Rectangle 65">
              <a:extLst>
                <a:ext uri="{FF2B5EF4-FFF2-40B4-BE49-F238E27FC236}">
                  <a16:creationId xmlns:a16="http://schemas.microsoft.com/office/drawing/2014/main" id="{CE636091-73CD-134D-B1A6-9820E3EAE7E7}"/>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five questions to ask the rest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of your group</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about the book.</a:t>
              </a:r>
            </a:p>
          </p:txBody>
        </p:sp>
      </p:grpSp>
    </p:spTree>
    <p:extLst>
      <p:ext uri="{BB962C8B-B14F-4D97-AF65-F5344CB8AC3E}">
        <p14:creationId xmlns:p14="http://schemas.microsoft.com/office/powerpoint/2010/main" val="341073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Subtitle 2">
            <a:extLst>
              <a:ext uri="{FF2B5EF4-FFF2-40B4-BE49-F238E27FC236}">
                <a16:creationId xmlns:a16="http://schemas.microsoft.com/office/drawing/2014/main" id="{4D023347-A4D5-F24D-9DCD-65D616327BEA}"/>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err="1">
                <a:solidFill>
                  <a:srgbClr val="0070C0"/>
                </a:solidFill>
                <a:latin typeface="Comic Sans MS" panose="030F0902030302020204" pitchFamily="66" charset="0"/>
              </a:rPr>
              <a:t>Sheherezade</a:t>
            </a:r>
            <a:r>
              <a:rPr lang="en-GB" sz="2500" b="1" dirty="0">
                <a:solidFill>
                  <a:srgbClr val="0070C0"/>
                </a:solidFill>
                <a:latin typeface="Comic Sans MS" panose="030F0902030302020204" pitchFamily="66" charset="0"/>
              </a:rPr>
              <a:t> and the Sultan</a:t>
            </a:r>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587190" y="1523485"/>
            <a:ext cx="6564030"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Long, long ago, in the distant, exotic land of Persia, there lived a wealthy and powerful Sultan who ruled over all Arabia. Although he lived in a sumptuous palace surrounded by opulence and jewels, he was an unhappy man. His beautiful but unfaithful wife Soraya, whom he loved more than anything else in the world, had run away with a worthless servant and broken his heart.</a:t>
            </a:r>
          </a:p>
          <a:p>
            <a:pPr indent="0">
              <a:spcBef>
                <a:spcPts val="1500"/>
              </a:spcBef>
              <a:buNone/>
            </a:pPr>
            <a:r>
              <a:rPr lang="en-GB" altLang="ja-JP" sz="1800" dirty="0">
                <a:solidFill>
                  <a:srgbClr val="414042"/>
                </a:solidFill>
                <a:ea typeface="MS PGothic" panose="020B0600070205080204" pitchFamily="34" charset="-128"/>
              </a:rPr>
              <a:t>The Sultan was furious and he made a terrible oath to punish all the women in his land for the betrayal of his wife.</a:t>
            </a:r>
          </a:p>
          <a:p>
            <a:pPr indent="0">
              <a:spcBef>
                <a:spcPts val="1500"/>
              </a:spcBef>
              <a:buNone/>
            </a:pPr>
            <a:r>
              <a:rPr lang="en-GB" altLang="ja-JP" sz="1800" dirty="0">
                <a:solidFill>
                  <a:srgbClr val="414042"/>
                </a:solidFill>
                <a:ea typeface="MS PGothic" panose="020B0600070205080204" pitchFamily="34" charset="-128"/>
              </a:rPr>
              <a:t>He made a shocking plan. He would marry as many women as he could. He would take them back to his luxurious palace and allow them to live there for just one night. Then, on the morning after the wedding night, he would have his new wife killed.</a:t>
            </a:r>
          </a:p>
        </p:txBody>
      </p:sp>
      <p:pic>
        <p:nvPicPr>
          <p:cNvPr id="8" name="Picture 17">
            <a:extLst>
              <a:ext uri="{FF2B5EF4-FFF2-40B4-BE49-F238E27FC236}">
                <a16:creationId xmlns:a16="http://schemas.microsoft.com/office/drawing/2014/main" id="{745E388C-5E64-A341-8366-BC09C27AD9D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02463" y="1610547"/>
            <a:ext cx="2938356" cy="41360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470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Subtitle 2">
            <a:extLst>
              <a:ext uri="{FF2B5EF4-FFF2-40B4-BE49-F238E27FC236}">
                <a16:creationId xmlns:a16="http://schemas.microsoft.com/office/drawing/2014/main" id="{4D023347-A4D5-F24D-9DCD-65D616327BEA}"/>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err="1">
                <a:solidFill>
                  <a:srgbClr val="0070C0"/>
                </a:solidFill>
                <a:latin typeface="Comic Sans MS" panose="030F0902030302020204" pitchFamily="66" charset="0"/>
              </a:rPr>
              <a:t>Sheherezade</a:t>
            </a:r>
            <a:r>
              <a:rPr lang="en-GB" sz="2500" b="1" dirty="0">
                <a:solidFill>
                  <a:srgbClr val="0070C0"/>
                </a:solidFill>
                <a:latin typeface="Comic Sans MS" panose="030F0902030302020204" pitchFamily="66" charset="0"/>
              </a:rPr>
              <a:t> and the Sultan</a:t>
            </a:r>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587190" y="1835720"/>
            <a:ext cx="6564030"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He did this again and again; many young and beautiful women lost their lives because of the vengeful and unforgiving Sultan. He was resentful and bitter, with the sole intent of punishment for all women.</a:t>
            </a:r>
          </a:p>
          <a:p>
            <a:pPr indent="0">
              <a:spcBef>
                <a:spcPts val="1500"/>
              </a:spcBef>
              <a:buNone/>
            </a:pPr>
            <a:r>
              <a:rPr lang="en-GB" altLang="ja-JP" sz="1800" dirty="0">
                <a:solidFill>
                  <a:srgbClr val="414042"/>
                </a:solidFill>
                <a:ea typeface="MS PGothic" panose="020B0600070205080204" pitchFamily="34" charset="-128"/>
              </a:rPr>
              <a:t>Now, it just so happened that the Grand Vizier to the Sultan had a beautiful and clever daughter,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She was horrified by what was happening in her country and, against her father’s wishes, made up her mind that she would be the very next person to marry the Sultan. She knew in her heart that taking the lives of so many innocent women had to end. </a:t>
            </a:r>
          </a:p>
          <a:p>
            <a:pPr indent="0">
              <a:spcBef>
                <a:spcPts val="1500"/>
              </a:spcBef>
              <a:buNone/>
            </a:pPr>
            <a:r>
              <a:rPr lang="en-GB" altLang="ja-JP" sz="1800" dirty="0">
                <a:solidFill>
                  <a:srgbClr val="414042"/>
                </a:solidFill>
                <a:ea typeface="MS PGothic" panose="020B0600070205080204" pitchFamily="34" charset="-128"/>
              </a:rPr>
              <a:t>She had a plan.</a:t>
            </a:r>
          </a:p>
        </p:txBody>
      </p:sp>
      <p:pic>
        <p:nvPicPr>
          <p:cNvPr id="8" name="Picture 17">
            <a:extLst>
              <a:ext uri="{FF2B5EF4-FFF2-40B4-BE49-F238E27FC236}">
                <a16:creationId xmlns:a16="http://schemas.microsoft.com/office/drawing/2014/main" id="{745E388C-5E64-A341-8366-BC09C27AD9D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02463" y="1610547"/>
            <a:ext cx="2938356" cy="41360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5773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223AD7-9AC5-8D6D-9043-BB39F8B44769}"/>
              </a:ext>
            </a:extLst>
          </p:cNvPr>
          <p:cNvSpPr txBox="1"/>
          <p:nvPr/>
        </p:nvSpPr>
        <p:spPr>
          <a:xfrm>
            <a:off x="12652375" y="3740150"/>
            <a:ext cx="184150" cy="458788"/>
          </a:xfrm>
          <a:prstGeom prst="rect">
            <a:avLst/>
          </a:prstGeom>
          <a:noFill/>
        </p:spPr>
        <p:txBody>
          <a:bodyPr wrap="none">
            <a:spAutoFit/>
          </a:bodyPr>
          <a:lstStyle/>
          <a:p>
            <a:pPr eaLnBrk="1" hangingPunct="1">
              <a:defRPr/>
            </a:pPr>
            <a:endParaRPr lang="en-US" sz="2396"/>
          </a:p>
        </p:txBody>
      </p:sp>
      <p:sp>
        <p:nvSpPr>
          <p:cNvPr id="45059" name="Subtitle 2">
            <a:extLst>
              <a:ext uri="{FF2B5EF4-FFF2-40B4-BE49-F238E27FC236}">
                <a16:creationId xmlns:a16="http://schemas.microsoft.com/office/drawing/2014/main" id="{C51D686B-9014-F6A6-9AE8-368286ED29B0}"/>
              </a:ext>
            </a:extLst>
          </p:cNvPr>
          <p:cNvSpPr txBox="1">
            <a:spLocks noChangeArrowheads="1"/>
          </p:cNvSpPr>
          <p:nvPr/>
        </p:nvSpPr>
        <p:spPr bwMode="auto">
          <a:xfrm>
            <a:off x="11114" y="660401"/>
            <a:ext cx="12169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gn="ctr">
              <a:spcBef>
                <a:spcPts val="1000"/>
              </a:spcBef>
              <a:buNone/>
            </a:pPr>
            <a:r>
              <a:rPr lang="en-GB" altLang="en-US" sz="2400" b="1">
                <a:solidFill>
                  <a:srgbClr val="0070C0"/>
                </a:solidFill>
              </a:rPr>
              <a:t>Phase 1a</a:t>
            </a:r>
            <a:endParaRPr lang="en-US" altLang="en-US" sz="2400" b="1">
              <a:solidFill>
                <a:srgbClr val="0070C0"/>
              </a:solidFill>
            </a:endParaRPr>
          </a:p>
        </p:txBody>
      </p:sp>
      <p:sp>
        <p:nvSpPr>
          <p:cNvPr id="45060" name="Subtitle 2">
            <a:extLst>
              <a:ext uri="{FF2B5EF4-FFF2-40B4-BE49-F238E27FC236}">
                <a16:creationId xmlns:a16="http://schemas.microsoft.com/office/drawing/2014/main" id="{FECD8A1D-4C45-615E-5C9D-6FF53F895EC3}"/>
              </a:ext>
            </a:extLst>
          </p:cNvPr>
          <p:cNvSpPr txBox="1">
            <a:spLocks noChangeArrowheads="1"/>
          </p:cNvSpPr>
          <p:nvPr/>
        </p:nvSpPr>
        <p:spPr bwMode="auto">
          <a:xfrm>
            <a:off x="11114" y="1100138"/>
            <a:ext cx="1216977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gn="ctr">
              <a:spcBef>
                <a:spcPts val="1000"/>
              </a:spcBef>
              <a:buNone/>
            </a:pPr>
            <a:r>
              <a:rPr lang="en-GB" altLang="en-US" sz="1900" b="1" dirty="0">
                <a:solidFill>
                  <a:srgbClr val="0070C0"/>
                </a:solidFill>
              </a:rPr>
              <a:t>Reading with a reader’s eye: Do I like it? How does it affect me?</a:t>
            </a:r>
            <a:endParaRPr lang="en-US" altLang="en-US" sz="1900" b="1" dirty="0">
              <a:solidFill>
                <a:srgbClr val="0070C0"/>
              </a:solidFill>
            </a:endParaRPr>
          </a:p>
        </p:txBody>
      </p:sp>
      <p:sp>
        <p:nvSpPr>
          <p:cNvPr id="54" name="Rectangle 53">
            <a:extLst>
              <a:ext uri="{FF2B5EF4-FFF2-40B4-BE49-F238E27FC236}">
                <a16:creationId xmlns:a16="http://schemas.microsoft.com/office/drawing/2014/main" id="{FF61F023-4BF3-BF7D-E873-1EB386C6873D}"/>
              </a:ext>
            </a:extLst>
          </p:cNvPr>
          <p:cNvSpPr/>
          <p:nvPr/>
        </p:nvSpPr>
        <p:spPr>
          <a:xfrm>
            <a:off x="1065213" y="2176463"/>
            <a:ext cx="10128250" cy="327660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396" dirty="0"/>
          </a:p>
        </p:txBody>
      </p:sp>
      <p:sp>
        <p:nvSpPr>
          <p:cNvPr id="56" name="Rectangle 55">
            <a:extLst>
              <a:ext uri="{FF2B5EF4-FFF2-40B4-BE49-F238E27FC236}">
                <a16:creationId xmlns:a16="http://schemas.microsoft.com/office/drawing/2014/main" id="{74D100D2-23E3-CB73-5FEA-1774A035DB2F}"/>
              </a:ext>
            </a:extLst>
          </p:cNvPr>
          <p:cNvSpPr/>
          <p:nvPr/>
        </p:nvSpPr>
        <p:spPr>
          <a:xfrm>
            <a:off x="1065214" y="2182813"/>
            <a:ext cx="3433763" cy="32639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altLang="en-US" sz="2196" b="1" dirty="0">
                <a:solidFill>
                  <a:prstClr val="white"/>
                </a:solidFill>
              </a:rPr>
              <a:t>Phase 1a</a:t>
            </a:r>
          </a:p>
          <a:p>
            <a:pPr algn="ctr">
              <a:spcBef>
                <a:spcPts val="998"/>
              </a:spcBef>
              <a:defRPr/>
            </a:pPr>
            <a:r>
              <a:rPr lang="en-GB" altLang="en-US" sz="2396" dirty="0">
                <a:solidFill>
                  <a:prstClr val="white"/>
                </a:solidFill>
              </a:rPr>
              <a:t>Book Talk </a:t>
            </a:r>
          </a:p>
          <a:p>
            <a:pPr algn="ctr">
              <a:spcBef>
                <a:spcPts val="998"/>
              </a:spcBef>
              <a:defRPr/>
            </a:pPr>
            <a:r>
              <a:rPr lang="en-GB" altLang="en-US" sz="2396" dirty="0">
                <a:solidFill>
                  <a:prstClr val="white"/>
                </a:solidFill>
              </a:rPr>
              <a:t>Reading</a:t>
            </a:r>
            <a:br>
              <a:rPr lang="en-GB" altLang="en-US" sz="2396" dirty="0">
                <a:solidFill>
                  <a:prstClr val="white"/>
                </a:solidFill>
              </a:rPr>
            </a:br>
            <a:r>
              <a:rPr lang="en-GB" altLang="en-US" sz="2396" dirty="0">
                <a:solidFill>
                  <a:prstClr val="white"/>
                </a:solidFill>
              </a:rPr>
              <a:t>as a reader</a:t>
            </a:r>
            <a:endParaRPr lang="en-GB" altLang="en-US" sz="1697" dirty="0">
              <a:solidFill>
                <a:prstClr val="white"/>
              </a:solidFill>
            </a:endParaRPr>
          </a:p>
        </p:txBody>
      </p:sp>
      <p:sp>
        <p:nvSpPr>
          <p:cNvPr id="4" name="Text Box 9">
            <a:extLst>
              <a:ext uri="{FF2B5EF4-FFF2-40B4-BE49-F238E27FC236}">
                <a16:creationId xmlns:a16="http://schemas.microsoft.com/office/drawing/2014/main" id="{8CFFE024-CD26-4718-F8CB-7E410572B449}"/>
              </a:ext>
            </a:extLst>
          </p:cNvPr>
          <p:cNvSpPr txBox="1">
            <a:spLocks noChangeArrowheads="1"/>
          </p:cNvSpPr>
          <p:nvPr/>
        </p:nvSpPr>
        <p:spPr bwMode="auto">
          <a:xfrm>
            <a:off x="4754879" y="2556480"/>
            <a:ext cx="6315643" cy="2377440"/>
          </a:xfrm>
          <a:prstGeom prst="rect">
            <a:avLst/>
          </a:prstGeom>
          <a:noFill/>
          <a:ln w="9525">
            <a:noFill/>
            <a:miter lim="800000"/>
            <a:headEnd/>
            <a:tailEnd/>
          </a:ln>
          <a:effec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300"/>
              </a:spcBef>
            </a:pPr>
            <a:r>
              <a:rPr lang="en-GB" altLang="en-US" dirty="0">
                <a:solidFill>
                  <a:srgbClr val="3E3F41"/>
                </a:solidFill>
              </a:rPr>
              <a:t>After the first two sections, think about how you feel about the story so far.</a:t>
            </a:r>
          </a:p>
          <a:p>
            <a:pPr>
              <a:spcBef>
                <a:spcPts val="300"/>
              </a:spcBef>
            </a:pPr>
            <a:endParaRPr lang="en-GB" altLang="en-US" dirty="0">
              <a:solidFill>
                <a:srgbClr val="3E3F41"/>
              </a:solidFill>
            </a:endParaRPr>
          </a:p>
          <a:p>
            <a:pPr>
              <a:spcBef>
                <a:spcPts val="300"/>
              </a:spcBef>
            </a:pPr>
            <a:r>
              <a:rPr lang="en-GB" altLang="en-US" dirty="0">
                <a:solidFill>
                  <a:srgbClr val="3E3F41"/>
                </a:solidFill>
              </a:rPr>
              <a:t>Share your initial reactions with a partner.</a:t>
            </a:r>
          </a:p>
          <a:p>
            <a:pPr>
              <a:spcBef>
                <a:spcPts val="300"/>
              </a:spcBef>
            </a:pPr>
            <a:endParaRPr lang="en-GB" altLang="en-US" dirty="0">
              <a:solidFill>
                <a:srgbClr val="3E3F41"/>
              </a:solidFill>
            </a:endParaRPr>
          </a:p>
          <a:p>
            <a:pPr>
              <a:spcBef>
                <a:spcPts val="300"/>
              </a:spcBef>
            </a:pPr>
            <a:r>
              <a:rPr lang="en-GB" altLang="en-US" dirty="0">
                <a:solidFill>
                  <a:srgbClr val="3E3F41"/>
                </a:solidFill>
              </a:rPr>
              <a:t>Re-read the text either on your own or with a partner and jot down some thoughts using the ‘Tell me’ grid on the next slide: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BC7D9FFF-21AB-C6C7-1375-4BF9FE815C0D}"/>
              </a:ext>
            </a:extLst>
          </p:cNvPr>
          <p:cNvSpPr/>
          <p:nvPr/>
        </p:nvSpPr>
        <p:spPr>
          <a:xfrm>
            <a:off x="1065213" y="3368676"/>
            <a:ext cx="5056188" cy="485775"/>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396"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57F6660B-9C50-6002-F4DD-F752B8EAF779}"/>
              </a:ext>
            </a:extLst>
          </p:cNvPr>
          <p:cNvSpPr/>
          <p:nvPr/>
        </p:nvSpPr>
        <p:spPr>
          <a:xfrm>
            <a:off x="6130926" y="3368676"/>
            <a:ext cx="5054600" cy="485775"/>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396"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CC51BF61-2023-4046-8AD1-68ACAFD80098}"/>
              </a:ext>
            </a:extLst>
          </p:cNvPr>
          <p:cNvSpPr/>
          <p:nvPr/>
        </p:nvSpPr>
        <p:spPr>
          <a:xfrm>
            <a:off x="1065213" y="1095376"/>
            <a:ext cx="5056188" cy="485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396"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5F137090-8BA2-71D8-537A-1DBA206ECA52}"/>
              </a:ext>
            </a:extLst>
          </p:cNvPr>
          <p:cNvSpPr/>
          <p:nvPr/>
        </p:nvSpPr>
        <p:spPr>
          <a:xfrm>
            <a:off x="6130926" y="1095376"/>
            <a:ext cx="5054600" cy="485775"/>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396" b="1" dirty="0">
                <a:solidFill>
                  <a:schemeClr val="bg1"/>
                </a:solidFill>
                <a:latin typeface="Comic Sans MS" panose="030F0902030302020204" pitchFamily="66" charset="0"/>
              </a:rPr>
              <a:t>What I didn’t like</a:t>
            </a:r>
          </a:p>
        </p:txBody>
      </p:sp>
      <p:sp>
        <p:nvSpPr>
          <p:cNvPr id="3" name="TextBox 2">
            <a:extLst>
              <a:ext uri="{FF2B5EF4-FFF2-40B4-BE49-F238E27FC236}">
                <a16:creationId xmlns:a16="http://schemas.microsoft.com/office/drawing/2014/main" id="{7C9AD101-1C63-0498-659E-7DF08C5671C1}"/>
              </a:ext>
            </a:extLst>
          </p:cNvPr>
          <p:cNvSpPr txBox="1"/>
          <p:nvPr/>
        </p:nvSpPr>
        <p:spPr>
          <a:xfrm>
            <a:off x="12652375" y="3740150"/>
            <a:ext cx="184150" cy="458788"/>
          </a:xfrm>
          <a:prstGeom prst="rect">
            <a:avLst/>
          </a:prstGeom>
          <a:noFill/>
        </p:spPr>
        <p:txBody>
          <a:bodyPr wrap="none">
            <a:spAutoFit/>
          </a:bodyPr>
          <a:lstStyle/>
          <a:p>
            <a:pPr eaLnBrk="1" hangingPunct="1">
              <a:defRPr/>
            </a:pPr>
            <a:endParaRPr lang="en-US" sz="2396"/>
          </a:p>
        </p:txBody>
      </p:sp>
      <p:sp>
        <p:nvSpPr>
          <p:cNvPr id="50" name="Line 41">
            <a:extLst>
              <a:ext uri="{FF2B5EF4-FFF2-40B4-BE49-F238E27FC236}">
                <a16:creationId xmlns:a16="http://schemas.microsoft.com/office/drawing/2014/main" id="{E3D03D71-F674-51EA-7154-B5C62D4C7773}"/>
              </a:ext>
            </a:extLst>
          </p:cNvPr>
          <p:cNvSpPr>
            <a:spLocks noChangeShapeType="1"/>
          </p:cNvSpPr>
          <p:nvPr/>
        </p:nvSpPr>
        <p:spPr bwMode="auto">
          <a:xfrm>
            <a:off x="6121401" y="1095376"/>
            <a:ext cx="0" cy="4564063"/>
          </a:xfrm>
          <a:prstGeom prst="line">
            <a:avLst/>
          </a:prstGeom>
          <a:noFill/>
          <a:ln w="38100">
            <a:solidFill>
              <a:srgbClr val="0070C0"/>
            </a:solidFill>
            <a:round/>
            <a:headEnd/>
            <a:tailEnd/>
          </a:ln>
          <a:effectLst/>
        </p:spPr>
        <p:txBody>
          <a:bodyPr/>
          <a:lstStyle/>
          <a:p>
            <a:pPr eaLnBrk="1" hangingPunct="1">
              <a:defRPr/>
            </a:pPr>
            <a:endParaRPr lang="en-US" sz="2396"/>
          </a:p>
        </p:txBody>
      </p:sp>
      <p:sp>
        <p:nvSpPr>
          <p:cNvPr id="57" name="Rectangle 56">
            <a:extLst>
              <a:ext uri="{FF2B5EF4-FFF2-40B4-BE49-F238E27FC236}">
                <a16:creationId xmlns:a16="http://schemas.microsoft.com/office/drawing/2014/main" id="{C9A34F49-A64B-8492-01F2-957AC6CE62A5}"/>
              </a:ext>
            </a:extLst>
          </p:cNvPr>
          <p:cNvSpPr/>
          <p:nvPr/>
        </p:nvSpPr>
        <p:spPr>
          <a:xfrm>
            <a:off x="1065213" y="1079500"/>
            <a:ext cx="10128250" cy="459263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396"/>
          </a:p>
        </p:txBody>
      </p:sp>
      <p:sp>
        <p:nvSpPr>
          <p:cNvPr id="58" name="Line 41">
            <a:extLst>
              <a:ext uri="{FF2B5EF4-FFF2-40B4-BE49-F238E27FC236}">
                <a16:creationId xmlns:a16="http://schemas.microsoft.com/office/drawing/2014/main" id="{3635F100-1615-BD54-6A88-29A4629E35DD}"/>
              </a:ext>
            </a:extLst>
          </p:cNvPr>
          <p:cNvSpPr>
            <a:spLocks noChangeShapeType="1"/>
          </p:cNvSpPr>
          <p:nvPr/>
        </p:nvSpPr>
        <p:spPr bwMode="auto">
          <a:xfrm flipH="1">
            <a:off x="1065214" y="3368676"/>
            <a:ext cx="10118725" cy="4763"/>
          </a:xfrm>
          <a:prstGeom prst="line">
            <a:avLst/>
          </a:prstGeom>
          <a:noFill/>
          <a:ln w="38100">
            <a:solidFill>
              <a:srgbClr val="0070C0"/>
            </a:solidFill>
            <a:round/>
            <a:headEnd/>
            <a:tailEnd/>
          </a:ln>
          <a:effectLst/>
        </p:spPr>
        <p:txBody>
          <a:bodyPr/>
          <a:lstStyle/>
          <a:p>
            <a:pPr eaLnBrk="1" hangingPunct="1">
              <a:defRPr/>
            </a:pPr>
            <a:endParaRPr lang="en-US" sz="2396"/>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33349A98-9ED3-524E-B75D-471EA6B6B22F}"/>
              </a:ext>
            </a:extLst>
          </p:cNvPr>
          <p:cNvSpPr txBox="1">
            <a:spLocks/>
          </p:cNvSpPr>
          <p:nvPr/>
        </p:nvSpPr>
        <p:spPr>
          <a:xfrm>
            <a:off x="388306" y="654978"/>
            <a:ext cx="11373633" cy="5254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Building a character – role on the wall</a:t>
            </a:r>
          </a:p>
        </p:txBody>
      </p:sp>
      <p:sp>
        <p:nvSpPr>
          <p:cNvPr id="15" name="Text Box 9">
            <a:extLst>
              <a:ext uri="{FF2B5EF4-FFF2-40B4-BE49-F238E27FC236}">
                <a16:creationId xmlns:a16="http://schemas.microsoft.com/office/drawing/2014/main" id="{EDD3F6A6-94B2-F946-AB08-24EBBD041490}"/>
              </a:ext>
            </a:extLst>
          </p:cNvPr>
          <p:cNvSpPr txBox="1">
            <a:spLocks noChangeArrowheads="1"/>
          </p:cNvSpPr>
          <p:nvPr/>
        </p:nvSpPr>
        <p:spPr bwMode="auto">
          <a:xfrm>
            <a:off x="1420675" y="1677627"/>
            <a:ext cx="5905189"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0" hangingPunct="0">
              <a:spcBef>
                <a:spcPts val="1000"/>
              </a:spcBef>
            </a:pPr>
            <a:r>
              <a:rPr lang="en-GB" altLang="en-US" dirty="0">
                <a:solidFill>
                  <a:srgbClr val="3E3F41"/>
                </a:solidFill>
                <a:latin typeface="Comic Sans MS" panose="030F0902030302020204" pitchFamily="66" charset="0"/>
              </a:rPr>
              <a:t>Building a character – role on the wall</a:t>
            </a:r>
          </a:p>
          <a:p>
            <a:pPr eaLnBrk="0" hangingPunct="0">
              <a:spcBef>
                <a:spcPts val="1000"/>
              </a:spcBef>
            </a:pPr>
            <a:r>
              <a:rPr lang="en-GB" altLang="en-US" dirty="0">
                <a:solidFill>
                  <a:srgbClr val="3E3F41"/>
                </a:solidFill>
                <a:latin typeface="Comic Sans MS" panose="030F0902030302020204" pitchFamily="66" charset="0"/>
              </a:rPr>
              <a:t>Authors show the reader what a character is like by what they say and what they do. </a:t>
            </a:r>
          </a:p>
          <a:p>
            <a:pPr eaLnBrk="0" hangingPunct="0">
              <a:spcBef>
                <a:spcPts val="1000"/>
              </a:spcBef>
            </a:pPr>
            <a:r>
              <a:rPr lang="en-GB" altLang="en-US" dirty="0">
                <a:solidFill>
                  <a:srgbClr val="3E3F41"/>
                </a:solidFill>
                <a:latin typeface="Comic Sans MS" panose="030F0902030302020204" pitchFamily="66" charset="0"/>
              </a:rPr>
              <a:t>Find examples in the first extracts that tell you about the Sultan and start to build a role on the wall.</a:t>
            </a:r>
          </a:p>
        </p:txBody>
      </p:sp>
      <p:sp>
        <p:nvSpPr>
          <p:cNvPr id="19" name="Rectangle 10">
            <a:extLst>
              <a:ext uri="{FF2B5EF4-FFF2-40B4-BE49-F238E27FC236}">
                <a16:creationId xmlns:a16="http://schemas.microsoft.com/office/drawing/2014/main" id="{4D4048C4-99AD-A743-81CA-E1C16E414FD5}"/>
              </a:ext>
            </a:extLst>
          </p:cNvPr>
          <p:cNvSpPr>
            <a:spLocks noChangeArrowheads="1"/>
          </p:cNvSpPr>
          <p:nvPr/>
        </p:nvSpPr>
        <p:spPr bwMode="auto">
          <a:xfrm>
            <a:off x="1420675" y="3923281"/>
            <a:ext cx="6490707"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0" hangingPunct="0">
              <a:spcBef>
                <a:spcPts val="1000"/>
              </a:spcBef>
            </a:pPr>
            <a:r>
              <a:rPr lang="en-GB" altLang="en-US" dirty="0">
                <a:solidFill>
                  <a:srgbClr val="3E3F41"/>
                </a:solidFill>
                <a:latin typeface="Comic Sans MS" panose="030F0902030302020204" pitchFamily="66" charset="0"/>
              </a:rPr>
              <a:t>Think about </a:t>
            </a:r>
            <a:r>
              <a:rPr lang="en-GB" altLang="en-US" i="1" dirty="0">
                <a:solidFill>
                  <a:srgbClr val="3E3F41"/>
                </a:solidFill>
                <a:latin typeface="Comic Sans MS" panose="030F0902030302020204" pitchFamily="66" charset="0"/>
              </a:rPr>
              <a:t>how</a:t>
            </a:r>
            <a:r>
              <a:rPr lang="en-GB" altLang="en-US" dirty="0">
                <a:solidFill>
                  <a:srgbClr val="3E3F41"/>
                </a:solidFill>
                <a:latin typeface="Comic Sans MS" panose="030F0902030302020204" pitchFamily="66" charset="0"/>
              </a:rPr>
              <a:t> you know what you know:</a:t>
            </a:r>
          </a:p>
          <a:p>
            <a:pPr eaLnBrk="0" hangingPunct="0">
              <a:spcBef>
                <a:spcPts val="1000"/>
              </a:spcBef>
            </a:pPr>
            <a:r>
              <a:rPr lang="en-GB" altLang="en-US" dirty="0">
                <a:solidFill>
                  <a:srgbClr val="3E3F41"/>
                </a:solidFill>
                <a:latin typeface="Comic Sans MS" panose="030F0902030302020204" pitchFamily="66" charset="0"/>
              </a:rPr>
              <a:t>I know that the Sultan</a:t>
            </a:r>
            <a:r>
              <a:rPr lang="en-GB" altLang="en-US" dirty="0">
                <a:solidFill>
                  <a:srgbClr val="3E3F41"/>
                </a:solidFill>
                <a:latin typeface="Comic Sans MS" panose="030F0702030302020204" pitchFamily="66" charset="0"/>
              </a:rPr>
              <a:t> is </a:t>
            </a:r>
            <a:r>
              <a:rPr lang="en-GB" altLang="en-US" b="1" dirty="0">
                <a:solidFill>
                  <a:srgbClr val="CC0066"/>
                </a:solidFill>
                <a:latin typeface="Comic Sans MS" panose="030F0702030302020204" pitchFamily="66" charset="0"/>
              </a:rPr>
              <a:t>cruel</a:t>
            </a:r>
            <a:r>
              <a:rPr lang="en-GB" altLang="en-US" dirty="0">
                <a:solidFill>
                  <a:srgbClr val="3E3F41"/>
                </a:solidFill>
                <a:latin typeface="Comic Sans MS" panose="030F0702030302020204" pitchFamily="66" charset="0"/>
              </a:rPr>
              <a:t> and </a:t>
            </a:r>
            <a:r>
              <a:rPr lang="en-GB" altLang="en-US" b="1" dirty="0">
                <a:solidFill>
                  <a:srgbClr val="CC0066"/>
                </a:solidFill>
                <a:latin typeface="Comic Sans MS" panose="030F0702030302020204" pitchFamily="66" charset="0"/>
              </a:rPr>
              <a:t>wants revenge</a:t>
            </a:r>
            <a:r>
              <a:rPr lang="en-GB" altLang="en-US" dirty="0">
                <a:solidFill>
                  <a:srgbClr val="3E3F41"/>
                </a:solidFill>
                <a:latin typeface="Comic Sans MS" panose="030F0702030302020204" pitchFamily="66" charset="0"/>
              </a:rPr>
              <a:t> because he has made an oath to punish all the women in the land.</a:t>
            </a:r>
          </a:p>
          <a:p>
            <a:pPr eaLnBrk="0" hangingPunct="0">
              <a:spcBef>
                <a:spcPts val="1000"/>
              </a:spcBef>
            </a:pPr>
            <a:r>
              <a:rPr lang="en-GB" altLang="en-US" dirty="0">
                <a:solidFill>
                  <a:srgbClr val="3E3F41"/>
                </a:solidFill>
                <a:latin typeface="Comic Sans MS" panose="030F0702030302020204" pitchFamily="66" charset="0"/>
              </a:rPr>
              <a:t>I know that he is rich because the text uses words like </a:t>
            </a:r>
            <a:r>
              <a:rPr lang="en-GB" altLang="en-US" b="1" dirty="0">
                <a:solidFill>
                  <a:srgbClr val="CC0066"/>
                </a:solidFill>
                <a:latin typeface="Comic Sans MS" panose="030F0702030302020204" pitchFamily="66" charset="0"/>
              </a:rPr>
              <a:t>sumptuous</a:t>
            </a:r>
            <a:r>
              <a:rPr lang="en-GB" altLang="en-US" dirty="0">
                <a:solidFill>
                  <a:srgbClr val="3E3F41"/>
                </a:solidFill>
                <a:latin typeface="Comic Sans MS" panose="030F0702030302020204" pitchFamily="66" charset="0"/>
              </a:rPr>
              <a:t> and </a:t>
            </a:r>
            <a:r>
              <a:rPr lang="en-GB" altLang="en-US" b="1" dirty="0">
                <a:solidFill>
                  <a:srgbClr val="CC0066"/>
                </a:solidFill>
                <a:latin typeface="Comic Sans MS" panose="030F0702030302020204" pitchFamily="66" charset="0"/>
              </a:rPr>
              <a:t>opulence</a:t>
            </a:r>
            <a:r>
              <a:rPr lang="en-GB" altLang="en-US" dirty="0">
                <a:solidFill>
                  <a:srgbClr val="3E3F41"/>
                </a:solidFill>
                <a:latin typeface="Comic Sans MS" panose="030F0702030302020204" pitchFamily="66" charset="0"/>
              </a:rPr>
              <a:t>.</a:t>
            </a:r>
          </a:p>
        </p:txBody>
      </p:sp>
      <p:sp>
        <p:nvSpPr>
          <p:cNvPr id="5" name="Freeform 8">
            <a:extLst>
              <a:ext uri="{FF2B5EF4-FFF2-40B4-BE49-F238E27FC236}">
                <a16:creationId xmlns:a16="http://schemas.microsoft.com/office/drawing/2014/main" id="{54098242-BEEA-5AF1-7258-18B63B148B59}"/>
              </a:ext>
            </a:extLst>
          </p:cNvPr>
          <p:cNvSpPr>
            <a:spLocks/>
          </p:cNvSpPr>
          <p:nvPr/>
        </p:nvSpPr>
        <p:spPr bwMode="auto">
          <a:xfrm>
            <a:off x="8685344" y="460178"/>
            <a:ext cx="2545722" cy="5889621"/>
          </a:xfrm>
          <a:custGeom>
            <a:avLst/>
            <a:gdLst>
              <a:gd name="T0" fmla="*/ 553269 w 1641"/>
              <a:gd name="T1" fmla="*/ 1614660 h 4196"/>
              <a:gd name="T2" fmla="*/ 571349 w 1641"/>
              <a:gd name="T3" fmla="*/ 1330009 h 4196"/>
              <a:gd name="T4" fmla="*/ 668985 w 1641"/>
              <a:gd name="T5" fmla="*/ 1030634 h 4196"/>
              <a:gd name="T6" fmla="*/ 652712 w 1641"/>
              <a:gd name="T7" fmla="*/ 821235 h 4196"/>
              <a:gd name="T8" fmla="*/ 752156 w 1641"/>
              <a:gd name="T9" fmla="*/ 777065 h 4196"/>
              <a:gd name="T10" fmla="*/ 851600 w 1641"/>
              <a:gd name="T11" fmla="*/ 207763 h 4196"/>
              <a:gd name="T12" fmla="*/ 835327 w 1641"/>
              <a:gd name="T13" fmla="*/ 27811 h 4196"/>
              <a:gd name="T14" fmla="*/ 934771 w 1641"/>
              <a:gd name="T15" fmla="*/ 132510 h 4196"/>
              <a:gd name="T16" fmla="*/ 1034214 w 1641"/>
              <a:gd name="T17" fmla="*/ 283015 h 4196"/>
              <a:gd name="T18" fmla="*/ 1182476 w 1641"/>
              <a:gd name="T19" fmla="*/ 582390 h 4196"/>
              <a:gd name="T20" fmla="*/ 1330737 w 1641"/>
              <a:gd name="T21" fmla="*/ 13087 h 4196"/>
              <a:gd name="T22" fmla="*/ 1347010 w 1641"/>
              <a:gd name="T23" fmla="*/ 597113 h 4196"/>
              <a:gd name="T24" fmla="*/ 1594715 w 1641"/>
              <a:gd name="T25" fmla="*/ 492414 h 4196"/>
              <a:gd name="T26" fmla="*/ 2240195 w 1641"/>
              <a:gd name="T27" fmla="*/ 641283 h 4196"/>
              <a:gd name="T28" fmla="*/ 2240195 w 1641"/>
              <a:gd name="T29" fmla="*/ 940658 h 4196"/>
              <a:gd name="T30" fmla="*/ 2339639 w 1641"/>
              <a:gd name="T31" fmla="*/ 896488 h 4196"/>
              <a:gd name="T32" fmla="*/ 2571071 w 1641"/>
              <a:gd name="T33" fmla="*/ 1135333 h 4196"/>
              <a:gd name="T34" fmla="*/ 2603617 w 1641"/>
              <a:gd name="T35" fmla="*/ 1419985 h 4196"/>
              <a:gd name="T36" fmla="*/ 2603617 w 1641"/>
              <a:gd name="T37" fmla="*/ 1673553 h 4196"/>
              <a:gd name="T38" fmla="*/ 2323366 w 1641"/>
              <a:gd name="T39" fmla="*/ 2002375 h 4196"/>
              <a:gd name="T40" fmla="*/ 2191377 w 1641"/>
              <a:gd name="T41" fmla="*/ 2077627 h 4196"/>
              <a:gd name="T42" fmla="*/ 2108206 w 1641"/>
              <a:gd name="T43" fmla="*/ 2645294 h 4196"/>
              <a:gd name="T44" fmla="*/ 2404729 w 1641"/>
              <a:gd name="T45" fmla="*/ 2781076 h 4196"/>
              <a:gd name="T46" fmla="*/ 2587344 w 1641"/>
              <a:gd name="T47" fmla="*/ 2854693 h 4196"/>
              <a:gd name="T48" fmla="*/ 2901948 w 1641"/>
              <a:gd name="T49" fmla="*/ 3499248 h 4196"/>
              <a:gd name="T50" fmla="*/ 2636162 w 1641"/>
              <a:gd name="T51" fmla="*/ 4799810 h 4196"/>
              <a:gd name="T52" fmla="*/ 2867594 w 1641"/>
              <a:gd name="T53" fmla="*/ 5890973 h 4196"/>
              <a:gd name="T54" fmla="*/ 2422810 w 1641"/>
              <a:gd name="T55" fmla="*/ 6100372 h 4196"/>
              <a:gd name="T56" fmla="*/ 2289013 w 1641"/>
              <a:gd name="T57" fmla="*/ 6280324 h 4196"/>
              <a:gd name="T58" fmla="*/ 2520445 w 1641"/>
              <a:gd name="T59" fmla="*/ 6579699 h 4196"/>
              <a:gd name="T60" fmla="*/ 2670515 w 1641"/>
              <a:gd name="T61" fmla="*/ 6535529 h 4196"/>
              <a:gd name="T62" fmla="*/ 2603617 w 1641"/>
              <a:gd name="T63" fmla="*/ 6744927 h 4196"/>
              <a:gd name="T64" fmla="*/ 2455355 w 1641"/>
              <a:gd name="T65" fmla="*/ 6864350 h 4196"/>
              <a:gd name="T66" fmla="*/ 2223922 w 1641"/>
              <a:gd name="T67" fmla="*/ 6818544 h 4196"/>
              <a:gd name="T68" fmla="*/ 1976217 w 1641"/>
              <a:gd name="T69" fmla="*/ 6744927 h 4196"/>
              <a:gd name="T70" fmla="*/ 1959945 w 1641"/>
              <a:gd name="T71" fmla="*/ 6355577 h 4196"/>
              <a:gd name="T72" fmla="*/ 1677886 w 1641"/>
              <a:gd name="T73" fmla="*/ 6385023 h 4196"/>
              <a:gd name="T74" fmla="*/ 1381363 w 1641"/>
              <a:gd name="T75" fmla="*/ 6430829 h 4196"/>
              <a:gd name="T76" fmla="*/ 1381363 w 1641"/>
              <a:gd name="T77" fmla="*/ 6594422 h 4196"/>
              <a:gd name="T78" fmla="*/ 1231294 w 1641"/>
              <a:gd name="T79" fmla="*/ 6640228 h 4196"/>
              <a:gd name="T80" fmla="*/ 1016134 w 1641"/>
              <a:gd name="T81" fmla="*/ 6818544 h 4196"/>
              <a:gd name="T82" fmla="*/ 687065 w 1641"/>
              <a:gd name="T83" fmla="*/ 6640228 h 4196"/>
              <a:gd name="T84" fmla="*/ 934771 w 1641"/>
              <a:gd name="T85" fmla="*/ 6445553 h 4196"/>
              <a:gd name="T86" fmla="*/ 1016134 w 1641"/>
              <a:gd name="T87" fmla="*/ 6295047 h 4196"/>
              <a:gd name="T88" fmla="*/ 703338 w 1641"/>
              <a:gd name="T89" fmla="*/ 6295047 h 4196"/>
              <a:gd name="T90" fmla="*/ 471905 w 1641"/>
              <a:gd name="T91" fmla="*/ 6190348 h 4196"/>
              <a:gd name="T92" fmla="*/ 437552 w 1641"/>
              <a:gd name="T93" fmla="*/ 5158078 h 4196"/>
              <a:gd name="T94" fmla="*/ 339917 w 1641"/>
              <a:gd name="T95" fmla="*/ 4515159 h 4196"/>
              <a:gd name="T96" fmla="*/ 157302 w 1641"/>
              <a:gd name="T97" fmla="*/ 4336843 h 4196"/>
              <a:gd name="T98" fmla="*/ 41586 w 1641"/>
              <a:gd name="T99" fmla="*/ 4022745 h 4196"/>
              <a:gd name="T100" fmla="*/ 124757 w 1641"/>
              <a:gd name="T101" fmla="*/ 3513971 h 4196"/>
              <a:gd name="T102" fmla="*/ 273018 w 1641"/>
              <a:gd name="T103" fmla="*/ 3273490 h 4196"/>
              <a:gd name="T104" fmla="*/ 356189 w 1641"/>
              <a:gd name="T105" fmla="*/ 3154067 h 4196"/>
              <a:gd name="T106" fmla="*/ 504451 w 1641"/>
              <a:gd name="T107" fmla="*/ 3005198 h 4196"/>
              <a:gd name="T108" fmla="*/ 553269 w 1641"/>
              <a:gd name="T109" fmla="*/ 2915222 h 4196"/>
              <a:gd name="T110" fmla="*/ 719611 w 1641"/>
              <a:gd name="T111" fmla="*/ 2749993 h 4196"/>
              <a:gd name="T112" fmla="*/ 851600 w 1641"/>
              <a:gd name="T113" fmla="*/ 2691100 h 4196"/>
              <a:gd name="T114" fmla="*/ 918498 w 1641"/>
              <a:gd name="T115" fmla="*/ 2167603 h 4196"/>
              <a:gd name="T116" fmla="*/ 851600 w 1641"/>
              <a:gd name="T117" fmla="*/ 1838782 h 4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41" h="4196">
                <a:moveTo>
                  <a:pt x="434" y="1060"/>
                </a:moveTo>
                <a:cubicBezTo>
                  <a:pt x="358" y="1085"/>
                  <a:pt x="330" y="1052"/>
                  <a:pt x="306" y="987"/>
                </a:cubicBezTo>
                <a:cubicBezTo>
                  <a:pt x="315" y="920"/>
                  <a:pt x="309" y="903"/>
                  <a:pt x="361" y="868"/>
                </a:cubicBezTo>
                <a:cubicBezTo>
                  <a:pt x="377" y="818"/>
                  <a:pt x="360" y="842"/>
                  <a:pt x="316" y="813"/>
                </a:cubicBezTo>
                <a:cubicBezTo>
                  <a:pt x="328" y="679"/>
                  <a:pt x="316" y="721"/>
                  <a:pt x="389" y="648"/>
                </a:cubicBezTo>
                <a:cubicBezTo>
                  <a:pt x="383" y="642"/>
                  <a:pt x="374" y="638"/>
                  <a:pt x="370" y="630"/>
                </a:cubicBezTo>
                <a:cubicBezTo>
                  <a:pt x="361" y="613"/>
                  <a:pt x="352" y="575"/>
                  <a:pt x="352" y="575"/>
                </a:cubicBezTo>
                <a:cubicBezTo>
                  <a:pt x="355" y="551"/>
                  <a:pt x="351" y="524"/>
                  <a:pt x="361" y="502"/>
                </a:cubicBezTo>
                <a:cubicBezTo>
                  <a:pt x="365" y="493"/>
                  <a:pt x="380" y="497"/>
                  <a:pt x="389" y="493"/>
                </a:cubicBezTo>
                <a:cubicBezTo>
                  <a:pt x="399" y="488"/>
                  <a:pt x="406" y="479"/>
                  <a:pt x="416" y="475"/>
                </a:cubicBezTo>
                <a:cubicBezTo>
                  <a:pt x="434" y="467"/>
                  <a:pt x="471" y="456"/>
                  <a:pt x="471" y="456"/>
                </a:cubicBezTo>
                <a:cubicBezTo>
                  <a:pt x="535" y="359"/>
                  <a:pt x="506" y="233"/>
                  <a:pt x="471" y="127"/>
                </a:cubicBezTo>
                <a:cubicBezTo>
                  <a:pt x="469" y="121"/>
                  <a:pt x="432" y="12"/>
                  <a:pt x="434" y="8"/>
                </a:cubicBezTo>
                <a:cubicBezTo>
                  <a:pt x="439" y="0"/>
                  <a:pt x="453" y="14"/>
                  <a:pt x="462" y="17"/>
                </a:cubicBezTo>
                <a:cubicBezTo>
                  <a:pt x="476" y="31"/>
                  <a:pt x="496" y="39"/>
                  <a:pt x="508" y="54"/>
                </a:cubicBezTo>
                <a:cubicBezTo>
                  <a:pt x="514" y="61"/>
                  <a:pt x="512" y="73"/>
                  <a:pt x="517" y="81"/>
                </a:cubicBezTo>
                <a:cubicBezTo>
                  <a:pt x="521" y="89"/>
                  <a:pt x="529" y="94"/>
                  <a:pt x="535" y="100"/>
                </a:cubicBezTo>
                <a:cubicBezTo>
                  <a:pt x="556" y="163"/>
                  <a:pt x="539" y="142"/>
                  <a:pt x="572" y="173"/>
                </a:cubicBezTo>
                <a:cubicBezTo>
                  <a:pt x="586" y="216"/>
                  <a:pt x="599" y="244"/>
                  <a:pt x="617" y="283"/>
                </a:cubicBezTo>
                <a:cubicBezTo>
                  <a:pt x="651" y="358"/>
                  <a:pt x="617" y="317"/>
                  <a:pt x="654" y="356"/>
                </a:cubicBezTo>
                <a:cubicBezTo>
                  <a:pt x="686" y="322"/>
                  <a:pt x="695" y="121"/>
                  <a:pt x="700" y="81"/>
                </a:cubicBezTo>
                <a:cubicBezTo>
                  <a:pt x="710" y="8"/>
                  <a:pt x="689" y="24"/>
                  <a:pt x="736" y="8"/>
                </a:cubicBezTo>
                <a:cubicBezTo>
                  <a:pt x="793" y="68"/>
                  <a:pt x="736" y="255"/>
                  <a:pt x="736" y="255"/>
                </a:cubicBezTo>
                <a:cubicBezTo>
                  <a:pt x="739" y="292"/>
                  <a:pt x="724" y="335"/>
                  <a:pt x="745" y="365"/>
                </a:cubicBezTo>
                <a:cubicBezTo>
                  <a:pt x="756" y="381"/>
                  <a:pt x="782" y="353"/>
                  <a:pt x="800" y="347"/>
                </a:cubicBezTo>
                <a:cubicBezTo>
                  <a:pt x="830" y="337"/>
                  <a:pt x="882" y="301"/>
                  <a:pt x="882" y="301"/>
                </a:cubicBezTo>
                <a:cubicBezTo>
                  <a:pt x="961" y="304"/>
                  <a:pt x="1041" y="305"/>
                  <a:pt x="1120" y="310"/>
                </a:cubicBezTo>
                <a:cubicBezTo>
                  <a:pt x="1167" y="313"/>
                  <a:pt x="1203" y="368"/>
                  <a:pt x="1239" y="392"/>
                </a:cubicBezTo>
                <a:cubicBezTo>
                  <a:pt x="1265" y="472"/>
                  <a:pt x="1263" y="441"/>
                  <a:pt x="1248" y="548"/>
                </a:cubicBezTo>
                <a:cubicBezTo>
                  <a:pt x="1247" y="557"/>
                  <a:pt x="1231" y="571"/>
                  <a:pt x="1239" y="575"/>
                </a:cubicBezTo>
                <a:cubicBezTo>
                  <a:pt x="1249" y="580"/>
                  <a:pt x="1256" y="562"/>
                  <a:pt x="1266" y="557"/>
                </a:cubicBezTo>
                <a:cubicBezTo>
                  <a:pt x="1275" y="553"/>
                  <a:pt x="1285" y="551"/>
                  <a:pt x="1294" y="548"/>
                </a:cubicBezTo>
                <a:cubicBezTo>
                  <a:pt x="1315" y="551"/>
                  <a:pt x="1337" y="551"/>
                  <a:pt x="1358" y="557"/>
                </a:cubicBezTo>
                <a:cubicBezTo>
                  <a:pt x="1402" y="570"/>
                  <a:pt x="1413" y="656"/>
                  <a:pt x="1422" y="694"/>
                </a:cubicBezTo>
                <a:cubicBezTo>
                  <a:pt x="1415" y="761"/>
                  <a:pt x="1425" y="809"/>
                  <a:pt x="1358" y="831"/>
                </a:cubicBezTo>
                <a:cubicBezTo>
                  <a:pt x="1393" y="840"/>
                  <a:pt x="1415" y="842"/>
                  <a:pt x="1440" y="868"/>
                </a:cubicBezTo>
                <a:cubicBezTo>
                  <a:pt x="1463" y="938"/>
                  <a:pt x="1463" y="910"/>
                  <a:pt x="1449" y="987"/>
                </a:cubicBezTo>
                <a:cubicBezTo>
                  <a:pt x="1447" y="999"/>
                  <a:pt x="1447" y="1013"/>
                  <a:pt x="1440" y="1023"/>
                </a:cubicBezTo>
                <a:cubicBezTo>
                  <a:pt x="1419" y="1054"/>
                  <a:pt x="1364" y="1070"/>
                  <a:pt x="1330" y="1078"/>
                </a:cubicBezTo>
                <a:cubicBezTo>
                  <a:pt x="1315" y="1124"/>
                  <a:pt x="1304" y="1180"/>
                  <a:pt x="1285" y="1224"/>
                </a:cubicBezTo>
                <a:cubicBezTo>
                  <a:pt x="1280" y="1234"/>
                  <a:pt x="1276" y="1246"/>
                  <a:pt x="1266" y="1252"/>
                </a:cubicBezTo>
                <a:cubicBezTo>
                  <a:pt x="1250" y="1262"/>
                  <a:pt x="1212" y="1270"/>
                  <a:pt x="1212" y="1270"/>
                </a:cubicBezTo>
                <a:cubicBezTo>
                  <a:pt x="1181" y="1385"/>
                  <a:pt x="1201" y="1384"/>
                  <a:pt x="1184" y="1563"/>
                </a:cubicBezTo>
                <a:cubicBezTo>
                  <a:pt x="1182" y="1582"/>
                  <a:pt x="1166" y="1617"/>
                  <a:pt x="1166" y="1617"/>
                </a:cubicBezTo>
                <a:cubicBezTo>
                  <a:pt x="1189" y="1633"/>
                  <a:pt x="1213" y="1661"/>
                  <a:pt x="1239" y="1672"/>
                </a:cubicBezTo>
                <a:cubicBezTo>
                  <a:pt x="1268" y="1684"/>
                  <a:pt x="1300" y="1690"/>
                  <a:pt x="1330" y="1700"/>
                </a:cubicBezTo>
                <a:cubicBezTo>
                  <a:pt x="1348" y="1706"/>
                  <a:pt x="1385" y="1718"/>
                  <a:pt x="1385" y="1718"/>
                </a:cubicBezTo>
                <a:cubicBezTo>
                  <a:pt x="1440" y="1770"/>
                  <a:pt x="1364" y="1704"/>
                  <a:pt x="1431" y="1745"/>
                </a:cubicBezTo>
                <a:cubicBezTo>
                  <a:pt x="1453" y="1758"/>
                  <a:pt x="1472" y="1789"/>
                  <a:pt x="1486" y="1809"/>
                </a:cubicBezTo>
                <a:cubicBezTo>
                  <a:pt x="1523" y="1921"/>
                  <a:pt x="1569" y="2027"/>
                  <a:pt x="1605" y="2139"/>
                </a:cubicBezTo>
                <a:cubicBezTo>
                  <a:pt x="1630" y="2370"/>
                  <a:pt x="1641" y="2506"/>
                  <a:pt x="1495" y="2660"/>
                </a:cubicBezTo>
                <a:cubicBezTo>
                  <a:pt x="1466" y="2748"/>
                  <a:pt x="1467" y="2842"/>
                  <a:pt x="1458" y="2934"/>
                </a:cubicBezTo>
                <a:cubicBezTo>
                  <a:pt x="1467" y="3058"/>
                  <a:pt x="1489" y="3170"/>
                  <a:pt x="1513" y="3291"/>
                </a:cubicBezTo>
                <a:cubicBezTo>
                  <a:pt x="1533" y="3396"/>
                  <a:pt x="1571" y="3494"/>
                  <a:pt x="1586" y="3601"/>
                </a:cubicBezTo>
                <a:cubicBezTo>
                  <a:pt x="1572" y="3742"/>
                  <a:pt x="1608" y="3685"/>
                  <a:pt x="1440" y="3702"/>
                </a:cubicBezTo>
                <a:cubicBezTo>
                  <a:pt x="1403" y="3706"/>
                  <a:pt x="1375" y="3717"/>
                  <a:pt x="1340" y="3729"/>
                </a:cubicBezTo>
                <a:cubicBezTo>
                  <a:pt x="1331" y="3732"/>
                  <a:pt x="1312" y="3739"/>
                  <a:pt x="1312" y="3739"/>
                </a:cubicBezTo>
                <a:cubicBezTo>
                  <a:pt x="1298" y="3781"/>
                  <a:pt x="1296" y="3810"/>
                  <a:pt x="1266" y="3839"/>
                </a:cubicBezTo>
                <a:cubicBezTo>
                  <a:pt x="1269" y="3870"/>
                  <a:pt x="1269" y="3901"/>
                  <a:pt x="1276" y="3931"/>
                </a:cubicBezTo>
                <a:cubicBezTo>
                  <a:pt x="1284" y="3964"/>
                  <a:pt x="1364" y="4012"/>
                  <a:pt x="1394" y="4022"/>
                </a:cubicBezTo>
                <a:cubicBezTo>
                  <a:pt x="1415" y="4019"/>
                  <a:pt x="1438" y="4020"/>
                  <a:pt x="1458" y="4013"/>
                </a:cubicBezTo>
                <a:cubicBezTo>
                  <a:pt x="1466" y="4010"/>
                  <a:pt x="1469" y="3992"/>
                  <a:pt x="1477" y="3995"/>
                </a:cubicBezTo>
                <a:cubicBezTo>
                  <a:pt x="1486" y="3998"/>
                  <a:pt x="1483" y="4013"/>
                  <a:pt x="1486" y="4022"/>
                </a:cubicBezTo>
                <a:cubicBezTo>
                  <a:pt x="1473" y="4061"/>
                  <a:pt x="1468" y="4094"/>
                  <a:pt x="1440" y="4123"/>
                </a:cubicBezTo>
                <a:cubicBezTo>
                  <a:pt x="1435" y="4138"/>
                  <a:pt x="1428" y="4168"/>
                  <a:pt x="1413" y="4177"/>
                </a:cubicBezTo>
                <a:cubicBezTo>
                  <a:pt x="1397" y="4187"/>
                  <a:pt x="1358" y="4196"/>
                  <a:pt x="1358" y="4196"/>
                </a:cubicBezTo>
                <a:cubicBezTo>
                  <a:pt x="1321" y="4193"/>
                  <a:pt x="1284" y="4195"/>
                  <a:pt x="1248" y="4187"/>
                </a:cubicBezTo>
                <a:cubicBezTo>
                  <a:pt x="1239" y="4185"/>
                  <a:pt x="1238" y="4172"/>
                  <a:pt x="1230" y="4168"/>
                </a:cubicBezTo>
                <a:cubicBezTo>
                  <a:pt x="1213" y="4159"/>
                  <a:pt x="1193" y="4156"/>
                  <a:pt x="1175" y="4150"/>
                </a:cubicBezTo>
                <a:cubicBezTo>
                  <a:pt x="1148" y="4141"/>
                  <a:pt x="1120" y="4132"/>
                  <a:pt x="1093" y="4123"/>
                </a:cubicBezTo>
                <a:cubicBezTo>
                  <a:pt x="1084" y="4120"/>
                  <a:pt x="1065" y="4113"/>
                  <a:pt x="1065" y="4113"/>
                </a:cubicBezTo>
                <a:cubicBezTo>
                  <a:pt x="1037" y="4029"/>
                  <a:pt x="1054" y="3966"/>
                  <a:pt x="1084" y="3885"/>
                </a:cubicBezTo>
                <a:cubicBezTo>
                  <a:pt x="1045" y="3848"/>
                  <a:pt x="1001" y="3879"/>
                  <a:pt x="956" y="3894"/>
                </a:cubicBezTo>
                <a:cubicBezTo>
                  <a:pt x="947" y="3897"/>
                  <a:pt x="928" y="3903"/>
                  <a:pt x="928" y="3903"/>
                </a:cubicBezTo>
                <a:cubicBezTo>
                  <a:pt x="854" y="3897"/>
                  <a:pt x="810" y="3897"/>
                  <a:pt x="745" y="3876"/>
                </a:cubicBezTo>
                <a:cubicBezTo>
                  <a:pt x="751" y="3894"/>
                  <a:pt x="758" y="3913"/>
                  <a:pt x="764" y="3931"/>
                </a:cubicBezTo>
                <a:cubicBezTo>
                  <a:pt x="767" y="3940"/>
                  <a:pt x="773" y="3958"/>
                  <a:pt x="773" y="3958"/>
                </a:cubicBezTo>
                <a:cubicBezTo>
                  <a:pt x="770" y="3982"/>
                  <a:pt x="778" y="4011"/>
                  <a:pt x="764" y="4031"/>
                </a:cubicBezTo>
                <a:cubicBezTo>
                  <a:pt x="753" y="4047"/>
                  <a:pt x="727" y="4043"/>
                  <a:pt x="709" y="4049"/>
                </a:cubicBezTo>
                <a:cubicBezTo>
                  <a:pt x="700" y="4052"/>
                  <a:pt x="681" y="4059"/>
                  <a:pt x="681" y="4059"/>
                </a:cubicBezTo>
                <a:cubicBezTo>
                  <a:pt x="671" y="4090"/>
                  <a:pt x="649" y="4135"/>
                  <a:pt x="617" y="4150"/>
                </a:cubicBezTo>
                <a:cubicBezTo>
                  <a:pt x="600" y="4158"/>
                  <a:pt x="562" y="4168"/>
                  <a:pt x="562" y="4168"/>
                </a:cubicBezTo>
                <a:cubicBezTo>
                  <a:pt x="531" y="4164"/>
                  <a:pt x="496" y="4169"/>
                  <a:pt x="471" y="4150"/>
                </a:cubicBezTo>
                <a:cubicBezTo>
                  <a:pt x="433" y="4121"/>
                  <a:pt x="418" y="4085"/>
                  <a:pt x="380" y="4059"/>
                </a:cubicBezTo>
                <a:cubicBezTo>
                  <a:pt x="383" y="4031"/>
                  <a:pt x="374" y="4000"/>
                  <a:pt x="389" y="3976"/>
                </a:cubicBezTo>
                <a:cubicBezTo>
                  <a:pt x="396" y="3965"/>
                  <a:pt x="498" y="3944"/>
                  <a:pt x="517" y="3940"/>
                </a:cubicBezTo>
                <a:cubicBezTo>
                  <a:pt x="546" y="3909"/>
                  <a:pt x="556" y="3927"/>
                  <a:pt x="572" y="3885"/>
                </a:cubicBezTo>
                <a:cubicBezTo>
                  <a:pt x="569" y="3873"/>
                  <a:pt x="574" y="3853"/>
                  <a:pt x="562" y="3848"/>
                </a:cubicBezTo>
                <a:cubicBezTo>
                  <a:pt x="545" y="3841"/>
                  <a:pt x="526" y="3857"/>
                  <a:pt x="508" y="3857"/>
                </a:cubicBezTo>
                <a:cubicBezTo>
                  <a:pt x="468" y="3857"/>
                  <a:pt x="429" y="3851"/>
                  <a:pt x="389" y="3848"/>
                </a:cubicBezTo>
                <a:cubicBezTo>
                  <a:pt x="371" y="3842"/>
                  <a:pt x="350" y="3840"/>
                  <a:pt x="334" y="3830"/>
                </a:cubicBezTo>
                <a:cubicBezTo>
                  <a:pt x="306" y="3812"/>
                  <a:pt x="292" y="3794"/>
                  <a:pt x="261" y="3784"/>
                </a:cubicBezTo>
                <a:cubicBezTo>
                  <a:pt x="251" y="3753"/>
                  <a:pt x="237" y="3743"/>
                  <a:pt x="215" y="3720"/>
                </a:cubicBezTo>
                <a:cubicBezTo>
                  <a:pt x="155" y="3540"/>
                  <a:pt x="198" y="3334"/>
                  <a:pt x="242" y="3153"/>
                </a:cubicBezTo>
                <a:cubicBezTo>
                  <a:pt x="236" y="2996"/>
                  <a:pt x="242" y="2938"/>
                  <a:pt x="215" y="2815"/>
                </a:cubicBezTo>
                <a:cubicBezTo>
                  <a:pt x="208" y="2785"/>
                  <a:pt x="211" y="2778"/>
                  <a:pt x="188" y="2760"/>
                </a:cubicBezTo>
                <a:cubicBezTo>
                  <a:pt x="170" y="2747"/>
                  <a:pt x="133" y="2724"/>
                  <a:pt x="133" y="2724"/>
                </a:cubicBezTo>
                <a:cubicBezTo>
                  <a:pt x="123" y="2692"/>
                  <a:pt x="105" y="2679"/>
                  <a:pt x="87" y="2651"/>
                </a:cubicBezTo>
                <a:cubicBezTo>
                  <a:pt x="77" y="2621"/>
                  <a:pt x="61" y="2598"/>
                  <a:pt x="50" y="2568"/>
                </a:cubicBezTo>
                <a:cubicBezTo>
                  <a:pt x="38" y="2493"/>
                  <a:pt x="47" y="2532"/>
                  <a:pt x="23" y="2459"/>
                </a:cubicBezTo>
                <a:cubicBezTo>
                  <a:pt x="17" y="2441"/>
                  <a:pt x="5" y="2404"/>
                  <a:pt x="5" y="2404"/>
                </a:cubicBezTo>
                <a:cubicBezTo>
                  <a:pt x="10" y="2317"/>
                  <a:pt x="0" y="2213"/>
                  <a:pt x="69" y="2148"/>
                </a:cubicBezTo>
                <a:cubicBezTo>
                  <a:pt x="90" y="2083"/>
                  <a:pt x="71" y="2104"/>
                  <a:pt x="114" y="2075"/>
                </a:cubicBezTo>
                <a:cubicBezTo>
                  <a:pt x="136" y="2012"/>
                  <a:pt x="120" y="2034"/>
                  <a:pt x="151" y="2001"/>
                </a:cubicBezTo>
                <a:cubicBezTo>
                  <a:pt x="174" y="1932"/>
                  <a:pt x="140" y="2016"/>
                  <a:pt x="188" y="1956"/>
                </a:cubicBezTo>
                <a:cubicBezTo>
                  <a:pt x="194" y="1948"/>
                  <a:pt x="193" y="1937"/>
                  <a:pt x="197" y="1928"/>
                </a:cubicBezTo>
                <a:cubicBezTo>
                  <a:pt x="212" y="1898"/>
                  <a:pt x="215" y="1901"/>
                  <a:pt x="242" y="1883"/>
                </a:cubicBezTo>
                <a:cubicBezTo>
                  <a:pt x="269" y="1809"/>
                  <a:pt x="230" y="1900"/>
                  <a:pt x="279" y="1837"/>
                </a:cubicBezTo>
                <a:cubicBezTo>
                  <a:pt x="285" y="1829"/>
                  <a:pt x="284" y="1818"/>
                  <a:pt x="288" y="1809"/>
                </a:cubicBezTo>
                <a:cubicBezTo>
                  <a:pt x="293" y="1799"/>
                  <a:pt x="299" y="1790"/>
                  <a:pt x="306" y="1782"/>
                </a:cubicBezTo>
                <a:cubicBezTo>
                  <a:pt x="330" y="1753"/>
                  <a:pt x="362" y="1734"/>
                  <a:pt x="389" y="1709"/>
                </a:cubicBezTo>
                <a:cubicBezTo>
                  <a:pt x="392" y="1700"/>
                  <a:pt x="391" y="1688"/>
                  <a:pt x="398" y="1681"/>
                </a:cubicBezTo>
                <a:cubicBezTo>
                  <a:pt x="405" y="1674"/>
                  <a:pt x="417" y="1677"/>
                  <a:pt x="425" y="1672"/>
                </a:cubicBezTo>
                <a:cubicBezTo>
                  <a:pt x="488" y="1635"/>
                  <a:pt x="396" y="1670"/>
                  <a:pt x="471" y="1645"/>
                </a:cubicBezTo>
                <a:cubicBezTo>
                  <a:pt x="461" y="1604"/>
                  <a:pt x="451" y="1568"/>
                  <a:pt x="444" y="1526"/>
                </a:cubicBezTo>
                <a:cubicBezTo>
                  <a:pt x="449" y="1451"/>
                  <a:pt x="440" y="1369"/>
                  <a:pt x="508" y="1325"/>
                </a:cubicBezTo>
                <a:cubicBezTo>
                  <a:pt x="521" y="1271"/>
                  <a:pt x="536" y="1215"/>
                  <a:pt x="517" y="1160"/>
                </a:cubicBezTo>
                <a:cubicBezTo>
                  <a:pt x="513" y="1149"/>
                  <a:pt x="476" y="1129"/>
                  <a:pt x="471" y="1124"/>
                </a:cubicBezTo>
                <a:cubicBezTo>
                  <a:pt x="446" y="1104"/>
                  <a:pt x="448" y="1094"/>
                  <a:pt x="434" y="1060"/>
                </a:cubicBezTo>
                <a:close/>
              </a:path>
            </a:pathLst>
          </a:custGeom>
          <a:solidFill>
            <a:schemeClr val="bg1"/>
          </a:solidFill>
          <a:ln w="2857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2000"/>
          </a:p>
        </p:txBody>
      </p:sp>
      <p:sp>
        <p:nvSpPr>
          <p:cNvPr id="6" name="Text Box 13">
            <a:extLst>
              <a:ext uri="{FF2B5EF4-FFF2-40B4-BE49-F238E27FC236}">
                <a16:creationId xmlns:a16="http://schemas.microsoft.com/office/drawing/2014/main" id="{4D487671-C7CA-35BC-C645-F61FDA059471}"/>
              </a:ext>
            </a:extLst>
          </p:cNvPr>
          <p:cNvSpPr txBox="1">
            <a:spLocks noChangeArrowheads="1"/>
          </p:cNvSpPr>
          <p:nvPr/>
        </p:nvSpPr>
        <p:spPr bwMode="auto">
          <a:xfrm>
            <a:off x="9374011" y="1182079"/>
            <a:ext cx="119454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ruthless</a:t>
            </a:r>
          </a:p>
        </p:txBody>
      </p:sp>
      <p:sp>
        <p:nvSpPr>
          <p:cNvPr id="7" name="Text Box 14">
            <a:extLst>
              <a:ext uri="{FF2B5EF4-FFF2-40B4-BE49-F238E27FC236}">
                <a16:creationId xmlns:a16="http://schemas.microsoft.com/office/drawing/2014/main" id="{4680F22B-3F4C-55FD-A664-4AAE7E250465}"/>
              </a:ext>
            </a:extLst>
          </p:cNvPr>
          <p:cNvSpPr txBox="1">
            <a:spLocks noChangeArrowheads="1"/>
          </p:cNvSpPr>
          <p:nvPr/>
        </p:nvSpPr>
        <p:spPr bwMode="auto">
          <a:xfrm>
            <a:off x="9529288" y="1611873"/>
            <a:ext cx="8839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harsh</a:t>
            </a:r>
          </a:p>
        </p:txBody>
      </p:sp>
      <p:sp>
        <p:nvSpPr>
          <p:cNvPr id="8" name="Text Box 12">
            <a:extLst>
              <a:ext uri="{FF2B5EF4-FFF2-40B4-BE49-F238E27FC236}">
                <a16:creationId xmlns:a16="http://schemas.microsoft.com/office/drawing/2014/main" id="{C191D678-D311-6DC5-4BEE-59E688B98488}"/>
              </a:ext>
            </a:extLst>
          </p:cNvPr>
          <p:cNvSpPr txBox="1">
            <a:spLocks noChangeArrowheads="1"/>
          </p:cNvSpPr>
          <p:nvPr/>
        </p:nvSpPr>
        <p:spPr bwMode="auto">
          <a:xfrm>
            <a:off x="9528606" y="2041667"/>
            <a:ext cx="8853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cruel</a:t>
            </a:r>
          </a:p>
        </p:txBody>
      </p:sp>
      <p:sp>
        <p:nvSpPr>
          <p:cNvPr id="9" name="Text Box 16">
            <a:extLst>
              <a:ext uri="{FF2B5EF4-FFF2-40B4-BE49-F238E27FC236}">
                <a16:creationId xmlns:a16="http://schemas.microsoft.com/office/drawing/2014/main" id="{9262136F-BD83-3C66-92A6-EAD533895B18}"/>
              </a:ext>
            </a:extLst>
          </p:cNvPr>
          <p:cNvSpPr txBox="1">
            <a:spLocks noChangeArrowheads="1"/>
          </p:cNvSpPr>
          <p:nvPr/>
        </p:nvSpPr>
        <p:spPr bwMode="auto">
          <a:xfrm>
            <a:off x="9529968" y="2471462"/>
            <a:ext cx="88262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mean</a:t>
            </a:r>
          </a:p>
        </p:txBody>
      </p:sp>
      <p:sp>
        <p:nvSpPr>
          <p:cNvPr id="10" name="Text Box 15">
            <a:extLst>
              <a:ext uri="{FF2B5EF4-FFF2-40B4-BE49-F238E27FC236}">
                <a16:creationId xmlns:a16="http://schemas.microsoft.com/office/drawing/2014/main" id="{709EC393-4DF0-2698-81BF-359A4F70D444}"/>
              </a:ext>
            </a:extLst>
          </p:cNvPr>
          <p:cNvSpPr txBox="1">
            <a:spLocks noChangeArrowheads="1"/>
          </p:cNvSpPr>
          <p:nvPr/>
        </p:nvSpPr>
        <p:spPr bwMode="auto">
          <a:xfrm>
            <a:off x="9348812" y="2901256"/>
            <a:ext cx="12449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spiteful</a:t>
            </a:r>
          </a:p>
        </p:txBody>
      </p:sp>
      <p:sp>
        <p:nvSpPr>
          <p:cNvPr id="11" name="Text Box 21">
            <a:extLst>
              <a:ext uri="{FF2B5EF4-FFF2-40B4-BE49-F238E27FC236}">
                <a16:creationId xmlns:a16="http://schemas.microsoft.com/office/drawing/2014/main" id="{5ED3C052-B504-4676-884F-607C30082182}"/>
              </a:ext>
            </a:extLst>
          </p:cNvPr>
          <p:cNvSpPr txBox="1">
            <a:spLocks noChangeArrowheads="1"/>
          </p:cNvSpPr>
          <p:nvPr/>
        </p:nvSpPr>
        <p:spPr bwMode="auto">
          <a:xfrm>
            <a:off x="9298415" y="3331050"/>
            <a:ext cx="134573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uncaring</a:t>
            </a:r>
          </a:p>
        </p:txBody>
      </p:sp>
      <p:sp>
        <p:nvSpPr>
          <p:cNvPr id="13" name="Text Box 17">
            <a:extLst>
              <a:ext uri="{FF2B5EF4-FFF2-40B4-BE49-F238E27FC236}">
                <a16:creationId xmlns:a16="http://schemas.microsoft.com/office/drawing/2014/main" id="{C05D6E69-7739-30AF-173A-5CB2082D8AD8}"/>
              </a:ext>
            </a:extLst>
          </p:cNvPr>
          <p:cNvSpPr txBox="1">
            <a:spLocks noChangeArrowheads="1"/>
          </p:cNvSpPr>
          <p:nvPr/>
        </p:nvSpPr>
        <p:spPr bwMode="auto">
          <a:xfrm>
            <a:off x="8889792" y="3760845"/>
            <a:ext cx="216297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wants revenge</a:t>
            </a:r>
          </a:p>
        </p:txBody>
      </p:sp>
      <p:sp>
        <p:nvSpPr>
          <p:cNvPr id="14" name="Text Box 18">
            <a:extLst>
              <a:ext uri="{FF2B5EF4-FFF2-40B4-BE49-F238E27FC236}">
                <a16:creationId xmlns:a16="http://schemas.microsoft.com/office/drawing/2014/main" id="{3E4507D2-E29F-F6B4-66F2-3B27F9213969}"/>
              </a:ext>
            </a:extLst>
          </p:cNvPr>
          <p:cNvSpPr txBox="1">
            <a:spLocks noChangeArrowheads="1"/>
          </p:cNvSpPr>
          <p:nvPr/>
        </p:nvSpPr>
        <p:spPr bwMode="auto">
          <a:xfrm>
            <a:off x="9143138" y="4190639"/>
            <a:ext cx="165628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merciless</a:t>
            </a:r>
          </a:p>
        </p:txBody>
      </p:sp>
      <p:sp>
        <p:nvSpPr>
          <p:cNvPr id="16" name="Text Box 20">
            <a:extLst>
              <a:ext uri="{FF2B5EF4-FFF2-40B4-BE49-F238E27FC236}">
                <a16:creationId xmlns:a16="http://schemas.microsoft.com/office/drawing/2014/main" id="{D4B447AC-F78D-A811-6ECB-67FD0554FC46}"/>
              </a:ext>
            </a:extLst>
          </p:cNvPr>
          <p:cNvSpPr txBox="1">
            <a:spLocks noChangeArrowheads="1"/>
          </p:cNvSpPr>
          <p:nvPr/>
        </p:nvSpPr>
        <p:spPr bwMode="auto">
          <a:xfrm>
            <a:off x="9380821" y="4620433"/>
            <a:ext cx="118092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callous</a:t>
            </a:r>
          </a:p>
        </p:txBody>
      </p:sp>
      <p:sp>
        <p:nvSpPr>
          <p:cNvPr id="18" name="Text Box 19">
            <a:extLst>
              <a:ext uri="{FF2B5EF4-FFF2-40B4-BE49-F238E27FC236}">
                <a16:creationId xmlns:a16="http://schemas.microsoft.com/office/drawing/2014/main" id="{6E180F45-2949-A09A-AE4C-D978AE7E3A81}"/>
              </a:ext>
            </a:extLst>
          </p:cNvPr>
          <p:cNvSpPr txBox="1">
            <a:spLocks noChangeArrowheads="1"/>
          </p:cNvSpPr>
          <p:nvPr/>
        </p:nvSpPr>
        <p:spPr bwMode="auto">
          <a:xfrm>
            <a:off x="8820326" y="5050226"/>
            <a:ext cx="23019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CC0066"/>
                </a:solidFill>
              </a:rPr>
              <a:t>hard-hearted</a:t>
            </a:r>
          </a:p>
        </p:txBody>
      </p:sp>
    </p:spTree>
    <p:extLst>
      <p:ext uri="{BB962C8B-B14F-4D97-AF65-F5344CB8AC3E}">
        <p14:creationId xmlns:p14="http://schemas.microsoft.com/office/powerpoint/2010/main" val="186383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3" grpId="0"/>
      <p:bldP spid="14" grpId="0"/>
      <p:bldP spid="16"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33349A98-9ED3-524E-B75D-471EA6B6B22F}"/>
              </a:ext>
            </a:extLst>
          </p:cNvPr>
          <p:cNvSpPr txBox="1">
            <a:spLocks/>
          </p:cNvSpPr>
          <p:nvPr/>
        </p:nvSpPr>
        <p:spPr>
          <a:xfrm>
            <a:off x="1" y="641546"/>
            <a:ext cx="12192000" cy="6459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Garden gossip</a:t>
            </a:r>
          </a:p>
        </p:txBody>
      </p:sp>
      <p:sp>
        <p:nvSpPr>
          <p:cNvPr id="16" name="Text Box 4">
            <a:extLst>
              <a:ext uri="{FF2B5EF4-FFF2-40B4-BE49-F238E27FC236}">
                <a16:creationId xmlns:a16="http://schemas.microsoft.com/office/drawing/2014/main" id="{51EBD348-E370-5544-8E5A-6FDC71FBB9A0}"/>
              </a:ext>
            </a:extLst>
          </p:cNvPr>
          <p:cNvSpPr txBox="1">
            <a:spLocks noChangeArrowheads="1"/>
          </p:cNvSpPr>
          <p:nvPr/>
        </p:nvSpPr>
        <p:spPr bwMode="auto">
          <a:xfrm>
            <a:off x="1056211" y="1311887"/>
            <a:ext cx="10049212" cy="352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500"/>
              </a:spcBef>
            </a:pPr>
            <a:r>
              <a:rPr lang="en-GB" altLang="en-US" sz="1900" dirty="0">
                <a:solidFill>
                  <a:srgbClr val="3E3F41"/>
                </a:solidFill>
                <a:latin typeface="Comic Sans MS" panose="030F0902030302020204" pitchFamily="66" charset="0"/>
              </a:rPr>
              <a:t>Imagine you are servants in the Sultan’s palace. </a:t>
            </a:r>
          </a:p>
          <a:p>
            <a:pPr>
              <a:spcBef>
                <a:spcPts val="1500"/>
              </a:spcBef>
            </a:pPr>
            <a:r>
              <a:rPr lang="en-GB" altLang="en-US" sz="1900" dirty="0">
                <a:solidFill>
                  <a:srgbClr val="3E3F41"/>
                </a:solidFill>
                <a:latin typeface="Comic Sans MS" panose="030F0902030302020204" pitchFamily="66" charset="0"/>
              </a:rPr>
              <a:t>In pairs, gossip about what is happening. Think about how the Sultan has behaved and what he plans to do next to help you form an opinion. </a:t>
            </a:r>
          </a:p>
          <a:p>
            <a:pPr>
              <a:spcBef>
                <a:spcPts val="1500"/>
              </a:spcBef>
            </a:pPr>
            <a:r>
              <a:rPr lang="en-GB" altLang="en-US" sz="1900" dirty="0">
                <a:solidFill>
                  <a:srgbClr val="3E3F41"/>
                </a:solidFill>
                <a:latin typeface="Comic Sans MS" panose="030F0902030302020204" pitchFamily="66" charset="0"/>
              </a:rPr>
              <a:t>Speculate about who </a:t>
            </a:r>
            <a:r>
              <a:rPr lang="en-GB" altLang="en-US" sz="1900" dirty="0" err="1">
                <a:solidFill>
                  <a:srgbClr val="3E3F41"/>
                </a:solidFill>
                <a:latin typeface="Comic Sans MS" panose="030F0902030302020204" pitchFamily="66" charset="0"/>
              </a:rPr>
              <a:t>Sheherezade</a:t>
            </a:r>
            <a:r>
              <a:rPr lang="en-GB" altLang="en-US" sz="1900" dirty="0">
                <a:solidFill>
                  <a:srgbClr val="3E3F41"/>
                </a:solidFill>
                <a:latin typeface="Comic Sans MS" panose="030F0902030302020204" pitchFamily="66" charset="0"/>
              </a:rPr>
              <a:t> could be, what her motives are and what this tells us about her character.</a:t>
            </a:r>
          </a:p>
        </p:txBody>
      </p:sp>
      <p:sp>
        <p:nvSpPr>
          <p:cNvPr id="2" name="Freeform 2">
            <a:extLst>
              <a:ext uri="{FF2B5EF4-FFF2-40B4-BE49-F238E27FC236}">
                <a16:creationId xmlns:a16="http://schemas.microsoft.com/office/drawing/2014/main" id="{B8E9B68B-8F74-EE33-1C21-72E404691B44}"/>
              </a:ext>
            </a:extLst>
          </p:cNvPr>
          <p:cNvSpPr>
            <a:spLocks/>
          </p:cNvSpPr>
          <p:nvPr/>
        </p:nvSpPr>
        <p:spPr bwMode="auto">
          <a:xfrm>
            <a:off x="3588986" y="4455051"/>
            <a:ext cx="2522537" cy="1808162"/>
          </a:xfrm>
          <a:custGeom>
            <a:avLst/>
            <a:gdLst>
              <a:gd name="T0" fmla="*/ 0 w 1194"/>
              <a:gd name="T1" fmla="*/ 1652587 h 1139"/>
              <a:gd name="T2" fmla="*/ 116197 w 1194"/>
              <a:gd name="T3" fmla="*/ 1371600 h 1139"/>
              <a:gd name="T4" fmla="*/ 209155 w 1194"/>
              <a:gd name="T5" fmla="*/ 1247775 h 1139"/>
              <a:gd name="T6" fmla="*/ 280986 w 1194"/>
              <a:gd name="T7" fmla="*/ 1177925 h 1139"/>
              <a:gd name="T8" fmla="*/ 232395 w 1194"/>
              <a:gd name="T9" fmla="*/ 1098550 h 1139"/>
              <a:gd name="T10" fmla="*/ 314789 w 1194"/>
              <a:gd name="T11" fmla="*/ 1046162 h 1139"/>
              <a:gd name="T12" fmla="*/ 409859 w 1194"/>
              <a:gd name="T13" fmla="*/ 984250 h 1139"/>
              <a:gd name="T14" fmla="*/ 443662 w 1194"/>
              <a:gd name="T15" fmla="*/ 755650 h 1139"/>
              <a:gd name="T16" fmla="*/ 513381 w 1194"/>
              <a:gd name="T17" fmla="*/ 711200 h 1139"/>
              <a:gd name="T18" fmla="*/ 561972 w 1194"/>
              <a:gd name="T19" fmla="*/ 668337 h 1139"/>
              <a:gd name="T20" fmla="*/ 595775 w 1194"/>
              <a:gd name="T21" fmla="*/ 588962 h 1139"/>
              <a:gd name="T22" fmla="*/ 678169 w 1194"/>
              <a:gd name="T23" fmla="*/ 254000 h 1139"/>
              <a:gd name="T24" fmla="*/ 783803 w 1194"/>
              <a:gd name="T25" fmla="*/ 131762 h 1139"/>
              <a:gd name="T26" fmla="*/ 1170423 w 1194"/>
              <a:gd name="T27" fmla="*/ 0 h 1139"/>
              <a:gd name="T28" fmla="*/ 1531691 w 1194"/>
              <a:gd name="T29" fmla="*/ 61912 h 1139"/>
              <a:gd name="T30" fmla="*/ 1626762 w 1194"/>
              <a:gd name="T31" fmla="*/ 114300 h 1139"/>
              <a:gd name="T32" fmla="*/ 1696480 w 1194"/>
              <a:gd name="T33" fmla="*/ 149225 h 1139"/>
              <a:gd name="T34" fmla="*/ 1730283 w 1194"/>
              <a:gd name="T35" fmla="*/ 166687 h 1139"/>
              <a:gd name="T36" fmla="*/ 1812677 w 1194"/>
              <a:gd name="T37" fmla="*/ 273050 h 1139"/>
              <a:gd name="T38" fmla="*/ 1848593 w 1194"/>
              <a:gd name="T39" fmla="*/ 350837 h 1139"/>
              <a:gd name="T40" fmla="*/ 1882396 w 1194"/>
              <a:gd name="T41" fmla="*/ 606425 h 1139"/>
              <a:gd name="T42" fmla="*/ 1835917 w 1194"/>
              <a:gd name="T43" fmla="*/ 1098550 h 1139"/>
              <a:gd name="T44" fmla="*/ 2129579 w 1194"/>
              <a:gd name="T45" fmla="*/ 1150937 h 1139"/>
              <a:gd name="T46" fmla="*/ 2269016 w 1194"/>
              <a:gd name="T47" fmla="*/ 1204912 h 1139"/>
              <a:gd name="T48" fmla="*/ 2351410 w 1194"/>
              <a:gd name="T49" fmla="*/ 1265237 h 1139"/>
              <a:gd name="T50" fmla="*/ 2387326 w 1194"/>
              <a:gd name="T51" fmla="*/ 1309687 h 1139"/>
              <a:gd name="T52" fmla="*/ 2480283 w 1194"/>
              <a:gd name="T53" fmla="*/ 1670050 h 1139"/>
              <a:gd name="T54" fmla="*/ 2503523 w 1194"/>
              <a:gd name="T55" fmla="*/ 1776412 h 1139"/>
              <a:gd name="T56" fmla="*/ 2514086 w 1194"/>
              <a:gd name="T57" fmla="*/ 1801812 h 1139"/>
              <a:gd name="T58" fmla="*/ 2480283 w 1194"/>
              <a:gd name="T59" fmla="*/ 1793875 h 1139"/>
              <a:gd name="T60" fmla="*/ 2176058 w 1194"/>
              <a:gd name="T61" fmla="*/ 1784350 h 1139"/>
              <a:gd name="T62" fmla="*/ 1766198 w 1194"/>
              <a:gd name="T63" fmla="*/ 1776412 h 1139"/>
              <a:gd name="T64" fmla="*/ 1485212 w 1194"/>
              <a:gd name="T65" fmla="*/ 1704975 h 1139"/>
              <a:gd name="T66" fmla="*/ 1415494 w 1194"/>
              <a:gd name="T67" fmla="*/ 1679575 h 1139"/>
              <a:gd name="T68" fmla="*/ 1204226 w 1194"/>
              <a:gd name="T69" fmla="*/ 1635125 h 1139"/>
              <a:gd name="T70" fmla="*/ 783803 w 1194"/>
              <a:gd name="T71" fmla="*/ 1600200 h 1139"/>
              <a:gd name="T72" fmla="*/ 409859 w 1194"/>
              <a:gd name="T73" fmla="*/ 1555750 h 1139"/>
              <a:gd name="T74" fmla="*/ 162676 w 1194"/>
              <a:gd name="T75" fmla="*/ 1565275 h 1139"/>
              <a:gd name="T76" fmla="*/ 46479 w 1194"/>
              <a:gd name="T77" fmla="*/ 1608137 h 1139"/>
              <a:gd name="T78" fmla="*/ 33803 w 1194"/>
              <a:gd name="T79" fmla="*/ 1635125 h 1139"/>
              <a:gd name="T80" fmla="*/ 0 w 1194"/>
              <a:gd name="T81" fmla="*/ 1652587 h 11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94" h="1139">
                <a:moveTo>
                  <a:pt x="0" y="1041"/>
                </a:moveTo>
                <a:cubicBezTo>
                  <a:pt x="17" y="982"/>
                  <a:pt x="36" y="922"/>
                  <a:pt x="55" y="864"/>
                </a:cubicBezTo>
                <a:cubicBezTo>
                  <a:pt x="65" y="835"/>
                  <a:pt x="74" y="803"/>
                  <a:pt x="99" y="786"/>
                </a:cubicBezTo>
                <a:cubicBezTo>
                  <a:pt x="107" y="766"/>
                  <a:pt x="121" y="761"/>
                  <a:pt x="133" y="742"/>
                </a:cubicBezTo>
                <a:cubicBezTo>
                  <a:pt x="127" y="724"/>
                  <a:pt x="116" y="710"/>
                  <a:pt x="110" y="692"/>
                </a:cubicBezTo>
                <a:cubicBezTo>
                  <a:pt x="123" y="675"/>
                  <a:pt x="128" y="666"/>
                  <a:pt x="149" y="659"/>
                </a:cubicBezTo>
                <a:cubicBezTo>
                  <a:pt x="160" y="642"/>
                  <a:pt x="194" y="620"/>
                  <a:pt x="194" y="620"/>
                </a:cubicBezTo>
                <a:cubicBezTo>
                  <a:pt x="189" y="575"/>
                  <a:pt x="164" y="507"/>
                  <a:pt x="210" y="476"/>
                </a:cubicBezTo>
                <a:cubicBezTo>
                  <a:pt x="236" y="438"/>
                  <a:pt x="201" y="483"/>
                  <a:pt x="243" y="448"/>
                </a:cubicBezTo>
                <a:cubicBezTo>
                  <a:pt x="252" y="440"/>
                  <a:pt x="257" y="429"/>
                  <a:pt x="266" y="421"/>
                </a:cubicBezTo>
                <a:cubicBezTo>
                  <a:pt x="271" y="404"/>
                  <a:pt x="277" y="388"/>
                  <a:pt x="282" y="371"/>
                </a:cubicBezTo>
                <a:cubicBezTo>
                  <a:pt x="285" y="301"/>
                  <a:pt x="281" y="222"/>
                  <a:pt x="321" y="160"/>
                </a:cubicBezTo>
                <a:cubicBezTo>
                  <a:pt x="331" y="128"/>
                  <a:pt x="342" y="102"/>
                  <a:pt x="371" y="83"/>
                </a:cubicBezTo>
                <a:cubicBezTo>
                  <a:pt x="402" y="35"/>
                  <a:pt x="499" y="8"/>
                  <a:pt x="554" y="0"/>
                </a:cubicBezTo>
                <a:cubicBezTo>
                  <a:pt x="622" y="4"/>
                  <a:pt x="668" y="6"/>
                  <a:pt x="725" y="39"/>
                </a:cubicBezTo>
                <a:cubicBezTo>
                  <a:pt x="800" y="82"/>
                  <a:pt x="733" y="45"/>
                  <a:pt x="770" y="72"/>
                </a:cubicBezTo>
                <a:cubicBezTo>
                  <a:pt x="781" y="80"/>
                  <a:pt x="792" y="87"/>
                  <a:pt x="803" y="94"/>
                </a:cubicBezTo>
                <a:cubicBezTo>
                  <a:pt x="808" y="98"/>
                  <a:pt x="819" y="105"/>
                  <a:pt x="819" y="105"/>
                </a:cubicBezTo>
                <a:cubicBezTo>
                  <a:pt x="828" y="130"/>
                  <a:pt x="849" y="148"/>
                  <a:pt x="858" y="172"/>
                </a:cubicBezTo>
                <a:cubicBezTo>
                  <a:pt x="864" y="188"/>
                  <a:pt x="869" y="205"/>
                  <a:pt x="875" y="221"/>
                </a:cubicBezTo>
                <a:cubicBezTo>
                  <a:pt x="880" y="275"/>
                  <a:pt x="887" y="328"/>
                  <a:pt x="891" y="382"/>
                </a:cubicBezTo>
                <a:cubicBezTo>
                  <a:pt x="890" y="452"/>
                  <a:pt x="903" y="602"/>
                  <a:pt x="869" y="692"/>
                </a:cubicBezTo>
                <a:cubicBezTo>
                  <a:pt x="911" y="719"/>
                  <a:pt x="960" y="716"/>
                  <a:pt x="1008" y="725"/>
                </a:cubicBezTo>
                <a:cubicBezTo>
                  <a:pt x="1029" y="740"/>
                  <a:pt x="1053" y="744"/>
                  <a:pt x="1074" y="759"/>
                </a:cubicBezTo>
                <a:cubicBezTo>
                  <a:pt x="1087" y="778"/>
                  <a:pt x="1100" y="778"/>
                  <a:pt x="1113" y="797"/>
                </a:cubicBezTo>
                <a:cubicBezTo>
                  <a:pt x="1138" y="881"/>
                  <a:pt x="1097" y="753"/>
                  <a:pt x="1130" y="825"/>
                </a:cubicBezTo>
                <a:cubicBezTo>
                  <a:pt x="1161" y="893"/>
                  <a:pt x="1166" y="979"/>
                  <a:pt x="1174" y="1052"/>
                </a:cubicBezTo>
                <a:cubicBezTo>
                  <a:pt x="1177" y="1079"/>
                  <a:pt x="1179" y="1094"/>
                  <a:pt x="1185" y="1119"/>
                </a:cubicBezTo>
                <a:cubicBezTo>
                  <a:pt x="1186" y="1124"/>
                  <a:pt x="1194" y="1131"/>
                  <a:pt x="1190" y="1135"/>
                </a:cubicBezTo>
                <a:cubicBezTo>
                  <a:pt x="1186" y="1139"/>
                  <a:pt x="1180" y="1130"/>
                  <a:pt x="1174" y="1130"/>
                </a:cubicBezTo>
                <a:cubicBezTo>
                  <a:pt x="1126" y="1127"/>
                  <a:pt x="1078" y="1126"/>
                  <a:pt x="1030" y="1124"/>
                </a:cubicBezTo>
                <a:cubicBezTo>
                  <a:pt x="965" y="1122"/>
                  <a:pt x="901" y="1121"/>
                  <a:pt x="836" y="1119"/>
                </a:cubicBezTo>
                <a:cubicBezTo>
                  <a:pt x="793" y="1104"/>
                  <a:pt x="743" y="1094"/>
                  <a:pt x="703" y="1074"/>
                </a:cubicBezTo>
                <a:cubicBezTo>
                  <a:pt x="664" y="1055"/>
                  <a:pt x="707" y="1069"/>
                  <a:pt x="670" y="1058"/>
                </a:cubicBezTo>
                <a:cubicBezTo>
                  <a:pt x="637" y="1037"/>
                  <a:pt x="610" y="1035"/>
                  <a:pt x="570" y="1030"/>
                </a:cubicBezTo>
                <a:cubicBezTo>
                  <a:pt x="513" y="1009"/>
                  <a:pt x="432" y="1013"/>
                  <a:pt x="371" y="1008"/>
                </a:cubicBezTo>
                <a:cubicBezTo>
                  <a:pt x="313" y="988"/>
                  <a:pt x="255" y="987"/>
                  <a:pt x="194" y="980"/>
                </a:cubicBezTo>
                <a:cubicBezTo>
                  <a:pt x="155" y="982"/>
                  <a:pt x="116" y="983"/>
                  <a:pt x="77" y="986"/>
                </a:cubicBezTo>
                <a:cubicBezTo>
                  <a:pt x="57" y="988"/>
                  <a:pt x="22" y="1013"/>
                  <a:pt x="22" y="1013"/>
                </a:cubicBezTo>
                <a:cubicBezTo>
                  <a:pt x="20" y="1019"/>
                  <a:pt x="20" y="1025"/>
                  <a:pt x="16" y="1030"/>
                </a:cubicBezTo>
                <a:cubicBezTo>
                  <a:pt x="12" y="1035"/>
                  <a:pt x="0" y="1041"/>
                  <a:pt x="0" y="1041"/>
                </a:cubicBezTo>
                <a:close/>
              </a:path>
            </a:pathLst>
          </a:custGeom>
          <a:solidFill>
            <a:srgbClr val="CC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 name="Freeform 3">
            <a:extLst>
              <a:ext uri="{FF2B5EF4-FFF2-40B4-BE49-F238E27FC236}">
                <a16:creationId xmlns:a16="http://schemas.microsoft.com/office/drawing/2014/main" id="{A967FD02-67B1-F1AA-5DA4-041F30A26625}"/>
              </a:ext>
            </a:extLst>
          </p:cNvPr>
          <p:cNvSpPr>
            <a:spLocks/>
          </p:cNvSpPr>
          <p:nvPr/>
        </p:nvSpPr>
        <p:spPr bwMode="auto">
          <a:xfrm>
            <a:off x="6065485" y="4438744"/>
            <a:ext cx="2597150" cy="1930400"/>
          </a:xfrm>
          <a:custGeom>
            <a:avLst/>
            <a:gdLst>
              <a:gd name="T0" fmla="*/ 0 w 1411"/>
              <a:gd name="T1" fmla="*/ 1824885 h 1116"/>
              <a:gd name="T2" fmla="*/ 60741 w 1411"/>
              <a:gd name="T3" fmla="*/ 1708992 h 1116"/>
              <a:gd name="T4" fmla="*/ 213515 w 1411"/>
              <a:gd name="T5" fmla="*/ 1278285 h 1116"/>
              <a:gd name="T6" fmla="*/ 285300 w 1411"/>
              <a:gd name="T7" fmla="*/ 1134715 h 1116"/>
              <a:gd name="T8" fmla="*/ 406783 w 1411"/>
              <a:gd name="T9" fmla="*/ 1096661 h 1116"/>
              <a:gd name="T10" fmla="*/ 519062 w 1411"/>
              <a:gd name="T11" fmla="*/ 1124337 h 1116"/>
              <a:gd name="T12" fmla="*/ 600050 w 1411"/>
              <a:gd name="T13" fmla="*/ 1029201 h 1116"/>
              <a:gd name="T14" fmla="*/ 642385 w 1411"/>
              <a:gd name="T15" fmla="*/ 1037849 h 1116"/>
              <a:gd name="T16" fmla="*/ 651588 w 1411"/>
              <a:gd name="T17" fmla="*/ 1010173 h 1116"/>
              <a:gd name="T18" fmla="*/ 763868 w 1411"/>
              <a:gd name="T19" fmla="*/ 932335 h 1116"/>
              <a:gd name="T20" fmla="*/ 927685 w 1411"/>
              <a:gd name="T21" fmla="*/ 866604 h 1116"/>
              <a:gd name="T22" fmla="*/ 885350 w 1411"/>
              <a:gd name="T23" fmla="*/ 750711 h 1116"/>
              <a:gd name="T24" fmla="*/ 824609 w 1411"/>
              <a:gd name="T25" fmla="*/ 569087 h 1116"/>
              <a:gd name="T26" fmla="*/ 815406 w 1411"/>
              <a:gd name="T27" fmla="*/ 406491 h 1116"/>
              <a:gd name="T28" fmla="*/ 855900 w 1411"/>
              <a:gd name="T29" fmla="*/ 262922 h 1116"/>
              <a:gd name="T30" fmla="*/ 907438 w 1411"/>
              <a:gd name="T31" fmla="*/ 157407 h 1116"/>
              <a:gd name="T32" fmla="*/ 1028921 w 1411"/>
              <a:gd name="T33" fmla="*/ 100325 h 1116"/>
              <a:gd name="T34" fmla="*/ 1212985 w 1411"/>
              <a:gd name="T35" fmla="*/ 32865 h 1116"/>
              <a:gd name="T36" fmla="*/ 1527735 w 1411"/>
              <a:gd name="T37" fmla="*/ 41514 h 1116"/>
              <a:gd name="T38" fmla="*/ 1680509 w 1411"/>
              <a:gd name="T39" fmla="*/ 119353 h 1116"/>
              <a:gd name="T40" fmla="*/ 1824079 w 1411"/>
              <a:gd name="T41" fmla="*/ 185083 h 1116"/>
              <a:gd name="T42" fmla="*/ 1925315 w 1411"/>
              <a:gd name="T43" fmla="*/ 271571 h 1116"/>
              <a:gd name="T44" fmla="*/ 1967649 w 1411"/>
              <a:gd name="T45" fmla="*/ 320004 h 1116"/>
              <a:gd name="T46" fmla="*/ 1976853 w 1411"/>
              <a:gd name="T47" fmla="*/ 349409 h 1116"/>
              <a:gd name="T48" fmla="*/ 2028391 w 1411"/>
              <a:gd name="T49" fmla="*/ 434167 h 1116"/>
              <a:gd name="T50" fmla="*/ 2100176 w 1411"/>
              <a:gd name="T51" fmla="*/ 598493 h 1116"/>
              <a:gd name="T52" fmla="*/ 2140670 w 1411"/>
              <a:gd name="T53" fmla="*/ 693629 h 1116"/>
              <a:gd name="T54" fmla="*/ 2181164 w 1411"/>
              <a:gd name="T55" fmla="*/ 750711 h 1116"/>
              <a:gd name="T56" fmla="*/ 2273196 w 1411"/>
              <a:gd name="T57" fmla="*/ 923686 h 1116"/>
              <a:gd name="T58" fmla="*/ 2262153 w 1411"/>
              <a:gd name="T59" fmla="*/ 1056877 h 1116"/>
              <a:gd name="T60" fmla="*/ 2322894 w 1411"/>
              <a:gd name="T61" fmla="*/ 1077634 h 1116"/>
              <a:gd name="T62" fmla="*/ 2333938 w 1411"/>
              <a:gd name="T63" fmla="*/ 1105310 h 1116"/>
              <a:gd name="T64" fmla="*/ 2343141 w 1411"/>
              <a:gd name="T65" fmla="*/ 1210824 h 1116"/>
              <a:gd name="T66" fmla="*/ 2435173 w 1411"/>
              <a:gd name="T67" fmla="*/ 1248879 h 1116"/>
              <a:gd name="T68" fmla="*/ 2558496 w 1411"/>
              <a:gd name="T69" fmla="*/ 1373421 h 1116"/>
              <a:gd name="T70" fmla="*/ 2538249 w 1411"/>
              <a:gd name="T71" fmla="*/ 1546396 h 1116"/>
              <a:gd name="T72" fmla="*/ 2475667 w 1411"/>
              <a:gd name="T73" fmla="*/ 1814507 h 1116"/>
              <a:gd name="T74" fmla="*/ 2435173 w 1411"/>
              <a:gd name="T75" fmla="*/ 1871589 h 1116"/>
              <a:gd name="T76" fmla="*/ 2293444 w 1411"/>
              <a:gd name="T77" fmla="*/ 1881967 h 1116"/>
              <a:gd name="T78" fmla="*/ 2190367 w 1411"/>
              <a:gd name="T79" fmla="*/ 1909643 h 1116"/>
              <a:gd name="T80" fmla="*/ 2160917 w 1411"/>
              <a:gd name="T81" fmla="*/ 1928670 h 1116"/>
              <a:gd name="T82" fmla="*/ 2140670 w 1411"/>
              <a:gd name="T83" fmla="*/ 1900994 h 1116"/>
              <a:gd name="T84" fmla="*/ 2048638 w 1411"/>
              <a:gd name="T85" fmla="*/ 1862940 h 1116"/>
              <a:gd name="T86" fmla="*/ 824609 w 1411"/>
              <a:gd name="T87" fmla="*/ 1900994 h 1116"/>
              <a:gd name="T88" fmla="*/ 222718 w 1411"/>
              <a:gd name="T89" fmla="*/ 1862940 h 1116"/>
              <a:gd name="T90" fmla="*/ 69945 w 1411"/>
              <a:gd name="T91" fmla="*/ 1824885 h 1116"/>
              <a:gd name="T92" fmla="*/ 0 w 1411"/>
              <a:gd name="T93" fmla="*/ 1824885 h 111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11" h="1116">
                <a:moveTo>
                  <a:pt x="0" y="1055"/>
                </a:moveTo>
                <a:cubicBezTo>
                  <a:pt x="7" y="1032"/>
                  <a:pt x="20" y="1009"/>
                  <a:pt x="33" y="988"/>
                </a:cubicBezTo>
                <a:cubicBezTo>
                  <a:pt x="58" y="904"/>
                  <a:pt x="88" y="822"/>
                  <a:pt x="116" y="739"/>
                </a:cubicBezTo>
                <a:cubicBezTo>
                  <a:pt x="122" y="722"/>
                  <a:pt x="133" y="664"/>
                  <a:pt x="155" y="656"/>
                </a:cubicBezTo>
                <a:cubicBezTo>
                  <a:pt x="177" y="648"/>
                  <a:pt x="199" y="641"/>
                  <a:pt x="221" y="634"/>
                </a:cubicBezTo>
                <a:cubicBezTo>
                  <a:pt x="243" y="638"/>
                  <a:pt x="261" y="644"/>
                  <a:pt x="282" y="650"/>
                </a:cubicBezTo>
                <a:cubicBezTo>
                  <a:pt x="297" y="628"/>
                  <a:pt x="298" y="604"/>
                  <a:pt x="326" y="595"/>
                </a:cubicBezTo>
                <a:cubicBezTo>
                  <a:pt x="334" y="597"/>
                  <a:pt x="342" y="603"/>
                  <a:pt x="349" y="600"/>
                </a:cubicBezTo>
                <a:cubicBezTo>
                  <a:pt x="354" y="598"/>
                  <a:pt x="350" y="588"/>
                  <a:pt x="354" y="584"/>
                </a:cubicBezTo>
                <a:cubicBezTo>
                  <a:pt x="373" y="565"/>
                  <a:pt x="397" y="558"/>
                  <a:pt x="415" y="539"/>
                </a:cubicBezTo>
                <a:cubicBezTo>
                  <a:pt x="433" y="491"/>
                  <a:pt x="474" y="544"/>
                  <a:pt x="504" y="501"/>
                </a:cubicBezTo>
                <a:cubicBezTo>
                  <a:pt x="513" y="472"/>
                  <a:pt x="503" y="454"/>
                  <a:pt x="481" y="434"/>
                </a:cubicBezTo>
                <a:cubicBezTo>
                  <a:pt x="470" y="399"/>
                  <a:pt x="460" y="364"/>
                  <a:pt x="448" y="329"/>
                </a:cubicBezTo>
                <a:cubicBezTo>
                  <a:pt x="453" y="274"/>
                  <a:pt x="456" y="275"/>
                  <a:pt x="443" y="235"/>
                </a:cubicBezTo>
                <a:cubicBezTo>
                  <a:pt x="447" y="202"/>
                  <a:pt x="446" y="179"/>
                  <a:pt x="465" y="152"/>
                </a:cubicBezTo>
                <a:cubicBezTo>
                  <a:pt x="472" y="130"/>
                  <a:pt x="476" y="107"/>
                  <a:pt x="493" y="91"/>
                </a:cubicBezTo>
                <a:cubicBezTo>
                  <a:pt x="503" y="56"/>
                  <a:pt x="524" y="62"/>
                  <a:pt x="559" y="58"/>
                </a:cubicBezTo>
                <a:cubicBezTo>
                  <a:pt x="603" y="30"/>
                  <a:pt x="601" y="26"/>
                  <a:pt x="659" y="19"/>
                </a:cubicBezTo>
                <a:cubicBezTo>
                  <a:pt x="710" y="0"/>
                  <a:pt x="776" y="19"/>
                  <a:pt x="830" y="24"/>
                </a:cubicBezTo>
                <a:cubicBezTo>
                  <a:pt x="860" y="35"/>
                  <a:pt x="883" y="58"/>
                  <a:pt x="913" y="69"/>
                </a:cubicBezTo>
                <a:cubicBezTo>
                  <a:pt x="929" y="84"/>
                  <a:pt x="969" y="101"/>
                  <a:pt x="991" y="107"/>
                </a:cubicBezTo>
                <a:cubicBezTo>
                  <a:pt x="1007" y="125"/>
                  <a:pt x="1026" y="144"/>
                  <a:pt x="1046" y="157"/>
                </a:cubicBezTo>
                <a:cubicBezTo>
                  <a:pt x="1062" y="203"/>
                  <a:pt x="1038" y="146"/>
                  <a:pt x="1069" y="185"/>
                </a:cubicBezTo>
                <a:cubicBezTo>
                  <a:pt x="1073" y="190"/>
                  <a:pt x="1071" y="197"/>
                  <a:pt x="1074" y="202"/>
                </a:cubicBezTo>
                <a:cubicBezTo>
                  <a:pt x="1082" y="218"/>
                  <a:pt x="1092" y="236"/>
                  <a:pt x="1102" y="251"/>
                </a:cubicBezTo>
                <a:cubicBezTo>
                  <a:pt x="1111" y="281"/>
                  <a:pt x="1118" y="325"/>
                  <a:pt x="1141" y="346"/>
                </a:cubicBezTo>
                <a:cubicBezTo>
                  <a:pt x="1145" y="365"/>
                  <a:pt x="1153" y="384"/>
                  <a:pt x="1163" y="401"/>
                </a:cubicBezTo>
                <a:cubicBezTo>
                  <a:pt x="1169" y="413"/>
                  <a:pt x="1185" y="434"/>
                  <a:pt x="1185" y="434"/>
                </a:cubicBezTo>
                <a:cubicBezTo>
                  <a:pt x="1196" y="470"/>
                  <a:pt x="1222" y="498"/>
                  <a:pt x="1235" y="534"/>
                </a:cubicBezTo>
                <a:cubicBezTo>
                  <a:pt x="1230" y="553"/>
                  <a:pt x="1213" y="593"/>
                  <a:pt x="1229" y="611"/>
                </a:cubicBezTo>
                <a:cubicBezTo>
                  <a:pt x="1237" y="620"/>
                  <a:pt x="1262" y="623"/>
                  <a:pt x="1262" y="623"/>
                </a:cubicBezTo>
                <a:cubicBezTo>
                  <a:pt x="1264" y="628"/>
                  <a:pt x="1267" y="633"/>
                  <a:pt x="1268" y="639"/>
                </a:cubicBezTo>
                <a:cubicBezTo>
                  <a:pt x="1271" y="659"/>
                  <a:pt x="1267" y="681"/>
                  <a:pt x="1273" y="700"/>
                </a:cubicBezTo>
                <a:cubicBezTo>
                  <a:pt x="1273" y="701"/>
                  <a:pt x="1313" y="719"/>
                  <a:pt x="1323" y="722"/>
                </a:cubicBezTo>
                <a:cubicBezTo>
                  <a:pt x="1350" y="764"/>
                  <a:pt x="1336" y="778"/>
                  <a:pt x="1390" y="794"/>
                </a:cubicBezTo>
                <a:cubicBezTo>
                  <a:pt x="1411" y="826"/>
                  <a:pt x="1389" y="861"/>
                  <a:pt x="1379" y="894"/>
                </a:cubicBezTo>
                <a:cubicBezTo>
                  <a:pt x="1375" y="961"/>
                  <a:pt x="1375" y="996"/>
                  <a:pt x="1345" y="1049"/>
                </a:cubicBezTo>
                <a:cubicBezTo>
                  <a:pt x="1339" y="1061"/>
                  <a:pt x="1336" y="1081"/>
                  <a:pt x="1323" y="1082"/>
                </a:cubicBezTo>
                <a:cubicBezTo>
                  <a:pt x="1297" y="1084"/>
                  <a:pt x="1272" y="1086"/>
                  <a:pt x="1246" y="1088"/>
                </a:cubicBezTo>
                <a:cubicBezTo>
                  <a:pt x="1227" y="1092"/>
                  <a:pt x="1209" y="1098"/>
                  <a:pt x="1190" y="1104"/>
                </a:cubicBezTo>
                <a:cubicBezTo>
                  <a:pt x="1185" y="1108"/>
                  <a:pt x="1180" y="1116"/>
                  <a:pt x="1174" y="1115"/>
                </a:cubicBezTo>
                <a:cubicBezTo>
                  <a:pt x="1168" y="1114"/>
                  <a:pt x="1168" y="1103"/>
                  <a:pt x="1163" y="1099"/>
                </a:cubicBezTo>
                <a:cubicBezTo>
                  <a:pt x="1150" y="1086"/>
                  <a:pt x="1130" y="1082"/>
                  <a:pt x="1113" y="1077"/>
                </a:cubicBezTo>
                <a:cubicBezTo>
                  <a:pt x="892" y="1089"/>
                  <a:pt x="670" y="1093"/>
                  <a:pt x="448" y="1099"/>
                </a:cubicBezTo>
                <a:cubicBezTo>
                  <a:pt x="335" y="1095"/>
                  <a:pt x="231" y="1091"/>
                  <a:pt x="121" y="1077"/>
                </a:cubicBezTo>
                <a:cubicBezTo>
                  <a:pt x="94" y="1070"/>
                  <a:pt x="66" y="1061"/>
                  <a:pt x="38" y="1055"/>
                </a:cubicBezTo>
                <a:cubicBezTo>
                  <a:pt x="3" y="1047"/>
                  <a:pt x="12" y="1041"/>
                  <a:pt x="0" y="1055"/>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 name="AutoShape 5">
            <a:extLst>
              <a:ext uri="{FF2B5EF4-FFF2-40B4-BE49-F238E27FC236}">
                <a16:creationId xmlns:a16="http://schemas.microsoft.com/office/drawing/2014/main" id="{E1AB9D44-E4F7-82FB-C0DA-2307818E9CF0}"/>
              </a:ext>
            </a:extLst>
          </p:cNvPr>
          <p:cNvSpPr>
            <a:spLocks noChangeArrowheads="1"/>
          </p:cNvSpPr>
          <p:nvPr/>
        </p:nvSpPr>
        <p:spPr bwMode="auto">
          <a:xfrm>
            <a:off x="8059268" y="3069622"/>
            <a:ext cx="3398786" cy="1649991"/>
          </a:xfrm>
          <a:prstGeom prst="wedgeEllipseCallout">
            <a:avLst>
              <a:gd name="adj1" fmla="val -41060"/>
              <a:gd name="adj2" fmla="val 77074"/>
            </a:avLst>
          </a:prstGeom>
          <a:solidFill>
            <a:schemeClr val="bg1"/>
          </a:solidFill>
          <a:ln w="38100">
            <a:solidFill>
              <a:srgbClr val="CC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endParaRPr lang="en-US" altLang="en-US"/>
          </a:p>
        </p:txBody>
      </p:sp>
      <p:sp>
        <p:nvSpPr>
          <p:cNvPr id="6" name="AutoShape 6">
            <a:extLst>
              <a:ext uri="{FF2B5EF4-FFF2-40B4-BE49-F238E27FC236}">
                <a16:creationId xmlns:a16="http://schemas.microsoft.com/office/drawing/2014/main" id="{02E2DC71-2B39-A5EB-C34E-BA844B31BC6F}"/>
              </a:ext>
            </a:extLst>
          </p:cNvPr>
          <p:cNvSpPr>
            <a:spLocks noChangeArrowheads="1"/>
          </p:cNvSpPr>
          <p:nvPr/>
        </p:nvSpPr>
        <p:spPr bwMode="auto">
          <a:xfrm>
            <a:off x="711975" y="3401081"/>
            <a:ext cx="3398785" cy="1649990"/>
          </a:xfrm>
          <a:prstGeom prst="wedgeEllipseCallout">
            <a:avLst>
              <a:gd name="adj1" fmla="val 43463"/>
              <a:gd name="adj2" fmla="val 71931"/>
            </a:avLst>
          </a:prstGeom>
          <a:solidFill>
            <a:schemeClr val="bg1"/>
          </a:solidFill>
          <a:ln w="38100">
            <a:solidFill>
              <a:srgbClr val="CC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Comic Sans MS" panose="030F0702030302020204" pitchFamily="66" charset="0"/>
                <a:cs typeface="Arial" panose="020B0604020202020204" pitchFamily="34" charset="0"/>
              </a:defRPr>
            </a:lvl1pPr>
            <a:lvl2pPr marL="742950" indent="-285750">
              <a:defRPr sz="2400">
                <a:solidFill>
                  <a:schemeClr val="tx1"/>
                </a:solidFill>
                <a:latin typeface="Comic Sans MS" panose="030F0702030302020204" pitchFamily="66" charset="0"/>
                <a:cs typeface="Arial" panose="020B0604020202020204" pitchFamily="34" charset="0"/>
              </a:defRPr>
            </a:lvl2pPr>
            <a:lvl3pPr marL="1143000" indent="-228600">
              <a:defRPr sz="2400">
                <a:solidFill>
                  <a:schemeClr val="tx1"/>
                </a:solidFill>
                <a:latin typeface="Comic Sans MS" panose="030F0702030302020204" pitchFamily="66" charset="0"/>
                <a:cs typeface="Arial" panose="020B0604020202020204" pitchFamily="34" charset="0"/>
              </a:defRPr>
            </a:lvl3pPr>
            <a:lvl4pPr marL="1600200" indent="-228600">
              <a:defRPr sz="2400">
                <a:solidFill>
                  <a:schemeClr val="tx1"/>
                </a:solidFill>
                <a:latin typeface="Comic Sans MS" panose="030F0702030302020204" pitchFamily="66" charset="0"/>
                <a:cs typeface="Arial" panose="020B0604020202020204" pitchFamily="34" charset="0"/>
              </a:defRPr>
            </a:lvl4pPr>
            <a:lvl5pPr marL="2057400" indent="-228600">
              <a:defRPr sz="24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cs typeface="Arial" panose="020B0604020202020204" pitchFamily="34" charset="0"/>
              </a:defRPr>
            </a:lvl9pPr>
          </a:lstStyle>
          <a:p>
            <a:pPr algn="ctr" eaLnBrk="1" hangingPunct="1"/>
            <a:endParaRPr lang="en-US" altLang="en-US"/>
          </a:p>
        </p:txBody>
      </p:sp>
    </p:spTree>
    <p:extLst>
      <p:ext uri="{BB962C8B-B14F-4D97-AF65-F5344CB8AC3E}">
        <p14:creationId xmlns:p14="http://schemas.microsoft.com/office/powerpoint/2010/main" val="18777919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7">
            <a:extLst>
              <a:ext uri="{FF2B5EF4-FFF2-40B4-BE49-F238E27FC236}">
                <a16:creationId xmlns:a16="http://schemas.microsoft.com/office/drawing/2014/main" id="{2D2F09FB-B492-414C-BB42-5102816CBC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36278" y="1285967"/>
            <a:ext cx="2912281" cy="41483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802781" y="1404539"/>
            <a:ext cx="6363307"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On the first night, she began to tell the Sultan a story. This story was so enchanting, and so interesting that the Sultan was mesmerised.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stopped telling the story just as dawn crept over the hills.</a:t>
            </a:r>
          </a:p>
          <a:p>
            <a:pPr indent="0">
              <a:spcBef>
                <a:spcPts val="1500"/>
              </a:spcBef>
              <a:buNone/>
            </a:pPr>
            <a:r>
              <a:rPr lang="en-GB" altLang="ja-JP" sz="1800" dirty="0">
                <a:solidFill>
                  <a:srgbClr val="414042"/>
                </a:solidFill>
                <a:ea typeface="MS PGothic" panose="020B0600070205080204" pitchFamily="34" charset="-128"/>
              </a:rPr>
              <a:t>“I must hear the end of this story,” cried the Sultan. “You must tell me what happens!”</a:t>
            </a:r>
          </a:p>
          <a:p>
            <a:pPr indent="0">
              <a:spcBef>
                <a:spcPts val="1500"/>
              </a:spcBef>
              <a:buNone/>
            </a:pPr>
            <a:r>
              <a:rPr lang="en-GB" altLang="ja-JP" sz="1800" dirty="0">
                <a:solidFill>
                  <a:srgbClr val="414042"/>
                </a:solidFill>
                <a:ea typeface="MS PGothic" panose="020B0600070205080204" pitchFamily="34" charset="-128"/>
              </a:rPr>
              <a:t>“But, your highness,” began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“The sun will soon rise and it is time for my demise. This is what I have agreed to. Unless you wish to spare me for just one more day then I can tell you how the story ends tonight.”</a:t>
            </a:r>
          </a:p>
          <a:p>
            <a:pPr indent="0">
              <a:spcBef>
                <a:spcPts val="1500"/>
              </a:spcBef>
              <a:buNone/>
            </a:pPr>
            <a:r>
              <a:rPr lang="en-GB" altLang="ja-JP" sz="1800" dirty="0">
                <a:solidFill>
                  <a:srgbClr val="414042"/>
                </a:solidFill>
                <a:ea typeface="MS PGothic" panose="020B0600070205080204" pitchFamily="34" charset="-128"/>
              </a:rPr>
              <a:t>The Sultan agreed that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would be permitted to live for just one more day.</a:t>
            </a:r>
          </a:p>
        </p:txBody>
      </p:sp>
    </p:spTree>
    <p:extLst>
      <p:ext uri="{BB962C8B-B14F-4D97-AF65-F5344CB8AC3E}">
        <p14:creationId xmlns:p14="http://schemas.microsoft.com/office/powerpoint/2010/main" val="2502307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7">
            <a:extLst>
              <a:ext uri="{FF2B5EF4-FFF2-40B4-BE49-F238E27FC236}">
                <a16:creationId xmlns:a16="http://schemas.microsoft.com/office/drawing/2014/main" id="{2D2F09FB-B492-414C-BB42-5102816CBC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36278" y="1285967"/>
            <a:ext cx="2912281" cy="41483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802781" y="1612695"/>
            <a:ext cx="6052941"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On the second night,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finished the story as she had promised, but she cleverly intertwined a new story which had just begun. This story was so thrilling and spine-tingling that the Sultan was desperate to hear the end of the story. He had no choice but to allow her to live for just one more day.</a:t>
            </a:r>
          </a:p>
          <a:p>
            <a:pPr indent="0">
              <a:spcBef>
                <a:spcPts val="1500"/>
              </a:spcBef>
              <a:buNone/>
            </a:pPr>
            <a:r>
              <a:rPr lang="en-GB" altLang="ja-JP" sz="1800" dirty="0">
                <a:solidFill>
                  <a:srgbClr val="414042"/>
                </a:solidFill>
                <a:ea typeface="MS PGothic" panose="020B0600070205080204" pitchFamily="34" charset="-128"/>
              </a:rPr>
              <a:t>On the third night,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finished telling this story, but she introduced some fascinating new characters who intrigued the Sultan so much that he couldn’t wait to hear what perils and rescues were in store for them. Once again, he allowed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to live for just one more day. </a:t>
            </a:r>
          </a:p>
        </p:txBody>
      </p:sp>
    </p:spTree>
    <p:extLst>
      <p:ext uri="{BB962C8B-B14F-4D97-AF65-F5344CB8AC3E}">
        <p14:creationId xmlns:p14="http://schemas.microsoft.com/office/powerpoint/2010/main" val="3281249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2" y="5413171"/>
            <a:ext cx="7664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2" y="3348978"/>
            <a:ext cx="5741773"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achieved the effects in the text through the choices made of vocabulary, sentence structure, etc. </a:t>
            </a:r>
            <a:br>
              <a:rPr lang="en-GB" altLang="en-US" sz="1600" dirty="0">
                <a:solidFill>
                  <a:srgbClr val="414042"/>
                </a:solidFill>
                <a:ea typeface="Microsoft YaHei" panose="020B0503020204020204" pitchFamily="34" charset="-122"/>
              </a:rPr>
            </a:br>
            <a:r>
              <a:rPr lang="en-GB" altLang="en-US" sz="1600" dirty="0">
                <a:solidFill>
                  <a:srgbClr val="414042"/>
                </a:solidFill>
                <a:ea typeface="Microsoft YaHei" panose="020B0503020204020204" pitchFamily="34" charset="-122"/>
              </a:rPr>
              <a:t>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0E1B482-063E-F541-9B0C-685B87B68C49}"/>
              </a:ext>
            </a:extLst>
          </p:cNvPr>
          <p:cNvSpPr/>
          <p:nvPr/>
        </p:nvSpPr>
        <p:spPr>
          <a:xfrm>
            <a:off x="822672" y="1828799"/>
            <a:ext cx="5151864" cy="420772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solidFill>
                <a:schemeClr val="bg1"/>
              </a:solidFill>
              <a:latin typeface="Comic Sans MS" panose="030F0902030302020204" pitchFamily="66" charset="0"/>
              <a:cs typeface="Arial" panose="020B0604020202020204" pitchFamily="34" charset="0"/>
            </a:endParaRP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4" name="Text Box 11">
            <a:extLst>
              <a:ext uri="{FF2B5EF4-FFF2-40B4-BE49-F238E27FC236}">
                <a16:creationId xmlns:a16="http://schemas.microsoft.com/office/drawing/2014/main" id="{F475BD3B-84B9-624D-8FC8-A1EEE28D4418}"/>
              </a:ext>
            </a:extLst>
          </p:cNvPr>
          <p:cNvSpPr txBox="1">
            <a:spLocks noChangeArrowheads="1"/>
          </p:cNvSpPr>
          <p:nvPr/>
        </p:nvSpPr>
        <p:spPr bwMode="auto">
          <a:xfrm>
            <a:off x="999157" y="1947566"/>
            <a:ext cx="4918346" cy="3790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889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0" hangingPunct="0">
              <a:spcBef>
                <a:spcPts val="1200"/>
              </a:spcBef>
            </a:pPr>
            <a:r>
              <a:rPr lang="en-US" altLang="en-US" sz="1560" dirty="0">
                <a:solidFill>
                  <a:srgbClr val="3E3F41"/>
                </a:solidFill>
              </a:rPr>
              <a:t>No other woman has survived beyond the first night with me and now this Vizier’s daughter comes along with her enchanting stories. They are so exciting that I have had to allow her to stay alive for just one more day so I can hear what happens at the end. She is clever, though. She keeps adding characters who are in danger, or need a daring rescue, and I can’t resist.</a:t>
            </a:r>
          </a:p>
          <a:p>
            <a:pPr indent="0" eaLnBrk="0" hangingPunct="0">
              <a:spcBef>
                <a:spcPts val="1200"/>
              </a:spcBef>
            </a:pPr>
            <a:r>
              <a:rPr lang="en-US" altLang="en-US" sz="1560" dirty="0">
                <a:solidFill>
                  <a:srgbClr val="3E3F41"/>
                </a:solidFill>
              </a:rPr>
              <a:t>I can’t believe that I have allowed this woman to stay alive for three days already! I am determined to punish all the women in the land for my unfaithful wife.</a:t>
            </a:r>
          </a:p>
          <a:p>
            <a:pPr indent="0" eaLnBrk="0" hangingPunct="0">
              <a:spcBef>
                <a:spcPts val="1200"/>
              </a:spcBef>
            </a:pPr>
            <a:r>
              <a:rPr lang="en-US" altLang="en-US" sz="1560" dirty="0">
                <a:solidFill>
                  <a:srgbClr val="3E3F41"/>
                </a:solidFill>
              </a:rPr>
              <a:t>My mind is made up. She will not trick me again. Tonight will be her last night.</a:t>
            </a:r>
            <a:endParaRPr lang="en-GB" altLang="en-US" sz="1560" dirty="0">
              <a:solidFill>
                <a:srgbClr val="3E3F41"/>
              </a:solidFill>
            </a:endParaRPr>
          </a:p>
        </p:txBody>
      </p:sp>
      <p:sp>
        <p:nvSpPr>
          <p:cNvPr id="15" name="Text Box 13">
            <a:extLst>
              <a:ext uri="{FF2B5EF4-FFF2-40B4-BE49-F238E27FC236}">
                <a16:creationId xmlns:a16="http://schemas.microsoft.com/office/drawing/2014/main" id="{BDC74177-EC16-C742-8362-209E191AA924}"/>
              </a:ext>
            </a:extLst>
          </p:cNvPr>
          <p:cNvSpPr txBox="1">
            <a:spLocks noChangeArrowheads="1"/>
          </p:cNvSpPr>
          <p:nvPr/>
        </p:nvSpPr>
        <p:spPr bwMode="auto">
          <a:xfrm>
            <a:off x="753248" y="593066"/>
            <a:ext cx="10063436" cy="737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1600" dirty="0">
                <a:solidFill>
                  <a:srgbClr val="3E3F41"/>
                </a:solidFill>
                <a:latin typeface="Comic Sans MS" panose="030F0902030302020204" pitchFamily="66" charset="0"/>
              </a:rPr>
              <a:t>You are going to write a diary from the point of view of the Sultan or </a:t>
            </a:r>
            <a:r>
              <a:rPr lang="en-GB" altLang="en-US" sz="1600" dirty="0" err="1">
                <a:solidFill>
                  <a:srgbClr val="3E3F41"/>
                </a:solidFill>
                <a:latin typeface="Comic Sans MS" panose="030F0902030302020204" pitchFamily="66" charset="0"/>
              </a:rPr>
              <a:t>Sheherezade</a:t>
            </a:r>
            <a:r>
              <a:rPr lang="en-GB" altLang="en-US" sz="1600" dirty="0">
                <a:solidFill>
                  <a:srgbClr val="3E3F41"/>
                </a:solidFill>
                <a:latin typeface="Comic Sans MS" panose="030F0902030302020204" pitchFamily="66" charset="0"/>
              </a:rPr>
              <a:t> or both. Write in the first person as if you are that character and use the information provided so far in the story.</a:t>
            </a:r>
          </a:p>
        </p:txBody>
      </p:sp>
      <p:sp>
        <p:nvSpPr>
          <p:cNvPr id="2" name="Rectangle 1">
            <a:extLst>
              <a:ext uri="{FF2B5EF4-FFF2-40B4-BE49-F238E27FC236}">
                <a16:creationId xmlns:a16="http://schemas.microsoft.com/office/drawing/2014/main" id="{9A2D5B14-E506-F24E-B8A9-2457D32366C4}"/>
              </a:ext>
            </a:extLst>
          </p:cNvPr>
          <p:cNvSpPr/>
          <p:nvPr/>
        </p:nvSpPr>
        <p:spPr>
          <a:xfrm>
            <a:off x="822672" y="1397620"/>
            <a:ext cx="5151864" cy="446088"/>
          </a:xfrm>
          <a:prstGeom prst="rect">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The Sultan’s diary</a:t>
            </a:r>
          </a:p>
        </p:txBody>
      </p:sp>
      <p:sp>
        <p:nvSpPr>
          <p:cNvPr id="19" name="Rectangle 18">
            <a:extLst>
              <a:ext uri="{FF2B5EF4-FFF2-40B4-BE49-F238E27FC236}">
                <a16:creationId xmlns:a16="http://schemas.microsoft.com/office/drawing/2014/main" id="{DDD8CC82-22A1-EF44-BBBB-FC07E5405E0B}"/>
              </a:ext>
            </a:extLst>
          </p:cNvPr>
          <p:cNvSpPr/>
          <p:nvPr/>
        </p:nvSpPr>
        <p:spPr>
          <a:xfrm>
            <a:off x="6197560" y="1828799"/>
            <a:ext cx="5151864" cy="4207727"/>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solidFill>
                <a:schemeClr val="bg1"/>
              </a:solidFill>
              <a:latin typeface="Comic Sans MS" panose="030F0902030302020204" pitchFamily="66" charset="0"/>
              <a:cs typeface="Arial" panose="020B0604020202020204" pitchFamily="34" charset="0"/>
            </a:endParaRPr>
          </a:p>
        </p:txBody>
      </p:sp>
      <p:sp>
        <p:nvSpPr>
          <p:cNvPr id="20" name="Text Box 11">
            <a:extLst>
              <a:ext uri="{FF2B5EF4-FFF2-40B4-BE49-F238E27FC236}">
                <a16:creationId xmlns:a16="http://schemas.microsoft.com/office/drawing/2014/main" id="{819B016A-4C58-A04A-8A32-9360863A26D3}"/>
              </a:ext>
            </a:extLst>
          </p:cNvPr>
          <p:cNvSpPr txBox="1">
            <a:spLocks noChangeArrowheads="1"/>
          </p:cNvSpPr>
          <p:nvPr/>
        </p:nvSpPr>
        <p:spPr bwMode="auto">
          <a:xfrm>
            <a:off x="6374045" y="1947566"/>
            <a:ext cx="4918346" cy="4022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889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0" hangingPunct="0">
              <a:spcBef>
                <a:spcPts val="1200"/>
              </a:spcBef>
            </a:pPr>
            <a:r>
              <a:rPr lang="en-US" altLang="en-US" sz="1560" dirty="0">
                <a:solidFill>
                  <a:srgbClr val="3E3F41"/>
                </a:solidFill>
              </a:rPr>
              <a:t>My plan seems to be working so far. I am still alive after three days when all who were brought to the palace before me were killed after just one night. </a:t>
            </a:r>
          </a:p>
          <a:p>
            <a:pPr indent="0" eaLnBrk="0" hangingPunct="0">
              <a:spcBef>
                <a:spcPts val="1200"/>
              </a:spcBef>
            </a:pPr>
            <a:r>
              <a:rPr lang="en-US" altLang="en-US" sz="1560" dirty="0">
                <a:solidFill>
                  <a:srgbClr val="3E3F41"/>
                </a:solidFill>
              </a:rPr>
              <a:t>I have so many stories in my head that I can keep going for some time yet, but the Sultan is so intent on punishing every woman that I don’t know how long this will work. </a:t>
            </a:r>
          </a:p>
          <a:p>
            <a:pPr indent="0" eaLnBrk="0" hangingPunct="0">
              <a:spcBef>
                <a:spcPts val="1200"/>
              </a:spcBef>
            </a:pPr>
            <a:r>
              <a:rPr lang="en-US" altLang="en-US" sz="1560" dirty="0">
                <a:solidFill>
                  <a:srgbClr val="3E3F41"/>
                </a:solidFill>
              </a:rPr>
              <a:t>He does enjoy the stories, though. I can tell that he is taking great delight in my tales and he is always desperate to hear the end. He seems to be slightly less angry, too.</a:t>
            </a:r>
          </a:p>
          <a:p>
            <a:pPr indent="0" eaLnBrk="0" hangingPunct="0">
              <a:spcBef>
                <a:spcPts val="1200"/>
              </a:spcBef>
            </a:pPr>
            <a:r>
              <a:rPr lang="en-US" altLang="en-US" sz="1560" dirty="0">
                <a:solidFill>
                  <a:srgbClr val="3E3F41"/>
                </a:solidFill>
              </a:rPr>
              <a:t>I am determined to keep going so that no other innocent woman will die at the hands of this bitter and resentful man.</a:t>
            </a:r>
          </a:p>
        </p:txBody>
      </p:sp>
      <p:sp>
        <p:nvSpPr>
          <p:cNvPr id="21" name="Rectangle 20">
            <a:extLst>
              <a:ext uri="{FF2B5EF4-FFF2-40B4-BE49-F238E27FC236}">
                <a16:creationId xmlns:a16="http://schemas.microsoft.com/office/drawing/2014/main" id="{EF6492BC-F8D5-7444-B856-CB5A1070CD48}"/>
              </a:ext>
            </a:extLst>
          </p:cNvPr>
          <p:cNvSpPr/>
          <p:nvPr/>
        </p:nvSpPr>
        <p:spPr>
          <a:xfrm>
            <a:off x="6197560" y="1397620"/>
            <a:ext cx="5151864" cy="446088"/>
          </a:xfrm>
          <a:prstGeom prst="rect">
            <a:avLst/>
          </a:prstGeom>
          <a:solidFill>
            <a:srgbClr val="39AB47"/>
          </a:solid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The Sultan’s diary</a:t>
            </a:r>
          </a:p>
        </p:txBody>
      </p:sp>
    </p:spTree>
    <p:extLst>
      <p:ext uri="{BB962C8B-B14F-4D97-AF65-F5344CB8AC3E}">
        <p14:creationId xmlns:p14="http://schemas.microsoft.com/office/powerpoint/2010/main" val="2472071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7">
            <a:extLst>
              <a:ext uri="{FF2B5EF4-FFF2-40B4-BE49-F238E27FC236}">
                <a16:creationId xmlns:a16="http://schemas.microsoft.com/office/drawing/2014/main" id="{2D2F09FB-B492-414C-BB42-5102816CBC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36278" y="1285967"/>
            <a:ext cx="2912281" cy="414839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802781" y="1212508"/>
            <a:ext cx="6199756"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This continued night after night, with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skilfully keeping the Sultan entertained with her wonderful stories. She was an expert storyteller and her stories were full of excitement.</a:t>
            </a:r>
          </a:p>
          <a:p>
            <a:pPr indent="0">
              <a:spcBef>
                <a:spcPts val="1500"/>
              </a:spcBef>
              <a:buNone/>
            </a:pPr>
            <a:r>
              <a:rPr lang="en-GB" altLang="ja-JP" sz="1800" dirty="0">
                <a:solidFill>
                  <a:srgbClr val="414042"/>
                </a:solidFill>
                <a:ea typeface="MS PGothic" panose="020B0600070205080204" pitchFamily="34" charset="-128"/>
              </a:rPr>
              <a:t>Each night, she cleverly used all her intelligence and creativity to leave the story just at the precise moment where the main character was in a risky or difficult situation, or confronted with a shocking dilemma. The Sultan was so spellbound by the fabulous stories, he could not resist hearing the endings, so was forced to allow </a:t>
            </a:r>
            <a:r>
              <a:rPr lang="en-GB" altLang="ja-JP" sz="1800" dirty="0" err="1">
                <a:solidFill>
                  <a:srgbClr val="414042"/>
                </a:solidFill>
                <a:ea typeface="MS PGothic" panose="020B0600070205080204" pitchFamily="34" charset="-128"/>
              </a:rPr>
              <a:t>Sheherezade</a:t>
            </a:r>
            <a:r>
              <a:rPr lang="en-GB" altLang="ja-JP" sz="1800" dirty="0">
                <a:solidFill>
                  <a:srgbClr val="414042"/>
                </a:solidFill>
                <a:ea typeface="MS PGothic" panose="020B0600070205080204" pitchFamily="34" charset="-128"/>
              </a:rPr>
              <a:t> to live for just one more day.</a:t>
            </a:r>
          </a:p>
          <a:p>
            <a:pPr indent="0">
              <a:spcBef>
                <a:spcPts val="1500"/>
              </a:spcBef>
              <a:buNone/>
            </a:pPr>
            <a:r>
              <a:rPr lang="en-GB" altLang="ja-JP" sz="1800" dirty="0">
                <a:solidFill>
                  <a:srgbClr val="414042"/>
                </a:solidFill>
                <a:ea typeface="MS PGothic" panose="020B0600070205080204" pitchFamily="34" charset="-128"/>
              </a:rPr>
              <a:t>And so the Sultan kept Scheherazade alive day by day, as he eagerly waited for the end of the previous  night's story. </a:t>
            </a:r>
          </a:p>
        </p:txBody>
      </p:sp>
    </p:spTree>
    <p:extLst>
      <p:ext uri="{BB962C8B-B14F-4D97-AF65-F5344CB8AC3E}">
        <p14:creationId xmlns:p14="http://schemas.microsoft.com/office/powerpoint/2010/main" val="21250059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7" name="Text Box 3">
            <a:extLst>
              <a:ext uri="{FF2B5EF4-FFF2-40B4-BE49-F238E27FC236}">
                <a16:creationId xmlns:a16="http://schemas.microsoft.com/office/drawing/2014/main" id="{7F65F1DA-5967-694E-BA64-A7DB5B38DF57}"/>
              </a:ext>
            </a:extLst>
          </p:cNvPr>
          <p:cNvSpPr txBox="1">
            <a:spLocks noChangeArrowheads="1"/>
          </p:cNvSpPr>
          <p:nvPr/>
        </p:nvSpPr>
        <p:spPr bwMode="auto">
          <a:xfrm>
            <a:off x="1038447" y="892927"/>
            <a:ext cx="10303304"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eaLnBrk="0" hangingPunct="0">
              <a:spcBef>
                <a:spcPts val="200"/>
              </a:spcBef>
            </a:pPr>
            <a:r>
              <a:rPr lang="en-GB" altLang="en-US" sz="2000" dirty="0">
                <a:solidFill>
                  <a:srgbClr val="3E3F41"/>
                </a:solidFill>
                <a:latin typeface="Comic Sans MS" panose="030F0902030302020204" pitchFamily="66" charset="0"/>
              </a:rPr>
              <a:t>Look at the ‘bare bones’ of the story so far. </a:t>
            </a:r>
          </a:p>
          <a:p>
            <a:pPr eaLnBrk="0" hangingPunct="0">
              <a:spcBef>
                <a:spcPts val="200"/>
              </a:spcBef>
            </a:pPr>
            <a:r>
              <a:rPr lang="en-GB" altLang="en-US" sz="2000" dirty="0">
                <a:solidFill>
                  <a:srgbClr val="3E3F41"/>
                </a:solidFill>
                <a:latin typeface="Comic Sans MS" panose="030F0902030302020204" pitchFamily="66" charset="0"/>
              </a:rPr>
              <a:t>Work with a partner to place them in the order in which they occurred in the story.</a:t>
            </a:r>
          </a:p>
          <a:p>
            <a:pPr eaLnBrk="0" hangingPunct="0">
              <a:spcBef>
                <a:spcPts val="200"/>
              </a:spcBef>
            </a:pPr>
            <a:r>
              <a:rPr lang="en-GB" altLang="en-US" sz="2000" dirty="0">
                <a:solidFill>
                  <a:srgbClr val="3E3F41"/>
                </a:solidFill>
                <a:latin typeface="Comic Sans MS" panose="030F0902030302020204" pitchFamily="66" charset="0"/>
              </a:rPr>
              <a:t>Write a 50 word summary of the story in your own words.</a:t>
            </a:r>
          </a:p>
        </p:txBody>
      </p:sp>
      <p:sp>
        <p:nvSpPr>
          <p:cNvPr id="8" name="Text Box 5">
            <a:extLst>
              <a:ext uri="{FF2B5EF4-FFF2-40B4-BE49-F238E27FC236}">
                <a16:creationId xmlns:a16="http://schemas.microsoft.com/office/drawing/2014/main" id="{E6C0BDB0-C052-6C4E-A17A-A736B2B2910C}"/>
              </a:ext>
            </a:extLst>
          </p:cNvPr>
          <p:cNvSpPr txBox="1">
            <a:spLocks noChangeArrowheads="1"/>
          </p:cNvSpPr>
          <p:nvPr/>
        </p:nvSpPr>
        <p:spPr bwMode="auto">
          <a:xfrm>
            <a:off x="2262881" y="469165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a:solidFill>
                  <a:srgbClr val="3E3F41"/>
                </a:solidFill>
                <a:latin typeface="Comic Sans MS" panose="030F0902030302020204" pitchFamily="66" charset="0"/>
              </a:rPr>
              <a:t>The Sultan was furious and made a plan to punish all women.</a:t>
            </a:r>
          </a:p>
        </p:txBody>
      </p:sp>
      <p:sp>
        <p:nvSpPr>
          <p:cNvPr id="9" name="Text Box 6">
            <a:extLst>
              <a:ext uri="{FF2B5EF4-FFF2-40B4-BE49-F238E27FC236}">
                <a16:creationId xmlns:a16="http://schemas.microsoft.com/office/drawing/2014/main" id="{9A64B272-EF88-714B-B912-FBA099220E89}"/>
              </a:ext>
            </a:extLst>
          </p:cNvPr>
          <p:cNvSpPr txBox="1">
            <a:spLocks noChangeArrowheads="1"/>
          </p:cNvSpPr>
          <p:nvPr/>
        </p:nvSpPr>
        <p:spPr bwMode="auto">
          <a:xfrm>
            <a:off x="2262881" y="315571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a:solidFill>
                  <a:srgbClr val="3E3F41"/>
                </a:solidFill>
                <a:latin typeface="Comic Sans MS" panose="030F0902030302020204" pitchFamily="66" charset="0"/>
              </a:rPr>
              <a:t>He let her live for just one more day.</a:t>
            </a:r>
          </a:p>
        </p:txBody>
      </p:sp>
      <p:sp>
        <p:nvSpPr>
          <p:cNvPr id="10" name="Text Box 7">
            <a:extLst>
              <a:ext uri="{FF2B5EF4-FFF2-40B4-BE49-F238E27FC236}">
                <a16:creationId xmlns:a16="http://schemas.microsoft.com/office/drawing/2014/main" id="{151A27F6-8521-1F4C-BF85-D11361FE43D0}"/>
              </a:ext>
            </a:extLst>
          </p:cNvPr>
          <p:cNvSpPr txBox="1">
            <a:spLocks noChangeArrowheads="1"/>
          </p:cNvSpPr>
          <p:nvPr/>
        </p:nvSpPr>
        <p:spPr bwMode="auto">
          <a:xfrm>
            <a:off x="2262881" y="5715615"/>
            <a:ext cx="7663121" cy="382053"/>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a:solidFill>
                  <a:srgbClr val="3E3F41"/>
                </a:solidFill>
                <a:latin typeface="Comic Sans MS" panose="030F0902030302020204" pitchFamily="66" charset="0"/>
              </a:rPr>
              <a:t>Each night, she told him exciting stories.</a:t>
            </a:r>
          </a:p>
        </p:txBody>
      </p:sp>
      <p:sp>
        <p:nvSpPr>
          <p:cNvPr id="11" name="Text Box 8">
            <a:extLst>
              <a:ext uri="{FF2B5EF4-FFF2-40B4-BE49-F238E27FC236}">
                <a16:creationId xmlns:a16="http://schemas.microsoft.com/office/drawing/2014/main" id="{28468FCD-856F-C44E-A030-B4ADBA90DE18}"/>
              </a:ext>
            </a:extLst>
          </p:cNvPr>
          <p:cNvSpPr txBox="1">
            <a:spLocks noChangeArrowheads="1"/>
          </p:cNvSpPr>
          <p:nvPr/>
        </p:nvSpPr>
        <p:spPr bwMode="auto">
          <a:xfrm>
            <a:off x="2262881" y="366769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a:solidFill>
                  <a:srgbClr val="3E3F41"/>
                </a:solidFill>
                <a:latin typeface="Comic Sans MS" panose="030F0902030302020204" pitchFamily="66" charset="0"/>
              </a:rPr>
              <a:t>The Sultan’s wife had run away with a worthless servant.</a:t>
            </a:r>
          </a:p>
        </p:txBody>
      </p:sp>
      <p:sp>
        <p:nvSpPr>
          <p:cNvPr id="13" name="Text Box 9">
            <a:extLst>
              <a:ext uri="{FF2B5EF4-FFF2-40B4-BE49-F238E27FC236}">
                <a16:creationId xmlns:a16="http://schemas.microsoft.com/office/drawing/2014/main" id="{C0F917BB-299B-D546-808E-3AA1C2CFADC0}"/>
              </a:ext>
            </a:extLst>
          </p:cNvPr>
          <p:cNvSpPr txBox="1">
            <a:spLocks noChangeArrowheads="1"/>
          </p:cNvSpPr>
          <p:nvPr/>
        </p:nvSpPr>
        <p:spPr bwMode="auto">
          <a:xfrm>
            <a:off x="2262881" y="213175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 Sultan was desperate to hear the end of the stories. </a:t>
            </a:r>
          </a:p>
        </p:txBody>
      </p:sp>
      <p:sp>
        <p:nvSpPr>
          <p:cNvPr id="14" name="Text Box 10">
            <a:extLst>
              <a:ext uri="{FF2B5EF4-FFF2-40B4-BE49-F238E27FC236}">
                <a16:creationId xmlns:a16="http://schemas.microsoft.com/office/drawing/2014/main" id="{FDB307D2-B5D4-2746-8150-318836C8BEE6}"/>
              </a:ext>
            </a:extLst>
          </p:cNvPr>
          <p:cNvSpPr txBox="1">
            <a:spLocks noChangeArrowheads="1"/>
          </p:cNvSpPr>
          <p:nvPr/>
        </p:nvSpPr>
        <p:spPr bwMode="auto">
          <a:xfrm>
            <a:off x="2262881" y="417967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a:solidFill>
                  <a:srgbClr val="3E3F41"/>
                </a:solidFill>
                <a:latin typeface="Comic Sans MS" panose="030F0902030302020204" pitchFamily="66" charset="0"/>
              </a:rPr>
              <a:t>Sheherezade married the Sultan.</a:t>
            </a:r>
          </a:p>
        </p:txBody>
      </p:sp>
      <p:sp>
        <p:nvSpPr>
          <p:cNvPr id="15" name="Text Box 11">
            <a:extLst>
              <a:ext uri="{FF2B5EF4-FFF2-40B4-BE49-F238E27FC236}">
                <a16:creationId xmlns:a16="http://schemas.microsoft.com/office/drawing/2014/main" id="{D327438F-27D5-6349-B50C-DBDC831CFCAD}"/>
              </a:ext>
            </a:extLst>
          </p:cNvPr>
          <p:cNvSpPr txBox="1">
            <a:spLocks noChangeArrowheads="1"/>
          </p:cNvSpPr>
          <p:nvPr/>
        </p:nvSpPr>
        <p:spPr bwMode="auto">
          <a:xfrm>
            <a:off x="2262881" y="520363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a:solidFill>
                  <a:srgbClr val="3E3F41"/>
                </a:solidFill>
                <a:latin typeface="Comic Sans MS" panose="030F0902030302020204" pitchFamily="66" charset="0"/>
              </a:rPr>
              <a:t>She was an excellent storyteller.</a:t>
            </a:r>
          </a:p>
        </p:txBody>
      </p:sp>
      <p:sp>
        <p:nvSpPr>
          <p:cNvPr id="16" name="Text Box 12">
            <a:extLst>
              <a:ext uri="{FF2B5EF4-FFF2-40B4-BE49-F238E27FC236}">
                <a16:creationId xmlns:a16="http://schemas.microsoft.com/office/drawing/2014/main" id="{B5B82F65-F265-8B4F-AB48-76427570089C}"/>
              </a:ext>
            </a:extLst>
          </p:cNvPr>
          <p:cNvSpPr txBox="1">
            <a:spLocks noChangeArrowheads="1"/>
          </p:cNvSpPr>
          <p:nvPr/>
        </p:nvSpPr>
        <p:spPr bwMode="auto">
          <a:xfrm>
            <a:off x="2262881" y="264373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a:solidFill>
                  <a:srgbClr val="3E3F41"/>
                </a:solidFill>
                <a:latin typeface="Comic Sans MS" panose="030F0902030302020204" pitchFamily="66" charset="0"/>
              </a:rPr>
              <a:t>The Grand Vizier’s daughter, Sheherezade, had a plan.</a:t>
            </a:r>
          </a:p>
        </p:txBody>
      </p:sp>
      <p:pic>
        <p:nvPicPr>
          <p:cNvPr id="19" name="Picture 18" descr="A close-up of a book&#10;&#10;Description automatically generated with medium confidence">
            <a:extLst>
              <a:ext uri="{FF2B5EF4-FFF2-40B4-BE49-F238E27FC236}">
                <a16:creationId xmlns:a16="http://schemas.microsoft.com/office/drawing/2014/main" id="{1030A701-5127-0041-9904-70CF395724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4398" y="506041"/>
            <a:ext cx="2068690" cy="629242"/>
          </a:xfrm>
          <a:prstGeom prst="rect">
            <a:avLst/>
          </a:prstGeom>
        </p:spPr>
      </p:pic>
      <p:sp>
        <p:nvSpPr>
          <p:cNvPr id="21" name="Subtitle 2">
            <a:extLst>
              <a:ext uri="{FF2B5EF4-FFF2-40B4-BE49-F238E27FC236}">
                <a16:creationId xmlns:a16="http://schemas.microsoft.com/office/drawing/2014/main" id="{BB92D2AA-CBD8-2241-BA85-A676672DA22E}"/>
              </a:ext>
            </a:extLst>
          </p:cNvPr>
          <p:cNvSpPr txBox="1">
            <a:spLocks/>
          </p:cNvSpPr>
          <p:nvPr/>
        </p:nvSpPr>
        <p:spPr>
          <a:xfrm>
            <a:off x="-143227" y="43648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Summarise</a:t>
            </a:r>
          </a:p>
        </p:txBody>
      </p:sp>
    </p:spTree>
    <p:extLst>
      <p:ext uri="{BB962C8B-B14F-4D97-AF65-F5344CB8AC3E}">
        <p14:creationId xmlns:p14="http://schemas.microsoft.com/office/powerpoint/2010/main" val="57702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21" name="Subtitle 2">
            <a:extLst>
              <a:ext uri="{FF2B5EF4-FFF2-40B4-BE49-F238E27FC236}">
                <a16:creationId xmlns:a16="http://schemas.microsoft.com/office/drawing/2014/main" id="{BB92D2AA-CBD8-2241-BA85-A676672DA22E}"/>
              </a:ext>
            </a:extLst>
          </p:cNvPr>
          <p:cNvSpPr txBox="1">
            <a:spLocks/>
          </p:cNvSpPr>
          <p:nvPr/>
        </p:nvSpPr>
        <p:spPr>
          <a:xfrm>
            <a:off x="-143227" y="43648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Summarise</a:t>
            </a:r>
          </a:p>
        </p:txBody>
      </p:sp>
      <p:sp>
        <p:nvSpPr>
          <p:cNvPr id="4" name="Text Box 9">
            <a:extLst>
              <a:ext uri="{FF2B5EF4-FFF2-40B4-BE49-F238E27FC236}">
                <a16:creationId xmlns:a16="http://schemas.microsoft.com/office/drawing/2014/main" id="{12DAA2F6-2825-DADE-BD3F-1D3C15581F5B}"/>
              </a:ext>
            </a:extLst>
          </p:cNvPr>
          <p:cNvSpPr txBox="1">
            <a:spLocks noChangeArrowheads="1"/>
          </p:cNvSpPr>
          <p:nvPr/>
        </p:nvSpPr>
        <p:spPr bwMode="auto">
          <a:xfrm>
            <a:off x="2279432" y="2131753"/>
            <a:ext cx="7646570"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 Sultan’s wife had run away with a worthless servant.</a:t>
            </a:r>
          </a:p>
        </p:txBody>
      </p:sp>
      <p:sp>
        <p:nvSpPr>
          <p:cNvPr id="5" name="Text Box 12">
            <a:extLst>
              <a:ext uri="{FF2B5EF4-FFF2-40B4-BE49-F238E27FC236}">
                <a16:creationId xmlns:a16="http://schemas.microsoft.com/office/drawing/2014/main" id="{C7444B98-71D3-BC39-A877-69CDA0A89A94}"/>
              </a:ext>
            </a:extLst>
          </p:cNvPr>
          <p:cNvSpPr txBox="1">
            <a:spLocks noChangeArrowheads="1"/>
          </p:cNvSpPr>
          <p:nvPr/>
        </p:nvSpPr>
        <p:spPr bwMode="auto">
          <a:xfrm>
            <a:off x="2262881" y="264373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 Sultan was furious and made a plan to punish all women.</a:t>
            </a:r>
          </a:p>
        </p:txBody>
      </p:sp>
      <p:sp>
        <p:nvSpPr>
          <p:cNvPr id="6" name="Text Box 6">
            <a:extLst>
              <a:ext uri="{FF2B5EF4-FFF2-40B4-BE49-F238E27FC236}">
                <a16:creationId xmlns:a16="http://schemas.microsoft.com/office/drawing/2014/main" id="{49A71EB8-2649-3B79-3337-48CEA3A7F1C5}"/>
              </a:ext>
            </a:extLst>
          </p:cNvPr>
          <p:cNvSpPr txBox="1">
            <a:spLocks noChangeArrowheads="1"/>
          </p:cNvSpPr>
          <p:nvPr/>
        </p:nvSpPr>
        <p:spPr bwMode="auto">
          <a:xfrm>
            <a:off x="2262881" y="315571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 Grand Vizier’s daughter, </a:t>
            </a:r>
            <a:r>
              <a:rPr lang="en-GB" altLang="en-US" sz="1900" dirty="0" err="1">
                <a:solidFill>
                  <a:srgbClr val="3E3F41"/>
                </a:solidFill>
                <a:latin typeface="Comic Sans MS" panose="030F0902030302020204" pitchFamily="66" charset="0"/>
              </a:rPr>
              <a:t>Sheherezade</a:t>
            </a:r>
            <a:r>
              <a:rPr lang="en-GB" altLang="en-US" sz="1900" dirty="0">
                <a:solidFill>
                  <a:srgbClr val="3E3F41"/>
                </a:solidFill>
                <a:latin typeface="Comic Sans MS" panose="030F0902030302020204" pitchFamily="66" charset="0"/>
              </a:rPr>
              <a:t>, had a plan.</a:t>
            </a:r>
          </a:p>
        </p:txBody>
      </p:sp>
      <p:sp>
        <p:nvSpPr>
          <p:cNvPr id="12" name="Text Box 8">
            <a:extLst>
              <a:ext uri="{FF2B5EF4-FFF2-40B4-BE49-F238E27FC236}">
                <a16:creationId xmlns:a16="http://schemas.microsoft.com/office/drawing/2014/main" id="{6D87AC6E-A6FA-AC58-C932-AA6D45565690}"/>
              </a:ext>
            </a:extLst>
          </p:cNvPr>
          <p:cNvSpPr txBox="1">
            <a:spLocks noChangeArrowheads="1"/>
          </p:cNvSpPr>
          <p:nvPr/>
        </p:nvSpPr>
        <p:spPr bwMode="auto">
          <a:xfrm>
            <a:off x="2262881" y="366769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err="1">
                <a:solidFill>
                  <a:srgbClr val="3E3F41"/>
                </a:solidFill>
                <a:latin typeface="Comic Sans MS" panose="030F0902030302020204" pitchFamily="66" charset="0"/>
              </a:rPr>
              <a:t>Sheherezade</a:t>
            </a:r>
            <a:r>
              <a:rPr lang="en-GB" altLang="en-US" sz="1900" dirty="0">
                <a:solidFill>
                  <a:srgbClr val="3E3F41"/>
                </a:solidFill>
                <a:latin typeface="Comic Sans MS" panose="030F0902030302020204" pitchFamily="66" charset="0"/>
              </a:rPr>
              <a:t> married the Sultan.</a:t>
            </a:r>
          </a:p>
        </p:txBody>
      </p:sp>
      <p:sp>
        <p:nvSpPr>
          <p:cNvPr id="17" name="Text Box 10">
            <a:extLst>
              <a:ext uri="{FF2B5EF4-FFF2-40B4-BE49-F238E27FC236}">
                <a16:creationId xmlns:a16="http://schemas.microsoft.com/office/drawing/2014/main" id="{C65740F2-443D-1603-FF39-25FFC07A2789}"/>
              </a:ext>
            </a:extLst>
          </p:cNvPr>
          <p:cNvSpPr txBox="1">
            <a:spLocks noChangeArrowheads="1"/>
          </p:cNvSpPr>
          <p:nvPr/>
        </p:nvSpPr>
        <p:spPr bwMode="auto">
          <a:xfrm>
            <a:off x="2262881" y="417967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She was an excellent storyteller.</a:t>
            </a:r>
          </a:p>
        </p:txBody>
      </p:sp>
      <p:sp>
        <p:nvSpPr>
          <p:cNvPr id="18" name="Text Box 5">
            <a:extLst>
              <a:ext uri="{FF2B5EF4-FFF2-40B4-BE49-F238E27FC236}">
                <a16:creationId xmlns:a16="http://schemas.microsoft.com/office/drawing/2014/main" id="{3AF633F8-2833-F151-434E-9491FC0A89AD}"/>
              </a:ext>
            </a:extLst>
          </p:cNvPr>
          <p:cNvSpPr txBox="1">
            <a:spLocks noChangeArrowheads="1"/>
          </p:cNvSpPr>
          <p:nvPr/>
        </p:nvSpPr>
        <p:spPr bwMode="auto">
          <a:xfrm>
            <a:off x="2262881" y="469165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Each night, she told him exciting stories.</a:t>
            </a:r>
          </a:p>
        </p:txBody>
      </p:sp>
      <p:sp>
        <p:nvSpPr>
          <p:cNvPr id="20" name="Text Box 11">
            <a:extLst>
              <a:ext uri="{FF2B5EF4-FFF2-40B4-BE49-F238E27FC236}">
                <a16:creationId xmlns:a16="http://schemas.microsoft.com/office/drawing/2014/main" id="{0A69BDF0-D76C-63B2-7AC9-C1761D63FB88}"/>
              </a:ext>
            </a:extLst>
          </p:cNvPr>
          <p:cNvSpPr txBox="1">
            <a:spLocks noChangeArrowheads="1"/>
          </p:cNvSpPr>
          <p:nvPr/>
        </p:nvSpPr>
        <p:spPr bwMode="auto">
          <a:xfrm>
            <a:off x="2262881" y="5203633"/>
            <a:ext cx="766312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 Sultan was desperate to hear the end of the stories. </a:t>
            </a:r>
          </a:p>
        </p:txBody>
      </p:sp>
      <p:sp>
        <p:nvSpPr>
          <p:cNvPr id="22" name="Text Box 7">
            <a:extLst>
              <a:ext uri="{FF2B5EF4-FFF2-40B4-BE49-F238E27FC236}">
                <a16:creationId xmlns:a16="http://schemas.microsoft.com/office/drawing/2014/main" id="{531153F6-48B2-472F-32FE-84D5065B8E13}"/>
              </a:ext>
            </a:extLst>
          </p:cNvPr>
          <p:cNvSpPr txBox="1">
            <a:spLocks noChangeArrowheads="1"/>
          </p:cNvSpPr>
          <p:nvPr/>
        </p:nvSpPr>
        <p:spPr bwMode="auto">
          <a:xfrm>
            <a:off x="2262881" y="5715615"/>
            <a:ext cx="7663121" cy="382053"/>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He let her live for just one more day.</a:t>
            </a:r>
          </a:p>
        </p:txBody>
      </p:sp>
      <p:pic>
        <p:nvPicPr>
          <p:cNvPr id="16" name="Picture 15" descr="A close-up of a book&#10;&#10;Description automatically generated with medium confidence">
            <a:extLst>
              <a:ext uri="{FF2B5EF4-FFF2-40B4-BE49-F238E27FC236}">
                <a16:creationId xmlns:a16="http://schemas.microsoft.com/office/drawing/2014/main" id="{EC2406F8-4156-D74B-863A-911181A877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4398" y="506041"/>
            <a:ext cx="2068690" cy="629242"/>
          </a:xfrm>
          <a:prstGeom prst="rect">
            <a:avLst/>
          </a:prstGeom>
        </p:spPr>
      </p:pic>
      <p:sp>
        <p:nvSpPr>
          <p:cNvPr id="23" name="Text Box 3">
            <a:extLst>
              <a:ext uri="{FF2B5EF4-FFF2-40B4-BE49-F238E27FC236}">
                <a16:creationId xmlns:a16="http://schemas.microsoft.com/office/drawing/2014/main" id="{F4577FB4-C872-634F-BB86-281B857C1CF3}"/>
              </a:ext>
            </a:extLst>
          </p:cNvPr>
          <p:cNvSpPr txBox="1">
            <a:spLocks noChangeArrowheads="1"/>
          </p:cNvSpPr>
          <p:nvPr/>
        </p:nvSpPr>
        <p:spPr bwMode="auto">
          <a:xfrm>
            <a:off x="1038447" y="892927"/>
            <a:ext cx="10303304"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eaLnBrk="0" hangingPunct="0">
              <a:spcBef>
                <a:spcPts val="200"/>
              </a:spcBef>
            </a:pPr>
            <a:r>
              <a:rPr lang="en-GB" altLang="en-US" sz="2000" dirty="0">
                <a:solidFill>
                  <a:srgbClr val="3E3F41"/>
                </a:solidFill>
                <a:latin typeface="Comic Sans MS" panose="030F0902030302020204" pitchFamily="66" charset="0"/>
              </a:rPr>
              <a:t>Look at the ‘bare bones’ of the story so far. </a:t>
            </a:r>
          </a:p>
          <a:p>
            <a:pPr eaLnBrk="0" hangingPunct="0">
              <a:spcBef>
                <a:spcPts val="200"/>
              </a:spcBef>
            </a:pPr>
            <a:r>
              <a:rPr lang="en-GB" altLang="en-US" sz="2000" dirty="0">
                <a:solidFill>
                  <a:srgbClr val="3E3F41"/>
                </a:solidFill>
                <a:latin typeface="Comic Sans MS" panose="030F0902030302020204" pitchFamily="66" charset="0"/>
              </a:rPr>
              <a:t>Work with a partner to place them in the order in which they occurred in the story.</a:t>
            </a:r>
          </a:p>
          <a:p>
            <a:pPr eaLnBrk="0" hangingPunct="0">
              <a:spcBef>
                <a:spcPts val="200"/>
              </a:spcBef>
            </a:pPr>
            <a:r>
              <a:rPr lang="en-GB" altLang="en-US" sz="2000" dirty="0">
                <a:solidFill>
                  <a:srgbClr val="3E3F41"/>
                </a:solidFill>
                <a:latin typeface="Comic Sans MS" panose="030F0902030302020204" pitchFamily="66" charset="0"/>
              </a:rPr>
              <a:t>Write a 50 word summary of the story in your own words.</a:t>
            </a:r>
          </a:p>
        </p:txBody>
      </p:sp>
    </p:spTree>
    <p:extLst>
      <p:ext uri="{BB962C8B-B14F-4D97-AF65-F5344CB8AC3E}">
        <p14:creationId xmlns:p14="http://schemas.microsoft.com/office/powerpoint/2010/main" val="3967959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7">
            <a:extLst>
              <a:ext uri="{FF2B5EF4-FFF2-40B4-BE49-F238E27FC236}">
                <a16:creationId xmlns:a16="http://schemas.microsoft.com/office/drawing/2014/main" id="{2D2F09FB-B492-414C-BB42-5102816CBC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91375" y="1026445"/>
            <a:ext cx="3324107" cy="47350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5091590" y="944878"/>
            <a:ext cx="6199756" cy="4987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Finally, after 1001 nights, Scheherazade told the Sultan that she had no more tales to tell him and he had to accept that he had been outwitted by this resourceful and clever girl. </a:t>
            </a:r>
          </a:p>
          <a:p>
            <a:pPr indent="0">
              <a:spcBef>
                <a:spcPts val="1500"/>
              </a:spcBef>
              <a:buNone/>
            </a:pPr>
            <a:r>
              <a:rPr lang="en-GB" altLang="ja-JP" sz="1800" dirty="0">
                <a:solidFill>
                  <a:srgbClr val="414042"/>
                </a:solidFill>
                <a:ea typeface="MS PGothic" panose="020B0600070205080204" pitchFamily="34" charset="-128"/>
              </a:rPr>
              <a:t>During these one thousand and one nights, the Sultan had also fallen hopelessly in love with Scheherazade, and he had been made a wiser and kinder man by her. He spared her life and made her his wife. </a:t>
            </a:r>
          </a:p>
          <a:p>
            <a:pPr indent="0">
              <a:spcBef>
                <a:spcPts val="1500"/>
              </a:spcBef>
              <a:buNone/>
            </a:pPr>
            <a:r>
              <a:rPr lang="en-GB" altLang="ja-JP" sz="1800" dirty="0">
                <a:solidFill>
                  <a:srgbClr val="414042"/>
                </a:solidFill>
                <a:ea typeface="MS PGothic" panose="020B0600070205080204" pitchFamily="34" charset="-128"/>
              </a:rPr>
              <a:t>By now, she had introduced the Sultan to so many characters that he wanted to know what became of them, so now she made up new stories whenever he wanted to hear them and she stayed in the palace forever by his side, telling her wonderful tales of heroes, exotic creatures, magic carpets and exciting adventures where characters faced danger, grasped opportunities and finally met their destiny. </a:t>
            </a:r>
          </a:p>
        </p:txBody>
      </p:sp>
    </p:spTree>
    <p:extLst>
      <p:ext uri="{BB962C8B-B14F-4D97-AF65-F5344CB8AC3E}">
        <p14:creationId xmlns:p14="http://schemas.microsoft.com/office/powerpoint/2010/main" val="24953451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 name="Text Box 2">
            <a:extLst>
              <a:ext uri="{FF2B5EF4-FFF2-40B4-BE49-F238E27FC236}">
                <a16:creationId xmlns:a16="http://schemas.microsoft.com/office/drawing/2014/main" id="{0F1894D1-DD5A-0D4F-A285-6D708AB3ABD1}"/>
              </a:ext>
            </a:extLst>
          </p:cNvPr>
          <p:cNvSpPr txBox="1">
            <a:spLocks noChangeArrowheads="1"/>
          </p:cNvSpPr>
          <p:nvPr/>
        </p:nvSpPr>
        <p:spPr bwMode="auto">
          <a:xfrm>
            <a:off x="682702" y="701364"/>
            <a:ext cx="1079562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GB" altLang="en-US" dirty="0">
                <a:solidFill>
                  <a:srgbClr val="3E3F41"/>
                </a:solidFill>
                <a:latin typeface="Comic Sans MS" panose="030F0902030302020204" pitchFamily="66" charset="0"/>
              </a:rPr>
              <a:t>The author uses carefully chosen powerful verbs to precisely show the reader how characters act, speak and think. Find synonyms for the following verbs and see if any others work as well as the author’s choices.</a:t>
            </a:r>
          </a:p>
        </p:txBody>
      </p:sp>
      <p:graphicFrame>
        <p:nvGraphicFramePr>
          <p:cNvPr id="7" name="Group 54">
            <a:extLst>
              <a:ext uri="{FF2B5EF4-FFF2-40B4-BE49-F238E27FC236}">
                <a16:creationId xmlns:a16="http://schemas.microsoft.com/office/drawing/2014/main" id="{0DEC8696-5E16-EA4A-A1E5-17268A18FE56}"/>
              </a:ext>
            </a:extLst>
          </p:cNvPr>
          <p:cNvGraphicFramePr>
            <a:graphicFrameLocks noGrp="1"/>
          </p:cNvGraphicFramePr>
          <p:nvPr>
            <p:extLst>
              <p:ext uri="{D42A27DB-BD31-4B8C-83A1-F6EECF244321}">
                <p14:modId xmlns:p14="http://schemas.microsoft.com/office/powerpoint/2010/main" val="3362782150"/>
              </p:ext>
            </p:extLst>
          </p:nvPr>
        </p:nvGraphicFramePr>
        <p:xfrm>
          <a:off x="796848" y="1858536"/>
          <a:ext cx="10539103" cy="4140822"/>
        </p:xfrm>
        <a:graphic>
          <a:graphicData uri="http://schemas.openxmlformats.org/drawingml/2006/table">
            <a:tbl>
              <a:tblPr/>
              <a:tblGrid>
                <a:gridCol w="7063239">
                  <a:extLst>
                    <a:ext uri="{9D8B030D-6E8A-4147-A177-3AD203B41FA5}">
                      <a16:colId xmlns:a16="http://schemas.microsoft.com/office/drawing/2014/main" val="3478498635"/>
                    </a:ext>
                  </a:extLst>
                </a:gridCol>
                <a:gridCol w="3475864">
                  <a:extLst>
                    <a:ext uri="{9D8B030D-6E8A-4147-A177-3AD203B41FA5}">
                      <a16:colId xmlns:a16="http://schemas.microsoft.com/office/drawing/2014/main" val="1179351878"/>
                    </a:ext>
                  </a:extLst>
                </a:gridCol>
              </a:tblGrid>
              <a:tr h="57554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Powerful verb</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Alternatives</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3880585406"/>
                  </a:ext>
                </a:extLst>
              </a:tr>
              <a:tr h="507992">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20000"/>
                        </a:spcBef>
                        <a:spcAft>
                          <a:spcPct val="0"/>
                        </a:spcAft>
                        <a:buClrTx/>
                        <a:buSzTx/>
                        <a:buFontTx/>
                        <a:buNone/>
                        <a:tabLst/>
                      </a:pPr>
                      <a:r>
                        <a:rPr kumimoji="0" lang="en-GB" altLang="en-US" sz="2200" b="0" i="0" u="sng" strike="noStrike" cap="none" normalizeH="0" baseline="0" dirty="0">
                          <a:ln>
                            <a:noFill/>
                          </a:ln>
                          <a:solidFill>
                            <a:srgbClr val="39AB47"/>
                          </a:solidFill>
                          <a:effectLst/>
                          <a:latin typeface="Comic Sans MS" panose="030F0902030302020204" pitchFamily="66" charset="0"/>
                          <a:cs typeface="Arial" panose="020B0604020202020204" pitchFamily="34" charset="0"/>
                        </a:rPr>
                        <a:t>permitted</a:t>
                      </a:r>
                      <a:r>
                        <a:rPr kumimoji="0" lang="en-GB" altLang="en-US" sz="22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rPr>
                        <a:t> </a:t>
                      </a: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to live for just one more day</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89158781"/>
                  </a:ext>
                </a:extLst>
              </a:tr>
              <a:tr h="51065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she cleverly </a:t>
                      </a:r>
                      <a:r>
                        <a:rPr kumimoji="0" lang="en-GB" altLang="en-US" sz="2200" b="0" i="0" u="sng" strike="noStrike" cap="none" normalizeH="0" baseline="0" dirty="0">
                          <a:ln>
                            <a:noFill/>
                          </a:ln>
                          <a:solidFill>
                            <a:srgbClr val="39AB47"/>
                          </a:solidFill>
                          <a:effectLst/>
                          <a:latin typeface="Comic Sans MS" panose="030F0902030302020204" pitchFamily="66" charset="0"/>
                          <a:cs typeface="Arial" panose="020B0604020202020204" pitchFamily="34" charset="0"/>
                        </a:rPr>
                        <a:t>intertwined</a:t>
                      </a:r>
                      <a:r>
                        <a:rPr kumimoji="0" lang="en-GB" altLang="en-US" sz="22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rPr>
                        <a:t> </a:t>
                      </a: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 new story </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20809027"/>
                  </a:ext>
                </a:extLst>
              </a:tr>
              <a:tr h="50932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characters </a:t>
                      </a:r>
                      <a:r>
                        <a:rPr kumimoji="0" lang="en-GB" altLang="en-US" sz="2200" b="0" i="0" u="sng" strike="noStrike" cap="none" normalizeH="0" baseline="0" dirty="0">
                          <a:ln>
                            <a:noFill/>
                          </a:ln>
                          <a:solidFill>
                            <a:srgbClr val="39AB47"/>
                          </a:solidFill>
                          <a:effectLst/>
                          <a:latin typeface="Comic Sans MS" panose="030F0902030302020204" pitchFamily="66" charset="0"/>
                          <a:cs typeface="Arial" panose="020B0604020202020204" pitchFamily="34" charset="0"/>
                        </a:rPr>
                        <a:t>intrigued</a:t>
                      </a:r>
                      <a:r>
                        <a:rPr kumimoji="0" lang="en-GB" altLang="en-US" sz="22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rPr>
                        <a:t> </a:t>
                      </a: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Sultan</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49646202"/>
                  </a:ext>
                </a:extLst>
              </a:tr>
              <a:tr h="507992">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main character was </a:t>
                      </a:r>
                      <a:r>
                        <a:rPr kumimoji="0" lang="en-GB" altLang="en-US" sz="2200" b="0" i="0" u="sng" strike="noStrike" cap="none" normalizeH="0" baseline="0" dirty="0">
                          <a:ln>
                            <a:noFill/>
                          </a:ln>
                          <a:solidFill>
                            <a:srgbClr val="39AB47"/>
                          </a:solidFill>
                          <a:effectLst/>
                          <a:latin typeface="Comic Sans MS" panose="030F0902030302020204" pitchFamily="66" charset="0"/>
                          <a:cs typeface="Arial" panose="020B0604020202020204" pitchFamily="34" charset="0"/>
                        </a:rPr>
                        <a:t>confronted</a:t>
                      </a:r>
                      <a:r>
                        <a:rPr kumimoji="0" lang="en-GB" altLang="en-US" sz="22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rPr>
                        <a:t> </a:t>
                      </a: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with a dilemma</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1972918"/>
                  </a:ext>
                </a:extLst>
              </a:tr>
              <a:tr h="50932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he had been </a:t>
                      </a:r>
                      <a:r>
                        <a:rPr kumimoji="0" lang="en-GB" altLang="en-US" sz="2200" b="0" i="0" u="sng" strike="noStrike" cap="none" normalizeH="0" baseline="0" dirty="0">
                          <a:ln>
                            <a:noFill/>
                          </a:ln>
                          <a:solidFill>
                            <a:srgbClr val="39AB47"/>
                          </a:solidFill>
                          <a:effectLst/>
                          <a:latin typeface="Comic Sans MS" panose="030F0902030302020204" pitchFamily="66" charset="0"/>
                          <a:cs typeface="Arial" panose="020B0604020202020204" pitchFamily="34" charset="0"/>
                        </a:rPr>
                        <a:t>outwitted</a:t>
                      </a:r>
                      <a:r>
                        <a:rPr kumimoji="0" lang="en-GB" altLang="en-US" sz="22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rPr>
                        <a:t> </a:t>
                      </a: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by this clever girl</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84547526"/>
                  </a:ext>
                </a:extLst>
              </a:tr>
              <a:tr h="50932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she had </a:t>
                      </a:r>
                      <a:r>
                        <a:rPr kumimoji="0" lang="en-GB" altLang="en-US" sz="2200" b="0" i="0" u="sng" strike="noStrike" cap="none" normalizeH="0" baseline="0" dirty="0">
                          <a:ln>
                            <a:noFill/>
                          </a:ln>
                          <a:solidFill>
                            <a:srgbClr val="39AB47"/>
                          </a:solidFill>
                          <a:effectLst/>
                          <a:latin typeface="Comic Sans MS" panose="030F0902030302020204" pitchFamily="66" charset="0"/>
                          <a:cs typeface="Arial" panose="020B0604020202020204" pitchFamily="34" charset="0"/>
                        </a:rPr>
                        <a:t>introduced</a:t>
                      </a:r>
                      <a:r>
                        <a:rPr kumimoji="0" lang="en-GB" altLang="en-US" sz="2200" b="1" i="0" u="none" strike="noStrike" cap="none" normalizeH="0" baseline="0" dirty="0">
                          <a:ln>
                            <a:noFill/>
                          </a:ln>
                          <a:solidFill>
                            <a:srgbClr val="FF0000"/>
                          </a:solidFill>
                          <a:effectLst/>
                          <a:latin typeface="Comic Sans MS" panose="030F0902030302020204" pitchFamily="66" charset="0"/>
                          <a:cs typeface="Arial" panose="020B0604020202020204" pitchFamily="34" charset="0"/>
                        </a:rPr>
                        <a:t> </a:t>
                      </a: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him to many characters</a:t>
                      </a:r>
                      <a:endParaRPr kumimoji="0" lang="en-GB" altLang="en-US" sz="2200" b="1" i="0" u="sng"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2921000"/>
                  </a:ext>
                </a:extLst>
              </a:tr>
              <a:tr h="51065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characters </a:t>
                      </a:r>
                      <a:r>
                        <a:rPr kumimoji="0" lang="en-GB" altLang="en-US" sz="2200" b="0" i="0" u="sng" strike="noStrike" cap="none" normalizeH="0" baseline="0" dirty="0">
                          <a:ln>
                            <a:noFill/>
                          </a:ln>
                          <a:solidFill>
                            <a:srgbClr val="39AB47"/>
                          </a:solidFill>
                          <a:effectLst/>
                          <a:latin typeface="Comic Sans MS" panose="030F0902030302020204" pitchFamily="66" charset="0"/>
                          <a:cs typeface="Arial" panose="020B0604020202020204" pitchFamily="34" charset="0"/>
                        </a:rPr>
                        <a:t>grasped</a:t>
                      </a:r>
                      <a:r>
                        <a:rPr kumimoji="0" lang="en-GB" altLang="en-US" sz="2200" b="0" i="0" u="none" strike="noStrike" cap="none" normalizeH="0" baseline="0" dirty="0">
                          <a:ln>
                            <a:noFill/>
                          </a:ln>
                          <a:solidFill>
                            <a:srgbClr val="39AB47"/>
                          </a:solidFill>
                          <a:effectLst/>
                          <a:latin typeface="Comic Sans MS" panose="030F0902030302020204" pitchFamily="66" charset="0"/>
                          <a:cs typeface="Arial" panose="020B0604020202020204" pitchFamily="34" charset="0"/>
                        </a:rPr>
                        <a:t> </a:t>
                      </a:r>
                      <a:r>
                        <a:rPr kumimoji="0" lang="en-GB" altLang="en-US" sz="22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opportunities</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3624531"/>
                  </a:ext>
                </a:extLst>
              </a:tr>
            </a:tbl>
          </a:graphicData>
        </a:graphic>
      </p:graphicFrame>
    </p:spTree>
    <p:extLst>
      <p:ext uri="{BB962C8B-B14F-4D97-AF65-F5344CB8AC3E}">
        <p14:creationId xmlns:p14="http://schemas.microsoft.com/office/powerpoint/2010/main" val="22034588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se links below to save image.">
            <a:extLst>
              <a:ext uri="{FF2B5EF4-FFF2-40B4-BE49-F238E27FC236}">
                <a16:creationId xmlns:a16="http://schemas.microsoft.com/office/drawing/2014/main" id="{749B0629-2E4E-A743-9D31-199B30CF1A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9846" y="1610548"/>
            <a:ext cx="2990973" cy="4136048"/>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Subtitle 2">
            <a:extLst>
              <a:ext uri="{FF2B5EF4-FFF2-40B4-BE49-F238E27FC236}">
                <a16:creationId xmlns:a16="http://schemas.microsoft.com/office/drawing/2014/main" id="{4D023347-A4D5-F24D-9DCD-65D616327BEA}"/>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Aladdin and the Magic Lamp</a:t>
            </a:r>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842398" y="2081046"/>
            <a:ext cx="6199756"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2000" dirty="0">
                <a:solidFill>
                  <a:srgbClr val="414042"/>
                </a:solidFill>
                <a:ea typeface="MS PGothic" panose="020B0600070205080204" pitchFamily="34" charset="-128"/>
              </a:rPr>
              <a:t>There are many versions of the story of Aladdin, some with a beautiful princess, some with a monkey and some with an evil magician, but all of them with a powerful genie.</a:t>
            </a:r>
          </a:p>
          <a:p>
            <a:pPr indent="0">
              <a:spcBef>
                <a:spcPts val="1500"/>
              </a:spcBef>
              <a:buNone/>
            </a:pPr>
            <a:r>
              <a:rPr lang="en-GB" altLang="ja-JP" sz="2000" dirty="0">
                <a:solidFill>
                  <a:srgbClr val="414042"/>
                </a:solidFill>
                <a:ea typeface="MS PGothic" panose="020B0600070205080204" pitchFamily="34" charset="-128"/>
              </a:rPr>
              <a:t>Did you know that the original version of Aladdin is thought to have originated in China?</a:t>
            </a:r>
          </a:p>
          <a:p>
            <a:pPr indent="0">
              <a:spcBef>
                <a:spcPts val="1500"/>
              </a:spcBef>
              <a:buNone/>
            </a:pPr>
            <a:r>
              <a:rPr lang="en-GB" altLang="ja-JP" sz="2000" dirty="0">
                <a:solidFill>
                  <a:srgbClr val="414042"/>
                </a:solidFill>
                <a:ea typeface="MS PGothic" panose="020B0600070205080204" pitchFamily="34" charset="-128"/>
              </a:rPr>
              <a:t>Discuss with a partner what you already know about the story of Aladdin (if anything).</a:t>
            </a:r>
          </a:p>
        </p:txBody>
      </p:sp>
    </p:spTree>
    <p:extLst>
      <p:ext uri="{BB962C8B-B14F-4D97-AF65-F5344CB8AC3E}">
        <p14:creationId xmlns:p14="http://schemas.microsoft.com/office/powerpoint/2010/main" val="35203637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8" descr="Use links below to save image.">
            <a:extLst>
              <a:ext uri="{FF2B5EF4-FFF2-40B4-BE49-F238E27FC236}">
                <a16:creationId xmlns:a16="http://schemas.microsoft.com/office/drawing/2014/main" id="{85E0E865-68A6-7141-B51B-6121BC54B36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3305"/>
          <a:stretch/>
        </p:blipFill>
        <p:spPr bwMode="auto">
          <a:xfrm>
            <a:off x="4639859" y="1348019"/>
            <a:ext cx="2921466" cy="3909516"/>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452438"/>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b="1" dirty="0">
                <a:solidFill>
                  <a:srgbClr val="0070C0"/>
                </a:solidFill>
              </a:rPr>
              <a:t>Aladdin and the Magic Lamp</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444623" y="2120798"/>
            <a:ext cx="2578261" cy="585179"/>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makes you</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think that?</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1399716" y="3901237"/>
            <a:ext cx="2641913" cy="595050"/>
          </a:xfrm>
          <a:prstGeom prst="wedgeRoundRectCallout">
            <a:avLst>
              <a:gd name="adj1" fmla="val -73342"/>
              <a:gd name="adj2" fmla="val 3418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do you recognise?</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444623" y="2910693"/>
            <a:ext cx="2578261" cy="785828"/>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ea typeface="MS PGothic" panose="020B0600070205080204" pitchFamily="34" charset="-128"/>
              </a:rPr>
              <a:t>Is this person familiar</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to you?</a:t>
            </a:r>
          </a:p>
        </p:txBody>
      </p:sp>
      <p:sp>
        <p:nvSpPr>
          <p:cNvPr id="24" name="AutoShape 11">
            <a:extLst>
              <a:ext uri="{FF2B5EF4-FFF2-40B4-BE49-F238E27FC236}">
                <a16:creationId xmlns:a16="http://schemas.microsoft.com/office/drawing/2014/main" id="{668A3C44-E2A1-1C47-BC06-80FCA4384300}"/>
              </a:ext>
            </a:extLst>
          </p:cNvPr>
          <p:cNvSpPr>
            <a:spLocks noChangeArrowheads="1"/>
          </p:cNvSpPr>
          <p:nvPr/>
        </p:nvSpPr>
        <p:spPr bwMode="auto">
          <a:xfrm>
            <a:off x="1399716" y="4701003"/>
            <a:ext cx="2641913" cy="595050"/>
          </a:xfrm>
          <a:prstGeom prst="wedgeRoundRectCallout">
            <a:avLst>
              <a:gd name="adj1" fmla="val -72402"/>
              <a:gd name="adj2" fmla="val 1235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a:t>
            </a:r>
            <a:r>
              <a:rPr lang="en-GB" altLang="en-US" sz="1400" dirty="0">
                <a:solidFill>
                  <a:srgbClr val="414042"/>
                </a:solidFill>
                <a:ea typeface="MS PGothic" panose="020B0600070205080204" pitchFamily="34" charset="-128"/>
              </a:rPr>
              <a:t> is he holding in</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his hands?</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444623" y="1330903"/>
            <a:ext cx="2578261" cy="585179"/>
          </a:xfrm>
          <a:prstGeom prst="wedgeRoundRectCallout">
            <a:avLst>
              <a:gd name="adj1" fmla="val -74747"/>
              <a:gd name="adj2" fmla="val 3492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rPr>
              <a:t>Where </a:t>
            </a:r>
            <a:r>
              <a:rPr lang="en-GB" altLang="en-US" sz="1400" dirty="0">
                <a:solidFill>
                  <a:srgbClr val="414042"/>
                </a:solidFill>
              </a:rPr>
              <a:t>do you think this picture is set?</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8128318" y="2083902"/>
            <a:ext cx="2781824" cy="585179"/>
          </a:xfrm>
          <a:prstGeom prst="wedgeRoundRectCallout">
            <a:avLst>
              <a:gd name="adj1" fmla="val -67848"/>
              <a:gd name="adj2" fmla="val 11310"/>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ea typeface="MS PGothic" panose="020B0600070205080204" pitchFamily="34" charset="-128"/>
              </a:rPr>
              <a:t>Describe how he is feeling.</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8536726" y="3630551"/>
            <a:ext cx="2373415" cy="687645"/>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country do you think he is in?</a:t>
            </a:r>
          </a:p>
        </p:txBody>
      </p:sp>
      <p:sp>
        <p:nvSpPr>
          <p:cNvPr id="30" name="AutoShape 11">
            <a:extLst>
              <a:ext uri="{FF2B5EF4-FFF2-40B4-BE49-F238E27FC236}">
                <a16:creationId xmlns:a16="http://schemas.microsoft.com/office/drawing/2014/main" id="{E917A515-B4C3-1F4A-99EF-4EC15BE815BC}"/>
              </a:ext>
            </a:extLst>
          </p:cNvPr>
          <p:cNvSpPr>
            <a:spLocks noChangeArrowheads="1"/>
          </p:cNvSpPr>
          <p:nvPr/>
        </p:nvSpPr>
        <p:spPr bwMode="auto">
          <a:xfrm flipH="1">
            <a:off x="4379577" y="5444519"/>
            <a:ext cx="3411575" cy="661106"/>
          </a:xfrm>
          <a:prstGeom prst="wedgeRoundRectCallout">
            <a:avLst>
              <a:gd name="adj1" fmla="val -43558"/>
              <a:gd name="adj2" fmla="val 9055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414042"/>
                </a:solidFill>
                <a:ea typeface="MS PGothic" panose="020B0600070205080204" pitchFamily="34" charset="-128"/>
              </a:rPr>
              <a:t>What do you think will happen next?</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8128317" y="2875150"/>
            <a:ext cx="2781825" cy="549332"/>
          </a:xfrm>
          <a:prstGeom prst="wedgeRoundRectCallout">
            <a:avLst>
              <a:gd name="adj1" fmla="val -66987"/>
              <a:gd name="adj2" fmla="val 44955"/>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How </a:t>
            </a:r>
            <a:r>
              <a:rPr lang="en-GB" altLang="en-US" sz="1400" dirty="0">
                <a:solidFill>
                  <a:srgbClr val="414042"/>
                </a:solidFill>
                <a:ea typeface="MS PGothic" panose="020B0600070205080204" pitchFamily="34" charset="-128"/>
              </a:rPr>
              <a:t>can you tell?</a:t>
            </a:r>
          </a:p>
        </p:txBody>
      </p:sp>
      <p:sp>
        <p:nvSpPr>
          <p:cNvPr id="37" name="AutoShape 11">
            <a:extLst>
              <a:ext uri="{FF2B5EF4-FFF2-40B4-BE49-F238E27FC236}">
                <a16:creationId xmlns:a16="http://schemas.microsoft.com/office/drawing/2014/main" id="{B19D5544-3D2E-1B47-AA47-3482927C1539}"/>
              </a:ext>
            </a:extLst>
          </p:cNvPr>
          <p:cNvSpPr>
            <a:spLocks noChangeArrowheads="1"/>
          </p:cNvSpPr>
          <p:nvPr/>
        </p:nvSpPr>
        <p:spPr bwMode="auto">
          <a:xfrm>
            <a:off x="1399716" y="5500770"/>
            <a:ext cx="2659430" cy="595050"/>
          </a:xfrm>
          <a:prstGeom prst="wedgeRoundRectCallout">
            <a:avLst>
              <a:gd name="adj1" fmla="val -65801"/>
              <a:gd name="adj2" fmla="val 236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makes you think that?</a:t>
            </a:r>
          </a:p>
        </p:txBody>
      </p:sp>
      <p:sp>
        <p:nvSpPr>
          <p:cNvPr id="45" name="AutoShape 7">
            <a:extLst>
              <a:ext uri="{FF2B5EF4-FFF2-40B4-BE49-F238E27FC236}">
                <a16:creationId xmlns:a16="http://schemas.microsoft.com/office/drawing/2014/main" id="{297CA5AA-084D-3D4F-B862-90ABF3DDD8BB}"/>
              </a:ext>
            </a:extLst>
          </p:cNvPr>
          <p:cNvSpPr>
            <a:spLocks noChangeArrowheads="1"/>
          </p:cNvSpPr>
          <p:nvPr/>
        </p:nvSpPr>
        <p:spPr bwMode="auto">
          <a:xfrm flipH="1">
            <a:off x="8128317" y="1328501"/>
            <a:ext cx="2781825" cy="549332"/>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is happening in the background</a:t>
            </a:r>
          </a:p>
        </p:txBody>
      </p:sp>
      <p:sp>
        <p:nvSpPr>
          <p:cNvPr id="44" name="AutoShape 18">
            <a:extLst>
              <a:ext uri="{FF2B5EF4-FFF2-40B4-BE49-F238E27FC236}">
                <a16:creationId xmlns:a16="http://schemas.microsoft.com/office/drawing/2014/main" id="{5E536BD2-5B18-1549-BB66-3D8E73D6072C}"/>
              </a:ext>
            </a:extLst>
          </p:cNvPr>
          <p:cNvSpPr>
            <a:spLocks noChangeArrowheads="1"/>
          </p:cNvSpPr>
          <p:nvPr/>
        </p:nvSpPr>
        <p:spPr bwMode="auto">
          <a:xfrm flipH="1">
            <a:off x="8010461" y="5417980"/>
            <a:ext cx="2781823" cy="687645"/>
          </a:xfrm>
          <a:prstGeom prst="wedgeRoundRectCallout">
            <a:avLst>
              <a:gd name="adj1" fmla="val 75848"/>
              <a:gd name="adj2" fmla="val -381119"/>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is the significance</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of the swirly mist?</a:t>
            </a:r>
          </a:p>
        </p:txBody>
      </p:sp>
      <p:sp>
        <p:nvSpPr>
          <p:cNvPr id="16" name="AutoShape 18">
            <a:extLst>
              <a:ext uri="{FF2B5EF4-FFF2-40B4-BE49-F238E27FC236}">
                <a16:creationId xmlns:a16="http://schemas.microsoft.com/office/drawing/2014/main" id="{362E003B-CCD1-3E41-85F4-5A0014470384}"/>
              </a:ext>
            </a:extLst>
          </p:cNvPr>
          <p:cNvSpPr>
            <a:spLocks noChangeArrowheads="1"/>
          </p:cNvSpPr>
          <p:nvPr/>
        </p:nvSpPr>
        <p:spPr bwMode="auto">
          <a:xfrm flipH="1">
            <a:off x="9213802" y="4524265"/>
            <a:ext cx="1696340" cy="687645"/>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 </a:t>
            </a:r>
            <a:r>
              <a:rPr lang="en-GB" altLang="en-US" sz="1400" dirty="0">
                <a:solidFill>
                  <a:srgbClr val="414042"/>
                </a:solidFill>
                <a:ea typeface="MS PGothic" panose="020B0600070205080204" pitchFamily="34" charset="-128"/>
              </a:rPr>
              <a:t>makes you think that?</a:t>
            </a:r>
          </a:p>
        </p:txBody>
      </p:sp>
      <p:sp>
        <p:nvSpPr>
          <p:cNvPr id="2" name="Text Box 5">
            <a:extLst>
              <a:ext uri="{FF2B5EF4-FFF2-40B4-BE49-F238E27FC236}">
                <a16:creationId xmlns:a16="http://schemas.microsoft.com/office/drawing/2014/main" id="{AA4487DC-83F4-C4B8-D1EC-1B25B3081E53}"/>
              </a:ext>
            </a:extLst>
          </p:cNvPr>
          <p:cNvSpPr txBox="1">
            <a:spLocks noChangeArrowheads="1"/>
          </p:cNvSpPr>
          <p:nvPr/>
        </p:nvSpPr>
        <p:spPr bwMode="auto">
          <a:xfrm>
            <a:off x="0" y="870965"/>
            <a:ext cx="1219199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b="1" dirty="0">
                <a:solidFill>
                  <a:srgbClr val="0070C0"/>
                </a:solidFill>
              </a:rPr>
              <a:t>Get ready for reading – ask questions</a:t>
            </a:r>
          </a:p>
        </p:txBody>
      </p:sp>
    </p:spTree>
    <p:extLst>
      <p:ext uri="{BB962C8B-B14F-4D97-AF65-F5344CB8AC3E}">
        <p14:creationId xmlns:p14="http://schemas.microsoft.com/office/powerpoint/2010/main" val="296746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0" grpId="0" animBg="1"/>
      <p:bldP spid="24" grpId="0" animBg="1"/>
      <p:bldP spid="25" grpId="0" animBg="1"/>
      <p:bldP spid="26" grpId="0" animBg="1"/>
      <p:bldP spid="28" grpId="0" animBg="1"/>
      <p:bldP spid="30" grpId="0" animBg="1"/>
      <p:bldP spid="31" grpId="0" animBg="1"/>
      <p:bldP spid="37" grpId="0" animBg="1"/>
      <p:bldP spid="45" grpId="0" animBg="1"/>
      <p:bldP spid="44"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cookie cutter, kitchenware&#10;&#10;Description automatically generated">
            <a:extLst>
              <a:ext uri="{FF2B5EF4-FFF2-40B4-BE49-F238E27FC236}">
                <a16:creationId xmlns:a16="http://schemas.microsoft.com/office/drawing/2014/main" id="{EB0EF2F6-879E-BE49-9D43-D4B66AC17E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107687" y="1116788"/>
            <a:ext cx="9300117" cy="4899025"/>
          </a:xfrm>
          <a:prstGeom prst="rect">
            <a:avLst/>
          </a:prstGeom>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I don’t believe it!</a:t>
            </a:r>
          </a:p>
        </p:txBody>
      </p:sp>
      <p:sp>
        <p:nvSpPr>
          <p:cNvPr id="21" name="Text Box 29">
            <a:extLst>
              <a:ext uri="{FF2B5EF4-FFF2-40B4-BE49-F238E27FC236}">
                <a16:creationId xmlns:a16="http://schemas.microsoft.com/office/drawing/2014/main" id="{F1F385AB-7A31-8447-BC33-B78471D022F2}"/>
              </a:ext>
            </a:extLst>
          </p:cNvPr>
          <p:cNvSpPr txBox="1">
            <a:spLocks noChangeArrowheads="1"/>
          </p:cNvSpPr>
          <p:nvPr/>
        </p:nvSpPr>
        <p:spPr bwMode="auto">
          <a:xfrm>
            <a:off x="936702" y="4424927"/>
            <a:ext cx="6616391" cy="1800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b="1" dirty="0">
                <a:solidFill>
                  <a:srgbClr val="0070C0"/>
                </a:solidFill>
                <a:latin typeface="Comic Sans MS" panose="030F0902030302020204" pitchFamily="66" charset="0"/>
              </a:rPr>
              <a:t>Think, pair, share</a:t>
            </a:r>
          </a:p>
          <a:p>
            <a:pPr>
              <a:spcBef>
                <a:spcPts val="700"/>
              </a:spcBef>
            </a:pPr>
            <a:r>
              <a:rPr lang="en-GB" altLang="en-US" dirty="0">
                <a:solidFill>
                  <a:srgbClr val="3E3F41"/>
                </a:solidFill>
                <a:latin typeface="Comic Sans MS" panose="030F0902030302020204" pitchFamily="66" charset="0"/>
              </a:rPr>
              <a:t>Spend a few minutes thinking about other magical</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objects or characters you know about in stories.</a:t>
            </a:r>
          </a:p>
          <a:p>
            <a:pPr>
              <a:spcBef>
                <a:spcPts val="700"/>
              </a:spcBef>
            </a:pPr>
            <a:r>
              <a:rPr lang="en-GB" altLang="en-US" dirty="0">
                <a:solidFill>
                  <a:srgbClr val="3E3F41"/>
                </a:solidFill>
                <a:latin typeface="Comic Sans MS" panose="030F0902030302020204" pitchFamily="66" charset="0"/>
              </a:rPr>
              <a:t>Join with a partner to share your ideas together.</a:t>
            </a:r>
          </a:p>
          <a:p>
            <a:pPr>
              <a:spcBef>
                <a:spcPts val="700"/>
              </a:spcBef>
            </a:pPr>
            <a:r>
              <a:rPr lang="en-GB" altLang="en-US" dirty="0">
                <a:solidFill>
                  <a:srgbClr val="3E3F41"/>
                </a:solidFill>
                <a:latin typeface="Comic Sans MS" panose="030F0902030302020204" pitchFamily="66" charset="0"/>
              </a:rPr>
              <a:t>Share with the rest of the class.</a:t>
            </a:r>
          </a:p>
        </p:txBody>
      </p:sp>
      <p:sp>
        <p:nvSpPr>
          <p:cNvPr id="19" name="Text Box 6">
            <a:extLst>
              <a:ext uri="{FF2B5EF4-FFF2-40B4-BE49-F238E27FC236}">
                <a16:creationId xmlns:a16="http://schemas.microsoft.com/office/drawing/2014/main" id="{17B3CADE-5F69-AF4C-8EF4-52A6A39FA98A}"/>
              </a:ext>
            </a:extLst>
          </p:cNvPr>
          <p:cNvSpPr txBox="1">
            <a:spLocks noChangeArrowheads="1"/>
          </p:cNvSpPr>
          <p:nvPr/>
        </p:nvSpPr>
        <p:spPr bwMode="auto">
          <a:xfrm>
            <a:off x="3282172" y="1951660"/>
            <a:ext cx="6616391" cy="2204369"/>
          </a:xfrm>
          <a:prstGeom prst="rect">
            <a:avLst/>
          </a:prstGeom>
          <a:noFill/>
          <a:ln w="38100">
            <a:noFill/>
            <a:miter lim="800000"/>
            <a:headEnd/>
            <a:tailEnd/>
          </a:ln>
          <a:effectLst/>
        </p:spPr>
        <p:txBody>
          <a:bodyPr anchor="t" anchorCtr="0">
            <a:noAutofit/>
          </a:bodyPr>
          <a:lstStyle/>
          <a:p>
            <a:pPr>
              <a:spcBef>
                <a:spcPts val="700"/>
              </a:spcBef>
            </a:pPr>
            <a:r>
              <a:rPr lang="en-GB" altLang="en-US" dirty="0">
                <a:solidFill>
                  <a:srgbClr val="3E3F41"/>
                </a:solidFill>
                <a:latin typeface="Comic Sans MS" panose="030F0902030302020204" pitchFamily="66" charset="0"/>
              </a:rPr>
              <a:t>Aladdin can hardly believe his eyes when a Jinn (Genie) begins to materialise from the swirling mist coming from the lamp. The lamp must be magic!</a:t>
            </a:r>
          </a:p>
          <a:p>
            <a:pPr>
              <a:spcBef>
                <a:spcPts val="700"/>
              </a:spcBef>
            </a:pPr>
            <a:r>
              <a:rPr lang="en-GB" altLang="en-US" dirty="0">
                <a:solidFill>
                  <a:srgbClr val="3E3F41"/>
                </a:solidFill>
                <a:latin typeface="Comic Sans MS" panose="030F0902030302020204" pitchFamily="66" charset="0"/>
              </a:rPr>
              <a:t>Magic objects, characters with magic powers and magical events happen quite frequently in children’s stories.</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How many do you know?</a:t>
            </a:r>
          </a:p>
        </p:txBody>
      </p:sp>
    </p:spTree>
    <p:extLst>
      <p:ext uri="{BB962C8B-B14F-4D97-AF65-F5344CB8AC3E}">
        <p14:creationId xmlns:p14="http://schemas.microsoft.com/office/powerpoint/2010/main" val="287808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circle(in)">
                                      <p:cBhvr>
                                        <p:cTn id="10" dur="2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a:extLst>
              <a:ext uri="{FF2B5EF4-FFF2-40B4-BE49-F238E27FC236}">
                <a16:creationId xmlns:a16="http://schemas.microsoft.com/office/drawing/2014/main" id="{C5610556-E12F-764F-BD0F-38316B137A1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5197" y="418169"/>
            <a:ext cx="3016926" cy="301083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0FDBBF7-27F8-E247-8146-B80CAD7953E7}"/>
              </a:ext>
            </a:extLst>
          </p:cNvPr>
          <p:cNvSpPr/>
          <p:nvPr/>
        </p:nvSpPr>
        <p:spPr>
          <a:xfrm>
            <a:off x="1190780" y="3269167"/>
            <a:ext cx="7715327" cy="2748776"/>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a sliver of text</a:t>
            </a:r>
          </a:p>
        </p:txBody>
      </p:sp>
      <p:sp>
        <p:nvSpPr>
          <p:cNvPr id="10" name="Rectangle 6">
            <a:extLst>
              <a:ext uri="{FF2B5EF4-FFF2-40B4-BE49-F238E27FC236}">
                <a16:creationId xmlns:a16="http://schemas.microsoft.com/office/drawing/2014/main" id="{AD0796F0-0A9C-B14A-B3D3-6BEA3A7E805E}"/>
              </a:ext>
            </a:extLst>
          </p:cNvPr>
          <p:cNvSpPr>
            <a:spLocks noChangeArrowheads="1"/>
          </p:cNvSpPr>
          <p:nvPr/>
        </p:nvSpPr>
        <p:spPr bwMode="auto">
          <a:xfrm>
            <a:off x="1128790" y="1222590"/>
            <a:ext cx="8208497" cy="1851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tabLst>
                <a:tab pos="2057400" algn="l"/>
              </a:tabLst>
              <a:defRPr>
                <a:solidFill>
                  <a:schemeClr val="tx1"/>
                </a:solidFill>
                <a:latin typeface="Comic Sans MS" panose="030F0902030302020204" pitchFamily="66" charset="0"/>
                <a:cs typeface="Arial" panose="020B0604020202020204" pitchFamily="34" charset="0"/>
              </a:defRPr>
            </a:lvl1pPr>
            <a:lvl2pPr>
              <a:tabLst>
                <a:tab pos="2057400" algn="l"/>
              </a:tabLst>
              <a:defRPr>
                <a:solidFill>
                  <a:schemeClr val="tx1"/>
                </a:solidFill>
                <a:latin typeface="Comic Sans MS" panose="030F0902030302020204" pitchFamily="66" charset="0"/>
                <a:cs typeface="Arial" panose="020B0604020202020204" pitchFamily="34" charset="0"/>
              </a:defRPr>
            </a:lvl2pPr>
            <a:lvl3pPr>
              <a:tabLst>
                <a:tab pos="2057400" algn="l"/>
              </a:tabLst>
              <a:defRPr>
                <a:solidFill>
                  <a:schemeClr val="tx1"/>
                </a:solidFill>
                <a:latin typeface="Comic Sans MS" panose="030F0902030302020204" pitchFamily="66" charset="0"/>
                <a:cs typeface="Arial" panose="020B0604020202020204" pitchFamily="34" charset="0"/>
              </a:defRPr>
            </a:lvl3pPr>
            <a:lvl4pPr>
              <a:tabLst>
                <a:tab pos="2057400" algn="l"/>
              </a:tabLst>
              <a:defRPr>
                <a:solidFill>
                  <a:schemeClr val="tx1"/>
                </a:solidFill>
                <a:latin typeface="Comic Sans MS" panose="030F0902030302020204" pitchFamily="66" charset="0"/>
                <a:cs typeface="Arial" panose="020B0604020202020204" pitchFamily="34" charset="0"/>
              </a:defRPr>
            </a:lvl4pPr>
            <a:lvl5pPr>
              <a:tabLst>
                <a:tab pos="2057400" algn="l"/>
              </a:tabLst>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tabLst>
                <a:tab pos="2057400" algn="l"/>
              </a:tabLs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tabLst>
                <a:tab pos="2057400" algn="l"/>
              </a:tabLs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tabLst>
                <a:tab pos="2057400" algn="l"/>
              </a:tabLs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tabLst>
                <a:tab pos="2057400" algn="l"/>
              </a:tabLst>
              <a:defRPr>
                <a:solidFill>
                  <a:schemeClr val="tx1"/>
                </a:solidFill>
                <a:latin typeface="Comic Sans MS" panose="030F0902030302020204" pitchFamily="66" charset="0"/>
                <a:cs typeface="Arial" panose="020B0604020202020204" pitchFamily="34" charset="0"/>
              </a:defRPr>
            </a:lvl9pPr>
          </a:lstStyle>
          <a:p>
            <a:pPr>
              <a:lnSpc>
                <a:spcPct val="115000"/>
              </a:lnSpc>
              <a:spcBef>
                <a:spcPct val="10000"/>
              </a:spcBef>
            </a:pPr>
            <a:r>
              <a:rPr lang="en-GB" altLang="en-US" sz="1900" dirty="0">
                <a:solidFill>
                  <a:srgbClr val="3E3F41"/>
                </a:solidFill>
              </a:rPr>
              <a:t>All of a sudden, a green mist began to emerge from the spout of the lamp, swirling and twirling, changing form until first a mouth, then a beard, and then two eyes began to be revealed. The shape grew ever higher, twisting, turning and rapidly rising above the open-mouthed Aladdin to become … a genie!</a:t>
            </a:r>
          </a:p>
        </p:txBody>
      </p:sp>
      <p:sp>
        <p:nvSpPr>
          <p:cNvPr id="12" name="Text Box 10">
            <a:extLst>
              <a:ext uri="{FF2B5EF4-FFF2-40B4-BE49-F238E27FC236}">
                <a16:creationId xmlns:a16="http://schemas.microsoft.com/office/drawing/2014/main" id="{C4F52C8C-F47B-574B-8EBA-7B20389951BD}"/>
              </a:ext>
            </a:extLst>
          </p:cNvPr>
          <p:cNvSpPr txBox="1">
            <a:spLocks noChangeArrowheads="1"/>
          </p:cNvSpPr>
          <p:nvPr/>
        </p:nvSpPr>
        <p:spPr bwMode="auto">
          <a:xfrm>
            <a:off x="1601205" y="3420143"/>
            <a:ext cx="7016518" cy="2446824"/>
          </a:xfrm>
          <a:prstGeom prst="rect">
            <a:avLst/>
          </a:prstGeom>
          <a:noFill/>
          <a:ln w="12700" algn="ctr">
            <a:noFill/>
            <a:miter lim="800000"/>
            <a:headEnd/>
            <a:tailEnd/>
          </a:ln>
          <a:effectLst/>
        </p:spPr>
        <p:txBody>
          <a:bodyPr wrap="square">
            <a:spAutoFit/>
          </a:bodyPr>
          <a:lstStyle>
            <a:lvl1pPr indent="361950">
              <a:defRPr>
                <a:solidFill>
                  <a:schemeClr val="tx1"/>
                </a:solidFill>
                <a:latin typeface="Comic Sans MS" panose="030F0902030302020204" pitchFamily="66" charset="0"/>
                <a:cs typeface="Arial" panose="020B0604020202020204" pitchFamily="34" charset="0"/>
              </a:defRPr>
            </a:lvl1pPr>
            <a:lvl2pPr marL="541338" indent="438150">
              <a:defRPr>
                <a:solidFill>
                  <a:schemeClr val="tx1"/>
                </a:solidFill>
                <a:latin typeface="Comic Sans MS" panose="030F0902030302020204" pitchFamily="66" charset="0"/>
                <a:cs typeface="Arial" panose="020B0604020202020204" pitchFamily="34" charset="0"/>
              </a:defRPr>
            </a:lvl2pPr>
            <a:lvl3pPr marL="1169988">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6700" indent="-266700" eaLnBrk="0" hangingPunct="0">
              <a:spcBef>
                <a:spcPts val="1000"/>
              </a:spcBef>
              <a:buClr>
                <a:srgbClr val="0070C0"/>
              </a:buClr>
              <a:buFont typeface="Arial" panose="020B0604020202020204" pitchFamily="34" charset="0"/>
              <a:buChar char="•"/>
            </a:pPr>
            <a:r>
              <a:rPr lang="en-GB" altLang="en-US" dirty="0">
                <a:solidFill>
                  <a:srgbClr val="3E3F41"/>
                </a:solidFill>
              </a:rPr>
              <a:t>How will the emerging genie speak?</a:t>
            </a:r>
          </a:p>
          <a:p>
            <a:pPr marL="266700" indent="-266700" eaLnBrk="0" hangingPunct="0">
              <a:spcBef>
                <a:spcPts val="1000"/>
              </a:spcBef>
              <a:buClr>
                <a:srgbClr val="0070C0"/>
              </a:buClr>
              <a:buFont typeface="Arial" panose="020B0604020202020204" pitchFamily="34" charset="0"/>
              <a:buChar char="•"/>
            </a:pPr>
            <a:r>
              <a:rPr lang="en-GB" altLang="en-US" dirty="0">
                <a:solidFill>
                  <a:srgbClr val="3E3F41"/>
                </a:solidFill>
              </a:rPr>
              <a:t>Will he be loud and bold, or quiet and respectful? </a:t>
            </a:r>
          </a:p>
          <a:p>
            <a:pPr marL="266700" indent="-266700" eaLnBrk="0" hangingPunct="0">
              <a:spcBef>
                <a:spcPts val="1000"/>
              </a:spcBef>
              <a:buClr>
                <a:srgbClr val="0070C0"/>
              </a:buClr>
              <a:buFont typeface="Arial" panose="020B0604020202020204" pitchFamily="34" charset="0"/>
              <a:buChar char="•"/>
            </a:pPr>
            <a:r>
              <a:rPr lang="en-GB" altLang="en-US" dirty="0">
                <a:solidFill>
                  <a:srgbClr val="3E3F41"/>
                </a:solidFill>
              </a:rPr>
              <a:t>What will his first words be as he is released from the lamp? </a:t>
            </a:r>
          </a:p>
          <a:p>
            <a:pPr marL="266700" indent="-266700" eaLnBrk="0" hangingPunct="0">
              <a:spcBef>
                <a:spcPts val="1000"/>
              </a:spcBef>
              <a:buClr>
                <a:srgbClr val="0070C0"/>
              </a:buClr>
              <a:buFont typeface="Arial" panose="020B0604020202020204" pitchFamily="34" charset="0"/>
              <a:buChar char="•"/>
            </a:pPr>
            <a:r>
              <a:rPr lang="en-GB" altLang="en-US" dirty="0">
                <a:solidFill>
                  <a:srgbClr val="3E3F41"/>
                </a:solidFill>
              </a:rPr>
              <a:t>How long has he been in there? </a:t>
            </a:r>
          </a:p>
          <a:p>
            <a:pPr marL="266700" indent="-266700" eaLnBrk="0" hangingPunct="0">
              <a:spcBef>
                <a:spcPts val="1000"/>
              </a:spcBef>
              <a:buClr>
                <a:srgbClr val="0070C0"/>
              </a:buClr>
              <a:buFont typeface="Arial" panose="020B0604020202020204" pitchFamily="34" charset="0"/>
              <a:buChar char="•"/>
            </a:pPr>
            <a:r>
              <a:rPr lang="en-GB" altLang="en-US" dirty="0">
                <a:solidFill>
                  <a:srgbClr val="3E3F41"/>
                </a:solidFill>
              </a:rPr>
              <a:t>Will he be friendly?</a:t>
            </a:r>
          </a:p>
          <a:p>
            <a:pPr marL="266700" indent="-266700" eaLnBrk="0" hangingPunct="0">
              <a:spcBef>
                <a:spcPts val="1000"/>
              </a:spcBef>
              <a:buClr>
                <a:srgbClr val="0070C0"/>
              </a:buClr>
              <a:buFont typeface="Arial" panose="020B0604020202020204" pitchFamily="34" charset="0"/>
              <a:buChar char="•"/>
            </a:pPr>
            <a:r>
              <a:rPr lang="en-GB" altLang="en-US" dirty="0">
                <a:solidFill>
                  <a:srgbClr val="3E3F41"/>
                </a:solidFill>
              </a:rPr>
              <a:t>How does Aladdin feel at this moment?</a:t>
            </a:r>
          </a:p>
        </p:txBody>
      </p:sp>
    </p:spTree>
    <p:extLst>
      <p:ext uri="{BB962C8B-B14F-4D97-AF65-F5344CB8AC3E}">
        <p14:creationId xmlns:p14="http://schemas.microsoft.com/office/powerpoint/2010/main" val="3438504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dirty="0">
                <a:solidFill>
                  <a:prstClr val="white"/>
                </a:solidFill>
                <a:latin typeface="Comic Sans MS" panose="030F0902030302020204" pitchFamily="66" charset="0"/>
              </a:rPr>
              <a:t>Phase 1a</a:t>
            </a:r>
          </a:p>
          <a:p>
            <a:pPr lvl="0" indent="138113">
              <a:spcBef>
                <a:spcPts val="500"/>
              </a:spcBef>
              <a:tabLst>
                <a:tab pos="171450" algn="l"/>
              </a:tabLst>
            </a:pPr>
            <a:r>
              <a:rPr lang="en-GB" altLang="en-US"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a:t>
            </a:r>
            <a:r>
              <a:rPr lang="en-GB" altLang="en-US" dirty="0">
                <a:solidFill>
                  <a:prstClr val="white"/>
                </a:solidFill>
                <a:latin typeface="Comic Sans MS" panose="030F0902030302020204" pitchFamily="66" charset="0"/>
              </a:rPr>
              <a:t>eye</a:t>
            </a:r>
            <a:r>
              <a:rPr lang="en-GB" altLang="en-US" b="1" dirty="0">
                <a:solidFill>
                  <a:prstClr val="white"/>
                </a:solidFill>
                <a:latin typeface="Comic Sans MS" panose="030F0902030302020204" pitchFamily="66" charset="0"/>
              </a:rPr>
              <a:t>: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62657"/>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what would you wish for?</a:t>
            </a:r>
          </a:p>
        </p:txBody>
      </p:sp>
      <p:grpSp>
        <p:nvGrpSpPr>
          <p:cNvPr id="6" name="Group 5">
            <a:extLst>
              <a:ext uri="{FF2B5EF4-FFF2-40B4-BE49-F238E27FC236}">
                <a16:creationId xmlns:a16="http://schemas.microsoft.com/office/drawing/2014/main" id="{93B5819E-4DD0-5642-8D46-E30F64EAAC98}"/>
              </a:ext>
            </a:extLst>
          </p:cNvPr>
          <p:cNvGrpSpPr/>
          <p:nvPr/>
        </p:nvGrpSpPr>
        <p:grpSpPr>
          <a:xfrm>
            <a:off x="1584101" y="852279"/>
            <a:ext cx="8323149" cy="4374274"/>
            <a:chOff x="2748417" y="985869"/>
            <a:chExt cx="9144000" cy="4650677"/>
          </a:xfrm>
        </p:grpSpPr>
        <p:pic>
          <p:nvPicPr>
            <p:cNvPr id="5" name="Picture 4" descr="A picture containing text&#10;&#10;Description automatically generated">
              <a:extLst>
                <a:ext uri="{FF2B5EF4-FFF2-40B4-BE49-F238E27FC236}">
                  <a16:creationId xmlns:a16="http://schemas.microsoft.com/office/drawing/2014/main" id="{CB4191A3-A648-B94E-8FFE-DB2ABC5296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48417" y="985869"/>
              <a:ext cx="9144000" cy="4650677"/>
            </a:xfrm>
            <a:prstGeom prst="rect">
              <a:avLst/>
            </a:prstGeom>
          </p:spPr>
        </p:pic>
        <p:sp>
          <p:nvSpPr>
            <p:cNvPr id="13" name="Text Box 9">
              <a:extLst>
                <a:ext uri="{FF2B5EF4-FFF2-40B4-BE49-F238E27FC236}">
                  <a16:creationId xmlns:a16="http://schemas.microsoft.com/office/drawing/2014/main" id="{949CE838-E102-5545-9454-7046EE4D202B}"/>
                </a:ext>
              </a:extLst>
            </p:cNvPr>
            <p:cNvSpPr txBox="1">
              <a:spLocks noChangeArrowheads="1"/>
            </p:cNvSpPr>
            <p:nvPr/>
          </p:nvSpPr>
          <p:spPr bwMode="auto">
            <a:xfrm rot="21099539">
              <a:off x="4717681" y="2648582"/>
              <a:ext cx="4571559"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lnSpc>
                  <a:spcPts val="4000"/>
                </a:lnSpc>
                <a:spcBef>
                  <a:spcPct val="50000"/>
                </a:spcBef>
              </a:pPr>
              <a:r>
                <a:rPr lang="en-GB" altLang="en-US" sz="4000" dirty="0">
                  <a:solidFill>
                    <a:schemeClr val="bg1"/>
                  </a:solidFill>
                  <a:latin typeface="Comic Sans MS" panose="030F0902030302020204" pitchFamily="66" charset="0"/>
                </a:rPr>
                <a:t>Your wish is my command</a:t>
              </a:r>
            </a:p>
          </p:txBody>
        </p:sp>
      </p:grpSp>
      <p:sp>
        <p:nvSpPr>
          <p:cNvPr id="12" name="Text Box 10">
            <a:extLst>
              <a:ext uri="{FF2B5EF4-FFF2-40B4-BE49-F238E27FC236}">
                <a16:creationId xmlns:a16="http://schemas.microsoft.com/office/drawing/2014/main" id="{9C2D19FE-4E6D-424F-BAEB-8A6CB92E0545}"/>
              </a:ext>
            </a:extLst>
          </p:cNvPr>
          <p:cNvSpPr txBox="1">
            <a:spLocks noChangeArrowheads="1"/>
          </p:cNvSpPr>
          <p:nvPr/>
        </p:nvSpPr>
        <p:spPr bwMode="auto">
          <a:xfrm>
            <a:off x="6186267" y="4281623"/>
            <a:ext cx="5053885"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rgbClr val="3E3F41"/>
                </a:solidFill>
                <a:latin typeface="Comic Sans MS" panose="030F0902030302020204" pitchFamily="66" charset="0"/>
              </a:rPr>
              <a:t>If you were granted a wish, what would you wish for?</a:t>
            </a:r>
          </a:p>
        </p:txBody>
      </p:sp>
      <p:sp>
        <p:nvSpPr>
          <p:cNvPr id="15" name="Text Box 10">
            <a:extLst>
              <a:ext uri="{FF2B5EF4-FFF2-40B4-BE49-F238E27FC236}">
                <a16:creationId xmlns:a16="http://schemas.microsoft.com/office/drawing/2014/main" id="{17394999-77EF-9B4B-B2D9-046232E1F892}"/>
              </a:ext>
            </a:extLst>
          </p:cNvPr>
          <p:cNvSpPr txBox="1">
            <a:spLocks noChangeArrowheads="1"/>
          </p:cNvSpPr>
          <p:nvPr/>
        </p:nvSpPr>
        <p:spPr bwMode="auto">
          <a:xfrm>
            <a:off x="2928694" y="5418447"/>
            <a:ext cx="527766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rgbClr val="3E3F41"/>
                </a:solidFill>
                <a:latin typeface="Comic Sans MS" panose="030F0902030302020204" pitchFamily="66" charset="0"/>
              </a:rPr>
              <a:t>Write down what your dearest wish would be and why.</a:t>
            </a:r>
          </a:p>
        </p:txBody>
      </p:sp>
    </p:spTree>
    <p:extLst>
      <p:ext uri="{BB962C8B-B14F-4D97-AF65-F5344CB8AC3E}">
        <p14:creationId xmlns:p14="http://schemas.microsoft.com/office/powerpoint/2010/main" val="352077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0" y="406950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cotton-spinner</a:t>
            </a:r>
          </a:p>
        </p:txBody>
      </p:sp>
    </p:spTree>
    <p:extLst>
      <p:ext uri="{BB962C8B-B14F-4D97-AF65-F5344CB8AC3E}">
        <p14:creationId xmlns:p14="http://schemas.microsoft.com/office/powerpoint/2010/main" val="120588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0" y="406950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keep the wolf from the door</a:t>
            </a:r>
          </a:p>
        </p:txBody>
      </p:sp>
    </p:spTree>
    <p:extLst>
      <p:ext uri="{BB962C8B-B14F-4D97-AF65-F5344CB8AC3E}">
        <p14:creationId xmlns:p14="http://schemas.microsoft.com/office/powerpoint/2010/main" val="366347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0" y="406950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toiled</a:t>
            </a:r>
          </a:p>
        </p:txBody>
      </p:sp>
    </p:spTree>
    <p:extLst>
      <p:ext uri="{BB962C8B-B14F-4D97-AF65-F5344CB8AC3E}">
        <p14:creationId xmlns:p14="http://schemas.microsoft.com/office/powerpoint/2010/main" val="42558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0" y="406950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wastrel</a:t>
            </a:r>
          </a:p>
        </p:txBody>
      </p:sp>
    </p:spTree>
    <p:extLst>
      <p:ext uri="{BB962C8B-B14F-4D97-AF65-F5344CB8AC3E}">
        <p14:creationId xmlns:p14="http://schemas.microsoft.com/office/powerpoint/2010/main" val="225024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0" y="406950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scallywag</a:t>
            </a:r>
          </a:p>
        </p:txBody>
      </p:sp>
    </p:spTree>
    <p:extLst>
      <p:ext uri="{BB962C8B-B14F-4D97-AF65-F5344CB8AC3E}">
        <p14:creationId xmlns:p14="http://schemas.microsoft.com/office/powerpoint/2010/main" val="316605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0" y="406950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sorcerer</a:t>
            </a:r>
          </a:p>
        </p:txBody>
      </p:sp>
    </p:spTree>
    <p:extLst>
      <p:ext uri="{BB962C8B-B14F-4D97-AF65-F5344CB8AC3E}">
        <p14:creationId xmlns:p14="http://schemas.microsoft.com/office/powerpoint/2010/main" val="1646224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398206" y="4069506"/>
            <a:ext cx="1132676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underground chamber</a:t>
            </a:r>
          </a:p>
        </p:txBody>
      </p:sp>
    </p:spTree>
    <p:extLst>
      <p:ext uri="{BB962C8B-B14F-4D97-AF65-F5344CB8AC3E}">
        <p14:creationId xmlns:p14="http://schemas.microsoft.com/office/powerpoint/2010/main" val="258626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a:extLst>
              <a:ext uri="{FF2B5EF4-FFF2-40B4-BE49-F238E27FC236}">
                <a16:creationId xmlns:a16="http://schemas.microsoft.com/office/drawing/2014/main" id="{22D35F89-56EF-6445-BC9F-E7ACF4715F86}"/>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 quick-fire vocabulary</a:t>
            </a:r>
          </a:p>
        </p:txBody>
      </p:sp>
      <p:sp>
        <p:nvSpPr>
          <p:cNvPr id="9" name="Text Box 26">
            <a:extLst>
              <a:ext uri="{FF2B5EF4-FFF2-40B4-BE49-F238E27FC236}">
                <a16:creationId xmlns:a16="http://schemas.microsoft.com/office/drawing/2014/main" id="{961F5BC5-6AFC-DA4B-A152-C592FEB0B742}"/>
              </a:ext>
            </a:extLst>
          </p:cNvPr>
          <p:cNvSpPr txBox="1">
            <a:spLocks noChangeArrowheads="1"/>
          </p:cNvSpPr>
          <p:nvPr/>
        </p:nvSpPr>
        <p:spPr bwMode="auto">
          <a:xfrm>
            <a:off x="972273" y="1272746"/>
            <a:ext cx="1008155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class needs to be in two teams. A word or phrase will appear on the slide and the first person to get the correct meaning will win a point for their team, BUT each person may only answer two questions so if you have a wordsmith on your team, save them for the harder questions.</a:t>
            </a:r>
          </a:p>
        </p:txBody>
      </p:sp>
      <p:sp>
        <p:nvSpPr>
          <p:cNvPr id="10" name="Text Box 27">
            <a:extLst>
              <a:ext uri="{FF2B5EF4-FFF2-40B4-BE49-F238E27FC236}">
                <a16:creationId xmlns:a16="http://schemas.microsoft.com/office/drawing/2014/main" id="{B9D4AAE9-0AE8-C24B-876B-D11B3B03EF43}"/>
              </a:ext>
            </a:extLst>
          </p:cNvPr>
          <p:cNvSpPr txBox="1">
            <a:spLocks noChangeArrowheads="1"/>
          </p:cNvSpPr>
          <p:nvPr/>
        </p:nvSpPr>
        <p:spPr bwMode="auto">
          <a:xfrm>
            <a:off x="972273" y="3055846"/>
            <a:ext cx="6342063" cy="5539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dirty="0">
                <a:solidFill>
                  <a:srgbClr val="3E3F41"/>
                </a:solidFill>
                <a:latin typeface="Comic Sans MS" panose="030F0902030302020204" pitchFamily="66" charset="0"/>
              </a:rPr>
              <a:t>What does this mean …?</a:t>
            </a:r>
          </a:p>
        </p:txBody>
      </p:sp>
      <p:sp>
        <p:nvSpPr>
          <p:cNvPr id="11" name="Text Box 28">
            <a:extLst>
              <a:ext uri="{FF2B5EF4-FFF2-40B4-BE49-F238E27FC236}">
                <a16:creationId xmlns:a16="http://schemas.microsoft.com/office/drawing/2014/main" id="{0A162CAA-091D-324A-BB4A-159B1CDCAF31}"/>
              </a:ext>
            </a:extLst>
          </p:cNvPr>
          <p:cNvSpPr txBox="1">
            <a:spLocks noChangeArrowheads="1"/>
          </p:cNvSpPr>
          <p:nvPr/>
        </p:nvSpPr>
        <p:spPr bwMode="auto">
          <a:xfrm>
            <a:off x="0" y="4069506"/>
            <a:ext cx="12192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5400" b="1" dirty="0">
                <a:solidFill>
                  <a:srgbClr val="0070C0"/>
                </a:solidFill>
                <a:latin typeface="Comic Sans MS" panose="030F0902030302020204" pitchFamily="66" charset="0"/>
              </a:rPr>
              <a:t>summoning</a:t>
            </a:r>
          </a:p>
        </p:txBody>
      </p:sp>
    </p:spTree>
    <p:extLst>
      <p:ext uri="{BB962C8B-B14F-4D97-AF65-F5344CB8AC3E}">
        <p14:creationId xmlns:p14="http://schemas.microsoft.com/office/powerpoint/2010/main" val="130413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8158BFD-0937-8A45-ABCF-FC9EC2F47E53}"/>
              </a:ext>
            </a:extLst>
          </p:cNvPr>
          <p:cNvGrpSpPr/>
          <p:nvPr/>
        </p:nvGrpSpPr>
        <p:grpSpPr>
          <a:xfrm>
            <a:off x="990609" y="515936"/>
            <a:ext cx="10187663" cy="5778674"/>
            <a:chOff x="664030" y="494164"/>
            <a:chExt cx="10187663" cy="5778674"/>
          </a:xfrm>
        </p:grpSpPr>
        <p:sp>
          <p:nvSpPr>
            <p:cNvPr id="34" name="Rectangle 8">
              <a:extLst>
                <a:ext uri="{FF2B5EF4-FFF2-40B4-BE49-F238E27FC236}">
                  <a16:creationId xmlns:a16="http://schemas.microsoft.com/office/drawing/2014/main" id="{43AD1F80-FDA4-464C-AB96-ACB07B83E3E0}"/>
                </a:ext>
              </a:extLst>
            </p:cNvPr>
            <p:cNvSpPr>
              <a:spLocks noChangeArrowheads="1"/>
            </p:cNvSpPr>
            <p:nvPr/>
          </p:nvSpPr>
          <p:spPr bwMode="auto">
            <a:xfrm>
              <a:off x="664030" y="494164"/>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sz="2500" b="1" dirty="0">
                  <a:solidFill>
                    <a:schemeClr val="bg1"/>
                  </a:solidFill>
                  <a:ea typeface="MS PGothic" panose="020B0600070205080204" pitchFamily="34" charset="-128"/>
                </a:rPr>
                <a:t>cotton-spinner</a:t>
              </a:r>
            </a:p>
          </p:txBody>
        </p:sp>
        <p:sp>
          <p:nvSpPr>
            <p:cNvPr id="46" name="Rectangle 8">
              <a:extLst>
                <a:ext uri="{FF2B5EF4-FFF2-40B4-BE49-F238E27FC236}">
                  <a16:creationId xmlns:a16="http://schemas.microsoft.com/office/drawing/2014/main" id="{C1CF7A6C-2C68-FB4F-AFAE-616BDB3B35D4}"/>
                </a:ext>
              </a:extLst>
            </p:cNvPr>
            <p:cNvSpPr>
              <a:spLocks noChangeArrowheads="1"/>
            </p:cNvSpPr>
            <p:nvPr/>
          </p:nvSpPr>
          <p:spPr bwMode="auto">
            <a:xfrm>
              <a:off x="4379321" y="494164"/>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Someone who spins raw cotton by combing and untangling</a:t>
              </a:r>
              <a:br>
                <a:rPr lang="en-US" altLang="ja-JP" dirty="0">
                  <a:solidFill>
                    <a:srgbClr val="3E3F41"/>
                  </a:solidFill>
                  <a:ea typeface="MS PGothic" panose="020B0600070205080204" pitchFamily="34" charset="-128"/>
                </a:rPr>
              </a:br>
              <a:r>
                <a:rPr lang="en-US" altLang="ja-JP" dirty="0">
                  <a:solidFill>
                    <a:srgbClr val="3E3F41"/>
                  </a:solidFill>
                  <a:ea typeface="MS PGothic" panose="020B0600070205080204" pitchFamily="34" charset="-128"/>
                </a:rPr>
                <a:t>the </a:t>
              </a:r>
              <a:r>
                <a:rPr lang="en-US" altLang="ja-JP" dirty="0" err="1">
                  <a:solidFill>
                    <a:srgbClr val="3E3F41"/>
                  </a:solidFill>
                  <a:ea typeface="MS PGothic" panose="020B0600070205080204" pitchFamily="34" charset="-128"/>
                </a:rPr>
                <a:t>fibres</a:t>
              </a:r>
              <a:r>
                <a:rPr lang="en-US" altLang="ja-JP" dirty="0">
                  <a:solidFill>
                    <a:srgbClr val="3E3F41"/>
                  </a:solidFill>
                  <a:ea typeface="MS PGothic" panose="020B0600070205080204" pitchFamily="34" charset="-128"/>
                </a:rPr>
                <a:t>.</a:t>
              </a:r>
            </a:p>
          </p:txBody>
        </p:sp>
        <p:sp>
          <p:nvSpPr>
            <p:cNvPr id="47" name="Rectangle 8">
              <a:extLst>
                <a:ext uri="{FF2B5EF4-FFF2-40B4-BE49-F238E27FC236}">
                  <a16:creationId xmlns:a16="http://schemas.microsoft.com/office/drawing/2014/main" id="{3E28C95A-D047-F04C-A0B5-B1329B51C679}"/>
                </a:ext>
              </a:extLst>
            </p:cNvPr>
            <p:cNvSpPr>
              <a:spLocks noChangeArrowheads="1"/>
            </p:cNvSpPr>
            <p:nvPr/>
          </p:nvSpPr>
          <p:spPr bwMode="auto">
            <a:xfrm>
              <a:off x="664030" y="1960548"/>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sz="2500" b="1" dirty="0">
                  <a:solidFill>
                    <a:schemeClr val="bg1"/>
                  </a:solidFill>
                  <a:ea typeface="MS PGothic" panose="020B0600070205080204" pitchFamily="34" charset="-128"/>
                </a:rPr>
                <a:t>toiled</a:t>
              </a:r>
            </a:p>
          </p:txBody>
        </p:sp>
        <p:sp>
          <p:nvSpPr>
            <p:cNvPr id="48" name="Rectangle 8">
              <a:extLst>
                <a:ext uri="{FF2B5EF4-FFF2-40B4-BE49-F238E27FC236}">
                  <a16:creationId xmlns:a16="http://schemas.microsoft.com/office/drawing/2014/main" id="{88C5A270-EAD8-B347-8FAA-12B8A95AA67F}"/>
                </a:ext>
              </a:extLst>
            </p:cNvPr>
            <p:cNvSpPr>
              <a:spLocks noChangeArrowheads="1"/>
            </p:cNvSpPr>
            <p:nvPr/>
          </p:nvSpPr>
          <p:spPr bwMode="auto">
            <a:xfrm>
              <a:off x="4379321" y="1960548"/>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Work extremely hard</a:t>
              </a:r>
            </a:p>
          </p:txBody>
        </p:sp>
        <p:sp>
          <p:nvSpPr>
            <p:cNvPr id="49" name="Rectangle 8">
              <a:extLst>
                <a:ext uri="{FF2B5EF4-FFF2-40B4-BE49-F238E27FC236}">
                  <a16:creationId xmlns:a16="http://schemas.microsoft.com/office/drawing/2014/main" id="{12A793DE-F27A-1843-B63E-493B0C6E9FF3}"/>
                </a:ext>
              </a:extLst>
            </p:cNvPr>
            <p:cNvSpPr>
              <a:spLocks noChangeArrowheads="1"/>
            </p:cNvSpPr>
            <p:nvPr/>
          </p:nvSpPr>
          <p:spPr bwMode="auto">
            <a:xfrm>
              <a:off x="664030" y="2693740"/>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sz="2500" b="1" dirty="0">
                  <a:solidFill>
                    <a:schemeClr val="bg1"/>
                  </a:solidFill>
                  <a:ea typeface="MS PGothic" panose="020B0600070205080204" pitchFamily="34" charset="-128"/>
                </a:rPr>
                <a:t>wastrel</a:t>
              </a:r>
            </a:p>
          </p:txBody>
        </p:sp>
        <p:sp>
          <p:nvSpPr>
            <p:cNvPr id="50" name="Rectangle 8">
              <a:extLst>
                <a:ext uri="{FF2B5EF4-FFF2-40B4-BE49-F238E27FC236}">
                  <a16:creationId xmlns:a16="http://schemas.microsoft.com/office/drawing/2014/main" id="{F63AD6B7-1846-9441-AB99-C3C12128F9A3}"/>
                </a:ext>
              </a:extLst>
            </p:cNvPr>
            <p:cNvSpPr>
              <a:spLocks noChangeArrowheads="1"/>
            </p:cNvSpPr>
            <p:nvPr/>
          </p:nvSpPr>
          <p:spPr bwMode="auto">
            <a:xfrm>
              <a:off x="4379321" y="2693740"/>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Someone who wastes resources foolishly</a:t>
              </a:r>
            </a:p>
          </p:txBody>
        </p:sp>
        <p:sp>
          <p:nvSpPr>
            <p:cNvPr id="51" name="Rectangle 8">
              <a:extLst>
                <a:ext uri="{FF2B5EF4-FFF2-40B4-BE49-F238E27FC236}">
                  <a16:creationId xmlns:a16="http://schemas.microsoft.com/office/drawing/2014/main" id="{87B8CAE2-A7DB-9340-8812-691483525B09}"/>
                </a:ext>
              </a:extLst>
            </p:cNvPr>
            <p:cNvSpPr>
              <a:spLocks noChangeArrowheads="1"/>
            </p:cNvSpPr>
            <p:nvPr/>
          </p:nvSpPr>
          <p:spPr bwMode="auto">
            <a:xfrm>
              <a:off x="664030" y="3426932"/>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sz="2500" b="1" dirty="0">
                  <a:solidFill>
                    <a:schemeClr val="bg1"/>
                  </a:solidFill>
                  <a:ea typeface="MS PGothic" panose="020B0600070205080204" pitchFamily="34" charset="-128"/>
                </a:rPr>
                <a:t>scallywags</a:t>
              </a:r>
            </a:p>
          </p:txBody>
        </p:sp>
        <p:sp>
          <p:nvSpPr>
            <p:cNvPr id="52" name="Rectangle 8">
              <a:extLst>
                <a:ext uri="{FF2B5EF4-FFF2-40B4-BE49-F238E27FC236}">
                  <a16:creationId xmlns:a16="http://schemas.microsoft.com/office/drawing/2014/main" id="{0E75B2B0-A376-7A4C-982E-1A03CB89B507}"/>
                </a:ext>
              </a:extLst>
            </p:cNvPr>
            <p:cNvSpPr>
              <a:spLocks noChangeArrowheads="1"/>
            </p:cNvSpPr>
            <p:nvPr/>
          </p:nvSpPr>
          <p:spPr bwMode="auto">
            <a:xfrm>
              <a:off x="4379321" y="3426932"/>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People, usually children, who behave in a mischievous way</a:t>
              </a:r>
            </a:p>
          </p:txBody>
        </p:sp>
        <p:sp>
          <p:nvSpPr>
            <p:cNvPr id="53" name="Rectangle 8">
              <a:extLst>
                <a:ext uri="{FF2B5EF4-FFF2-40B4-BE49-F238E27FC236}">
                  <a16:creationId xmlns:a16="http://schemas.microsoft.com/office/drawing/2014/main" id="{8A0AE47F-D6DC-A541-9965-9F5516D66EAD}"/>
                </a:ext>
              </a:extLst>
            </p:cNvPr>
            <p:cNvSpPr>
              <a:spLocks noChangeArrowheads="1"/>
            </p:cNvSpPr>
            <p:nvPr/>
          </p:nvSpPr>
          <p:spPr bwMode="auto">
            <a:xfrm>
              <a:off x="664030" y="4160124"/>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sz="2500" b="1" dirty="0">
                  <a:solidFill>
                    <a:schemeClr val="bg1"/>
                  </a:solidFill>
                  <a:ea typeface="MS PGothic" panose="020B0600070205080204" pitchFamily="34" charset="-128"/>
                </a:rPr>
                <a:t>sorcerer</a:t>
              </a:r>
            </a:p>
          </p:txBody>
        </p:sp>
        <p:sp>
          <p:nvSpPr>
            <p:cNvPr id="54" name="Rectangle 8">
              <a:extLst>
                <a:ext uri="{FF2B5EF4-FFF2-40B4-BE49-F238E27FC236}">
                  <a16:creationId xmlns:a16="http://schemas.microsoft.com/office/drawing/2014/main" id="{F21C01F9-C71F-9348-A051-8CCCC9F0643E}"/>
                </a:ext>
              </a:extLst>
            </p:cNvPr>
            <p:cNvSpPr>
              <a:spLocks noChangeArrowheads="1"/>
            </p:cNvSpPr>
            <p:nvPr/>
          </p:nvSpPr>
          <p:spPr bwMode="auto">
            <a:xfrm>
              <a:off x="4379321" y="4160124"/>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A powerful magician</a:t>
              </a:r>
            </a:p>
          </p:txBody>
        </p:sp>
        <p:sp>
          <p:nvSpPr>
            <p:cNvPr id="55" name="Rectangle 8">
              <a:extLst>
                <a:ext uri="{FF2B5EF4-FFF2-40B4-BE49-F238E27FC236}">
                  <a16:creationId xmlns:a16="http://schemas.microsoft.com/office/drawing/2014/main" id="{DEA2ABCF-82A3-A64C-B790-BBF7F7703610}"/>
                </a:ext>
              </a:extLst>
            </p:cNvPr>
            <p:cNvSpPr>
              <a:spLocks noChangeArrowheads="1"/>
            </p:cNvSpPr>
            <p:nvPr/>
          </p:nvSpPr>
          <p:spPr bwMode="auto">
            <a:xfrm>
              <a:off x="664030" y="4893316"/>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lnSpc>
                  <a:spcPts val="2600"/>
                </a:lnSpc>
              </a:pPr>
              <a:r>
                <a:rPr lang="en-US" altLang="ja-JP" sz="2400" b="1" dirty="0">
                  <a:solidFill>
                    <a:schemeClr val="bg1"/>
                  </a:solidFill>
                  <a:ea typeface="MS PGothic" panose="020B0600070205080204" pitchFamily="34" charset="-128"/>
                </a:rPr>
                <a:t>underground chamber</a:t>
              </a:r>
            </a:p>
          </p:txBody>
        </p:sp>
        <p:sp>
          <p:nvSpPr>
            <p:cNvPr id="56" name="Rectangle 8">
              <a:extLst>
                <a:ext uri="{FF2B5EF4-FFF2-40B4-BE49-F238E27FC236}">
                  <a16:creationId xmlns:a16="http://schemas.microsoft.com/office/drawing/2014/main" id="{EFC1D8B1-A52D-1448-B01F-D1BBBF445DFF}"/>
                </a:ext>
              </a:extLst>
            </p:cNvPr>
            <p:cNvSpPr>
              <a:spLocks noChangeArrowheads="1"/>
            </p:cNvSpPr>
            <p:nvPr/>
          </p:nvSpPr>
          <p:spPr bwMode="auto">
            <a:xfrm>
              <a:off x="4379321" y="4893316"/>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An enclosed space beneath the earth</a:t>
              </a:r>
            </a:p>
          </p:txBody>
        </p:sp>
        <p:sp>
          <p:nvSpPr>
            <p:cNvPr id="57" name="Rectangle 8">
              <a:extLst>
                <a:ext uri="{FF2B5EF4-FFF2-40B4-BE49-F238E27FC236}">
                  <a16:creationId xmlns:a16="http://schemas.microsoft.com/office/drawing/2014/main" id="{ACC0BC33-71DB-2046-AE70-8A84A5ABD27F}"/>
                </a:ext>
              </a:extLst>
            </p:cNvPr>
            <p:cNvSpPr>
              <a:spLocks noChangeArrowheads="1"/>
            </p:cNvSpPr>
            <p:nvPr/>
          </p:nvSpPr>
          <p:spPr bwMode="auto">
            <a:xfrm>
              <a:off x="664030" y="5626507"/>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sz="2500" b="1" dirty="0">
                  <a:solidFill>
                    <a:schemeClr val="bg1"/>
                  </a:solidFill>
                  <a:ea typeface="MS PGothic" panose="020B0600070205080204" pitchFamily="34" charset="-128"/>
                </a:rPr>
                <a:t>summoning</a:t>
              </a:r>
            </a:p>
          </p:txBody>
        </p:sp>
        <p:sp>
          <p:nvSpPr>
            <p:cNvPr id="58" name="Rectangle 8">
              <a:extLst>
                <a:ext uri="{FF2B5EF4-FFF2-40B4-BE49-F238E27FC236}">
                  <a16:creationId xmlns:a16="http://schemas.microsoft.com/office/drawing/2014/main" id="{14C54C15-53C0-6144-A956-187EA1DF58CE}"/>
                </a:ext>
              </a:extLst>
            </p:cNvPr>
            <p:cNvSpPr>
              <a:spLocks noChangeArrowheads="1"/>
            </p:cNvSpPr>
            <p:nvPr/>
          </p:nvSpPr>
          <p:spPr bwMode="auto">
            <a:xfrm>
              <a:off x="4379321" y="5626507"/>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Gathering up</a:t>
              </a:r>
            </a:p>
          </p:txBody>
        </p:sp>
        <p:sp>
          <p:nvSpPr>
            <p:cNvPr id="3" name="Rectangle 8">
              <a:extLst>
                <a:ext uri="{FF2B5EF4-FFF2-40B4-BE49-F238E27FC236}">
                  <a16:creationId xmlns:a16="http://schemas.microsoft.com/office/drawing/2014/main" id="{4D453ED9-7002-32C5-2D07-53863796E92E}"/>
                </a:ext>
              </a:extLst>
            </p:cNvPr>
            <p:cNvSpPr>
              <a:spLocks noChangeArrowheads="1"/>
            </p:cNvSpPr>
            <p:nvPr/>
          </p:nvSpPr>
          <p:spPr bwMode="auto">
            <a:xfrm>
              <a:off x="664030" y="1227356"/>
              <a:ext cx="3713374" cy="646331"/>
            </a:xfrm>
            <a:prstGeom prst="rect">
              <a:avLst/>
            </a:prstGeom>
            <a:solidFill>
              <a:srgbClr val="0070C0"/>
            </a:solidFill>
            <a:ln w="28575">
              <a:solidFill>
                <a:srgbClr val="0070C0"/>
              </a:solidFill>
            </a:ln>
            <a:effectLst/>
          </p:spPr>
          <p:txBody>
            <a:bodyPr wrap="square"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sz="2500" b="1" dirty="0">
                  <a:solidFill>
                    <a:schemeClr val="bg1"/>
                  </a:solidFill>
                  <a:ea typeface="MS PGothic" panose="020B0600070205080204" pitchFamily="34" charset="-128"/>
                </a:rPr>
                <a:t>wolf from the door</a:t>
              </a:r>
            </a:p>
          </p:txBody>
        </p:sp>
        <p:sp>
          <p:nvSpPr>
            <p:cNvPr id="9" name="Rectangle 8">
              <a:extLst>
                <a:ext uri="{FF2B5EF4-FFF2-40B4-BE49-F238E27FC236}">
                  <a16:creationId xmlns:a16="http://schemas.microsoft.com/office/drawing/2014/main" id="{63FD087F-89E1-73AD-1679-7A309EEC4CEC}"/>
                </a:ext>
              </a:extLst>
            </p:cNvPr>
            <p:cNvSpPr>
              <a:spLocks noChangeArrowheads="1"/>
            </p:cNvSpPr>
            <p:nvPr/>
          </p:nvSpPr>
          <p:spPr bwMode="auto">
            <a:xfrm>
              <a:off x="4379321" y="1227356"/>
              <a:ext cx="6472372" cy="646331"/>
            </a:xfrm>
            <a:prstGeom prst="rect">
              <a:avLst/>
            </a:prstGeom>
            <a:noFill/>
            <a:ln w="28575">
              <a:solidFill>
                <a:srgbClr val="0070C0"/>
              </a:solid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136525"/>
              <a:r>
                <a:rPr lang="en-US" altLang="ja-JP" dirty="0">
                  <a:solidFill>
                    <a:srgbClr val="3E3F41"/>
                  </a:solidFill>
                  <a:ea typeface="MS PGothic" panose="020B0600070205080204" pitchFamily="34" charset="-128"/>
                </a:rPr>
                <a:t>Keeping starvation away, or just about managing to have enough money.</a:t>
              </a:r>
            </a:p>
          </p:txBody>
        </p:sp>
      </p:grpSp>
    </p:spTree>
    <p:extLst>
      <p:ext uri="{BB962C8B-B14F-4D97-AF65-F5344CB8AC3E}">
        <p14:creationId xmlns:p14="http://schemas.microsoft.com/office/powerpoint/2010/main" val="2792865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dirty="0">
                <a:solidFill>
                  <a:prstClr val="white"/>
                </a:solidFill>
                <a:latin typeface="Comic Sans MS" panose="030F0902030302020204" pitchFamily="66" charset="0"/>
              </a:rPr>
              <a:t>Phase 1b</a:t>
            </a:r>
          </a:p>
          <a:p>
            <a:pPr lvl="0" indent="138113">
              <a:spcBef>
                <a:spcPts val="500"/>
              </a:spcBef>
              <a:tabLst>
                <a:tab pos="171450" algn="l"/>
              </a:tabLst>
            </a:pPr>
            <a:r>
              <a:rPr lang="en-GB" altLang="en-US"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a:t>
            </a:r>
            <a:r>
              <a:rPr lang="en-GB" altLang="en-US" dirty="0">
                <a:solidFill>
                  <a:prstClr val="white"/>
                </a:solidFill>
                <a:latin typeface="Comic Sans MS" panose="030F0902030302020204" pitchFamily="66" charset="0"/>
              </a:rPr>
              <a:t>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208110"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‘How did the writer</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do that?’.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have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a writing journal.</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19071711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5076747" y="2657966"/>
            <a:ext cx="5710858"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Read the extract from Aladdin and the Magic Lamp (which is on the following slide after the Tell-me grid). Discuss with a partner what you think about this version of the famous story. Think about other versions – book or film – that you may know and discuss what you like better, or what you missed from the other version.</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16817942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3381587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1438455" y="1755291"/>
            <a:ext cx="9315089" cy="416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0"/>
              </a:spcBef>
              <a:spcAft>
                <a:spcPts val="1500"/>
              </a:spcAft>
              <a:buNone/>
            </a:pPr>
            <a:r>
              <a:rPr lang="en-GB" altLang="ja-JP" sz="2000" dirty="0">
                <a:solidFill>
                  <a:srgbClr val="3E3F41"/>
                </a:solidFill>
                <a:ea typeface="MS PGothic" panose="020B0600070205080204" pitchFamily="34" charset="-128"/>
              </a:rPr>
              <a:t>Long ago in China, there lived a mother and her son. The mother was a hardworking and busy cotton-spinner who made just enough money to keep the wolf from the door. Her son, Aladdin, was … well, in the words of his own mother, he was a lazy-good-for-nothing-wastrel. Whilst his mother toiled every day spinning cotton to be sold in the bazaar, Aladdin spent his days idling his time away with a group of other scallywags, causing mischief and tormenting the passers-by. He refused to get a job and he caused his poor mother great anxiety</a:t>
            </a:r>
          </a:p>
          <a:p>
            <a:pPr indent="0">
              <a:spcBef>
                <a:spcPts val="0"/>
              </a:spcBef>
              <a:spcAft>
                <a:spcPts val="1500"/>
              </a:spcAft>
              <a:buNone/>
            </a:pPr>
            <a:r>
              <a:rPr lang="en-GB" altLang="ja-JP" sz="2000" dirty="0">
                <a:solidFill>
                  <a:srgbClr val="3E3F41"/>
                </a:solidFill>
                <a:ea typeface="MS PGothic" panose="020B0600070205080204" pitchFamily="34" charset="-128"/>
              </a:rPr>
              <a:t>Now it just so happened that one day, when Aladdin had been wasting time in the marketplace as usual, he noticed a mysterious stranger sitting alone at a table, sipping green tea. When this stranger heard Aladdin’s name, his curiosity was immediately aroused.</a:t>
            </a:r>
          </a:p>
        </p:txBody>
      </p:sp>
      <p:sp>
        <p:nvSpPr>
          <p:cNvPr id="5" name="Subtitle 2">
            <a:extLst>
              <a:ext uri="{FF2B5EF4-FFF2-40B4-BE49-F238E27FC236}">
                <a16:creationId xmlns:a16="http://schemas.microsoft.com/office/drawing/2014/main" id="{85958020-D6E9-1E4E-9D82-85AD80EFDD4E}"/>
              </a:ext>
            </a:extLst>
          </p:cNvPr>
          <p:cNvSpPr txBox="1">
            <a:spLocks/>
          </p:cNvSpPr>
          <p:nvPr/>
        </p:nvSpPr>
        <p:spPr>
          <a:xfrm>
            <a:off x="0" y="83191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Aladdin and the Magic Lamp</a:t>
            </a:r>
          </a:p>
        </p:txBody>
      </p:sp>
      <p:pic>
        <p:nvPicPr>
          <p:cNvPr id="6" name="Picture 5" descr="A picture containing icon&#10;&#10;Description automatically generated">
            <a:extLst>
              <a:ext uri="{FF2B5EF4-FFF2-40B4-BE49-F238E27FC236}">
                <a16:creationId xmlns:a16="http://schemas.microsoft.com/office/drawing/2014/main" id="{043422A6-AFF7-674E-8BD0-5CB9094B92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76232" y="389710"/>
            <a:ext cx="2632063" cy="1741120"/>
          </a:xfrm>
          <a:prstGeom prst="rect">
            <a:avLst/>
          </a:prstGeom>
        </p:spPr>
      </p:pic>
    </p:spTree>
    <p:extLst>
      <p:ext uri="{BB962C8B-B14F-4D97-AF65-F5344CB8AC3E}">
        <p14:creationId xmlns:p14="http://schemas.microsoft.com/office/powerpoint/2010/main" val="17620355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1665081" y="2397475"/>
            <a:ext cx="9108937" cy="2562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2000" dirty="0">
                <a:solidFill>
                  <a:srgbClr val="3E3F41"/>
                </a:solidFill>
                <a:ea typeface="MS PGothic" panose="020B0600070205080204" pitchFamily="34" charset="-128"/>
              </a:rPr>
              <a:t>“Boy!” he called, “What did they call you?”</a:t>
            </a:r>
          </a:p>
          <a:p>
            <a:pPr indent="0">
              <a:spcBef>
                <a:spcPts val="1000"/>
              </a:spcBef>
              <a:buNone/>
            </a:pPr>
            <a:r>
              <a:rPr lang="en-GB" altLang="ja-JP" sz="2000" dirty="0">
                <a:solidFill>
                  <a:srgbClr val="3E3F41"/>
                </a:solidFill>
                <a:ea typeface="MS PGothic" panose="020B0600070205080204" pitchFamily="34" charset="-128"/>
              </a:rPr>
              <a:t>“I am Aladdin,” said Aladdin.</a:t>
            </a:r>
          </a:p>
          <a:p>
            <a:pPr indent="0">
              <a:spcBef>
                <a:spcPts val="1000"/>
              </a:spcBef>
              <a:buNone/>
            </a:pPr>
            <a:r>
              <a:rPr lang="en-GB" altLang="ja-JP" sz="2000" dirty="0">
                <a:solidFill>
                  <a:srgbClr val="3E3F41"/>
                </a:solidFill>
                <a:ea typeface="MS PGothic" panose="020B0600070205080204" pitchFamily="34" charset="-128"/>
              </a:rPr>
              <a:t>“Then you are the one I have been searching for,” said the stranger. “I am your long-lost uncle come to rescue you from a life of poverty. Come with me and you will have riches beyond your wildest dreams.”</a:t>
            </a:r>
          </a:p>
          <a:p>
            <a:pPr indent="0">
              <a:spcBef>
                <a:spcPts val="1000"/>
              </a:spcBef>
              <a:buNone/>
            </a:pPr>
            <a:r>
              <a:rPr lang="en-GB" altLang="ja-JP" sz="2000" dirty="0">
                <a:solidFill>
                  <a:srgbClr val="3E3F41"/>
                </a:solidFill>
                <a:ea typeface="MS PGothic" panose="020B0600070205080204" pitchFamily="34" charset="-128"/>
              </a:rPr>
              <a:t>Against his better judgement, Aladdin agreed to go with the stranger…</a:t>
            </a:r>
          </a:p>
        </p:txBody>
      </p:sp>
      <p:sp>
        <p:nvSpPr>
          <p:cNvPr id="5" name="Subtitle 2">
            <a:extLst>
              <a:ext uri="{FF2B5EF4-FFF2-40B4-BE49-F238E27FC236}">
                <a16:creationId xmlns:a16="http://schemas.microsoft.com/office/drawing/2014/main" id="{D0AA5CA3-991E-2B4C-B9FA-21ADDDE90CB8}"/>
              </a:ext>
            </a:extLst>
          </p:cNvPr>
          <p:cNvSpPr txBox="1">
            <a:spLocks/>
          </p:cNvSpPr>
          <p:nvPr/>
        </p:nvSpPr>
        <p:spPr>
          <a:xfrm>
            <a:off x="0" y="83191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Aladdin and the Magic Lamp</a:t>
            </a:r>
          </a:p>
        </p:txBody>
      </p:sp>
      <p:pic>
        <p:nvPicPr>
          <p:cNvPr id="6" name="Picture 5" descr="A picture containing icon&#10;&#10;Description automatically generated">
            <a:extLst>
              <a:ext uri="{FF2B5EF4-FFF2-40B4-BE49-F238E27FC236}">
                <a16:creationId xmlns:a16="http://schemas.microsoft.com/office/drawing/2014/main" id="{E74B8908-4087-E341-A3E1-855F0F5103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76232" y="389710"/>
            <a:ext cx="2632063" cy="1741120"/>
          </a:xfrm>
          <a:prstGeom prst="rect">
            <a:avLst/>
          </a:prstGeom>
        </p:spPr>
      </p:pic>
    </p:spTree>
    <p:extLst>
      <p:ext uri="{BB962C8B-B14F-4D97-AF65-F5344CB8AC3E}">
        <p14:creationId xmlns:p14="http://schemas.microsoft.com/office/powerpoint/2010/main" val="40394179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grpSp>
        <p:nvGrpSpPr>
          <p:cNvPr id="5" name="Group 4">
            <a:extLst>
              <a:ext uri="{FF2B5EF4-FFF2-40B4-BE49-F238E27FC236}">
                <a16:creationId xmlns:a16="http://schemas.microsoft.com/office/drawing/2014/main" id="{96764174-9457-3741-BD40-2C3156A982C0}"/>
              </a:ext>
            </a:extLst>
          </p:cNvPr>
          <p:cNvGrpSpPr/>
          <p:nvPr/>
        </p:nvGrpSpPr>
        <p:grpSpPr>
          <a:xfrm>
            <a:off x="664258" y="641889"/>
            <a:ext cx="2091857" cy="1623000"/>
            <a:chOff x="610848" y="558417"/>
            <a:chExt cx="2609367" cy="2024518"/>
          </a:xfrm>
        </p:grpSpPr>
        <p:sp>
          <p:nvSpPr>
            <p:cNvPr id="6" name="TextBox 5">
              <a:extLst>
                <a:ext uri="{FF2B5EF4-FFF2-40B4-BE49-F238E27FC236}">
                  <a16:creationId xmlns:a16="http://schemas.microsoft.com/office/drawing/2014/main" id="{91B389A0-3592-3940-9C3C-4582355384A1}"/>
                </a:ext>
              </a:extLst>
            </p:cNvPr>
            <p:cNvSpPr txBox="1"/>
            <p:nvPr/>
          </p:nvSpPr>
          <p:spPr>
            <a:xfrm>
              <a:off x="634716" y="1047320"/>
              <a:ext cx="1184818" cy="1535615"/>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1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in the story.</a:t>
              </a:r>
            </a:p>
          </p:txBody>
        </p:sp>
        <p:pic>
          <p:nvPicPr>
            <p:cNvPr id="7" name="Picture 6" descr="Logo&#10;&#10;Description automatically generated">
              <a:extLst>
                <a:ext uri="{FF2B5EF4-FFF2-40B4-BE49-F238E27FC236}">
                  <a16:creationId xmlns:a16="http://schemas.microsoft.com/office/drawing/2014/main" id="{BE7809C8-0698-BB4E-B594-2290B9091FF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34593" y="1022425"/>
              <a:ext cx="1053889" cy="1349210"/>
            </a:xfrm>
            <a:prstGeom prst="rect">
              <a:avLst/>
            </a:prstGeom>
          </p:spPr>
        </p:pic>
        <p:sp>
          <p:nvSpPr>
            <p:cNvPr id="8" name="Rectangle 7">
              <a:extLst>
                <a:ext uri="{FF2B5EF4-FFF2-40B4-BE49-F238E27FC236}">
                  <a16:creationId xmlns:a16="http://schemas.microsoft.com/office/drawing/2014/main" id="{D9723377-0FF5-0248-9127-B8E72EC5EAF3}"/>
                </a:ext>
              </a:extLst>
            </p:cNvPr>
            <p:cNvSpPr/>
            <p:nvPr/>
          </p:nvSpPr>
          <p:spPr>
            <a:xfrm>
              <a:off x="610848" y="558417"/>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9" name="Rectangle 8">
              <a:extLst>
                <a:ext uri="{FF2B5EF4-FFF2-40B4-BE49-F238E27FC236}">
                  <a16:creationId xmlns:a16="http://schemas.microsoft.com/office/drawing/2014/main" id="{7BB3D749-A76A-F848-B2DD-2ECC143F68A6}"/>
                </a:ext>
              </a:extLst>
            </p:cNvPr>
            <p:cNvSpPr/>
            <p:nvPr/>
          </p:nvSpPr>
          <p:spPr>
            <a:xfrm>
              <a:off x="610848" y="558418"/>
              <a:ext cx="2609367" cy="1931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grpSp>
      <p:sp>
        <p:nvSpPr>
          <p:cNvPr id="10" name="Text Box 5">
            <a:extLst>
              <a:ext uri="{FF2B5EF4-FFF2-40B4-BE49-F238E27FC236}">
                <a16:creationId xmlns:a16="http://schemas.microsoft.com/office/drawing/2014/main" id="{12761A11-16E9-9645-8595-EC9EB3E850EF}"/>
              </a:ext>
            </a:extLst>
          </p:cNvPr>
          <p:cNvSpPr txBox="1">
            <a:spLocks noChangeArrowheads="1"/>
          </p:cNvSpPr>
          <p:nvPr/>
        </p:nvSpPr>
        <p:spPr bwMode="auto">
          <a:xfrm>
            <a:off x="3323273" y="965499"/>
            <a:ext cx="8992189" cy="955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200" dirty="0">
                <a:solidFill>
                  <a:srgbClr val="3E3F41"/>
                </a:solidFill>
                <a:latin typeface="Comic Sans MS" panose="030F0902030302020204" pitchFamily="66" charset="0"/>
              </a:rPr>
              <a:t>What do you think will happen next? </a:t>
            </a:r>
          </a:p>
          <a:p>
            <a:pPr>
              <a:spcBef>
                <a:spcPts val="1000"/>
              </a:spcBef>
            </a:pPr>
            <a:r>
              <a:rPr lang="en-GB" altLang="en-US" sz="2200" dirty="0">
                <a:solidFill>
                  <a:srgbClr val="3E3F41"/>
                </a:solidFill>
                <a:latin typeface="Comic Sans MS" panose="030F0902030302020204" pitchFamily="66" charset="0"/>
              </a:rPr>
              <a:t>Discuss possibilities with a partner.</a:t>
            </a:r>
          </a:p>
        </p:txBody>
      </p:sp>
      <p:sp>
        <p:nvSpPr>
          <p:cNvPr id="13" name="Text Box 6">
            <a:extLst>
              <a:ext uri="{FF2B5EF4-FFF2-40B4-BE49-F238E27FC236}">
                <a16:creationId xmlns:a16="http://schemas.microsoft.com/office/drawing/2014/main" id="{677ABE84-4827-B246-96B6-74547FFD79B9}"/>
              </a:ext>
            </a:extLst>
          </p:cNvPr>
          <p:cNvSpPr txBox="1">
            <a:spLocks noChangeArrowheads="1"/>
          </p:cNvSpPr>
          <p:nvPr/>
        </p:nvSpPr>
        <p:spPr bwMode="auto">
          <a:xfrm>
            <a:off x="3323273" y="2504246"/>
            <a:ext cx="7892595" cy="3388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200" b="1" dirty="0">
                <a:solidFill>
                  <a:srgbClr val="3E3F41"/>
                </a:solidFill>
                <a:latin typeface="Comic Sans MS" panose="030F0902030302020204" pitchFamily="66" charset="0"/>
              </a:rPr>
              <a:t>Consider:</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Is this really Aladdin’s uncle?</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If so, why is he a stranger to Aladdin?</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Why is Aladdin the boy he has been searching for?</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How can he promise Aladdin riches?</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Should Aladdin go with him?</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What will happen next?</a:t>
            </a:r>
          </a:p>
        </p:txBody>
      </p:sp>
    </p:spTree>
    <p:extLst>
      <p:ext uri="{BB962C8B-B14F-4D97-AF65-F5344CB8AC3E}">
        <p14:creationId xmlns:p14="http://schemas.microsoft.com/office/powerpoint/2010/main" val="40461755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DFE9E1FB-8F24-654F-B19D-B889A1E2A8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75522" y="5035004"/>
            <a:ext cx="1951855" cy="1291160"/>
          </a:xfrm>
          <a:prstGeom prst="rect">
            <a:avLst/>
          </a:prstGeom>
        </p:spPr>
      </p:pic>
      <p:sp>
        <p:nvSpPr>
          <p:cNvPr id="21" name="Rectangle 9">
            <a:extLst>
              <a:ext uri="{FF2B5EF4-FFF2-40B4-BE49-F238E27FC236}">
                <a16:creationId xmlns:a16="http://schemas.microsoft.com/office/drawing/2014/main" id="{7A07DDFF-B8BF-3140-BE5D-0B95026A7D31}"/>
              </a:ext>
            </a:extLst>
          </p:cNvPr>
          <p:cNvSpPr>
            <a:spLocks noChangeArrowheads="1"/>
          </p:cNvSpPr>
          <p:nvPr/>
        </p:nvSpPr>
        <p:spPr bwMode="auto">
          <a:xfrm>
            <a:off x="5062537" y="1860979"/>
            <a:ext cx="1610825" cy="307732"/>
          </a:xfrm>
          <a:prstGeom prst="rect">
            <a:avLst/>
          </a:prstGeom>
          <a:solidFill>
            <a:srgbClr val="39AB47"/>
          </a:solidFill>
          <a:ln>
            <a:noFill/>
          </a:ln>
          <a:effectLst/>
        </p:spPr>
        <p:txBody>
          <a:bodyPr wrap="none" anchor="ctr"/>
          <a:lstStyle/>
          <a:p>
            <a:endParaRPr lang="en-US"/>
          </a:p>
        </p:txBody>
      </p:sp>
      <p:sp>
        <p:nvSpPr>
          <p:cNvPr id="22" name="Rectangle 9">
            <a:extLst>
              <a:ext uri="{FF2B5EF4-FFF2-40B4-BE49-F238E27FC236}">
                <a16:creationId xmlns:a16="http://schemas.microsoft.com/office/drawing/2014/main" id="{2A62D9E5-F86B-294D-B622-631E4F514D16}"/>
              </a:ext>
            </a:extLst>
          </p:cNvPr>
          <p:cNvSpPr>
            <a:spLocks noChangeArrowheads="1"/>
          </p:cNvSpPr>
          <p:nvPr/>
        </p:nvSpPr>
        <p:spPr bwMode="auto">
          <a:xfrm>
            <a:off x="1611557" y="2537987"/>
            <a:ext cx="4793639" cy="307732"/>
          </a:xfrm>
          <a:prstGeom prst="rect">
            <a:avLst/>
          </a:prstGeom>
          <a:solidFill>
            <a:srgbClr val="39AB47"/>
          </a:solidFill>
          <a:ln>
            <a:noFill/>
          </a:ln>
          <a:effectLst/>
        </p:spPr>
        <p:txBody>
          <a:bodyPr wrap="none" anchor="ctr"/>
          <a:lstStyle/>
          <a:p>
            <a:endParaRPr lang="en-US"/>
          </a:p>
        </p:txBody>
      </p:sp>
      <p:sp>
        <p:nvSpPr>
          <p:cNvPr id="23" name="Rectangle 9">
            <a:extLst>
              <a:ext uri="{FF2B5EF4-FFF2-40B4-BE49-F238E27FC236}">
                <a16:creationId xmlns:a16="http://schemas.microsoft.com/office/drawing/2014/main" id="{BF123702-FE9F-934B-A6DC-6E385C24A385}"/>
              </a:ext>
            </a:extLst>
          </p:cNvPr>
          <p:cNvSpPr>
            <a:spLocks noChangeArrowheads="1"/>
          </p:cNvSpPr>
          <p:nvPr/>
        </p:nvSpPr>
        <p:spPr bwMode="auto">
          <a:xfrm>
            <a:off x="1611556" y="3113883"/>
            <a:ext cx="3549529" cy="307732"/>
          </a:xfrm>
          <a:prstGeom prst="rect">
            <a:avLst/>
          </a:prstGeom>
          <a:solidFill>
            <a:srgbClr val="39AB47"/>
          </a:solidFill>
          <a:ln>
            <a:noFill/>
          </a:ln>
          <a:effectLst/>
        </p:spPr>
        <p:txBody>
          <a:bodyPr wrap="none" anchor="ctr"/>
          <a:lstStyle/>
          <a:p>
            <a:endParaRPr lang="en-US"/>
          </a:p>
        </p:txBody>
      </p:sp>
      <p:sp>
        <p:nvSpPr>
          <p:cNvPr id="24" name="Rectangle 9">
            <a:extLst>
              <a:ext uri="{FF2B5EF4-FFF2-40B4-BE49-F238E27FC236}">
                <a16:creationId xmlns:a16="http://schemas.microsoft.com/office/drawing/2014/main" id="{7439C312-5EE1-1E47-B272-FCEB0AAA5E1D}"/>
              </a:ext>
            </a:extLst>
          </p:cNvPr>
          <p:cNvSpPr>
            <a:spLocks noChangeArrowheads="1"/>
          </p:cNvSpPr>
          <p:nvPr/>
        </p:nvSpPr>
        <p:spPr bwMode="auto">
          <a:xfrm>
            <a:off x="1624744" y="4727272"/>
            <a:ext cx="3386871" cy="307732"/>
          </a:xfrm>
          <a:prstGeom prst="rect">
            <a:avLst/>
          </a:prstGeom>
          <a:solidFill>
            <a:srgbClr val="39AB47"/>
          </a:solidFill>
          <a:ln>
            <a:noFill/>
          </a:ln>
          <a:effectLst/>
        </p:spPr>
        <p:txBody>
          <a:bodyPr wrap="none" anchor="ctr"/>
          <a:lstStyle/>
          <a:p>
            <a:endParaRPr lang="en-US"/>
          </a:p>
        </p:txBody>
      </p:sp>
      <p:sp>
        <p:nvSpPr>
          <p:cNvPr id="25" name="Rectangle 9">
            <a:extLst>
              <a:ext uri="{FF2B5EF4-FFF2-40B4-BE49-F238E27FC236}">
                <a16:creationId xmlns:a16="http://schemas.microsoft.com/office/drawing/2014/main" id="{B3E55034-643F-3E4C-83EE-9947F0492A19}"/>
              </a:ext>
            </a:extLst>
          </p:cNvPr>
          <p:cNvSpPr>
            <a:spLocks noChangeArrowheads="1"/>
          </p:cNvSpPr>
          <p:nvPr/>
        </p:nvSpPr>
        <p:spPr bwMode="auto">
          <a:xfrm>
            <a:off x="5036161" y="4727272"/>
            <a:ext cx="1201982" cy="307732"/>
          </a:xfrm>
          <a:prstGeom prst="rect">
            <a:avLst/>
          </a:prstGeom>
          <a:solidFill>
            <a:srgbClr val="39AB47"/>
          </a:solidFill>
          <a:ln>
            <a:noFill/>
          </a:ln>
          <a:effectLst/>
        </p:spPr>
        <p:txBody>
          <a:bodyPr wrap="none" anchor="ctr"/>
          <a:lstStyle/>
          <a:p>
            <a:endParaRPr lang="en-US"/>
          </a:p>
        </p:txBody>
      </p:sp>
      <p:sp>
        <p:nvSpPr>
          <p:cNvPr id="26" name="Rectangle 9">
            <a:extLst>
              <a:ext uri="{FF2B5EF4-FFF2-40B4-BE49-F238E27FC236}">
                <a16:creationId xmlns:a16="http://schemas.microsoft.com/office/drawing/2014/main" id="{4E630FFB-1CD0-E74E-845B-A9DD3B967278}"/>
              </a:ext>
            </a:extLst>
          </p:cNvPr>
          <p:cNvSpPr>
            <a:spLocks noChangeArrowheads="1"/>
          </p:cNvSpPr>
          <p:nvPr/>
        </p:nvSpPr>
        <p:spPr bwMode="auto">
          <a:xfrm>
            <a:off x="1611556" y="5692552"/>
            <a:ext cx="3646244" cy="307732"/>
          </a:xfrm>
          <a:prstGeom prst="rect">
            <a:avLst/>
          </a:prstGeom>
          <a:solidFill>
            <a:srgbClr val="39AB47"/>
          </a:solidFill>
          <a:ln>
            <a:noFill/>
          </a:ln>
          <a:effectLst/>
        </p:spPr>
        <p:txBody>
          <a:bodyPr wrap="none" anchor="ctr"/>
          <a:lstStyle/>
          <a:p>
            <a:endParaRPr lang="en-US"/>
          </a:p>
        </p:txBody>
      </p:sp>
      <p:sp>
        <p:nvSpPr>
          <p:cNvPr id="27" name="Rectangle 9">
            <a:extLst>
              <a:ext uri="{FF2B5EF4-FFF2-40B4-BE49-F238E27FC236}">
                <a16:creationId xmlns:a16="http://schemas.microsoft.com/office/drawing/2014/main" id="{F5EF8B8C-A2A9-B647-B9D4-797A7E441AE3}"/>
              </a:ext>
            </a:extLst>
          </p:cNvPr>
          <p:cNvSpPr>
            <a:spLocks noChangeArrowheads="1"/>
          </p:cNvSpPr>
          <p:nvPr/>
        </p:nvSpPr>
        <p:spPr bwMode="auto">
          <a:xfrm>
            <a:off x="5295533" y="5692552"/>
            <a:ext cx="942610" cy="307732"/>
          </a:xfrm>
          <a:prstGeom prst="rect">
            <a:avLst/>
          </a:prstGeom>
          <a:solidFill>
            <a:srgbClr val="39AB47"/>
          </a:solidFill>
          <a:ln>
            <a:noFill/>
          </a:ln>
          <a:effectLst/>
        </p:spPr>
        <p:txBody>
          <a:bodyPr wrap="none" anchor="ctr"/>
          <a:lstStyle/>
          <a:p>
            <a:endParaRPr lang="en-US"/>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Text Box 6">
            <a:extLst>
              <a:ext uri="{FF2B5EF4-FFF2-40B4-BE49-F238E27FC236}">
                <a16:creationId xmlns:a16="http://schemas.microsoft.com/office/drawing/2014/main" id="{118C808B-241C-B844-8F08-0CC5722CD91D}"/>
              </a:ext>
            </a:extLst>
          </p:cNvPr>
          <p:cNvSpPr txBox="1">
            <a:spLocks noChangeArrowheads="1"/>
          </p:cNvSpPr>
          <p:nvPr/>
        </p:nvSpPr>
        <p:spPr bwMode="auto">
          <a:xfrm>
            <a:off x="749300" y="625642"/>
            <a:ext cx="1075593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dirty="0">
                <a:solidFill>
                  <a:srgbClr val="3E3F41"/>
                </a:solidFill>
                <a:latin typeface="Comic Sans MS" panose="030F0902030302020204" pitchFamily="66" charset="0"/>
              </a:rPr>
              <a:t>Aladdin went with the stranger and found himself trapped in an underground chamber. He rubbed the lamp and a genie appeared. What does this dialogue tell you about Aladdin and the Genie?</a:t>
            </a:r>
          </a:p>
          <a:p>
            <a:pPr>
              <a:spcBef>
                <a:spcPts val="700"/>
              </a:spcBef>
            </a:pPr>
            <a:r>
              <a:rPr lang="en-GB" altLang="en-US" dirty="0">
                <a:solidFill>
                  <a:srgbClr val="3E3F41"/>
                </a:solidFill>
                <a:latin typeface="Comic Sans MS" panose="030F0902030302020204" pitchFamily="66" charset="0"/>
              </a:rPr>
              <a:t>Discuss the highlighted words with a partner.</a:t>
            </a:r>
          </a:p>
        </p:txBody>
      </p:sp>
      <p:sp>
        <p:nvSpPr>
          <p:cNvPr id="12" name="Text Box 8">
            <a:extLst>
              <a:ext uri="{FF2B5EF4-FFF2-40B4-BE49-F238E27FC236}">
                <a16:creationId xmlns:a16="http://schemas.microsoft.com/office/drawing/2014/main" id="{1B2066AA-E24C-3A48-B6DD-95C83A730703}"/>
              </a:ext>
            </a:extLst>
          </p:cNvPr>
          <p:cNvSpPr txBox="1">
            <a:spLocks noChangeArrowheads="1"/>
          </p:cNvSpPr>
          <p:nvPr/>
        </p:nvSpPr>
        <p:spPr bwMode="auto">
          <a:xfrm>
            <a:off x="1551410" y="1819132"/>
            <a:ext cx="9340368"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5876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900" dirty="0">
                <a:solidFill>
                  <a:srgbClr val="3E3F41"/>
                </a:solidFill>
              </a:rPr>
              <a:t>“What is your desire?” came a </a:t>
            </a:r>
            <a:r>
              <a:rPr lang="en-GB" altLang="en-US" sz="1900" dirty="0">
                <a:solidFill>
                  <a:schemeClr val="bg1"/>
                </a:solidFill>
              </a:rPr>
              <a:t>booming voice </a:t>
            </a:r>
            <a:r>
              <a:rPr lang="en-GB" altLang="en-US" sz="1900" dirty="0">
                <a:solidFill>
                  <a:srgbClr val="3E3F41"/>
                </a:solidFill>
              </a:rPr>
              <a:t>from the mist, as the genie became clearer and clearer before Aladdin’s eyes.</a:t>
            </a:r>
          </a:p>
          <a:p>
            <a:pPr indent="0">
              <a:spcBef>
                <a:spcPts val="700"/>
              </a:spcBef>
            </a:pPr>
            <a:r>
              <a:rPr lang="en-GB" altLang="en-US" sz="1900" dirty="0">
                <a:solidFill>
                  <a:schemeClr val="bg1"/>
                </a:solidFill>
              </a:rPr>
              <a:t>“My first desire is to get out of this cave! </a:t>
            </a:r>
            <a:r>
              <a:rPr lang="en-GB" altLang="en-US" sz="1900" dirty="0">
                <a:solidFill>
                  <a:srgbClr val="3E3F41"/>
                </a:solidFill>
              </a:rPr>
              <a:t>I was deceived by a stranger claiming to be my uncle and he tried to trick me into getting this lamp – </a:t>
            </a:r>
            <a:r>
              <a:rPr lang="en-GB" altLang="en-US" sz="1900" b="1" dirty="0">
                <a:solidFill>
                  <a:srgbClr val="3E3F41"/>
                </a:solidFill>
              </a:rPr>
              <a:t>your</a:t>
            </a:r>
            <a:r>
              <a:rPr lang="en-GB" altLang="en-US" sz="1900" dirty="0">
                <a:solidFill>
                  <a:srgbClr val="3E3F41"/>
                </a:solidFill>
              </a:rPr>
              <a:t> lamp!</a:t>
            </a:r>
            <a:br>
              <a:rPr lang="en-GB" altLang="en-US" sz="1900" dirty="0">
                <a:solidFill>
                  <a:srgbClr val="3E3F41"/>
                </a:solidFill>
              </a:rPr>
            </a:br>
            <a:r>
              <a:rPr lang="en-GB" altLang="en-US" sz="1900" dirty="0">
                <a:solidFill>
                  <a:schemeClr val="bg1"/>
                </a:solidFill>
              </a:rPr>
              <a:t>Just a minute – who are YOU?”</a:t>
            </a:r>
          </a:p>
          <a:p>
            <a:pPr indent="0">
              <a:spcBef>
                <a:spcPts val="700"/>
              </a:spcBef>
            </a:pPr>
            <a:r>
              <a:rPr lang="en-GB" altLang="en-US" sz="1900" dirty="0">
                <a:solidFill>
                  <a:srgbClr val="3E3F41"/>
                </a:solidFill>
              </a:rPr>
              <a:t>It suddenly struck Aladdin that this genie was just as much a stranger as the sorcerer had been, and he was certainly magical. Perhaps he was no better off than he had been moments before but he kept a tight hold of the lamp just</a:t>
            </a:r>
            <a:br>
              <a:rPr lang="en-GB" altLang="en-US" sz="1900" dirty="0">
                <a:solidFill>
                  <a:srgbClr val="3E3F41"/>
                </a:solidFill>
              </a:rPr>
            </a:br>
            <a:r>
              <a:rPr lang="en-GB" altLang="en-US" sz="1900" dirty="0">
                <a:solidFill>
                  <a:srgbClr val="3E3F41"/>
                </a:solidFill>
              </a:rPr>
              <a:t>in case.</a:t>
            </a:r>
          </a:p>
          <a:p>
            <a:pPr indent="0">
              <a:spcBef>
                <a:spcPts val="700"/>
              </a:spcBef>
            </a:pPr>
            <a:r>
              <a:rPr lang="en-GB" altLang="en-US" sz="1900" dirty="0">
                <a:solidFill>
                  <a:schemeClr val="bg1"/>
                </a:solidFill>
              </a:rPr>
              <a:t>“I am the Genie of the Lamp,” announced </a:t>
            </a:r>
            <a:r>
              <a:rPr lang="en-GB" altLang="en-US" sz="1900" dirty="0">
                <a:solidFill>
                  <a:srgbClr val="3E3F41"/>
                </a:solidFill>
              </a:rPr>
              <a:t>the Genie. “Your wish is my command,</a:t>
            </a:r>
            <a:br>
              <a:rPr lang="en-GB" altLang="en-US" sz="1900" dirty="0">
                <a:solidFill>
                  <a:srgbClr val="3E3F41"/>
                </a:solidFill>
              </a:rPr>
            </a:br>
            <a:r>
              <a:rPr lang="en-GB" altLang="en-US" sz="1900" dirty="0">
                <a:solidFill>
                  <a:srgbClr val="3E3F41"/>
                </a:solidFill>
              </a:rPr>
              <a:t>O master.” Bowing low in front of Aladdin, he had only just straightened</a:t>
            </a:r>
            <a:br>
              <a:rPr lang="en-GB" altLang="en-US" sz="1900" dirty="0">
                <a:solidFill>
                  <a:srgbClr val="3E3F41"/>
                </a:solidFill>
              </a:rPr>
            </a:br>
            <a:r>
              <a:rPr lang="en-GB" altLang="en-US" sz="1900" dirty="0">
                <a:solidFill>
                  <a:srgbClr val="3E3F41"/>
                </a:solidFill>
              </a:rPr>
              <a:t>up again when a magic carpet materialized right in front of him.</a:t>
            </a:r>
          </a:p>
          <a:p>
            <a:pPr indent="0">
              <a:spcBef>
                <a:spcPts val="700"/>
              </a:spcBef>
            </a:pPr>
            <a:r>
              <a:rPr lang="en-GB" altLang="en-US" sz="1900" dirty="0">
                <a:solidFill>
                  <a:schemeClr val="bg1"/>
                </a:solidFill>
              </a:rPr>
              <a:t>“Return this boy to his mother!” ordered </a:t>
            </a:r>
            <a:r>
              <a:rPr lang="en-GB" altLang="en-US" sz="1900" dirty="0">
                <a:solidFill>
                  <a:srgbClr val="3E3F41"/>
                </a:solidFill>
              </a:rPr>
              <a:t>the Genie </a:t>
            </a:r>
          </a:p>
        </p:txBody>
      </p:sp>
    </p:spTree>
    <p:extLst>
      <p:ext uri="{BB962C8B-B14F-4D97-AF65-F5344CB8AC3E}">
        <p14:creationId xmlns:p14="http://schemas.microsoft.com/office/powerpoint/2010/main" val="17209515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Text Box 6">
            <a:extLst>
              <a:ext uri="{FF2B5EF4-FFF2-40B4-BE49-F238E27FC236}">
                <a16:creationId xmlns:a16="http://schemas.microsoft.com/office/drawing/2014/main" id="{118C808B-241C-B844-8F08-0CC5722CD91D}"/>
              </a:ext>
            </a:extLst>
          </p:cNvPr>
          <p:cNvSpPr txBox="1">
            <a:spLocks noChangeArrowheads="1"/>
          </p:cNvSpPr>
          <p:nvPr/>
        </p:nvSpPr>
        <p:spPr bwMode="auto">
          <a:xfrm>
            <a:off x="1464910" y="872348"/>
            <a:ext cx="8705174" cy="1591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dirty="0">
                <a:solidFill>
                  <a:srgbClr val="3E3F41"/>
                </a:solidFill>
                <a:latin typeface="Comic Sans MS" panose="030F0902030302020204" pitchFamily="66" charset="0"/>
              </a:rPr>
              <a:t>The Genie asks Aladdin what his next wish will be and he answers by giving him a list of his desires.</a:t>
            </a:r>
          </a:p>
          <a:p>
            <a:pPr>
              <a:spcBef>
                <a:spcPts val="700"/>
              </a:spcBef>
            </a:pPr>
            <a:r>
              <a:rPr lang="en-GB" altLang="en-US" dirty="0">
                <a:solidFill>
                  <a:srgbClr val="3E3F41"/>
                </a:solidFill>
                <a:latin typeface="Comic Sans MS" panose="030F0902030302020204" pitchFamily="66" charset="0"/>
              </a:rPr>
              <a:t>What do you think about the demands he is making?</a:t>
            </a:r>
          </a:p>
          <a:p>
            <a:pPr>
              <a:spcBef>
                <a:spcPts val="700"/>
              </a:spcBef>
            </a:pPr>
            <a:r>
              <a:rPr lang="en-GB" altLang="en-US" dirty="0">
                <a:solidFill>
                  <a:srgbClr val="3E3F41"/>
                </a:solidFill>
                <a:latin typeface="Comic Sans MS" panose="030F0902030302020204" pitchFamily="66" charset="0"/>
              </a:rPr>
              <a:t>Why do you think he wants a money box which is always full?</a:t>
            </a:r>
          </a:p>
        </p:txBody>
      </p:sp>
      <p:sp>
        <p:nvSpPr>
          <p:cNvPr id="12" name="Text Box 8">
            <a:extLst>
              <a:ext uri="{FF2B5EF4-FFF2-40B4-BE49-F238E27FC236}">
                <a16:creationId xmlns:a16="http://schemas.microsoft.com/office/drawing/2014/main" id="{1B2066AA-E24C-3A48-B6DD-95C83A730703}"/>
              </a:ext>
            </a:extLst>
          </p:cNvPr>
          <p:cNvSpPr txBox="1">
            <a:spLocks noChangeArrowheads="1"/>
          </p:cNvSpPr>
          <p:nvPr/>
        </p:nvSpPr>
        <p:spPr bwMode="auto">
          <a:xfrm>
            <a:off x="5817497" y="2904551"/>
            <a:ext cx="4992325" cy="3062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5876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nSpc>
                <a:spcPct val="120000"/>
              </a:lnSpc>
              <a:spcBef>
                <a:spcPts val="1000"/>
              </a:spcBef>
            </a:pPr>
            <a:r>
              <a:rPr lang="en-GB" altLang="en-US" sz="2000" dirty="0">
                <a:solidFill>
                  <a:srgbClr val="3E3F41"/>
                </a:solidFill>
              </a:rPr>
              <a:t>”Now I wish to become a Prince,” said Aladdin, “and have a sumptuous palace, and a money box which is always full and … I want to marry the Princess. Can you do all that?”</a:t>
            </a:r>
          </a:p>
          <a:p>
            <a:pPr indent="0">
              <a:lnSpc>
                <a:spcPct val="120000"/>
              </a:lnSpc>
              <a:spcBef>
                <a:spcPts val="1000"/>
              </a:spcBef>
            </a:pPr>
            <a:r>
              <a:rPr lang="en-GB" altLang="en-US" sz="2000" dirty="0">
                <a:solidFill>
                  <a:srgbClr val="3E3F41"/>
                </a:solidFill>
              </a:rPr>
              <a:t>“In the twinkling of an eye, Master,” said the Genie.</a:t>
            </a:r>
            <a:endParaRPr lang="en-GB" altLang="en-US" sz="2000" dirty="0">
              <a:solidFill>
                <a:srgbClr val="0070C0"/>
              </a:solidFill>
            </a:endParaRPr>
          </a:p>
        </p:txBody>
      </p:sp>
      <p:pic>
        <p:nvPicPr>
          <p:cNvPr id="15" name="Picture 38" descr="Use links below to save image.">
            <a:extLst>
              <a:ext uri="{FF2B5EF4-FFF2-40B4-BE49-F238E27FC236}">
                <a16:creationId xmlns:a16="http://schemas.microsoft.com/office/drawing/2014/main" id="{50C2CA57-C7A1-BA43-AA31-E8CE48BDA27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947463" y="2635564"/>
            <a:ext cx="3282503" cy="3282503"/>
          </a:xfrm>
          <a:prstGeom prst="ellipse">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3155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extract the bare bones of</a:t>
            </a:r>
            <a:br>
              <a:rPr lang="en-GB" altLang="en-US" sz="1600" dirty="0">
                <a:solidFill>
                  <a:srgbClr val="414042"/>
                </a:solidFill>
              </a:rPr>
            </a:br>
            <a:r>
              <a:rPr lang="en-GB" altLang="en-US" sz="1600" dirty="0">
                <a:solidFill>
                  <a:srgbClr val="414042"/>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solidFill>
            <a:srgbClr val="00B0F0"/>
          </a:solidFill>
          <a:ln w="38100">
            <a:solidFill>
              <a:srgbClr val="00B0F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chemeClr val="bg1"/>
                </a:solidFill>
              </a:rPr>
              <a:t>What clues has the writer included to reveal how the character feels through action</a:t>
            </a:r>
            <a:br>
              <a:rPr lang="en-GB" altLang="en-US" sz="1600" dirty="0">
                <a:solidFill>
                  <a:schemeClr val="bg1"/>
                </a:solidFill>
              </a:rPr>
            </a:br>
            <a:r>
              <a:rPr lang="en-GB" altLang="en-US" sz="1600" dirty="0">
                <a:solidFill>
                  <a:schemeClr val="bg1"/>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a:t>
            </a:r>
            <a:br>
              <a:rPr lang="en-GB" altLang="en-US" sz="1600" dirty="0">
                <a:solidFill>
                  <a:srgbClr val="414042"/>
                </a:solidFill>
              </a:rPr>
            </a:br>
            <a:r>
              <a:rPr lang="en-GB" altLang="en-US" sz="1600" dirty="0">
                <a:solidFill>
                  <a:srgbClr val="414042"/>
                </a:solidFill>
              </a:rPr>
              <a:t>writer created relationships</a:t>
            </a:r>
            <a:br>
              <a:rPr lang="en-GB" altLang="en-US" sz="1600" dirty="0">
                <a:solidFill>
                  <a:srgbClr val="414042"/>
                </a:solidFill>
              </a:rPr>
            </a:br>
            <a:r>
              <a:rPr lang="en-GB" altLang="en-US" sz="1600" dirty="0">
                <a:solidFill>
                  <a:srgbClr val="414042"/>
                </a:solidFill>
              </a:rPr>
              <a:t>between</a:t>
            </a:r>
            <a:br>
              <a:rPr lang="en-GB" altLang="en-US" sz="1600" dirty="0">
                <a:solidFill>
                  <a:srgbClr val="414042"/>
                </a:solidFill>
              </a:rPr>
            </a:br>
            <a:r>
              <a:rPr lang="en-GB" altLang="en-US" sz="1600" dirty="0">
                <a:solidFill>
                  <a:srgbClr val="414042"/>
                </a:solidFill>
              </a:rPr>
              <a:t>characters</a:t>
            </a:r>
            <a:r>
              <a:rPr lang="en-US" altLang="en-US" sz="1600" dirty="0">
                <a:solidFill>
                  <a:srgbClr val="414042"/>
                </a:solidFill>
              </a:rPr>
              <a:t>?</a:t>
            </a:r>
            <a:endParaRPr lang="en-GB" altLang="en-US" sz="1600" dirty="0">
              <a:solidFill>
                <a:srgbClr val="414042"/>
              </a:solidFill>
            </a:endParaRP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different sentence structures?</a:t>
            </a:r>
          </a:p>
        </p:txBody>
      </p:sp>
    </p:spTree>
    <p:extLst>
      <p:ext uri="{BB962C8B-B14F-4D97-AF65-F5344CB8AC3E}">
        <p14:creationId xmlns:p14="http://schemas.microsoft.com/office/powerpoint/2010/main" val="35823128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7" name="Rectangle 5">
            <a:extLst>
              <a:ext uri="{FF2B5EF4-FFF2-40B4-BE49-F238E27FC236}">
                <a16:creationId xmlns:a16="http://schemas.microsoft.com/office/drawing/2014/main" id="{4BFB3DE4-9333-B44C-B845-1605D048BFCE}"/>
              </a:ext>
            </a:extLst>
          </p:cNvPr>
          <p:cNvSpPr>
            <a:spLocks noChangeArrowheads="1"/>
          </p:cNvSpPr>
          <p:nvPr/>
        </p:nvSpPr>
        <p:spPr bwMode="auto">
          <a:xfrm>
            <a:off x="1151624" y="4813018"/>
            <a:ext cx="9884598" cy="1200329"/>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500"/>
              </a:spcBef>
            </a:pPr>
            <a:r>
              <a:rPr lang="en-GB" altLang="en-US" sz="1500" dirty="0">
                <a:solidFill>
                  <a:srgbClr val="3E3F41"/>
                </a:solidFill>
              </a:rPr>
              <a:t>“I have one last wish, Genie. You have been in that lamp for too long and I could not wish for anything more. My last wish,” continued Aladdin,  “is to free you from the lamp. Can you do that?”</a:t>
            </a:r>
          </a:p>
          <a:p>
            <a:pPr indent="0">
              <a:spcBef>
                <a:spcPts val="500"/>
              </a:spcBef>
            </a:pPr>
            <a:r>
              <a:rPr lang="en-GB" altLang="en-US" sz="1500" dirty="0">
                <a:solidFill>
                  <a:srgbClr val="3E3F41"/>
                </a:solidFill>
              </a:rPr>
              <a:t>For the final time, the Genie spoke these words: “Your wish is my command, O Master,” and then he was</a:t>
            </a:r>
            <a:br>
              <a:rPr lang="en-GB" altLang="en-US" sz="1500" dirty="0">
                <a:solidFill>
                  <a:srgbClr val="3E3F41"/>
                </a:solidFill>
              </a:rPr>
            </a:br>
            <a:r>
              <a:rPr lang="en-GB" altLang="en-US" sz="1500" dirty="0">
                <a:solidFill>
                  <a:srgbClr val="3E3F41"/>
                </a:solidFill>
              </a:rPr>
              <a:t>gone in a wisp of green mist, never to be seen again.</a:t>
            </a:r>
          </a:p>
        </p:txBody>
      </p:sp>
      <p:sp>
        <p:nvSpPr>
          <p:cNvPr id="8" name="Text Box 7">
            <a:extLst>
              <a:ext uri="{FF2B5EF4-FFF2-40B4-BE49-F238E27FC236}">
                <a16:creationId xmlns:a16="http://schemas.microsoft.com/office/drawing/2014/main" id="{9E707582-58BB-714F-AD7F-472C2A2289D1}"/>
              </a:ext>
            </a:extLst>
          </p:cNvPr>
          <p:cNvSpPr txBox="1">
            <a:spLocks noChangeArrowheads="1"/>
          </p:cNvSpPr>
          <p:nvPr/>
        </p:nvSpPr>
        <p:spPr bwMode="auto">
          <a:xfrm>
            <a:off x="1151624" y="3441080"/>
            <a:ext cx="9870737" cy="106433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indent="25876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500"/>
              </a:spcBef>
            </a:pPr>
            <a:r>
              <a:rPr lang="en-GB" altLang="en-US" sz="1500" dirty="0">
                <a:solidFill>
                  <a:srgbClr val="3E3F41"/>
                </a:solidFill>
              </a:rPr>
              <a:t>“Now I wish to become a Prince,” said Aladdin, “and have a sumptuous palace, and a money box which is</a:t>
            </a:r>
            <a:br>
              <a:rPr lang="en-GB" altLang="en-US" sz="1500" dirty="0">
                <a:solidFill>
                  <a:srgbClr val="3E3F41"/>
                </a:solidFill>
              </a:rPr>
            </a:br>
            <a:r>
              <a:rPr lang="en-GB" altLang="en-US" sz="1500" dirty="0">
                <a:solidFill>
                  <a:srgbClr val="3E3F41"/>
                </a:solidFill>
              </a:rPr>
              <a:t>always full and… I want to marry the Princess. Can you do all that?”</a:t>
            </a:r>
          </a:p>
          <a:p>
            <a:pPr indent="0">
              <a:spcBef>
                <a:spcPts val="500"/>
              </a:spcBef>
            </a:pPr>
            <a:r>
              <a:rPr lang="en-GB" altLang="en-US" sz="1500" dirty="0">
                <a:solidFill>
                  <a:srgbClr val="3E3F41"/>
                </a:solidFill>
              </a:rPr>
              <a:t>“In the twinkling of an eye, Master,” said the Genie.</a:t>
            </a:r>
          </a:p>
        </p:txBody>
      </p:sp>
      <p:sp>
        <p:nvSpPr>
          <p:cNvPr id="9" name="Rectangle 8">
            <a:extLst>
              <a:ext uri="{FF2B5EF4-FFF2-40B4-BE49-F238E27FC236}">
                <a16:creationId xmlns:a16="http://schemas.microsoft.com/office/drawing/2014/main" id="{CBCAC029-4A0D-EB4C-9E58-DC43B7830939}"/>
              </a:ext>
            </a:extLst>
          </p:cNvPr>
          <p:cNvSpPr>
            <a:spLocks noChangeArrowheads="1"/>
          </p:cNvSpPr>
          <p:nvPr/>
        </p:nvSpPr>
        <p:spPr bwMode="auto">
          <a:xfrm>
            <a:off x="1151623" y="1933143"/>
            <a:ext cx="9888754" cy="1200329"/>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p>
            <a:pPr>
              <a:spcBef>
                <a:spcPts val="500"/>
              </a:spcBef>
            </a:pPr>
            <a:r>
              <a:rPr lang="en-GB" altLang="en-US" sz="1500" dirty="0">
                <a:solidFill>
                  <a:srgbClr val="3E3F41"/>
                </a:solidFill>
                <a:latin typeface="Comic Sans MS" panose="030F0902030302020204" pitchFamily="66" charset="0"/>
              </a:rPr>
              <a:t>“Boy!” he called, “What did they call you?”</a:t>
            </a:r>
          </a:p>
          <a:p>
            <a:pPr>
              <a:spcBef>
                <a:spcPts val="500"/>
              </a:spcBef>
            </a:pPr>
            <a:r>
              <a:rPr lang="en-GB" altLang="en-US" sz="1500" dirty="0">
                <a:solidFill>
                  <a:srgbClr val="3E3F41"/>
                </a:solidFill>
                <a:latin typeface="Comic Sans MS" panose="030F0902030302020204" pitchFamily="66" charset="0"/>
              </a:rPr>
              <a:t>“I am Aladdin,” said Aladdin.</a:t>
            </a:r>
          </a:p>
          <a:p>
            <a:pPr>
              <a:spcBef>
                <a:spcPts val="500"/>
              </a:spcBef>
            </a:pPr>
            <a:r>
              <a:rPr lang="en-GB" altLang="en-US" sz="1500" dirty="0">
                <a:solidFill>
                  <a:srgbClr val="3E3F41"/>
                </a:solidFill>
                <a:latin typeface="Comic Sans MS" panose="030F0902030302020204" pitchFamily="66" charset="0"/>
              </a:rPr>
              <a:t>“Then you are the one I have been searching for,” said the stranger. “I am your long-lost uncle come to</a:t>
            </a:r>
            <a:br>
              <a:rPr lang="en-GB" altLang="en-US" sz="1500" dirty="0">
                <a:solidFill>
                  <a:srgbClr val="3E3F41"/>
                </a:solidFill>
                <a:latin typeface="Comic Sans MS" panose="030F0902030302020204" pitchFamily="66" charset="0"/>
              </a:rPr>
            </a:br>
            <a:r>
              <a:rPr lang="en-GB" altLang="en-US" sz="1500" dirty="0">
                <a:solidFill>
                  <a:srgbClr val="3E3F41"/>
                </a:solidFill>
                <a:latin typeface="Comic Sans MS" panose="030F0902030302020204" pitchFamily="66" charset="0"/>
              </a:rPr>
              <a:t>rescue you from a life of poverty. Come with me and you will have riches beyond your wildest dreams.”</a:t>
            </a:r>
          </a:p>
        </p:txBody>
      </p:sp>
      <p:sp>
        <p:nvSpPr>
          <p:cNvPr id="10" name="Text Box 6">
            <a:extLst>
              <a:ext uri="{FF2B5EF4-FFF2-40B4-BE49-F238E27FC236}">
                <a16:creationId xmlns:a16="http://schemas.microsoft.com/office/drawing/2014/main" id="{7D590AC4-C6C0-E448-BEDD-A72B9644972D}"/>
              </a:ext>
            </a:extLst>
          </p:cNvPr>
          <p:cNvSpPr txBox="1">
            <a:spLocks noChangeArrowheads="1"/>
          </p:cNvSpPr>
          <p:nvPr/>
        </p:nvSpPr>
        <p:spPr bwMode="auto">
          <a:xfrm>
            <a:off x="1025980" y="625641"/>
            <a:ext cx="9423308" cy="1126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dirty="0">
                <a:solidFill>
                  <a:srgbClr val="3E3F41"/>
                </a:solidFill>
                <a:latin typeface="Comic Sans MS" panose="030F0902030302020204" pitchFamily="66" charset="0"/>
              </a:rPr>
              <a:t>The author has used dialogue to reveal the characters and move the action on.</a:t>
            </a:r>
          </a:p>
          <a:p>
            <a:pPr>
              <a:spcBef>
                <a:spcPts val="700"/>
              </a:spcBef>
            </a:pPr>
            <a:r>
              <a:rPr lang="en-GB" altLang="en-US" dirty="0">
                <a:solidFill>
                  <a:srgbClr val="3E3F41"/>
                </a:solidFill>
                <a:latin typeface="Comic Sans MS" panose="030F0902030302020204" pitchFamily="66" charset="0"/>
              </a:rPr>
              <a:t>Re-read some of the examples of dialogue and see if you can spot the punctuation rules of dialogue (direct speech):</a:t>
            </a:r>
          </a:p>
        </p:txBody>
      </p:sp>
    </p:spTree>
    <p:extLst>
      <p:ext uri="{BB962C8B-B14F-4D97-AF65-F5344CB8AC3E}">
        <p14:creationId xmlns:p14="http://schemas.microsoft.com/office/powerpoint/2010/main" val="984062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597510" cy="475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1749E8CB-ED0C-3F80-2B57-D95BFD66AC18}"/>
              </a:ext>
            </a:extLst>
          </p:cNvPr>
          <p:cNvSpPr txBox="1">
            <a:spLocks/>
          </p:cNvSpPr>
          <p:nvPr/>
        </p:nvSpPr>
        <p:spPr>
          <a:xfrm>
            <a:off x="463296" y="654977"/>
            <a:ext cx="1121664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Phase 2</a:t>
            </a: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9" name="Rectangle 8">
            <a:extLst>
              <a:ext uri="{FF2B5EF4-FFF2-40B4-BE49-F238E27FC236}">
                <a16:creationId xmlns:a16="http://schemas.microsoft.com/office/drawing/2014/main" id="{CBCAC029-4A0D-EB4C-9E58-DC43B7830939}"/>
              </a:ext>
            </a:extLst>
          </p:cNvPr>
          <p:cNvSpPr>
            <a:spLocks noChangeArrowheads="1"/>
          </p:cNvSpPr>
          <p:nvPr/>
        </p:nvSpPr>
        <p:spPr bwMode="auto">
          <a:xfrm>
            <a:off x="1087209" y="2539648"/>
            <a:ext cx="6770738" cy="3151578"/>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p>
            <a:pPr>
              <a:spcBef>
                <a:spcPts val="500"/>
              </a:spcBef>
            </a:pPr>
            <a:endParaRPr lang="en-GB" altLang="en-US" sz="1500" dirty="0">
              <a:solidFill>
                <a:srgbClr val="3E3F41"/>
              </a:solidFill>
              <a:latin typeface="Comic Sans MS" panose="030F0902030302020204" pitchFamily="66" charset="0"/>
            </a:endParaRPr>
          </a:p>
        </p:txBody>
      </p:sp>
      <p:sp>
        <p:nvSpPr>
          <p:cNvPr id="10" name="Text Box 6">
            <a:extLst>
              <a:ext uri="{FF2B5EF4-FFF2-40B4-BE49-F238E27FC236}">
                <a16:creationId xmlns:a16="http://schemas.microsoft.com/office/drawing/2014/main" id="{7D590AC4-C6C0-E448-BEDD-A72B9644972D}"/>
              </a:ext>
            </a:extLst>
          </p:cNvPr>
          <p:cNvSpPr txBox="1">
            <a:spLocks noChangeArrowheads="1"/>
          </p:cNvSpPr>
          <p:nvPr/>
        </p:nvSpPr>
        <p:spPr bwMode="auto">
          <a:xfrm>
            <a:off x="950069" y="1420002"/>
            <a:ext cx="10442956" cy="999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dirty="0">
                <a:solidFill>
                  <a:srgbClr val="3E3F41"/>
                </a:solidFill>
                <a:latin typeface="Comic Sans MS" panose="030F0902030302020204" pitchFamily="66" charset="0"/>
              </a:rPr>
              <a:t>Inverted commas are used to show speech in writing</a:t>
            </a:r>
          </a:p>
          <a:p>
            <a:pPr>
              <a:spcBef>
                <a:spcPts val="700"/>
              </a:spcBef>
            </a:pPr>
            <a:r>
              <a:rPr lang="en-GB" altLang="en-US" dirty="0">
                <a:solidFill>
                  <a:srgbClr val="3E3F41"/>
                </a:solidFill>
                <a:latin typeface="Comic Sans MS" panose="030F0902030302020204" pitchFamily="66" charset="0"/>
              </a:rPr>
              <a:t>Single inverted commas may be used, or pairs, but be consistent.</a:t>
            </a:r>
          </a:p>
        </p:txBody>
      </p:sp>
      <p:sp>
        <p:nvSpPr>
          <p:cNvPr id="2" name="TextBox 1">
            <a:extLst>
              <a:ext uri="{FF2B5EF4-FFF2-40B4-BE49-F238E27FC236}">
                <a16:creationId xmlns:a16="http://schemas.microsoft.com/office/drawing/2014/main" id="{63A4FE50-038A-1A4D-B60C-DAB1626496D4}"/>
              </a:ext>
            </a:extLst>
          </p:cNvPr>
          <p:cNvSpPr txBox="1"/>
          <p:nvPr/>
        </p:nvSpPr>
        <p:spPr>
          <a:xfrm>
            <a:off x="3013862" y="-80467"/>
            <a:ext cx="184731" cy="369332"/>
          </a:xfrm>
          <a:prstGeom prst="rect">
            <a:avLst/>
          </a:prstGeom>
          <a:noFill/>
        </p:spPr>
        <p:txBody>
          <a:bodyPr wrap="none" rtlCol="0">
            <a:spAutoFit/>
          </a:bodyPr>
          <a:lstStyle/>
          <a:p>
            <a:endParaRPr lang="en-US" dirty="0"/>
          </a:p>
        </p:txBody>
      </p:sp>
      <p:sp>
        <p:nvSpPr>
          <p:cNvPr id="11" name="Subtitle 2">
            <a:extLst>
              <a:ext uri="{FF2B5EF4-FFF2-40B4-BE49-F238E27FC236}">
                <a16:creationId xmlns:a16="http://schemas.microsoft.com/office/drawing/2014/main" id="{55B994F5-4990-A141-A5C6-DB04A3499774}"/>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Dialogue punctuation</a:t>
            </a:r>
          </a:p>
        </p:txBody>
      </p:sp>
      <p:pic>
        <p:nvPicPr>
          <p:cNvPr id="13" name="Picture 12" descr="Logo&#10;&#10;Description automatically generated">
            <a:extLst>
              <a:ext uri="{FF2B5EF4-FFF2-40B4-BE49-F238E27FC236}">
                <a16:creationId xmlns:a16="http://schemas.microsoft.com/office/drawing/2014/main" id="{00272DD7-22EC-3142-A5D3-202A595295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05578" y="1321669"/>
            <a:ext cx="2273435" cy="766507"/>
          </a:xfrm>
          <a:prstGeom prst="rect">
            <a:avLst/>
          </a:prstGeom>
        </p:spPr>
      </p:pic>
      <p:sp>
        <p:nvSpPr>
          <p:cNvPr id="17" name="Rectangle 6">
            <a:extLst>
              <a:ext uri="{FF2B5EF4-FFF2-40B4-BE49-F238E27FC236}">
                <a16:creationId xmlns:a16="http://schemas.microsoft.com/office/drawing/2014/main" id="{46724D50-286B-7F44-9E0D-99D2EA477658}"/>
              </a:ext>
            </a:extLst>
          </p:cNvPr>
          <p:cNvSpPr>
            <a:spLocks noChangeArrowheads="1"/>
          </p:cNvSpPr>
          <p:nvPr/>
        </p:nvSpPr>
        <p:spPr bwMode="auto">
          <a:xfrm>
            <a:off x="1519804" y="2762219"/>
            <a:ext cx="6023588" cy="2929007"/>
          </a:xfrm>
          <a:prstGeom prst="rect">
            <a:avLst/>
          </a:prstGeom>
          <a:noFill/>
          <a:ln w="9525">
            <a:noFill/>
            <a:miter lim="800000"/>
            <a:headEnd/>
            <a:tailEnd/>
          </a:ln>
          <a:effectLst/>
        </p:spPr>
        <p:txBody>
          <a:bodyPr wrap="square">
            <a:noAutofit/>
          </a:bodyPr>
          <a:lstStyle/>
          <a:p>
            <a:pPr>
              <a:spcBef>
                <a:spcPts val="500"/>
              </a:spcBef>
            </a:pPr>
            <a:r>
              <a:rPr lang="en-GB" altLang="en-US" sz="2800" b="1" dirty="0">
                <a:solidFill>
                  <a:srgbClr val="CC0066"/>
                </a:solidFill>
                <a:latin typeface="Times New Roman" panose="02020603050405020304" pitchFamily="18" charset="0"/>
              </a:rPr>
              <a:t>“</a:t>
            </a:r>
            <a:r>
              <a:rPr lang="en-GB" altLang="en-US" dirty="0">
                <a:solidFill>
                  <a:srgbClr val="3E3F41"/>
                </a:solidFill>
                <a:latin typeface="Comic Sans MS" panose="030F0902030302020204" pitchFamily="66" charset="0"/>
              </a:rPr>
              <a:t>Boy!</a:t>
            </a:r>
            <a:r>
              <a:rPr lang="en-GB" altLang="en-US" sz="2800" b="1" dirty="0">
                <a:solidFill>
                  <a:srgbClr val="CC0066"/>
                </a:solidFill>
                <a:latin typeface="Times New Roman" panose="02020603050405020304" pitchFamily="18" charset="0"/>
              </a:rPr>
              <a:t>”</a:t>
            </a:r>
            <a:r>
              <a:rPr lang="en-GB" altLang="en-US" dirty="0"/>
              <a:t> </a:t>
            </a:r>
            <a:r>
              <a:rPr lang="en-GB" altLang="en-US" dirty="0">
                <a:solidFill>
                  <a:srgbClr val="3E3F41"/>
                </a:solidFill>
                <a:latin typeface="Comic Sans MS" panose="030F0902030302020204" pitchFamily="66" charset="0"/>
              </a:rPr>
              <a:t>he called, </a:t>
            </a:r>
            <a:r>
              <a:rPr lang="en-GB" altLang="en-US" sz="2800" b="1" dirty="0">
                <a:solidFill>
                  <a:srgbClr val="CC0066"/>
                </a:solidFill>
                <a:latin typeface="Times New Roman" panose="02020603050405020304" pitchFamily="18" charset="0"/>
              </a:rPr>
              <a:t>“</a:t>
            </a:r>
            <a:r>
              <a:rPr lang="en-GB" altLang="en-US" dirty="0">
                <a:solidFill>
                  <a:srgbClr val="3E3F41"/>
                </a:solidFill>
                <a:latin typeface="Comic Sans MS" panose="030F0902030302020204" pitchFamily="66" charset="0"/>
              </a:rPr>
              <a:t>What did they call you?</a:t>
            </a:r>
            <a:r>
              <a:rPr lang="en-GB" altLang="en-US" sz="2800" b="1" dirty="0">
                <a:solidFill>
                  <a:srgbClr val="CC0066"/>
                </a:solidFill>
                <a:latin typeface="Times New Roman" panose="02020603050405020304" pitchFamily="18" charset="0"/>
              </a:rPr>
              <a:t>”</a:t>
            </a:r>
          </a:p>
          <a:p>
            <a:pPr>
              <a:spcBef>
                <a:spcPts val="500"/>
              </a:spcBef>
            </a:pPr>
            <a:r>
              <a:rPr lang="en-GB" altLang="en-US" sz="2800" b="1" dirty="0">
                <a:solidFill>
                  <a:srgbClr val="CC0066"/>
                </a:solidFill>
                <a:latin typeface="Times New Roman" panose="02020603050405020304" pitchFamily="18" charset="0"/>
              </a:rPr>
              <a:t>“</a:t>
            </a:r>
            <a:r>
              <a:rPr lang="en-GB" altLang="en-US" dirty="0">
                <a:solidFill>
                  <a:srgbClr val="3E3F41"/>
                </a:solidFill>
                <a:latin typeface="Comic Sans MS" panose="030F0902030302020204" pitchFamily="66" charset="0"/>
              </a:rPr>
              <a:t>I am Aladdin,</a:t>
            </a:r>
            <a:r>
              <a:rPr lang="en-GB" altLang="en-US" sz="2800" b="1" dirty="0">
                <a:solidFill>
                  <a:srgbClr val="CC0066"/>
                </a:solidFill>
                <a:latin typeface="Times New Roman" panose="02020603050405020304" pitchFamily="18" charset="0"/>
              </a:rPr>
              <a:t>”</a:t>
            </a:r>
            <a:r>
              <a:rPr lang="en-GB" altLang="en-US" dirty="0"/>
              <a:t> </a:t>
            </a:r>
            <a:r>
              <a:rPr lang="en-GB" altLang="en-US" dirty="0">
                <a:solidFill>
                  <a:srgbClr val="3E3F41"/>
                </a:solidFill>
                <a:latin typeface="Comic Sans MS" panose="030F0902030302020204" pitchFamily="66" charset="0"/>
              </a:rPr>
              <a:t>said Aladdin.</a:t>
            </a:r>
          </a:p>
          <a:p>
            <a:pPr>
              <a:spcBef>
                <a:spcPts val="500"/>
              </a:spcBef>
            </a:pPr>
            <a:r>
              <a:rPr lang="en-GB" altLang="en-US" sz="2800" b="1" dirty="0">
                <a:solidFill>
                  <a:srgbClr val="CC0066"/>
                </a:solidFill>
                <a:latin typeface="Times New Roman" panose="02020603050405020304" pitchFamily="18" charset="0"/>
              </a:rPr>
              <a:t>“</a:t>
            </a:r>
            <a:r>
              <a:rPr lang="en-GB" altLang="en-US" dirty="0">
                <a:solidFill>
                  <a:srgbClr val="3E3F41"/>
                </a:solidFill>
                <a:latin typeface="Comic Sans MS" panose="030F0902030302020204" pitchFamily="66" charset="0"/>
              </a:rPr>
              <a:t>Then you are the one I have been searching for,</a:t>
            </a:r>
            <a:r>
              <a:rPr lang="en-GB" altLang="en-US" sz="2800" b="1" dirty="0">
                <a:solidFill>
                  <a:srgbClr val="CC0066"/>
                </a:solidFill>
                <a:latin typeface="Times New Roman" panose="02020603050405020304" pitchFamily="18" charset="0"/>
              </a:rPr>
              <a:t>”</a:t>
            </a:r>
            <a:r>
              <a:rPr lang="en-GB" altLang="en-US" dirty="0"/>
              <a:t> </a:t>
            </a:r>
            <a:r>
              <a:rPr lang="en-GB" altLang="en-US" dirty="0">
                <a:solidFill>
                  <a:srgbClr val="3E3F41"/>
                </a:solidFill>
                <a:latin typeface="Comic Sans MS" panose="030F0902030302020204" pitchFamily="66" charset="0"/>
              </a:rPr>
              <a:t>said the stranger. </a:t>
            </a:r>
            <a:r>
              <a:rPr lang="en-GB" altLang="en-US" sz="2800" b="1" dirty="0">
                <a:solidFill>
                  <a:srgbClr val="CC0066"/>
                </a:solidFill>
                <a:latin typeface="Times New Roman" panose="02020603050405020304" pitchFamily="18" charset="0"/>
              </a:rPr>
              <a:t>“</a:t>
            </a:r>
            <a:r>
              <a:rPr lang="en-GB" altLang="en-US" dirty="0">
                <a:solidFill>
                  <a:srgbClr val="3E3F41"/>
                </a:solidFill>
                <a:latin typeface="Comic Sans MS" panose="030F0902030302020204" pitchFamily="66" charset="0"/>
              </a:rPr>
              <a:t>I am your long-lost uncle come to rescue you from a life of poverty. Come with me and you will have riches beyond your wildest dreams.</a:t>
            </a:r>
            <a:r>
              <a:rPr lang="en-GB" altLang="en-US" sz="2800" b="1" dirty="0">
                <a:solidFill>
                  <a:srgbClr val="CC0066"/>
                </a:solidFill>
                <a:latin typeface="Times New Roman" panose="02020603050405020304" pitchFamily="18" charset="0"/>
              </a:rPr>
              <a:t>”</a:t>
            </a:r>
          </a:p>
        </p:txBody>
      </p:sp>
      <p:pic>
        <p:nvPicPr>
          <p:cNvPr id="18" name="Picture 38" descr="Use links below to save image.">
            <a:extLst>
              <a:ext uri="{FF2B5EF4-FFF2-40B4-BE49-F238E27FC236}">
                <a16:creationId xmlns:a16="http://schemas.microsoft.com/office/drawing/2014/main" id="{DE234CFC-35D5-DD41-B9BD-4F6623FA1CA2}"/>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210447" y="2468057"/>
            <a:ext cx="3282503" cy="3282503"/>
          </a:xfrm>
          <a:prstGeom prst="ellipse">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8900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40488730-19D0-FB40-956D-F0E6571FB0BC}"/>
              </a:ext>
            </a:extLst>
          </p:cNvPr>
          <p:cNvSpPr txBox="1">
            <a:spLocks/>
          </p:cNvSpPr>
          <p:nvPr/>
        </p:nvSpPr>
        <p:spPr>
          <a:xfrm>
            <a:off x="2360815" y="563671"/>
            <a:ext cx="9407116"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Dialogue</a:t>
            </a:r>
          </a:p>
        </p:txBody>
      </p:sp>
      <p:sp>
        <p:nvSpPr>
          <p:cNvPr id="8" name="Rectangle 15">
            <a:extLst>
              <a:ext uri="{FF2B5EF4-FFF2-40B4-BE49-F238E27FC236}">
                <a16:creationId xmlns:a16="http://schemas.microsoft.com/office/drawing/2014/main" id="{492985E7-679A-9348-9F11-655B3AB06E7D}"/>
              </a:ext>
            </a:extLst>
          </p:cNvPr>
          <p:cNvSpPr>
            <a:spLocks noChangeArrowheads="1"/>
          </p:cNvSpPr>
          <p:nvPr/>
        </p:nvSpPr>
        <p:spPr bwMode="auto">
          <a:xfrm>
            <a:off x="2922191" y="1192550"/>
            <a:ext cx="8035979" cy="219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900" b="1" dirty="0">
                <a:solidFill>
                  <a:srgbClr val="0070C0"/>
                </a:solidFill>
                <a:latin typeface="Comic Sans MS" panose="030F0902030302020204" pitchFamily="66" charset="0"/>
              </a:rPr>
              <a:t>Dialogue</a:t>
            </a:r>
            <a:r>
              <a:rPr lang="en-GB" altLang="en-US" sz="1900" dirty="0">
                <a:solidFill>
                  <a:srgbClr val="3E3F41"/>
                </a:solidFill>
                <a:latin typeface="Comic Sans MS" panose="030F0902030302020204" pitchFamily="66" charset="0"/>
              </a:rPr>
              <a:t> is used in narratives in order to tell the reader who is saying what and to reveal the character of the person speaking. It can also move the story on. </a:t>
            </a:r>
          </a:p>
          <a:p>
            <a:pPr>
              <a:spcBef>
                <a:spcPts val="700"/>
              </a:spcBef>
            </a:pPr>
            <a:r>
              <a:rPr lang="en-GB" altLang="en-US" sz="1900" dirty="0">
                <a:solidFill>
                  <a:srgbClr val="3E3F41"/>
                </a:solidFill>
                <a:latin typeface="Comic Sans MS" panose="030F0902030302020204" pitchFamily="66" charset="0"/>
              </a:rPr>
              <a:t>It is also known as </a:t>
            </a:r>
            <a:r>
              <a:rPr lang="en-GB" altLang="en-US" sz="1900" b="1" dirty="0">
                <a:solidFill>
                  <a:srgbClr val="0070C0"/>
                </a:solidFill>
                <a:latin typeface="Comic Sans MS" panose="030F0902030302020204" pitchFamily="66" charset="0"/>
              </a:rPr>
              <a:t>direct speech</a:t>
            </a:r>
            <a:r>
              <a:rPr lang="en-GB" altLang="en-US" sz="1900" dirty="0">
                <a:solidFill>
                  <a:srgbClr val="3E3F41"/>
                </a:solidFill>
                <a:latin typeface="Comic Sans MS" panose="030F0902030302020204" pitchFamily="66" charset="0"/>
              </a:rPr>
              <a:t>. </a:t>
            </a:r>
          </a:p>
          <a:p>
            <a:pPr>
              <a:spcBef>
                <a:spcPts val="700"/>
              </a:spcBef>
            </a:pPr>
            <a:r>
              <a:rPr lang="en-GB" altLang="en-US" sz="1900" b="1" u="sng" dirty="0">
                <a:solidFill>
                  <a:srgbClr val="3E3F41"/>
                </a:solidFill>
                <a:latin typeface="Comic Sans MS" panose="030F0902030302020204" pitchFamily="66" charset="0"/>
              </a:rPr>
              <a:t>All</a:t>
            </a:r>
            <a:r>
              <a:rPr lang="en-GB" altLang="en-US" sz="1900" dirty="0">
                <a:solidFill>
                  <a:srgbClr val="3E3F41"/>
                </a:solidFill>
                <a:latin typeface="Comic Sans MS" panose="030F0902030302020204" pitchFamily="66" charset="0"/>
              </a:rPr>
              <a:t> punctuation must be </a:t>
            </a:r>
            <a:r>
              <a:rPr lang="en-GB" altLang="en-US" sz="1900" b="1" dirty="0">
                <a:solidFill>
                  <a:srgbClr val="3E3F41"/>
                </a:solidFill>
                <a:latin typeface="Comic Sans MS" panose="030F0902030302020204" pitchFamily="66" charset="0"/>
              </a:rPr>
              <a:t>inside</a:t>
            </a:r>
            <a:r>
              <a:rPr lang="en-GB" altLang="en-US" sz="1900" dirty="0">
                <a:solidFill>
                  <a:srgbClr val="3E3F41"/>
                </a:solidFill>
                <a:latin typeface="Comic Sans MS" panose="030F0902030302020204" pitchFamily="66" charset="0"/>
              </a:rPr>
              <a:t> the inverted commas </a:t>
            </a:r>
            <a:br>
              <a:rPr lang="en-GB" altLang="en-US" sz="1900" dirty="0">
                <a:solidFill>
                  <a:srgbClr val="3E3F41"/>
                </a:solidFill>
                <a:latin typeface="Comic Sans MS" panose="030F0902030302020204" pitchFamily="66" charset="0"/>
              </a:rPr>
            </a:br>
            <a:r>
              <a:rPr lang="en-GB" altLang="en-US" sz="1900" dirty="0">
                <a:solidFill>
                  <a:srgbClr val="3E3F41"/>
                </a:solidFill>
                <a:latin typeface="Comic Sans MS" panose="030F0902030302020204" pitchFamily="66" charset="0"/>
              </a:rPr>
              <a:t>(also known as speech marks):</a:t>
            </a:r>
          </a:p>
        </p:txBody>
      </p:sp>
      <p:sp>
        <p:nvSpPr>
          <p:cNvPr id="10" name="Rectangle 9">
            <a:extLst>
              <a:ext uri="{FF2B5EF4-FFF2-40B4-BE49-F238E27FC236}">
                <a16:creationId xmlns:a16="http://schemas.microsoft.com/office/drawing/2014/main" id="{E0380557-47AB-134A-9D6B-AED5E391E1DC}"/>
              </a:ext>
            </a:extLst>
          </p:cNvPr>
          <p:cNvSpPr/>
          <p:nvPr/>
        </p:nvSpPr>
        <p:spPr>
          <a:xfrm>
            <a:off x="666981" y="654977"/>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
        <p:nvSpPr>
          <p:cNvPr id="6" name="Text Box 4">
            <a:extLst>
              <a:ext uri="{FF2B5EF4-FFF2-40B4-BE49-F238E27FC236}">
                <a16:creationId xmlns:a16="http://schemas.microsoft.com/office/drawing/2014/main" id="{8AE4FAD1-D995-1B4B-87B2-40BB9343BBD3}"/>
              </a:ext>
            </a:extLst>
          </p:cNvPr>
          <p:cNvSpPr txBox="1">
            <a:spLocks noChangeArrowheads="1"/>
          </p:cNvSpPr>
          <p:nvPr/>
        </p:nvSpPr>
        <p:spPr bwMode="auto">
          <a:xfrm>
            <a:off x="1989353" y="3561730"/>
            <a:ext cx="8138391" cy="27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a:defRPr>
                <a:solidFill>
                  <a:schemeClr val="tx1"/>
                </a:solidFill>
                <a:latin typeface="Comic Sans MS" panose="030F0902030302020204" pitchFamily="66" charset="0"/>
                <a:cs typeface="Arial" panose="020B0604020202020204" pitchFamily="34" charset="0"/>
              </a:defRPr>
            </a:lvl1pPr>
            <a:lvl2pPr marL="1255713">
              <a:defRPr>
                <a:solidFill>
                  <a:schemeClr val="tx1"/>
                </a:solidFill>
                <a:latin typeface="Comic Sans MS" panose="030F0902030302020204" pitchFamily="66" charset="0"/>
                <a:cs typeface="Arial" panose="020B0604020202020204" pitchFamily="34" charset="0"/>
              </a:defRPr>
            </a:lvl2pPr>
            <a:lvl3pPr marL="1435100">
              <a:defRPr>
                <a:solidFill>
                  <a:schemeClr val="tx1"/>
                </a:solidFill>
                <a:latin typeface="Comic Sans MS" panose="030F0902030302020204" pitchFamily="66" charset="0"/>
                <a:cs typeface="Arial" panose="020B0604020202020204" pitchFamily="34" charset="0"/>
              </a:defRPr>
            </a:lvl3pPr>
            <a:lvl4pPr marL="1614488">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a:spcBef>
                <a:spcPts val="1500"/>
              </a:spcBef>
              <a:buClr>
                <a:srgbClr val="0070C0"/>
              </a:buClr>
            </a:pPr>
            <a:r>
              <a:rPr lang="en-GB" altLang="en-US" sz="1900" dirty="0">
                <a:solidFill>
                  <a:srgbClr val="3E3F41"/>
                </a:solidFill>
              </a:rPr>
              <a:t>Inverted commas may come singly or in pairs and are placed </a:t>
            </a:r>
            <a:r>
              <a:rPr lang="en-GB" altLang="en-US" sz="1900" b="1" dirty="0">
                <a:solidFill>
                  <a:srgbClr val="3E3F41"/>
                </a:solidFill>
              </a:rPr>
              <a:t>before</a:t>
            </a:r>
            <a:r>
              <a:rPr lang="en-GB" altLang="en-US" sz="1900" dirty="0">
                <a:solidFill>
                  <a:srgbClr val="3E3F41"/>
                </a:solidFill>
              </a:rPr>
              <a:t> the first word spoken, and </a:t>
            </a:r>
            <a:r>
              <a:rPr lang="en-GB" altLang="en-US" sz="1900" b="1" dirty="0">
                <a:solidFill>
                  <a:srgbClr val="3E3F41"/>
                </a:solidFill>
              </a:rPr>
              <a:t>after</a:t>
            </a:r>
            <a:r>
              <a:rPr lang="en-GB" altLang="en-US" sz="1900" dirty="0">
                <a:solidFill>
                  <a:srgbClr val="3E3F41"/>
                </a:solidFill>
              </a:rPr>
              <a:t> the last word spoken.</a:t>
            </a:r>
          </a:p>
          <a:p>
            <a:pPr marL="0">
              <a:spcBef>
                <a:spcPts val="1500"/>
              </a:spcBef>
              <a:buClr>
                <a:srgbClr val="0070C0"/>
              </a:buClr>
            </a:pPr>
            <a:r>
              <a:rPr lang="en-GB" altLang="en-US" sz="1900" dirty="0">
                <a:solidFill>
                  <a:srgbClr val="3E3F41"/>
                </a:solidFill>
              </a:rPr>
              <a:t>The first spoken word </a:t>
            </a:r>
            <a:r>
              <a:rPr lang="en-GB" altLang="en-US" sz="1900" b="1" dirty="0">
                <a:solidFill>
                  <a:srgbClr val="3E3F41"/>
                </a:solidFill>
              </a:rPr>
              <a:t>always</a:t>
            </a:r>
            <a:r>
              <a:rPr lang="en-GB" altLang="en-US" sz="1900" dirty="0">
                <a:solidFill>
                  <a:srgbClr val="3E3F41"/>
                </a:solidFill>
              </a:rPr>
              <a:t> starts with a capital letter.</a:t>
            </a:r>
          </a:p>
          <a:p>
            <a:pPr marL="0">
              <a:spcBef>
                <a:spcPts val="1500"/>
              </a:spcBef>
              <a:buClr>
                <a:srgbClr val="0070C0"/>
              </a:buClr>
            </a:pPr>
            <a:r>
              <a:rPr lang="en-GB" altLang="en-US" sz="1900" dirty="0">
                <a:solidFill>
                  <a:srgbClr val="3E3F41"/>
                </a:solidFill>
              </a:rPr>
              <a:t>Other sentence punctuation in enclosed within the inverted commas.</a:t>
            </a:r>
          </a:p>
          <a:p>
            <a:pPr marL="0">
              <a:spcBef>
                <a:spcPts val="1500"/>
              </a:spcBef>
              <a:buClr>
                <a:srgbClr val="0070C0"/>
              </a:buClr>
            </a:pPr>
            <a:r>
              <a:rPr lang="en-GB" altLang="en-US" sz="1900" dirty="0">
                <a:solidFill>
                  <a:srgbClr val="3E3F41"/>
                </a:solidFill>
              </a:rPr>
              <a:t>If the reporting clause comes first, it must be followed by a comma.</a:t>
            </a:r>
          </a:p>
        </p:txBody>
      </p:sp>
      <p:pic>
        <p:nvPicPr>
          <p:cNvPr id="2" name="Picture 1" descr="Logo&#10;&#10;Description automatically generated">
            <a:extLst>
              <a:ext uri="{FF2B5EF4-FFF2-40B4-BE49-F238E27FC236}">
                <a16:creationId xmlns:a16="http://schemas.microsoft.com/office/drawing/2014/main" id="{ABFB34FF-210C-91BD-7809-9B8C151D04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29419" y="3652974"/>
            <a:ext cx="859934" cy="289934"/>
          </a:xfrm>
          <a:prstGeom prst="rect">
            <a:avLst/>
          </a:prstGeom>
        </p:spPr>
      </p:pic>
      <p:pic>
        <p:nvPicPr>
          <p:cNvPr id="3" name="Picture 2" descr="Logo&#10;&#10;Description automatically generated">
            <a:extLst>
              <a:ext uri="{FF2B5EF4-FFF2-40B4-BE49-F238E27FC236}">
                <a16:creationId xmlns:a16="http://schemas.microsoft.com/office/drawing/2014/main" id="{6FF47076-F7CC-24D3-8EBD-3C49749E5B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69784" y="4363402"/>
            <a:ext cx="859934" cy="289934"/>
          </a:xfrm>
          <a:prstGeom prst="rect">
            <a:avLst/>
          </a:prstGeom>
        </p:spPr>
      </p:pic>
      <p:pic>
        <p:nvPicPr>
          <p:cNvPr id="4" name="Picture 3" descr="Logo&#10;&#10;Description automatically generated">
            <a:extLst>
              <a:ext uri="{FF2B5EF4-FFF2-40B4-BE49-F238E27FC236}">
                <a16:creationId xmlns:a16="http://schemas.microsoft.com/office/drawing/2014/main" id="{B62F3E3F-082B-C061-366A-DC76FF23A5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69784" y="4867265"/>
            <a:ext cx="859934" cy="289934"/>
          </a:xfrm>
          <a:prstGeom prst="rect">
            <a:avLst/>
          </a:prstGeom>
        </p:spPr>
      </p:pic>
      <p:pic>
        <p:nvPicPr>
          <p:cNvPr id="5" name="Picture 4" descr="Logo&#10;&#10;Description automatically generated">
            <a:extLst>
              <a:ext uri="{FF2B5EF4-FFF2-40B4-BE49-F238E27FC236}">
                <a16:creationId xmlns:a16="http://schemas.microsoft.com/office/drawing/2014/main" id="{CDECBB59-16DF-189C-F5A4-D26E4A4C69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3931" y="5352583"/>
            <a:ext cx="859934" cy="289934"/>
          </a:xfrm>
          <a:prstGeom prst="rect">
            <a:avLst/>
          </a:prstGeom>
        </p:spPr>
      </p:pic>
    </p:spTree>
    <p:extLst>
      <p:ext uri="{BB962C8B-B14F-4D97-AF65-F5344CB8AC3E}">
        <p14:creationId xmlns:p14="http://schemas.microsoft.com/office/powerpoint/2010/main" val="22837289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0">
            <a:extLst>
              <a:ext uri="{FF2B5EF4-FFF2-40B4-BE49-F238E27FC236}">
                <a16:creationId xmlns:a16="http://schemas.microsoft.com/office/drawing/2014/main" id="{3F89D11E-DDF0-DA43-AA0C-ACF2E1228EC0}"/>
              </a:ext>
            </a:extLst>
          </p:cNvPr>
          <p:cNvSpPr txBox="1">
            <a:spLocks noChangeArrowheads="1"/>
          </p:cNvSpPr>
          <p:nvPr/>
        </p:nvSpPr>
        <p:spPr bwMode="auto">
          <a:xfrm>
            <a:off x="6096000" y="1995989"/>
            <a:ext cx="51054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3600" b="1" dirty="0" err="1">
                <a:solidFill>
                  <a:srgbClr val="0070C0"/>
                </a:solidFill>
              </a:rPr>
              <a:t>IN</a:t>
            </a:r>
            <a:r>
              <a:rPr lang="en-GB" altLang="en-US" sz="3600" dirty="0" err="1">
                <a:solidFill>
                  <a:srgbClr val="414042"/>
                </a:solidFill>
              </a:rPr>
              <a:t>verted</a:t>
            </a:r>
            <a:r>
              <a:rPr lang="en-GB" altLang="en-US" sz="3600" dirty="0"/>
              <a:t> </a:t>
            </a:r>
            <a:r>
              <a:rPr lang="en-GB" altLang="en-US" sz="3600" b="1" dirty="0" err="1">
                <a:solidFill>
                  <a:srgbClr val="0070C0"/>
                </a:solidFill>
              </a:rPr>
              <a:t>C</a:t>
            </a:r>
            <a:r>
              <a:rPr lang="en-GB" altLang="en-US" sz="3600" dirty="0" err="1">
                <a:solidFill>
                  <a:srgbClr val="414042"/>
                </a:solidFill>
              </a:rPr>
              <a:t>omm</a:t>
            </a:r>
            <a:r>
              <a:rPr lang="en-GB" altLang="en-US" sz="3600" b="1" dirty="0" err="1">
                <a:solidFill>
                  <a:srgbClr val="0070C0"/>
                </a:solidFill>
              </a:rPr>
              <a:t>AS</a:t>
            </a:r>
            <a:r>
              <a:rPr lang="en-GB" altLang="en-US" sz="3600" dirty="0"/>
              <a:t> </a:t>
            </a:r>
            <a:r>
              <a:rPr lang="en-GB" altLang="en-US" sz="3600" dirty="0">
                <a:solidFill>
                  <a:srgbClr val="414042"/>
                </a:solidFill>
              </a:rPr>
              <a:t>always </a:t>
            </a:r>
            <a:br>
              <a:rPr lang="en-GB" altLang="en-US" sz="3600" dirty="0"/>
            </a:br>
            <a:r>
              <a:rPr lang="en-GB" altLang="en-US" sz="3600" b="1" dirty="0">
                <a:solidFill>
                  <a:srgbClr val="0070C0"/>
                </a:solidFill>
              </a:rPr>
              <a:t>H</a:t>
            </a:r>
            <a:r>
              <a:rPr lang="en-GB" altLang="en-US" sz="3600" dirty="0">
                <a:solidFill>
                  <a:srgbClr val="414042"/>
                </a:solidFill>
              </a:rPr>
              <a:t>ave</a:t>
            </a:r>
            <a:r>
              <a:rPr lang="en-GB" altLang="en-US" sz="3600" dirty="0"/>
              <a:t> </a:t>
            </a:r>
            <a:r>
              <a:rPr lang="en-GB" altLang="en-US" sz="3600" b="1" dirty="0">
                <a:solidFill>
                  <a:srgbClr val="0070C0"/>
                </a:solidFill>
              </a:rPr>
              <a:t>O</a:t>
            </a:r>
            <a:r>
              <a:rPr lang="en-GB" altLang="en-US" sz="3600" dirty="0">
                <a:solidFill>
                  <a:srgbClr val="414042"/>
                </a:solidFill>
              </a:rPr>
              <a:t>ther </a:t>
            </a:r>
            <a:r>
              <a:rPr lang="en-GB" altLang="en-US" sz="3600" b="1" dirty="0">
                <a:solidFill>
                  <a:srgbClr val="0070C0"/>
                </a:solidFill>
              </a:rPr>
              <a:t>P</a:t>
            </a:r>
            <a:r>
              <a:rPr lang="en-GB" altLang="en-US" sz="3600" dirty="0">
                <a:solidFill>
                  <a:srgbClr val="414042"/>
                </a:solidFill>
              </a:rPr>
              <a:t>unctuation</a:t>
            </a:r>
            <a:r>
              <a:rPr lang="en-GB" altLang="en-US" sz="3600" dirty="0"/>
              <a:t> </a:t>
            </a:r>
            <a:r>
              <a:rPr lang="en-GB" altLang="en-US" sz="3600" b="1" dirty="0">
                <a:solidFill>
                  <a:srgbClr val="0070C0"/>
                </a:solidFill>
              </a:rPr>
              <a:t>E</a:t>
            </a:r>
            <a:r>
              <a:rPr lang="en-GB" altLang="en-US" sz="3600" dirty="0">
                <a:solidFill>
                  <a:srgbClr val="414042"/>
                </a:solidFill>
              </a:rPr>
              <a:t>nclosed</a:t>
            </a:r>
          </a:p>
        </p:txBody>
      </p:sp>
      <p:sp>
        <p:nvSpPr>
          <p:cNvPr id="12" name="TextBox 11">
            <a:extLst>
              <a:ext uri="{FF2B5EF4-FFF2-40B4-BE49-F238E27FC236}">
                <a16:creationId xmlns:a16="http://schemas.microsoft.com/office/drawing/2014/main" id="{38140CDB-0C40-CB4A-951A-C7375E4D1760}"/>
              </a:ext>
            </a:extLst>
          </p:cNvPr>
          <p:cNvSpPr txBox="1"/>
          <p:nvPr/>
        </p:nvSpPr>
        <p:spPr>
          <a:xfrm>
            <a:off x="0" y="819387"/>
            <a:ext cx="12192000" cy="722533"/>
          </a:xfrm>
          <a:prstGeom prst="rect">
            <a:avLst/>
          </a:prstGeom>
          <a:noFill/>
        </p:spPr>
        <p:txBody>
          <a:bodyPr wrap="square">
            <a:noAutofit/>
          </a:bodyPr>
          <a:lstStyle/>
          <a:p>
            <a:pPr algn="ctr">
              <a:lnSpc>
                <a:spcPts val="2500"/>
              </a:lnSpc>
              <a:spcBef>
                <a:spcPts val="1500"/>
              </a:spcBef>
            </a:pPr>
            <a:r>
              <a:rPr lang="en-GB" altLang="en-US" sz="2200" dirty="0">
                <a:solidFill>
                  <a:srgbClr val="414042"/>
                </a:solidFill>
                <a:latin typeface="Comic Sans MS" panose="030F0902030302020204" pitchFamily="66" charset="0"/>
              </a:rPr>
              <a:t>Use this mnemonic to help you remember to include all punctuation</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INSIDE the inverted commas.</a:t>
            </a:r>
          </a:p>
        </p:txBody>
      </p:sp>
      <p:pic>
        <p:nvPicPr>
          <p:cNvPr id="13" name="Picture 12" descr="Logo&#10;&#10;Description automatically generated">
            <a:extLst>
              <a:ext uri="{FF2B5EF4-FFF2-40B4-BE49-F238E27FC236}">
                <a16:creationId xmlns:a16="http://schemas.microsoft.com/office/drawing/2014/main" id="{9187ACD7-D455-5142-A34D-DC069FD172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81444" y="4862011"/>
            <a:ext cx="2934513" cy="989395"/>
          </a:xfrm>
          <a:prstGeom prst="rect">
            <a:avLst/>
          </a:prstGeom>
        </p:spPr>
      </p:pic>
      <p:sp>
        <p:nvSpPr>
          <p:cNvPr id="23" name="Text Box 10">
            <a:extLst>
              <a:ext uri="{FF2B5EF4-FFF2-40B4-BE49-F238E27FC236}">
                <a16:creationId xmlns:a16="http://schemas.microsoft.com/office/drawing/2014/main" id="{768C9E90-DD87-A142-9B8A-B5AF9C50DB84}"/>
              </a:ext>
            </a:extLst>
          </p:cNvPr>
          <p:cNvSpPr txBox="1">
            <a:spLocks noChangeArrowheads="1"/>
          </p:cNvSpPr>
          <p:nvPr/>
        </p:nvSpPr>
        <p:spPr bwMode="auto">
          <a:xfrm>
            <a:off x="1216065" y="2679423"/>
            <a:ext cx="445866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6000" b="1" dirty="0">
                <a:solidFill>
                  <a:schemeClr val="bg1"/>
                </a:solidFill>
              </a:rPr>
              <a:t>INCAS</a:t>
            </a:r>
            <a:br>
              <a:rPr lang="en-GB" altLang="en-US" sz="6000" dirty="0">
                <a:solidFill>
                  <a:schemeClr val="bg1"/>
                </a:solidFill>
              </a:rPr>
            </a:br>
            <a:r>
              <a:rPr lang="en-GB" altLang="en-US" sz="6000" b="1" dirty="0">
                <a:solidFill>
                  <a:schemeClr val="bg1"/>
                </a:solidFill>
              </a:rPr>
              <a:t>HOPE</a:t>
            </a:r>
            <a:endParaRPr lang="en-GB" altLang="en-US" sz="6000" dirty="0">
              <a:solidFill>
                <a:schemeClr val="bg1"/>
              </a:solidFill>
            </a:endParaRPr>
          </a:p>
        </p:txBody>
      </p:sp>
      <p:pic>
        <p:nvPicPr>
          <p:cNvPr id="6" name="Picture 12" descr="Inca, Frame, Border, Decorative, Decoration, Design">
            <a:extLst>
              <a:ext uri="{FF2B5EF4-FFF2-40B4-BE49-F238E27FC236}">
                <a16:creationId xmlns:a16="http://schemas.microsoft.com/office/drawing/2014/main" id="{0B2BECE2-4F5C-95E1-4FD2-6BE9F26B20CE}"/>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16065" y="1857292"/>
            <a:ext cx="4189464" cy="4008360"/>
          </a:xfrm>
          <a:prstGeom prst="rect">
            <a:avLst/>
          </a:prstGeom>
          <a:noFill/>
          <a:extLst>
            <a:ext uri="{909E8E84-426E-40DD-AFC4-6F175D3DCCD1}">
              <a14:hiddenFill xmlns:a14="http://schemas.microsoft.com/office/drawing/2010/main">
                <a:solidFill>
                  <a:srgbClr val="FFFFFF"/>
                </a:solidFill>
              </a14:hiddenFill>
            </a:ext>
          </a:extLst>
        </p:spPr>
      </p:pic>
      <p:sp>
        <p:nvSpPr>
          <p:cNvPr id="7" name="WordArt 8">
            <a:extLst>
              <a:ext uri="{FF2B5EF4-FFF2-40B4-BE49-F238E27FC236}">
                <a16:creationId xmlns:a16="http://schemas.microsoft.com/office/drawing/2014/main" id="{E77264FC-D2C1-5F15-64A9-B75815DD2F73}"/>
              </a:ext>
            </a:extLst>
          </p:cNvPr>
          <p:cNvSpPr>
            <a:spLocks noChangeArrowheads="1" noChangeShapeType="1" noTextEdit="1"/>
          </p:cNvSpPr>
          <p:nvPr/>
        </p:nvSpPr>
        <p:spPr bwMode="auto">
          <a:xfrm>
            <a:off x="2148511" y="2694660"/>
            <a:ext cx="2324571" cy="2644404"/>
          </a:xfrm>
          <a:prstGeom prst="rect">
            <a:avLst/>
          </a:prstGeom>
          <a:ln>
            <a:noFill/>
          </a:ln>
        </p:spPr>
        <p:txBody>
          <a:bodyPr wrap="none" fromWordArt="1">
            <a:prstTxWarp prst="textArchUpPour">
              <a:avLst>
                <a:gd name="adj1" fmla="val 10800000"/>
                <a:gd name="adj2" fmla="val 50000"/>
              </a:avLst>
            </a:prstTxWarp>
          </a:bodyPr>
          <a:lstStyle/>
          <a:p>
            <a:pPr algn="ctr"/>
            <a:r>
              <a:rPr lang="en-US" sz="3600" kern="10" dirty="0">
                <a:ln w="19050">
                  <a:noFill/>
                  <a:round/>
                  <a:headEnd/>
                  <a:tailEnd/>
                </a:ln>
                <a:solidFill>
                  <a:srgbClr val="0070C0"/>
                </a:solidFill>
                <a:latin typeface="Impact" panose="020B0806030902050204" pitchFamily="34" charset="0"/>
              </a:rPr>
              <a:t>INCAS</a:t>
            </a:r>
          </a:p>
        </p:txBody>
      </p:sp>
      <p:sp>
        <p:nvSpPr>
          <p:cNvPr id="9" name="WordArt 9">
            <a:extLst>
              <a:ext uri="{FF2B5EF4-FFF2-40B4-BE49-F238E27FC236}">
                <a16:creationId xmlns:a16="http://schemas.microsoft.com/office/drawing/2014/main" id="{EEA7DF4C-3BD2-8B29-E79C-E7917062994A}"/>
              </a:ext>
            </a:extLst>
          </p:cNvPr>
          <p:cNvSpPr>
            <a:spLocks noChangeArrowheads="1" noChangeShapeType="1" noTextEdit="1"/>
          </p:cNvSpPr>
          <p:nvPr/>
        </p:nvSpPr>
        <p:spPr bwMode="auto">
          <a:xfrm>
            <a:off x="2458841" y="3917743"/>
            <a:ext cx="1703909" cy="1073535"/>
          </a:xfrm>
          <a:prstGeom prst="rect">
            <a:avLst/>
          </a:prstGeom>
        </p:spPr>
        <p:txBody>
          <a:bodyPr wrap="none" fromWordArt="1">
            <a:prstTxWarp prst="textArchDownPour">
              <a:avLst>
                <a:gd name="adj1" fmla="val 0"/>
                <a:gd name="adj2" fmla="val 50000"/>
              </a:avLst>
            </a:prstTxWarp>
          </a:bodyPr>
          <a:lstStyle/>
          <a:p>
            <a:pPr algn="ctr"/>
            <a:r>
              <a:rPr lang="en-US" sz="3600" kern="10" normalizeH="1" dirty="0">
                <a:ln w="19050">
                  <a:noFill/>
                  <a:round/>
                  <a:headEnd/>
                  <a:tailEnd/>
                </a:ln>
                <a:solidFill>
                  <a:srgbClr val="0070C0"/>
                </a:solidFill>
                <a:latin typeface="Impact" panose="020B0806030902050204" pitchFamily="34" charset="0"/>
              </a:rPr>
              <a:t>hope</a:t>
            </a:r>
          </a:p>
        </p:txBody>
      </p:sp>
      <p:sp>
        <p:nvSpPr>
          <p:cNvPr id="10" name="TextBox 9">
            <a:extLst>
              <a:ext uri="{FF2B5EF4-FFF2-40B4-BE49-F238E27FC236}">
                <a16:creationId xmlns:a16="http://schemas.microsoft.com/office/drawing/2014/main" id="{9064A146-9BD7-76C0-63CA-11A4B4431429}"/>
              </a:ext>
            </a:extLst>
          </p:cNvPr>
          <p:cNvSpPr txBox="1"/>
          <p:nvPr/>
        </p:nvSpPr>
        <p:spPr>
          <a:xfrm rot="3139392">
            <a:off x="828629" y="4738074"/>
            <a:ext cx="1674688" cy="440800"/>
          </a:xfrm>
          <a:prstGeom prst="rect">
            <a:avLst/>
          </a:prstGeom>
          <a:noFill/>
        </p:spPr>
        <p:txBody>
          <a:bodyPr wrap="square" rtlCol="0">
            <a:prstTxWarp prst="textArchDown">
              <a:avLst/>
            </a:prstTxWarp>
            <a:spAutoFit/>
          </a:bodyPr>
          <a:lstStyle/>
          <a:p>
            <a:pPr algn="ctr"/>
            <a:r>
              <a:rPr lang="en-GB" sz="800" dirty="0">
                <a:solidFill>
                  <a:schemeClr val="bg1">
                    <a:lumMod val="50000"/>
                  </a:schemeClr>
                </a:solidFill>
                <a:latin typeface="Comic Sans MS" panose="030F0702030302020204" pitchFamily="66" charset="0"/>
              </a:rPr>
              <a:t>Border image from </a:t>
            </a:r>
            <a:r>
              <a:rPr lang="en-GB" sz="800" dirty="0" err="1">
                <a:solidFill>
                  <a:schemeClr val="bg1">
                    <a:lumMod val="50000"/>
                  </a:schemeClr>
                </a:solidFill>
                <a:latin typeface="Comic Sans MS" panose="030F0702030302020204" pitchFamily="66" charset="0"/>
              </a:rPr>
              <a:t>Pixabay</a:t>
            </a:r>
            <a:endParaRPr lang="en-GB" sz="800" dirty="0">
              <a:solidFill>
                <a:schemeClr val="bg1">
                  <a:lumMod val="50000"/>
                </a:schemeClr>
              </a:solidFill>
              <a:latin typeface="Comic Sans MS" panose="030F0702030302020204" pitchFamily="66" charset="0"/>
            </a:endParaRPr>
          </a:p>
        </p:txBody>
      </p:sp>
    </p:spTree>
    <p:extLst>
      <p:ext uri="{BB962C8B-B14F-4D97-AF65-F5344CB8AC3E}">
        <p14:creationId xmlns:p14="http://schemas.microsoft.com/office/powerpoint/2010/main" val="4751667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95144DA-745D-1C42-8F64-8987E190E8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94530" y="5278512"/>
            <a:ext cx="2579790" cy="786557"/>
          </a:xfrm>
          <a:prstGeom prst="rect">
            <a:avLst/>
          </a:prstGeom>
        </p:spPr>
      </p:pic>
      <p:sp>
        <p:nvSpPr>
          <p:cNvPr id="8" name="Subtitle 2">
            <a:extLst>
              <a:ext uri="{FF2B5EF4-FFF2-40B4-BE49-F238E27FC236}">
                <a16:creationId xmlns:a16="http://schemas.microsoft.com/office/drawing/2014/main" id="{17C67206-1C57-1545-B58A-D37BDEA6BB2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Inverted commas</a:t>
            </a:r>
          </a:p>
        </p:txBody>
      </p:sp>
      <p:sp>
        <p:nvSpPr>
          <p:cNvPr id="9" name="Rectangle 3">
            <a:extLst>
              <a:ext uri="{FF2B5EF4-FFF2-40B4-BE49-F238E27FC236}">
                <a16:creationId xmlns:a16="http://schemas.microsoft.com/office/drawing/2014/main" id="{0F7F298F-6007-854A-BCB4-6C6E7BE63AE3}"/>
              </a:ext>
            </a:extLst>
          </p:cNvPr>
          <p:cNvSpPr>
            <a:spLocks noChangeArrowheads="1"/>
          </p:cNvSpPr>
          <p:nvPr/>
        </p:nvSpPr>
        <p:spPr bwMode="auto">
          <a:xfrm>
            <a:off x="1634100" y="1331329"/>
            <a:ext cx="8945161" cy="3798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1000"/>
              </a:spcBef>
            </a:pPr>
            <a:r>
              <a:rPr kumimoji="1" lang="en-US" altLang="en-US" sz="2000" dirty="0">
                <a:solidFill>
                  <a:srgbClr val="414042"/>
                </a:solidFill>
                <a:latin typeface="Comic Sans MS" panose="030F0902030302020204" pitchFamily="66" charset="0"/>
              </a:rPr>
              <a:t>Inverted commas are used to show speech within writing. They are placed at the same height as an apostrophe </a:t>
            </a:r>
            <a:r>
              <a:rPr kumimoji="1" lang="en-US" altLang="en-US" sz="3200" b="1" dirty="0">
                <a:solidFill>
                  <a:srgbClr val="0070C0"/>
                </a:solidFill>
                <a:latin typeface="Times" pitchFamily="2" charset="0"/>
              </a:rPr>
              <a:t>’</a:t>
            </a:r>
            <a:r>
              <a:rPr kumimoji="1" lang="en-US" altLang="en-US" sz="2000" dirty="0">
                <a:solidFill>
                  <a:srgbClr val="414042"/>
                </a:solidFill>
                <a:latin typeface="Comic Sans MS" panose="030F0902030302020204" pitchFamily="66" charset="0"/>
              </a:rPr>
              <a:t> which is slightly higher than the ascenders (tall letters).</a:t>
            </a:r>
            <a:r>
              <a:rPr lang="en-GB" altLang="en-US" sz="2000" dirty="0">
                <a:solidFill>
                  <a:srgbClr val="414042"/>
                </a:solidFill>
                <a:latin typeface="Comic Sans MS" panose="030F0902030302020204" pitchFamily="66" charset="0"/>
              </a:rPr>
              <a:t> </a:t>
            </a:r>
          </a:p>
          <a:p>
            <a:pPr>
              <a:spcBef>
                <a:spcPts val="1000"/>
              </a:spcBef>
            </a:pPr>
            <a:r>
              <a:rPr lang="en-GB" altLang="en-US" sz="2000" dirty="0">
                <a:solidFill>
                  <a:srgbClr val="414042"/>
                </a:solidFill>
                <a:latin typeface="Comic Sans MS" panose="030F0902030302020204" pitchFamily="66" charset="0"/>
              </a:rPr>
              <a:t>It is important to make sure that inverted commas are formed correctly so that it is clear what they are and to ensure that they can’t be mistaken for anything else.</a:t>
            </a:r>
          </a:p>
          <a:p>
            <a:pPr>
              <a:spcBef>
                <a:spcPts val="1000"/>
              </a:spcBef>
            </a:pPr>
            <a:r>
              <a:rPr lang="en-GB" altLang="en-US" sz="2000" dirty="0">
                <a:solidFill>
                  <a:srgbClr val="414042"/>
                </a:solidFill>
                <a:latin typeface="Comic Sans MS" panose="030F0902030302020204" pitchFamily="66" charset="0"/>
              </a:rPr>
              <a:t>The inverted commas before the spoken words should take the shape of two filled-in curved number 6s and should face to the right. The inverted commas after the  words being spoken should face to the left and take the shape of two filled in curved number 9s.</a:t>
            </a:r>
          </a:p>
        </p:txBody>
      </p:sp>
    </p:spTree>
    <p:extLst>
      <p:ext uri="{BB962C8B-B14F-4D97-AF65-F5344CB8AC3E}">
        <p14:creationId xmlns:p14="http://schemas.microsoft.com/office/powerpoint/2010/main" val="7448530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36F78668-696D-374D-BC58-06907E2A4208}"/>
              </a:ext>
            </a:extLst>
          </p:cNvPr>
          <p:cNvSpPr>
            <a:spLocks noChangeArrowheads="1"/>
          </p:cNvSpPr>
          <p:nvPr/>
        </p:nvSpPr>
        <p:spPr bwMode="auto">
          <a:xfrm>
            <a:off x="6047265" y="1485416"/>
            <a:ext cx="5175250" cy="677108"/>
          </a:xfrm>
          <a:prstGeom prst="rect">
            <a:avLst/>
          </a:prstGeom>
          <a:solidFill>
            <a:srgbClr val="0070C0"/>
          </a:solidFill>
          <a:ln w="28575" algn="ctr">
            <a:noFill/>
            <a:miter lim="800000"/>
            <a:headEnd/>
            <a:tailEnd/>
          </a:ln>
          <a:effectLst/>
        </p:spPr>
        <p:txBody>
          <a:bodyPr>
            <a:spAutoFit/>
          </a:bodyPr>
          <a:lstStyle/>
          <a:p>
            <a:pPr algn="ctr"/>
            <a:r>
              <a:rPr lang="en-GB" altLang="en-US" sz="1900" dirty="0">
                <a:solidFill>
                  <a:schemeClr val="bg1"/>
                </a:solidFill>
                <a:latin typeface="Comic Sans MS" panose="030F0902030302020204" pitchFamily="66" charset="0"/>
              </a:rPr>
              <a:t>Punctuate the rest of the sentence, not forgetting capital letters for proper nouns.</a:t>
            </a:r>
          </a:p>
        </p:txBody>
      </p:sp>
      <p:sp>
        <p:nvSpPr>
          <p:cNvPr id="6" name="Rectangle 3">
            <a:extLst>
              <a:ext uri="{FF2B5EF4-FFF2-40B4-BE49-F238E27FC236}">
                <a16:creationId xmlns:a16="http://schemas.microsoft.com/office/drawing/2014/main" id="{A4D9D7E8-D009-B541-B0E5-B5BE751DCF44}"/>
              </a:ext>
            </a:extLst>
          </p:cNvPr>
          <p:cNvSpPr>
            <a:spLocks noChangeArrowheads="1"/>
          </p:cNvSpPr>
          <p:nvPr/>
        </p:nvSpPr>
        <p:spPr bwMode="auto">
          <a:xfrm>
            <a:off x="956946" y="1485416"/>
            <a:ext cx="4781550" cy="677108"/>
          </a:xfrm>
          <a:prstGeom prst="rect">
            <a:avLst/>
          </a:prstGeom>
          <a:solidFill>
            <a:srgbClr val="0070C0"/>
          </a:solidFill>
          <a:ln w="28575">
            <a:noFill/>
            <a:miter lim="800000"/>
            <a:headEnd/>
            <a:tailEnd/>
          </a:ln>
          <a:effectLst/>
        </p:spPr>
        <p:txBody>
          <a:bodyPr>
            <a:spAutoFit/>
          </a:bodyPr>
          <a:lstStyle/>
          <a:p>
            <a:pPr algn="ctr"/>
            <a:r>
              <a:rPr lang="en-GB" altLang="en-US" sz="1900" dirty="0">
                <a:solidFill>
                  <a:schemeClr val="bg1"/>
                </a:solidFill>
                <a:latin typeface="Comic Sans MS" panose="030F0902030302020204" pitchFamily="66" charset="0"/>
              </a:rPr>
              <a:t>Put every word spoken inside</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the inverted commas.</a:t>
            </a:r>
          </a:p>
        </p:txBody>
      </p:sp>
      <p:sp>
        <p:nvSpPr>
          <p:cNvPr id="10" name="Rectangle 2">
            <a:extLst>
              <a:ext uri="{FF2B5EF4-FFF2-40B4-BE49-F238E27FC236}">
                <a16:creationId xmlns:a16="http://schemas.microsoft.com/office/drawing/2014/main" id="{F9669ACE-0F13-EE4E-B50E-E25EC9F7A24B}"/>
              </a:ext>
            </a:extLst>
          </p:cNvPr>
          <p:cNvSpPr>
            <a:spLocks noChangeArrowheads="1"/>
          </p:cNvSpPr>
          <p:nvPr/>
        </p:nvSpPr>
        <p:spPr bwMode="auto">
          <a:xfrm>
            <a:off x="902018" y="737159"/>
            <a:ext cx="804067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900" dirty="0">
                <a:solidFill>
                  <a:srgbClr val="414042"/>
                </a:solidFill>
              </a:rPr>
              <a:t>Follow these simple rules when there is </a:t>
            </a:r>
            <a:r>
              <a:rPr lang="en-GB" altLang="en-US" sz="1900" b="1" dirty="0">
                <a:solidFill>
                  <a:srgbClr val="414042"/>
                </a:solidFill>
              </a:rPr>
              <a:t>one group</a:t>
            </a:r>
            <a:r>
              <a:rPr lang="en-GB" altLang="en-US" sz="1900" dirty="0">
                <a:solidFill>
                  <a:srgbClr val="414042"/>
                </a:solidFill>
              </a:rPr>
              <a:t> of spoken words:</a:t>
            </a:r>
          </a:p>
        </p:txBody>
      </p:sp>
      <p:sp>
        <p:nvSpPr>
          <p:cNvPr id="11" name="Rectangle 4">
            <a:extLst>
              <a:ext uri="{FF2B5EF4-FFF2-40B4-BE49-F238E27FC236}">
                <a16:creationId xmlns:a16="http://schemas.microsoft.com/office/drawing/2014/main" id="{A1269786-2A16-DC42-B88B-58C77BA390E1}"/>
              </a:ext>
            </a:extLst>
          </p:cNvPr>
          <p:cNvSpPr>
            <a:spLocks noChangeArrowheads="1"/>
          </p:cNvSpPr>
          <p:nvPr/>
        </p:nvSpPr>
        <p:spPr bwMode="auto">
          <a:xfrm>
            <a:off x="956946" y="4943768"/>
            <a:ext cx="4781550" cy="969496"/>
          </a:xfrm>
          <a:prstGeom prst="rect">
            <a:avLst/>
          </a:prstGeom>
          <a:solidFill>
            <a:srgbClr val="0070C0"/>
          </a:solidFill>
          <a:ln w="38100" algn="ctr">
            <a:noFill/>
            <a:miter lim="800000"/>
            <a:headEnd/>
            <a:tailEnd/>
          </a:ln>
          <a:effectLst/>
        </p:spPr>
        <p:txBody>
          <a:bodyPr wrap="square">
            <a:spAutoFit/>
          </a:bodyPr>
          <a:lstStyle/>
          <a:p>
            <a:pPr algn="ctr"/>
            <a:r>
              <a:rPr lang="en-GB" altLang="en-US" sz="1900" dirty="0">
                <a:solidFill>
                  <a:schemeClr val="bg1"/>
                </a:solidFill>
                <a:latin typeface="Comic Sans MS" panose="030F0902030302020204" pitchFamily="66" charset="0"/>
              </a:rPr>
              <a:t>Always use a capital letter for the</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first word of each sentence inside</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the inverted commas.</a:t>
            </a:r>
          </a:p>
        </p:txBody>
      </p:sp>
      <p:sp>
        <p:nvSpPr>
          <p:cNvPr id="12" name="Rectangle 7">
            <a:extLst>
              <a:ext uri="{FF2B5EF4-FFF2-40B4-BE49-F238E27FC236}">
                <a16:creationId xmlns:a16="http://schemas.microsoft.com/office/drawing/2014/main" id="{909B5B36-3171-2C42-8A27-24B1D9701C33}"/>
              </a:ext>
            </a:extLst>
          </p:cNvPr>
          <p:cNvSpPr>
            <a:spLocks noChangeArrowheads="1"/>
          </p:cNvSpPr>
          <p:nvPr/>
        </p:nvSpPr>
        <p:spPr bwMode="auto">
          <a:xfrm>
            <a:off x="6047265" y="4943768"/>
            <a:ext cx="5175250" cy="969496"/>
          </a:xfrm>
          <a:prstGeom prst="rect">
            <a:avLst/>
          </a:prstGeom>
          <a:solidFill>
            <a:srgbClr val="0070C0"/>
          </a:solidFill>
          <a:ln w="38100" algn="ctr">
            <a:noFill/>
            <a:miter lim="800000"/>
            <a:headEnd/>
            <a:tailEnd/>
          </a:ln>
          <a:effectLst/>
        </p:spPr>
        <p:txBody>
          <a:bodyPr wrap="square">
            <a:spAutoFit/>
          </a:bodyPr>
          <a:lstStyle/>
          <a:p>
            <a:pPr algn="ctr"/>
            <a:r>
              <a:rPr lang="en-GB" altLang="en-US" sz="1900" dirty="0">
                <a:solidFill>
                  <a:schemeClr val="bg1"/>
                </a:solidFill>
                <a:latin typeface="Comic Sans MS" panose="030F0902030302020204" pitchFamily="66" charset="0"/>
              </a:rPr>
              <a:t>Separate the words spoken from</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the reporting clause with</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punctuation, usually a comma. </a:t>
            </a:r>
          </a:p>
        </p:txBody>
      </p:sp>
      <p:sp>
        <p:nvSpPr>
          <p:cNvPr id="13" name="Rectangle 8">
            <a:extLst>
              <a:ext uri="{FF2B5EF4-FFF2-40B4-BE49-F238E27FC236}">
                <a16:creationId xmlns:a16="http://schemas.microsoft.com/office/drawing/2014/main" id="{4BB4BCD9-BA16-EE44-A005-E02A55221C2E}"/>
              </a:ext>
            </a:extLst>
          </p:cNvPr>
          <p:cNvSpPr>
            <a:spLocks noChangeArrowheads="1"/>
          </p:cNvSpPr>
          <p:nvPr/>
        </p:nvSpPr>
        <p:spPr bwMode="auto">
          <a:xfrm>
            <a:off x="7115764" y="3332809"/>
            <a:ext cx="2073260"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This is the reporting clause.</a:t>
            </a:r>
          </a:p>
        </p:txBody>
      </p:sp>
      <p:sp>
        <p:nvSpPr>
          <p:cNvPr id="14" name="AutoShape 9">
            <a:extLst>
              <a:ext uri="{FF2B5EF4-FFF2-40B4-BE49-F238E27FC236}">
                <a16:creationId xmlns:a16="http://schemas.microsoft.com/office/drawing/2014/main" id="{9936A4AA-BFBB-EE45-9303-AF2663196A8D}"/>
              </a:ext>
            </a:extLst>
          </p:cNvPr>
          <p:cNvSpPr>
            <a:spLocks/>
          </p:cNvSpPr>
          <p:nvPr/>
        </p:nvSpPr>
        <p:spPr bwMode="auto">
          <a:xfrm rot="16200000">
            <a:off x="5242723" y="1093302"/>
            <a:ext cx="144462" cy="4029074"/>
          </a:xfrm>
          <a:prstGeom prst="leftBrace">
            <a:avLst>
              <a:gd name="adj1" fmla="val 377016"/>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Rectangle 10">
            <a:extLst>
              <a:ext uri="{FF2B5EF4-FFF2-40B4-BE49-F238E27FC236}">
                <a16:creationId xmlns:a16="http://schemas.microsoft.com/office/drawing/2014/main" id="{D80CEBB9-006D-814B-8062-62E11532DB45}"/>
              </a:ext>
            </a:extLst>
          </p:cNvPr>
          <p:cNvSpPr>
            <a:spLocks noChangeArrowheads="1"/>
          </p:cNvSpPr>
          <p:nvPr/>
        </p:nvSpPr>
        <p:spPr bwMode="auto">
          <a:xfrm>
            <a:off x="4089429" y="3316861"/>
            <a:ext cx="2459396"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These are the words spoken which reveal Aladdin’s ambition.</a:t>
            </a:r>
          </a:p>
        </p:txBody>
      </p:sp>
      <p:sp>
        <p:nvSpPr>
          <p:cNvPr id="16" name="AutoShape 11">
            <a:extLst>
              <a:ext uri="{FF2B5EF4-FFF2-40B4-BE49-F238E27FC236}">
                <a16:creationId xmlns:a16="http://schemas.microsoft.com/office/drawing/2014/main" id="{842A789B-5C29-7542-ABF4-7E40DA5973ED}"/>
              </a:ext>
            </a:extLst>
          </p:cNvPr>
          <p:cNvSpPr>
            <a:spLocks/>
          </p:cNvSpPr>
          <p:nvPr/>
        </p:nvSpPr>
        <p:spPr bwMode="auto">
          <a:xfrm rot="16200000">
            <a:off x="8050001" y="2334697"/>
            <a:ext cx="204787" cy="1580597"/>
          </a:xfrm>
          <a:prstGeom prst="leftBrace">
            <a:avLst>
              <a:gd name="adj1" fmla="val 176615"/>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12">
            <a:extLst>
              <a:ext uri="{FF2B5EF4-FFF2-40B4-BE49-F238E27FC236}">
                <a16:creationId xmlns:a16="http://schemas.microsoft.com/office/drawing/2014/main" id="{8F5521D7-BE25-2643-A018-EC7C8490431C}"/>
              </a:ext>
            </a:extLst>
          </p:cNvPr>
          <p:cNvSpPr>
            <a:spLocks noChangeShapeType="1"/>
          </p:cNvSpPr>
          <p:nvPr/>
        </p:nvSpPr>
        <p:spPr bwMode="auto">
          <a:xfrm flipV="1">
            <a:off x="3076414" y="2888820"/>
            <a:ext cx="456662" cy="2122429"/>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16">
            <a:extLst>
              <a:ext uri="{FF2B5EF4-FFF2-40B4-BE49-F238E27FC236}">
                <a16:creationId xmlns:a16="http://schemas.microsoft.com/office/drawing/2014/main" id="{E6BF6F6C-5AB8-6549-BC0B-429F8EF5218E}"/>
              </a:ext>
            </a:extLst>
          </p:cNvPr>
          <p:cNvSpPr>
            <a:spLocks noChangeShapeType="1"/>
          </p:cNvSpPr>
          <p:nvPr/>
        </p:nvSpPr>
        <p:spPr bwMode="auto">
          <a:xfrm flipV="1">
            <a:off x="6738961" y="2926169"/>
            <a:ext cx="400394" cy="2017597"/>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Rectangle 5">
            <a:extLst>
              <a:ext uri="{FF2B5EF4-FFF2-40B4-BE49-F238E27FC236}">
                <a16:creationId xmlns:a16="http://schemas.microsoft.com/office/drawing/2014/main" id="{FA4F5217-B43C-5248-912F-55DF9B020B28}"/>
              </a:ext>
            </a:extLst>
          </p:cNvPr>
          <p:cNvSpPr>
            <a:spLocks noChangeArrowheads="1"/>
          </p:cNvSpPr>
          <p:nvPr/>
        </p:nvSpPr>
        <p:spPr bwMode="auto">
          <a:xfrm>
            <a:off x="0" y="2526060"/>
            <a:ext cx="12169775" cy="400110"/>
          </a:xfrm>
          <a:prstGeom prst="rect">
            <a:avLst/>
          </a:prstGeom>
          <a:noFill/>
          <a:ln w="9525">
            <a:noFill/>
            <a:miter lim="800000"/>
            <a:headEnd/>
            <a:tailEnd/>
          </a:ln>
          <a:effectLst/>
        </p:spPr>
        <p:txBody>
          <a:bodyPr>
            <a:spAutoFit/>
          </a:bodyPr>
          <a:lstStyle/>
          <a:p>
            <a:pPr algn="ctr"/>
            <a:r>
              <a:rPr lang="en-GB" altLang="en-US" sz="2000" b="1" dirty="0">
                <a:solidFill>
                  <a:srgbClr val="0070C0"/>
                </a:solidFill>
                <a:latin typeface="Times New Roman" panose="02020603050405020304" pitchFamily="18" charset="0"/>
                <a:ea typeface="MS PGothic" panose="020B0600070205080204" pitchFamily="34" charset="-128"/>
              </a:rPr>
              <a:t>“ </a:t>
            </a:r>
            <a:r>
              <a:rPr lang="en-GB" altLang="en-US" sz="2000" dirty="0">
                <a:solidFill>
                  <a:srgbClr val="0070C0"/>
                </a:solidFill>
                <a:latin typeface="Comic Sans MS" panose="030F0902030302020204" pitchFamily="66" charset="0"/>
              </a:rPr>
              <a:t>N</a:t>
            </a:r>
            <a:r>
              <a:rPr lang="en-GB" altLang="en-US" sz="2000" dirty="0">
                <a:solidFill>
                  <a:srgbClr val="3E3F41"/>
                </a:solidFill>
                <a:latin typeface="Comic Sans MS" panose="030F0902030302020204" pitchFamily="66" charset="0"/>
              </a:rPr>
              <a:t>ow I wish to become a Prince</a:t>
            </a:r>
            <a:r>
              <a:rPr lang="en-GB" altLang="en-US" sz="2000" dirty="0">
                <a:solidFill>
                  <a:srgbClr val="FF0000"/>
                </a:solidFill>
                <a:ea typeface="MS PGothic" panose="020B0600070205080204" pitchFamily="34" charset="-128"/>
              </a:rPr>
              <a:t> </a:t>
            </a:r>
            <a:r>
              <a:rPr lang="en-GB" altLang="en-US" sz="2000" dirty="0">
                <a:solidFill>
                  <a:srgbClr val="0070C0"/>
                </a:solidFill>
                <a:ea typeface="MS PGothic" panose="020B0600070205080204" pitchFamily="34" charset="-128"/>
              </a:rPr>
              <a:t>,</a:t>
            </a:r>
            <a:r>
              <a:rPr lang="en-GB" altLang="en-US" sz="2000" b="1" dirty="0">
                <a:solidFill>
                  <a:srgbClr val="0070C0"/>
                </a:solidFill>
                <a:latin typeface="Times New Roman" panose="02020603050405020304" pitchFamily="18" charset="0"/>
                <a:ea typeface="MS PGothic" panose="020B0600070205080204" pitchFamily="34" charset="-128"/>
              </a:rPr>
              <a:t>”</a:t>
            </a:r>
            <a:r>
              <a:rPr lang="en-GB" altLang="en-US" sz="2000" dirty="0">
                <a:solidFill>
                  <a:srgbClr val="3E3F41"/>
                </a:solidFill>
                <a:latin typeface="Comic Sans MS" panose="030F0902030302020204" pitchFamily="66" charset="0"/>
              </a:rPr>
              <a:t> said Aladdin.</a:t>
            </a:r>
          </a:p>
        </p:txBody>
      </p:sp>
      <p:pic>
        <p:nvPicPr>
          <p:cNvPr id="21" name="Picture 20" descr="A picture containing vector graphics&#10;&#10;Description automatically generated">
            <a:extLst>
              <a:ext uri="{FF2B5EF4-FFF2-40B4-BE49-F238E27FC236}">
                <a16:creationId xmlns:a16="http://schemas.microsoft.com/office/drawing/2014/main" id="{6AB4D8B3-85DE-E14B-9AB5-21899ACE0C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7667" y="1955059"/>
            <a:ext cx="1506005" cy="3000796"/>
          </a:xfrm>
          <a:prstGeom prst="rect">
            <a:avLst/>
          </a:prstGeom>
        </p:spPr>
      </p:pic>
      <p:sp>
        <p:nvSpPr>
          <p:cNvPr id="2" name="Line 16">
            <a:extLst>
              <a:ext uri="{FF2B5EF4-FFF2-40B4-BE49-F238E27FC236}">
                <a16:creationId xmlns:a16="http://schemas.microsoft.com/office/drawing/2014/main" id="{4EED4FD1-A9BB-02E3-BD28-9BC2E83E7D4C}"/>
              </a:ext>
            </a:extLst>
          </p:cNvPr>
          <p:cNvSpPr>
            <a:spLocks noChangeShapeType="1"/>
          </p:cNvSpPr>
          <p:nvPr/>
        </p:nvSpPr>
        <p:spPr bwMode="auto">
          <a:xfrm>
            <a:off x="8013807" y="2162524"/>
            <a:ext cx="0" cy="400111"/>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42112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13" grpId="0"/>
      <p:bldP spid="15" grpId="0"/>
      <p:bldP spid="17" grpId="0" animBg="1"/>
      <p:bldP spid="18" grpId="0" animBg="1"/>
      <p:bldP spid="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8">
            <a:extLst>
              <a:ext uri="{FF2B5EF4-FFF2-40B4-BE49-F238E27FC236}">
                <a16:creationId xmlns:a16="http://schemas.microsoft.com/office/drawing/2014/main" id="{4BB4BCD9-BA16-EE44-A005-E02A55221C2E}"/>
              </a:ext>
            </a:extLst>
          </p:cNvPr>
          <p:cNvSpPr>
            <a:spLocks noChangeArrowheads="1"/>
          </p:cNvSpPr>
          <p:nvPr/>
        </p:nvSpPr>
        <p:spPr bwMode="auto">
          <a:xfrm>
            <a:off x="8270937" y="1989344"/>
            <a:ext cx="2703485"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The reporting clause follows the spoken words in this example.</a:t>
            </a:r>
          </a:p>
        </p:txBody>
      </p:sp>
      <p:sp>
        <p:nvSpPr>
          <p:cNvPr id="14" name="AutoShape 9">
            <a:extLst>
              <a:ext uri="{FF2B5EF4-FFF2-40B4-BE49-F238E27FC236}">
                <a16:creationId xmlns:a16="http://schemas.microsoft.com/office/drawing/2014/main" id="{9936A4AA-BFBB-EE45-9303-AF2663196A8D}"/>
              </a:ext>
            </a:extLst>
          </p:cNvPr>
          <p:cNvSpPr>
            <a:spLocks/>
          </p:cNvSpPr>
          <p:nvPr/>
        </p:nvSpPr>
        <p:spPr bwMode="auto">
          <a:xfrm rot="16200000">
            <a:off x="6652802" y="-263170"/>
            <a:ext cx="144462" cy="4029074"/>
          </a:xfrm>
          <a:prstGeom prst="leftBrace">
            <a:avLst>
              <a:gd name="adj1" fmla="val 377016"/>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Rectangle 10">
            <a:extLst>
              <a:ext uri="{FF2B5EF4-FFF2-40B4-BE49-F238E27FC236}">
                <a16:creationId xmlns:a16="http://schemas.microsoft.com/office/drawing/2014/main" id="{D80CEBB9-006D-814B-8062-62E11532DB45}"/>
              </a:ext>
            </a:extLst>
          </p:cNvPr>
          <p:cNvSpPr>
            <a:spLocks noChangeArrowheads="1"/>
          </p:cNvSpPr>
          <p:nvPr/>
        </p:nvSpPr>
        <p:spPr bwMode="auto">
          <a:xfrm>
            <a:off x="5465298" y="1973396"/>
            <a:ext cx="2645040"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All the words spoken are inside the inverted commas.</a:t>
            </a:r>
          </a:p>
        </p:txBody>
      </p:sp>
      <p:sp>
        <p:nvSpPr>
          <p:cNvPr id="16" name="AutoShape 11">
            <a:extLst>
              <a:ext uri="{FF2B5EF4-FFF2-40B4-BE49-F238E27FC236}">
                <a16:creationId xmlns:a16="http://schemas.microsoft.com/office/drawing/2014/main" id="{842A789B-5C29-7542-ABF4-7E40DA5973ED}"/>
              </a:ext>
            </a:extLst>
          </p:cNvPr>
          <p:cNvSpPr>
            <a:spLocks/>
          </p:cNvSpPr>
          <p:nvPr/>
        </p:nvSpPr>
        <p:spPr bwMode="auto">
          <a:xfrm rot="16200000">
            <a:off x="9611514" y="991232"/>
            <a:ext cx="204787" cy="1580597"/>
          </a:xfrm>
          <a:prstGeom prst="leftBrace">
            <a:avLst>
              <a:gd name="adj1" fmla="val 176615"/>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Rectangle 5">
            <a:extLst>
              <a:ext uri="{FF2B5EF4-FFF2-40B4-BE49-F238E27FC236}">
                <a16:creationId xmlns:a16="http://schemas.microsoft.com/office/drawing/2014/main" id="{FA4F5217-B43C-5248-912F-55DF9B020B28}"/>
              </a:ext>
            </a:extLst>
          </p:cNvPr>
          <p:cNvSpPr>
            <a:spLocks noChangeArrowheads="1"/>
          </p:cNvSpPr>
          <p:nvPr/>
        </p:nvSpPr>
        <p:spPr bwMode="auto">
          <a:xfrm>
            <a:off x="1561513" y="1182595"/>
            <a:ext cx="12169775" cy="400110"/>
          </a:xfrm>
          <a:prstGeom prst="rect">
            <a:avLst/>
          </a:prstGeom>
          <a:noFill/>
          <a:ln w="9525">
            <a:noFill/>
            <a:miter lim="800000"/>
            <a:headEnd/>
            <a:tailEnd/>
          </a:ln>
          <a:effectLst/>
        </p:spPr>
        <p:txBody>
          <a:bodyPr>
            <a:spAutoFit/>
          </a:bodyPr>
          <a:lstStyle/>
          <a:p>
            <a:pPr algn="ctr"/>
            <a:r>
              <a:rPr lang="en-GB" altLang="en-US" sz="2000" b="1" dirty="0">
                <a:solidFill>
                  <a:srgbClr val="0070C0"/>
                </a:solidFill>
                <a:latin typeface="Times New Roman" panose="02020603050405020304" pitchFamily="18" charset="0"/>
                <a:ea typeface="MS PGothic" panose="020B0600070205080204" pitchFamily="34" charset="-128"/>
              </a:rPr>
              <a:t>“ </a:t>
            </a:r>
            <a:r>
              <a:rPr lang="en-GB" altLang="en-US" sz="2000" dirty="0">
                <a:solidFill>
                  <a:srgbClr val="3E3F41"/>
                </a:solidFill>
                <a:latin typeface="Comic Sans MS" panose="030F0902030302020204" pitchFamily="66" charset="0"/>
              </a:rPr>
              <a:t>Now I wish to become a Prince</a:t>
            </a:r>
            <a:r>
              <a:rPr lang="en-GB" altLang="en-US" sz="2000" dirty="0">
                <a:solidFill>
                  <a:srgbClr val="FF0000"/>
                </a:solidFill>
                <a:ea typeface="MS PGothic" panose="020B0600070205080204" pitchFamily="34" charset="-128"/>
              </a:rPr>
              <a:t> </a:t>
            </a:r>
            <a:r>
              <a:rPr lang="en-GB" altLang="en-US" sz="2000" dirty="0">
                <a:solidFill>
                  <a:srgbClr val="3E3F41"/>
                </a:solidFill>
                <a:ea typeface="MS PGothic" panose="020B0600070205080204" pitchFamily="34" charset="-128"/>
              </a:rPr>
              <a:t>,</a:t>
            </a:r>
            <a:r>
              <a:rPr lang="en-GB" altLang="en-US" sz="2000" b="1" dirty="0">
                <a:solidFill>
                  <a:srgbClr val="0070C0"/>
                </a:solidFill>
                <a:latin typeface="Times New Roman" panose="02020603050405020304" pitchFamily="18" charset="0"/>
                <a:ea typeface="MS PGothic" panose="020B0600070205080204" pitchFamily="34" charset="-128"/>
              </a:rPr>
              <a:t>”</a:t>
            </a:r>
            <a:r>
              <a:rPr lang="en-GB" altLang="en-US" sz="2000" dirty="0">
                <a:solidFill>
                  <a:srgbClr val="3E3F41"/>
                </a:solidFill>
                <a:latin typeface="Comic Sans MS" panose="030F0902030302020204" pitchFamily="66" charset="0"/>
              </a:rPr>
              <a:t> said Aladdin.</a:t>
            </a:r>
          </a:p>
        </p:txBody>
      </p:sp>
      <p:sp>
        <p:nvSpPr>
          <p:cNvPr id="19" name="Rectangle 8">
            <a:extLst>
              <a:ext uri="{FF2B5EF4-FFF2-40B4-BE49-F238E27FC236}">
                <a16:creationId xmlns:a16="http://schemas.microsoft.com/office/drawing/2014/main" id="{7F184ECC-5C8F-BF44-A22E-8E319871371B}"/>
              </a:ext>
            </a:extLst>
          </p:cNvPr>
          <p:cNvSpPr>
            <a:spLocks noChangeArrowheads="1"/>
          </p:cNvSpPr>
          <p:nvPr/>
        </p:nvSpPr>
        <p:spPr bwMode="auto">
          <a:xfrm>
            <a:off x="4244473" y="4579502"/>
            <a:ext cx="3058193"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The reporting clause could also come before the spoken words, and always has a comma.</a:t>
            </a:r>
          </a:p>
        </p:txBody>
      </p:sp>
      <p:sp>
        <p:nvSpPr>
          <p:cNvPr id="21" name="AutoShape 9">
            <a:extLst>
              <a:ext uri="{FF2B5EF4-FFF2-40B4-BE49-F238E27FC236}">
                <a16:creationId xmlns:a16="http://schemas.microsoft.com/office/drawing/2014/main" id="{AE944253-3FAE-114F-B864-511A4D4B578D}"/>
              </a:ext>
            </a:extLst>
          </p:cNvPr>
          <p:cNvSpPr>
            <a:spLocks/>
          </p:cNvSpPr>
          <p:nvPr/>
        </p:nvSpPr>
        <p:spPr bwMode="auto">
          <a:xfrm rot="16200000">
            <a:off x="8548629" y="2380495"/>
            <a:ext cx="144462" cy="4029074"/>
          </a:xfrm>
          <a:prstGeom prst="leftBrace">
            <a:avLst>
              <a:gd name="adj1" fmla="val 377016"/>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Rectangle 10">
            <a:extLst>
              <a:ext uri="{FF2B5EF4-FFF2-40B4-BE49-F238E27FC236}">
                <a16:creationId xmlns:a16="http://schemas.microsoft.com/office/drawing/2014/main" id="{50D97DF9-3DFB-9746-A2E8-FC5C5CAEAD21}"/>
              </a:ext>
            </a:extLst>
          </p:cNvPr>
          <p:cNvSpPr>
            <a:spLocks noChangeArrowheads="1"/>
          </p:cNvSpPr>
          <p:nvPr/>
        </p:nvSpPr>
        <p:spPr bwMode="auto">
          <a:xfrm>
            <a:off x="7298340" y="4644536"/>
            <a:ext cx="2645040"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All the words spoken are inside the inverted commas.</a:t>
            </a:r>
          </a:p>
        </p:txBody>
      </p:sp>
      <p:sp>
        <p:nvSpPr>
          <p:cNvPr id="23" name="AutoShape 11">
            <a:extLst>
              <a:ext uri="{FF2B5EF4-FFF2-40B4-BE49-F238E27FC236}">
                <a16:creationId xmlns:a16="http://schemas.microsoft.com/office/drawing/2014/main" id="{8B791565-E207-8F45-9A63-EC3746CC3647}"/>
              </a:ext>
            </a:extLst>
          </p:cNvPr>
          <p:cNvSpPr>
            <a:spLocks/>
          </p:cNvSpPr>
          <p:nvPr/>
        </p:nvSpPr>
        <p:spPr bwMode="auto">
          <a:xfrm rot="16200000">
            <a:off x="5644425" y="3621890"/>
            <a:ext cx="204787" cy="1580597"/>
          </a:xfrm>
          <a:prstGeom prst="leftBrace">
            <a:avLst>
              <a:gd name="adj1" fmla="val 176615"/>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Rectangle 5">
            <a:extLst>
              <a:ext uri="{FF2B5EF4-FFF2-40B4-BE49-F238E27FC236}">
                <a16:creationId xmlns:a16="http://schemas.microsoft.com/office/drawing/2014/main" id="{EF0DCB22-EEDA-DB4E-BC82-C47515878355}"/>
              </a:ext>
            </a:extLst>
          </p:cNvPr>
          <p:cNvSpPr>
            <a:spLocks noChangeArrowheads="1"/>
          </p:cNvSpPr>
          <p:nvPr/>
        </p:nvSpPr>
        <p:spPr bwMode="auto">
          <a:xfrm>
            <a:off x="1674055" y="3813253"/>
            <a:ext cx="12169775" cy="400110"/>
          </a:xfrm>
          <a:prstGeom prst="rect">
            <a:avLst/>
          </a:prstGeom>
          <a:noFill/>
          <a:ln w="9525">
            <a:noFill/>
            <a:miter lim="800000"/>
            <a:headEnd/>
            <a:tailEnd/>
          </a:ln>
          <a:effectLst/>
        </p:spPr>
        <p:txBody>
          <a:bodyPr>
            <a:spAutoFit/>
          </a:bodyPr>
          <a:lstStyle/>
          <a:p>
            <a:pPr algn="ctr"/>
            <a:r>
              <a:rPr lang="en-GB" altLang="en-US" sz="2000" dirty="0">
                <a:solidFill>
                  <a:srgbClr val="3E3F41"/>
                </a:solidFill>
                <a:latin typeface="Comic Sans MS" panose="030F0902030302020204" pitchFamily="66" charset="0"/>
                <a:ea typeface="MS PGothic" panose="020B0600070205080204" pitchFamily="34" charset="-128"/>
              </a:rPr>
              <a:t>Aladdin said, </a:t>
            </a:r>
            <a:r>
              <a:rPr lang="en-GB" altLang="en-US" sz="2000" b="1" dirty="0">
                <a:solidFill>
                  <a:srgbClr val="0070C0"/>
                </a:solidFill>
                <a:latin typeface="Times New Roman" panose="02020603050405020304" pitchFamily="18" charset="0"/>
                <a:ea typeface="MS PGothic" panose="020B0600070205080204" pitchFamily="34" charset="-128"/>
              </a:rPr>
              <a:t>“</a:t>
            </a:r>
            <a:r>
              <a:rPr lang="en-GB" altLang="en-US" sz="2000" dirty="0">
                <a:solidFill>
                  <a:srgbClr val="3E3F41"/>
                </a:solidFill>
                <a:latin typeface="Comic Sans MS" panose="030F0902030302020204" pitchFamily="66" charset="0"/>
                <a:ea typeface="MS PGothic" panose="020B0600070205080204" pitchFamily="34" charset="-128"/>
              </a:rPr>
              <a:t>Now I wish to become a Prince.</a:t>
            </a:r>
            <a:r>
              <a:rPr lang="en-GB" altLang="en-US" sz="2000" b="1" dirty="0">
                <a:solidFill>
                  <a:srgbClr val="0070C0"/>
                </a:solidFill>
                <a:latin typeface="Times New Roman" panose="02020603050405020304" pitchFamily="18" charset="0"/>
                <a:ea typeface="MS PGothic" panose="020B0600070205080204" pitchFamily="34" charset="-128"/>
              </a:rPr>
              <a:t>”</a:t>
            </a:r>
          </a:p>
        </p:txBody>
      </p:sp>
      <p:sp>
        <p:nvSpPr>
          <p:cNvPr id="7" name="Rectangle 6">
            <a:extLst>
              <a:ext uri="{FF2B5EF4-FFF2-40B4-BE49-F238E27FC236}">
                <a16:creationId xmlns:a16="http://schemas.microsoft.com/office/drawing/2014/main" id="{38078CE9-129A-844C-8A5B-CB6CEA0169A2}"/>
              </a:ext>
            </a:extLst>
          </p:cNvPr>
          <p:cNvSpPr/>
          <p:nvPr/>
        </p:nvSpPr>
        <p:spPr>
          <a:xfrm>
            <a:off x="4094922" y="1033975"/>
            <a:ext cx="7195930" cy="218049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B0389E6-01EF-3247-9683-B089A57573F3}"/>
              </a:ext>
            </a:extLst>
          </p:cNvPr>
          <p:cNvSpPr/>
          <p:nvPr/>
        </p:nvSpPr>
        <p:spPr>
          <a:xfrm>
            <a:off x="4094922" y="3594295"/>
            <a:ext cx="7195930" cy="228759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vector graphics&#10;&#10;Description automatically generated">
            <a:extLst>
              <a:ext uri="{FF2B5EF4-FFF2-40B4-BE49-F238E27FC236}">
                <a16:creationId xmlns:a16="http://schemas.microsoft.com/office/drawing/2014/main" id="{1122E8A5-D724-8641-9F23-B7DECE094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7578" y="683400"/>
            <a:ext cx="2690921" cy="5361805"/>
          </a:xfrm>
          <a:prstGeom prst="rect">
            <a:avLst/>
          </a:prstGeom>
        </p:spPr>
      </p:pic>
    </p:spTree>
    <p:extLst>
      <p:ext uri="{BB962C8B-B14F-4D97-AF65-F5344CB8AC3E}">
        <p14:creationId xmlns:p14="http://schemas.microsoft.com/office/powerpoint/2010/main" val="2631676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9" grpId="0"/>
      <p:bldP spid="21" grpId="0" animBg="1"/>
      <p:bldP spid="22" grpId="0"/>
      <p:bldP spid="2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a:extLst>
              <a:ext uri="{FF2B5EF4-FFF2-40B4-BE49-F238E27FC236}">
                <a16:creationId xmlns:a16="http://schemas.microsoft.com/office/drawing/2014/main" id="{D4770E30-409A-704E-9F4D-EE14DA1E5498}"/>
              </a:ext>
            </a:extLst>
          </p:cNvPr>
          <p:cNvSpPr>
            <a:spLocks noChangeArrowheads="1"/>
          </p:cNvSpPr>
          <p:nvPr/>
        </p:nvSpPr>
        <p:spPr bwMode="auto">
          <a:xfrm>
            <a:off x="1064750" y="771276"/>
            <a:ext cx="9884802"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900" dirty="0">
                <a:solidFill>
                  <a:srgbClr val="414042"/>
                </a:solidFill>
              </a:rPr>
              <a:t>Sometimes we want to separate the direct speech by inserting information about</a:t>
            </a:r>
            <a:br>
              <a:rPr lang="en-GB" altLang="en-US" sz="1900" dirty="0">
                <a:solidFill>
                  <a:srgbClr val="414042"/>
                </a:solidFill>
              </a:rPr>
            </a:br>
            <a:r>
              <a:rPr lang="en-GB" altLang="en-US" sz="1900" dirty="0">
                <a:solidFill>
                  <a:srgbClr val="414042"/>
                </a:solidFill>
              </a:rPr>
              <a:t>who is speaking between the words being spoken. This is called </a:t>
            </a:r>
            <a:r>
              <a:rPr lang="en-GB" altLang="en-US" sz="1900" b="1" dirty="0">
                <a:solidFill>
                  <a:srgbClr val="414042"/>
                </a:solidFill>
              </a:rPr>
              <a:t>split</a:t>
            </a:r>
            <a:r>
              <a:rPr lang="en-GB" altLang="en-US" sz="1900" dirty="0">
                <a:solidFill>
                  <a:srgbClr val="414042"/>
                </a:solidFill>
              </a:rPr>
              <a:t> </a:t>
            </a:r>
            <a:r>
              <a:rPr lang="en-GB" altLang="en-US" sz="1900" b="1" dirty="0">
                <a:solidFill>
                  <a:srgbClr val="414042"/>
                </a:solidFill>
              </a:rPr>
              <a:t>dialogue</a:t>
            </a:r>
            <a:r>
              <a:rPr lang="en-GB" altLang="en-US" sz="1900" dirty="0">
                <a:solidFill>
                  <a:srgbClr val="414042"/>
                </a:solidFill>
              </a:rPr>
              <a:t>. You need to consider carefully whether the words spoken would make </a:t>
            </a:r>
            <a:r>
              <a:rPr lang="en-GB" altLang="en-US" sz="1900" b="1" dirty="0">
                <a:solidFill>
                  <a:srgbClr val="414042"/>
                </a:solidFill>
              </a:rPr>
              <a:t>one</a:t>
            </a:r>
            <a:r>
              <a:rPr lang="en-GB" altLang="en-US" sz="1900" dirty="0">
                <a:solidFill>
                  <a:srgbClr val="414042"/>
                </a:solidFill>
              </a:rPr>
              <a:t> sentence or</a:t>
            </a:r>
            <a:br>
              <a:rPr lang="en-GB" altLang="en-US" sz="1900" dirty="0">
                <a:solidFill>
                  <a:srgbClr val="414042"/>
                </a:solidFill>
              </a:rPr>
            </a:br>
            <a:r>
              <a:rPr lang="en-GB" altLang="en-US" sz="1900" b="1" dirty="0">
                <a:solidFill>
                  <a:srgbClr val="414042"/>
                </a:solidFill>
              </a:rPr>
              <a:t>two</a:t>
            </a:r>
            <a:r>
              <a:rPr lang="en-GB" altLang="en-US" sz="1900" dirty="0">
                <a:solidFill>
                  <a:srgbClr val="414042"/>
                </a:solidFill>
              </a:rPr>
              <a:t> when punctuating:</a:t>
            </a:r>
          </a:p>
        </p:txBody>
      </p:sp>
      <p:sp>
        <p:nvSpPr>
          <p:cNvPr id="18" name="Rectangle 2">
            <a:extLst>
              <a:ext uri="{FF2B5EF4-FFF2-40B4-BE49-F238E27FC236}">
                <a16:creationId xmlns:a16="http://schemas.microsoft.com/office/drawing/2014/main" id="{C9ED4AD7-6348-E243-BA7C-799434B97036}"/>
              </a:ext>
            </a:extLst>
          </p:cNvPr>
          <p:cNvSpPr>
            <a:spLocks noChangeArrowheads="1"/>
          </p:cNvSpPr>
          <p:nvPr/>
        </p:nvSpPr>
        <p:spPr bwMode="auto">
          <a:xfrm>
            <a:off x="622854" y="2271382"/>
            <a:ext cx="1111856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800" b="1" dirty="0">
                <a:solidFill>
                  <a:srgbClr val="0070C0"/>
                </a:solidFill>
                <a:latin typeface="Times New Roman" panose="02020603050405020304" pitchFamily="18" charset="0"/>
              </a:rPr>
              <a:t>“</a:t>
            </a:r>
            <a:r>
              <a:rPr lang="en-GB" altLang="en-US" sz="2500" dirty="0">
                <a:solidFill>
                  <a:srgbClr val="414042"/>
                </a:solidFill>
              </a:rPr>
              <a:t>My last wish</a:t>
            </a:r>
            <a:r>
              <a:rPr lang="en-GB" altLang="en-US" sz="2500" dirty="0">
                <a:solidFill>
                  <a:srgbClr val="0070C0"/>
                </a:solidFill>
              </a:rPr>
              <a:t>,</a:t>
            </a:r>
            <a:r>
              <a:rPr lang="en-GB" altLang="en-US" sz="2500" b="1" dirty="0">
                <a:solidFill>
                  <a:srgbClr val="0070C0"/>
                </a:solidFill>
                <a:latin typeface="Times New Roman" panose="02020603050405020304" pitchFamily="18" charset="0"/>
              </a:rPr>
              <a:t>”</a:t>
            </a:r>
            <a:r>
              <a:rPr lang="en-GB" altLang="en-US" sz="2500" dirty="0">
                <a:solidFill>
                  <a:srgbClr val="0070C0"/>
                </a:solidFill>
              </a:rPr>
              <a:t> </a:t>
            </a:r>
            <a:r>
              <a:rPr lang="en-GB" altLang="en-US" sz="2500" dirty="0">
                <a:solidFill>
                  <a:srgbClr val="414042"/>
                </a:solidFill>
              </a:rPr>
              <a:t>continued Aladdin</a:t>
            </a:r>
            <a:r>
              <a:rPr lang="en-GB" altLang="en-US" sz="2500" dirty="0">
                <a:solidFill>
                  <a:srgbClr val="0070C0"/>
                </a:solidFill>
              </a:rPr>
              <a:t>, </a:t>
            </a:r>
            <a:r>
              <a:rPr lang="en-GB" altLang="en-US" sz="2500" b="1" dirty="0">
                <a:solidFill>
                  <a:srgbClr val="0070C0"/>
                </a:solidFill>
                <a:latin typeface="Times New Roman" panose="02020603050405020304" pitchFamily="18" charset="0"/>
              </a:rPr>
              <a:t>“</a:t>
            </a:r>
            <a:r>
              <a:rPr lang="en-GB" altLang="en-US" sz="2500" dirty="0">
                <a:solidFill>
                  <a:srgbClr val="39AB47"/>
                </a:solidFill>
              </a:rPr>
              <a:t>i</a:t>
            </a:r>
            <a:r>
              <a:rPr lang="en-GB" altLang="en-US" sz="2500" dirty="0">
                <a:solidFill>
                  <a:srgbClr val="414042"/>
                </a:solidFill>
              </a:rPr>
              <a:t>s to free you from the lamp. </a:t>
            </a:r>
          </a:p>
          <a:p>
            <a:r>
              <a:rPr lang="en-GB" altLang="en-US" sz="2500" dirty="0">
                <a:solidFill>
                  <a:srgbClr val="414042"/>
                </a:solidFill>
              </a:rPr>
              <a:t>Can you do that?</a:t>
            </a:r>
            <a:r>
              <a:rPr lang="en-GB" altLang="en-US" sz="2800" b="1" dirty="0">
                <a:solidFill>
                  <a:srgbClr val="0070C0"/>
                </a:solidFill>
                <a:latin typeface="Times New Roman" panose="02020603050405020304" pitchFamily="18" charset="0"/>
              </a:rPr>
              <a:t>”</a:t>
            </a:r>
          </a:p>
        </p:txBody>
      </p:sp>
      <p:sp>
        <p:nvSpPr>
          <p:cNvPr id="26" name="Rectangle 10">
            <a:extLst>
              <a:ext uri="{FF2B5EF4-FFF2-40B4-BE49-F238E27FC236}">
                <a16:creationId xmlns:a16="http://schemas.microsoft.com/office/drawing/2014/main" id="{84437EFD-C463-C247-8662-4CF49AC8F3E8}"/>
              </a:ext>
            </a:extLst>
          </p:cNvPr>
          <p:cNvSpPr>
            <a:spLocks noChangeArrowheads="1"/>
          </p:cNvSpPr>
          <p:nvPr/>
        </p:nvSpPr>
        <p:spPr bwMode="auto">
          <a:xfrm>
            <a:off x="5826875" y="2877873"/>
            <a:ext cx="3342710"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500" dirty="0">
                <a:solidFill>
                  <a:srgbClr val="39AB47"/>
                </a:solidFill>
                <a:latin typeface="Comic Sans MS" panose="030F0902030302020204" pitchFamily="66" charset="0"/>
              </a:rPr>
              <a:t>A capital letter is NOT used here.</a:t>
            </a:r>
          </a:p>
        </p:txBody>
      </p:sp>
      <p:sp>
        <p:nvSpPr>
          <p:cNvPr id="27" name="Line 11">
            <a:extLst>
              <a:ext uri="{FF2B5EF4-FFF2-40B4-BE49-F238E27FC236}">
                <a16:creationId xmlns:a16="http://schemas.microsoft.com/office/drawing/2014/main" id="{93A38B7E-6906-324C-A962-1B767774DED6}"/>
              </a:ext>
            </a:extLst>
          </p:cNvPr>
          <p:cNvSpPr>
            <a:spLocks noChangeShapeType="1"/>
          </p:cNvSpPr>
          <p:nvPr/>
        </p:nvSpPr>
        <p:spPr bwMode="auto">
          <a:xfrm flipH="1" flipV="1">
            <a:off x="6078666" y="2526368"/>
            <a:ext cx="0" cy="268234"/>
          </a:xfrm>
          <a:prstGeom prst="line">
            <a:avLst/>
          </a:prstGeom>
          <a:noFill/>
          <a:ln w="1905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 name="Rectangle 2">
            <a:extLst>
              <a:ext uri="{FF2B5EF4-FFF2-40B4-BE49-F238E27FC236}">
                <a16:creationId xmlns:a16="http://schemas.microsoft.com/office/drawing/2014/main" id="{6C06C9C9-0D88-E541-A348-81827F66CB6E}"/>
              </a:ext>
            </a:extLst>
          </p:cNvPr>
          <p:cNvSpPr>
            <a:spLocks noChangeArrowheads="1"/>
          </p:cNvSpPr>
          <p:nvPr/>
        </p:nvSpPr>
        <p:spPr bwMode="auto">
          <a:xfrm>
            <a:off x="1064750" y="3435944"/>
            <a:ext cx="9884802"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900" dirty="0">
                <a:solidFill>
                  <a:srgbClr val="414042"/>
                </a:solidFill>
              </a:rPr>
              <a:t>This is the </a:t>
            </a:r>
            <a:r>
              <a:rPr lang="en-GB" altLang="en-US" sz="1900" b="1" dirty="0">
                <a:solidFill>
                  <a:srgbClr val="414042"/>
                </a:solidFill>
              </a:rPr>
              <a:t>only</a:t>
            </a:r>
            <a:r>
              <a:rPr lang="en-GB" altLang="en-US" sz="1900" dirty="0">
                <a:solidFill>
                  <a:srgbClr val="414042"/>
                </a:solidFill>
              </a:rPr>
              <a:t> time when you do not use a capital letter for the first word inside</a:t>
            </a:r>
            <a:br>
              <a:rPr lang="en-GB" altLang="en-US" sz="1900" dirty="0">
                <a:solidFill>
                  <a:srgbClr val="414042"/>
                </a:solidFill>
              </a:rPr>
            </a:br>
            <a:r>
              <a:rPr lang="en-GB" altLang="en-US" sz="1900" dirty="0">
                <a:solidFill>
                  <a:srgbClr val="414042"/>
                </a:solidFill>
              </a:rPr>
              <a:t>the speech marks. This is because all the words spoken are one complete sentence</a:t>
            </a:r>
            <a:br>
              <a:rPr lang="en-GB" altLang="en-US" sz="1900" dirty="0">
                <a:solidFill>
                  <a:srgbClr val="414042"/>
                </a:solidFill>
              </a:rPr>
            </a:br>
            <a:r>
              <a:rPr lang="en-GB" altLang="en-US" sz="1900" dirty="0">
                <a:solidFill>
                  <a:srgbClr val="414042"/>
                </a:solidFill>
              </a:rPr>
              <a:t>so the comma is only used to separate the reporting clause.</a:t>
            </a:r>
          </a:p>
        </p:txBody>
      </p:sp>
      <p:sp>
        <p:nvSpPr>
          <p:cNvPr id="29" name="Rectangle 5">
            <a:extLst>
              <a:ext uri="{FF2B5EF4-FFF2-40B4-BE49-F238E27FC236}">
                <a16:creationId xmlns:a16="http://schemas.microsoft.com/office/drawing/2014/main" id="{6BB430BC-7C93-C14B-963F-797B025BCCAB}"/>
              </a:ext>
            </a:extLst>
          </p:cNvPr>
          <p:cNvSpPr>
            <a:spLocks noChangeArrowheads="1"/>
          </p:cNvSpPr>
          <p:nvPr/>
        </p:nvSpPr>
        <p:spPr bwMode="auto">
          <a:xfrm>
            <a:off x="477077" y="4659333"/>
            <a:ext cx="11264345" cy="384721"/>
          </a:xfrm>
          <a:prstGeom prst="rect">
            <a:avLst/>
          </a:prstGeom>
          <a:noFill/>
          <a:ln w="9525" algn="ctr">
            <a:noFill/>
            <a:miter lim="800000"/>
            <a:headEnd/>
            <a:tailEnd/>
          </a:ln>
          <a:effectLst/>
        </p:spPr>
        <p:txBody>
          <a:bodyPr>
            <a:noAutofit/>
          </a:bodyPr>
          <a:lstStyle/>
          <a:p>
            <a:r>
              <a:rPr lang="en-GB" altLang="en-US" sz="2500" b="1" dirty="0">
                <a:solidFill>
                  <a:srgbClr val="0070C0"/>
                </a:solidFill>
                <a:latin typeface="Times New Roman" panose="02020603050405020304" pitchFamily="18" charset="0"/>
              </a:rPr>
              <a:t>“</a:t>
            </a:r>
            <a:r>
              <a:rPr lang="en-GB" altLang="en-US" sz="2500" dirty="0">
                <a:solidFill>
                  <a:srgbClr val="414042"/>
                </a:solidFill>
                <a:latin typeface="Comic Sans MS" panose="030F0702030302020204" pitchFamily="66" charset="0"/>
              </a:rPr>
              <a:t>My last wish is to free you from the lamp,</a:t>
            </a:r>
            <a:r>
              <a:rPr lang="en-GB" altLang="en-US" sz="2500" b="1" dirty="0">
                <a:solidFill>
                  <a:srgbClr val="0070C0"/>
                </a:solidFill>
                <a:latin typeface="Times New Roman" panose="02020603050405020304" pitchFamily="18" charset="0"/>
                <a:cs typeface="Times New Roman" panose="02020603050405020304" pitchFamily="18" charset="0"/>
              </a:rPr>
              <a:t>”</a:t>
            </a:r>
            <a:r>
              <a:rPr lang="en-GB" altLang="en-US" sz="2500" dirty="0">
                <a:solidFill>
                  <a:srgbClr val="0070C0"/>
                </a:solidFill>
                <a:latin typeface="Comic Sans MS" panose="030F0702030302020204" pitchFamily="66" charset="0"/>
              </a:rPr>
              <a:t> </a:t>
            </a:r>
            <a:r>
              <a:rPr lang="en-GB" altLang="en-US" sz="2500" dirty="0">
                <a:solidFill>
                  <a:srgbClr val="414042"/>
                </a:solidFill>
                <a:latin typeface="Comic Sans MS" panose="030F0702030302020204" pitchFamily="66" charset="0"/>
              </a:rPr>
              <a:t>continued Aladdin.</a:t>
            </a:r>
            <a:r>
              <a:rPr lang="en-GB" altLang="en-US" sz="2500" dirty="0">
                <a:solidFill>
                  <a:srgbClr val="0070C0"/>
                </a:solidFill>
                <a:latin typeface="Comic Sans MS" panose="030F0702030302020204" pitchFamily="66" charset="0"/>
              </a:rPr>
              <a:t> </a:t>
            </a:r>
          </a:p>
          <a:p>
            <a:r>
              <a:rPr lang="en-GB" altLang="en-US" sz="2500" b="1" dirty="0">
                <a:solidFill>
                  <a:srgbClr val="0070C0"/>
                </a:solidFill>
                <a:latin typeface="Times New Roman" panose="02020603050405020304" pitchFamily="18" charset="0"/>
                <a:cs typeface="Times New Roman" panose="02020603050405020304" pitchFamily="18" charset="0"/>
              </a:rPr>
              <a:t>“</a:t>
            </a:r>
            <a:r>
              <a:rPr lang="en-GB" altLang="en-US" sz="2500" dirty="0">
                <a:solidFill>
                  <a:srgbClr val="39AB47"/>
                </a:solidFill>
                <a:latin typeface="Comic Sans MS" panose="030F0902030302020204" pitchFamily="66" charset="0"/>
              </a:rPr>
              <a:t>C</a:t>
            </a:r>
            <a:r>
              <a:rPr lang="en-GB" altLang="en-US" sz="2500" dirty="0">
                <a:solidFill>
                  <a:srgbClr val="414042"/>
                </a:solidFill>
                <a:latin typeface="Comic Sans MS" panose="030F0702030302020204" pitchFamily="66" charset="0"/>
              </a:rPr>
              <a:t>an you do that?</a:t>
            </a:r>
            <a:r>
              <a:rPr lang="en-GB" altLang="en-US" sz="2500" b="1" dirty="0">
                <a:solidFill>
                  <a:srgbClr val="0070C0"/>
                </a:solidFill>
                <a:latin typeface="Times New Roman" panose="02020603050405020304" pitchFamily="18" charset="0"/>
              </a:rPr>
              <a:t>”</a:t>
            </a:r>
          </a:p>
        </p:txBody>
      </p:sp>
      <p:sp>
        <p:nvSpPr>
          <p:cNvPr id="30" name="Rectangle 10">
            <a:extLst>
              <a:ext uri="{FF2B5EF4-FFF2-40B4-BE49-F238E27FC236}">
                <a16:creationId xmlns:a16="http://schemas.microsoft.com/office/drawing/2014/main" id="{76A79B6D-E457-AE4C-9ADA-020E9C057938}"/>
              </a:ext>
            </a:extLst>
          </p:cNvPr>
          <p:cNvSpPr>
            <a:spLocks noChangeArrowheads="1"/>
          </p:cNvSpPr>
          <p:nvPr/>
        </p:nvSpPr>
        <p:spPr bwMode="auto">
          <a:xfrm>
            <a:off x="8954282" y="5368811"/>
            <a:ext cx="2292837"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500" dirty="0">
                <a:solidFill>
                  <a:srgbClr val="39AB47"/>
                </a:solidFill>
                <a:latin typeface="Comic Sans MS" panose="030F0902030302020204" pitchFamily="66" charset="0"/>
              </a:rPr>
              <a:t>A full stop is used here because it is the end of a complete sentence.</a:t>
            </a:r>
          </a:p>
        </p:txBody>
      </p:sp>
      <p:sp>
        <p:nvSpPr>
          <p:cNvPr id="31" name="Line 11">
            <a:extLst>
              <a:ext uri="{FF2B5EF4-FFF2-40B4-BE49-F238E27FC236}">
                <a16:creationId xmlns:a16="http://schemas.microsoft.com/office/drawing/2014/main" id="{88DBA7ED-AE35-FB44-BE05-04D1F461E32D}"/>
              </a:ext>
            </a:extLst>
          </p:cNvPr>
          <p:cNvSpPr>
            <a:spLocks noChangeShapeType="1"/>
          </p:cNvSpPr>
          <p:nvPr/>
        </p:nvSpPr>
        <p:spPr bwMode="auto">
          <a:xfrm flipH="1" flipV="1">
            <a:off x="9883519" y="5068886"/>
            <a:ext cx="274517" cy="384720"/>
          </a:xfrm>
          <a:prstGeom prst="line">
            <a:avLst/>
          </a:prstGeom>
          <a:noFill/>
          <a:ln w="1905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 name="Rectangle 10">
            <a:extLst>
              <a:ext uri="{FF2B5EF4-FFF2-40B4-BE49-F238E27FC236}">
                <a16:creationId xmlns:a16="http://schemas.microsoft.com/office/drawing/2014/main" id="{584D5055-F28E-1B4A-8475-A7807134D060}"/>
              </a:ext>
            </a:extLst>
          </p:cNvPr>
          <p:cNvSpPr>
            <a:spLocks noChangeArrowheads="1"/>
          </p:cNvSpPr>
          <p:nvPr/>
        </p:nvSpPr>
        <p:spPr bwMode="auto">
          <a:xfrm>
            <a:off x="1281819" y="5599643"/>
            <a:ext cx="334271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500" dirty="0">
                <a:solidFill>
                  <a:srgbClr val="39AB47"/>
                </a:solidFill>
                <a:latin typeface="Comic Sans MS" panose="030F0902030302020204" pitchFamily="66" charset="0"/>
              </a:rPr>
              <a:t>A capital letter </a:t>
            </a:r>
            <a:r>
              <a:rPr lang="en-GB" altLang="en-US" sz="1500" b="1" dirty="0">
                <a:solidFill>
                  <a:srgbClr val="39AB47"/>
                </a:solidFill>
                <a:latin typeface="Comic Sans MS" panose="030F0902030302020204" pitchFamily="66" charset="0"/>
              </a:rPr>
              <a:t>is</a:t>
            </a:r>
            <a:r>
              <a:rPr lang="en-GB" altLang="en-US" sz="1500" dirty="0">
                <a:solidFill>
                  <a:srgbClr val="39AB47"/>
                </a:solidFill>
                <a:latin typeface="Comic Sans MS" panose="030F0902030302020204" pitchFamily="66" charset="0"/>
              </a:rPr>
              <a:t> used here because it starts a new sentence.</a:t>
            </a:r>
          </a:p>
        </p:txBody>
      </p:sp>
      <p:sp>
        <p:nvSpPr>
          <p:cNvPr id="33" name="Line 11">
            <a:extLst>
              <a:ext uri="{FF2B5EF4-FFF2-40B4-BE49-F238E27FC236}">
                <a16:creationId xmlns:a16="http://schemas.microsoft.com/office/drawing/2014/main" id="{B9FFD311-76AA-994E-B9C1-01BF43846359}"/>
              </a:ext>
            </a:extLst>
          </p:cNvPr>
          <p:cNvSpPr>
            <a:spLocks noChangeShapeType="1"/>
          </p:cNvSpPr>
          <p:nvPr/>
        </p:nvSpPr>
        <p:spPr bwMode="auto">
          <a:xfrm flipH="1" flipV="1">
            <a:off x="848016" y="5428773"/>
            <a:ext cx="433468" cy="459656"/>
          </a:xfrm>
          <a:prstGeom prst="line">
            <a:avLst/>
          </a:prstGeom>
          <a:noFill/>
          <a:ln w="1905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3887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P spid="27" grpId="0" animBg="1"/>
      <p:bldP spid="28" grpId="0"/>
      <p:bldP spid="29" grpId="0"/>
      <p:bldP spid="30" grpId="0"/>
      <p:bldP spid="31" grpId="0" animBg="1"/>
      <p:bldP spid="32" grpId="0"/>
      <p:bldP spid="3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Subtitle 2">
            <a:extLst>
              <a:ext uri="{FF2B5EF4-FFF2-40B4-BE49-F238E27FC236}">
                <a16:creationId xmlns:a16="http://schemas.microsoft.com/office/drawing/2014/main" id="{7A8572A9-A3B2-3F4F-AC01-4128C0B6CE69}"/>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2" name="Rectangle 11">
            <a:extLst>
              <a:ext uri="{FF2B5EF4-FFF2-40B4-BE49-F238E27FC236}">
                <a16:creationId xmlns:a16="http://schemas.microsoft.com/office/drawing/2014/main" id="{D785F297-021B-C240-9BCC-9F48487D6F11}"/>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Box 6">
            <a:extLst>
              <a:ext uri="{FF2B5EF4-FFF2-40B4-BE49-F238E27FC236}">
                <a16:creationId xmlns:a16="http://schemas.microsoft.com/office/drawing/2014/main" id="{05EB35FE-DE0C-7949-BAB9-A5B1D83430A1}"/>
              </a:ext>
            </a:extLst>
          </p:cNvPr>
          <p:cNvSpPr txBox="1">
            <a:spLocks noChangeArrowheads="1"/>
          </p:cNvSpPr>
          <p:nvPr/>
        </p:nvSpPr>
        <p:spPr bwMode="auto">
          <a:xfrm>
            <a:off x="4558415" y="2547034"/>
            <a:ext cx="6275212"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You are now going to read another story from The Tales of the 1001 Nights: </a:t>
            </a:r>
            <a:r>
              <a:rPr lang="en-GB" altLang="en-US" sz="1800" i="1" dirty="0">
                <a:solidFill>
                  <a:srgbClr val="414042"/>
                </a:solidFill>
              </a:rPr>
              <a:t>Ali Baba and the Forty Thieves</a:t>
            </a:r>
            <a:r>
              <a:rPr lang="en-GB" altLang="en-US" sz="1800" dirty="0">
                <a:solidFill>
                  <a:srgbClr val="414042"/>
                </a:solidFill>
              </a:rPr>
              <a:t>.</a:t>
            </a:r>
          </a:p>
          <a:p>
            <a:pPr>
              <a:spcBef>
                <a:spcPts val="1000"/>
              </a:spcBef>
              <a:buNone/>
            </a:pPr>
            <a:r>
              <a:rPr lang="en-GB" altLang="en-US" sz="1800" dirty="0">
                <a:solidFill>
                  <a:srgbClr val="414042"/>
                </a:solidFill>
              </a:rPr>
              <a:t>You will respond as readers before delving a bit deeper into how the author has used different techniques to create the story.</a:t>
            </a:r>
          </a:p>
        </p:txBody>
      </p:sp>
      <p:sp>
        <p:nvSpPr>
          <p:cNvPr id="14" name="Rectangle 13">
            <a:extLst>
              <a:ext uri="{FF2B5EF4-FFF2-40B4-BE49-F238E27FC236}">
                <a16:creationId xmlns:a16="http://schemas.microsoft.com/office/drawing/2014/main" id="{4DC863BB-BED9-8745-A4F5-C6792713D654}"/>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15" name="Subtitle 2">
            <a:extLst>
              <a:ext uri="{FF2B5EF4-FFF2-40B4-BE49-F238E27FC236}">
                <a16:creationId xmlns:a16="http://schemas.microsoft.com/office/drawing/2014/main" id="{E70C3B7B-3058-4746-918D-A11A6E4B1540}"/>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6259920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40001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40001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244136"/>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244136"/>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239716"/>
            <a:ext cx="0" cy="429653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239715"/>
            <a:ext cx="10147138" cy="430823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96224"/>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0810907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0" name="Rectangle 10">
            <a:extLst>
              <a:ext uri="{FF2B5EF4-FFF2-40B4-BE49-F238E27FC236}">
                <a16:creationId xmlns:a16="http://schemas.microsoft.com/office/drawing/2014/main" id="{93900CDE-2455-7F4B-ABF3-24C340820AF7}"/>
              </a:ext>
            </a:extLst>
          </p:cNvPr>
          <p:cNvSpPr>
            <a:spLocks noChangeArrowheads="1"/>
          </p:cNvSpPr>
          <p:nvPr/>
        </p:nvSpPr>
        <p:spPr bwMode="auto">
          <a:xfrm>
            <a:off x="5410791" y="1040745"/>
            <a:ext cx="6043639" cy="5036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500"/>
              </a:spcAft>
            </a:pPr>
            <a:r>
              <a:rPr lang="en-GB" altLang="en-US" dirty="0">
                <a:solidFill>
                  <a:srgbClr val="3E3F41"/>
                </a:solidFill>
              </a:rPr>
              <a:t>Long ago, in the ancient land of Persia, there lived a poor woodcutter named Ali Baba. He was honest and hardworking, but he struggled to make a living and earned only just enough money to keep his family fed. His most prized possession was the sharp axe his father had given to him when he was just a boy.</a:t>
            </a:r>
          </a:p>
          <a:p>
            <a:pPr indent="0">
              <a:spcAft>
                <a:spcPts val="1500"/>
              </a:spcAft>
            </a:pPr>
            <a:r>
              <a:rPr lang="en-GB" altLang="en-US" dirty="0">
                <a:solidFill>
                  <a:srgbClr val="3E3F41"/>
                </a:solidFill>
              </a:rPr>
              <a:t>Now it just so happened that one day, when Ali Baba had been working in the forest, he suddenly spotted silhouettes of horsemen between the trees. He knew these men to be thieves and bandits. First, he concealed his donkey in the dense undergrowth and then he squeezed himself behind a sturdy tree and pulled the leaves around him. He stayed as silent as the tree itself, gripping his axe in case he was discovered. From this secret hiding place, Ali Baba could see a huge rock embedded in the cliff face on the side of the mountain. </a:t>
            </a:r>
          </a:p>
        </p:txBody>
      </p:sp>
      <p:pic>
        <p:nvPicPr>
          <p:cNvPr id="11" name="Picture 17">
            <a:extLst>
              <a:ext uri="{FF2B5EF4-FFF2-40B4-BE49-F238E27FC236}">
                <a16:creationId xmlns:a16="http://schemas.microsoft.com/office/drawing/2014/main" id="{66325600-4225-4143-9E4D-A01CB587B4A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9180" y="937477"/>
            <a:ext cx="3601567" cy="513988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Rock, Large, Landscape, Peak, Climb, Nature, 3D, Render">
            <a:extLst>
              <a:ext uri="{FF2B5EF4-FFF2-40B4-BE49-F238E27FC236}">
                <a16:creationId xmlns:a16="http://schemas.microsoft.com/office/drawing/2014/main" id="{504ADD61-9225-9940-9ACD-384A2A9DD658}"/>
              </a:ext>
            </a:extLst>
          </p:cNvPr>
          <p:cNvPicPr>
            <a:picLocks noChangeAspect="1" noChangeArrowheads="1"/>
          </p:cNvPicPr>
          <p:nvPr/>
        </p:nvPicPr>
        <p:blipFill>
          <a:blip r:embed="rId4" cstate="screen">
            <a:lum bright="48000"/>
            <a:extLst>
              <a:ext uri="{28A0092B-C50C-407E-A947-70E740481C1C}">
                <a14:useLocalDpi xmlns:a14="http://schemas.microsoft.com/office/drawing/2010/main"/>
              </a:ext>
            </a:extLst>
          </a:blip>
          <a:srcRect/>
          <a:stretch>
            <a:fillRect/>
          </a:stretch>
        </p:blipFill>
        <p:spPr bwMode="auto">
          <a:xfrm>
            <a:off x="2979195" y="2251343"/>
            <a:ext cx="1149926" cy="1151932"/>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B638ADC7-B3E3-C44B-B1B6-4E79CB2C3EDE}"/>
              </a:ext>
            </a:extLst>
          </p:cNvPr>
          <p:cNvSpPr/>
          <p:nvPr/>
        </p:nvSpPr>
        <p:spPr>
          <a:xfrm>
            <a:off x="4855816" y="1040745"/>
            <a:ext cx="467670" cy="467670"/>
          </a:xfrm>
          <a:prstGeom prst="ellipse">
            <a:avLst/>
          </a:prstGeom>
          <a:noFill/>
          <a:ln>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3E3F41"/>
                </a:solidFill>
                <a:latin typeface="Comic Sans MS" panose="030F0902030302020204" pitchFamily="66" charset="0"/>
              </a:rPr>
              <a:t>1</a:t>
            </a:r>
          </a:p>
        </p:txBody>
      </p:sp>
      <p:sp>
        <p:nvSpPr>
          <p:cNvPr id="4" name="Subtitle 2">
            <a:extLst>
              <a:ext uri="{FF2B5EF4-FFF2-40B4-BE49-F238E27FC236}">
                <a16:creationId xmlns:a16="http://schemas.microsoft.com/office/drawing/2014/main" id="{0487AB90-E6DD-F820-205C-1FBA50E7CAA1}"/>
              </a:ext>
            </a:extLst>
          </p:cNvPr>
          <p:cNvSpPr txBox="1">
            <a:spLocks/>
          </p:cNvSpPr>
          <p:nvPr/>
        </p:nvSpPr>
        <p:spPr>
          <a:xfrm>
            <a:off x="418454" y="328450"/>
            <a:ext cx="1134476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Ali Baba and the Forty Thieves</a:t>
            </a:r>
          </a:p>
        </p:txBody>
      </p:sp>
    </p:spTree>
    <p:extLst>
      <p:ext uri="{BB962C8B-B14F-4D97-AF65-F5344CB8AC3E}">
        <p14:creationId xmlns:p14="http://schemas.microsoft.com/office/powerpoint/2010/main" val="3625304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422294"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414042"/>
                </a:solidFill>
                <a:ea typeface="Microsoft YaHei" panose="020B0503020204020204" pitchFamily="34" charset="-122"/>
              </a:rPr>
              <a:t>During this phase, ensure that you physically show the children what to do when writing by modelling your thought processes and making it explicit how you make decisions to create the text. </a:t>
            </a:r>
          </a:p>
          <a:p>
            <a:pPr marL="0" indent="0">
              <a:spcBef>
                <a:spcPts val="1000"/>
              </a:spcBef>
              <a:buClr>
                <a:srgbClr val="39AB47"/>
              </a:buClr>
            </a:pPr>
            <a:r>
              <a:rPr lang="en-GB" altLang="en-US" dirty="0">
                <a:solidFill>
                  <a:srgbClr val="414042"/>
                </a:solidFill>
                <a:ea typeface="Microsoft YaHei" panose="020B0503020204020204" pitchFamily="34" charset="-122"/>
              </a:rPr>
              <a:t>Model:</a:t>
            </a:r>
            <a:br>
              <a:rPr lang="en-GB" altLang="en-US" b="1" dirty="0">
                <a:solidFill>
                  <a:srgbClr val="414042"/>
                </a:solidFill>
                <a:ea typeface="Microsoft YaHei" panose="020B0503020204020204" pitchFamily="34" charset="-122"/>
              </a:rPr>
            </a:br>
            <a:r>
              <a:rPr lang="en-GB" altLang="en-US" dirty="0">
                <a:solidFill>
                  <a:srgbClr val="414042"/>
                </a:solidFill>
              </a:rPr>
              <a:t>Creating characters through what they say, how they say it, and what they do.</a:t>
            </a:r>
          </a:p>
          <a:p>
            <a:pPr marL="0" indent="0">
              <a:spcBef>
                <a:spcPts val="1000"/>
              </a:spcBef>
              <a:buClr>
                <a:srgbClr val="39AB47"/>
              </a:buClr>
            </a:pPr>
            <a:r>
              <a:rPr lang="en-GB" altLang="en-US" dirty="0">
                <a:solidFill>
                  <a:srgbClr val="414042"/>
                </a:solidFill>
              </a:rPr>
              <a:t>Developing understanding of emerging characters through drama.</a:t>
            </a:r>
          </a:p>
          <a:p>
            <a:pPr marL="0" indent="0">
              <a:spcBef>
                <a:spcPts val="1000"/>
              </a:spcBef>
              <a:buClr>
                <a:srgbClr val="39AB47"/>
              </a:buClr>
            </a:pPr>
            <a:r>
              <a:rPr lang="en-GB" altLang="en-US" dirty="0">
                <a:solidFill>
                  <a:srgbClr val="414042"/>
                </a:solidFill>
              </a:rPr>
              <a:t>Orally practising dialogue, sentences and paragraphs then model writing them. Demonstrate using the working wall to retrieve previously recorded strategies and techniques.</a:t>
            </a:r>
          </a:p>
        </p:txBody>
      </p:sp>
      <p:sp>
        <p:nvSpPr>
          <p:cNvPr id="2" name="Subtitle 2">
            <a:extLst>
              <a:ext uri="{FF2B5EF4-FFF2-40B4-BE49-F238E27FC236}">
                <a16:creationId xmlns:a16="http://schemas.microsoft.com/office/drawing/2014/main" id="{B9D258CE-1937-0729-74C2-012A7EDD7DF4}"/>
              </a:ext>
            </a:extLst>
          </p:cNvPr>
          <p:cNvSpPr txBox="1">
            <a:spLocks/>
          </p:cNvSpPr>
          <p:nvPr/>
        </p:nvSpPr>
        <p:spPr>
          <a:xfrm>
            <a:off x="463296" y="654977"/>
            <a:ext cx="1121664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Phase 3</a:t>
            </a:r>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0" name="Rectangle 10">
            <a:extLst>
              <a:ext uri="{FF2B5EF4-FFF2-40B4-BE49-F238E27FC236}">
                <a16:creationId xmlns:a16="http://schemas.microsoft.com/office/drawing/2014/main" id="{93900CDE-2455-7F4B-ABF3-24C340820AF7}"/>
              </a:ext>
            </a:extLst>
          </p:cNvPr>
          <p:cNvSpPr>
            <a:spLocks noChangeArrowheads="1"/>
          </p:cNvSpPr>
          <p:nvPr/>
        </p:nvSpPr>
        <p:spPr bwMode="auto">
          <a:xfrm>
            <a:off x="5298598" y="1254225"/>
            <a:ext cx="5564872" cy="480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500"/>
              </a:spcAft>
            </a:pPr>
            <a:r>
              <a:rPr lang="en-GB" altLang="en-US" dirty="0">
                <a:solidFill>
                  <a:srgbClr val="3E3F41"/>
                </a:solidFill>
              </a:rPr>
              <a:t>He watched as first one, then another, and yet another of the thieves staggered towards the rock, bent double under the weight of fat leather saddlebags. He counted them as they passed by: forty thieves.</a:t>
            </a:r>
          </a:p>
          <a:p>
            <a:pPr indent="0">
              <a:spcAft>
                <a:spcPts val="1500"/>
              </a:spcAft>
            </a:pPr>
            <a:r>
              <a:rPr lang="en-GB" altLang="en-US" dirty="0">
                <a:solidFill>
                  <a:srgbClr val="3E3F41"/>
                </a:solidFill>
              </a:rPr>
              <a:t>Suddenly, the leader of the robbers – a menacing, wily character – halted the group. He paused in front of the rock and began to shout: “Open, Sesame, open!” </a:t>
            </a:r>
          </a:p>
          <a:p>
            <a:pPr indent="0">
              <a:spcAft>
                <a:spcPts val="1500"/>
              </a:spcAft>
            </a:pPr>
            <a:r>
              <a:rPr lang="en-GB" altLang="en-US" dirty="0">
                <a:solidFill>
                  <a:srgbClr val="3E3F41"/>
                </a:solidFill>
              </a:rPr>
              <a:t>Ali Baba stared in amazement as the huge rock swung smoothly open, revealing a secret cave. The entire troop of thieves disappeared one by one into the darkness of the cave and the rock closed behind them. </a:t>
            </a:r>
          </a:p>
        </p:txBody>
      </p:sp>
      <p:pic>
        <p:nvPicPr>
          <p:cNvPr id="11" name="Picture 17">
            <a:extLst>
              <a:ext uri="{FF2B5EF4-FFF2-40B4-BE49-F238E27FC236}">
                <a16:creationId xmlns:a16="http://schemas.microsoft.com/office/drawing/2014/main" id="{66325600-4225-4143-9E4D-A01CB587B4A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5568" y="795752"/>
            <a:ext cx="3601567" cy="513988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Rock, Large, Landscape, Peak, Climb, Nature, 3D, Render">
            <a:extLst>
              <a:ext uri="{FF2B5EF4-FFF2-40B4-BE49-F238E27FC236}">
                <a16:creationId xmlns:a16="http://schemas.microsoft.com/office/drawing/2014/main" id="{504ADD61-9225-9940-9ACD-384A2A9DD658}"/>
              </a:ext>
            </a:extLst>
          </p:cNvPr>
          <p:cNvPicPr>
            <a:picLocks noChangeAspect="1" noChangeArrowheads="1"/>
          </p:cNvPicPr>
          <p:nvPr/>
        </p:nvPicPr>
        <p:blipFill>
          <a:blip r:embed="rId4" cstate="screen">
            <a:lum bright="48000"/>
            <a:extLst>
              <a:ext uri="{28A0092B-C50C-407E-A947-70E740481C1C}">
                <a14:useLocalDpi xmlns:a14="http://schemas.microsoft.com/office/drawing/2010/main"/>
              </a:ext>
            </a:extLst>
          </a:blip>
          <a:srcRect/>
          <a:stretch>
            <a:fillRect/>
          </a:stretch>
        </p:blipFill>
        <p:spPr bwMode="auto">
          <a:xfrm>
            <a:off x="2979195" y="2251343"/>
            <a:ext cx="1149926" cy="1151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5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3.54167E-6 1.48148E-6 L 0.04713 0.05741 " pathEditMode="relative" rAng="0" ptsTypes="AA">
                                      <p:cBhvr>
                                        <p:cTn id="6" dur="2000" fill="hold"/>
                                        <p:tgtEl>
                                          <p:spTgt spid="12"/>
                                        </p:tgtEl>
                                        <p:attrNameLst>
                                          <p:attrName>ppt_x</p:attrName>
                                          <p:attrName>ppt_y</p:attrName>
                                        </p:attrNameLst>
                                      </p:cBhvr>
                                      <p:rCtr x="2357" y="28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5">
            <a:extLst>
              <a:ext uri="{FF2B5EF4-FFF2-40B4-BE49-F238E27FC236}">
                <a16:creationId xmlns:a16="http://schemas.microsoft.com/office/drawing/2014/main" id="{E167703A-235C-1E4D-A73F-A49BA675308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808" r="4030"/>
          <a:stretch/>
        </p:blipFill>
        <p:spPr bwMode="auto">
          <a:xfrm>
            <a:off x="4622268" y="1237957"/>
            <a:ext cx="2909317" cy="400652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6" descr="Rock, Large, Landscape, Peak, Climb, Nature, 3D, Render">
            <a:extLst>
              <a:ext uri="{FF2B5EF4-FFF2-40B4-BE49-F238E27FC236}">
                <a16:creationId xmlns:a16="http://schemas.microsoft.com/office/drawing/2014/main" id="{10B7F889-330E-DE46-92D7-ED0974065C82}"/>
              </a:ext>
            </a:extLst>
          </p:cNvPr>
          <p:cNvPicPr>
            <a:picLocks noChangeAspect="1" noChangeArrowheads="1"/>
          </p:cNvPicPr>
          <p:nvPr/>
        </p:nvPicPr>
        <p:blipFill>
          <a:blip r:embed="rId4" cstate="screen">
            <a:lum bright="48000"/>
            <a:extLst>
              <a:ext uri="{28A0092B-C50C-407E-A947-70E740481C1C}">
                <a14:useLocalDpi xmlns:a14="http://schemas.microsoft.com/office/drawing/2010/main"/>
              </a:ext>
            </a:extLst>
          </a:blip>
          <a:srcRect/>
          <a:stretch>
            <a:fillRect/>
          </a:stretch>
        </p:blipFill>
        <p:spPr bwMode="auto">
          <a:xfrm>
            <a:off x="6344066" y="2049859"/>
            <a:ext cx="847167" cy="848645"/>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51289"/>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Read as a reader</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368110" y="2509804"/>
            <a:ext cx="3000599" cy="810467"/>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E3F41"/>
                </a:solidFill>
              </a:rPr>
              <a:t>Is there any part of the story so far that you like/ don’t like ?</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2121966" y="5536685"/>
            <a:ext cx="3465295" cy="647158"/>
          </a:xfrm>
          <a:prstGeom prst="wedgeRoundRectCallout">
            <a:avLst>
              <a:gd name="adj1" fmla="val -76927"/>
              <a:gd name="adj2" fmla="val 5401"/>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E3F41"/>
                </a:solidFill>
              </a:rPr>
              <a:t>Do you think anyone knows</a:t>
            </a:r>
            <a:br>
              <a:rPr lang="en-GB" altLang="en-US" sz="1400" dirty="0">
                <a:solidFill>
                  <a:srgbClr val="3E3F41"/>
                </a:solidFill>
              </a:rPr>
            </a:br>
            <a:r>
              <a:rPr lang="en-GB" altLang="en-US" sz="1400" dirty="0">
                <a:solidFill>
                  <a:srgbClr val="3E3F41"/>
                </a:solidFill>
              </a:rPr>
              <a:t>Ali Baba is there?</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368110" y="4048920"/>
            <a:ext cx="3000599" cy="785828"/>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E3F41"/>
                </a:solidFill>
              </a:rPr>
              <a:t>How would you describe</a:t>
            </a:r>
            <a:br>
              <a:rPr lang="en-GB" altLang="en-US" sz="1400" dirty="0">
                <a:solidFill>
                  <a:srgbClr val="3E3F41"/>
                </a:solidFill>
              </a:rPr>
            </a:br>
            <a:r>
              <a:rPr lang="en-GB" altLang="en-US" sz="1400" dirty="0">
                <a:solidFill>
                  <a:srgbClr val="3E3F41"/>
                </a:solidFill>
              </a:rPr>
              <a:t>the setting?</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368110" y="1237957"/>
            <a:ext cx="3000599" cy="585179"/>
          </a:xfrm>
          <a:prstGeom prst="wedgeRoundRectCallout">
            <a:avLst>
              <a:gd name="adj1" fmla="val -74747"/>
              <a:gd name="adj2" fmla="val 3492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3E3F41"/>
                </a:solidFill>
              </a:rPr>
              <a:t>Why </a:t>
            </a:r>
            <a:r>
              <a:rPr lang="en-GB" altLang="en-US" sz="1400" dirty="0">
                <a:solidFill>
                  <a:srgbClr val="3E3F41"/>
                </a:solidFill>
              </a:rPr>
              <a:t>do think Ali Baba is</a:t>
            </a:r>
            <a:br>
              <a:rPr lang="en-GB" altLang="en-US" sz="1400" dirty="0">
                <a:solidFill>
                  <a:srgbClr val="3E3F41"/>
                </a:solidFill>
              </a:rPr>
            </a:br>
            <a:r>
              <a:rPr lang="en-GB" altLang="en-US" sz="1400" dirty="0">
                <a:solidFill>
                  <a:srgbClr val="3E3F41"/>
                </a:solidFill>
              </a:rPr>
              <a:t>gripping his axe?</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7747969" y="2730846"/>
            <a:ext cx="3162173" cy="1192441"/>
          </a:xfrm>
          <a:prstGeom prst="wedgeRoundRectCallout">
            <a:avLst>
              <a:gd name="adj1" fmla="val -67848"/>
              <a:gd name="adj2" fmla="val 11310"/>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E3F41"/>
                </a:solidFill>
              </a:rPr>
              <a:t>Can you think of any</a:t>
            </a:r>
            <a:br>
              <a:rPr lang="en-GB" altLang="en-US" sz="1400" dirty="0">
                <a:solidFill>
                  <a:srgbClr val="3E3F41"/>
                </a:solidFill>
              </a:rPr>
            </a:br>
            <a:r>
              <a:rPr lang="en-GB" altLang="en-US" sz="1400" dirty="0">
                <a:solidFill>
                  <a:srgbClr val="3E3F41"/>
                </a:solidFill>
              </a:rPr>
              <a:t>other story that includes</a:t>
            </a:r>
            <a:br>
              <a:rPr lang="en-GB" altLang="en-US" sz="1400" dirty="0">
                <a:solidFill>
                  <a:srgbClr val="3E3F41"/>
                </a:solidFill>
              </a:rPr>
            </a:br>
            <a:r>
              <a:rPr lang="en-GB" altLang="en-US" sz="1400" dirty="0">
                <a:solidFill>
                  <a:srgbClr val="3E3F41"/>
                </a:solidFill>
              </a:rPr>
              <a:t>the use of a password,</a:t>
            </a:r>
            <a:br>
              <a:rPr lang="en-GB" altLang="en-US" sz="1400" dirty="0">
                <a:solidFill>
                  <a:srgbClr val="3E3F41"/>
                </a:solidFill>
              </a:rPr>
            </a:br>
            <a:r>
              <a:rPr lang="en-GB" altLang="en-US" sz="1400" dirty="0">
                <a:solidFill>
                  <a:srgbClr val="3E3F41"/>
                </a:solidFill>
              </a:rPr>
              <a:t>or a secret code?</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5887408" y="5536685"/>
            <a:ext cx="4540940" cy="647159"/>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rPr>
              <a:t>What will happen next?</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7747967" y="4384375"/>
            <a:ext cx="3162174" cy="691222"/>
          </a:xfrm>
          <a:prstGeom prst="wedgeRoundRectCallout">
            <a:avLst>
              <a:gd name="adj1" fmla="val -66987"/>
              <a:gd name="adj2" fmla="val 44955"/>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E3F41"/>
                </a:solidFill>
              </a:rPr>
              <a:t>Describe the character</a:t>
            </a:r>
            <a:br>
              <a:rPr lang="en-GB" altLang="en-US" sz="1400" dirty="0">
                <a:solidFill>
                  <a:srgbClr val="3E3F41"/>
                </a:solidFill>
              </a:rPr>
            </a:br>
            <a:r>
              <a:rPr lang="en-GB" altLang="en-US" sz="1400" dirty="0">
                <a:solidFill>
                  <a:srgbClr val="3E3F41"/>
                </a:solidFill>
              </a:rPr>
              <a:t>of Ali Baba.</a:t>
            </a:r>
          </a:p>
        </p:txBody>
      </p:sp>
      <p:sp>
        <p:nvSpPr>
          <p:cNvPr id="45" name="AutoShape 7">
            <a:extLst>
              <a:ext uri="{FF2B5EF4-FFF2-40B4-BE49-F238E27FC236}">
                <a16:creationId xmlns:a16="http://schemas.microsoft.com/office/drawing/2014/main" id="{297CA5AA-084D-3D4F-B862-90ABF3DDD8BB}"/>
              </a:ext>
            </a:extLst>
          </p:cNvPr>
          <p:cNvSpPr>
            <a:spLocks noChangeArrowheads="1"/>
          </p:cNvSpPr>
          <p:nvPr/>
        </p:nvSpPr>
        <p:spPr bwMode="auto">
          <a:xfrm flipH="1">
            <a:off x="7747967" y="1237957"/>
            <a:ext cx="3162174" cy="1031801"/>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3E3F41"/>
                </a:solidFill>
              </a:rPr>
              <a:t>Imagine</a:t>
            </a:r>
            <a:r>
              <a:rPr lang="en-GB" altLang="en-US" sz="1400" dirty="0">
                <a:solidFill>
                  <a:srgbClr val="3E3F41"/>
                </a:solidFill>
              </a:rPr>
              <a:t> you are Ali Baba.</a:t>
            </a:r>
          </a:p>
          <a:p>
            <a:pPr algn="ctr"/>
            <a:r>
              <a:rPr lang="en-GB" altLang="en-US" sz="1400" dirty="0">
                <a:solidFill>
                  <a:srgbClr val="3E3F41"/>
                </a:solidFill>
              </a:rPr>
              <a:t> How are you feeling right now as you hide in the tree?</a:t>
            </a:r>
          </a:p>
        </p:txBody>
      </p:sp>
      <p:sp>
        <p:nvSpPr>
          <p:cNvPr id="22" name="Text Box 14">
            <a:extLst>
              <a:ext uri="{FF2B5EF4-FFF2-40B4-BE49-F238E27FC236}">
                <a16:creationId xmlns:a16="http://schemas.microsoft.com/office/drawing/2014/main" id="{D423B5B1-2EBF-204F-A002-46287F63CF4F}"/>
              </a:ext>
            </a:extLst>
          </p:cNvPr>
          <p:cNvSpPr txBox="1">
            <a:spLocks noChangeArrowheads="1"/>
          </p:cNvSpPr>
          <p:nvPr/>
        </p:nvSpPr>
        <p:spPr bwMode="auto">
          <a:xfrm>
            <a:off x="1360592" y="1925091"/>
            <a:ext cx="3000599" cy="307777"/>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400" dirty="0">
                <a:solidFill>
                  <a:schemeClr val="bg1"/>
                </a:solidFill>
                <a:latin typeface="Comic Sans MS" panose="030F0902030302020204" pitchFamily="66" charset="0"/>
              </a:rPr>
              <a:t>What makes you think that?</a:t>
            </a:r>
          </a:p>
        </p:txBody>
      </p:sp>
      <p:sp>
        <p:nvSpPr>
          <p:cNvPr id="23" name="Text Box 14">
            <a:extLst>
              <a:ext uri="{FF2B5EF4-FFF2-40B4-BE49-F238E27FC236}">
                <a16:creationId xmlns:a16="http://schemas.microsoft.com/office/drawing/2014/main" id="{0FB8E352-3166-0B48-ACEB-7DEE266CB321}"/>
              </a:ext>
            </a:extLst>
          </p:cNvPr>
          <p:cNvSpPr txBox="1">
            <a:spLocks noChangeArrowheads="1"/>
          </p:cNvSpPr>
          <p:nvPr/>
        </p:nvSpPr>
        <p:spPr bwMode="auto">
          <a:xfrm>
            <a:off x="1360592" y="3422226"/>
            <a:ext cx="3000599" cy="307777"/>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400" dirty="0">
                <a:solidFill>
                  <a:schemeClr val="bg1"/>
                </a:solidFill>
                <a:latin typeface="Comic Sans MS" panose="030F0902030302020204" pitchFamily="66" charset="0"/>
              </a:rPr>
              <a:t>Why?</a:t>
            </a:r>
          </a:p>
        </p:txBody>
      </p:sp>
      <p:sp>
        <p:nvSpPr>
          <p:cNvPr id="27" name="Text Box 14">
            <a:extLst>
              <a:ext uri="{FF2B5EF4-FFF2-40B4-BE49-F238E27FC236}">
                <a16:creationId xmlns:a16="http://schemas.microsoft.com/office/drawing/2014/main" id="{E191FFCB-75B4-2645-B8CC-5B0A39D876FF}"/>
              </a:ext>
            </a:extLst>
          </p:cNvPr>
          <p:cNvSpPr txBox="1">
            <a:spLocks noChangeArrowheads="1"/>
          </p:cNvSpPr>
          <p:nvPr/>
        </p:nvSpPr>
        <p:spPr bwMode="auto">
          <a:xfrm>
            <a:off x="1360592" y="4936703"/>
            <a:ext cx="3000599" cy="307777"/>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400" dirty="0">
                <a:solidFill>
                  <a:schemeClr val="bg1"/>
                </a:solidFill>
                <a:latin typeface="Comic Sans MS" panose="030F0902030302020204" pitchFamily="66" charset="0"/>
              </a:rPr>
              <a:t>Share and discuss your ideas.</a:t>
            </a:r>
          </a:p>
        </p:txBody>
      </p:sp>
    </p:spTree>
    <p:extLst>
      <p:ext uri="{BB962C8B-B14F-4D97-AF65-F5344CB8AC3E}">
        <p14:creationId xmlns:p14="http://schemas.microsoft.com/office/powerpoint/2010/main" val="395253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0" grpId="0" animBg="1"/>
      <p:bldP spid="25" grpId="0" animBg="1"/>
      <p:bldP spid="26" grpId="0" animBg="1"/>
      <p:bldP spid="28" grpId="0" animBg="1"/>
      <p:bldP spid="31" grpId="0" animBg="1"/>
      <p:bldP spid="45" grpId="0" animBg="1"/>
      <p:bldP spid="22" grpId="0" animBg="1"/>
      <p:bldP spid="23" grpId="0" animBg="1"/>
      <p:bldP spid="2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9">
            <a:extLst>
              <a:ext uri="{FF2B5EF4-FFF2-40B4-BE49-F238E27FC236}">
                <a16:creationId xmlns:a16="http://schemas.microsoft.com/office/drawing/2014/main" id="{9FD2F891-33A2-0A43-9D26-89D06097202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5568" y="837631"/>
            <a:ext cx="3703814" cy="513988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0">
            <a:extLst>
              <a:ext uri="{FF2B5EF4-FFF2-40B4-BE49-F238E27FC236}">
                <a16:creationId xmlns:a16="http://schemas.microsoft.com/office/drawing/2014/main" id="{AF5E33FB-5F0A-774C-AB00-A9E9AFA4D8A2}"/>
              </a:ext>
            </a:extLst>
          </p:cNvPr>
          <p:cNvSpPr>
            <a:spLocks noChangeArrowheads="1"/>
          </p:cNvSpPr>
          <p:nvPr/>
        </p:nvSpPr>
        <p:spPr bwMode="auto">
          <a:xfrm>
            <a:off x="5388674" y="865542"/>
            <a:ext cx="5283979" cy="5139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500"/>
              </a:spcAft>
            </a:pPr>
            <a:r>
              <a:rPr lang="en-GB" altLang="en-US" dirty="0">
                <a:solidFill>
                  <a:srgbClr val="3E3F41"/>
                </a:solidFill>
              </a:rPr>
              <a:t>Ali Baba was dumbfounded. What had he just seen? Too afraid to move, he had no choice but to keep a close watch and wait patiently to see what happened. After a little while, the rock slowly slid open again, and the thieves, now empty handed, filed out of the cave. Their leader was the last to leave, turning to the rock and calling loudly, “Close, Sesame, close!”</a:t>
            </a:r>
          </a:p>
          <a:p>
            <a:pPr indent="0">
              <a:spcAft>
                <a:spcPts val="1500"/>
              </a:spcAft>
            </a:pPr>
            <a:r>
              <a:rPr lang="en-GB" altLang="en-US" dirty="0">
                <a:solidFill>
                  <a:srgbClr val="3E3F41"/>
                </a:solidFill>
              </a:rPr>
              <a:t>The company of robbers scattered and rode away. Waiting until the last of them had disappeared down the hillside, Ali Baba nervously approached the cliff face. ‘Open, sesame!’ he cried. To his astonishment, the mountainside again gladly gave away the entrance to the hidden cave. </a:t>
            </a:r>
          </a:p>
        </p:txBody>
      </p:sp>
      <p:sp>
        <p:nvSpPr>
          <p:cNvPr id="10" name="Oval 9">
            <a:extLst>
              <a:ext uri="{FF2B5EF4-FFF2-40B4-BE49-F238E27FC236}">
                <a16:creationId xmlns:a16="http://schemas.microsoft.com/office/drawing/2014/main" id="{2A0754A2-99D0-5E4F-BE75-81267A04EB77}"/>
              </a:ext>
            </a:extLst>
          </p:cNvPr>
          <p:cNvSpPr/>
          <p:nvPr/>
        </p:nvSpPr>
        <p:spPr>
          <a:xfrm>
            <a:off x="4810159" y="865542"/>
            <a:ext cx="467670" cy="467670"/>
          </a:xfrm>
          <a:prstGeom prst="ellipse">
            <a:avLst/>
          </a:prstGeom>
          <a:noFill/>
          <a:ln>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3E3F41"/>
                </a:solidFill>
                <a:latin typeface="Comic Sans MS" panose="030F0902030302020204" pitchFamily="66" charset="0"/>
              </a:rPr>
              <a:t>2</a:t>
            </a:r>
          </a:p>
        </p:txBody>
      </p:sp>
    </p:spTree>
    <p:extLst>
      <p:ext uri="{BB962C8B-B14F-4D97-AF65-F5344CB8AC3E}">
        <p14:creationId xmlns:p14="http://schemas.microsoft.com/office/powerpoint/2010/main" val="42143272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0">
            <a:extLst>
              <a:ext uri="{FF2B5EF4-FFF2-40B4-BE49-F238E27FC236}">
                <a16:creationId xmlns:a16="http://schemas.microsoft.com/office/drawing/2014/main" id="{AF5E33FB-5F0A-774C-AB00-A9E9AFA4D8A2}"/>
              </a:ext>
            </a:extLst>
          </p:cNvPr>
          <p:cNvSpPr>
            <a:spLocks noChangeArrowheads="1"/>
          </p:cNvSpPr>
          <p:nvPr/>
        </p:nvSpPr>
        <p:spPr bwMode="auto">
          <a:xfrm>
            <a:off x="5415363" y="1142225"/>
            <a:ext cx="5382933" cy="4643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500"/>
              </a:spcAft>
            </a:pPr>
            <a:r>
              <a:rPr lang="en-GB" altLang="en-US" dirty="0">
                <a:solidFill>
                  <a:srgbClr val="3E3F41"/>
                </a:solidFill>
              </a:rPr>
              <a:t>Warily, Ali Baba crept forward and entered the cave, whereupon he beheld a sight he could scarcely comprehend. The cave opened out into a glittering gallery of gold and silver. Tucked into every nook were rolls and rolls of sumptuous fabrics threaded with gold, packed across the floor were brightly coloured Persian rugs, and on every stone step were fat bags of shining gold coins. Along the pink sandstone walls, twisted torchlights flickered orange and red, illuminating precious emeralds and rubies, and stuffed treasure chests balanced on rugs, overflowing with sparkling diamonds. Decorated Kashan wine jugs sat in neat lines on the floor, with slender oil torches leaning against them. Ali Baba could not believe his eyes.</a:t>
            </a:r>
          </a:p>
        </p:txBody>
      </p:sp>
      <p:pic>
        <p:nvPicPr>
          <p:cNvPr id="4" name="Picture 9">
            <a:extLst>
              <a:ext uri="{FF2B5EF4-FFF2-40B4-BE49-F238E27FC236}">
                <a16:creationId xmlns:a16="http://schemas.microsoft.com/office/drawing/2014/main" id="{BA27D588-3F0F-2742-97C7-F8D62187017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5568" y="837631"/>
            <a:ext cx="3703814" cy="5139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70747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231623F2-5870-3344-B5BC-0DBF73C612A2}"/>
              </a:ext>
            </a:extLst>
          </p:cNvPr>
          <p:cNvSpPr>
            <a:spLocks noChangeArrowheads="1"/>
          </p:cNvSpPr>
          <p:nvPr/>
        </p:nvSpPr>
        <p:spPr bwMode="auto">
          <a:xfrm>
            <a:off x="1206780" y="1856031"/>
            <a:ext cx="9778440" cy="230043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25000"/>
              </a:spcBef>
            </a:pPr>
            <a:r>
              <a:rPr lang="en-GB" altLang="en-US" dirty="0">
                <a:solidFill>
                  <a:srgbClr val="0070C0"/>
                </a:solidFill>
                <a:latin typeface="Comic Sans MS" panose="030F0902030302020204" pitchFamily="66" charset="0"/>
              </a:rPr>
              <a:t>The cave opened out into a glittering gallery of gold and silver. Tucked into every nook were rolls and rolls of sumptuous fabrics threaded with gold, packed across the floor were brightly coloured Persian rugs, and on every stone step were fat bags of shining gold coins. Along the pink sandstone walls, twisted torchlights flickered orange and red, illuminating precious emeralds and rubies, and stuffed treasure chests balanced on rugs, overflowing with sparkling diamonds. Decorated Kashan wine jugs sat in neat lines on the floor, with slender oil torches leaning against them. Ali Baba could not believe his eyes.</a:t>
            </a:r>
          </a:p>
        </p:txBody>
      </p:sp>
      <p:sp>
        <p:nvSpPr>
          <p:cNvPr id="5" name="Text Box 7">
            <a:extLst>
              <a:ext uri="{FF2B5EF4-FFF2-40B4-BE49-F238E27FC236}">
                <a16:creationId xmlns:a16="http://schemas.microsoft.com/office/drawing/2014/main" id="{41FC794F-2C5E-F549-BE2E-EFBA14A9C6BD}"/>
              </a:ext>
            </a:extLst>
          </p:cNvPr>
          <p:cNvSpPr txBox="1">
            <a:spLocks noChangeArrowheads="1"/>
          </p:cNvSpPr>
          <p:nvPr/>
        </p:nvSpPr>
        <p:spPr bwMode="auto">
          <a:xfrm>
            <a:off x="925197" y="765691"/>
            <a:ext cx="982955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dirty="0">
                <a:solidFill>
                  <a:srgbClr val="3E3F41"/>
                </a:solidFill>
                <a:latin typeface="Comic Sans MS" panose="030F0902030302020204" pitchFamily="66" charset="0"/>
              </a:rPr>
              <a:t>Close your eyes and listen to this description being read aloud. Try and picture the scene in your head. Discuss with a partner what impression the author is trying to create.</a:t>
            </a:r>
          </a:p>
        </p:txBody>
      </p:sp>
      <p:sp>
        <p:nvSpPr>
          <p:cNvPr id="6" name="Text Box 8">
            <a:extLst>
              <a:ext uri="{FF2B5EF4-FFF2-40B4-BE49-F238E27FC236}">
                <a16:creationId xmlns:a16="http://schemas.microsoft.com/office/drawing/2014/main" id="{5CDDF0AD-9627-D844-A6B0-7273785D51BD}"/>
              </a:ext>
            </a:extLst>
          </p:cNvPr>
          <p:cNvSpPr txBox="1">
            <a:spLocks noChangeArrowheads="1"/>
          </p:cNvSpPr>
          <p:nvPr/>
        </p:nvSpPr>
        <p:spPr bwMode="auto">
          <a:xfrm>
            <a:off x="925197" y="4600479"/>
            <a:ext cx="10141120" cy="1326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dirty="0">
                <a:solidFill>
                  <a:srgbClr val="3E3F41"/>
                </a:solidFill>
                <a:latin typeface="Comic Sans MS" panose="030F0902030302020204" pitchFamily="66" charset="0"/>
              </a:rPr>
              <a:t>The word or phrase that lingers…</a:t>
            </a:r>
          </a:p>
          <a:p>
            <a:pPr>
              <a:spcBef>
                <a:spcPts val="1000"/>
              </a:spcBef>
            </a:pPr>
            <a:r>
              <a:rPr lang="en-GB" altLang="en-US" dirty="0">
                <a:solidFill>
                  <a:srgbClr val="3E3F41"/>
                </a:solidFill>
                <a:latin typeface="Comic Sans MS" panose="030F0902030302020204" pitchFamily="66" charset="0"/>
              </a:rPr>
              <a:t>Choose a word or phrase from this description that you think is memorable. Discuss with a partner why you think this – it might be the choice of words, or the way you know where everything is, or you might like the sound of the words.</a:t>
            </a:r>
          </a:p>
        </p:txBody>
      </p:sp>
    </p:spTree>
    <p:extLst>
      <p:ext uri="{BB962C8B-B14F-4D97-AF65-F5344CB8AC3E}">
        <p14:creationId xmlns:p14="http://schemas.microsoft.com/office/powerpoint/2010/main" val="20920088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0" name="Rectangle 10">
            <a:extLst>
              <a:ext uri="{FF2B5EF4-FFF2-40B4-BE49-F238E27FC236}">
                <a16:creationId xmlns:a16="http://schemas.microsoft.com/office/drawing/2014/main" id="{93900CDE-2455-7F4B-ABF3-24C340820AF7}"/>
              </a:ext>
            </a:extLst>
          </p:cNvPr>
          <p:cNvSpPr>
            <a:spLocks noChangeArrowheads="1"/>
          </p:cNvSpPr>
          <p:nvPr/>
        </p:nvSpPr>
        <p:spPr bwMode="auto">
          <a:xfrm>
            <a:off x="5415818" y="865541"/>
            <a:ext cx="5375498" cy="550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500"/>
              </a:spcAft>
            </a:pPr>
            <a:r>
              <a:rPr lang="en-GB" altLang="en-US" dirty="0">
                <a:solidFill>
                  <a:srgbClr val="3E3F41"/>
                </a:solidFill>
              </a:rPr>
              <a:t>Because he was an honest man and knew that these treasures were not his to take, Ali Baba hesitated. He also knew that they did not belong to the men that had left them here. He thought of the good he could do with this wealth: he could feed the poor; he could sell the jewels and fabrics and raise even more money for the beggars in the marketplace. And he might just keep one small bag of riches for his own family. </a:t>
            </a:r>
          </a:p>
          <a:p>
            <a:pPr indent="0">
              <a:spcAft>
                <a:spcPts val="1500"/>
              </a:spcAft>
            </a:pPr>
            <a:r>
              <a:rPr lang="en-GB" altLang="en-US" dirty="0">
                <a:solidFill>
                  <a:srgbClr val="3E3F41"/>
                </a:solidFill>
              </a:rPr>
              <a:t>He quickly emptied the cut wood from his sacks and filled them with gold, silver and jewels. Making all haste in case the robbers returned, Ali Baba hurried out of the cave, not forgetting to call “Close, Sesame” as he left, and loaded the bags on the waiting donkey. Once back in his village and behind the closed doors of his own home, Ali Baba set about sorting the treasure. </a:t>
            </a:r>
          </a:p>
        </p:txBody>
      </p:sp>
      <p:pic>
        <p:nvPicPr>
          <p:cNvPr id="6" name="Picture 9">
            <a:extLst>
              <a:ext uri="{FF2B5EF4-FFF2-40B4-BE49-F238E27FC236}">
                <a16:creationId xmlns:a16="http://schemas.microsoft.com/office/drawing/2014/main" id="{DB24E048-1040-BB41-92C0-E56D4E05430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05568" y="830651"/>
            <a:ext cx="3703814" cy="5139889"/>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a:extLst>
              <a:ext uri="{FF2B5EF4-FFF2-40B4-BE49-F238E27FC236}">
                <a16:creationId xmlns:a16="http://schemas.microsoft.com/office/drawing/2014/main" id="{5EE1AA50-955B-B44F-A992-E3AD6EF4C51E}"/>
              </a:ext>
            </a:extLst>
          </p:cNvPr>
          <p:cNvSpPr/>
          <p:nvPr/>
        </p:nvSpPr>
        <p:spPr>
          <a:xfrm>
            <a:off x="4810159" y="865542"/>
            <a:ext cx="467670" cy="467670"/>
          </a:xfrm>
          <a:prstGeom prst="ellipse">
            <a:avLst/>
          </a:prstGeom>
          <a:noFill/>
          <a:ln>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3E3F41"/>
                </a:solidFill>
                <a:latin typeface="Comic Sans MS" panose="030F0902030302020204" pitchFamily="66" charset="0"/>
              </a:rPr>
              <a:t>3</a:t>
            </a:r>
          </a:p>
        </p:txBody>
      </p:sp>
    </p:spTree>
    <p:extLst>
      <p:ext uri="{BB962C8B-B14F-4D97-AF65-F5344CB8AC3E}">
        <p14:creationId xmlns:p14="http://schemas.microsoft.com/office/powerpoint/2010/main" val="4319089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0" name="Rectangle 10">
            <a:extLst>
              <a:ext uri="{FF2B5EF4-FFF2-40B4-BE49-F238E27FC236}">
                <a16:creationId xmlns:a16="http://schemas.microsoft.com/office/drawing/2014/main" id="{93900CDE-2455-7F4B-ABF3-24C340820AF7}"/>
              </a:ext>
            </a:extLst>
          </p:cNvPr>
          <p:cNvSpPr>
            <a:spLocks noChangeArrowheads="1"/>
          </p:cNvSpPr>
          <p:nvPr/>
        </p:nvSpPr>
        <p:spPr bwMode="auto">
          <a:xfrm>
            <a:off x="5420365" y="1187692"/>
            <a:ext cx="5322090" cy="5450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500"/>
              </a:spcAft>
            </a:pPr>
            <a:r>
              <a:rPr lang="en-GB" altLang="en-US" dirty="0">
                <a:solidFill>
                  <a:srgbClr val="3E3F41"/>
                </a:solidFill>
              </a:rPr>
              <a:t>The very next day, Ali Baba rose early and put on a cunning disguise so no one would know it was he who was doing such charitable deeds. He had gathered together as many precious items as he could carry without looking suspicious. He set off for the marketplace, and there, amongst the stalls laden with lamps, spices and sweetmeats, he distributed the wealth to the poor, the needy, the beggars on the streets and anyone else he felt was a deserving cause, promising to return the next day, and the next, until all the poor people had benefited. </a:t>
            </a:r>
          </a:p>
          <a:p>
            <a:pPr indent="0">
              <a:spcAft>
                <a:spcPts val="1500"/>
              </a:spcAft>
            </a:pPr>
            <a:r>
              <a:rPr lang="en-GB" altLang="en-US" dirty="0">
                <a:solidFill>
                  <a:srgbClr val="3E3F41"/>
                </a:solidFill>
              </a:rPr>
              <a:t>He was so busy bringing happiness to so many people that he had not noticed that he was being watched. </a:t>
            </a:r>
          </a:p>
        </p:txBody>
      </p:sp>
      <p:pic>
        <p:nvPicPr>
          <p:cNvPr id="5" name="Picture 9">
            <a:extLst>
              <a:ext uri="{FF2B5EF4-FFF2-40B4-BE49-F238E27FC236}">
                <a16:creationId xmlns:a16="http://schemas.microsoft.com/office/drawing/2014/main" id="{3B13856B-C54E-6043-81BB-BAB6DCF713E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05568" y="830651"/>
            <a:ext cx="3703814" cy="5139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44964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 name="Rectangle 6">
            <a:extLst>
              <a:ext uri="{FF2B5EF4-FFF2-40B4-BE49-F238E27FC236}">
                <a16:creationId xmlns:a16="http://schemas.microsoft.com/office/drawing/2014/main" id="{67FBD96F-5A73-3446-BC8E-DBE854DB1E37}"/>
              </a:ext>
            </a:extLst>
          </p:cNvPr>
          <p:cNvSpPr>
            <a:spLocks noChangeArrowheads="1"/>
          </p:cNvSpPr>
          <p:nvPr/>
        </p:nvSpPr>
        <p:spPr bwMode="auto">
          <a:xfrm>
            <a:off x="1065987" y="3449121"/>
            <a:ext cx="9973263" cy="260949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25000"/>
              </a:spcBef>
            </a:pPr>
            <a:r>
              <a:rPr lang="en-GB" altLang="en-US" sz="1700" dirty="0">
                <a:solidFill>
                  <a:srgbClr val="0070C0"/>
                </a:solidFill>
                <a:latin typeface="Comic Sans MS" panose="030F0902030302020204" pitchFamily="66" charset="0"/>
              </a:rPr>
              <a:t>I sit outside the bazaar every day with my begging bowl in front of me, hoping for the charity of others. Some people are kind and spare me a coin or two but many walk on by and pretend they don’t see. The stalls are filled with bread and fruit and cheese that all looks so delicious. Some of the stallholders are generous if they have anything left at the end of the day.</a:t>
            </a:r>
          </a:p>
          <a:p>
            <a:pPr>
              <a:lnSpc>
                <a:spcPct val="115000"/>
              </a:lnSpc>
              <a:spcBef>
                <a:spcPct val="25000"/>
              </a:spcBef>
            </a:pPr>
            <a:r>
              <a:rPr lang="en-GB" altLang="en-US" sz="1700" dirty="0">
                <a:solidFill>
                  <a:srgbClr val="0070C0"/>
                </a:solidFill>
                <a:latin typeface="Comic Sans MS" panose="030F0902030302020204" pitchFamily="66" charset="0"/>
              </a:rPr>
              <a:t>Today was different, though. A man I had not seen before was walking amongst us and giving out gold coins! He came towards me and I smiled, hoping he would notice me. I was so pleased when he pressed two gold coins into my hand. </a:t>
            </a:r>
          </a:p>
          <a:p>
            <a:pPr>
              <a:lnSpc>
                <a:spcPct val="115000"/>
              </a:lnSpc>
              <a:spcBef>
                <a:spcPct val="25000"/>
              </a:spcBef>
            </a:pPr>
            <a:r>
              <a:rPr lang="en-GB" altLang="en-US" sz="1700" dirty="0">
                <a:solidFill>
                  <a:srgbClr val="0070C0"/>
                </a:solidFill>
                <a:latin typeface="Comic Sans MS" panose="030F0902030302020204" pitchFamily="66" charset="0"/>
              </a:rPr>
              <a:t>He did look a bit familiar…</a:t>
            </a:r>
          </a:p>
        </p:txBody>
      </p:sp>
      <p:sp>
        <p:nvSpPr>
          <p:cNvPr id="7" name="Text Box 7">
            <a:extLst>
              <a:ext uri="{FF2B5EF4-FFF2-40B4-BE49-F238E27FC236}">
                <a16:creationId xmlns:a16="http://schemas.microsoft.com/office/drawing/2014/main" id="{657FE232-D1B0-F849-87C1-8153FED5E220}"/>
              </a:ext>
            </a:extLst>
          </p:cNvPr>
          <p:cNvSpPr txBox="1">
            <a:spLocks noChangeArrowheads="1"/>
          </p:cNvSpPr>
          <p:nvPr/>
        </p:nvSpPr>
        <p:spPr bwMode="auto">
          <a:xfrm>
            <a:off x="1065988" y="780428"/>
            <a:ext cx="10060023" cy="2757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700" dirty="0">
                <a:solidFill>
                  <a:srgbClr val="3E3F41"/>
                </a:solidFill>
                <a:latin typeface="Comic Sans MS" panose="030F0902030302020204" pitchFamily="66" charset="0"/>
              </a:rPr>
              <a:t>Imagine you are in the bazaar on the day a stranger (Ali Baba in disguise but you don’t know this) is giving gold coins to the poor. Perhaps you are a poor person and you receive some coins; perhaps you are a stallholder – what do you think about this generous stranger? Or perhaps you are the robber watching Ali Baba’s every move.</a:t>
            </a:r>
          </a:p>
          <a:p>
            <a:pPr>
              <a:spcBef>
                <a:spcPts val="1000"/>
              </a:spcBef>
            </a:pPr>
            <a:r>
              <a:rPr lang="en-GB" altLang="en-US" sz="1700" dirty="0">
                <a:solidFill>
                  <a:srgbClr val="3E3F41"/>
                </a:solidFill>
                <a:latin typeface="Comic Sans MS" panose="030F0902030302020204" pitchFamily="66" charset="0"/>
              </a:rPr>
              <a:t>Write your own account of being in the bazaar. You may include descriptions of what you can see there, but also include what you are thinking about this person who is giving money to the poor.</a:t>
            </a:r>
          </a:p>
          <a:p>
            <a:pPr>
              <a:spcBef>
                <a:spcPts val="1000"/>
              </a:spcBef>
            </a:pPr>
            <a:r>
              <a:rPr lang="en-GB" altLang="en-US" sz="1700" dirty="0">
                <a:solidFill>
                  <a:srgbClr val="3E3F41"/>
                </a:solidFill>
                <a:latin typeface="Comic Sans MS" panose="030F0902030302020204" pitchFamily="66" charset="0"/>
              </a:rPr>
              <a:t>Try and keep your writing from one point of view. Read it aloud to a partner – can they tell from your writing whose point of view you have written from?</a:t>
            </a:r>
          </a:p>
        </p:txBody>
      </p:sp>
    </p:spTree>
    <p:extLst>
      <p:ext uri="{BB962C8B-B14F-4D97-AF65-F5344CB8AC3E}">
        <p14:creationId xmlns:p14="http://schemas.microsoft.com/office/powerpoint/2010/main" val="2310136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7" name="Text Box 7">
            <a:extLst>
              <a:ext uri="{FF2B5EF4-FFF2-40B4-BE49-F238E27FC236}">
                <a16:creationId xmlns:a16="http://schemas.microsoft.com/office/drawing/2014/main" id="{657FE232-D1B0-F849-87C1-8153FED5E220}"/>
              </a:ext>
            </a:extLst>
          </p:cNvPr>
          <p:cNvSpPr txBox="1">
            <a:spLocks noChangeArrowheads="1"/>
          </p:cNvSpPr>
          <p:nvPr/>
        </p:nvSpPr>
        <p:spPr bwMode="auto">
          <a:xfrm>
            <a:off x="5451251" y="844603"/>
            <a:ext cx="4914276" cy="5046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Aft>
                <a:spcPts val="1500"/>
              </a:spcAft>
            </a:pPr>
            <a:r>
              <a:rPr lang="en-GB" altLang="en-US" dirty="0">
                <a:solidFill>
                  <a:srgbClr val="3E3F41"/>
                </a:solidFill>
                <a:latin typeface="Comic Sans MS" panose="030F0902030302020204" pitchFamily="66" charset="0"/>
              </a:rPr>
              <a:t>Unbeknown to him, the chief robber had already discovered the missing treasure. The wood chippings left in their place had given him a clue as to who the culprit was and he had sent one of his men to the village to track down whoever was responsible. This robber spotted Ali Baba immediately. Following his leader’s instructions, he followed Ali Baba home and waited for the right time. In the dead of night, he took out a piece of chalk and drew a cross on Ali Baba’s door. This would be a sign for the rest of the robbers when they came at daybreak. Ali Baba would be killed without mercy and no more treasure would be stolen.</a:t>
            </a:r>
          </a:p>
        </p:txBody>
      </p:sp>
      <p:pic>
        <p:nvPicPr>
          <p:cNvPr id="10" name="Picture 9" descr="A picture containing text, clipart&#10;&#10;Description automatically generated">
            <a:extLst>
              <a:ext uri="{FF2B5EF4-FFF2-40B4-BE49-F238E27FC236}">
                <a16:creationId xmlns:a16="http://schemas.microsoft.com/office/drawing/2014/main" id="{6815E869-72E6-5C47-88DE-E1A49B6860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9607" y="5457206"/>
            <a:ext cx="486849" cy="319929"/>
          </a:xfrm>
          <a:prstGeom prst="rect">
            <a:avLst/>
          </a:prstGeom>
        </p:spPr>
      </p:pic>
      <p:pic>
        <p:nvPicPr>
          <p:cNvPr id="13" name="Picture 12" descr="A picture containing text, clipart&#10;&#10;Description automatically generated">
            <a:extLst>
              <a:ext uri="{FF2B5EF4-FFF2-40B4-BE49-F238E27FC236}">
                <a16:creationId xmlns:a16="http://schemas.microsoft.com/office/drawing/2014/main" id="{F2DB95B7-17D5-3B41-A497-D39B297A2E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80046" y="5457206"/>
            <a:ext cx="486849" cy="319929"/>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CF5E0751-135F-B84C-9EE4-5CDA1628D3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33314" y="5457206"/>
            <a:ext cx="486849" cy="319929"/>
          </a:xfrm>
          <a:prstGeom prst="rect">
            <a:avLst/>
          </a:prstGeom>
        </p:spPr>
      </p:pic>
      <p:pic>
        <p:nvPicPr>
          <p:cNvPr id="11" name="Picture 10" descr="Text&#10;&#10;Description automatically generated with medium confidence">
            <a:extLst>
              <a:ext uri="{FF2B5EF4-FFF2-40B4-BE49-F238E27FC236}">
                <a16:creationId xmlns:a16="http://schemas.microsoft.com/office/drawing/2014/main" id="{36052AA2-0BED-FD4E-9596-4E0564C8EFF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05568" y="823671"/>
            <a:ext cx="3703814" cy="5162324"/>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E4A44457-9BF9-D84C-A709-4E6996B431C3}"/>
              </a:ext>
            </a:extLst>
          </p:cNvPr>
          <p:cNvPicPr>
            <a:picLocks noChangeAspect="1"/>
          </p:cNvPicPr>
          <p:nvPr/>
        </p:nvPicPr>
        <p:blipFill>
          <a:blip r:embed="rId5"/>
          <a:stretch>
            <a:fillRect/>
          </a:stretch>
        </p:blipFill>
        <p:spPr>
          <a:xfrm>
            <a:off x="1420780" y="3014921"/>
            <a:ext cx="2468827" cy="1622372"/>
          </a:xfrm>
          <a:prstGeom prst="rect">
            <a:avLst/>
          </a:prstGeom>
        </p:spPr>
      </p:pic>
      <p:sp>
        <p:nvSpPr>
          <p:cNvPr id="17" name="Oval 16">
            <a:extLst>
              <a:ext uri="{FF2B5EF4-FFF2-40B4-BE49-F238E27FC236}">
                <a16:creationId xmlns:a16="http://schemas.microsoft.com/office/drawing/2014/main" id="{A24D829C-52DF-4049-B1B5-ACE39CD2A188}"/>
              </a:ext>
            </a:extLst>
          </p:cNvPr>
          <p:cNvSpPr/>
          <p:nvPr/>
        </p:nvSpPr>
        <p:spPr>
          <a:xfrm>
            <a:off x="4810159" y="865542"/>
            <a:ext cx="467670" cy="467670"/>
          </a:xfrm>
          <a:prstGeom prst="ellipse">
            <a:avLst/>
          </a:prstGeom>
          <a:noFill/>
          <a:ln>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3E3F41"/>
                </a:solidFill>
                <a:latin typeface="Comic Sans MS" panose="030F0902030302020204" pitchFamily="66" charset="0"/>
              </a:rPr>
              <a:t>4</a:t>
            </a:r>
          </a:p>
        </p:txBody>
      </p:sp>
    </p:spTree>
    <p:extLst>
      <p:ext uri="{BB962C8B-B14F-4D97-AF65-F5344CB8AC3E}">
        <p14:creationId xmlns:p14="http://schemas.microsoft.com/office/powerpoint/2010/main" val="25825952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D1073B2-5627-F84F-A5D6-5C7AB4075797}"/>
              </a:ext>
            </a:extLst>
          </p:cNvPr>
          <p:cNvGrpSpPr/>
          <p:nvPr/>
        </p:nvGrpSpPr>
        <p:grpSpPr>
          <a:xfrm>
            <a:off x="984115" y="4330733"/>
            <a:ext cx="9896971" cy="1611591"/>
            <a:chOff x="1300975" y="5774635"/>
            <a:chExt cx="7960351" cy="1296238"/>
          </a:xfrm>
        </p:grpSpPr>
        <p:pic>
          <p:nvPicPr>
            <p:cNvPr id="9" name="Picture 8" descr="Text&#10;&#10;Description automatically generated with medium confidence">
              <a:extLst>
                <a:ext uri="{FF2B5EF4-FFF2-40B4-BE49-F238E27FC236}">
                  <a16:creationId xmlns:a16="http://schemas.microsoft.com/office/drawing/2014/main" id="{44CF4EF5-D9FC-8342-97CA-994AA74F3C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00975" y="5774635"/>
              <a:ext cx="1001013" cy="1296238"/>
            </a:xfrm>
            <a:prstGeom prst="rect">
              <a:avLst/>
            </a:prstGeom>
          </p:spPr>
        </p:pic>
        <p:pic>
          <p:nvPicPr>
            <p:cNvPr id="11" name="Picture 10" descr="Text&#10;&#10;Description automatically generated with medium confidence">
              <a:extLst>
                <a:ext uri="{FF2B5EF4-FFF2-40B4-BE49-F238E27FC236}">
                  <a16:creationId xmlns:a16="http://schemas.microsoft.com/office/drawing/2014/main" id="{AC4533A4-DF55-DD4D-8367-B9AAC2CCDC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94889" y="5774635"/>
              <a:ext cx="1001013" cy="1296238"/>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id="{5E1CCCDA-3BD2-B045-AAE0-92A925A872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88801" y="5774635"/>
              <a:ext cx="1001013" cy="1296238"/>
            </a:xfrm>
            <a:prstGeom prst="rect">
              <a:avLst/>
            </a:prstGeom>
          </p:spPr>
        </p:pic>
        <p:pic>
          <p:nvPicPr>
            <p:cNvPr id="16" name="Picture 15" descr="Text&#10;&#10;Description automatically generated with medium confidence">
              <a:extLst>
                <a:ext uri="{FF2B5EF4-FFF2-40B4-BE49-F238E27FC236}">
                  <a16:creationId xmlns:a16="http://schemas.microsoft.com/office/drawing/2014/main" id="{61894AB2-C93C-9348-AEC5-AAA207DE9A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82715" y="5774635"/>
              <a:ext cx="1001013" cy="1296238"/>
            </a:xfrm>
            <a:prstGeom prst="rect">
              <a:avLst/>
            </a:prstGeom>
          </p:spPr>
        </p:pic>
        <p:pic>
          <p:nvPicPr>
            <p:cNvPr id="17" name="Picture 16" descr="Text&#10;&#10;Description automatically generated with medium confidence">
              <a:extLst>
                <a:ext uri="{FF2B5EF4-FFF2-40B4-BE49-F238E27FC236}">
                  <a16:creationId xmlns:a16="http://schemas.microsoft.com/office/drawing/2014/main" id="{84171D04-3540-4348-8261-F2615B4C170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8573" y="5774635"/>
              <a:ext cx="1001013" cy="1296238"/>
            </a:xfrm>
            <a:prstGeom prst="rect">
              <a:avLst/>
            </a:prstGeom>
          </p:spPr>
        </p:pic>
        <p:pic>
          <p:nvPicPr>
            <p:cNvPr id="18" name="Picture 17" descr="Text&#10;&#10;Description automatically generated with medium confidence">
              <a:extLst>
                <a:ext uri="{FF2B5EF4-FFF2-40B4-BE49-F238E27FC236}">
                  <a16:creationId xmlns:a16="http://schemas.microsoft.com/office/drawing/2014/main" id="{722DC5E1-5C81-BC4F-9F1B-0B623762763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72486" y="5774635"/>
              <a:ext cx="1001013" cy="1296238"/>
            </a:xfrm>
            <a:prstGeom prst="rect">
              <a:avLst/>
            </a:prstGeom>
          </p:spPr>
        </p:pic>
        <p:pic>
          <p:nvPicPr>
            <p:cNvPr id="19" name="Picture 18" descr="Text&#10;&#10;Description automatically generated with medium confidence">
              <a:extLst>
                <a:ext uri="{FF2B5EF4-FFF2-40B4-BE49-F238E27FC236}">
                  <a16:creationId xmlns:a16="http://schemas.microsoft.com/office/drawing/2014/main" id="{95B138D0-868D-9548-A339-81A4C8B0E87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66399" y="5774635"/>
              <a:ext cx="1001013" cy="1296238"/>
            </a:xfrm>
            <a:prstGeom prst="rect">
              <a:avLst/>
            </a:prstGeom>
          </p:spPr>
        </p:pic>
        <p:pic>
          <p:nvPicPr>
            <p:cNvPr id="20" name="Picture 19" descr="Text&#10;&#10;Description automatically generated with medium confidence">
              <a:extLst>
                <a:ext uri="{FF2B5EF4-FFF2-40B4-BE49-F238E27FC236}">
                  <a16:creationId xmlns:a16="http://schemas.microsoft.com/office/drawing/2014/main" id="{C5617972-D110-3449-9875-DAE14ABD9D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60313" y="5774635"/>
              <a:ext cx="1001013" cy="1296238"/>
            </a:xfrm>
            <a:prstGeom prst="rect">
              <a:avLst/>
            </a:prstGeom>
          </p:spPr>
        </p:pic>
      </p:gr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7" name="Text Box 7">
            <a:extLst>
              <a:ext uri="{FF2B5EF4-FFF2-40B4-BE49-F238E27FC236}">
                <a16:creationId xmlns:a16="http://schemas.microsoft.com/office/drawing/2014/main" id="{657FE232-D1B0-F849-87C1-8153FED5E220}"/>
              </a:ext>
            </a:extLst>
          </p:cNvPr>
          <p:cNvSpPr txBox="1">
            <a:spLocks noChangeArrowheads="1"/>
          </p:cNvSpPr>
          <p:nvPr/>
        </p:nvSpPr>
        <p:spPr bwMode="auto">
          <a:xfrm>
            <a:off x="1641739" y="1250361"/>
            <a:ext cx="8704895" cy="2858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Aft>
                <a:spcPts val="1500"/>
              </a:spcAft>
            </a:pPr>
            <a:r>
              <a:rPr lang="en-GB" altLang="en-US" dirty="0">
                <a:solidFill>
                  <a:srgbClr val="3E3F41"/>
                </a:solidFill>
                <a:latin typeface="Comic Sans MS" panose="030F0902030302020204" pitchFamily="66" charset="0"/>
              </a:rPr>
              <a:t>What no one had considered was that Ali Baba’s wife, Ayana, just happened to be very clever. Ayana had witnessed the whole thing: Ali Baba taking the treasure to share with the poor, the robber following him home and the cross being drawn on the door. She knew what this meant and she knew what she must do. She took a piece of chalk… </a:t>
            </a:r>
          </a:p>
          <a:p>
            <a:pPr>
              <a:spcAft>
                <a:spcPts val="1500"/>
              </a:spcAft>
            </a:pPr>
            <a:r>
              <a:rPr lang="en-GB" altLang="en-US" dirty="0">
                <a:solidFill>
                  <a:srgbClr val="3E3F41"/>
                </a:solidFill>
                <a:latin typeface="Comic Sans MS" panose="030F0902030302020204" pitchFamily="66" charset="0"/>
              </a:rPr>
              <a:t>When the robbers arrived at first light, crosses had been drawn on every other door in the village. It was impossible to identify the right house and they rode away, furious that the plan had been foiled.</a:t>
            </a:r>
          </a:p>
        </p:txBody>
      </p:sp>
      <p:pic>
        <p:nvPicPr>
          <p:cNvPr id="22" name="Picture 21" descr="A picture containing text, clipart&#10;&#10;Description automatically generated">
            <a:extLst>
              <a:ext uri="{FF2B5EF4-FFF2-40B4-BE49-F238E27FC236}">
                <a16:creationId xmlns:a16="http://schemas.microsoft.com/office/drawing/2014/main" id="{C4086D40-DF2E-7848-84CE-01BEAC5B4AE3}"/>
              </a:ext>
            </a:extLst>
          </p:cNvPr>
          <p:cNvPicPr>
            <a:picLocks noChangeAspect="1"/>
          </p:cNvPicPr>
          <p:nvPr/>
        </p:nvPicPr>
        <p:blipFill>
          <a:blip r:embed="rId4"/>
          <a:stretch>
            <a:fillRect/>
          </a:stretch>
        </p:blipFill>
        <p:spPr>
          <a:xfrm>
            <a:off x="1107287" y="4918911"/>
            <a:ext cx="978504" cy="643017"/>
          </a:xfrm>
          <a:prstGeom prst="rect">
            <a:avLst/>
          </a:prstGeom>
        </p:spPr>
      </p:pic>
      <p:pic>
        <p:nvPicPr>
          <p:cNvPr id="23" name="Picture 22" descr="A picture containing text, clipart&#10;&#10;Description automatically generated">
            <a:extLst>
              <a:ext uri="{FF2B5EF4-FFF2-40B4-BE49-F238E27FC236}">
                <a16:creationId xmlns:a16="http://schemas.microsoft.com/office/drawing/2014/main" id="{0FF87491-D730-B04B-ADE2-11DD88CA9573}"/>
              </a:ext>
            </a:extLst>
          </p:cNvPr>
          <p:cNvPicPr>
            <a:picLocks noChangeAspect="1"/>
          </p:cNvPicPr>
          <p:nvPr/>
        </p:nvPicPr>
        <p:blipFill>
          <a:blip r:embed="rId4"/>
          <a:stretch>
            <a:fillRect/>
          </a:stretch>
        </p:blipFill>
        <p:spPr>
          <a:xfrm>
            <a:off x="2339739" y="4918911"/>
            <a:ext cx="978504" cy="643017"/>
          </a:xfrm>
          <a:prstGeom prst="rect">
            <a:avLst/>
          </a:prstGeom>
        </p:spPr>
      </p:pic>
      <p:pic>
        <p:nvPicPr>
          <p:cNvPr id="24" name="Picture 23" descr="A picture containing text, clipart&#10;&#10;Description automatically generated">
            <a:extLst>
              <a:ext uri="{FF2B5EF4-FFF2-40B4-BE49-F238E27FC236}">
                <a16:creationId xmlns:a16="http://schemas.microsoft.com/office/drawing/2014/main" id="{5CA5830F-AB38-2840-8626-778C14469B9B}"/>
              </a:ext>
            </a:extLst>
          </p:cNvPr>
          <p:cNvPicPr>
            <a:picLocks noChangeAspect="1"/>
          </p:cNvPicPr>
          <p:nvPr/>
        </p:nvPicPr>
        <p:blipFill>
          <a:blip r:embed="rId4"/>
          <a:stretch>
            <a:fillRect/>
          </a:stretch>
        </p:blipFill>
        <p:spPr>
          <a:xfrm>
            <a:off x="3562252" y="4918911"/>
            <a:ext cx="978504" cy="643017"/>
          </a:xfrm>
          <a:prstGeom prst="rect">
            <a:avLst/>
          </a:prstGeom>
        </p:spPr>
      </p:pic>
      <p:pic>
        <p:nvPicPr>
          <p:cNvPr id="25" name="Picture 24" descr="A picture containing text, clipart&#10;&#10;Description automatically generated">
            <a:extLst>
              <a:ext uri="{FF2B5EF4-FFF2-40B4-BE49-F238E27FC236}">
                <a16:creationId xmlns:a16="http://schemas.microsoft.com/office/drawing/2014/main" id="{12997BBB-5502-4144-8566-C518BF742EF0}"/>
              </a:ext>
            </a:extLst>
          </p:cNvPr>
          <p:cNvPicPr>
            <a:picLocks noChangeAspect="1"/>
          </p:cNvPicPr>
          <p:nvPr/>
        </p:nvPicPr>
        <p:blipFill>
          <a:blip r:embed="rId4"/>
          <a:stretch>
            <a:fillRect/>
          </a:stretch>
        </p:blipFill>
        <p:spPr>
          <a:xfrm>
            <a:off x="4824521" y="4918911"/>
            <a:ext cx="978504" cy="643017"/>
          </a:xfrm>
          <a:prstGeom prst="rect">
            <a:avLst/>
          </a:prstGeom>
        </p:spPr>
      </p:pic>
      <p:pic>
        <p:nvPicPr>
          <p:cNvPr id="26" name="Picture 25" descr="A picture containing text, clipart&#10;&#10;Description automatically generated">
            <a:extLst>
              <a:ext uri="{FF2B5EF4-FFF2-40B4-BE49-F238E27FC236}">
                <a16:creationId xmlns:a16="http://schemas.microsoft.com/office/drawing/2014/main" id="{C103D61B-5D84-0340-9ECC-5C2134449593}"/>
              </a:ext>
            </a:extLst>
          </p:cNvPr>
          <p:cNvPicPr>
            <a:picLocks noChangeAspect="1"/>
          </p:cNvPicPr>
          <p:nvPr/>
        </p:nvPicPr>
        <p:blipFill>
          <a:blip r:embed="rId4"/>
          <a:stretch>
            <a:fillRect/>
          </a:stretch>
        </p:blipFill>
        <p:spPr>
          <a:xfrm>
            <a:off x="6037095" y="4918911"/>
            <a:ext cx="978504" cy="643017"/>
          </a:xfrm>
          <a:prstGeom prst="rect">
            <a:avLst/>
          </a:prstGeom>
        </p:spPr>
      </p:pic>
      <p:pic>
        <p:nvPicPr>
          <p:cNvPr id="27" name="Picture 26" descr="A picture containing text, clipart&#10;&#10;Description automatically generated">
            <a:extLst>
              <a:ext uri="{FF2B5EF4-FFF2-40B4-BE49-F238E27FC236}">
                <a16:creationId xmlns:a16="http://schemas.microsoft.com/office/drawing/2014/main" id="{E22E3D07-2B68-1B49-801C-2AB079DF57E6}"/>
              </a:ext>
            </a:extLst>
          </p:cNvPr>
          <p:cNvPicPr>
            <a:picLocks noChangeAspect="1"/>
          </p:cNvPicPr>
          <p:nvPr/>
        </p:nvPicPr>
        <p:blipFill>
          <a:blip r:embed="rId4"/>
          <a:stretch>
            <a:fillRect/>
          </a:stretch>
        </p:blipFill>
        <p:spPr>
          <a:xfrm>
            <a:off x="7269548" y="4918911"/>
            <a:ext cx="978504" cy="643017"/>
          </a:xfrm>
          <a:prstGeom prst="rect">
            <a:avLst/>
          </a:prstGeom>
        </p:spPr>
      </p:pic>
      <p:pic>
        <p:nvPicPr>
          <p:cNvPr id="28" name="Picture 27" descr="A picture containing text, clipart&#10;&#10;Description automatically generated">
            <a:extLst>
              <a:ext uri="{FF2B5EF4-FFF2-40B4-BE49-F238E27FC236}">
                <a16:creationId xmlns:a16="http://schemas.microsoft.com/office/drawing/2014/main" id="{6630A2B7-AFE5-7B47-BC42-3D5762164FF2}"/>
              </a:ext>
            </a:extLst>
          </p:cNvPr>
          <p:cNvPicPr>
            <a:picLocks noChangeAspect="1"/>
          </p:cNvPicPr>
          <p:nvPr/>
        </p:nvPicPr>
        <p:blipFill>
          <a:blip r:embed="rId4"/>
          <a:stretch>
            <a:fillRect/>
          </a:stretch>
        </p:blipFill>
        <p:spPr>
          <a:xfrm>
            <a:off x="8502000" y="4918911"/>
            <a:ext cx="978504" cy="643017"/>
          </a:xfrm>
          <a:prstGeom prst="rect">
            <a:avLst/>
          </a:prstGeom>
        </p:spPr>
      </p:pic>
      <p:pic>
        <p:nvPicPr>
          <p:cNvPr id="29" name="Picture 28" descr="A picture containing text, clipart&#10;&#10;Description automatically generated">
            <a:extLst>
              <a:ext uri="{FF2B5EF4-FFF2-40B4-BE49-F238E27FC236}">
                <a16:creationId xmlns:a16="http://schemas.microsoft.com/office/drawing/2014/main" id="{A8125C40-B631-8A41-9E2A-597275E2D272}"/>
              </a:ext>
            </a:extLst>
          </p:cNvPr>
          <p:cNvPicPr>
            <a:picLocks noChangeAspect="1"/>
          </p:cNvPicPr>
          <p:nvPr/>
        </p:nvPicPr>
        <p:blipFill>
          <a:blip r:embed="rId4"/>
          <a:stretch>
            <a:fillRect/>
          </a:stretch>
        </p:blipFill>
        <p:spPr>
          <a:xfrm>
            <a:off x="9794087" y="4918911"/>
            <a:ext cx="978504" cy="643017"/>
          </a:xfrm>
          <a:prstGeom prst="rect">
            <a:avLst/>
          </a:prstGeom>
        </p:spPr>
      </p:pic>
    </p:spTree>
    <p:extLst>
      <p:ext uri="{BB962C8B-B14F-4D97-AF65-F5344CB8AC3E}">
        <p14:creationId xmlns:p14="http://schemas.microsoft.com/office/powerpoint/2010/main" val="136922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3"/>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24"/>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25"/>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28"/>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2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000818" y="729206"/>
            <a:ext cx="6367398"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US" altLang="en-US" sz="1500" dirty="0">
                <a:solidFill>
                  <a:srgbClr val="414042"/>
                </a:solidFill>
                <a:ea typeface="Microsoft YaHei" panose="020B0503020204020204" pitchFamily="34" charset="-122"/>
              </a:rPr>
              <a:t>The activities in this unit of work have been designed to follow the teaching sequence from reading to writing and this should be revisited as each new section of the text is encountered.</a:t>
            </a:r>
          </a:p>
          <a:p>
            <a:pPr indent="0">
              <a:spcBef>
                <a:spcPts val="1000"/>
              </a:spcBef>
              <a:buNone/>
            </a:pPr>
            <a:r>
              <a:rPr lang="en-US" altLang="en-US" sz="1500" dirty="0">
                <a:solidFill>
                  <a:srgbClr val="414042"/>
                </a:solidFill>
                <a:ea typeface="Microsoft YaHei" panose="020B0503020204020204" pitchFamily="34" charset="-122"/>
              </a:rPr>
              <a:t>There are many opportunities for the teaching of reading and writing skills based on different narrative approaches within the context of this classic story. </a:t>
            </a:r>
          </a:p>
          <a:p>
            <a:pPr indent="0">
              <a:spcBef>
                <a:spcPts val="1000"/>
              </a:spcBef>
              <a:buNone/>
            </a:pPr>
            <a:r>
              <a:rPr lang="en-US" altLang="en-US" sz="1500" dirty="0">
                <a:solidFill>
                  <a:srgbClr val="414042"/>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1000"/>
              </a:spcBef>
              <a:buNone/>
            </a:pPr>
            <a:r>
              <a:rPr lang="en-US" altLang="en-US" sz="15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000"/>
              </a:spcBef>
              <a:buNone/>
            </a:pPr>
            <a:r>
              <a:rPr lang="en-US" altLang="en-US" sz="1500" dirty="0">
                <a:solidFill>
                  <a:srgbClr val="414042"/>
                </a:solidFill>
                <a:ea typeface="Microsoft YaHei" panose="020B0503020204020204" pitchFamily="34" charset="-122"/>
              </a:rPr>
              <a:t>The opportunity to teach narrative writing focuses on writing an adventure story and is based on stories from </a:t>
            </a:r>
            <a:r>
              <a:rPr lang="en-US" altLang="en-US" sz="1500" i="1" dirty="0">
                <a:solidFill>
                  <a:srgbClr val="414042"/>
                </a:solidFill>
                <a:ea typeface="Microsoft YaHei" panose="020B0503020204020204" pitchFamily="34" charset="-122"/>
              </a:rPr>
              <a:t>The Tales of 1001 Arabian Nights</a:t>
            </a:r>
            <a:r>
              <a:rPr lang="en-US" altLang="en-US" sz="1500" dirty="0">
                <a:solidFill>
                  <a:srgbClr val="414042"/>
                </a:solidFill>
                <a:ea typeface="Microsoft YaHei" panose="020B0503020204020204" pitchFamily="34" charset="-122"/>
              </a:rPr>
              <a:t>. It also includes a possible modelled write for the teacher to use in the classroom.</a:t>
            </a:r>
          </a:p>
          <a:p>
            <a:pPr indent="0">
              <a:spcBef>
                <a:spcPts val="1000"/>
              </a:spcBef>
              <a:buNone/>
            </a:pPr>
            <a:r>
              <a:rPr lang="en-US" altLang="en-US" sz="15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3">
            <a:extLst>
              <a:ext uri="{FF2B5EF4-FFF2-40B4-BE49-F238E27FC236}">
                <a16:creationId xmlns:a16="http://schemas.microsoft.com/office/drawing/2014/main" id="{46CDE2F3-CD25-C047-A70A-793A221EA720}"/>
              </a:ext>
            </a:extLst>
          </p:cNvPr>
          <p:cNvSpPr txBox="1">
            <a:spLocks noChangeArrowheads="1"/>
          </p:cNvSpPr>
          <p:nvPr/>
        </p:nvSpPr>
        <p:spPr bwMode="auto">
          <a:xfrm>
            <a:off x="3442402" y="1098255"/>
            <a:ext cx="8510139" cy="1296432"/>
          </a:xfrm>
          <a:prstGeom prst="rect">
            <a:avLst/>
          </a:prstGeom>
          <a:noFill/>
          <a:ln w="28575" algn="ctr">
            <a:noFill/>
            <a:miter lim="800000"/>
            <a:headEnd/>
            <a:tailEnd/>
          </a:ln>
          <a:effectLst/>
        </p:spPr>
        <p:txBody>
          <a:bodyPr>
            <a:noAutofit/>
          </a:bodyPr>
          <a:lstStyle/>
          <a:p>
            <a:pPr eaLnBrk="0" hangingPunct="0"/>
            <a:r>
              <a:rPr lang="en-GB" altLang="en-US" sz="1600" dirty="0">
                <a:solidFill>
                  <a:srgbClr val="3E3F41"/>
                </a:solidFill>
                <a:latin typeface="Comic Sans MS" panose="030F0902030302020204" pitchFamily="66" charset="0"/>
              </a:rPr>
              <a:t>These are words which feature in the text shown here in their sentences. Choose a word from the selection below, write it down, then get up, walk around and find your ‘family’. When you have found words you think have similar meanings, return to the original sentence and try them out. Do they work? Which are the most effective?</a:t>
            </a:r>
          </a:p>
        </p:txBody>
      </p:sp>
      <p:sp>
        <p:nvSpPr>
          <p:cNvPr id="3" name="Rectangle 25">
            <a:extLst>
              <a:ext uri="{FF2B5EF4-FFF2-40B4-BE49-F238E27FC236}">
                <a16:creationId xmlns:a16="http://schemas.microsoft.com/office/drawing/2014/main" id="{50ABF6C2-102A-8848-ADFB-3939F3A049FD}"/>
              </a:ext>
            </a:extLst>
          </p:cNvPr>
          <p:cNvSpPr>
            <a:spLocks noChangeArrowheads="1"/>
          </p:cNvSpPr>
          <p:nvPr/>
        </p:nvSpPr>
        <p:spPr bwMode="auto">
          <a:xfrm>
            <a:off x="0" y="2413086"/>
            <a:ext cx="12192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r>
              <a:rPr lang="en-GB" altLang="en-US" dirty="0">
                <a:solidFill>
                  <a:srgbClr val="3E3F41"/>
                </a:solidFill>
                <a:latin typeface="Comic Sans MS" panose="030F0902030302020204" pitchFamily="66" charset="0"/>
              </a:rPr>
              <a:t>The </a:t>
            </a:r>
            <a:r>
              <a:rPr lang="en-GB" altLang="en-US" dirty="0">
                <a:solidFill>
                  <a:srgbClr val="39AB47"/>
                </a:solidFill>
                <a:latin typeface="Comic Sans MS" panose="030F0902030302020204" pitchFamily="66" charset="0"/>
              </a:rPr>
              <a:t>chief robber </a:t>
            </a:r>
            <a:r>
              <a:rPr lang="en-GB" altLang="en-US" dirty="0">
                <a:solidFill>
                  <a:srgbClr val="3E3F41"/>
                </a:solidFill>
                <a:latin typeface="Comic Sans MS" panose="030F0902030302020204" pitchFamily="66" charset="0"/>
              </a:rPr>
              <a:t>had already </a:t>
            </a:r>
            <a:r>
              <a:rPr lang="en-GB" altLang="en-US" dirty="0">
                <a:solidFill>
                  <a:srgbClr val="39AB47"/>
                </a:solidFill>
                <a:latin typeface="Comic Sans MS" panose="030F0902030302020204" pitchFamily="66" charset="0"/>
              </a:rPr>
              <a:t>discovered</a:t>
            </a:r>
            <a:r>
              <a:rPr lang="en-GB" altLang="en-US" dirty="0">
                <a:solidFill>
                  <a:srgbClr val="3E3F41"/>
                </a:solidFill>
                <a:latin typeface="Comic Sans MS" panose="030F0902030302020204" pitchFamily="66" charset="0"/>
              </a:rPr>
              <a:t> the </a:t>
            </a:r>
            <a:r>
              <a:rPr lang="en-GB" altLang="en-US" dirty="0">
                <a:solidFill>
                  <a:srgbClr val="39AB47"/>
                </a:solidFill>
                <a:latin typeface="Comic Sans MS" panose="030F0902030302020204" pitchFamily="66" charset="0"/>
              </a:rPr>
              <a:t>missing </a:t>
            </a:r>
            <a:r>
              <a:rPr lang="en-GB" altLang="en-US" dirty="0">
                <a:solidFill>
                  <a:srgbClr val="3E3F41"/>
                </a:solidFill>
                <a:latin typeface="Comic Sans MS" panose="030F0902030302020204" pitchFamily="66" charset="0"/>
              </a:rPr>
              <a:t>treasure.</a:t>
            </a:r>
          </a:p>
          <a:p>
            <a:pPr algn="ctr"/>
            <a:r>
              <a:rPr lang="en-GB" altLang="en-US" dirty="0">
                <a:solidFill>
                  <a:srgbClr val="3E3F41"/>
                </a:solidFill>
                <a:latin typeface="Comic Sans MS" panose="030F0902030302020204" pitchFamily="66" charset="0"/>
              </a:rPr>
              <a:t>Ayana had </a:t>
            </a:r>
            <a:r>
              <a:rPr lang="en-GB" altLang="en-US" dirty="0">
                <a:solidFill>
                  <a:srgbClr val="39AB47"/>
                </a:solidFill>
                <a:latin typeface="Comic Sans MS" panose="030F0902030302020204" pitchFamily="66" charset="0"/>
              </a:rPr>
              <a:t>witnessed</a:t>
            </a:r>
            <a:r>
              <a:rPr lang="en-GB" altLang="en-US" dirty="0">
                <a:solidFill>
                  <a:srgbClr val="3E3F41"/>
                </a:solidFill>
                <a:latin typeface="Comic Sans MS" panose="030F0902030302020204" pitchFamily="66" charset="0"/>
              </a:rPr>
              <a:t> the whole thing.</a:t>
            </a:r>
          </a:p>
          <a:p>
            <a:pPr algn="ctr"/>
            <a:r>
              <a:rPr lang="en-GB" altLang="en-US" dirty="0">
                <a:solidFill>
                  <a:srgbClr val="3E3F41"/>
                </a:solidFill>
                <a:latin typeface="Comic Sans MS" panose="030F0902030302020204" pitchFamily="66" charset="0"/>
              </a:rPr>
              <a:t>They </a:t>
            </a:r>
            <a:r>
              <a:rPr lang="en-GB" altLang="en-US" dirty="0">
                <a:solidFill>
                  <a:srgbClr val="39AB47"/>
                </a:solidFill>
                <a:latin typeface="Comic Sans MS" panose="030F0902030302020204" pitchFamily="66" charset="0"/>
              </a:rPr>
              <a:t>arrived</a:t>
            </a:r>
            <a:r>
              <a:rPr lang="en-GB" altLang="en-US" dirty="0">
                <a:solidFill>
                  <a:srgbClr val="3E3F41"/>
                </a:solidFill>
                <a:latin typeface="Comic Sans MS" panose="030F0902030302020204" pitchFamily="66" charset="0"/>
              </a:rPr>
              <a:t> at </a:t>
            </a:r>
            <a:r>
              <a:rPr lang="en-GB" altLang="en-US" dirty="0">
                <a:solidFill>
                  <a:srgbClr val="39AB47"/>
                </a:solidFill>
                <a:latin typeface="Comic Sans MS" panose="030F0902030302020204" pitchFamily="66" charset="0"/>
              </a:rPr>
              <a:t>first light</a:t>
            </a:r>
            <a:r>
              <a:rPr lang="en-GB" altLang="en-US" dirty="0">
                <a:solidFill>
                  <a:srgbClr val="3E3F41"/>
                </a:solidFill>
                <a:latin typeface="Comic Sans MS" panose="030F0902030302020204" pitchFamily="66" charset="0"/>
              </a:rPr>
              <a:t>.</a:t>
            </a:r>
          </a:p>
          <a:p>
            <a:pPr algn="ctr"/>
            <a:r>
              <a:rPr lang="en-GB" altLang="en-US" dirty="0">
                <a:solidFill>
                  <a:srgbClr val="3E3F41"/>
                </a:solidFill>
                <a:latin typeface="Comic Sans MS" panose="030F0902030302020204" pitchFamily="66" charset="0"/>
              </a:rPr>
              <a:t>It was impossible to </a:t>
            </a:r>
            <a:r>
              <a:rPr lang="en-GB" altLang="en-US" dirty="0">
                <a:solidFill>
                  <a:srgbClr val="39AB47"/>
                </a:solidFill>
                <a:latin typeface="Comic Sans MS" panose="030F0902030302020204" pitchFamily="66" charset="0"/>
              </a:rPr>
              <a:t>identify</a:t>
            </a:r>
            <a:r>
              <a:rPr lang="en-GB" altLang="en-US" dirty="0">
                <a:solidFill>
                  <a:srgbClr val="3E3F41"/>
                </a:solidFill>
                <a:latin typeface="Comic Sans MS" panose="030F0902030302020204" pitchFamily="66" charset="0"/>
              </a:rPr>
              <a:t> the right house.</a:t>
            </a:r>
          </a:p>
          <a:p>
            <a:pPr algn="ctr"/>
            <a:r>
              <a:rPr lang="en-GB" altLang="en-US" dirty="0">
                <a:solidFill>
                  <a:srgbClr val="3E3F41"/>
                </a:solidFill>
                <a:latin typeface="Comic Sans MS" panose="030F0902030302020204" pitchFamily="66" charset="0"/>
              </a:rPr>
              <a:t>They were </a:t>
            </a:r>
            <a:r>
              <a:rPr lang="en-GB" altLang="en-US" dirty="0">
                <a:solidFill>
                  <a:srgbClr val="39AB47"/>
                </a:solidFill>
                <a:latin typeface="Comic Sans MS" panose="030F0902030302020204" pitchFamily="66" charset="0"/>
              </a:rPr>
              <a:t>furious</a:t>
            </a:r>
            <a:r>
              <a:rPr lang="en-GB" altLang="en-US" dirty="0">
                <a:solidFill>
                  <a:srgbClr val="3E3F41"/>
                </a:solidFill>
                <a:latin typeface="Comic Sans MS" panose="030F0902030302020204" pitchFamily="66" charset="0"/>
              </a:rPr>
              <a:t> the plan had been </a:t>
            </a:r>
            <a:r>
              <a:rPr lang="en-GB" altLang="en-US" dirty="0">
                <a:solidFill>
                  <a:srgbClr val="39AB47"/>
                </a:solidFill>
                <a:latin typeface="Comic Sans MS" panose="030F0902030302020204" pitchFamily="66" charset="0"/>
              </a:rPr>
              <a:t>foiled</a:t>
            </a:r>
            <a:r>
              <a:rPr lang="en-GB" altLang="en-US" dirty="0">
                <a:solidFill>
                  <a:srgbClr val="3E3F41"/>
                </a:solidFill>
                <a:latin typeface="Comic Sans MS" panose="030F0902030302020204" pitchFamily="66" charset="0"/>
              </a:rPr>
              <a:t>.</a:t>
            </a:r>
          </a:p>
        </p:txBody>
      </p:sp>
      <p:sp>
        <p:nvSpPr>
          <p:cNvPr id="4" name="Text Box 47">
            <a:extLst>
              <a:ext uri="{FF2B5EF4-FFF2-40B4-BE49-F238E27FC236}">
                <a16:creationId xmlns:a16="http://schemas.microsoft.com/office/drawing/2014/main" id="{CBF75909-631D-004D-9252-37433AACA2AB}"/>
              </a:ext>
            </a:extLst>
          </p:cNvPr>
          <p:cNvSpPr txBox="1">
            <a:spLocks noChangeArrowheads="1"/>
          </p:cNvSpPr>
          <p:nvPr/>
        </p:nvSpPr>
        <p:spPr bwMode="auto">
          <a:xfrm>
            <a:off x="1377514" y="4150486"/>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recognise</a:t>
            </a:r>
          </a:p>
        </p:txBody>
      </p:sp>
      <p:sp>
        <p:nvSpPr>
          <p:cNvPr id="5" name="Subtitle 2">
            <a:extLst>
              <a:ext uri="{FF2B5EF4-FFF2-40B4-BE49-F238E27FC236}">
                <a16:creationId xmlns:a16="http://schemas.microsoft.com/office/drawing/2014/main" id="{563383B6-76E2-9049-9D43-6A431EA130B9}"/>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Find your family</a:t>
            </a:r>
          </a:p>
        </p:txBody>
      </p:sp>
      <p:sp>
        <p:nvSpPr>
          <p:cNvPr id="6" name="Text Box 47">
            <a:extLst>
              <a:ext uri="{FF2B5EF4-FFF2-40B4-BE49-F238E27FC236}">
                <a16:creationId xmlns:a16="http://schemas.microsoft.com/office/drawing/2014/main" id="{A222837E-914A-7E4B-8C4E-94F1612AEB44}"/>
              </a:ext>
            </a:extLst>
          </p:cNvPr>
          <p:cNvSpPr txBox="1">
            <a:spLocks noChangeArrowheads="1"/>
          </p:cNvSpPr>
          <p:nvPr/>
        </p:nvSpPr>
        <p:spPr bwMode="auto">
          <a:xfrm>
            <a:off x="2756115" y="4150486"/>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h</a:t>
            </a:r>
            <a:r>
              <a:rPr lang="en-GB" altLang="en-US" b="1" dirty="0">
                <a:solidFill>
                  <a:srgbClr val="39AB47"/>
                </a:solidFill>
                <a:latin typeface="Comic Sans MS" panose="030F0902030302020204" pitchFamily="66" charset="0"/>
              </a:rPr>
              <a:t>i</a:t>
            </a:r>
            <a:r>
              <a:rPr lang="en-GB" altLang="en-US" dirty="0">
                <a:solidFill>
                  <a:srgbClr val="39AB47"/>
                </a:solidFill>
                <a:latin typeface="Comic Sans MS" panose="030F0902030302020204" pitchFamily="66" charset="0"/>
              </a:rPr>
              <a:t>dden</a:t>
            </a:r>
          </a:p>
        </p:txBody>
      </p:sp>
      <p:sp>
        <p:nvSpPr>
          <p:cNvPr id="7" name="Text Box 47">
            <a:extLst>
              <a:ext uri="{FF2B5EF4-FFF2-40B4-BE49-F238E27FC236}">
                <a16:creationId xmlns:a16="http://schemas.microsoft.com/office/drawing/2014/main" id="{9024452F-413B-7648-A72F-C9850FBA6F4C}"/>
              </a:ext>
            </a:extLst>
          </p:cNvPr>
          <p:cNvSpPr txBox="1">
            <a:spLocks noChangeArrowheads="1"/>
          </p:cNvSpPr>
          <p:nvPr/>
        </p:nvSpPr>
        <p:spPr bwMode="auto">
          <a:xfrm>
            <a:off x="4134716" y="4150486"/>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sunrise</a:t>
            </a:r>
          </a:p>
        </p:txBody>
      </p:sp>
      <p:sp>
        <p:nvSpPr>
          <p:cNvPr id="8" name="Text Box 47">
            <a:extLst>
              <a:ext uri="{FF2B5EF4-FFF2-40B4-BE49-F238E27FC236}">
                <a16:creationId xmlns:a16="http://schemas.microsoft.com/office/drawing/2014/main" id="{214E4847-E29E-2F49-A3FB-E5548A5E5446}"/>
              </a:ext>
            </a:extLst>
          </p:cNvPr>
          <p:cNvSpPr txBox="1">
            <a:spLocks noChangeArrowheads="1"/>
          </p:cNvSpPr>
          <p:nvPr/>
        </p:nvSpPr>
        <p:spPr bwMode="auto">
          <a:xfrm>
            <a:off x="5668276" y="4186817"/>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come upon</a:t>
            </a:r>
          </a:p>
        </p:txBody>
      </p:sp>
      <p:sp>
        <p:nvSpPr>
          <p:cNvPr id="9" name="Text Box 47">
            <a:extLst>
              <a:ext uri="{FF2B5EF4-FFF2-40B4-BE49-F238E27FC236}">
                <a16:creationId xmlns:a16="http://schemas.microsoft.com/office/drawing/2014/main" id="{4D734478-B143-DF4D-B9CE-4999EA40A553}"/>
              </a:ext>
            </a:extLst>
          </p:cNvPr>
          <p:cNvSpPr txBox="1">
            <a:spLocks noChangeArrowheads="1"/>
          </p:cNvSpPr>
          <p:nvPr/>
        </p:nvSpPr>
        <p:spPr bwMode="auto">
          <a:xfrm>
            <a:off x="7281647" y="4150486"/>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determine</a:t>
            </a:r>
          </a:p>
        </p:txBody>
      </p:sp>
      <p:sp>
        <p:nvSpPr>
          <p:cNvPr id="10" name="Text Box 47">
            <a:extLst>
              <a:ext uri="{FF2B5EF4-FFF2-40B4-BE49-F238E27FC236}">
                <a16:creationId xmlns:a16="http://schemas.microsoft.com/office/drawing/2014/main" id="{0706479B-5051-5C4F-95DC-896D3AA6B6AE}"/>
              </a:ext>
            </a:extLst>
          </p:cNvPr>
          <p:cNvSpPr txBox="1">
            <a:spLocks noChangeArrowheads="1"/>
          </p:cNvSpPr>
          <p:nvPr/>
        </p:nvSpPr>
        <p:spPr bwMode="auto">
          <a:xfrm>
            <a:off x="8786626" y="4150486"/>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came</a:t>
            </a:r>
          </a:p>
        </p:txBody>
      </p:sp>
      <p:sp>
        <p:nvSpPr>
          <p:cNvPr id="11" name="Text Box 47">
            <a:extLst>
              <a:ext uri="{FF2B5EF4-FFF2-40B4-BE49-F238E27FC236}">
                <a16:creationId xmlns:a16="http://schemas.microsoft.com/office/drawing/2014/main" id="{91A5FF17-2829-F944-8ABA-2AF96AEDA47C}"/>
              </a:ext>
            </a:extLst>
          </p:cNvPr>
          <p:cNvSpPr txBox="1">
            <a:spLocks noChangeArrowheads="1"/>
          </p:cNvSpPr>
          <p:nvPr/>
        </p:nvSpPr>
        <p:spPr bwMode="auto">
          <a:xfrm>
            <a:off x="2066814" y="4566799"/>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head</a:t>
            </a:r>
          </a:p>
        </p:txBody>
      </p:sp>
      <p:sp>
        <p:nvSpPr>
          <p:cNvPr id="12" name="Text Box 47">
            <a:extLst>
              <a:ext uri="{FF2B5EF4-FFF2-40B4-BE49-F238E27FC236}">
                <a16:creationId xmlns:a16="http://schemas.microsoft.com/office/drawing/2014/main" id="{7B369884-CA05-434E-B254-76BB5D82C619}"/>
              </a:ext>
            </a:extLst>
          </p:cNvPr>
          <p:cNvSpPr txBox="1">
            <a:spLocks noChangeArrowheads="1"/>
          </p:cNvSpPr>
          <p:nvPr/>
        </p:nvSpPr>
        <p:spPr bwMode="auto">
          <a:xfrm>
            <a:off x="3445415" y="4566799"/>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in vain</a:t>
            </a:r>
          </a:p>
        </p:txBody>
      </p:sp>
      <p:sp>
        <p:nvSpPr>
          <p:cNvPr id="13" name="Text Box 47">
            <a:extLst>
              <a:ext uri="{FF2B5EF4-FFF2-40B4-BE49-F238E27FC236}">
                <a16:creationId xmlns:a16="http://schemas.microsoft.com/office/drawing/2014/main" id="{5B30250C-EC64-1848-87F7-F743527E7865}"/>
              </a:ext>
            </a:extLst>
          </p:cNvPr>
          <p:cNvSpPr txBox="1">
            <a:spLocks noChangeArrowheads="1"/>
          </p:cNvSpPr>
          <p:nvPr/>
        </p:nvSpPr>
        <p:spPr bwMode="auto">
          <a:xfrm>
            <a:off x="4824016" y="4566799"/>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boss</a:t>
            </a:r>
          </a:p>
        </p:txBody>
      </p:sp>
      <p:sp>
        <p:nvSpPr>
          <p:cNvPr id="14" name="Text Box 47">
            <a:extLst>
              <a:ext uri="{FF2B5EF4-FFF2-40B4-BE49-F238E27FC236}">
                <a16:creationId xmlns:a16="http://schemas.microsoft.com/office/drawing/2014/main" id="{5C7075FA-73E7-E043-B2E7-0A4905A677F6}"/>
              </a:ext>
            </a:extLst>
          </p:cNvPr>
          <p:cNvSpPr txBox="1">
            <a:spLocks noChangeArrowheads="1"/>
          </p:cNvSpPr>
          <p:nvPr/>
        </p:nvSpPr>
        <p:spPr bwMode="auto">
          <a:xfrm>
            <a:off x="6357576" y="4603130"/>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blocked</a:t>
            </a:r>
          </a:p>
        </p:txBody>
      </p:sp>
      <p:sp>
        <p:nvSpPr>
          <p:cNvPr id="15" name="Text Box 47">
            <a:extLst>
              <a:ext uri="{FF2B5EF4-FFF2-40B4-BE49-F238E27FC236}">
                <a16:creationId xmlns:a16="http://schemas.microsoft.com/office/drawing/2014/main" id="{71D2DCED-8DC9-AF41-9914-5C5306C8709A}"/>
              </a:ext>
            </a:extLst>
          </p:cNvPr>
          <p:cNvSpPr txBox="1">
            <a:spLocks noChangeArrowheads="1"/>
          </p:cNvSpPr>
          <p:nvPr/>
        </p:nvSpPr>
        <p:spPr bwMode="auto">
          <a:xfrm>
            <a:off x="7970947" y="4566799"/>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lead</a:t>
            </a:r>
          </a:p>
        </p:txBody>
      </p:sp>
      <p:sp>
        <p:nvSpPr>
          <p:cNvPr id="16" name="Text Box 47">
            <a:extLst>
              <a:ext uri="{FF2B5EF4-FFF2-40B4-BE49-F238E27FC236}">
                <a16:creationId xmlns:a16="http://schemas.microsoft.com/office/drawing/2014/main" id="{8184F52B-23E0-9D41-82A5-9690328E1489}"/>
              </a:ext>
            </a:extLst>
          </p:cNvPr>
          <p:cNvSpPr txBox="1">
            <a:spLocks noChangeArrowheads="1"/>
          </p:cNvSpPr>
          <p:nvPr/>
        </p:nvSpPr>
        <p:spPr bwMode="auto">
          <a:xfrm>
            <a:off x="9475926" y="4566799"/>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daybreak</a:t>
            </a:r>
          </a:p>
        </p:txBody>
      </p:sp>
      <p:sp>
        <p:nvSpPr>
          <p:cNvPr id="17" name="Text Box 47">
            <a:extLst>
              <a:ext uri="{FF2B5EF4-FFF2-40B4-BE49-F238E27FC236}">
                <a16:creationId xmlns:a16="http://schemas.microsoft.com/office/drawing/2014/main" id="{BBAAF955-E0FD-6F48-95FA-542609257473}"/>
              </a:ext>
            </a:extLst>
          </p:cNvPr>
          <p:cNvSpPr txBox="1">
            <a:spLocks noChangeArrowheads="1"/>
          </p:cNvSpPr>
          <p:nvPr/>
        </p:nvSpPr>
        <p:spPr bwMode="auto">
          <a:xfrm>
            <a:off x="1377514" y="4953375"/>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thwarted</a:t>
            </a:r>
          </a:p>
        </p:txBody>
      </p:sp>
      <p:sp>
        <p:nvSpPr>
          <p:cNvPr id="18" name="Text Box 47">
            <a:extLst>
              <a:ext uri="{FF2B5EF4-FFF2-40B4-BE49-F238E27FC236}">
                <a16:creationId xmlns:a16="http://schemas.microsoft.com/office/drawing/2014/main" id="{A4A5F3DB-9561-124B-A478-15C2D99BB8E2}"/>
              </a:ext>
            </a:extLst>
          </p:cNvPr>
          <p:cNvSpPr txBox="1">
            <a:spLocks noChangeArrowheads="1"/>
          </p:cNvSpPr>
          <p:nvPr/>
        </p:nvSpPr>
        <p:spPr bwMode="auto">
          <a:xfrm>
            <a:off x="2756115" y="4953375"/>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exposed</a:t>
            </a:r>
          </a:p>
        </p:txBody>
      </p:sp>
      <p:sp>
        <p:nvSpPr>
          <p:cNvPr id="19" name="Text Box 47">
            <a:extLst>
              <a:ext uri="{FF2B5EF4-FFF2-40B4-BE49-F238E27FC236}">
                <a16:creationId xmlns:a16="http://schemas.microsoft.com/office/drawing/2014/main" id="{D5844DD2-0644-7C42-AFC7-B72F602AB4E3}"/>
              </a:ext>
            </a:extLst>
          </p:cNvPr>
          <p:cNvSpPr txBox="1">
            <a:spLocks noChangeArrowheads="1"/>
          </p:cNvSpPr>
          <p:nvPr/>
        </p:nvSpPr>
        <p:spPr bwMode="auto">
          <a:xfrm>
            <a:off x="4134716" y="4953375"/>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work out</a:t>
            </a:r>
          </a:p>
        </p:txBody>
      </p:sp>
      <p:sp>
        <p:nvSpPr>
          <p:cNvPr id="20" name="Text Box 47">
            <a:extLst>
              <a:ext uri="{FF2B5EF4-FFF2-40B4-BE49-F238E27FC236}">
                <a16:creationId xmlns:a16="http://schemas.microsoft.com/office/drawing/2014/main" id="{A9FEB934-A0C2-D441-AB65-BDEBCD96F319}"/>
              </a:ext>
            </a:extLst>
          </p:cNvPr>
          <p:cNvSpPr txBox="1">
            <a:spLocks noChangeArrowheads="1"/>
          </p:cNvSpPr>
          <p:nvPr/>
        </p:nvSpPr>
        <p:spPr bwMode="auto">
          <a:xfrm>
            <a:off x="5668276" y="4989706"/>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lost</a:t>
            </a:r>
          </a:p>
        </p:txBody>
      </p:sp>
      <p:sp>
        <p:nvSpPr>
          <p:cNvPr id="21" name="Text Box 47">
            <a:extLst>
              <a:ext uri="{FF2B5EF4-FFF2-40B4-BE49-F238E27FC236}">
                <a16:creationId xmlns:a16="http://schemas.microsoft.com/office/drawing/2014/main" id="{7B76797F-5C00-8349-AE57-F9FBD203661F}"/>
              </a:ext>
            </a:extLst>
          </p:cNvPr>
          <p:cNvSpPr txBox="1">
            <a:spLocks noChangeArrowheads="1"/>
          </p:cNvSpPr>
          <p:nvPr/>
        </p:nvSpPr>
        <p:spPr bwMode="auto">
          <a:xfrm>
            <a:off x="7281647" y="4953375"/>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dawn</a:t>
            </a:r>
          </a:p>
        </p:txBody>
      </p:sp>
      <p:sp>
        <p:nvSpPr>
          <p:cNvPr id="22" name="Text Box 47">
            <a:extLst>
              <a:ext uri="{FF2B5EF4-FFF2-40B4-BE49-F238E27FC236}">
                <a16:creationId xmlns:a16="http://schemas.microsoft.com/office/drawing/2014/main" id="{DA562A67-6FED-8C4F-995D-2815F4353A77}"/>
              </a:ext>
            </a:extLst>
          </p:cNvPr>
          <p:cNvSpPr txBox="1">
            <a:spLocks noChangeArrowheads="1"/>
          </p:cNvSpPr>
          <p:nvPr/>
        </p:nvSpPr>
        <p:spPr bwMode="auto">
          <a:xfrm>
            <a:off x="8786626" y="4953375"/>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appeared</a:t>
            </a:r>
          </a:p>
        </p:txBody>
      </p:sp>
      <p:sp>
        <p:nvSpPr>
          <p:cNvPr id="23" name="Text Box 47">
            <a:extLst>
              <a:ext uri="{FF2B5EF4-FFF2-40B4-BE49-F238E27FC236}">
                <a16:creationId xmlns:a16="http://schemas.microsoft.com/office/drawing/2014/main" id="{5FD7351B-4BEC-214D-872F-EA5340E02679}"/>
              </a:ext>
            </a:extLst>
          </p:cNvPr>
          <p:cNvSpPr txBox="1">
            <a:spLocks noChangeArrowheads="1"/>
          </p:cNvSpPr>
          <p:nvPr/>
        </p:nvSpPr>
        <p:spPr bwMode="auto">
          <a:xfrm>
            <a:off x="2066814" y="5369687"/>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seen</a:t>
            </a:r>
          </a:p>
        </p:txBody>
      </p:sp>
      <p:sp>
        <p:nvSpPr>
          <p:cNvPr id="24" name="Text Box 47">
            <a:extLst>
              <a:ext uri="{FF2B5EF4-FFF2-40B4-BE49-F238E27FC236}">
                <a16:creationId xmlns:a16="http://schemas.microsoft.com/office/drawing/2014/main" id="{30922598-E351-324B-A98A-3AFE7CE1ADC8}"/>
              </a:ext>
            </a:extLst>
          </p:cNvPr>
          <p:cNvSpPr txBox="1">
            <a:spLocks noChangeArrowheads="1"/>
          </p:cNvSpPr>
          <p:nvPr/>
        </p:nvSpPr>
        <p:spPr bwMode="auto">
          <a:xfrm>
            <a:off x="3445415" y="5369687"/>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thief</a:t>
            </a:r>
          </a:p>
        </p:txBody>
      </p:sp>
      <p:sp>
        <p:nvSpPr>
          <p:cNvPr id="25" name="Text Box 47">
            <a:extLst>
              <a:ext uri="{FF2B5EF4-FFF2-40B4-BE49-F238E27FC236}">
                <a16:creationId xmlns:a16="http://schemas.microsoft.com/office/drawing/2014/main" id="{7701C80C-FCF2-8340-847F-CCAD0D6E5630}"/>
              </a:ext>
            </a:extLst>
          </p:cNvPr>
          <p:cNvSpPr txBox="1">
            <a:spLocks noChangeArrowheads="1"/>
          </p:cNvSpPr>
          <p:nvPr/>
        </p:nvSpPr>
        <p:spPr bwMode="auto">
          <a:xfrm>
            <a:off x="4824016" y="5369687"/>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criminal</a:t>
            </a:r>
          </a:p>
        </p:txBody>
      </p:sp>
      <p:sp>
        <p:nvSpPr>
          <p:cNvPr id="26" name="Text Box 47">
            <a:extLst>
              <a:ext uri="{FF2B5EF4-FFF2-40B4-BE49-F238E27FC236}">
                <a16:creationId xmlns:a16="http://schemas.microsoft.com/office/drawing/2014/main" id="{5C9873AF-3B15-D647-AAA4-A26B97AFC748}"/>
              </a:ext>
            </a:extLst>
          </p:cNvPr>
          <p:cNvSpPr txBox="1">
            <a:spLocks noChangeArrowheads="1"/>
          </p:cNvSpPr>
          <p:nvPr/>
        </p:nvSpPr>
        <p:spPr bwMode="auto">
          <a:xfrm>
            <a:off x="6357576" y="5406018"/>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bandit</a:t>
            </a:r>
          </a:p>
        </p:txBody>
      </p:sp>
      <p:sp>
        <p:nvSpPr>
          <p:cNvPr id="27" name="Text Box 47">
            <a:extLst>
              <a:ext uri="{FF2B5EF4-FFF2-40B4-BE49-F238E27FC236}">
                <a16:creationId xmlns:a16="http://schemas.microsoft.com/office/drawing/2014/main" id="{23725FD0-5C61-6748-B45A-01C065C41809}"/>
              </a:ext>
            </a:extLst>
          </p:cNvPr>
          <p:cNvSpPr txBox="1">
            <a:spLocks noChangeArrowheads="1"/>
          </p:cNvSpPr>
          <p:nvPr/>
        </p:nvSpPr>
        <p:spPr bwMode="auto">
          <a:xfrm>
            <a:off x="7970947" y="5369687"/>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spotted</a:t>
            </a:r>
          </a:p>
        </p:txBody>
      </p:sp>
      <p:sp>
        <p:nvSpPr>
          <p:cNvPr id="28" name="Text Box 47">
            <a:extLst>
              <a:ext uri="{FF2B5EF4-FFF2-40B4-BE49-F238E27FC236}">
                <a16:creationId xmlns:a16="http://schemas.microsoft.com/office/drawing/2014/main" id="{31A8F8DE-9703-9244-83D2-0FD9428CE72B}"/>
              </a:ext>
            </a:extLst>
          </p:cNvPr>
          <p:cNvSpPr txBox="1">
            <a:spLocks noChangeArrowheads="1"/>
          </p:cNvSpPr>
          <p:nvPr/>
        </p:nvSpPr>
        <p:spPr bwMode="auto">
          <a:xfrm>
            <a:off x="9475926" y="5369687"/>
            <a:ext cx="1378601"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got there</a:t>
            </a:r>
          </a:p>
          <a:p>
            <a:pPr algn="ctr">
              <a:spcBef>
                <a:spcPct val="50000"/>
              </a:spcBef>
            </a:pPr>
            <a:endParaRPr lang="en-GB" altLang="en-US" dirty="0">
              <a:solidFill>
                <a:srgbClr val="39AB47"/>
              </a:solidFill>
              <a:latin typeface="Comic Sans MS" panose="030F0902030302020204" pitchFamily="66" charset="0"/>
            </a:endParaRPr>
          </a:p>
        </p:txBody>
      </p:sp>
      <p:sp>
        <p:nvSpPr>
          <p:cNvPr id="29" name="Text Box 47">
            <a:extLst>
              <a:ext uri="{FF2B5EF4-FFF2-40B4-BE49-F238E27FC236}">
                <a16:creationId xmlns:a16="http://schemas.microsoft.com/office/drawing/2014/main" id="{85B7FFBD-BACC-6E44-ABB8-6DC3F78C129C}"/>
              </a:ext>
            </a:extLst>
          </p:cNvPr>
          <p:cNvSpPr txBox="1">
            <a:spLocks noChangeArrowheads="1"/>
          </p:cNvSpPr>
          <p:nvPr/>
        </p:nvSpPr>
        <p:spPr bwMode="auto">
          <a:xfrm>
            <a:off x="1377514" y="5733960"/>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observed</a:t>
            </a:r>
          </a:p>
        </p:txBody>
      </p:sp>
      <p:sp>
        <p:nvSpPr>
          <p:cNvPr id="30" name="Text Box 47">
            <a:extLst>
              <a:ext uri="{FF2B5EF4-FFF2-40B4-BE49-F238E27FC236}">
                <a16:creationId xmlns:a16="http://schemas.microsoft.com/office/drawing/2014/main" id="{2BF71DF8-F6B2-E14C-B29C-5B86B3525BAA}"/>
              </a:ext>
            </a:extLst>
          </p:cNvPr>
          <p:cNvSpPr txBox="1">
            <a:spLocks noChangeArrowheads="1"/>
          </p:cNvSpPr>
          <p:nvPr/>
        </p:nvSpPr>
        <p:spPr bwMode="auto">
          <a:xfrm>
            <a:off x="2756115" y="5733960"/>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livid</a:t>
            </a:r>
          </a:p>
        </p:txBody>
      </p:sp>
      <p:sp>
        <p:nvSpPr>
          <p:cNvPr id="31" name="Text Box 47">
            <a:extLst>
              <a:ext uri="{FF2B5EF4-FFF2-40B4-BE49-F238E27FC236}">
                <a16:creationId xmlns:a16="http://schemas.microsoft.com/office/drawing/2014/main" id="{69BD802B-52F4-974A-B48A-F7917F6A9A59}"/>
              </a:ext>
            </a:extLst>
          </p:cNvPr>
          <p:cNvSpPr txBox="1">
            <a:spLocks noChangeArrowheads="1"/>
          </p:cNvSpPr>
          <p:nvPr/>
        </p:nvSpPr>
        <p:spPr bwMode="auto">
          <a:xfrm>
            <a:off x="4134716" y="5733960"/>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angry</a:t>
            </a:r>
          </a:p>
        </p:txBody>
      </p:sp>
      <p:sp>
        <p:nvSpPr>
          <p:cNvPr id="32" name="Text Box 47">
            <a:extLst>
              <a:ext uri="{FF2B5EF4-FFF2-40B4-BE49-F238E27FC236}">
                <a16:creationId xmlns:a16="http://schemas.microsoft.com/office/drawing/2014/main" id="{734AE404-2497-5B49-9E7F-8ABBEC455888}"/>
              </a:ext>
            </a:extLst>
          </p:cNvPr>
          <p:cNvSpPr txBox="1">
            <a:spLocks noChangeArrowheads="1"/>
          </p:cNvSpPr>
          <p:nvPr/>
        </p:nvSpPr>
        <p:spPr bwMode="auto">
          <a:xfrm>
            <a:off x="5513317" y="5733960"/>
            <a:ext cx="168851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in a temper</a:t>
            </a:r>
          </a:p>
        </p:txBody>
      </p:sp>
      <p:sp>
        <p:nvSpPr>
          <p:cNvPr id="33" name="Text Box 47">
            <a:extLst>
              <a:ext uri="{FF2B5EF4-FFF2-40B4-BE49-F238E27FC236}">
                <a16:creationId xmlns:a16="http://schemas.microsoft.com/office/drawing/2014/main" id="{1F8576CB-A276-774A-9541-259AEE7A96F9}"/>
              </a:ext>
            </a:extLst>
          </p:cNvPr>
          <p:cNvSpPr txBox="1">
            <a:spLocks noChangeArrowheads="1"/>
          </p:cNvSpPr>
          <p:nvPr/>
        </p:nvSpPr>
        <p:spPr bwMode="auto">
          <a:xfrm>
            <a:off x="7281647" y="5733960"/>
            <a:ext cx="1378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9AB47"/>
                </a:solidFill>
                <a:latin typeface="Comic Sans MS" panose="030F0902030302020204" pitchFamily="66" charset="0"/>
              </a:rPr>
              <a:t>noticed</a:t>
            </a:r>
          </a:p>
        </p:txBody>
      </p:sp>
      <p:grpSp>
        <p:nvGrpSpPr>
          <p:cNvPr id="34" name="Group 33">
            <a:extLst>
              <a:ext uri="{FF2B5EF4-FFF2-40B4-BE49-F238E27FC236}">
                <a16:creationId xmlns:a16="http://schemas.microsoft.com/office/drawing/2014/main" id="{53ABBC7C-FE5A-C543-B74B-472E08C835EC}"/>
              </a:ext>
            </a:extLst>
          </p:cNvPr>
          <p:cNvGrpSpPr/>
          <p:nvPr/>
        </p:nvGrpSpPr>
        <p:grpSpPr>
          <a:xfrm>
            <a:off x="621344" y="562913"/>
            <a:ext cx="2709685" cy="1685975"/>
            <a:chOff x="621344" y="562913"/>
            <a:chExt cx="2709685" cy="1685975"/>
          </a:xfrm>
        </p:grpSpPr>
        <p:sp>
          <p:nvSpPr>
            <p:cNvPr id="35" name="TextBox 34">
              <a:extLst>
                <a:ext uri="{FF2B5EF4-FFF2-40B4-BE49-F238E27FC236}">
                  <a16:creationId xmlns:a16="http://schemas.microsoft.com/office/drawing/2014/main" id="{FE85BEB2-F5F6-9343-914E-05388BD4374F}"/>
                </a:ext>
              </a:extLst>
            </p:cNvPr>
            <p:cNvSpPr txBox="1"/>
            <p:nvPr/>
          </p:nvSpPr>
          <p:spPr>
            <a:xfrm>
              <a:off x="732717" y="1017828"/>
              <a:ext cx="1115161" cy="1231060"/>
            </a:xfrm>
            <a:prstGeom prst="rect">
              <a:avLst/>
            </a:prstGeom>
            <a:noFill/>
          </p:spPr>
          <p:txBody>
            <a:bodyPr wrap="square">
              <a:noAutofit/>
            </a:bodyPr>
            <a:lstStyle/>
            <a:p>
              <a:pPr lvl="0" fontAlgn="base">
                <a:spcBef>
                  <a:spcPct val="20000"/>
                </a:spcBef>
                <a:spcAft>
                  <a:spcPct val="0"/>
                </a:spcAft>
              </a:pPr>
              <a:r>
                <a:rPr lang="en-GB" altLang="en-US" sz="1100" dirty="0">
                  <a:solidFill>
                    <a:srgbClr val="414042"/>
                  </a:solidFill>
                  <a:latin typeface="Comic Sans MS" panose="030F0702030302020204" pitchFamily="66" charset="0"/>
                  <a:cs typeface="Arial" panose="020B0604020202020204" pitchFamily="34" charset="0"/>
                </a:rPr>
                <a:t>Has the text been understood – words, phrases, etc.?</a:t>
              </a:r>
            </a:p>
          </p:txBody>
        </p:sp>
        <p:sp>
          <p:nvSpPr>
            <p:cNvPr id="36" name="Rectangle 35">
              <a:extLst>
                <a:ext uri="{FF2B5EF4-FFF2-40B4-BE49-F238E27FC236}">
                  <a16:creationId xmlns:a16="http://schemas.microsoft.com/office/drawing/2014/main" id="{DA8767E6-6283-AA4A-A65D-80658C4DB2D4}"/>
                </a:ext>
              </a:extLst>
            </p:cNvPr>
            <p:cNvSpPr/>
            <p:nvPr/>
          </p:nvSpPr>
          <p:spPr>
            <a:xfrm>
              <a:off x="621344" y="562913"/>
              <a:ext cx="2709685" cy="3236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37" name="Rectangle 36">
              <a:extLst>
                <a:ext uri="{FF2B5EF4-FFF2-40B4-BE49-F238E27FC236}">
                  <a16:creationId xmlns:a16="http://schemas.microsoft.com/office/drawing/2014/main" id="{C88E9493-5A52-7248-8C75-A858ABB0A449}"/>
                </a:ext>
              </a:extLst>
            </p:cNvPr>
            <p:cNvSpPr/>
            <p:nvPr/>
          </p:nvSpPr>
          <p:spPr>
            <a:xfrm>
              <a:off x="621344" y="562914"/>
              <a:ext cx="2709685" cy="154811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pic>
          <p:nvPicPr>
            <p:cNvPr id="38" name="Picture 37" descr="Text&#10;&#10;Description automatically generated">
              <a:extLst>
                <a:ext uri="{FF2B5EF4-FFF2-40B4-BE49-F238E27FC236}">
                  <a16:creationId xmlns:a16="http://schemas.microsoft.com/office/drawing/2014/main" id="{466A0F87-08F0-2D48-8E8D-B16FCB5AB6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99308" y="1069732"/>
              <a:ext cx="1421978" cy="798494"/>
            </a:xfrm>
            <a:prstGeom prst="rect">
              <a:avLst/>
            </a:prstGeom>
          </p:spPr>
        </p:pic>
      </p:grpSp>
    </p:spTree>
    <p:extLst>
      <p:ext uri="{BB962C8B-B14F-4D97-AF65-F5344CB8AC3E}">
        <p14:creationId xmlns:p14="http://schemas.microsoft.com/office/powerpoint/2010/main" val="23360887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5">
            <a:extLst>
              <a:ext uri="{FF2B5EF4-FFF2-40B4-BE49-F238E27FC236}">
                <a16:creationId xmlns:a16="http://schemas.microsoft.com/office/drawing/2014/main" id="{4CAAD391-AA78-9F4E-A370-BCB144CFA4E5}"/>
              </a:ext>
            </a:extLst>
          </p:cNvPr>
          <p:cNvSpPr>
            <a:spLocks noChangeArrowheads="1"/>
          </p:cNvSpPr>
          <p:nvPr/>
        </p:nvSpPr>
        <p:spPr bwMode="auto">
          <a:xfrm>
            <a:off x="0" y="1108787"/>
            <a:ext cx="12192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r>
              <a:rPr lang="en-GB" altLang="en-US" dirty="0">
                <a:solidFill>
                  <a:srgbClr val="3E3F41"/>
                </a:solidFill>
                <a:latin typeface="Comic Sans MS" panose="030F0902030302020204" pitchFamily="66" charset="0"/>
              </a:rPr>
              <a:t>The </a:t>
            </a:r>
            <a:r>
              <a:rPr lang="en-GB" altLang="en-US" dirty="0">
                <a:solidFill>
                  <a:srgbClr val="39AB47"/>
                </a:solidFill>
                <a:latin typeface="Comic Sans MS" panose="030F0902030302020204" pitchFamily="66" charset="0"/>
              </a:rPr>
              <a:t>chief robber </a:t>
            </a:r>
            <a:r>
              <a:rPr lang="en-GB" altLang="en-US" dirty="0">
                <a:solidFill>
                  <a:srgbClr val="3E3F41"/>
                </a:solidFill>
                <a:latin typeface="Comic Sans MS" panose="030F0902030302020204" pitchFamily="66" charset="0"/>
              </a:rPr>
              <a:t>had already </a:t>
            </a:r>
            <a:r>
              <a:rPr lang="en-GB" altLang="en-US" dirty="0">
                <a:solidFill>
                  <a:srgbClr val="39AB47"/>
                </a:solidFill>
                <a:latin typeface="Comic Sans MS" panose="030F0902030302020204" pitchFamily="66" charset="0"/>
              </a:rPr>
              <a:t>discovered</a:t>
            </a:r>
            <a:r>
              <a:rPr lang="en-GB" altLang="en-US" dirty="0">
                <a:solidFill>
                  <a:srgbClr val="3E3F41"/>
                </a:solidFill>
                <a:latin typeface="Comic Sans MS" panose="030F0902030302020204" pitchFamily="66" charset="0"/>
              </a:rPr>
              <a:t> the </a:t>
            </a:r>
            <a:r>
              <a:rPr lang="en-GB" altLang="en-US" dirty="0">
                <a:solidFill>
                  <a:srgbClr val="39AB47"/>
                </a:solidFill>
                <a:latin typeface="Comic Sans MS" panose="030F0902030302020204" pitchFamily="66" charset="0"/>
              </a:rPr>
              <a:t>missing </a:t>
            </a:r>
            <a:r>
              <a:rPr lang="en-GB" altLang="en-US" dirty="0">
                <a:solidFill>
                  <a:srgbClr val="3E3F41"/>
                </a:solidFill>
                <a:latin typeface="Comic Sans MS" panose="030F0902030302020204" pitchFamily="66" charset="0"/>
              </a:rPr>
              <a:t>treasure.</a:t>
            </a:r>
          </a:p>
          <a:p>
            <a:pPr algn="ctr"/>
            <a:r>
              <a:rPr lang="en-GB" altLang="en-US" dirty="0">
                <a:solidFill>
                  <a:srgbClr val="3E3F41"/>
                </a:solidFill>
                <a:latin typeface="Comic Sans MS" panose="030F0902030302020204" pitchFamily="66" charset="0"/>
              </a:rPr>
              <a:t>Ayana had </a:t>
            </a:r>
            <a:r>
              <a:rPr lang="en-GB" altLang="en-US" dirty="0">
                <a:solidFill>
                  <a:srgbClr val="39AB47"/>
                </a:solidFill>
                <a:latin typeface="Comic Sans MS" panose="030F0902030302020204" pitchFamily="66" charset="0"/>
              </a:rPr>
              <a:t>witnessed</a:t>
            </a:r>
            <a:r>
              <a:rPr lang="en-GB" altLang="en-US" dirty="0">
                <a:solidFill>
                  <a:srgbClr val="3E3F41"/>
                </a:solidFill>
                <a:latin typeface="Comic Sans MS" panose="030F0902030302020204" pitchFamily="66" charset="0"/>
              </a:rPr>
              <a:t> the whole thing.</a:t>
            </a:r>
          </a:p>
          <a:p>
            <a:pPr algn="ctr"/>
            <a:r>
              <a:rPr lang="en-GB" altLang="en-US" dirty="0">
                <a:solidFill>
                  <a:srgbClr val="3E3F41"/>
                </a:solidFill>
                <a:latin typeface="Comic Sans MS" panose="030F0902030302020204" pitchFamily="66" charset="0"/>
              </a:rPr>
              <a:t>They </a:t>
            </a:r>
            <a:r>
              <a:rPr lang="en-GB" altLang="en-US" dirty="0">
                <a:solidFill>
                  <a:srgbClr val="39AB47"/>
                </a:solidFill>
                <a:latin typeface="Comic Sans MS" panose="030F0902030302020204" pitchFamily="66" charset="0"/>
              </a:rPr>
              <a:t>arrived</a:t>
            </a:r>
            <a:r>
              <a:rPr lang="en-GB" altLang="en-US" dirty="0">
                <a:solidFill>
                  <a:srgbClr val="3E3F41"/>
                </a:solidFill>
                <a:latin typeface="Comic Sans MS" panose="030F0902030302020204" pitchFamily="66" charset="0"/>
              </a:rPr>
              <a:t> at </a:t>
            </a:r>
            <a:r>
              <a:rPr lang="en-GB" altLang="en-US" dirty="0">
                <a:solidFill>
                  <a:srgbClr val="39AB47"/>
                </a:solidFill>
                <a:latin typeface="Comic Sans MS" panose="030F0902030302020204" pitchFamily="66" charset="0"/>
              </a:rPr>
              <a:t>first light</a:t>
            </a:r>
            <a:r>
              <a:rPr lang="en-GB" altLang="en-US" dirty="0">
                <a:solidFill>
                  <a:srgbClr val="3E3F41"/>
                </a:solidFill>
                <a:latin typeface="Comic Sans MS" panose="030F0902030302020204" pitchFamily="66" charset="0"/>
              </a:rPr>
              <a:t>.</a:t>
            </a:r>
          </a:p>
          <a:p>
            <a:pPr algn="ctr"/>
            <a:r>
              <a:rPr lang="en-GB" altLang="en-US" dirty="0">
                <a:solidFill>
                  <a:srgbClr val="3E3F41"/>
                </a:solidFill>
                <a:latin typeface="Comic Sans MS" panose="030F0902030302020204" pitchFamily="66" charset="0"/>
              </a:rPr>
              <a:t>It was impossible to </a:t>
            </a:r>
            <a:r>
              <a:rPr lang="en-GB" altLang="en-US" dirty="0">
                <a:solidFill>
                  <a:srgbClr val="39AB47"/>
                </a:solidFill>
                <a:latin typeface="Comic Sans MS" panose="030F0902030302020204" pitchFamily="66" charset="0"/>
              </a:rPr>
              <a:t>identify</a:t>
            </a:r>
            <a:r>
              <a:rPr lang="en-GB" altLang="en-US" dirty="0">
                <a:solidFill>
                  <a:srgbClr val="3E3F41"/>
                </a:solidFill>
                <a:latin typeface="Comic Sans MS" panose="030F0902030302020204" pitchFamily="66" charset="0"/>
              </a:rPr>
              <a:t> the right house.</a:t>
            </a:r>
          </a:p>
          <a:p>
            <a:pPr algn="ctr"/>
            <a:r>
              <a:rPr lang="en-GB" altLang="en-US" dirty="0">
                <a:solidFill>
                  <a:srgbClr val="3E3F41"/>
                </a:solidFill>
                <a:latin typeface="Comic Sans MS" panose="030F0902030302020204" pitchFamily="66" charset="0"/>
              </a:rPr>
              <a:t>They were </a:t>
            </a:r>
            <a:r>
              <a:rPr lang="en-GB" altLang="en-US" dirty="0">
                <a:solidFill>
                  <a:srgbClr val="39AB47"/>
                </a:solidFill>
                <a:latin typeface="Comic Sans MS" panose="030F0902030302020204" pitchFamily="66" charset="0"/>
              </a:rPr>
              <a:t>furious</a:t>
            </a:r>
            <a:r>
              <a:rPr lang="en-GB" altLang="en-US" dirty="0">
                <a:solidFill>
                  <a:srgbClr val="3E3F41"/>
                </a:solidFill>
                <a:latin typeface="Comic Sans MS" panose="030F0902030302020204" pitchFamily="66" charset="0"/>
              </a:rPr>
              <a:t> the plan had been </a:t>
            </a:r>
            <a:r>
              <a:rPr lang="en-GB" altLang="en-US" dirty="0">
                <a:solidFill>
                  <a:srgbClr val="39AB47"/>
                </a:solidFill>
                <a:latin typeface="Comic Sans MS" panose="030F0902030302020204" pitchFamily="66" charset="0"/>
              </a:rPr>
              <a:t>foiled</a:t>
            </a:r>
            <a:r>
              <a:rPr lang="en-GB" altLang="en-US" dirty="0">
                <a:solidFill>
                  <a:srgbClr val="3E3F41"/>
                </a:solidFill>
                <a:latin typeface="Comic Sans MS" panose="030F0902030302020204" pitchFamily="66" charset="0"/>
              </a:rPr>
              <a:t>.</a:t>
            </a:r>
          </a:p>
        </p:txBody>
      </p:sp>
      <p:sp>
        <p:nvSpPr>
          <p:cNvPr id="3" name="Subtitle 2">
            <a:extLst>
              <a:ext uri="{FF2B5EF4-FFF2-40B4-BE49-F238E27FC236}">
                <a16:creationId xmlns:a16="http://schemas.microsoft.com/office/drawing/2014/main" id="{A5F5C793-D600-B144-87E2-9BB13A15274C}"/>
              </a:ext>
            </a:extLst>
          </p:cNvPr>
          <p:cNvSpPr txBox="1">
            <a:spLocks/>
          </p:cNvSpPr>
          <p:nvPr/>
        </p:nvSpPr>
        <p:spPr>
          <a:xfrm>
            <a:off x="0" y="557945"/>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Find your family</a:t>
            </a:r>
          </a:p>
        </p:txBody>
      </p:sp>
      <p:sp>
        <p:nvSpPr>
          <p:cNvPr id="4" name="Text Box 35">
            <a:extLst>
              <a:ext uri="{FF2B5EF4-FFF2-40B4-BE49-F238E27FC236}">
                <a16:creationId xmlns:a16="http://schemas.microsoft.com/office/drawing/2014/main" id="{0225C00D-7145-8340-8357-97FACB27E00B}"/>
              </a:ext>
            </a:extLst>
          </p:cNvPr>
          <p:cNvSpPr txBox="1">
            <a:spLocks noChangeArrowheads="1"/>
          </p:cNvSpPr>
          <p:nvPr/>
        </p:nvSpPr>
        <p:spPr bwMode="auto">
          <a:xfrm>
            <a:off x="1642984" y="2956675"/>
            <a:ext cx="1115936"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chief</a:t>
            </a:r>
          </a:p>
          <a:p>
            <a:pPr>
              <a:spcBef>
                <a:spcPct val="5000"/>
              </a:spcBef>
            </a:pPr>
            <a:r>
              <a:rPr lang="en-GB" altLang="en-US" dirty="0">
                <a:solidFill>
                  <a:srgbClr val="3E3F41"/>
                </a:solidFill>
                <a:latin typeface="Comic Sans MS" panose="030F0902030302020204" pitchFamily="66" charset="0"/>
              </a:rPr>
              <a:t>boss</a:t>
            </a:r>
          </a:p>
          <a:p>
            <a:pPr>
              <a:spcBef>
                <a:spcPct val="5000"/>
              </a:spcBef>
            </a:pPr>
            <a:r>
              <a:rPr lang="en-GB" altLang="en-US" dirty="0">
                <a:solidFill>
                  <a:srgbClr val="3E3F41"/>
                </a:solidFill>
                <a:latin typeface="Comic Sans MS" panose="030F0902030302020204" pitchFamily="66" charset="0"/>
              </a:rPr>
              <a:t>lead</a:t>
            </a:r>
          </a:p>
          <a:p>
            <a:pPr>
              <a:spcBef>
                <a:spcPct val="5000"/>
              </a:spcBef>
            </a:pPr>
            <a:r>
              <a:rPr lang="en-GB" altLang="en-US" dirty="0">
                <a:solidFill>
                  <a:srgbClr val="3E3F41"/>
                </a:solidFill>
                <a:latin typeface="Comic Sans MS" panose="030F0902030302020204" pitchFamily="66" charset="0"/>
              </a:rPr>
              <a:t>head</a:t>
            </a:r>
          </a:p>
        </p:txBody>
      </p:sp>
      <p:sp>
        <p:nvSpPr>
          <p:cNvPr id="5" name="Text Box 36">
            <a:extLst>
              <a:ext uri="{FF2B5EF4-FFF2-40B4-BE49-F238E27FC236}">
                <a16:creationId xmlns:a16="http://schemas.microsoft.com/office/drawing/2014/main" id="{AD87EABC-260F-004F-B153-6256734BC0D6}"/>
              </a:ext>
            </a:extLst>
          </p:cNvPr>
          <p:cNvSpPr txBox="1">
            <a:spLocks noChangeArrowheads="1"/>
          </p:cNvSpPr>
          <p:nvPr/>
        </p:nvSpPr>
        <p:spPr bwMode="auto">
          <a:xfrm>
            <a:off x="3608490" y="2956675"/>
            <a:ext cx="1138083"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robber</a:t>
            </a:r>
          </a:p>
          <a:p>
            <a:pPr>
              <a:spcBef>
                <a:spcPct val="5000"/>
              </a:spcBef>
            </a:pPr>
            <a:r>
              <a:rPr lang="en-GB" altLang="en-US" dirty="0">
                <a:solidFill>
                  <a:srgbClr val="3E3F41"/>
                </a:solidFill>
                <a:latin typeface="Comic Sans MS" panose="030F0902030302020204" pitchFamily="66" charset="0"/>
              </a:rPr>
              <a:t>bandit</a:t>
            </a:r>
          </a:p>
          <a:p>
            <a:pPr>
              <a:spcBef>
                <a:spcPct val="5000"/>
              </a:spcBef>
            </a:pPr>
            <a:r>
              <a:rPr lang="en-GB" altLang="en-US" dirty="0">
                <a:solidFill>
                  <a:srgbClr val="3E3F41"/>
                </a:solidFill>
                <a:latin typeface="Comic Sans MS" panose="030F0902030302020204" pitchFamily="66" charset="0"/>
              </a:rPr>
              <a:t>thief</a:t>
            </a:r>
          </a:p>
          <a:p>
            <a:pPr>
              <a:spcBef>
                <a:spcPct val="5000"/>
              </a:spcBef>
            </a:pPr>
            <a:r>
              <a:rPr lang="en-GB" altLang="en-US" dirty="0">
                <a:solidFill>
                  <a:srgbClr val="3E3F41"/>
                </a:solidFill>
                <a:latin typeface="Comic Sans MS" panose="030F0902030302020204" pitchFamily="66" charset="0"/>
              </a:rPr>
              <a:t>criminal</a:t>
            </a:r>
          </a:p>
        </p:txBody>
      </p:sp>
      <p:sp>
        <p:nvSpPr>
          <p:cNvPr id="6" name="Text Box 37">
            <a:extLst>
              <a:ext uri="{FF2B5EF4-FFF2-40B4-BE49-F238E27FC236}">
                <a16:creationId xmlns:a16="http://schemas.microsoft.com/office/drawing/2014/main" id="{5556A147-5835-4649-B5BC-A489CE2F9B34}"/>
              </a:ext>
            </a:extLst>
          </p:cNvPr>
          <p:cNvSpPr txBox="1">
            <a:spLocks noChangeArrowheads="1"/>
          </p:cNvSpPr>
          <p:nvPr/>
        </p:nvSpPr>
        <p:spPr bwMode="auto">
          <a:xfrm>
            <a:off x="5466237" y="2956675"/>
            <a:ext cx="1379711"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discovered</a:t>
            </a:r>
          </a:p>
          <a:p>
            <a:pPr>
              <a:spcBef>
                <a:spcPct val="5000"/>
              </a:spcBef>
            </a:pPr>
            <a:r>
              <a:rPr lang="en-GB" altLang="en-US" dirty="0">
                <a:solidFill>
                  <a:srgbClr val="3E3F41"/>
                </a:solidFill>
                <a:latin typeface="Comic Sans MS" panose="030F0902030302020204" pitchFamily="66" charset="0"/>
              </a:rPr>
              <a:t>came upon</a:t>
            </a:r>
          </a:p>
          <a:p>
            <a:pPr>
              <a:spcBef>
                <a:spcPct val="5000"/>
              </a:spcBef>
            </a:pPr>
            <a:r>
              <a:rPr lang="en-GB" altLang="en-US" dirty="0">
                <a:solidFill>
                  <a:srgbClr val="3E3F41"/>
                </a:solidFill>
                <a:latin typeface="Comic Sans MS" panose="030F0902030302020204" pitchFamily="66" charset="0"/>
              </a:rPr>
              <a:t>exposed</a:t>
            </a:r>
          </a:p>
          <a:p>
            <a:pPr>
              <a:spcBef>
                <a:spcPct val="5000"/>
              </a:spcBef>
            </a:pPr>
            <a:r>
              <a:rPr lang="en-GB" altLang="en-US" dirty="0">
                <a:solidFill>
                  <a:srgbClr val="3E3F41"/>
                </a:solidFill>
                <a:latin typeface="Comic Sans MS" panose="030F0902030302020204" pitchFamily="66" charset="0"/>
              </a:rPr>
              <a:t>seen</a:t>
            </a:r>
          </a:p>
        </p:txBody>
      </p:sp>
      <p:sp>
        <p:nvSpPr>
          <p:cNvPr id="7" name="Text Box 38">
            <a:extLst>
              <a:ext uri="{FF2B5EF4-FFF2-40B4-BE49-F238E27FC236}">
                <a16:creationId xmlns:a16="http://schemas.microsoft.com/office/drawing/2014/main" id="{F28749F1-6D67-AE49-9B3D-3DC9BBE7BB3F}"/>
              </a:ext>
            </a:extLst>
          </p:cNvPr>
          <p:cNvSpPr txBox="1">
            <a:spLocks noChangeArrowheads="1"/>
          </p:cNvSpPr>
          <p:nvPr/>
        </p:nvSpPr>
        <p:spPr bwMode="auto">
          <a:xfrm>
            <a:off x="7396660" y="2956675"/>
            <a:ext cx="1113031"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missing</a:t>
            </a:r>
          </a:p>
          <a:p>
            <a:pPr>
              <a:spcBef>
                <a:spcPct val="5000"/>
              </a:spcBef>
            </a:pPr>
            <a:r>
              <a:rPr lang="en-GB" altLang="en-US" dirty="0">
                <a:solidFill>
                  <a:srgbClr val="3E3F41"/>
                </a:solidFill>
                <a:latin typeface="Comic Sans MS" panose="030F0902030302020204" pitchFamily="66" charset="0"/>
              </a:rPr>
              <a:t>lost</a:t>
            </a:r>
          </a:p>
          <a:p>
            <a:pPr>
              <a:spcBef>
                <a:spcPct val="5000"/>
              </a:spcBef>
            </a:pPr>
            <a:r>
              <a:rPr lang="en-GB" altLang="en-US" dirty="0">
                <a:solidFill>
                  <a:srgbClr val="3E3F41"/>
                </a:solidFill>
                <a:latin typeface="Comic Sans MS" panose="030F0902030302020204" pitchFamily="66" charset="0"/>
              </a:rPr>
              <a:t>hidden</a:t>
            </a:r>
          </a:p>
          <a:p>
            <a:pPr>
              <a:spcBef>
                <a:spcPct val="5000"/>
              </a:spcBef>
            </a:pPr>
            <a:r>
              <a:rPr lang="en-GB" altLang="en-US" dirty="0">
                <a:solidFill>
                  <a:srgbClr val="3E3F41"/>
                </a:solidFill>
                <a:latin typeface="Comic Sans MS" panose="030F0902030302020204" pitchFamily="66" charset="0"/>
              </a:rPr>
              <a:t>stolen</a:t>
            </a:r>
          </a:p>
        </p:txBody>
      </p:sp>
      <p:sp>
        <p:nvSpPr>
          <p:cNvPr id="8" name="Text Box 39">
            <a:extLst>
              <a:ext uri="{FF2B5EF4-FFF2-40B4-BE49-F238E27FC236}">
                <a16:creationId xmlns:a16="http://schemas.microsoft.com/office/drawing/2014/main" id="{27BE3ECE-81C3-1E4D-AA3A-360449030364}"/>
              </a:ext>
            </a:extLst>
          </p:cNvPr>
          <p:cNvSpPr txBox="1">
            <a:spLocks noChangeArrowheads="1"/>
          </p:cNvSpPr>
          <p:nvPr/>
        </p:nvSpPr>
        <p:spPr bwMode="auto">
          <a:xfrm>
            <a:off x="9316133" y="2956675"/>
            <a:ext cx="1266089"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witnessed</a:t>
            </a:r>
          </a:p>
          <a:p>
            <a:pPr>
              <a:spcBef>
                <a:spcPct val="5000"/>
              </a:spcBef>
            </a:pPr>
            <a:r>
              <a:rPr lang="en-GB" altLang="en-US" dirty="0">
                <a:solidFill>
                  <a:srgbClr val="3E3F41"/>
                </a:solidFill>
                <a:latin typeface="Comic Sans MS" panose="030F0902030302020204" pitchFamily="66" charset="0"/>
              </a:rPr>
              <a:t>observed</a:t>
            </a:r>
          </a:p>
          <a:p>
            <a:pPr>
              <a:spcBef>
                <a:spcPct val="5000"/>
              </a:spcBef>
            </a:pPr>
            <a:r>
              <a:rPr lang="en-GB" altLang="en-US" dirty="0">
                <a:solidFill>
                  <a:srgbClr val="3E3F41"/>
                </a:solidFill>
                <a:latin typeface="Comic Sans MS" panose="030F0902030302020204" pitchFamily="66" charset="0"/>
              </a:rPr>
              <a:t>noticed</a:t>
            </a:r>
          </a:p>
          <a:p>
            <a:pPr>
              <a:spcBef>
                <a:spcPct val="5000"/>
              </a:spcBef>
            </a:pPr>
            <a:r>
              <a:rPr lang="en-GB" altLang="en-US" dirty="0">
                <a:solidFill>
                  <a:srgbClr val="3E3F41"/>
                </a:solidFill>
                <a:latin typeface="Comic Sans MS" panose="030F0902030302020204" pitchFamily="66" charset="0"/>
              </a:rPr>
              <a:t>spotted</a:t>
            </a:r>
          </a:p>
        </p:txBody>
      </p:sp>
      <p:sp>
        <p:nvSpPr>
          <p:cNvPr id="9" name="Text Box 40">
            <a:extLst>
              <a:ext uri="{FF2B5EF4-FFF2-40B4-BE49-F238E27FC236}">
                <a16:creationId xmlns:a16="http://schemas.microsoft.com/office/drawing/2014/main" id="{4EC6774A-F212-0648-8FB8-F070358CC16D}"/>
              </a:ext>
            </a:extLst>
          </p:cNvPr>
          <p:cNvSpPr txBox="1">
            <a:spLocks noChangeArrowheads="1"/>
          </p:cNvSpPr>
          <p:nvPr/>
        </p:nvSpPr>
        <p:spPr bwMode="auto">
          <a:xfrm>
            <a:off x="1642983" y="4678905"/>
            <a:ext cx="1286921"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arrived</a:t>
            </a:r>
          </a:p>
          <a:p>
            <a:pPr>
              <a:spcBef>
                <a:spcPct val="5000"/>
              </a:spcBef>
            </a:pPr>
            <a:r>
              <a:rPr lang="en-GB" altLang="en-US" dirty="0">
                <a:solidFill>
                  <a:srgbClr val="3E3F41"/>
                </a:solidFill>
                <a:latin typeface="Comic Sans MS" panose="030F0902030302020204" pitchFamily="66" charset="0"/>
              </a:rPr>
              <a:t>came</a:t>
            </a:r>
          </a:p>
          <a:p>
            <a:pPr>
              <a:spcBef>
                <a:spcPct val="5000"/>
              </a:spcBef>
            </a:pPr>
            <a:r>
              <a:rPr lang="en-GB" altLang="en-US" dirty="0">
                <a:solidFill>
                  <a:srgbClr val="3E3F41"/>
                </a:solidFill>
                <a:latin typeface="Comic Sans MS" panose="030F0902030302020204" pitchFamily="66" charset="0"/>
              </a:rPr>
              <a:t>appeared</a:t>
            </a:r>
          </a:p>
          <a:p>
            <a:pPr>
              <a:spcBef>
                <a:spcPct val="5000"/>
              </a:spcBef>
            </a:pPr>
            <a:r>
              <a:rPr lang="en-GB" altLang="en-US" dirty="0">
                <a:solidFill>
                  <a:srgbClr val="3E3F41"/>
                </a:solidFill>
                <a:latin typeface="Comic Sans MS" panose="030F0902030302020204" pitchFamily="66" charset="0"/>
              </a:rPr>
              <a:t>got there</a:t>
            </a:r>
          </a:p>
        </p:txBody>
      </p:sp>
      <p:sp>
        <p:nvSpPr>
          <p:cNvPr id="10" name="Text Box 41">
            <a:extLst>
              <a:ext uri="{FF2B5EF4-FFF2-40B4-BE49-F238E27FC236}">
                <a16:creationId xmlns:a16="http://schemas.microsoft.com/office/drawing/2014/main" id="{99CAC868-C540-1D43-8D17-874059F6E5A8}"/>
              </a:ext>
            </a:extLst>
          </p:cNvPr>
          <p:cNvSpPr txBox="1">
            <a:spLocks noChangeArrowheads="1"/>
          </p:cNvSpPr>
          <p:nvPr/>
        </p:nvSpPr>
        <p:spPr bwMode="auto">
          <a:xfrm>
            <a:off x="3608490" y="4678905"/>
            <a:ext cx="1286921"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first light</a:t>
            </a:r>
          </a:p>
          <a:p>
            <a:pPr>
              <a:spcBef>
                <a:spcPct val="5000"/>
              </a:spcBef>
            </a:pPr>
            <a:r>
              <a:rPr lang="en-GB" altLang="en-US" dirty="0">
                <a:solidFill>
                  <a:srgbClr val="3E3F41"/>
                </a:solidFill>
                <a:latin typeface="Comic Sans MS" panose="030F0902030302020204" pitchFamily="66" charset="0"/>
              </a:rPr>
              <a:t>daybreak</a:t>
            </a:r>
          </a:p>
          <a:p>
            <a:pPr>
              <a:spcBef>
                <a:spcPct val="5000"/>
              </a:spcBef>
            </a:pPr>
            <a:r>
              <a:rPr lang="en-GB" altLang="en-US" dirty="0">
                <a:solidFill>
                  <a:srgbClr val="3E3F41"/>
                </a:solidFill>
                <a:latin typeface="Comic Sans MS" panose="030F0902030302020204" pitchFamily="66" charset="0"/>
              </a:rPr>
              <a:t>dawn</a:t>
            </a:r>
          </a:p>
          <a:p>
            <a:pPr>
              <a:spcBef>
                <a:spcPct val="5000"/>
              </a:spcBef>
            </a:pPr>
            <a:r>
              <a:rPr lang="en-GB" altLang="en-US" dirty="0">
                <a:solidFill>
                  <a:srgbClr val="3E3F41"/>
                </a:solidFill>
                <a:latin typeface="Comic Sans MS" panose="030F0902030302020204" pitchFamily="66" charset="0"/>
              </a:rPr>
              <a:t>sunrise</a:t>
            </a:r>
          </a:p>
        </p:txBody>
      </p:sp>
      <p:sp>
        <p:nvSpPr>
          <p:cNvPr id="11" name="Text Box 42">
            <a:extLst>
              <a:ext uri="{FF2B5EF4-FFF2-40B4-BE49-F238E27FC236}">
                <a16:creationId xmlns:a16="http://schemas.microsoft.com/office/drawing/2014/main" id="{29ACD9D5-9B45-2A4E-9CC8-E046FA82D2B6}"/>
              </a:ext>
            </a:extLst>
          </p:cNvPr>
          <p:cNvSpPr txBox="1">
            <a:spLocks noChangeArrowheads="1"/>
          </p:cNvSpPr>
          <p:nvPr/>
        </p:nvSpPr>
        <p:spPr bwMode="auto">
          <a:xfrm>
            <a:off x="5466237" y="4678905"/>
            <a:ext cx="1286921"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identify</a:t>
            </a:r>
          </a:p>
          <a:p>
            <a:pPr>
              <a:spcBef>
                <a:spcPct val="5000"/>
              </a:spcBef>
            </a:pPr>
            <a:r>
              <a:rPr lang="en-GB" altLang="en-US" dirty="0">
                <a:solidFill>
                  <a:srgbClr val="3E3F41"/>
                </a:solidFill>
                <a:latin typeface="Comic Sans MS" panose="030F0902030302020204" pitchFamily="66" charset="0"/>
              </a:rPr>
              <a:t>determine</a:t>
            </a:r>
          </a:p>
          <a:p>
            <a:pPr>
              <a:spcBef>
                <a:spcPct val="5000"/>
              </a:spcBef>
            </a:pPr>
            <a:r>
              <a:rPr lang="en-GB" altLang="en-US" dirty="0">
                <a:solidFill>
                  <a:srgbClr val="3E3F41"/>
                </a:solidFill>
                <a:latin typeface="Comic Sans MS" panose="030F0902030302020204" pitchFamily="66" charset="0"/>
              </a:rPr>
              <a:t>recognise</a:t>
            </a:r>
          </a:p>
          <a:p>
            <a:pPr>
              <a:spcBef>
                <a:spcPct val="5000"/>
              </a:spcBef>
            </a:pPr>
            <a:r>
              <a:rPr lang="en-GB" altLang="en-US" dirty="0">
                <a:solidFill>
                  <a:srgbClr val="3E3F41"/>
                </a:solidFill>
                <a:latin typeface="Comic Sans MS" panose="030F0902030302020204" pitchFamily="66" charset="0"/>
              </a:rPr>
              <a:t>work out</a:t>
            </a:r>
          </a:p>
        </p:txBody>
      </p:sp>
      <p:sp>
        <p:nvSpPr>
          <p:cNvPr id="12" name="Text Box 43">
            <a:extLst>
              <a:ext uri="{FF2B5EF4-FFF2-40B4-BE49-F238E27FC236}">
                <a16:creationId xmlns:a16="http://schemas.microsoft.com/office/drawing/2014/main" id="{24083EB8-8B83-BD46-8D43-CFFB3D33D799}"/>
              </a:ext>
            </a:extLst>
          </p:cNvPr>
          <p:cNvSpPr txBox="1">
            <a:spLocks noChangeArrowheads="1"/>
          </p:cNvSpPr>
          <p:nvPr/>
        </p:nvSpPr>
        <p:spPr bwMode="auto">
          <a:xfrm>
            <a:off x="7396661" y="4678905"/>
            <a:ext cx="1469870"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furious</a:t>
            </a:r>
          </a:p>
          <a:p>
            <a:pPr>
              <a:spcBef>
                <a:spcPct val="5000"/>
              </a:spcBef>
            </a:pPr>
            <a:r>
              <a:rPr lang="en-GB" altLang="en-US" dirty="0">
                <a:solidFill>
                  <a:srgbClr val="3E3F41"/>
                </a:solidFill>
                <a:latin typeface="Comic Sans MS" panose="030F0902030302020204" pitchFamily="66" charset="0"/>
              </a:rPr>
              <a:t>in a temper</a:t>
            </a:r>
          </a:p>
          <a:p>
            <a:pPr>
              <a:spcBef>
                <a:spcPct val="5000"/>
              </a:spcBef>
            </a:pPr>
            <a:r>
              <a:rPr lang="en-GB" altLang="en-US" dirty="0">
                <a:solidFill>
                  <a:srgbClr val="3E3F41"/>
                </a:solidFill>
                <a:latin typeface="Comic Sans MS" panose="030F0902030302020204" pitchFamily="66" charset="0"/>
              </a:rPr>
              <a:t>angry</a:t>
            </a:r>
          </a:p>
          <a:p>
            <a:pPr>
              <a:spcBef>
                <a:spcPct val="5000"/>
              </a:spcBef>
            </a:pPr>
            <a:r>
              <a:rPr lang="en-GB" altLang="en-US" dirty="0">
                <a:solidFill>
                  <a:srgbClr val="3E3F41"/>
                </a:solidFill>
                <a:latin typeface="Comic Sans MS" panose="030F0902030302020204" pitchFamily="66" charset="0"/>
              </a:rPr>
              <a:t>livid</a:t>
            </a:r>
          </a:p>
        </p:txBody>
      </p:sp>
      <p:sp>
        <p:nvSpPr>
          <p:cNvPr id="13" name="Text Box 44">
            <a:extLst>
              <a:ext uri="{FF2B5EF4-FFF2-40B4-BE49-F238E27FC236}">
                <a16:creationId xmlns:a16="http://schemas.microsoft.com/office/drawing/2014/main" id="{8D3B6B66-7E01-2241-BC59-DA114709800B}"/>
              </a:ext>
            </a:extLst>
          </p:cNvPr>
          <p:cNvSpPr txBox="1">
            <a:spLocks noChangeArrowheads="1"/>
          </p:cNvSpPr>
          <p:nvPr/>
        </p:nvSpPr>
        <p:spPr bwMode="auto">
          <a:xfrm>
            <a:off x="9316133" y="4678905"/>
            <a:ext cx="1199182" cy="124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
              </a:spcBef>
            </a:pPr>
            <a:r>
              <a:rPr lang="en-GB" altLang="en-US" dirty="0">
                <a:solidFill>
                  <a:srgbClr val="39AB47"/>
                </a:solidFill>
                <a:latin typeface="Comic Sans MS" panose="030F0902030302020204" pitchFamily="66" charset="0"/>
              </a:rPr>
              <a:t>foiled</a:t>
            </a:r>
          </a:p>
          <a:p>
            <a:pPr>
              <a:spcBef>
                <a:spcPct val="5000"/>
              </a:spcBef>
            </a:pPr>
            <a:r>
              <a:rPr lang="en-GB" altLang="en-US" dirty="0">
                <a:solidFill>
                  <a:srgbClr val="3E3F41"/>
                </a:solidFill>
                <a:latin typeface="Comic Sans MS" panose="030F0902030302020204" pitchFamily="66" charset="0"/>
              </a:rPr>
              <a:t>thwarted</a:t>
            </a:r>
          </a:p>
          <a:p>
            <a:pPr>
              <a:spcBef>
                <a:spcPct val="5000"/>
              </a:spcBef>
            </a:pPr>
            <a:r>
              <a:rPr lang="en-GB" altLang="en-US" dirty="0">
                <a:solidFill>
                  <a:srgbClr val="3E3F41"/>
                </a:solidFill>
                <a:latin typeface="Comic Sans MS" panose="030F0902030302020204" pitchFamily="66" charset="0"/>
              </a:rPr>
              <a:t>in vain</a:t>
            </a:r>
          </a:p>
          <a:p>
            <a:pPr>
              <a:spcBef>
                <a:spcPct val="5000"/>
              </a:spcBef>
            </a:pPr>
            <a:r>
              <a:rPr lang="en-GB" altLang="en-US" dirty="0">
                <a:solidFill>
                  <a:srgbClr val="3E3F41"/>
                </a:solidFill>
                <a:latin typeface="Comic Sans MS" panose="030F0902030302020204" pitchFamily="66" charset="0"/>
              </a:rPr>
              <a:t>blocked</a:t>
            </a:r>
          </a:p>
        </p:txBody>
      </p:sp>
      <p:sp>
        <p:nvSpPr>
          <p:cNvPr id="14" name="Rectangle 13">
            <a:extLst>
              <a:ext uri="{FF2B5EF4-FFF2-40B4-BE49-F238E27FC236}">
                <a16:creationId xmlns:a16="http://schemas.microsoft.com/office/drawing/2014/main" id="{27F80061-CA46-A04B-86F5-888FED116D5B}"/>
              </a:ext>
            </a:extLst>
          </p:cNvPr>
          <p:cNvSpPr/>
          <p:nvPr/>
        </p:nvSpPr>
        <p:spPr>
          <a:xfrm>
            <a:off x="1529255" y="2853559"/>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5F24676-2A2D-0248-A26D-B008AD43AF4C}"/>
              </a:ext>
            </a:extLst>
          </p:cNvPr>
          <p:cNvSpPr/>
          <p:nvPr/>
        </p:nvSpPr>
        <p:spPr>
          <a:xfrm>
            <a:off x="3444765" y="2853559"/>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ECC59F5-937A-CB40-9546-C839D93EAE5E}"/>
              </a:ext>
            </a:extLst>
          </p:cNvPr>
          <p:cNvSpPr/>
          <p:nvPr/>
        </p:nvSpPr>
        <p:spPr>
          <a:xfrm>
            <a:off x="5360275" y="2853559"/>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8C2973B-E085-DA43-A83E-CFAE42724F71}"/>
              </a:ext>
            </a:extLst>
          </p:cNvPr>
          <p:cNvSpPr/>
          <p:nvPr/>
        </p:nvSpPr>
        <p:spPr>
          <a:xfrm>
            <a:off x="7275785" y="2853559"/>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8FC39D1-AAA4-E540-BA51-89303587FE90}"/>
              </a:ext>
            </a:extLst>
          </p:cNvPr>
          <p:cNvSpPr/>
          <p:nvPr/>
        </p:nvSpPr>
        <p:spPr>
          <a:xfrm>
            <a:off x="9191295" y="2853559"/>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FB22A1-3152-CB4D-9D1F-A93E5EEA165D}"/>
              </a:ext>
            </a:extLst>
          </p:cNvPr>
          <p:cNvSpPr/>
          <p:nvPr/>
        </p:nvSpPr>
        <p:spPr>
          <a:xfrm>
            <a:off x="1529255" y="4548352"/>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007A99C-01D4-4346-B357-2D42F1411E2D}"/>
              </a:ext>
            </a:extLst>
          </p:cNvPr>
          <p:cNvSpPr/>
          <p:nvPr/>
        </p:nvSpPr>
        <p:spPr>
          <a:xfrm>
            <a:off x="3444765" y="4548352"/>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AD477A4-BFF4-5043-B628-2643D9612819}"/>
              </a:ext>
            </a:extLst>
          </p:cNvPr>
          <p:cNvSpPr/>
          <p:nvPr/>
        </p:nvSpPr>
        <p:spPr>
          <a:xfrm>
            <a:off x="5360275" y="4548352"/>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E05AC8-42F7-A543-A55E-7B73ED5CC09B}"/>
              </a:ext>
            </a:extLst>
          </p:cNvPr>
          <p:cNvSpPr/>
          <p:nvPr/>
        </p:nvSpPr>
        <p:spPr>
          <a:xfrm>
            <a:off x="7275785" y="4548352"/>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3E7D022-575D-DD47-8CC8-098605924AA1}"/>
              </a:ext>
            </a:extLst>
          </p:cNvPr>
          <p:cNvSpPr/>
          <p:nvPr/>
        </p:nvSpPr>
        <p:spPr>
          <a:xfrm>
            <a:off x="9191295" y="4548352"/>
            <a:ext cx="1584436" cy="14977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18099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8" name="Rectangle 10">
            <a:extLst>
              <a:ext uri="{FF2B5EF4-FFF2-40B4-BE49-F238E27FC236}">
                <a16:creationId xmlns:a16="http://schemas.microsoft.com/office/drawing/2014/main" id="{C618F989-79D7-064F-A331-E862F09605BC}"/>
              </a:ext>
            </a:extLst>
          </p:cNvPr>
          <p:cNvSpPr>
            <a:spLocks noChangeArrowheads="1"/>
          </p:cNvSpPr>
          <p:nvPr/>
        </p:nvSpPr>
        <p:spPr bwMode="auto">
          <a:xfrm>
            <a:off x="5416577" y="807742"/>
            <a:ext cx="5067612" cy="5523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500"/>
              </a:spcAft>
            </a:pPr>
            <a:r>
              <a:rPr lang="en-GB" altLang="en-US" dirty="0">
                <a:solidFill>
                  <a:srgbClr val="3E3F41"/>
                </a:solidFill>
              </a:rPr>
              <a:t>Later that day, the chief robber himself went to the market to see just who was distributing wealth to the poor. He followed Ali Baba home and, disguised as a merchant, offered to give him forty jugs of oil in return for five cold coins. Ali Baba readily accepted and invited the robber to dine with him that very evening. </a:t>
            </a:r>
          </a:p>
          <a:p>
            <a:pPr indent="0">
              <a:spcAft>
                <a:spcPts val="1500"/>
              </a:spcAft>
            </a:pPr>
            <a:r>
              <a:rPr lang="en-GB" altLang="en-US" dirty="0">
                <a:solidFill>
                  <a:srgbClr val="3E3F41"/>
                </a:solidFill>
              </a:rPr>
              <a:t>The forty jugs were delivered and stowed in Ali Baba’s outdoor cabin, but they did not contain oil.  Concealed within each vessel was an armed robber, waiting in anticipation for a sign from their leader, whereupon they would attack and kill Ali Baba and his whole family.</a:t>
            </a:r>
          </a:p>
          <a:p>
            <a:pPr indent="0">
              <a:spcBef>
                <a:spcPts val="1000"/>
              </a:spcBef>
            </a:pPr>
            <a:endParaRPr lang="en-GB" altLang="en-US" sz="1500" dirty="0">
              <a:solidFill>
                <a:srgbClr val="3E3F41"/>
              </a:solidFill>
            </a:endParaRPr>
          </a:p>
        </p:txBody>
      </p:sp>
      <p:sp>
        <p:nvSpPr>
          <p:cNvPr id="12" name="Oval 11">
            <a:extLst>
              <a:ext uri="{FF2B5EF4-FFF2-40B4-BE49-F238E27FC236}">
                <a16:creationId xmlns:a16="http://schemas.microsoft.com/office/drawing/2014/main" id="{D6F4F4C1-F380-4240-8657-0745DB692115}"/>
              </a:ext>
            </a:extLst>
          </p:cNvPr>
          <p:cNvSpPr/>
          <p:nvPr/>
        </p:nvSpPr>
        <p:spPr>
          <a:xfrm>
            <a:off x="4810159" y="865542"/>
            <a:ext cx="467670" cy="467670"/>
          </a:xfrm>
          <a:prstGeom prst="ellipse">
            <a:avLst/>
          </a:prstGeom>
          <a:noFill/>
          <a:ln>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3E3F41"/>
                </a:solidFill>
                <a:latin typeface="Comic Sans MS" panose="030F0902030302020204" pitchFamily="66" charset="0"/>
              </a:rPr>
              <a:t>5</a:t>
            </a:r>
          </a:p>
        </p:txBody>
      </p:sp>
      <p:pic>
        <p:nvPicPr>
          <p:cNvPr id="6" name="Picture 9">
            <a:extLst>
              <a:ext uri="{FF2B5EF4-FFF2-40B4-BE49-F238E27FC236}">
                <a16:creationId xmlns:a16="http://schemas.microsoft.com/office/drawing/2014/main" id="{1D537FE9-F192-9143-BD50-9FFE21AC7C9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05568" y="807742"/>
            <a:ext cx="3703814" cy="5139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0885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9">
            <a:extLst>
              <a:ext uri="{FF2B5EF4-FFF2-40B4-BE49-F238E27FC236}">
                <a16:creationId xmlns:a16="http://schemas.microsoft.com/office/drawing/2014/main" id="{116A28EA-D2C6-774C-94DA-74D96BEBC0F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05568" y="807742"/>
            <a:ext cx="3703814" cy="513988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8" name="Rectangle 10">
            <a:extLst>
              <a:ext uri="{FF2B5EF4-FFF2-40B4-BE49-F238E27FC236}">
                <a16:creationId xmlns:a16="http://schemas.microsoft.com/office/drawing/2014/main" id="{C618F989-79D7-064F-A331-E862F09605BC}"/>
              </a:ext>
            </a:extLst>
          </p:cNvPr>
          <p:cNvSpPr>
            <a:spLocks noChangeArrowheads="1"/>
          </p:cNvSpPr>
          <p:nvPr/>
        </p:nvSpPr>
        <p:spPr bwMode="auto">
          <a:xfrm>
            <a:off x="5262153" y="1033980"/>
            <a:ext cx="5694081" cy="3485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Aft>
                <a:spcPts val="1800"/>
              </a:spcAft>
            </a:pPr>
            <a:r>
              <a:rPr lang="en-GB" altLang="en-US" dirty="0">
                <a:solidFill>
                  <a:srgbClr val="3E3F41"/>
                </a:solidFill>
              </a:rPr>
              <a:t>Ayana had witnessed the whole thing: the chief robber arriving, the jugs being delivered – far too heavy to contain oil – and she had even caught a glimpse of menacing red eyes peering out from under the lids of the jugs. She fetched the pitcher which had been warming on the fire and sneaked into the cabin without being spotted. Before the robbers knew what was happening, Ayana had poured the boiling oil into every jug. Those who were not immediately boiled alive scurried away in terror. As soon as the chief robber realised what had happened, he, too, fled, never to be seen again.</a:t>
            </a:r>
          </a:p>
        </p:txBody>
      </p:sp>
      <p:sp>
        <p:nvSpPr>
          <p:cNvPr id="4" name="TextBox 3">
            <a:extLst>
              <a:ext uri="{FF2B5EF4-FFF2-40B4-BE49-F238E27FC236}">
                <a16:creationId xmlns:a16="http://schemas.microsoft.com/office/drawing/2014/main" id="{864582D9-95C2-2C12-3FE7-D0716110164C}"/>
              </a:ext>
            </a:extLst>
          </p:cNvPr>
          <p:cNvSpPr txBox="1"/>
          <p:nvPr/>
        </p:nvSpPr>
        <p:spPr>
          <a:xfrm>
            <a:off x="5203654" y="4426226"/>
            <a:ext cx="5811077" cy="1200329"/>
          </a:xfrm>
          <a:prstGeom prst="rect">
            <a:avLst/>
          </a:prstGeom>
          <a:noFill/>
        </p:spPr>
        <p:txBody>
          <a:bodyPr wrap="square">
            <a:spAutoFit/>
          </a:bodyPr>
          <a:lstStyle/>
          <a:p>
            <a:pPr indent="0">
              <a:spcAft>
                <a:spcPts val="1500"/>
              </a:spcAft>
            </a:pPr>
            <a:r>
              <a:rPr lang="en-GB" altLang="en-US" dirty="0">
                <a:solidFill>
                  <a:srgbClr val="3E3F41"/>
                </a:solidFill>
                <a:latin typeface="Comic Sans MS" panose="030F0702030302020204" pitchFamily="66" charset="0"/>
              </a:rPr>
              <a:t>The whole village benefited from the treasures, but there are only two people who know the whole story: a hardworking woodcutter and his clever wife who live in a village near a mountain with a secret cave.</a:t>
            </a:r>
          </a:p>
        </p:txBody>
      </p:sp>
    </p:spTree>
    <p:extLst>
      <p:ext uri="{BB962C8B-B14F-4D97-AF65-F5344CB8AC3E}">
        <p14:creationId xmlns:p14="http://schemas.microsoft.com/office/powerpoint/2010/main" val="78180852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9A8EDC-A404-9F45-8F8D-21D6B50E26B2}"/>
              </a:ext>
            </a:extLst>
          </p:cNvPr>
          <p:cNvGrpSpPr/>
          <p:nvPr/>
        </p:nvGrpSpPr>
        <p:grpSpPr>
          <a:xfrm>
            <a:off x="664258" y="641889"/>
            <a:ext cx="2091857" cy="1603042"/>
            <a:chOff x="610848" y="558417"/>
            <a:chExt cx="2609367" cy="1999622"/>
          </a:xfrm>
        </p:grpSpPr>
        <p:sp>
          <p:nvSpPr>
            <p:cNvPr id="3" name="TextBox 2">
              <a:extLst>
                <a:ext uri="{FF2B5EF4-FFF2-40B4-BE49-F238E27FC236}">
                  <a16:creationId xmlns:a16="http://schemas.microsoft.com/office/drawing/2014/main" id="{7C4C7EBF-6201-2F48-9773-0FEE6B23ECF5}"/>
                </a:ext>
              </a:extLst>
            </p:cNvPr>
            <p:cNvSpPr txBox="1"/>
            <p:nvPr/>
          </p:nvSpPr>
          <p:spPr>
            <a:xfrm>
              <a:off x="749774" y="1022424"/>
              <a:ext cx="1378628" cy="1535615"/>
            </a:xfrm>
            <a:prstGeom prst="rect">
              <a:avLst/>
            </a:prstGeom>
            <a:noFill/>
          </p:spPr>
          <p:txBody>
            <a:bodyPr wrap="square">
              <a:noAutofit/>
            </a:bodyPr>
            <a:lstStyle/>
            <a:p>
              <a:pPr lvl="0" fontAlgn="base">
                <a:spcBef>
                  <a:spcPts val="500"/>
                </a:spcBef>
                <a:spcAft>
                  <a:spcPct val="0"/>
                </a:spcAft>
              </a:pPr>
              <a:r>
                <a:rPr lang="en-GB" altLang="en-US" sz="1100" dirty="0">
                  <a:solidFill>
                    <a:srgbClr val="343433"/>
                  </a:solidFill>
                  <a:latin typeface="Comic Sans MS" panose="030F0702030302020204" pitchFamily="66" charset="0"/>
                  <a:cs typeface="Arial" panose="020B0604020202020204" pitchFamily="34" charset="0"/>
                </a:rPr>
                <a:t>How does this text relate</a:t>
              </a:r>
              <a:br>
                <a:rPr lang="en-GB" altLang="en-US" sz="1100" dirty="0">
                  <a:solidFill>
                    <a:srgbClr val="343433"/>
                  </a:solidFill>
                  <a:latin typeface="Comic Sans MS" panose="030F0702030302020204" pitchFamily="66" charset="0"/>
                  <a:cs typeface="Arial" panose="020B0604020202020204" pitchFamily="34" charset="0"/>
                </a:rPr>
              </a:br>
              <a:r>
                <a:rPr lang="en-GB" altLang="en-US" sz="11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4" name="Rectangle 3">
              <a:extLst>
                <a:ext uri="{FF2B5EF4-FFF2-40B4-BE49-F238E27FC236}">
                  <a16:creationId xmlns:a16="http://schemas.microsoft.com/office/drawing/2014/main" id="{29334C4E-93EB-A348-91E3-C0A40FB0D419}"/>
                </a:ext>
              </a:extLst>
            </p:cNvPr>
            <p:cNvSpPr/>
            <p:nvPr/>
          </p:nvSpPr>
          <p:spPr>
            <a:xfrm>
              <a:off x="610848" y="558417"/>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omic Sans MS" panose="030F0902030302020204" pitchFamily="66" charset="0"/>
                </a:rPr>
                <a:t>Making connections</a:t>
              </a:r>
            </a:p>
          </p:txBody>
        </p:sp>
        <p:sp>
          <p:nvSpPr>
            <p:cNvPr id="5" name="Rectangle 4">
              <a:extLst>
                <a:ext uri="{FF2B5EF4-FFF2-40B4-BE49-F238E27FC236}">
                  <a16:creationId xmlns:a16="http://schemas.microsoft.com/office/drawing/2014/main" id="{253607D3-55C3-4940-B320-F640F0EB7EEF}"/>
                </a:ext>
              </a:extLst>
            </p:cNvPr>
            <p:cNvSpPr/>
            <p:nvPr/>
          </p:nvSpPr>
          <p:spPr>
            <a:xfrm>
              <a:off x="610848" y="558418"/>
              <a:ext cx="2609367" cy="1931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grpSp>
      <p:pic>
        <p:nvPicPr>
          <p:cNvPr id="6" name="Picture 5" descr="Logo&#10;&#10;Description automatically generated">
            <a:extLst>
              <a:ext uri="{FF2B5EF4-FFF2-40B4-BE49-F238E27FC236}">
                <a16:creationId xmlns:a16="http://schemas.microsoft.com/office/drawing/2014/main" id="{A681DAFD-8C5B-1749-AEDC-4CA07BF3CB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5611" y="1117902"/>
            <a:ext cx="1177013" cy="978528"/>
          </a:xfrm>
          <a:prstGeom prst="rect">
            <a:avLst/>
          </a:prstGeom>
        </p:spPr>
      </p:pic>
      <p:sp>
        <p:nvSpPr>
          <p:cNvPr id="7" name="Rectangle 9">
            <a:extLst>
              <a:ext uri="{FF2B5EF4-FFF2-40B4-BE49-F238E27FC236}">
                <a16:creationId xmlns:a16="http://schemas.microsoft.com/office/drawing/2014/main" id="{64E48B6D-B5CB-3A4F-A042-1987BCF6B590}"/>
              </a:ext>
            </a:extLst>
          </p:cNvPr>
          <p:cNvSpPr>
            <a:spLocks noChangeArrowheads="1"/>
          </p:cNvSpPr>
          <p:nvPr/>
        </p:nvSpPr>
        <p:spPr bwMode="auto">
          <a:xfrm>
            <a:off x="3184642" y="714828"/>
            <a:ext cx="8070656" cy="1261884"/>
          </a:xfrm>
          <a:prstGeom prst="rect">
            <a:avLst/>
          </a:prstGeom>
          <a:noFill/>
          <a:ln w="28575">
            <a:noFill/>
            <a:miter lim="800000"/>
            <a:headEnd/>
            <a:tailEnd/>
          </a:ln>
          <a:effectLst/>
        </p:spPr>
        <p:txBody>
          <a:bodyPr>
            <a:noAutofit/>
          </a:bodyPr>
          <a:lstStyle/>
          <a:p>
            <a:pPr eaLnBrk="0" hangingPunct="0">
              <a:spcBef>
                <a:spcPts val="700"/>
              </a:spcBef>
            </a:pPr>
            <a:r>
              <a:rPr lang="en-GB" altLang="en-US" sz="1900" dirty="0">
                <a:solidFill>
                  <a:srgbClr val="3E3F41"/>
                </a:solidFill>
                <a:latin typeface="Comic Sans MS" panose="030F0902030302020204" pitchFamily="66" charset="0"/>
              </a:rPr>
              <a:t>Discuss with a partner and make comparisons with the three stories you have read, and with any other traditional tales you may know. </a:t>
            </a:r>
          </a:p>
          <a:p>
            <a:pPr eaLnBrk="0" hangingPunct="0">
              <a:spcBef>
                <a:spcPts val="700"/>
              </a:spcBef>
            </a:pPr>
            <a:r>
              <a:rPr lang="en-GB" altLang="en-US" sz="1900" dirty="0">
                <a:solidFill>
                  <a:srgbClr val="3E3F41"/>
                </a:solidFill>
                <a:latin typeface="Comic Sans MS" panose="030F0902030302020204" pitchFamily="66" charset="0"/>
              </a:rPr>
              <a:t>What are the common features you notice?</a:t>
            </a:r>
          </a:p>
          <a:p>
            <a:pPr eaLnBrk="0" hangingPunct="0">
              <a:spcBef>
                <a:spcPts val="700"/>
              </a:spcBef>
            </a:pPr>
            <a:r>
              <a:rPr lang="en-GB" altLang="en-US" sz="1900" dirty="0">
                <a:solidFill>
                  <a:srgbClr val="3E3F41"/>
                </a:solidFill>
                <a:latin typeface="Comic Sans MS" panose="030F0902030302020204" pitchFamily="66" charset="0"/>
              </a:rPr>
              <a:t>Is there anything you notice about the characters in each story?</a:t>
            </a:r>
          </a:p>
        </p:txBody>
      </p:sp>
      <p:graphicFrame>
        <p:nvGraphicFramePr>
          <p:cNvPr id="8" name="Group 34">
            <a:extLst>
              <a:ext uri="{FF2B5EF4-FFF2-40B4-BE49-F238E27FC236}">
                <a16:creationId xmlns:a16="http://schemas.microsoft.com/office/drawing/2014/main" id="{DC34CDA7-D067-E549-823B-C09C464FFAB8}"/>
              </a:ext>
            </a:extLst>
          </p:cNvPr>
          <p:cNvGraphicFramePr>
            <a:graphicFrameLocks noGrp="1"/>
          </p:cNvGraphicFramePr>
          <p:nvPr>
            <p:extLst>
              <p:ext uri="{D42A27DB-BD31-4B8C-83A1-F6EECF244321}">
                <p14:modId xmlns:p14="http://schemas.microsoft.com/office/powerpoint/2010/main" val="3963852620"/>
              </p:ext>
            </p:extLst>
          </p:nvPr>
        </p:nvGraphicFramePr>
        <p:xfrm>
          <a:off x="903248" y="2553863"/>
          <a:ext cx="10385504" cy="3445493"/>
        </p:xfrm>
        <a:graphic>
          <a:graphicData uri="http://schemas.openxmlformats.org/drawingml/2006/table">
            <a:tbl>
              <a:tblPr/>
              <a:tblGrid>
                <a:gridCol w="3461835">
                  <a:extLst>
                    <a:ext uri="{9D8B030D-6E8A-4147-A177-3AD203B41FA5}">
                      <a16:colId xmlns:a16="http://schemas.microsoft.com/office/drawing/2014/main" val="2045565837"/>
                    </a:ext>
                  </a:extLst>
                </a:gridCol>
                <a:gridCol w="3460434">
                  <a:extLst>
                    <a:ext uri="{9D8B030D-6E8A-4147-A177-3AD203B41FA5}">
                      <a16:colId xmlns:a16="http://schemas.microsoft.com/office/drawing/2014/main" val="2003181914"/>
                    </a:ext>
                  </a:extLst>
                </a:gridCol>
                <a:gridCol w="3463235">
                  <a:extLst>
                    <a:ext uri="{9D8B030D-6E8A-4147-A177-3AD203B41FA5}">
                      <a16:colId xmlns:a16="http://schemas.microsoft.com/office/drawing/2014/main" val="3554685481"/>
                    </a:ext>
                  </a:extLst>
                </a:gridCol>
              </a:tblGrid>
              <a:tr h="47353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50" b="0" i="0" u="none" strike="noStrike" cap="none" normalizeH="0" baseline="0" dirty="0" err="1">
                          <a:ln>
                            <a:noFill/>
                          </a:ln>
                          <a:solidFill>
                            <a:schemeClr val="bg1"/>
                          </a:solidFill>
                          <a:effectLst/>
                          <a:latin typeface="Comic Sans MS" panose="030F0902030302020204" pitchFamily="66" charset="0"/>
                          <a:cs typeface="Arial" panose="020B0604020202020204" pitchFamily="34" charset="0"/>
                        </a:rPr>
                        <a:t>Sheherezade</a:t>
                      </a:r>
                      <a:r>
                        <a:rPr kumimoji="0" lang="en-GB" altLang="en-US" sz="165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 and the Sultan</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50" b="0" i="0" u="none" strike="noStrike" cap="none" normalizeH="0" baseline="0">
                          <a:ln>
                            <a:noFill/>
                          </a:ln>
                          <a:solidFill>
                            <a:schemeClr val="bg1"/>
                          </a:solidFill>
                          <a:effectLst/>
                          <a:latin typeface="Comic Sans MS" panose="030F0902030302020204" pitchFamily="66" charset="0"/>
                          <a:cs typeface="Arial" panose="020B0604020202020204" pitchFamily="34" charset="0"/>
                        </a:rPr>
                        <a:t>Aladdin and the Magic Lamp</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5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Ali Baba and the Forty Thieves</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153825357"/>
                  </a:ext>
                </a:extLst>
              </a:tr>
              <a:tr h="297195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10628106"/>
                  </a:ext>
                </a:extLst>
              </a:tr>
            </a:tbl>
          </a:graphicData>
        </a:graphic>
      </p:graphicFrame>
    </p:spTree>
    <p:extLst>
      <p:ext uri="{BB962C8B-B14F-4D97-AF65-F5344CB8AC3E}">
        <p14:creationId xmlns:p14="http://schemas.microsoft.com/office/powerpoint/2010/main" val="18461511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957DBC3-F17B-BA41-8B33-A93FA7CF7F00}"/>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Features of traditional tales</a:t>
            </a:r>
          </a:p>
        </p:txBody>
      </p:sp>
      <p:sp>
        <p:nvSpPr>
          <p:cNvPr id="3" name="Text Box 8">
            <a:extLst>
              <a:ext uri="{FF2B5EF4-FFF2-40B4-BE49-F238E27FC236}">
                <a16:creationId xmlns:a16="http://schemas.microsoft.com/office/drawing/2014/main" id="{933B5A96-B4CD-6045-85B3-5109771034A8}"/>
              </a:ext>
            </a:extLst>
          </p:cNvPr>
          <p:cNvSpPr txBox="1">
            <a:spLocks noChangeArrowheads="1"/>
          </p:cNvSpPr>
          <p:nvPr/>
        </p:nvSpPr>
        <p:spPr bwMode="auto">
          <a:xfrm>
            <a:off x="5044455" y="1701386"/>
            <a:ext cx="5638413" cy="4729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895350" indent="-360363">
              <a:defRPr>
                <a:solidFill>
                  <a:schemeClr val="tx1"/>
                </a:solidFill>
                <a:latin typeface="Comic Sans MS" panose="030F0902030302020204" pitchFamily="66" charset="0"/>
                <a:cs typeface="Arial" panose="020B0604020202020204" pitchFamily="34" charset="0"/>
              </a:defRPr>
            </a:lvl2pPr>
            <a:lvl3pPr marL="1162050">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73050" lvl="1" indent="-273050">
              <a:spcBef>
                <a:spcPts val="1500"/>
              </a:spcBef>
              <a:buClr>
                <a:srgbClr val="0070C0"/>
              </a:buClr>
              <a:buFont typeface="Arial" panose="020B0604020202020204" pitchFamily="34" charset="0"/>
              <a:buChar char="•"/>
            </a:pPr>
            <a:r>
              <a:rPr lang="en-GB" altLang="en-US" sz="2000" dirty="0">
                <a:solidFill>
                  <a:srgbClr val="3E3F41"/>
                </a:solidFill>
              </a:rPr>
              <a:t>Good and bad characters are very clearly one or the other</a:t>
            </a:r>
          </a:p>
          <a:p>
            <a:pPr marL="273050" lvl="1" indent="-273050">
              <a:spcBef>
                <a:spcPts val="1500"/>
              </a:spcBef>
              <a:buClr>
                <a:srgbClr val="0070C0"/>
              </a:buClr>
              <a:buFont typeface="Arial" panose="020B0604020202020204" pitchFamily="34" charset="0"/>
              <a:buChar char="•"/>
            </a:pPr>
            <a:r>
              <a:rPr lang="en-GB" altLang="en-US" sz="2000" dirty="0">
                <a:solidFill>
                  <a:srgbClr val="3E3F41"/>
                </a:solidFill>
              </a:rPr>
              <a:t>The language used is often old fashioned</a:t>
            </a:r>
          </a:p>
          <a:p>
            <a:pPr marL="273050" lvl="1" indent="-273050">
              <a:spcBef>
                <a:spcPts val="1500"/>
              </a:spcBef>
              <a:buClr>
                <a:srgbClr val="0070C0"/>
              </a:buClr>
              <a:buFont typeface="Arial" panose="020B0604020202020204" pitchFamily="34" charset="0"/>
              <a:buChar char="•"/>
            </a:pPr>
            <a:r>
              <a:rPr lang="en-GB" altLang="en-US" sz="2000" dirty="0">
                <a:solidFill>
                  <a:srgbClr val="3E3F41"/>
                </a:solidFill>
              </a:rPr>
              <a:t>There is use of adjectives and prepositional phrases to describe settings</a:t>
            </a:r>
          </a:p>
          <a:p>
            <a:pPr marL="273050" lvl="1" indent="-273050">
              <a:spcBef>
                <a:spcPts val="1500"/>
              </a:spcBef>
              <a:buClr>
                <a:srgbClr val="0070C0"/>
              </a:buClr>
              <a:buFont typeface="Arial" panose="020B0604020202020204" pitchFamily="34" charset="0"/>
              <a:buChar char="•"/>
            </a:pPr>
            <a:r>
              <a:rPr lang="en-GB" altLang="en-US" sz="2000" dirty="0">
                <a:solidFill>
                  <a:srgbClr val="3E3F41"/>
                </a:solidFill>
              </a:rPr>
              <a:t>Sentences often contain two or more clauses</a:t>
            </a:r>
          </a:p>
          <a:p>
            <a:pPr marL="273050" lvl="1" indent="-273050">
              <a:spcBef>
                <a:spcPts val="1500"/>
              </a:spcBef>
              <a:buClr>
                <a:srgbClr val="0070C0"/>
              </a:buClr>
              <a:buFont typeface="Arial" panose="020B0604020202020204" pitchFamily="34" charset="0"/>
              <a:buChar char="•"/>
            </a:pPr>
            <a:r>
              <a:rPr lang="en-GB" altLang="en-US" sz="2000" dirty="0">
                <a:solidFill>
                  <a:srgbClr val="3E3F41"/>
                </a:solidFill>
              </a:rPr>
              <a:t>Sometimes, a character changes from</a:t>
            </a:r>
            <a:br>
              <a:rPr lang="en-GB" altLang="en-US" sz="2000" dirty="0">
                <a:solidFill>
                  <a:srgbClr val="3E3F41"/>
                </a:solidFill>
              </a:rPr>
            </a:br>
            <a:r>
              <a:rPr lang="en-GB" altLang="en-US" sz="2000" dirty="0">
                <a:solidFill>
                  <a:srgbClr val="3E3F41"/>
                </a:solidFill>
              </a:rPr>
              <a:t>bad to good based on their experiences</a:t>
            </a:r>
            <a:br>
              <a:rPr lang="en-GB" altLang="en-US" sz="2000" dirty="0">
                <a:solidFill>
                  <a:srgbClr val="3E3F41"/>
                </a:solidFill>
              </a:rPr>
            </a:br>
            <a:r>
              <a:rPr lang="en-GB" altLang="en-US" sz="2000" dirty="0">
                <a:solidFill>
                  <a:srgbClr val="3E3F41"/>
                </a:solidFill>
              </a:rPr>
              <a:t>in the story.</a:t>
            </a:r>
          </a:p>
        </p:txBody>
      </p:sp>
      <p:pic>
        <p:nvPicPr>
          <p:cNvPr id="4" name="Picture 3" descr="A picture containing vector graphics&#10;&#10;Description automatically generated">
            <a:extLst>
              <a:ext uri="{FF2B5EF4-FFF2-40B4-BE49-F238E27FC236}">
                <a16:creationId xmlns:a16="http://schemas.microsoft.com/office/drawing/2014/main" id="{2EB22C0C-9F8B-3448-955A-4752B925FD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21187" y="1163278"/>
            <a:ext cx="2403365" cy="4788834"/>
          </a:xfrm>
          <a:prstGeom prst="rect">
            <a:avLst/>
          </a:prstGeom>
        </p:spPr>
      </p:pic>
    </p:spTree>
    <p:extLst>
      <p:ext uri="{BB962C8B-B14F-4D97-AF65-F5344CB8AC3E}">
        <p14:creationId xmlns:p14="http://schemas.microsoft.com/office/powerpoint/2010/main" val="2719246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extract the bare bones of</a:t>
            </a:r>
            <a:br>
              <a:rPr lang="en-GB" altLang="en-US" sz="1600" dirty="0">
                <a:solidFill>
                  <a:srgbClr val="414042"/>
                </a:solidFill>
              </a:rPr>
            </a:br>
            <a:r>
              <a:rPr lang="en-GB" altLang="en-US" sz="1600" dirty="0">
                <a:solidFill>
                  <a:srgbClr val="414042"/>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clues has the writer included to reveal how the character feels through action</a:t>
            </a:r>
            <a:br>
              <a:rPr lang="en-GB" altLang="en-US" sz="1600" dirty="0">
                <a:solidFill>
                  <a:srgbClr val="414042"/>
                </a:solidFill>
              </a:rPr>
            </a:br>
            <a:r>
              <a:rPr lang="en-GB" altLang="en-US" sz="1600" dirty="0">
                <a:solidFill>
                  <a:srgbClr val="414042"/>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a:t>
            </a:r>
            <a:br>
              <a:rPr lang="en-GB" altLang="en-US" sz="1600" dirty="0">
                <a:solidFill>
                  <a:srgbClr val="414042"/>
                </a:solidFill>
              </a:rPr>
            </a:br>
            <a:r>
              <a:rPr lang="en-GB" altLang="en-US" sz="1600" dirty="0">
                <a:solidFill>
                  <a:srgbClr val="414042"/>
                </a:solidFill>
              </a:rPr>
              <a:t>writer created relationships</a:t>
            </a:r>
            <a:br>
              <a:rPr lang="en-GB" altLang="en-US" sz="1600" dirty="0">
                <a:solidFill>
                  <a:srgbClr val="414042"/>
                </a:solidFill>
              </a:rPr>
            </a:br>
            <a:r>
              <a:rPr lang="en-GB" altLang="en-US" sz="1600" dirty="0">
                <a:solidFill>
                  <a:srgbClr val="414042"/>
                </a:solidFill>
              </a:rPr>
              <a:t>between</a:t>
            </a:r>
            <a:br>
              <a:rPr lang="en-GB" altLang="en-US" sz="1600" dirty="0">
                <a:solidFill>
                  <a:srgbClr val="414042"/>
                </a:solidFill>
              </a:rPr>
            </a:br>
            <a:r>
              <a:rPr lang="en-GB" altLang="en-US" sz="1600" dirty="0">
                <a:solidFill>
                  <a:srgbClr val="414042"/>
                </a:solidFill>
              </a:rPr>
              <a:t>characters</a:t>
            </a:r>
            <a:r>
              <a:rPr lang="en-US" altLang="en-US" sz="1600" dirty="0">
                <a:solidFill>
                  <a:srgbClr val="414042"/>
                </a:solidFill>
              </a:rPr>
              <a:t>?</a:t>
            </a:r>
            <a:endParaRPr lang="en-GB" altLang="en-US" sz="1600" dirty="0">
              <a:solidFill>
                <a:srgbClr val="414042"/>
              </a:solidFill>
            </a:endParaRP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different sentence structures?</a:t>
            </a:r>
          </a:p>
        </p:txBody>
      </p:sp>
    </p:spTree>
    <p:extLst>
      <p:ext uri="{BB962C8B-B14F-4D97-AF65-F5344CB8AC3E}">
        <p14:creationId xmlns:p14="http://schemas.microsoft.com/office/powerpoint/2010/main" val="275046587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E08619AA-383F-F446-9EAB-1D7379126553}"/>
              </a:ext>
            </a:extLst>
          </p:cNvPr>
          <p:cNvSpPr txBox="1">
            <a:spLocks/>
          </p:cNvSpPr>
          <p:nvPr/>
        </p:nvSpPr>
        <p:spPr>
          <a:xfrm>
            <a:off x="0" y="50234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14" name="Group 13">
            <a:extLst>
              <a:ext uri="{FF2B5EF4-FFF2-40B4-BE49-F238E27FC236}">
                <a16:creationId xmlns:a16="http://schemas.microsoft.com/office/drawing/2014/main" id="{356E500F-36BB-9046-8D46-24CF83013DF4}"/>
              </a:ext>
            </a:extLst>
          </p:cNvPr>
          <p:cNvGrpSpPr/>
          <p:nvPr/>
        </p:nvGrpSpPr>
        <p:grpSpPr>
          <a:xfrm>
            <a:off x="779911" y="1140182"/>
            <a:ext cx="10613572" cy="1628600"/>
            <a:chOff x="391885" y="1273683"/>
            <a:chExt cx="11376527" cy="1745672"/>
          </a:xfrm>
        </p:grpSpPr>
        <p:sp>
          <p:nvSpPr>
            <p:cNvPr id="15" name="Rectangle 14">
              <a:extLst>
                <a:ext uri="{FF2B5EF4-FFF2-40B4-BE49-F238E27FC236}">
                  <a16:creationId xmlns:a16="http://schemas.microsoft.com/office/drawing/2014/main" id="{2A7C8F92-D558-EF45-8E75-A6BDA8E6475A}"/>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a key point in the story and consider how a character felt at that moment. Write down how you know.</a:t>
              </a:r>
            </a:p>
          </p:txBody>
        </p:sp>
        <p:sp>
          <p:nvSpPr>
            <p:cNvPr id="16" name="Rectangle 15">
              <a:extLst>
                <a:ext uri="{FF2B5EF4-FFF2-40B4-BE49-F238E27FC236}">
                  <a16:creationId xmlns:a16="http://schemas.microsoft.com/office/drawing/2014/main" id="{03AA46F6-6D8D-6A41-9220-1E797C3951FD}"/>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Find clues that</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writer has included which</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reveal what the character is like.</a:t>
              </a:r>
            </a:p>
          </p:txBody>
        </p:sp>
        <p:sp>
          <p:nvSpPr>
            <p:cNvPr id="17" name="Rectangle 16">
              <a:extLst>
                <a:ext uri="{FF2B5EF4-FFF2-40B4-BE49-F238E27FC236}">
                  <a16:creationId xmlns:a16="http://schemas.microsoft.com/office/drawing/2014/main" id="{6775CB1C-3187-4047-BB3C-83BF1B5DBA1B}"/>
                </a:ext>
              </a:extLst>
            </p:cNvPr>
            <p:cNvSpPr/>
            <p:nvPr/>
          </p:nvSpPr>
          <p:spPr>
            <a:xfrm>
              <a:off x="4197531"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Draw a timeline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of events in the story. How does</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author link events together?</a:t>
              </a:r>
            </a:p>
          </p:txBody>
        </p:sp>
        <p:sp>
          <p:nvSpPr>
            <p:cNvPr id="18" name="Rectangle 17">
              <a:extLst>
                <a:ext uri="{FF2B5EF4-FFF2-40B4-BE49-F238E27FC236}">
                  <a16:creationId xmlns:a16="http://schemas.microsoft.com/office/drawing/2014/main" id="{E85914F1-39CA-4F49-BC6A-E41F85496466}"/>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How does the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author use ‘sound’ effects like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rhythm, rhyme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and alliteration?</a:t>
              </a:r>
            </a:p>
          </p:txBody>
        </p:sp>
        <p:sp>
          <p:nvSpPr>
            <p:cNvPr id="19" name="Rectangle 18">
              <a:extLst>
                <a:ext uri="{FF2B5EF4-FFF2-40B4-BE49-F238E27FC236}">
                  <a16:creationId xmlns:a16="http://schemas.microsoft.com/office/drawing/2014/main" id="{1C86F7BD-A56C-A045-901F-0F795341FC27}"/>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Produce a mind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map of the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character in the story to show how they are linked.</a:t>
              </a:r>
            </a:p>
          </p:txBody>
        </p:sp>
        <p:sp>
          <p:nvSpPr>
            <p:cNvPr id="20" name="Rectangle 19">
              <a:extLst>
                <a:ext uri="{FF2B5EF4-FFF2-40B4-BE49-F238E27FC236}">
                  <a16:creationId xmlns:a16="http://schemas.microsoft.com/office/drawing/2014/main" id="{D2B3E8DD-87CD-4E48-A43F-621A6FB1C3A5}"/>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What is the</a:t>
              </a:r>
              <a:br>
                <a:rPr lang="en-US" sz="1200" dirty="0">
                  <a:solidFill>
                    <a:srgbClr val="414042"/>
                  </a:solidFill>
                  <a:latin typeface="Comic Sans MS" panose="030F0902030302020204" pitchFamily="66" charset="0"/>
                </a:rPr>
              </a:br>
              <a:r>
                <a:rPr lang="en-US" sz="1200" dirty="0" err="1">
                  <a:solidFill>
                    <a:srgbClr val="414042"/>
                  </a:solidFill>
                  <a:latin typeface="Comic Sans MS" panose="030F0902030302020204" pitchFamily="66" charset="0"/>
                </a:rPr>
                <a:t>organisation</a:t>
              </a:r>
              <a:r>
                <a:rPr lang="en-US" sz="1200" dirty="0">
                  <a:solidFill>
                    <a:srgbClr val="414042"/>
                  </a:solidFill>
                  <a:latin typeface="Comic Sans MS" panose="030F0902030302020204" pitchFamily="66" charset="0"/>
                </a:rPr>
                <a:t> and structure of</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writing?</a:t>
              </a:r>
            </a:p>
          </p:txBody>
        </p:sp>
      </p:grpSp>
      <p:grpSp>
        <p:nvGrpSpPr>
          <p:cNvPr id="21" name="Group 20">
            <a:extLst>
              <a:ext uri="{FF2B5EF4-FFF2-40B4-BE49-F238E27FC236}">
                <a16:creationId xmlns:a16="http://schemas.microsoft.com/office/drawing/2014/main" id="{5C04DE83-094D-D44F-8F04-880003889BD1}"/>
              </a:ext>
            </a:extLst>
          </p:cNvPr>
          <p:cNvGrpSpPr/>
          <p:nvPr/>
        </p:nvGrpSpPr>
        <p:grpSpPr>
          <a:xfrm>
            <a:off x="789214" y="2796899"/>
            <a:ext cx="10613572" cy="1628600"/>
            <a:chOff x="391885" y="1273683"/>
            <a:chExt cx="11376527" cy="1745672"/>
          </a:xfrm>
        </p:grpSpPr>
        <p:sp>
          <p:nvSpPr>
            <p:cNvPr id="22" name="Rectangle 21">
              <a:extLst>
                <a:ext uri="{FF2B5EF4-FFF2-40B4-BE49-F238E27FC236}">
                  <a16:creationId xmlns:a16="http://schemas.microsoft.com/office/drawing/2014/main" id="{8A0AB393-5B74-0A45-A6CD-174E0420CD3B}"/>
                </a:ext>
              </a:extLst>
            </p:cNvPr>
            <p:cNvSpPr/>
            <p:nvPr/>
          </p:nvSpPr>
          <p:spPr>
            <a:xfrm>
              <a:off x="391885"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Look at the different types and lengths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sentences used. How does this support the reader’s understanding?</a:t>
              </a:r>
            </a:p>
          </p:txBody>
        </p:sp>
        <p:sp>
          <p:nvSpPr>
            <p:cNvPr id="23" name="Rectangle 22">
              <a:extLst>
                <a:ext uri="{FF2B5EF4-FFF2-40B4-BE49-F238E27FC236}">
                  <a16:creationId xmlns:a16="http://schemas.microsoft.com/office/drawing/2014/main" id="{57693BEA-4C6C-3449-A15A-10674BD16C8C}"/>
                </a:ext>
              </a:extLst>
            </p:cNvPr>
            <p:cNvSpPr/>
            <p:nvPr/>
          </p:nvSpPr>
          <p:spPr>
            <a:xfrm>
              <a:off x="2294708"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how the writer has linked ideas in sentences and across paragraphs.</a:t>
              </a:r>
            </a:p>
          </p:txBody>
        </p:sp>
        <p:sp>
          <p:nvSpPr>
            <p:cNvPr id="24" name="Rectangle 23">
              <a:extLst>
                <a:ext uri="{FF2B5EF4-FFF2-40B4-BE49-F238E27FC236}">
                  <a16:creationId xmlns:a16="http://schemas.microsoft.com/office/drawing/2014/main" id="{6A2EE1D0-207C-0A4C-8103-C2D09BF7A3E8}"/>
                </a:ext>
              </a:extLst>
            </p:cNvPr>
            <p:cNvSpPr/>
            <p:nvPr/>
          </p:nvSpPr>
          <p:spPr>
            <a:xfrm>
              <a:off x="4197531"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Compare 2 characters in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your story.</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How are they similar? How are they different?</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How did the author do that?</a:t>
              </a:r>
            </a:p>
          </p:txBody>
        </p:sp>
        <p:sp>
          <p:nvSpPr>
            <p:cNvPr id="25" name="Rectangle 24">
              <a:extLst>
                <a:ext uri="{FF2B5EF4-FFF2-40B4-BE49-F238E27FC236}">
                  <a16:creationId xmlns:a16="http://schemas.microsoft.com/office/drawing/2014/main" id="{0F25F768-074A-1E45-B78A-09B03002BAF0}"/>
                </a:ext>
              </a:extLst>
            </p:cNvPr>
            <p:cNvSpPr/>
            <p:nvPr/>
          </p:nvSpPr>
          <p:spPr>
            <a:xfrm>
              <a:off x="6100354"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where the author has created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setting. How effective is the description and why?</a:t>
              </a:r>
            </a:p>
          </p:txBody>
        </p:sp>
        <p:sp>
          <p:nvSpPr>
            <p:cNvPr id="26" name="Rectangle 25">
              <a:extLst>
                <a:ext uri="{FF2B5EF4-FFF2-40B4-BE49-F238E27FC236}">
                  <a16:creationId xmlns:a16="http://schemas.microsoft.com/office/drawing/2014/main" id="{7924C563-D01A-F842-B7E6-B58A14B4F78D}"/>
                </a:ext>
              </a:extLst>
            </p:cNvPr>
            <p:cNvSpPr/>
            <p:nvPr/>
          </p:nvSpPr>
          <p:spPr>
            <a:xfrm>
              <a:off x="8003177"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the blurb</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for the book’s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back cover.</a:t>
              </a:r>
            </a:p>
          </p:txBody>
        </p:sp>
        <p:sp>
          <p:nvSpPr>
            <p:cNvPr id="27" name="Rectangle 26">
              <a:extLst>
                <a:ext uri="{FF2B5EF4-FFF2-40B4-BE49-F238E27FC236}">
                  <a16:creationId xmlns:a16="http://schemas.microsoft.com/office/drawing/2014/main" id="{BCD3DC0A-70A8-0B48-8B26-4662F4FF5447}"/>
                </a:ext>
              </a:extLst>
            </p:cNvPr>
            <p:cNvSpPr/>
            <p:nvPr/>
          </p:nvSpPr>
          <p:spPr>
            <a:xfrm>
              <a:off x="9905999"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Using speech bubbles, write a conversation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between two characters in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story.</a:t>
              </a:r>
            </a:p>
          </p:txBody>
        </p:sp>
      </p:grpSp>
      <p:grpSp>
        <p:nvGrpSpPr>
          <p:cNvPr id="28" name="Group 27">
            <a:extLst>
              <a:ext uri="{FF2B5EF4-FFF2-40B4-BE49-F238E27FC236}">
                <a16:creationId xmlns:a16="http://schemas.microsoft.com/office/drawing/2014/main" id="{C4F89322-F78B-204A-9082-37E2070123E7}"/>
              </a:ext>
            </a:extLst>
          </p:cNvPr>
          <p:cNvGrpSpPr/>
          <p:nvPr/>
        </p:nvGrpSpPr>
        <p:grpSpPr>
          <a:xfrm>
            <a:off x="789214" y="4460650"/>
            <a:ext cx="10613572" cy="1628600"/>
            <a:chOff x="391885" y="1273683"/>
            <a:chExt cx="11376527" cy="1745672"/>
          </a:xfrm>
        </p:grpSpPr>
        <p:sp>
          <p:nvSpPr>
            <p:cNvPr id="29" name="Rectangle 28">
              <a:extLst>
                <a:ext uri="{FF2B5EF4-FFF2-40B4-BE49-F238E27FC236}">
                  <a16:creationId xmlns:a16="http://schemas.microsoft.com/office/drawing/2014/main" id="{59836034-5142-5C4C-98C4-1116E675F3E8}"/>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Label a Role on the Wall with words and phrases the author uses to describe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character.</a:t>
              </a:r>
            </a:p>
          </p:txBody>
        </p:sp>
        <p:sp>
          <p:nvSpPr>
            <p:cNvPr id="30" name="Rectangle 29">
              <a:extLst>
                <a:ext uri="{FF2B5EF4-FFF2-40B4-BE49-F238E27FC236}">
                  <a16:creationId xmlns:a16="http://schemas.microsoft.com/office/drawing/2014/main" id="{A793ECD8-8DA8-AB4D-BFEC-DC855F1B5856}"/>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 diary entry about an event from the point of view of another character.</a:t>
              </a:r>
            </a:p>
            <a:p>
              <a:pPr algn="ctr">
                <a:spcBef>
                  <a:spcPts val="1000"/>
                </a:spcBef>
              </a:pPr>
              <a:r>
                <a:rPr lang="en-US" sz="1200" dirty="0">
                  <a:solidFill>
                    <a:srgbClr val="414042"/>
                  </a:solidFill>
                  <a:latin typeface="Comic Sans MS" panose="030F0902030302020204" pitchFamily="66" charset="0"/>
                </a:rPr>
                <a:t>How will you make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it different from</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original?</a:t>
              </a:r>
            </a:p>
          </p:txBody>
        </p:sp>
        <p:sp>
          <p:nvSpPr>
            <p:cNvPr id="35" name="Rectangle 34">
              <a:extLst>
                <a:ext uri="{FF2B5EF4-FFF2-40B4-BE49-F238E27FC236}">
                  <a16:creationId xmlns:a16="http://schemas.microsoft.com/office/drawing/2014/main" id="{1C818671-32AC-7646-B777-905694F815FA}"/>
                </a:ext>
              </a:extLst>
            </p:cNvPr>
            <p:cNvSpPr/>
            <p:nvPr/>
          </p:nvSpPr>
          <p:spPr>
            <a:xfrm>
              <a:off x="4197530"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000"/>
                </a:spcBef>
              </a:pPr>
              <a:r>
                <a:rPr lang="en-US" sz="1200" dirty="0">
                  <a:solidFill>
                    <a:schemeClr val="bg1"/>
                  </a:solidFill>
                  <a:latin typeface="Comic Sans MS" panose="030F0902030302020204" pitchFamily="66" charset="0"/>
                </a:rPr>
                <a:t>Produce a story   mountain:</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opening</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build up</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dilemma</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resolution</a:t>
              </a:r>
            </a:p>
          </p:txBody>
        </p:sp>
        <p:sp>
          <p:nvSpPr>
            <p:cNvPr id="36" name="Rectangle 35">
              <a:extLst>
                <a:ext uri="{FF2B5EF4-FFF2-40B4-BE49-F238E27FC236}">
                  <a16:creationId xmlns:a16="http://schemas.microsoft.com/office/drawing/2014/main" id="{1DD74051-65CE-5E40-91BB-50777AE3F83D}"/>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What words and phrases has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author used</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to make their</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writing flow from</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one idea to</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next?</a:t>
              </a:r>
            </a:p>
          </p:txBody>
        </p:sp>
        <p:sp>
          <p:nvSpPr>
            <p:cNvPr id="37" name="Rectangle 36">
              <a:extLst>
                <a:ext uri="{FF2B5EF4-FFF2-40B4-BE49-F238E27FC236}">
                  <a16:creationId xmlns:a16="http://schemas.microsoft.com/office/drawing/2014/main" id="{5A2BE5CA-A31B-C846-A955-15EACC2B8192}"/>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examples of dialogue in the story. How does the dialogue support your understanding of events or character? </a:t>
              </a:r>
            </a:p>
          </p:txBody>
        </p:sp>
        <p:sp>
          <p:nvSpPr>
            <p:cNvPr id="40" name="Rectangle 39">
              <a:extLst>
                <a:ext uri="{FF2B5EF4-FFF2-40B4-BE49-F238E27FC236}">
                  <a16:creationId xmlns:a16="http://schemas.microsoft.com/office/drawing/2014/main" id="{DED171DE-37C3-2241-BE59-0C60055BA027}"/>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Find examples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where the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author has used</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 ‘show not tell’ technique.</a:t>
              </a:r>
            </a:p>
          </p:txBody>
        </p:sp>
      </p:grpSp>
    </p:spTree>
    <p:extLst>
      <p:ext uri="{BB962C8B-B14F-4D97-AF65-F5344CB8AC3E}">
        <p14:creationId xmlns:p14="http://schemas.microsoft.com/office/powerpoint/2010/main" val="392204108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279A2372-0F43-F941-84DD-40DFE86AB896}"/>
              </a:ext>
            </a:extLst>
          </p:cNvPr>
          <p:cNvSpPr/>
          <p:nvPr/>
        </p:nvSpPr>
        <p:spPr>
          <a:xfrm>
            <a:off x="708717" y="789914"/>
            <a:ext cx="2406190" cy="10370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0070C0"/>
                </a:solidFill>
                <a:latin typeface="Comic Sans MS" panose="030F0702030302020204" pitchFamily="66" charset="0"/>
                <a:cs typeface="Arial" panose="020B0604020202020204" pitchFamily="34" charset="0"/>
              </a:rPr>
              <a:t>Identify where the author has created a setting. How effective is the description and why?</a:t>
            </a:r>
          </a:p>
        </p:txBody>
      </p:sp>
      <p:sp>
        <p:nvSpPr>
          <p:cNvPr id="32" name="Subtitle 2">
            <a:extLst>
              <a:ext uri="{FF2B5EF4-FFF2-40B4-BE49-F238E27FC236}">
                <a16:creationId xmlns:a16="http://schemas.microsoft.com/office/drawing/2014/main" id="{BF3D4154-C923-6245-BEB0-885A19BBFD05}"/>
              </a:ext>
            </a:extLst>
          </p:cNvPr>
          <p:cNvSpPr txBox="1">
            <a:spLocks/>
          </p:cNvSpPr>
          <p:nvPr/>
        </p:nvSpPr>
        <p:spPr>
          <a:xfrm>
            <a:off x="401445" y="477624"/>
            <a:ext cx="11389109" cy="1037008"/>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How has the author described</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the setting?</a:t>
            </a:r>
          </a:p>
        </p:txBody>
      </p:sp>
      <p:sp>
        <p:nvSpPr>
          <p:cNvPr id="33" name="Text Box 4">
            <a:extLst>
              <a:ext uri="{FF2B5EF4-FFF2-40B4-BE49-F238E27FC236}">
                <a16:creationId xmlns:a16="http://schemas.microsoft.com/office/drawing/2014/main" id="{DE699C29-C3FF-2840-B545-5D59F07FCD42}"/>
              </a:ext>
            </a:extLst>
          </p:cNvPr>
          <p:cNvSpPr txBox="1">
            <a:spLocks noChangeArrowheads="1"/>
          </p:cNvSpPr>
          <p:nvPr/>
        </p:nvSpPr>
        <p:spPr bwMode="auto">
          <a:xfrm>
            <a:off x="401446" y="1963433"/>
            <a:ext cx="1138910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dirty="0">
                <a:solidFill>
                  <a:srgbClr val="3E3F41"/>
                </a:solidFill>
                <a:latin typeface="Comic Sans MS" panose="030F0902030302020204" pitchFamily="66" charset="0"/>
              </a:rPr>
              <a:t>What techniques has the author used to create the setting in the cave?</a:t>
            </a:r>
          </a:p>
        </p:txBody>
      </p:sp>
      <p:sp>
        <p:nvSpPr>
          <p:cNvPr id="34" name="Rectangle 6">
            <a:extLst>
              <a:ext uri="{FF2B5EF4-FFF2-40B4-BE49-F238E27FC236}">
                <a16:creationId xmlns:a16="http://schemas.microsoft.com/office/drawing/2014/main" id="{B452EA99-AE76-774B-A3BF-0AC3553EAABE}"/>
              </a:ext>
            </a:extLst>
          </p:cNvPr>
          <p:cNvSpPr>
            <a:spLocks noChangeArrowheads="1"/>
          </p:cNvSpPr>
          <p:nvPr/>
        </p:nvSpPr>
        <p:spPr bwMode="auto">
          <a:xfrm>
            <a:off x="3740801" y="2602191"/>
            <a:ext cx="7595845" cy="3256084"/>
          </a:xfrm>
          <a:prstGeom prst="rect">
            <a:avLst/>
          </a:prstGeom>
          <a:noFill/>
          <a:ln w="9525">
            <a:noFill/>
            <a:miter lim="800000"/>
            <a:headEnd/>
            <a:tailEnd/>
          </a:ln>
          <a:effectLst/>
        </p:spPr>
        <p:txBody>
          <a:bodyPr wrap="square">
            <a:spAutoFit/>
          </a:bodyPr>
          <a:lstStyle/>
          <a:p>
            <a:pPr>
              <a:lnSpc>
                <a:spcPct val="115000"/>
              </a:lnSpc>
              <a:spcBef>
                <a:spcPct val="20000"/>
              </a:spcBef>
            </a:pPr>
            <a:r>
              <a:rPr lang="en-GB" altLang="en-US" dirty="0">
                <a:solidFill>
                  <a:srgbClr val="3E3F41"/>
                </a:solidFill>
                <a:latin typeface="Comic Sans MS" panose="030F0902030302020204" pitchFamily="66" charset="0"/>
              </a:rPr>
              <a:t>The cave opened out into a glittering gallery of gold and silver. Tucked into every nook were rolls and rolls of sumptuous fabrics threaded with gold, packed across the floor were brightly coloured Persian rugs, and on every stone step were fat bags of shining gold coins. Along the pink sandstone walls, twisted torchlights flickered orange and red, illuminating precious emeralds and rubies, and stuffed treasure chests balanced on rugs, overflowing with sparkling diamonds. Decorated Kashan wine jugs sat in neat lines on the floor, with slender oil torches leaning against them. Ali Baba could not believe his eyes.</a:t>
            </a:r>
          </a:p>
        </p:txBody>
      </p:sp>
      <p:pic>
        <p:nvPicPr>
          <p:cNvPr id="39" name="Picture 9">
            <a:extLst>
              <a:ext uri="{FF2B5EF4-FFF2-40B4-BE49-F238E27FC236}">
                <a16:creationId xmlns:a16="http://schemas.microsoft.com/office/drawing/2014/main" id="{D7645609-4C35-834B-8C2D-32BC368A6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27338" y="2605788"/>
            <a:ext cx="2346340" cy="3256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4099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0174C9A8-FE5A-F840-A1B3-1F54E5AE81D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Objectives</a:t>
            </a:r>
          </a:p>
        </p:txBody>
      </p:sp>
      <p:sp>
        <p:nvSpPr>
          <p:cNvPr id="9" name="Rectangle 2">
            <a:extLst>
              <a:ext uri="{FF2B5EF4-FFF2-40B4-BE49-F238E27FC236}">
                <a16:creationId xmlns:a16="http://schemas.microsoft.com/office/drawing/2014/main" id="{54FC7671-03EB-F445-87E4-DCCAA315DEC2}"/>
              </a:ext>
            </a:extLst>
          </p:cNvPr>
          <p:cNvSpPr>
            <a:spLocks noChangeArrowheads="1"/>
          </p:cNvSpPr>
          <p:nvPr/>
        </p:nvSpPr>
        <p:spPr bwMode="auto">
          <a:xfrm>
            <a:off x="961678" y="1201849"/>
            <a:ext cx="9371785" cy="86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dirty="0">
                <a:solidFill>
                  <a:srgbClr val="3E3F41"/>
                </a:solidFill>
                <a:latin typeface="Comic Sans MS" panose="030F0902030302020204" pitchFamily="66" charset="0"/>
              </a:rPr>
              <a:t>Use prepositions to express time and cause (e.g. </a:t>
            </a:r>
            <a:r>
              <a:rPr lang="en-GB" altLang="en-US" i="1" dirty="0">
                <a:solidFill>
                  <a:srgbClr val="3E3F41"/>
                </a:solidFill>
                <a:latin typeface="Comic Sans MS" panose="030F0902030302020204" pitchFamily="66" charset="0"/>
              </a:rPr>
              <a:t>before, after, during, in, because of</a:t>
            </a:r>
            <a:r>
              <a:rPr lang="en-GB" altLang="en-US" dirty="0">
                <a:solidFill>
                  <a:srgbClr val="3E3F41"/>
                </a:solidFill>
                <a:latin typeface="Comic Sans MS" panose="030F0902030302020204" pitchFamily="66" charset="0"/>
              </a:rPr>
              <a:t>)</a:t>
            </a:r>
          </a:p>
        </p:txBody>
      </p:sp>
      <p:sp>
        <p:nvSpPr>
          <p:cNvPr id="10" name="Rectangle 2">
            <a:extLst>
              <a:ext uri="{FF2B5EF4-FFF2-40B4-BE49-F238E27FC236}">
                <a16:creationId xmlns:a16="http://schemas.microsoft.com/office/drawing/2014/main" id="{7586A27C-2417-3144-B001-31BC62BB5733}"/>
              </a:ext>
            </a:extLst>
          </p:cNvPr>
          <p:cNvSpPr>
            <a:spLocks noChangeArrowheads="1"/>
          </p:cNvSpPr>
          <p:nvPr/>
        </p:nvSpPr>
        <p:spPr bwMode="auto">
          <a:xfrm>
            <a:off x="7644777" y="2511970"/>
            <a:ext cx="3218031" cy="13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2000"/>
              </a:spcBef>
            </a:pPr>
            <a:r>
              <a:rPr lang="en-GB" altLang="en-US" b="1" dirty="0">
                <a:solidFill>
                  <a:srgbClr val="0070C0"/>
                </a:solidFill>
                <a:latin typeface="Comic Sans MS" panose="030F0902030302020204" pitchFamily="66" charset="0"/>
              </a:rPr>
              <a:t>Because </a:t>
            </a:r>
            <a:r>
              <a:rPr lang="en-GB" altLang="en-US" dirty="0">
                <a:solidFill>
                  <a:srgbClr val="3E3F41"/>
                </a:solidFill>
                <a:latin typeface="Comic Sans MS" panose="030F0902030302020204" pitchFamily="66" charset="0"/>
              </a:rPr>
              <a:t>he was an honest man and knew that these treasures were not his to take, Ali Baba hesitated.</a:t>
            </a:r>
          </a:p>
        </p:txBody>
      </p:sp>
      <p:pic>
        <p:nvPicPr>
          <p:cNvPr id="11" name="Picture 17">
            <a:extLst>
              <a:ext uri="{FF2B5EF4-FFF2-40B4-BE49-F238E27FC236}">
                <a16:creationId xmlns:a16="http://schemas.microsoft.com/office/drawing/2014/main" id="{8E76A52D-51E1-D041-A19F-F977F17EFE0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50731" y="2340496"/>
            <a:ext cx="1226870" cy="15740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637BD4F9-7B92-BF46-9C7B-EF0274B60AF6}"/>
              </a:ext>
            </a:extLst>
          </p:cNvPr>
          <p:cNvGrpSpPr/>
          <p:nvPr/>
        </p:nvGrpSpPr>
        <p:grpSpPr>
          <a:xfrm>
            <a:off x="1050731" y="4264799"/>
            <a:ext cx="1226870" cy="1574037"/>
            <a:chOff x="4658604" y="1237957"/>
            <a:chExt cx="2921467" cy="3748153"/>
          </a:xfrm>
        </p:grpSpPr>
        <p:pic>
          <p:nvPicPr>
            <p:cNvPr id="12" name="Picture 25">
              <a:extLst>
                <a:ext uri="{FF2B5EF4-FFF2-40B4-BE49-F238E27FC236}">
                  <a16:creationId xmlns:a16="http://schemas.microsoft.com/office/drawing/2014/main" id="{CAAB72E4-DCEB-6549-98B4-7A2646AA1AB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658604" y="1237957"/>
              <a:ext cx="2921467" cy="37481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6" descr="Rock, Large, Landscape, Peak, Climb, Nature, 3D, Render">
              <a:extLst>
                <a:ext uri="{FF2B5EF4-FFF2-40B4-BE49-F238E27FC236}">
                  <a16:creationId xmlns:a16="http://schemas.microsoft.com/office/drawing/2014/main" id="{06E61B97-6D20-5445-9D5C-3C35A5EF9F2B}"/>
                </a:ext>
              </a:extLst>
            </p:cNvPr>
            <p:cNvPicPr>
              <a:picLocks noChangeAspect="1" noChangeArrowheads="1"/>
            </p:cNvPicPr>
            <p:nvPr/>
          </p:nvPicPr>
          <p:blipFill>
            <a:blip r:embed="rId5" cstate="screen">
              <a:lum bright="48000"/>
              <a:extLst>
                <a:ext uri="{28A0092B-C50C-407E-A947-70E740481C1C}">
                  <a14:useLocalDpi xmlns:a14="http://schemas.microsoft.com/office/drawing/2010/main"/>
                </a:ext>
              </a:extLst>
            </a:blip>
            <a:srcRect/>
            <a:stretch>
              <a:fillRect/>
            </a:stretch>
          </p:blipFill>
          <p:spPr bwMode="auto">
            <a:xfrm>
              <a:off x="6344066" y="2049859"/>
              <a:ext cx="847167" cy="848645"/>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9">
            <a:extLst>
              <a:ext uri="{FF2B5EF4-FFF2-40B4-BE49-F238E27FC236}">
                <a16:creationId xmlns:a16="http://schemas.microsoft.com/office/drawing/2014/main" id="{40AC40DC-7FB4-8147-BE80-414ECD54A864}"/>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177333" y="2340496"/>
            <a:ext cx="1227779" cy="157403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2">
            <a:extLst>
              <a:ext uri="{FF2B5EF4-FFF2-40B4-BE49-F238E27FC236}">
                <a16:creationId xmlns:a16="http://schemas.microsoft.com/office/drawing/2014/main" id="{DCBA697E-E23E-BF46-A7CC-01699F3CB20C}"/>
              </a:ext>
            </a:extLst>
          </p:cNvPr>
          <p:cNvSpPr>
            <a:spLocks noChangeArrowheads="1"/>
          </p:cNvSpPr>
          <p:nvPr/>
        </p:nvSpPr>
        <p:spPr bwMode="auto">
          <a:xfrm>
            <a:off x="2517266" y="2518794"/>
            <a:ext cx="3218031" cy="1524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2000"/>
              </a:spcBef>
            </a:pPr>
            <a:r>
              <a:rPr lang="en-GB" altLang="en-US" b="1" dirty="0">
                <a:solidFill>
                  <a:srgbClr val="0070C0"/>
                </a:solidFill>
                <a:latin typeface="Comic Sans MS" panose="030F0902030302020204" pitchFamily="66" charset="0"/>
              </a:rPr>
              <a:t>During</a:t>
            </a:r>
            <a:r>
              <a:rPr lang="en-GB" altLang="en-US" dirty="0">
                <a:solidFill>
                  <a:srgbClr val="3E3F41"/>
                </a:solidFill>
                <a:latin typeface="Comic Sans MS" panose="030F0902030302020204" pitchFamily="66" charset="0"/>
              </a:rPr>
              <a:t> these one thousand and one nights, the Sultan had also fallen in hopelessly love with Scheherazade.</a:t>
            </a:r>
          </a:p>
        </p:txBody>
      </p:sp>
      <p:sp>
        <p:nvSpPr>
          <p:cNvPr id="17" name="Rectangle 2">
            <a:extLst>
              <a:ext uri="{FF2B5EF4-FFF2-40B4-BE49-F238E27FC236}">
                <a16:creationId xmlns:a16="http://schemas.microsoft.com/office/drawing/2014/main" id="{8F6A8944-BEA3-9443-96E6-63205A77D634}"/>
              </a:ext>
            </a:extLst>
          </p:cNvPr>
          <p:cNvSpPr>
            <a:spLocks noChangeArrowheads="1"/>
          </p:cNvSpPr>
          <p:nvPr/>
        </p:nvSpPr>
        <p:spPr bwMode="auto">
          <a:xfrm>
            <a:off x="2495886" y="4652312"/>
            <a:ext cx="2697380" cy="86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2000"/>
              </a:spcBef>
            </a:pPr>
            <a:r>
              <a:rPr lang="en-GB" altLang="en-US" b="1" dirty="0">
                <a:solidFill>
                  <a:srgbClr val="0070C0"/>
                </a:solidFill>
                <a:latin typeface="Comic Sans MS" panose="030F0902030302020204" pitchFamily="66" charset="0"/>
              </a:rPr>
              <a:t>After</a:t>
            </a:r>
            <a:r>
              <a:rPr lang="en-GB" altLang="en-US" dirty="0">
                <a:solidFill>
                  <a:srgbClr val="3E3F41"/>
                </a:solidFill>
                <a:latin typeface="Comic Sans MS" panose="030F0902030302020204" pitchFamily="66" charset="0"/>
              </a:rPr>
              <a:t> a little while, the rock slid open again.</a:t>
            </a:r>
          </a:p>
        </p:txBody>
      </p:sp>
      <p:sp>
        <p:nvSpPr>
          <p:cNvPr id="4" name="Rectangle 3">
            <a:extLst>
              <a:ext uri="{FF2B5EF4-FFF2-40B4-BE49-F238E27FC236}">
                <a16:creationId xmlns:a16="http://schemas.microsoft.com/office/drawing/2014/main" id="{48784FE7-051D-E743-824C-B412C2A5B89D}"/>
              </a:ext>
            </a:extLst>
          </p:cNvPr>
          <p:cNvSpPr/>
          <p:nvPr/>
        </p:nvSpPr>
        <p:spPr>
          <a:xfrm>
            <a:off x="961678" y="2265527"/>
            <a:ext cx="4893212" cy="171961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D29611D-AB7B-8E44-8D37-59F07CDAC1DC}"/>
              </a:ext>
            </a:extLst>
          </p:cNvPr>
          <p:cNvSpPr/>
          <p:nvPr/>
        </p:nvSpPr>
        <p:spPr>
          <a:xfrm>
            <a:off x="961678" y="4196686"/>
            <a:ext cx="4893212" cy="171961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0FAE5AE-A107-6543-B331-5182B1F9DA23}"/>
              </a:ext>
            </a:extLst>
          </p:cNvPr>
          <p:cNvSpPr/>
          <p:nvPr/>
        </p:nvSpPr>
        <p:spPr>
          <a:xfrm>
            <a:off x="6094555" y="2265527"/>
            <a:ext cx="4893212" cy="171961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597A8DF-6AFD-60A5-2D11-CDF86BDB64BC}"/>
              </a:ext>
            </a:extLst>
          </p:cNvPr>
          <p:cNvSpPr>
            <a:spLocks noChangeArrowheads="1"/>
          </p:cNvSpPr>
          <p:nvPr/>
        </p:nvSpPr>
        <p:spPr bwMode="auto">
          <a:xfrm>
            <a:off x="7644777" y="4455158"/>
            <a:ext cx="3218031" cy="134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2000"/>
              </a:spcBef>
            </a:pPr>
            <a:r>
              <a:rPr lang="en-GB" altLang="en-US" b="1" dirty="0">
                <a:solidFill>
                  <a:srgbClr val="0070C0"/>
                </a:solidFill>
                <a:latin typeface="Comic Sans MS" panose="030F0902030302020204" pitchFamily="66" charset="0"/>
              </a:rPr>
              <a:t>Before the robbers knew what was happening, </a:t>
            </a:r>
            <a:r>
              <a:rPr lang="en-GB" altLang="en-US" dirty="0">
                <a:solidFill>
                  <a:srgbClr val="3E3F41"/>
                </a:solidFill>
                <a:latin typeface="Comic Sans MS" panose="030F0902030302020204" pitchFamily="66" charset="0"/>
              </a:rPr>
              <a:t>Ayana had poured the boiling oil into every jug.</a:t>
            </a:r>
          </a:p>
        </p:txBody>
      </p:sp>
      <p:sp>
        <p:nvSpPr>
          <p:cNvPr id="5" name="Rectangle 4">
            <a:extLst>
              <a:ext uri="{FF2B5EF4-FFF2-40B4-BE49-F238E27FC236}">
                <a16:creationId xmlns:a16="http://schemas.microsoft.com/office/drawing/2014/main" id="{E5AFCE91-6B70-E48E-610E-83234F0888A5}"/>
              </a:ext>
            </a:extLst>
          </p:cNvPr>
          <p:cNvSpPr/>
          <p:nvPr/>
        </p:nvSpPr>
        <p:spPr>
          <a:xfrm>
            <a:off x="6094555" y="4208715"/>
            <a:ext cx="4893212" cy="171961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9">
            <a:extLst>
              <a:ext uri="{FF2B5EF4-FFF2-40B4-BE49-F238E27FC236}">
                <a16:creationId xmlns:a16="http://schemas.microsoft.com/office/drawing/2014/main" id="{DE2E7722-3917-EAB5-A4B3-D69022FEC765}"/>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6177333" y="4264799"/>
            <a:ext cx="1120692" cy="1555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943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2023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
        <p:nvSpPr>
          <p:cNvPr id="5" name="Title 1">
            <a:extLst>
              <a:ext uri="{FF2B5EF4-FFF2-40B4-BE49-F238E27FC236}">
                <a16:creationId xmlns:a16="http://schemas.microsoft.com/office/drawing/2014/main" id="{7938445D-8168-C044-8EBB-0B3D7C4FA264}"/>
              </a:ext>
            </a:extLst>
          </p:cNvPr>
          <p:cNvSpPr txBox="1">
            <a:spLocks/>
          </p:cNvSpPr>
          <p:nvPr/>
        </p:nvSpPr>
        <p:spPr>
          <a:xfrm>
            <a:off x="-2" y="483714"/>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Tales of the 1001 Arabian Nights</a:t>
            </a: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grpSp>
        <p:nvGrpSpPr>
          <p:cNvPr id="16" name="Group 15">
            <a:extLst>
              <a:ext uri="{FF2B5EF4-FFF2-40B4-BE49-F238E27FC236}">
                <a16:creationId xmlns:a16="http://schemas.microsoft.com/office/drawing/2014/main" id="{E0389820-4CBD-A04C-9E62-06155584061D}"/>
              </a:ext>
            </a:extLst>
          </p:cNvPr>
          <p:cNvGrpSpPr/>
          <p:nvPr/>
        </p:nvGrpSpPr>
        <p:grpSpPr>
          <a:xfrm>
            <a:off x="2942456" y="2108137"/>
            <a:ext cx="6320211" cy="3725563"/>
            <a:chOff x="3158836" y="1914400"/>
            <a:chExt cx="6320211" cy="3725563"/>
          </a:xfrm>
        </p:grpSpPr>
        <p:sp>
          <p:nvSpPr>
            <p:cNvPr id="2" name="Rectangle 1">
              <a:extLst>
                <a:ext uri="{FF2B5EF4-FFF2-40B4-BE49-F238E27FC236}">
                  <a16:creationId xmlns:a16="http://schemas.microsoft.com/office/drawing/2014/main" id="{EF4FCAA9-152B-2E4D-95E2-84E8DB33E4F3}"/>
                </a:ext>
              </a:extLst>
            </p:cNvPr>
            <p:cNvSpPr/>
            <p:nvPr/>
          </p:nvSpPr>
          <p:spPr>
            <a:xfrm>
              <a:off x="3158836" y="1914400"/>
              <a:ext cx="6320211" cy="37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33">
              <a:extLst>
                <a:ext uri="{FF2B5EF4-FFF2-40B4-BE49-F238E27FC236}">
                  <a16:creationId xmlns:a16="http://schemas.microsoft.com/office/drawing/2014/main" id="{D5CAC454-5F41-7544-8DAE-3063C1F468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17998" y="2019151"/>
              <a:ext cx="2434482" cy="3491110"/>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descr="Map&#10;&#10;Description automatically generated">
              <a:extLst>
                <a:ext uri="{FF2B5EF4-FFF2-40B4-BE49-F238E27FC236}">
                  <a16:creationId xmlns:a16="http://schemas.microsoft.com/office/drawing/2014/main" id="{8E5FE621-FA79-6346-949C-84DF184C7BDD}"/>
                </a:ext>
              </a:extLst>
            </p:cNvPr>
            <p:cNvPicPr>
              <a:picLocks noChangeAspect="1"/>
            </p:cNvPicPr>
            <p:nvPr/>
          </p:nvPicPr>
          <p:blipFill>
            <a:blip r:embed="rId4"/>
            <a:stretch>
              <a:fillRect/>
            </a:stretch>
          </p:blipFill>
          <p:spPr>
            <a:xfrm>
              <a:off x="5849950" y="2020765"/>
              <a:ext cx="3489495" cy="3489495"/>
            </a:xfrm>
            <a:prstGeom prst="rect">
              <a:avLst/>
            </a:prstGeom>
          </p:spPr>
        </p:pic>
      </p:grpSp>
    </p:spTree>
    <p:extLst>
      <p:ext uri="{BB962C8B-B14F-4D97-AF65-F5344CB8AC3E}">
        <p14:creationId xmlns:p14="http://schemas.microsoft.com/office/powerpoint/2010/main" val="12344759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8AFBCD42-E663-7749-AE48-F961A6E6FC05}"/>
              </a:ext>
            </a:extLst>
          </p:cNvPr>
          <p:cNvSpPr txBox="1">
            <a:spLocks/>
          </p:cNvSpPr>
          <p:nvPr/>
        </p:nvSpPr>
        <p:spPr>
          <a:xfrm>
            <a:off x="2736376" y="560723"/>
            <a:ext cx="8598089" cy="606161"/>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Examples of prepositions</a:t>
            </a:r>
          </a:p>
        </p:txBody>
      </p:sp>
      <p:sp>
        <p:nvSpPr>
          <p:cNvPr id="5" name="Rectangle 4">
            <a:extLst>
              <a:ext uri="{FF2B5EF4-FFF2-40B4-BE49-F238E27FC236}">
                <a16:creationId xmlns:a16="http://schemas.microsoft.com/office/drawing/2014/main" id="{4B9D5CC9-6205-994E-80D1-76F0D13944F0}"/>
              </a:ext>
            </a:extLst>
          </p:cNvPr>
          <p:cNvSpPr/>
          <p:nvPr/>
        </p:nvSpPr>
        <p:spPr>
          <a:xfrm>
            <a:off x="666981" y="654977"/>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graphicFrame>
        <p:nvGraphicFramePr>
          <p:cNvPr id="7" name="Group 116">
            <a:extLst>
              <a:ext uri="{FF2B5EF4-FFF2-40B4-BE49-F238E27FC236}">
                <a16:creationId xmlns:a16="http://schemas.microsoft.com/office/drawing/2014/main" id="{4B1F236A-0D63-EB4D-AE26-6BA9487154FC}"/>
              </a:ext>
            </a:extLst>
          </p:cNvPr>
          <p:cNvGraphicFramePr>
            <a:graphicFrameLocks noGrp="1"/>
          </p:cNvGraphicFramePr>
          <p:nvPr>
            <p:extLst>
              <p:ext uri="{D42A27DB-BD31-4B8C-83A1-F6EECF244321}">
                <p14:modId xmlns:p14="http://schemas.microsoft.com/office/powerpoint/2010/main" val="2829538497"/>
              </p:ext>
            </p:extLst>
          </p:nvPr>
        </p:nvGraphicFramePr>
        <p:xfrm>
          <a:off x="2736376" y="1310186"/>
          <a:ext cx="8598089" cy="4417718"/>
        </p:xfrm>
        <a:graphic>
          <a:graphicData uri="http://schemas.openxmlformats.org/drawingml/2006/table">
            <a:tbl>
              <a:tblPr/>
              <a:tblGrid>
                <a:gridCol w="1487606">
                  <a:extLst>
                    <a:ext uri="{9D8B030D-6E8A-4147-A177-3AD203B41FA5}">
                      <a16:colId xmlns:a16="http://schemas.microsoft.com/office/drawing/2014/main" val="3905898158"/>
                    </a:ext>
                  </a:extLst>
                </a:gridCol>
                <a:gridCol w="1950914">
                  <a:extLst>
                    <a:ext uri="{9D8B030D-6E8A-4147-A177-3AD203B41FA5}">
                      <a16:colId xmlns:a16="http://schemas.microsoft.com/office/drawing/2014/main" val="90972238"/>
                    </a:ext>
                  </a:extLst>
                </a:gridCol>
                <a:gridCol w="1604328">
                  <a:extLst>
                    <a:ext uri="{9D8B030D-6E8A-4147-A177-3AD203B41FA5}">
                      <a16:colId xmlns:a16="http://schemas.microsoft.com/office/drawing/2014/main" val="2616579566"/>
                    </a:ext>
                  </a:extLst>
                </a:gridCol>
                <a:gridCol w="1603612">
                  <a:extLst>
                    <a:ext uri="{9D8B030D-6E8A-4147-A177-3AD203B41FA5}">
                      <a16:colId xmlns:a16="http://schemas.microsoft.com/office/drawing/2014/main" val="1357422890"/>
                    </a:ext>
                  </a:extLst>
                </a:gridCol>
                <a:gridCol w="1951629">
                  <a:extLst>
                    <a:ext uri="{9D8B030D-6E8A-4147-A177-3AD203B41FA5}">
                      <a16:colId xmlns:a16="http://schemas.microsoft.com/office/drawing/2014/main" val="2878884904"/>
                    </a:ext>
                  </a:extLst>
                </a:gridCol>
              </a:tblGrid>
              <a:tr h="90631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Time</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chemeClr val="bg1"/>
                          </a:solidFill>
                          <a:effectLst/>
                          <a:latin typeface="Comic Sans MS" panose="030F0902030302020204" pitchFamily="66" charset="0"/>
                          <a:cs typeface="Arial" panose="020B0604020202020204" pitchFamily="34" charset="0"/>
                        </a:rPr>
                        <a:t>Position</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chemeClr val="bg1"/>
                          </a:solidFill>
                          <a:effectLst/>
                          <a:latin typeface="Comic Sans MS" panose="030F0902030302020204" pitchFamily="66" charset="0"/>
                          <a:cs typeface="Arial" panose="020B0604020202020204" pitchFamily="34" charset="0"/>
                        </a:rPr>
                        <a:t>Direction</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chemeClr val="bg1"/>
                          </a:solidFill>
                          <a:effectLst/>
                          <a:latin typeface="Comic Sans MS" panose="030F0902030302020204" pitchFamily="66" charset="0"/>
                          <a:cs typeface="Arial" panose="020B0604020202020204" pitchFamily="34" charset="0"/>
                        </a:rPr>
                        <a:t>Cause or reason</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Means or accompaniment</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416105355"/>
                  </a:ext>
                </a:extLst>
              </a:tr>
              <a:tr h="351139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before</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after</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during</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next</a:t>
                      </a:r>
                    </a:p>
                    <a:p>
                      <a:pPr marL="0" marR="0" lvl="0" indent="0" algn="ctr" defTabSz="914400" rtl="0" eaLnBrk="1" fontAlgn="base" latinLnBrk="0" hangingPunct="1">
                        <a:lnSpc>
                          <a:spcPct val="100000"/>
                        </a:lnSpc>
                        <a:spcBef>
                          <a:spcPts val="400"/>
                        </a:spcBef>
                        <a:spcAft>
                          <a:spcPct val="0"/>
                        </a:spcAft>
                        <a:buClrTx/>
                        <a:buSzTx/>
                        <a:buFontTx/>
                        <a:buNone/>
                        <a:tabLst/>
                      </a:pPr>
                      <a:endPar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(Can also include in, on, at)</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in/out</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at</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on/off</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above</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under</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between</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behind</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inside</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outside</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near</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towards</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across</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to</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over</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up</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along</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down</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into</a:t>
                      </a:r>
                    </a:p>
                    <a:p>
                      <a:pPr marL="0" marR="0" lvl="0" indent="0" algn="l" defTabSz="914400" rtl="0" eaLnBrk="1" fontAlgn="base" latinLnBrk="0" hangingPunct="1">
                        <a:lnSpc>
                          <a:spcPct val="100000"/>
                        </a:lnSpc>
                        <a:spcBef>
                          <a:spcPts val="400"/>
                        </a:spcBef>
                        <a:spcAft>
                          <a:spcPct val="0"/>
                        </a:spcAft>
                        <a:buClrTx/>
                        <a:buSzTx/>
                        <a:buFontTx/>
                        <a:buNone/>
                        <a:tabLst/>
                      </a:pPr>
                      <a:endPar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because</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for</a:t>
                      </a:r>
                    </a:p>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since</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ts val="400"/>
                        </a:spcBef>
                        <a:spcAft>
                          <a:spcPct val="0"/>
                        </a:spcAft>
                        <a:buClrTx/>
                        <a:buSzTx/>
                        <a:buFontTx/>
                        <a:buNone/>
                        <a:tabLst/>
                      </a:pPr>
                      <a:r>
                        <a:rPr kumimoji="0" lang="en-GB" altLang="en-US" sz="19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with</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71036930"/>
                  </a:ext>
                </a:extLst>
              </a:tr>
            </a:tbl>
          </a:graphicData>
        </a:graphic>
      </p:graphicFrame>
    </p:spTree>
    <p:extLst>
      <p:ext uri="{BB962C8B-B14F-4D97-AF65-F5344CB8AC3E}">
        <p14:creationId xmlns:p14="http://schemas.microsoft.com/office/powerpoint/2010/main" val="11269115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8AFBCD42-E663-7749-AE48-F961A6E6FC05}"/>
              </a:ext>
            </a:extLst>
          </p:cNvPr>
          <p:cNvSpPr txBox="1">
            <a:spLocks/>
          </p:cNvSpPr>
          <p:nvPr/>
        </p:nvSpPr>
        <p:spPr>
          <a:xfrm>
            <a:off x="0" y="560723"/>
            <a:ext cx="12192000" cy="606161"/>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Prepositions</a:t>
            </a:r>
          </a:p>
        </p:txBody>
      </p:sp>
      <p:sp>
        <p:nvSpPr>
          <p:cNvPr id="6" name="Text Box 4">
            <a:extLst>
              <a:ext uri="{FF2B5EF4-FFF2-40B4-BE49-F238E27FC236}">
                <a16:creationId xmlns:a16="http://schemas.microsoft.com/office/drawing/2014/main" id="{19B1A7EF-8FF2-FE4B-8E14-69837657A0DF}"/>
              </a:ext>
            </a:extLst>
          </p:cNvPr>
          <p:cNvSpPr txBox="1">
            <a:spLocks noChangeArrowheads="1"/>
          </p:cNvSpPr>
          <p:nvPr/>
        </p:nvSpPr>
        <p:spPr bwMode="auto">
          <a:xfrm>
            <a:off x="0" y="1087753"/>
            <a:ext cx="12192000" cy="705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spcBef>
                <a:spcPts val="1000"/>
              </a:spcBef>
            </a:pPr>
            <a:r>
              <a:rPr lang="en-GB" altLang="en-US" sz="2000" dirty="0">
                <a:solidFill>
                  <a:srgbClr val="3E3F41"/>
                </a:solidFill>
                <a:latin typeface="Comic Sans MS" panose="030F0902030302020204" pitchFamily="66" charset="0"/>
              </a:rPr>
              <a:t>A </a:t>
            </a:r>
            <a:r>
              <a:rPr lang="en-GB" altLang="en-US" sz="2000" b="1" dirty="0">
                <a:solidFill>
                  <a:srgbClr val="0070C0"/>
                </a:solidFill>
                <a:latin typeface="Comic Sans MS" panose="030F0902030302020204" pitchFamily="66" charset="0"/>
              </a:rPr>
              <a:t>preposition</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is a word that tells the reader position, direction, like</a:t>
            </a:r>
            <a:br>
              <a:rPr lang="en-GB" altLang="en-US" sz="2000" dirty="0">
                <a:solidFill>
                  <a:srgbClr val="3E3F41"/>
                </a:solidFill>
                <a:latin typeface="Comic Sans MS" panose="030F0902030302020204" pitchFamily="66" charset="0"/>
              </a:rPr>
            </a:br>
            <a:r>
              <a:rPr lang="en-GB" altLang="en-US" sz="2000" b="1" dirty="0">
                <a:solidFill>
                  <a:srgbClr val="0070C0"/>
                </a:solidFill>
                <a:latin typeface="Comic Sans MS" panose="030F0902030302020204" pitchFamily="66" charset="0"/>
              </a:rPr>
              <a:t>above</a:t>
            </a:r>
            <a:r>
              <a:rPr lang="en-GB" altLang="en-US" sz="2000" dirty="0">
                <a:solidFill>
                  <a:srgbClr val="3E3F41"/>
                </a:solidFill>
                <a:latin typeface="Comic Sans MS" panose="030F0902030302020204" pitchFamily="66" charset="0"/>
              </a:rPr>
              <a:t>, </a:t>
            </a:r>
            <a:r>
              <a:rPr lang="en-GB" altLang="en-US" sz="2000" b="1" dirty="0">
                <a:solidFill>
                  <a:srgbClr val="0070C0"/>
                </a:solidFill>
                <a:latin typeface="Comic Sans MS" panose="030F0902030302020204" pitchFamily="66" charset="0"/>
              </a:rPr>
              <a:t>below</a:t>
            </a:r>
            <a:r>
              <a:rPr lang="en-GB" altLang="en-US" sz="2000" dirty="0">
                <a:solidFill>
                  <a:srgbClr val="3E3F41"/>
                </a:solidFill>
                <a:latin typeface="Comic Sans MS" panose="030F0902030302020204" pitchFamily="66" charset="0"/>
              </a:rPr>
              <a:t>, </a:t>
            </a:r>
            <a:r>
              <a:rPr lang="en-GB" altLang="en-US" sz="2000" b="1" dirty="0">
                <a:solidFill>
                  <a:srgbClr val="0070C0"/>
                </a:solidFill>
                <a:latin typeface="Comic Sans MS" panose="030F0902030302020204" pitchFamily="66" charset="0"/>
              </a:rPr>
              <a:t>at</a:t>
            </a:r>
            <a:r>
              <a:rPr lang="en-GB" altLang="en-US" sz="2000" dirty="0">
                <a:solidFill>
                  <a:srgbClr val="3E3F41"/>
                </a:solidFill>
                <a:latin typeface="Comic Sans MS" panose="030F0902030302020204" pitchFamily="66" charset="0"/>
              </a:rPr>
              <a:t>, </a:t>
            </a:r>
            <a:r>
              <a:rPr lang="en-GB" altLang="en-US" sz="2000" b="1" dirty="0">
                <a:solidFill>
                  <a:srgbClr val="0070C0"/>
                </a:solidFill>
                <a:latin typeface="Comic Sans MS" panose="030F0902030302020204" pitchFamily="66" charset="0"/>
              </a:rPr>
              <a:t>over</a:t>
            </a:r>
            <a:r>
              <a:rPr lang="en-GB" altLang="en-US" sz="2000" dirty="0">
                <a:solidFill>
                  <a:srgbClr val="3E3F41"/>
                </a:solidFill>
                <a:latin typeface="Comic Sans MS" panose="030F0902030302020204" pitchFamily="66" charset="0"/>
              </a:rPr>
              <a:t>, </a:t>
            </a:r>
            <a:r>
              <a:rPr lang="en-GB" altLang="en-US" sz="2000" b="1" dirty="0">
                <a:solidFill>
                  <a:srgbClr val="0070C0"/>
                </a:solidFill>
                <a:latin typeface="Comic Sans MS" panose="030F0902030302020204" pitchFamily="66" charset="0"/>
              </a:rPr>
              <a:t>in</a:t>
            </a:r>
            <a:r>
              <a:rPr lang="en-GB" altLang="en-US" sz="2000" dirty="0">
                <a:solidFill>
                  <a:srgbClr val="3E3F41"/>
                </a:solidFill>
                <a:latin typeface="Comic Sans MS" panose="030F0902030302020204" pitchFamily="66" charset="0"/>
              </a:rPr>
              <a:t>, </a:t>
            </a:r>
            <a:r>
              <a:rPr lang="en-GB" altLang="en-US" sz="2000" b="1" dirty="0">
                <a:solidFill>
                  <a:srgbClr val="0070C0"/>
                </a:solidFill>
                <a:latin typeface="Comic Sans MS" panose="030F0902030302020204" pitchFamily="66" charset="0"/>
              </a:rPr>
              <a:t>with</a:t>
            </a:r>
            <a:r>
              <a:rPr lang="en-GB" altLang="en-US" sz="2000" dirty="0">
                <a:solidFill>
                  <a:srgbClr val="3E3F41"/>
                </a:solidFill>
                <a:latin typeface="Comic Sans MS" panose="030F0902030302020204" pitchFamily="66" charset="0"/>
              </a:rPr>
              <a:t>. It is usually followed by a noun phrase. </a:t>
            </a:r>
          </a:p>
        </p:txBody>
      </p:sp>
      <p:sp>
        <p:nvSpPr>
          <p:cNvPr id="8" name="Rectangle 5">
            <a:extLst>
              <a:ext uri="{FF2B5EF4-FFF2-40B4-BE49-F238E27FC236}">
                <a16:creationId xmlns:a16="http://schemas.microsoft.com/office/drawing/2014/main" id="{6C413F13-E24F-BC4B-9097-C65C2430C1D4}"/>
              </a:ext>
            </a:extLst>
          </p:cNvPr>
          <p:cNvSpPr>
            <a:spLocks noChangeArrowheads="1"/>
          </p:cNvSpPr>
          <p:nvPr/>
        </p:nvSpPr>
        <p:spPr bwMode="auto">
          <a:xfrm>
            <a:off x="4949335" y="2092569"/>
            <a:ext cx="6049841" cy="406204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79388">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500"/>
              </a:spcBef>
            </a:pPr>
            <a:r>
              <a:rPr lang="en-GB" altLang="en-US" sz="2000" dirty="0">
                <a:solidFill>
                  <a:srgbClr val="3E3F41"/>
                </a:solidFill>
              </a:rPr>
              <a:t>“Rev. Rat went </a:t>
            </a:r>
            <a:r>
              <a:rPr lang="en-GB" altLang="en-US" sz="2000" b="1" dirty="0">
                <a:solidFill>
                  <a:srgbClr val="0070C0"/>
                </a:solidFill>
              </a:rPr>
              <a:t>to</a:t>
            </a:r>
            <a:r>
              <a:rPr lang="en-GB" altLang="en-US" sz="2000" dirty="0">
                <a:solidFill>
                  <a:srgbClr val="3E3F41"/>
                </a:solidFill>
              </a:rPr>
              <a:t> the aquarium </a:t>
            </a:r>
            <a:r>
              <a:rPr lang="en-GB" altLang="en-US" sz="2000" b="1" dirty="0">
                <a:solidFill>
                  <a:srgbClr val="0070C0"/>
                </a:solidFill>
              </a:rPr>
              <a:t>after</a:t>
            </a:r>
            <a:r>
              <a:rPr lang="en-GB" altLang="en-US" sz="2000" dirty="0">
                <a:solidFill>
                  <a:srgbClr val="3E3F41"/>
                </a:solidFill>
              </a:rPr>
              <a:t> breakfast and murdered Mr Badger </a:t>
            </a:r>
            <a:r>
              <a:rPr lang="en-GB" altLang="en-US" sz="2000" b="1" dirty="0">
                <a:solidFill>
                  <a:srgbClr val="0070C0"/>
                </a:solidFill>
              </a:rPr>
              <a:t>behind </a:t>
            </a:r>
            <a:r>
              <a:rPr lang="en-GB" altLang="en-US" sz="2000" dirty="0">
                <a:solidFill>
                  <a:srgbClr val="3E3F41"/>
                </a:solidFill>
              </a:rPr>
              <a:t>the shark tank </a:t>
            </a:r>
            <a:r>
              <a:rPr lang="en-GB" altLang="en-US" sz="2000" b="1" dirty="0">
                <a:solidFill>
                  <a:srgbClr val="0070C0"/>
                </a:solidFill>
              </a:rPr>
              <a:t>with</a:t>
            </a:r>
            <a:r>
              <a:rPr lang="en-GB" altLang="en-US" sz="2000" dirty="0">
                <a:solidFill>
                  <a:srgbClr val="3E3F41"/>
                </a:solidFill>
              </a:rPr>
              <a:t> a fish hook.”</a:t>
            </a:r>
          </a:p>
          <a:p>
            <a:pPr indent="0">
              <a:spcBef>
                <a:spcPts val="1500"/>
              </a:spcBef>
            </a:pPr>
            <a:r>
              <a:rPr lang="en-GB" altLang="en-US" sz="2000" dirty="0">
                <a:solidFill>
                  <a:srgbClr val="3E3F41"/>
                </a:solidFill>
              </a:rPr>
              <a:t>“No. I think Miss Mamba, working together </a:t>
            </a:r>
            <a:r>
              <a:rPr lang="en-GB" altLang="en-US" sz="2000" b="1" dirty="0">
                <a:solidFill>
                  <a:srgbClr val="0070C0"/>
                </a:solidFill>
              </a:rPr>
              <a:t>with</a:t>
            </a:r>
            <a:r>
              <a:rPr lang="en-GB" altLang="en-US" sz="2000" dirty="0">
                <a:solidFill>
                  <a:srgbClr val="3E3F41"/>
                </a:solidFill>
              </a:rPr>
              <a:t> Miss Cobra, killed him </a:t>
            </a:r>
            <a:r>
              <a:rPr lang="en-GB" altLang="en-US" sz="2000" b="1" dirty="0">
                <a:solidFill>
                  <a:srgbClr val="0070C0"/>
                </a:solidFill>
              </a:rPr>
              <a:t>inside</a:t>
            </a:r>
            <a:r>
              <a:rPr lang="en-GB" altLang="en-US" sz="2000" dirty="0">
                <a:solidFill>
                  <a:srgbClr val="3E3F41"/>
                </a:solidFill>
              </a:rPr>
              <a:t> the terrace café just </a:t>
            </a:r>
            <a:r>
              <a:rPr lang="en-GB" altLang="en-US" sz="2000" b="1" dirty="0">
                <a:solidFill>
                  <a:srgbClr val="0070C0"/>
                </a:solidFill>
              </a:rPr>
              <a:t>before</a:t>
            </a:r>
            <a:r>
              <a:rPr lang="en-GB" altLang="en-US" sz="2000" dirty="0">
                <a:solidFill>
                  <a:srgbClr val="3E3F41"/>
                </a:solidFill>
              </a:rPr>
              <a:t> lunch. They strangled him </a:t>
            </a:r>
            <a:r>
              <a:rPr lang="en-GB" altLang="en-US" sz="2000" b="1" dirty="0">
                <a:solidFill>
                  <a:srgbClr val="0070C0"/>
                </a:solidFill>
              </a:rPr>
              <a:t>with</a:t>
            </a:r>
            <a:r>
              <a:rPr lang="en-GB" altLang="en-US" sz="2000" dirty="0">
                <a:solidFill>
                  <a:srgbClr val="3E3F41"/>
                </a:solidFill>
              </a:rPr>
              <a:t> a feather boa.”</a:t>
            </a:r>
          </a:p>
          <a:p>
            <a:pPr indent="0">
              <a:spcBef>
                <a:spcPts val="1500"/>
              </a:spcBef>
            </a:pPr>
            <a:r>
              <a:rPr lang="en-GB" altLang="en-US" sz="2000" dirty="0">
                <a:solidFill>
                  <a:srgbClr val="3E3F41"/>
                </a:solidFill>
              </a:rPr>
              <a:t>“Never. It was Professor Bear. He was walking </a:t>
            </a:r>
            <a:r>
              <a:rPr lang="en-GB" altLang="en-US" sz="2000" b="1" dirty="0">
                <a:solidFill>
                  <a:srgbClr val="0070C0"/>
                </a:solidFill>
              </a:rPr>
              <a:t>towards</a:t>
            </a:r>
            <a:r>
              <a:rPr lang="en-GB" altLang="en-US" sz="2000" dirty="0">
                <a:solidFill>
                  <a:srgbClr val="3E3F41"/>
                </a:solidFill>
              </a:rPr>
              <a:t> the chimpanzee house </a:t>
            </a:r>
            <a:r>
              <a:rPr lang="en-GB" altLang="en-US" sz="2000" b="1" dirty="0">
                <a:solidFill>
                  <a:srgbClr val="0070C0"/>
                </a:solidFill>
              </a:rPr>
              <a:t>in</a:t>
            </a:r>
            <a:r>
              <a:rPr lang="en-GB" altLang="en-US" sz="2000" dirty="0">
                <a:solidFill>
                  <a:srgbClr val="3E3F41"/>
                </a:solidFill>
              </a:rPr>
              <a:t> time </a:t>
            </a:r>
            <a:r>
              <a:rPr lang="en-GB" altLang="en-US" sz="2000" b="1" dirty="0">
                <a:solidFill>
                  <a:srgbClr val="0070C0"/>
                </a:solidFill>
              </a:rPr>
              <a:t>for</a:t>
            </a:r>
            <a:r>
              <a:rPr lang="en-GB" altLang="en-US" sz="2000" dirty="0">
                <a:solidFill>
                  <a:srgbClr val="3E3F41"/>
                </a:solidFill>
              </a:rPr>
              <a:t> tea when he shot Mr Badger </a:t>
            </a:r>
            <a:r>
              <a:rPr lang="en-GB" altLang="en-US" sz="2000" b="1" dirty="0">
                <a:solidFill>
                  <a:srgbClr val="0070C0"/>
                </a:solidFill>
              </a:rPr>
              <a:t>between</a:t>
            </a:r>
            <a:r>
              <a:rPr lang="en-GB" altLang="en-US" sz="2000" dirty="0">
                <a:solidFill>
                  <a:srgbClr val="3E3F41"/>
                </a:solidFill>
              </a:rPr>
              <a:t> the ears </a:t>
            </a:r>
            <a:r>
              <a:rPr lang="en-GB" altLang="en-US" sz="2000" b="1" dirty="0">
                <a:solidFill>
                  <a:srgbClr val="0070C0"/>
                </a:solidFill>
              </a:rPr>
              <a:t>with</a:t>
            </a:r>
            <a:r>
              <a:rPr lang="en-GB" altLang="en-US" sz="2000" dirty="0">
                <a:solidFill>
                  <a:srgbClr val="39AB47"/>
                </a:solidFill>
              </a:rPr>
              <a:t> </a:t>
            </a:r>
            <a:r>
              <a:rPr lang="en-GB" altLang="en-US" sz="2000" dirty="0">
                <a:solidFill>
                  <a:srgbClr val="3E3F41"/>
                </a:solidFill>
              </a:rPr>
              <a:t>his revolver.”</a:t>
            </a:r>
          </a:p>
        </p:txBody>
      </p:sp>
      <p:pic>
        <p:nvPicPr>
          <p:cNvPr id="3" name="Picture 2" descr="Icon&#10;&#10;Description automatically generated">
            <a:extLst>
              <a:ext uri="{FF2B5EF4-FFF2-40B4-BE49-F238E27FC236}">
                <a16:creationId xmlns:a16="http://schemas.microsoft.com/office/drawing/2014/main" id="{B1B0E4E2-69A4-E240-8655-B74C3F3FDE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803919">
            <a:off x="1081453" y="2314088"/>
            <a:ext cx="3298380" cy="3424558"/>
          </a:xfrm>
          <a:prstGeom prst="rect">
            <a:avLst/>
          </a:prstGeom>
        </p:spPr>
      </p:pic>
    </p:spTree>
    <p:extLst>
      <p:ext uri="{BB962C8B-B14F-4D97-AF65-F5344CB8AC3E}">
        <p14:creationId xmlns:p14="http://schemas.microsoft.com/office/powerpoint/2010/main" val="408848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8AFBCD42-E663-7749-AE48-F961A6E6FC05}"/>
              </a:ext>
            </a:extLst>
          </p:cNvPr>
          <p:cNvSpPr txBox="1">
            <a:spLocks/>
          </p:cNvSpPr>
          <p:nvPr/>
        </p:nvSpPr>
        <p:spPr>
          <a:xfrm>
            <a:off x="0" y="622247"/>
            <a:ext cx="12192000" cy="606161"/>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Preposition Information</a:t>
            </a:r>
          </a:p>
        </p:txBody>
      </p:sp>
      <p:sp>
        <p:nvSpPr>
          <p:cNvPr id="6" name="Text Box 4">
            <a:extLst>
              <a:ext uri="{FF2B5EF4-FFF2-40B4-BE49-F238E27FC236}">
                <a16:creationId xmlns:a16="http://schemas.microsoft.com/office/drawing/2014/main" id="{19B1A7EF-8FF2-FE4B-8E14-69837657A0DF}"/>
              </a:ext>
            </a:extLst>
          </p:cNvPr>
          <p:cNvSpPr txBox="1">
            <a:spLocks noChangeArrowheads="1"/>
          </p:cNvSpPr>
          <p:nvPr/>
        </p:nvSpPr>
        <p:spPr bwMode="auto">
          <a:xfrm>
            <a:off x="1" y="1143795"/>
            <a:ext cx="12192000" cy="48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spcBef>
                <a:spcPts val="1000"/>
              </a:spcBef>
            </a:pPr>
            <a:r>
              <a:rPr lang="en-GB" altLang="en-US" sz="1900" b="1" dirty="0">
                <a:solidFill>
                  <a:srgbClr val="0070C0"/>
                </a:solidFill>
                <a:latin typeface="Comic Sans MS" panose="030F0902030302020204" pitchFamily="66" charset="0"/>
              </a:rPr>
              <a:t>Prepositions</a:t>
            </a:r>
            <a:r>
              <a:rPr lang="en-GB" altLang="en-US" sz="1900" dirty="0">
                <a:solidFill>
                  <a:srgbClr val="3E3F41"/>
                </a:solidFill>
                <a:latin typeface="Comic Sans MS" panose="030F0902030302020204" pitchFamily="66" charset="0"/>
              </a:rPr>
              <a:t> show how a noun or pronoun relates to the other words in a sentence or clause.</a:t>
            </a:r>
          </a:p>
        </p:txBody>
      </p:sp>
      <p:sp>
        <p:nvSpPr>
          <p:cNvPr id="7" name="Text Box 4">
            <a:extLst>
              <a:ext uri="{FF2B5EF4-FFF2-40B4-BE49-F238E27FC236}">
                <a16:creationId xmlns:a16="http://schemas.microsoft.com/office/drawing/2014/main" id="{0F973A31-457D-F241-82EF-674032C151E6}"/>
              </a:ext>
            </a:extLst>
          </p:cNvPr>
          <p:cNvSpPr txBox="1">
            <a:spLocks noChangeArrowheads="1"/>
          </p:cNvSpPr>
          <p:nvPr/>
        </p:nvSpPr>
        <p:spPr bwMode="auto">
          <a:xfrm>
            <a:off x="3247908" y="1703557"/>
            <a:ext cx="26505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to</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his astonishment</a:t>
            </a:r>
          </a:p>
        </p:txBody>
      </p:sp>
      <p:sp>
        <p:nvSpPr>
          <p:cNvPr id="19" name="Text Box 4">
            <a:extLst>
              <a:ext uri="{FF2B5EF4-FFF2-40B4-BE49-F238E27FC236}">
                <a16:creationId xmlns:a16="http://schemas.microsoft.com/office/drawing/2014/main" id="{2FBB3813-5612-5443-A8D9-12C179DC2BEA}"/>
              </a:ext>
            </a:extLst>
          </p:cNvPr>
          <p:cNvSpPr txBox="1">
            <a:spLocks noChangeArrowheads="1"/>
          </p:cNvSpPr>
          <p:nvPr/>
        </p:nvSpPr>
        <p:spPr bwMode="auto">
          <a:xfrm>
            <a:off x="3792132" y="2125845"/>
            <a:ext cx="35737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the rock closed </a:t>
            </a:r>
            <a:r>
              <a:rPr lang="en-GB" altLang="en-US" sz="2000" b="1" dirty="0">
                <a:solidFill>
                  <a:srgbClr val="0070C0"/>
                </a:solidFill>
                <a:latin typeface="Comic Sans MS" panose="030F0902030302020204" pitchFamily="66" charset="0"/>
              </a:rPr>
              <a:t>behind</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them</a:t>
            </a:r>
          </a:p>
        </p:txBody>
      </p:sp>
      <p:sp>
        <p:nvSpPr>
          <p:cNvPr id="21" name="Text Box 4">
            <a:extLst>
              <a:ext uri="{FF2B5EF4-FFF2-40B4-BE49-F238E27FC236}">
                <a16:creationId xmlns:a16="http://schemas.microsoft.com/office/drawing/2014/main" id="{C0DBB960-0432-B74B-ACD0-9C9CC2A02A10}"/>
              </a:ext>
            </a:extLst>
          </p:cNvPr>
          <p:cNvSpPr txBox="1">
            <a:spLocks noChangeArrowheads="1"/>
          </p:cNvSpPr>
          <p:nvPr/>
        </p:nvSpPr>
        <p:spPr bwMode="auto">
          <a:xfrm>
            <a:off x="4330607" y="2548133"/>
            <a:ext cx="35737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into</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a glittering gallery</a:t>
            </a:r>
          </a:p>
        </p:txBody>
      </p:sp>
      <p:sp>
        <p:nvSpPr>
          <p:cNvPr id="23" name="Text Box 4">
            <a:extLst>
              <a:ext uri="{FF2B5EF4-FFF2-40B4-BE49-F238E27FC236}">
                <a16:creationId xmlns:a16="http://schemas.microsoft.com/office/drawing/2014/main" id="{29BAF4CA-2AC2-7A48-B055-A46A1DBF6954}"/>
              </a:ext>
            </a:extLst>
          </p:cNvPr>
          <p:cNvSpPr txBox="1">
            <a:spLocks noChangeArrowheads="1"/>
          </p:cNvSpPr>
          <p:nvPr/>
        </p:nvSpPr>
        <p:spPr bwMode="auto">
          <a:xfrm>
            <a:off x="4891963" y="2970421"/>
            <a:ext cx="345546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on</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every stone step</a:t>
            </a:r>
          </a:p>
        </p:txBody>
      </p:sp>
      <p:sp>
        <p:nvSpPr>
          <p:cNvPr id="25" name="Text Box 4">
            <a:extLst>
              <a:ext uri="{FF2B5EF4-FFF2-40B4-BE49-F238E27FC236}">
                <a16:creationId xmlns:a16="http://schemas.microsoft.com/office/drawing/2014/main" id="{7875FEB3-FD56-814F-9992-7DC38AAB69FF}"/>
              </a:ext>
            </a:extLst>
          </p:cNvPr>
          <p:cNvSpPr txBox="1">
            <a:spLocks noChangeArrowheads="1"/>
          </p:cNvSpPr>
          <p:nvPr/>
        </p:nvSpPr>
        <p:spPr bwMode="auto">
          <a:xfrm>
            <a:off x="5445902" y="3392710"/>
            <a:ext cx="345546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against</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the walls</a:t>
            </a:r>
          </a:p>
        </p:txBody>
      </p:sp>
      <p:sp>
        <p:nvSpPr>
          <p:cNvPr id="27" name="Text Box 4">
            <a:extLst>
              <a:ext uri="{FF2B5EF4-FFF2-40B4-BE49-F238E27FC236}">
                <a16:creationId xmlns:a16="http://schemas.microsoft.com/office/drawing/2014/main" id="{9FF0B801-11DB-F44B-A1CE-68D813AFAFB5}"/>
              </a:ext>
            </a:extLst>
          </p:cNvPr>
          <p:cNvSpPr txBox="1">
            <a:spLocks noChangeArrowheads="1"/>
          </p:cNvSpPr>
          <p:nvPr/>
        </p:nvSpPr>
        <p:spPr bwMode="auto">
          <a:xfrm>
            <a:off x="2831875" y="3828724"/>
            <a:ext cx="26505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out</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of the cave</a:t>
            </a:r>
          </a:p>
        </p:txBody>
      </p:sp>
      <p:sp>
        <p:nvSpPr>
          <p:cNvPr id="29" name="Text Box 4">
            <a:extLst>
              <a:ext uri="{FF2B5EF4-FFF2-40B4-BE49-F238E27FC236}">
                <a16:creationId xmlns:a16="http://schemas.microsoft.com/office/drawing/2014/main" id="{C0FB60D3-B0A7-AE45-8B95-6852F5CD0F1C}"/>
              </a:ext>
            </a:extLst>
          </p:cNvPr>
          <p:cNvSpPr txBox="1">
            <a:spLocks noChangeArrowheads="1"/>
          </p:cNvSpPr>
          <p:nvPr/>
        </p:nvSpPr>
        <p:spPr bwMode="auto">
          <a:xfrm>
            <a:off x="3400182" y="4263450"/>
            <a:ext cx="35737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with</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slender oil torches</a:t>
            </a:r>
          </a:p>
        </p:txBody>
      </p:sp>
      <p:sp>
        <p:nvSpPr>
          <p:cNvPr id="31" name="Text Box 4">
            <a:extLst>
              <a:ext uri="{FF2B5EF4-FFF2-40B4-BE49-F238E27FC236}">
                <a16:creationId xmlns:a16="http://schemas.microsoft.com/office/drawing/2014/main" id="{E559325F-3E02-DE4D-9889-2893C957CC45}"/>
              </a:ext>
            </a:extLst>
          </p:cNvPr>
          <p:cNvSpPr txBox="1">
            <a:spLocks noChangeArrowheads="1"/>
          </p:cNvSpPr>
          <p:nvPr/>
        </p:nvSpPr>
        <p:spPr bwMode="auto">
          <a:xfrm>
            <a:off x="3948987" y="4698176"/>
            <a:ext cx="35737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in</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every nook</a:t>
            </a:r>
          </a:p>
        </p:txBody>
      </p:sp>
      <p:sp>
        <p:nvSpPr>
          <p:cNvPr id="33" name="Text Box 4">
            <a:extLst>
              <a:ext uri="{FF2B5EF4-FFF2-40B4-BE49-F238E27FC236}">
                <a16:creationId xmlns:a16="http://schemas.microsoft.com/office/drawing/2014/main" id="{443831E3-E1C6-F54B-A892-970DBA01B946}"/>
              </a:ext>
            </a:extLst>
          </p:cNvPr>
          <p:cNvSpPr txBox="1">
            <a:spLocks noChangeArrowheads="1"/>
          </p:cNvSpPr>
          <p:nvPr/>
        </p:nvSpPr>
        <p:spPr bwMode="auto">
          <a:xfrm>
            <a:off x="4516600" y="5132902"/>
            <a:ext cx="3900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set off </a:t>
            </a:r>
            <a:r>
              <a:rPr lang="en-GB" altLang="en-US" sz="2000" b="1" dirty="0">
                <a:solidFill>
                  <a:srgbClr val="0070C0"/>
                </a:solidFill>
                <a:latin typeface="Comic Sans MS" panose="030F0902030302020204" pitchFamily="66" charset="0"/>
              </a:rPr>
              <a:t>for</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the marketplace</a:t>
            </a:r>
          </a:p>
        </p:txBody>
      </p:sp>
      <p:sp>
        <p:nvSpPr>
          <p:cNvPr id="35" name="Text Box 4">
            <a:extLst>
              <a:ext uri="{FF2B5EF4-FFF2-40B4-BE49-F238E27FC236}">
                <a16:creationId xmlns:a16="http://schemas.microsoft.com/office/drawing/2014/main" id="{37098EFE-D7FD-0B43-ABD9-23DD8682EAFE}"/>
              </a:ext>
            </a:extLst>
          </p:cNvPr>
          <p:cNvSpPr txBox="1">
            <a:spLocks noChangeArrowheads="1"/>
          </p:cNvSpPr>
          <p:nvPr/>
        </p:nvSpPr>
        <p:spPr bwMode="auto">
          <a:xfrm>
            <a:off x="5049879" y="5567629"/>
            <a:ext cx="49647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902030302020204" pitchFamily="66" charset="0"/>
              </a:rPr>
              <a:t>near</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a mountain </a:t>
            </a:r>
            <a:r>
              <a:rPr lang="en-GB" altLang="en-US" sz="2000" b="1" dirty="0">
                <a:solidFill>
                  <a:srgbClr val="0070C0"/>
                </a:solidFill>
                <a:latin typeface="Comic Sans MS" panose="030F0902030302020204" pitchFamily="66" charset="0"/>
              </a:rPr>
              <a:t>with</a:t>
            </a:r>
            <a:r>
              <a:rPr lang="en-GB" altLang="en-US" sz="2000" dirty="0">
                <a:latin typeface="Comic Sans MS" panose="030F0902030302020204" pitchFamily="66" charset="0"/>
              </a:rPr>
              <a:t> </a:t>
            </a:r>
            <a:r>
              <a:rPr lang="en-GB" altLang="en-US" sz="2000" dirty="0">
                <a:solidFill>
                  <a:srgbClr val="3E3F41"/>
                </a:solidFill>
                <a:latin typeface="Comic Sans MS" panose="030F0902030302020204" pitchFamily="66" charset="0"/>
              </a:rPr>
              <a:t>a secret cave</a:t>
            </a:r>
          </a:p>
        </p:txBody>
      </p:sp>
    </p:spTree>
    <p:extLst>
      <p:ext uri="{BB962C8B-B14F-4D97-AF65-F5344CB8AC3E}">
        <p14:creationId xmlns:p14="http://schemas.microsoft.com/office/powerpoint/2010/main" val="32823472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8AFBCD42-E663-7749-AE48-F961A6E6FC05}"/>
              </a:ext>
            </a:extLst>
          </p:cNvPr>
          <p:cNvSpPr txBox="1">
            <a:spLocks/>
          </p:cNvSpPr>
          <p:nvPr/>
        </p:nvSpPr>
        <p:spPr>
          <a:xfrm>
            <a:off x="0" y="754154"/>
            <a:ext cx="12192000" cy="606161"/>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Spot the prepositions</a:t>
            </a:r>
          </a:p>
        </p:txBody>
      </p:sp>
      <p:sp>
        <p:nvSpPr>
          <p:cNvPr id="19" name="Rectangle 6">
            <a:extLst>
              <a:ext uri="{FF2B5EF4-FFF2-40B4-BE49-F238E27FC236}">
                <a16:creationId xmlns:a16="http://schemas.microsoft.com/office/drawing/2014/main" id="{8278B29E-CDFF-D740-A877-E74FDFA58138}"/>
              </a:ext>
            </a:extLst>
          </p:cNvPr>
          <p:cNvSpPr>
            <a:spLocks noChangeArrowheads="1"/>
          </p:cNvSpPr>
          <p:nvPr/>
        </p:nvSpPr>
        <p:spPr bwMode="auto">
          <a:xfrm>
            <a:off x="1110274" y="1540457"/>
            <a:ext cx="9132764" cy="441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78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500"/>
              </a:spcBef>
            </a:pPr>
            <a:r>
              <a:rPr lang="en-GB" altLang="en-US" sz="2000" dirty="0">
                <a:solidFill>
                  <a:srgbClr val="3E3F41"/>
                </a:solidFill>
              </a:rPr>
              <a:t>“Now this is what you do in the obstacle race, children. </a:t>
            </a:r>
          </a:p>
          <a:p>
            <a:pPr indent="0">
              <a:spcBef>
                <a:spcPts val="1500"/>
              </a:spcBef>
            </a:pPr>
            <a:r>
              <a:rPr lang="en-GB" altLang="en-US" sz="2000" dirty="0">
                <a:solidFill>
                  <a:srgbClr val="3E3F41"/>
                </a:solidFill>
              </a:rPr>
              <a:t>Are you listening carefully? First you run towards the bath</a:t>
            </a:r>
            <a:br>
              <a:rPr lang="en-GB" altLang="en-US" sz="2000" dirty="0">
                <a:solidFill>
                  <a:srgbClr val="3E3F41"/>
                </a:solidFill>
              </a:rPr>
            </a:br>
            <a:r>
              <a:rPr lang="en-GB" altLang="en-US" sz="2000" dirty="0">
                <a:solidFill>
                  <a:srgbClr val="3E3F41"/>
                </a:solidFill>
              </a:rPr>
              <a:t>of jelly, then you jump into it, wade across it and climb out</a:t>
            </a:r>
            <a:br>
              <a:rPr lang="en-GB" altLang="en-US" sz="2000" dirty="0">
                <a:solidFill>
                  <a:srgbClr val="3E3F41"/>
                </a:solidFill>
              </a:rPr>
            </a:br>
            <a:r>
              <a:rPr lang="en-GB" altLang="en-US" sz="2000" dirty="0">
                <a:solidFill>
                  <a:srgbClr val="3E3F41"/>
                </a:solidFill>
              </a:rPr>
              <a:t>of the bath at the other side. </a:t>
            </a:r>
          </a:p>
          <a:p>
            <a:pPr indent="0">
              <a:spcBef>
                <a:spcPts val="1500"/>
              </a:spcBef>
            </a:pPr>
            <a:r>
              <a:rPr lang="en-GB" altLang="en-US" sz="2000" dirty="0">
                <a:solidFill>
                  <a:srgbClr val="3E3F41"/>
                </a:solidFill>
              </a:rPr>
              <a:t>Then you run to the string of sausages, and skip over them twenty seven times. Next you climb up the twenty foot pole, ride carefully along the tightrope on a unicycle, and abseil down the rope at the other end. </a:t>
            </a:r>
          </a:p>
          <a:p>
            <a:pPr indent="0">
              <a:spcBef>
                <a:spcPts val="1500"/>
              </a:spcBef>
            </a:pPr>
            <a:r>
              <a:rPr lang="en-GB" altLang="en-US" sz="2000" dirty="0">
                <a:solidFill>
                  <a:srgbClr val="3E3F41"/>
                </a:solidFill>
              </a:rPr>
              <a:t>After that you balance the bowl of tomato soup on top of your head, climb over the live alligator, and creep under the baby elephant, between its back legs. </a:t>
            </a:r>
          </a:p>
          <a:p>
            <a:pPr indent="0">
              <a:spcBef>
                <a:spcPts val="1500"/>
              </a:spcBef>
            </a:pPr>
            <a:r>
              <a:rPr lang="en-GB" altLang="en-US" sz="2000" dirty="0">
                <a:solidFill>
                  <a:srgbClr val="3E3F41"/>
                </a:solidFill>
              </a:rPr>
              <a:t>Then all you have to do is run backwards to the finishing line, carrying me.” </a:t>
            </a:r>
          </a:p>
        </p:txBody>
      </p:sp>
      <p:pic>
        <p:nvPicPr>
          <p:cNvPr id="4" name="Picture 3" descr="A close up of a watch&#10;&#10;Description automatically generated with low confidence">
            <a:extLst>
              <a:ext uri="{FF2B5EF4-FFF2-40B4-BE49-F238E27FC236}">
                <a16:creationId xmlns:a16="http://schemas.microsoft.com/office/drawing/2014/main" id="{56CF8417-E6D0-6A42-B63D-E387203862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712748">
            <a:off x="9306703" y="814519"/>
            <a:ext cx="1601319" cy="3548555"/>
          </a:xfrm>
          <a:prstGeom prst="rect">
            <a:avLst/>
          </a:prstGeom>
        </p:spPr>
      </p:pic>
    </p:spTree>
    <p:extLst>
      <p:ext uri="{BB962C8B-B14F-4D97-AF65-F5344CB8AC3E}">
        <p14:creationId xmlns:p14="http://schemas.microsoft.com/office/powerpoint/2010/main" val="32698741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8AFBCD42-E663-7749-AE48-F961A6E6FC05}"/>
              </a:ext>
            </a:extLst>
          </p:cNvPr>
          <p:cNvSpPr txBox="1">
            <a:spLocks/>
          </p:cNvSpPr>
          <p:nvPr/>
        </p:nvSpPr>
        <p:spPr>
          <a:xfrm>
            <a:off x="0" y="754154"/>
            <a:ext cx="12192000" cy="606161"/>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Spot the prepositions</a:t>
            </a:r>
          </a:p>
        </p:txBody>
      </p:sp>
      <p:sp>
        <p:nvSpPr>
          <p:cNvPr id="19" name="Rectangle 6">
            <a:extLst>
              <a:ext uri="{FF2B5EF4-FFF2-40B4-BE49-F238E27FC236}">
                <a16:creationId xmlns:a16="http://schemas.microsoft.com/office/drawing/2014/main" id="{8278B29E-CDFF-D740-A877-E74FDFA58138}"/>
              </a:ext>
            </a:extLst>
          </p:cNvPr>
          <p:cNvSpPr>
            <a:spLocks noChangeArrowheads="1"/>
          </p:cNvSpPr>
          <p:nvPr/>
        </p:nvSpPr>
        <p:spPr bwMode="auto">
          <a:xfrm>
            <a:off x="1110274" y="1540457"/>
            <a:ext cx="9132764" cy="441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78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500"/>
              </a:spcBef>
            </a:pPr>
            <a:r>
              <a:rPr lang="en-GB" altLang="en-US" sz="2000" dirty="0">
                <a:solidFill>
                  <a:srgbClr val="3E3F41"/>
                </a:solidFill>
              </a:rPr>
              <a:t>“Now this is what you do </a:t>
            </a:r>
            <a:r>
              <a:rPr lang="en-GB" altLang="en-US" sz="2000" b="1" dirty="0">
                <a:solidFill>
                  <a:srgbClr val="0070C0"/>
                </a:solidFill>
              </a:rPr>
              <a:t>in</a:t>
            </a:r>
            <a:r>
              <a:rPr lang="en-GB" altLang="en-US" sz="2000" dirty="0">
                <a:solidFill>
                  <a:srgbClr val="3E3F41"/>
                </a:solidFill>
              </a:rPr>
              <a:t> the obstacle race, children. </a:t>
            </a:r>
          </a:p>
          <a:p>
            <a:pPr indent="0">
              <a:spcBef>
                <a:spcPts val="1500"/>
              </a:spcBef>
            </a:pPr>
            <a:r>
              <a:rPr lang="en-GB" altLang="en-US" sz="2000" dirty="0">
                <a:solidFill>
                  <a:srgbClr val="3E3F41"/>
                </a:solidFill>
              </a:rPr>
              <a:t>Are you listening carefully? First you run </a:t>
            </a:r>
            <a:r>
              <a:rPr lang="en-GB" altLang="en-US" sz="2000" b="1" dirty="0">
                <a:solidFill>
                  <a:srgbClr val="0070C0"/>
                </a:solidFill>
              </a:rPr>
              <a:t>towards</a:t>
            </a:r>
            <a:r>
              <a:rPr lang="en-GB" altLang="en-US" sz="2000" dirty="0">
                <a:solidFill>
                  <a:srgbClr val="3E3F41"/>
                </a:solidFill>
              </a:rPr>
              <a:t> the bath</a:t>
            </a:r>
            <a:br>
              <a:rPr lang="en-GB" altLang="en-US" sz="2000" dirty="0">
                <a:solidFill>
                  <a:srgbClr val="3E3F41"/>
                </a:solidFill>
              </a:rPr>
            </a:br>
            <a:r>
              <a:rPr lang="en-GB" altLang="en-US" sz="2000" dirty="0">
                <a:solidFill>
                  <a:srgbClr val="3E3F41"/>
                </a:solidFill>
              </a:rPr>
              <a:t>of jelly, then you jump </a:t>
            </a:r>
            <a:r>
              <a:rPr lang="en-GB" altLang="en-US" sz="2000" b="1" dirty="0">
                <a:solidFill>
                  <a:srgbClr val="0070C0"/>
                </a:solidFill>
              </a:rPr>
              <a:t>into</a:t>
            </a:r>
            <a:r>
              <a:rPr lang="en-GB" altLang="en-US" sz="2000" dirty="0">
                <a:solidFill>
                  <a:srgbClr val="3E3F41"/>
                </a:solidFill>
              </a:rPr>
              <a:t> it, wade </a:t>
            </a:r>
            <a:r>
              <a:rPr lang="en-GB" altLang="en-US" sz="2000" b="1" dirty="0">
                <a:solidFill>
                  <a:srgbClr val="0070C0"/>
                </a:solidFill>
              </a:rPr>
              <a:t>across</a:t>
            </a:r>
            <a:r>
              <a:rPr lang="en-GB" altLang="en-US" sz="2000" dirty="0">
                <a:solidFill>
                  <a:srgbClr val="3E3F41"/>
                </a:solidFill>
              </a:rPr>
              <a:t> it and climb </a:t>
            </a:r>
            <a:r>
              <a:rPr lang="en-GB" altLang="en-US" sz="2000" b="1" dirty="0">
                <a:solidFill>
                  <a:srgbClr val="0070C0"/>
                </a:solidFill>
              </a:rPr>
              <a:t>out</a:t>
            </a:r>
            <a:br>
              <a:rPr lang="en-GB" altLang="en-US" sz="2000" dirty="0">
                <a:solidFill>
                  <a:srgbClr val="3E3F41"/>
                </a:solidFill>
              </a:rPr>
            </a:br>
            <a:r>
              <a:rPr lang="en-GB" altLang="en-US" sz="2000" dirty="0">
                <a:solidFill>
                  <a:srgbClr val="3E3F41"/>
                </a:solidFill>
              </a:rPr>
              <a:t>of the bath </a:t>
            </a:r>
            <a:r>
              <a:rPr lang="en-GB" altLang="en-US" sz="2000" b="1" dirty="0">
                <a:solidFill>
                  <a:srgbClr val="0070C0"/>
                </a:solidFill>
              </a:rPr>
              <a:t>at</a:t>
            </a:r>
            <a:r>
              <a:rPr lang="en-GB" altLang="en-US" sz="2000" dirty="0">
                <a:solidFill>
                  <a:srgbClr val="3E3F41"/>
                </a:solidFill>
              </a:rPr>
              <a:t> the other side. </a:t>
            </a:r>
          </a:p>
          <a:p>
            <a:pPr indent="0">
              <a:spcBef>
                <a:spcPts val="1500"/>
              </a:spcBef>
            </a:pPr>
            <a:r>
              <a:rPr lang="en-GB" altLang="en-US" sz="2000" dirty="0">
                <a:solidFill>
                  <a:srgbClr val="3E3F41"/>
                </a:solidFill>
              </a:rPr>
              <a:t>Then you run </a:t>
            </a:r>
            <a:r>
              <a:rPr lang="en-GB" altLang="en-US" sz="2000" b="1" dirty="0">
                <a:solidFill>
                  <a:srgbClr val="0070C0"/>
                </a:solidFill>
              </a:rPr>
              <a:t>to</a:t>
            </a:r>
            <a:r>
              <a:rPr lang="en-GB" altLang="en-US" sz="2000" dirty="0">
                <a:solidFill>
                  <a:srgbClr val="3E3F41"/>
                </a:solidFill>
              </a:rPr>
              <a:t> the string </a:t>
            </a:r>
            <a:r>
              <a:rPr lang="en-GB" altLang="en-US" sz="2000" b="1" dirty="0">
                <a:solidFill>
                  <a:srgbClr val="0070C0"/>
                </a:solidFill>
              </a:rPr>
              <a:t>of</a:t>
            </a:r>
            <a:r>
              <a:rPr lang="en-GB" altLang="en-US" sz="2000" dirty="0">
                <a:solidFill>
                  <a:srgbClr val="3E3F41"/>
                </a:solidFill>
              </a:rPr>
              <a:t> sausages, and skip </a:t>
            </a:r>
            <a:r>
              <a:rPr lang="en-GB" altLang="en-US" sz="2000" b="1" dirty="0">
                <a:solidFill>
                  <a:srgbClr val="0070C0"/>
                </a:solidFill>
              </a:rPr>
              <a:t>over</a:t>
            </a:r>
            <a:r>
              <a:rPr lang="en-GB" altLang="en-US" sz="2000" dirty="0">
                <a:solidFill>
                  <a:srgbClr val="3E3F41"/>
                </a:solidFill>
              </a:rPr>
              <a:t> them twenty seven times. </a:t>
            </a:r>
            <a:r>
              <a:rPr lang="en-GB" altLang="en-US" sz="2000" b="1" dirty="0">
                <a:solidFill>
                  <a:srgbClr val="0070C0"/>
                </a:solidFill>
              </a:rPr>
              <a:t>Next</a:t>
            </a:r>
            <a:r>
              <a:rPr lang="en-GB" altLang="en-US" sz="2000" dirty="0">
                <a:solidFill>
                  <a:srgbClr val="3E3F41"/>
                </a:solidFill>
              </a:rPr>
              <a:t> you climb </a:t>
            </a:r>
            <a:r>
              <a:rPr lang="en-GB" altLang="en-US" sz="2000" b="1" dirty="0">
                <a:solidFill>
                  <a:srgbClr val="0070C0"/>
                </a:solidFill>
              </a:rPr>
              <a:t>up</a:t>
            </a:r>
            <a:r>
              <a:rPr lang="en-GB" altLang="en-US" sz="2000" dirty="0">
                <a:solidFill>
                  <a:srgbClr val="3E3F41"/>
                </a:solidFill>
              </a:rPr>
              <a:t> the twenty foot pole, ride carefully </a:t>
            </a:r>
            <a:r>
              <a:rPr lang="en-GB" altLang="en-US" sz="2000" b="1" dirty="0">
                <a:solidFill>
                  <a:srgbClr val="0070C0"/>
                </a:solidFill>
              </a:rPr>
              <a:t>along</a:t>
            </a:r>
            <a:r>
              <a:rPr lang="en-GB" altLang="en-US" sz="2000" dirty="0">
                <a:solidFill>
                  <a:srgbClr val="3E3F41"/>
                </a:solidFill>
              </a:rPr>
              <a:t> the tightrope </a:t>
            </a:r>
            <a:r>
              <a:rPr lang="en-GB" altLang="en-US" sz="2000" b="1" dirty="0">
                <a:solidFill>
                  <a:srgbClr val="0070C0"/>
                </a:solidFill>
              </a:rPr>
              <a:t>on</a:t>
            </a:r>
            <a:r>
              <a:rPr lang="en-GB" altLang="en-US" sz="2000" dirty="0">
                <a:solidFill>
                  <a:srgbClr val="3E3F41"/>
                </a:solidFill>
              </a:rPr>
              <a:t> a unicycle, and abseil </a:t>
            </a:r>
            <a:r>
              <a:rPr lang="en-GB" altLang="en-US" sz="2000" b="1" dirty="0">
                <a:solidFill>
                  <a:srgbClr val="0070C0"/>
                </a:solidFill>
              </a:rPr>
              <a:t>down</a:t>
            </a:r>
            <a:r>
              <a:rPr lang="en-GB" altLang="en-US" sz="2000" dirty="0">
                <a:solidFill>
                  <a:srgbClr val="3E3F41"/>
                </a:solidFill>
              </a:rPr>
              <a:t> the rope </a:t>
            </a:r>
            <a:r>
              <a:rPr lang="en-GB" altLang="en-US" sz="2000" b="1" dirty="0">
                <a:solidFill>
                  <a:srgbClr val="0070C0"/>
                </a:solidFill>
              </a:rPr>
              <a:t>at</a:t>
            </a:r>
            <a:r>
              <a:rPr lang="en-GB" altLang="en-US" sz="2000" dirty="0">
                <a:solidFill>
                  <a:srgbClr val="3E3F41"/>
                </a:solidFill>
              </a:rPr>
              <a:t> the other end. </a:t>
            </a:r>
          </a:p>
          <a:p>
            <a:pPr indent="0">
              <a:spcBef>
                <a:spcPts val="1500"/>
              </a:spcBef>
            </a:pPr>
            <a:r>
              <a:rPr lang="en-GB" altLang="en-US" sz="2000" b="1" dirty="0">
                <a:solidFill>
                  <a:srgbClr val="0070C0"/>
                </a:solidFill>
              </a:rPr>
              <a:t>After</a:t>
            </a:r>
            <a:r>
              <a:rPr lang="en-GB" altLang="en-US" sz="2000" dirty="0">
                <a:solidFill>
                  <a:srgbClr val="3E3F41"/>
                </a:solidFill>
              </a:rPr>
              <a:t> that you balance the bowl </a:t>
            </a:r>
            <a:r>
              <a:rPr lang="en-GB" altLang="en-US" sz="2000" b="1" dirty="0">
                <a:solidFill>
                  <a:srgbClr val="0070C0"/>
                </a:solidFill>
              </a:rPr>
              <a:t>of</a:t>
            </a:r>
            <a:r>
              <a:rPr lang="en-GB" altLang="en-US" sz="2000" dirty="0">
                <a:solidFill>
                  <a:srgbClr val="3E3F41"/>
                </a:solidFill>
              </a:rPr>
              <a:t> tomato soup </a:t>
            </a:r>
            <a:r>
              <a:rPr lang="en-GB" altLang="en-US" sz="2000" b="1" dirty="0">
                <a:solidFill>
                  <a:srgbClr val="0070C0"/>
                </a:solidFill>
              </a:rPr>
              <a:t>on</a:t>
            </a:r>
            <a:r>
              <a:rPr lang="en-GB" altLang="en-US" sz="2000" dirty="0">
                <a:solidFill>
                  <a:srgbClr val="3E3F41"/>
                </a:solidFill>
              </a:rPr>
              <a:t> top </a:t>
            </a:r>
            <a:r>
              <a:rPr lang="en-GB" altLang="en-US" sz="2000" b="1" dirty="0">
                <a:solidFill>
                  <a:srgbClr val="0070C0"/>
                </a:solidFill>
              </a:rPr>
              <a:t>of</a:t>
            </a:r>
            <a:r>
              <a:rPr lang="en-GB" altLang="en-US" sz="2000" dirty="0">
                <a:solidFill>
                  <a:srgbClr val="3E3F41"/>
                </a:solidFill>
              </a:rPr>
              <a:t> your head, climb </a:t>
            </a:r>
            <a:r>
              <a:rPr lang="en-GB" altLang="en-US" sz="2000" b="1" dirty="0">
                <a:solidFill>
                  <a:srgbClr val="0070C0"/>
                </a:solidFill>
              </a:rPr>
              <a:t>over</a:t>
            </a:r>
            <a:r>
              <a:rPr lang="en-GB" altLang="en-US" sz="2000" dirty="0">
                <a:solidFill>
                  <a:srgbClr val="3E3F41"/>
                </a:solidFill>
              </a:rPr>
              <a:t> the live alligator, and creep </a:t>
            </a:r>
            <a:r>
              <a:rPr lang="en-GB" altLang="en-US" sz="2000" b="1" dirty="0">
                <a:solidFill>
                  <a:srgbClr val="0070C0"/>
                </a:solidFill>
              </a:rPr>
              <a:t>under</a:t>
            </a:r>
            <a:r>
              <a:rPr lang="en-GB" altLang="en-US" sz="2000" dirty="0">
                <a:solidFill>
                  <a:srgbClr val="3E3F41"/>
                </a:solidFill>
              </a:rPr>
              <a:t> the baby elephant, </a:t>
            </a:r>
            <a:r>
              <a:rPr lang="en-GB" altLang="en-US" sz="2000" b="1" dirty="0">
                <a:solidFill>
                  <a:srgbClr val="0070C0"/>
                </a:solidFill>
              </a:rPr>
              <a:t>between</a:t>
            </a:r>
            <a:r>
              <a:rPr lang="en-GB" altLang="en-US" sz="2000" dirty="0">
                <a:solidFill>
                  <a:srgbClr val="3E3F41"/>
                </a:solidFill>
              </a:rPr>
              <a:t> its back legs. </a:t>
            </a:r>
          </a:p>
          <a:p>
            <a:pPr indent="0">
              <a:spcBef>
                <a:spcPts val="1500"/>
              </a:spcBef>
            </a:pPr>
            <a:r>
              <a:rPr lang="en-GB" altLang="en-US" sz="2000" dirty="0">
                <a:solidFill>
                  <a:srgbClr val="3E3F41"/>
                </a:solidFill>
              </a:rPr>
              <a:t>Then all you have </a:t>
            </a:r>
            <a:r>
              <a:rPr lang="en-GB" altLang="en-US" sz="2000" b="1" dirty="0">
                <a:solidFill>
                  <a:srgbClr val="0070C0"/>
                </a:solidFill>
              </a:rPr>
              <a:t>to</a:t>
            </a:r>
            <a:r>
              <a:rPr lang="en-GB" altLang="en-US" sz="2000" dirty="0">
                <a:solidFill>
                  <a:srgbClr val="3E3F41"/>
                </a:solidFill>
              </a:rPr>
              <a:t> do is run backwards </a:t>
            </a:r>
            <a:r>
              <a:rPr lang="en-GB" altLang="en-US" sz="2000" b="1" dirty="0">
                <a:solidFill>
                  <a:srgbClr val="0070C0"/>
                </a:solidFill>
              </a:rPr>
              <a:t>to</a:t>
            </a:r>
            <a:r>
              <a:rPr lang="en-GB" altLang="en-US" sz="2000" dirty="0">
                <a:solidFill>
                  <a:srgbClr val="3E3F41"/>
                </a:solidFill>
              </a:rPr>
              <a:t> the finishing line, carrying me.” </a:t>
            </a:r>
          </a:p>
        </p:txBody>
      </p:sp>
      <p:pic>
        <p:nvPicPr>
          <p:cNvPr id="4" name="Picture 3" descr="A close up of a watch&#10;&#10;Description automatically generated with low confidence">
            <a:extLst>
              <a:ext uri="{FF2B5EF4-FFF2-40B4-BE49-F238E27FC236}">
                <a16:creationId xmlns:a16="http://schemas.microsoft.com/office/drawing/2014/main" id="{56CF8417-E6D0-6A42-B63D-E387203862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712748">
            <a:off x="9306703" y="814519"/>
            <a:ext cx="1601319" cy="3548555"/>
          </a:xfrm>
          <a:prstGeom prst="rect">
            <a:avLst/>
          </a:prstGeom>
        </p:spPr>
      </p:pic>
    </p:spTree>
    <p:extLst>
      <p:ext uri="{BB962C8B-B14F-4D97-AF65-F5344CB8AC3E}">
        <p14:creationId xmlns:p14="http://schemas.microsoft.com/office/powerpoint/2010/main" val="96250486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4">
            <a:extLst>
              <a:ext uri="{FF2B5EF4-FFF2-40B4-BE49-F238E27FC236}">
                <a16:creationId xmlns:a16="http://schemas.microsoft.com/office/drawing/2014/main" id="{37C061B7-6842-AE4A-9F0E-5FFF8C524C05}"/>
              </a:ext>
            </a:extLst>
          </p:cNvPr>
          <p:cNvGraphicFramePr>
            <a:graphicFrameLocks noGrp="1"/>
          </p:cNvGraphicFramePr>
          <p:nvPr>
            <p:extLst>
              <p:ext uri="{D42A27DB-BD31-4B8C-83A1-F6EECF244321}">
                <p14:modId xmlns:p14="http://schemas.microsoft.com/office/powerpoint/2010/main" val="2465458118"/>
              </p:ext>
            </p:extLst>
          </p:nvPr>
        </p:nvGraphicFramePr>
        <p:xfrm>
          <a:off x="1312558" y="644036"/>
          <a:ext cx="9566884" cy="5444470"/>
        </p:xfrm>
        <a:graphic>
          <a:graphicData uri="http://schemas.openxmlformats.org/drawingml/2006/table">
            <a:tbl>
              <a:tblPr/>
              <a:tblGrid>
                <a:gridCol w="3188519">
                  <a:extLst>
                    <a:ext uri="{9D8B030D-6E8A-4147-A177-3AD203B41FA5}">
                      <a16:colId xmlns:a16="http://schemas.microsoft.com/office/drawing/2014/main" val="454584673"/>
                    </a:ext>
                  </a:extLst>
                </a:gridCol>
                <a:gridCol w="3188519">
                  <a:extLst>
                    <a:ext uri="{9D8B030D-6E8A-4147-A177-3AD203B41FA5}">
                      <a16:colId xmlns:a16="http://schemas.microsoft.com/office/drawing/2014/main" val="2339560408"/>
                    </a:ext>
                  </a:extLst>
                </a:gridCol>
                <a:gridCol w="3189846">
                  <a:extLst>
                    <a:ext uri="{9D8B030D-6E8A-4147-A177-3AD203B41FA5}">
                      <a16:colId xmlns:a16="http://schemas.microsoft.com/office/drawing/2014/main" val="2204995339"/>
                    </a:ext>
                  </a:extLst>
                </a:gridCol>
              </a:tblGrid>
              <a:tr h="372571">
                <a:tc gridSpan="3">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Prepositions</a:t>
                      </a:r>
                    </a:p>
                  </a:txBody>
                  <a:tcPr marL="108000" marR="36000" marT="36000" marB="360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4124709"/>
                  </a:ext>
                </a:extLst>
              </a:tr>
              <a:tr h="5067670">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above</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about</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across</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against</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along</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among</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around</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at </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before</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behind</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below</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beneath</a:t>
                      </a:r>
                    </a:p>
                  </a:txBody>
                  <a:tcPr marL="108000" marR="36000" marT="36000" marB="360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700"/>
                        </a:spcBef>
                        <a:spcAft>
                          <a:spcPct val="0"/>
                        </a:spcAft>
                        <a:buClrTx/>
                        <a:buSzTx/>
                        <a:buFontTx/>
                        <a:buNone/>
                        <a:tabLst/>
                        <a:defRPr/>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beside</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between</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beyond</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by</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down</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during</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except</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for</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from </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inside</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into </a:t>
                      </a:r>
                    </a:p>
                  </a:txBody>
                  <a:tcPr marL="108000" marR="36000" marT="36000" marB="360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near</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of</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off</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on</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since</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to</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toward</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through</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under</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until</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up</a:t>
                      </a:r>
                    </a:p>
                    <a:p>
                      <a:pPr marL="0" marR="0" lvl="0" indent="0" algn="l" defTabSz="914400" rtl="0" eaLnBrk="1" fontAlgn="base" latinLnBrk="0" hangingPunct="1">
                        <a:lnSpc>
                          <a:spcPct val="100000"/>
                        </a:lnSpc>
                        <a:spcBef>
                          <a:spcPts val="70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with</a:t>
                      </a:r>
                    </a:p>
                  </a:txBody>
                  <a:tcPr marL="108000" marR="36000" marT="36000" marB="360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927970852"/>
                  </a:ext>
                </a:extLst>
              </a:tr>
            </a:tbl>
          </a:graphicData>
        </a:graphic>
      </p:graphicFrame>
    </p:spTree>
    <p:extLst>
      <p:ext uri="{BB962C8B-B14F-4D97-AF65-F5344CB8AC3E}">
        <p14:creationId xmlns:p14="http://schemas.microsoft.com/office/powerpoint/2010/main" val="18056120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9CE4EF1-B8A4-4045-9EE0-5C525C6F706E}"/>
              </a:ext>
            </a:extLst>
          </p:cNvPr>
          <p:cNvSpPr/>
          <p:nvPr/>
        </p:nvSpPr>
        <p:spPr>
          <a:xfrm>
            <a:off x="682860" y="758269"/>
            <a:ext cx="2406190" cy="10370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0070C0"/>
                </a:solidFill>
                <a:latin typeface="Comic Sans MS" panose="030F0702030302020204" pitchFamily="66" charset="0"/>
                <a:cs typeface="Arial" panose="020B0604020202020204" pitchFamily="34" charset="0"/>
              </a:rPr>
              <a:t>Identify where the author has created a setting. How effective is the description and why?</a:t>
            </a:r>
          </a:p>
        </p:txBody>
      </p:sp>
      <p:sp>
        <p:nvSpPr>
          <p:cNvPr id="4" name="Subtitle 2">
            <a:extLst>
              <a:ext uri="{FF2B5EF4-FFF2-40B4-BE49-F238E27FC236}">
                <a16:creationId xmlns:a16="http://schemas.microsoft.com/office/drawing/2014/main" id="{D0BD1614-84B0-DE41-9181-C7FE2D5B3B54}"/>
              </a:ext>
            </a:extLst>
          </p:cNvPr>
          <p:cNvSpPr txBox="1">
            <a:spLocks/>
          </p:cNvSpPr>
          <p:nvPr/>
        </p:nvSpPr>
        <p:spPr>
          <a:xfrm>
            <a:off x="401445" y="428939"/>
            <a:ext cx="11389109" cy="1037008"/>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How has the author</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described the setting?</a:t>
            </a:r>
          </a:p>
        </p:txBody>
      </p:sp>
      <p:sp>
        <p:nvSpPr>
          <p:cNvPr id="6" name="Text Box 4">
            <a:extLst>
              <a:ext uri="{FF2B5EF4-FFF2-40B4-BE49-F238E27FC236}">
                <a16:creationId xmlns:a16="http://schemas.microsoft.com/office/drawing/2014/main" id="{29EC91B0-9D41-004E-97C5-6BD2A8326F38}"/>
              </a:ext>
            </a:extLst>
          </p:cNvPr>
          <p:cNvSpPr txBox="1">
            <a:spLocks noChangeArrowheads="1"/>
          </p:cNvSpPr>
          <p:nvPr/>
        </p:nvSpPr>
        <p:spPr bwMode="auto">
          <a:xfrm>
            <a:off x="401446" y="1897549"/>
            <a:ext cx="1138910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dirty="0">
                <a:solidFill>
                  <a:srgbClr val="3E3F41"/>
                </a:solidFill>
                <a:latin typeface="Comic Sans MS" panose="030F0902030302020204" pitchFamily="66" charset="0"/>
              </a:rPr>
              <a:t>Now work with a partner to identify where </a:t>
            </a:r>
            <a:r>
              <a:rPr lang="en-GB" altLang="en-US" b="1" dirty="0">
                <a:solidFill>
                  <a:srgbClr val="0070C0"/>
                </a:solidFill>
                <a:latin typeface="Comic Sans MS" panose="030F0902030302020204" pitchFamily="66" charset="0"/>
              </a:rPr>
              <a:t>prepositional phrases</a:t>
            </a:r>
            <a:r>
              <a:rPr lang="en-GB" altLang="en-US" dirty="0">
                <a:solidFill>
                  <a:srgbClr val="0070C0"/>
                </a:solidFill>
                <a:latin typeface="Comic Sans MS" panose="030F0902030302020204" pitchFamily="66" charset="0"/>
              </a:rPr>
              <a:t> </a:t>
            </a:r>
            <a:r>
              <a:rPr lang="en-GB" altLang="en-US" dirty="0">
                <a:solidFill>
                  <a:srgbClr val="3E3F41"/>
                </a:solidFill>
                <a:latin typeface="Comic Sans MS" panose="030F0902030302020204" pitchFamily="66" charset="0"/>
              </a:rPr>
              <a:t>have</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been used to create a description of the scene in the cave.</a:t>
            </a:r>
          </a:p>
        </p:txBody>
      </p:sp>
      <p:sp>
        <p:nvSpPr>
          <p:cNvPr id="7" name="Rectangle 6">
            <a:extLst>
              <a:ext uri="{FF2B5EF4-FFF2-40B4-BE49-F238E27FC236}">
                <a16:creationId xmlns:a16="http://schemas.microsoft.com/office/drawing/2014/main" id="{AF0C000B-99DE-C64E-A563-98E084C2AB99}"/>
              </a:ext>
            </a:extLst>
          </p:cNvPr>
          <p:cNvSpPr>
            <a:spLocks noChangeArrowheads="1"/>
          </p:cNvSpPr>
          <p:nvPr/>
        </p:nvSpPr>
        <p:spPr bwMode="auto">
          <a:xfrm>
            <a:off x="3740801" y="2646152"/>
            <a:ext cx="7595845" cy="3256084"/>
          </a:xfrm>
          <a:prstGeom prst="rect">
            <a:avLst/>
          </a:prstGeom>
          <a:noFill/>
          <a:ln w="9525">
            <a:noFill/>
            <a:miter lim="800000"/>
            <a:headEnd/>
            <a:tailEnd/>
          </a:ln>
          <a:effectLst/>
        </p:spPr>
        <p:txBody>
          <a:bodyPr wrap="square">
            <a:spAutoFit/>
          </a:bodyPr>
          <a:lstStyle/>
          <a:p>
            <a:pPr>
              <a:lnSpc>
                <a:spcPct val="115000"/>
              </a:lnSpc>
              <a:spcBef>
                <a:spcPct val="20000"/>
              </a:spcBef>
            </a:pPr>
            <a:r>
              <a:rPr lang="en-GB" altLang="en-US" dirty="0">
                <a:solidFill>
                  <a:srgbClr val="3E3F41"/>
                </a:solidFill>
                <a:latin typeface="Comic Sans MS" panose="030F0902030302020204" pitchFamily="66" charset="0"/>
              </a:rPr>
              <a:t>The cave opened out into a glittering gallery of gold and silver. Tucked into every nook were rolls and rolls of sumptuous fabrics threaded with gold, packed across the floor were brightly coloured Persian rugs, and on every stone step were fat bags of shining gold coins. Along the pink sandstone walls, twisted torchlights flickered orange and red, illuminating precious emeralds and rubies, and stuffed treasure chests balanced on rugs, overflowing with sparkling diamonds. Decorated Kashan wine jugs sat in neat lines on the floor, with slender oil torches leaning against them. Ali Baba could not believe his eyes.</a:t>
            </a:r>
          </a:p>
        </p:txBody>
      </p:sp>
      <p:pic>
        <p:nvPicPr>
          <p:cNvPr id="8" name="Picture 9">
            <a:extLst>
              <a:ext uri="{FF2B5EF4-FFF2-40B4-BE49-F238E27FC236}">
                <a16:creationId xmlns:a16="http://schemas.microsoft.com/office/drawing/2014/main" id="{3538CA79-D4F8-2B44-9F68-783B54FF746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27338" y="2646152"/>
            <a:ext cx="2346340" cy="3256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3273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F0C000B-99DE-C64E-A563-98E084C2AB99}"/>
              </a:ext>
            </a:extLst>
          </p:cNvPr>
          <p:cNvSpPr>
            <a:spLocks noChangeArrowheads="1"/>
          </p:cNvSpPr>
          <p:nvPr/>
        </p:nvSpPr>
        <p:spPr bwMode="auto">
          <a:xfrm>
            <a:off x="3740801" y="2646152"/>
            <a:ext cx="7595845" cy="3256084"/>
          </a:xfrm>
          <a:prstGeom prst="rect">
            <a:avLst/>
          </a:prstGeom>
          <a:noFill/>
          <a:ln w="9525">
            <a:noFill/>
            <a:miter lim="800000"/>
            <a:headEnd/>
            <a:tailEnd/>
          </a:ln>
          <a:effectLst/>
        </p:spPr>
        <p:txBody>
          <a:bodyPr wrap="square">
            <a:spAutoFit/>
          </a:bodyPr>
          <a:lstStyle/>
          <a:p>
            <a:pPr>
              <a:lnSpc>
                <a:spcPct val="115000"/>
              </a:lnSpc>
              <a:spcBef>
                <a:spcPct val="20000"/>
              </a:spcBef>
            </a:pPr>
            <a:r>
              <a:rPr lang="en-GB" altLang="en-US" dirty="0">
                <a:solidFill>
                  <a:srgbClr val="3E3F41"/>
                </a:solidFill>
                <a:latin typeface="Comic Sans MS" panose="030F0902030302020204" pitchFamily="66" charset="0"/>
              </a:rPr>
              <a:t>The cave opened out </a:t>
            </a:r>
            <a:r>
              <a:rPr lang="en-GB" altLang="en-US" b="1" dirty="0">
                <a:solidFill>
                  <a:srgbClr val="0070C0"/>
                </a:solidFill>
                <a:latin typeface="Comic Sans MS" panose="030F0902030302020204" pitchFamily="66" charset="0"/>
              </a:rPr>
              <a:t>into</a:t>
            </a:r>
            <a:r>
              <a:rPr lang="en-GB" altLang="en-US" dirty="0">
                <a:solidFill>
                  <a:srgbClr val="3E3F41"/>
                </a:solidFill>
                <a:latin typeface="Comic Sans MS" panose="030F0902030302020204" pitchFamily="66" charset="0"/>
              </a:rPr>
              <a:t> a glittering gallery of gold and silver. Tucked </a:t>
            </a:r>
            <a:r>
              <a:rPr lang="en-GB" altLang="en-US" b="1" dirty="0">
                <a:solidFill>
                  <a:srgbClr val="0070C0"/>
                </a:solidFill>
                <a:latin typeface="Comic Sans MS" panose="030F0902030302020204" pitchFamily="66" charset="0"/>
              </a:rPr>
              <a:t>into</a:t>
            </a:r>
            <a:r>
              <a:rPr lang="en-GB" altLang="en-US" dirty="0">
                <a:solidFill>
                  <a:srgbClr val="3E3F41"/>
                </a:solidFill>
                <a:latin typeface="Comic Sans MS" panose="030F0902030302020204" pitchFamily="66" charset="0"/>
              </a:rPr>
              <a:t> </a:t>
            </a:r>
            <a:r>
              <a:rPr lang="en-GB" altLang="en-US" b="1" dirty="0">
                <a:solidFill>
                  <a:srgbClr val="0070C0"/>
                </a:solidFill>
                <a:latin typeface="Comic Sans MS" panose="030F0902030302020204" pitchFamily="66" charset="0"/>
              </a:rPr>
              <a:t>every nook </a:t>
            </a:r>
            <a:r>
              <a:rPr lang="en-GB" altLang="en-US" dirty="0">
                <a:solidFill>
                  <a:srgbClr val="3E3F41"/>
                </a:solidFill>
                <a:latin typeface="Comic Sans MS" panose="030F0902030302020204" pitchFamily="66" charset="0"/>
              </a:rPr>
              <a:t>were rolls and rolls of sumptuous fabrics threaded </a:t>
            </a:r>
            <a:r>
              <a:rPr lang="en-GB" altLang="en-US" b="1" dirty="0">
                <a:solidFill>
                  <a:srgbClr val="0070C0"/>
                </a:solidFill>
                <a:latin typeface="Comic Sans MS" panose="030F0902030302020204" pitchFamily="66" charset="0"/>
              </a:rPr>
              <a:t>with</a:t>
            </a:r>
            <a:r>
              <a:rPr lang="en-GB" altLang="en-US" dirty="0">
                <a:solidFill>
                  <a:srgbClr val="3E3F41"/>
                </a:solidFill>
                <a:latin typeface="Comic Sans MS" panose="030F0902030302020204" pitchFamily="66" charset="0"/>
              </a:rPr>
              <a:t> gold, packed </a:t>
            </a:r>
            <a:r>
              <a:rPr lang="en-GB" altLang="en-US" b="1" dirty="0">
                <a:solidFill>
                  <a:srgbClr val="0070C0"/>
                </a:solidFill>
                <a:latin typeface="Comic Sans MS" panose="030F0902030302020204" pitchFamily="66" charset="0"/>
              </a:rPr>
              <a:t>across the floor </a:t>
            </a:r>
            <a:r>
              <a:rPr lang="en-GB" altLang="en-US" dirty="0">
                <a:solidFill>
                  <a:srgbClr val="3E3F41"/>
                </a:solidFill>
                <a:latin typeface="Comic Sans MS" panose="030F0902030302020204" pitchFamily="66" charset="0"/>
              </a:rPr>
              <a:t>were brightly coloured Persian rugs, and </a:t>
            </a:r>
            <a:r>
              <a:rPr lang="en-GB" altLang="en-US" b="1" dirty="0">
                <a:solidFill>
                  <a:srgbClr val="0070C0"/>
                </a:solidFill>
                <a:latin typeface="Comic Sans MS" panose="030F0902030302020204" pitchFamily="66" charset="0"/>
              </a:rPr>
              <a:t>on</a:t>
            </a:r>
            <a:r>
              <a:rPr lang="en-GB" altLang="en-US" dirty="0">
                <a:solidFill>
                  <a:srgbClr val="3E3F41"/>
                </a:solidFill>
                <a:latin typeface="Comic Sans MS" panose="030F0902030302020204" pitchFamily="66" charset="0"/>
              </a:rPr>
              <a:t> </a:t>
            </a:r>
            <a:r>
              <a:rPr lang="en-GB" altLang="en-US" b="1" dirty="0">
                <a:solidFill>
                  <a:srgbClr val="0070C0"/>
                </a:solidFill>
                <a:latin typeface="Comic Sans MS" panose="030F0902030302020204" pitchFamily="66" charset="0"/>
              </a:rPr>
              <a:t>every stone step </a:t>
            </a:r>
            <a:r>
              <a:rPr lang="en-GB" altLang="en-US" dirty="0">
                <a:solidFill>
                  <a:srgbClr val="3E3F41"/>
                </a:solidFill>
                <a:latin typeface="Comic Sans MS" panose="030F0902030302020204" pitchFamily="66" charset="0"/>
              </a:rPr>
              <a:t>were fat bags of shining gold coins. </a:t>
            </a:r>
            <a:r>
              <a:rPr lang="en-GB" altLang="en-US" b="1" dirty="0">
                <a:solidFill>
                  <a:srgbClr val="0070C0"/>
                </a:solidFill>
                <a:latin typeface="Comic Sans MS" panose="030F0902030302020204" pitchFamily="66" charset="0"/>
              </a:rPr>
              <a:t>Along</a:t>
            </a:r>
            <a:r>
              <a:rPr lang="en-GB" altLang="en-US" dirty="0">
                <a:solidFill>
                  <a:srgbClr val="3E3F41"/>
                </a:solidFill>
                <a:latin typeface="Comic Sans MS" panose="030F0902030302020204" pitchFamily="66" charset="0"/>
              </a:rPr>
              <a:t> the pink sandstone walls, twisted torchlights flickered orange and red, illuminating precious emeralds and rubies, and stuffed treasure chests balanced </a:t>
            </a:r>
            <a:r>
              <a:rPr lang="en-GB" altLang="en-US" b="1" dirty="0">
                <a:solidFill>
                  <a:srgbClr val="0070C0"/>
                </a:solidFill>
                <a:latin typeface="Comic Sans MS" panose="030F0902030302020204" pitchFamily="66" charset="0"/>
              </a:rPr>
              <a:t>on</a:t>
            </a:r>
            <a:r>
              <a:rPr lang="en-GB" altLang="en-US" dirty="0">
                <a:solidFill>
                  <a:srgbClr val="3E3F41"/>
                </a:solidFill>
                <a:latin typeface="Comic Sans MS" panose="030F0902030302020204" pitchFamily="66" charset="0"/>
              </a:rPr>
              <a:t> rugs, overflowing </a:t>
            </a:r>
            <a:r>
              <a:rPr lang="en-GB" altLang="en-US" b="1" dirty="0">
                <a:solidFill>
                  <a:srgbClr val="0070C0"/>
                </a:solidFill>
                <a:latin typeface="Comic Sans MS" panose="030F0902030302020204" pitchFamily="66" charset="0"/>
              </a:rPr>
              <a:t>with</a:t>
            </a:r>
            <a:r>
              <a:rPr lang="en-GB" altLang="en-US" dirty="0">
                <a:solidFill>
                  <a:srgbClr val="3E3F41"/>
                </a:solidFill>
                <a:latin typeface="Comic Sans MS" panose="030F0902030302020204" pitchFamily="66" charset="0"/>
              </a:rPr>
              <a:t> sparkling diamonds. Decorated Kashan wine jugs sat in neat lines </a:t>
            </a:r>
            <a:r>
              <a:rPr lang="en-GB" altLang="en-US" b="1" dirty="0">
                <a:solidFill>
                  <a:srgbClr val="0070C0"/>
                </a:solidFill>
                <a:latin typeface="Comic Sans MS" panose="030F0902030302020204" pitchFamily="66" charset="0"/>
              </a:rPr>
              <a:t>on the floor</a:t>
            </a:r>
            <a:r>
              <a:rPr lang="en-GB" altLang="en-US" dirty="0">
                <a:solidFill>
                  <a:srgbClr val="3E3F41"/>
                </a:solidFill>
                <a:latin typeface="Comic Sans MS" panose="030F0902030302020204" pitchFamily="66" charset="0"/>
              </a:rPr>
              <a:t>, </a:t>
            </a:r>
            <a:r>
              <a:rPr lang="en-GB" altLang="en-US" b="1" dirty="0">
                <a:solidFill>
                  <a:srgbClr val="0070C0"/>
                </a:solidFill>
                <a:latin typeface="Comic Sans MS" panose="030F0902030302020204" pitchFamily="66" charset="0"/>
              </a:rPr>
              <a:t>with</a:t>
            </a:r>
            <a:r>
              <a:rPr lang="en-GB" altLang="en-US" dirty="0">
                <a:solidFill>
                  <a:srgbClr val="3E3F41"/>
                </a:solidFill>
                <a:latin typeface="Comic Sans MS" panose="030F0902030302020204" pitchFamily="66" charset="0"/>
              </a:rPr>
              <a:t> slender oil torches leaning </a:t>
            </a:r>
            <a:r>
              <a:rPr lang="en-GB" altLang="en-US" b="1" dirty="0">
                <a:solidFill>
                  <a:srgbClr val="0070C0"/>
                </a:solidFill>
                <a:latin typeface="Comic Sans MS" panose="030F0902030302020204" pitchFamily="66" charset="0"/>
              </a:rPr>
              <a:t>against</a:t>
            </a:r>
            <a:r>
              <a:rPr lang="en-GB" altLang="en-US" dirty="0">
                <a:solidFill>
                  <a:srgbClr val="3E3F41"/>
                </a:solidFill>
                <a:latin typeface="Comic Sans MS" panose="030F0902030302020204" pitchFamily="66" charset="0"/>
              </a:rPr>
              <a:t> them. Ali Baba could not believe his eyes.</a:t>
            </a:r>
          </a:p>
        </p:txBody>
      </p:sp>
      <p:pic>
        <p:nvPicPr>
          <p:cNvPr id="8" name="Picture 9">
            <a:extLst>
              <a:ext uri="{FF2B5EF4-FFF2-40B4-BE49-F238E27FC236}">
                <a16:creationId xmlns:a16="http://schemas.microsoft.com/office/drawing/2014/main" id="{3538CA79-D4F8-2B44-9F68-783B54FF746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27338" y="2646152"/>
            <a:ext cx="2346340" cy="325608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619E8E2-1562-41A1-E6EF-8514B7CCC666}"/>
              </a:ext>
            </a:extLst>
          </p:cNvPr>
          <p:cNvSpPr/>
          <p:nvPr/>
        </p:nvSpPr>
        <p:spPr>
          <a:xfrm>
            <a:off x="682860" y="758269"/>
            <a:ext cx="2406190" cy="10370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0070C0"/>
                </a:solidFill>
                <a:latin typeface="Comic Sans MS" panose="030F0702030302020204" pitchFamily="66" charset="0"/>
                <a:cs typeface="Arial" panose="020B0604020202020204" pitchFamily="34" charset="0"/>
              </a:rPr>
              <a:t>Identify where the author has created a setting. How effective is the description and why?</a:t>
            </a:r>
          </a:p>
        </p:txBody>
      </p:sp>
      <p:sp>
        <p:nvSpPr>
          <p:cNvPr id="5" name="Subtitle 2">
            <a:extLst>
              <a:ext uri="{FF2B5EF4-FFF2-40B4-BE49-F238E27FC236}">
                <a16:creationId xmlns:a16="http://schemas.microsoft.com/office/drawing/2014/main" id="{2DC194F6-6DFF-CDAE-C67F-71F640916594}"/>
              </a:ext>
            </a:extLst>
          </p:cNvPr>
          <p:cNvSpPr txBox="1">
            <a:spLocks/>
          </p:cNvSpPr>
          <p:nvPr/>
        </p:nvSpPr>
        <p:spPr>
          <a:xfrm>
            <a:off x="401445" y="428939"/>
            <a:ext cx="11389109" cy="1037008"/>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How has the author</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described the setting?</a:t>
            </a:r>
          </a:p>
        </p:txBody>
      </p:sp>
      <p:sp>
        <p:nvSpPr>
          <p:cNvPr id="9" name="Text Box 4">
            <a:extLst>
              <a:ext uri="{FF2B5EF4-FFF2-40B4-BE49-F238E27FC236}">
                <a16:creationId xmlns:a16="http://schemas.microsoft.com/office/drawing/2014/main" id="{49C6AFE2-E80B-9C6F-4E4C-BE78D1BEB3B6}"/>
              </a:ext>
            </a:extLst>
          </p:cNvPr>
          <p:cNvSpPr txBox="1">
            <a:spLocks noChangeArrowheads="1"/>
          </p:cNvSpPr>
          <p:nvPr/>
        </p:nvSpPr>
        <p:spPr bwMode="auto">
          <a:xfrm>
            <a:off x="401446" y="1897549"/>
            <a:ext cx="1138910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dirty="0">
                <a:solidFill>
                  <a:srgbClr val="3E3F41"/>
                </a:solidFill>
                <a:latin typeface="Comic Sans MS" panose="030F0902030302020204" pitchFamily="66" charset="0"/>
              </a:rPr>
              <a:t>Now work with a partner to identify where </a:t>
            </a:r>
            <a:r>
              <a:rPr lang="en-GB" altLang="en-US" b="1" dirty="0">
                <a:solidFill>
                  <a:srgbClr val="0070C0"/>
                </a:solidFill>
                <a:latin typeface="Comic Sans MS" panose="030F0902030302020204" pitchFamily="66" charset="0"/>
              </a:rPr>
              <a:t>prepositional phrases</a:t>
            </a:r>
            <a:r>
              <a:rPr lang="en-GB" altLang="en-US" dirty="0">
                <a:solidFill>
                  <a:srgbClr val="0070C0"/>
                </a:solidFill>
                <a:latin typeface="Comic Sans MS" panose="030F0902030302020204" pitchFamily="66" charset="0"/>
              </a:rPr>
              <a:t> </a:t>
            </a:r>
            <a:r>
              <a:rPr lang="en-GB" altLang="en-US" dirty="0">
                <a:solidFill>
                  <a:srgbClr val="3E3F41"/>
                </a:solidFill>
                <a:latin typeface="Comic Sans MS" panose="030F0902030302020204" pitchFamily="66" charset="0"/>
              </a:rPr>
              <a:t>have</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been used to create a description of the scene in the cave.</a:t>
            </a:r>
          </a:p>
        </p:txBody>
      </p:sp>
    </p:spTree>
    <p:extLst>
      <p:ext uri="{BB962C8B-B14F-4D97-AF65-F5344CB8AC3E}">
        <p14:creationId xmlns:p14="http://schemas.microsoft.com/office/powerpoint/2010/main" val="18153742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9CE4EF1-B8A4-4045-9EE0-5C525C6F706E}"/>
              </a:ext>
            </a:extLst>
          </p:cNvPr>
          <p:cNvSpPr/>
          <p:nvPr/>
        </p:nvSpPr>
        <p:spPr>
          <a:xfrm>
            <a:off x="708717" y="643110"/>
            <a:ext cx="2212283" cy="10370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0070C0"/>
                </a:solidFill>
                <a:latin typeface="Comic Sans MS" panose="030F0702030302020204" pitchFamily="66" charset="0"/>
                <a:cs typeface="Arial" panose="020B0604020202020204" pitchFamily="34" charset="0"/>
              </a:rPr>
              <a:t>Use fronted adverbials.</a:t>
            </a:r>
          </a:p>
          <a:p>
            <a:pPr lvl="0" algn="ctr" fontAlgn="base">
              <a:spcAft>
                <a:spcPct val="0"/>
              </a:spcAft>
            </a:pPr>
            <a:r>
              <a:rPr lang="en-GB" altLang="en-US" sz="1400" dirty="0">
                <a:solidFill>
                  <a:srgbClr val="0070C0"/>
                </a:solidFill>
                <a:latin typeface="Comic Sans MS" panose="030F0702030302020204" pitchFamily="66" charset="0"/>
                <a:cs typeface="Arial" panose="020B0604020202020204" pitchFamily="34" charset="0"/>
              </a:rPr>
              <a:t>Use commas after</a:t>
            </a:r>
            <a:br>
              <a:rPr lang="en-GB" altLang="en-US" sz="1400" dirty="0">
                <a:solidFill>
                  <a:srgbClr val="0070C0"/>
                </a:solidFill>
                <a:latin typeface="Comic Sans MS" panose="030F0702030302020204" pitchFamily="66" charset="0"/>
                <a:cs typeface="Arial" panose="020B0604020202020204" pitchFamily="34" charset="0"/>
              </a:rPr>
            </a:br>
            <a:r>
              <a:rPr lang="en-GB" altLang="en-US" sz="1400" dirty="0">
                <a:solidFill>
                  <a:srgbClr val="0070C0"/>
                </a:solidFill>
                <a:latin typeface="Comic Sans MS" panose="030F0702030302020204" pitchFamily="66" charset="0"/>
                <a:cs typeface="Arial" panose="020B0604020202020204" pitchFamily="34" charset="0"/>
              </a:rPr>
              <a:t>fronted adverbials.</a:t>
            </a:r>
          </a:p>
        </p:txBody>
      </p:sp>
      <p:sp>
        <p:nvSpPr>
          <p:cNvPr id="4" name="Subtitle 2">
            <a:extLst>
              <a:ext uri="{FF2B5EF4-FFF2-40B4-BE49-F238E27FC236}">
                <a16:creationId xmlns:a16="http://schemas.microsoft.com/office/drawing/2014/main" id="{D0BD1614-84B0-DE41-9181-C7FE2D5B3B54}"/>
              </a:ext>
            </a:extLst>
          </p:cNvPr>
          <p:cNvSpPr txBox="1">
            <a:spLocks/>
          </p:cNvSpPr>
          <p:nvPr/>
        </p:nvSpPr>
        <p:spPr>
          <a:xfrm>
            <a:off x="2921000" y="569044"/>
            <a:ext cx="8869555" cy="74070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Adverbials</a:t>
            </a:r>
          </a:p>
        </p:txBody>
      </p:sp>
      <p:sp>
        <p:nvSpPr>
          <p:cNvPr id="6" name="Text Box 4">
            <a:extLst>
              <a:ext uri="{FF2B5EF4-FFF2-40B4-BE49-F238E27FC236}">
                <a16:creationId xmlns:a16="http://schemas.microsoft.com/office/drawing/2014/main" id="{29EC91B0-9D41-004E-97C5-6BD2A8326F38}"/>
              </a:ext>
            </a:extLst>
          </p:cNvPr>
          <p:cNvSpPr txBox="1">
            <a:spLocks noChangeArrowheads="1"/>
          </p:cNvSpPr>
          <p:nvPr/>
        </p:nvSpPr>
        <p:spPr bwMode="auto">
          <a:xfrm>
            <a:off x="2921000" y="1108335"/>
            <a:ext cx="886955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sz="2000" dirty="0">
                <a:solidFill>
                  <a:srgbClr val="3E3F41"/>
                </a:solidFill>
                <a:latin typeface="Comic Sans MS" panose="030F0902030302020204" pitchFamily="66" charset="0"/>
              </a:rPr>
              <a:t>We know that </a:t>
            </a:r>
            <a:r>
              <a:rPr lang="en-GB" altLang="en-US" sz="2000" b="1" dirty="0">
                <a:solidFill>
                  <a:srgbClr val="0070C0"/>
                </a:solidFill>
                <a:latin typeface="Comic Sans MS" panose="030F0902030302020204" pitchFamily="66" charset="0"/>
              </a:rPr>
              <a:t>adverbs</a:t>
            </a:r>
            <a:r>
              <a:rPr lang="en-GB" altLang="en-US" sz="2000" dirty="0">
                <a:solidFill>
                  <a:srgbClr val="3E3F41"/>
                </a:solidFill>
                <a:latin typeface="Comic Sans MS" panose="030F0902030302020204" pitchFamily="66" charset="0"/>
              </a:rPr>
              <a:t> modify verbs. When an adverb has more</a:t>
            </a:r>
            <a:br>
              <a:rPr lang="en-GB" altLang="en-US" sz="2000" dirty="0">
                <a:solidFill>
                  <a:srgbClr val="3E3F41"/>
                </a:solidFill>
                <a:latin typeface="Comic Sans MS" panose="030F0902030302020204" pitchFamily="66" charset="0"/>
              </a:rPr>
            </a:br>
            <a:r>
              <a:rPr lang="en-GB" altLang="en-US" sz="2000" dirty="0">
                <a:solidFill>
                  <a:srgbClr val="3E3F41"/>
                </a:solidFill>
                <a:latin typeface="Comic Sans MS" panose="030F0902030302020204" pitchFamily="66" charset="0"/>
              </a:rPr>
              <a:t>than one word, it is known as an adverbial phrase or clause.</a:t>
            </a:r>
          </a:p>
        </p:txBody>
      </p:sp>
      <p:sp>
        <p:nvSpPr>
          <p:cNvPr id="9" name="Subtitle 2">
            <a:extLst>
              <a:ext uri="{FF2B5EF4-FFF2-40B4-BE49-F238E27FC236}">
                <a16:creationId xmlns:a16="http://schemas.microsoft.com/office/drawing/2014/main" id="{512F3415-58EF-CC4E-B069-79B86B767F41}"/>
              </a:ext>
            </a:extLst>
          </p:cNvPr>
          <p:cNvSpPr txBox="1">
            <a:spLocks/>
          </p:cNvSpPr>
          <p:nvPr/>
        </p:nvSpPr>
        <p:spPr>
          <a:xfrm>
            <a:off x="401445" y="2096707"/>
            <a:ext cx="11359152" cy="59257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Ali Baba was hiding…</a:t>
            </a:r>
          </a:p>
        </p:txBody>
      </p:sp>
      <p:pic>
        <p:nvPicPr>
          <p:cNvPr id="10" name="Picture 13">
            <a:extLst>
              <a:ext uri="{FF2B5EF4-FFF2-40B4-BE49-F238E27FC236}">
                <a16:creationId xmlns:a16="http://schemas.microsoft.com/office/drawing/2014/main" id="{AAFCA919-15AF-434B-8823-1A66061C4FE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856752" y="2827393"/>
            <a:ext cx="2443162" cy="3063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8">
            <a:extLst>
              <a:ext uri="{FF2B5EF4-FFF2-40B4-BE49-F238E27FC236}">
                <a16:creationId xmlns:a16="http://schemas.microsoft.com/office/drawing/2014/main" id="{3E85C397-0F3A-BF48-B4F5-F5D30D1EFC90}"/>
              </a:ext>
            </a:extLst>
          </p:cNvPr>
          <p:cNvSpPr txBox="1">
            <a:spLocks noChangeArrowheads="1"/>
          </p:cNvSpPr>
          <p:nvPr/>
        </p:nvSpPr>
        <p:spPr bwMode="auto">
          <a:xfrm>
            <a:off x="817778" y="2827393"/>
            <a:ext cx="3784600" cy="455436"/>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dirty="0">
                <a:solidFill>
                  <a:srgbClr val="3E3F41"/>
                </a:solidFill>
                <a:latin typeface="Comic Sans MS" panose="030F0902030302020204" pitchFamily="66" charset="0"/>
                <a:ea typeface="MS Mincho" panose="02020609040205080304" pitchFamily="49" charset="-128"/>
              </a:rPr>
              <a:t>gripping his axe.</a:t>
            </a:r>
          </a:p>
        </p:txBody>
      </p:sp>
      <p:sp>
        <p:nvSpPr>
          <p:cNvPr id="12" name="Text Box 9">
            <a:extLst>
              <a:ext uri="{FF2B5EF4-FFF2-40B4-BE49-F238E27FC236}">
                <a16:creationId xmlns:a16="http://schemas.microsoft.com/office/drawing/2014/main" id="{FADF1AFE-C7AD-9C46-86A4-D4553E99935C}"/>
              </a:ext>
            </a:extLst>
          </p:cNvPr>
          <p:cNvSpPr txBox="1">
            <a:spLocks noChangeArrowheads="1"/>
          </p:cNvSpPr>
          <p:nvPr/>
        </p:nvSpPr>
        <p:spPr bwMode="auto">
          <a:xfrm>
            <a:off x="817778" y="3696715"/>
            <a:ext cx="3784600" cy="455437"/>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dirty="0">
                <a:solidFill>
                  <a:srgbClr val="3E3F41"/>
                </a:solidFill>
                <a:latin typeface="Comic Sans MS" panose="030F0902030302020204" pitchFamily="66" charset="0"/>
                <a:ea typeface="MS Mincho" panose="02020609040205080304" pitchFamily="49" charset="-128"/>
              </a:rPr>
              <a:t>trembling with fear.</a:t>
            </a:r>
          </a:p>
        </p:txBody>
      </p:sp>
      <p:sp>
        <p:nvSpPr>
          <p:cNvPr id="16" name="Text Box 15">
            <a:extLst>
              <a:ext uri="{FF2B5EF4-FFF2-40B4-BE49-F238E27FC236}">
                <a16:creationId xmlns:a16="http://schemas.microsoft.com/office/drawing/2014/main" id="{7A88C006-B202-6B4D-A34D-597BAFAD50E4}"/>
              </a:ext>
            </a:extLst>
          </p:cNvPr>
          <p:cNvSpPr txBox="1">
            <a:spLocks noChangeArrowheads="1"/>
          </p:cNvSpPr>
          <p:nvPr/>
        </p:nvSpPr>
        <p:spPr bwMode="auto">
          <a:xfrm>
            <a:off x="817778" y="4566038"/>
            <a:ext cx="3784600" cy="455437"/>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a:solidFill>
                  <a:srgbClr val="3E3F41"/>
                </a:solidFill>
                <a:latin typeface="Comic Sans MS" panose="030F0902030302020204" pitchFamily="66" charset="0"/>
                <a:ea typeface="MS Mincho" panose="02020609040205080304" pitchFamily="49" charset="-128"/>
              </a:rPr>
              <a:t>at sunset.</a:t>
            </a:r>
          </a:p>
        </p:txBody>
      </p:sp>
      <p:sp>
        <p:nvSpPr>
          <p:cNvPr id="17" name="Text Box 16">
            <a:extLst>
              <a:ext uri="{FF2B5EF4-FFF2-40B4-BE49-F238E27FC236}">
                <a16:creationId xmlns:a16="http://schemas.microsoft.com/office/drawing/2014/main" id="{CC36C7C2-91A7-304D-8FA1-C5E213DDC472}"/>
              </a:ext>
            </a:extLst>
          </p:cNvPr>
          <p:cNvSpPr txBox="1">
            <a:spLocks noChangeArrowheads="1"/>
          </p:cNvSpPr>
          <p:nvPr/>
        </p:nvSpPr>
        <p:spPr bwMode="auto">
          <a:xfrm>
            <a:off x="823380" y="5435360"/>
            <a:ext cx="3784600" cy="455436"/>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dirty="0">
                <a:solidFill>
                  <a:srgbClr val="3E3F41"/>
                </a:solidFill>
                <a:latin typeface="Comic Sans MS" panose="030F0902030302020204" pitchFamily="66" charset="0"/>
                <a:ea typeface="MS Mincho" panose="02020609040205080304" pitchFamily="49" charset="-128"/>
              </a:rPr>
              <a:t>because the thieves arrived.</a:t>
            </a:r>
          </a:p>
        </p:txBody>
      </p:sp>
      <p:sp>
        <p:nvSpPr>
          <p:cNvPr id="20" name="Text Box 8">
            <a:extLst>
              <a:ext uri="{FF2B5EF4-FFF2-40B4-BE49-F238E27FC236}">
                <a16:creationId xmlns:a16="http://schemas.microsoft.com/office/drawing/2014/main" id="{B2563CD0-4CE3-004A-8B2D-FAF3EB678279}"/>
              </a:ext>
            </a:extLst>
          </p:cNvPr>
          <p:cNvSpPr txBox="1">
            <a:spLocks noChangeArrowheads="1"/>
          </p:cNvSpPr>
          <p:nvPr/>
        </p:nvSpPr>
        <p:spPr bwMode="auto">
          <a:xfrm>
            <a:off x="7537866" y="2827393"/>
            <a:ext cx="3784600" cy="455436"/>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dirty="0">
                <a:solidFill>
                  <a:srgbClr val="3E3F41"/>
                </a:solidFill>
                <a:latin typeface="Comic Sans MS" panose="030F0902030302020204" pitchFamily="66" charset="0"/>
                <a:ea typeface="MS Mincho" panose="02020609040205080304" pitchFamily="49" charset="-128"/>
              </a:rPr>
              <a:t>amongst the leaves.</a:t>
            </a:r>
          </a:p>
        </p:txBody>
      </p:sp>
      <p:sp>
        <p:nvSpPr>
          <p:cNvPr id="21" name="Text Box 9">
            <a:extLst>
              <a:ext uri="{FF2B5EF4-FFF2-40B4-BE49-F238E27FC236}">
                <a16:creationId xmlns:a16="http://schemas.microsoft.com/office/drawing/2014/main" id="{343F818E-9B8A-D947-B2D6-9EBECAC33D03}"/>
              </a:ext>
            </a:extLst>
          </p:cNvPr>
          <p:cNvSpPr txBox="1">
            <a:spLocks noChangeArrowheads="1"/>
          </p:cNvSpPr>
          <p:nvPr/>
        </p:nvSpPr>
        <p:spPr bwMode="auto">
          <a:xfrm>
            <a:off x="7537866" y="3696715"/>
            <a:ext cx="3784600" cy="455437"/>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dirty="0">
                <a:solidFill>
                  <a:srgbClr val="3E3F41"/>
                </a:solidFill>
                <a:latin typeface="Comic Sans MS" panose="030F0902030302020204" pitchFamily="66" charset="0"/>
                <a:ea typeface="MS Mincho" panose="02020609040205080304" pitchFamily="49" charset="-128"/>
              </a:rPr>
              <a:t>close to the cave.</a:t>
            </a:r>
          </a:p>
        </p:txBody>
      </p:sp>
      <p:sp>
        <p:nvSpPr>
          <p:cNvPr id="22" name="Text Box 15">
            <a:extLst>
              <a:ext uri="{FF2B5EF4-FFF2-40B4-BE49-F238E27FC236}">
                <a16:creationId xmlns:a16="http://schemas.microsoft.com/office/drawing/2014/main" id="{7BFD6E33-2D30-EC40-A6C5-923CDCFDFF95}"/>
              </a:ext>
            </a:extLst>
          </p:cNvPr>
          <p:cNvSpPr txBox="1">
            <a:spLocks noChangeArrowheads="1"/>
          </p:cNvSpPr>
          <p:nvPr/>
        </p:nvSpPr>
        <p:spPr bwMode="auto">
          <a:xfrm>
            <a:off x="7537866" y="4566038"/>
            <a:ext cx="3784600" cy="455437"/>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dirty="0">
                <a:solidFill>
                  <a:srgbClr val="3E3F41"/>
                </a:solidFill>
                <a:latin typeface="Comic Sans MS" panose="030F0902030302020204" pitchFamily="66" charset="0"/>
                <a:ea typeface="MS Mincho" panose="02020609040205080304" pitchFamily="49" charset="-128"/>
              </a:rPr>
              <a:t>watching intently.</a:t>
            </a:r>
          </a:p>
        </p:txBody>
      </p:sp>
      <p:sp>
        <p:nvSpPr>
          <p:cNvPr id="23" name="Text Box 16">
            <a:extLst>
              <a:ext uri="{FF2B5EF4-FFF2-40B4-BE49-F238E27FC236}">
                <a16:creationId xmlns:a16="http://schemas.microsoft.com/office/drawing/2014/main" id="{E0EDF345-6E7E-D642-909D-5EC858A4D2CF}"/>
              </a:ext>
            </a:extLst>
          </p:cNvPr>
          <p:cNvSpPr txBox="1">
            <a:spLocks noChangeArrowheads="1"/>
          </p:cNvSpPr>
          <p:nvPr/>
        </p:nvSpPr>
        <p:spPr bwMode="auto">
          <a:xfrm>
            <a:off x="7532266" y="5435360"/>
            <a:ext cx="3784600" cy="455436"/>
          </a:xfrm>
          <a:prstGeom prst="rect">
            <a:avLst/>
          </a:prstGeom>
          <a:noFill/>
          <a:ln w="28575" algn="ctr">
            <a:solidFill>
              <a:srgbClr val="0070C0"/>
            </a:solidFill>
            <a:miter lim="800000"/>
            <a:headEnd/>
            <a:tailEnd/>
          </a:ln>
          <a:effectLst/>
        </p:spPr>
        <p:txBody>
          <a:bodyPr anchor="ctr" anchorCtr="1"/>
          <a:lstStyle/>
          <a:p>
            <a:pPr algn="ctr" eaLnBrk="0" hangingPunct="0"/>
            <a:r>
              <a:rPr lang="en-GB" altLang="en-US" sz="2000" dirty="0">
                <a:solidFill>
                  <a:srgbClr val="3E3F41"/>
                </a:solidFill>
                <a:latin typeface="Comic Sans MS" panose="030F0902030302020204" pitchFamily="66" charset="0"/>
                <a:ea typeface="MS Mincho" panose="02020609040205080304" pitchFamily="49" charset="-128"/>
              </a:rPr>
              <a:t>out of sight.</a:t>
            </a:r>
          </a:p>
        </p:txBody>
      </p:sp>
    </p:spTree>
    <p:extLst>
      <p:ext uri="{BB962C8B-B14F-4D97-AF65-F5344CB8AC3E}">
        <p14:creationId xmlns:p14="http://schemas.microsoft.com/office/powerpoint/2010/main" val="84153438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a:extLst>
              <a:ext uri="{FF2B5EF4-FFF2-40B4-BE49-F238E27FC236}">
                <a16:creationId xmlns:a16="http://schemas.microsoft.com/office/drawing/2014/main" id="{5D4BCC9C-184A-C84A-B8A8-AB4370BF59C0}"/>
              </a:ext>
            </a:extLst>
          </p:cNvPr>
          <p:cNvSpPr txBox="1">
            <a:spLocks/>
          </p:cNvSpPr>
          <p:nvPr/>
        </p:nvSpPr>
        <p:spPr>
          <a:xfrm>
            <a:off x="0" y="8622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Objectives</a:t>
            </a:r>
          </a:p>
        </p:txBody>
      </p:sp>
      <p:sp>
        <p:nvSpPr>
          <p:cNvPr id="33" name="Rectangle 2">
            <a:extLst>
              <a:ext uri="{FF2B5EF4-FFF2-40B4-BE49-F238E27FC236}">
                <a16:creationId xmlns:a16="http://schemas.microsoft.com/office/drawing/2014/main" id="{DC7E30D1-0439-F749-BE60-A77486581459}"/>
              </a:ext>
            </a:extLst>
          </p:cNvPr>
          <p:cNvSpPr>
            <a:spLocks noChangeArrowheads="1"/>
          </p:cNvSpPr>
          <p:nvPr/>
        </p:nvSpPr>
        <p:spPr bwMode="auto">
          <a:xfrm>
            <a:off x="2479323" y="1991623"/>
            <a:ext cx="5729587" cy="88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dirty="0">
                <a:solidFill>
                  <a:srgbClr val="3E3F41"/>
                </a:solidFill>
                <a:latin typeface="Comic Sans MS" panose="030F0902030302020204" pitchFamily="66" charset="0"/>
              </a:rPr>
              <a:t>Create sentences with fronted adverbials for when,</a:t>
            </a:r>
          </a:p>
          <a:p>
            <a:pPr>
              <a:spcBef>
                <a:spcPts val="700"/>
              </a:spcBef>
            </a:pPr>
            <a:r>
              <a:rPr lang="en-GB" altLang="en-US" dirty="0">
                <a:solidFill>
                  <a:srgbClr val="3E3F41"/>
                </a:solidFill>
                <a:latin typeface="Comic Sans MS" panose="030F0902030302020204" pitchFamily="66" charset="0"/>
              </a:rPr>
              <a:t>e.g</a:t>
            </a:r>
            <a:r>
              <a:rPr lang="en-GB" altLang="en-US" b="1" dirty="0">
                <a:solidFill>
                  <a:srgbClr val="0070C0"/>
                </a:solidFill>
                <a:latin typeface="Comic Sans MS" panose="030F0902030302020204" pitchFamily="66" charset="0"/>
              </a:rPr>
              <a:t>. Long ago</a:t>
            </a:r>
            <a:r>
              <a:rPr lang="en-GB" altLang="en-US" dirty="0">
                <a:solidFill>
                  <a:srgbClr val="3E3F41"/>
                </a:solidFill>
                <a:latin typeface="Comic Sans MS" panose="030F0902030302020204" pitchFamily="66" charset="0"/>
              </a:rPr>
              <a:t>, in the ancient land of Persia…</a:t>
            </a:r>
          </a:p>
        </p:txBody>
      </p:sp>
      <p:sp>
        <p:nvSpPr>
          <p:cNvPr id="35" name="Rectangle 34">
            <a:extLst>
              <a:ext uri="{FF2B5EF4-FFF2-40B4-BE49-F238E27FC236}">
                <a16:creationId xmlns:a16="http://schemas.microsoft.com/office/drawing/2014/main" id="{FC4701EA-B600-964F-99A9-185035BB84E7}"/>
              </a:ext>
            </a:extLst>
          </p:cNvPr>
          <p:cNvSpPr/>
          <p:nvPr/>
        </p:nvSpPr>
        <p:spPr>
          <a:xfrm>
            <a:off x="2244992" y="1807767"/>
            <a:ext cx="7681991" cy="116347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
            <a:extLst>
              <a:ext uri="{FF2B5EF4-FFF2-40B4-BE49-F238E27FC236}">
                <a16:creationId xmlns:a16="http://schemas.microsoft.com/office/drawing/2014/main" id="{70CEA91E-7EB6-E04A-B09A-4846313C35F6}"/>
              </a:ext>
            </a:extLst>
          </p:cNvPr>
          <p:cNvSpPr>
            <a:spLocks noChangeArrowheads="1"/>
          </p:cNvSpPr>
          <p:nvPr/>
        </p:nvSpPr>
        <p:spPr bwMode="auto">
          <a:xfrm>
            <a:off x="2479323" y="3370839"/>
            <a:ext cx="7447660" cy="88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dirty="0">
                <a:solidFill>
                  <a:srgbClr val="3E3F41"/>
                </a:solidFill>
                <a:latin typeface="Comic Sans MS" panose="030F0902030302020204" pitchFamily="66" charset="0"/>
              </a:rPr>
              <a:t>Create sentences with fronted adverbials for where,</a:t>
            </a:r>
          </a:p>
          <a:p>
            <a:pPr>
              <a:spcBef>
                <a:spcPts val="700"/>
              </a:spcBef>
            </a:pPr>
            <a:r>
              <a:rPr lang="en-GB" altLang="en-US" dirty="0">
                <a:solidFill>
                  <a:srgbClr val="3E3F41"/>
                </a:solidFill>
                <a:latin typeface="Comic Sans MS" panose="030F0902030302020204" pitchFamily="66" charset="0"/>
              </a:rPr>
              <a:t>e.g. </a:t>
            </a:r>
            <a:r>
              <a:rPr lang="en-GB" altLang="en-US" b="1" dirty="0">
                <a:solidFill>
                  <a:srgbClr val="0070C0"/>
                </a:solidFill>
                <a:latin typeface="Comic Sans MS" panose="030F0902030302020204" pitchFamily="66" charset="0"/>
              </a:rPr>
              <a:t>From this secret hiding place</a:t>
            </a:r>
            <a:r>
              <a:rPr lang="en-GB" altLang="en-US" dirty="0">
                <a:solidFill>
                  <a:srgbClr val="3E3F41"/>
                </a:solidFill>
                <a:latin typeface="Comic Sans MS" panose="030F0902030302020204" pitchFamily="66" charset="0"/>
              </a:rPr>
              <a:t>, Ali Baba could see a huge rock…</a:t>
            </a:r>
          </a:p>
        </p:txBody>
      </p:sp>
      <p:sp>
        <p:nvSpPr>
          <p:cNvPr id="40" name="Rectangle 39">
            <a:extLst>
              <a:ext uri="{FF2B5EF4-FFF2-40B4-BE49-F238E27FC236}">
                <a16:creationId xmlns:a16="http://schemas.microsoft.com/office/drawing/2014/main" id="{8BC71FB1-C360-2146-B281-564CAD5C837C}"/>
              </a:ext>
            </a:extLst>
          </p:cNvPr>
          <p:cNvSpPr/>
          <p:nvPr/>
        </p:nvSpPr>
        <p:spPr>
          <a:xfrm>
            <a:off x="2244992" y="3186983"/>
            <a:ext cx="7681991" cy="116347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2">
            <a:extLst>
              <a:ext uri="{FF2B5EF4-FFF2-40B4-BE49-F238E27FC236}">
                <a16:creationId xmlns:a16="http://schemas.microsoft.com/office/drawing/2014/main" id="{EA6C4E80-BA2E-524D-BDC3-74BB9A22E578}"/>
              </a:ext>
            </a:extLst>
          </p:cNvPr>
          <p:cNvSpPr>
            <a:spLocks noChangeArrowheads="1"/>
          </p:cNvSpPr>
          <p:nvPr/>
        </p:nvSpPr>
        <p:spPr bwMode="auto">
          <a:xfrm>
            <a:off x="2479323" y="4767310"/>
            <a:ext cx="6344040" cy="422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dirty="0">
                <a:solidFill>
                  <a:srgbClr val="3E3F41"/>
                </a:solidFill>
                <a:latin typeface="Comic Sans MS" panose="030F0902030302020204" pitchFamily="66" charset="0"/>
              </a:rPr>
              <a:t>Use commas after fronted adverbials</a:t>
            </a:r>
          </a:p>
        </p:txBody>
      </p:sp>
      <p:sp>
        <p:nvSpPr>
          <p:cNvPr id="42" name="Rectangle 41">
            <a:extLst>
              <a:ext uri="{FF2B5EF4-FFF2-40B4-BE49-F238E27FC236}">
                <a16:creationId xmlns:a16="http://schemas.microsoft.com/office/drawing/2014/main" id="{7FD9EEE8-0235-2E4C-8BA3-227CDF37C62B}"/>
              </a:ext>
            </a:extLst>
          </p:cNvPr>
          <p:cNvSpPr/>
          <p:nvPr/>
        </p:nvSpPr>
        <p:spPr>
          <a:xfrm>
            <a:off x="2244992" y="4626584"/>
            <a:ext cx="7681991" cy="69055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376886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21168</TotalTime>
  <Words>19939</Words>
  <Application>Microsoft Office PowerPoint</Application>
  <PresentationFormat>Widescreen</PresentationFormat>
  <Paragraphs>1368</Paragraphs>
  <Slides>120</Slides>
  <Notes>116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120</vt:i4>
      </vt:variant>
    </vt:vector>
  </HeadingPairs>
  <TitlesOfParts>
    <vt:vector size="129" baseType="lpstr">
      <vt:lpstr>Arial</vt:lpstr>
      <vt:lpstr>Calibri</vt:lpstr>
      <vt:lpstr>Calibri Light</vt:lpstr>
      <vt:lpstr>Comic Sans MS</vt:lpstr>
      <vt:lpstr>Impact</vt:lpstr>
      <vt:lpstr>Times</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2102</cp:revision>
  <dcterms:created xsi:type="dcterms:W3CDTF">2021-01-11T17:47:06Z</dcterms:created>
  <dcterms:modified xsi:type="dcterms:W3CDTF">2023-03-28T18:07:47Z</dcterms:modified>
</cp:coreProperties>
</file>