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89"/>
  </p:notesMasterIdLst>
  <p:sldIdLst>
    <p:sldId id="274" r:id="rId3"/>
    <p:sldId id="277" r:id="rId4"/>
    <p:sldId id="278" r:id="rId5"/>
    <p:sldId id="279" r:id="rId6"/>
    <p:sldId id="280" r:id="rId7"/>
    <p:sldId id="385" r:id="rId8"/>
    <p:sldId id="410" r:id="rId9"/>
    <p:sldId id="283" r:id="rId10"/>
    <p:sldId id="416" r:id="rId11"/>
    <p:sldId id="417" r:id="rId12"/>
    <p:sldId id="285" r:id="rId13"/>
    <p:sldId id="286" r:id="rId14"/>
    <p:sldId id="288" r:id="rId15"/>
    <p:sldId id="525" r:id="rId16"/>
    <p:sldId id="526" r:id="rId17"/>
    <p:sldId id="527" r:id="rId18"/>
    <p:sldId id="528" r:id="rId19"/>
    <p:sldId id="529" r:id="rId20"/>
    <p:sldId id="530" r:id="rId21"/>
    <p:sldId id="531" r:id="rId22"/>
    <p:sldId id="302" r:id="rId23"/>
    <p:sldId id="457" r:id="rId24"/>
    <p:sldId id="532" r:id="rId25"/>
    <p:sldId id="533" r:id="rId26"/>
    <p:sldId id="534" r:id="rId27"/>
    <p:sldId id="419" r:id="rId28"/>
    <p:sldId id="536" r:id="rId29"/>
    <p:sldId id="535" r:id="rId30"/>
    <p:sldId id="538" r:id="rId31"/>
    <p:sldId id="539" r:id="rId32"/>
    <p:sldId id="540" r:id="rId33"/>
    <p:sldId id="305" r:id="rId34"/>
    <p:sldId id="541" r:id="rId35"/>
    <p:sldId id="542" r:id="rId36"/>
    <p:sldId id="543" r:id="rId37"/>
    <p:sldId id="544" r:id="rId38"/>
    <p:sldId id="423" r:id="rId39"/>
    <p:sldId id="545" r:id="rId40"/>
    <p:sldId id="546" r:id="rId41"/>
    <p:sldId id="547" r:id="rId42"/>
    <p:sldId id="548" r:id="rId43"/>
    <p:sldId id="549" r:id="rId44"/>
    <p:sldId id="550" r:id="rId45"/>
    <p:sldId id="601" r:id="rId46"/>
    <p:sldId id="602" r:id="rId47"/>
    <p:sldId id="552" r:id="rId48"/>
    <p:sldId id="554" r:id="rId49"/>
    <p:sldId id="555" r:id="rId50"/>
    <p:sldId id="556" r:id="rId51"/>
    <p:sldId id="557" r:id="rId52"/>
    <p:sldId id="558" r:id="rId53"/>
    <p:sldId id="559" r:id="rId54"/>
    <p:sldId id="560" r:id="rId55"/>
    <p:sldId id="561" r:id="rId56"/>
    <p:sldId id="562" r:id="rId57"/>
    <p:sldId id="563" r:id="rId58"/>
    <p:sldId id="564" r:id="rId59"/>
    <p:sldId id="566" r:id="rId60"/>
    <p:sldId id="565" r:id="rId61"/>
    <p:sldId id="567" r:id="rId62"/>
    <p:sldId id="568" r:id="rId63"/>
    <p:sldId id="569" r:id="rId64"/>
    <p:sldId id="570" r:id="rId65"/>
    <p:sldId id="571" r:id="rId66"/>
    <p:sldId id="572" r:id="rId67"/>
    <p:sldId id="573" r:id="rId68"/>
    <p:sldId id="574" r:id="rId69"/>
    <p:sldId id="576" r:id="rId70"/>
    <p:sldId id="600" r:id="rId71"/>
    <p:sldId id="579" r:id="rId72"/>
    <p:sldId id="580" r:id="rId73"/>
    <p:sldId id="581" r:id="rId74"/>
    <p:sldId id="582" r:id="rId75"/>
    <p:sldId id="583" r:id="rId76"/>
    <p:sldId id="584" r:id="rId77"/>
    <p:sldId id="585" r:id="rId78"/>
    <p:sldId id="586" r:id="rId79"/>
    <p:sldId id="587" r:id="rId80"/>
    <p:sldId id="588" r:id="rId81"/>
    <p:sldId id="589" r:id="rId82"/>
    <p:sldId id="590" r:id="rId83"/>
    <p:sldId id="591" r:id="rId84"/>
    <p:sldId id="592" r:id="rId85"/>
    <p:sldId id="593" r:id="rId86"/>
    <p:sldId id="275" r:id="rId87"/>
    <p:sldId id="375" r:id="rId8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205" userDrawn="1">
          <p15:clr>
            <a:srgbClr val="A4A3A4"/>
          </p15:clr>
        </p15:guide>
        <p15:guide id="8" pos="7106" userDrawn="1">
          <p15:clr>
            <a:srgbClr val="A4A3A4"/>
          </p15:clr>
        </p15:guide>
        <p15:guide id="9" pos="733" userDrawn="1">
          <p15:clr>
            <a:srgbClr val="A4A3A4"/>
          </p15:clr>
        </p15:guide>
        <p15:guide id="11" orient="horz" pos="845" userDrawn="1">
          <p15:clr>
            <a:srgbClr val="A4A3A4"/>
          </p15:clr>
        </p15:guide>
        <p15:guide id="13" orient="horz" pos="3317" userDrawn="1">
          <p15:clr>
            <a:srgbClr val="A4A3A4"/>
          </p15:clr>
        </p15:guide>
        <p15:guide id="14" orient="horz" pos="2432" userDrawn="1">
          <p15:clr>
            <a:srgbClr val="A4A3A4"/>
          </p15:clr>
        </p15:guide>
        <p15:guide id="16" orient="horz" pos="3770" userDrawn="1">
          <p15:clr>
            <a:srgbClr val="A4A3A4"/>
          </p15:clr>
        </p15:guide>
        <p15:guide id="17" pos="5110" userDrawn="1">
          <p15:clr>
            <a:srgbClr val="A4A3A4"/>
          </p15:clr>
        </p15:guide>
        <p15:guide id="18" orient="horz" pos="2863" userDrawn="1">
          <p15:clr>
            <a:srgbClr val="A4A3A4"/>
          </p15:clr>
        </p15:guide>
        <p15:guide id="19" orient="horz" pos="104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A9C3"/>
    <a:srgbClr val="A3D096"/>
    <a:srgbClr val="81CDE8"/>
    <a:srgbClr val="3E3F41"/>
    <a:srgbClr val="CA8FCC"/>
    <a:srgbClr val="39AB47"/>
    <a:srgbClr val="0070C0"/>
    <a:srgbClr val="EC7206"/>
    <a:srgbClr val="AB4500"/>
    <a:srgbClr val="FDBF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17" autoAdjust="0"/>
    <p:restoredTop sz="93061" autoAdjust="0"/>
  </p:normalViewPr>
  <p:slideViewPr>
    <p:cSldViewPr snapToGrid="0" snapToObjects="1">
      <p:cViewPr varScale="1">
        <p:scale>
          <a:sx n="70" d="100"/>
          <a:sy n="70" d="100"/>
        </p:scale>
        <p:origin x="90" y="924"/>
      </p:cViewPr>
      <p:guideLst>
        <p:guide pos="3205"/>
        <p:guide pos="7106"/>
        <p:guide pos="733"/>
        <p:guide orient="horz" pos="845"/>
        <p:guide orient="horz" pos="3317"/>
        <p:guide orient="horz" pos="2432"/>
        <p:guide orient="horz" pos="3770"/>
        <p:guide pos="5110"/>
        <p:guide orient="horz" pos="2863"/>
        <p:guide orient="horz" pos="1049"/>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notesMaster" Target="notesMasters/notesMaster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presProps" Target="pres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dera.ioe.ac.uk/4882/7/nls_gfw010702intro_Redacted.pdf"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s://dera.ioe.ac.uk/4882/7/nls_gfw010702intro_Redacted.pdf"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1116332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ea typeface="Microsoft YaHei" panose="020B0503020204020204" pitchFamily="34" charset="-122"/>
              </a:rPr>
              <a:t>The writing focus of this unit will be discussion writing. General examples will be given, culminating in discussion writing related to the narrative of Treasure Island.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134369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2447247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a:t>
            </a:r>
            <a:r>
              <a:rPr lang="en-GB" altLang="en-US" b="1" dirty="0"/>
              <a:t>suggested</a:t>
            </a:r>
            <a:r>
              <a:rPr lang="en-GB" altLang="en-US" dirty="0"/>
              <a:t> objectives from the National Curriculum for Year 5/6. Teachers should select the most appropriate focuses for the children they teach. Further objectives will be met incidentally as the unit progresses.</a:t>
            </a:r>
          </a:p>
          <a:p>
            <a:r>
              <a:rPr lang="en-GB" altLang="en-US" b="1" dirty="0"/>
              <a:t>National Curriculum Non statutory guidance: </a:t>
            </a:r>
            <a:r>
              <a:rPr lang="en-GB" altLang="en-US" dirty="0"/>
              <a:t>In using reference books, pupils need to know what information they need to look for before they begin and need to understand the task. They should be shown how to use contents pages and indexes to locate information. The skills of information retrieval that are taught should be applied, for example, in reading history, geography and science textbooks, and in contexts where pupils are genuinely motivated to find out information, for example, reading information leaflets before a gallery or museum visit or reading a theatre programme or review. Teachers should consider making use of any library services and expertise to support this.</a:t>
            </a:r>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37267708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291969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22767105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1731759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17767452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3557276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Print sufficient copies for pairs (you’ll find these in the accompanying PDF document). Cut up and ask children to place in either a ‘FOR’ or ‘AGAINST’ pages and justify their decisions when asked. Retain these statements to support further activities.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4171129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Teaching Sequence for Writing is still the recommended approach to the teaching of reading and writing. Slides 1-10 are </a:t>
            </a:r>
            <a:r>
              <a:rPr lang="en-US" altLang="en-US" dirty="0"/>
              <a:t>intended for teachers’ use.</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Print sufficient copies for pairs (you’ll find these in the accompanying PDF document). Cut up and ask children to place in either a ‘FOR’ or ‘AGAINST’ pages and justify their decisions when asked. Retain these statements to support further activities.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5387257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Children’s comments can lead the discussion picking up of different interpretations.</a:t>
            </a:r>
            <a:endParaRPr lang="en-GB" altLang="en-US" dirty="0"/>
          </a:p>
          <a:p>
            <a:r>
              <a:rPr lang="en-GB" altLang="en-US" i="1" dirty="0"/>
              <a:t>Structure the questioning to build in challenge and support.</a:t>
            </a:r>
          </a:p>
          <a:p>
            <a:r>
              <a:rPr lang="en-GB" altLang="en-US" i="1" dirty="0"/>
              <a:t>Children learn from each other by listening to classmates justify and elaborate.</a:t>
            </a:r>
          </a:p>
          <a:p>
            <a:r>
              <a:rPr lang="en-GB" altLang="en-US" i="1" dirty="0"/>
              <a:t>Supporting comments used with kind permission of https://</a:t>
            </a:r>
            <a:r>
              <a:rPr lang="en-GB" altLang="en-US" i="1" dirty="0" err="1"/>
              <a:t>jamesdurran.blog</a:t>
            </a:r>
            <a:r>
              <a:rPr lang="en-GB" altLang="en-US" i="1" dirty="0"/>
              <a:t>/</a:t>
            </a:r>
            <a:endParaRPr lang="en-GB" altLang="en-US" dirty="0"/>
          </a:p>
          <a:p>
            <a:r>
              <a:rPr lang="en-GB" altLang="en-US" dirty="0"/>
              <a:t> </a:t>
            </a: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42722629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Do not underestimate the investment you are making at this stage in the children’s understanding and future writing success.</a:t>
            </a:r>
          </a:p>
          <a:p>
            <a:r>
              <a:rPr lang="en-GB" altLang="en-US" dirty="0"/>
              <a:t>Teachers should select an approach which best suits the text and meets the needs of the children they teach. For example, in this exploration of a non fiction text which could be controversial, it would be advantageous to allow plenty of opportunity for discussion and debate.</a:t>
            </a:r>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4893657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Create opportunities for children to respond to reading, either with a reader’s focus, or a writer’s focus. Select response activities to meet the needs of the children and also to reflect the current teaching focus.</a:t>
            </a:r>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25077855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251697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response activity is just a suggestion. Other responses are appropriate and valid.</a:t>
            </a:r>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7036262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17683631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response activity is just a suggestion. Other responses are appropriate and valid.</a:t>
            </a:r>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41456216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response activity is just a suggestion. Other responses are appropriate and valid.</a:t>
            </a:r>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1975403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Do not underestimate the investment made at the reading phase which will pay dividends in the writing phase.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Designed to revisit and strengthen the technical vocabulary used in a text. May be edited and adapted for any text.</a:t>
            </a:r>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22475310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21392238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31934227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Allow time for children to explore and discuss the features of this text type as it is complex and includes a number of features not found in other text types.</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31690210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Because discussion writing takes a specific format, it is advisable that these features are identified early in the unit and revisited frequently. Further explanation follows on the next slide for those elements which are not self-explanatory.</a:t>
            </a:r>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26195155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Allow time for children to explore and discuss the features of this text type as it is complex and includes a number of features not found in other text types.</a:t>
            </a:r>
          </a:p>
          <a:p>
            <a:r>
              <a:rPr lang="en-GB" altLang="en-US" dirty="0"/>
              <a:t>Weasel words (or anonymous authority) are </a:t>
            </a:r>
            <a:r>
              <a:rPr lang="en-GB" altLang="en-US" b="1" dirty="0"/>
              <a:t>words and phrases</a:t>
            </a:r>
            <a:r>
              <a:rPr lang="en-GB" altLang="en-US" dirty="0"/>
              <a:t> aimed at creating the impression that something specific and meaningful has been said, when in fact only a vague or ambiguous claim has been communicated. For example, the phrase ‘People believe that…’ suggests that there is a common belief among specific people. What people? Who believes it? It is deliberately vague in order to add weight to an argument without having to quote actual figures. Children love this phrase and usually remember it (and use the technique!).</a:t>
            </a:r>
          </a:p>
          <a:p>
            <a:r>
              <a:rPr lang="en-GB" altLang="en-US" dirty="0"/>
              <a:t>Although the term </a:t>
            </a:r>
            <a:r>
              <a:rPr lang="en-GB" altLang="en-US" b="1" dirty="0"/>
              <a:t>abstract nouns</a:t>
            </a:r>
            <a:r>
              <a:rPr lang="en-GB" altLang="en-US" dirty="0"/>
              <a:t> is no longer referenced in the national curriculum, learning the technical language to discuss writing is and understanding what abstract nouns are can help children’s grasp of this text type. Abstract nouns cannot be detected by the five physical senses. If you can see, hear, taste, smell, or touch it, then it’s a concrete noun. If you can’t, then it’s an abstract noun. </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25046580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36576992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0" dirty="0"/>
              <a:t>The text is also supplied on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42204989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Not all abstract nouns have been identified to focus on those that relate to the text’s message overall.</a:t>
            </a:r>
          </a:p>
          <a:p>
            <a:r>
              <a:rPr lang="en-GB" altLang="en-US" dirty="0"/>
              <a:t>Cohesive devices such as adverbials are sometimes referred to as transition words.</a:t>
            </a:r>
          </a:p>
          <a:p>
            <a:r>
              <a:rPr lang="en-GB" altLang="en-US" dirty="0"/>
              <a:t>Rhetorical questions need to be used to emphasis a point and shouldn’t be ‘overdone’.</a:t>
            </a:r>
          </a:p>
          <a:p>
            <a:r>
              <a:rPr lang="en-GB" altLang="en-US" i="0" dirty="0"/>
              <a:t>The text is also supplied on the accompanying Word document.</a:t>
            </a:r>
            <a:endParaRPr lang="en-GB" altLang="en-US" dirty="0"/>
          </a:p>
          <a:p>
            <a:endParaRPr lang="en-GB"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11936919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Not all abstract nouns have been identified to focus on those that relate to the text’s message overall.</a:t>
            </a:r>
          </a:p>
          <a:p>
            <a:r>
              <a:rPr lang="en-GB" altLang="en-US" dirty="0"/>
              <a:t>Cohesive devices such as adverbials are sometimes referred to as transition words.</a:t>
            </a:r>
          </a:p>
          <a:p>
            <a:r>
              <a:rPr lang="en-GB" altLang="en-US" dirty="0"/>
              <a:t>Rhetorical questions need to be used to emphasis a point and shouldn’t be ‘overdone’.</a:t>
            </a:r>
          </a:p>
          <a:p>
            <a:r>
              <a:rPr lang="en-GB" altLang="en-US" i="0" dirty="0"/>
              <a:t>The text is also supplied on the accompanying Word document.</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1756357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Not all abstract nouns have been identified to focus on those that relate to the text’s message overall.</a:t>
            </a:r>
          </a:p>
          <a:p>
            <a:r>
              <a:rPr lang="en-GB" altLang="en-US" dirty="0"/>
              <a:t>Cohesive devices such as adverbials are sometimes referred to as transition words.</a:t>
            </a:r>
          </a:p>
          <a:p>
            <a:r>
              <a:rPr lang="en-GB" altLang="en-US" dirty="0"/>
              <a:t>Rhetorical questions need to be used to emphasis a point and shouldn’t be ‘overdone’.</a:t>
            </a:r>
          </a:p>
          <a:p>
            <a:r>
              <a:rPr lang="en-GB" altLang="en-US" i="0" dirty="0"/>
              <a:t>The text is also supplied on the accompanying Word document.</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38573361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Not all abstract nouns have been identified to focus on those that relate to the text’s message overall.</a:t>
            </a:r>
          </a:p>
          <a:p>
            <a:r>
              <a:rPr lang="en-GB" altLang="en-US" dirty="0"/>
              <a:t>Cohesive devices such as adverbials are sometimes referred to as transition words.</a:t>
            </a:r>
          </a:p>
          <a:p>
            <a:r>
              <a:rPr lang="en-GB" altLang="en-US" dirty="0"/>
              <a:t>Rhetorical questions need to be used to emphasis a point and shouldn’t be ‘overdone’.</a:t>
            </a:r>
          </a:p>
          <a:p>
            <a:r>
              <a:rPr lang="en-GB" altLang="en-US" i="0" dirty="0"/>
              <a:t>The text is also supplied on the accompanying Word document.</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42125681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Not all abstract nouns have been identified to focus on those that relate to the text’s message overall.</a:t>
            </a:r>
          </a:p>
          <a:p>
            <a:r>
              <a:rPr lang="en-GB" altLang="en-US" dirty="0"/>
              <a:t>Cohesive devices such as adverbials are sometimes referred to as transition words.</a:t>
            </a:r>
          </a:p>
          <a:p>
            <a:r>
              <a:rPr lang="en-GB" altLang="en-US" dirty="0"/>
              <a:t>Rhetorical questions need to be used to emphasis a point and shouldn’t be ‘overdone’.</a:t>
            </a:r>
          </a:p>
          <a:p>
            <a:r>
              <a:rPr lang="en-GB" altLang="en-US" i="0" dirty="0"/>
              <a:t>The text is also supplied on the accompanying Word document.</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35435453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a:t>Not </a:t>
            </a:r>
            <a:r>
              <a:rPr lang="en-GB" altLang="en-US" dirty="0"/>
              <a:t>all abstract nouns have been identified to focus on those that relate to the text’s message overall.</a:t>
            </a:r>
          </a:p>
          <a:p>
            <a:r>
              <a:rPr lang="en-GB" altLang="en-US" dirty="0"/>
              <a:t>Cohesive devices such as adverbials are sometimes referred to as transition words.</a:t>
            </a:r>
          </a:p>
          <a:p>
            <a:r>
              <a:rPr lang="en-GB" altLang="en-US" dirty="0"/>
              <a:t>Rhetorical questions need to be used to emphasis a point and shouldn’t be ‘overdone’.</a:t>
            </a:r>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27105565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Not all abstract nouns have been identified to focus on those that relate to the text’s message overall.</a:t>
            </a:r>
          </a:p>
          <a:p>
            <a:r>
              <a:rPr lang="en-GB" altLang="en-US" dirty="0"/>
              <a:t>Cohesive devices such as adverbials are sometimes referred to as transition words.</a:t>
            </a:r>
          </a:p>
          <a:p>
            <a:r>
              <a:rPr lang="en-GB" altLang="en-US" dirty="0"/>
              <a:t>Rhetorical questions need to be used to emphasis a point and shouldn’t be ‘overdone’.</a:t>
            </a:r>
          </a:p>
          <a:p>
            <a:r>
              <a:rPr lang="en-GB" altLang="en-US" i="0" dirty="0"/>
              <a:t>The text is also supplied on the accompanying Word document.</a:t>
            </a:r>
            <a:endParaRPr lang="en-GB" altLang="en-US" b="1"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22924821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Not all abstract nouns have been identified to focus on those that relate to the text’s message overall.</a:t>
            </a:r>
          </a:p>
          <a:p>
            <a:r>
              <a:rPr lang="en-GB" altLang="en-US" dirty="0"/>
              <a:t>Cohesive devices such as adverbials are sometimes referred to as transition words.</a:t>
            </a:r>
          </a:p>
          <a:p>
            <a:r>
              <a:rPr lang="en-GB" altLang="en-US" dirty="0"/>
              <a:t>Rhetorical questions need to be used to emphasis a point and shouldn’t be ‘overdone’.</a:t>
            </a:r>
          </a:p>
          <a:p>
            <a:r>
              <a:rPr lang="en-GB" altLang="en-US" i="0" dirty="0"/>
              <a:t>The text is also supplied on the accompanying Word document.</a:t>
            </a:r>
            <a:endParaRPr lang="en-GB" altLang="en-US" b="1" dirty="0"/>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19377165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following slides offer suggestions to teach the structure of this text type and provide a framework to re-use for different topics.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32817424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10152527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17401723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first structure is the one which is exemplified in the example texts provided in this unit.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3883867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19921659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40684403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9995152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10789454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22228627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4667233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Place the children in groups of three or four to prepare statements for a class debate. Ensure children understand that they need to focus on one stance then the other rather than trying to cover both viewpoints in one sentence.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15446424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an opportunity for children to ‘have a go’. Teachers can then tailor their teaching to the needs of the class based on what they find in these ‘taster drafts’. A taster draft is an approach promoted by Bob Cox in his Opening Doors series of publications and is an opportunity for children to write early on in the process to help promote engagement with, and understanding of, the text. Teachers can focus on specific objectives in subsequent lessons. Used with his kind permission. More information and free resources at https://</a:t>
            </a:r>
            <a:r>
              <a:rPr lang="en-GB" altLang="en-US" dirty="0" err="1"/>
              <a:t>searchingforexcellence.co.uk</a:t>
            </a:r>
            <a:r>
              <a:rPr lang="en-GB" altLang="en-US" dirty="0"/>
              <a:t>.</a:t>
            </a:r>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372448699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Not all the for and against points have been used in this writing and some have been amended. Vocabulary is used in this example which could be re-used in children’s own versions.</a:t>
            </a:r>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21015505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Not all the for and against points have been used in this writing and some have been amended. Vocabulary is used in this example which could be re-used in children’s own versions.</a:t>
            </a:r>
          </a:p>
        </p:txBody>
      </p:sp>
      <p:sp>
        <p:nvSpPr>
          <p:cNvPr id="4" name="Slide Number Placeholder 3"/>
          <p:cNvSpPr>
            <a:spLocks noGrp="1"/>
          </p:cNvSpPr>
          <p:nvPr>
            <p:ph type="sldNum" sz="quarter" idx="5"/>
          </p:nvPr>
        </p:nvSpPr>
        <p:spPr/>
        <p:txBody>
          <a:bodyPr/>
          <a:lstStyle/>
          <a:p>
            <a:fld id="{311D70A8-8575-AB47-B894-1AEE29AFC934}" type="slidenum">
              <a:rPr lang="en-US" smtClean="0"/>
              <a:t>59</a:t>
            </a:fld>
            <a:endParaRPr lang="en-US"/>
          </a:p>
        </p:txBody>
      </p:sp>
    </p:spTree>
    <p:extLst>
      <p:ext uri="{BB962C8B-B14F-4D97-AF65-F5344CB8AC3E}">
        <p14:creationId xmlns:p14="http://schemas.microsoft.com/office/powerpoint/2010/main" val="3364607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27602752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60</a:t>
            </a:fld>
            <a:endParaRPr lang="en-US"/>
          </a:p>
        </p:txBody>
      </p:sp>
    </p:spTree>
    <p:extLst>
      <p:ext uri="{BB962C8B-B14F-4D97-AF65-F5344CB8AC3E}">
        <p14:creationId xmlns:p14="http://schemas.microsoft.com/office/powerpoint/2010/main" val="18456112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More suggested activities are available in the Primary Strategy document Grammar for Writing, published in 2000. This may still be downloaded at: </a:t>
            </a:r>
            <a:r>
              <a:rPr lang="en-GB" sz="1800" u="sng" dirty="0">
                <a:solidFill>
                  <a:srgbClr val="0563C1"/>
                </a:solidFill>
                <a:effectLst/>
                <a:uFill>
                  <a:solidFill>
                    <a:srgbClr val="000000"/>
                  </a:solidFill>
                </a:uFill>
                <a:latin typeface="Arial" panose="020B0604020202020204" pitchFamily="34" charset="0"/>
                <a:ea typeface="Times New Roman" panose="02020603050405020304" pitchFamily="18" charset="0"/>
                <a:hlinkClick r:id="rId3"/>
              </a:rPr>
              <a:t>https://dera.ioe.ac.uk/4882/7/nls_gfw010702intro_Redacted.pdf</a:t>
            </a:r>
            <a:endParaRPr lang="en-GB"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61</a:t>
            </a:fld>
            <a:endParaRPr lang="en-US"/>
          </a:p>
        </p:txBody>
      </p:sp>
    </p:spTree>
    <p:extLst>
      <p:ext uri="{BB962C8B-B14F-4D97-AF65-F5344CB8AC3E}">
        <p14:creationId xmlns:p14="http://schemas.microsoft.com/office/powerpoint/2010/main" val="26679508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on the accompanying PDF and word documents, and may be printed out for children to sort out as a group table activity, placing the words and phrases under appropriate headings. Elicit from the children that the word which starts the sentence needs to be capitalised.</a:t>
            </a:r>
          </a:p>
        </p:txBody>
      </p:sp>
      <p:sp>
        <p:nvSpPr>
          <p:cNvPr id="4" name="Slide Number Placeholder 3"/>
          <p:cNvSpPr>
            <a:spLocks noGrp="1"/>
          </p:cNvSpPr>
          <p:nvPr>
            <p:ph type="sldNum" sz="quarter" idx="5"/>
          </p:nvPr>
        </p:nvSpPr>
        <p:spPr/>
        <p:txBody>
          <a:bodyPr/>
          <a:lstStyle/>
          <a:p>
            <a:fld id="{311D70A8-8575-AB47-B894-1AEE29AFC934}" type="slidenum">
              <a:rPr lang="en-US" smtClean="0"/>
              <a:t>62</a:t>
            </a:fld>
            <a:endParaRPr lang="en-US"/>
          </a:p>
        </p:txBody>
      </p:sp>
    </p:spTree>
    <p:extLst>
      <p:ext uri="{BB962C8B-B14F-4D97-AF65-F5344CB8AC3E}">
        <p14:creationId xmlns:p14="http://schemas.microsoft.com/office/powerpoint/2010/main" val="3939066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on the accompanying PDF and word documents, and may be printed out for children to sort out as a group table activity, placing the words and phrases under appropriate headings. Elicit from the children that the word which starts the sentence needs to be capitalised.</a:t>
            </a:r>
          </a:p>
        </p:txBody>
      </p:sp>
      <p:sp>
        <p:nvSpPr>
          <p:cNvPr id="4" name="Slide Number Placeholder 3"/>
          <p:cNvSpPr>
            <a:spLocks noGrp="1"/>
          </p:cNvSpPr>
          <p:nvPr>
            <p:ph type="sldNum" sz="quarter" idx="5"/>
          </p:nvPr>
        </p:nvSpPr>
        <p:spPr/>
        <p:txBody>
          <a:bodyPr/>
          <a:lstStyle/>
          <a:p>
            <a:fld id="{311D70A8-8575-AB47-B894-1AEE29AFC934}" type="slidenum">
              <a:rPr lang="en-US" smtClean="0"/>
              <a:t>63</a:t>
            </a:fld>
            <a:endParaRPr lang="en-US"/>
          </a:p>
        </p:txBody>
      </p:sp>
    </p:spTree>
    <p:extLst>
      <p:ext uri="{BB962C8B-B14F-4D97-AF65-F5344CB8AC3E}">
        <p14:creationId xmlns:p14="http://schemas.microsoft.com/office/powerpoint/2010/main" val="8803991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Activity Crazy Clauses adapted from Unit 47 of the Primary Strategy document Grammar for Writing, published in 2000. This may still be downloaded at</a:t>
            </a:r>
            <a:r>
              <a:rPr lang="en-GB" altLang="en-US"/>
              <a:t>: </a:t>
            </a:r>
            <a:r>
              <a:rPr lang="en-GB" sz="1200" u="sng">
                <a:solidFill>
                  <a:srgbClr val="0563C1"/>
                </a:solidFill>
                <a:effectLst/>
                <a:uFill>
                  <a:solidFill>
                    <a:srgbClr val="000000"/>
                  </a:solidFill>
                </a:uFill>
                <a:latin typeface="Arial" panose="020B0604020202020204" pitchFamily="34" charset="0"/>
                <a:ea typeface="Times New Roman" panose="02020603050405020304" pitchFamily="18" charset="0"/>
                <a:hlinkClick r:id="rId3"/>
              </a:rPr>
              <a:t>https://dera.ioe.ac.uk/4882/7/nls_gfw010702intro_Redacted.pdf</a:t>
            </a:r>
            <a:endParaRPr lang="en-GB" sz="1200">
              <a:effectLst/>
              <a:latin typeface="Times New Roman" panose="02020603050405020304" pitchFamily="18" charset="0"/>
              <a:ea typeface="Times New Roman" panose="02020603050405020304" pitchFamily="18" charset="0"/>
            </a:endParaRPr>
          </a:p>
          <a:p>
            <a:r>
              <a:rPr lang="en-GB" altLang="en-US" dirty="0"/>
              <a:t>This activity may be adapted for any text.</a:t>
            </a:r>
          </a:p>
        </p:txBody>
      </p:sp>
      <p:sp>
        <p:nvSpPr>
          <p:cNvPr id="4" name="Slide Number Placeholder 3"/>
          <p:cNvSpPr>
            <a:spLocks noGrp="1"/>
          </p:cNvSpPr>
          <p:nvPr>
            <p:ph type="sldNum" sz="quarter" idx="5"/>
          </p:nvPr>
        </p:nvSpPr>
        <p:spPr/>
        <p:txBody>
          <a:bodyPr/>
          <a:lstStyle/>
          <a:p>
            <a:fld id="{311D70A8-8575-AB47-B894-1AEE29AFC934}" type="slidenum">
              <a:rPr lang="en-US" smtClean="0"/>
              <a:t>64</a:t>
            </a:fld>
            <a:endParaRPr lang="en-US"/>
          </a:p>
        </p:txBody>
      </p:sp>
    </p:spTree>
    <p:extLst>
      <p:ext uri="{BB962C8B-B14F-4D97-AF65-F5344CB8AC3E}">
        <p14:creationId xmlns:p14="http://schemas.microsoft.com/office/powerpoint/2010/main" val="4041403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65</a:t>
            </a:fld>
            <a:endParaRPr lang="en-US"/>
          </a:p>
        </p:txBody>
      </p:sp>
    </p:spTree>
    <p:extLst>
      <p:ext uri="{BB962C8B-B14F-4D97-AF65-F5344CB8AC3E}">
        <p14:creationId xmlns:p14="http://schemas.microsoft.com/office/powerpoint/2010/main" val="327681649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66</a:t>
            </a:fld>
            <a:endParaRPr lang="en-US"/>
          </a:p>
        </p:txBody>
      </p:sp>
    </p:spTree>
    <p:extLst>
      <p:ext uri="{BB962C8B-B14F-4D97-AF65-F5344CB8AC3E}">
        <p14:creationId xmlns:p14="http://schemas.microsoft.com/office/powerpoint/2010/main" val="35110264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67</a:t>
            </a:fld>
            <a:endParaRPr lang="en-US"/>
          </a:p>
        </p:txBody>
      </p:sp>
    </p:spTree>
    <p:extLst>
      <p:ext uri="{BB962C8B-B14F-4D97-AF65-F5344CB8AC3E}">
        <p14:creationId xmlns:p14="http://schemas.microsoft.com/office/powerpoint/2010/main" val="30012616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68</a:t>
            </a:fld>
            <a:endParaRPr lang="en-US"/>
          </a:p>
        </p:txBody>
      </p:sp>
    </p:spTree>
    <p:extLst>
      <p:ext uri="{BB962C8B-B14F-4D97-AF65-F5344CB8AC3E}">
        <p14:creationId xmlns:p14="http://schemas.microsoft.com/office/powerpoint/2010/main" val="10485657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69</a:t>
            </a:fld>
            <a:endParaRPr lang="en-US"/>
          </a:p>
        </p:txBody>
      </p:sp>
    </p:spTree>
    <p:extLst>
      <p:ext uri="{BB962C8B-B14F-4D97-AF65-F5344CB8AC3E}">
        <p14:creationId xmlns:p14="http://schemas.microsoft.com/office/powerpoint/2010/main" val="3462413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46773373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Possible tool kit but amend in light of what children identify. </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70</a:t>
            </a:fld>
            <a:endParaRPr lang="en-US"/>
          </a:p>
        </p:txBody>
      </p:sp>
    </p:spTree>
    <p:extLst>
      <p:ext uri="{BB962C8B-B14F-4D97-AF65-F5344CB8AC3E}">
        <p14:creationId xmlns:p14="http://schemas.microsoft.com/office/powerpoint/2010/main" val="211975417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Co construct the success criteria with the children and agree what the writing COULD include. This is modelled here but can be introduced at any point in the sequence.</a:t>
            </a:r>
          </a:p>
          <a:p>
            <a:pPr eaLnBrk="1" hangingPunct="1"/>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pPr eaLnBrk="1" hangingPunct="1"/>
            <a:r>
              <a:rPr lang="en-GB" altLang="en-US" dirty="0"/>
              <a:t>The agreed success criteria is a repository to select from, not a hard and fast ‘tick every item’.</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71</a:t>
            </a:fld>
            <a:endParaRPr lang="en-US"/>
          </a:p>
        </p:txBody>
      </p:sp>
    </p:spTree>
    <p:extLst>
      <p:ext uri="{BB962C8B-B14F-4D97-AF65-F5344CB8AC3E}">
        <p14:creationId xmlns:p14="http://schemas.microsoft.com/office/powerpoint/2010/main" val="17003609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In this modelled piece of writing, facts are provided for children to focus on structuring the text but a different approach may be taken where children carry out their own research on pirates prior to writing. This supports historical knowledge.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73</a:t>
            </a:fld>
            <a:endParaRPr lang="en-US"/>
          </a:p>
        </p:txBody>
      </p:sp>
    </p:spTree>
    <p:extLst>
      <p:ext uri="{BB962C8B-B14F-4D97-AF65-F5344CB8AC3E}">
        <p14:creationId xmlns:p14="http://schemas.microsoft.com/office/powerpoint/2010/main" val="15871350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74</a:t>
            </a:fld>
            <a:endParaRPr lang="en-US"/>
          </a:p>
        </p:txBody>
      </p:sp>
    </p:spTree>
    <p:extLst>
      <p:ext uri="{BB962C8B-B14F-4D97-AF65-F5344CB8AC3E}">
        <p14:creationId xmlns:p14="http://schemas.microsoft.com/office/powerpoint/2010/main" val="37726948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75</a:t>
            </a:fld>
            <a:endParaRPr lang="en-US"/>
          </a:p>
        </p:txBody>
      </p:sp>
    </p:spTree>
    <p:extLst>
      <p:ext uri="{BB962C8B-B14F-4D97-AF65-F5344CB8AC3E}">
        <p14:creationId xmlns:p14="http://schemas.microsoft.com/office/powerpoint/2010/main" val="151039787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76</a:t>
            </a:fld>
            <a:endParaRPr lang="en-US"/>
          </a:p>
        </p:txBody>
      </p:sp>
    </p:spTree>
    <p:extLst>
      <p:ext uri="{BB962C8B-B14F-4D97-AF65-F5344CB8AC3E}">
        <p14:creationId xmlns:p14="http://schemas.microsoft.com/office/powerpoint/2010/main" val="215231097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77</a:t>
            </a:fld>
            <a:endParaRPr lang="en-US"/>
          </a:p>
        </p:txBody>
      </p:sp>
    </p:spTree>
    <p:extLst>
      <p:ext uri="{BB962C8B-B14F-4D97-AF65-F5344CB8AC3E}">
        <p14:creationId xmlns:p14="http://schemas.microsoft.com/office/powerpoint/2010/main" val="35654710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78</a:t>
            </a:fld>
            <a:endParaRPr lang="en-US"/>
          </a:p>
        </p:txBody>
      </p:sp>
    </p:spTree>
    <p:extLst>
      <p:ext uri="{BB962C8B-B14F-4D97-AF65-F5344CB8AC3E}">
        <p14:creationId xmlns:p14="http://schemas.microsoft.com/office/powerpoint/2010/main" val="416416096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Either share with the children or create your own. This is only a suggestion, as are the subsequent slides. Rehearse orally what you will write and make it explicit that you are doing this.</a:t>
            </a:r>
          </a:p>
          <a:p>
            <a:r>
              <a:rPr lang="en-GB" altLang="en-US" dirty="0"/>
              <a:t>Text in black and italics – what to say, the monologue, thinking aloud, demonstrating the thought process, etc.</a:t>
            </a:r>
          </a:p>
          <a:p>
            <a:r>
              <a:rPr lang="en-GB" altLang="en-US" dirty="0"/>
              <a:t>Text in blue and bold – what to write as the model.</a:t>
            </a:r>
          </a:p>
          <a:p>
            <a:r>
              <a:rPr lang="en-GB" altLang="en-US" dirty="0"/>
              <a:t>With this type of writing, some children may hug very closely to the model provided and teachers should be aware of this. However, allowing time for paired talk and encouraging them to come up with their own lists of for and against arguments should support the generation of different ideas.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79</a:t>
            </a:fld>
            <a:endParaRPr lang="en-US"/>
          </a:p>
        </p:txBody>
      </p:sp>
    </p:spTree>
    <p:extLst>
      <p:ext uri="{BB962C8B-B14F-4D97-AF65-F5344CB8AC3E}">
        <p14:creationId xmlns:p14="http://schemas.microsoft.com/office/powerpoint/2010/main" val="262282868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children should be encouraged to orally rehearse then write a sentence.</a:t>
            </a:r>
          </a:p>
          <a:p>
            <a:r>
              <a:rPr lang="en-GB" altLang="en-US" dirty="0"/>
              <a:t>The teacher acts as editor and scribe to produce the next part of the writing.</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80</a:t>
            </a:fld>
            <a:endParaRPr lang="en-US"/>
          </a:p>
        </p:txBody>
      </p:sp>
    </p:spTree>
    <p:extLst>
      <p:ext uri="{BB962C8B-B14F-4D97-AF65-F5344CB8AC3E}">
        <p14:creationId xmlns:p14="http://schemas.microsoft.com/office/powerpoint/2010/main" val="1043257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ct val="45000"/>
              </a:spcBef>
            </a:pPr>
            <a:r>
              <a:rPr lang="en-GB" altLang="en-US" dirty="0"/>
              <a:t>The teacher should circulate amongst the children, supporting and challenging where appropriate and making suggestions for improvements.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81</a:t>
            </a:fld>
            <a:endParaRPr lang="en-US"/>
          </a:p>
        </p:txBody>
      </p:sp>
    </p:spTree>
    <p:extLst>
      <p:ext uri="{BB962C8B-B14F-4D97-AF65-F5344CB8AC3E}">
        <p14:creationId xmlns:p14="http://schemas.microsoft.com/office/powerpoint/2010/main" val="290978210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just one possible example of what you might write. This should be guided by what the children come up with in their own versions and may include suggestions from the for and against lists or information which has been researched.</a:t>
            </a:r>
          </a:p>
        </p:txBody>
      </p:sp>
      <p:sp>
        <p:nvSpPr>
          <p:cNvPr id="4" name="Slide Number Placeholder 3"/>
          <p:cNvSpPr>
            <a:spLocks noGrp="1"/>
          </p:cNvSpPr>
          <p:nvPr>
            <p:ph type="sldNum" sz="quarter" idx="5"/>
          </p:nvPr>
        </p:nvSpPr>
        <p:spPr/>
        <p:txBody>
          <a:bodyPr/>
          <a:lstStyle/>
          <a:p>
            <a:fld id="{311D70A8-8575-AB47-B894-1AEE29AFC934}" type="slidenum">
              <a:rPr lang="en-US" smtClean="0"/>
              <a:t>82</a:t>
            </a:fld>
            <a:endParaRPr lang="en-US"/>
          </a:p>
        </p:txBody>
      </p:sp>
    </p:spTree>
    <p:extLst>
      <p:ext uri="{BB962C8B-B14F-4D97-AF65-F5344CB8AC3E}">
        <p14:creationId xmlns:p14="http://schemas.microsoft.com/office/powerpoint/2010/main" val="299638679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83</a:t>
            </a:fld>
            <a:endParaRPr lang="en-US"/>
          </a:p>
        </p:txBody>
      </p:sp>
    </p:spTree>
    <p:extLst>
      <p:ext uri="{BB962C8B-B14F-4D97-AF65-F5344CB8AC3E}">
        <p14:creationId xmlns:p14="http://schemas.microsoft.com/office/powerpoint/2010/main" val="49136511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Teachers should check the suitability of these websites and videos prior to sharing with children.</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84</a:t>
            </a:fld>
            <a:endParaRPr lang="en-US"/>
          </a:p>
        </p:txBody>
      </p:sp>
    </p:spTree>
    <p:extLst>
      <p:ext uri="{BB962C8B-B14F-4D97-AF65-F5344CB8AC3E}">
        <p14:creationId xmlns:p14="http://schemas.microsoft.com/office/powerpoint/2010/main" val="124033871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85</a:t>
            </a:fld>
            <a:endParaRPr lang="en-US"/>
          </a:p>
        </p:txBody>
      </p:sp>
    </p:spTree>
    <p:extLst>
      <p:ext uri="{BB962C8B-B14F-4D97-AF65-F5344CB8AC3E}">
        <p14:creationId xmlns:p14="http://schemas.microsoft.com/office/powerpoint/2010/main" val="350187291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86</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3502654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www.mentalfloss.com/amazingfactgenerator" TargetMode="External"/><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hyperlink" Target="https://kids.nationalgeographic.com/weird-but-true" TargetMode="External"/><Relationship Id="rId5" Type="http://schemas.openxmlformats.org/officeDocument/2006/relationships/hyperlink" Target="http://www.hookedonfacts.com/" TargetMode="External"/><Relationship Id="rId4" Type="http://schemas.openxmlformats.org/officeDocument/2006/relationships/hyperlink" Target="http://randomfactgenerator.ne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8.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8" Type="http://schemas.openxmlformats.org/officeDocument/2006/relationships/image" Target="../media/image39.jpeg"/><Relationship Id="rId13" Type="http://schemas.openxmlformats.org/officeDocument/2006/relationships/image" Target="../media/image44.jpeg"/><Relationship Id="rId18" Type="http://schemas.openxmlformats.org/officeDocument/2006/relationships/image" Target="../media/image49.jpeg"/><Relationship Id="rId3" Type="http://schemas.openxmlformats.org/officeDocument/2006/relationships/image" Target="../media/image34.jpeg"/><Relationship Id="rId7" Type="http://schemas.openxmlformats.org/officeDocument/2006/relationships/image" Target="../media/image38.jpeg"/><Relationship Id="rId12" Type="http://schemas.openxmlformats.org/officeDocument/2006/relationships/image" Target="../media/image43.jpeg"/><Relationship Id="rId17" Type="http://schemas.openxmlformats.org/officeDocument/2006/relationships/image" Target="../media/image48.jpeg"/><Relationship Id="rId2" Type="http://schemas.openxmlformats.org/officeDocument/2006/relationships/notesSlide" Target="../notesSlides/notesSlide31.xml"/><Relationship Id="rId16" Type="http://schemas.openxmlformats.org/officeDocument/2006/relationships/image" Target="../media/image47.jpeg"/><Relationship Id="rId1" Type="http://schemas.openxmlformats.org/officeDocument/2006/relationships/slideLayout" Target="../slideLayouts/slideLayout18.xml"/><Relationship Id="rId6" Type="http://schemas.openxmlformats.org/officeDocument/2006/relationships/image" Target="../media/image37.jpeg"/><Relationship Id="rId11" Type="http://schemas.openxmlformats.org/officeDocument/2006/relationships/image" Target="../media/image42.jpeg"/><Relationship Id="rId5" Type="http://schemas.openxmlformats.org/officeDocument/2006/relationships/image" Target="../media/image36.jpeg"/><Relationship Id="rId15" Type="http://schemas.openxmlformats.org/officeDocument/2006/relationships/image" Target="../media/image46.jpeg"/><Relationship Id="rId10" Type="http://schemas.openxmlformats.org/officeDocument/2006/relationships/image" Target="../media/image41.jpeg"/><Relationship Id="rId19" Type="http://schemas.openxmlformats.org/officeDocument/2006/relationships/image" Target="../media/image50.jpeg"/><Relationship Id="rId4" Type="http://schemas.openxmlformats.org/officeDocument/2006/relationships/image" Target="../media/image35.jpeg"/><Relationship Id="rId9" Type="http://schemas.openxmlformats.org/officeDocument/2006/relationships/image" Target="../media/image40.jpeg"/><Relationship Id="rId14" Type="http://schemas.openxmlformats.org/officeDocument/2006/relationships/image" Target="../media/image45.jpeg"/></Relationships>
</file>

<file path=ppt/slides/_rels/slide32.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1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9.xml"/><Relationship Id="rId1" Type="http://schemas.openxmlformats.org/officeDocument/2006/relationships/slideLayout" Target="../slideLayouts/slideLayout16.xml"/><Relationship Id="rId5" Type="http://schemas.openxmlformats.org/officeDocument/2006/relationships/image" Target="../media/image57.png"/><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1.xml"/><Relationship Id="rId1" Type="http://schemas.openxmlformats.org/officeDocument/2006/relationships/slideLayout" Target="../slideLayouts/slideLayout16.xml"/><Relationship Id="rId4" Type="http://schemas.openxmlformats.org/officeDocument/2006/relationships/image" Target="../media/image58.jpeg"/></Relationships>
</file>

<file path=ppt/slides/_rels/slide5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4.xml"/><Relationship Id="rId1" Type="http://schemas.openxmlformats.org/officeDocument/2006/relationships/slideLayout" Target="../slideLayouts/slideLayout16.xml"/><Relationship Id="rId5" Type="http://schemas.openxmlformats.org/officeDocument/2006/relationships/image" Target="../media/image66.png"/><Relationship Id="rId4" Type="http://schemas.openxmlformats.org/officeDocument/2006/relationships/image" Target="../media/image65.png"/></Relationships>
</file>

<file path=ppt/slides/_rels/slide6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4.jpeg"/><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2.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7.xml"/><Relationship Id="rId1" Type="http://schemas.openxmlformats.org/officeDocument/2006/relationships/slideLayout" Target="../slideLayouts/slideLayout17.xml"/><Relationship Id="rId4" Type="http://schemas.openxmlformats.org/officeDocument/2006/relationships/image" Target="../media/image71.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1.xml"/><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8" Type="http://schemas.openxmlformats.org/officeDocument/2006/relationships/hyperlink" Target="https://www.youtube.com/watch?v=apMvV0zvefc&amp;t=42s" TargetMode="External"/><Relationship Id="rId3" Type="http://schemas.openxmlformats.org/officeDocument/2006/relationships/hyperlink" Target="https://www.dkfindout.com/uk/history/pirates/" TargetMode="External"/><Relationship Id="rId7" Type="http://schemas.openxmlformats.org/officeDocument/2006/relationships/hyperlink" Target="https://www.youtube.com/watch?v=9VRFR81x8ME" TargetMode="External"/><Relationship Id="rId2" Type="http://schemas.openxmlformats.org/officeDocument/2006/relationships/notesSlide" Target="../notesSlides/notesSlide83.xml"/><Relationship Id="rId1" Type="http://schemas.openxmlformats.org/officeDocument/2006/relationships/slideLayout" Target="../slideLayouts/slideLayout17.xml"/><Relationship Id="rId6" Type="http://schemas.openxmlformats.org/officeDocument/2006/relationships/hyperlink" Target="https://www.youtube.com/watch?v=Q2IaNvAmBzU" TargetMode="External"/><Relationship Id="rId5" Type="http://schemas.openxmlformats.org/officeDocument/2006/relationships/hyperlink" Target="https://www.atozkidsstuff.com/pirates.html" TargetMode="External"/><Relationship Id="rId10" Type="http://schemas.openxmlformats.org/officeDocument/2006/relationships/image" Target="../media/image69.png"/><Relationship Id="rId4" Type="http://schemas.openxmlformats.org/officeDocument/2006/relationships/hyperlink" Target="https://kids.britannica.com/kids/article/pirate/353633" TargetMode="External"/><Relationship Id="rId9" Type="http://schemas.openxmlformats.org/officeDocument/2006/relationships/hyperlink" Target="https://www.rmg.co.uk/stories/topics/golden-age-piracy"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4.xml"/><Relationship Id="rId1" Type="http://schemas.openxmlformats.org/officeDocument/2006/relationships/slideLayout" Target="../slideLayouts/slideLayout7.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86.xml.rels><?xml version="1.0" encoding="UTF-8" standalone="yes"?>
<Relationships xmlns="http://schemas.openxmlformats.org/package/2006/relationships"><Relationship Id="rId8" Type="http://schemas.openxmlformats.org/officeDocument/2006/relationships/hyperlink" Target="https://www.radicalcartoons.com/" TargetMode="External"/><Relationship Id="rId3" Type="http://schemas.openxmlformats.org/officeDocument/2006/relationships/image" Target="../media/image77.png"/><Relationship Id="rId7" Type="http://schemas.openxmlformats.org/officeDocument/2006/relationships/image" Target="../media/image80.jpeg"/><Relationship Id="rId2" Type="http://schemas.openxmlformats.org/officeDocument/2006/relationships/notesSlide" Target="../notesSlides/notesSlide85.xml"/><Relationship Id="rId1" Type="http://schemas.openxmlformats.org/officeDocument/2006/relationships/slideLayout" Target="../slideLayouts/slideLayout18.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hyperlink" Target="https://jamesdurran.blog/"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4245B12-68AD-EC42-B82F-31144A27C33F}"/>
              </a:ext>
            </a:extLst>
          </p:cNvPr>
          <p:cNvSpPr txBox="1">
            <a:spLocks/>
          </p:cNvSpPr>
          <p:nvPr/>
        </p:nvSpPr>
        <p:spPr>
          <a:xfrm>
            <a:off x="-2" y="351091"/>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Treasure Island</a:t>
            </a:r>
          </a:p>
          <a:p>
            <a:pPr algn="ctr">
              <a:lnSpc>
                <a:spcPct val="100000"/>
              </a:lnSpc>
              <a:spcBef>
                <a:spcPts val="600"/>
              </a:spcBef>
            </a:pPr>
            <a:r>
              <a:rPr lang="en-GB" sz="3000" dirty="0">
                <a:solidFill>
                  <a:schemeClr val="bg1"/>
                </a:solidFill>
                <a:latin typeface="Comic Sans MS" panose="030F0702030302020204" pitchFamily="66" charset="0"/>
              </a:rPr>
              <a:t>Non-fiction</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
        <p:nvSpPr>
          <p:cNvPr id="14" name="Title 1">
            <a:extLst>
              <a:ext uri="{FF2B5EF4-FFF2-40B4-BE49-F238E27FC236}">
                <a16:creationId xmlns:a16="http://schemas.microsoft.com/office/drawing/2014/main" id="{C0D4E6E7-B4DD-D549-ADFA-E2A20EF60A4F}"/>
              </a:ext>
            </a:extLst>
          </p:cNvPr>
          <p:cNvSpPr txBox="1">
            <a:spLocks/>
          </p:cNvSpPr>
          <p:nvPr/>
        </p:nvSpPr>
        <p:spPr>
          <a:xfrm>
            <a:off x="8394500" y="603774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5</a:t>
            </a:r>
            <a:endParaRPr lang="en-US" sz="2000" b="1" dirty="0">
              <a:solidFill>
                <a:schemeClr val="bg1"/>
              </a:solidFill>
              <a:latin typeface="Arial" panose="020B0604020202020204" pitchFamily="34" charset="0"/>
              <a:cs typeface="Arial" panose="020B0604020202020204" pitchFamily="34" charset="0"/>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4891A891-ECD8-8D49-8647-B1621BA0EF9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0F1E5222-6948-C945-8768-FFBD1132940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7" name="Title 1">
            <a:extLst>
              <a:ext uri="{FF2B5EF4-FFF2-40B4-BE49-F238E27FC236}">
                <a16:creationId xmlns:a16="http://schemas.microsoft.com/office/drawing/2014/main" id="{1AC1684E-0081-D547-940E-8DCA29F625E6}"/>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06C5BCD2-53E0-D34E-928C-3EF13A85E040}"/>
              </a:ext>
            </a:extLst>
          </p:cNvPr>
          <p:cNvSpPr/>
          <p:nvPr/>
        </p:nvSpPr>
        <p:spPr>
          <a:xfrm>
            <a:off x="-15941" y="1846996"/>
            <a:ext cx="12207941"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9" name="Picture 18" descr="A picture containing text, old&#10;&#10;Description automatically generated">
            <a:extLst>
              <a:ext uri="{FF2B5EF4-FFF2-40B4-BE49-F238E27FC236}">
                <a16:creationId xmlns:a16="http://schemas.microsoft.com/office/drawing/2014/main" id="{E57CBD0F-34A6-9F42-AB6E-61A93AE81B6C}"/>
              </a:ext>
            </a:extLst>
          </p:cNvPr>
          <p:cNvPicPr>
            <a:picLocks noChangeAspect="1"/>
          </p:cNvPicPr>
          <p:nvPr/>
        </p:nvPicPr>
        <p:blipFill rotWithShape="1">
          <a:blip r:embed="rId5" cstate="screen">
            <a:alphaModFix/>
            <a:extLst>
              <a:ext uri="{28A0092B-C50C-407E-A947-70E740481C1C}">
                <a14:useLocalDpi xmlns:a14="http://schemas.microsoft.com/office/drawing/2010/main"/>
              </a:ext>
            </a:extLst>
          </a:blip>
          <a:srcRect/>
          <a:stretch/>
        </p:blipFill>
        <p:spPr>
          <a:xfrm>
            <a:off x="-15941" y="1915067"/>
            <a:ext cx="3722332" cy="3631052"/>
          </a:xfrm>
          <a:prstGeom prst="rect">
            <a:avLst/>
          </a:prstGeom>
        </p:spPr>
      </p:pic>
      <p:pic>
        <p:nvPicPr>
          <p:cNvPr id="20" name="Picture 19" descr="A picture containing sky, outdoor, ground, old&#10;&#10;Description automatically generated">
            <a:extLst>
              <a:ext uri="{FF2B5EF4-FFF2-40B4-BE49-F238E27FC236}">
                <a16:creationId xmlns:a16="http://schemas.microsoft.com/office/drawing/2014/main" id="{8C187EC2-E1A3-014D-B9FD-6975141F91B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783643" y="1916868"/>
            <a:ext cx="4610857" cy="3631052"/>
          </a:xfrm>
          <a:prstGeom prst="rect">
            <a:avLst/>
          </a:prstGeom>
        </p:spPr>
      </p:pic>
      <p:pic>
        <p:nvPicPr>
          <p:cNvPr id="21" name="Picture 20">
            <a:extLst>
              <a:ext uri="{FF2B5EF4-FFF2-40B4-BE49-F238E27FC236}">
                <a16:creationId xmlns:a16="http://schemas.microsoft.com/office/drawing/2014/main" id="{EE22A6D7-3855-8342-B792-BA0D8258ECBA}"/>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469669" y="1915068"/>
            <a:ext cx="3722332" cy="363105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A black and white logo&#10;&#10;Description automatically generated with medium confidence">
            <a:extLst>
              <a:ext uri="{FF2B5EF4-FFF2-40B4-BE49-F238E27FC236}">
                <a16:creationId xmlns:a16="http://schemas.microsoft.com/office/drawing/2014/main" id="{F14304BA-67F4-8346-8333-766C107E190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77848" y="5890391"/>
            <a:ext cx="477312" cy="536976"/>
          </a:xfrm>
          <a:prstGeom prst="rect">
            <a:avLst/>
          </a:prstGeom>
        </p:spPr>
      </p:pic>
      <p:sp>
        <p:nvSpPr>
          <p:cNvPr id="2" name="TextBox 1">
            <a:extLst>
              <a:ext uri="{FF2B5EF4-FFF2-40B4-BE49-F238E27FC236}">
                <a16:creationId xmlns:a16="http://schemas.microsoft.com/office/drawing/2014/main" id="{942352CC-FC5D-0636-126D-D45FF548C0A8}"/>
              </a:ext>
            </a:extLst>
          </p:cNvPr>
          <p:cNvSpPr txBox="1"/>
          <p:nvPr/>
        </p:nvSpPr>
        <p:spPr>
          <a:xfrm>
            <a:off x="4634444" y="5885900"/>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a:extLst>
              <a:ext uri="{FF2B5EF4-FFF2-40B4-BE49-F238E27FC236}">
                <a16:creationId xmlns:a16="http://schemas.microsoft.com/office/drawing/2014/main" id="{C747ABB2-2469-FF4C-B9F9-14D2632B6C64}"/>
              </a:ext>
            </a:extLst>
          </p:cNvPr>
          <p:cNvSpPr>
            <a:spLocks noChangeArrowheads="1"/>
          </p:cNvSpPr>
          <p:nvPr/>
        </p:nvSpPr>
        <p:spPr bwMode="auto">
          <a:xfrm>
            <a:off x="1013180" y="747156"/>
            <a:ext cx="9891862" cy="5401095"/>
          </a:xfrm>
          <a:prstGeom prst="rect">
            <a:avLst/>
          </a:prstGeom>
          <a:noFill/>
          <a:ln w="38100">
            <a:noFill/>
            <a:prstDash val="dash"/>
            <a:miter lim="800000"/>
            <a:headEnd/>
            <a:tailEnd/>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2100" b="1" dirty="0">
                <a:solidFill>
                  <a:srgbClr val="414042"/>
                </a:solidFill>
              </a:rPr>
              <a:t>Create Surprise Writing prompts</a:t>
            </a:r>
            <a:r>
              <a:rPr lang="en-US" altLang="en-US" sz="2100" b="1" dirty="0">
                <a:solidFill>
                  <a:srgbClr val="414042"/>
                </a:solidFill>
              </a:rPr>
              <a:t>:</a:t>
            </a:r>
            <a:endParaRPr lang="en-GB" altLang="en-US" sz="2100" b="1" dirty="0">
              <a:solidFill>
                <a:srgbClr val="414042"/>
              </a:solidFill>
            </a:endParaRPr>
          </a:p>
          <a:p>
            <a:pPr eaLnBrk="1" hangingPunct="1">
              <a:spcBef>
                <a:spcPts val="1000"/>
              </a:spcBef>
              <a:buFontTx/>
              <a:buNone/>
            </a:pPr>
            <a:r>
              <a:rPr lang="en-GB" altLang="en-US" sz="1900" dirty="0">
                <a:solidFill>
                  <a:srgbClr val="414042"/>
                </a:solidFill>
              </a:rPr>
              <a:t>In advance, write a selection of topics that you think </a:t>
            </a:r>
            <a:br>
              <a:rPr lang="en-GB" altLang="en-US" sz="1900" dirty="0">
                <a:solidFill>
                  <a:srgbClr val="414042"/>
                </a:solidFill>
              </a:rPr>
            </a:br>
            <a:r>
              <a:rPr lang="en-GB" altLang="en-US" sz="1900" dirty="0">
                <a:solidFill>
                  <a:srgbClr val="414042"/>
                </a:solidFill>
              </a:rPr>
              <a:t>could work as a non-fiction book (e.g. </a:t>
            </a:r>
            <a:r>
              <a:rPr lang="en-US" altLang="en-US" sz="1900" dirty="0">
                <a:solidFill>
                  <a:srgbClr val="414042"/>
                </a:solidFill>
              </a:rPr>
              <a:t>the stars at night</a:t>
            </a:r>
            <a:r>
              <a:rPr lang="en-GB" altLang="en-US" sz="1900" dirty="0">
                <a:solidFill>
                  <a:srgbClr val="414042"/>
                </a:solidFill>
              </a:rPr>
              <a:t>,</a:t>
            </a:r>
            <a:br>
              <a:rPr lang="en-GB" altLang="en-US" sz="1900" dirty="0">
                <a:solidFill>
                  <a:srgbClr val="414042"/>
                </a:solidFill>
              </a:rPr>
            </a:br>
            <a:r>
              <a:rPr lang="en-GB" altLang="en-US" sz="1900" dirty="0">
                <a:solidFill>
                  <a:srgbClr val="414042"/>
                </a:solidFill>
              </a:rPr>
              <a:t>inventions, TV guides) on lollipop sticks. </a:t>
            </a:r>
          </a:p>
          <a:p>
            <a:pPr eaLnBrk="1" hangingPunct="1">
              <a:spcBef>
                <a:spcPts val="1000"/>
              </a:spcBef>
              <a:buFontTx/>
              <a:buNone/>
            </a:pPr>
            <a:r>
              <a:rPr lang="en-GB" altLang="en-US" sz="1900" dirty="0">
                <a:solidFill>
                  <a:srgbClr val="414042"/>
                </a:solidFill>
              </a:rPr>
              <a:t>Put the lollipop sticks in a jam jar and, when it's time</a:t>
            </a:r>
            <a:br>
              <a:rPr lang="en-GB" altLang="en-US" sz="1900" dirty="0">
                <a:solidFill>
                  <a:srgbClr val="414042"/>
                </a:solidFill>
              </a:rPr>
            </a:br>
            <a:r>
              <a:rPr lang="en-GB" altLang="en-US" sz="1900" dirty="0">
                <a:solidFill>
                  <a:srgbClr val="414042"/>
                </a:solidFill>
              </a:rPr>
              <a:t>to write, ask every group member or team to draw</a:t>
            </a:r>
            <a:br>
              <a:rPr lang="en-GB" altLang="en-US" sz="1900" dirty="0">
                <a:solidFill>
                  <a:srgbClr val="414042"/>
                </a:solidFill>
              </a:rPr>
            </a:br>
            <a:r>
              <a:rPr lang="en-GB" altLang="en-US" sz="1900" dirty="0">
                <a:solidFill>
                  <a:srgbClr val="414042"/>
                </a:solidFill>
              </a:rPr>
              <a:t>one lollipop stick out and create a mind map of what</a:t>
            </a:r>
            <a:br>
              <a:rPr lang="en-GB" altLang="en-US" sz="1900" dirty="0">
                <a:solidFill>
                  <a:srgbClr val="414042"/>
                </a:solidFill>
              </a:rPr>
            </a:br>
            <a:r>
              <a:rPr lang="en-GB" altLang="en-US" sz="1900" dirty="0">
                <a:solidFill>
                  <a:srgbClr val="414042"/>
                </a:solidFill>
              </a:rPr>
              <a:t>they might include in a book on the said topic.</a:t>
            </a:r>
          </a:p>
          <a:p>
            <a:pPr>
              <a:spcBef>
                <a:spcPts val="1000"/>
              </a:spcBef>
              <a:buNone/>
            </a:pPr>
            <a:r>
              <a:rPr lang="en-GB" altLang="en-US" sz="1900" dirty="0">
                <a:solidFill>
                  <a:srgbClr val="414042"/>
                </a:solidFill>
              </a:rPr>
              <a:t>Use an online random fact generator to spark ideas. Maybe a fact will pop up that group members will want to check, explore and expand upon, or maybe you'll use the fact generators to write your own list-style information books.</a:t>
            </a:r>
          </a:p>
          <a:p>
            <a:pPr>
              <a:spcBef>
                <a:spcPts val="1000"/>
              </a:spcBef>
              <a:buNone/>
            </a:pPr>
            <a:r>
              <a:rPr lang="en-GB" altLang="en-US" sz="1900" dirty="0">
                <a:solidFill>
                  <a:srgbClr val="414042"/>
                </a:solidFill>
              </a:rPr>
              <a:t>Here are some online fact generators:</a:t>
            </a:r>
          </a:p>
          <a:p>
            <a:pPr>
              <a:spcBef>
                <a:spcPts val="500"/>
              </a:spcBef>
              <a:buNone/>
            </a:pPr>
            <a:r>
              <a:rPr lang="en-GB" sz="1600" dirty="0">
                <a:hlinkClick r:id="rId3"/>
              </a:rPr>
              <a:t>Amazing Facts: Learn about the world around you, courtesy of Mental Floss.</a:t>
            </a:r>
            <a:endParaRPr lang="en-GB" altLang="en-US" sz="1600" dirty="0">
              <a:solidFill>
                <a:srgbClr val="0070C0"/>
              </a:solidFill>
            </a:endParaRPr>
          </a:p>
          <a:p>
            <a:pPr>
              <a:spcBef>
                <a:spcPts val="500"/>
              </a:spcBef>
              <a:buNone/>
            </a:pPr>
            <a:r>
              <a:rPr lang="en-GB" altLang="en-US" sz="1600" dirty="0">
                <a:solidFill>
                  <a:srgbClr val="0070C0"/>
                </a:solidFill>
                <a:hlinkClick r:id="rId4"/>
              </a:rPr>
              <a:t>http://randomfactgenerator.net/</a:t>
            </a:r>
            <a:endParaRPr lang="en-GB" altLang="en-US" sz="1600" dirty="0">
              <a:solidFill>
                <a:srgbClr val="0070C0"/>
              </a:solidFill>
            </a:endParaRPr>
          </a:p>
          <a:p>
            <a:pPr>
              <a:spcBef>
                <a:spcPts val="500"/>
              </a:spcBef>
              <a:buNone/>
            </a:pPr>
            <a:r>
              <a:rPr lang="en-GB" altLang="en-US" sz="1600" dirty="0">
                <a:solidFill>
                  <a:srgbClr val="0070C0"/>
                </a:solidFill>
                <a:hlinkClick r:id="rId5"/>
              </a:rPr>
              <a:t>http://</a:t>
            </a:r>
            <a:r>
              <a:rPr lang="en-GB" altLang="en-US" sz="1600" dirty="0" err="1">
                <a:solidFill>
                  <a:srgbClr val="0070C0"/>
                </a:solidFill>
                <a:hlinkClick r:id="rId5"/>
              </a:rPr>
              <a:t>www.hookedonfacts.com</a:t>
            </a:r>
            <a:r>
              <a:rPr lang="en-GB" altLang="en-US" sz="1600" dirty="0">
                <a:solidFill>
                  <a:srgbClr val="0070C0"/>
                </a:solidFill>
                <a:hlinkClick r:id="rId5"/>
              </a:rPr>
              <a:t>/ </a:t>
            </a:r>
            <a:endParaRPr lang="en-GB" altLang="en-US" sz="1600" dirty="0">
              <a:solidFill>
                <a:srgbClr val="0070C0"/>
              </a:solidFill>
            </a:endParaRPr>
          </a:p>
          <a:p>
            <a:pPr>
              <a:spcBef>
                <a:spcPts val="500"/>
              </a:spcBef>
              <a:buNone/>
            </a:pPr>
            <a:r>
              <a:rPr lang="en-GB" altLang="en-US" sz="1600" dirty="0">
                <a:solidFill>
                  <a:srgbClr val="0070C0"/>
                </a:solidFill>
                <a:hlinkClick r:id="rId6"/>
              </a:rPr>
              <a:t>https://</a:t>
            </a:r>
            <a:r>
              <a:rPr lang="en-GB" altLang="en-US" sz="1600" dirty="0" err="1">
                <a:solidFill>
                  <a:srgbClr val="0070C0"/>
                </a:solidFill>
                <a:hlinkClick r:id="rId6"/>
              </a:rPr>
              <a:t>kids.nationalgeographic.com</a:t>
            </a:r>
            <a:r>
              <a:rPr lang="en-GB" altLang="en-US" sz="1600" dirty="0">
                <a:solidFill>
                  <a:srgbClr val="0070C0"/>
                </a:solidFill>
                <a:hlinkClick r:id="rId6"/>
              </a:rPr>
              <a:t>/weird-but-true </a:t>
            </a:r>
            <a:endParaRPr lang="en-GB" altLang="en-US" sz="1600" dirty="0">
              <a:solidFill>
                <a:srgbClr val="0070C0"/>
              </a:solidFill>
            </a:endParaRPr>
          </a:p>
          <a:p>
            <a:pPr>
              <a:spcBef>
                <a:spcPts val="1000"/>
              </a:spcBef>
              <a:buNone/>
            </a:pPr>
            <a:endParaRPr lang="en-GB" altLang="en-US" sz="1900" dirty="0">
              <a:solidFill>
                <a:srgbClr val="414042"/>
              </a:solidFill>
            </a:endParaRPr>
          </a:p>
          <a:p>
            <a:pPr eaLnBrk="1" hangingPunct="1">
              <a:spcBef>
                <a:spcPts val="1000"/>
              </a:spcBef>
              <a:buFontTx/>
              <a:buNone/>
            </a:pPr>
            <a:endParaRPr lang="en-GB" altLang="en-US" sz="1900" dirty="0">
              <a:solidFill>
                <a:srgbClr val="414042"/>
              </a:solidFill>
            </a:endParaRPr>
          </a:p>
        </p:txBody>
      </p:sp>
      <p:grpSp>
        <p:nvGrpSpPr>
          <p:cNvPr id="8" name="Group 7">
            <a:extLst>
              <a:ext uri="{FF2B5EF4-FFF2-40B4-BE49-F238E27FC236}">
                <a16:creationId xmlns:a16="http://schemas.microsoft.com/office/drawing/2014/main" id="{A8825D1B-B780-0646-B7AE-58A9801DDFC9}"/>
              </a:ext>
            </a:extLst>
          </p:cNvPr>
          <p:cNvGrpSpPr/>
          <p:nvPr/>
        </p:nvGrpSpPr>
        <p:grpSpPr>
          <a:xfrm rot="1217404">
            <a:off x="7585905" y="1752404"/>
            <a:ext cx="3927524" cy="649513"/>
            <a:chOff x="5436526" y="3610002"/>
            <a:chExt cx="4914900" cy="812800"/>
          </a:xfrm>
        </p:grpSpPr>
        <p:pic>
          <p:nvPicPr>
            <p:cNvPr id="9" name="Picture 8">
              <a:extLst>
                <a:ext uri="{FF2B5EF4-FFF2-40B4-BE49-F238E27FC236}">
                  <a16:creationId xmlns:a16="http://schemas.microsoft.com/office/drawing/2014/main" id="{57488EC9-82EF-834C-9B72-D8E6D510C2D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36526" y="3610002"/>
              <a:ext cx="4914900" cy="812800"/>
            </a:xfrm>
            <a:prstGeom prst="rect">
              <a:avLst/>
            </a:prstGeom>
          </p:spPr>
        </p:pic>
        <p:sp>
          <p:nvSpPr>
            <p:cNvPr id="10" name="TextBox 9">
              <a:extLst>
                <a:ext uri="{FF2B5EF4-FFF2-40B4-BE49-F238E27FC236}">
                  <a16:creationId xmlns:a16="http://schemas.microsoft.com/office/drawing/2014/main" id="{EFEF0E07-49F9-AC4A-B91B-5986A161BF74}"/>
                </a:ext>
              </a:extLst>
            </p:cNvPr>
            <p:cNvSpPr txBox="1"/>
            <p:nvPr/>
          </p:nvSpPr>
          <p:spPr>
            <a:xfrm>
              <a:off x="5593445" y="3746109"/>
              <a:ext cx="4630365" cy="450628"/>
            </a:xfrm>
            <a:prstGeom prst="rect">
              <a:avLst/>
            </a:prstGeom>
            <a:noFill/>
          </p:spPr>
          <p:txBody>
            <a:bodyPr wrap="square" rtlCol="0">
              <a:spAutoFit/>
            </a:bodyPr>
            <a:lstStyle/>
            <a:p>
              <a:pPr algn="ctr"/>
              <a:r>
                <a:rPr lang="en-US" altLang="en-US" i="1" dirty="0">
                  <a:solidFill>
                    <a:srgbClr val="414042"/>
                  </a:solidFill>
                  <a:latin typeface="Comic Sans MS" panose="030F0902030302020204" pitchFamily="66" charset="0"/>
                </a:rPr>
                <a:t>stars at night</a:t>
              </a:r>
              <a:endParaRPr lang="en-US" i="1" dirty="0">
                <a:latin typeface="Comic Sans MS" panose="030F0902030302020204" pitchFamily="66" charset="0"/>
              </a:endParaRPr>
            </a:p>
          </p:txBody>
        </p:sp>
      </p:grpSp>
      <p:grpSp>
        <p:nvGrpSpPr>
          <p:cNvPr id="11" name="Group 10">
            <a:extLst>
              <a:ext uri="{FF2B5EF4-FFF2-40B4-BE49-F238E27FC236}">
                <a16:creationId xmlns:a16="http://schemas.microsoft.com/office/drawing/2014/main" id="{F5A6BC2C-8E9A-1342-B84D-7CF1937CE26C}"/>
              </a:ext>
            </a:extLst>
          </p:cNvPr>
          <p:cNvGrpSpPr/>
          <p:nvPr/>
        </p:nvGrpSpPr>
        <p:grpSpPr>
          <a:xfrm rot="503723">
            <a:off x="7224923" y="2598652"/>
            <a:ext cx="3927524" cy="649513"/>
            <a:chOff x="5436526" y="5117073"/>
            <a:chExt cx="4914900" cy="812801"/>
          </a:xfrm>
        </p:grpSpPr>
        <p:pic>
          <p:nvPicPr>
            <p:cNvPr id="12" name="Picture 11">
              <a:extLst>
                <a:ext uri="{FF2B5EF4-FFF2-40B4-BE49-F238E27FC236}">
                  <a16:creationId xmlns:a16="http://schemas.microsoft.com/office/drawing/2014/main" id="{795241A0-87C8-9D4B-9C19-E85A356821F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36526" y="5117073"/>
              <a:ext cx="4914900" cy="812801"/>
            </a:xfrm>
            <a:prstGeom prst="rect">
              <a:avLst/>
            </a:prstGeom>
          </p:spPr>
        </p:pic>
        <p:sp>
          <p:nvSpPr>
            <p:cNvPr id="13" name="TextBox 12">
              <a:extLst>
                <a:ext uri="{FF2B5EF4-FFF2-40B4-BE49-F238E27FC236}">
                  <a16:creationId xmlns:a16="http://schemas.microsoft.com/office/drawing/2014/main" id="{DC294BDD-2CE1-A148-8298-D84622C62E0D}"/>
                </a:ext>
              </a:extLst>
            </p:cNvPr>
            <p:cNvSpPr txBox="1"/>
            <p:nvPr/>
          </p:nvSpPr>
          <p:spPr>
            <a:xfrm>
              <a:off x="5589428" y="5253176"/>
              <a:ext cx="4585007" cy="450629"/>
            </a:xfrm>
            <a:prstGeom prst="rect">
              <a:avLst/>
            </a:prstGeom>
            <a:noFill/>
          </p:spPr>
          <p:txBody>
            <a:bodyPr wrap="square" rtlCol="0">
              <a:spAutoFit/>
            </a:bodyPr>
            <a:lstStyle/>
            <a:p>
              <a:pPr algn="ctr"/>
              <a:r>
                <a:rPr lang="en-US" altLang="en-US" i="1" dirty="0">
                  <a:solidFill>
                    <a:srgbClr val="414042"/>
                  </a:solidFill>
                  <a:latin typeface="Comic Sans MS" panose="030F0902030302020204" pitchFamily="66" charset="0"/>
                </a:rPr>
                <a:t>inventions</a:t>
              </a:r>
              <a:endParaRPr lang="en-US" i="1" dirty="0">
                <a:latin typeface="Comic Sans MS" panose="030F0902030302020204" pitchFamily="66" charset="0"/>
              </a:endParaRPr>
            </a:p>
          </p:txBody>
        </p:sp>
      </p:grpSp>
      <p:sp>
        <p:nvSpPr>
          <p:cNvPr id="2" name="TextBox 1">
            <a:extLst>
              <a:ext uri="{FF2B5EF4-FFF2-40B4-BE49-F238E27FC236}">
                <a16:creationId xmlns:a16="http://schemas.microsoft.com/office/drawing/2014/main" id="{8D92ED77-A2F5-C017-6061-44A8E4E4F4FA}"/>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10</a:t>
            </a:r>
          </a:p>
        </p:txBody>
      </p:sp>
    </p:spTree>
    <p:extLst>
      <p:ext uri="{BB962C8B-B14F-4D97-AF65-F5344CB8AC3E}">
        <p14:creationId xmlns:p14="http://schemas.microsoft.com/office/powerpoint/2010/main" val="2444249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75AFA53-3312-4A47-B8B5-39021665CC3E}"/>
              </a:ext>
            </a:extLst>
          </p:cNvPr>
          <p:cNvSpPr txBox="1">
            <a:spLocks/>
          </p:cNvSpPr>
          <p:nvPr/>
        </p:nvSpPr>
        <p:spPr>
          <a:xfrm>
            <a:off x="5316070" y="2726739"/>
            <a:ext cx="6875930" cy="193899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Treasure Island</a:t>
            </a:r>
          </a:p>
          <a:p>
            <a:pPr algn="ctr">
              <a:lnSpc>
                <a:spcPct val="100000"/>
              </a:lnSpc>
              <a:spcBef>
                <a:spcPts val="600"/>
              </a:spcBef>
            </a:pPr>
            <a:r>
              <a:rPr lang="en-GB" sz="3000" dirty="0">
                <a:solidFill>
                  <a:schemeClr val="bg1"/>
                </a:solidFill>
                <a:latin typeface="Comic Sans MS" panose="030F0702030302020204" pitchFamily="66" charset="0"/>
              </a:rPr>
              <a:t>Non-fiction</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grpSp>
        <p:nvGrpSpPr>
          <p:cNvPr id="12" name="Group 11">
            <a:extLst>
              <a:ext uri="{FF2B5EF4-FFF2-40B4-BE49-F238E27FC236}">
                <a16:creationId xmlns:a16="http://schemas.microsoft.com/office/drawing/2014/main" id="{732E3C14-E176-504C-ADB2-F4E4CF9E3AFC}"/>
              </a:ext>
            </a:extLst>
          </p:cNvPr>
          <p:cNvGrpSpPr/>
          <p:nvPr/>
        </p:nvGrpSpPr>
        <p:grpSpPr>
          <a:xfrm>
            <a:off x="-3" y="0"/>
            <a:ext cx="5316073" cy="6862128"/>
            <a:chOff x="4274303" y="1604210"/>
            <a:chExt cx="3829050" cy="4942639"/>
          </a:xfrm>
        </p:grpSpPr>
        <p:sp>
          <p:nvSpPr>
            <p:cNvPr id="13" name="Rectangle 12">
              <a:extLst>
                <a:ext uri="{FF2B5EF4-FFF2-40B4-BE49-F238E27FC236}">
                  <a16:creationId xmlns:a16="http://schemas.microsoft.com/office/drawing/2014/main" id="{A463C788-C421-DE47-809F-DF791A869A01}"/>
                </a:ext>
              </a:extLst>
            </p:cNvPr>
            <p:cNvSpPr/>
            <p:nvPr/>
          </p:nvSpPr>
          <p:spPr>
            <a:xfrm>
              <a:off x="4274303" y="1604210"/>
              <a:ext cx="3829050" cy="4942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6">
              <a:extLst>
                <a:ext uri="{FF2B5EF4-FFF2-40B4-BE49-F238E27FC236}">
                  <a16:creationId xmlns:a16="http://schemas.microsoft.com/office/drawing/2014/main" id="{F0B5D27B-ED4D-204A-8DDB-4ABDD8472EB2}"/>
                </a:ext>
              </a:extLst>
            </p:cNvPr>
            <p:cNvGrpSpPr>
              <a:grpSpLocks/>
            </p:cNvGrpSpPr>
            <p:nvPr/>
          </p:nvGrpSpPr>
          <p:grpSpPr bwMode="auto">
            <a:xfrm>
              <a:off x="4274303" y="1604586"/>
              <a:ext cx="3829050" cy="4941888"/>
              <a:chOff x="2620" y="972"/>
              <a:chExt cx="2412" cy="3113"/>
            </a:xfrm>
          </p:grpSpPr>
          <p:pic>
            <p:nvPicPr>
              <p:cNvPr id="15" name="Picture 7">
                <a:extLst>
                  <a:ext uri="{FF2B5EF4-FFF2-40B4-BE49-F238E27FC236}">
                    <a16:creationId xmlns:a16="http://schemas.microsoft.com/office/drawing/2014/main" id="{88CAF2D3-8274-8441-8761-3641670ED95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2754" b="2754"/>
              <a:stretch/>
            </p:blipFill>
            <p:spPr bwMode="auto">
              <a:xfrm>
                <a:off x="2620" y="972"/>
                <a:ext cx="2412" cy="311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a:extLst>
                  <a:ext uri="{FF2B5EF4-FFF2-40B4-BE49-F238E27FC236}">
                    <a16:creationId xmlns:a16="http://schemas.microsoft.com/office/drawing/2014/main" id="{25F7B17A-9868-1043-A750-013364FDBCFC}"/>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755" y="3904"/>
                <a:ext cx="220" cy="15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234475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
            <a:extLst>
              <a:ext uri="{FF2B5EF4-FFF2-40B4-BE49-F238E27FC236}">
                <a16:creationId xmlns:a16="http://schemas.microsoft.com/office/drawing/2014/main" id="{97FE83F3-F48D-F24F-B6B2-CD644655B89D}"/>
              </a:ext>
            </a:extLst>
          </p:cNvPr>
          <p:cNvSpPr>
            <a:spLocks noChangeArrowheads="1"/>
          </p:cNvSpPr>
          <p:nvPr/>
        </p:nvSpPr>
        <p:spPr bwMode="auto">
          <a:xfrm>
            <a:off x="5210677" y="1946192"/>
            <a:ext cx="5866626" cy="41599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oAutofit/>
          </a:bodyPr>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a:spcBef>
                <a:spcPts val="1500"/>
              </a:spcBef>
              <a:buClr>
                <a:srgbClr val="000000"/>
              </a:buClr>
              <a:buNone/>
            </a:pPr>
            <a:r>
              <a:rPr lang="en-GB" altLang="en-US" sz="2000" dirty="0">
                <a:solidFill>
                  <a:srgbClr val="3E3F41"/>
                </a:solidFill>
                <a:ea typeface="Microsoft YaHei" panose="020B0503020204020204" pitchFamily="34" charset="-122"/>
              </a:rPr>
              <a:t>This unit of work is linked to the novel </a:t>
            </a:r>
            <a:r>
              <a:rPr lang="en-GB" altLang="en-US" sz="2000" i="1" dirty="0">
                <a:solidFill>
                  <a:srgbClr val="3E3F41"/>
                </a:solidFill>
                <a:ea typeface="Microsoft YaHei" panose="020B0503020204020204" pitchFamily="34" charset="-122"/>
              </a:rPr>
              <a:t>Treasure Island</a:t>
            </a:r>
            <a:r>
              <a:rPr lang="en-GB" altLang="en-US" sz="2000" dirty="0">
                <a:solidFill>
                  <a:srgbClr val="3E3F41"/>
                </a:solidFill>
                <a:ea typeface="Microsoft YaHei" panose="020B0503020204020204" pitchFamily="34" charset="-122"/>
              </a:rPr>
              <a:t> by Robert Louis Stevenson and explores some of the issues raised in the story.</a:t>
            </a:r>
          </a:p>
          <a:p>
            <a:pPr>
              <a:spcBef>
                <a:spcPts val="1500"/>
              </a:spcBef>
              <a:buClr>
                <a:srgbClr val="000000"/>
              </a:buClr>
              <a:buNone/>
            </a:pPr>
            <a:r>
              <a:rPr lang="en-GB" altLang="en-US" sz="2000" dirty="0">
                <a:solidFill>
                  <a:srgbClr val="3E3F41"/>
                </a:solidFill>
                <a:ea typeface="Microsoft YaHei" panose="020B0503020204020204" pitchFamily="34" charset="-122"/>
              </a:rPr>
              <a:t>In this unit, you will read examples of balanced arguments and explore the techniques and structure of this type of non-fiction writing. You will learn how to write your own balanced argument, drawing on what you have read. </a:t>
            </a:r>
          </a:p>
        </p:txBody>
      </p:sp>
      <p:sp>
        <p:nvSpPr>
          <p:cNvPr id="21" name="Rectangle 4">
            <a:extLst>
              <a:ext uri="{FF2B5EF4-FFF2-40B4-BE49-F238E27FC236}">
                <a16:creationId xmlns:a16="http://schemas.microsoft.com/office/drawing/2014/main" id="{B600A425-9404-6E45-A6D0-061245B37AB9}"/>
              </a:ext>
            </a:extLst>
          </p:cNvPr>
          <p:cNvSpPr>
            <a:spLocks noChangeArrowheads="1"/>
          </p:cNvSpPr>
          <p:nvPr/>
        </p:nvSpPr>
        <p:spPr bwMode="auto">
          <a:xfrm>
            <a:off x="612732" y="5874081"/>
            <a:ext cx="6640323" cy="6090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oAutofit/>
          </a:bodyPr>
          <a:lstStyle>
            <a:lvl1pPr defTabSz="449263">
              <a:spcBef>
                <a:spcPct val="20000"/>
              </a:spcBef>
              <a:buChar char="•"/>
              <a:tabLst>
                <a:tab pos="723900" algn="l"/>
                <a:tab pos="1447800" algn="l"/>
                <a:tab pos="2171700" algn="l"/>
                <a:tab pos="2895600" algn="l"/>
                <a:tab pos="3619500" algn="l"/>
                <a:tab pos="4343400" algn="l"/>
                <a:tab pos="50673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 pos="50673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 pos="50673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9pPr>
          </a:lstStyle>
          <a:p>
            <a:pPr>
              <a:spcBef>
                <a:spcPct val="0"/>
              </a:spcBef>
              <a:buClr>
                <a:srgbClr val="000000"/>
              </a:buClr>
              <a:buNone/>
            </a:pPr>
            <a:r>
              <a:rPr lang="en-GB" altLang="en-US" sz="1100" b="1" dirty="0">
                <a:solidFill>
                  <a:srgbClr val="0070C0"/>
                </a:solidFill>
                <a:latin typeface="Arial" panose="020B0604020202020204" pitchFamily="34" charset="0"/>
                <a:ea typeface="Microsoft YaHei" panose="020B0503020204020204" pitchFamily="34" charset="-122"/>
              </a:rPr>
              <a:t>Curriculum links:</a:t>
            </a:r>
            <a:br>
              <a:rPr lang="en-GB" altLang="en-US" sz="1100" b="1" dirty="0">
                <a:solidFill>
                  <a:srgbClr val="0070C0"/>
                </a:solidFill>
                <a:latin typeface="Arial" panose="020B0604020202020204" pitchFamily="34" charset="0"/>
                <a:ea typeface="Microsoft YaHei" panose="020B0503020204020204" pitchFamily="34" charset="-122"/>
              </a:rPr>
            </a:br>
            <a:r>
              <a:rPr lang="en-GB" altLang="en-US" sz="1100" b="1" dirty="0">
                <a:solidFill>
                  <a:srgbClr val="0070C0"/>
                </a:solidFill>
                <a:latin typeface="Arial" panose="020B0604020202020204" pitchFamily="34" charset="0"/>
                <a:ea typeface="Microsoft YaHei" panose="020B0503020204020204" pitchFamily="34" charset="-122"/>
              </a:rPr>
              <a:t>History: </a:t>
            </a:r>
            <a:r>
              <a:rPr lang="en-GB" altLang="en-US" sz="1100" dirty="0">
                <a:solidFill>
                  <a:srgbClr val="0070C0"/>
                </a:solidFill>
                <a:latin typeface="Arial" panose="020B0604020202020204" pitchFamily="34" charset="0"/>
                <a:ea typeface="Microsoft YaHei" panose="020B0503020204020204" pitchFamily="34" charset="-122"/>
              </a:rPr>
              <a:t>Seafaring history, </a:t>
            </a:r>
            <a:r>
              <a:rPr lang="en-GB" altLang="en-US" sz="1100" b="1" dirty="0">
                <a:solidFill>
                  <a:srgbClr val="0070C0"/>
                </a:solidFill>
                <a:latin typeface="Arial" panose="020B0604020202020204" pitchFamily="34" charset="0"/>
                <a:ea typeface="Microsoft YaHei" panose="020B0503020204020204" pitchFamily="34" charset="-122"/>
              </a:rPr>
              <a:t>PSHE: </a:t>
            </a:r>
            <a:r>
              <a:rPr lang="en-GB" altLang="en-US" sz="1100" dirty="0">
                <a:solidFill>
                  <a:srgbClr val="0070C0"/>
                </a:solidFill>
                <a:latin typeface="Arial" panose="020B0604020202020204" pitchFamily="34" charset="0"/>
                <a:ea typeface="Microsoft YaHei" panose="020B0503020204020204" pitchFamily="34" charset="-122"/>
              </a:rPr>
              <a:t>Doing the right thing</a:t>
            </a:r>
          </a:p>
        </p:txBody>
      </p:sp>
      <p:sp>
        <p:nvSpPr>
          <p:cNvPr id="22" name="Subtitle 2">
            <a:extLst>
              <a:ext uri="{FF2B5EF4-FFF2-40B4-BE49-F238E27FC236}">
                <a16:creationId xmlns:a16="http://schemas.microsoft.com/office/drawing/2014/main" id="{E45B0BE4-0763-FC4D-B79B-C21C5CE42B91}"/>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Treasure Island: Non-fiction</a:t>
            </a:r>
            <a:endParaRPr lang="en-US" sz="3000" b="1" dirty="0">
              <a:solidFill>
                <a:srgbClr val="0070C0"/>
              </a:solidFill>
              <a:latin typeface="Comic Sans MS" panose="030F0902030302020204" pitchFamily="66" charset="0"/>
              <a:cs typeface="Arial" panose="020B0604020202020204" pitchFamily="34" charset="0"/>
            </a:endParaRPr>
          </a:p>
        </p:txBody>
      </p:sp>
      <p:pic>
        <p:nvPicPr>
          <p:cNvPr id="7" name="Picture 6" descr="A picture containing text, person, old, people&#10;&#10;Description automatically generated">
            <a:extLst>
              <a:ext uri="{FF2B5EF4-FFF2-40B4-BE49-F238E27FC236}">
                <a16:creationId xmlns:a16="http://schemas.microsoft.com/office/drawing/2014/main" id="{33BC3A37-E455-5B43-A81E-0F5180891C8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1187110">
            <a:off x="1448166" y="1669149"/>
            <a:ext cx="2688706" cy="3841007"/>
          </a:xfrm>
          <a:prstGeom prst="rect">
            <a:avLst/>
          </a:prstGeom>
        </p:spPr>
      </p:pic>
      <p:sp>
        <p:nvSpPr>
          <p:cNvPr id="2" name="TextBox 1">
            <a:extLst>
              <a:ext uri="{FF2B5EF4-FFF2-40B4-BE49-F238E27FC236}">
                <a16:creationId xmlns:a16="http://schemas.microsoft.com/office/drawing/2014/main" id="{7F6051E9-BD54-E410-CD3F-293DF85CD5E7}"/>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12</a:t>
            </a:r>
          </a:p>
        </p:txBody>
      </p:sp>
    </p:spTree>
    <p:extLst>
      <p:ext uri="{BB962C8B-B14F-4D97-AF65-F5344CB8AC3E}">
        <p14:creationId xmlns:p14="http://schemas.microsoft.com/office/powerpoint/2010/main" val="985128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345116-B929-E449-ADF6-BC6BD553423F}"/>
              </a:ext>
            </a:extLst>
          </p:cNvPr>
          <p:cNvSpPr/>
          <p:nvPr/>
        </p:nvSpPr>
        <p:spPr>
          <a:xfrm>
            <a:off x="972066" y="705494"/>
            <a:ext cx="290747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972066" y="1509284"/>
            <a:ext cx="2907476" cy="151686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08000">
              <a:spcBef>
                <a:spcPts val="1000"/>
              </a:spcBef>
              <a:buClr>
                <a:srgbClr val="000000"/>
              </a:buClr>
              <a:buFont typeface="Times New Roman" panose="02020603050405020304" pitchFamily="18" charset="0"/>
              <a:buNone/>
            </a:pPr>
            <a:r>
              <a:rPr lang="en-GB" altLang="en-US" sz="1400" dirty="0">
                <a:solidFill>
                  <a:srgbClr val="414042"/>
                </a:solidFill>
                <a:latin typeface="Comic Sans MS" panose="030F0902030302020204" pitchFamily="66" charset="0"/>
                <a:ea typeface="Microsoft YaHei" panose="020B0503020204020204" pitchFamily="34" charset="-122"/>
              </a:rPr>
              <a:t>Show an understanding of what has been read through explaining in a debate, maintaining a focus on the topic and using notes where necessary.</a:t>
            </a:r>
          </a:p>
        </p:txBody>
      </p:sp>
      <p:sp>
        <p:nvSpPr>
          <p:cNvPr id="23" name="Rectangle 22">
            <a:extLst>
              <a:ext uri="{FF2B5EF4-FFF2-40B4-BE49-F238E27FC236}">
                <a16:creationId xmlns:a16="http://schemas.microsoft.com/office/drawing/2014/main" id="{9A6B2C4B-199B-B845-AF01-231F8B1DDDE3}"/>
              </a:ext>
            </a:extLst>
          </p:cNvPr>
          <p:cNvSpPr/>
          <p:nvPr/>
        </p:nvSpPr>
        <p:spPr>
          <a:xfrm>
            <a:off x="972066" y="3184299"/>
            <a:ext cx="2907476" cy="85584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Read for a range of purposes, including considering different viewpoints on a topic.</a:t>
            </a:r>
          </a:p>
        </p:txBody>
      </p:sp>
      <p:sp>
        <p:nvSpPr>
          <p:cNvPr id="24" name="Rectangle 23">
            <a:extLst>
              <a:ext uri="{FF2B5EF4-FFF2-40B4-BE49-F238E27FC236}">
                <a16:creationId xmlns:a16="http://schemas.microsoft.com/office/drawing/2014/main" id="{922B634A-2179-FA45-9C95-DB51A5B58216}"/>
              </a:ext>
            </a:extLst>
          </p:cNvPr>
          <p:cNvSpPr/>
          <p:nvPr/>
        </p:nvSpPr>
        <p:spPr>
          <a:xfrm>
            <a:off x="972067" y="5175684"/>
            <a:ext cx="2907476" cy="932003"/>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altLang="en-US" sz="1400" dirty="0">
                <a:solidFill>
                  <a:srgbClr val="343433"/>
                </a:solidFill>
                <a:latin typeface="Comic Sans MS" panose="030F0902030302020204" pitchFamily="66" charset="0"/>
                <a:ea typeface="Microsoft YaHei" panose="020B0503020204020204" pitchFamily="34" charset="-122"/>
              </a:rPr>
              <a:t>Retrieve, record and present information from non-fiction.</a:t>
            </a:r>
          </a:p>
        </p:txBody>
      </p:sp>
      <p:sp>
        <p:nvSpPr>
          <p:cNvPr id="25" name="Rectangle 24">
            <a:extLst>
              <a:ext uri="{FF2B5EF4-FFF2-40B4-BE49-F238E27FC236}">
                <a16:creationId xmlns:a16="http://schemas.microsoft.com/office/drawing/2014/main" id="{D6CD5A0F-D882-544F-8EE3-954DE8A682C9}"/>
              </a:ext>
            </a:extLst>
          </p:cNvPr>
          <p:cNvSpPr/>
          <p:nvPr/>
        </p:nvSpPr>
        <p:spPr>
          <a:xfrm>
            <a:off x="8263032" y="705494"/>
            <a:ext cx="2907477"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263032" y="1520825"/>
            <a:ext cx="2907477" cy="2085732"/>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pPr>
            <a:r>
              <a:rPr lang="en-GB" altLang="en-US" sz="1400" dirty="0">
                <a:solidFill>
                  <a:srgbClr val="414042"/>
                </a:solidFill>
                <a:latin typeface="Comic Sans MS" panose="030F0902030302020204" pitchFamily="66" charset="0"/>
                <a:ea typeface="Microsoft YaHei" panose="020B0503020204020204" pitchFamily="34" charset="-122"/>
              </a:rPr>
              <a:t>Identify the audience for, and purpose of, the writing, selecting the appropriate form and using other similar writing as models.</a:t>
            </a:r>
          </a:p>
        </p:txBody>
      </p:sp>
      <p:sp>
        <p:nvSpPr>
          <p:cNvPr id="27" name="Rectangle 26">
            <a:extLst>
              <a:ext uri="{FF2B5EF4-FFF2-40B4-BE49-F238E27FC236}">
                <a16:creationId xmlns:a16="http://schemas.microsoft.com/office/drawing/2014/main" id="{0950BCBE-22D0-EA44-8655-E886CB6443D4}"/>
              </a:ext>
            </a:extLst>
          </p:cNvPr>
          <p:cNvSpPr/>
          <p:nvPr/>
        </p:nvSpPr>
        <p:spPr>
          <a:xfrm>
            <a:off x="8249480" y="3855187"/>
            <a:ext cx="2907477" cy="855841"/>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Use modal verbs or adverbs to indicate degrees of possibility.</a:t>
            </a:r>
          </a:p>
        </p:txBody>
      </p:sp>
      <p:sp>
        <p:nvSpPr>
          <p:cNvPr id="16" name="Rectangle 15">
            <a:extLst>
              <a:ext uri="{FF2B5EF4-FFF2-40B4-BE49-F238E27FC236}">
                <a16:creationId xmlns:a16="http://schemas.microsoft.com/office/drawing/2014/main" id="{280BBCDA-BE3A-4644-B472-F5A655FFD538}"/>
              </a:ext>
            </a:extLst>
          </p:cNvPr>
          <p:cNvSpPr/>
          <p:nvPr/>
        </p:nvSpPr>
        <p:spPr>
          <a:xfrm>
            <a:off x="972066" y="4198290"/>
            <a:ext cx="2907476" cy="81924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Make comparisons within and across texts.</a:t>
            </a:r>
          </a:p>
        </p:txBody>
      </p:sp>
      <p:sp>
        <p:nvSpPr>
          <p:cNvPr id="21" name="Rectangle 20">
            <a:extLst>
              <a:ext uri="{FF2B5EF4-FFF2-40B4-BE49-F238E27FC236}">
                <a16:creationId xmlns:a16="http://schemas.microsoft.com/office/drawing/2014/main" id="{10A72A01-2EB5-EA4C-9066-9F6C1A0CAA24}"/>
              </a:ext>
            </a:extLst>
          </p:cNvPr>
          <p:cNvSpPr/>
          <p:nvPr/>
        </p:nvSpPr>
        <p:spPr>
          <a:xfrm>
            <a:off x="8263032" y="4959658"/>
            <a:ext cx="2907477" cy="113316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Link ideas across paragraphs using cohesive devices.</a:t>
            </a:r>
          </a:p>
        </p:txBody>
      </p:sp>
      <p:pic>
        <p:nvPicPr>
          <p:cNvPr id="13" name="Picture 12" descr="A picture containing text&#10;&#10;Description automatically generated">
            <a:extLst>
              <a:ext uri="{FF2B5EF4-FFF2-40B4-BE49-F238E27FC236}">
                <a16:creationId xmlns:a16="http://schemas.microsoft.com/office/drawing/2014/main" id="{2B7566FF-66BA-EE45-83BF-8042B63247E3}"/>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185026" y="705494"/>
            <a:ext cx="3772519" cy="5402193"/>
          </a:xfrm>
          <a:prstGeom prst="rect">
            <a:avLst/>
          </a:prstGeom>
        </p:spPr>
      </p:pic>
      <p:sp>
        <p:nvSpPr>
          <p:cNvPr id="2" name="TextBox 1">
            <a:extLst>
              <a:ext uri="{FF2B5EF4-FFF2-40B4-BE49-F238E27FC236}">
                <a16:creationId xmlns:a16="http://schemas.microsoft.com/office/drawing/2014/main" id="{C182A3A7-9506-32AF-513D-6E687786B5F1}"/>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13</a:t>
            </a:r>
          </a:p>
        </p:txBody>
      </p:sp>
    </p:spTree>
    <p:extLst>
      <p:ext uri="{BB962C8B-B14F-4D97-AF65-F5344CB8AC3E}">
        <p14:creationId xmlns:p14="http://schemas.microsoft.com/office/powerpoint/2010/main" val="41307486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2">
            <a:extLst>
              <a:ext uri="{FF2B5EF4-FFF2-40B4-BE49-F238E27FC236}">
                <a16:creationId xmlns:a16="http://schemas.microsoft.com/office/drawing/2014/main" id="{9263DD59-8C75-4841-8BCA-A02981119E5E}"/>
              </a:ext>
            </a:extLst>
          </p:cNvPr>
          <p:cNvSpPr txBox="1">
            <a:spLocks noChangeArrowheads="1"/>
          </p:cNvSpPr>
          <p:nvPr/>
        </p:nvSpPr>
        <p:spPr bwMode="auto">
          <a:xfrm>
            <a:off x="893763" y="2928938"/>
            <a:ext cx="10401300" cy="579437"/>
          </a:xfrm>
          <a:prstGeom prst="rect">
            <a:avLst/>
          </a:prstGeom>
          <a:solidFill>
            <a:srgbClr val="0070C0"/>
          </a:solidFill>
          <a:ln w="28575">
            <a:noFill/>
            <a:prstDash val="solid"/>
            <a:miter lim="800000"/>
            <a:headEnd/>
            <a:tailEnd/>
          </a:ln>
          <a:effectLst/>
        </p:spPr>
        <p:txBody>
          <a:bodyPr>
            <a:spAutoFit/>
          </a:bodyPr>
          <a:lstStyle/>
          <a:p>
            <a:pPr algn="ctr">
              <a:spcBef>
                <a:spcPct val="50000"/>
              </a:spcBef>
            </a:pPr>
            <a:r>
              <a:rPr lang="en-GB" altLang="en-US" sz="3200">
                <a:solidFill>
                  <a:schemeClr val="bg1"/>
                </a:solidFill>
                <a:latin typeface="Comic Sans MS" panose="030F0902030302020204" pitchFamily="66" charset="0"/>
              </a:rPr>
              <a:t>What is discussion writing?</a:t>
            </a:r>
          </a:p>
        </p:txBody>
      </p:sp>
      <p:sp>
        <p:nvSpPr>
          <p:cNvPr id="19" name="AutoShape 4">
            <a:extLst>
              <a:ext uri="{FF2B5EF4-FFF2-40B4-BE49-F238E27FC236}">
                <a16:creationId xmlns:a16="http://schemas.microsoft.com/office/drawing/2014/main" id="{385CE618-2CBB-8940-89B9-6B932DFAD4ED}"/>
              </a:ext>
            </a:extLst>
          </p:cNvPr>
          <p:cNvSpPr>
            <a:spLocks noChangeArrowheads="1"/>
          </p:cNvSpPr>
          <p:nvPr/>
        </p:nvSpPr>
        <p:spPr bwMode="auto">
          <a:xfrm>
            <a:off x="6700888" y="667544"/>
            <a:ext cx="4645576" cy="1709738"/>
          </a:xfrm>
          <a:prstGeom prst="wedgeEllipseCallout">
            <a:avLst>
              <a:gd name="adj1" fmla="val -38647"/>
              <a:gd name="adj2" fmla="val 75524"/>
            </a:avLst>
          </a:prstGeom>
          <a:solidFill>
            <a:srgbClr val="EC7206"/>
          </a:solidFill>
          <a:ln w="28575">
            <a:noFill/>
            <a:prstDash val="solid"/>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It can be </a:t>
            </a:r>
            <a:r>
              <a:rPr lang="en-GB" altLang="en-US" sz="2000" b="1" dirty="0">
                <a:solidFill>
                  <a:schemeClr val="bg1"/>
                </a:solidFill>
                <a:latin typeface="Comic Sans MS" panose="030F0902030302020204" pitchFamily="66" charset="0"/>
              </a:rPr>
              <a:t>controversial</a:t>
            </a:r>
            <a:r>
              <a:rPr lang="en-GB" altLang="en-US" sz="2000" dirty="0">
                <a:solidFill>
                  <a:schemeClr val="bg1"/>
                </a:solidFill>
                <a:latin typeface="Comic Sans MS" panose="030F0902030302020204" pitchFamily="66" charset="0"/>
              </a:rPr>
              <a:t> or </a:t>
            </a:r>
            <a:r>
              <a:rPr lang="en-GB" altLang="en-US" sz="2000" b="1" dirty="0">
                <a:solidFill>
                  <a:schemeClr val="bg1"/>
                </a:solidFill>
                <a:latin typeface="Comic Sans MS" panose="030F0902030302020204" pitchFamily="66" charset="0"/>
              </a:rPr>
              <a:t>divisive</a:t>
            </a:r>
            <a:r>
              <a:rPr lang="en-GB" altLang="en-US" sz="2000" dirty="0">
                <a:solidFill>
                  <a:schemeClr val="bg1"/>
                </a:solidFill>
                <a:latin typeface="Comic Sans MS" panose="030F0902030302020204" pitchFamily="66" charset="0"/>
              </a:rPr>
              <a:t>… something people feel strongly about.</a:t>
            </a:r>
          </a:p>
        </p:txBody>
      </p:sp>
      <p:sp>
        <p:nvSpPr>
          <p:cNvPr id="20" name="AutoShape 5">
            <a:extLst>
              <a:ext uri="{FF2B5EF4-FFF2-40B4-BE49-F238E27FC236}">
                <a16:creationId xmlns:a16="http://schemas.microsoft.com/office/drawing/2014/main" id="{12F54371-C9B7-CB47-AC2E-D009E8EAEB69}"/>
              </a:ext>
            </a:extLst>
          </p:cNvPr>
          <p:cNvSpPr>
            <a:spLocks noChangeArrowheads="1"/>
          </p:cNvSpPr>
          <p:nvPr/>
        </p:nvSpPr>
        <p:spPr bwMode="auto">
          <a:xfrm>
            <a:off x="787400" y="4214061"/>
            <a:ext cx="4957010" cy="1846262"/>
          </a:xfrm>
          <a:prstGeom prst="wedgeEllipseCallout">
            <a:avLst>
              <a:gd name="adj1" fmla="val 41494"/>
              <a:gd name="adj2" fmla="val -77917"/>
            </a:avLst>
          </a:prstGeom>
          <a:solidFill>
            <a:srgbClr val="7030A0"/>
          </a:solidFill>
          <a:ln w="28575">
            <a:noFill/>
            <a:prstDash val="solid"/>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It is designed to make the reader consider their own views and possibly even change them.</a:t>
            </a:r>
          </a:p>
        </p:txBody>
      </p:sp>
      <p:sp>
        <p:nvSpPr>
          <p:cNvPr id="28" name="AutoShape 6">
            <a:extLst>
              <a:ext uri="{FF2B5EF4-FFF2-40B4-BE49-F238E27FC236}">
                <a16:creationId xmlns:a16="http://schemas.microsoft.com/office/drawing/2014/main" id="{627FD7EA-8188-7543-80E4-96C7400BE6B0}"/>
              </a:ext>
            </a:extLst>
          </p:cNvPr>
          <p:cNvSpPr>
            <a:spLocks noChangeArrowheads="1"/>
          </p:cNvSpPr>
          <p:nvPr/>
        </p:nvSpPr>
        <p:spPr bwMode="auto">
          <a:xfrm>
            <a:off x="6700888" y="4375483"/>
            <a:ext cx="4348914" cy="1684839"/>
          </a:xfrm>
          <a:prstGeom prst="wedgeEllipseCallout">
            <a:avLst>
              <a:gd name="adj1" fmla="val -20199"/>
              <a:gd name="adj2" fmla="val -93069"/>
            </a:avLst>
          </a:prstGeom>
          <a:solidFill>
            <a:srgbClr val="FF4F79"/>
          </a:solidFill>
          <a:ln w="28575">
            <a:noFill/>
            <a:prstDash val="solid"/>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Discussion writing often considers big issues, such as global warming.</a:t>
            </a:r>
            <a:endParaRPr lang="en-GB" altLang="en-US" sz="2400" dirty="0">
              <a:solidFill>
                <a:schemeClr val="bg1"/>
              </a:solidFill>
              <a:latin typeface="Comic Sans MS" panose="030F0902030302020204" pitchFamily="66" charset="0"/>
            </a:endParaRPr>
          </a:p>
        </p:txBody>
      </p:sp>
      <p:sp>
        <p:nvSpPr>
          <p:cNvPr id="18" name="AutoShape 3">
            <a:extLst>
              <a:ext uri="{FF2B5EF4-FFF2-40B4-BE49-F238E27FC236}">
                <a16:creationId xmlns:a16="http://schemas.microsoft.com/office/drawing/2014/main" id="{13CF76E8-331F-A346-A63E-9A91875C6098}"/>
              </a:ext>
            </a:extLst>
          </p:cNvPr>
          <p:cNvSpPr>
            <a:spLocks noChangeArrowheads="1"/>
          </p:cNvSpPr>
          <p:nvPr/>
        </p:nvSpPr>
        <p:spPr bwMode="auto">
          <a:xfrm>
            <a:off x="2067928" y="811212"/>
            <a:ext cx="4028072" cy="1335088"/>
          </a:xfrm>
          <a:prstGeom prst="wedgeEllipseCallout">
            <a:avLst>
              <a:gd name="adj1" fmla="val 17629"/>
              <a:gd name="adj2" fmla="val 98677"/>
            </a:avLst>
          </a:prstGeom>
          <a:solidFill>
            <a:srgbClr val="39AB47"/>
          </a:solidFill>
          <a:ln w="28575">
            <a:noFill/>
            <a:prstDash val="solid"/>
            <a:miter lim="800000"/>
            <a:headEnd/>
            <a:tailEnd/>
          </a:ln>
          <a:effectLst/>
        </p:spPr>
        <p:txBody>
          <a:bodyPr anchor="ctr" anchorCtr="1"/>
          <a:lstStyle/>
          <a:p>
            <a:pPr algn="ctr"/>
            <a:r>
              <a:rPr lang="en-GB" altLang="en-US" sz="2000" dirty="0">
                <a:solidFill>
                  <a:schemeClr val="bg1"/>
                </a:solidFill>
                <a:latin typeface="Comic Sans MS" panose="030F0902030302020204" pitchFamily="66" charset="0"/>
              </a:rPr>
              <a:t>It can be </a:t>
            </a:r>
            <a:r>
              <a:rPr lang="en-GB" altLang="en-US" sz="2000" b="1" dirty="0">
                <a:solidFill>
                  <a:schemeClr val="bg1"/>
                </a:solidFill>
                <a:latin typeface="Comic Sans MS" panose="030F0902030302020204" pitchFamily="66" charset="0"/>
              </a:rPr>
              <a:t>topical</a:t>
            </a:r>
            <a:r>
              <a:rPr lang="en-GB" altLang="en-US" sz="2000" dirty="0">
                <a:solidFill>
                  <a:schemeClr val="bg1"/>
                </a:solidFill>
                <a:latin typeface="Comic Sans MS" panose="030F0902030302020204" pitchFamily="66" charset="0"/>
              </a:rPr>
              <a:t>…something</a:t>
            </a:r>
            <a:br>
              <a:rPr lang="en-GB" altLang="en-US" sz="2000" dirty="0">
                <a:solidFill>
                  <a:schemeClr val="bg1"/>
                </a:solidFill>
                <a:latin typeface="Comic Sans MS" panose="030F0902030302020204" pitchFamily="66" charset="0"/>
              </a:rPr>
            </a:br>
            <a:r>
              <a:rPr lang="en-GB" altLang="en-US" sz="2000" dirty="0">
                <a:solidFill>
                  <a:schemeClr val="bg1"/>
                </a:solidFill>
                <a:latin typeface="Comic Sans MS" panose="030F0902030302020204" pitchFamily="66" charset="0"/>
              </a:rPr>
              <a:t>of current interest.</a:t>
            </a:r>
          </a:p>
        </p:txBody>
      </p:sp>
      <p:pic>
        <p:nvPicPr>
          <p:cNvPr id="4" name="Picture 3" descr="Logo&#10;&#10;Description automatically generated">
            <a:extLst>
              <a:ext uri="{FF2B5EF4-FFF2-40B4-BE49-F238E27FC236}">
                <a16:creationId xmlns:a16="http://schemas.microsoft.com/office/drawing/2014/main" id="{FB670F11-E2E9-1E41-B189-FF833A3EE9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595" y="618440"/>
            <a:ext cx="1202199" cy="1090547"/>
          </a:xfrm>
          <a:prstGeom prst="rect">
            <a:avLst/>
          </a:prstGeom>
        </p:spPr>
      </p:pic>
      <p:sp>
        <p:nvSpPr>
          <p:cNvPr id="2" name="TextBox 1">
            <a:extLst>
              <a:ext uri="{FF2B5EF4-FFF2-40B4-BE49-F238E27FC236}">
                <a16:creationId xmlns:a16="http://schemas.microsoft.com/office/drawing/2014/main" id="{06DDA41B-DF24-F371-6936-F0F2C39132DE}"/>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14</a:t>
            </a:r>
          </a:p>
        </p:txBody>
      </p:sp>
    </p:spTree>
    <p:extLst>
      <p:ext uri="{BB962C8B-B14F-4D97-AF65-F5344CB8AC3E}">
        <p14:creationId xmlns:p14="http://schemas.microsoft.com/office/powerpoint/2010/main" val="2849690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8"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a:extLst>
              <a:ext uri="{FF2B5EF4-FFF2-40B4-BE49-F238E27FC236}">
                <a16:creationId xmlns:a16="http://schemas.microsoft.com/office/drawing/2014/main" id="{BBA7A153-1920-144B-BEC8-5DAB350A164B}"/>
              </a:ext>
            </a:extLst>
          </p:cNvPr>
          <p:cNvSpPr txBox="1">
            <a:spLocks noChangeArrowheads="1"/>
          </p:cNvSpPr>
          <p:nvPr/>
        </p:nvSpPr>
        <p:spPr bwMode="auto">
          <a:xfrm>
            <a:off x="1073368" y="1851332"/>
            <a:ext cx="6318833" cy="4284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500"/>
              </a:spcBef>
            </a:pPr>
            <a:r>
              <a:rPr lang="en-GB" altLang="en-US" sz="2100" dirty="0">
                <a:solidFill>
                  <a:srgbClr val="3E3F41"/>
                </a:solidFill>
                <a:latin typeface="Comic Sans MS" panose="030F0902030302020204" pitchFamily="66" charset="0"/>
              </a:rPr>
              <a:t>Discussion writing (sometimes called argument</a:t>
            </a:r>
            <a:br>
              <a:rPr lang="en-GB" altLang="en-US" sz="2100" dirty="0">
                <a:solidFill>
                  <a:srgbClr val="3E3F41"/>
                </a:solidFill>
                <a:latin typeface="Comic Sans MS" panose="030F0902030302020204" pitchFamily="66" charset="0"/>
              </a:rPr>
            </a:br>
            <a:r>
              <a:rPr lang="en-GB" altLang="en-US" sz="2100" dirty="0">
                <a:solidFill>
                  <a:srgbClr val="3E3F41"/>
                </a:solidFill>
                <a:latin typeface="Comic Sans MS" panose="030F0902030302020204" pitchFamily="66" charset="0"/>
              </a:rPr>
              <a:t>or discursive writing) takes a balanced view of</a:t>
            </a:r>
            <a:br>
              <a:rPr lang="en-GB" altLang="en-US" sz="2100" dirty="0">
                <a:solidFill>
                  <a:srgbClr val="3E3F41"/>
                </a:solidFill>
                <a:latin typeface="Comic Sans MS" panose="030F0902030302020204" pitchFamily="66" charset="0"/>
              </a:rPr>
            </a:br>
            <a:r>
              <a:rPr lang="en-GB" altLang="en-US" sz="2100" dirty="0">
                <a:solidFill>
                  <a:srgbClr val="3E3F41"/>
                </a:solidFill>
                <a:latin typeface="Comic Sans MS" panose="030F0902030302020204" pitchFamily="66" charset="0"/>
              </a:rPr>
              <a:t>an issue and considers both sides. In the writing, different viewpoints are put forward in a </a:t>
            </a:r>
            <a:r>
              <a:rPr lang="en-GB" altLang="en-US" sz="2100" b="1" dirty="0">
                <a:solidFill>
                  <a:srgbClr val="3E3F41"/>
                </a:solidFill>
                <a:latin typeface="Comic Sans MS" panose="030F0902030302020204" pitchFamily="66" charset="0"/>
              </a:rPr>
              <a:t>measured</a:t>
            </a:r>
            <a:r>
              <a:rPr lang="en-GB" altLang="en-US" sz="2100" dirty="0">
                <a:solidFill>
                  <a:srgbClr val="3E3F41"/>
                </a:solidFill>
                <a:latin typeface="Comic Sans MS" panose="030F0902030302020204" pitchFamily="66" charset="0"/>
              </a:rPr>
              <a:t> and </a:t>
            </a:r>
            <a:r>
              <a:rPr lang="en-GB" altLang="en-US" sz="2100" b="1" dirty="0">
                <a:solidFill>
                  <a:srgbClr val="3E3F41"/>
                </a:solidFill>
                <a:latin typeface="Comic Sans MS" panose="030F0902030302020204" pitchFamily="66" charset="0"/>
              </a:rPr>
              <a:t>objective</a:t>
            </a:r>
            <a:r>
              <a:rPr lang="en-GB" altLang="en-US" sz="2100" dirty="0">
                <a:solidFill>
                  <a:srgbClr val="3E3F41"/>
                </a:solidFill>
                <a:latin typeface="Comic Sans MS" panose="030F0902030302020204" pitchFamily="66" charset="0"/>
              </a:rPr>
              <a:t> way – you are </a:t>
            </a:r>
            <a:r>
              <a:rPr lang="en-GB" altLang="en-US" sz="2100" i="1" dirty="0">
                <a:solidFill>
                  <a:srgbClr val="3E3F41"/>
                </a:solidFill>
                <a:latin typeface="Comic Sans MS" panose="030F0902030302020204" pitchFamily="66" charset="0"/>
              </a:rPr>
              <a:t>not</a:t>
            </a:r>
            <a:r>
              <a:rPr lang="en-GB" altLang="en-US" sz="2100" dirty="0">
                <a:solidFill>
                  <a:srgbClr val="3E3F41"/>
                </a:solidFill>
                <a:latin typeface="Comic Sans MS" panose="030F0902030302020204" pitchFamily="66" charset="0"/>
              </a:rPr>
              <a:t> trying to persuade the reader one way or another, but presenting each side of the argument so your reader can decide for themselves.</a:t>
            </a:r>
          </a:p>
          <a:p>
            <a:pPr>
              <a:spcBef>
                <a:spcPts val="1500"/>
              </a:spcBef>
            </a:pPr>
            <a:r>
              <a:rPr lang="en-GB" altLang="en-US" sz="2100" dirty="0">
                <a:solidFill>
                  <a:srgbClr val="3E3F41"/>
                </a:solidFill>
                <a:latin typeface="Comic Sans MS" panose="030F0902030302020204" pitchFamily="66" charset="0"/>
              </a:rPr>
              <a:t>Discussion writing has a particular structure which you will identify in examples and apply</a:t>
            </a:r>
            <a:br>
              <a:rPr lang="en-GB" altLang="en-US" sz="2100" dirty="0">
                <a:solidFill>
                  <a:srgbClr val="3E3F41"/>
                </a:solidFill>
                <a:latin typeface="Comic Sans MS" panose="030F0902030302020204" pitchFamily="66" charset="0"/>
              </a:rPr>
            </a:br>
            <a:r>
              <a:rPr lang="en-GB" altLang="en-US" sz="2100" dirty="0">
                <a:solidFill>
                  <a:srgbClr val="3E3F41"/>
                </a:solidFill>
                <a:latin typeface="Comic Sans MS" panose="030F0902030302020204" pitchFamily="66" charset="0"/>
              </a:rPr>
              <a:t>to your own writing.</a:t>
            </a:r>
          </a:p>
        </p:txBody>
      </p:sp>
      <p:sp>
        <p:nvSpPr>
          <p:cNvPr id="12" name="Subtitle 2">
            <a:extLst>
              <a:ext uri="{FF2B5EF4-FFF2-40B4-BE49-F238E27FC236}">
                <a16:creationId xmlns:a16="http://schemas.microsoft.com/office/drawing/2014/main" id="{CBC698CE-BB8E-A240-AA88-B48CE430B95A}"/>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Discussion writing</a:t>
            </a:r>
            <a:br>
              <a:rPr lang="en-GB" sz="3000" b="1" dirty="0">
                <a:solidFill>
                  <a:srgbClr val="0070C0"/>
                </a:solidFill>
                <a:latin typeface="Comic Sans MS" panose="030F0902030302020204" pitchFamily="66" charset="0"/>
              </a:rPr>
            </a:br>
            <a:r>
              <a:rPr lang="en-GB" sz="3000" dirty="0">
                <a:solidFill>
                  <a:srgbClr val="0070C0"/>
                </a:solidFill>
                <a:latin typeface="Comic Sans MS" panose="030F0902030302020204" pitchFamily="66" charset="0"/>
              </a:rPr>
              <a:t>a</a:t>
            </a:r>
            <a:r>
              <a:rPr lang="en-GB" sz="2500" dirty="0">
                <a:solidFill>
                  <a:srgbClr val="0070C0"/>
                </a:solidFill>
                <a:latin typeface="Comic Sans MS" panose="030F0902030302020204" pitchFamily="66" charset="0"/>
              </a:rPr>
              <a:t> balanced argument</a:t>
            </a:r>
            <a:endParaRPr lang="en-US" sz="2500" dirty="0">
              <a:solidFill>
                <a:srgbClr val="0070C0"/>
              </a:solidFill>
              <a:latin typeface="Comic Sans MS" panose="030F0902030302020204" pitchFamily="66" charset="0"/>
              <a:cs typeface="Arial" panose="020B0604020202020204" pitchFamily="34" charset="0"/>
            </a:endParaRPr>
          </a:p>
        </p:txBody>
      </p:sp>
      <p:pic>
        <p:nvPicPr>
          <p:cNvPr id="3" name="Picture 2" descr="A picture containing scale, table&#10;&#10;Description automatically generated">
            <a:extLst>
              <a:ext uri="{FF2B5EF4-FFF2-40B4-BE49-F238E27FC236}">
                <a16:creationId xmlns:a16="http://schemas.microsoft.com/office/drawing/2014/main" id="{61E9EC81-E077-6F4F-BAAB-06522A8B6A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70882" y="1851332"/>
            <a:ext cx="3819551" cy="3402072"/>
          </a:xfrm>
          <a:prstGeom prst="rect">
            <a:avLst/>
          </a:prstGeom>
        </p:spPr>
      </p:pic>
      <p:sp>
        <p:nvSpPr>
          <p:cNvPr id="2" name="TextBox 1">
            <a:extLst>
              <a:ext uri="{FF2B5EF4-FFF2-40B4-BE49-F238E27FC236}">
                <a16:creationId xmlns:a16="http://schemas.microsoft.com/office/drawing/2014/main" id="{111EC806-CC85-7D9E-7954-043C125FEB41}"/>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15</a:t>
            </a:r>
          </a:p>
        </p:txBody>
      </p:sp>
    </p:spTree>
    <p:extLst>
      <p:ext uri="{BB962C8B-B14F-4D97-AF65-F5344CB8AC3E}">
        <p14:creationId xmlns:p14="http://schemas.microsoft.com/office/powerpoint/2010/main" val="39613324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CBC698CE-BB8E-A240-AA88-B48CE430B95A}"/>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Get ready for reading</a:t>
            </a:r>
          </a:p>
        </p:txBody>
      </p:sp>
      <p:sp>
        <p:nvSpPr>
          <p:cNvPr id="5" name="Rectangle 2">
            <a:extLst>
              <a:ext uri="{FF2B5EF4-FFF2-40B4-BE49-F238E27FC236}">
                <a16:creationId xmlns:a16="http://schemas.microsoft.com/office/drawing/2014/main" id="{BBF97B32-0557-0F44-BC0C-4AF6592C90EB}"/>
              </a:ext>
            </a:extLst>
          </p:cNvPr>
          <p:cNvSpPr txBox="1">
            <a:spLocks noChangeArrowheads="1"/>
          </p:cNvSpPr>
          <p:nvPr/>
        </p:nvSpPr>
        <p:spPr>
          <a:xfrm>
            <a:off x="982061" y="1576379"/>
            <a:ext cx="10071100" cy="609027"/>
          </a:xfrm>
          <a:prstGeom prst="rect">
            <a:avLst/>
          </a:prstGeom>
          <a:noFill/>
          <a:ln w="57150">
            <a:solidFill>
              <a:srgbClr val="EC7206"/>
            </a:solidFill>
            <a:miter lim="800000"/>
            <a:headEnd/>
            <a:tailEnd/>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ltLang="en-US" sz="3000" dirty="0">
                <a:solidFill>
                  <a:srgbClr val="3E3F41"/>
                </a:solidFill>
                <a:latin typeface="Comic Sans MS" panose="030F0902030302020204" pitchFamily="66" charset="0"/>
              </a:rPr>
              <a:t>The issue…</a:t>
            </a:r>
          </a:p>
        </p:txBody>
      </p:sp>
      <p:sp>
        <p:nvSpPr>
          <p:cNvPr id="6" name="Rectangle 3">
            <a:extLst>
              <a:ext uri="{FF2B5EF4-FFF2-40B4-BE49-F238E27FC236}">
                <a16:creationId xmlns:a16="http://schemas.microsoft.com/office/drawing/2014/main" id="{ED187588-5A7E-3049-B1FF-2DA2E45EAE3B}"/>
              </a:ext>
            </a:extLst>
          </p:cNvPr>
          <p:cNvSpPr txBox="1">
            <a:spLocks noChangeArrowheads="1"/>
          </p:cNvSpPr>
          <p:nvPr/>
        </p:nvSpPr>
        <p:spPr>
          <a:xfrm>
            <a:off x="6420050" y="2798824"/>
            <a:ext cx="4633110" cy="16542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1500"/>
              </a:spcBef>
              <a:buFontTx/>
              <a:buNone/>
            </a:pPr>
            <a:r>
              <a:rPr lang="cy-GB" altLang="en-US" dirty="0">
                <a:solidFill>
                  <a:srgbClr val="3E3F41"/>
                </a:solidFill>
                <a:latin typeface="Comic Sans MS" panose="030F0902030302020204" pitchFamily="66" charset="0"/>
              </a:rPr>
              <a:t>Was Goldilocks a criminal?</a:t>
            </a:r>
          </a:p>
          <a:p>
            <a:pPr algn="ctr">
              <a:lnSpc>
                <a:spcPct val="100000"/>
              </a:lnSpc>
              <a:spcBef>
                <a:spcPts val="1500"/>
              </a:spcBef>
              <a:buFontTx/>
              <a:buNone/>
            </a:pPr>
            <a:r>
              <a:rPr lang="cy-GB" altLang="en-US" dirty="0">
                <a:solidFill>
                  <a:srgbClr val="3E3F41"/>
                </a:solidFill>
                <a:latin typeface="Comic Sans MS" panose="030F0902030302020204" pitchFamily="66" charset="0"/>
              </a:rPr>
              <a:t>What do YOU think?</a:t>
            </a:r>
            <a:endParaRPr lang="en-US" altLang="en-US" dirty="0">
              <a:solidFill>
                <a:srgbClr val="3E3F41"/>
              </a:solidFill>
              <a:latin typeface="Comic Sans MS" panose="030F0902030302020204" pitchFamily="66" charset="0"/>
            </a:endParaRPr>
          </a:p>
        </p:txBody>
      </p:sp>
      <p:sp>
        <p:nvSpPr>
          <p:cNvPr id="8" name="AutoShape 5">
            <a:extLst>
              <a:ext uri="{FF2B5EF4-FFF2-40B4-BE49-F238E27FC236}">
                <a16:creationId xmlns:a16="http://schemas.microsoft.com/office/drawing/2014/main" id="{8C5A7E22-21E7-194B-B1DA-28C16614A851}"/>
              </a:ext>
            </a:extLst>
          </p:cNvPr>
          <p:cNvSpPr>
            <a:spLocks noChangeArrowheads="1"/>
          </p:cNvSpPr>
          <p:nvPr/>
        </p:nvSpPr>
        <p:spPr bwMode="auto">
          <a:xfrm>
            <a:off x="6420051" y="4244741"/>
            <a:ext cx="4633110" cy="1522779"/>
          </a:xfrm>
          <a:prstGeom prst="roundRect">
            <a:avLst>
              <a:gd name="adj" fmla="val 16667"/>
            </a:avLst>
          </a:prstGeom>
          <a:solidFill>
            <a:schemeClr val="bg1"/>
          </a:solidFill>
          <a:ln w="57150" algn="ctr">
            <a:solidFill>
              <a:srgbClr val="EC720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pPr algn="ctr"/>
            <a:endParaRPr lang="en-US" sz="3000" dirty="0">
              <a:solidFill>
                <a:srgbClr val="3E3F41"/>
              </a:solidFill>
              <a:latin typeface="Comic Sans MS" panose="030F0902030302020204" pitchFamily="66" charset="0"/>
            </a:endParaRPr>
          </a:p>
        </p:txBody>
      </p:sp>
      <p:pic>
        <p:nvPicPr>
          <p:cNvPr id="17" name="Picture 16" descr="Logo&#10;&#10;Description automatically generated">
            <a:extLst>
              <a:ext uri="{FF2B5EF4-FFF2-40B4-BE49-F238E27FC236}">
                <a16:creationId xmlns:a16="http://schemas.microsoft.com/office/drawing/2014/main" id="{A0FFA4A5-6001-5C45-97D8-3CA5D50299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24759" y="4391330"/>
            <a:ext cx="1056200" cy="958107"/>
          </a:xfrm>
          <a:prstGeom prst="rect">
            <a:avLst/>
          </a:prstGeom>
        </p:spPr>
      </p:pic>
      <p:sp>
        <p:nvSpPr>
          <p:cNvPr id="19" name="TextBox 18">
            <a:extLst>
              <a:ext uri="{FF2B5EF4-FFF2-40B4-BE49-F238E27FC236}">
                <a16:creationId xmlns:a16="http://schemas.microsoft.com/office/drawing/2014/main" id="{236FB74B-7362-6F43-AF2C-6BF5D47C20FC}"/>
              </a:ext>
            </a:extLst>
          </p:cNvPr>
          <p:cNvSpPr txBox="1"/>
          <p:nvPr/>
        </p:nvSpPr>
        <p:spPr>
          <a:xfrm>
            <a:off x="7555832" y="4453067"/>
            <a:ext cx="3497328" cy="1015663"/>
          </a:xfrm>
          <a:prstGeom prst="rect">
            <a:avLst/>
          </a:prstGeom>
          <a:noFill/>
        </p:spPr>
        <p:txBody>
          <a:bodyPr wrap="square">
            <a:spAutoFit/>
          </a:bodyPr>
          <a:lstStyle/>
          <a:p>
            <a:pPr algn="ctr"/>
            <a:r>
              <a:rPr lang="en-US" sz="3000" dirty="0">
                <a:solidFill>
                  <a:srgbClr val="3E3F41"/>
                </a:solidFill>
                <a:latin typeface="Comic Sans MS" panose="030F0902030302020204" pitchFamily="66" charset="0"/>
              </a:rPr>
              <a:t>Talk to</a:t>
            </a:r>
            <a:br>
              <a:rPr lang="en-US" sz="3000" dirty="0">
                <a:solidFill>
                  <a:srgbClr val="3E3F41"/>
                </a:solidFill>
                <a:latin typeface="Comic Sans MS" panose="030F0902030302020204" pitchFamily="66" charset="0"/>
              </a:rPr>
            </a:br>
            <a:r>
              <a:rPr lang="en-US" sz="3000" dirty="0">
                <a:solidFill>
                  <a:srgbClr val="3E3F41"/>
                </a:solidFill>
                <a:latin typeface="Comic Sans MS" panose="030F0902030302020204" pitchFamily="66" charset="0"/>
              </a:rPr>
              <a:t>your partner</a:t>
            </a:r>
          </a:p>
        </p:txBody>
      </p:sp>
      <p:pic>
        <p:nvPicPr>
          <p:cNvPr id="11" name="Picture 10" descr="A painting of a person sitting at a table with food and a skateboard&#10;&#10;Description automatically generated with low confidence">
            <a:extLst>
              <a:ext uri="{FF2B5EF4-FFF2-40B4-BE49-F238E27FC236}">
                <a16:creationId xmlns:a16="http://schemas.microsoft.com/office/drawing/2014/main" id="{D3CB5E08-5D1A-4B47-B202-B738F0E3D7CB}"/>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982060" y="2619375"/>
            <a:ext cx="4897557" cy="3176854"/>
          </a:xfrm>
          <a:prstGeom prst="rect">
            <a:avLst/>
          </a:prstGeom>
        </p:spPr>
      </p:pic>
      <p:sp>
        <p:nvSpPr>
          <p:cNvPr id="2" name="TextBox 1">
            <a:extLst>
              <a:ext uri="{FF2B5EF4-FFF2-40B4-BE49-F238E27FC236}">
                <a16:creationId xmlns:a16="http://schemas.microsoft.com/office/drawing/2014/main" id="{376956B4-942E-6904-1AD7-E130C44D4BE4}"/>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16</a:t>
            </a:r>
          </a:p>
        </p:txBody>
      </p:sp>
    </p:spTree>
    <p:extLst>
      <p:ext uri="{BB962C8B-B14F-4D97-AF65-F5344CB8AC3E}">
        <p14:creationId xmlns:p14="http://schemas.microsoft.com/office/powerpoint/2010/main" val="8764267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a:extLst>
              <a:ext uri="{FF2B5EF4-FFF2-40B4-BE49-F238E27FC236}">
                <a16:creationId xmlns:a16="http://schemas.microsoft.com/office/drawing/2014/main" id="{92AC98F4-5ABB-584A-8124-C042D69BBF73}"/>
              </a:ext>
            </a:extLst>
          </p:cNvPr>
          <p:cNvSpPr>
            <a:spLocks noChangeArrowheads="1"/>
          </p:cNvSpPr>
          <p:nvPr/>
        </p:nvSpPr>
        <p:spPr bwMode="auto">
          <a:xfrm>
            <a:off x="736987" y="1357888"/>
            <a:ext cx="7556782" cy="1394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marL="622300">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000"/>
              </a:spcBef>
            </a:pPr>
            <a:r>
              <a:rPr lang="en-GB" altLang="en-US" sz="1900" dirty="0">
                <a:solidFill>
                  <a:srgbClr val="3E3F41"/>
                </a:solidFill>
              </a:rPr>
              <a:t>Many people believe that Goldilocks has been much maligned by the reports of her exploits in the woods. After all, she was only a child when the alleged crime was committed. Surely, a level of tolerance and understanding should be applied to this case?</a:t>
            </a:r>
          </a:p>
        </p:txBody>
      </p:sp>
      <p:sp>
        <p:nvSpPr>
          <p:cNvPr id="21" name="Rectangle 11">
            <a:extLst>
              <a:ext uri="{FF2B5EF4-FFF2-40B4-BE49-F238E27FC236}">
                <a16:creationId xmlns:a16="http://schemas.microsoft.com/office/drawing/2014/main" id="{BA3BA32F-7CB8-C447-9E2A-88680F61311A}"/>
              </a:ext>
            </a:extLst>
          </p:cNvPr>
          <p:cNvSpPr>
            <a:spLocks noChangeArrowheads="1"/>
          </p:cNvSpPr>
          <p:nvPr/>
        </p:nvSpPr>
        <p:spPr bwMode="auto">
          <a:xfrm>
            <a:off x="-41813" y="2965063"/>
            <a:ext cx="12191999" cy="560805"/>
          </a:xfrm>
          <a:prstGeom prst="rect">
            <a:avLst/>
          </a:prstGeom>
          <a:noFill/>
          <a:ln w="57150">
            <a:noFill/>
            <a:miter lim="800000"/>
            <a:headEnd/>
            <a:tailEnd/>
          </a:ln>
          <a:effectLst/>
        </p:spPr>
        <p:txBody>
          <a:bodyPr anchor="ctr"/>
          <a:lstStyle>
            <a:lvl1pPr algn="ctr">
              <a:defRPr sz="4400">
                <a:solidFill>
                  <a:schemeClr val="tx2"/>
                </a:solidFill>
                <a:latin typeface="Comic Sans MS" panose="030F0902030302020204" pitchFamily="66" charset="0"/>
                <a:cs typeface="Arial" panose="020B0604020202020204" pitchFamily="34" charset="0"/>
              </a:defRPr>
            </a:lvl1pPr>
            <a:lvl2pPr algn="ctr">
              <a:defRPr sz="4400">
                <a:solidFill>
                  <a:schemeClr val="tx2"/>
                </a:solidFill>
                <a:latin typeface="Comic Sans MS" panose="030F0902030302020204" pitchFamily="66" charset="0"/>
                <a:cs typeface="Arial" panose="020B0604020202020204" pitchFamily="34" charset="0"/>
              </a:defRPr>
            </a:lvl2pPr>
            <a:lvl3pPr algn="ctr">
              <a:defRPr sz="4400">
                <a:solidFill>
                  <a:schemeClr val="tx2"/>
                </a:solidFill>
                <a:latin typeface="Comic Sans MS" panose="030F0902030302020204" pitchFamily="66" charset="0"/>
                <a:cs typeface="Arial" panose="020B0604020202020204" pitchFamily="34" charset="0"/>
              </a:defRPr>
            </a:lvl3pPr>
            <a:lvl4pPr algn="ctr">
              <a:defRPr sz="4400">
                <a:solidFill>
                  <a:schemeClr val="tx2"/>
                </a:solidFill>
                <a:latin typeface="Comic Sans MS" panose="030F0902030302020204" pitchFamily="66" charset="0"/>
                <a:cs typeface="Arial" panose="020B0604020202020204" pitchFamily="34" charset="0"/>
              </a:defRPr>
            </a:lvl4pPr>
            <a:lvl5pPr algn="ctr">
              <a:defRPr sz="4400">
                <a:solidFill>
                  <a:schemeClr val="tx2"/>
                </a:solidFill>
                <a:latin typeface="Comic Sans MS" panose="030F0902030302020204" pitchFamily="66" charset="0"/>
                <a:cs typeface="Arial" panose="020B0604020202020204" pitchFamily="34" charset="0"/>
              </a:defRPr>
            </a:lvl5pPr>
            <a:lvl6pPr marL="457200" algn="ctr" fontAlgn="base">
              <a:spcBef>
                <a:spcPct val="0"/>
              </a:spcBef>
              <a:spcAft>
                <a:spcPct val="0"/>
              </a:spcAft>
              <a:defRPr sz="4400">
                <a:solidFill>
                  <a:schemeClr val="tx2"/>
                </a:solidFill>
                <a:latin typeface="Comic Sans MS" panose="030F0902030302020204" pitchFamily="66" charset="0"/>
                <a:cs typeface="Arial" panose="020B0604020202020204" pitchFamily="34" charset="0"/>
              </a:defRPr>
            </a:lvl6pPr>
            <a:lvl7pPr marL="914400" algn="ctr" fontAlgn="base">
              <a:spcBef>
                <a:spcPct val="0"/>
              </a:spcBef>
              <a:spcAft>
                <a:spcPct val="0"/>
              </a:spcAft>
              <a:defRPr sz="4400">
                <a:solidFill>
                  <a:schemeClr val="tx2"/>
                </a:solidFill>
                <a:latin typeface="Comic Sans MS" panose="030F0902030302020204" pitchFamily="66" charset="0"/>
                <a:cs typeface="Arial" panose="020B0604020202020204" pitchFamily="34" charset="0"/>
              </a:defRPr>
            </a:lvl7pPr>
            <a:lvl8pPr marL="1371600" algn="ctr" fontAlgn="base">
              <a:spcBef>
                <a:spcPct val="0"/>
              </a:spcBef>
              <a:spcAft>
                <a:spcPct val="0"/>
              </a:spcAft>
              <a:defRPr sz="4400">
                <a:solidFill>
                  <a:schemeClr val="tx2"/>
                </a:solidFill>
                <a:latin typeface="Comic Sans MS" panose="030F0902030302020204" pitchFamily="66" charset="0"/>
                <a:cs typeface="Arial" panose="020B0604020202020204" pitchFamily="34" charset="0"/>
              </a:defRPr>
            </a:lvl8pPr>
            <a:lvl9pPr marL="1828800" algn="ctr" fontAlgn="base">
              <a:spcBef>
                <a:spcPct val="0"/>
              </a:spcBef>
              <a:spcAft>
                <a:spcPct val="0"/>
              </a:spcAft>
              <a:defRPr sz="4400">
                <a:solidFill>
                  <a:schemeClr val="tx2"/>
                </a:solidFill>
                <a:latin typeface="Comic Sans MS" panose="030F0902030302020204" pitchFamily="66" charset="0"/>
                <a:cs typeface="Arial" panose="020B0604020202020204" pitchFamily="34" charset="0"/>
              </a:defRPr>
            </a:lvl9pPr>
          </a:lstStyle>
          <a:p>
            <a:r>
              <a:rPr lang="en-GB" altLang="en-US" sz="2300" b="1" dirty="0">
                <a:solidFill>
                  <a:srgbClr val="0070C0"/>
                </a:solidFill>
              </a:rPr>
              <a:t>Two sides to any argument</a:t>
            </a:r>
          </a:p>
        </p:txBody>
      </p:sp>
      <p:sp>
        <p:nvSpPr>
          <p:cNvPr id="22" name="Text Box 12">
            <a:extLst>
              <a:ext uri="{FF2B5EF4-FFF2-40B4-BE49-F238E27FC236}">
                <a16:creationId xmlns:a16="http://schemas.microsoft.com/office/drawing/2014/main" id="{B7D6C3D2-293D-D94B-ABC6-22D17DC279DB}"/>
              </a:ext>
            </a:extLst>
          </p:cNvPr>
          <p:cNvSpPr txBox="1">
            <a:spLocks noChangeArrowheads="1"/>
          </p:cNvSpPr>
          <p:nvPr/>
        </p:nvSpPr>
        <p:spPr bwMode="auto">
          <a:xfrm>
            <a:off x="997680" y="3636834"/>
            <a:ext cx="10113014" cy="707886"/>
          </a:xfrm>
          <a:prstGeom prst="rect">
            <a:avLst/>
          </a:prstGeom>
          <a:noFill/>
          <a:ln w="57150" algn="ctr">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541338">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cy-GB" altLang="en-US" sz="2000" dirty="0">
                <a:solidFill>
                  <a:srgbClr val="3E3F41"/>
                </a:solidFill>
              </a:rPr>
              <a:t>In groups of three or four, construct an argument ‘</a:t>
            </a:r>
            <a:r>
              <a:rPr lang="cy-GB" altLang="en-US" sz="2000" b="1" dirty="0">
                <a:solidFill>
                  <a:srgbClr val="EC7206"/>
                </a:solidFill>
              </a:rPr>
              <a:t>for</a:t>
            </a:r>
            <a:r>
              <a:rPr lang="cy-GB" altLang="en-US" sz="2000" dirty="0">
                <a:solidFill>
                  <a:srgbClr val="3E3F41"/>
                </a:solidFill>
              </a:rPr>
              <a:t>’ and an argument</a:t>
            </a:r>
            <a:br>
              <a:rPr lang="cy-GB" altLang="en-US" sz="2000" dirty="0">
                <a:solidFill>
                  <a:srgbClr val="3E3F41"/>
                </a:solidFill>
              </a:rPr>
            </a:br>
            <a:r>
              <a:rPr lang="cy-GB" altLang="en-US" sz="2000" dirty="0">
                <a:solidFill>
                  <a:srgbClr val="3E3F41"/>
                </a:solidFill>
              </a:rPr>
              <a:t>‘</a:t>
            </a:r>
            <a:r>
              <a:rPr lang="cy-GB" altLang="en-US" sz="2000" b="1" dirty="0">
                <a:solidFill>
                  <a:srgbClr val="EC7206"/>
                </a:solidFill>
              </a:rPr>
              <a:t>against</a:t>
            </a:r>
            <a:r>
              <a:rPr lang="cy-GB" altLang="en-US" sz="2000" dirty="0">
                <a:solidFill>
                  <a:srgbClr val="3E3F41"/>
                </a:solidFill>
              </a:rPr>
              <a:t>’ the idea that Goldilocks was a criminal.</a:t>
            </a:r>
            <a:endParaRPr lang="en-US" altLang="en-US" sz="2000" dirty="0">
              <a:solidFill>
                <a:srgbClr val="3E3F41"/>
              </a:solidFill>
            </a:endParaRPr>
          </a:p>
        </p:txBody>
      </p:sp>
      <p:sp>
        <p:nvSpPr>
          <p:cNvPr id="34" name="Text Box 29">
            <a:extLst>
              <a:ext uri="{FF2B5EF4-FFF2-40B4-BE49-F238E27FC236}">
                <a16:creationId xmlns:a16="http://schemas.microsoft.com/office/drawing/2014/main" id="{F52CF9A5-B636-7E4B-B45C-428B955E555A}"/>
              </a:ext>
            </a:extLst>
          </p:cNvPr>
          <p:cNvSpPr txBox="1">
            <a:spLocks noChangeArrowheads="1"/>
          </p:cNvSpPr>
          <p:nvPr/>
        </p:nvSpPr>
        <p:spPr bwMode="auto">
          <a:xfrm>
            <a:off x="1192334" y="5090478"/>
            <a:ext cx="2220127" cy="44627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lgn="ctr">
                <a:solidFill>
                  <a:srgbClr val="FF7C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541338">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cy-GB" altLang="en-US" sz="2300" b="1" dirty="0">
                <a:solidFill>
                  <a:srgbClr val="0070C0"/>
                </a:solidFill>
              </a:rPr>
              <a:t>Guidelines</a:t>
            </a:r>
            <a:endParaRPr lang="en-US" altLang="en-US" sz="2300" b="1" dirty="0">
              <a:solidFill>
                <a:srgbClr val="0070C0"/>
              </a:solidFill>
            </a:endParaRPr>
          </a:p>
        </p:txBody>
      </p:sp>
      <p:sp>
        <p:nvSpPr>
          <p:cNvPr id="35" name="Subtitle 2">
            <a:extLst>
              <a:ext uri="{FF2B5EF4-FFF2-40B4-BE49-F238E27FC236}">
                <a16:creationId xmlns:a16="http://schemas.microsoft.com/office/drawing/2014/main" id="{43FFB323-7485-824E-9E23-316B0E147523}"/>
              </a:ext>
            </a:extLst>
          </p:cNvPr>
          <p:cNvSpPr txBox="1">
            <a:spLocks/>
          </p:cNvSpPr>
          <p:nvPr/>
        </p:nvSpPr>
        <p:spPr>
          <a:xfrm>
            <a:off x="0" y="70390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Goldilocks – criminal or opportunist?</a:t>
            </a:r>
          </a:p>
        </p:txBody>
      </p:sp>
      <p:sp>
        <p:nvSpPr>
          <p:cNvPr id="36" name="Left Arrow 35">
            <a:extLst>
              <a:ext uri="{FF2B5EF4-FFF2-40B4-BE49-F238E27FC236}">
                <a16:creationId xmlns:a16="http://schemas.microsoft.com/office/drawing/2014/main" id="{A35DEB15-DDFE-DB4D-9E0D-D1909211D765}"/>
              </a:ext>
            </a:extLst>
          </p:cNvPr>
          <p:cNvSpPr/>
          <p:nvPr/>
        </p:nvSpPr>
        <p:spPr>
          <a:xfrm rot="10800000">
            <a:off x="3559851" y="5062398"/>
            <a:ext cx="642146" cy="549788"/>
          </a:xfrm>
          <a:prstGeom prst="leftArrow">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 Box 12">
            <a:extLst>
              <a:ext uri="{FF2B5EF4-FFF2-40B4-BE49-F238E27FC236}">
                <a16:creationId xmlns:a16="http://schemas.microsoft.com/office/drawing/2014/main" id="{03B96FCA-59AA-944D-B43C-AEB84842D919}"/>
              </a:ext>
            </a:extLst>
          </p:cNvPr>
          <p:cNvSpPr txBox="1">
            <a:spLocks noChangeArrowheads="1"/>
          </p:cNvSpPr>
          <p:nvPr/>
        </p:nvSpPr>
        <p:spPr bwMode="auto">
          <a:xfrm>
            <a:off x="4330580" y="4891016"/>
            <a:ext cx="6285082" cy="864339"/>
          </a:xfrm>
          <a:prstGeom prst="rect">
            <a:avLst/>
          </a:prstGeom>
          <a:noFill/>
          <a:ln w="57150" algn="ctr">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541338">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500"/>
              </a:spcBef>
            </a:pPr>
            <a:r>
              <a:rPr lang="en-US" sz="2300" dirty="0">
                <a:solidFill>
                  <a:srgbClr val="3E3F41"/>
                </a:solidFill>
              </a:rPr>
              <a:t>Think of any evidence to support your views.</a:t>
            </a:r>
          </a:p>
          <a:p>
            <a:pPr>
              <a:spcBef>
                <a:spcPts val="500"/>
              </a:spcBef>
            </a:pPr>
            <a:r>
              <a:rPr lang="en-US" sz="2300" dirty="0">
                <a:solidFill>
                  <a:srgbClr val="3E3F41"/>
                </a:solidFill>
              </a:rPr>
              <a:t>All members of the group must participate.</a:t>
            </a:r>
          </a:p>
        </p:txBody>
      </p:sp>
      <p:sp>
        <p:nvSpPr>
          <p:cNvPr id="40" name="AutoShape 5">
            <a:extLst>
              <a:ext uri="{FF2B5EF4-FFF2-40B4-BE49-F238E27FC236}">
                <a16:creationId xmlns:a16="http://schemas.microsoft.com/office/drawing/2014/main" id="{D0FC021D-A0D4-3D45-9FBA-4CBFE205569B}"/>
              </a:ext>
            </a:extLst>
          </p:cNvPr>
          <p:cNvSpPr>
            <a:spLocks noChangeArrowheads="1"/>
          </p:cNvSpPr>
          <p:nvPr/>
        </p:nvSpPr>
        <p:spPr bwMode="auto">
          <a:xfrm>
            <a:off x="886652" y="4557164"/>
            <a:ext cx="10113014" cy="1522779"/>
          </a:xfrm>
          <a:prstGeom prst="roundRect">
            <a:avLst>
              <a:gd name="adj" fmla="val 16667"/>
            </a:avLst>
          </a:prstGeom>
          <a:noFill/>
          <a:ln w="57150" algn="ctr">
            <a:solidFill>
              <a:srgbClr val="EC7206"/>
            </a:solidFill>
            <a:round/>
            <a:headEnd/>
            <a:tailEnd/>
          </a:ln>
          <a:effectLst/>
        </p:spPr>
        <p:txBody>
          <a:bodyPr wrap="none" anchor="ctr" anchorCtr="1">
            <a:noAutofit/>
          </a:bodyPr>
          <a:lstStyle/>
          <a:p>
            <a:pPr algn="ctr"/>
            <a:endParaRPr lang="en-US" sz="3000" dirty="0">
              <a:solidFill>
                <a:srgbClr val="3E3F41"/>
              </a:solidFill>
              <a:latin typeface="Comic Sans MS" panose="030F0902030302020204" pitchFamily="66" charset="0"/>
            </a:endParaRPr>
          </a:p>
        </p:txBody>
      </p:sp>
      <p:pic>
        <p:nvPicPr>
          <p:cNvPr id="12" name="Picture 11" descr="A picture containing text, family&#10;&#10;Description automatically generated">
            <a:extLst>
              <a:ext uri="{FF2B5EF4-FFF2-40B4-BE49-F238E27FC236}">
                <a16:creationId xmlns:a16="http://schemas.microsoft.com/office/drawing/2014/main" id="{087F4E86-6E2F-6942-8C63-1E772842B18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99709" y="1488967"/>
            <a:ext cx="2510985" cy="1686093"/>
          </a:xfrm>
          <a:prstGeom prst="rect">
            <a:avLst/>
          </a:prstGeom>
        </p:spPr>
      </p:pic>
      <p:sp>
        <p:nvSpPr>
          <p:cNvPr id="13" name="Rectangle 1">
            <a:extLst>
              <a:ext uri="{FF2B5EF4-FFF2-40B4-BE49-F238E27FC236}">
                <a16:creationId xmlns:a16="http://schemas.microsoft.com/office/drawing/2014/main" id="{EA99E8C1-4636-B847-9141-2BDD3BC8040A}"/>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5" name="TextBox 14">
            <a:extLst>
              <a:ext uri="{FF2B5EF4-FFF2-40B4-BE49-F238E27FC236}">
                <a16:creationId xmlns:a16="http://schemas.microsoft.com/office/drawing/2014/main" id="{4A0250C2-A935-0F4C-9C91-0217ADFD7F39}"/>
              </a:ext>
            </a:extLst>
          </p:cNvPr>
          <p:cNvSpPr txBox="1"/>
          <p:nvPr/>
        </p:nvSpPr>
        <p:spPr>
          <a:xfrm>
            <a:off x="0" y="223604"/>
            <a:ext cx="2910325"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 name="TextBox 1">
            <a:extLst>
              <a:ext uri="{FF2B5EF4-FFF2-40B4-BE49-F238E27FC236}">
                <a16:creationId xmlns:a16="http://schemas.microsoft.com/office/drawing/2014/main" id="{BA53C323-5E25-92CF-515B-A40A49FBC438}"/>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17</a:t>
            </a:r>
          </a:p>
        </p:txBody>
      </p:sp>
    </p:spTree>
    <p:extLst>
      <p:ext uri="{BB962C8B-B14F-4D97-AF65-F5344CB8AC3E}">
        <p14:creationId xmlns:p14="http://schemas.microsoft.com/office/powerpoint/2010/main" val="862974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ubtitle 2">
            <a:extLst>
              <a:ext uri="{FF2B5EF4-FFF2-40B4-BE49-F238E27FC236}">
                <a16:creationId xmlns:a16="http://schemas.microsoft.com/office/drawing/2014/main" id="{43FFB323-7485-824E-9E23-316B0E147523}"/>
              </a:ext>
            </a:extLst>
          </p:cNvPr>
          <p:cNvSpPr txBox="1">
            <a:spLocks/>
          </p:cNvSpPr>
          <p:nvPr/>
        </p:nvSpPr>
        <p:spPr>
          <a:xfrm>
            <a:off x="326570" y="1002528"/>
            <a:ext cx="11462659" cy="5429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None/>
            </a:pPr>
            <a:r>
              <a:rPr lang="en-GB" sz="3000" b="1" dirty="0">
                <a:solidFill>
                  <a:srgbClr val="0070C0"/>
                </a:solidFill>
                <a:latin typeface="Comic Sans MS" panose="030F0902030302020204" pitchFamily="66" charset="0"/>
              </a:rPr>
              <a:t>Should animals be kept in zoos?</a:t>
            </a:r>
          </a:p>
        </p:txBody>
      </p:sp>
      <p:sp>
        <p:nvSpPr>
          <p:cNvPr id="9" name="Rectangle 8">
            <a:extLst>
              <a:ext uri="{FF2B5EF4-FFF2-40B4-BE49-F238E27FC236}">
                <a16:creationId xmlns:a16="http://schemas.microsoft.com/office/drawing/2014/main" id="{C8853E06-8632-7D45-870D-C94B783AB4C5}"/>
              </a:ext>
            </a:extLst>
          </p:cNvPr>
          <p:cNvSpPr/>
          <p:nvPr/>
        </p:nvSpPr>
        <p:spPr>
          <a:xfrm>
            <a:off x="669917" y="1988333"/>
            <a:ext cx="4216450" cy="3763717"/>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1950125E-1D32-6B40-9EF9-D34540A05962}"/>
              </a:ext>
            </a:extLst>
          </p:cNvPr>
          <p:cNvSpPr txBox="1"/>
          <p:nvPr/>
        </p:nvSpPr>
        <p:spPr>
          <a:xfrm>
            <a:off x="831782" y="2708426"/>
            <a:ext cx="4104329" cy="3062377"/>
          </a:xfrm>
          <a:prstGeom prst="rect">
            <a:avLst/>
          </a:prstGeom>
          <a:noFill/>
        </p:spPr>
        <p:txBody>
          <a:bodyPr wrap="none" rtlCol="0">
            <a:spAutoFit/>
          </a:bodyPr>
          <a:lstStyle/>
          <a:p>
            <a:pPr marL="357188" lvl="0" indent="-271463" fontAlgn="base">
              <a:spcBef>
                <a:spcPct val="20000"/>
              </a:spcBef>
              <a:spcAft>
                <a:spcPct val="0"/>
              </a:spcAft>
              <a:buClr>
                <a:srgbClr val="39AB47"/>
              </a:buClr>
              <a:buFontTx/>
              <a:buChar char="•"/>
              <a:tabLst>
                <a:tab pos="185738" algn="l"/>
              </a:tabLst>
            </a:pPr>
            <a:r>
              <a:rPr lang="en-GB" altLang="en-US" sz="2400" dirty="0">
                <a:solidFill>
                  <a:srgbClr val="3E3F41"/>
                </a:solidFill>
                <a:latin typeface="Comic Sans MS" panose="030F0902030302020204" pitchFamily="66" charset="0"/>
                <a:cs typeface="Arial" panose="020B0604020202020204" pitchFamily="34" charset="0"/>
              </a:rPr>
              <a:t>animals are safe</a:t>
            </a:r>
          </a:p>
          <a:p>
            <a:pPr marL="357188" lvl="0" indent="-271463" fontAlgn="base">
              <a:spcBef>
                <a:spcPct val="20000"/>
              </a:spcBef>
              <a:spcAft>
                <a:spcPct val="0"/>
              </a:spcAft>
              <a:buClr>
                <a:srgbClr val="39AB47"/>
              </a:buClr>
              <a:buFontTx/>
              <a:buChar char="•"/>
              <a:tabLst>
                <a:tab pos="185738" algn="l"/>
              </a:tabLst>
            </a:pPr>
            <a:r>
              <a:rPr lang="en-GB" altLang="en-US" sz="2400" dirty="0">
                <a:solidFill>
                  <a:srgbClr val="3E3F41"/>
                </a:solidFill>
                <a:latin typeface="Comic Sans MS" panose="030F0902030302020204" pitchFamily="66" charset="0"/>
                <a:cs typeface="Arial" panose="020B0604020202020204" pitchFamily="34" charset="0"/>
              </a:rPr>
              <a:t>regular food and water</a:t>
            </a:r>
          </a:p>
          <a:p>
            <a:pPr marL="357188" lvl="0" indent="-271463" fontAlgn="base">
              <a:spcBef>
                <a:spcPct val="20000"/>
              </a:spcBef>
              <a:spcAft>
                <a:spcPct val="0"/>
              </a:spcAft>
              <a:buClr>
                <a:srgbClr val="39AB47"/>
              </a:buClr>
              <a:buFontTx/>
              <a:buChar char="•"/>
              <a:tabLst>
                <a:tab pos="185738" algn="l"/>
              </a:tabLst>
            </a:pPr>
            <a:r>
              <a:rPr lang="en-GB" altLang="en-US" sz="2400" dirty="0">
                <a:solidFill>
                  <a:srgbClr val="3E3F41"/>
                </a:solidFill>
                <a:latin typeface="Comic Sans MS" panose="030F0902030302020204" pitchFamily="66" charset="0"/>
                <a:cs typeface="Arial" panose="020B0604020202020204" pitchFamily="34" charset="0"/>
              </a:rPr>
              <a:t>vets on hand</a:t>
            </a:r>
          </a:p>
          <a:p>
            <a:pPr marL="357188" lvl="0" indent="-271463" fontAlgn="base">
              <a:spcBef>
                <a:spcPct val="20000"/>
              </a:spcBef>
              <a:spcAft>
                <a:spcPct val="0"/>
              </a:spcAft>
              <a:buClr>
                <a:srgbClr val="39AB47"/>
              </a:buClr>
              <a:buFontTx/>
              <a:buChar char="•"/>
              <a:tabLst>
                <a:tab pos="185738" algn="l"/>
              </a:tabLst>
            </a:pPr>
            <a:r>
              <a:rPr lang="en-GB" altLang="en-US" sz="2400" dirty="0">
                <a:solidFill>
                  <a:srgbClr val="3E3F41"/>
                </a:solidFill>
                <a:latin typeface="Comic Sans MS" panose="030F0902030302020204" pitchFamily="66" charset="0"/>
                <a:cs typeface="Arial" panose="020B0604020202020204" pitchFamily="34" charset="0"/>
              </a:rPr>
              <a:t>a fun place to go</a:t>
            </a:r>
          </a:p>
          <a:p>
            <a:pPr marL="357188" lvl="0" indent="-271463" fontAlgn="base">
              <a:spcBef>
                <a:spcPct val="20000"/>
              </a:spcBef>
              <a:spcAft>
                <a:spcPct val="0"/>
              </a:spcAft>
              <a:buClr>
                <a:srgbClr val="39AB47"/>
              </a:buClr>
              <a:buFontTx/>
              <a:buChar char="•"/>
              <a:tabLst>
                <a:tab pos="185738" algn="l"/>
              </a:tabLst>
            </a:pPr>
            <a:r>
              <a:rPr lang="en-GB" altLang="en-US" sz="2400" dirty="0">
                <a:solidFill>
                  <a:srgbClr val="3E3F41"/>
                </a:solidFill>
                <a:latin typeface="Comic Sans MS" panose="030F0902030302020204" pitchFamily="66" charset="0"/>
                <a:cs typeface="Arial" panose="020B0604020202020204" pitchFamily="34" charset="0"/>
              </a:rPr>
              <a:t>learn about animals</a:t>
            </a:r>
          </a:p>
          <a:p>
            <a:pPr marL="357188" lvl="0" indent="-271463" fontAlgn="base">
              <a:spcBef>
                <a:spcPct val="20000"/>
              </a:spcBef>
              <a:spcAft>
                <a:spcPct val="0"/>
              </a:spcAft>
              <a:buClr>
                <a:srgbClr val="39AB47"/>
              </a:buClr>
              <a:buFontTx/>
              <a:buChar char="•"/>
              <a:tabLst>
                <a:tab pos="185738" algn="l"/>
              </a:tabLst>
            </a:pPr>
            <a:r>
              <a:rPr lang="en-GB" altLang="en-US" sz="2400" dirty="0">
                <a:solidFill>
                  <a:srgbClr val="3E3F41"/>
                </a:solidFill>
                <a:latin typeface="Comic Sans MS" panose="030F0902030302020204" pitchFamily="66" charset="0"/>
                <a:cs typeface="Arial" panose="020B0604020202020204" pitchFamily="34" charset="0"/>
              </a:rPr>
              <a:t>animals won’t go extinct</a:t>
            </a:r>
          </a:p>
          <a:p>
            <a:endParaRPr lang="en-US" sz="2400" dirty="0"/>
          </a:p>
        </p:txBody>
      </p:sp>
      <p:sp>
        <p:nvSpPr>
          <p:cNvPr id="23" name="Rectangle 22">
            <a:extLst>
              <a:ext uri="{FF2B5EF4-FFF2-40B4-BE49-F238E27FC236}">
                <a16:creationId xmlns:a16="http://schemas.microsoft.com/office/drawing/2014/main" id="{AEAD92CB-DD34-554D-8A39-026223E257A6}"/>
              </a:ext>
            </a:extLst>
          </p:cNvPr>
          <p:cNvSpPr/>
          <p:nvPr/>
        </p:nvSpPr>
        <p:spPr>
          <a:xfrm>
            <a:off x="669917" y="2005259"/>
            <a:ext cx="4216450" cy="54299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Comic Sans MS" panose="030F0902030302020204" pitchFamily="66" charset="0"/>
              </a:rPr>
              <a:t>For</a:t>
            </a:r>
          </a:p>
        </p:txBody>
      </p:sp>
      <p:sp>
        <p:nvSpPr>
          <p:cNvPr id="24" name="Rectangle 23">
            <a:extLst>
              <a:ext uri="{FF2B5EF4-FFF2-40B4-BE49-F238E27FC236}">
                <a16:creationId xmlns:a16="http://schemas.microsoft.com/office/drawing/2014/main" id="{8EA0EC25-4157-B44C-B477-EEA336D7720B}"/>
              </a:ext>
            </a:extLst>
          </p:cNvPr>
          <p:cNvSpPr/>
          <p:nvPr/>
        </p:nvSpPr>
        <p:spPr>
          <a:xfrm>
            <a:off x="7340498" y="1998027"/>
            <a:ext cx="4216450" cy="3763717"/>
          </a:xfrm>
          <a:prstGeom prst="rect">
            <a:avLst/>
          </a:prstGeom>
          <a:no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D1E8EE25-E597-894E-87B2-479E6EC00C44}"/>
              </a:ext>
            </a:extLst>
          </p:cNvPr>
          <p:cNvSpPr txBox="1"/>
          <p:nvPr/>
        </p:nvSpPr>
        <p:spPr>
          <a:xfrm>
            <a:off x="7478364" y="2733687"/>
            <a:ext cx="3810980" cy="2973122"/>
          </a:xfrm>
          <a:prstGeom prst="rect">
            <a:avLst/>
          </a:prstGeom>
          <a:noFill/>
        </p:spPr>
        <p:txBody>
          <a:bodyPr wrap="none" rtlCol="0">
            <a:spAutoFit/>
          </a:bodyPr>
          <a:lstStyle/>
          <a:p>
            <a:pPr marL="357188" lvl="0" indent="-271463" fontAlgn="base">
              <a:spcBef>
                <a:spcPct val="20000"/>
              </a:spcBef>
              <a:spcAft>
                <a:spcPct val="0"/>
              </a:spcAft>
              <a:buClr>
                <a:srgbClr val="EC7206"/>
              </a:buClr>
              <a:buFontTx/>
              <a:buChar char="•"/>
              <a:tabLst>
                <a:tab pos="185738" algn="l"/>
              </a:tabLst>
            </a:pPr>
            <a:r>
              <a:rPr lang="en-GB" altLang="en-US" sz="2400" dirty="0">
                <a:solidFill>
                  <a:srgbClr val="3E3F41"/>
                </a:solidFill>
                <a:latin typeface="Comic Sans MS" panose="030F0902030302020204" pitchFamily="66" charset="0"/>
                <a:cs typeface="Arial" panose="020B0604020202020204" pitchFamily="34" charset="0"/>
              </a:rPr>
              <a:t>belong in the wild</a:t>
            </a:r>
          </a:p>
          <a:p>
            <a:pPr marL="357188" lvl="0" indent="-271463" fontAlgn="base">
              <a:spcBef>
                <a:spcPct val="20000"/>
              </a:spcBef>
              <a:spcAft>
                <a:spcPct val="0"/>
              </a:spcAft>
              <a:buClr>
                <a:srgbClr val="EC7206"/>
              </a:buClr>
              <a:buFontTx/>
              <a:buChar char="•"/>
              <a:tabLst>
                <a:tab pos="185738" algn="l"/>
              </a:tabLst>
            </a:pPr>
            <a:r>
              <a:rPr lang="en-GB" altLang="en-US" sz="2400" dirty="0">
                <a:solidFill>
                  <a:srgbClr val="3E3F41"/>
                </a:solidFill>
                <a:latin typeface="Comic Sans MS" panose="030F0902030302020204" pitchFamily="66" charset="0"/>
                <a:cs typeface="Arial" panose="020B0604020202020204" pitchFamily="34" charset="0"/>
              </a:rPr>
              <a:t>not put on earth for</a:t>
            </a:r>
            <a:br>
              <a:rPr lang="en-GB" altLang="en-US" sz="2400" dirty="0">
                <a:solidFill>
                  <a:srgbClr val="3E3F41"/>
                </a:solidFill>
                <a:latin typeface="Comic Sans MS" panose="030F0902030302020204" pitchFamily="66" charset="0"/>
                <a:cs typeface="Arial" panose="020B0604020202020204" pitchFamily="34" charset="0"/>
              </a:rPr>
            </a:br>
            <a:r>
              <a:rPr lang="en-GB" altLang="en-US" sz="2400" dirty="0">
                <a:solidFill>
                  <a:srgbClr val="3E3F41"/>
                </a:solidFill>
                <a:latin typeface="Comic Sans MS" panose="030F0902030302020204" pitchFamily="66" charset="0"/>
                <a:cs typeface="Arial" panose="020B0604020202020204" pitchFamily="34" charset="0"/>
              </a:rPr>
              <a:t>our entertainment</a:t>
            </a:r>
          </a:p>
          <a:p>
            <a:pPr marL="357188" lvl="0" indent="-271463" fontAlgn="base">
              <a:spcBef>
                <a:spcPct val="20000"/>
              </a:spcBef>
              <a:spcAft>
                <a:spcPct val="0"/>
              </a:spcAft>
              <a:buClr>
                <a:srgbClr val="EC7206"/>
              </a:buClr>
              <a:buFontTx/>
              <a:buChar char="•"/>
              <a:tabLst>
                <a:tab pos="185738" algn="l"/>
              </a:tabLst>
            </a:pPr>
            <a:r>
              <a:rPr lang="en-GB" altLang="en-US" sz="2400" dirty="0">
                <a:solidFill>
                  <a:srgbClr val="3E3F41"/>
                </a:solidFill>
                <a:latin typeface="Comic Sans MS" panose="030F0902030302020204" pitchFamily="66" charset="0"/>
                <a:cs typeface="Arial" panose="020B0604020202020204" pitchFamily="34" charset="0"/>
              </a:rPr>
              <a:t>causes distress</a:t>
            </a:r>
          </a:p>
          <a:p>
            <a:pPr marL="357188" lvl="0" indent="-271463" fontAlgn="base">
              <a:spcBef>
                <a:spcPct val="20000"/>
              </a:spcBef>
              <a:spcAft>
                <a:spcPct val="0"/>
              </a:spcAft>
              <a:buClr>
                <a:srgbClr val="EC7206"/>
              </a:buClr>
              <a:buFontTx/>
              <a:buChar char="•"/>
              <a:tabLst>
                <a:tab pos="185738" algn="l"/>
              </a:tabLst>
            </a:pPr>
            <a:r>
              <a:rPr lang="en-GB" altLang="en-US" sz="2400" dirty="0">
                <a:solidFill>
                  <a:srgbClr val="3E3F41"/>
                </a:solidFill>
                <a:latin typeface="Comic Sans MS" panose="030F0902030302020204" pitchFamily="66" charset="0"/>
                <a:cs typeface="Arial" panose="020B0604020202020204" pitchFamily="34" charset="0"/>
              </a:rPr>
              <a:t>environments too small</a:t>
            </a:r>
          </a:p>
          <a:p>
            <a:pPr marL="357188" lvl="0" indent="-271463" fontAlgn="base">
              <a:spcBef>
                <a:spcPct val="20000"/>
              </a:spcBef>
              <a:spcAft>
                <a:spcPct val="0"/>
              </a:spcAft>
              <a:buClr>
                <a:srgbClr val="EC7206"/>
              </a:buClr>
              <a:buFontTx/>
              <a:buChar char="•"/>
              <a:tabLst>
                <a:tab pos="185738" algn="l"/>
              </a:tabLst>
            </a:pPr>
            <a:r>
              <a:rPr lang="en-GB" altLang="en-US" sz="2400" dirty="0">
                <a:solidFill>
                  <a:srgbClr val="3E3F41"/>
                </a:solidFill>
                <a:latin typeface="Comic Sans MS" panose="030F0902030302020204" pitchFamily="66" charset="0"/>
                <a:cs typeface="Arial" panose="020B0604020202020204" pitchFamily="34" charset="0"/>
              </a:rPr>
              <a:t>need freedom</a:t>
            </a:r>
          </a:p>
          <a:p>
            <a:pPr marL="285750" indent="-285750">
              <a:buClr>
                <a:srgbClr val="EC7206"/>
              </a:buClr>
              <a:buFont typeface="Arial" panose="020B0604020202020204" pitchFamily="34" charset="0"/>
              <a:buChar char="•"/>
            </a:pPr>
            <a:endParaRPr lang="en-US" sz="2400" dirty="0"/>
          </a:p>
        </p:txBody>
      </p:sp>
      <p:sp>
        <p:nvSpPr>
          <p:cNvPr id="26" name="Rectangle 25">
            <a:extLst>
              <a:ext uri="{FF2B5EF4-FFF2-40B4-BE49-F238E27FC236}">
                <a16:creationId xmlns:a16="http://schemas.microsoft.com/office/drawing/2014/main" id="{548FBF38-92FF-1F4A-B108-EA88A42F38A5}"/>
              </a:ext>
            </a:extLst>
          </p:cNvPr>
          <p:cNvSpPr/>
          <p:nvPr/>
        </p:nvSpPr>
        <p:spPr>
          <a:xfrm>
            <a:off x="7340498" y="2012306"/>
            <a:ext cx="4216450" cy="542997"/>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Comic Sans MS" panose="030F0902030302020204" pitchFamily="66" charset="0"/>
              </a:rPr>
              <a:t>Against</a:t>
            </a:r>
          </a:p>
        </p:txBody>
      </p:sp>
      <p:sp>
        <p:nvSpPr>
          <p:cNvPr id="14" name="Rectangle 1">
            <a:extLst>
              <a:ext uri="{FF2B5EF4-FFF2-40B4-BE49-F238E27FC236}">
                <a16:creationId xmlns:a16="http://schemas.microsoft.com/office/drawing/2014/main" id="{2AD56F63-0852-D74E-9292-3CB4B3DA00C4}"/>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7" name="TextBox 16">
            <a:extLst>
              <a:ext uri="{FF2B5EF4-FFF2-40B4-BE49-F238E27FC236}">
                <a16:creationId xmlns:a16="http://schemas.microsoft.com/office/drawing/2014/main" id="{0D675262-CEAD-5649-8DCF-DF6A0F68A270}"/>
              </a:ext>
            </a:extLst>
          </p:cNvPr>
          <p:cNvSpPr txBox="1"/>
          <p:nvPr/>
        </p:nvSpPr>
        <p:spPr>
          <a:xfrm>
            <a:off x="0" y="167285"/>
            <a:ext cx="2910325"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pic>
        <p:nvPicPr>
          <p:cNvPr id="2" name="Picture 22">
            <a:extLst>
              <a:ext uri="{FF2B5EF4-FFF2-40B4-BE49-F238E27FC236}">
                <a16:creationId xmlns:a16="http://schemas.microsoft.com/office/drawing/2014/main" id="{654B9F24-EBE3-F6AC-0F0B-A0B1E00503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5300" y="2673640"/>
            <a:ext cx="2324100" cy="1562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3">
            <a:extLst>
              <a:ext uri="{FF2B5EF4-FFF2-40B4-BE49-F238E27FC236}">
                <a16:creationId xmlns:a16="http://schemas.microsoft.com/office/drawing/2014/main" id="{B14FDB64-B0EF-83BF-287A-34BA2826B7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9185" y="4282698"/>
            <a:ext cx="2320216" cy="148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D658305C-FC86-E556-68D8-DD26C76242C4}"/>
              </a:ext>
            </a:extLst>
          </p:cNvPr>
          <p:cNvSpPr txBox="1"/>
          <p:nvPr/>
        </p:nvSpPr>
        <p:spPr>
          <a:xfrm>
            <a:off x="4783795" y="2035900"/>
            <a:ext cx="2659275" cy="446276"/>
          </a:xfrm>
          <a:prstGeom prst="rect">
            <a:avLst/>
          </a:prstGeom>
          <a:noFill/>
        </p:spPr>
        <p:txBody>
          <a:bodyPr wrap="square">
            <a:spAutoFit/>
          </a:bodyPr>
          <a:lstStyle/>
          <a:p>
            <a:pPr marL="0" indent="0" algn="ctr">
              <a:lnSpc>
                <a:spcPct val="100000"/>
              </a:lnSpc>
              <a:buNone/>
            </a:pPr>
            <a:r>
              <a:rPr lang="en-GB" sz="2300" b="1" dirty="0">
                <a:solidFill>
                  <a:srgbClr val="3E3F41"/>
                </a:solidFill>
                <a:latin typeface="Comic Sans MS" panose="030F0902030302020204" pitchFamily="66" charset="0"/>
              </a:rPr>
              <a:t>For and against</a:t>
            </a:r>
          </a:p>
        </p:txBody>
      </p:sp>
      <p:sp>
        <p:nvSpPr>
          <p:cNvPr id="3" name="TextBox 2">
            <a:extLst>
              <a:ext uri="{FF2B5EF4-FFF2-40B4-BE49-F238E27FC236}">
                <a16:creationId xmlns:a16="http://schemas.microsoft.com/office/drawing/2014/main" id="{3F07F0A8-5AC9-A5C9-36AF-6A09DE59E4A1}"/>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18</a:t>
            </a:r>
          </a:p>
        </p:txBody>
      </p:sp>
    </p:spTree>
    <p:extLst>
      <p:ext uri="{BB962C8B-B14F-4D97-AF65-F5344CB8AC3E}">
        <p14:creationId xmlns:p14="http://schemas.microsoft.com/office/powerpoint/2010/main" val="36087605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11D0DF9E-A554-4648-B663-2565E6B269E0}"/>
              </a:ext>
            </a:extLst>
          </p:cNvPr>
          <p:cNvSpPr txBox="1">
            <a:spLocks/>
          </p:cNvSpPr>
          <p:nvPr/>
        </p:nvSpPr>
        <p:spPr>
          <a:xfrm>
            <a:off x="0" y="565591"/>
            <a:ext cx="12192000" cy="5716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500"/>
              </a:spcBef>
              <a:buNone/>
            </a:pPr>
            <a:r>
              <a:rPr lang="en-GB" sz="2500" b="1" dirty="0">
                <a:solidFill>
                  <a:srgbClr val="0070C0"/>
                </a:solidFill>
                <a:latin typeface="Comic Sans MS" panose="030F0902030302020204" pitchFamily="66" charset="0"/>
              </a:rPr>
              <a:t>Zoo Statements – For or Against?</a:t>
            </a:r>
          </a:p>
        </p:txBody>
      </p:sp>
      <p:graphicFrame>
        <p:nvGraphicFramePr>
          <p:cNvPr id="14" name="Group 134">
            <a:extLst>
              <a:ext uri="{FF2B5EF4-FFF2-40B4-BE49-F238E27FC236}">
                <a16:creationId xmlns:a16="http://schemas.microsoft.com/office/drawing/2014/main" id="{DBC00CDE-447A-F344-AA0A-A1A9E31926CE}"/>
              </a:ext>
            </a:extLst>
          </p:cNvPr>
          <p:cNvGraphicFramePr>
            <a:graphicFrameLocks noGrp="1"/>
          </p:cNvGraphicFramePr>
          <p:nvPr>
            <p:extLst>
              <p:ext uri="{D42A27DB-BD31-4B8C-83A1-F6EECF244321}">
                <p14:modId xmlns:p14="http://schemas.microsoft.com/office/powerpoint/2010/main" val="2211015629"/>
              </p:ext>
            </p:extLst>
          </p:nvPr>
        </p:nvGraphicFramePr>
        <p:xfrm>
          <a:off x="1274642" y="1237131"/>
          <a:ext cx="9642715" cy="4947586"/>
        </p:xfrm>
        <a:graphic>
          <a:graphicData uri="http://schemas.openxmlformats.org/drawingml/2006/table">
            <a:tbl>
              <a:tblPr/>
              <a:tblGrid>
                <a:gridCol w="9642715">
                  <a:extLst>
                    <a:ext uri="{9D8B030D-6E8A-4147-A177-3AD203B41FA5}">
                      <a16:colId xmlns:a16="http://schemas.microsoft.com/office/drawing/2014/main" val="1137641448"/>
                    </a:ext>
                  </a:extLst>
                </a:gridCol>
              </a:tblGrid>
              <a:tr h="70679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Zoos are not a good place for animals to live. Their food, the weather and the habitat are all unnatural.</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2371891155"/>
                  </a:ext>
                </a:extLst>
              </a:tr>
              <a:tr h="70679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Zoos are the best place for us to learn about wild animals because most people can’t afford to go and see them in their natural habitat.</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255614956"/>
                  </a:ext>
                </a:extLst>
              </a:tr>
              <a:tr h="70679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The best place to learn about wild animals is from watching television programmes, which shows the animals roaming free in the wild.</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2738646976"/>
                  </a:ext>
                </a:extLst>
              </a:tr>
              <a:tr h="70679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Zoos keep the animals safe from predators and from unscrupulous people who might want to kill or harm them.</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1760658984"/>
                  </a:ext>
                </a:extLst>
              </a:tr>
              <a:tr h="70679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Zoos are more interested in providing entertainment for humans and making money. The health and happiness of the animals comes second.</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2267097648"/>
                  </a:ext>
                </a:extLst>
              </a:tr>
              <a:tr h="70679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There is always a vet on call at a zoo so animals can be treated quickly when they become ill.</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4269590190"/>
                  </a:ext>
                </a:extLst>
              </a:tr>
              <a:tr h="70679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Many zoo animals die earlier than they would in the wild because their cages stop them living a natural life.</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3714236566"/>
                  </a:ext>
                </a:extLst>
              </a:tr>
            </a:tbl>
          </a:graphicData>
        </a:graphic>
      </p:graphicFrame>
      <p:pic>
        <p:nvPicPr>
          <p:cNvPr id="17" name="Picture 16" descr="Icon&#10;&#10;Description automatically generated">
            <a:extLst>
              <a:ext uri="{FF2B5EF4-FFF2-40B4-BE49-F238E27FC236}">
                <a16:creationId xmlns:a16="http://schemas.microsoft.com/office/drawing/2014/main" id="{B59F90A7-0347-8F40-9044-A99767D28E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9674" y="977223"/>
            <a:ext cx="349936" cy="209962"/>
          </a:xfrm>
          <a:prstGeom prst="rect">
            <a:avLst/>
          </a:prstGeom>
        </p:spPr>
      </p:pic>
      <p:sp>
        <p:nvSpPr>
          <p:cNvPr id="2" name="TextBox 1">
            <a:extLst>
              <a:ext uri="{FF2B5EF4-FFF2-40B4-BE49-F238E27FC236}">
                <a16:creationId xmlns:a16="http://schemas.microsoft.com/office/drawing/2014/main" id="{DD350B3C-93B5-5CFD-1640-9CA2459ACAD3}"/>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19</a:t>
            </a:r>
          </a:p>
        </p:txBody>
      </p:sp>
    </p:spTree>
    <p:extLst>
      <p:ext uri="{BB962C8B-B14F-4D97-AF65-F5344CB8AC3E}">
        <p14:creationId xmlns:p14="http://schemas.microsoft.com/office/powerpoint/2010/main" val="3273936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 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
        <p:nvSpPr>
          <p:cNvPr id="2" name="TextBox 1">
            <a:extLst>
              <a:ext uri="{FF2B5EF4-FFF2-40B4-BE49-F238E27FC236}">
                <a16:creationId xmlns:a16="http://schemas.microsoft.com/office/drawing/2014/main" id="{9BBF0162-602C-C0E7-8105-D4A7123D392B}"/>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2</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Group 134">
            <a:extLst>
              <a:ext uri="{FF2B5EF4-FFF2-40B4-BE49-F238E27FC236}">
                <a16:creationId xmlns:a16="http://schemas.microsoft.com/office/drawing/2014/main" id="{DBC00CDE-447A-F344-AA0A-A1A9E31926CE}"/>
              </a:ext>
            </a:extLst>
          </p:cNvPr>
          <p:cNvGraphicFramePr>
            <a:graphicFrameLocks noGrp="1"/>
          </p:cNvGraphicFramePr>
          <p:nvPr>
            <p:extLst>
              <p:ext uri="{D42A27DB-BD31-4B8C-83A1-F6EECF244321}">
                <p14:modId xmlns:p14="http://schemas.microsoft.com/office/powerpoint/2010/main" val="1581350998"/>
              </p:ext>
            </p:extLst>
          </p:nvPr>
        </p:nvGraphicFramePr>
        <p:xfrm>
          <a:off x="1274642" y="768403"/>
          <a:ext cx="9642715" cy="5315346"/>
        </p:xfrm>
        <a:graphic>
          <a:graphicData uri="http://schemas.openxmlformats.org/drawingml/2006/table">
            <a:tbl>
              <a:tblPr/>
              <a:tblGrid>
                <a:gridCol w="9642715">
                  <a:extLst>
                    <a:ext uri="{9D8B030D-6E8A-4147-A177-3AD203B41FA5}">
                      <a16:colId xmlns:a16="http://schemas.microsoft.com/office/drawing/2014/main" val="1137641448"/>
                    </a:ext>
                  </a:extLst>
                </a:gridCol>
              </a:tblGrid>
              <a:tr h="44294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Some zoos in the world mistreat animals and sometimes sell them for experiments.</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549989997"/>
                  </a:ext>
                </a:extLst>
              </a:tr>
              <a:tr h="44294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British zoos have to follow very strict rules and treat animals very well.</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3088827963"/>
                  </a:ext>
                </a:extLst>
              </a:tr>
              <a:tr h="77515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Zoos are important because they invest in conservation work and save animals that are in danger of extinction.</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3133211004"/>
                  </a:ext>
                </a:extLst>
              </a:tr>
              <a:tr h="77515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Zoo animals have often been born and brought up in the zoo so do not know any different.</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3951005801"/>
                  </a:ext>
                </a:extLst>
              </a:tr>
              <a:tr h="44294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Animals in zoos are fed regularly and given water.</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3606917581"/>
                  </a:ext>
                </a:extLst>
              </a:tr>
              <a:tr h="77515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Some animals develop ‘</a:t>
                      </a:r>
                      <a:r>
                        <a:rPr kumimoji="0" lang="en-GB" altLang="en-US" sz="1800" b="0" i="0" u="none" strike="noStrike" cap="none" normalizeH="0" baseline="0" dirty="0" err="1">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zoochosis</a:t>
                      </a: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 where they repeat the same behaviour because they don’t like being locked up.</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712041891"/>
                  </a:ext>
                </a:extLst>
              </a:tr>
              <a:tr h="77515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If zoos closed down, the animals would have nowhere to go. Some couldn’t survive in the wild because they have lived all their lives in captivity.</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340654154"/>
                  </a:ext>
                </a:extLst>
              </a:tr>
              <a:tr h="44294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Animals in zoos are like people in prison except the animals are not criminals.</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1384159204"/>
                  </a:ext>
                </a:extLst>
              </a:tr>
              <a:tr h="44294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0800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ea typeface="Times New Roman" panose="02020603050405020304" pitchFamily="18" charset="0"/>
                          <a:cs typeface="Comic Sans MS" panose="030F0902030302020204" pitchFamily="66" charset="0"/>
                        </a:rPr>
                        <a:t>Zoos are a fun place for people to go to be entertained and educated.</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453638616"/>
                  </a:ext>
                </a:extLst>
              </a:tr>
            </a:tbl>
          </a:graphicData>
        </a:graphic>
      </p:graphicFrame>
      <p:pic>
        <p:nvPicPr>
          <p:cNvPr id="4" name="Picture 3" descr="Icon&#10;&#10;Description automatically generated">
            <a:extLst>
              <a:ext uri="{FF2B5EF4-FFF2-40B4-BE49-F238E27FC236}">
                <a16:creationId xmlns:a16="http://schemas.microsoft.com/office/drawing/2014/main" id="{3B1B5D95-F039-2D43-8D78-5C9C0D3E43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61147" y="493129"/>
            <a:ext cx="349936" cy="209962"/>
          </a:xfrm>
          <a:prstGeom prst="rect">
            <a:avLst/>
          </a:prstGeom>
        </p:spPr>
      </p:pic>
      <p:sp>
        <p:nvSpPr>
          <p:cNvPr id="2" name="TextBox 1">
            <a:extLst>
              <a:ext uri="{FF2B5EF4-FFF2-40B4-BE49-F238E27FC236}">
                <a16:creationId xmlns:a16="http://schemas.microsoft.com/office/drawing/2014/main" id="{CAEFCD06-7E15-BE45-61C1-08C70108E298}"/>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20</a:t>
            </a:r>
          </a:p>
        </p:txBody>
      </p:sp>
    </p:spTree>
    <p:extLst>
      <p:ext uri="{BB962C8B-B14F-4D97-AF65-F5344CB8AC3E}">
        <p14:creationId xmlns:p14="http://schemas.microsoft.com/office/powerpoint/2010/main" val="3886186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text make you feel?</a:t>
            </a:r>
            <a:endParaRPr lang="en-GB" altLang="en-US" sz="1600" dirty="0">
              <a:solidFill>
                <a:srgbClr val="414042"/>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Consider the</a:t>
            </a:r>
            <a:br>
              <a:rPr lang="en-GB" altLang="en-US" sz="1600" dirty="0">
                <a:solidFill>
                  <a:srgbClr val="414042"/>
                </a:solidFill>
              </a:rPr>
            </a:br>
            <a:r>
              <a:rPr lang="en-GB" altLang="en-US" sz="1600" dirty="0">
                <a:solidFill>
                  <a:srgbClr val="414042"/>
                </a:solidFill>
              </a:rPr>
              <a:t>opinions </a:t>
            </a:r>
            <a:br>
              <a:rPr lang="en-GB" altLang="en-US" sz="1600" dirty="0">
                <a:solidFill>
                  <a:srgbClr val="414042"/>
                </a:solidFill>
              </a:rPr>
            </a:br>
            <a:r>
              <a:rPr lang="en-GB" altLang="en-US" sz="1600" dirty="0">
                <a:solidFill>
                  <a:srgbClr val="414042"/>
                </a:solidFill>
              </a:rPr>
              <a:t>of others.</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
        <p:nvSpPr>
          <p:cNvPr id="2" name="TextBox 1">
            <a:extLst>
              <a:ext uri="{FF2B5EF4-FFF2-40B4-BE49-F238E27FC236}">
                <a16:creationId xmlns:a16="http://schemas.microsoft.com/office/drawing/2014/main" id="{CDF3E89C-0A59-DF31-2729-3BF2671C76DA}"/>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21</a:t>
            </a:r>
          </a:p>
        </p:txBody>
      </p:sp>
    </p:spTree>
    <p:extLst>
      <p:ext uri="{BB962C8B-B14F-4D97-AF65-F5344CB8AC3E}">
        <p14:creationId xmlns:p14="http://schemas.microsoft.com/office/powerpoint/2010/main" val="41034257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49FD3C14-6FC3-D844-944B-8D5E1D7C0B14}"/>
              </a:ext>
            </a:extLst>
          </p:cNvPr>
          <p:cNvSpPr txBox="1">
            <a:spLocks noChangeArrowheads="1"/>
          </p:cNvSpPr>
          <p:nvPr/>
        </p:nvSpPr>
        <p:spPr bwMode="auto">
          <a:xfrm>
            <a:off x="23813" y="712788"/>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3000" b="1" dirty="0">
                <a:solidFill>
                  <a:srgbClr val="0070C0"/>
                </a:solidFill>
              </a:rPr>
              <a:t>A word about prosody</a:t>
            </a:r>
          </a:p>
        </p:txBody>
      </p:sp>
      <p:sp>
        <p:nvSpPr>
          <p:cNvPr id="9" name="Rectangle 4">
            <a:extLst>
              <a:ext uri="{FF2B5EF4-FFF2-40B4-BE49-F238E27FC236}">
                <a16:creationId xmlns:a16="http://schemas.microsoft.com/office/drawing/2014/main" id="{F06D18E6-344C-9E44-B8C7-8C78CA0C53E5}"/>
              </a:ext>
            </a:extLst>
          </p:cNvPr>
          <p:cNvSpPr>
            <a:spLocks noChangeArrowheads="1"/>
          </p:cNvSpPr>
          <p:nvPr/>
        </p:nvSpPr>
        <p:spPr bwMode="auto">
          <a:xfrm>
            <a:off x="5364163" y="1771650"/>
            <a:ext cx="5753100" cy="208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US" altLang="en-US" sz="2000" dirty="0">
                <a:solidFill>
                  <a:srgbClr val="414042"/>
                </a:solidFill>
              </a:rPr>
              <a:t>Fluent </a:t>
            </a:r>
            <a:r>
              <a:rPr lang="en-US" altLang="en-US" sz="2000" b="1" dirty="0">
                <a:solidFill>
                  <a:srgbClr val="0070C0"/>
                </a:solidFill>
              </a:rPr>
              <a:t>readers</a:t>
            </a:r>
            <a:r>
              <a:rPr lang="en-US" altLang="en-US" sz="2000" dirty="0">
                <a:solidFill>
                  <a:srgbClr val="414042"/>
                </a:solidFill>
              </a:rPr>
              <a:t> use </a:t>
            </a:r>
            <a:r>
              <a:rPr lang="en-US" altLang="en-US" sz="2000" b="1" dirty="0">
                <a:solidFill>
                  <a:srgbClr val="0070C0"/>
                </a:solidFill>
              </a:rPr>
              <a:t>prosody</a:t>
            </a:r>
            <a:r>
              <a:rPr lang="en-US" altLang="en-US" sz="2000" dirty="0">
                <a:solidFill>
                  <a:srgbClr val="414042"/>
                </a:solidFill>
              </a:rPr>
              <a:t> (pitch, stress, intonation, volume and timing) to convey meaning when they read aloud, whether that is actually out loud or reading ‘aloud’ in your own head – reading in your head as if you were saying it out loud.</a:t>
            </a:r>
            <a:endParaRPr lang="en-GB" altLang="en-US" sz="2000" dirty="0">
              <a:solidFill>
                <a:srgbClr val="414042"/>
              </a:solidFill>
            </a:endParaRPr>
          </a:p>
        </p:txBody>
      </p:sp>
      <p:sp>
        <p:nvSpPr>
          <p:cNvPr id="10" name="Rectangle 13">
            <a:extLst>
              <a:ext uri="{FF2B5EF4-FFF2-40B4-BE49-F238E27FC236}">
                <a16:creationId xmlns:a16="http://schemas.microsoft.com/office/drawing/2014/main" id="{AE3A3146-A720-F94A-A635-7B1F917E3CE0}"/>
              </a:ext>
            </a:extLst>
          </p:cNvPr>
          <p:cNvSpPr>
            <a:spLocks noChangeArrowheads="1"/>
          </p:cNvSpPr>
          <p:nvPr/>
        </p:nvSpPr>
        <p:spPr bwMode="auto">
          <a:xfrm>
            <a:off x="1500188" y="4117537"/>
            <a:ext cx="9617075" cy="179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2000" b="1" dirty="0">
                <a:solidFill>
                  <a:srgbClr val="0070C0"/>
                </a:solidFill>
              </a:rPr>
              <a:t>Prosody</a:t>
            </a:r>
            <a:r>
              <a:rPr lang="en-GB" altLang="en-US" sz="2000" dirty="0">
                <a:solidFill>
                  <a:srgbClr val="414042"/>
                </a:solidFill>
              </a:rPr>
              <a:t> is important in letting your reader </a:t>
            </a:r>
            <a:r>
              <a:rPr lang="en-US" altLang="en-US" sz="2000" dirty="0">
                <a:solidFill>
                  <a:srgbClr val="414042"/>
                </a:solidFill>
              </a:rPr>
              <a:t>know about</a:t>
            </a:r>
            <a:r>
              <a:rPr lang="en-GB" altLang="en-US" sz="2000" dirty="0">
                <a:solidFill>
                  <a:srgbClr val="414042"/>
                </a:solidFill>
              </a:rPr>
              <a:t> emotions and attitudes. When you deliberately vary the way you read something, for example to indicate fear or surprise, you are reading with prosody. You might change the way you read something to show that a different person is speaking, or you might read slowly to convey a feeling of calm. or very fast to indicate speed.</a:t>
            </a:r>
          </a:p>
        </p:txBody>
      </p:sp>
      <p:sp>
        <p:nvSpPr>
          <p:cNvPr id="11" name="Oval Callout 10">
            <a:extLst>
              <a:ext uri="{FF2B5EF4-FFF2-40B4-BE49-F238E27FC236}">
                <a16:creationId xmlns:a16="http://schemas.microsoft.com/office/drawing/2014/main" id="{4325D876-D959-CD41-9F63-93400C91E20A}"/>
              </a:ext>
            </a:extLst>
          </p:cNvPr>
          <p:cNvSpPr/>
          <p:nvPr/>
        </p:nvSpPr>
        <p:spPr>
          <a:xfrm>
            <a:off x="908050" y="1322388"/>
            <a:ext cx="4125913" cy="2468562"/>
          </a:xfrm>
          <a:prstGeom prst="wedgeEllipseCallout">
            <a:avLst>
              <a:gd name="adj1" fmla="val -48868"/>
              <a:gd name="adj2" fmla="val 60561"/>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GB" altLang="en-US" sz="2000" dirty="0">
                <a:solidFill>
                  <a:srgbClr val="414042"/>
                </a:solidFill>
                <a:latin typeface="Comic Sans MS" panose="030F0902030302020204" pitchFamily="66" charset="0"/>
              </a:rPr>
              <a:t>Prosody is reading aloud with </a:t>
            </a:r>
            <a:r>
              <a:rPr lang="en-GB" altLang="en-US" sz="2000" dirty="0">
                <a:solidFill>
                  <a:srgbClr val="0070C0"/>
                </a:solidFill>
                <a:latin typeface="Comic Sans MS" panose="030F0902030302020204" pitchFamily="66" charset="0"/>
              </a:rPr>
              <a:t>intonation</a:t>
            </a:r>
            <a:r>
              <a:rPr lang="en-GB" altLang="en-US" sz="2000" dirty="0">
                <a:solidFill>
                  <a:srgbClr val="414042"/>
                </a:solidFill>
                <a:latin typeface="Comic Sans MS" panose="030F0902030302020204" pitchFamily="66" charset="0"/>
              </a:rPr>
              <a:t>, taking account of where to vary your </a:t>
            </a:r>
            <a:r>
              <a:rPr lang="en-GB" altLang="en-US" sz="2000" dirty="0">
                <a:solidFill>
                  <a:srgbClr val="0070C0"/>
                </a:solidFill>
                <a:latin typeface="Comic Sans MS" panose="030F0902030302020204" pitchFamily="66" charset="0"/>
              </a:rPr>
              <a:t>pitch, stress, volume </a:t>
            </a:r>
            <a:r>
              <a:rPr lang="en-GB" altLang="en-US" sz="2000" dirty="0">
                <a:solidFill>
                  <a:srgbClr val="414042"/>
                </a:solidFill>
                <a:latin typeface="Comic Sans MS" panose="030F0902030302020204" pitchFamily="66" charset="0"/>
              </a:rPr>
              <a:t>and </a:t>
            </a:r>
            <a:r>
              <a:rPr lang="en-GB" altLang="en-US" sz="2000" dirty="0">
                <a:solidFill>
                  <a:srgbClr val="0070C0"/>
                </a:solidFill>
                <a:latin typeface="Comic Sans MS" panose="030F0902030302020204" pitchFamily="66" charset="0"/>
              </a:rPr>
              <a:t>timing</a:t>
            </a:r>
            <a:r>
              <a:rPr lang="en-GB" altLang="en-US" sz="2000" dirty="0">
                <a:solidFill>
                  <a:srgbClr val="414042"/>
                </a:solidFill>
                <a:latin typeface="Comic Sans MS" panose="030F0902030302020204" pitchFamily="66" charset="0"/>
              </a:rPr>
              <a:t>.</a:t>
            </a:r>
          </a:p>
        </p:txBody>
      </p:sp>
      <p:sp>
        <p:nvSpPr>
          <p:cNvPr id="2" name="TextBox 1">
            <a:extLst>
              <a:ext uri="{FF2B5EF4-FFF2-40B4-BE49-F238E27FC236}">
                <a16:creationId xmlns:a16="http://schemas.microsoft.com/office/drawing/2014/main" id="{4D85E6E1-FA28-AB19-46A2-555A1A19E5C1}"/>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22</a:t>
            </a:r>
          </a:p>
        </p:txBody>
      </p:sp>
    </p:spTree>
    <p:extLst>
      <p:ext uri="{BB962C8B-B14F-4D97-AF65-F5344CB8AC3E}">
        <p14:creationId xmlns:p14="http://schemas.microsoft.com/office/powerpoint/2010/main" val="277418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655C8496-901B-E144-9D9F-F791B61BE1B6}"/>
              </a:ext>
            </a:extLst>
          </p:cNvPr>
          <p:cNvSpPr txBox="1">
            <a:spLocks/>
          </p:cNvSpPr>
          <p:nvPr/>
        </p:nvSpPr>
        <p:spPr>
          <a:xfrm>
            <a:off x="0" y="65117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aphicFrame>
        <p:nvGraphicFramePr>
          <p:cNvPr id="50" name="Table 4">
            <a:extLst>
              <a:ext uri="{FF2B5EF4-FFF2-40B4-BE49-F238E27FC236}">
                <a16:creationId xmlns:a16="http://schemas.microsoft.com/office/drawing/2014/main" id="{0030ABD6-31A1-7242-8ACB-BA804B339954}"/>
              </a:ext>
            </a:extLst>
          </p:cNvPr>
          <p:cNvGraphicFramePr>
            <a:graphicFrameLocks noGrp="1"/>
          </p:cNvGraphicFramePr>
          <p:nvPr>
            <p:extLst>
              <p:ext uri="{D42A27DB-BD31-4B8C-83A1-F6EECF244321}">
                <p14:modId xmlns:p14="http://schemas.microsoft.com/office/powerpoint/2010/main" val="2522081507"/>
              </p:ext>
            </p:extLst>
          </p:nvPr>
        </p:nvGraphicFramePr>
        <p:xfrm>
          <a:off x="871632" y="1363218"/>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51" name="TextBox 50">
            <a:extLst>
              <a:ext uri="{FF2B5EF4-FFF2-40B4-BE49-F238E27FC236}">
                <a16:creationId xmlns:a16="http://schemas.microsoft.com/office/drawing/2014/main" id="{ACF5458F-DF1A-6E42-B610-4536FCD91245}"/>
              </a:ext>
            </a:extLst>
          </p:cNvPr>
          <p:cNvSpPr txBox="1"/>
          <p:nvPr/>
        </p:nvSpPr>
        <p:spPr>
          <a:xfrm>
            <a:off x="1000032" y="1827226"/>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52" name="Picture 51" descr="Logo&#10;&#10;Description automatically generated">
            <a:extLst>
              <a:ext uri="{FF2B5EF4-FFF2-40B4-BE49-F238E27FC236}">
                <a16:creationId xmlns:a16="http://schemas.microsoft.com/office/drawing/2014/main" id="{F973561C-DBFD-174F-A85A-E773B712CE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4766" y="1945116"/>
            <a:ext cx="1053889" cy="1349210"/>
          </a:xfrm>
          <a:prstGeom prst="rect">
            <a:avLst/>
          </a:prstGeom>
        </p:spPr>
      </p:pic>
      <p:sp>
        <p:nvSpPr>
          <p:cNvPr id="53" name="Rectangle 52">
            <a:extLst>
              <a:ext uri="{FF2B5EF4-FFF2-40B4-BE49-F238E27FC236}">
                <a16:creationId xmlns:a16="http://schemas.microsoft.com/office/drawing/2014/main" id="{F646651E-4055-7446-97AA-CDD0F8B1FE3E}"/>
              </a:ext>
            </a:extLst>
          </p:cNvPr>
          <p:cNvSpPr/>
          <p:nvPr/>
        </p:nvSpPr>
        <p:spPr>
          <a:xfrm>
            <a:off x="86110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54" name="Rectangle 53">
            <a:extLst>
              <a:ext uri="{FF2B5EF4-FFF2-40B4-BE49-F238E27FC236}">
                <a16:creationId xmlns:a16="http://schemas.microsoft.com/office/drawing/2014/main" id="{B40A0AA8-1752-FD4C-ADDD-096BE068D283}"/>
              </a:ext>
            </a:extLst>
          </p:cNvPr>
          <p:cNvSpPr/>
          <p:nvPr/>
        </p:nvSpPr>
        <p:spPr>
          <a:xfrm>
            <a:off x="348550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55" name="Rectangle 54">
            <a:extLst>
              <a:ext uri="{FF2B5EF4-FFF2-40B4-BE49-F238E27FC236}">
                <a16:creationId xmlns:a16="http://schemas.microsoft.com/office/drawing/2014/main" id="{6C5EEB90-AD09-BE4D-8F4B-C99BFC5AA9B2}"/>
              </a:ext>
            </a:extLst>
          </p:cNvPr>
          <p:cNvSpPr/>
          <p:nvPr/>
        </p:nvSpPr>
        <p:spPr>
          <a:xfrm>
            <a:off x="610812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56" name="Rectangle 55">
            <a:extLst>
              <a:ext uri="{FF2B5EF4-FFF2-40B4-BE49-F238E27FC236}">
                <a16:creationId xmlns:a16="http://schemas.microsoft.com/office/drawing/2014/main" id="{25D73B74-0E3B-B347-83E2-E17511D206B9}"/>
              </a:ext>
            </a:extLst>
          </p:cNvPr>
          <p:cNvSpPr/>
          <p:nvPr/>
        </p:nvSpPr>
        <p:spPr>
          <a:xfrm>
            <a:off x="8710648"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57" name="Rectangle 56">
            <a:extLst>
              <a:ext uri="{FF2B5EF4-FFF2-40B4-BE49-F238E27FC236}">
                <a16:creationId xmlns:a16="http://schemas.microsoft.com/office/drawing/2014/main" id="{6BB9F262-2FD1-1340-BE42-61FCD87159F8}"/>
              </a:ext>
            </a:extLst>
          </p:cNvPr>
          <p:cNvSpPr/>
          <p:nvPr/>
        </p:nvSpPr>
        <p:spPr>
          <a:xfrm>
            <a:off x="86110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58" name="Rectangle 57">
            <a:extLst>
              <a:ext uri="{FF2B5EF4-FFF2-40B4-BE49-F238E27FC236}">
                <a16:creationId xmlns:a16="http://schemas.microsoft.com/office/drawing/2014/main" id="{78AC6D1B-F29B-CD4E-BED7-8200891AC6F1}"/>
              </a:ext>
            </a:extLst>
          </p:cNvPr>
          <p:cNvSpPr/>
          <p:nvPr/>
        </p:nvSpPr>
        <p:spPr>
          <a:xfrm>
            <a:off x="348550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59" name="Rectangle 58">
            <a:extLst>
              <a:ext uri="{FF2B5EF4-FFF2-40B4-BE49-F238E27FC236}">
                <a16:creationId xmlns:a16="http://schemas.microsoft.com/office/drawing/2014/main" id="{8436E6E1-4A58-0744-A326-EE08CE7BD77A}"/>
              </a:ext>
            </a:extLst>
          </p:cNvPr>
          <p:cNvSpPr/>
          <p:nvPr/>
        </p:nvSpPr>
        <p:spPr>
          <a:xfrm>
            <a:off x="610812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60" name="Rectangle 59">
            <a:extLst>
              <a:ext uri="{FF2B5EF4-FFF2-40B4-BE49-F238E27FC236}">
                <a16:creationId xmlns:a16="http://schemas.microsoft.com/office/drawing/2014/main" id="{AABB18B3-4F76-384B-A22F-F1C199CBD4CE}"/>
              </a:ext>
            </a:extLst>
          </p:cNvPr>
          <p:cNvSpPr/>
          <p:nvPr/>
        </p:nvSpPr>
        <p:spPr>
          <a:xfrm>
            <a:off x="8710648"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61" name="TextBox 60">
            <a:extLst>
              <a:ext uri="{FF2B5EF4-FFF2-40B4-BE49-F238E27FC236}">
                <a16:creationId xmlns:a16="http://schemas.microsoft.com/office/drawing/2014/main" id="{D9758F0F-F07F-CB4E-861A-2305BCDC472B}"/>
              </a:ext>
            </a:extLst>
          </p:cNvPr>
          <p:cNvSpPr txBox="1"/>
          <p:nvPr/>
        </p:nvSpPr>
        <p:spPr>
          <a:xfrm>
            <a:off x="3572410" y="1827226"/>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Why</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has the character said/done that?</a:t>
            </a:r>
          </a:p>
        </p:txBody>
      </p:sp>
      <p:sp>
        <p:nvSpPr>
          <p:cNvPr id="62" name="TextBox 61">
            <a:extLst>
              <a:ext uri="{FF2B5EF4-FFF2-40B4-BE49-F238E27FC236}">
                <a16:creationId xmlns:a16="http://schemas.microsoft.com/office/drawing/2014/main" id="{DBC4105B-91CE-7A40-B38B-0B15998FEBF3}"/>
              </a:ext>
            </a:extLst>
          </p:cNvPr>
          <p:cNvSpPr txBox="1"/>
          <p:nvPr/>
        </p:nvSpPr>
        <p:spPr>
          <a:xfrm>
            <a:off x="6205077" y="1827226"/>
            <a:ext cx="2353145"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Has the text been understood – words, phrases, etc.?</a:t>
            </a:r>
          </a:p>
        </p:txBody>
      </p:sp>
      <p:sp>
        <p:nvSpPr>
          <p:cNvPr id="63" name="TextBox 62">
            <a:extLst>
              <a:ext uri="{FF2B5EF4-FFF2-40B4-BE49-F238E27FC236}">
                <a16:creationId xmlns:a16="http://schemas.microsoft.com/office/drawing/2014/main" id="{1CDF5D02-0725-E547-A435-6B0294711610}"/>
              </a:ext>
            </a:extLst>
          </p:cNvPr>
          <p:cNvSpPr txBox="1"/>
          <p:nvPr/>
        </p:nvSpPr>
        <p:spPr>
          <a:xfrm>
            <a:off x="8767406" y="1827226"/>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343433"/>
                </a:solidFill>
                <a:latin typeface="Comic Sans MS" panose="030F0702030302020204" pitchFamily="66" charset="0"/>
                <a:cs typeface="Arial" panose="020B0604020202020204" pitchFamily="34" charset="0"/>
              </a:rPr>
              <a:t>.</a:t>
            </a:r>
          </a:p>
        </p:txBody>
      </p:sp>
      <p:sp>
        <p:nvSpPr>
          <p:cNvPr id="64" name="TextBox 63">
            <a:extLst>
              <a:ext uri="{FF2B5EF4-FFF2-40B4-BE49-F238E27FC236}">
                <a16:creationId xmlns:a16="http://schemas.microsoft.com/office/drawing/2014/main" id="{C02A5E1B-0BF9-C647-BDAC-F13B331AF88C}"/>
              </a:ext>
            </a:extLst>
          </p:cNvPr>
          <p:cNvSpPr txBox="1"/>
          <p:nvPr/>
        </p:nvSpPr>
        <p:spPr>
          <a:xfrm>
            <a:off x="1102534" y="3816800"/>
            <a:ext cx="2203172"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sp>
        <p:nvSpPr>
          <p:cNvPr id="65" name="TextBox 64">
            <a:extLst>
              <a:ext uri="{FF2B5EF4-FFF2-40B4-BE49-F238E27FC236}">
                <a16:creationId xmlns:a16="http://schemas.microsoft.com/office/drawing/2014/main" id="{5FFAEC7D-DE96-3C40-8E3A-557BDF8421EA}"/>
              </a:ext>
            </a:extLst>
          </p:cNvPr>
          <p:cNvSpPr txBox="1"/>
          <p:nvPr/>
        </p:nvSpPr>
        <p:spPr>
          <a:xfrm>
            <a:off x="3572409" y="3816800"/>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Organisation, language features, layout.</a:t>
            </a:r>
          </a:p>
        </p:txBody>
      </p:sp>
      <p:sp>
        <p:nvSpPr>
          <p:cNvPr id="66" name="TextBox 65">
            <a:extLst>
              <a:ext uri="{FF2B5EF4-FFF2-40B4-BE49-F238E27FC236}">
                <a16:creationId xmlns:a16="http://schemas.microsoft.com/office/drawing/2014/main" id="{8A1954F7-5CBF-AE45-997A-C7367A8343E4}"/>
              </a:ext>
            </a:extLst>
          </p:cNvPr>
          <p:cNvSpPr txBox="1"/>
          <p:nvPr/>
        </p:nvSpPr>
        <p:spPr>
          <a:xfrm>
            <a:off x="6205077" y="3816800"/>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67" name="TextBox 66">
            <a:extLst>
              <a:ext uri="{FF2B5EF4-FFF2-40B4-BE49-F238E27FC236}">
                <a16:creationId xmlns:a16="http://schemas.microsoft.com/office/drawing/2014/main" id="{4917E83F-9AE5-7942-A317-6487002159EF}"/>
              </a:ext>
            </a:extLst>
          </p:cNvPr>
          <p:cNvSpPr txBox="1"/>
          <p:nvPr/>
        </p:nvSpPr>
        <p:spPr>
          <a:xfrm>
            <a:off x="8767407" y="3816800"/>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Form a mental picture through</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drama and</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role play.</a:t>
            </a:r>
          </a:p>
        </p:txBody>
      </p:sp>
      <p:pic>
        <p:nvPicPr>
          <p:cNvPr id="68" name="Picture 67" descr="A close-up of a book&#10;&#10;Description automatically generated with medium confidence">
            <a:extLst>
              <a:ext uri="{FF2B5EF4-FFF2-40B4-BE49-F238E27FC236}">
                <a16:creationId xmlns:a16="http://schemas.microsoft.com/office/drawing/2014/main" id="{A87F6710-2A5A-0947-8CE3-A0CD35DAFC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19829" y="2448592"/>
            <a:ext cx="2191003" cy="666446"/>
          </a:xfrm>
          <a:prstGeom prst="rect">
            <a:avLst/>
          </a:prstGeom>
        </p:spPr>
      </p:pic>
      <p:pic>
        <p:nvPicPr>
          <p:cNvPr id="70" name="Picture 69" descr="Shape&#10;&#10;Description automatically generated with medium confidence">
            <a:extLst>
              <a:ext uri="{FF2B5EF4-FFF2-40B4-BE49-F238E27FC236}">
                <a16:creationId xmlns:a16="http://schemas.microsoft.com/office/drawing/2014/main" id="{5959A0AA-576E-3F41-8539-6DB5C026841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0866" y="1975122"/>
            <a:ext cx="1420610" cy="1195291"/>
          </a:xfrm>
          <a:prstGeom prst="rect">
            <a:avLst/>
          </a:prstGeom>
        </p:spPr>
      </p:pic>
      <p:sp>
        <p:nvSpPr>
          <p:cNvPr id="71" name="TextBox 70">
            <a:extLst>
              <a:ext uri="{FF2B5EF4-FFF2-40B4-BE49-F238E27FC236}">
                <a16:creationId xmlns:a16="http://schemas.microsoft.com/office/drawing/2014/main" id="{25D9F599-23C1-504F-BD46-C6F5CCA4F731}"/>
              </a:ext>
            </a:extLst>
          </p:cNvPr>
          <p:cNvSpPr txBox="1"/>
          <p:nvPr/>
        </p:nvSpPr>
        <p:spPr>
          <a:xfrm>
            <a:off x="4760721" y="2336014"/>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72" name="Picture 71" descr="A picture containing logo&#10;&#10;Description automatically generated">
            <a:extLst>
              <a:ext uri="{FF2B5EF4-FFF2-40B4-BE49-F238E27FC236}">
                <a16:creationId xmlns:a16="http://schemas.microsoft.com/office/drawing/2014/main" id="{E73054D9-0364-6144-AA9D-9D3F2865D5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30318" y="3921842"/>
            <a:ext cx="1335224" cy="1306747"/>
          </a:xfrm>
          <a:prstGeom prst="rect">
            <a:avLst/>
          </a:prstGeom>
        </p:spPr>
      </p:pic>
      <p:pic>
        <p:nvPicPr>
          <p:cNvPr id="73" name="Picture 72" descr="Text&#10;&#10;Description automatically generated with medium confidence">
            <a:extLst>
              <a:ext uri="{FF2B5EF4-FFF2-40B4-BE49-F238E27FC236}">
                <a16:creationId xmlns:a16="http://schemas.microsoft.com/office/drawing/2014/main" id="{BE8D705A-B06C-EE44-BA0A-F0198EF27F7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24829">
            <a:off x="4845919" y="3920614"/>
            <a:ext cx="1036619" cy="1249580"/>
          </a:xfrm>
          <a:prstGeom prst="rect">
            <a:avLst/>
          </a:prstGeom>
          <a:ln w="6350">
            <a:solidFill>
              <a:schemeClr val="bg1">
                <a:lumMod val="75000"/>
              </a:schemeClr>
            </a:solidFill>
          </a:ln>
        </p:spPr>
      </p:pic>
      <p:pic>
        <p:nvPicPr>
          <p:cNvPr id="75" name="Picture 74" descr="Logo&#10;&#10;Description automatically generated">
            <a:extLst>
              <a:ext uri="{FF2B5EF4-FFF2-40B4-BE49-F238E27FC236}">
                <a16:creationId xmlns:a16="http://schemas.microsoft.com/office/drawing/2014/main" id="{16E2429D-AC4A-604F-99D6-84C5DD86AEA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40345" y="3947010"/>
            <a:ext cx="1541535" cy="1281579"/>
          </a:xfrm>
          <a:prstGeom prst="rect">
            <a:avLst/>
          </a:prstGeom>
        </p:spPr>
      </p:pic>
      <p:pic>
        <p:nvPicPr>
          <p:cNvPr id="2" name="Picture 1" descr="Text&#10;&#10;Description automatically generated">
            <a:extLst>
              <a:ext uri="{FF2B5EF4-FFF2-40B4-BE49-F238E27FC236}">
                <a16:creationId xmlns:a16="http://schemas.microsoft.com/office/drawing/2014/main" id="{0772C73B-D710-E34E-F0D5-6460F0DC231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783651" y="2509205"/>
            <a:ext cx="1420610" cy="780100"/>
          </a:xfrm>
          <a:prstGeom prst="rect">
            <a:avLst/>
          </a:prstGeom>
        </p:spPr>
      </p:pic>
      <p:pic>
        <p:nvPicPr>
          <p:cNvPr id="30" name="Picture 29" descr="Background pattern&#10;&#10;Description automatically generated">
            <a:extLst>
              <a:ext uri="{FF2B5EF4-FFF2-40B4-BE49-F238E27FC236}">
                <a16:creationId xmlns:a16="http://schemas.microsoft.com/office/drawing/2014/main" id="{AB3790F4-99E3-7448-8B1B-62A95D1DC78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364806" y="4334169"/>
            <a:ext cx="1640087" cy="917959"/>
          </a:xfrm>
          <a:prstGeom prst="rect">
            <a:avLst/>
          </a:prstGeom>
        </p:spPr>
      </p:pic>
      <p:sp>
        <p:nvSpPr>
          <p:cNvPr id="3" name="TextBox 2">
            <a:extLst>
              <a:ext uri="{FF2B5EF4-FFF2-40B4-BE49-F238E27FC236}">
                <a16:creationId xmlns:a16="http://schemas.microsoft.com/office/drawing/2014/main" id="{22E6BD7F-79AF-DA06-FA4F-EFF9373D2B32}"/>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23</a:t>
            </a:r>
          </a:p>
        </p:txBody>
      </p:sp>
    </p:spTree>
    <p:extLst>
      <p:ext uri="{BB962C8B-B14F-4D97-AF65-F5344CB8AC3E}">
        <p14:creationId xmlns:p14="http://schemas.microsoft.com/office/powerpoint/2010/main" val="12358041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9BF69F94-F543-E14F-9B19-4817A678B833}"/>
              </a:ext>
            </a:extLst>
          </p:cNvPr>
          <p:cNvGrpSpPr/>
          <p:nvPr/>
        </p:nvGrpSpPr>
        <p:grpSpPr>
          <a:xfrm>
            <a:off x="789214" y="935184"/>
            <a:ext cx="10613572" cy="1628600"/>
            <a:chOff x="391885" y="1273683"/>
            <a:chExt cx="11376527" cy="1745672"/>
          </a:xfrm>
        </p:grpSpPr>
        <p:sp>
          <p:nvSpPr>
            <p:cNvPr id="31" name="Rectangle 30">
              <a:extLst>
                <a:ext uri="{FF2B5EF4-FFF2-40B4-BE49-F238E27FC236}">
                  <a16:creationId xmlns:a16="http://schemas.microsoft.com/office/drawing/2014/main" id="{B6292B77-DE1B-804D-9F6B-0D37E03212B6}"/>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a review</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of the text as if it was your job.</a:t>
              </a:r>
            </a:p>
          </p:txBody>
        </p:sp>
        <p:sp>
          <p:nvSpPr>
            <p:cNvPr id="32" name="Rectangle 31">
              <a:extLst>
                <a:ext uri="{FF2B5EF4-FFF2-40B4-BE49-F238E27FC236}">
                  <a16:creationId xmlns:a16="http://schemas.microsoft.com/office/drawing/2014/main" id="{9557A841-3934-5645-A7B6-8AD80F6D3E03}"/>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Write a letter to a person featured in the text telling them how they have affected the outcome.</a:t>
              </a:r>
            </a:p>
          </p:txBody>
        </p:sp>
        <p:sp>
          <p:nvSpPr>
            <p:cNvPr id="33" name="Rectangle 32">
              <a:extLst>
                <a:ext uri="{FF2B5EF4-FFF2-40B4-BE49-F238E27FC236}">
                  <a16:creationId xmlns:a16="http://schemas.microsoft.com/office/drawing/2014/main" id="{1B563D41-82DE-324B-A770-6F2C27C67FD1}"/>
                </a:ext>
              </a:extLst>
            </p:cNvPr>
            <p:cNvSpPr/>
            <p:nvPr/>
          </p:nvSpPr>
          <p:spPr>
            <a:xfrm>
              <a:off x="4197531"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Identify an event or situation which had</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an effect on subsequent events. Speculate about</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what could have happened instead.</a:t>
              </a:r>
            </a:p>
          </p:txBody>
        </p:sp>
        <p:sp>
          <p:nvSpPr>
            <p:cNvPr id="34" name="Rectangle 33">
              <a:extLst>
                <a:ext uri="{FF2B5EF4-FFF2-40B4-BE49-F238E27FC236}">
                  <a16:creationId xmlns:a16="http://schemas.microsoft.com/office/drawing/2014/main" id="{1C6BA202-EEA5-AD47-A0D1-599E1A5454C8}"/>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Choose at least 5</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words or phrases from the text.</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Explain how these help you to understand the</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whole text.</a:t>
              </a:r>
            </a:p>
          </p:txBody>
        </p:sp>
        <p:sp>
          <p:nvSpPr>
            <p:cNvPr id="35" name="Rectangle 34">
              <a:extLst>
                <a:ext uri="{FF2B5EF4-FFF2-40B4-BE49-F238E27FC236}">
                  <a16:creationId xmlns:a16="http://schemas.microsoft.com/office/drawing/2014/main" id="{526CD44A-EA29-8D46-A4EB-2AF62E08C34C}"/>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Using ideas from</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text, make a TRUE/FALSE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quiz for a friend.</a:t>
              </a:r>
            </a:p>
          </p:txBody>
        </p:sp>
        <p:sp>
          <p:nvSpPr>
            <p:cNvPr id="36" name="Rectangle 35">
              <a:extLst>
                <a:ext uri="{FF2B5EF4-FFF2-40B4-BE49-F238E27FC236}">
                  <a16:creationId xmlns:a16="http://schemas.microsoft.com/office/drawing/2014/main" id="{2CA543FB-DE63-FA4F-B94C-7B9CFA6ABBD4}"/>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Use a graphic </a:t>
              </a:r>
              <a:r>
                <a:rPr lang="en-US" sz="1200" dirty="0" err="1">
                  <a:solidFill>
                    <a:srgbClr val="343433"/>
                  </a:solidFill>
                  <a:latin typeface="Comic Sans MS" panose="030F0902030302020204" pitchFamily="66" charset="0"/>
                </a:rPr>
                <a:t>organiser</a:t>
              </a:r>
              <a:r>
                <a:rPr lang="en-US" sz="1200" dirty="0">
                  <a:solidFill>
                    <a:srgbClr val="343433"/>
                  </a:solidFill>
                  <a:latin typeface="Comic Sans MS" panose="030F0902030302020204" pitchFamily="66" charset="0"/>
                </a:rPr>
                <a:t> to</a:t>
              </a:r>
              <a:br>
                <a:rPr lang="en-US" sz="1200" dirty="0">
                  <a:solidFill>
                    <a:srgbClr val="343433"/>
                  </a:solidFill>
                  <a:latin typeface="Comic Sans MS" panose="030F0902030302020204" pitchFamily="66" charset="0"/>
                </a:rPr>
              </a:br>
              <a:r>
                <a:rPr lang="en-US" sz="1200" dirty="0" err="1">
                  <a:solidFill>
                    <a:srgbClr val="343433"/>
                  </a:solidFill>
                  <a:latin typeface="Comic Sans MS" panose="030F0902030302020204" pitchFamily="66" charset="0"/>
                </a:rPr>
                <a:t>summarise</a:t>
              </a:r>
              <a:r>
                <a:rPr lang="en-US" sz="1200" dirty="0">
                  <a:solidFill>
                    <a:srgbClr val="343433"/>
                  </a:solidFill>
                  <a:latin typeface="Comic Sans MS" panose="030F0902030302020204" pitchFamily="66" charset="0"/>
                </a:rPr>
                <a:t> the main ideas from across the text.</a:t>
              </a:r>
            </a:p>
          </p:txBody>
        </p:sp>
      </p:grpSp>
      <p:grpSp>
        <p:nvGrpSpPr>
          <p:cNvPr id="37" name="Group 36">
            <a:extLst>
              <a:ext uri="{FF2B5EF4-FFF2-40B4-BE49-F238E27FC236}">
                <a16:creationId xmlns:a16="http://schemas.microsoft.com/office/drawing/2014/main" id="{9F139544-E8A9-654B-BF43-4C7BAC168AF4}"/>
              </a:ext>
            </a:extLst>
          </p:cNvPr>
          <p:cNvGrpSpPr/>
          <p:nvPr/>
        </p:nvGrpSpPr>
        <p:grpSpPr>
          <a:xfrm>
            <a:off x="789214" y="2598936"/>
            <a:ext cx="10613572" cy="1628600"/>
            <a:chOff x="391885" y="1273683"/>
            <a:chExt cx="11376527" cy="1745672"/>
          </a:xfrm>
        </p:grpSpPr>
        <p:sp>
          <p:nvSpPr>
            <p:cNvPr id="38" name="Rectangle 37">
              <a:extLst>
                <a:ext uri="{FF2B5EF4-FFF2-40B4-BE49-F238E27FC236}">
                  <a16:creationId xmlns:a16="http://schemas.microsoft.com/office/drawing/2014/main" id="{28500E36-DEB6-234F-B54C-4127BBD5AFD7}"/>
                </a:ext>
              </a:extLst>
            </p:cNvPr>
            <p:cNvSpPr/>
            <p:nvPr/>
          </p:nvSpPr>
          <p:spPr>
            <a:xfrm>
              <a:off x="391885"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Create a PowerPoint presentation of the subject for younger children.</a:t>
              </a:r>
            </a:p>
          </p:txBody>
        </p:sp>
        <p:sp>
          <p:nvSpPr>
            <p:cNvPr id="39" name="Rectangle 38">
              <a:extLst>
                <a:ext uri="{FF2B5EF4-FFF2-40B4-BE49-F238E27FC236}">
                  <a16:creationId xmlns:a16="http://schemas.microsoft.com/office/drawing/2014/main" id="{75AFA6F5-6F00-A74B-882D-8786E196FD9F}"/>
                </a:ext>
              </a:extLst>
            </p:cNvPr>
            <p:cNvSpPr/>
            <p:nvPr/>
          </p:nvSpPr>
          <p:spPr>
            <a:xfrm>
              <a:off x="2294708"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a newspaper report of an event</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in the text.</a:t>
              </a:r>
            </a:p>
          </p:txBody>
        </p:sp>
        <p:sp>
          <p:nvSpPr>
            <p:cNvPr id="40" name="Rectangle 39">
              <a:extLst>
                <a:ext uri="{FF2B5EF4-FFF2-40B4-BE49-F238E27FC236}">
                  <a16:creationId xmlns:a16="http://schemas.microsoft.com/office/drawing/2014/main" id="{94DFD197-E631-7142-AEB5-B78CB41917DB}"/>
                </a:ext>
              </a:extLst>
            </p:cNvPr>
            <p:cNvSpPr/>
            <p:nvPr/>
          </p:nvSpPr>
          <p:spPr>
            <a:xfrm>
              <a:off x="4197531"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Find examples of facts and opinions in the text. Write a few sentences about what </a:t>
              </a:r>
              <a:r>
                <a:rPr lang="en-US" sz="1200" i="1" dirty="0">
                  <a:solidFill>
                    <a:srgbClr val="343433"/>
                  </a:solidFill>
                  <a:latin typeface="Comic Sans MS" panose="030F0902030302020204" pitchFamily="66" charset="0"/>
                </a:rPr>
                <a:t>you</a:t>
              </a:r>
              <a:r>
                <a:rPr lang="en-US" sz="1200" dirty="0">
                  <a:solidFill>
                    <a:srgbClr val="343433"/>
                  </a:solidFill>
                  <a:latin typeface="Comic Sans MS" panose="030F0902030302020204" pitchFamily="66" charset="0"/>
                </a:rPr>
                <a:t> think about an issue.</a:t>
              </a:r>
            </a:p>
          </p:txBody>
        </p:sp>
        <p:sp>
          <p:nvSpPr>
            <p:cNvPr id="41" name="Rectangle 40">
              <a:extLst>
                <a:ext uri="{FF2B5EF4-FFF2-40B4-BE49-F238E27FC236}">
                  <a16:creationId xmlns:a16="http://schemas.microsoft.com/office/drawing/2014/main" id="{B191E03F-8EC6-434A-B2D0-39B67AA4B476}"/>
                </a:ext>
              </a:extLst>
            </p:cNvPr>
            <p:cNvSpPr/>
            <p:nvPr/>
          </p:nvSpPr>
          <p:spPr>
            <a:xfrm>
              <a:off x="6100354"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ACROSTIC for the main topic.</a:t>
              </a:r>
            </a:p>
          </p:txBody>
        </p:sp>
        <p:sp>
          <p:nvSpPr>
            <p:cNvPr id="42" name="Rectangle 41">
              <a:extLst>
                <a:ext uri="{FF2B5EF4-FFF2-40B4-BE49-F238E27FC236}">
                  <a16:creationId xmlns:a16="http://schemas.microsoft.com/office/drawing/2014/main" id="{87387147-BC38-D94E-84F2-F9B11522549B}"/>
                </a:ext>
              </a:extLst>
            </p:cNvPr>
            <p:cNvSpPr/>
            <p:nvPr/>
          </p:nvSpPr>
          <p:spPr>
            <a:xfrm>
              <a:off x="8003177"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Make a list of the new words you have learned from reading this text. Look them up in a dictionary and create new sentences from them.</a:t>
              </a:r>
            </a:p>
          </p:txBody>
        </p:sp>
        <p:sp>
          <p:nvSpPr>
            <p:cNvPr id="43" name="Rectangle 42">
              <a:extLst>
                <a:ext uri="{FF2B5EF4-FFF2-40B4-BE49-F238E27FC236}">
                  <a16:creationId xmlns:a16="http://schemas.microsoft.com/office/drawing/2014/main" id="{73C86FDF-EE53-DC4B-A205-8C89E6E45C6B}"/>
                </a:ext>
              </a:extLst>
            </p:cNvPr>
            <p:cNvSpPr/>
            <p:nvPr/>
          </p:nvSpPr>
          <p:spPr>
            <a:xfrm>
              <a:off x="9905999"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Compare what is said at the start of the text with other sections of it.</a:t>
              </a:r>
            </a:p>
          </p:txBody>
        </p:sp>
      </p:grpSp>
      <p:grpSp>
        <p:nvGrpSpPr>
          <p:cNvPr id="44" name="Group 43">
            <a:extLst>
              <a:ext uri="{FF2B5EF4-FFF2-40B4-BE49-F238E27FC236}">
                <a16:creationId xmlns:a16="http://schemas.microsoft.com/office/drawing/2014/main" id="{9603CFB8-B6A4-DC42-8870-FDA8F570AEDC}"/>
              </a:ext>
            </a:extLst>
          </p:cNvPr>
          <p:cNvGrpSpPr/>
          <p:nvPr/>
        </p:nvGrpSpPr>
        <p:grpSpPr>
          <a:xfrm>
            <a:off x="789214" y="4262687"/>
            <a:ext cx="10613572" cy="1628600"/>
            <a:chOff x="391885" y="1273683"/>
            <a:chExt cx="11376527" cy="1745672"/>
          </a:xfrm>
        </p:grpSpPr>
        <p:sp>
          <p:nvSpPr>
            <p:cNvPr id="45" name="Rectangle 44">
              <a:extLst>
                <a:ext uri="{FF2B5EF4-FFF2-40B4-BE49-F238E27FC236}">
                  <a16:creationId xmlns:a16="http://schemas.microsoft.com/office/drawing/2014/main" id="{F877F544-A626-374F-BAAD-2A997FE1E70C}"/>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Find words and phrases that effectively describe a situation or event.</a:t>
              </a:r>
            </a:p>
          </p:txBody>
        </p:sp>
        <p:sp>
          <p:nvSpPr>
            <p:cNvPr id="46" name="Rectangle 45">
              <a:extLst>
                <a:ext uri="{FF2B5EF4-FFF2-40B4-BE49-F238E27FC236}">
                  <a16:creationId xmlns:a16="http://schemas.microsoft.com/office/drawing/2014/main" id="{65B37583-62F2-7849-8588-E580695FEAB5}"/>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Write a summary of the text in no more than 100 words.</a:t>
              </a:r>
            </a:p>
          </p:txBody>
        </p:sp>
        <p:sp>
          <p:nvSpPr>
            <p:cNvPr id="47" name="Rectangle 46">
              <a:extLst>
                <a:ext uri="{FF2B5EF4-FFF2-40B4-BE49-F238E27FC236}">
                  <a16:creationId xmlns:a16="http://schemas.microsoft.com/office/drawing/2014/main" id="{EC90C04E-8EFE-F24E-A861-5B4798BA5673}"/>
                </a:ext>
              </a:extLst>
            </p:cNvPr>
            <p:cNvSpPr/>
            <p:nvPr/>
          </p:nvSpPr>
          <p:spPr>
            <a:xfrm>
              <a:off x="4197530"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your opinion of an issue in the text and predict what effect this will have on the reader.</a:t>
              </a:r>
            </a:p>
          </p:txBody>
        </p:sp>
        <p:sp>
          <p:nvSpPr>
            <p:cNvPr id="76" name="Rectangle 75">
              <a:extLst>
                <a:ext uri="{FF2B5EF4-FFF2-40B4-BE49-F238E27FC236}">
                  <a16:creationId xmlns:a16="http://schemas.microsoft.com/office/drawing/2014/main" id="{0393C599-3291-304A-8DEA-7134CC4F0486}"/>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Retell an event from the text from the viewpoint of someone who was involved.</a:t>
              </a:r>
            </a:p>
          </p:txBody>
        </p:sp>
        <p:sp>
          <p:nvSpPr>
            <p:cNvPr id="77" name="Rectangle 76">
              <a:extLst>
                <a:ext uri="{FF2B5EF4-FFF2-40B4-BE49-F238E27FC236}">
                  <a16:creationId xmlns:a16="http://schemas.microsoft.com/office/drawing/2014/main" id="{24AF7216-3EEB-BC40-B02A-A969D0DFD1C8}"/>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a poem about on issue in the text using appropriate vocabulary.</a:t>
              </a:r>
            </a:p>
          </p:txBody>
        </p:sp>
        <p:sp>
          <p:nvSpPr>
            <p:cNvPr id="78" name="Rectangle 77">
              <a:extLst>
                <a:ext uri="{FF2B5EF4-FFF2-40B4-BE49-F238E27FC236}">
                  <a16:creationId xmlns:a16="http://schemas.microsoft.com/office/drawing/2014/main" id="{64EDCAB8-F4FE-E74F-99FA-F4A546642A52}"/>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Find examples of information in the text which are</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linked in some way</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to each other.</a:t>
              </a:r>
            </a:p>
          </p:txBody>
        </p:sp>
      </p:grpSp>
      <p:sp>
        <p:nvSpPr>
          <p:cNvPr id="2" name="TextBox 1">
            <a:extLst>
              <a:ext uri="{FF2B5EF4-FFF2-40B4-BE49-F238E27FC236}">
                <a16:creationId xmlns:a16="http://schemas.microsoft.com/office/drawing/2014/main" id="{9834D2AE-153F-0D00-9FB2-720EB73EE68A}"/>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24</a:t>
            </a:r>
          </a:p>
        </p:txBody>
      </p:sp>
    </p:spTree>
    <p:extLst>
      <p:ext uri="{BB962C8B-B14F-4D97-AF65-F5344CB8AC3E}">
        <p14:creationId xmlns:p14="http://schemas.microsoft.com/office/powerpoint/2010/main" val="2977064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a:extLst>
              <a:ext uri="{FF2B5EF4-FFF2-40B4-BE49-F238E27FC236}">
                <a16:creationId xmlns:a16="http://schemas.microsoft.com/office/drawing/2014/main" id="{92AC98F4-5ABB-584A-8124-C042D69BBF73}"/>
              </a:ext>
            </a:extLst>
          </p:cNvPr>
          <p:cNvSpPr>
            <a:spLocks noChangeArrowheads="1"/>
          </p:cNvSpPr>
          <p:nvPr/>
        </p:nvSpPr>
        <p:spPr bwMode="auto">
          <a:xfrm>
            <a:off x="789677" y="1647324"/>
            <a:ext cx="6172598" cy="1202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marL="622300">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000"/>
              </a:spcBef>
            </a:pPr>
            <a:r>
              <a:rPr lang="en-GB" altLang="en-US" sz="1900" dirty="0">
                <a:solidFill>
                  <a:srgbClr val="3E3F41"/>
                </a:solidFill>
              </a:rPr>
              <a:t>Many people believe keeping animals in zoos is wrong and should no longer be permitted in today’s world when the survival of so many creatures is threatened. Should zoos be closed down?</a:t>
            </a:r>
          </a:p>
        </p:txBody>
      </p:sp>
      <p:sp>
        <p:nvSpPr>
          <p:cNvPr id="21" name="Rectangle 11">
            <a:extLst>
              <a:ext uri="{FF2B5EF4-FFF2-40B4-BE49-F238E27FC236}">
                <a16:creationId xmlns:a16="http://schemas.microsoft.com/office/drawing/2014/main" id="{BA3BA32F-7CB8-C447-9E2A-88680F61311A}"/>
              </a:ext>
            </a:extLst>
          </p:cNvPr>
          <p:cNvSpPr>
            <a:spLocks noChangeArrowheads="1"/>
          </p:cNvSpPr>
          <p:nvPr/>
        </p:nvSpPr>
        <p:spPr bwMode="auto">
          <a:xfrm>
            <a:off x="-44809" y="2958156"/>
            <a:ext cx="12191999" cy="560805"/>
          </a:xfrm>
          <a:prstGeom prst="rect">
            <a:avLst/>
          </a:prstGeom>
          <a:noFill/>
          <a:ln w="57150">
            <a:noFill/>
            <a:miter lim="800000"/>
            <a:headEnd/>
            <a:tailEnd/>
          </a:ln>
          <a:effectLst/>
        </p:spPr>
        <p:txBody>
          <a:bodyPr anchor="ctr"/>
          <a:lstStyle>
            <a:lvl1pPr algn="ctr">
              <a:defRPr sz="4400">
                <a:solidFill>
                  <a:schemeClr val="tx2"/>
                </a:solidFill>
                <a:latin typeface="Comic Sans MS" panose="030F0902030302020204" pitchFamily="66" charset="0"/>
                <a:cs typeface="Arial" panose="020B0604020202020204" pitchFamily="34" charset="0"/>
              </a:defRPr>
            </a:lvl1pPr>
            <a:lvl2pPr algn="ctr">
              <a:defRPr sz="4400">
                <a:solidFill>
                  <a:schemeClr val="tx2"/>
                </a:solidFill>
                <a:latin typeface="Comic Sans MS" panose="030F0902030302020204" pitchFamily="66" charset="0"/>
                <a:cs typeface="Arial" panose="020B0604020202020204" pitchFamily="34" charset="0"/>
              </a:defRPr>
            </a:lvl2pPr>
            <a:lvl3pPr algn="ctr">
              <a:defRPr sz="4400">
                <a:solidFill>
                  <a:schemeClr val="tx2"/>
                </a:solidFill>
                <a:latin typeface="Comic Sans MS" panose="030F0902030302020204" pitchFamily="66" charset="0"/>
                <a:cs typeface="Arial" panose="020B0604020202020204" pitchFamily="34" charset="0"/>
              </a:defRPr>
            </a:lvl3pPr>
            <a:lvl4pPr algn="ctr">
              <a:defRPr sz="4400">
                <a:solidFill>
                  <a:schemeClr val="tx2"/>
                </a:solidFill>
                <a:latin typeface="Comic Sans MS" panose="030F0902030302020204" pitchFamily="66" charset="0"/>
                <a:cs typeface="Arial" panose="020B0604020202020204" pitchFamily="34" charset="0"/>
              </a:defRPr>
            </a:lvl4pPr>
            <a:lvl5pPr algn="ctr">
              <a:defRPr sz="4400">
                <a:solidFill>
                  <a:schemeClr val="tx2"/>
                </a:solidFill>
                <a:latin typeface="Comic Sans MS" panose="030F0902030302020204" pitchFamily="66" charset="0"/>
                <a:cs typeface="Arial" panose="020B0604020202020204" pitchFamily="34" charset="0"/>
              </a:defRPr>
            </a:lvl5pPr>
            <a:lvl6pPr marL="457200" algn="ctr" fontAlgn="base">
              <a:spcBef>
                <a:spcPct val="0"/>
              </a:spcBef>
              <a:spcAft>
                <a:spcPct val="0"/>
              </a:spcAft>
              <a:defRPr sz="4400">
                <a:solidFill>
                  <a:schemeClr val="tx2"/>
                </a:solidFill>
                <a:latin typeface="Comic Sans MS" panose="030F0902030302020204" pitchFamily="66" charset="0"/>
                <a:cs typeface="Arial" panose="020B0604020202020204" pitchFamily="34" charset="0"/>
              </a:defRPr>
            </a:lvl6pPr>
            <a:lvl7pPr marL="914400" algn="ctr" fontAlgn="base">
              <a:spcBef>
                <a:spcPct val="0"/>
              </a:spcBef>
              <a:spcAft>
                <a:spcPct val="0"/>
              </a:spcAft>
              <a:defRPr sz="4400">
                <a:solidFill>
                  <a:schemeClr val="tx2"/>
                </a:solidFill>
                <a:latin typeface="Comic Sans MS" panose="030F0902030302020204" pitchFamily="66" charset="0"/>
                <a:cs typeface="Arial" panose="020B0604020202020204" pitchFamily="34" charset="0"/>
              </a:defRPr>
            </a:lvl7pPr>
            <a:lvl8pPr marL="1371600" algn="ctr" fontAlgn="base">
              <a:spcBef>
                <a:spcPct val="0"/>
              </a:spcBef>
              <a:spcAft>
                <a:spcPct val="0"/>
              </a:spcAft>
              <a:defRPr sz="4400">
                <a:solidFill>
                  <a:schemeClr val="tx2"/>
                </a:solidFill>
                <a:latin typeface="Comic Sans MS" panose="030F0902030302020204" pitchFamily="66" charset="0"/>
                <a:cs typeface="Arial" panose="020B0604020202020204" pitchFamily="34" charset="0"/>
              </a:defRPr>
            </a:lvl8pPr>
            <a:lvl9pPr marL="1828800" algn="ctr" fontAlgn="base">
              <a:spcBef>
                <a:spcPct val="0"/>
              </a:spcBef>
              <a:spcAft>
                <a:spcPct val="0"/>
              </a:spcAft>
              <a:defRPr sz="4400">
                <a:solidFill>
                  <a:schemeClr val="tx2"/>
                </a:solidFill>
                <a:latin typeface="Comic Sans MS" panose="030F0902030302020204" pitchFamily="66" charset="0"/>
                <a:cs typeface="Arial" panose="020B0604020202020204" pitchFamily="34" charset="0"/>
              </a:defRPr>
            </a:lvl9pPr>
          </a:lstStyle>
          <a:p>
            <a:r>
              <a:rPr lang="en-GB" altLang="en-US" sz="2300" b="1" dirty="0">
                <a:solidFill>
                  <a:srgbClr val="0070C0"/>
                </a:solidFill>
              </a:rPr>
              <a:t>Two sides to any argument</a:t>
            </a:r>
          </a:p>
        </p:txBody>
      </p:sp>
      <p:sp>
        <p:nvSpPr>
          <p:cNvPr id="22" name="Text Box 12">
            <a:extLst>
              <a:ext uri="{FF2B5EF4-FFF2-40B4-BE49-F238E27FC236}">
                <a16:creationId xmlns:a16="http://schemas.microsoft.com/office/drawing/2014/main" id="{B7D6C3D2-293D-D94B-ABC6-22D17DC279DB}"/>
              </a:ext>
            </a:extLst>
          </p:cNvPr>
          <p:cNvSpPr txBox="1">
            <a:spLocks noChangeArrowheads="1"/>
          </p:cNvSpPr>
          <p:nvPr/>
        </p:nvSpPr>
        <p:spPr bwMode="auto">
          <a:xfrm>
            <a:off x="1039492" y="3672304"/>
            <a:ext cx="10113014" cy="707886"/>
          </a:xfrm>
          <a:prstGeom prst="rect">
            <a:avLst/>
          </a:prstGeom>
          <a:noFill/>
          <a:ln w="57150" algn="ctr">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541338">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cy-GB" altLang="en-US" sz="2000" dirty="0">
                <a:solidFill>
                  <a:srgbClr val="3E3F41"/>
                </a:solidFill>
              </a:rPr>
              <a:t>In groups of three or four, construct an argument ‘</a:t>
            </a:r>
            <a:r>
              <a:rPr lang="cy-GB" altLang="en-US" sz="2000" b="1" dirty="0">
                <a:solidFill>
                  <a:srgbClr val="EC7206"/>
                </a:solidFill>
              </a:rPr>
              <a:t>for</a:t>
            </a:r>
            <a:r>
              <a:rPr lang="cy-GB" altLang="en-US" sz="2000" dirty="0">
                <a:solidFill>
                  <a:srgbClr val="3E3F41"/>
                </a:solidFill>
              </a:rPr>
              <a:t>’ and an argument</a:t>
            </a:r>
            <a:br>
              <a:rPr lang="cy-GB" altLang="en-US" sz="2000" dirty="0">
                <a:solidFill>
                  <a:srgbClr val="3E3F41"/>
                </a:solidFill>
              </a:rPr>
            </a:br>
            <a:r>
              <a:rPr lang="cy-GB" altLang="en-US" sz="2000" dirty="0">
                <a:solidFill>
                  <a:srgbClr val="3E3F41"/>
                </a:solidFill>
              </a:rPr>
              <a:t>‘</a:t>
            </a:r>
            <a:r>
              <a:rPr lang="cy-GB" altLang="en-US" sz="2000" b="1" dirty="0">
                <a:solidFill>
                  <a:srgbClr val="EC7206"/>
                </a:solidFill>
              </a:rPr>
              <a:t>against</a:t>
            </a:r>
            <a:r>
              <a:rPr lang="cy-GB" altLang="en-US" sz="2000" dirty="0">
                <a:solidFill>
                  <a:srgbClr val="3E3F41"/>
                </a:solidFill>
              </a:rPr>
              <a:t>’ the idea that zoos are no longer needed.</a:t>
            </a:r>
            <a:endParaRPr lang="en-US" altLang="en-US" sz="2000" dirty="0">
              <a:solidFill>
                <a:srgbClr val="3E3F41"/>
              </a:solidFill>
            </a:endParaRPr>
          </a:p>
        </p:txBody>
      </p:sp>
      <p:sp>
        <p:nvSpPr>
          <p:cNvPr id="34" name="Text Box 29">
            <a:extLst>
              <a:ext uri="{FF2B5EF4-FFF2-40B4-BE49-F238E27FC236}">
                <a16:creationId xmlns:a16="http://schemas.microsoft.com/office/drawing/2014/main" id="{F52CF9A5-B636-7E4B-B45C-428B955E555A}"/>
              </a:ext>
            </a:extLst>
          </p:cNvPr>
          <p:cNvSpPr txBox="1">
            <a:spLocks noChangeArrowheads="1"/>
          </p:cNvSpPr>
          <p:nvPr/>
        </p:nvSpPr>
        <p:spPr bwMode="auto">
          <a:xfrm>
            <a:off x="1152638" y="5164917"/>
            <a:ext cx="2220127" cy="44627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lgn="ctr">
                <a:solidFill>
                  <a:srgbClr val="FF7C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541338">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cy-GB" altLang="en-US" sz="2300" b="1" dirty="0">
                <a:solidFill>
                  <a:srgbClr val="0070C0"/>
                </a:solidFill>
              </a:rPr>
              <a:t>Guidelines</a:t>
            </a:r>
            <a:endParaRPr lang="en-US" altLang="en-US" sz="2300" b="1" dirty="0">
              <a:solidFill>
                <a:srgbClr val="0070C0"/>
              </a:solidFill>
            </a:endParaRPr>
          </a:p>
        </p:txBody>
      </p:sp>
      <p:sp>
        <p:nvSpPr>
          <p:cNvPr id="35" name="Subtitle 2">
            <a:extLst>
              <a:ext uri="{FF2B5EF4-FFF2-40B4-BE49-F238E27FC236}">
                <a16:creationId xmlns:a16="http://schemas.microsoft.com/office/drawing/2014/main" id="{43FFB323-7485-824E-9E23-316B0E147523}"/>
              </a:ext>
            </a:extLst>
          </p:cNvPr>
          <p:cNvSpPr txBox="1">
            <a:spLocks/>
          </p:cNvSpPr>
          <p:nvPr/>
        </p:nvSpPr>
        <p:spPr>
          <a:xfrm>
            <a:off x="0" y="70390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Animals in zoos – locked up or let go?</a:t>
            </a:r>
          </a:p>
        </p:txBody>
      </p:sp>
      <p:sp>
        <p:nvSpPr>
          <p:cNvPr id="36" name="Left Arrow 35">
            <a:extLst>
              <a:ext uri="{FF2B5EF4-FFF2-40B4-BE49-F238E27FC236}">
                <a16:creationId xmlns:a16="http://schemas.microsoft.com/office/drawing/2014/main" id="{A35DEB15-DDFE-DB4D-9E0D-D1909211D765}"/>
              </a:ext>
            </a:extLst>
          </p:cNvPr>
          <p:cNvSpPr/>
          <p:nvPr/>
        </p:nvSpPr>
        <p:spPr>
          <a:xfrm rot="10800000">
            <a:off x="3495994" y="5165911"/>
            <a:ext cx="642146" cy="549788"/>
          </a:xfrm>
          <a:prstGeom prst="leftArrow">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Box 12">
            <a:extLst>
              <a:ext uri="{FF2B5EF4-FFF2-40B4-BE49-F238E27FC236}">
                <a16:creationId xmlns:a16="http://schemas.microsoft.com/office/drawing/2014/main" id="{03B96FCA-59AA-944D-B43C-AEB84842D919}"/>
              </a:ext>
            </a:extLst>
          </p:cNvPr>
          <p:cNvSpPr txBox="1">
            <a:spLocks noChangeArrowheads="1"/>
          </p:cNvSpPr>
          <p:nvPr/>
        </p:nvSpPr>
        <p:spPr bwMode="auto">
          <a:xfrm>
            <a:off x="4384596" y="4955885"/>
            <a:ext cx="6285082" cy="864339"/>
          </a:xfrm>
          <a:prstGeom prst="rect">
            <a:avLst/>
          </a:prstGeom>
          <a:noFill/>
          <a:ln w="57150" algn="ctr">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541338">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500"/>
              </a:spcBef>
            </a:pPr>
            <a:r>
              <a:rPr lang="en-US" sz="2300" dirty="0">
                <a:solidFill>
                  <a:srgbClr val="3E3F41"/>
                </a:solidFill>
              </a:rPr>
              <a:t>Think of any evidence to support your views.</a:t>
            </a:r>
          </a:p>
          <a:p>
            <a:pPr>
              <a:spcBef>
                <a:spcPts val="500"/>
              </a:spcBef>
            </a:pPr>
            <a:r>
              <a:rPr lang="en-US" sz="2300" dirty="0">
                <a:solidFill>
                  <a:srgbClr val="3E3F41"/>
                </a:solidFill>
              </a:rPr>
              <a:t>All members of the group must participate.</a:t>
            </a:r>
          </a:p>
        </p:txBody>
      </p:sp>
      <p:sp>
        <p:nvSpPr>
          <p:cNvPr id="40" name="AutoShape 5">
            <a:extLst>
              <a:ext uri="{FF2B5EF4-FFF2-40B4-BE49-F238E27FC236}">
                <a16:creationId xmlns:a16="http://schemas.microsoft.com/office/drawing/2014/main" id="{D0FC021D-A0D4-3D45-9FBA-4CBFE205569B}"/>
              </a:ext>
            </a:extLst>
          </p:cNvPr>
          <p:cNvSpPr>
            <a:spLocks noChangeArrowheads="1"/>
          </p:cNvSpPr>
          <p:nvPr/>
        </p:nvSpPr>
        <p:spPr bwMode="auto">
          <a:xfrm>
            <a:off x="994684" y="4626666"/>
            <a:ext cx="10113014" cy="1522779"/>
          </a:xfrm>
          <a:prstGeom prst="roundRect">
            <a:avLst>
              <a:gd name="adj" fmla="val 16667"/>
            </a:avLst>
          </a:prstGeom>
          <a:noFill/>
          <a:ln w="57150" algn="ctr">
            <a:solidFill>
              <a:srgbClr val="EC7206"/>
            </a:solidFill>
            <a:round/>
            <a:headEnd/>
            <a:tailEnd/>
          </a:ln>
          <a:effectLst/>
        </p:spPr>
        <p:txBody>
          <a:bodyPr wrap="none" anchor="ctr" anchorCtr="1">
            <a:noAutofit/>
          </a:bodyPr>
          <a:lstStyle/>
          <a:p>
            <a:pPr algn="ctr"/>
            <a:endParaRPr lang="en-US" sz="3000" dirty="0">
              <a:solidFill>
                <a:srgbClr val="3E3F41"/>
              </a:solidFill>
              <a:latin typeface="Comic Sans MS" panose="030F0902030302020204" pitchFamily="66" charset="0"/>
            </a:endParaRPr>
          </a:p>
        </p:txBody>
      </p:sp>
      <p:pic>
        <p:nvPicPr>
          <p:cNvPr id="12" name="Picture 11" descr="A tiger in a cage&#10;&#10;Description automatically generated">
            <a:extLst>
              <a:ext uri="{FF2B5EF4-FFF2-40B4-BE49-F238E27FC236}">
                <a16:creationId xmlns:a16="http://schemas.microsoft.com/office/drawing/2014/main" id="{4C23D606-0F8B-1448-890D-CA0F212FCB4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40082" y="1466272"/>
            <a:ext cx="2167616" cy="1485892"/>
          </a:xfrm>
          <a:prstGeom prst="rect">
            <a:avLst/>
          </a:prstGeom>
        </p:spPr>
      </p:pic>
      <p:sp>
        <p:nvSpPr>
          <p:cNvPr id="13" name="Rectangle 1">
            <a:extLst>
              <a:ext uri="{FF2B5EF4-FFF2-40B4-BE49-F238E27FC236}">
                <a16:creationId xmlns:a16="http://schemas.microsoft.com/office/drawing/2014/main" id="{3EE76174-3504-2B49-98CC-28E67061BDC1}"/>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5" name="TextBox 14">
            <a:extLst>
              <a:ext uri="{FF2B5EF4-FFF2-40B4-BE49-F238E27FC236}">
                <a16:creationId xmlns:a16="http://schemas.microsoft.com/office/drawing/2014/main" id="{51DE1517-2218-CC4C-8C2F-8F382F0BBFED}"/>
              </a:ext>
            </a:extLst>
          </p:cNvPr>
          <p:cNvSpPr txBox="1"/>
          <p:nvPr/>
        </p:nvSpPr>
        <p:spPr>
          <a:xfrm>
            <a:off x="-44809" y="226576"/>
            <a:ext cx="2910325"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 name="TextBox 1">
            <a:extLst>
              <a:ext uri="{FF2B5EF4-FFF2-40B4-BE49-F238E27FC236}">
                <a16:creationId xmlns:a16="http://schemas.microsoft.com/office/drawing/2014/main" id="{49927703-C0B6-F1BE-B6CB-3D275672B530}"/>
              </a:ext>
            </a:extLst>
          </p:cNvPr>
          <p:cNvSpPr txBox="1"/>
          <p:nvPr/>
        </p:nvSpPr>
        <p:spPr>
          <a:xfrm>
            <a:off x="335024" y="6575017"/>
            <a:ext cx="2240280" cy="276999"/>
          </a:xfrm>
          <a:prstGeom prst="rect">
            <a:avLst/>
          </a:prstGeom>
          <a:noFill/>
        </p:spPr>
        <p:txBody>
          <a:bodyPr wrap="square" rtlCol="0">
            <a:spAutoFit/>
          </a:bodyPr>
          <a:lstStyle/>
          <a:p>
            <a:r>
              <a:rPr lang="en-GB" sz="1200" dirty="0">
                <a:solidFill>
                  <a:schemeClr val="bg1"/>
                </a:solidFill>
              </a:rPr>
              <a:t>Slide 25</a:t>
            </a:r>
          </a:p>
        </p:txBody>
      </p:sp>
    </p:spTree>
    <p:extLst>
      <p:ext uri="{BB962C8B-B14F-4D97-AF65-F5344CB8AC3E}">
        <p14:creationId xmlns:p14="http://schemas.microsoft.com/office/powerpoint/2010/main" val="249067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4D023347-A4D5-F24D-9DCD-65D616327BEA}"/>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 as a reader</a:t>
            </a:r>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2919932" y="1394490"/>
            <a:ext cx="7961963" cy="4432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ja-JP" sz="1800" dirty="0">
                <a:solidFill>
                  <a:srgbClr val="414042"/>
                </a:solidFill>
                <a:ea typeface="MS PGothic" panose="020B0600070205080204" pitchFamily="34" charset="-128"/>
              </a:rPr>
              <a:t>Read the text on the following slides. How does it make you, the reader, feel about what you have read? Discuss with a partner the content of the writing and consider your own views. Does the text make you think differently about anything? </a:t>
            </a:r>
          </a:p>
          <a:p>
            <a:pPr indent="0">
              <a:spcBef>
                <a:spcPts val="1500"/>
              </a:spcBef>
              <a:buNone/>
            </a:pPr>
            <a:r>
              <a:rPr lang="en-GB" altLang="ja-JP" sz="1800" dirty="0">
                <a:solidFill>
                  <a:srgbClr val="414042"/>
                </a:solidFill>
                <a:ea typeface="MS PGothic" panose="020B0600070205080204" pitchFamily="34" charset="-128"/>
              </a:rPr>
              <a:t>Select one or two statements that really made you think, or that provided you with information you didn’t know before, or even one that made you change your mind about an issue. Discuss with your partner what your own thoughts and feelings are now on zoos.</a:t>
            </a:r>
          </a:p>
          <a:p>
            <a:pPr indent="0">
              <a:spcBef>
                <a:spcPts val="1500"/>
              </a:spcBef>
              <a:buNone/>
            </a:pPr>
            <a:r>
              <a:rPr lang="en-GB" altLang="ja-JP" sz="1800" dirty="0">
                <a:solidFill>
                  <a:srgbClr val="414042"/>
                </a:solidFill>
                <a:ea typeface="MS PGothic" panose="020B0600070205080204" pitchFamily="34" charset="-128"/>
              </a:rPr>
              <a:t>Identify which statements in the text are facts and which are opinions.</a:t>
            </a:r>
          </a:p>
          <a:p>
            <a:pPr indent="0">
              <a:spcBef>
                <a:spcPts val="1500"/>
              </a:spcBef>
              <a:buNone/>
            </a:pPr>
            <a:r>
              <a:rPr lang="en-GB" altLang="ja-JP" sz="1800" dirty="0">
                <a:solidFill>
                  <a:srgbClr val="414042"/>
                </a:solidFill>
                <a:ea typeface="MS PGothic" panose="020B0600070205080204" pitchFamily="34" charset="-128"/>
              </a:rPr>
              <a:t>With your partner, prepare a statement which reflects your viewpoint on the subject of animals in zoos backed up by evidence. (If you don’t agree, prepare two statements).</a:t>
            </a:r>
          </a:p>
        </p:txBody>
      </p:sp>
      <p:sp>
        <p:nvSpPr>
          <p:cNvPr id="2" name="Rectangle 1">
            <a:extLst>
              <a:ext uri="{FF2B5EF4-FFF2-40B4-BE49-F238E27FC236}">
                <a16:creationId xmlns:a16="http://schemas.microsoft.com/office/drawing/2014/main" id="{8E90E3D7-0C03-3C4B-B11B-C9D932F8A783}"/>
              </a:ext>
            </a:extLst>
          </p:cNvPr>
          <p:cNvSpPr/>
          <p:nvPr/>
        </p:nvSpPr>
        <p:spPr>
          <a:xfrm>
            <a:off x="653142" y="639821"/>
            <a:ext cx="1767328" cy="176732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ACD3760-12BD-8F4A-9F3B-2F94A9CFDC51}"/>
              </a:ext>
            </a:extLst>
          </p:cNvPr>
          <p:cNvSpPr txBox="1"/>
          <p:nvPr/>
        </p:nvSpPr>
        <p:spPr>
          <a:xfrm>
            <a:off x="653142" y="777127"/>
            <a:ext cx="1767328" cy="1492716"/>
          </a:xfrm>
          <a:prstGeom prst="rect">
            <a:avLst/>
          </a:prstGeom>
          <a:noFill/>
        </p:spPr>
        <p:txBody>
          <a:bodyPr wrap="square" rtlCol="0">
            <a:spAutoFit/>
          </a:bodyPr>
          <a:lstStyle/>
          <a:p>
            <a:pPr algn="ctr">
              <a:spcBef>
                <a:spcPts val="1000"/>
              </a:spcBef>
            </a:pPr>
            <a:r>
              <a:rPr lang="en-US" sz="1300" dirty="0">
                <a:solidFill>
                  <a:srgbClr val="343433"/>
                </a:solidFill>
                <a:latin typeface="Comic Sans MS" panose="030F0902030302020204" pitchFamily="66" charset="0"/>
              </a:rPr>
              <a:t>Find examples of facts and opinions</a:t>
            </a:r>
            <a:br>
              <a:rPr lang="en-US" sz="1300" dirty="0">
                <a:solidFill>
                  <a:srgbClr val="343433"/>
                </a:solidFill>
                <a:latin typeface="Comic Sans MS" panose="030F0902030302020204" pitchFamily="66" charset="0"/>
              </a:rPr>
            </a:br>
            <a:r>
              <a:rPr lang="en-US" sz="1300" dirty="0">
                <a:solidFill>
                  <a:srgbClr val="343433"/>
                </a:solidFill>
                <a:latin typeface="Comic Sans MS" panose="030F0902030302020204" pitchFamily="66" charset="0"/>
              </a:rPr>
              <a:t>in the text. Write</a:t>
            </a:r>
            <a:br>
              <a:rPr lang="en-US" sz="1300" dirty="0">
                <a:solidFill>
                  <a:srgbClr val="343433"/>
                </a:solidFill>
                <a:latin typeface="Comic Sans MS" panose="030F0902030302020204" pitchFamily="66" charset="0"/>
              </a:rPr>
            </a:br>
            <a:r>
              <a:rPr lang="en-US" sz="1300" dirty="0">
                <a:solidFill>
                  <a:srgbClr val="343433"/>
                </a:solidFill>
                <a:latin typeface="Comic Sans MS" panose="030F0902030302020204" pitchFamily="66" charset="0"/>
              </a:rPr>
              <a:t>a few sentences about what</a:t>
            </a:r>
            <a:br>
              <a:rPr lang="en-US" sz="1300" dirty="0">
                <a:solidFill>
                  <a:srgbClr val="343433"/>
                </a:solidFill>
                <a:latin typeface="Comic Sans MS" panose="030F0902030302020204" pitchFamily="66" charset="0"/>
              </a:rPr>
            </a:br>
            <a:r>
              <a:rPr lang="en-US" sz="1300" b="1" i="1" dirty="0">
                <a:solidFill>
                  <a:srgbClr val="343433"/>
                </a:solidFill>
                <a:latin typeface="Comic Sans MS" panose="030F0902030302020204" pitchFamily="66" charset="0"/>
              </a:rPr>
              <a:t>you</a:t>
            </a:r>
            <a:r>
              <a:rPr lang="en-US" sz="1300" dirty="0">
                <a:solidFill>
                  <a:srgbClr val="343433"/>
                </a:solidFill>
                <a:latin typeface="Comic Sans MS" panose="030F0902030302020204" pitchFamily="66" charset="0"/>
              </a:rPr>
              <a:t> think about</a:t>
            </a:r>
            <a:br>
              <a:rPr lang="en-US" sz="1300" dirty="0">
                <a:solidFill>
                  <a:srgbClr val="343433"/>
                </a:solidFill>
                <a:latin typeface="Comic Sans MS" panose="030F0902030302020204" pitchFamily="66" charset="0"/>
              </a:rPr>
            </a:br>
            <a:r>
              <a:rPr lang="en-US" sz="1300" dirty="0">
                <a:solidFill>
                  <a:srgbClr val="343433"/>
                </a:solidFill>
                <a:latin typeface="Comic Sans MS" panose="030F0902030302020204" pitchFamily="66" charset="0"/>
              </a:rPr>
              <a:t>an issue.</a:t>
            </a:r>
          </a:p>
        </p:txBody>
      </p:sp>
      <p:sp>
        <p:nvSpPr>
          <p:cNvPr id="3" name="TextBox 2">
            <a:extLst>
              <a:ext uri="{FF2B5EF4-FFF2-40B4-BE49-F238E27FC236}">
                <a16:creationId xmlns:a16="http://schemas.microsoft.com/office/drawing/2014/main" id="{4CF6F23E-816E-24B1-8FBA-5472D8731ED3}"/>
              </a:ext>
            </a:extLst>
          </p:cNvPr>
          <p:cNvSpPr txBox="1"/>
          <p:nvPr/>
        </p:nvSpPr>
        <p:spPr>
          <a:xfrm>
            <a:off x="321376" y="6575017"/>
            <a:ext cx="2240280" cy="276999"/>
          </a:xfrm>
          <a:prstGeom prst="rect">
            <a:avLst/>
          </a:prstGeom>
          <a:noFill/>
        </p:spPr>
        <p:txBody>
          <a:bodyPr wrap="square" rtlCol="0">
            <a:spAutoFit/>
          </a:bodyPr>
          <a:lstStyle/>
          <a:p>
            <a:r>
              <a:rPr lang="en-GB" sz="1200" dirty="0">
                <a:solidFill>
                  <a:schemeClr val="bg1"/>
                </a:solidFill>
              </a:rPr>
              <a:t>Slide 26</a:t>
            </a:r>
          </a:p>
        </p:txBody>
      </p:sp>
    </p:spTree>
    <p:extLst>
      <p:ext uri="{BB962C8B-B14F-4D97-AF65-F5344CB8AC3E}">
        <p14:creationId xmlns:p14="http://schemas.microsoft.com/office/powerpoint/2010/main" val="26954704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4464422" y="1708151"/>
            <a:ext cx="6393117" cy="4432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2000"/>
              </a:spcBef>
              <a:buNone/>
            </a:pPr>
            <a:r>
              <a:rPr lang="en-GB" altLang="ja-JP" sz="1700" dirty="0">
                <a:solidFill>
                  <a:srgbClr val="414042"/>
                </a:solidFill>
                <a:ea typeface="MS PGothic" panose="020B0600070205080204" pitchFamily="34" charset="-128"/>
              </a:rPr>
              <a:t>Many people are now questioning the morality of zoos, and asking whether they might no longer be justified in the 21st Century. Zoos were originally set up so that people could</a:t>
            </a:r>
            <a:br>
              <a:rPr lang="en-GB" altLang="ja-JP" sz="1700" dirty="0">
                <a:solidFill>
                  <a:srgbClr val="414042"/>
                </a:solidFill>
                <a:ea typeface="MS PGothic" panose="020B0600070205080204" pitchFamily="34" charset="-128"/>
              </a:rPr>
            </a:br>
            <a:r>
              <a:rPr lang="en-GB" altLang="ja-JP" sz="1700" dirty="0">
                <a:solidFill>
                  <a:srgbClr val="414042"/>
                </a:solidFill>
                <a:ea typeface="MS PGothic" panose="020B0600070205080204" pitchFamily="34" charset="-128"/>
              </a:rPr>
              <a:t>see and learn about wild animals from distant lands.</a:t>
            </a:r>
            <a:br>
              <a:rPr lang="en-GB" altLang="ja-JP" sz="1700" dirty="0">
                <a:solidFill>
                  <a:srgbClr val="414042"/>
                </a:solidFill>
                <a:ea typeface="MS PGothic" panose="020B0600070205080204" pitchFamily="34" charset="-128"/>
              </a:rPr>
            </a:br>
            <a:r>
              <a:rPr lang="en-GB" altLang="ja-JP" sz="1700" dirty="0">
                <a:solidFill>
                  <a:srgbClr val="414042"/>
                </a:solidFill>
                <a:ea typeface="MS PGothic" panose="020B0600070205080204" pitchFamily="34" charset="-128"/>
              </a:rPr>
              <a:t>However, in today’s world, should zoos still exist?</a:t>
            </a:r>
            <a:br>
              <a:rPr lang="en-GB" altLang="ja-JP" sz="1700" dirty="0">
                <a:solidFill>
                  <a:srgbClr val="414042"/>
                </a:solidFill>
                <a:ea typeface="MS PGothic" panose="020B0600070205080204" pitchFamily="34" charset="-128"/>
              </a:rPr>
            </a:br>
            <a:r>
              <a:rPr lang="en-GB" altLang="ja-JP" sz="1700" dirty="0">
                <a:solidFill>
                  <a:srgbClr val="414042"/>
                </a:solidFill>
                <a:ea typeface="MS PGothic" panose="020B0600070205080204" pitchFamily="34" charset="-128"/>
              </a:rPr>
              <a:t>Are they really necessary? </a:t>
            </a:r>
          </a:p>
          <a:p>
            <a:pPr indent="0">
              <a:spcBef>
                <a:spcPts val="2000"/>
              </a:spcBef>
              <a:buNone/>
            </a:pPr>
            <a:r>
              <a:rPr lang="en-GB" altLang="ja-JP" sz="1700" dirty="0">
                <a:solidFill>
                  <a:srgbClr val="414042"/>
                </a:solidFill>
                <a:ea typeface="MS PGothic" panose="020B0600070205080204" pitchFamily="34" charset="-128"/>
              </a:rPr>
              <a:t>People nowadays may access a vast amount of information about animals from all over the world through their televisions and the internet and can see at close range how they behave in the wild. Animal rights campaigners claim that keeping wild animals caged up for long periods of time not only will cause them to develop </a:t>
            </a:r>
            <a:r>
              <a:rPr lang="en-GB" altLang="ja-JP" sz="1700" dirty="0" err="1">
                <a:solidFill>
                  <a:srgbClr val="414042"/>
                </a:solidFill>
                <a:ea typeface="MS PGothic" panose="020B0600070205080204" pitchFamily="34" charset="-128"/>
              </a:rPr>
              <a:t>zoochosis</a:t>
            </a:r>
            <a:r>
              <a:rPr lang="en-GB" altLang="ja-JP" sz="1700" dirty="0">
                <a:solidFill>
                  <a:srgbClr val="414042"/>
                </a:solidFill>
                <a:ea typeface="MS PGothic" panose="020B0600070205080204" pitchFamily="34" charset="-128"/>
              </a:rPr>
              <a:t> but could also turn wild animals into objects of entertainment, with no respect for their dignity or their natural place on our planet.</a:t>
            </a:r>
          </a:p>
        </p:txBody>
      </p:sp>
      <p:sp>
        <p:nvSpPr>
          <p:cNvPr id="7" name="Subtitle 2">
            <a:extLst>
              <a:ext uri="{FF2B5EF4-FFF2-40B4-BE49-F238E27FC236}">
                <a16:creationId xmlns:a16="http://schemas.microsoft.com/office/drawing/2014/main" id="{5E45F82E-D4E1-684B-94C5-A7D714CA0ACA}"/>
              </a:ext>
            </a:extLst>
          </p:cNvPr>
          <p:cNvSpPr txBox="1">
            <a:spLocks/>
          </p:cNvSpPr>
          <p:nvPr/>
        </p:nvSpPr>
        <p:spPr>
          <a:xfrm>
            <a:off x="0" y="70390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Should animals be kept in zoos?</a:t>
            </a:r>
          </a:p>
        </p:txBody>
      </p:sp>
      <p:grpSp>
        <p:nvGrpSpPr>
          <p:cNvPr id="8" name="Group 7">
            <a:extLst>
              <a:ext uri="{FF2B5EF4-FFF2-40B4-BE49-F238E27FC236}">
                <a16:creationId xmlns:a16="http://schemas.microsoft.com/office/drawing/2014/main" id="{C6B8A03C-68A8-B34E-924A-F6410CEDAEC2}"/>
              </a:ext>
            </a:extLst>
          </p:cNvPr>
          <p:cNvGrpSpPr/>
          <p:nvPr/>
        </p:nvGrpSpPr>
        <p:grpSpPr>
          <a:xfrm>
            <a:off x="1011731" y="1531169"/>
            <a:ext cx="3047123" cy="4205037"/>
            <a:chOff x="5160861" y="1862519"/>
            <a:chExt cx="1950152" cy="2691218"/>
          </a:xfrm>
        </p:grpSpPr>
        <p:pic>
          <p:nvPicPr>
            <p:cNvPr id="9" name="Picture 8" descr="A picture containing mammal, outdoor, ground, ape&#10;&#10;Description automatically generated">
              <a:extLst>
                <a:ext uri="{FF2B5EF4-FFF2-40B4-BE49-F238E27FC236}">
                  <a16:creationId xmlns:a16="http://schemas.microsoft.com/office/drawing/2014/main" id="{C976E1DE-618E-944C-A216-8A4F5C0AC8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65534" y="1862519"/>
              <a:ext cx="1945479" cy="1299420"/>
            </a:xfrm>
            <a:prstGeom prst="rect">
              <a:avLst/>
            </a:prstGeom>
          </p:spPr>
        </p:pic>
        <p:pic>
          <p:nvPicPr>
            <p:cNvPr id="10" name="Picture 9" descr="A giraffe licking a child&#10;&#10;Description automatically generated with low confidence">
              <a:extLst>
                <a:ext uri="{FF2B5EF4-FFF2-40B4-BE49-F238E27FC236}">
                  <a16:creationId xmlns:a16="http://schemas.microsoft.com/office/drawing/2014/main" id="{0B1DD573-228B-2245-817E-AD8E1AE638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60861" y="3254318"/>
              <a:ext cx="1950016" cy="1299419"/>
            </a:xfrm>
            <a:prstGeom prst="rect">
              <a:avLst/>
            </a:prstGeom>
          </p:spPr>
        </p:pic>
      </p:grpSp>
      <p:sp>
        <p:nvSpPr>
          <p:cNvPr id="2" name="TextBox 1">
            <a:extLst>
              <a:ext uri="{FF2B5EF4-FFF2-40B4-BE49-F238E27FC236}">
                <a16:creationId xmlns:a16="http://schemas.microsoft.com/office/drawing/2014/main" id="{B4469E92-D1BD-9A94-D4A3-1F1AF118CED3}"/>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27</a:t>
            </a:r>
          </a:p>
        </p:txBody>
      </p:sp>
    </p:spTree>
    <p:extLst>
      <p:ext uri="{BB962C8B-B14F-4D97-AF65-F5344CB8AC3E}">
        <p14:creationId xmlns:p14="http://schemas.microsoft.com/office/powerpoint/2010/main" val="16896528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9">
            <a:extLst>
              <a:ext uri="{FF2B5EF4-FFF2-40B4-BE49-F238E27FC236}">
                <a16:creationId xmlns:a16="http://schemas.microsoft.com/office/drawing/2014/main" id="{981D1CBC-B422-A340-96BF-A96E5B4BE152}"/>
              </a:ext>
            </a:extLst>
          </p:cNvPr>
          <p:cNvSpPr txBox="1">
            <a:spLocks noChangeArrowheads="1"/>
          </p:cNvSpPr>
          <p:nvPr/>
        </p:nvSpPr>
        <p:spPr bwMode="auto">
          <a:xfrm>
            <a:off x="4441993" y="932712"/>
            <a:ext cx="6723530" cy="5272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2000"/>
              </a:spcBef>
              <a:buNone/>
            </a:pPr>
            <a:r>
              <a:rPr lang="en-GB" altLang="ja-JP" sz="1700" dirty="0">
                <a:solidFill>
                  <a:srgbClr val="414042"/>
                </a:solidFill>
                <a:ea typeface="MS PGothic" panose="020B0600070205080204" pitchFamily="34" charset="-128"/>
              </a:rPr>
              <a:t>On the other hand, there is a huge difference between watching an animal on screen and seeing it in real life. Visiting a zoo is educational and can actually make people more aware of wildlife and conservation. In fact, sometimes the only way to save an endangered species may be for it to breed in captivity. In addition to this, zoos can provide scientists with opportunities to research animal behaviour and will allow the provision of carefully designed enclosures appropriate to each animal’s individual needs.</a:t>
            </a:r>
          </a:p>
          <a:p>
            <a:pPr indent="0">
              <a:spcBef>
                <a:spcPts val="2000"/>
              </a:spcBef>
              <a:buNone/>
            </a:pPr>
            <a:r>
              <a:rPr lang="en-GB" altLang="ja-JP" sz="1700" dirty="0">
                <a:solidFill>
                  <a:srgbClr val="414042"/>
                </a:solidFill>
                <a:ea typeface="MS PGothic" panose="020B0600070205080204" pitchFamily="34" charset="-128"/>
              </a:rPr>
              <a:t>However, living behind bars can affect the characters of animals by imprisoning them in cruel, cramped conditions with little chance of them following their instincts or behaving in a natural way. It must surely cause distress and interfere with natural breeding cycles. Indeed, many experts claim that breeding programmes are rarely successful; hardly any animals can be released back into their natural habitats and must remain incarcerated. A further point is that many animals may have been born in captivity. How could they possibly cope in the wild?</a:t>
            </a:r>
          </a:p>
        </p:txBody>
      </p:sp>
      <p:pic>
        <p:nvPicPr>
          <p:cNvPr id="5" name="Picture 4" descr="A polar bear walking on the ground&#10;&#10;Description automatically generated with low confidence">
            <a:extLst>
              <a:ext uri="{FF2B5EF4-FFF2-40B4-BE49-F238E27FC236}">
                <a16:creationId xmlns:a16="http://schemas.microsoft.com/office/drawing/2014/main" id="{9B2AA0AD-96C9-0B4D-91E1-62A23474EE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19175" y="3564528"/>
            <a:ext cx="3024188" cy="2298390"/>
          </a:xfrm>
          <a:prstGeom prst="rect">
            <a:avLst/>
          </a:prstGeom>
        </p:spPr>
      </p:pic>
      <p:pic>
        <p:nvPicPr>
          <p:cNvPr id="20" name="Picture 19" descr="A picture containing person, indoor, reptile, child&#10;&#10;Description automatically generated">
            <a:extLst>
              <a:ext uri="{FF2B5EF4-FFF2-40B4-BE49-F238E27FC236}">
                <a16:creationId xmlns:a16="http://schemas.microsoft.com/office/drawing/2014/main" id="{F9CAF833-989C-2B44-A7A7-FE1A1CBE060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6477" y="932711"/>
            <a:ext cx="3042877" cy="2340687"/>
          </a:xfrm>
          <a:prstGeom prst="rect">
            <a:avLst/>
          </a:prstGeom>
        </p:spPr>
      </p:pic>
      <p:sp>
        <p:nvSpPr>
          <p:cNvPr id="2" name="TextBox 1">
            <a:extLst>
              <a:ext uri="{FF2B5EF4-FFF2-40B4-BE49-F238E27FC236}">
                <a16:creationId xmlns:a16="http://schemas.microsoft.com/office/drawing/2014/main" id="{51D35405-704F-6327-9512-8030DFA55114}"/>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28</a:t>
            </a:r>
          </a:p>
        </p:txBody>
      </p:sp>
    </p:spTree>
    <p:extLst>
      <p:ext uri="{BB962C8B-B14F-4D97-AF65-F5344CB8AC3E}">
        <p14:creationId xmlns:p14="http://schemas.microsoft.com/office/powerpoint/2010/main" val="30580353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9">
            <a:extLst>
              <a:ext uri="{FF2B5EF4-FFF2-40B4-BE49-F238E27FC236}">
                <a16:creationId xmlns:a16="http://schemas.microsoft.com/office/drawing/2014/main" id="{981D1CBC-B422-A340-96BF-A96E5B4BE152}"/>
              </a:ext>
            </a:extLst>
          </p:cNvPr>
          <p:cNvSpPr txBox="1">
            <a:spLocks noChangeArrowheads="1"/>
          </p:cNvSpPr>
          <p:nvPr/>
        </p:nvSpPr>
        <p:spPr bwMode="auto">
          <a:xfrm>
            <a:off x="7523291" y="1962373"/>
            <a:ext cx="3564770" cy="3070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2000"/>
              </a:spcBef>
              <a:buNone/>
            </a:pPr>
            <a:r>
              <a:rPr lang="en-GB" altLang="ja-JP" sz="1700" dirty="0">
                <a:solidFill>
                  <a:srgbClr val="414042"/>
                </a:solidFill>
                <a:ea typeface="MS PGothic" panose="020B0600070205080204" pitchFamily="34" charset="-128"/>
              </a:rPr>
              <a:t>Nevertheless, a zoo with ethics that takes account of scientific research into animal behaviour can offer a safe environment for animals with reg  </a:t>
            </a:r>
            <a:r>
              <a:rPr lang="en-GB" altLang="ja-JP" sz="1700" dirty="0" err="1">
                <a:solidFill>
                  <a:srgbClr val="414042"/>
                </a:solidFill>
                <a:ea typeface="MS PGothic" panose="020B0600070205080204" pitchFamily="34" charset="-128"/>
              </a:rPr>
              <a:t>ular</a:t>
            </a:r>
            <a:r>
              <a:rPr lang="en-GB" altLang="ja-JP" sz="1700" dirty="0">
                <a:solidFill>
                  <a:srgbClr val="414042"/>
                </a:solidFill>
                <a:ea typeface="MS PGothic" panose="020B0600070205080204" pitchFamily="34" charset="-128"/>
              </a:rPr>
              <a:t> food, a protected habitat and no predators. Scientists maintain that they can investigate the behaviour and lifestyles of wild animals so that we should all be able to learn more about them.</a:t>
            </a:r>
          </a:p>
        </p:txBody>
      </p:sp>
      <p:pic>
        <p:nvPicPr>
          <p:cNvPr id="4" name="Picture 3" descr="A lion and a cub lying on a rock&#10;&#10;Description automatically generated with low confidence">
            <a:extLst>
              <a:ext uri="{FF2B5EF4-FFF2-40B4-BE49-F238E27FC236}">
                <a16:creationId xmlns:a16="http://schemas.microsoft.com/office/drawing/2014/main" id="{83D49CF0-61F0-1F44-A9F8-FDEBFAEE0D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42252" y="1192635"/>
            <a:ext cx="5563239" cy="4472729"/>
          </a:xfrm>
          <a:prstGeom prst="rect">
            <a:avLst/>
          </a:prstGeom>
        </p:spPr>
      </p:pic>
      <p:sp>
        <p:nvSpPr>
          <p:cNvPr id="2" name="TextBox 1">
            <a:extLst>
              <a:ext uri="{FF2B5EF4-FFF2-40B4-BE49-F238E27FC236}">
                <a16:creationId xmlns:a16="http://schemas.microsoft.com/office/drawing/2014/main" id="{4C85758F-C0E7-D174-F589-365E0D8E168E}"/>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29</a:t>
            </a:r>
          </a:p>
        </p:txBody>
      </p:sp>
    </p:spTree>
    <p:extLst>
      <p:ext uri="{BB962C8B-B14F-4D97-AF65-F5344CB8AC3E}">
        <p14:creationId xmlns:p14="http://schemas.microsoft.com/office/powerpoint/2010/main" val="2216163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8">
            <a:extLst>
              <a:ext uri="{FF2B5EF4-FFF2-40B4-BE49-F238E27FC236}">
                <a16:creationId xmlns:a16="http://schemas.microsoft.com/office/drawing/2014/main" id="{68E66FD3-170B-4B45-98F5-10F690BB9BE3}"/>
              </a:ext>
            </a:extLst>
          </p:cNvPr>
          <p:cNvSpPr txBox="1">
            <a:spLocks noChangeArrowheads="1"/>
          </p:cNvSpPr>
          <p:nvPr/>
        </p:nvSpPr>
        <p:spPr bwMode="auto">
          <a:xfrm>
            <a:off x="1295572" y="5413171"/>
            <a:ext cx="7664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en-GB" altLang="en-US" dirty="0">
                <a:solidFill>
                  <a:srgbClr val="414042"/>
                </a:solidFill>
              </a:rPr>
              <a:t>The reading phase will be revisited several times over the duration of a sequence as further texts or extracts are introduced.</a:t>
            </a:r>
          </a:p>
        </p:txBody>
      </p:sp>
      <p:sp>
        <p:nvSpPr>
          <p:cNvPr id="32" name="Rectangle 31">
            <a:extLst>
              <a:ext uri="{FF2B5EF4-FFF2-40B4-BE49-F238E27FC236}">
                <a16:creationId xmlns:a16="http://schemas.microsoft.com/office/drawing/2014/main" id="{A6E3B2E0-EB03-2D40-B0C1-F59188727121}"/>
              </a:ext>
            </a:extLst>
          </p:cNvPr>
          <p:cNvSpPr/>
          <p:nvPr/>
        </p:nvSpPr>
        <p:spPr>
          <a:xfrm>
            <a:off x="1385833" y="3127506"/>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5064393" y="3348978"/>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600" dirty="0">
                <a:solidFill>
                  <a:srgbClr val="414042"/>
                </a:solidFill>
                <a:ea typeface="Microsoft YaHei" panose="020B0503020204020204" pitchFamily="34" charset="-122"/>
              </a:rPr>
              <a:t>The second part of the reading phase allows children to explore how the author has achieved the effects in the text through the choices made of vocabulary, sentence structure, etc. This is crucial for children to see themselves as writers and allows them to emulate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385832" y="313444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385833" y="902682"/>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5064393" y="1124154"/>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414042"/>
                </a:solidFill>
                <a:ea typeface="Microsoft YaHei" panose="020B0503020204020204" pitchFamily="34" charset="-122"/>
              </a:rPr>
              <a:t>It is recommended that the reading phase of the teaching sequence is given sufficient time for children to respond as readers to the texts they read. They need to see themselves as readers with valid opinions and responses. Written responses can be helpful in clarifying thinking.</a:t>
            </a:r>
          </a:p>
        </p:txBody>
      </p:sp>
      <p:sp>
        <p:nvSpPr>
          <p:cNvPr id="38" name="Rectangle 37">
            <a:extLst>
              <a:ext uri="{FF2B5EF4-FFF2-40B4-BE49-F238E27FC236}">
                <a16:creationId xmlns:a16="http://schemas.microsoft.com/office/drawing/2014/main" id="{B601D44D-E13F-6048-92B6-6EE8C86C7205}"/>
              </a:ext>
            </a:extLst>
          </p:cNvPr>
          <p:cNvSpPr/>
          <p:nvPr/>
        </p:nvSpPr>
        <p:spPr>
          <a:xfrm>
            <a:off x="1385832" y="909623"/>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
        <p:nvSpPr>
          <p:cNvPr id="2" name="TextBox 1">
            <a:extLst>
              <a:ext uri="{FF2B5EF4-FFF2-40B4-BE49-F238E27FC236}">
                <a16:creationId xmlns:a16="http://schemas.microsoft.com/office/drawing/2014/main" id="{E418029D-0981-7751-F3D5-45A4FB577975}"/>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3</a:t>
            </a: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a:extLst>
              <a:ext uri="{FF2B5EF4-FFF2-40B4-BE49-F238E27FC236}">
                <a16:creationId xmlns:a16="http://schemas.microsoft.com/office/drawing/2014/main" id="{BB7B317B-8783-EE42-BE48-2DCFEF638567}"/>
              </a:ext>
            </a:extLst>
          </p:cNvPr>
          <p:cNvSpPr txBox="1">
            <a:spLocks noChangeArrowheads="1"/>
          </p:cNvSpPr>
          <p:nvPr/>
        </p:nvSpPr>
        <p:spPr bwMode="auto">
          <a:xfrm>
            <a:off x="909885" y="2367922"/>
            <a:ext cx="10446372" cy="3670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Aft>
                <a:spcPts val="1000"/>
              </a:spcAft>
            </a:pPr>
            <a:r>
              <a:rPr lang="en-GB" altLang="en-US" sz="2000" dirty="0">
                <a:solidFill>
                  <a:srgbClr val="3E3F41"/>
                </a:solidFill>
                <a:latin typeface="Comic Sans MS" panose="030F0902030302020204" pitchFamily="66" charset="0"/>
              </a:rPr>
              <a:t>The next slide is a great team game. </a:t>
            </a:r>
          </a:p>
          <a:p>
            <a:pPr>
              <a:spcAft>
                <a:spcPts val="1000"/>
              </a:spcAft>
            </a:pPr>
            <a:r>
              <a:rPr lang="en-GB" altLang="en-US" sz="2000" dirty="0">
                <a:solidFill>
                  <a:srgbClr val="3E3F41"/>
                </a:solidFill>
                <a:latin typeface="Comic Sans MS" panose="030F0902030302020204" pitchFamily="66" charset="0"/>
              </a:rPr>
              <a:t>Divide into two teams. </a:t>
            </a:r>
          </a:p>
          <a:p>
            <a:pPr>
              <a:spcAft>
                <a:spcPts val="1000"/>
              </a:spcAft>
            </a:pPr>
            <a:r>
              <a:rPr lang="en-GB" altLang="en-US" sz="2000" dirty="0">
                <a:solidFill>
                  <a:srgbClr val="3E3F41"/>
                </a:solidFill>
                <a:latin typeface="Comic Sans MS" panose="030F0902030302020204" pitchFamily="66" charset="0"/>
              </a:rPr>
              <a:t>Representatives from each team should stand in front of the whiteboard in pairs. </a:t>
            </a:r>
          </a:p>
          <a:p>
            <a:pPr>
              <a:spcAft>
                <a:spcPts val="1000"/>
              </a:spcAft>
            </a:pPr>
            <a:r>
              <a:rPr lang="en-GB" altLang="en-US" sz="2000" dirty="0">
                <a:solidFill>
                  <a:srgbClr val="3E3F41"/>
                </a:solidFill>
                <a:latin typeface="Comic Sans MS" panose="030F0902030302020204" pitchFamily="66" charset="0"/>
              </a:rPr>
              <a:t>On a given clue, (e.g., a </a:t>
            </a:r>
            <a:r>
              <a:rPr lang="en-GB" altLang="en-US" sz="2000" b="1" dirty="0">
                <a:solidFill>
                  <a:srgbClr val="3E3F41"/>
                </a:solidFill>
                <a:latin typeface="Comic Sans MS" panose="030F0902030302020204" pitchFamily="66" charset="0"/>
              </a:rPr>
              <a:t>word that means an animal’s natural environment</a:t>
            </a:r>
            <a:r>
              <a:rPr lang="en-GB" altLang="en-US" sz="2000" dirty="0">
                <a:solidFill>
                  <a:srgbClr val="3E3F41"/>
                </a:solidFill>
                <a:latin typeface="Comic Sans MS" panose="030F0902030302020204" pitchFamily="66" charset="0"/>
              </a:rPr>
              <a:t>), you should point to the correct answer. The first one to do so gets a point, and the winner is the first to get five points. </a:t>
            </a:r>
          </a:p>
          <a:p>
            <a:pPr>
              <a:spcAft>
                <a:spcPts val="1000"/>
              </a:spcAft>
            </a:pPr>
            <a:r>
              <a:rPr lang="en-GB" altLang="en-US" sz="2000" dirty="0">
                <a:solidFill>
                  <a:srgbClr val="3E3F41"/>
                </a:solidFill>
                <a:latin typeface="Comic Sans MS" panose="030F0902030302020204" pitchFamily="66" charset="0"/>
              </a:rPr>
              <a:t>Additional points may be awarded for using the word in a sentence BUT the sentence must be effective.</a:t>
            </a:r>
          </a:p>
          <a:p>
            <a:pPr>
              <a:spcAft>
                <a:spcPts val="1000"/>
              </a:spcAft>
            </a:pPr>
            <a:r>
              <a:rPr lang="en-GB" altLang="en-US" sz="2000" dirty="0">
                <a:solidFill>
                  <a:srgbClr val="3E3F41"/>
                </a:solidFill>
                <a:latin typeface="Comic Sans MS" panose="030F0902030302020204" pitchFamily="66" charset="0"/>
              </a:rPr>
              <a:t>N.B. Feather dusters or pipe insulation make good pointers and don’t damage surfaces.</a:t>
            </a:r>
          </a:p>
        </p:txBody>
      </p:sp>
      <p:grpSp>
        <p:nvGrpSpPr>
          <p:cNvPr id="5" name="Group 4">
            <a:extLst>
              <a:ext uri="{FF2B5EF4-FFF2-40B4-BE49-F238E27FC236}">
                <a16:creationId xmlns:a16="http://schemas.microsoft.com/office/drawing/2014/main" id="{335F2C08-E798-D941-B8F5-2864250A18B4}"/>
              </a:ext>
            </a:extLst>
          </p:cNvPr>
          <p:cNvGrpSpPr/>
          <p:nvPr/>
        </p:nvGrpSpPr>
        <p:grpSpPr>
          <a:xfrm>
            <a:off x="3499171" y="1396632"/>
            <a:ext cx="4768850" cy="1295400"/>
            <a:chOff x="3499171" y="1396632"/>
            <a:chExt cx="4768850" cy="1295400"/>
          </a:xfrm>
        </p:grpSpPr>
        <p:sp>
          <p:nvSpPr>
            <p:cNvPr id="7" name="WordArt 2">
              <a:extLst>
                <a:ext uri="{FF2B5EF4-FFF2-40B4-BE49-F238E27FC236}">
                  <a16:creationId xmlns:a16="http://schemas.microsoft.com/office/drawing/2014/main" id="{35FB1FE0-53A1-0E44-9B0F-0F7746AB0467}"/>
                </a:ext>
              </a:extLst>
            </p:cNvPr>
            <p:cNvSpPr>
              <a:spLocks noChangeArrowheads="1" noChangeShapeType="1" noTextEdit="1"/>
            </p:cNvSpPr>
            <p:nvPr/>
          </p:nvSpPr>
          <p:spPr bwMode="auto">
            <a:xfrm>
              <a:off x="3499171" y="1396632"/>
              <a:ext cx="4768850" cy="1295400"/>
            </a:xfrm>
            <a:prstGeom prst="rect">
              <a:avLst/>
            </a:prstGeom>
            <a:ln w="0">
              <a:noFill/>
            </a:ln>
            <a:extLs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algn="ctr"/>
              <a:r>
                <a:rPr lang="en-GB" sz="3600" b="1" kern="10" dirty="0">
                  <a:ln w="69850">
                    <a:solidFill>
                      <a:srgbClr val="FDBF2D"/>
                    </a:solidFill>
                    <a:round/>
                    <a:headEnd/>
                    <a:tailEnd/>
                  </a:ln>
                  <a:solidFill>
                    <a:srgbClr val="FDBF2D"/>
                  </a:solidFill>
                  <a:latin typeface="Comic Sans MS" panose="030F0902030302020204" pitchFamily="66" charset="0"/>
                </a:rPr>
                <a:t>Word Slap</a:t>
              </a:r>
            </a:p>
          </p:txBody>
        </p:sp>
        <p:sp>
          <p:nvSpPr>
            <p:cNvPr id="8" name="WordArt 2">
              <a:extLst>
                <a:ext uri="{FF2B5EF4-FFF2-40B4-BE49-F238E27FC236}">
                  <a16:creationId xmlns:a16="http://schemas.microsoft.com/office/drawing/2014/main" id="{58139FC9-E757-3948-9D67-9A55B0C23D9B}"/>
                </a:ext>
              </a:extLst>
            </p:cNvPr>
            <p:cNvSpPr>
              <a:spLocks noChangeArrowheads="1" noChangeShapeType="1" noTextEdit="1"/>
            </p:cNvSpPr>
            <p:nvPr/>
          </p:nvSpPr>
          <p:spPr bwMode="auto">
            <a:xfrm>
              <a:off x="3499171" y="1396632"/>
              <a:ext cx="4768850" cy="1295400"/>
            </a:xfrm>
            <a:prstGeom prst="rect">
              <a:avLst/>
            </a:prstGeom>
            <a:noFill/>
            <a:ln>
              <a:noFill/>
            </a:ln>
            <a:extLs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algn="ctr"/>
              <a:r>
                <a:rPr lang="en-GB" sz="3600" b="1" kern="10" dirty="0">
                  <a:ln w="9525">
                    <a:noFill/>
                    <a:round/>
                    <a:headEnd/>
                    <a:tailEnd/>
                  </a:ln>
                  <a:solidFill>
                    <a:srgbClr val="FF4F79"/>
                  </a:solidFill>
                  <a:latin typeface="Comic Sans MS" panose="030F0902030302020204" pitchFamily="66" charset="0"/>
                </a:rPr>
                <a:t>Word Slap</a:t>
              </a:r>
            </a:p>
          </p:txBody>
        </p:sp>
      </p:grpSp>
      <p:sp>
        <p:nvSpPr>
          <p:cNvPr id="2" name="TextBox 1">
            <a:extLst>
              <a:ext uri="{FF2B5EF4-FFF2-40B4-BE49-F238E27FC236}">
                <a16:creationId xmlns:a16="http://schemas.microsoft.com/office/drawing/2014/main" id="{5BD9A1E8-BF00-7421-8214-45EB58C1FE5C}"/>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30</a:t>
            </a:r>
          </a:p>
        </p:txBody>
      </p:sp>
    </p:spTree>
    <p:extLst>
      <p:ext uri="{BB962C8B-B14F-4D97-AF65-F5344CB8AC3E}">
        <p14:creationId xmlns:p14="http://schemas.microsoft.com/office/powerpoint/2010/main" val="27882585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Rectangle 135">
            <a:extLst>
              <a:ext uri="{FF2B5EF4-FFF2-40B4-BE49-F238E27FC236}">
                <a16:creationId xmlns:a16="http://schemas.microsoft.com/office/drawing/2014/main" id="{523C1E40-C53F-B64F-8B97-041793353FA4}"/>
              </a:ext>
            </a:extLst>
          </p:cNvPr>
          <p:cNvSpPr/>
          <p:nvPr/>
        </p:nvSpPr>
        <p:spPr>
          <a:xfrm>
            <a:off x="6945575" y="5766213"/>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 Box 2">
            <a:extLst>
              <a:ext uri="{FF2B5EF4-FFF2-40B4-BE49-F238E27FC236}">
                <a16:creationId xmlns:a16="http://schemas.microsoft.com/office/drawing/2014/main" id="{AA95F1AD-0484-6643-B593-AC689C0B343B}"/>
              </a:ext>
            </a:extLst>
          </p:cNvPr>
          <p:cNvSpPr txBox="1">
            <a:spLocks noChangeArrowheads="1"/>
          </p:cNvSpPr>
          <p:nvPr/>
        </p:nvSpPr>
        <p:spPr bwMode="auto">
          <a:xfrm>
            <a:off x="1400201" y="1213735"/>
            <a:ext cx="152696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sz="2000" b="1">
              <a:solidFill>
                <a:srgbClr val="3E3F41"/>
              </a:solidFill>
              <a:latin typeface="Comic Sans MS" panose="030F0902030302020204" pitchFamily="66" charset="0"/>
            </a:endParaRPr>
          </a:p>
        </p:txBody>
      </p:sp>
      <p:grpSp>
        <p:nvGrpSpPr>
          <p:cNvPr id="6" name="Group 5">
            <a:extLst>
              <a:ext uri="{FF2B5EF4-FFF2-40B4-BE49-F238E27FC236}">
                <a16:creationId xmlns:a16="http://schemas.microsoft.com/office/drawing/2014/main" id="{A246E421-3D07-8D41-A217-802A37C8ADD3}"/>
              </a:ext>
            </a:extLst>
          </p:cNvPr>
          <p:cNvGrpSpPr/>
          <p:nvPr/>
        </p:nvGrpSpPr>
        <p:grpSpPr>
          <a:xfrm>
            <a:off x="9188801" y="589773"/>
            <a:ext cx="2226931" cy="1093372"/>
            <a:chOff x="8972700" y="650848"/>
            <a:chExt cx="2226931" cy="1093372"/>
          </a:xfrm>
        </p:grpSpPr>
        <p:sp>
          <p:nvSpPr>
            <p:cNvPr id="145" name="Oval 3">
              <a:extLst>
                <a:ext uri="{FF2B5EF4-FFF2-40B4-BE49-F238E27FC236}">
                  <a16:creationId xmlns:a16="http://schemas.microsoft.com/office/drawing/2014/main" id="{7F3ED223-ADD8-F04E-88EF-EA6FAA31429A}"/>
                </a:ext>
              </a:extLst>
            </p:cNvPr>
            <p:cNvSpPr>
              <a:spLocks noChangeArrowheads="1"/>
            </p:cNvSpPr>
            <p:nvPr/>
          </p:nvSpPr>
          <p:spPr bwMode="auto">
            <a:xfrm>
              <a:off x="8972700" y="744824"/>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146" name="Text Box 4">
              <a:extLst>
                <a:ext uri="{FF2B5EF4-FFF2-40B4-BE49-F238E27FC236}">
                  <a16:creationId xmlns:a16="http://schemas.microsoft.com/office/drawing/2014/main" id="{5F48C1F4-F992-6741-AA0B-EC1A13167EBB}"/>
                </a:ext>
              </a:extLst>
            </p:cNvPr>
            <p:cNvSpPr txBox="1">
              <a:spLocks noChangeArrowheads="1"/>
            </p:cNvSpPr>
            <p:nvPr/>
          </p:nvSpPr>
          <p:spPr bwMode="auto">
            <a:xfrm>
              <a:off x="8985663" y="1279525"/>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morality</a:t>
              </a:r>
            </a:p>
          </p:txBody>
        </p:sp>
        <p:grpSp>
          <p:nvGrpSpPr>
            <p:cNvPr id="7" name="Group 6">
              <a:extLst>
                <a:ext uri="{FF2B5EF4-FFF2-40B4-BE49-F238E27FC236}">
                  <a16:creationId xmlns:a16="http://schemas.microsoft.com/office/drawing/2014/main" id="{A5A30492-DD58-824D-AD64-76531EB86E66}"/>
                </a:ext>
              </a:extLst>
            </p:cNvPr>
            <p:cNvGrpSpPr/>
            <p:nvPr/>
          </p:nvGrpSpPr>
          <p:grpSpPr>
            <a:xfrm>
              <a:off x="9607855" y="650848"/>
              <a:ext cx="956621" cy="637747"/>
              <a:chOff x="8889742" y="741258"/>
              <a:chExt cx="956621" cy="637747"/>
            </a:xfrm>
          </p:grpSpPr>
          <p:pic>
            <p:nvPicPr>
              <p:cNvPr id="147" name="Picture 83" descr="Donations Keeps Me Going, Predator, Cat">
                <a:extLst>
                  <a:ext uri="{FF2B5EF4-FFF2-40B4-BE49-F238E27FC236}">
                    <a16:creationId xmlns:a16="http://schemas.microsoft.com/office/drawing/2014/main" id="{B3B75268-CC4E-0C4C-9D02-5CC6AA60B0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89742" y="741258"/>
                <a:ext cx="956621" cy="63774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9C84BE92-BCA3-0347-95B3-20C43C8ED2B0}"/>
                  </a:ext>
                </a:extLst>
              </p:cNvPr>
              <p:cNvSpPr/>
              <p:nvPr/>
            </p:nvSpPr>
            <p:spPr>
              <a:xfrm>
                <a:off x="8889742" y="743202"/>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 name="Group 4">
            <a:extLst>
              <a:ext uri="{FF2B5EF4-FFF2-40B4-BE49-F238E27FC236}">
                <a16:creationId xmlns:a16="http://schemas.microsoft.com/office/drawing/2014/main" id="{109526CF-7980-1A44-8448-9F42CC8F5E26}"/>
              </a:ext>
            </a:extLst>
          </p:cNvPr>
          <p:cNvGrpSpPr/>
          <p:nvPr/>
        </p:nvGrpSpPr>
        <p:grpSpPr>
          <a:xfrm>
            <a:off x="6666696" y="468208"/>
            <a:ext cx="2226931" cy="1099536"/>
            <a:chOff x="6311816" y="644684"/>
            <a:chExt cx="2226931" cy="1099536"/>
          </a:xfrm>
        </p:grpSpPr>
        <p:sp>
          <p:nvSpPr>
            <p:cNvPr id="156" name="Oval 3">
              <a:extLst>
                <a:ext uri="{FF2B5EF4-FFF2-40B4-BE49-F238E27FC236}">
                  <a16:creationId xmlns:a16="http://schemas.microsoft.com/office/drawing/2014/main" id="{908AAB74-06BD-B646-819B-E81618715A95}"/>
                </a:ext>
              </a:extLst>
            </p:cNvPr>
            <p:cNvSpPr>
              <a:spLocks noChangeArrowheads="1"/>
            </p:cNvSpPr>
            <p:nvPr/>
          </p:nvSpPr>
          <p:spPr bwMode="auto">
            <a:xfrm>
              <a:off x="6311816" y="744824"/>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pic>
          <p:nvPicPr>
            <p:cNvPr id="151" name="Picture 85" descr="Ostrich, Zoo, Animal, Bird, Head, Nature">
              <a:extLst>
                <a:ext uri="{FF2B5EF4-FFF2-40B4-BE49-F238E27FC236}">
                  <a16:creationId xmlns:a16="http://schemas.microsoft.com/office/drawing/2014/main" id="{3B2955B5-6551-C443-97F7-9BA4989168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0340" y="644684"/>
              <a:ext cx="968597" cy="643912"/>
            </a:xfrm>
            <a:prstGeom prst="rect">
              <a:avLst/>
            </a:prstGeom>
            <a:noFill/>
            <a:extLst>
              <a:ext uri="{909E8E84-426E-40DD-AFC4-6F175D3DCCD1}">
                <a14:hiddenFill xmlns:a14="http://schemas.microsoft.com/office/drawing/2010/main">
                  <a:solidFill>
                    <a:srgbClr val="FFFFFF"/>
                  </a:solidFill>
                </a14:hiddenFill>
              </a:ext>
            </a:extLst>
          </p:spPr>
        </p:pic>
        <p:sp>
          <p:nvSpPr>
            <p:cNvPr id="157" name="Text Box 4">
              <a:extLst>
                <a:ext uri="{FF2B5EF4-FFF2-40B4-BE49-F238E27FC236}">
                  <a16:creationId xmlns:a16="http://schemas.microsoft.com/office/drawing/2014/main" id="{BFCE9813-02D2-F944-B76C-C6C1E58948C3}"/>
                </a:ext>
              </a:extLst>
            </p:cNvPr>
            <p:cNvSpPr txBox="1">
              <a:spLocks noChangeArrowheads="1"/>
            </p:cNvSpPr>
            <p:nvPr/>
          </p:nvSpPr>
          <p:spPr bwMode="auto">
            <a:xfrm>
              <a:off x="6324779" y="1279525"/>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dignity</a:t>
              </a:r>
            </a:p>
          </p:txBody>
        </p:sp>
        <p:sp>
          <p:nvSpPr>
            <p:cNvPr id="160" name="Rectangle 159">
              <a:extLst>
                <a:ext uri="{FF2B5EF4-FFF2-40B4-BE49-F238E27FC236}">
                  <a16:creationId xmlns:a16="http://schemas.microsoft.com/office/drawing/2014/main" id="{03E21A89-05EC-F144-B14E-0FEB5E118EF4}"/>
                </a:ext>
              </a:extLst>
            </p:cNvPr>
            <p:cNvSpPr/>
            <p:nvPr/>
          </p:nvSpPr>
          <p:spPr>
            <a:xfrm>
              <a:off x="6946971" y="652792"/>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id="{12D16505-9AC6-324E-89E8-2772E578181D}"/>
              </a:ext>
            </a:extLst>
          </p:cNvPr>
          <p:cNvGrpSpPr/>
          <p:nvPr/>
        </p:nvGrpSpPr>
        <p:grpSpPr>
          <a:xfrm>
            <a:off x="3779642" y="554620"/>
            <a:ext cx="2226931" cy="1091428"/>
            <a:chOff x="3614169" y="652792"/>
            <a:chExt cx="2226931" cy="1091428"/>
          </a:xfrm>
        </p:grpSpPr>
        <p:sp>
          <p:nvSpPr>
            <p:cNvPr id="161" name="Oval 3">
              <a:extLst>
                <a:ext uri="{FF2B5EF4-FFF2-40B4-BE49-F238E27FC236}">
                  <a16:creationId xmlns:a16="http://schemas.microsoft.com/office/drawing/2014/main" id="{03BB33B2-09B4-BE43-A3A9-6E633208ABE9}"/>
                </a:ext>
              </a:extLst>
            </p:cNvPr>
            <p:cNvSpPr>
              <a:spLocks noChangeArrowheads="1"/>
            </p:cNvSpPr>
            <p:nvPr/>
          </p:nvSpPr>
          <p:spPr bwMode="auto">
            <a:xfrm>
              <a:off x="3614169" y="744824"/>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pic>
          <p:nvPicPr>
            <p:cNvPr id="62" name="Picture 53" descr="Elephant, Safari, Animal, Defence">
              <a:extLst>
                <a:ext uri="{FF2B5EF4-FFF2-40B4-BE49-F238E27FC236}">
                  <a16:creationId xmlns:a16="http://schemas.microsoft.com/office/drawing/2014/main" id="{FFFE244C-CE8D-2A4B-B2C7-54A538A4CCE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403" b="7272"/>
            <a:stretch/>
          </p:blipFill>
          <p:spPr bwMode="auto">
            <a:xfrm>
              <a:off x="4253618" y="658302"/>
              <a:ext cx="942247" cy="628998"/>
            </a:xfrm>
            <a:prstGeom prst="rect">
              <a:avLst/>
            </a:prstGeom>
            <a:noFill/>
            <a:extLst>
              <a:ext uri="{909E8E84-426E-40DD-AFC4-6F175D3DCCD1}">
                <a14:hiddenFill xmlns:a14="http://schemas.microsoft.com/office/drawing/2010/main">
                  <a:solidFill>
                    <a:srgbClr val="FFFFFF"/>
                  </a:solidFill>
                </a14:hiddenFill>
              </a:ext>
            </a:extLst>
          </p:spPr>
        </p:pic>
        <p:sp>
          <p:nvSpPr>
            <p:cNvPr id="163" name="Text Box 4">
              <a:extLst>
                <a:ext uri="{FF2B5EF4-FFF2-40B4-BE49-F238E27FC236}">
                  <a16:creationId xmlns:a16="http://schemas.microsoft.com/office/drawing/2014/main" id="{2B050477-47EE-1045-BDDE-A39EFE4F45F1}"/>
                </a:ext>
              </a:extLst>
            </p:cNvPr>
            <p:cNvSpPr txBox="1">
              <a:spLocks noChangeArrowheads="1"/>
            </p:cNvSpPr>
            <p:nvPr/>
          </p:nvSpPr>
          <p:spPr bwMode="auto">
            <a:xfrm>
              <a:off x="3627132" y="1279525"/>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captivity</a:t>
              </a:r>
            </a:p>
          </p:txBody>
        </p:sp>
        <p:sp>
          <p:nvSpPr>
            <p:cNvPr id="164" name="Rectangle 163">
              <a:extLst>
                <a:ext uri="{FF2B5EF4-FFF2-40B4-BE49-F238E27FC236}">
                  <a16:creationId xmlns:a16="http://schemas.microsoft.com/office/drawing/2014/main" id="{65A8EC3C-C391-3E40-A805-E3982DD62537}"/>
                </a:ext>
              </a:extLst>
            </p:cNvPr>
            <p:cNvSpPr/>
            <p:nvPr/>
          </p:nvSpPr>
          <p:spPr>
            <a:xfrm>
              <a:off x="4249324" y="652792"/>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Group 1">
            <a:extLst>
              <a:ext uri="{FF2B5EF4-FFF2-40B4-BE49-F238E27FC236}">
                <a16:creationId xmlns:a16="http://schemas.microsoft.com/office/drawing/2014/main" id="{679F64C4-FCB7-8940-BA35-3829B5E56BE1}"/>
              </a:ext>
            </a:extLst>
          </p:cNvPr>
          <p:cNvGrpSpPr/>
          <p:nvPr/>
        </p:nvGrpSpPr>
        <p:grpSpPr>
          <a:xfrm>
            <a:off x="763305" y="557558"/>
            <a:ext cx="2226931" cy="1095509"/>
            <a:chOff x="953023" y="648711"/>
            <a:chExt cx="2226931" cy="1095509"/>
          </a:xfrm>
        </p:grpSpPr>
        <p:sp>
          <p:nvSpPr>
            <p:cNvPr id="168" name="Oval 3">
              <a:extLst>
                <a:ext uri="{FF2B5EF4-FFF2-40B4-BE49-F238E27FC236}">
                  <a16:creationId xmlns:a16="http://schemas.microsoft.com/office/drawing/2014/main" id="{56AB74A2-A056-334C-B6F9-B27D401C6A57}"/>
                </a:ext>
              </a:extLst>
            </p:cNvPr>
            <p:cNvSpPr>
              <a:spLocks noChangeArrowheads="1"/>
            </p:cNvSpPr>
            <p:nvPr/>
          </p:nvSpPr>
          <p:spPr bwMode="auto">
            <a:xfrm>
              <a:off x="953023" y="744824"/>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pic>
          <p:nvPicPr>
            <p:cNvPr id="58" name="Picture 51" descr="Lion, Animal, Mammal, Predator, Mane">
              <a:extLst>
                <a:ext uri="{FF2B5EF4-FFF2-40B4-BE49-F238E27FC236}">
                  <a16:creationId xmlns:a16="http://schemas.microsoft.com/office/drawing/2014/main" id="{C2F79FAC-42F9-9C4C-8504-754157FC9FA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657"/>
            <a:stretch/>
          </p:blipFill>
          <p:spPr bwMode="auto">
            <a:xfrm>
              <a:off x="1602445" y="648711"/>
              <a:ext cx="942247" cy="643912"/>
            </a:xfrm>
            <a:prstGeom prst="rect">
              <a:avLst/>
            </a:prstGeom>
            <a:noFill/>
            <a:extLst>
              <a:ext uri="{909E8E84-426E-40DD-AFC4-6F175D3DCCD1}">
                <a14:hiddenFill xmlns:a14="http://schemas.microsoft.com/office/drawing/2010/main">
                  <a:solidFill>
                    <a:srgbClr val="FFFFFF"/>
                  </a:solidFill>
                </a14:hiddenFill>
              </a:ext>
            </a:extLst>
          </p:spPr>
        </p:pic>
        <p:sp>
          <p:nvSpPr>
            <p:cNvPr id="170" name="Text Box 4">
              <a:extLst>
                <a:ext uri="{FF2B5EF4-FFF2-40B4-BE49-F238E27FC236}">
                  <a16:creationId xmlns:a16="http://schemas.microsoft.com/office/drawing/2014/main" id="{ECD93177-8CFB-344C-8650-0A24DC61B908}"/>
                </a:ext>
              </a:extLst>
            </p:cNvPr>
            <p:cNvSpPr txBox="1">
              <a:spLocks noChangeArrowheads="1"/>
            </p:cNvSpPr>
            <p:nvPr/>
          </p:nvSpPr>
          <p:spPr bwMode="auto">
            <a:xfrm>
              <a:off x="965986" y="1279525"/>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ethics</a:t>
              </a:r>
            </a:p>
          </p:txBody>
        </p:sp>
        <p:sp>
          <p:nvSpPr>
            <p:cNvPr id="171" name="Rectangle 170">
              <a:extLst>
                <a:ext uri="{FF2B5EF4-FFF2-40B4-BE49-F238E27FC236}">
                  <a16:creationId xmlns:a16="http://schemas.microsoft.com/office/drawing/2014/main" id="{906CB6E0-E9F1-C747-BCC9-52C61E2831DF}"/>
                </a:ext>
              </a:extLst>
            </p:cNvPr>
            <p:cNvSpPr/>
            <p:nvPr/>
          </p:nvSpPr>
          <p:spPr>
            <a:xfrm>
              <a:off x="1588178" y="652792"/>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id="{8C9A9BEC-920B-974B-BFC2-3B7D4F3A80B7}"/>
              </a:ext>
            </a:extLst>
          </p:cNvPr>
          <p:cNvGrpSpPr/>
          <p:nvPr/>
        </p:nvGrpSpPr>
        <p:grpSpPr>
          <a:xfrm>
            <a:off x="2184358" y="1814604"/>
            <a:ext cx="2226931" cy="1091428"/>
            <a:chOff x="2273823" y="1804258"/>
            <a:chExt cx="2226931" cy="1091428"/>
          </a:xfrm>
        </p:grpSpPr>
        <p:sp>
          <p:nvSpPr>
            <p:cNvPr id="176" name="Oval 3">
              <a:extLst>
                <a:ext uri="{FF2B5EF4-FFF2-40B4-BE49-F238E27FC236}">
                  <a16:creationId xmlns:a16="http://schemas.microsoft.com/office/drawing/2014/main" id="{F29B8482-08E1-FA47-9945-2565200B8AA4}"/>
                </a:ext>
              </a:extLst>
            </p:cNvPr>
            <p:cNvSpPr>
              <a:spLocks noChangeArrowheads="1"/>
            </p:cNvSpPr>
            <p:nvPr/>
          </p:nvSpPr>
          <p:spPr bwMode="auto">
            <a:xfrm>
              <a:off x="2273823" y="1896290"/>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187" name="Text Box 4">
              <a:extLst>
                <a:ext uri="{FF2B5EF4-FFF2-40B4-BE49-F238E27FC236}">
                  <a16:creationId xmlns:a16="http://schemas.microsoft.com/office/drawing/2014/main" id="{9C6841FA-29A0-C143-96E1-34DBE47A816B}"/>
                </a:ext>
              </a:extLst>
            </p:cNvPr>
            <p:cNvSpPr txBox="1">
              <a:spLocks noChangeArrowheads="1"/>
            </p:cNvSpPr>
            <p:nvPr/>
          </p:nvSpPr>
          <p:spPr bwMode="auto">
            <a:xfrm>
              <a:off x="2286786" y="2430991"/>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land</a:t>
              </a:r>
            </a:p>
          </p:txBody>
        </p:sp>
        <p:pic>
          <p:nvPicPr>
            <p:cNvPr id="70" name="Picture 59" descr="Giraffe, Head, Ossicones, Artiodactyl">
              <a:extLst>
                <a:ext uri="{FF2B5EF4-FFF2-40B4-BE49-F238E27FC236}">
                  <a16:creationId xmlns:a16="http://schemas.microsoft.com/office/drawing/2014/main" id="{C008AB84-1CF4-AF4A-B508-313F0E4A2B1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655" t="3080"/>
            <a:stretch/>
          </p:blipFill>
          <p:spPr bwMode="auto">
            <a:xfrm>
              <a:off x="2905941" y="1822405"/>
              <a:ext cx="956622" cy="611824"/>
            </a:xfrm>
            <a:prstGeom prst="rect">
              <a:avLst/>
            </a:prstGeom>
            <a:noFill/>
            <a:extLst>
              <a:ext uri="{909E8E84-426E-40DD-AFC4-6F175D3DCCD1}">
                <a14:hiddenFill xmlns:a14="http://schemas.microsoft.com/office/drawing/2010/main">
                  <a:solidFill>
                    <a:srgbClr val="FFFFFF"/>
                  </a:solidFill>
                </a14:hiddenFill>
              </a:ext>
            </a:extLst>
          </p:spPr>
        </p:pic>
        <p:sp>
          <p:nvSpPr>
            <p:cNvPr id="188" name="Rectangle 187">
              <a:extLst>
                <a:ext uri="{FF2B5EF4-FFF2-40B4-BE49-F238E27FC236}">
                  <a16:creationId xmlns:a16="http://schemas.microsoft.com/office/drawing/2014/main" id="{D91822DF-109F-6B4C-B569-F92033D4B152}"/>
                </a:ext>
              </a:extLst>
            </p:cNvPr>
            <p:cNvSpPr/>
            <p:nvPr/>
          </p:nvSpPr>
          <p:spPr>
            <a:xfrm>
              <a:off x="2908978" y="1804258"/>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a:extLst>
              <a:ext uri="{FF2B5EF4-FFF2-40B4-BE49-F238E27FC236}">
                <a16:creationId xmlns:a16="http://schemas.microsoft.com/office/drawing/2014/main" id="{436C14F6-BCAF-8D4A-B708-8987CF4CA896}"/>
              </a:ext>
            </a:extLst>
          </p:cNvPr>
          <p:cNvGrpSpPr/>
          <p:nvPr/>
        </p:nvGrpSpPr>
        <p:grpSpPr>
          <a:xfrm>
            <a:off x="5380624" y="1679514"/>
            <a:ext cx="2226931" cy="1091428"/>
            <a:chOff x="4934969" y="1804258"/>
            <a:chExt cx="2226931" cy="1091428"/>
          </a:xfrm>
        </p:grpSpPr>
        <p:sp>
          <p:nvSpPr>
            <p:cNvPr id="177" name="Oval 3">
              <a:extLst>
                <a:ext uri="{FF2B5EF4-FFF2-40B4-BE49-F238E27FC236}">
                  <a16:creationId xmlns:a16="http://schemas.microsoft.com/office/drawing/2014/main" id="{D9A1BA27-E520-4745-B602-417CD800427E}"/>
                </a:ext>
              </a:extLst>
            </p:cNvPr>
            <p:cNvSpPr>
              <a:spLocks noChangeArrowheads="1"/>
            </p:cNvSpPr>
            <p:nvPr/>
          </p:nvSpPr>
          <p:spPr bwMode="auto">
            <a:xfrm>
              <a:off x="4934969" y="1896290"/>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185" name="Text Box 4">
              <a:extLst>
                <a:ext uri="{FF2B5EF4-FFF2-40B4-BE49-F238E27FC236}">
                  <a16:creationId xmlns:a16="http://schemas.microsoft.com/office/drawing/2014/main" id="{7CCB32A1-CD57-4F49-9069-4BE71A86B3B7}"/>
                </a:ext>
              </a:extLst>
            </p:cNvPr>
            <p:cNvSpPr txBox="1">
              <a:spLocks noChangeArrowheads="1"/>
            </p:cNvSpPr>
            <p:nvPr/>
          </p:nvSpPr>
          <p:spPr bwMode="auto">
            <a:xfrm>
              <a:off x="4947932" y="2430991"/>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conservation</a:t>
              </a:r>
            </a:p>
          </p:txBody>
        </p:sp>
        <p:pic>
          <p:nvPicPr>
            <p:cNvPr id="86" name="Picture 67" descr="Peafowl, Peacock, Bird, Feathers">
              <a:extLst>
                <a:ext uri="{FF2B5EF4-FFF2-40B4-BE49-F238E27FC236}">
                  <a16:creationId xmlns:a16="http://schemas.microsoft.com/office/drawing/2014/main" id="{702470E3-774D-BC44-B5FB-2CAE73A0800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82399" y="1815962"/>
              <a:ext cx="944346" cy="628224"/>
            </a:xfrm>
            <a:prstGeom prst="rect">
              <a:avLst/>
            </a:prstGeom>
            <a:noFill/>
            <a:extLst>
              <a:ext uri="{909E8E84-426E-40DD-AFC4-6F175D3DCCD1}">
                <a14:hiddenFill xmlns:a14="http://schemas.microsoft.com/office/drawing/2010/main">
                  <a:solidFill>
                    <a:srgbClr val="FFFFFF"/>
                  </a:solidFill>
                </a14:hiddenFill>
              </a:ext>
            </a:extLst>
          </p:spPr>
        </p:pic>
        <p:sp>
          <p:nvSpPr>
            <p:cNvPr id="186" name="Rectangle 185">
              <a:extLst>
                <a:ext uri="{FF2B5EF4-FFF2-40B4-BE49-F238E27FC236}">
                  <a16:creationId xmlns:a16="http://schemas.microsoft.com/office/drawing/2014/main" id="{2C8C0DA0-490A-8A48-87F3-F661C8F9A8EF}"/>
                </a:ext>
              </a:extLst>
            </p:cNvPr>
            <p:cNvSpPr/>
            <p:nvPr/>
          </p:nvSpPr>
          <p:spPr>
            <a:xfrm>
              <a:off x="5570124" y="1804258"/>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E10E9CC4-83C5-5046-A378-C0EDAE7B6767}"/>
              </a:ext>
            </a:extLst>
          </p:cNvPr>
          <p:cNvGrpSpPr/>
          <p:nvPr/>
        </p:nvGrpSpPr>
        <p:grpSpPr>
          <a:xfrm>
            <a:off x="9212045" y="1902526"/>
            <a:ext cx="2226931" cy="1091428"/>
            <a:chOff x="7632616" y="1804258"/>
            <a:chExt cx="2226931" cy="1091428"/>
          </a:xfrm>
        </p:grpSpPr>
        <p:sp>
          <p:nvSpPr>
            <p:cNvPr id="178" name="Oval 3">
              <a:extLst>
                <a:ext uri="{FF2B5EF4-FFF2-40B4-BE49-F238E27FC236}">
                  <a16:creationId xmlns:a16="http://schemas.microsoft.com/office/drawing/2014/main" id="{2A6B50AA-ECB2-804D-83F1-A9B2993305A6}"/>
                </a:ext>
              </a:extLst>
            </p:cNvPr>
            <p:cNvSpPr>
              <a:spLocks noChangeArrowheads="1"/>
            </p:cNvSpPr>
            <p:nvPr/>
          </p:nvSpPr>
          <p:spPr bwMode="auto">
            <a:xfrm>
              <a:off x="7632616" y="1896290"/>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pic>
          <p:nvPicPr>
            <p:cNvPr id="143" name="Picture 79" descr="Tiger, Big Cat, Predator, Wildcat">
              <a:extLst>
                <a:ext uri="{FF2B5EF4-FFF2-40B4-BE49-F238E27FC236}">
                  <a16:creationId xmlns:a16="http://schemas.microsoft.com/office/drawing/2014/main" id="{3A14F15B-01CB-044D-A756-2AE7525AD339}"/>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5623" b="7749"/>
            <a:stretch/>
          </p:blipFill>
          <p:spPr bwMode="auto">
            <a:xfrm>
              <a:off x="8259772" y="1804258"/>
              <a:ext cx="964620" cy="626733"/>
            </a:xfrm>
            <a:prstGeom prst="rect">
              <a:avLst/>
            </a:prstGeom>
            <a:noFill/>
            <a:extLst>
              <a:ext uri="{909E8E84-426E-40DD-AFC4-6F175D3DCCD1}">
                <a14:hiddenFill xmlns:a14="http://schemas.microsoft.com/office/drawing/2010/main">
                  <a:solidFill>
                    <a:srgbClr val="FFFFFF"/>
                  </a:solidFill>
                </a14:hiddenFill>
              </a:ext>
            </a:extLst>
          </p:spPr>
        </p:pic>
        <p:sp>
          <p:nvSpPr>
            <p:cNvPr id="183" name="Text Box 4">
              <a:extLst>
                <a:ext uri="{FF2B5EF4-FFF2-40B4-BE49-F238E27FC236}">
                  <a16:creationId xmlns:a16="http://schemas.microsoft.com/office/drawing/2014/main" id="{80DE79A7-4D52-3643-B83B-85A51172BE80}"/>
                </a:ext>
              </a:extLst>
            </p:cNvPr>
            <p:cNvSpPr txBox="1">
              <a:spLocks noChangeArrowheads="1"/>
            </p:cNvSpPr>
            <p:nvPr/>
          </p:nvSpPr>
          <p:spPr bwMode="auto">
            <a:xfrm>
              <a:off x="7645579" y="2430991"/>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distress</a:t>
              </a:r>
            </a:p>
          </p:txBody>
        </p:sp>
        <p:sp>
          <p:nvSpPr>
            <p:cNvPr id="184" name="Rectangle 183">
              <a:extLst>
                <a:ext uri="{FF2B5EF4-FFF2-40B4-BE49-F238E27FC236}">
                  <a16:creationId xmlns:a16="http://schemas.microsoft.com/office/drawing/2014/main" id="{9207E54A-D0E2-044A-A087-A20AE08CE4B3}"/>
                </a:ext>
              </a:extLst>
            </p:cNvPr>
            <p:cNvSpPr/>
            <p:nvPr/>
          </p:nvSpPr>
          <p:spPr>
            <a:xfrm>
              <a:off x="8267771" y="1804258"/>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13178E00-419F-5E47-AFEC-FCE9845FB921}"/>
              </a:ext>
            </a:extLst>
          </p:cNvPr>
          <p:cNvGrpSpPr/>
          <p:nvPr/>
        </p:nvGrpSpPr>
        <p:grpSpPr>
          <a:xfrm>
            <a:off x="670011" y="2983443"/>
            <a:ext cx="2226931" cy="1091428"/>
            <a:chOff x="2273823" y="3310840"/>
            <a:chExt cx="2226931" cy="1091428"/>
          </a:xfrm>
        </p:grpSpPr>
        <p:sp>
          <p:nvSpPr>
            <p:cNvPr id="203" name="Oval 3">
              <a:extLst>
                <a:ext uri="{FF2B5EF4-FFF2-40B4-BE49-F238E27FC236}">
                  <a16:creationId xmlns:a16="http://schemas.microsoft.com/office/drawing/2014/main" id="{577E448F-1DB5-3E4C-9362-914D8400C531}"/>
                </a:ext>
              </a:extLst>
            </p:cNvPr>
            <p:cNvSpPr>
              <a:spLocks noChangeArrowheads="1"/>
            </p:cNvSpPr>
            <p:nvPr/>
          </p:nvSpPr>
          <p:spPr bwMode="auto">
            <a:xfrm>
              <a:off x="2273823" y="3402872"/>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dirty="0">
                <a:solidFill>
                  <a:srgbClr val="3E3F41"/>
                </a:solidFill>
                <a:latin typeface="Comic Sans MS" panose="030F0902030302020204" pitchFamily="66" charset="0"/>
              </a:endParaRPr>
            </a:p>
          </p:txBody>
        </p:sp>
        <p:sp>
          <p:nvSpPr>
            <p:cNvPr id="204" name="Text Box 4">
              <a:extLst>
                <a:ext uri="{FF2B5EF4-FFF2-40B4-BE49-F238E27FC236}">
                  <a16:creationId xmlns:a16="http://schemas.microsoft.com/office/drawing/2014/main" id="{8316712B-76C3-3347-AF3B-958E658CCBB3}"/>
                </a:ext>
              </a:extLst>
            </p:cNvPr>
            <p:cNvSpPr txBox="1">
              <a:spLocks noChangeArrowheads="1"/>
            </p:cNvSpPr>
            <p:nvPr/>
          </p:nvSpPr>
          <p:spPr bwMode="auto">
            <a:xfrm>
              <a:off x="2286786" y="3937573"/>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incarcerated</a:t>
              </a:r>
            </a:p>
          </p:txBody>
        </p:sp>
        <p:pic>
          <p:nvPicPr>
            <p:cNvPr id="129" name="Picture 75" descr="Bear, Grizzly Bear, Brown Bear, Zoo">
              <a:extLst>
                <a:ext uri="{FF2B5EF4-FFF2-40B4-BE49-F238E27FC236}">
                  <a16:creationId xmlns:a16="http://schemas.microsoft.com/office/drawing/2014/main" id="{D8F64C07-F8F8-FF45-98C6-E7987CA4F96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05941" y="3314975"/>
              <a:ext cx="956620" cy="637746"/>
            </a:xfrm>
            <a:prstGeom prst="rect">
              <a:avLst/>
            </a:prstGeom>
            <a:noFill/>
            <a:extLst>
              <a:ext uri="{909E8E84-426E-40DD-AFC4-6F175D3DCCD1}">
                <a14:hiddenFill xmlns:a14="http://schemas.microsoft.com/office/drawing/2010/main">
                  <a:solidFill>
                    <a:srgbClr val="FFFFFF"/>
                  </a:solidFill>
                </a14:hiddenFill>
              </a:ext>
            </a:extLst>
          </p:spPr>
        </p:pic>
        <p:sp>
          <p:nvSpPr>
            <p:cNvPr id="211" name="Rectangle 210">
              <a:extLst>
                <a:ext uri="{FF2B5EF4-FFF2-40B4-BE49-F238E27FC236}">
                  <a16:creationId xmlns:a16="http://schemas.microsoft.com/office/drawing/2014/main" id="{98CF74FE-E690-E140-A860-214BAA2CD17D}"/>
                </a:ext>
              </a:extLst>
            </p:cNvPr>
            <p:cNvSpPr/>
            <p:nvPr/>
          </p:nvSpPr>
          <p:spPr>
            <a:xfrm>
              <a:off x="2908978" y="3310840"/>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C192E80E-1ADA-5E4F-B421-EEB55B411F13}"/>
              </a:ext>
            </a:extLst>
          </p:cNvPr>
          <p:cNvGrpSpPr/>
          <p:nvPr/>
        </p:nvGrpSpPr>
        <p:grpSpPr>
          <a:xfrm>
            <a:off x="3973409" y="2776189"/>
            <a:ext cx="2226931" cy="1098495"/>
            <a:chOff x="4934969" y="3303773"/>
            <a:chExt cx="2226931" cy="1098495"/>
          </a:xfrm>
        </p:grpSpPr>
        <p:sp>
          <p:nvSpPr>
            <p:cNvPr id="207" name="Oval 3">
              <a:extLst>
                <a:ext uri="{FF2B5EF4-FFF2-40B4-BE49-F238E27FC236}">
                  <a16:creationId xmlns:a16="http://schemas.microsoft.com/office/drawing/2014/main" id="{7D4E8B7E-7C43-D34B-A822-57FD3DA47AA5}"/>
                </a:ext>
              </a:extLst>
            </p:cNvPr>
            <p:cNvSpPr>
              <a:spLocks noChangeArrowheads="1"/>
            </p:cNvSpPr>
            <p:nvPr/>
          </p:nvSpPr>
          <p:spPr bwMode="auto">
            <a:xfrm>
              <a:off x="4934969" y="3402872"/>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210" name="Text Box 4">
              <a:extLst>
                <a:ext uri="{FF2B5EF4-FFF2-40B4-BE49-F238E27FC236}">
                  <a16:creationId xmlns:a16="http://schemas.microsoft.com/office/drawing/2014/main" id="{ADAF894C-2114-1245-AB2A-BD27FFE5ED3F}"/>
                </a:ext>
              </a:extLst>
            </p:cNvPr>
            <p:cNvSpPr txBox="1">
              <a:spLocks noChangeArrowheads="1"/>
            </p:cNvSpPr>
            <p:nvPr/>
          </p:nvSpPr>
          <p:spPr bwMode="auto">
            <a:xfrm>
              <a:off x="4947932" y="3937573"/>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campaigners</a:t>
              </a:r>
            </a:p>
          </p:txBody>
        </p:sp>
        <p:pic>
          <p:nvPicPr>
            <p:cNvPr id="74" name="Picture 61" descr="Gorilla, Monkey, Face, Head">
              <a:extLst>
                <a:ext uri="{FF2B5EF4-FFF2-40B4-BE49-F238E27FC236}">
                  <a16:creationId xmlns:a16="http://schemas.microsoft.com/office/drawing/2014/main" id="{47E75173-A892-1C4A-B820-E3BAC89B5A3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70123" y="3303773"/>
              <a:ext cx="956621" cy="637630"/>
            </a:xfrm>
            <a:prstGeom prst="rect">
              <a:avLst/>
            </a:prstGeom>
            <a:noFill/>
            <a:extLst>
              <a:ext uri="{909E8E84-426E-40DD-AFC4-6F175D3DCCD1}">
                <a14:hiddenFill xmlns:a14="http://schemas.microsoft.com/office/drawing/2010/main">
                  <a:solidFill>
                    <a:srgbClr val="FFFFFF"/>
                  </a:solidFill>
                </a14:hiddenFill>
              </a:ext>
            </a:extLst>
          </p:spPr>
        </p:pic>
        <p:sp>
          <p:nvSpPr>
            <p:cNvPr id="213" name="Rectangle 212">
              <a:extLst>
                <a:ext uri="{FF2B5EF4-FFF2-40B4-BE49-F238E27FC236}">
                  <a16:creationId xmlns:a16="http://schemas.microsoft.com/office/drawing/2014/main" id="{94C240A0-C08C-A542-B7A7-D70C434A1FA0}"/>
                </a:ext>
              </a:extLst>
            </p:cNvPr>
            <p:cNvSpPr/>
            <p:nvPr/>
          </p:nvSpPr>
          <p:spPr>
            <a:xfrm>
              <a:off x="5570124" y="3310840"/>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C4E6749E-57F8-4A48-9A0F-1E458A9109A7}"/>
              </a:ext>
            </a:extLst>
          </p:cNvPr>
          <p:cNvGrpSpPr/>
          <p:nvPr/>
        </p:nvGrpSpPr>
        <p:grpSpPr>
          <a:xfrm>
            <a:off x="7074608" y="2614208"/>
            <a:ext cx="2226931" cy="1091428"/>
            <a:chOff x="7632616" y="3310840"/>
            <a:chExt cx="2226931" cy="1091428"/>
          </a:xfrm>
        </p:grpSpPr>
        <p:sp>
          <p:nvSpPr>
            <p:cNvPr id="202" name="Oval 3">
              <a:extLst>
                <a:ext uri="{FF2B5EF4-FFF2-40B4-BE49-F238E27FC236}">
                  <a16:creationId xmlns:a16="http://schemas.microsoft.com/office/drawing/2014/main" id="{FA39C922-55D0-2E49-8A52-C1A116AC768E}"/>
                </a:ext>
              </a:extLst>
            </p:cNvPr>
            <p:cNvSpPr>
              <a:spLocks noChangeArrowheads="1"/>
            </p:cNvSpPr>
            <p:nvPr/>
          </p:nvSpPr>
          <p:spPr bwMode="auto">
            <a:xfrm>
              <a:off x="7632616" y="3402872"/>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dirty="0">
                <a:solidFill>
                  <a:srgbClr val="3E3F41"/>
                </a:solidFill>
                <a:latin typeface="Comic Sans MS" panose="030F0902030302020204" pitchFamily="66" charset="0"/>
              </a:endParaRPr>
            </a:p>
          </p:txBody>
        </p:sp>
        <p:sp>
          <p:nvSpPr>
            <p:cNvPr id="209" name="Text Box 4">
              <a:extLst>
                <a:ext uri="{FF2B5EF4-FFF2-40B4-BE49-F238E27FC236}">
                  <a16:creationId xmlns:a16="http://schemas.microsoft.com/office/drawing/2014/main" id="{88C9ACDB-07F1-4C46-8BEA-3B8D51B4D97A}"/>
                </a:ext>
              </a:extLst>
            </p:cNvPr>
            <p:cNvSpPr txBox="1">
              <a:spLocks noChangeArrowheads="1"/>
            </p:cNvSpPr>
            <p:nvPr/>
          </p:nvSpPr>
          <p:spPr bwMode="auto">
            <a:xfrm>
              <a:off x="7645579" y="3937573"/>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predators</a:t>
              </a:r>
            </a:p>
          </p:txBody>
        </p:sp>
        <p:pic>
          <p:nvPicPr>
            <p:cNvPr id="155" name="Picture 87" descr="Panama, Sloth, Child, Mother, Family">
              <a:extLst>
                <a:ext uri="{FF2B5EF4-FFF2-40B4-BE49-F238E27FC236}">
                  <a16:creationId xmlns:a16="http://schemas.microsoft.com/office/drawing/2014/main" id="{702A657E-4054-D242-8610-CB65D593C18D}"/>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b="10466"/>
            <a:stretch/>
          </p:blipFill>
          <p:spPr bwMode="auto">
            <a:xfrm>
              <a:off x="8259772" y="3354021"/>
              <a:ext cx="964620" cy="575775"/>
            </a:xfrm>
            <a:prstGeom prst="rect">
              <a:avLst/>
            </a:prstGeom>
            <a:noFill/>
            <a:extLst>
              <a:ext uri="{909E8E84-426E-40DD-AFC4-6F175D3DCCD1}">
                <a14:hiddenFill xmlns:a14="http://schemas.microsoft.com/office/drawing/2010/main">
                  <a:solidFill>
                    <a:srgbClr val="FFFFFF"/>
                  </a:solidFill>
                </a14:hiddenFill>
              </a:ext>
            </a:extLst>
          </p:spPr>
        </p:pic>
        <p:sp>
          <p:nvSpPr>
            <p:cNvPr id="214" name="Rectangle 213">
              <a:extLst>
                <a:ext uri="{FF2B5EF4-FFF2-40B4-BE49-F238E27FC236}">
                  <a16:creationId xmlns:a16="http://schemas.microsoft.com/office/drawing/2014/main" id="{11A0618C-71E3-B943-85F7-4F1DD4FECCE1}"/>
                </a:ext>
              </a:extLst>
            </p:cNvPr>
            <p:cNvSpPr/>
            <p:nvPr/>
          </p:nvSpPr>
          <p:spPr>
            <a:xfrm>
              <a:off x="8267771" y="3310840"/>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2ADF8E9C-5B6E-9F4E-ABEE-F082064EF3BF}"/>
              </a:ext>
            </a:extLst>
          </p:cNvPr>
          <p:cNvGrpSpPr/>
          <p:nvPr/>
        </p:nvGrpSpPr>
        <p:grpSpPr>
          <a:xfrm>
            <a:off x="2456955" y="3962457"/>
            <a:ext cx="2226931" cy="1098599"/>
            <a:chOff x="2273823" y="4506303"/>
            <a:chExt cx="2226931" cy="1098599"/>
          </a:xfrm>
        </p:grpSpPr>
        <p:sp>
          <p:nvSpPr>
            <p:cNvPr id="72" name="Oval 3">
              <a:extLst>
                <a:ext uri="{FF2B5EF4-FFF2-40B4-BE49-F238E27FC236}">
                  <a16:creationId xmlns:a16="http://schemas.microsoft.com/office/drawing/2014/main" id="{6C0FE221-F3AB-DA45-BDC1-9C050024E1E7}"/>
                </a:ext>
              </a:extLst>
            </p:cNvPr>
            <p:cNvSpPr>
              <a:spLocks noChangeArrowheads="1"/>
            </p:cNvSpPr>
            <p:nvPr/>
          </p:nvSpPr>
          <p:spPr bwMode="auto">
            <a:xfrm>
              <a:off x="2273823" y="4605506"/>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73" name="Text Box 4">
              <a:extLst>
                <a:ext uri="{FF2B5EF4-FFF2-40B4-BE49-F238E27FC236}">
                  <a16:creationId xmlns:a16="http://schemas.microsoft.com/office/drawing/2014/main" id="{7ECB4B32-AFDF-9F49-BBE8-447AB5FAE160}"/>
                </a:ext>
              </a:extLst>
            </p:cNvPr>
            <p:cNvSpPr txBox="1">
              <a:spLocks noChangeArrowheads="1"/>
            </p:cNvSpPr>
            <p:nvPr/>
          </p:nvSpPr>
          <p:spPr bwMode="auto">
            <a:xfrm>
              <a:off x="2286786" y="5140207"/>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species</a:t>
              </a:r>
            </a:p>
          </p:txBody>
        </p:sp>
        <p:pic>
          <p:nvPicPr>
            <p:cNvPr id="66" name="Picture 55" descr="Lemurs, Animals, Zoo, Ring-Tailed Lemurs">
              <a:extLst>
                <a:ext uri="{FF2B5EF4-FFF2-40B4-BE49-F238E27FC236}">
                  <a16:creationId xmlns:a16="http://schemas.microsoft.com/office/drawing/2014/main" id="{DE3D5054-04A5-794F-9AFF-75043099283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05941" y="4506303"/>
              <a:ext cx="953790" cy="635411"/>
            </a:xfrm>
            <a:prstGeom prst="rect">
              <a:avLst/>
            </a:prstGeom>
            <a:noFill/>
            <a:extLst>
              <a:ext uri="{909E8E84-426E-40DD-AFC4-6F175D3DCCD1}">
                <a14:hiddenFill xmlns:a14="http://schemas.microsoft.com/office/drawing/2010/main">
                  <a:solidFill>
                    <a:srgbClr val="FFFFFF"/>
                  </a:solidFill>
                </a14:hiddenFill>
              </a:ext>
            </a:extLst>
          </p:spPr>
        </p:pic>
        <p:sp>
          <p:nvSpPr>
            <p:cNvPr id="88" name="Rectangle 87">
              <a:extLst>
                <a:ext uri="{FF2B5EF4-FFF2-40B4-BE49-F238E27FC236}">
                  <a16:creationId xmlns:a16="http://schemas.microsoft.com/office/drawing/2014/main" id="{F945FEB5-C04F-304E-A4AE-C33EC45ADE7E}"/>
                </a:ext>
              </a:extLst>
            </p:cNvPr>
            <p:cNvSpPr/>
            <p:nvPr/>
          </p:nvSpPr>
          <p:spPr>
            <a:xfrm>
              <a:off x="2908978" y="4513474"/>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A89F3AA9-7397-4441-AE68-CFCF6CB0C98A}"/>
              </a:ext>
            </a:extLst>
          </p:cNvPr>
          <p:cNvGrpSpPr/>
          <p:nvPr/>
        </p:nvGrpSpPr>
        <p:grpSpPr>
          <a:xfrm>
            <a:off x="5617612" y="3899751"/>
            <a:ext cx="2226931" cy="1091428"/>
            <a:chOff x="4934969" y="4513474"/>
            <a:chExt cx="2226931" cy="1091428"/>
          </a:xfrm>
        </p:grpSpPr>
        <p:sp>
          <p:nvSpPr>
            <p:cNvPr id="75" name="Oval 3">
              <a:extLst>
                <a:ext uri="{FF2B5EF4-FFF2-40B4-BE49-F238E27FC236}">
                  <a16:creationId xmlns:a16="http://schemas.microsoft.com/office/drawing/2014/main" id="{6985113D-775C-0042-BFE1-71A414B119B3}"/>
                </a:ext>
              </a:extLst>
            </p:cNvPr>
            <p:cNvSpPr>
              <a:spLocks noChangeArrowheads="1"/>
            </p:cNvSpPr>
            <p:nvPr/>
          </p:nvSpPr>
          <p:spPr bwMode="auto">
            <a:xfrm>
              <a:off x="4934969" y="4605506"/>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83" name="Text Box 4">
              <a:extLst>
                <a:ext uri="{FF2B5EF4-FFF2-40B4-BE49-F238E27FC236}">
                  <a16:creationId xmlns:a16="http://schemas.microsoft.com/office/drawing/2014/main" id="{FA7833EE-428C-8747-9AA9-53533D5BADCB}"/>
                </a:ext>
              </a:extLst>
            </p:cNvPr>
            <p:cNvSpPr txBox="1">
              <a:spLocks noChangeArrowheads="1"/>
            </p:cNvSpPr>
            <p:nvPr/>
          </p:nvSpPr>
          <p:spPr bwMode="auto">
            <a:xfrm>
              <a:off x="4947932" y="5140207"/>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enclosure</a:t>
              </a:r>
            </a:p>
          </p:txBody>
        </p:sp>
        <p:pic>
          <p:nvPicPr>
            <p:cNvPr id="111" name="Picture 71" descr="Meerkats, Family, Furry, Mammal, Zoo">
              <a:extLst>
                <a:ext uri="{FF2B5EF4-FFF2-40B4-BE49-F238E27FC236}">
                  <a16:creationId xmlns:a16="http://schemas.microsoft.com/office/drawing/2014/main" id="{29444DE8-A75C-0D4C-87FB-0BE3FA73475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75456" y="4520144"/>
              <a:ext cx="951288" cy="634641"/>
            </a:xfrm>
            <a:prstGeom prst="rect">
              <a:avLst/>
            </a:prstGeom>
            <a:noFill/>
            <a:ln w="28575">
              <a:noFill/>
            </a:ln>
          </p:spPr>
        </p:pic>
        <p:sp>
          <p:nvSpPr>
            <p:cNvPr id="89" name="Rectangle 88">
              <a:extLst>
                <a:ext uri="{FF2B5EF4-FFF2-40B4-BE49-F238E27FC236}">
                  <a16:creationId xmlns:a16="http://schemas.microsoft.com/office/drawing/2014/main" id="{FEA92AB5-DA27-1941-A65C-412942232FA5}"/>
                </a:ext>
              </a:extLst>
            </p:cNvPr>
            <p:cNvSpPr/>
            <p:nvPr/>
          </p:nvSpPr>
          <p:spPr>
            <a:xfrm>
              <a:off x="5570124" y="4513474"/>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BA811642-80EB-D34A-82CF-A7BA9F7149E1}"/>
              </a:ext>
            </a:extLst>
          </p:cNvPr>
          <p:cNvGrpSpPr/>
          <p:nvPr/>
        </p:nvGrpSpPr>
        <p:grpSpPr>
          <a:xfrm>
            <a:off x="8710490" y="3673710"/>
            <a:ext cx="2226931" cy="1095074"/>
            <a:chOff x="7632616" y="4509828"/>
            <a:chExt cx="2226931" cy="1095074"/>
          </a:xfrm>
        </p:grpSpPr>
        <p:sp>
          <p:nvSpPr>
            <p:cNvPr id="71" name="Oval 3">
              <a:extLst>
                <a:ext uri="{FF2B5EF4-FFF2-40B4-BE49-F238E27FC236}">
                  <a16:creationId xmlns:a16="http://schemas.microsoft.com/office/drawing/2014/main" id="{1CF7ACD5-9D2B-C548-A822-5AC105933827}"/>
                </a:ext>
              </a:extLst>
            </p:cNvPr>
            <p:cNvSpPr>
              <a:spLocks noChangeArrowheads="1"/>
            </p:cNvSpPr>
            <p:nvPr/>
          </p:nvSpPr>
          <p:spPr bwMode="auto">
            <a:xfrm>
              <a:off x="7632616" y="4605506"/>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79" name="Text Box 4">
              <a:extLst>
                <a:ext uri="{FF2B5EF4-FFF2-40B4-BE49-F238E27FC236}">
                  <a16:creationId xmlns:a16="http://schemas.microsoft.com/office/drawing/2014/main" id="{BC34745B-8135-5A40-A8DF-14784F4F6FE8}"/>
                </a:ext>
              </a:extLst>
            </p:cNvPr>
            <p:cNvSpPr txBox="1">
              <a:spLocks noChangeArrowheads="1"/>
            </p:cNvSpPr>
            <p:nvPr/>
          </p:nvSpPr>
          <p:spPr bwMode="auto">
            <a:xfrm>
              <a:off x="7645579" y="5140207"/>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err="1">
                  <a:solidFill>
                    <a:schemeClr val="bg1"/>
                  </a:solidFill>
                  <a:latin typeface="Comic Sans MS" panose="030F0902030302020204" pitchFamily="66" charset="0"/>
                </a:rPr>
                <a:t>zoochosis</a:t>
              </a:r>
              <a:endParaRPr lang="en-GB" altLang="en-US" sz="2000" b="1" dirty="0">
                <a:solidFill>
                  <a:schemeClr val="bg1"/>
                </a:solidFill>
                <a:latin typeface="Comic Sans MS" panose="030F0902030302020204" pitchFamily="66" charset="0"/>
              </a:endParaRPr>
            </a:p>
          </p:txBody>
        </p:sp>
        <p:pic>
          <p:nvPicPr>
            <p:cNvPr id="78" name="Picture 63" descr="Ape, Monkey, Primate, Animal, Mammal">
              <a:extLst>
                <a:ext uri="{FF2B5EF4-FFF2-40B4-BE49-F238E27FC236}">
                  <a16:creationId xmlns:a16="http://schemas.microsoft.com/office/drawing/2014/main" id="{E1022647-8F60-6647-A264-96F68D0CBFDB}"/>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b="28853"/>
            <a:stretch/>
          </p:blipFill>
          <p:spPr bwMode="auto">
            <a:xfrm>
              <a:off x="8267769" y="4509828"/>
              <a:ext cx="953789" cy="628998"/>
            </a:xfrm>
            <a:prstGeom prst="rect">
              <a:avLst/>
            </a:prstGeom>
            <a:noFill/>
            <a:extLst>
              <a:ext uri="{909E8E84-426E-40DD-AFC4-6F175D3DCCD1}">
                <a14:hiddenFill xmlns:a14="http://schemas.microsoft.com/office/drawing/2010/main">
                  <a:solidFill>
                    <a:srgbClr val="FFFFFF"/>
                  </a:solidFill>
                </a14:hiddenFill>
              </a:ext>
            </a:extLst>
          </p:spPr>
        </p:pic>
        <p:sp>
          <p:nvSpPr>
            <p:cNvPr id="92" name="Rectangle 91">
              <a:extLst>
                <a:ext uri="{FF2B5EF4-FFF2-40B4-BE49-F238E27FC236}">
                  <a16:creationId xmlns:a16="http://schemas.microsoft.com/office/drawing/2014/main" id="{AC590DC7-2959-FD43-B094-6DB55B0F912D}"/>
                </a:ext>
              </a:extLst>
            </p:cNvPr>
            <p:cNvSpPr/>
            <p:nvPr/>
          </p:nvSpPr>
          <p:spPr>
            <a:xfrm>
              <a:off x="8267771" y="4513474"/>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7" name="Text Box 2">
            <a:extLst>
              <a:ext uri="{FF2B5EF4-FFF2-40B4-BE49-F238E27FC236}">
                <a16:creationId xmlns:a16="http://schemas.microsoft.com/office/drawing/2014/main" id="{B64B66B2-6507-2F44-B919-F2C868723A13}"/>
              </a:ext>
            </a:extLst>
          </p:cNvPr>
          <p:cNvSpPr txBox="1">
            <a:spLocks noChangeArrowheads="1"/>
          </p:cNvSpPr>
          <p:nvPr/>
        </p:nvSpPr>
        <p:spPr bwMode="auto">
          <a:xfrm>
            <a:off x="1400201" y="6327156"/>
            <a:ext cx="152696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sz="2000" b="1">
              <a:solidFill>
                <a:srgbClr val="3E3F41"/>
              </a:solidFill>
              <a:latin typeface="Comic Sans MS" panose="030F0902030302020204" pitchFamily="66" charset="0"/>
            </a:endParaRPr>
          </a:p>
        </p:txBody>
      </p:sp>
      <p:grpSp>
        <p:nvGrpSpPr>
          <p:cNvPr id="20" name="Group 19">
            <a:extLst>
              <a:ext uri="{FF2B5EF4-FFF2-40B4-BE49-F238E27FC236}">
                <a16:creationId xmlns:a16="http://schemas.microsoft.com/office/drawing/2014/main" id="{DAB9138E-D9A7-F34E-AD95-A0624469732B}"/>
              </a:ext>
            </a:extLst>
          </p:cNvPr>
          <p:cNvGrpSpPr/>
          <p:nvPr/>
        </p:nvGrpSpPr>
        <p:grpSpPr>
          <a:xfrm>
            <a:off x="9253746" y="4997436"/>
            <a:ext cx="2226931" cy="1091428"/>
            <a:chOff x="8972700" y="5766213"/>
            <a:chExt cx="2226931" cy="1091428"/>
          </a:xfrm>
        </p:grpSpPr>
        <p:sp>
          <p:nvSpPr>
            <p:cNvPr id="114" name="Oval 3">
              <a:extLst>
                <a:ext uri="{FF2B5EF4-FFF2-40B4-BE49-F238E27FC236}">
                  <a16:creationId xmlns:a16="http://schemas.microsoft.com/office/drawing/2014/main" id="{14E47DBC-E746-AE40-829B-EA25E47E6FED}"/>
                </a:ext>
              </a:extLst>
            </p:cNvPr>
            <p:cNvSpPr>
              <a:spLocks noChangeArrowheads="1"/>
            </p:cNvSpPr>
            <p:nvPr/>
          </p:nvSpPr>
          <p:spPr bwMode="auto">
            <a:xfrm>
              <a:off x="8972700" y="5858245"/>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115" name="Text Box 4">
              <a:extLst>
                <a:ext uri="{FF2B5EF4-FFF2-40B4-BE49-F238E27FC236}">
                  <a16:creationId xmlns:a16="http://schemas.microsoft.com/office/drawing/2014/main" id="{EE53ABD1-60D9-3F4E-B16F-F1708619705A}"/>
                </a:ext>
              </a:extLst>
            </p:cNvPr>
            <p:cNvSpPr txBox="1">
              <a:spLocks noChangeArrowheads="1"/>
            </p:cNvSpPr>
            <p:nvPr/>
          </p:nvSpPr>
          <p:spPr bwMode="auto">
            <a:xfrm>
              <a:off x="8985663" y="6392946"/>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justified</a:t>
              </a:r>
            </a:p>
          </p:txBody>
        </p:sp>
        <p:pic>
          <p:nvPicPr>
            <p:cNvPr id="119" name="Picture 73" descr="Zebras, Stripes, Equines">
              <a:extLst>
                <a:ext uri="{FF2B5EF4-FFF2-40B4-BE49-F238E27FC236}">
                  <a16:creationId xmlns:a16="http://schemas.microsoft.com/office/drawing/2014/main" id="{E9630842-4232-5E4C-9613-B6C91EB6CAAA}"/>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t="1" b="10325"/>
            <a:stretch/>
          </p:blipFill>
          <p:spPr bwMode="auto">
            <a:xfrm>
              <a:off x="9607854" y="5776023"/>
              <a:ext cx="956621" cy="616923"/>
            </a:xfrm>
            <a:prstGeom prst="rect">
              <a:avLst/>
            </a:prstGeom>
            <a:noFill/>
            <a:extLst>
              <a:ext uri="{909E8E84-426E-40DD-AFC4-6F175D3DCCD1}">
                <a14:hiddenFill xmlns:a14="http://schemas.microsoft.com/office/drawing/2010/main">
                  <a:solidFill>
                    <a:srgbClr val="FFFFFF"/>
                  </a:solidFill>
                </a14:hiddenFill>
              </a:ext>
            </a:extLst>
          </p:spPr>
        </p:pic>
        <p:sp>
          <p:nvSpPr>
            <p:cNvPr id="122" name="Rectangle 121">
              <a:extLst>
                <a:ext uri="{FF2B5EF4-FFF2-40B4-BE49-F238E27FC236}">
                  <a16:creationId xmlns:a16="http://schemas.microsoft.com/office/drawing/2014/main" id="{13B7A298-11C5-4C4E-BEE8-693BB16767DF}"/>
                </a:ext>
              </a:extLst>
            </p:cNvPr>
            <p:cNvSpPr/>
            <p:nvPr/>
          </p:nvSpPr>
          <p:spPr>
            <a:xfrm>
              <a:off x="9607855" y="5766213"/>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8679D9F2-128E-A94F-906B-7C226FA4DECC}"/>
              </a:ext>
            </a:extLst>
          </p:cNvPr>
          <p:cNvGrpSpPr/>
          <p:nvPr/>
        </p:nvGrpSpPr>
        <p:grpSpPr>
          <a:xfrm>
            <a:off x="3986372" y="5137533"/>
            <a:ext cx="2226931" cy="1091428"/>
            <a:chOff x="3614169" y="5766213"/>
            <a:chExt cx="2226931" cy="1091428"/>
          </a:xfrm>
        </p:grpSpPr>
        <p:sp>
          <p:nvSpPr>
            <p:cNvPr id="105" name="Oval 3">
              <a:extLst>
                <a:ext uri="{FF2B5EF4-FFF2-40B4-BE49-F238E27FC236}">
                  <a16:creationId xmlns:a16="http://schemas.microsoft.com/office/drawing/2014/main" id="{24DE1AA9-2C9D-7945-B027-62AB7E6E38B9}"/>
                </a:ext>
              </a:extLst>
            </p:cNvPr>
            <p:cNvSpPr>
              <a:spLocks noChangeArrowheads="1"/>
            </p:cNvSpPr>
            <p:nvPr/>
          </p:nvSpPr>
          <p:spPr bwMode="auto">
            <a:xfrm>
              <a:off x="3614169" y="5858245"/>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125" name="Text Box 4">
              <a:extLst>
                <a:ext uri="{FF2B5EF4-FFF2-40B4-BE49-F238E27FC236}">
                  <a16:creationId xmlns:a16="http://schemas.microsoft.com/office/drawing/2014/main" id="{78463A82-AF68-A94F-A196-2B47ED07907D}"/>
                </a:ext>
              </a:extLst>
            </p:cNvPr>
            <p:cNvSpPr txBox="1">
              <a:spLocks noChangeArrowheads="1"/>
            </p:cNvSpPr>
            <p:nvPr/>
          </p:nvSpPr>
          <p:spPr bwMode="auto">
            <a:xfrm>
              <a:off x="3627132" y="6392946"/>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habitat</a:t>
              </a:r>
            </a:p>
          </p:txBody>
        </p:sp>
        <p:pic>
          <p:nvPicPr>
            <p:cNvPr id="133" name="Picture 77" descr="Little Panda, Red Panda, Cat-Bear">
              <a:extLst>
                <a:ext uri="{FF2B5EF4-FFF2-40B4-BE49-F238E27FC236}">
                  <a16:creationId xmlns:a16="http://schemas.microsoft.com/office/drawing/2014/main" id="{BC38A4B7-A9C6-A849-BC30-EF268E45952C}"/>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260990" y="5768851"/>
              <a:ext cx="946251" cy="631267"/>
            </a:xfrm>
            <a:prstGeom prst="rect">
              <a:avLst/>
            </a:prstGeom>
            <a:noFill/>
            <a:extLst>
              <a:ext uri="{909E8E84-426E-40DD-AFC4-6F175D3DCCD1}">
                <a14:hiddenFill xmlns:a14="http://schemas.microsoft.com/office/drawing/2010/main">
                  <a:solidFill>
                    <a:srgbClr val="FFFFFF"/>
                  </a:solidFill>
                </a14:hiddenFill>
              </a:ext>
            </a:extLst>
          </p:spPr>
        </p:pic>
        <p:sp>
          <p:nvSpPr>
            <p:cNvPr id="126" name="Rectangle 125">
              <a:extLst>
                <a:ext uri="{FF2B5EF4-FFF2-40B4-BE49-F238E27FC236}">
                  <a16:creationId xmlns:a16="http://schemas.microsoft.com/office/drawing/2014/main" id="{76BB81D3-EBC9-0043-BA99-A150EB343F7B}"/>
                </a:ext>
              </a:extLst>
            </p:cNvPr>
            <p:cNvSpPr/>
            <p:nvPr/>
          </p:nvSpPr>
          <p:spPr>
            <a:xfrm>
              <a:off x="4249324" y="5766213"/>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91250265-D47D-B24A-BD35-C7C17DFCC17A}"/>
              </a:ext>
            </a:extLst>
          </p:cNvPr>
          <p:cNvGrpSpPr/>
          <p:nvPr/>
        </p:nvGrpSpPr>
        <p:grpSpPr>
          <a:xfrm>
            <a:off x="838828" y="5137580"/>
            <a:ext cx="2226931" cy="1091428"/>
            <a:chOff x="953023" y="5766213"/>
            <a:chExt cx="2226931" cy="1091428"/>
          </a:xfrm>
        </p:grpSpPr>
        <p:sp>
          <p:nvSpPr>
            <p:cNvPr id="104" name="Oval 3">
              <a:extLst>
                <a:ext uri="{FF2B5EF4-FFF2-40B4-BE49-F238E27FC236}">
                  <a16:creationId xmlns:a16="http://schemas.microsoft.com/office/drawing/2014/main" id="{C17AE106-9631-3C41-B4AF-3CA4F831C55D}"/>
                </a:ext>
              </a:extLst>
            </p:cNvPr>
            <p:cNvSpPr>
              <a:spLocks noChangeArrowheads="1"/>
            </p:cNvSpPr>
            <p:nvPr/>
          </p:nvSpPr>
          <p:spPr bwMode="auto">
            <a:xfrm>
              <a:off x="953023" y="5858245"/>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127" name="Text Box 4">
              <a:extLst>
                <a:ext uri="{FF2B5EF4-FFF2-40B4-BE49-F238E27FC236}">
                  <a16:creationId xmlns:a16="http://schemas.microsoft.com/office/drawing/2014/main" id="{9398BB95-9739-4741-BF7D-1C38B2D7C259}"/>
                </a:ext>
              </a:extLst>
            </p:cNvPr>
            <p:cNvSpPr txBox="1">
              <a:spLocks noChangeArrowheads="1"/>
            </p:cNvSpPr>
            <p:nvPr/>
          </p:nvSpPr>
          <p:spPr bwMode="auto">
            <a:xfrm>
              <a:off x="965986" y="6392946"/>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prey</a:t>
              </a:r>
            </a:p>
          </p:txBody>
        </p:sp>
        <p:pic>
          <p:nvPicPr>
            <p:cNvPr id="102" name="Picture 69" descr="Ape, Lemurs, Cute, Zoo, Äffchen, Animal">
              <a:extLst>
                <a:ext uri="{FF2B5EF4-FFF2-40B4-BE49-F238E27FC236}">
                  <a16:creationId xmlns:a16="http://schemas.microsoft.com/office/drawing/2014/main" id="{811D062C-D508-154A-921F-07D65694E80D}"/>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t="1" b="6644"/>
            <a:stretch/>
          </p:blipFill>
          <p:spPr bwMode="auto">
            <a:xfrm>
              <a:off x="1597923" y="5776023"/>
              <a:ext cx="956621" cy="616924"/>
            </a:xfrm>
            <a:prstGeom prst="rect">
              <a:avLst/>
            </a:prstGeom>
            <a:noFill/>
            <a:extLst>
              <a:ext uri="{909E8E84-426E-40DD-AFC4-6F175D3DCCD1}">
                <a14:hiddenFill xmlns:a14="http://schemas.microsoft.com/office/drawing/2010/main">
                  <a:solidFill>
                    <a:srgbClr val="FFFFFF"/>
                  </a:solidFill>
                </a14:hiddenFill>
              </a:ext>
            </a:extLst>
          </p:spPr>
        </p:pic>
        <p:sp>
          <p:nvSpPr>
            <p:cNvPr id="128" name="Rectangle 127">
              <a:extLst>
                <a:ext uri="{FF2B5EF4-FFF2-40B4-BE49-F238E27FC236}">
                  <a16:creationId xmlns:a16="http://schemas.microsoft.com/office/drawing/2014/main" id="{B78212C2-15E1-0D4E-8F71-B422740CFF34}"/>
                </a:ext>
              </a:extLst>
            </p:cNvPr>
            <p:cNvSpPr/>
            <p:nvPr/>
          </p:nvSpPr>
          <p:spPr>
            <a:xfrm>
              <a:off x="1588178" y="5766213"/>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18">
            <a:extLst>
              <a:ext uri="{FF2B5EF4-FFF2-40B4-BE49-F238E27FC236}">
                <a16:creationId xmlns:a16="http://schemas.microsoft.com/office/drawing/2014/main" id="{173FBE05-B2AE-4F4C-A583-B9D5524736BD}"/>
              </a:ext>
            </a:extLst>
          </p:cNvPr>
          <p:cNvGrpSpPr/>
          <p:nvPr/>
        </p:nvGrpSpPr>
        <p:grpSpPr>
          <a:xfrm>
            <a:off x="6733199" y="5143795"/>
            <a:ext cx="2228327" cy="1091428"/>
            <a:chOff x="6310420" y="5766213"/>
            <a:chExt cx="2228327" cy="1091428"/>
          </a:xfrm>
        </p:grpSpPr>
        <p:sp>
          <p:nvSpPr>
            <p:cNvPr id="130" name="Oval 3">
              <a:extLst>
                <a:ext uri="{FF2B5EF4-FFF2-40B4-BE49-F238E27FC236}">
                  <a16:creationId xmlns:a16="http://schemas.microsoft.com/office/drawing/2014/main" id="{20231C09-C80E-7649-BDF5-0E2FD10B932B}"/>
                </a:ext>
              </a:extLst>
            </p:cNvPr>
            <p:cNvSpPr>
              <a:spLocks noChangeArrowheads="1"/>
            </p:cNvSpPr>
            <p:nvPr/>
          </p:nvSpPr>
          <p:spPr bwMode="auto">
            <a:xfrm>
              <a:off x="6310420" y="5858245"/>
              <a:ext cx="2226931" cy="999396"/>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123" name="Text Box 4">
              <a:extLst>
                <a:ext uri="{FF2B5EF4-FFF2-40B4-BE49-F238E27FC236}">
                  <a16:creationId xmlns:a16="http://schemas.microsoft.com/office/drawing/2014/main" id="{DE806FD0-2147-9D48-B351-13606FE8D92C}"/>
                </a:ext>
              </a:extLst>
            </p:cNvPr>
            <p:cNvSpPr txBox="1">
              <a:spLocks noChangeArrowheads="1"/>
            </p:cNvSpPr>
            <p:nvPr/>
          </p:nvSpPr>
          <p:spPr bwMode="auto">
            <a:xfrm>
              <a:off x="6324779" y="6392946"/>
              <a:ext cx="2213968" cy="400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endangered</a:t>
              </a:r>
            </a:p>
          </p:txBody>
        </p:sp>
        <p:pic>
          <p:nvPicPr>
            <p:cNvPr id="82" name="Picture 65" descr="Iguana, Reptile, Lizard, Animal, Dragon">
              <a:extLst>
                <a:ext uri="{FF2B5EF4-FFF2-40B4-BE49-F238E27FC236}">
                  <a16:creationId xmlns:a16="http://schemas.microsoft.com/office/drawing/2014/main" id="{E8C5A6C8-D92C-394D-BD88-42543F3D19DD}"/>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940969" y="5786698"/>
              <a:ext cx="977968" cy="604944"/>
            </a:xfrm>
            <a:prstGeom prst="rect">
              <a:avLst/>
            </a:prstGeom>
            <a:noFill/>
            <a:extLst>
              <a:ext uri="{909E8E84-426E-40DD-AFC4-6F175D3DCCD1}">
                <a14:hiddenFill xmlns:a14="http://schemas.microsoft.com/office/drawing/2010/main">
                  <a:solidFill>
                    <a:srgbClr val="FFFFFF"/>
                  </a:solidFill>
                </a14:hiddenFill>
              </a:ext>
            </a:extLst>
          </p:spPr>
        </p:pic>
        <p:sp>
          <p:nvSpPr>
            <p:cNvPr id="124" name="Rectangle 123">
              <a:extLst>
                <a:ext uri="{FF2B5EF4-FFF2-40B4-BE49-F238E27FC236}">
                  <a16:creationId xmlns:a16="http://schemas.microsoft.com/office/drawing/2014/main" id="{93B89B15-1CB3-0A4D-8F51-278A8295835C}"/>
                </a:ext>
              </a:extLst>
            </p:cNvPr>
            <p:cNvSpPr/>
            <p:nvPr/>
          </p:nvSpPr>
          <p:spPr>
            <a:xfrm>
              <a:off x="6946971" y="5766213"/>
              <a:ext cx="956621" cy="62899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767AA054-475A-8506-C0D3-B16D56BA0E8C}"/>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31</a:t>
            </a:r>
          </a:p>
        </p:txBody>
      </p:sp>
    </p:spTree>
    <p:extLst>
      <p:ext uri="{BB962C8B-B14F-4D97-AF65-F5344CB8AC3E}">
        <p14:creationId xmlns:p14="http://schemas.microsoft.com/office/powerpoint/2010/main" val="11501584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423378"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261161" y="4954385"/>
            <a:ext cx="2313920" cy="107630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extract the bare bones of</a:t>
            </a:r>
            <a:br>
              <a:rPr lang="en-GB" altLang="en-US" sz="1600" dirty="0">
                <a:solidFill>
                  <a:srgbClr val="414042"/>
                </a:solidFill>
              </a:rPr>
            </a:br>
            <a:r>
              <a:rPr lang="en-GB" altLang="en-US" sz="1600" dirty="0">
                <a:solidFill>
                  <a:srgbClr val="414042"/>
                </a:solidFill>
              </a:rPr>
              <a:t>the plot?</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are the characters introduced?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261117" y="1818594"/>
            <a:ext cx="2313963"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 been created and how did the writer 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261117" y="3063977"/>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clues has the writer included to reveal how the character feels through action</a:t>
            </a:r>
            <a:br>
              <a:rPr lang="en-GB" altLang="en-US" sz="1600" dirty="0">
                <a:solidFill>
                  <a:srgbClr val="414042"/>
                </a:solidFill>
              </a:rPr>
            </a:br>
            <a:r>
              <a:rPr lang="en-GB" altLang="en-US" sz="1600" dirty="0">
                <a:solidFill>
                  <a:srgbClr val="414042"/>
                </a:solidFill>
              </a:rPr>
              <a:t>and dialogue?</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271543" y="3063977"/>
            <a:ext cx="2562546" cy="211440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a:t>
            </a:r>
            <a:br>
              <a:rPr lang="en-GB" altLang="en-US" sz="1600" dirty="0">
                <a:solidFill>
                  <a:srgbClr val="414042"/>
                </a:solidFill>
              </a:rPr>
            </a:br>
            <a:r>
              <a:rPr lang="en-GB" altLang="en-US" sz="1600" dirty="0">
                <a:solidFill>
                  <a:srgbClr val="414042"/>
                </a:solidFill>
              </a:rPr>
              <a:t>writer created relationships</a:t>
            </a:r>
            <a:br>
              <a:rPr lang="en-GB" altLang="en-US" sz="1600" dirty="0">
                <a:solidFill>
                  <a:srgbClr val="414042"/>
                </a:solidFill>
              </a:rPr>
            </a:br>
            <a:r>
              <a:rPr lang="en-GB" altLang="en-US" sz="1600" dirty="0">
                <a:solidFill>
                  <a:srgbClr val="414042"/>
                </a:solidFill>
              </a:rPr>
              <a:t>between</a:t>
            </a:r>
            <a:br>
              <a:rPr lang="en-GB" altLang="en-US" sz="1600" dirty="0">
                <a:solidFill>
                  <a:srgbClr val="414042"/>
                </a:solidFill>
              </a:rPr>
            </a:br>
            <a:r>
              <a:rPr lang="en-GB" altLang="en-US" sz="1600" dirty="0">
                <a:solidFill>
                  <a:srgbClr val="414042"/>
                </a:solidFill>
              </a:rPr>
              <a:t>characters</a:t>
            </a:r>
            <a:r>
              <a:rPr lang="en-US" altLang="en-US" sz="1600" dirty="0">
                <a:solidFill>
                  <a:srgbClr val="414042"/>
                </a:solidFill>
              </a:rPr>
              <a:t>?</a:t>
            </a:r>
            <a:endParaRPr lang="en-GB" altLang="en-US" sz="1600" dirty="0">
              <a:solidFill>
                <a:srgbClr val="414042"/>
              </a:solidFill>
            </a:endParaRP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271543" y="1829864"/>
            <a:ext cx="2562546"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words and phrases has the writer chosen to create 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3889131" y="5426453"/>
            <a:ext cx="6944958"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used different sentence structures?</a:t>
            </a:r>
          </a:p>
        </p:txBody>
      </p:sp>
      <p:sp>
        <p:nvSpPr>
          <p:cNvPr id="2" name="TextBox 1">
            <a:extLst>
              <a:ext uri="{FF2B5EF4-FFF2-40B4-BE49-F238E27FC236}">
                <a16:creationId xmlns:a16="http://schemas.microsoft.com/office/drawing/2014/main" id="{CB8CA3E5-EDBB-2DDC-34D9-BA407F575962}"/>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32</a:t>
            </a:r>
          </a:p>
        </p:txBody>
      </p:sp>
    </p:spTree>
    <p:extLst>
      <p:ext uri="{BB962C8B-B14F-4D97-AF65-F5344CB8AC3E}">
        <p14:creationId xmlns:p14="http://schemas.microsoft.com/office/powerpoint/2010/main" val="35008040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168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Re-read the text and consider these focuses:</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725461" y="1530464"/>
            <a:ext cx="2313963"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 been created and how did the writer 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725461" y="2775847"/>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words and phrases has the writer chosen to create the effects?</a:t>
            </a:r>
          </a:p>
        </p:txBody>
      </p:sp>
      <p:sp>
        <p:nvSpPr>
          <p:cNvPr id="13" name="Text Box 7">
            <a:extLst>
              <a:ext uri="{FF2B5EF4-FFF2-40B4-BE49-F238E27FC236}">
                <a16:creationId xmlns:a16="http://schemas.microsoft.com/office/drawing/2014/main" id="{AE57B515-A0A1-424A-B6CD-4406C799ED50}"/>
              </a:ext>
            </a:extLst>
          </p:cNvPr>
          <p:cNvSpPr txBox="1">
            <a:spLocks noChangeArrowheads="1"/>
          </p:cNvSpPr>
          <p:nvPr/>
        </p:nvSpPr>
        <p:spPr bwMode="auto">
          <a:xfrm>
            <a:off x="4686452" y="1410495"/>
            <a:ext cx="6708775" cy="4552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marL="227013" indent="-227013">
              <a:spcBef>
                <a:spcPts val="1500"/>
              </a:spcBef>
              <a:buClr>
                <a:srgbClr val="0070C0"/>
              </a:buClr>
              <a:buFont typeface="Arial" panose="020B0604020202020204" pitchFamily="34" charset="0"/>
              <a:buChar char="•"/>
            </a:pPr>
            <a:r>
              <a:rPr lang="en-GB" altLang="en-US" sz="1900" dirty="0">
                <a:solidFill>
                  <a:srgbClr val="3E3F41"/>
                </a:solidFill>
                <a:latin typeface="Comic Sans MS" panose="030F0902030302020204" pitchFamily="66" charset="0"/>
              </a:rPr>
              <a:t>What features have you noticed that have been included in this text?</a:t>
            </a:r>
          </a:p>
          <a:p>
            <a:pPr marL="227013" indent="-227013">
              <a:spcBef>
                <a:spcPts val="1500"/>
              </a:spcBef>
              <a:buClr>
                <a:srgbClr val="0070C0"/>
              </a:buClr>
              <a:buFont typeface="Arial" panose="020B0604020202020204" pitchFamily="34" charset="0"/>
              <a:buChar char="•"/>
            </a:pPr>
            <a:r>
              <a:rPr lang="en-GB" altLang="en-US" sz="1900" dirty="0">
                <a:solidFill>
                  <a:srgbClr val="3E3F41"/>
                </a:solidFill>
                <a:latin typeface="Comic Sans MS" panose="030F0902030302020204" pitchFamily="66" charset="0"/>
              </a:rPr>
              <a:t>Are there any literary devices in the text?</a:t>
            </a:r>
          </a:p>
          <a:p>
            <a:pPr marL="227013" indent="-227013">
              <a:spcBef>
                <a:spcPts val="1500"/>
              </a:spcBef>
              <a:buClr>
                <a:srgbClr val="0070C0"/>
              </a:buClr>
              <a:buFont typeface="Arial" panose="020B0604020202020204" pitchFamily="34" charset="0"/>
              <a:buChar char="•"/>
            </a:pPr>
            <a:r>
              <a:rPr lang="en-GB" altLang="en-US" sz="1900" dirty="0">
                <a:solidFill>
                  <a:srgbClr val="3E3F41"/>
                </a:solidFill>
                <a:latin typeface="Comic Sans MS" panose="030F0902030302020204" pitchFamily="66" charset="0"/>
              </a:rPr>
              <a:t>From whose viewpoint is the text written?</a:t>
            </a:r>
          </a:p>
          <a:p>
            <a:pPr marL="227013" indent="-227013">
              <a:spcBef>
                <a:spcPts val="1500"/>
              </a:spcBef>
              <a:buClr>
                <a:srgbClr val="0070C0"/>
              </a:buClr>
              <a:buFont typeface="Arial" panose="020B0604020202020204" pitchFamily="34" charset="0"/>
              <a:buChar char="•"/>
            </a:pPr>
            <a:r>
              <a:rPr lang="en-GB" altLang="en-US" sz="1900" dirty="0">
                <a:solidFill>
                  <a:srgbClr val="3E3F41"/>
                </a:solidFill>
                <a:latin typeface="Comic Sans MS" panose="030F0902030302020204" pitchFamily="66" charset="0"/>
              </a:rPr>
              <a:t>In what tense is the text written?</a:t>
            </a:r>
          </a:p>
          <a:p>
            <a:pPr marL="227013" indent="-227013">
              <a:spcBef>
                <a:spcPts val="1500"/>
              </a:spcBef>
              <a:buClr>
                <a:srgbClr val="0070C0"/>
              </a:buClr>
              <a:buFont typeface="Arial" panose="020B0604020202020204" pitchFamily="34" charset="0"/>
              <a:buChar char="•"/>
            </a:pPr>
            <a:r>
              <a:rPr lang="en-GB" altLang="en-US" sz="1900" dirty="0">
                <a:solidFill>
                  <a:srgbClr val="3E3F41"/>
                </a:solidFill>
                <a:latin typeface="Comic Sans MS" panose="030F0902030302020204" pitchFamily="66" charset="0"/>
              </a:rPr>
              <a:t>What words and phrases did you notice that may</a:t>
            </a:r>
            <a:br>
              <a:rPr lang="en-GB" altLang="en-US" sz="1900" dirty="0">
                <a:solidFill>
                  <a:srgbClr val="3E3F41"/>
                </a:solidFill>
                <a:latin typeface="Comic Sans MS" panose="030F0902030302020204" pitchFamily="66" charset="0"/>
              </a:rPr>
            </a:br>
            <a:r>
              <a:rPr lang="en-GB" altLang="en-US" sz="1900" dirty="0">
                <a:solidFill>
                  <a:srgbClr val="3E3F41"/>
                </a:solidFill>
                <a:latin typeface="Comic Sans MS" panose="030F0902030302020204" pitchFamily="66" charset="0"/>
              </a:rPr>
              <a:t>have been deliberately included?</a:t>
            </a:r>
          </a:p>
          <a:p>
            <a:pPr marL="227013" indent="-227013">
              <a:spcBef>
                <a:spcPts val="1500"/>
              </a:spcBef>
              <a:buClr>
                <a:srgbClr val="0070C0"/>
              </a:buClr>
              <a:buFont typeface="Arial" panose="020B0604020202020204" pitchFamily="34" charset="0"/>
              <a:buChar char="•"/>
            </a:pPr>
            <a:r>
              <a:rPr lang="en-GB" altLang="en-US" sz="1900" dirty="0">
                <a:solidFill>
                  <a:srgbClr val="3E3F41"/>
                </a:solidFill>
                <a:latin typeface="Comic Sans MS" panose="030F0902030302020204" pitchFamily="66" charset="0"/>
              </a:rPr>
              <a:t>How has the author maintained cohesion between sentences and paragraphs?</a:t>
            </a:r>
          </a:p>
          <a:p>
            <a:pPr marL="227013" indent="-227013">
              <a:spcBef>
                <a:spcPts val="1500"/>
              </a:spcBef>
              <a:buClr>
                <a:srgbClr val="0070C0"/>
              </a:buClr>
              <a:buFont typeface="Arial" panose="020B0604020202020204" pitchFamily="34" charset="0"/>
              <a:buChar char="•"/>
            </a:pPr>
            <a:r>
              <a:rPr lang="en-GB" altLang="en-US" sz="1900" dirty="0">
                <a:solidFill>
                  <a:srgbClr val="3E3F41"/>
                </a:solidFill>
                <a:latin typeface="Comic Sans MS" panose="030F0902030302020204" pitchFamily="66" charset="0"/>
              </a:rPr>
              <a:t>Were there any words or phrases you didn’t understand?</a:t>
            </a:r>
          </a:p>
        </p:txBody>
      </p:sp>
      <p:sp>
        <p:nvSpPr>
          <p:cNvPr id="2" name="TextBox 1">
            <a:extLst>
              <a:ext uri="{FF2B5EF4-FFF2-40B4-BE49-F238E27FC236}">
                <a16:creationId xmlns:a16="http://schemas.microsoft.com/office/drawing/2014/main" id="{C02A26BA-6960-4C2A-946C-90673B311665}"/>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33</a:t>
            </a:r>
          </a:p>
        </p:txBody>
      </p:sp>
    </p:spTree>
    <p:extLst>
      <p:ext uri="{BB962C8B-B14F-4D97-AF65-F5344CB8AC3E}">
        <p14:creationId xmlns:p14="http://schemas.microsoft.com/office/powerpoint/2010/main" val="16769062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Consider the features of discussion writing</a:t>
            </a:r>
          </a:p>
        </p:txBody>
      </p:sp>
      <p:sp>
        <p:nvSpPr>
          <p:cNvPr id="7" name="Rectangle 2">
            <a:extLst>
              <a:ext uri="{FF2B5EF4-FFF2-40B4-BE49-F238E27FC236}">
                <a16:creationId xmlns:a16="http://schemas.microsoft.com/office/drawing/2014/main" id="{10210728-0EE0-8240-9D39-0F3F7F6B50DD}"/>
              </a:ext>
            </a:extLst>
          </p:cNvPr>
          <p:cNvSpPr>
            <a:spLocks noChangeArrowheads="1"/>
          </p:cNvSpPr>
          <p:nvPr/>
        </p:nvSpPr>
        <p:spPr bwMode="auto">
          <a:xfrm>
            <a:off x="1431131" y="1400818"/>
            <a:ext cx="9329737" cy="474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nchor="t" anchorCtr="0">
            <a:noAutofit/>
          </a:bodyPr>
          <a:lstStyle>
            <a:lvl1pPr marL="271463" indent="-271463">
              <a:defRPr>
                <a:solidFill>
                  <a:schemeClr val="tx1"/>
                </a:solidFill>
                <a:latin typeface="Comic Sans MS" panose="030F0902030302020204" pitchFamily="66" charset="0"/>
                <a:cs typeface="Arial" panose="020B0604020202020204" pitchFamily="34" charset="0"/>
              </a:defRPr>
            </a:lvl1pPr>
            <a:lvl2pPr marL="722313">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8288" indent="-268288">
              <a:spcBef>
                <a:spcPts val="700"/>
              </a:spcBef>
              <a:buClr>
                <a:srgbClr val="0070C0"/>
              </a:buClr>
              <a:buFont typeface="Arial" panose="020B0604020202020204" pitchFamily="34" charset="0"/>
              <a:buChar char="•"/>
            </a:pPr>
            <a:r>
              <a:rPr lang="en-GB" altLang="en-US" sz="1900" dirty="0">
                <a:solidFill>
                  <a:srgbClr val="3E3F41"/>
                </a:solidFill>
              </a:rPr>
              <a:t>there is always a clear introductory statement</a:t>
            </a:r>
          </a:p>
          <a:p>
            <a:pPr>
              <a:spcBef>
                <a:spcPts val="700"/>
              </a:spcBef>
              <a:buClr>
                <a:srgbClr val="0070C0"/>
              </a:buClr>
              <a:buFontTx/>
              <a:buChar char="•"/>
            </a:pPr>
            <a:r>
              <a:rPr lang="en-GB" altLang="en-US" sz="1900" dirty="0">
                <a:solidFill>
                  <a:srgbClr val="3E3F41"/>
                </a:solidFill>
              </a:rPr>
              <a:t>it is usually written in the </a:t>
            </a:r>
            <a:r>
              <a:rPr lang="en-GB" altLang="en-US" sz="1900" b="1" dirty="0">
                <a:solidFill>
                  <a:srgbClr val="0070C0"/>
                </a:solidFill>
              </a:rPr>
              <a:t>present</a:t>
            </a:r>
            <a:r>
              <a:rPr lang="en-GB" altLang="en-US" sz="1900" dirty="0">
                <a:solidFill>
                  <a:srgbClr val="3E3F41"/>
                </a:solidFill>
              </a:rPr>
              <a:t> tense to reflect current views (unless you are discussing an event in history)</a:t>
            </a:r>
          </a:p>
          <a:p>
            <a:pPr>
              <a:spcBef>
                <a:spcPts val="700"/>
              </a:spcBef>
              <a:buClr>
                <a:srgbClr val="0070C0"/>
              </a:buClr>
              <a:buFontTx/>
              <a:buChar char="•"/>
            </a:pPr>
            <a:r>
              <a:rPr lang="en-GB" altLang="en-US" sz="1900" dirty="0">
                <a:solidFill>
                  <a:srgbClr val="3E3F41"/>
                </a:solidFill>
              </a:rPr>
              <a:t>it is usually written in </a:t>
            </a:r>
            <a:r>
              <a:rPr lang="en-GB" altLang="en-US" sz="1900" b="1" dirty="0">
                <a:solidFill>
                  <a:srgbClr val="0070C0"/>
                </a:solidFill>
              </a:rPr>
              <a:t>third</a:t>
            </a:r>
            <a:r>
              <a:rPr lang="en-GB" altLang="en-US" sz="1900" dirty="0">
                <a:solidFill>
                  <a:srgbClr val="3E3F41"/>
                </a:solidFill>
              </a:rPr>
              <a:t> person to maintain objectivity (sometimes </a:t>
            </a:r>
            <a:r>
              <a:rPr lang="en-GB" altLang="en-US" sz="1900" b="1" dirty="0">
                <a:solidFill>
                  <a:srgbClr val="0070C0"/>
                </a:solidFill>
              </a:rPr>
              <a:t>second person</a:t>
            </a:r>
            <a:r>
              <a:rPr lang="en-GB" altLang="en-US" sz="1900" dirty="0">
                <a:solidFill>
                  <a:srgbClr val="3E3F41"/>
                </a:solidFill>
              </a:rPr>
              <a:t> when speaking directly to the reader)</a:t>
            </a:r>
          </a:p>
          <a:p>
            <a:pPr>
              <a:spcBef>
                <a:spcPts val="700"/>
              </a:spcBef>
              <a:buClr>
                <a:srgbClr val="0070C0"/>
              </a:buClr>
              <a:buFontTx/>
              <a:buChar char="•"/>
            </a:pPr>
            <a:r>
              <a:rPr lang="en-GB" altLang="en-US" sz="1900" dirty="0">
                <a:solidFill>
                  <a:srgbClr val="3E3F41"/>
                </a:solidFill>
              </a:rPr>
              <a:t>there is often some use of </a:t>
            </a:r>
            <a:r>
              <a:rPr lang="en-GB" altLang="en-US" sz="1900" b="1" dirty="0">
                <a:solidFill>
                  <a:srgbClr val="0070C0"/>
                </a:solidFill>
              </a:rPr>
              <a:t>rhetorical</a:t>
            </a:r>
            <a:r>
              <a:rPr lang="en-GB" altLang="en-US" sz="1900" dirty="0">
                <a:solidFill>
                  <a:srgbClr val="3E3F41"/>
                </a:solidFill>
              </a:rPr>
              <a:t> questions</a:t>
            </a:r>
          </a:p>
          <a:p>
            <a:pPr>
              <a:spcBef>
                <a:spcPts val="700"/>
              </a:spcBef>
              <a:buClr>
                <a:srgbClr val="0070C0"/>
              </a:buClr>
              <a:buFontTx/>
              <a:buChar char="•"/>
            </a:pPr>
            <a:r>
              <a:rPr lang="en-GB" altLang="en-US" sz="1900" b="1" dirty="0">
                <a:solidFill>
                  <a:srgbClr val="0070C0"/>
                </a:solidFill>
              </a:rPr>
              <a:t>abstract nouns</a:t>
            </a:r>
            <a:r>
              <a:rPr lang="en-GB" altLang="en-US" sz="1900" dirty="0">
                <a:solidFill>
                  <a:srgbClr val="0070C0"/>
                </a:solidFill>
              </a:rPr>
              <a:t> </a:t>
            </a:r>
            <a:r>
              <a:rPr lang="en-GB" altLang="en-US" sz="1900" dirty="0">
                <a:solidFill>
                  <a:srgbClr val="3E3F41"/>
                </a:solidFill>
              </a:rPr>
              <a:t>are included, mainly to emphasise emotions</a:t>
            </a:r>
          </a:p>
          <a:p>
            <a:pPr>
              <a:spcBef>
                <a:spcPts val="700"/>
              </a:spcBef>
              <a:buClr>
                <a:srgbClr val="0070C0"/>
              </a:buClr>
              <a:buFontTx/>
              <a:buChar char="•"/>
            </a:pPr>
            <a:r>
              <a:rPr lang="en-GB" altLang="en-US" sz="1900" dirty="0">
                <a:solidFill>
                  <a:srgbClr val="3E3F41"/>
                </a:solidFill>
              </a:rPr>
              <a:t>views may be supported with </a:t>
            </a:r>
            <a:r>
              <a:rPr lang="en-GB" altLang="en-US" sz="1900" b="1" dirty="0">
                <a:solidFill>
                  <a:srgbClr val="0070C0"/>
                </a:solidFill>
              </a:rPr>
              <a:t>evidence</a:t>
            </a:r>
          </a:p>
          <a:p>
            <a:pPr>
              <a:spcBef>
                <a:spcPts val="700"/>
              </a:spcBef>
              <a:buClr>
                <a:srgbClr val="0070C0"/>
              </a:buClr>
              <a:buFontTx/>
              <a:buChar char="•"/>
            </a:pPr>
            <a:r>
              <a:rPr lang="en-GB" altLang="en-US" sz="1900" dirty="0">
                <a:solidFill>
                  <a:srgbClr val="3E3F41"/>
                </a:solidFill>
              </a:rPr>
              <a:t>varied </a:t>
            </a:r>
            <a:r>
              <a:rPr lang="en-GB" altLang="en-US" sz="1900" b="1" dirty="0">
                <a:solidFill>
                  <a:srgbClr val="0070C0"/>
                </a:solidFill>
              </a:rPr>
              <a:t>cohesive devices</a:t>
            </a:r>
            <a:r>
              <a:rPr lang="en-GB" altLang="en-US" sz="1900" dirty="0">
                <a:solidFill>
                  <a:srgbClr val="0070C0"/>
                </a:solidFill>
              </a:rPr>
              <a:t> </a:t>
            </a:r>
            <a:r>
              <a:rPr lang="en-GB" altLang="en-US" sz="1900" dirty="0">
                <a:solidFill>
                  <a:srgbClr val="3E3F41"/>
                </a:solidFill>
              </a:rPr>
              <a:t>are used to link one paragraph to the next</a:t>
            </a:r>
          </a:p>
          <a:p>
            <a:pPr>
              <a:spcBef>
                <a:spcPts val="700"/>
              </a:spcBef>
              <a:buClr>
                <a:srgbClr val="0070C0"/>
              </a:buClr>
              <a:buFontTx/>
              <a:buChar char="•"/>
            </a:pPr>
            <a:r>
              <a:rPr lang="en-GB" altLang="en-US" sz="1900" dirty="0">
                <a:solidFill>
                  <a:srgbClr val="3E3F41"/>
                </a:solidFill>
              </a:rPr>
              <a:t>‘</a:t>
            </a:r>
            <a:r>
              <a:rPr lang="en-GB" altLang="en-US" sz="1900" b="1" dirty="0">
                <a:solidFill>
                  <a:srgbClr val="0070C0"/>
                </a:solidFill>
              </a:rPr>
              <a:t>weasel</a:t>
            </a:r>
            <a:r>
              <a:rPr lang="en-GB" altLang="en-US" sz="1900" b="1" dirty="0">
                <a:solidFill>
                  <a:srgbClr val="3E3F41"/>
                </a:solidFill>
              </a:rPr>
              <a:t>’ </a:t>
            </a:r>
            <a:r>
              <a:rPr lang="en-GB" altLang="en-US" sz="1900" dirty="0">
                <a:solidFill>
                  <a:srgbClr val="3E3F41"/>
                </a:solidFill>
              </a:rPr>
              <a:t>words</a:t>
            </a:r>
            <a:r>
              <a:rPr lang="en-GB" altLang="en-US" sz="1900" b="1" dirty="0">
                <a:solidFill>
                  <a:srgbClr val="3E3F41"/>
                </a:solidFill>
              </a:rPr>
              <a:t> </a:t>
            </a:r>
            <a:r>
              <a:rPr lang="en-GB" altLang="en-US" sz="1900" dirty="0">
                <a:solidFill>
                  <a:srgbClr val="3E3F41"/>
                </a:solidFill>
              </a:rPr>
              <a:t>are used</a:t>
            </a:r>
          </a:p>
          <a:p>
            <a:pPr>
              <a:spcBef>
                <a:spcPts val="700"/>
              </a:spcBef>
              <a:buClr>
                <a:srgbClr val="0070C0"/>
              </a:buClr>
              <a:buFontTx/>
              <a:buChar char="•"/>
            </a:pPr>
            <a:r>
              <a:rPr lang="en-GB" altLang="en-US" sz="1900" dirty="0">
                <a:solidFill>
                  <a:srgbClr val="3E3F41"/>
                </a:solidFill>
              </a:rPr>
              <a:t>it is</a:t>
            </a:r>
            <a:r>
              <a:rPr lang="en-GB" altLang="en-US" sz="1900" b="1" dirty="0">
                <a:solidFill>
                  <a:srgbClr val="3E3F41"/>
                </a:solidFill>
              </a:rPr>
              <a:t> </a:t>
            </a:r>
            <a:r>
              <a:rPr lang="en-GB" altLang="en-US" sz="1900" b="1" dirty="0">
                <a:solidFill>
                  <a:srgbClr val="0070C0"/>
                </a:solidFill>
              </a:rPr>
              <a:t>impartial</a:t>
            </a:r>
            <a:r>
              <a:rPr lang="en-GB" altLang="en-US" sz="1900" dirty="0">
                <a:solidFill>
                  <a:srgbClr val="3E3F41"/>
                </a:solidFill>
              </a:rPr>
              <a:t> - written to state both sides of an argument </a:t>
            </a:r>
            <a:r>
              <a:rPr lang="en-GB" altLang="en-US" sz="1900" b="1" dirty="0">
                <a:solidFill>
                  <a:srgbClr val="0070C0"/>
                </a:solidFill>
              </a:rPr>
              <a:t>clearly</a:t>
            </a:r>
            <a:r>
              <a:rPr lang="en-GB" altLang="en-US" sz="1900" dirty="0">
                <a:solidFill>
                  <a:srgbClr val="3E3F41"/>
                </a:solidFill>
              </a:rPr>
              <a:t> and </a:t>
            </a:r>
            <a:r>
              <a:rPr lang="en-GB" altLang="en-US" sz="1900" b="1" dirty="0">
                <a:solidFill>
                  <a:srgbClr val="0070C0"/>
                </a:solidFill>
              </a:rPr>
              <a:t>fairly</a:t>
            </a:r>
          </a:p>
          <a:p>
            <a:pPr>
              <a:spcBef>
                <a:spcPts val="700"/>
              </a:spcBef>
              <a:buClr>
                <a:srgbClr val="0070C0"/>
              </a:buClr>
              <a:buFontTx/>
              <a:buChar char="•"/>
            </a:pPr>
            <a:r>
              <a:rPr lang="en-GB" altLang="en-US" sz="1900" dirty="0">
                <a:solidFill>
                  <a:srgbClr val="3E3F41"/>
                </a:solidFill>
              </a:rPr>
              <a:t>it often ends with a conclusion or recommendation</a:t>
            </a:r>
          </a:p>
        </p:txBody>
      </p:sp>
      <p:sp>
        <p:nvSpPr>
          <p:cNvPr id="2" name="TextBox 1">
            <a:extLst>
              <a:ext uri="{FF2B5EF4-FFF2-40B4-BE49-F238E27FC236}">
                <a16:creationId xmlns:a16="http://schemas.microsoft.com/office/drawing/2014/main" id="{80F47581-0710-9768-2C01-BDBC330051D9}"/>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34</a:t>
            </a:r>
          </a:p>
        </p:txBody>
      </p:sp>
    </p:spTree>
    <p:extLst>
      <p:ext uri="{BB962C8B-B14F-4D97-AF65-F5344CB8AC3E}">
        <p14:creationId xmlns:p14="http://schemas.microsoft.com/office/powerpoint/2010/main" val="19901247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8">
            <a:extLst>
              <a:ext uri="{FF2B5EF4-FFF2-40B4-BE49-F238E27FC236}">
                <a16:creationId xmlns:a16="http://schemas.microsoft.com/office/drawing/2014/main" id="{A4317E20-2F5A-2742-859F-8331CB6141BA}"/>
              </a:ext>
            </a:extLst>
          </p:cNvPr>
          <p:cNvSpPr>
            <a:spLocks noChangeArrowheads="1"/>
          </p:cNvSpPr>
          <p:nvPr/>
        </p:nvSpPr>
        <p:spPr bwMode="auto">
          <a:xfrm>
            <a:off x="1346795" y="894347"/>
            <a:ext cx="9498409" cy="5220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22313">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342900" indent="-342900">
              <a:spcBef>
                <a:spcPts val="1300"/>
              </a:spcBef>
              <a:buClr>
                <a:srgbClr val="0070C0"/>
              </a:buClr>
              <a:buFont typeface="Arial" panose="020B0604020202020204" pitchFamily="34" charset="0"/>
              <a:buChar char="•"/>
            </a:pPr>
            <a:r>
              <a:rPr lang="en-GB" altLang="en-US" sz="1900" dirty="0">
                <a:solidFill>
                  <a:srgbClr val="3E3F41"/>
                </a:solidFill>
              </a:rPr>
              <a:t>The </a:t>
            </a:r>
            <a:r>
              <a:rPr lang="en-GB" altLang="en-US" sz="1900" b="1" dirty="0">
                <a:solidFill>
                  <a:srgbClr val="0070C0"/>
                </a:solidFill>
              </a:rPr>
              <a:t>introductory statement</a:t>
            </a:r>
            <a:r>
              <a:rPr lang="en-GB" altLang="en-US" sz="1900" dirty="0">
                <a:solidFill>
                  <a:srgbClr val="0070C0"/>
                </a:solidFill>
              </a:rPr>
              <a:t> </a:t>
            </a:r>
            <a:r>
              <a:rPr lang="en-GB" altLang="en-US" sz="1900" dirty="0">
                <a:solidFill>
                  <a:srgbClr val="3E3F41"/>
                </a:solidFill>
              </a:rPr>
              <a:t>gives your reader an insight into what is coming next in the text. You are preparing them for the topic.</a:t>
            </a:r>
          </a:p>
          <a:p>
            <a:pPr marL="342900" indent="-342900">
              <a:spcBef>
                <a:spcPts val="1300"/>
              </a:spcBef>
              <a:buClr>
                <a:srgbClr val="0070C0"/>
              </a:buClr>
              <a:buFont typeface="Arial" panose="020B0604020202020204" pitchFamily="34" charset="0"/>
              <a:buChar char="•"/>
            </a:pPr>
            <a:r>
              <a:rPr lang="en-GB" altLang="en-US" sz="1900" dirty="0">
                <a:solidFill>
                  <a:srgbClr val="3E3F41"/>
                </a:solidFill>
              </a:rPr>
              <a:t>A </a:t>
            </a:r>
            <a:r>
              <a:rPr lang="en-GB" altLang="en-US" sz="1900" b="1" dirty="0">
                <a:solidFill>
                  <a:srgbClr val="0070C0"/>
                </a:solidFill>
              </a:rPr>
              <a:t>rhetorical question</a:t>
            </a:r>
            <a:r>
              <a:rPr lang="en-GB" altLang="en-US" sz="1900" dirty="0">
                <a:solidFill>
                  <a:srgbClr val="0070C0"/>
                </a:solidFill>
              </a:rPr>
              <a:t> </a:t>
            </a:r>
            <a:r>
              <a:rPr lang="en-GB" altLang="en-US" sz="1900" dirty="0">
                <a:solidFill>
                  <a:srgbClr val="3E3F41"/>
                </a:solidFill>
              </a:rPr>
              <a:t>is one for which the author does not expect a response. It is used to make a point or to start a discussion. </a:t>
            </a:r>
          </a:p>
          <a:p>
            <a:pPr marL="342900" indent="-342900">
              <a:spcBef>
                <a:spcPts val="1300"/>
              </a:spcBef>
              <a:buClr>
                <a:srgbClr val="0070C0"/>
              </a:buClr>
              <a:buFont typeface="Arial" panose="020B0604020202020204" pitchFamily="34" charset="0"/>
              <a:buChar char="•"/>
            </a:pPr>
            <a:r>
              <a:rPr lang="en-GB" altLang="en-US" sz="1900" b="1" dirty="0">
                <a:solidFill>
                  <a:srgbClr val="0070C0"/>
                </a:solidFill>
              </a:rPr>
              <a:t>Abstract nouns</a:t>
            </a:r>
            <a:r>
              <a:rPr lang="en-GB" altLang="en-US" sz="1900" dirty="0">
                <a:solidFill>
                  <a:srgbClr val="0070C0"/>
                </a:solidFill>
              </a:rPr>
              <a:t> </a:t>
            </a:r>
            <a:r>
              <a:rPr lang="en-GB" altLang="en-US" sz="1900" dirty="0">
                <a:solidFill>
                  <a:srgbClr val="3E3F41"/>
                </a:solidFill>
              </a:rPr>
              <a:t>are nouns which denote an idea, quality or emotion rather than a physical object, such as happiness, morality, dignity.</a:t>
            </a:r>
          </a:p>
          <a:p>
            <a:pPr marL="342900" indent="-342900">
              <a:spcBef>
                <a:spcPts val="1300"/>
              </a:spcBef>
              <a:buClr>
                <a:srgbClr val="0070C0"/>
              </a:buClr>
              <a:buFont typeface="Arial" panose="020B0604020202020204" pitchFamily="34" charset="0"/>
              <a:buChar char="•"/>
            </a:pPr>
            <a:r>
              <a:rPr lang="en-GB" altLang="en-US" sz="1900" dirty="0">
                <a:solidFill>
                  <a:srgbClr val="3E3F41"/>
                </a:solidFill>
              </a:rPr>
              <a:t>A </a:t>
            </a:r>
            <a:r>
              <a:rPr lang="en-GB" altLang="en-US" sz="1900" b="1" dirty="0">
                <a:solidFill>
                  <a:srgbClr val="0070C0"/>
                </a:solidFill>
              </a:rPr>
              <a:t>cohesive device</a:t>
            </a:r>
            <a:r>
              <a:rPr lang="en-GB" altLang="en-US" sz="1900" dirty="0">
                <a:solidFill>
                  <a:srgbClr val="0070C0"/>
                </a:solidFill>
              </a:rPr>
              <a:t> </a:t>
            </a:r>
            <a:r>
              <a:rPr lang="en-GB" altLang="en-US" sz="1900" dirty="0">
                <a:solidFill>
                  <a:srgbClr val="3E3F41"/>
                </a:solidFill>
              </a:rPr>
              <a:t>is a word or phrase which links ideas across sentences and paragraphs. In discussion writing there is much use of words to add points (e.g. in addition, moreover) and words to oppose (e.g. on the other hand, however).</a:t>
            </a:r>
          </a:p>
          <a:p>
            <a:pPr marL="342900" indent="-342900">
              <a:spcBef>
                <a:spcPts val="1300"/>
              </a:spcBef>
              <a:buClr>
                <a:srgbClr val="0070C0"/>
              </a:buClr>
              <a:buFont typeface="Arial" panose="020B0604020202020204" pitchFamily="34" charset="0"/>
              <a:buChar char="•"/>
            </a:pPr>
            <a:r>
              <a:rPr lang="en-GB" altLang="en-US" sz="1900" dirty="0">
                <a:solidFill>
                  <a:srgbClr val="3E3F41"/>
                </a:solidFill>
              </a:rPr>
              <a:t>Words known as</a:t>
            </a:r>
            <a:r>
              <a:rPr lang="en-GB" altLang="en-US" sz="1900" b="1" dirty="0">
                <a:solidFill>
                  <a:srgbClr val="3E3F41"/>
                </a:solidFill>
              </a:rPr>
              <a:t> </a:t>
            </a:r>
            <a:r>
              <a:rPr lang="en-GB" altLang="en-US" sz="1900" b="1" dirty="0">
                <a:solidFill>
                  <a:srgbClr val="0070C0"/>
                </a:solidFill>
              </a:rPr>
              <a:t>‘weasel’ words </a:t>
            </a:r>
            <a:r>
              <a:rPr lang="en-GB" altLang="en-US" sz="1900" dirty="0">
                <a:solidFill>
                  <a:srgbClr val="3E3F41"/>
                </a:solidFill>
              </a:rPr>
              <a:t>are words and phrases which are used to trick the reader into thinking the author has more knowledge or has greater authority than they actually have.</a:t>
            </a:r>
          </a:p>
          <a:p>
            <a:pPr marL="342900" indent="-342900">
              <a:spcBef>
                <a:spcPts val="1300"/>
              </a:spcBef>
              <a:buClr>
                <a:srgbClr val="0070C0"/>
              </a:buClr>
              <a:buFont typeface="Arial" panose="020B0604020202020204" pitchFamily="34" charset="0"/>
              <a:buChar char="•"/>
            </a:pPr>
            <a:r>
              <a:rPr lang="en-GB" altLang="en-US" sz="1900" b="1" dirty="0">
                <a:solidFill>
                  <a:srgbClr val="0070C0"/>
                </a:solidFill>
              </a:rPr>
              <a:t>Technical words</a:t>
            </a:r>
            <a:r>
              <a:rPr lang="en-GB" altLang="en-US" sz="1900" dirty="0">
                <a:solidFill>
                  <a:srgbClr val="0070C0"/>
                </a:solidFill>
              </a:rPr>
              <a:t> </a:t>
            </a:r>
            <a:r>
              <a:rPr lang="en-GB" altLang="en-US" sz="1900" dirty="0">
                <a:solidFill>
                  <a:srgbClr val="3E3F41"/>
                </a:solidFill>
              </a:rPr>
              <a:t>are words which are applicable only to this particular text. They are not words normally used in writing generally.</a:t>
            </a:r>
          </a:p>
        </p:txBody>
      </p:sp>
      <p:sp>
        <p:nvSpPr>
          <p:cNvPr id="2" name="TextBox 1">
            <a:extLst>
              <a:ext uri="{FF2B5EF4-FFF2-40B4-BE49-F238E27FC236}">
                <a16:creationId xmlns:a16="http://schemas.microsoft.com/office/drawing/2014/main" id="{7015E24E-8A8F-5FE1-0221-90B630F6D017}"/>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35</a:t>
            </a:r>
          </a:p>
        </p:txBody>
      </p:sp>
    </p:spTree>
    <p:extLst>
      <p:ext uri="{BB962C8B-B14F-4D97-AF65-F5344CB8AC3E}">
        <p14:creationId xmlns:p14="http://schemas.microsoft.com/office/powerpoint/2010/main" val="32053635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6DAC0098-9829-D04A-80B4-25EFED8F5C52}"/>
              </a:ext>
            </a:extLst>
          </p:cNvPr>
          <p:cNvSpPr>
            <a:spLocks noChangeArrowheads="1"/>
          </p:cNvSpPr>
          <p:nvPr/>
        </p:nvSpPr>
        <p:spPr bwMode="auto">
          <a:xfrm>
            <a:off x="538843" y="1953420"/>
            <a:ext cx="11136086" cy="4249603"/>
          </a:xfrm>
          <a:prstGeom prst="rect">
            <a:avLst/>
          </a:prstGeom>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lstStyle/>
          <a:p>
            <a:pPr algn="ctr">
              <a:spcBef>
                <a:spcPts val="1200"/>
              </a:spcBef>
            </a:pPr>
            <a:r>
              <a:rPr lang="en-GB" altLang="en-US" sz="1900" b="1" dirty="0">
                <a:solidFill>
                  <a:srgbClr val="0070C0"/>
                </a:solidFill>
                <a:latin typeface="Comic Sans MS" panose="030F0902030302020204" pitchFamily="66" charset="0"/>
              </a:rPr>
              <a:t>People say... </a:t>
            </a:r>
            <a:r>
              <a:rPr lang="en-GB" altLang="en-US" sz="1900" dirty="0">
                <a:solidFill>
                  <a:srgbClr val="3E3F41"/>
                </a:solidFill>
                <a:latin typeface="Comic Sans MS" panose="030F0902030302020204" pitchFamily="66" charset="0"/>
              </a:rPr>
              <a:t>(Which people? How do they know?) </a:t>
            </a:r>
          </a:p>
          <a:p>
            <a:pPr algn="ctr">
              <a:spcBef>
                <a:spcPts val="1200"/>
              </a:spcBef>
            </a:pPr>
            <a:r>
              <a:rPr lang="en-GB" altLang="en-US" sz="1900" b="1" dirty="0">
                <a:solidFill>
                  <a:srgbClr val="0070C0"/>
                </a:solidFill>
                <a:latin typeface="Comic Sans MS" panose="030F0902030302020204" pitchFamily="66" charset="0"/>
              </a:rPr>
              <a:t>It has been claimed that... </a:t>
            </a:r>
            <a:r>
              <a:rPr lang="en-GB" altLang="en-US" sz="1900" dirty="0">
                <a:solidFill>
                  <a:srgbClr val="3E3F41"/>
                </a:solidFill>
                <a:latin typeface="Comic Sans MS" panose="030F0902030302020204" pitchFamily="66" charset="0"/>
              </a:rPr>
              <a:t>(By whom, where, when?) </a:t>
            </a:r>
          </a:p>
          <a:p>
            <a:pPr algn="ctr">
              <a:spcBef>
                <a:spcPts val="1200"/>
              </a:spcBef>
            </a:pPr>
            <a:r>
              <a:rPr lang="en-GB" altLang="en-US" sz="1900" b="1" dirty="0">
                <a:solidFill>
                  <a:srgbClr val="0070C0"/>
                </a:solidFill>
                <a:latin typeface="Comic Sans MS" panose="030F0902030302020204" pitchFamily="66" charset="0"/>
              </a:rPr>
              <a:t>Clearly... </a:t>
            </a:r>
            <a:r>
              <a:rPr lang="en-GB" altLang="en-US" sz="1900" dirty="0">
                <a:solidFill>
                  <a:srgbClr val="3E3F41"/>
                </a:solidFill>
                <a:latin typeface="Comic Sans MS" panose="030F0902030302020204" pitchFamily="66" charset="0"/>
              </a:rPr>
              <a:t>(Don’t question this!) </a:t>
            </a:r>
          </a:p>
          <a:p>
            <a:pPr algn="ctr">
              <a:spcBef>
                <a:spcPts val="1200"/>
              </a:spcBef>
            </a:pPr>
            <a:r>
              <a:rPr lang="en-GB" altLang="en-US" sz="1900" b="1" dirty="0">
                <a:solidFill>
                  <a:srgbClr val="0070C0"/>
                </a:solidFill>
                <a:latin typeface="Comic Sans MS" panose="030F0902030302020204" pitchFamily="66" charset="0"/>
              </a:rPr>
              <a:t>It stands to reason that... </a:t>
            </a:r>
            <a:r>
              <a:rPr lang="en-GB" altLang="en-US" sz="1900" dirty="0">
                <a:solidFill>
                  <a:srgbClr val="3E3F41"/>
                </a:solidFill>
                <a:latin typeface="Comic Sans MS" panose="030F0902030302020204" pitchFamily="66" charset="0"/>
              </a:rPr>
              <a:t>(see ‘Clearly’ above) </a:t>
            </a:r>
          </a:p>
          <a:p>
            <a:pPr algn="ctr">
              <a:spcBef>
                <a:spcPts val="1300"/>
              </a:spcBef>
            </a:pPr>
            <a:r>
              <a:rPr lang="en-GB" altLang="en-US" sz="1900" b="1" dirty="0">
                <a:solidFill>
                  <a:srgbClr val="0070C0"/>
                </a:solidFill>
                <a:latin typeface="Comic Sans MS" panose="030F0902030302020204" pitchFamily="66" charset="0"/>
              </a:rPr>
              <a:t>There is evidence that... </a:t>
            </a:r>
            <a:r>
              <a:rPr lang="en-GB" altLang="en-US" sz="1900" dirty="0">
                <a:solidFill>
                  <a:srgbClr val="3E3F41"/>
                </a:solidFill>
                <a:latin typeface="Comic Sans MS" panose="030F0902030302020204" pitchFamily="66" charset="0"/>
              </a:rPr>
              <a:t>(From a reliable source?) </a:t>
            </a:r>
          </a:p>
          <a:p>
            <a:pPr algn="ctr">
              <a:spcBef>
                <a:spcPts val="1200"/>
              </a:spcBef>
            </a:pPr>
            <a:r>
              <a:rPr lang="en-GB" altLang="en-US" sz="1900" b="1" dirty="0">
                <a:solidFill>
                  <a:srgbClr val="0070C0"/>
                </a:solidFill>
                <a:latin typeface="Comic Sans MS" panose="030F0902030302020204" pitchFamily="66" charset="0"/>
              </a:rPr>
              <a:t>Everybody knows... </a:t>
            </a:r>
            <a:r>
              <a:rPr lang="en-GB" altLang="en-US" sz="1900" dirty="0">
                <a:solidFill>
                  <a:srgbClr val="3E3F41"/>
                </a:solidFill>
                <a:latin typeface="Comic Sans MS" panose="030F0902030302020204" pitchFamily="66" charset="0"/>
              </a:rPr>
              <a:t>(Who is ‘everybody’?) </a:t>
            </a:r>
          </a:p>
          <a:p>
            <a:pPr algn="ctr">
              <a:spcBef>
                <a:spcPts val="1200"/>
              </a:spcBef>
            </a:pPr>
            <a:r>
              <a:rPr lang="en-GB" altLang="en-US" sz="1900" b="1" dirty="0">
                <a:solidFill>
                  <a:srgbClr val="0070C0"/>
                </a:solidFill>
                <a:latin typeface="Comic Sans MS" panose="030F0902030302020204" pitchFamily="66" charset="0"/>
              </a:rPr>
              <a:t>There is no doubt... </a:t>
            </a:r>
            <a:r>
              <a:rPr lang="en-GB" altLang="en-US" sz="1900" dirty="0">
                <a:solidFill>
                  <a:srgbClr val="3E3F41"/>
                </a:solidFill>
                <a:latin typeface="Comic Sans MS" panose="030F0902030302020204" pitchFamily="66" charset="0"/>
              </a:rPr>
              <a:t>(There might be) </a:t>
            </a:r>
          </a:p>
          <a:p>
            <a:pPr algn="ctr">
              <a:spcBef>
                <a:spcPts val="1200"/>
              </a:spcBef>
            </a:pPr>
            <a:r>
              <a:rPr lang="en-GB" altLang="en-US" sz="1900" b="1" dirty="0">
                <a:solidFill>
                  <a:srgbClr val="0070C0"/>
                </a:solidFill>
                <a:latin typeface="Comic Sans MS" panose="030F0902030302020204" pitchFamily="66" charset="0"/>
              </a:rPr>
              <a:t>It could be argued that… </a:t>
            </a:r>
            <a:r>
              <a:rPr lang="en-GB" altLang="en-US" sz="1900" dirty="0">
                <a:solidFill>
                  <a:srgbClr val="3E3F41"/>
                </a:solidFill>
                <a:latin typeface="Comic Sans MS" panose="030F0902030302020204" pitchFamily="66" charset="0"/>
              </a:rPr>
              <a:t>(Who says?)</a:t>
            </a:r>
          </a:p>
          <a:p>
            <a:pPr algn="ctr">
              <a:spcBef>
                <a:spcPts val="1200"/>
              </a:spcBef>
            </a:pPr>
            <a:r>
              <a:rPr lang="en-GB" altLang="en-US" sz="1900" b="1" dirty="0">
                <a:solidFill>
                  <a:srgbClr val="0070C0"/>
                </a:solidFill>
                <a:latin typeface="Comic Sans MS" panose="030F0902030302020204" pitchFamily="66" charset="0"/>
              </a:rPr>
              <a:t>No-one can deny… </a:t>
            </a:r>
            <a:r>
              <a:rPr lang="en-GB" altLang="en-US" sz="1900" dirty="0">
                <a:solidFill>
                  <a:srgbClr val="3E3F41"/>
                </a:solidFill>
                <a:latin typeface="Comic Sans MS" panose="030F0902030302020204" pitchFamily="66" charset="0"/>
              </a:rPr>
              <a:t>(Someone could!)</a:t>
            </a:r>
          </a:p>
        </p:txBody>
      </p:sp>
      <p:sp>
        <p:nvSpPr>
          <p:cNvPr id="6" name="Subtitle 2">
            <a:extLst>
              <a:ext uri="{FF2B5EF4-FFF2-40B4-BE49-F238E27FC236}">
                <a16:creationId xmlns:a16="http://schemas.microsoft.com/office/drawing/2014/main" id="{AA958322-9633-EB4B-8AC4-BB4D4D3035E7}"/>
              </a:ext>
            </a:extLst>
          </p:cNvPr>
          <p:cNvSpPr txBox="1">
            <a:spLocks/>
          </p:cNvSpPr>
          <p:nvPr/>
        </p:nvSpPr>
        <p:spPr>
          <a:xfrm>
            <a:off x="0" y="654977"/>
            <a:ext cx="12192000" cy="10666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300"/>
              </a:spcBef>
              <a:buNone/>
            </a:pPr>
            <a:r>
              <a:rPr lang="en-GB" sz="3000" b="1" dirty="0">
                <a:solidFill>
                  <a:srgbClr val="0070C0"/>
                </a:solidFill>
                <a:latin typeface="Comic Sans MS" panose="030F0902030302020204" pitchFamily="66" charset="0"/>
              </a:rPr>
              <a:t>Examples of ‘weasel words’</a:t>
            </a:r>
          </a:p>
          <a:p>
            <a:pPr marL="0" indent="0" algn="ctr">
              <a:lnSpc>
                <a:spcPct val="100000"/>
              </a:lnSpc>
              <a:spcBef>
                <a:spcPts val="300"/>
              </a:spcBef>
              <a:buNone/>
            </a:pPr>
            <a:r>
              <a:rPr lang="en-GB" altLang="en-US" sz="2500" dirty="0">
                <a:solidFill>
                  <a:srgbClr val="0070C0"/>
                </a:solidFill>
                <a:latin typeface="Comic Sans MS" panose="030F0902030302020204" pitchFamily="66" charset="0"/>
              </a:rPr>
              <a:t>(Words and phrases which are deliberately vague)</a:t>
            </a:r>
          </a:p>
        </p:txBody>
      </p:sp>
      <p:sp>
        <p:nvSpPr>
          <p:cNvPr id="2" name="TextBox 1">
            <a:extLst>
              <a:ext uri="{FF2B5EF4-FFF2-40B4-BE49-F238E27FC236}">
                <a16:creationId xmlns:a16="http://schemas.microsoft.com/office/drawing/2014/main" id="{26BDA351-0B18-B01B-E990-5E23977BA3E8}"/>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36</a:t>
            </a:r>
          </a:p>
        </p:txBody>
      </p:sp>
    </p:spTree>
    <p:extLst>
      <p:ext uri="{BB962C8B-B14F-4D97-AF65-F5344CB8AC3E}">
        <p14:creationId xmlns:p14="http://schemas.microsoft.com/office/powerpoint/2010/main" val="24855251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writer’s eye: How has the writer done it?</a:t>
            </a:r>
            <a:br>
              <a:rPr lang="en-GB" sz="2000" b="1" dirty="0">
                <a:solidFill>
                  <a:srgbClr val="0070C0"/>
                </a:solidFill>
                <a:latin typeface="Comic Sans MS" panose="030F0902030302020204" pitchFamily="66" charset="0"/>
              </a:rPr>
            </a:br>
            <a:r>
              <a:rPr lang="en-GB" sz="2000" b="1" dirty="0">
                <a:solidFill>
                  <a:srgbClr val="0070C0"/>
                </a:solidFill>
                <a:latin typeface="Comic Sans MS" panose="030F0902030302020204" pitchFamily="66" charset="0"/>
              </a:rPr>
              <a:t>What techniques can I learn and apply?</a:t>
            </a:r>
          </a:p>
        </p:txBody>
      </p:sp>
      <p:sp>
        <p:nvSpPr>
          <p:cNvPr id="8" name="Rectangle 2">
            <a:extLst>
              <a:ext uri="{FF2B5EF4-FFF2-40B4-BE49-F238E27FC236}">
                <a16:creationId xmlns:a16="http://schemas.microsoft.com/office/drawing/2014/main" id="{D373B70B-9EFC-2447-A7A0-528964CDA6E4}"/>
              </a:ext>
            </a:extLst>
          </p:cNvPr>
          <p:cNvSpPr>
            <a:spLocks noChangeArrowheads="1"/>
          </p:cNvSpPr>
          <p:nvPr/>
        </p:nvSpPr>
        <p:spPr bwMode="auto">
          <a:xfrm>
            <a:off x="1089025" y="2031817"/>
            <a:ext cx="10021279" cy="1476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Aft>
                <a:spcPts val="1000"/>
              </a:spcAft>
            </a:pPr>
            <a:r>
              <a:rPr lang="en-GB" altLang="en-US" sz="2000" b="1" dirty="0">
                <a:solidFill>
                  <a:srgbClr val="0070C0"/>
                </a:solidFill>
                <a:latin typeface="Comic Sans MS" panose="030F0902030302020204" pitchFamily="66" charset="0"/>
              </a:rPr>
              <a:t>Read as a writer</a:t>
            </a:r>
          </a:p>
          <a:p>
            <a:pPr>
              <a:spcAft>
                <a:spcPts val="1000"/>
              </a:spcAft>
            </a:pPr>
            <a:r>
              <a:rPr lang="en-GB" altLang="en-US" sz="2000" dirty="0">
                <a:solidFill>
                  <a:srgbClr val="3E3F41"/>
                </a:solidFill>
                <a:latin typeface="Comic Sans MS" panose="030F0902030302020204" pitchFamily="66" charset="0"/>
              </a:rPr>
              <a:t>Now re-read the text on the following slide and discuss how the writer has created the effect the text had on you. Pick out features of discussion writing. Highlight the following features in different colours:</a:t>
            </a:r>
          </a:p>
        </p:txBody>
      </p:sp>
      <p:sp>
        <p:nvSpPr>
          <p:cNvPr id="11" name="Rectangle 2">
            <a:extLst>
              <a:ext uri="{FF2B5EF4-FFF2-40B4-BE49-F238E27FC236}">
                <a16:creationId xmlns:a16="http://schemas.microsoft.com/office/drawing/2014/main" id="{4ED0AADD-0683-2241-BAC1-8A1B7AE22A40}"/>
              </a:ext>
            </a:extLst>
          </p:cNvPr>
          <p:cNvSpPr>
            <a:spLocks noChangeArrowheads="1"/>
          </p:cNvSpPr>
          <p:nvPr/>
        </p:nvSpPr>
        <p:spPr bwMode="auto">
          <a:xfrm>
            <a:off x="1089025" y="5355402"/>
            <a:ext cx="4868863" cy="482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marL="0" lvl="1">
              <a:spcAft>
                <a:spcPts val="1000"/>
              </a:spcAft>
            </a:pPr>
            <a:r>
              <a:rPr lang="en-GB" altLang="en-US" sz="2000" dirty="0">
                <a:solidFill>
                  <a:srgbClr val="3E3F41"/>
                </a:solidFill>
                <a:latin typeface="Comic Sans MS" panose="030F0902030302020204" pitchFamily="66" charset="0"/>
              </a:rPr>
              <a:t>Discuss as a class what you have found.</a:t>
            </a:r>
          </a:p>
        </p:txBody>
      </p:sp>
      <p:sp>
        <p:nvSpPr>
          <p:cNvPr id="4" name="Rectangle 3">
            <a:extLst>
              <a:ext uri="{FF2B5EF4-FFF2-40B4-BE49-F238E27FC236}">
                <a16:creationId xmlns:a16="http://schemas.microsoft.com/office/drawing/2014/main" id="{72B5BD80-4FD8-3241-8C4B-E3DC8E23120B}"/>
              </a:ext>
            </a:extLst>
          </p:cNvPr>
          <p:cNvSpPr/>
          <p:nvPr/>
        </p:nvSpPr>
        <p:spPr>
          <a:xfrm>
            <a:off x="1659192" y="3903913"/>
            <a:ext cx="3940175" cy="3693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dirty="0">
                <a:solidFill>
                  <a:schemeClr val="bg1"/>
                </a:solidFill>
                <a:latin typeface="Comic Sans MS" panose="030F0902030302020204" pitchFamily="66" charset="0"/>
              </a:rPr>
              <a:t>adverbials and cohesive devices</a:t>
            </a:r>
          </a:p>
        </p:txBody>
      </p:sp>
      <p:sp>
        <p:nvSpPr>
          <p:cNvPr id="18" name="Rectangle 17">
            <a:extLst>
              <a:ext uri="{FF2B5EF4-FFF2-40B4-BE49-F238E27FC236}">
                <a16:creationId xmlns:a16="http://schemas.microsoft.com/office/drawing/2014/main" id="{1978D66E-C2C0-9A4F-A80C-267CBF0AC975}"/>
              </a:ext>
            </a:extLst>
          </p:cNvPr>
          <p:cNvSpPr/>
          <p:nvPr/>
        </p:nvSpPr>
        <p:spPr>
          <a:xfrm>
            <a:off x="3156854" y="4590568"/>
            <a:ext cx="2682877" cy="3693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dirty="0">
                <a:solidFill>
                  <a:schemeClr val="bg1"/>
                </a:solidFill>
                <a:latin typeface="Comic Sans MS" panose="030F0902030302020204" pitchFamily="66" charset="0"/>
              </a:rPr>
              <a:t>rhetorical questions</a:t>
            </a:r>
          </a:p>
        </p:txBody>
      </p:sp>
      <p:sp>
        <p:nvSpPr>
          <p:cNvPr id="19" name="Rectangle 18">
            <a:extLst>
              <a:ext uri="{FF2B5EF4-FFF2-40B4-BE49-F238E27FC236}">
                <a16:creationId xmlns:a16="http://schemas.microsoft.com/office/drawing/2014/main" id="{C1F8B52F-355F-9D47-AB6F-5A58382AE9B1}"/>
              </a:ext>
            </a:extLst>
          </p:cNvPr>
          <p:cNvSpPr/>
          <p:nvPr/>
        </p:nvSpPr>
        <p:spPr>
          <a:xfrm>
            <a:off x="6116753" y="3903913"/>
            <a:ext cx="2182813" cy="369332"/>
          </a:xfrm>
          <a:prstGeom prst="rect">
            <a:avLst/>
          </a:prstGeom>
          <a:solidFill>
            <a:srgbClr val="FF4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dirty="0">
                <a:solidFill>
                  <a:schemeClr val="bg1"/>
                </a:solidFill>
                <a:latin typeface="Comic Sans MS" panose="030F0902030302020204" pitchFamily="66" charset="0"/>
              </a:rPr>
              <a:t>weasel words</a:t>
            </a:r>
          </a:p>
        </p:txBody>
      </p:sp>
      <p:sp>
        <p:nvSpPr>
          <p:cNvPr id="20" name="Rectangle 19">
            <a:extLst>
              <a:ext uri="{FF2B5EF4-FFF2-40B4-BE49-F238E27FC236}">
                <a16:creationId xmlns:a16="http://schemas.microsoft.com/office/drawing/2014/main" id="{5DD2CB3F-4D59-9047-8340-B6EF987C82F1}"/>
              </a:ext>
            </a:extLst>
          </p:cNvPr>
          <p:cNvSpPr/>
          <p:nvPr/>
        </p:nvSpPr>
        <p:spPr>
          <a:xfrm>
            <a:off x="6853841" y="4590568"/>
            <a:ext cx="2182813" cy="3693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dirty="0">
                <a:solidFill>
                  <a:schemeClr val="bg1"/>
                </a:solidFill>
                <a:latin typeface="Comic Sans MS" panose="030F0902030302020204" pitchFamily="66" charset="0"/>
              </a:rPr>
              <a:t>abstract nouns</a:t>
            </a:r>
          </a:p>
        </p:txBody>
      </p:sp>
      <p:sp>
        <p:nvSpPr>
          <p:cNvPr id="21" name="Rectangle 20">
            <a:extLst>
              <a:ext uri="{FF2B5EF4-FFF2-40B4-BE49-F238E27FC236}">
                <a16:creationId xmlns:a16="http://schemas.microsoft.com/office/drawing/2014/main" id="{5A69D205-20A3-B147-BE69-0CB6CE887BFD}"/>
              </a:ext>
            </a:extLst>
          </p:cNvPr>
          <p:cNvSpPr/>
          <p:nvPr/>
        </p:nvSpPr>
        <p:spPr>
          <a:xfrm>
            <a:off x="8816952" y="3903913"/>
            <a:ext cx="1713062" cy="3693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dirty="0">
                <a:solidFill>
                  <a:schemeClr val="bg1"/>
                </a:solidFill>
                <a:latin typeface="Comic Sans MS" panose="030F0902030302020204" pitchFamily="66" charset="0"/>
              </a:rPr>
              <a:t>modal verbs</a:t>
            </a:r>
          </a:p>
        </p:txBody>
      </p:sp>
      <p:sp>
        <p:nvSpPr>
          <p:cNvPr id="2" name="TextBox 1">
            <a:extLst>
              <a:ext uri="{FF2B5EF4-FFF2-40B4-BE49-F238E27FC236}">
                <a16:creationId xmlns:a16="http://schemas.microsoft.com/office/drawing/2014/main" id="{E44E336F-CF4A-4779-05A2-19EBCD2064EB}"/>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37</a:t>
            </a:r>
          </a:p>
        </p:txBody>
      </p:sp>
    </p:spTree>
    <p:extLst>
      <p:ext uri="{BB962C8B-B14F-4D97-AF65-F5344CB8AC3E}">
        <p14:creationId xmlns:p14="http://schemas.microsoft.com/office/powerpoint/2010/main" val="16817942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45">
            <a:extLst>
              <a:ext uri="{FF2B5EF4-FFF2-40B4-BE49-F238E27FC236}">
                <a16:creationId xmlns:a16="http://schemas.microsoft.com/office/drawing/2014/main" id="{F2FD2C0D-A731-7A41-A3C5-86533BE5E66C}"/>
              </a:ext>
            </a:extLst>
          </p:cNvPr>
          <p:cNvSpPr txBox="1">
            <a:spLocks noChangeArrowheads="1"/>
          </p:cNvSpPr>
          <p:nvPr/>
        </p:nvSpPr>
        <p:spPr bwMode="auto">
          <a:xfrm>
            <a:off x="1078708" y="1319507"/>
            <a:ext cx="10172700" cy="5009856"/>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rgbClr val="3E3F41"/>
                </a:solidFill>
              </a:rPr>
              <a:t>Many people are now questioning the morality of zoos, and asking whether they might no longer be justified in the 21</a:t>
            </a:r>
            <a:r>
              <a:rPr lang="en-GB" altLang="en-US" sz="1400" baseline="30000" dirty="0">
                <a:solidFill>
                  <a:srgbClr val="3E3F41"/>
                </a:solidFill>
              </a:rPr>
              <a:t>st</a:t>
            </a:r>
            <a:r>
              <a:rPr lang="en-GB" altLang="en-US" sz="1400" dirty="0">
                <a:solidFill>
                  <a:srgbClr val="3E3F41"/>
                </a:solidFill>
              </a:rPr>
              <a:t> Century. Zoos were originally set up so that people could see and learn about wild animals from distant lands. However, in today’s world, </a:t>
            </a:r>
            <a:r>
              <a:rPr lang="en-GB" altLang="en-US" sz="1400" dirty="0">
                <a:solidFill>
                  <a:schemeClr val="bg1"/>
                </a:solidFill>
              </a:rPr>
              <a:t>should zoos still exist? Are they really necessary? </a:t>
            </a:r>
          </a:p>
          <a:p>
            <a:pPr indent="0">
              <a:spcBef>
                <a:spcPts val="700"/>
              </a:spcBef>
            </a:pPr>
            <a:r>
              <a:rPr lang="en-GB" altLang="en-US" sz="1400" dirty="0">
                <a:solidFill>
                  <a:srgbClr val="3E3F41"/>
                </a:solidFill>
              </a:rPr>
              <a:t>People nowadays may access a vast amount of information about animals from all over the world through their televisions and the internet and can see at close range how they behave in the wild. Animal rights campaigners claim that keeping wild animals caged up for long periods of time not only will cause them to develop </a:t>
            </a:r>
            <a:r>
              <a:rPr lang="en-GB" altLang="en-US" sz="1400" dirty="0" err="1">
                <a:solidFill>
                  <a:srgbClr val="3E3F41"/>
                </a:solidFill>
              </a:rPr>
              <a:t>zoochosis</a:t>
            </a:r>
            <a:r>
              <a:rPr lang="en-GB" altLang="en-US" sz="1400" dirty="0">
                <a:solidFill>
                  <a:srgbClr val="3E3F41"/>
                </a:solidFill>
              </a:rPr>
              <a:t> but could also turn wild animals into objects of entertainment, with no respect for their dignity or their natural place on our planet.</a:t>
            </a:r>
          </a:p>
          <a:p>
            <a:pPr indent="0">
              <a:spcBef>
                <a:spcPts val="700"/>
              </a:spcBef>
            </a:pPr>
            <a:r>
              <a:rPr lang="en-GB" altLang="en-US" sz="1400" dirty="0">
                <a:solidFill>
                  <a:srgbClr val="3E3F41"/>
                </a:solidFill>
              </a:rPr>
              <a:t>On the other hand, there is a huge difference between watching an animal on screen and seeing it in real life. Visiting a zoo is educational and can actually make people more aware of wildlife and conservation. In fact, sometimes the only way to save an endangered species may be for it to breed in captivity. In addition to this, zoos can provide scientists with opportunities to research animal behaviour and will allow the provision of carefully designed enclosures appropriate to each animal’s individual needs.</a:t>
            </a:r>
          </a:p>
          <a:p>
            <a:pPr indent="0">
              <a:spcBef>
                <a:spcPts val="700"/>
              </a:spcBef>
            </a:pPr>
            <a:r>
              <a:rPr lang="en-GB" altLang="en-US" sz="1400" dirty="0">
                <a:solidFill>
                  <a:srgbClr val="3E3F41"/>
                </a:solidFill>
              </a:rPr>
              <a:t>However, living behind bars can affect the characters of animals by imprisoning them in cruel, cramped conditions with little chance of them following their instincts or behaving in a natural way. It must surely cause distress and interfere with natural breeding cycles. Indeed, many experts claim that breeding programmes are rarely successful; hardly any animals can be released back into their natural habitats and must remain incarcerated. A further point is that many animals may have been born in captivity. </a:t>
            </a:r>
            <a:r>
              <a:rPr lang="en-GB" altLang="en-US" sz="1400" dirty="0">
                <a:solidFill>
                  <a:schemeClr val="bg1"/>
                </a:solidFill>
              </a:rPr>
              <a:t>How could they possibly cope in the wild?</a:t>
            </a:r>
          </a:p>
          <a:p>
            <a:pPr indent="0">
              <a:spcBef>
                <a:spcPts val="700"/>
              </a:spcBef>
            </a:pPr>
            <a:r>
              <a:rPr lang="en-GB" altLang="en-US" sz="1400" dirty="0">
                <a:solidFill>
                  <a:srgbClr val="3E3F41"/>
                </a:solidFill>
              </a:rPr>
              <a:t>Nevertheless, a zoo with ethics that take account of scientific research into animal behaviour can offer a safe environment for animals with regular food, a protected habitat and no predators. Scientists maintain that they can investigate the behaviour and lifestyles of wild animals so that we should all be able to learn more about them.</a:t>
            </a:r>
          </a:p>
        </p:txBody>
      </p:sp>
      <p:sp>
        <p:nvSpPr>
          <p:cNvPr id="13" name="Subtitle 2">
            <a:extLst>
              <a:ext uri="{FF2B5EF4-FFF2-40B4-BE49-F238E27FC236}">
                <a16:creationId xmlns:a16="http://schemas.microsoft.com/office/drawing/2014/main" id="{2205622F-94AE-354A-8BEB-3F9C2B6B2A2C}"/>
              </a:ext>
            </a:extLst>
          </p:cNvPr>
          <p:cNvSpPr txBox="1">
            <a:spLocks/>
          </p:cNvSpPr>
          <p:nvPr/>
        </p:nvSpPr>
        <p:spPr>
          <a:xfrm>
            <a:off x="0" y="590684"/>
            <a:ext cx="12192000" cy="72882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200"/>
              </a:spcBef>
              <a:buNone/>
            </a:pPr>
            <a:r>
              <a:rPr lang="en-GB" sz="2100" b="1" dirty="0">
                <a:solidFill>
                  <a:srgbClr val="0070C0"/>
                </a:solidFill>
                <a:latin typeface="Comic Sans MS" panose="030F0902030302020204" pitchFamily="66" charset="0"/>
              </a:rPr>
              <a:t>Should animals be kept in zoos?</a:t>
            </a:r>
          </a:p>
          <a:p>
            <a:pPr marL="0" indent="0" algn="ctr">
              <a:lnSpc>
                <a:spcPct val="100000"/>
              </a:lnSpc>
              <a:spcBef>
                <a:spcPts val="200"/>
              </a:spcBef>
              <a:buNone/>
            </a:pPr>
            <a:r>
              <a:rPr lang="en-GB" altLang="en-US" sz="1800" dirty="0">
                <a:solidFill>
                  <a:srgbClr val="0070C0"/>
                </a:solidFill>
                <a:latin typeface="Comic Sans MS" panose="030F0902030302020204" pitchFamily="66" charset="0"/>
              </a:rPr>
              <a:t>adverbials and cohesive devices</a:t>
            </a:r>
          </a:p>
        </p:txBody>
      </p:sp>
      <p:grpSp>
        <p:nvGrpSpPr>
          <p:cNvPr id="5" name="Group 4">
            <a:extLst>
              <a:ext uri="{FF2B5EF4-FFF2-40B4-BE49-F238E27FC236}">
                <a16:creationId xmlns:a16="http://schemas.microsoft.com/office/drawing/2014/main" id="{999C57C7-3A0B-A94D-92E7-D9B0FDECBA6F}"/>
              </a:ext>
            </a:extLst>
          </p:cNvPr>
          <p:cNvGrpSpPr/>
          <p:nvPr/>
        </p:nvGrpSpPr>
        <p:grpSpPr>
          <a:xfrm>
            <a:off x="10081708" y="1539633"/>
            <a:ext cx="955126" cy="373411"/>
            <a:chOff x="10088908" y="1539633"/>
            <a:chExt cx="955126" cy="373411"/>
          </a:xfrm>
        </p:grpSpPr>
        <p:sp>
          <p:nvSpPr>
            <p:cNvPr id="2" name="Rectangle 1">
              <a:extLst>
                <a:ext uri="{FF2B5EF4-FFF2-40B4-BE49-F238E27FC236}">
                  <a16:creationId xmlns:a16="http://schemas.microsoft.com/office/drawing/2014/main" id="{E7B91592-1F18-2741-B3FD-F056BF843DE3}"/>
                </a:ext>
              </a:extLst>
            </p:cNvPr>
            <p:cNvSpPr/>
            <p:nvPr/>
          </p:nvSpPr>
          <p:spPr>
            <a:xfrm>
              <a:off x="10169013" y="1563329"/>
              <a:ext cx="781664" cy="265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Box 45">
              <a:extLst>
                <a:ext uri="{FF2B5EF4-FFF2-40B4-BE49-F238E27FC236}">
                  <a16:creationId xmlns:a16="http://schemas.microsoft.com/office/drawing/2014/main" id="{80A9EB1F-F95C-FA42-9A93-9A5ADE358361}"/>
                </a:ext>
              </a:extLst>
            </p:cNvPr>
            <p:cNvSpPr txBox="1">
              <a:spLocks noChangeArrowheads="1"/>
            </p:cNvSpPr>
            <p:nvPr/>
          </p:nvSpPr>
          <p:spPr bwMode="auto">
            <a:xfrm>
              <a:off x="10088908" y="1539633"/>
              <a:ext cx="955126" cy="3734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sz="1400" dirty="0">
                  <a:solidFill>
                    <a:schemeClr val="bg1"/>
                  </a:solidFill>
                </a:rPr>
                <a:t>However</a:t>
              </a:r>
            </a:p>
          </p:txBody>
        </p:sp>
      </p:grpSp>
      <p:grpSp>
        <p:nvGrpSpPr>
          <p:cNvPr id="11" name="Group 10">
            <a:extLst>
              <a:ext uri="{FF2B5EF4-FFF2-40B4-BE49-F238E27FC236}">
                <a16:creationId xmlns:a16="http://schemas.microsoft.com/office/drawing/2014/main" id="{C76CACCE-55D8-574C-A1D7-A9D1D0537EA9}"/>
              </a:ext>
            </a:extLst>
          </p:cNvPr>
          <p:cNvGrpSpPr/>
          <p:nvPr/>
        </p:nvGrpSpPr>
        <p:grpSpPr>
          <a:xfrm>
            <a:off x="914074" y="2996932"/>
            <a:ext cx="2041804" cy="373411"/>
            <a:chOff x="914074" y="2996932"/>
            <a:chExt cx="2041804" cy="373411"/>
          </a:xfrm>
        </p:grpSpPr>
        <p:sp>
          <p:nvSpPr>
            <p:cNvPr id="15" name="Rectangle 14">
              <a:extLst>
                <a:ext uri="{FF2B5EF4-FFF2-40B4-BE49-F238E27FC236}">
                  <a16:creationId xmlns:a16="http://schemas.microsoft.com/office/drawing/2014/main" id="{7F1BF5BB-70C3-9B44-B14A-F8F1C9E307B8}"/>
                </a:ext>
              </a:extLst>
            </p:cNvPr>
            <p:cNvSpPr/>
            <p:nvPr/>
          </p:nvSpPr>
          <p:spPr>
            <a:xfrm>
              <a:off x="1142999" y="3008671"/>
              <a:ext cx="1570703" cy="265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Box 45">
              <a:extLst>
                <a:ext uri="{FF2B5EF4-FFF2-40B4-BE49-F238E27FC236}">
                  <a16:creationId xmlns:a16="http://schemas.microsoft.com/office/drawing/2014/main" id="{42F02C66-02E8-6649-A6CA-CE1A80E8F3B6}"/>
                </a:ext>
              </a:extLst>
            </p:cNvPr>
            <p:cNvSpPr txBox="1">
              <a:spLocks noChangeArrowheads="1"/>
            </p:cNvSpPr>
            <p:nvPr/>
          </p:nvSpPr>
          <p:spPr bwMode="auto">
            <a:xfrm>
              <a:off x="914074" y="2996932"/>
              <a:ext cx="2041804" cy="3734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sz="1400" dirty="0">
                  <a:solidFill>
                    <a:schemeClr val="bg1"/>
                  </a:solidFill>
                </a:rPr>
                <a:t>On the other hand</a:t>
              </a:r>
            </a:p>
          </p:txBody>
        </p:sp>
      </p:grpSp>
      <p:grpSp>
        <p:nvGrpSpPr>
          <p:cNvPr id="6" name="Group 5">
            <a:extLst>
              <a:ext uri="{FF2B5EF4-FFF2-40B4-BE49-F238E27FC236}">
                <a16:creationId xmlns:a16="http://schemas.microsoft.com/office/drawing/2014/main" id="{1D4F779C-5137-DB4A-A93D-3A7E9EDB86E8}"/>
              </a:ext>
            </a:extLst>
          </p:cNvPr>
          <p:cNvGrpSpPr/>
          <p:nvPr/>
        </p:nvGrpSpPr>
        <p:grpSpPr>
          <a:xfrm>
            <a:off x="8356697" y="3221268"/>
            <a:ext cx="827645" cy="373411"/>
            <a:chOff x="8356697" y="3203515"/>
            <a:chExt cx="827645" cy="373411"/>
          </a:xfrm>
        </p:grpSpPr>
        <p:sp>
          <p:nvSpPr>
            <p:cNvPr id="26" name="Rectangle 25">
              <a:extLst>
                <a:ext uri="{FF2B5EF4-FFF2-40B4-BE49-F238E27FC236}">
                  <a16:creationId xmlns:a16="http://schemas.microsoft.com/office/drawing/2014/main" id="{3BA61380-69F6-3F42-9F50-A85FE72677A4}"/>
                </a:ext>
              </a:extLst>
            </p:cNvPr>
            <p:cNvSpPr/>
            <p:nvPr/>
          </p:nvSpPr>
          <p:spPr>
            <a:xfrm>
              <a:off x="8450826" y="3244646"/>
              <a:ext cx="634181" cy="265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Box 45">
              <a:extLst>
                <a:ext uri="{FF2B5EF4-FFF2-40B4-BE49-F238E27FC236}">
                  <a16:creationId xmlns:a16="http://schemas.microsoft.com/office/drawing/2014/main" id="{313EB3C0-3CC8-C04C-8923-651BA007D15B}"/>
                </a:ext>
              </a:extLst>
            </p:cNvPr>
            <p:cNvSpPr txBox="1">
              <a:spLocks noChangeArrowheads="1"/>
            </p:cNvSpPr>
            <p:nvPr/>
          </p:nvSpPr>
          <p:spPr bwMode="auto">
            <a:xfrm>
              <a:off x="8356697" y="3203515"/>
              <a:ext cx="827645" cy="3734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sz="1400" dirty="0">
                  <a:solidFill>
                    <a:schemeClr val="bg1"/>
                  </a:solidFill>
                </a:rPr>
                <a:t>In fact</a:t>
              </a:r>
            </a:p>
          </p:txBody>
        </p:sp>
      </p:grpSp>
      <p:grpSp>
        <p:nvGrpSpPr>
          <p:cNvPr id="7" name="Group 6">
            <a:extLst>
              <a:ext uri="{FF2B5EF4-FFF2-40B4-BE49-F238E27FC236}">
                <a16:creationId xmlns:a16="http://schemas.microsoft.com/office/drawing/2014/main" id="{82FD4D59-6833-F647-A9AB-E61F8DFAC4CA}"/>
              </a:ext>
            </a:extLst>
          </p:cNvPr>
          <p:cNvGrpSpPr/>
          <p:nvPr/>
        </p:nvGrpSpPr>
        <p:grpSpPr>
          <a:xfrm>
            <a:off x="6071969" y="3422374"/>
            <a:ext cx="2041804" cy="373411"/>
            <a:chOff x="6069219" y="3422374"/>
            <a:chExt cx="2041804" cy="373411"/>
          </a:xfrm>
        </p:grpSpPr>
        <p:sp>
          <p:nvSpPr>
            <p:cNvPr id="25" name="Rectangle 24">
              <a:extLst>
                <a:ext uri="{FF2B5EF4-FFF2-40B4-BE49-F238E27FC236}">
                  <a16:creationId xmlns:a16="http://schemas.microsoft.com/office/drawing/2014/main" id="{8E4EF1DB-F506-4F44-80B2-976CB9020E73}"/>
                </a:ext>
              </a:extLst>
            </p:cNvPr>
            <p:cNvSpPr/>
            <p:nvPr/>
          </p:nvSpPr>
          <p:spPr>
            <a:xfrm>
              <a:off x="6629401" y="3429000"/>
              <a:ext cx="958646" cy="265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Box 45">
              <a:extLst>
                <a:ext uri="{FF2B5EF4-FFF2-40B4-BE49-F238E27FC236}">
                  <a16:creationId xmlns:a16="http://schemas.microsoft.com/office/drawing/2014/main" id="{B1006342-2D97-3544-817E-22A60A870EC0}"/>
                </a:ext>
              </a:extLst>
            </p:cNvPr>
            <p:cNvSpPr txBox="1">
              <a:spLocks noChangeArrowheads="1"/>
            </p:cNvSpPr>
            <p:nvPr/>
          </p:nvSpPr>
          <p:spPr bwMode="auto">
            <a:xfrm>
              <a:off x="6069219" y="3422374"/>
              <a:ext cx="2041804" cy="3734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sz="1400" dirty="0">
                  <a:solidFill>
                    <a:schemeClr val="bg1"/>
                  </a:solidFill>
                </a:rPr>
                <a:t>In addition</a:t>
              </a:r>
            </a:p>
          </p:txBody>
        </p:sp>
      </p:grpSp>
      <p:grpSp>
        <p:nvGrpSpPr>
          <p:cNvPr id="10" name="Group 9">
            <a:extLst>
              <a:ext uri="{FF2B5EF4-FFF2-40B4-BE49-F238E27FC236}">
                <a16:creationId xmlns:a16="http://schemas.microsoft.com/office/drawing/2014/main" id="{B53FFEE1-427B-0C40-8316-573191396F82}"/>
              </a:ext>
            </a:extLst>
          </p:cNvPr>
          <p:cNvGrpSpPr/>
          <p:nvPr/>
        </p:nvGrpSpPr>
        <p:grpSpPr>
          <a:xfrm>
            <a:off x="1045207" y="4147351"/>
            <a:ext cx="955126" cy="373411"/>
            <a:chOff x="1045207" y="4147351"/>
            <a:chExt cx="955126" cy="373411"/>
          </a:xfrm>
        </p:grpSpPr>
        <p:sp>
          <p:nvSpPr>
            <p:cNvPr id="17" name="Rectangle 16">
              <a:extLst>
                <a:ext uri="{FF2B5EF4-FFF2-40B4-BE49-F238E27FC236}">
                  <a16:creationId xmlns:a16="http://schemas.microsoft.com/office/drawing/2014/main" id="{10626C2B-942C-1245-9628-D63ECDD0E40E}"/>
                </a:ext>
              </a:extLst>
            </p:cNvPr>
            <p:cNvSpPr/>
            <p:nvPr/>
          </p:nvSpPr>
          <p:spPr>
            <a:xfrm>
              <a:off x="1142999" y="4151671"/>
              <a:ext cx="759543" cy="265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Box 45">
              <a:extLst>
                <a:ext uri="{FF2B5EF4-FFF2-40B4-BE49-F238E27FC236}">
                  <a16:creationId xmlns:a16="http://schemas.microsoft.com/office/drawing/2014/main" id="{D81A8404-9A9A-664F-B883-AC2E6235CE83}"/>
                </a:ext>
              </a:extLst>
            </p:cNvPr>
            <p:cNvSpPr txBox="1">
              <a:spLocks noChangeArrowheads="1"/>
            </p:cNvSpPr>
            <p:nvPr/>
          </p:nvSpPr>
          <p:spPr bwMode="auto">
            <a:xfrm>
              <a:off x="1045207" y="4147351"/>
              <a:ext cx="955126" cy="3734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sz="1400" dirty="0">
                  <a:solidFill>
                    <a:schemeClr val="bg1"/>
                  </a:solidFill>
                </a:rPr>
                <a:t>However</a:t>
              </a:r>
            </a:p>
          </p:txBody>
        </p:sp>
      </p:grpSp>
      <p:grpSp>
        <p:nvGrpSpPr>
          <p:cNvPr id="8" name="Group 7">
            <a:extLst>
              <a:ext uri="{FF2B5EF4-FFF2-40B4-BE49-F238E27FC236}">
                <a16:creationId xmlns:a16="http://schemas.microsoft.com/office/drawing/2014/main" id="{D8E38919-6146-6048-9F5D-19CD0321AF97}"/>
              </a:ext>
            </a:extLst>
          </p:cNvPr>
          <p:cNvGrpSpPr/>
          <p:nvPr/>
        </p:nvGrpSpPr>
        <p:grpSpPr>
          <a:xfrm>
            <a:off x="3438684" y="4580871"/>
            <a:ext cx="901258" cy="373411"/>
            <a:chOff x="3445884" y="4580871"/>
            <a:chExt cx="901258" cy="373411"/>
          </a:xfrm>
        </p:grpSpPr>
        <p:sp>
          <p:nvSpPr>
            <p:cNvPr id="22" name="Rectangle 21">
              <a:extLst>
                <a:ext uri="{FF2B5EF4-FFF2-40B4-BE49-F238E27FC236}">
                  <a16:creationId xmlns:a16="http://schemas.microsoft.com/office/drawing/2014/main" id="{290938B1-0990-DC43-8F60-03AED39103D1}"/>
                </a:ext>
              </a:extLst>
            </p:cNvPr>
            <p:cNvSpPr/>
            <p:nvPr/>
          </p:nvSpPr>
          <p:spPr>
            <a:xfrm>
              <a:off x="3569110" y="4594123"/>
              <a:ext cx="641554" cy="265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Box 45">
              <a:extLst>
                <a:ext uri="{FF2B5EF4-FFF2-40B4-BE49-F238E27FC236}">
                  <a16:creationId xmlns:a16="http://schemas.microsoft.com/office/drawing/2014/main" id="{89E00D27-9BA9-E64A-B19E-CB8A14B389E2}"/>
                </a:ext>
              </a:extLst>
            </p:cNvPr>
            <p:cNvSpPr txBox="1">
              <a:spLocks noChangeArrowheads="1"/>
            </p:cNvSpPr>
            <p:nvPr/>
          </p:nvSpPr>
          <p:spPr bwMode="auto">
            <a:xfrm>
              <a:off x="3445884" y="4580871"/>
              <a:ext cx="901258" cy="3734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sz="1400" dirty="0">
                  <a:solidFill>
                    <a:schemeClr val="bg1"/>
                  </a:solidFill>
                </a:rPr>
                <a:t>Indeed</a:t>
              </a:r>
            </a:p>
          </p:txBody>
        </p:sp>
      </p:grpSp>
      <p:grpSp>
        <p:nvGrpSpPr>
          <p:cNvPr id="9" name="Group 8">
            <a:extLst>
              <a:ext uri="{FF2B5EF4-FFF2-40B4-BE49-F238E27FC236}">
                <a16:creationId xmlns:a16="http://schemas.microsoft.com/office/drawing/2014/main" id="{1986FDCB-7623-354D-8918-47691F05A251}"/>
              </a:ext>
            </a:extLst>
          </p:cNvPr>
          <p:cNvGrpSpPr/>
          <p:nvPr/>
        </p:nvGrpSpPr>
        <p:grpSpPr>
          <a:xfrm>
            <a:off x="1011331" y="5309420"/>
            <a:ext cx="1412751" cy="373411"/>
            <a:chOff x="1011331" y="5309420"/>
            <a:chExt cx="1412751" cy="373411"/>
          </a:xfrm>
        </p:grpSpPr>
        <p:sp>
          <p:nvSpPr>
            <p:cNvPr id="24" name="Rectangle 23">
              <a:extLst>
                <a:ext uri="{FF2B5EF4-FFF2-40B4-BE49-F238E27FC236}">
                  <a16:creationId xmlns:a16="http://schemas.microsoft.com/office/drawing/2014/main" id="{81A7B99E-04CB-6C4E-BF25-F874276B4D61}"/>
                </a:ext>
              </a:extLst>
            </p:cNvPr>
            <p:cNvSpPr/>
            <p:nvPr/>
          </p:nvSpPr>
          <p:spPr>
            <a:xfrm>
              <a:off x="1142999" y="5309420"/>
              <a:ext cx="1157749" cy="265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Box 45">
              <a:extLst>
                <a:ext uri="{FF2B5EF4-FFF2-40B4-BE49-F238E27FC236}">
                  <a16:creationId xmlns:a16="http://schemas.microsoft.com/office/drawing/2014/main" id="{8715A263-87B1-F245-8282-2FC88F5CA257}"/>
                </a:ext>
              </a:extLst>
            </p:cNvPr>
            <p:cNvSpPr txBox="1">
              <a:spLocks noChangeArrowheads="1"/>
            </p:cNvSpPr>
            <p:nvPr/>
          </p:nvSpPr>
          <p:spPr bwMode="auto">
            <a:xfrm>
              <a:off x="1011331" y="5309420"/>
              <a:ext cx="1412751" cy="3734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sz="1400" dirty="0">
                  <a:solidFill>
                    <a:schemeClr val="bg1"/>
                  </a:solidFill>
                </a:rPr>
                <a:t>Nevertheless</a:t>
              </a:r>
            </a:p>
          </p:txBody>
        </p:sp>
      </p:grpSp>
      <p:sp>
        <p:nvSpPr>
          <p:cNvPr id="3" name="TextBox 2">
            <a:extLst>
              <a:ext uri="{FF2B5EF4-FFF2-40B4-BE49-F238E27FC236}">
                <a16:creationId xmlns:a16="http://schemas.microsoft.com/office/drawing/2014/main" id="{A61C0D7A-569B-0B2E-CA43-45F175CE485D}"/>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38</a:t>
            </a:r>
          </a:p>
        </p:txBody>
      </p:sp>
    </p:spTree>
    <p:extLst>
      <p:ext uri="{BB962C8B-B14F-4D97-AF65-F5344CB8AC3E}">
        <p14:creationId xmlns:p14="http://schemas.microsoft.com/office/powerpoint/2010/main" val="354112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45">
            <a:extLst>
              <a:ext uri="{FF2B5EF4-FFF2-40B4-BE49-F238E27FC236}">
                <a16:creationId xmlns:a16="http://schemas.microsoft.com/office/drawing/2014/main" id="{86BD239C-D2FD-1046-904E-8BE3B6E9A67F}"/>
              </a:ext>
            </a:extLst>
          </p:cNvPr>
          <p:cNvSpPr txBox="1">
            <a:spLocks noChangeArrowheads="1"/>
          </p:cNvSpPr>
          <p:nvPr/>
        </p:nvSpPr>
        <p:spPr bwMode="auto">
          <a:xfrm>
            <a:off x="1078708" y="1319507"/>
            <a:ext cx="10172700" cy="5009856"/>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rgbClr val="3E3F41"/>
                </a:solidFill>
              </a:rPr>
              <a:t>Many people are now questioning the morality of zoos, and asking whether they might no longer be justified in the 21</a:t>
            </a:r>
            <a:r>
              <a:rPr lang="en-GB" altLang="en-US" sz="1400" baseline="30000" dirty="0">
                <a:solidFill>
                  <a:srgbClr val="3E3F41"/>
                </a:solidFill>
              </a:rPr>
              <a:t>st</a:t>
            </a:r>
            <a:r>
              <a:rPr lang="en-GB" altLang="en-US" sz="1400" dirty="0">
                <a:solidFill>
                  <a:srgbClr val="3E3F41"/>
                </a:solidFill>
              </a:rPr>
              <a:t> Century. Zoos were originally set up so that people could see and learn about wild animals from distant lands. However, in today’s world, should zoos still exist? Are they really necessary? </a:t>
            </a:r>
          </a:p>
          <a:p>
            <a:pPr indent="0">
              <a:spcBef>
                <a:spcPts val="700"/>
              </a:spcBef>
            </a:pPr>
            <a:r>
              <a:rPr lang="en-GB" altLang="en-US" sz="1400" dirty="0">
                <a:solidFill>
                  <a:srgbClr val="3E3F41"/>
                </a:solidFill>
              </a:rPr>
              <a:t>People nowadays may access a vast amount of information about animals from all over the world through their televisions and the internet and can see at close range how they behave in the wild. Animal rights campaigners claim that keeping wild animals caged up for long periods of time not only will cause them to develop </a:t>
            </a:r>
            <a:r>
              <a:rPr lang="en-GB" altLang="en-US" sz="1400" dirty="0" err="1">
                <a:solidFill>
                  <a:srgbClr val="3E3F41"/>
                </a:solidFill>
              </a:rPr>
              <a:t>zoochosis</a:t>
            </a:r>
            <a:r>
              <a:rPr lang="en-GB" altLang="en-US" sz="1400" dirty="0">
                <a:solidFill>
                  <a:srgbClr val="3E3F41"/>
                </a:solidFill>
              </a:rPr>
              <a:t> but could also turn wild animals into objects of entertainment, with no respect for their dignity or their natural place on our planet.</a:t>
            </a:r>
          </a:p>
          <a:p>
            <a:pPr indent="0">
              <a:spcBef>
                <a:spcPts val="700"/>
              </a:spcBef>
            </a:pPr>
            <a:r>
              <a:rPr lang="en-GB" altLang="en-US" sz="1400" dirty="0">
                <a:solidFill>
                  <a:srgbClr val="3E3F41"/>
                </a:solidFill>
              </a:rPr>
              <a:t>On the other hand, there is a huge difference between watching an animal on screen and seeing it in real life. Visiting a zoo is educational and can actually make people more aware of wildlife and conservation. In fact, sometimes the only way to save an endangered species may be for it to breed in captivity. In addition to this, zoos can provide scientists with opportunities to research animal behaviour and will allow the provision of carefully designed enclosures appropriate to each animal’s individual needs.</a:t>
            </a:r>
          </a:p>
          <a:p>
            <a:pPr indent="0">
              <a:spcBef>
                <a:spcPts val="700"/>
              </a:spcBef>
            </a:pPr>
            <a:r>
              <a:rPr lang="en-GB" altLang="en-US" sz="1400" dirty="0">
                <a:solidFill>
                  <a:srgbClr val="3E3F41"/>
                </a:solidFill>
              </a:rPr>
              <a:t>However, living behind bars can affect the characters of animals by imprisoning them in cruel, cramped conditions with little chance of them following their instincts or behaving in a natural way. It must surely cause distress and interfere with natural breeding cycles. Indeed, many experts claim that breeding programmes are rarely successful; hardly any animals can be released back into their natural habitats and must remain incarcerated. A further point is that many animals may have been born in captivity. How could they possibly cope in the wild?</a:t>
            </a:r>
          </a:p>
          <a:p>
            <a:pPr indent="0">
              <a:spcBef>
                <a:spcPts val="700"/>
              </a:spcBef>
            </a:pPr>
            <a:r>
              <a:rPr lang="en-GB" altLang="en-US" sz="1400" dirty="0">
                <a:solidFill>
                  <a:srgbClr val="3E3F41"/>
                </a:solidFill>
              </a:rPr>
              <a:t>Nevertheless, a zoo with ethics that take account of scientific research into animal behaviour can offer a safe environment for animals with regular food, a protected habitat and no predators. Scientists maintain that they can investigate the behaviour and lifestyles of wild animals so that we should all be able to learn more about them.</a:t>
            </a:r>
          </a:p>
        </p:txBody>
      </p:sp>
      <p:sp>
        <p:nvSpPr>
          <p:cNvPr id="13" name="Subtitle 2">
            <a:extLst>
              <a:ext uri="{FF2B5EF4-FFF2-40B4-BE49-F238E27FC236}">
                <a16:creationId xmlns:a16="http://schemas.microsoft.com/office/drawing/2014/main" id="{2205622F-94AE-354A-8BEB-3F9C2B6B2A2C}"/>
              </a:ext>
            </a:extLst>
          </p:cNvPr>
          <p:cNvSpPr txBox="1">
            <a:spLocks/>
          </p:cNvSpPr>
          <p:nvPr/>
        </p:nvSpPr>
        <p:spPr>
          <a:xfrm>
            <a:off x="0" y="590684"/>
            <a:ext cx="12192000" cy="10666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200"/>
              </a:spcBef>
              <a:buNone/>
            </a:pPr>
            <a:r>
              <a:rPr lang="en-GB" sz="2100" b="1" dirty="0">
                <a:solidFill>
                  <a:srgbClr val="0070C0"/>
                </a:solidFill>
                <a:latin typeface="Comic Sans MS" panose="030F0902030302020204" pitchFamily="66" charset="0"/>
              </a:rPr>
              <a:t>Should animals be kept in zoos?</a:t>
            </a:r>
          </a:p>
          <a:p>
            <a:pPr marL="0" indent="0" algn="ctr">
              <a:lnSpc>
                <a:spcPct val="100000"/>
              </a:lnSpc>
              <a:spcBef>
                <a:spcPts val="200"/>
              </a:spcBef>
              <a:buNone/>
            </a:pPr>
            <a:r>
              <a:rPr lang="en-GB" altLang="en-US" sz="1800" dirty="0">
                <a:solidFill>
                  <a:srgbClr val="39AB47"/>
                </a:solidFill>
                <a:latin typeface="Comic Sans MS" panose="030F0902030302020204" pitchFamily="66" charset="0"/>
              </a:rPr>
              <a:t>rhetorical questions</a:t>
            </a:r>
          </a:p>
        </p:txBody>
      </p:sp>
      <p:grpSp>
        <p:nvGrpSpPr>
          <p:cNvPr id="4" name="Group 3">
            <a:extLst>
              <a:ext uri="{FF2B5EF4-FFF2-40B4-BE49-F238E27FC236}">
                <a16:creationId xmlns:a16="http://schemas.microsoft.com/office/drawing/2014/main" id="{AC240B27-504B-C04E-BB27-C79F5C794D1F}"/>
              </a:ext>
            </a:extLst>
          </p:cNvPr>
          <p:cNvGrpSpPr/>
          <p:nvPr/>
        </p:nvGrpSpPr>
        <p:grpSpPr>
          <a:xfrm>
            <a:off x="2468308" y="1756107"/>
            <a:ext cx="4674092" cy="365293"/>
            <a:chOff x="2482708" y="-281331"/>
            <a:chExt cx="4674092" cy="365293"/>
          </a:xfrm>
        </p:grpSpPr>
        <p:sp>
          <p:nvSpPr>
            <p:cNvPr id="7" name="Rectangle 6">
              <a:extLst>
                <a:ext uri="{FF2B5EF4-FFF2-40B4-BE49-F238E27FC236}">
                  <a16:creationId xmlns:a16="http://schemas.microsoft.com/office/drawing/2014/main" id="{0722D2C4-6822-CF49-BF53-B2098212D443}"/>
                </a:ext>
              </a:extLst>
            </p:cNvPr>
            <p:cNvSpPr/>
            <p:nvPr/>
          </p:nvSpPr>
          <p:spPr>
            <a:xfrm>
              <a:off x="2551121" y="-260948"/>
              <a:ext cx="4195917" cy="26547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Box 45">
              <a:extLst>
                <a:ext uri="{FF2B5EF4-FFF2-40B4-BE49-F238E27FC236}">
                  <a16:creationId xmlns:a16="http://schemas.microsoft.com/office/drawing/2014/main" id="{B46DBC01-4F10-0F4F-B1A2-55ED510A94AB}"/>
                </a:ext>
              </a:extLst>
            </p:cNvPr>
            <p:cNvSpPr txBox="1">
              <a:spLocks noChangeArrowheads="1"/>
            </p:cNvSpPr>
            <p:nvPr/>
          </p:nvSpPr>
          <p:spPr bwMode="auto">
            <a:xfrm>
              <a:off x="2482708" y="-281331"/>
              <a:ext cx="4674092" cy="3652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should zoos still exist? Are they really necessary?</a:t>
              </a:r>
            </a:p>
          </p:txBody>
        </p:sp>
      </p:grpSp>
      <p:grpSp>
        <p:nvGrpSpPr>
          <p:cNvPr id="5" name="Group 4">
            <a:extLst>
              <a:ext uri="{FF2B5EF4-FFF2-40B4-BE49-F238E27FC236}">
                <a16:creationId xmlns:a16="http://schemas.microsoft.com/office/drawing/2014/main" id="{7EFE3077-6111-E54D-A7CB-7D3DB976173B}"/>
              </a:ext>
            </a:extLst>
          </p:cNvPr>
          <p:cNvGrpSpPr/>
          <p:nvPr/>
        </p:nvGrpSpPr>
        <p:grpSpPr>
          <a:xfrm>
            <a:off x="4425908" y="5010610"/>
            <a:ext cx="3666892" cy="365293"/>
            <a:chOff x="4425908" y="5010610"/>
            <a:chExt cx="3666892" cy="365293"/>
          </a:xfrm>
        </p:grpSpPr>
        <p:sp>
          <p:nvSpPr>
            <p:cNvPr id="14" name="Rectangle 13">
              <a:extLst>
                <a:ext uri="{FF2B5EF4-FFF2-40B4-BE49-F238E27FC236}">
                  <a16:creationId xmlns:a16="http://schemas.microsoft.com/office/drawing/2014/main" id="{121E70B3-8938-A24D-A5E2-BB2181C01B6C}"/>
                </a:ext>
              </a:extLst>
            </p:cNvPr>
            <p:cNvSpPr/>
            <p:nvPr/>
          </p:nvSpPr>
          <p:spPr>
            <a:xfrm>
              <a:off x="4483508" y="5010610"/>
              <a:ext cx="3480621" cy="26547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Box 45">
              <a:extLst>
                <a:ext uri="{FF2B5EF4-FFF2-40B4-BE49-F238E27FC236}">
                  <a16:creationId xmlns:a16="http://schemas.microsoft.com/office/drawing/2014/main" id="{5D347C55-1575-8142-9CD7-CC15D3BB687F}"/>
                </a:ext>
              </a:extLst>
            </p:cNvPr>
            <p:cNvSpPr txBox="1">
              <a:spLocks noChangeArrowheads="1"/>
            </p:cNvSpPr>
            <p:nvPr/>
          </p:nvSpPr>
          <p:spPr bwMode="auto">
            <a:xfrm>
              <a:off x="4425908" y="5010610"/>
              <a:ext cx="3666892" cy="3652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How could they possibly cope in the wild?</a:t>
              </a:r>
            </a:p>
          </p:txBody>
        </p:sp>
      </p:grpSp>
      <p:sp>
        <p:nvSpPr>
          <p:cNvPr id="2" name="TextBox 1">
            <a:extLst>
              <a:ext uri="{FF2B5EF4-FFF2-40B4-BE49-F238E27FC236}">
                <a16:creationId xmlns:a16="http://schemas.microsoft.com/office/drawing/2014/main" id="{97D1D528-1E33-434B-3E1D-8B67EFEF2024}"/>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39</a:t>
            </a:r>
          </a:p>
        </p:txBody>
      </p:sp>
    </p:spTree>
    <p:extLst>
      <p:ext uri="{BB962C8B-B14F-4D97-AF65-F5344CB8AC3E}">
        <p14:creationId xmlns:p14="http://schemas.microsoft.com/office/powerpoint/2010/main" val="297761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928" y="1437417"/>
            <a:ext cx="7356389"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a:spcBef>
                <a:spcPts val="10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  </a:t>
            </a:r>
            <a:r>
              <a:rPr lang="en-GB" altLang="en-US" sz="1600" dirty="0">
                <a:solidFill>
                  <a:srgbClr val="414042"/>
                </a:solidFill>
              </a:rPr>
              <a:t>your thoughts as you read aloud to pupils.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 to not fully </a:t>
            </a:r>
            <a:br>
              <a:rPr lang="en-GB" altLang="en-US" sz="1600" dirty="0">
                <a:solidFill>
                  <a:srgbClr val="414042"/>
                </a:solidFill>
              </a:rPr>
            </a:br>
            <a:r>
              <a:rPr lang="en-GB" altLang="en-US" sz="1600" dirty="0">
                <a:solidFill>
                  <a:srgbClr val="414042"/>
                </a:solidFill>
              </a:rPr>
              <a:t>understand on first reading but that you know this and also know what to do about it).</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speculating about the characters, setting and plot using tentative language, e.g. I wonder why he/she behaved like that? and make explicit the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 </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 name="TextBox 1">
            <a:extLst>
              <a:ext uri="{FF2B5EF4-FFF2-40B4-BE49-F238E27FC236}">
                <a16:creationId xmlns:a16="http://schemas.microsoft.com/office/drawing/2014/main" id="{159FD431-9792-CF3A-1CC6-CB8D9926DA16}"/>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4</a:t>
            </a: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45">
            <a:extLst>
              <a:ext uri="{FF2B5EF4-FFF2-40B4-BE49-F238E27FC236}">
                <a16:creationId xmlns:a16="http://schemas.microsoft.com/office/drawing/2014/main" id="{86BD239C-D2FD-1046-904E-8BE3B6E9A67F}"/>
              </a:ext>
            </a:extLst>
          </p:cNvPr>
          <p:cNvSpPr txBox="1">
            <a:spLocks noChangeArrowheads="1"/>
          </p:cNvSpPr>
          <p:nvPr/>
        </p:nvSpPr>
        <p:spPr bwMode="auto">
          <a:xfrm>
            <a:off x="1078708" y="1319507"/>
            <a:ext cx="10172700" cy="5009856"/>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rgbClr val="3E3F41"/>
                </a:solidFill>
              </a:rPr>
              <a:t>Many people are now questioning the morality of zoos, and asking whether they might no longer be justified in the 21</a:t>
            </a:r>
            <a:r>
              <a:rPr lang="en-GB" altLang="en-US" sz="1400" baseline="30000" dirty="0">
                <a:solidFill>
                  <a:srgbClr val="3E3F41"/>
                </a:solidFill>
              </a:rPr>
              <a:t>st</a:t>
            </a:r>
            <a:r>
              <a:rPr lang="en-GB" altLang="en-US" sz="1400" dirty="0">
                <a:solidFill>
                  <a:srgbClr val="3E3F41"/>
                </a:solidFill>
              </a:rPr>
              <a:t> Century. Zoos were originally set up so that people could see and learn about wild animals from distant lands. However, in today’s world, should zoos still exist? Are they really necessary? </a:t>
            </a:r>
          </a:p>
          <a:p>
            <a:pPr indent="0">
              <a:spcBef>
                <a:spcPts val="700"/>
              </a:spcBef>
            </a:pPr>
            <a:r>
              <a:rPr lang="en-GB" altLang="en-US" sz="1400" dirty="0">
                <a:solidFill>
                  <a:srgbClr val="3E3F41"/>
                </a:solidFill>
              </a:rPr>
              <a:t>People nowadays may access a vast amount of information about animals from all over the world through their televisions and the internet and can see at close range how they behave in the wild. Animal rights campaigners claim that keeping wild animals caged up for long periods of time not only will cause them to develop </a:t>
            </a:r>
            <a:r>
              <a:rPr lang="en-GB" altLang="en-US" sz="1400" dirty="0" err="1">
                <a:solidFill>
                  <a:srgbClr val="3E3F41"/>
                </a:solidFill>
              </a:rPr>
              <a:t>zoochosis</a:t>
            </a:r>
            <a:r>
              <a:rPr lang="en-GB" altLang="en-US" sz="1400" dirty="0">
                <a:solidFill>
                  <a:srgbClr val="3E3F41"/>
                </a:solidFill>
              </a:rPr>
              <a:t> but could also turn wild animals into objects of entertainment, with no respect for their dignity or their natural place on our planet.</a:t>
            </a:r>
          </a:p>
          <a:p>
            <a:pPr indent="0">
              <a:spcBef>
                <a:spcPts val="700"/>
              </a:spcBef>
            </a:pPr>
            <a:r>
              <a:rPr lang="en-GB" altLang="en-US" sz="1400" dirty="0">
                <a:solidFill>
                  <a:srgbClr val="3E3F41"/>
                </a:solidFill>
              </a:rPr>
              <a:t>On the other hand, there is a huge difference between watching an animal on screen and seeing it in real life. Visiting a zoo is educational and can actually make people more aware of wildlife and conservation. In fact, sometimes the only way to save an endangered species may be for it to breed in captivity. In addition to this, zoos can provide scientists with opportunities to research animal behaviour and will allow the provision of carefully designed enclosures appropriate to each animal’s individual needs.</a:t>
            </a:r>
          </a:p>
          <a:p>
            <a:pPr indent="0">
              <a:spcBef>
                <a:spcPts val="700"/>
              </a:spcBef>
            </a:pPr>
            <a:r>
              <a:rPr lang="en-GB" altLang="en-US" sz="1400" dirty="0">
                <a:solidFill>
                  <a:srgbClr val="3E3F41"/>
                </a:solidFill>
              </a:rPr>
              <a:t>However, living behind bars can affect the characters of animals by imprisoning them in cruel, cramped conditions with little chance of them following their instincts or behaving in a natural way. It must surely cause distress and interfere with natural breeding cycles. Indeed, many experts claim that breeding programmes are rarely successful; hardly any animals can be released back into their natural habitats and must remain incarcerated. A further point is that many animals may have been born in captivity. How could they possibly cope in the wild?</a:t>
            </a:r>
          </a:p>
          <a:p>
            <a:pPr indent="0">
              <a:spcBef>
                <a:spcPts val="700"/>
              </a:spcBef>
            </a:pPr>
            <a:r>
              <a:rPr lang="en-GB" altLang="en-US" sz="1400" dirty="0">
                <a:solidFill>
                  <a:srgbClr val="3E3F41"/>
                </a:solidFill>
              </a:rPr>
              <a:t>Nevertheless, a zoo with ethics that take account of scientific research into animal behaviour can offer a safe environment for animals with regular food, a protected habitat and no predators. Scientists maintain that they can investigate the behaviour and lifestyles of wild animals so that we should all be able to learn more about them.</a:t>
            </a:r>
          </a:p>
        </p:txBody>
      </p:sp>
      <p:sp>
        <p:nvSpPr>
          <p:cNvPr id="13" name="Subtitle 2">
            <a:extLst>
              <a:ext uri="{FF2B5EF4-FFF2-40B4-BE49-F238E27FC236}">
                <a16:creationId xmlns:a16="http://schemas.microsoft.com/office/drawing/2014/main" id="{2205622F-94AE-354A-8BEB-3F9C2B6B2A2C}"/>
              </a:ext>
            </a:extLst>
          </p:cNvPr>
          <p:cNvSpPr txBox="1">
            <a:spLocks/>
          </p:cNvSpPr>
          <p:nvPr/>
        </p:nvSpPr>
        <p:spPr>
          <a:xfrm>
            <a:off x="0" y="590684"/>
            <a:ext cx="12192000" cy="10666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200"/>
              </a:spcBef>
              <a:buNone/>
            </a:pPr>
            <a:r>
              <a:rPr lang="en-GB" sz="2100" b="1" dirty="0">
                <a:solidFill>
                  <a:srgbClr val="0070C0"/>
                </a:solidFill>
                <a:latin typeface="Comic Sans MS" panose="030F0902030302020204" pitchFamily="66" charset="0"/>
              </a:rPr>
              <a:t>Should animals be kept in zoos?</a:t>
            </a:r>
          </a:p>
          <a:p>
            <a:pPr marL="0" indent="0" algn="ctr">
              <a:lnSpc>
                <a:spcPct val="100000"/>
              </a:lnSpc>
              <a:spcBef>
                <a:spcPts val="200"/>
              </a:spcBef>
              <a:buNone/>
            </a:pPr>
            <a:r>
              <a:rPr lang="en-GB" altLang="en-US" sz="1800" dirty="0">
                <a:solidFill>
                  <a:srgbClr val="FF4F79"/>
                </a:solidFill>
                <a:latin typeface="Comic Sans MS" panose="030F0902030302020204" pitchFamily="66" charset="0"/>
              </a:rPr>
              <a:t>weasel words</a:t>
            </a:r>
          </a:p>
        </p:txBody>
      </p:sp>
      <p:grpSp>
        <p:nvGrpSpPr>
          <p:cNvPr id="4" name="Group 3">
            <a:extLst>
              <a:ext uri="{FF2B5EF4-FFF2-40B4-BE49-F238E27FC236}">
                <a16:creationId xmlns:a16="http://schemas.microsoft.com/office/drawing/2014/main" id="{E4435A36-2212-B047-9FE5-472B3F105DB1}"/>
              </a:ext>
            </a:extLst>
          </p:cNvPr>
          <p:cNvGrpSpPr/>
          <p:nvPr/>
        </p:nvGrpSpPr>
        <p:grpSpPr>
          <a:xfrm>
            <a:off x="1078708" y="1323533"/>
            <a:ext cx="1239692" cy="452611"/>
            <a:chOff x="1078708" y="1323533"/>
            <a:chExt cx="1239692" cy="452611"/>
          </a:xfrm>
        </p:grpSpPr>
        <p:sp>
          <p:nvSpPr>
            <p:cNvPr id="2" name="Rectangle 1">
              <a:extLst>
                <a:ext uri="{FF2B5EF4-FFF2-40B4-BE49-F238E27FC236}">
                  <a16:creationId xmlns:a16="http://schemas.microsoft.com/office/drawing/2014/main" id="{E7B91592-1F18-2741-B3FD-F056BF843DE3}"/>
                </a:ext>
              </a:extLst>
            </p:cNvPr>
            <p:cNvSpPr/>
            <p:nvPr/>
          </p:nvSpPr>
          <p:spPr>
            <a:xfrm>
              <a:off x="1157747" y="1334255"/>
              <a:ext cx="1054512" cy="265471"/>
            </a:xfrm>
            <a:prstGeom prst="rect">
              <a:avLst/>
            </a:prstGeom>
            <a:solidFill>
              <a:srgbClr val="FF4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Box 45">
              <a:extLst>
                <a:ext uri="{FF2B5EF4-FFF2-40B4-BE49-F238E27FC236}">
                  <a16:creationId xmlns:a16="http://schemas.microsoft.com/office/drawing/2014/main" id="{CD88DA3E-A70F-9F42-AD3E-1EA2FA9AA367}"/>
                </a:ext>
              </a:extLst>
            </p:cNvPr>
            <p:cNvSpPr txBox="1">
              <a:spLocks noChangeArrowheads="1"/>
            </p:cNvSpPr>
            <p:nvPr/>
          </p:nvSpPr>
          <p:spPr bwMode="auto">
            <a:xfrm>
              <a:off x="1078708" y="1323533"/>
              <a:ext cx="1239692" cy="4526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Many people</a:t>
              </a:r>
            </a:p>
          </p:txBody>
        </p:sp>
      </p:grpSp>
      <p:grpSp>
        <p:nvGrpSpPr>
          <p:cNvPr id="5" name="Group 4">
            <a:extLst>
              <a:ext uri="{FF2B5EF4-FFF2-40B4-BE49-F238E27FC236}">
                <a16:creationId xmlns:a16="http://schemas.microsoft.com/office/drawing/2014/main" id="{011ACA5C-6EB2-5A41-A82B-444C99869817}"/>
              </a:ext>
            </a:extLst>
          </p:cNvPr>
          <p:cNvGrpSpPr/>
          <p:nvPr/>
        </p:nvGrpSpPr>
        <p:grpSpPr>
          <a:xfrm>
            <a:off x="1078708" y="2054100"/>
            <a:ext cx="1556492" cy="452611"/>
            <a:chOff x="1078708" y="2054100"/>
            <a:chExt cx="1556492" cy="452611"/>
          </a:xfrm>
        </p:grpSpPr>
        <p:sp>
          <p:nvSpPr>
            <p:cNvPr id="7" name="Rectangle 6">
              <a:extLst>
                <a:ext uri="{FF2B5EF4-FFF2-40B4-BE49-F238E27FC236}">
                  <a16:creationId xmlns:a16="http://schemas.microsoft.com/office/drawing/2014/main" id="{7A6725DB-F50B-5742-8106-A939EB5F3093}"/>
                </a:ext>
              </a:extLst>
            </p:cNvPr>
            <p:cNvSpPr/>
            <p:nvPr/>
          </p:nvSpPr>
          <p:spPr>
            <a:xfrm>
              <a:off x="1157746" y="2071674"/>
              <a:ext cx="1371601" cy="265471"/>
            </a:xfrm>
            <a:prstGeom prst="rect">
              <a:avLst/>
            </a:prstGeom>
            <a:solidFill>
              <a:srgbClr val="FF4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Box 45">
              <a:extLst>
                <a:ext uri="{FF2B5EF4-FFF2-40B4-BE49-F238E27FC236}">
                  <a16:creationId xmlns:a16="http://schemas.microsoft.com/office/drawing/2014/main" id="{CF02EA68-DA29-1B47-A22D-EEF4A882ABD4}"/>
                </a:ext>
              </a:extLst>
            </p:cNvPr>
            <p:cNvSpPr txBox="1">
              <a:spLocks noChangeArrowheads="1"/>
            </p:cNvSpPr>
            <p:nvPr/>
          </p:nvSpPr>
          <p:spPr bwMode="auto">
            <a:xfrm>
              <a:off x="1078708" y="2054100"/>
              <a:ext cx="1556492" cy="4526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People nowadays</a:t>
              </a:r>
            </a:p>
          </p:txBody>
        </p:sp>
      </p:grpSp>
      <p:grpSp>
        <p:nvGrpSpPr>
          <p:cNvPr id="19" name="Group 18">
            <a:extLst>
              <a:ext uri="{FF2B5EF4-FFF2-40B4-BE49-F238E27FC236}">
                <a16:creationId xmlns:a16="http://schemas.microsoft.com/office/drawing/2014/main" id="{0C221D99-0EC3-F84B-9923-36B70BFDAF72}"/>
              </a:ext>
            </a:extLst>
          </p:cNvPr>
          <p:cNvGrpSpPr/>
          <p:nvPr/>
        </p:nvGrpSpPr>
        <p:grpSpPr>
          <a:xfrm>
            <a:off x="8019508" y="2262831"/>
            <a:ext cx="2910092" cy="452611"/>
            <a:chOff x="8019508" y="2262831"/>
            <a:chExt cx="2910092" cy="452611"/>
          </a:xfrm>
        </p:grpSpPr>
        <p:sp>
          <p:nvSpPr>
            <p:cNvPr id="8" name="Rectangle 7">
              <a:extLst>
                <a:ext uri="{FF2B5EF4-FFF2-40B4-BE49-F238E27FC236}">
                  <a16:creationId xmlns:a16="http://schemas.microsoft.com/office/drawing/2014/main" id="{9861FBE9-FD33-DD41-815A-0039EF3ACFAD}"/>
                </a:ext>
              </a:extLst>
            </p:cNvPr>
            <p:cNvSpPr/>
            <p:nvPr/>
          </p:nvSpPr>
          <p:spPr>
            <a:xfrm>
              <a:off x="8089488" y="2300274"/>
              <a:ext cx="2676835" cy="265471"/>
            </a:xfrm>
            <a:prstGeom prst="rect">
              <a:avLst/>
            </a:prstGeom>
            <a:solidFill>
              <a:srgbClr val="FF4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Box 45">
              <a:extLst>
                <a:ext uri="{FF2B5EF4-FFF2-40B4-BE49-F238E27FC236}">
                  <a16:creationId xmlns:a16="http://schemas.microsoft.com/office/drawing/2014/main" id="{A36C493B-B061-E54A-9AD6-CFA1B211346D}"/>
                </a:ext>
              </a:extLst>
            </p:cNvPr>
            <p:cNvSpPr txBox="1">
              <a:spLocks noChangeArrowheads="1"/>
            </p:cNvSpPr>
            <p:nvPr/>
          </p:nvSpPr>
          <p:spPr bwMode="auto">
            <a:xfrm>
              <a:off x="8019508" y="2262831"/>
              <a:ext cx="2910092" cy="4526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Animal rights campaigners claim</a:t>
              </a:r>
            </a:p>
          </p:txBody>
        </p:sp>
      </p:grpSp>
      <p:grpSp>
        <p:nvGrpSpPr>
          <p:cNvPr id="6" name="Group 5">
            <a:extLst>
              <a:ext uri="{FF2B5EF4-FFF2-40B4-BE49-F238E27FC236}">
                <a16:creationId xmlns:a16="http://schemas.microsoft.com/office/drawing/2014/main" id="{E48D14CC-4BDB-104F-9461-CEE3180E3F68}"/>
              </a:ext>
            </a:extLst>
          </p:cNvPr>
          <p:cNvGrpSpPr/>
          <p:nvPr/>
        </p:nvGrpSpPr>
        <p:grpSpPr>
          <a:xfrm>
            <a:off x="4210316" y="4585528"/>
            <a:ext cx="1872000" cy="452611"/>
            <a:chOff x="4210316" y="4585528"/>
            <a:chExt cx="1872000" cy="452611"/>
          </a:xfrm>
        </p:grpSpPr>
        <p:sp>
          <p:nvSpPr>
            <p:cNvPr id="14" name="Rectangle 13">
              <a:extLst>
                <a:ext uri="{FF2B5EF4-FFF2-40B4-BE49-F238E27FC236}">
                  <a16:creationId xmlns:a16="http://schemas.microsoft.com/office/drawing/2014/main" id="{121E70B3-8938-A24D-A5E2-BB2181C01B6C}"/>
                </a:ext>
              </a:extLst>
            </p:cNvPr>
            <p:cNvSpPr/>
            <p:nvPr/>
          </p:nvSpPr>
          <p:spPr>
            <a:xfrm>
              <a:off x="4269657" y="4601497"/>
              <a:ext cx="1681318" cy="265471"/>
            </a:xfrm>
            <a:prstGeom prst="rect">
              <a:avLst/>
            </a:prstGeom>
            <a:solidFill>
              <a:srgbClr val="FF4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Box 45">
              <a:extLst>
                <a:ext uri="{FF2B5EF4-FFF2-40B4-BE49-F238E27FC236}">
                  <a16:creationId xmlns:a16="http://schemas.microsoft.com/office/drawing/2014/main" id="{13FC8F29-2FDB-B34F-9870-FEB55A422261}"/>
                </a:ext>
              </a:extLst>
            </p:cNvPr>
            <p:cNvSpPr txBox="1">
              <a:spLocks noChangeArrowheads="1"/>
            </p:cNvSpPr>
            <p:nvPr/>
          </p:nvSpPr>
          <p:spPr bwMode="auto">
            <a:xfrm>
              <a:off x="4210316" y="4585528"/>
              <a:ext cx="1872000" cy="4526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many experts claim</a:t>
              </a:r>
            </a:p>
          </p:txBody>
        </p:sp>
      </p:grpSp>
      <p:grpSp>
        <p:nvGrpSpPr>
          <p:cNvPr id="18" name="Group 17">
            <a:extLst>
              <a:ext uri="{FF2B5EF4-FFF2-40B4-BE49-F238E27FC236}">
                <a16:creationId xmlns:a16="http://schemas.microsoft.com/office/drawing/2014/main" id="{C6ACC4DE-2806-904B-B00B-3578D4AEA960}"/>
              </a:ext>
            </a:extLst>
          </p:cNvPr>
          <p:cNvGrpSpPr/>
          <p:nvPr/>
        </p:nvGrpSpPr>
        <p:grpSpPr>
          <a:xfrm>
            <a:off x="7840508" y="5520932"/>
            <a:ext cx="1863900" cy="452611"/>
            <a:chOff x="7840508" y="5520932"/>
            <a:chExt cx="1863900" cy="452611"/>
          </a:xfrm>
        </p:grpSpPr>
        <p:sp>
          <p:nvSpPr>
            <p:cNvPr id="9" name="Rectangle 8">
              <a:extLst>
                <a:ext uri="{FF2B5EF4-FFF2-40B4-BE49-F238E27FC236}">
                  <a16:creationId xmlns:a16="http://schemas.microsoft.com/office/drawing/2014/main" id="{A5EB3554-E6AD-DC4D-86F8-4DD9289F211B}"/>
                </a:ext>
              </a:extLst>
            </p:cNvPr>
            <p:cNvSpPr/>
            <p:nvPr/>
          </p:nvSpPr>
          <p:spPr>
            <a:xfrm>
              <a:off x="7912508" y="5546341"/>
              <a:ext cx="1637073" cy="265471"/>
            </a:xfrm>
            <a:prstGeom prst="rect">
              <a:avLst/>
            </a:prstGeom>
            <a:solidFill>
              <a:srgbClr val="FF4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Box 45">
              <a:extLst>
                <a:ext uri="{FF2B5EF4-FFF2-40B4-BE49-F238E27FC236}">
                  <a16:creationId xmlns:a16="http://schemas.microsoft.com/office/drawing/2014/main" id="{6A41F822-B3F7-C942-B92D-9CF1AA56E2A3}"/>
                </a:ext>
              </a:extLst>
            </p:cNvPr>
            <p:cNvSpPr txBox="1">
              <a:spLocks noChangeArrowheads="1"/>
            </p:cNvSpPr>
            <p:nvPr/>
          </p:nvSpPr>
          <p:spPr bwMode="auto">
            <a:xfrm>
              <a:off x="7840508" y="5520932"/>
              <a:ext cx="1863900" cy="4526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Scientists maintain</a:t>
              </a:r>
            </a:p>
          </p:txBody>
        </p:sp>
      </p:grpSp>
      <p:sp>
        <p:nvSpPr>
          <p:cNvPr id="3" name="TextBox 2">
            <a:extLst>
              <a:ext uri="{FF2B5EF4-FFF2-40B4-BE49-F238E27FC236}">
                <a16:creationId xmlns:a16="http://schemas.microsoft.com/office/drawing/2014/main" id="{7479D47B-7990-3837-F2E8-D517B73CC3BD}"/>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40</a:t>
            </a:r>
          </a:p>
        </p:txBody>
      </p:sp>
    </p:spTree>
    <p:extLst>
      <p:ext uri="{BB962C8B-B14F-4D97-AF65-F5344CB8AC3E}">
        <p14:creationId xmlns:p14="http://schemas.microsoft.com/office/powerpoint/2010/main" val="116969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45">
            <a:extLst>
              <a:ext uri="{FF2B5EF4-FFF2-40B4-BE49-F238E27FC236}">
                <a16:creationId xmlns:a16="http://schemas.microsoft.com/office/drawing/2014/main" id="{86BD239C-D2FD-1046-904E-8BE3B6E9A67F}"/>
              </a:ext>
            </a:extLst>
          </p:cNvPr>
          <p:cNvSpPr txBox="1">
            <a:spLocks noChangeArrowheads="1"/>
          </p:cNvSpPr>
          <p:nvPr/>
        </p:nvSpPr>
        <p:spPr bwMode="auto">
          <a:xfrm>
            <a:off x="1078708" y="1319507"/>
            <a:ext cx="10172700" cy="5009856"/>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rgbClr val="3E3F41"/>
                </a:solidFill>
              </a:rPr>
              <a:t>Many people are now questioning the morality of zoos, and asking whether they might no longer be justified in the 21</a:t>
            </a:r>
            <a:r>
              <a:rPr lang="en-GB" altLang="en-US" sz="1400" baseline="30000" dirty="0">
                <a:solidFill>
                  <a:srgbClr val="3E3F41"/>
                </a:solidFill>
              </a:rPr>
              <a:t>st</a:t>
            </a:r>
            <a:r>
              <a:rPr lang="en-GB" altLang="en-US" sz="1400" dirty="0">
                <a:solidFill>
                  <a:srgbClr val="3E3F41"/>
                </a:solidFill>
              </a:rPr>
              <a:t> Century. Zoos were originally set up so that people could see and learn about wild animals from distant lands. However, in today’s world, should zoos still exist? Are they really necessary? </a:t>
            </a:r>
          </a:p>
          <a:p>
            <a:pPr indent="0">
              <a:spcBef>
                <a:spcPts val="700"/>
              </a:spcBef>
            </a:pPr>
            <a:r>
              <a:rPr lang="en-GB" altLang="en-US" sz="1400" dirty="0">
                <a:solidFill>
                  <a:srgbClr val="3E3F41"/>
                </a:solidFill>
              </a:rPr>
              <a:t>People nowadays may access a vast amount of information about animals from all over the world through their televisions and the internet and can see at close range how they behave in the wild. Animal rights campaigners claim that keeping wild animals caged up for long periods of time not only will cause them to develop </a:t>
            </a:r>
            <a:r>
              <a:rPr lang="en-GB" altLang="en-US" sz="1400" dirty="0" err="1">
                <a:solidFill>
                  <a:srgbClr val="3E3F41"/>
                </a:solidFill>
              </a:rPr>
              <a:t>zoochosis</a:t>
            </a:r>
            <a:r>
              <a:rPr lang="en-GB" altLang="en-US" sz="1400" dirty="0">
                <a:solidFill>
                  <a:srgbClr val="3E3F41"/>
                </a:solidFill>
              </a:rPr>
              <a:t> but could also turn wild animals into objects of entertainment, with no respect for their dignity or their natural place on our planet.</a:t>
            </a:r>
          </a:p>
          <a:p>
            <a:pPr indent="0">
              <a:spcBef>
                <a:spcPts val="700"/>
              </a:spcBef>
            </a:pPr>
            <a:r>
              <a:rPr lang="en-GB" altLang="en-US" sz="1400" dirty="0">
                <a:solidFill>
                  <a:srgbClr val="3E3F41"/>
                </a:solidFill>
              </a:rPr>
              <a:t>On the other hand, there is a huge difference between watching an animal on screen and seeing it in real life. Visiting a zoo is educational and can actually make people more aware of wildlife and conservation. In fact, sometimes the only way to save an endangered species may be for it to breed in captivity. In addition to this, zoos can provide scientists with opportunities to research animal behaviour and will allow the provision of carefully designed enclosures appropriate to each animal’s individual needs.</a:t>
            </a:r>
          </a:p>
          <a:p>
            <a:pPr indent="0">
              <a:spcBef>
                <a:spcPts val="700"/>
              </a:spcBef>
            </a:pPr>
            <a:r>
              <a:rPr lang="en-GB" altLang="en-US" sz="1400" dirty="0">
                <a:solidFill>
                  <a:srgbClr val="3E3F41"/>
                </a:solidFill>
              </a:rPr>
              <a:t>However, living behind bars can affect the characters of animals by imprisoning them in cruel, cramped conditions with little chance of them following their instincts or behaving in a natural way. It must surely cause distress and interfere with natural breeding cycles. Indeed, many experts claim that breeding programmes are rarely successful; hardly any animals can be released back into their natural habitats and must remain incarcerated. A further point is that many animals may have been born in captivity. How could they possibly cope in the wild?</a:t>
            </a:r>
          </a:p>
          <a:p>
            <a:pPr indent="0">
              <a:spcBef>
                <a:spcPts val="700"/>
              </a:spcBef>
            </a:pPr>
            <a:r>
              <a:rPr lang="en-GB" altLang="en-US" sz="1400" dirty="0">
                <a:solidFill>
                  <a:srgbClr val="3E3F41"/>
                </a:solidFill>
              </a:rPr>
              <a:t>Nevertheless, a zoo with ethics that take account of scientific research into animal behaviour can offer a safe environment for animals with regular food, a protected habitat and no predators. Scientists maintain that they can investigate the behaviour and lifestyles of wild animals so that we should all be able to learn more about them.</a:t>
            </a:r>
          </a:p>
        </p:txBody>
      </p:sp>
      <p:sp>
        <p:nvSpPr>
          <p:cNvPr id="13" name="Subtitle 2">
            <a:extLst>
              <a:ext uri="{FF2B5EF4-FFF2-40B4-BE49-F238E27FC236}">
                <a16:creationId xmlns:a16="http://schemas.microsoft.com/office/drawing/2014/main" id="{2205622F-94AE-354A-8BEB-3F9C2B6B2A2C}"/>
              </a:ext>
            </a:extLst>
          </p:cNvPr>
          <p:cNvSpPr txBox="1">
            <a:spLocks/>
          </p:cNvSpPr>
          <p:nvPr/>
        </p:nvSpPr>
        <p:spPr>
          <a:xfrm>
            <a:off x="0" y="590684"/>
            <a:ext cx="12192000" cy="71550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200"/>
              </a:spcBef>
              <a:buNone/>
            </a:pPr>
            <a:r>
              <a:rPr lang="en-GB" sz="2100" b="1" dirty="0">
                <a:solidFill>
                  <a:srgbClr val="0070C0"/>
                </a:solidFill>
                <a:latin typeface="Comic Sans MS" panose="030F0902030302020204" pitchFamily="66" charset="0"/>
              </a:rPr>
              <a:t>Should animals be kept in zoos?</a:t>
            </a:r>
          </a:p>
          <a:p>
            <a:pPr marL="0" indent="0" algn="ctr">
              <a:lnSpc>
                <a:spcPct val="100000"/>
              </a:lnSpc>
              <a:spcBef>
                <a:spcPts val="200"/>
              </a:spcBef>
              <a:buNone/>
            </a:pPr>
            <a:r>
              <a:rPr lang="en-GB" altLang="en-US" sz="1800" dirty="0">
                <a:solidFill>
                  <a:srgbClr val="EC7206"/>
                </a:solidFill>
                <a:latin typeface="Comic Sans MS" panose="030F0902030302020204" pitchFamily="66" charset="0"/>
              </a:rPr>
              <a:t>abstract nouns</a:t>
            </a:r>
          </a:p>
        </p:txBody>
      </p:sp>
      <p:grpSp>
        <p:nvGrpSpPr>
          <p:cNvPr id="4" name="Group 3">
            <a:extLst>
              <a:ext uri="{FF2B5EF4-FFF2-40B4-BE49-F238E27FC236}">
                <a16:creationId xmlns:a16="http://schemas.microsoft.com/office/drawing/2014/main" id="{A5476306-2D2E-C941-B709-ACF5AD3F9AEC}"/>
              </a:ext>
            </a:extLst>
          </p:cNvPr>
          <p:cNvGrpSpPr/>
          <p:nvPr/>
        </p:nvGrpSpPr>
        <p:grpSpPr>
          <a:xfrm>
            <a:off x="4151960" y="1313393"/>
            <a:ext cx="894092" cy="550477"/>
            <a:chOff x="4151960" y="1313393"/>
            <a:chExt cx="894092" cy="550477"/>
          </a:xfrm>
        </p:grpSpPr>
        <p:sp>
          <p:nvSpPr>
            <p:cNvPr id="2" name="Rectangle 1">
              <a:extLst>
                <a:ext uri="{FF2B5EF4-FFF2-40B4-BE49-F238E27FC236}">
                  <a16:creationId xmlns:a16="http://schemas.microsoft.com/office/drawing/2014/main" id="{E7B91592-1F18-2741-B3FD-F056BF843DE3}"/>
                </a:ext>
              </a:extLst>
            </p:cNvPr>
            <p:cNvSpPr/>
            <p:nvPr/>
          </p:nvSpPr>
          <p:spPr>
            <a:xfrm>
              <a:off x="4188541" y="1334255"/>
              <a:ext cx="781665" cy="26547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Box 45">
              <a:extLst>
                <a:ext uri="{FF2B5EF4-FFF2-40B4-BE49-F238E27FC236}">
                  <a16:creationId xmlns:a16="http://schemas.microsoft.com/office/drawing/2014/main" id="{63CB1786-7884-5049-B0C8-9947984310B7}"/>
                </a:ext>
              </a:extLst>
            </p:cNvPr>
            <p:cNvSpPr txBox="1">
              <a:spLocks noChangeArrowheads="1"/>
            </p:cNvSpPr>
            <p:nvPr/>
          </p:nvSpPr>
          <p:spPr bwMode="auto">
            <a:xfrm>
              <a:off x="4151960" y="1313393"/>
              <a:ext cx="894092" cy="550477"/>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morality</a:t>
              </a:r>
            </a:p>
          </p:txBody>
        </p:sp>
      </p:grpSp>
      <p:grpSp>
        <p:nvGrpSpPr>
          <p:cNvPr id="35" name="Group 34">
            <a:extLst>
              <a:ext uri="{FF2B5EF4-FFF2-40B4-BE49-F238E27FC236}">
                <a16:creationId xmlns:a16="http://schemas.microsoft.com/office/drawing/2014/main" id="{1D69A470-A32A-A446-A256-7236B994B998}"/>
              </a:ext>
            </a:extLst>
          </p:cNvPr>
          <p:cNvGrpSpPr/>
          <p:nvPr/>
        </p:nvGrpSpPr>
        <p:grpSpPr>
          <a:xfrm>
            <a:off x="4869544" y="2057221"/>
            <a:ext cx="1182092" cy="413393"/>
            <a:chOff x="4869544" y="2057221"/>
            <a:chExt cx="1182092" cy="413393"/>
          </a:xfrm>
        </p:grpSpPr>
        <p:sp>
          <p:nvSpPr>
            <p:cNvPr id="7" name="Rectangle 6">
              <a:extLst>
                <a:ext uri="{FF2B5EF4-FFF2-40B4-BE49-F238E27FC236}">
                  <a16:creationId xmlns:a16="http://schemas.microsoft.com/office/drawing/2014/main" id="{7A6725DB-F50B-5742-8106-A939EB5F3093}"/>
                </a:ext>
              </a:extLst>
            </p:cNvPr>
            <p:cNvSpPr/>
            <p:nvPr/>
          </p:nvSpPr>
          <p:spPr>
            <a:xfrm>
              <a:off x="4918587" y="2071674"/>
              <a:ext cx="1084007" cy="26547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 Box 45">
              <a:extLst>
                <a:ext uri="{FF2B5EF4-FFF2-40B4-BE49-F238E27FC236}">
                  <a16:creationId xmlns:a16="http://schemas.microsoft.com/office/drawing/2014/main" id="{09D24D08-DDBC-824D-AC3F-1610F1A465E7}"/>
                </a:ext>
              </a:extLst>
            </p:cNvPr>
            <p:cNvSpPr txBox="1">
              <a:spLocks noChangeArrowheads="1"/>
            </p:cNvSpPr>
            <p:nvPr/>
          </p:nvSpPr>
          <p:spPr bwMode="auto">
            <a:xfrm>
              <a:off x="4869544" y="2057221"/>
              <a:ext cx="1182092"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information</a:t>
              </a:r>
            </a:p>
          </p:txBody>
        </p:sp>
      </p:grpSp>
      <p:grpSp>
        <p:nvGrpSpPr>
          <p:cNvPr id="5" name="Group 4">
            <a:extLst>
              <a:ext uri="{FF2B5EF4-FFF2-40B4-BE49-F238E27FC236}">
                <a16:creationId xmlns:a16="http://schemas.microsoft.com/office/drawing/2014/main" id="{834D5790-EF63-EA4F-A904-FC297F42FB94}"/>
              </a:ext>
            </a:extLst>
          </p:cNvPr>
          <p:cNvGrpSpPr/>
          <p:nvPr/>
        </p:nvGrpSpPr>
        <p:grpSpPr>
          <a:xfrm>
            <a:off x="8913698" y="2477407"/>
            <a:ext cx="1182092" cy="413393"/>
            <a:chOff x="8913698" y="2477407"/>
            <a:chExt cx="1182092" cy="413393"/>
          </a:xfrm>
        </p:grpSpPr>
        <p:sp>
          <p:nvSpPr>
            <p:cNvPr id="8" name="Rectangle 7">
              <a:extLst>
                <a:ext uri="{FF2B5EF4-FFF2-40B4-BE49-F238E27FC236}">
                  <a16:creationId xmlns:a16="http://schemas.microsoft.com/office/drawing/2014/main" id="{9861FBE9-FD33-DD41-815A-0039EF3ACFAD}"/>
                </a:ext>
              </a:extLst>
            </p:cNvPr>
            <p:cNvSpPr/>
            <p:nvPr/>
          </p:nvSpPr>
          <p:spPr>
            <a:xfrm>
              <a:off x="8967018" y="2506751"/>
              <a:ext cx="862780" cy="26547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Box 45">
              <a:extLst>
                <a:ext uri="{FF2B5EF4-FFF2-40B4-BE49-F238E27FC236}">
                  <a16:creationId xmlns:a16="http://schemas.microsoft.com/office/drawing/2014/main" id="{B8B01648-3535-1342-8B86-4231CE5C8507}"/>
                </a:ext>
              </a:extLst>
            </p:cNvPr>
            <p:cNvSpPr txBox="1">
              <a:spLocks noChangeArrowheads="1"/>
            </p:cNvSpPr>
            <p:nvPr/>
          </p:nvSpPr>
          <p:spPr bwMode="auto">
            <a:xfrm>
              <a:off x="8913698" y="2477407"/>
              <a:ext cx="1182092"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err="1">
                  <a:solidFill>
                    <a:schemeClr val="bg1"/>
                  </a:solidFill>
                </a:rPr>
                <a:t>zoochosis</a:t>
              </a:r>
              <a:endParaRPr lang="en-GB" altLang="en-US" sz="1400" dirty="0">
                <a:solidFill>
                  <a:schemeClr val="bg1"/>
                </a:solidFill>
              </a:endParaRPr>
            </a:p>
          </p:txBody>
        </p:sp>
      </p:grpSp>
      <p:grpSp>
        <p:nvGrpSpPr>
          <p:cNvPr id="6" name="Group 5">
            <a:extLst>
              <a:ext uri="{FF2B5EF4-FFF2-40B4-BE49-F238E27FC236}">
                <a16:creationId xmlns:a16="http://schemas.microsoft.com/office/drawing/2014/main" id="{0F15359D-3920-1D41-9696-8BA33553E93C}"/>
              </a:ext>
            </a:extLst>
          </p:cNvPr>
          <p:cNvGrpSpPr/>
          <p:nvPr/>
        </p:nvGrpSpPr>
        <p:grpSpPr>
          <a:xfrm>
            <a:off x="7231011" y="2695279"/>
            <a:ext cx="1182092" cy="413393"/>
            <a:chOff x="7231011" y="2695279"/>
            <a:chExt cx="1182092" cy="413393"/>
          </a:xfrm>
        </p:grpSpPr>
        <p:sp>
          <p:nvSpPr>
            <p:cNvPr id="10" name="Rectangle 9">
              <a:extLst>
                <a:ext uri="{FF2B5EF4-FFF2-40B4-BE49-F238E27FC236}">
                  <a16:creationId xmlns:a16="http://schemas.microsoft.com/office/drawing/2014/main" id="{919C8B56-F8AF-B446-9DF8-A0A109764C07}"/>
                </a:ext>
              </a:extLst>
            </p:cNvPr>
            <p:cNvSpPr/>
            <p:nvPr/>
          </p:nvSpPr>
          <p:spPr>
            <a:xfrm>
              <a:off x="7285701" y="2731217"/>
              <a:ext cx="626807" cy="26547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Box 45">
              <a:extLst>
                <a:ext uri="{FF2B5EF4-FFF2-40B4-BE49-F238E27FC236}">
                  <a16:creationId xmlns:a16="http://schemas.microsoft.com/office/drawing/2014/main" id="{296AB950-7514-8443-9B1C-B4410A7FA180}"/>
                </a:ext>
              </a:extLst>
            </p:cNvPr>
            <p:cNvSpPr txBox="1">
              <a:spLocks noChangeArrowheads="1"/>
            </p:cNvSpPr>
            <p:nvPr/>
          </p:nvSpPr>
          <p:spPr bwMode="auto">
            <a:xfrm>
              <a:off x="7231011" y="2695279"/>
              <a:ext cx="1182092"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dignity</a:t>
              </a:r>
            </a:p>
          </p:txBody>
        </p:sp>
      </p:grpSp>
      <p:grpSp>
        <p:nvGrpSpPr>
          <p:cNvPr id="33" name="Group 32">
            <a:extLst>
              <a:ext uri="{FF2B5EF4-FFF2-40B4-BE49-F238E27FC236}">
                <a16:creationId xmlns:a16="http://schemas.microsoft.com/office/drawing/2014/main" id="{0AF58874-F11A-544D-9878-E41D542807D8}"/>
              </a:ext>
            </a:extLst>
          </p:cNvPr>
          <p:cNvGrpSpPr/>
          <p:nvPr/>
        </p:nvGrpSpPr>
        <p:grpSpPr>
          <a:xfrm>
            <a:off x="3800308" y="2695279"/>
            <a:ext cx="1786892" cy="413393"/>
            <a:chOff x="3800308" y="2695279"/>
            <a:chExt cx="1786892" cy="413393"/>
          </a:xfrm>
        </p:grpSpPr>
        <p:sp>
          <p:nvSpPr>
            <p:cNvPr id="11" name="Rectangle 10">
              <a:extLst>
                <a:ext uri="{FF2B5EF4-FFF2-40B4-BE49-F238E27FC236}">
                  <a16:creationId xmlns:a16="http://schemas.microsoft.com/office/drawing/2014/main" id="{3063AD66-15B7-5A4E-94EF-8CF116336AAD}"/>
                </a:ext>
              </a:extLst>
            </p:cNvPr>
            <p:cNvSpPr/>
            <p:nvPr/>
          </p:nvSpPr>
          <p:spPr>
            <a:xfrm>
              <a:off x="3856701" y="2731217"/>
              <a:ext cx="1224118" cy="26547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Box 45">
              <a:extLst>
                <a:ext uri="{FF2B5EF4-FFF2-40B4-BE49-F238E27FC236}">
                  <a16:creationId xmlns:a16="http://schemas.microsoft.com/office/drawing/2014/main" id="{3AE76470-7625-C64F-B990-84EE1F2B7024}"/>
                </a:ext>
              </a:extLst>
            </p:cNvPr>
            <p:cNvSpPr txBox="1">
              <a:spLocks noChangeArrowheads="1"/>
            </p:cNvSpPr>
            <p:nvPr/>
          </p:nvSpPr>
          <p:spPr bwMode="auto">
            <a:xfrm>
              <a:off x="3800308" y="2695279"/>
              <a:ext cx="1786892"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entertainment</a:t>
              </a:r>
            </a:p>
          </p:txBody>
        </p:sp>
      </p:grpSp>
      <p:grpSp>
        <p:nvGrpSpPr>
          <p:cNvPr id="27" name="Group 26">
            <a:extLst>
              <a:ext uri="{FF2B5EF4-FFF2-40B4-BE49-F238E27FC236}">
                <a16:creationId xmlns:a16="http://schemas.microsoft.com/office/drawing/2014/main" id="{3B77898F-0EAA-DF4D-9592-327CDB6D2CBF}"/>
              </a:ext>
            </a:extLst>
          </p:cNvPr>
          <p:cNvGrpSpPr/>
          <p:nvPr/>
        </p:nvGrpSpPr>
        <p:grpSpPr>
          <a:xfrm>
            <a:off x="9675508" y="4152586"/>
            <a:ext cx="1059692" cy="272671"/>
            <a:chOff x="9675508" y="4152586"/>
            <a:chExt cx="1059692" cy="272671"/>
          </a:xfrm>
        </p:grpSpPr>
        <p:sp>
          <p:nvSpPr>
            <p:cNvPr id="14" name="Rectangle 13">
              <a:extLst>
                <a:ext uri="{FF2B5EF4-FFF2-40B4-BE49-F238E27FC236}">
                  <a16:creationId xmlns:a16="http://schemas.microsoft.com/office/drawing/2014/main" id="{121E70B3-8938-A24D-A5E2-BB2181C01B6C}"/>
                </a:ext>
              </a:extLst>
            </p:cNvPr>
            <p:cNvSpPr/>
            <p:nvPr/>
          </p:nvSpPr>
          <p:spPr>
            <a:xfrm>
              <a:off x="9748684" y="4152586"/>
              <a:ext cx="914400" cy="26547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Box 45">
              <a:extLst>
                <a:ext uri="{FF2B5EF4-FFF2-40B4-BE49-F238E27FC236}">
                  <a16:creationId xmlns:a16="http://schemas.microsoft.com/office/drawing/2014/main" id="{C9735738-9E2E-324C-884F-2454567E0E4C}"/>
                </a:ext>
              </a:extLst>
            </p:cNvPr>
            <p:cNvSpPr txBox="1">
              <a:spLocks noChangeArrowheads="1"/>
            </p:cNvSpPr>
            <p:nvPr/>
          </p:nvSpPr>
          <p:spPr bwMode="auto">
            <a:xfrm>
              <a:off x="9675508" y="4153324"/>
              <a:ext cx="1059692" cy="27193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conditions</a:t>
              </a:r>
            </a:p>
          </p:txBody>
        </p:sp>
      </p:grpSp>
      <p:grpSp>
        <p:nvGrpSpPr>
          <p:cNvPr id="32" name="Group 31">
            <a:extLst>
              <a:ext uri="{FF2B5EF4-FFF2-40B4-BE49-F238E27FC236}">
                <a16:creationId xmlns:a16="http://schemas.microsoft.com/office/drawing/2014/main" id="{85DF7342-F863-144F-93A4-DA3B6BD5279E}"/>
              </a:ext>
            </a:extLst>
          </p:cNvPr>
          <p:cNvGrpSpPr/>
          <p:nvPr/>
        </p:nvGrpSpPr>
        <p:grpSpPr>
          <a:xfrm>
            <a:off x="3596914" y="5005678"/>
            <a:ext cx="1002092" cy="413393"/>
            <a:chOff x="3596914" y="5005678"/>
            <a:chExt cx="1002092" cy="413393"/>
          </a:xfrm>
        </p:grpSpPr>
        <p:sp>
          <p:nvSpPr>
            <p:cNvPr id="9" name="Rectangle 8">
              <a:extLst>
                <a:ext uri="{FF2B5EF4-FFF2-40B4-BE49-F238E27FC236}">
                  <a16:creationId xmlns:a16="http://schemas.microsoft.com/office/drawing/2014/main" id="{A5EB3554-E6AD-DC4D-86F8-4DD9289F211B}"/>
                </a:ext>
              </a:extLst>
            </p:cNvPr>
            <p:cNvSpPr/>
            <p:nvPr/>
          </p:nvSpPr>
          <p:spPr>
            <a:xfrm>
              <a:off x="3650223" y="5037522"/>
              <a:ext cx="781667" cy="26547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Box 45">
              <a:extLst>
                <a:ext uri="{FF2B5EF4-FFF2-40B4-BE49-F238E27FC236}">
                  <a16:creationId xmlns:a16="http://schemas.microsoft.com/office/drawing/2014/main" id="{D2B2073E-FCD4-DB4D-A1B6-CE7C9E095CA5}"/>
                </a:ext>
              </a:extLst>
            </p:cNvPr>
            <p:cNvSpPr txBox="1">
              <a:spLocks noChangeArrowheads="1"/>
            </p:cNvSpPr>
            <p:nvPr/>
          </p:nvSpPr>
          <p:spPr bwMode="auto">
            <a:xfrm>
              <a:off x="3596914" y="5005678"/>
              <a:ext cx="1002092"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captivity</a:t>
              </a:r>
            </a:p>
          </p:txBody>
        </p:sp>
      </p:grpSp>
      <p:grpSp>
        <p:nvGrpSpPr>
          <p:cNvPr id="31" name="Group 30">
            <a:extLst>
              <a:ext uri="{FF2B5EF4-FFF2-40B4-BE49-F238E27FC236}">
                <a16:creationId xmlns:a16="http://schemas.microsoft.com/office/drawing/2014/main" id="{B0B7678D-D5C7-2249-A696-B6CB935FF069}"/>
              </a:ext>
            </a:extLst>
          </p:cNvPr>
          <p:cNvGrpSpPr/>
          <p:nvPr/>
        </p:nvGrpSpPr>
        <p:grpSpPr>
          <a:xfrm>
            <a:off x="3183314" y="5310193"/>
            <a:ext cx="781667" cy="413393"/>
            <a:chOff x="3183314" y="5310193"/>
            <a:chExt cx="781667" cy="413393"/>
          </a:xfrm>
        </p:grpSpPr>
        <p:sp>
          <p:nvSpPr>
            <p:cNvPr id="15" name="Rectangle 14">
              <a:extLst>
                <a:ext uri="{FF2B5EF4-FFF2-40B4-BE49-F238E27FC236}">
                  <a16:creationId xmlns:a16="http://schemas.microsoft.com/office/drawing/2014/main" id="{0C4C41C8-40C1-2F4A-B445-2A14FFFD38C9}"/>
                </a:ext>
              </a:extLst>
            </p:cNvPr>
            <p:cNvSpPr/>
            <p:nvPr/>
          </p:nvSpPr>
          <p:spPr>
            <a:xfrm>
              <a:off x="3229897" y="5326064"/>
              <a:ext cx="626804" cy="26547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Box 45">
              <a:extLst>
                <a:ext uri="{FF2B5EF4-FFF2-40B4-BE49-F238E27FC236}">
                  <a16:creationId xmlns:a16="http://schemas.microsoft.com/office/drawing/2014/main" id="{A40CF54B-9CEB-B34F-B162-7EEB9E0495C3}"/>
                </a:ext>
              </a:extLst>
            </p:cNvPr>
            <p:cNvSpPr txBox="1">
              <a:spLocks noChangeArrowheads="1"/>
            </p:cNvSpPr>
            <p:nvPr/>
          </p:nvSpPr>
          <p:spPr bwMode="auto">
            <a:xfrm>
              <a:off x="3183314" y="5310193"/>
              <a:ext cx="781667"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ethics</a:t>
              </a:r>
            </a:p>
          </p:txBody>
        </p:sp>
      </p:grpSp>
      <p:grpSp>
        <p:nvGrpSpPr>
          <p:cNvPr id="28" name="Group 27">
            <a:extLst>
              <a:ext uri="{FF2B5EF4-FFF2-40B4-BE49-F238E27FC236}">
                <a16:creationId xmlns:a16="http://schemas.microsoft.com/office/drawing/2014/main" id="{4F13D4BE-7CBF-1840-8DC8-CF3FAA5E5D5E}"/>
              </a:ext>
            </a:extLst>
          </p:cNvPr>
          <p:cNvGrpSpPr/>
          <p:nvPr/>
        </p:nvGrpSpPr>
        <p:grpSpPr>
          <a:xfrm>
            <a:off x="8071277" y="5310193"/>
            <a:ext cx="1002092" cy="413393"/>
            <a:chOff x="8071277" y="5310193"/>
            <a:chExt cx="1002092" cy="413393"/>
          </a:xfrm>
        </p:grpSpPr>
        <p:sp>
          <p:nvSpPr>
            <p:cNvPr id="17" name="Rectangle 16">
              <a:extLst>
                <a:ext uri="{FF2B5EF4-FFF2-40B4-BE49-F238E27FC236}">
                  <a16:creationId xmlns:a16="http://schemas.microsoft.com/office/drawing/2014/main" id="{D5069A4C-F1E7-6941-8A3B-A4F5EFA42569}"/>
                </a:ext>
              </a:extLst>
            </p:cNvPr>
            <p:cNvSpPr/>
            <p:nvPr/>
          </p:nvSpPr>
          <p:spPr>
            <a:xfrm>
              <a:off x="8133733" y="5326064"/>
              <a:ext cx="862780" cy="26547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Box 45">
              <a:extLst>
                <a:ext uri="{FF2B5EF4-FFF2-40B4-BE49-F238E27FC236}">
                  <a16:creationId xmlns:a16="http://schemas.microsoft.com/office/drawing/2014/main" id="{68D81FAE-B580-FA42-B4EF-17289AF8BDCE}"/>
                </a:ext>
              </a:extLst>
            </p:cNvPr>
            <p:cNvSpPr txBox="1">
              <a:spLocks noChangeArrowheads="1"/>
            </p:cNvSpPr>
            <p:nvPr/>
          </p:nvSpPr>
          <p:spPr bwMode="auto">
            <a:xfrm>
              <a:off x="8071277" y="5310193"/>
              <a:ext cx="1002092"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behaviour</a:t>
              </a:r>
            </a:p>
          </p:txBody>
        </p:sp>
      </p:grpSp>
      <p:grpSp>
        <p:nvGrpSpPr>
          <p:cNvPr id="30" name="Group 29">
            <a:extLst>
              <a:ext uri="{FF2B5EF4-FFF2-40B4-BE49-F238E27FC236}">
                <a16:creationId xmlns:a16="http://schemas.microsoft.com/office/drawing/2014/main" id="{91E490CC-2E7C-B14B-B6FC-1C3C9A498F5F}"/>
              </a:ext>
            </a:extLst>
          </p:cNvPr>
          <p:cNvGrpSpPr/>
          <p:nvPr/>
        </p:nvGrpSpPr>
        <p:grpSpPr>
          <a:xfrm>
            <a:off x="6345693" y="5304671"/>
            <a:ext cx="1002092" cy="413393"/>
            <a:chOff x="6345693" y="5304671"/>
            <a:chExt cx="1002092" cy="413393"/>
          </a:xfrm>
        </p:grpSpPr>
        <p:sp>
          <p:nvSpPr>
            <p:cNvPr id="16" name="Rectangle 15">
              <a:extLst>
                <a:ext uri="{FF2B5EF4-FFF2-40B4-BE49-F238E27FC236}">
                  <a16:creationId xmlns:a16="http://schemas.microsoft.com/office/drawing/2014/main" id="{38D020EA-7A18-4B4D-9F85-F26E655FBF27}"/>
                </a:ext>
              </a:extLst>
            </p:cNvPr>
            <p:cNvSpPr/>
            <p:nvPr/>
          </p:nvSpPr>
          <p:spPr>
            <a:xfrm>
              <a:off x="6415546" y="5326064"/>
              <a:ext cx="781667" cy="26547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 Box 45">
              <a:extLst>
                <a:ext uri="{FF2B5EF4-FFF2-40B4-BE49-F238E27FC236}">
                  <a16:creationId xmlns:a16="http://schemas.microsoft.com/office/drawing/2014/main" id="{227CA134-E866-A44E-A58A-56CD80E1871B}"/>
                </a:ext>
              </a:extLst>
            </p:cNvPr>
            <p:cNvSpPr txBox="1">
              <a:spLocks noChangeArrowheads="1"/>
            </p:cNvSpPr>
            <p:nvPr/>
          </p:nvSpPr>
          <p:spPr bwMode="auto">
            <a:xfrm>
              <a:off x="6345693" y="5304671"/>
              <a:ext cx="1002092"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research</a:t>
              </a:r>
            </a:p>
          </p:txBody>
        </p:sp>
      </p:grpSp>
      <p:sp>
        <p:nvSpPr>
          <p:cNvPr id="3" name="TextBox 2">
            <a:extLst>
              <a:ext uri="{FF2B5EF4-FFF2-40B4-BE49-F238E27FC236}">
                <a16:creationId xmlns:a16="http://schemas.microsoft.com/office/drawing/2014/main" id="{E7C12A3B-3BBB-13A4-6322-6F54DF059DF1}"/>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41</a:t>
            </a:r>
          </a:p>
        </p:txBody>
      </p:sp>
    </p:spTree>
    <p:extLst>
      <p:ext uri="{BB962C8B-B14F-4D97-AF65-F5344CB8AC3E}">
        <p14:creationId xmlns:p14="http://schemas.microsoft.com/office/powerpoint/2010/main" val="3447811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45">
            <a:extLst>
              <a:ext uri="{FF2B5EF4-FFF2-40B4-BE49-F238E27FC236}">
                <a16:creationId xmlns:a16="http://schemas.microsoft.com/office/drawing/2014/main" id="{86BD239C-D2FD-1046-904E-8BE3B6E9A67F}"/>
              </a:ext>
            </a:extLst>
          </p:cNvPr>
          <p:cNvSpPr txBox="1">
            <a:spLocks noChangeArrowheads="1"/>
          </p:cNvSpPr>
          <p:nvPr/>
        </p:nvSpPr>
        <p:spPr bwMode="auto">
          <a:xfrm>
            <a:off x="1078708" y="1319507"/>
            <a:ext cx="10172700" cy="5009856"/>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rgbClr val="3E3F41"/>
                </a:solidFill>
              </a:rPr>
              <a:t>Many people are now questioning the morality of zoos, and asking whether they might no longer be justified in the 21</a:t>
            </a:r>
            <a:r>
              <a:rPr lang="en-GB" altLang="en-US" sz="1400" baseline="30000" dirty="0">
                <a:solidFill>
                  <a:srgbClr val="3E3F41"/>
                </a:solidFill>
              </a:rPr>
              <a:t>st</a:t>
            </a:r>
            <a:r>
              <a:rPr lang="en-GB" altLang="en-US" sz="1400" dirty="0">
                <a:solidFill>
                  <a:srgbClr val="3E3F41"/>
                </a:solidFill>
              </a:rPr>
              <a:t> Century. Zoos were originally set up so that people could see and learn about wild animals from distant lands. However, in today’s world, should zoos still exist? Are they really necessary? </a:t>
            </a:r>
          </a:p>
          <a:p>
            <a:pPr indent="0">
              <a:spcBef>
                <a:spcPts val="700"/>
              </a:spcBef>
            </a:pPr>
            <a:r>
              <a:rPr lang="en-GB" altLang="en-US" sz="1400" dirty="0">
                <a:solidFill>
                  <a:srgbClr val="3E3F41"/>
                </a:solidFill>
              </a:rPr>
              <a:t>People nowadays may access a vast amount of information about animals from all over the world through their televisions and the internet and can see at close range how they behave in the wild. Animal rights campaigners claim that keeping wild animals caged up for long periods of time not only will cause them to develop </a:t>
            </a:r>
            <a:r>
              <a:rPr lang="en-GB" altLang="en-US" sz="1400" dirty="0" err="1">
                <a:solidFill>
                  <a:srgbClr val="3E3F41"/>
                </a:solidFill>
              </a:rPr>
              <a:t>zoochosis</a:t>
            </a:r>
            <a:r>
              <a:rPr lang="en-GB" altLang="en-US" sz="1400" dirty="0">
                <a:solidFill>
                  <a:srgbClr val="3E3F41"/>
                </a:solidFill>
              </a:rPr>
              <a:t> but could also turn wild animals into objects of entertainment, with no respect for their dignity or their natural place on our planet.</a:t>
            </a:r>
          </a:p>
          <a:p>
            <a:pPr indent="0">
              <a:spcBef>
                <a:spcPts val="700"/>
              </a:spcBef>
            </a:pPr>
            <a:r>
              <a:rPr lang="en-GB" altLang="en-US" sz="1400" dirty="0">
                <a:solidFill>
                  <a:srgbClr val="3E3F41"/>
                </a:solidFill>
              </a:rPr>
              <a:t>On the other hand, there is a huge difference between watching an animal on screen and seeing it in real life. Visiting a zoo is educational and can actually make people more aware of wildlife and conservation. In fact, sometimes the only way to save an endangered species may be for it to breed in captivity. In addition to this, zoos can provide scientists with opportunities to research animal behaviour and will allow the provision of carefully designed enclosures appropriate to each animal’s individual needs.</a:t>
            </a:r>
          </a:p>
          <a:p>
            <a:pPr indent="0">
              <a:spcBef>
                <a:spcPts val="700"/>
              </a:spcBef>
            </a:pPr>
            <a:r>
              <a:rPr lang="en-GB" altLang="en-US" sz="1400" dirty="0">
                <a:solidFill>
                  <a:srgbClr val="3E3F41"/>
                </a:solidFill>
              </a:rPr>
              <a:t>However, living behind bars can affect the characters of animals by imprisoning them in cruel, cramped conditions with little chance of them following their instincts or behaving in a natural way. It must surely cause distress and interfere with natural breeding cycles. Indeed, many experts claim that breeding programmes are rarely successful; hardly any animals can be released back into their natural habitats and must remain incarcerated. A further point is that many animals may have been born in captivity. How could they possibly cope in the wild?</a:t>
            </a:r>
          </a:p>
          <a:p>
            <a:pPr indent="0">
              <a:spcBef>
                <a:spcPts val="700"/>
              </a:spcBef>
            </a:pPr>
            <a:r>
              <a:rPr lang="en-GB" altLang="en-US" sz="1400" dirty="0">
                <a:solidFill>
                  <a:srgbClr val="3E3F41"/>
                </a:solidFill>
              </a:rPr>
              <a:t>Nevertheless, a zoo with ethics that take account of scientific research into animal behaviour can offer a safe environment for animals with regular food, a protected habitat and no predators. Scientists maintain that they can investigate the behaviour and lifestyles of wild animals so that we should all be able to learn more about them.</a:t>
            </a:r>
          </a:p>
        </p:txBody>
      </p:sp>
      <p:sp>
        <p:nvSpPr>
          <p:cNvPr id="13" name="Subtitle 2">
            <a:extLst>
              <a:ext uri="{FF2B5EF4-FFF2-40B4-BE49-F238E27FC236}">
                <a16:creationId xmlns:a16="http://schemas.microsoft.com/office/drawing/2014/main" id="{2205622F-94AE-354A-8BEB-3F9C2B6B2A2C}"/>
              </a:ext>
            </a:extLst>
          </p:cNvPr>
          <p:cNvSpPr txBox="1">
            <a:spLocks/>
          </p:cNvSpPr>
          <p:nvPr/>
        </p:nvSpPr>
        <p:spPr>
          <a:xfrm>
            <a:off x="0" y="590684"/>
            <a:ext cx="12192000" cy="10666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200"/>
              </a:spcBef>
              <a:buNone/>
            </a:pPr>
            <a:r>
              <a:rPr lang="en-GB" sz="2100" b="1" dirty="0">
                <a:solidFill>
                  <a:srgbClr val="0070C0"/>
                </a:solidFill>
                <a:latin typeface="Comic Sans MS" panose="030F0902030302020204" pitchFamily="66" charset="0"/>
              </a:rPr>
              <a:t>Should animals be kept in zoos?</a:t>
            </a:r>
          </a:p>
          <a:p>
            <a:pPr marL="0" indent="0" algn="ctr">
              <a:lnSpc>
                <a:spcPct val="100000"/>
              </a:lnSpc>
              <a:spcBef>
                <a:spcPts val="200"/>
              </a:spcBef>
              <a:buNone/>
            </a:pPr>
            <a:r>
              <a:rPr lang="en-GB" altLang="en-US" sz="1800" dirty="0">
                <a:solidFill>
                  <a:srgbClr val="FF0000"/>
                </a:solidFill>
                <a:latin typeface="Comic Sans MS" panose="030F0902030302020204" pitchFamily="66" charset="0"/>
              </a:rPr>
              <a:t>modal verbs</a:t>
            </a:r>
          </a:p>
        </p:txBody>
      </p:sp>
      <p:grpSp>
        <p:nvGrpSpPr>
          <p:cNvPr id="4" name="Group 3">
            <a:extLst>
              <a:ext uri="{FF2B5EF4-FFF2-40B4-BE49-F238E27FC236}">
                <a16:creationId xmlns:a16="http://schemas.microsoft.com/office/drawing/2014/main" id="{19C79269-EC9D-0C42-BE6C-FE276DF1A86A}"/>
              </a:ext>
            </a:extLst>
          </p:cNvPr>
          <p:cNvGrpSpPr/>
          <p:nvPr/>
        </p:nvGrpSpPr>
        <p:grpSpPr>
          <a:xfrm>
            <a:off x="7663355" y="1321590"/>
            <a:ext cx="784234" cy="305199"/>
            <a:chOff x="7663355" y="1321590"/>
            <a:chExt cx="784234" cy="305199"/>
          </a:xfrm>
        </p:grpSpPr>
        <p:sp>
          <p:nvSpPr>
            <p:cNvPr id="2" name="Rectangle 1">
              <a:extLst>
                <a:ext uri="{FF2B5EF4-FFF2-40B4-BE49-F238E27FC236}">
                  <a16:creationId xmlns:a16="http://schemas.microsoft.com/office/drawing/2014/main" id="{E7B91592-1F18-2741-B3FD-F056BF843DE3}"/>
                </a:ext>
              </a:extLst>
            </p:cNvPr>
            <p:cNvSpPr/>
            <p:nvPr/>
          </p:nvSpPr>
          <p:spPr>
            <a:xfrm>
              <a:off x="7728155" y="1334255"/>
              <a:ext cx="538315"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Box 45">
              <a:extLst>
                <a:ext uri="{FF2B5EF4-FFF2-40B4-BE49-F238E27FC236}">
                  <a16:creationId xmlns:a16="http://schemas.microsoft.com/office/drawing/2014/main" id="{296250C3-1A66-6C4B-B10B-5B08CE33F179}"/>
                </a:ext>
              </a:extLst>
            </p:cNvPr>
            <p:cNvSpPr txBox="1">
              <a:spLocks noChangeArrowheads="1"/>
            </p:cNvSpPr>
            <p:nvPr/>
          </p:nvSpPr>
          <p:spPr bwMode="auto">
            <a:xfrm>
              <a:off x="7663355" y="1321590"/>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might</a:t>
              </a:r>
              <a:endParaRPr lang="en-GB" altLang="en-US" sz="1400" dirty="0">
                <a:solidFill>
                  <a:srgbClr val="3E3F41"/>
                </a:solidFill>
              </a:endParaRPr>
            </a:p>
          </p:txBody>
        </p:sp>
      </p:grpSp>
      <p:grpSp>
        <p:nvGrpSpPr>
          <p:cNvPr id="5" name="Group 4">
            <a:extLst>
              <a:ext uri="{FF2B5EF4-FFF2-40B4-BE49-F238E27FC236}">
                <a16:creationId xmlns:a16="http://schemas.microsoft.com/office/drawing/2014/main" id="{CCD1227D-3D92-DA47-8E9C-B42BE3B80707}"/>
              </a:ext>
            </a:extLst>
          </p:cNvPr>
          <p:cNvGrpSpPr/>
          <p:nvPr/>
        </p:nvGrpSpPr>
        <p:grpSpPr>
          <a:xfrm>
            <a:off x="5320442" y="1535790"/>
            <a:ext cx="784234" cy="305199"/>
            <a:chOff x="5320442" y="1535790"/>
            <a:chExt cx="784234" cy="305199"/>
          </a:xfrm>
        </p:grpSpPr>
        <p:sp>
          <p:nvSpPr>
            <p:cNvPr id="18" name="Rectangle 17">
              <a:extLst>
                <a:ext uri="{FF2B5EF4-FFF2-40B4-BE49-F238E27FC236}">
                  <a16:creationId xmlns:a16="http://schemas.microsoft.com/office/drawing/2014/main" id="{E58169A7-400C-D045-86F9-CCB5F9EEE85C}"/>
                </a:ext>
              </a:extLst>
            </p:cNvPr>
            <p:cNvSpPr/>
            <p:nvPr/>
          </p:nvSpPr>
          <p:spPr>
            <a:xfrm>
              <a:off x="5338917" y="1562855"/>
              <a:ext cx="538315"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45">
              <a:extLst>
                <a:ext uri="{FF2B5EF4-FFF2-40B4-BE49-F238E27FC236}">
                  <a16:creationId xmlns:a16="http://schemas.microsoft.com/office/drawing/2014/main" id="{7AA40FDD-111B-B247-BA28-D71468E9F5D2}"/>
                </a:ext>
              </a:extLst>
            </p:cNvPr>
            <p:cNvSpPr txBox="1">
              <a:spLocks noChangeArrowheads="1"/>
            </p:cNvSpPr>
            <p:nvPr/>
          </p:nvSpPr>
          <p:spPr bwMode="auto">
            <a:xfrm>
              <a:off x="5320442" y="1535790"/>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could</a:t>
              </a:r>
              <a:endParaRPr lang="en-GB" altLang="en-US" sz="1400" dirty="0">
                <a:solidFill>
                  <a:srgbClr val="3E3F41"/>
                </a:solidFill>
              </a:endParaRPr>
            </a:p>
          </p:txBody>
        </p:sp>
      </p:grpSp>
      <p:grpSp>
        <p:nvGrpSpPr>
          <p:cNvPr id="6" name="Group 5">
            <a:extLst>
              <a:ext uri="{FF2B5EF4-FFF2-40B4-BE49-F238E27FC236}">
                <a16:creationId xmlns:a16="http://schemas.microsoft.com/office/drawing/2014/main" id="{A2841922-6E28-1542-8E89-35FE18E39E9B}"/>
              </a:ext>
            </a:extLst>
          </p:cNvPr>
          <p:cNvGrpSpPr/>
          <p:nvPr/>
        </p:nvGrpSpPr>
        <p:grpSpPr>
          <a:xfrm>
            <a:off x="2479925" y="2053720"/>
            <a:ext cx="784234" cy="305199"/>
            <a:chOff x="2479925" y="2053720"/>
            <a:chExt cx="784234" cy="305199"/>
          </a:xfrm>
        </p:grpSpPr>
        <p:sp>
          <p:nvSpPr>
            <p:cNvPr id="19" name="Rectangle 18">
              <a:extLst>
                <a:ext uri="{FF2B5EF4-FFF2-40B4-BE49-F238E27FC236}">
                  <a16:creationId xmlns:a16="http://schemas.microsoft.com/office/drawing/2014/main" id="{1012B847-68B6-D649-9149-0217C07C407F}"/>
                </a:ext>
              </a:extLst>
            </p:cNvPr>
            <p:cNvSpPr/>
            <p:nvPr/>
          </p:nvSpPr>
          <p:spPr>
            <a:xfrm>
              <a:off x="2544098" y="2079048"/>
              <a:ext cx="357266"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Box 45">
              <a:extLst>
                <a:ext uri="{FF2B5EF4-FFF2-40B4-BE49-F238E27FC236}">
                  <a16:creationId xmlns:a16="http://schemas.microsoft.com/office/drawing/2014/main" id="{308A6F98-88B5-8E45-B73F-92D2D1D13A02}"/>
                </a:ext>
              </a:extLst>
            </p:cNvPr>
            <p:cNvSpPr txBox="1">
              <a:spLocks noChangeArrowheads="1"/>
            </p:cNvSpPr>
            <p:nvPr/>
          </p:nvSpPr>
          <p:spPr bwMode="auto">
            <a:xfrm>
              <a:off x="2479925" y="2053720"/>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may</a:t>
              </a:r>
              <a:endParaRPr lang="en-GB" altLang="en-US" sz="1400" dirty="0">
                <a:solidFill>
                  <a:srgbClr val="3E3F41"/>
                </a:solidFill>
              </a:endParaRPr>
            </a:p>
          </p:txBody>
        </p:sp>
      </p:grpSp>
      <p:grpSp>
        <p:nvGrpSpPr>
          <p:cNvPr id="20" name="Group 19">
            <a:extLst>
              <a:ext uri="{FF2B5EF4-FFF2-40B4-BE49-F238E27FC236}">
                <a16:creationId xmlns:a16="http://schemas.microsoft.com/office/drawing/2014/main" id="{7919CCF1-E0B6-3249-8FE5-467AAA391C38}"/>
              </a:ext>
            </a:extLst>
          </p:cNvPr>
          <p:cNvGrpSpPr/>
          <p:nvPr/>
        </p:nvGrpSpPr>
        <p:grpSpPr>
          <a:xfrm>
            <a:off x="5009202" y="3634577"/>
            <a:ext cx="478465" cy="305199"/>
            <a:chOff x="5009202" y="3634577"/>
            <a:chExt cx="478465" cy="305199"/>
          </a:xfrm>
        </p:grpSpPr>
        <p:sp>
          <p:nvSpPr>
            <p:cNvPr id="24" name="Rectangle 23">
              <a:extLst>
                <a:ext uri="{FF2B5EF4-FFF2-40B4-BE49-F238E27FC236}">
                  <a16:creationId xmlns:a16="http://schemas.microsoft.com/office/drawing/2014/main" id="{90E04087-CE2A-4048-A452-D5A2F62DCDC8}"/>
                </a:ext>
              </a:extLst>
            </p:cNvPr>
            <p:cNvSpPr/>
            <p:nvPr/>
          </p:nvSpPr>
          <p:spPr>
            <a:xfrm>
              <a:off x="5088196" y="3657126"/>
              <a:ext cx="339210"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 Box 45">
              <a:extLst>
                <a:ext uri="{FF2B5EF4-FFF2-40B4-BE49-F238E27FC236}">
                  <a16:creationId xmlns:a16="http://schemas.microsoft.com/office/drawing/2014/main" id="{B69203EE-7778-664F-8176-5E886EC51E17}"/>
                </a:ext>
              </a:extLst>
            </p:cNvPr>
            <p:cNvSpPr txBox="1">
              <a:spLocks noChangeArrowheads="1"/>
            </p:cNvSpPr>
            <p:nvPr/>
          </p:nvSpPr>
          <p:spPr bwMode="auto">
            <a:xfrm>
              <a:off x="5009202" y="3634577"/>
              <a:ext cx="478465"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will</a:t>
              </a:r>
              <a:endParaRPr lang="en-GB" altLang="en-US" sz="1400" dirty="0">
                <a:solidFill>
                  <a:srgbClr val="3E3F41"/>
                </a:solidFill>
              </a:endParaRPr>
            </a:p>
          </p:txBody>
        </p:sp>
      </p:grpSp>
      <p:grpSp>
        <p:nvGrpSpPr>
          <p:cNvPr id="15" name="Group 14">
            <a:extLst>
              <a:ext uri="{FF2B5EF4-FFF2-40B4-BE49-F238E27FC236}">
                <a16:creationId xmlns:a16="http://schemas.microsoft.com/office/drawing/2014/main" id="{D8BB1160-E947-7C47-B654-05ADA54CEBD7}"/>
              </a:ext>
            </a:extLst>
          </p:cNvPr>
          <p:cNvGrpSpPr/>
          <p:nvPr/>
        </p:nvGrpSpPr>
        <p:grpSpPr>
          <a:xfrm>
            <a:off x="6592703" y="5739080"/>
            <a:ext cx="784234" cy="305199"/>
            <a:chOff x="6592703" y="5739080"/>
            <a:chExt cx="784234" cy="305199"/>
          </a:xfrm>
        </p:grpSpPr>
        <p:sp>
          <p:nvSpPr>
            <p:cNvPr id="28" name="Rectangle 27">
              <a:extLst>
                <a:ext uri="{FF2B5EF4-FFF2-40B4-BE49-F238E27FC236}">
                  <a16:creationId xmlns:a16="http://schemas.microsoft.com/office/drawing/2014/main" id="{D1133604-30F8-8E4B-BDF8-FBF6032E1688}"/>
                </a:ext>
              </a:extLst>
            </p:cNvPr>
            <p:cNvSpPr/>
            <p:nvPr/>
          </p:nvSpPr>
          <p:spPr>
            <a:xfrm>
              <a:off x="6662584" y="5766145"/>
              <a:ext cx="582559"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 Box 45">
              <a:extLst>
                <a:ext uri="{FF2B5EF4-FFF2-40B4-BE49-F238E27FC236}">
                  <a16:creationId xmlns:a16="http://schemas.microsoft.com/office/drawing/2014/main" id="{5E914B1C-F1AF-D24A-9FD7-0C21190D14D9}"/>
                </a:ext>
              </a:extLst>
            </p:cNvPr>
            <p:cNvSpPr txBox="1">
              <a:spLocks noChangeArrowheads="1"/>
            </p:cNvSpPr>
            <p:nvPr/>
          </p:nvSpPr>
          <p:spPr bwMode="auto">
            <a:xfrm>
              <a:off x="6592703" y="5739080"/>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should</a:t>
              </a:r>
              <a:endParaRPr lang="en-GB" altLang="en-US" sz="1400" dirty="0">
                <a:solidFill>
                  <a:srgbClr val="3E3F41"/>
                </a:solidFill>
              </a:endParaRPr>
            </a:p>
          </p:txBody>
        </p:sp>
      </p:grpSp>
      <p:grpSp>
        <p:nvGrpSpPr>
          <p:cNvPr id="17" name="Group 16">
            <a:extLst>
              <a:ext uri="{FF2B5EF4-FFF2-40B4-BE49-F238E27FC236}">
                <a16:creationId xmlns:a16="http://schemas.microsoft.com/office/drawing/2014/main" id="{79E5E4E0-6956-5C46-AA5D-29022E9BC1DD}"/>
              </a:ext>
            </a:extLst>
          </p:cNvPr>
          <p:cNvGrpSpPr/>
          <p:nvPr/>
        </p:nvGrpSpPr>
        <p:grpSpPr>
          <a:xfrm>
            <a:off x="6081600" y="4792401"/>
            <a:ext cx="784234" cy="305199"/>
            <a:chOff x="6081600" y="4792401"/>
            <a:chExt cx="784234" cy="305199"/>
          </a:xfrm>
        </p:grpSpPr>
        <p:sp>
          <p:nvSpPr>
            <p:cNvPr id="27" name="Rectangle 26">
              <a:extLst>
                <a:ext uri="{FF2B5EF4-FFF2-40B4-BE49-F238E27FC236}">
                  <a16:creationId xmlns:a16="http://schemas.microsoft.com/office/drawing/2014/main" id="{96617E64-DF25-7A43-9280-BB15C0FDCED6}"/>
                </a:ext>
              </a:extLst>
            </p:cNvPr>
            <p:cNvSpPr/>
            <p:nvPr/>
          </p:nvSpPr>
          <p:spPr>
            <a:xfrm>
              <a:off x="6127957" y="4814874"/>
              <a:ext cx="471946"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 Box 45">
              <a:extLst>
                <a:ext uri="{FF2B5EF4-FFF2-40B4-BE49-F238E27FC236}">
                  <a16:creationId xmlns:a16="http://schemas.microsoft.com/office/drawing/2014/main" id="{5A5D3B69-6E27-F14F-A9FF-0EB4C185192E}"/>
                </a:ext>
              </a:extLst>
            </p:cNvPr>
            <p:cNvSpPr txBox="1">
              <a:spLocks noChangeArrowheads="1"/>
            </p:cNvSpPr>
            <p:nvPr/>
          </p:nvSpPr>
          <p:spPr bwMode="auto">
            <a:xfrm>
              <a:off x="6081600" y="4792401"/>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must</a:t>
              </a:r>
              <a:endParaRPr lang="en-GB" altLang="en-US" sz="1400" dirty="0">
                <a:solidFill>
                  <a:srgbClr val="3E3F41"/>
                </a:solidFill>
              </a:endParaRPr>
            </a:p>
          </p:txBody>
        </p:sp>
      </p:grpSp>
      <p:grpSp>
        <p:nvGrpSpPr>
          <p:cNvPr id="62" name="Group 61">
            <a:extLst>
              <a:ext uri="{FF2B5EF4-FFF2-40B4-BE49-F238E27FC236}">
                <a16:creationId xmlns:a16="http://schemas.microsoft.com/office/drawing/2014/main" id="{2FE185D8-8EE2-614A-B35B-27A1FB6BC074}"/>
              </a:ext>
            </a:extLst>
          </p:cNvPr>
          <p:cNvGrpSpPr/>
          <p:nvPr/>
        </p:nvGrpSpPr>
        <p:grpSpPr>
          <a:xfrm>
            <a:off x="3624725" y="3421720"/>
            <a:ext cx="784234" cy="305199"/>
            <a:chOff x="3624725" y="3421720"/>
            <a:chExt cx="784234" cy="305199"/>
          </a:xfrm>
        </p:grpSpPr>
        <p:sp>
          <p:nvSpPr>
            <p:cNvPr id="23" name="Rectangle 22">
              <a:extLst>
                <a:ext uri="{FF2B5EF4-FFF2-40B4-BE49-F238E27FC236}">
                  <a16:creationId xmlns:a16="http://schemas.microsoft.com/office/drawing/2014/main" id="{A267BD8F-4B55-EF40-A3A9-E5B303F92E61}"/>
                </a:ext>
              </a:extLst>
            </p:cNvPr>
            <p:cNvSpPr/>
            <p:nvPr/>
          </p:nvSpPr>
          <p:spPr>
            <a:xfrm>
              <a:off x="3701848" y="3435900"/>
              <a:ext cx="339210"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Box 45">
              <a:extLst>
                <a:ext uri="{FF2B5EF4-FFF2-40B4-BE49-F238E27FC236}">
                  <a16:creationId xmlns:a16="http://schemas.microsoft.com/office/drawing/2014/main" id="{827C442B-F149-9E46-A338-99C5C4118828}"/>
                </a:ext>
              </a:extLst>
            </p:cNvPr>
            <p:cNvSpPr txBox="1">
              <a:spLocks noChangeArrowheads="1"/>
            </p:cNvSpPr>
            <p:nvPr/>
          </p:nvSpPr>
          <p:spPr bwMode="auto">
            <a:xfrm>
              <a:off x="3624725" y="3421720"/>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may</a:t>
              </a:r>
              <a:endParaRPr lang="en-GB" altLang="en-US" sz="1400" dirty="0">
                <a:solidFill>
                  <a:srgbClr val="3E3F41"/>
                </a:solidFill>
              </a:endParaRPr>
            </a:p>
          </p:txBody>
        </p:sp>
      </p:grpSp>
      <p:grpSp>
        <p:nvGrpSpPr>
          <p:cNvPr id="59" name="Group 58">
            <a:extLst>
              <a:ext uri="{FF2B5EF4-FFF2-40B4-BE49-F238E27FC236}">
                <a16:creationId xmlns:a16="http://schemas.microsoft.com/office/drawing/2014/main" id="{DE7A7706-6875-E548-9020-4238D548D39C}"/>
              </a:ext>
            </a:extLst>
          </p:cNvPr>
          <p:cNvGrpSpPr/>
          <p:nvPr/>
        </p:nvGrpSpPr>
        <p:grpSpPr>
          <a:xfrm>
            <a:off x="1731125" y="5005720"/>
            <a:ext cx="784234" cy="333245"/>
            <a:chOff x="1731125" y="5005720"/>
            <a:chExt cx="784234" cy="333245"/>
          </a:xfrm>
        </p:grpSpPr>
        <p:sp>
          <p:nvSpPr>
            <p:cNvPr id="35" name="Rectangle 34">
              <a:extLst>
                <a:ext uri="{FF2B5EF4-FFF2-40B4-BE49-F238E27FC236}">
                  <a16:creationId xmlns:a16="http://schemas.microsoft.com/office/drawing/2014/main" id="{AF070393-10B7-1F42-A89A-4061AD8AB42D}"/>
                </a:ext>
              </a:extLst>
            </p:cNvPr>
            <p:cNvSpPr/>
            <p:nvPr/>
          </p:nvSpPr>
          <p:spPr>
            <a:xfrm>
              <a:off x="1806679" y="5073494"/>
              <a:ext cx="339210"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 Box 45">
              <a:extLst>
                <a:ext uri="{FF2B5EF4-FFF2-40B4-BE49-F238E27FC236}">
                  <a16:creationId xmlns:a16="http://schemas.microsoft.com/office/drawing/2014/main" id="{9024557D-BED9-EF44-BEE1-254C76BAECB1}"/>
                </a:ext>
              </a:extLst>
            </p:cNvPr>
            <p:cNvSpPr txBox="1">
              <a:spLocks noChangeArrowheads="1"/>
            </p:cNvSpPr>
            <p:nvPr/>
          </p:nvSpPr>
          <p:spPr bwMode="auto">
            <a:xfrm>
              <a:off x="1731125" y="5005720"/>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may</a:t>
              </a:r>
              <a:endParaRPr lang="en-GB" altLang="en-US" sz="1400" dirty="0">
                <a:solidFill>
                  <a:srgbClr val="3E3F41"/>
                </a:solidFill>
              </a:endParaRPr>
            </a:p>
          </p:txBody>
        </p:sp>
      </p:grpSp>
      <p:grpSp>
        <p:nvGrpSpPr>
          <p:cNvPr id="9" name="Group 8">
            <a:extLst>
              <a:ext uri="{FF2B5EF4-FFF2-40B4-BE49-F238E27FC236}">
                <a16:creationId xmlns:a16="http://schemas.microsoft.com/office/drawing/2014/main" id="{9FE83680-7302-834C-B69C-9B5695AF7D74}"/>
              </a:ext>
            </a:extLst>
          </p:cNvPr>
          <p:cNvGrpSpPr/>
          <p:nvPr/>
        </p:nvGrpSpPr>
        <p:grpSpPr>
          <a:xfrm>
            <a:off x="10086842" y="2478990"/>
            <a:ext cx="784234" cy="305199"/>
            <a:chOff x="10086842" y="2478990"/>
            <a:chExt cx="784234" cy="305199"/>
          </a:xfrm>
        </p:grpSpPr>
        <p:sp>
          <p:nvSpPr>
            <p:cNvPr id="29" name="Rectangle 28">
              <a:extLst>
                <a:ext uri="{FF2B5EF4-FFF2-40B4-BE49-F238E27FC236}">
                  <a16:creationId xmlns:a16="http://schemas.microsoft.com/office/drawing/2014/main" id="{BBC68852-4750-6942-BA9E-13EA325445A1}"/>
                </a:ext>
              </a:extLst>
            </p:cNvPr>
            <p:cNvSpPr/>
            <p:nvPr/>
          </p:nvSpPr>
          <p:spPr>
            <a:xfrm>
              <a:off x="10154266" y="2492003"/>
              <a:ext cx="501444"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45">
              <a:extLst>
                <a:ext uri="{FF2B5EF4-FFF2-40B4-BE49-F238E27FC236}">
                  <a16:creationId xmlns:a16="http://schemas.microsoft.com/office/drawing/2014/main" id="{07CF794B-5222-B344-BD28-0293AD9D111E}"/>
                </a:ext>
              </a:extLst>
            </p:cNvPr>
            <p:cNvSpPr txBox="1">
              <a:spLocks noChangeArrowheads="1"/>
            </p:cNvSpPr>
            <p:nvPr/>
          </p:nvSpPr>
          <p:spPr bwMode="auto">
            <a:xfrm>
              <a:off x="10086842" y="2478990"/>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could</a:t>
              </a:r>
              <a:endParaRPr lang="en-GB" altLang="en-US" sz="1400" dirty="0">
                <a:solidFill>
                  <a:srgbClr val="3E3F41"/>
                </a:solidFill>
              </a:endParaRPr>
            </a:p>
          </p:txBody>
        </p:sp>
      </p:grpSp>
      <p:grpSp>
        <p:nvGrpSpPr>
          <p:cNvPr id="7" name="Group 6">
            <a:extLst>
              <a:ext uri="{FF2B5EF4-FFF2-40B4-BE49-F238E27FC236}">
                <a16:creationId xmlns:a16="http://schemas.microsoft.com/office/drawing/2014/main" id="{A0408984-3623-6647-BB66-B55EA219CBD3}"/>
              </a:ext>
            </a:extLst>
          </p:cNvPr>
          <p:cNvGrpSpPr/>
          <p:nvPr/>
        </p:nvGrpSpPr>
        <p:grpSpPr>
          <a:xfrm>
            <a:off x="3758966" y="2265201"/>
            <a:ext cx="784234" cy="305199"/>
            <a:chOff x="3758966" y="2265201"/>
            <a:chExt cx="784234" cy="305199"/>
          </a:xfrm>
        </p:grpSpPr>
        <p:sp>
          <p:nvSpPr>
            <p:cNvPr id="21" name="Rectangle 20">
              <a:extLst>
                <a:ext uri="{FF2B5EF4-FFF2-40B4-BE49-F238E27FC236}">
                  <a16:creationId xmlns:a16="http://schemas.microsoft.com/office/drawing/2014/main" id="{F5E3940F-8D56-6A4F-802F-F596ADF0EFBF}"/>
                </a:ext>
              </a:extLst>
            </p:cNvPr>
            <p:cNvSpPr/>
            <p:nvPr/>
          </p:nvSpPr>
          <p:spPr>
            <a:xfrm>
              <a:off x="3819834" y="2292900"/>
              <a:ext cx="339211"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 Box 45">
              <a:extLst>
                <a:ext uri="{FF2B5EF4-FFF2-40B4-BE49-F238E27FC236}">
                  <a16:creationId xmlns:a16="http://schemas.microsoft.com/office/drawing/2014/main" id="{E657A3CB-427B-034C-B1EF-6F7816F686DC}"/>
                </a:ext>
              </a:extLst>
            </p:cNvPr>
            <p:cNvSpPr txBox="1">
              <a:spLocks noChangeArrowheads="1"/>
            </p:cNvSpPr>
            <p:nvPr/>
          </p:nvSpPr>
          <p:spPr bwMode="auto">
            <a:xfrm>
              <a:off x="3758966" y="2265201"/>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can</a:t>
              </a:r>
              <a:endParaRPr lang="en-GB" altLang="en-US" sz="1400" dirty="0">
                <a:solidFill>
                  <a:srgbClr val="3E3F41"/>
                </a:solidFill>
              </a:endParaRPr>
            </a:p>
          </p:txBody>
        </p:sp>
      </p:grpSp>
      <p:grpSp>
        <p:nvGrpSpPr>
          <p:cNvPr id="8" name="Group 7">
            <a:extLst>
              <a:ext uri="{FF2B5EF4-FFF2-40B4-BE49-F238E27FC236}">
                <a16:creationId xmlns:a16="http://schemas.microsoft.com/office/drawing/2014/main" id="{69143CED-0AF0-F847-9C8A-3F14AEA386CA}"/>
              </a:ext>
            </a:extLst>
          </p:cNvPr>
          <p:cNvGrpSpPr/>
          <p:nvPr/>
        </p:nvGrpSpPr>
        <p:grpSpPr>
          <a:xfrm>
            <a:off x="6703766" y="2481201"/>
            <a:ext cx="784234" cy="305199"/>
            <a:chOff x="6703766" y="2481201"/>
            <a:chExt cx="784234" cy="305199"/>
          </a:xfrm>
        </p:grpSpPr>
        <p:sp>
          <p:nvSpPr>
            <p:cNvPr id="26" name="Rectangle 25">
              <a:extLst>
                <a:ext uri="{FF2B5EF4-FFF2-40B4-BE49-F238E27FC236}">
                  <a16:creationId xmlns:a16="http://schemas.microsoft.com/office/drawing/2014/main" id="{D7A9D3AD-E608-DE49-84A1-C7731D3809D2}"/>
                </a:ext>
              </a:extLst>
            </p:cNvPr>
            <p:cNvSpPr/>
            <p:nvPr/>
          </p:nvSpPr>
          <p:spPr>
            <a:xfrm>
              <a:off x="6762137" y="2492003"/>
              <a:ext cx="339211"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Box 45">
              <a:extLst>
                <a:ext uri="{FF2B5EF4-FFF2-40B4-BE49-F238E27FC236}">
                  <a16:creationId xmlns:a16="http://schemas.microsoft.com/office/drawing/2014/main" id="{E4870797-DE48-5346-83C5-834C85AF0FFF}"/>
                </a:ext>
              </a:extLst>
            </p:cNvPr>
            <p:cNvSpPr txBox="1">
              <a:spLocks noChangeArrowheads="1"/>
            </p:cNvSpPr>
            <p:nvPr/>
          </p:nvSpPr>
          <p:spPr bwMode="auto">
            <a:xfrm>
              <a:off x="6703766" y="2481201"/>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will</a:t>
              </a:r>
              <a:endParaRPr lang="en-GB" altLang="en-US" sz="1400" dirty="0">
                <a:solidFill>
                  <a:srgbClr val="3E3F41"/>
                </a:solidFill>
              </a:endParaRPr>
            </a:p>
          </p:txBody>
        </p:sp>
      </p:grpSp>
      <p:grpSp>
        <p:nvGrpSpPr>
          <p:cNvPr id="10" name="Group 9">
            <a:extLst>
              <a:ext uri="{FF2B5EF4-FFF2-40B4-BE49-F238E27FC236}">
                <a16:creationId xmlns:a16="http://schemas.microsoft.com/office/drawing/2014/main" id="{9322F6B3-0943-0E4F-A7E7-0279958D5A5D}"/>
              </a:ext>
            </a:extLst>
          </p:cNvPr>
          <p:cNvGrpSpPr/>
          <p:nvPr/>
        </p:nvGrpSpPr>
        <p:grpSpPr>
          <a:xfrm>
            <a:off x="8590166" y="3424401"/>
            <a:ext cx="784234" cy="305199"/>
            <a:chOff x="8590166" y="3424401"/>
            <a:chExt cx="784234" cy="305199"/>
          </a:xfrm>
        </p:grpSpPr>
        <p:sp>
          <p:nvSpPr>
            <p:cNvPr id="30" name="Rectangle 29">
              <a:extLst>
                <a:ext uri="{FF2B5EF4-FFF2-40B4-BE49-F238E27FC236}">
                  <a16:creationId xmlns:a16="http://schemas.microsoft.com/office/drawing/2014/main" id="{4BB31107-7C0E-B541-AE15-489404358100}"/>
                </a:ext>
              </a:extLst>
            </p:cNvPr>
            <p:cNvSpPr/>
            <p:nvPr/>
          </p:nvSpPr>
          <p:spPr>
            <a:xfrm>
              <a:off x="8657304" y="3443274"/>
              <a:ext cx="339211"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 Box 45">
              <a:extLst>
                <a:ext uri="{FF2B5EF4-FFF2-40B4-BE49-F238E27FC236}">
                  <a16:creationId xmlns:a16="http://schemas.microsoft.com/office/drawing/2014/main" id="{8BD24FC6-AF56-2143-825A-A2EDDEE636A3}"/>
                </a:ext>
              </a:extLst>
            </p:cNvPr>
            <p:cNvSpPr txBox="1">
              <a:spLocks noChangeArrowheads="1"/>
            </p:cNvSpPr>
            <p:nvPr/>
          </p:nvSpPr>
          <p:spPr bwMode="auto">
            <a:xfrm>
              <a:off x="8590166" y="3424401"/>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can</a:t>
              </a:r>
              <a:endParaRPr lang="en-GB" altLang="en-US" sz="1400" dirty="0">
                <a:solidFill>
                  <a:srgbClr val="3E3F41"/>
                </a:solidFill>
              </a:endParaRPr>
            </a:p>
          </p:txBody>
        </p:sp>
      </p:grpSp>
      <p:grpSp>
        <p:nvGrpSpPr>
          <p:cNvPr id="58" name="Group 57">
            <a:extLst>
              <a:ext uri="{FF2B5EF4-FFF2-40B4-BE49-F238E27FC236}">
                <a16:creationId xmlns:a16="http://schemas.microsoft.com/office/drawing/2014/main" id="{91D95BC7-7E54-404C-808A-6441804D334E}"/>
              </a:ext>
            </a:extLst>
          </p:cNvPr>
          <p:cNvGrpSpPr/>
          <p:nvPr/>
        </p:nvGrpSpPr>
        <p:grpSpPr>
          <a:xfrm>
            <a:off x="3391766" y="4151601"/>
            <a:ext cx="784234" cy="305199"/>
            <a:chOff x="3391766" y="4151601"/>
            <a:chExt cx="784234" cy="305199"/>
          </a:xfrm>
        </p:grpSpPr>
        <p:sp>
          <p:nvSpPr>
            <p:cNvPr id="25" name="Rectangle 24">
              <a:extLst>
                <a:ext uri="{FF2B5EF4-FFF2-40B4-BE49-F238E27FC236}">
                  <a16:creationId xmlns:a16="http://schemas.microsoft.com/office/drawing/2014/main" id="{8A318C9B-34E0-7743-A941-FF747ADDEB78}"/>
                </a:ext>
              </a:extLst>
            </p:cNvPr>
            <p:cNvSpPr/>
            <p:nvPr/>
          </p:nvSpPr>
          <p:spPr>
            <a:xfrm>
              <a:off x="3473247" y="4165946"/>
              <a:ext cx="339210"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 Box 45">
              <a:extLst>
                <a:ext uri="{FF2B5EF4-FFF2-40B4-BE49-F238E27FC236}">
                  <a16:creationId xmlns:a16="http://schemas.microsoft.com/office/drawing/2014/main" id="{65E92B27-87C6-B443-B7A0-4EBAAFC55545}"/>
                </a:ext>
              </a:extLst>
            </p:cNvPr>
            <p:cNvSpPr txBox="1">
              <a:spLocks noChangeArrowheads="1"/>
            </p:cNvSpPr>
            <p:nvPr/>
          </p:nvSpPr>
          <p:spPr bwMode="auto">
            <a:xfrm>
              <a:off x="3391766" y="4151601"/>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can</a:t>
              </a:r>
              <a:endParaRPr lang="en-GB" altLang="en-US" sz="1400" dirty="0">
                <a:solidFill>
                  <a:srgbClr val="3E3F41"/>
                </a:solidFill>
              </a:endParaRPr>
            </a:p>
          </p:txBody>
        </p:sp>
      </p:grpSp>
      <p:grpSp>
        <p:nvGrpSpPr>
          <p:cNvPr id="61" name="Group 60">
            <a:extLst>
              <a:ext uri="{FF2B5EF4-FFF2-40B4-BE49-F238E27FC236}">
                <a16:creationId xmlns:a16="http://schemas.microsoft.com/office/drawing/2014/main" id="{9D736235-01DE-9C49-8F14-DF738A885DA6}"/>
              </a:ext>
            </a:extLst>
          </p:cNvPr>
          <p:cNvGrpSpPr/>
          <p:nvPr/>
        </p:nvGrpSpPr>
        <p:grpSpPr>
          <a:xfrm>
            <a:off x="2938166" y="3208401"/>
            <a:ext cx="784234" cy="305199"/>
            <a:chOff x="2938166" y="3208401"/>
            <a:chExt cx="784234" cy="305199"/>
          </a:xfrm>
        </p:grpSpPr>
        <p:sp>
          <p:nvSpPr>
            <p:cNvPr id="22" name="Rectangle 21">
              <a:extLst>
                <a:ext uri="{FF2B5EF4-FFF2-40B4-BE49-F238E27FC236}">
                  <a16:creationId xmlns:a16="http://schemas.microsoft.com/office/drawing/2014/main" id="{E5E00532-F1D5-9144-92BF-78EED122DB14}"/>
                </a:ext>
              </a:extLst>
            </p:cNvPr>
            <p:cNvSpPr/>
            <p:nvPr/>
          </p:nvSpPr>
          <p:spPr>
            <a:xfrm>
              <a:off x="3001299" y="3236797"/>
              <a:ext cx="317088"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 Box 45">
              <a:extLst>
                <a:ext uri="{FF2B5EF4-FFF2-40B4-BE49-F238E27FC236}">
                  <a16:creationId xmlns:a16="http://schemas.microsoft.com/office/drawing/2014/main" id="{549638F5-8489-5542-B33D-BC7BB1AC1008}"/>
                </a:ext>
              </a:extLst>
            </p:cNvPr>
            <p:cNvSpPr txBox="1">
              <a:spLocks noChangeArrowheads="1"/>
            </p:cNvSpPr>
            <p:nvPr/>
          </p:nvSpPr>
          <p:spPr bwMode="auto">
            <a:xfrm>
              <a:off x="2938166" y="3208401"/>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can</a:t>
              </a:r>
              <a:endParaRPr lang="en-GB" altLang="en-US" sz="1400" dirty="0">
                <a:solidFill>
                  <a:srgbClr val="3E3F41"/>
                </a:solidFill>
              </a:endParaRPr>
            </a:p>
          </p:txBody>
        </p:sp>
      </p:grpSp>
      <p:grpSp>
        <p:nvGrpSpPr>
          <p:cNvPr id="14" name="Group 13">
            <a:extLst>
              <a:ext uri="{FF2B5EF4-FFF2-40B4-BE49-F238E27FC236}">
                <a16:creationId xmlns:a16="http://schemas.microsoft.com/office/drawing/2014/main" id="{2A633DE6-1EFE-F14A-994A-FF37EB01FB39}"/>
              </a:ext>
            </a:extLst>
          </p:cNvPr>
          <p:cNvGrpSpPr/>
          <p:nvPr/>
        </p:nvGrpSpPr>
        <p:grpSpPr>
          <a:xfrm>
            <a:off x="8921366" y="5310801"/>
            <a:ext cx="784234" cy="305199"/>
            <a:chOff x="8921366" y="5310801"/>
            <a:chExt cx="784234" cy="305199"/>
          </a:xfrm>
        </p:grpSpPr>
        <p:sp>
          <p:nvSpPr>
            <p:cNvPr id="32" name="Rectangle 31">
              <a:extLst>
                <a:ext uri="{FF2B5EF4-FFF2-40B4-BE49-F238E27FC236}">
                  <a16:creationId xmlns:a16="http://schemas.microsoft.com/office/drawing/2014/main" id="{8785D09A-BC76-5549-A2D4-01306F8E34B9}"/>
                </a:ext>
              </a:extLst>
            </p:cNvPr>
            <p:cNvSpPr/>
            <p:nvPr/>
          </p:nvSpPr>
          <p:spPr>
            <a:xfrm>
              <a:off x="8996515" y="5325062"/>
              <a:ext cx="339211"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 Box 45">
              <a:extLst>
                <a:ext uri="{FF2B5EF4-FFF2-40B4-BE49-F238E27FC236}">
                  <a16:creationId xmlns:a16="http://schemas.microsoft.com/office/drawing/2014/main" id="{8CD5D213-192C-914D-A8C1-F8B05E0C1559}"/>
                </a:ext>
              </a:extLst>
            </p:cNvPr>
            <p:cNvSpPr txBox="1">
              <a:spLocks noChangeArrowheads="1"/>
            </p:cNvSpPr>
            <p:nvPr/>
          </p:nvSpPr>
          <p:spPr bwMode="auto">
            <a:xfrm>
              <a:off x="8921366" y="5310801"/>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can</a:t>
              </a:r>
              <a:endParaRPr lang="en-GB" altLang="en-US" sz="1400" dirty="0">
                <a:solidFill>
                  <a:srgbClr val="3E3F41"/>
                </a:solidFill>
              </a:endParaRPr>
            </a:p>
          </p:txBody>
        </p:sp>
      </p:grpSp>
      <p:grpSp>
        <p:nvGrpSpPr>
          <p:cNvPr id="11" name="Group 10">
            <a:extLst>
              <a:ext uri="{FF2B5EF4-FFF2-40B4-BE49-F238E27FC236}">
                <a16:creationId xmlns:a16="http://schemas.microsoft.com/office/drawing/2014/main" id="{82B97BC1-5890-0241-8391-BBEA2D3ABBFB}"/>
              </a:ext>
            </a:extLst>
          </p:cNvPr>
          <p:cNvGrpSpPr/>
          <p:nvPr/>
        </p:nvGrpSpPr>
        <p:grpSpPr>
          <a:xfrm>
            <a:off x="10332566" y="5519601"/>
            <a:ext cx="784234" cy="305199"/>
            <a:chOff x="10332566" y="5519601"/>
            <a:chExt cx="784234" cy="305199"/>
          </a:xfrm>
        </p:grpSpPr>
        <p:sp>
          <p:nvSpPr>
            <p:cNvPr id="33" name="Rectangle 32">
              <a:extLst>
                <a:ext uri="{FF2B5EF4-FFF2-40B4-BE49-F238E27FC236}">
                  <a16:creationId xmlns:a16="http://schemas.microsoft.com/office/drawing/2014/main" id="{A212A8C1-3A32-9A43-BC91-0CBAAC10D0C1}"/>
                </a:ext>
              </a:extLst>
            </p:cNvPr>
            <p:cNvSpPr/>
            <p:nvPr/>
          </p:nvSpPr>
          <p:spPr>
            <a:xfrm>
              <a:off x="10397612" y="5546288"/>
              <a:ext cx="339211"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 Box 45">
              <a:extLst>
                <a:ext uri="{FF2B5EF4-FFF2-40B4-BE49-F238E27FC236}">
                  <a16:creationId xmlns:a16="http://schemas.microsoft.com/office/drawing/2014/main" id="{1BB87112-DDBC-2047-8195-D861EBD4D737}"/>
                </a:ext>
              </a:extLst>
            </p:cNvPr>
            <p:cNvSpPr txBox="1">
              <a:spLocks noChangeArrowheads="1"/>
            </p:cNvSpPr>
            <p:nvPr/>
          </p:nvSpPr>
          <p:spPr bwMode="auto">
            <a:xfrm>
              <a:off x="10332566" y="5519601"/>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can</a:t>
              </a:r>
              <a:endParaRPr lang="en-GB" altLang="en-US" sz="1400" dirty="0">
                <a:solidFill>
                  <a:srgbClr val="3E3F41"/>
                </a:solidFill>
              </a:endParaRPr>
            </a:p>
          </p:txBody>
        </p:sp>
      </p:grpSp>
      <p:grpSp>
        <p:nvGrpSpPr>
          <p:cNvPr id="60" name="Group 59">
            <a:extLst>
              <a:ext uri="{FF2B5EF4-FFF2-40B4-BE49-F238E27FC236}">
                <a16:creationId xmlns:a16="http://schemas.microsoft.com/office/drawing/2014/main" id="{2C2CA3C7-834A-BD43-90B2-CD2610CA76D2}"/>
              </a:ext>
            </a:extLst>
          </p:cNvPr>
          <p:cNvGrpSpPr/>
          <p:nvPr/>
        </p:nvGrpSpPr>
        <p:grpSpPr>
          <a:xfrm>
            <a:off x="1728566" y="4792401"/>
            <a:ext cx="784234" cy="305199"/>
            <a:chOff x="1728566" y="4792401"/>
            <a:chExt cx="784234" cy="305199"/>
          </a:xfrm>
        </p:grpSpPr>
        <p:sp>
          <p:nvSpPr>
            <p:cNvPr id="34" name="Rectangle 33">
              <a:extLst>
                <a:ext uri="{FF2B5EF4-FFF2-40B4-BE49-F238E27FC236}">
                  <a16:creationId xmlns:a16="http://schemas.microsoft.com/office/drawing/2014/main" id="{A0DCF600-C4BA-6041-9749-34E9E717507A}"/>
                </a:ext>
              </a:extLst>
            </p:cNvPr>
            <p:cNvSpPr/>
            <p:nvPr/>
          </p:nvSpPr>
          <p:spPr>
            <a:xfrm>
              <a:off x="1806679" y="4814875"/>
              <a:ext cx="339210"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 Box 45">
              <a:extLst>
                <a:ext uri="{FF2B5EF4-FFF2-40B4-BE49-F238E27FC236}">
                  <a16:creationId xmlns:a16="http://schemas.microsoft.com/office/drawing/2014/main" id="{38878A0F-A6D7-DA4D-91E9-87D42C4CB9D6}"/>
                </a:ext>
              </a:extLst>
            </p:cNvPr>
            <p:cNvSpPr txBox="1">
              <a:spLocks noChangeArrowheads="1"/>
            </p:cNvSpPr>
            <p:nvPr/>
          </p:nvSpPr>
          <p:spPr bwMode="auto">
            <a:xfrm>
              <a:off x="1728566" y="4792401"/>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can</a:t>
              </a:r>
              <a:endParaRPr lang="en-GB" altLang="en-US" sz="1400" dirty="0">
                <a:solidFill>
                  <a:srgbClr val="3E3F41"/>
                </a:solidFill>
              </a:endParaRPr>
            </a:p>
          </p:txBody>
        </p:sp>
      </p:grpSp>
      <p:grpSp>
        <p:nvGrpSpPr>
          <p:cNvPr id="16" name="Group 15">
            <a:extLst>
              <a:ext uri="{FF2B5EF4-FFF2-40B4-BE49-F238E27FC236}">
                <a16:creationId xmlns:a16="http://schemas.microsoft.com/office/drawing/2014/main" id="{39639B5C-9031-954C-B392-4D520089CB7C}"/>
              </a:ext>
            </a:extLst>
          </p:cNvPr>
          <p:cNvGrpSpPr/>
          <p:nvPr/>
        </p:nvGrpSpPr>
        <p:grpSpPr>
          <a:xfrm>
            <a:off x="7521600" y="4367601"/>
            <a:ext cx="784234" cy="305199"/>
            <a:chOff x="7521600" y="4367601"/>
            <a:chExt cx="784234" cy="305199"/>
          </a:xfrm>
        </p:grpSpPr>
        <p:sp>
          <p:nvSpPr>
            <p:cNvPr id="31" name="Rectangle 30">
              <a:extLst>
                <a:ext uri="{FF2B5EF4-FFF2-40B4-BE49-F238E27FC236}">
                  <a16:creationId xmlns:a16="http://schemas.microsoft.com/office/drawing/2014/main" id="{3FD00C28-A520-4241-ABE1-0CD9DE248E83}"/>
                </a:ext>
              </a:extLst>
            </p:cNvPr>
            <p:cNvSpPr/>
            <p:nvPr/>
          </p:nvSpPr>
          <p:spPr>
            <a:xfrm>
              <a:off x="7565924" y="4394545"/>
              <a:ext cx="471946"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 Box 45">
              <a:extLst>
                <a:ext uri="{FF2B5EF4-FFF2-40B4-BE49-F238E27FC236}">
                  <a16:creationId xmlns:a16="http://schemas.microsoft.com/office/drawing/2014/main" id="{45B32C06-A829-E04B-9B95-509524D9B0A3}"/>
                </a:ext>
              </a:extLst>
            </p:cNvPr>
            <p:cNvSpPr txBox="1">
              <a:spLocks noChangeArrowheads="1"/>
            </p:cNvSpPr>
            <p:nvPr/>
          </p:nvSpPr>
          <p:spPr bwMode="auto">
            <a:xfrm>
              <a:off x="7521600" y="4367601"/>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must</a:t>
              </a:r>
              <a:endParaRPr lang="en-GB" altLang="en-US" sz="1400" dirty="0">
                <a:solidFill>
                  <a:srgbClr val="3E3F41"/>
                </a:solidFill>
              </a:endParaRPr>
            </a:p>
          </p:txBody>
        </p:sp>
      </p:grpSp>
      <p:sp>
        <p:nvSpPr>
          <p:cNvPr id="3" name="TextBox 2">
            <a:extLst>
              <a:ext uri="{FF2B5EF4-FFF2-40B4-BE49-F238E27FC236}">
                <a16:creationId xmlns:a16="http://schemas.microsoft.com/office/drawing/2014/main" id="{B9CD9F73-EAF6-2709-33C4-1DB03FF47A88}"/>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42</a:t>
            </a:r>
          </a:p>
        </p:txBody>
      </p:sp>
    </p:spTree>
    <p:extLst>
      <p:ext uri="{BB962C8B-B14F-4D97-AF65-F5344CB8AC3E}">
        <p14:creationId xmlns:p14="http://schemas.microsoft.com/office/powerpoint/2010/main" val="2869646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45">
            <a:extLst>
              <a:ext uri="{FF2B5EF4-FFF2-40B4-BE49-F238E27FC236}">
                <a16:creationId xmlns:a16="http://schemas.microsoft.com/office/drawing/2014/main" id="{86BD239C-D2FD-1046-904E-8BE3B6E9A67F}"/>
              </a:ext>
            </a:extLst>
          </p:cNvPr>
          <p:cNvSpPr txBox="1">
            <a:spLocks noChangeArrowheads="1"/>
          </p:cNvSpPr>
          <p:nvPr/>
        </p:nvSpPr>
        <p:spPr bwMode="auto">
          <a:xfrm>
            <a:off x="1018326" y="1319507"/>
            <a:ext cx="10172700" cy="5009856"/>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rgbClr val="3E3F41"/>
                </a:solidFill>
              </a:rPr>
              <a:t>Many people are now questioning the morality of zoos, and asking whether they might no longer be justified in the 21</a:t>
            </a:r>
            <a:r>
              <a:rPr lang="en-GB" altLang="en-US" baseline="30000" dirty="0">
                <a:solidFill>
                  <a:srgbClr val="3E3F41"/>
                </a:solidFill>
              </a:rPr>
              <a:t>st</a:t>
            </a:r>
            <a:r>
              <a:rPr lang="en-GB" altLang="en-US" dirty="0">
                <a:solidFill>
                  <a:srgbClr val="3E3F41"/>
                </a:solidFill>
              </a:rPr>
              <a:t> Century. Zoos were originally set up so that people could see and learn about wild animals from distant lands. However, in today’s world, should zoos still exist? Are they really necessary? </a:t>
            </a:r>
          </a:p>
          <a:p>
            <a:pPr indent="0">
              <a:spcBef>
                <a:spcPts val="700"/>
              </a:spcBef>
            </a:pPr>
            <a:r>
              <a:rPr lang="en-GB" altLang="en-US" dirty="0">
                <a:solidFill>
                  <a:srgbClr val="3E3F41"/>
                </a:solidFill>
              </a:rPr>
              <a:t>    </a:t>
            </a:r>
          </a:p>
          <a:p>
            <a:pPr indent="0">
              <a:spcBef>
                <a:spcPts val="700"/>
              </a:spcBef>
            </a:pPr>
            <a:endParaRPr lang="en-GB" altLang="en-US" dirty="0">
              <a:solidFill>
                <a:srgbClr val="3E3F41"/>
              </a:solidFill>
            </a:endParaRPr>
          </a:p>
          <a:p>
            <a:pPr indent="0">
              <a:spcBef>
                <a:spcPts val="700"/>
              </a:spcBef>
            </a:pPr>
            <a:r>
              <a:rPr lang="en-GB" altLang="en-US" dirty="0">
                <a:solidFill>
                  <a:srgbClr val="3E3F41"/>
                </a:solidFill>
              </a:rPr>
              <a:t>People nowadays may access a vast amount of information about animals from all over the world through their televisions and the internet and can see at close range how they behave in the wild. Animal rights campaigners claim that keeping wild animals caged up for long periods of time not only will cause them to develop </a:t>
            </a:r>
            <a:r>
              <a:rPr lang="en-GB" altLang="en-US" dirty="0" err="1">
                <a:solidFill>
                  <a:srgbClr val="3E3F41"/>
                </a:solidFill>
              </a:rPr>
              <a:t>zoochosis</a:t>
            </a:r>
            <a:r>
              <a:rPr lang="en-GB" altLang="en-US" dirty="0">
                <a:solidFill>
                  <a:srgbClr val="3E3F41"/>
                </a:solidFill>
              </a:rPr>
              <a:t> but could also turn wild animals into objects of entertainment, with no respect for their dignity or their natural place on</a:t>
            </a:r>
            <a:br>
              <a:rPr lang="en-GB" altLang="en-US" dirty="0">
                <a:solidFill>
                  <a:srgbClr val="3E3F41"/>
                </a:solidFill>
              </a:rPr>
            </a:br>
            <a:r>
              <a:rPr lang="en-GB" altLang="en-US" dirty="0">
                <a:solidFill>
                  <a:srgbClr val="3E3F41"/>
                </a:solidFill>
              </a:rPr>
              <a:t>our planet.</a:t>
            </a:r>
          </a:p>
        </p:txBody>
      </p:sp>
      <p:sp>
        <p:nvSpPr>
          <p:cNvPr id="13" name="Subtitle 2">
            <a:extLst>
              <a:ext uri="{FF2B5EF4-FFF2-40B4-BE49-F238E27FC236}">
                <a16:creationId xmlns:a16="http://schemas.microsoft.com/office/drawing/2014/main" id="{2205622F-94AE-354A-8BEB-3F9C2B6B2A2C}"/>
              </a:ext>
            </a:extLst>
          </p:cNvPr>
          <p:cNvSpPr txBox="1">
            <a:spLocks/>
          </p:cNvSpPr>
          <p:nvPr/>
        </p:nvSpPr>
        <p:spPr>
          <a:xfrm>
            <a:off x="0" y="596857"/>
            <a:ext cx="12192000" cy="3761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200"/>
              </a:spcBef>
              <a:buNone/>
            </a:pPr>
            <a:r>
              <a:rPr lang="en-GB" sz="2100" b="1" dirty="0">
                <a:solidFill>
                  <a:srgbClr val="0070C0"/>
                </a:solidFill>
                <a:latin typeface="Comic Sans MS" panose="030F0902030302020204" pitchFamily="66" charset="0"/>
              </a:rPr>
              <a:t>Should animals be kept in zoos?</a:t>
            </a:r>
          </a:p>
        </p:txBody>
      </p:sp>
      <p:grpSp>
        <p:nvGrpSpPr>
          <p:cNvPr id="52" name="Group 51">
            <a:extLst>
              <a:ext uri="{FF2B5EF4-FFF2-40B4-BE49-F238E27FC236}">
                <a16:creationId xmlns:a16="http://schemas.microsoft.com/office/drawing/2014/main" id="{0D06B002-A0B1-2C40-8581-5263A9204D4E}"/>
              </a:ext>
            </a:extLst>
          </p:cNvPr>
          <p:cNvGrpSpPr/>
          <p:nvPr/>
        </p:nvGrpSpPr>
        <p:grpSpPr>
          <a:xfrm>
            <a:off x="6137966" y="1869312"/>
            <a:ext cx="1118590" cy="365294"/>
            <a:chOff x="10029862" y="1539634"/>
            <a:chExt cx="953552" cy="247377"/>
          </a:xfrm>
        </p:grpSpPr>
        <p:sp>
          <p:nvSpPr>
            <p:cNvPr id="55" name="Rectangle 54">
              <a:extLst>
                <a:ext uri="{FF2B5EF4-FFF2-40B4-BE49-F238E27FC236}">
                  <a16:creationId xmlns:a16="http://schemas.microsoft.com/office/drawing/2014/main" id="{126E4D99-B130-8547-AC9D-DC32CECB5C81}"/>
                </a:ext>
              </a:extLst>
            </p:cNvPr>
            <p:cNvSpPr/>
            <p:nvPr/>
          </p:nvSpPr>
          <p:spPr>
            <a:xfrm>
              <a:off x="10105173" y="1579196"/>
              <a:ext cx="836804" cy="18429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Text Box 45">
              <a:extLst>
                <a:ext uri="{FF2B5EF4-FFF2-40B4-BE49-F238E27FC236}">
                  <a16:creationId xmlns:a16="http://schemas.microsoft.com/office/drawing/2014/main" id="{E835E9CC-4814-1345-A451-87EE01BCA26E}"/>
                </a:ext>
              </a:extLst>
            </p:cNvPr>
            <p:cNvSpPr txBox="1">
              <a:spLocks noChangeArrowheads="1"/>
            </p:cNvSpPr>
            <p:nvPr/>
          </p:nvSpPr>
          <p:spPr bwMode="auto">
            <a:xfrm>
              <a:off x="10029862" y="1539634"/>
              <a:ext cx="953552" cy="247377"/>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dirty="0">
                  <a:solidFill>
                    <a:schemeClr val="bg1"/>
                  </a:solidFill>
                </a:rPr>
                <a:t>However</a:t>
              </a:r>
            </a:p>
          </p:txBody>
        </p:sp>
      </p:grpSp>
      <p:grpSp>
        <p:nvGrpSpPr>
          <p:cNvPr id="9" name="Group 8">
            <a:extLst>
              <a:ext uri="{FF2B5EF4-FFF2-40B4-BE49-F238E27FC236}">
                <a16:creationId xmlns:a16="http://schemas.microsoft.com/office/drawing/2014/main" id="{631FCE4E-72A0-2149-A1CC-3BEA10C8C5CA}"/>
              </a:ext>
            </a:extLst>
          </p:cNvPr>
          <p:cNvGrpSpPr/>
          <p:nvPr/>
        </p:nvGrpSpPr>
        <p:grpSpPr>
          <a:xfrm>
            <a:off x="8986979" y="1872487"/>
            <a:ext cx="1911861" cy="365293"/>
            <a:chOff x="8986979" y="1872487"/>
            <a:chExt cx="1911861" cy="365293"/>
          </a:xfrm>
        </p:grpSpPr>
        <p:sp>
          <p:nvSpPr>
            <p:cNvPr id="83" name="Rectangle 82">
              <a:extLst>
                <a:ext uri="{FF2B5EF4-FFF2-40B4-BE49-F238E27FC236}">
                  <a16:creationId xmlns:a16="http://schemas.microsoft.com/office/drawing/2014/main" id="{9858D2AF-5535-3847-95C7-454CCD3792A1}"/>
                </a:ext>
              </a:extLst>
            </p:cNvPr>
            <p:cNvSpPr/>
            <p:nvPr/>
          </p:nvSpPr>
          <p:spPr>
            <a:xfrm>
              <a:off x="8986979" y="1931637"/>
              <a:ext cx="1817733" cy="26547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 Box 45">
              <a:extLst>
                <a:ext uri="{FF2B5EF4-FFF2-40B4-BE49-F238E27FC236}">
                  <a16:creationId xmlns:a16="http://schemas.microsoft.com/office/drawing/2014/main" id="{C589595D-F683-1742-B9FC-EE35B115D897}"/>
                </a:ext>
              </a:extLst>
            </p:cNvPr>
            <p:cNvSpPr txBox="1">
              <a:spLocks noChangeArrowheads="1"/>
            </p:cNvSpPr>
            <p:nvPr/>
          </p:nvSpPr>
          <p:spPr bwMode="auto">
            <a:xfrm>
              <a:off x="8986979" y="1872487"/>
              <a:ext cx="1911861" cy="3652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should zoos still</a:t>
              </a:r>
              <a:r>
                <a:rPr lang="en-GB" altLang="en-US" sz="1400" dirty="0">
                  <a:solidFill>
                    <a:schemeClr val="bg1"/>
                  </a:solidFill>
                </a:rPr>
                <a:t> </a:t>
              </a:r>
            </a:p>
          </p:txBody>
        </p:sp>
      </p:grpSp>
      <p:grpSp>
        <p:nvGrpSpPr>
          <p:cNvPr id="88" name="Group 87">
            <a:extLst>
              <a:ext uri="{FF2B5EF4-FFF2-40B4-BE49-F238E27FC236}">
                <a16:creationId xmlns:a16="http://schemas.microsoft.com/office/drawing/2014/main" id="{07E3AA44-32B7-CA4C-A1E7-EF3F7027208D}"/>
              </a:ext>
            </a:extLst>
          </p:cNvPr>
          <p:cNvGrpSpPr/>
          <p:nvPr/>
        </p:nvGrpSpPr>
        <p:grpSpPr>
          <a:xfrm>
            <a:off x="1020381" y="1321093"/>
            <a:ext cx="1520900" cy="558331"/>
            <a:chOff x="1070680" y="1627371"/>
            <a:chExt cx="795068" cy="276193"/>
          </a:xfrm>
        </p:grpSpPr>
        <p:sp>
          <p:nvSpPr>
            <p:cNvPr id="89" name="Rectangle 88">
              <a:extLst>
                <a:ext uri="{FF2B5EF4-FFF2-40B4-BE49-F238E27FC236}">
                  <a16:creationId xmlns:a16="http://schemas.microsoft.com/office/drawing/2014/main" id="{1436E0C1-9F10-A647-83B0-E53865DEE3AE}"/>
                </a:ext>
              </a:extLst>
            </p:cNvPr>
            <p:cNvSpPr/>
            <p:nvPr/>
          </p:nvSpPr>
          <p:spPr>
            <a:xfrm>
              <a:off x="1079750" y="1653420"/>
              <a:ext cx="740084" cy="133600"/>
            </a:xfrm>
            <a:prstGeom prst="rect">
              <a:avLst/>
            </a:prstGeom>
            <a:solidFill>
              <a:srgbClr val="FF4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Text Box 45">
              <a:extLst>
                <a:ext uri="{FF2B5EF4-FFF2-40B4-BE49-F238E27FC236}">
                  <a16:creationId xmlns:a16="http://schemas.microsoft.com/office/drawing/2014/main" id="{3512C633-481F-714A-BC74-598F4FB2673C}"/>
                </a:ext>
              </a:extLst>
            </p:cNvPr>
            <p:cNvSpPr txBox="1">
              <a:spLocks noChangeArrowheads="1"/>
            </p:cNvSpPr>
            <p:nvPr/>
          </p:nvSpPr>
          <p:spPr bwMode="auto">
            <a:xfrm>
              <a:off x="1070680" y="1627371"/>
              <a:ext cx="795068" cy="2761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Many people</a:t>
              </a:r>
            </a:p>
          </p:txBody>
        </p:sp>
      </p:grpSp>
      <p:grpSp>
        <p:nvGrpSpPr>
          <p:cNvPr id="91" name="Group 90">
            <a:extLst>
              <a:ext uri="{FF2B5EF4-FFF2-40B4-BE49-F238E27FC236}">
                <a16:creationId xmlns:a16="http://schemas.microsoft.com/office/drawing/2014/main" id="{3D4DF947-1FB9-E646-B64F-8803C60EE139}"/>
              </a:ext>
            </a:extLst>
          </p:cNvPr>
          <p:cNvGrpSpPr/>
          <p:nvPr/>
        </p:nvGrpSpPr>
        <p:grpSpPr>
          <a:xfrm>
            <a:off x="813592" y="3234000"/>
            <a:ext cx="2141262" cy="413394"/>
            <a:chOff x="1026548" y="2624738"/>
            <a:chExt cx="1497967" cy="284657"/>
          </a:xfrm>
        </p:grpSpPr>
        <p:sp>
          <p:nvSpPr>
            <p:cNvPr id="92" name="Rectangle 91">
              <a:extLst>
                <a:ext uri="{FF2B5EF4-FFF2-40B4-BE49-F238E27FC236}">
                  <a16:creationId xmlns:a16="http://schemas.microsoft.com/office/drawing/2014/main" id="{53CBDA37-BEA8-0E49-8255-9372A68F878C}"/>
                </a:ext>
              </a:extLst>
            </p:cNvPr>
            <p:cNvSpPr/>
            <p:nvPr/>
          </p:nvSpPr>
          <p:spPr>
            <a:xfrm>
              <a:off x="1208944" y="2671909"/>
              <a:ext cx="1256646" cy="185970"/>
            </a:xfrm>
            <a:prstGeom prst="rect">
              <a:avLst/>
            </a:prstGeom>
            <a:solidFill>
              <a:srgbClr val="FF4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Text Box 45">
              <a:extLst>
                <a:ext uri="{FF2B5EF4-FFF2-40B4-BE49-F238E27FC236}">
                  <a16:creationId xmlns:a16="http://schemas.microsoft.com/office/drawing/2014/main" id="{2A0BAB6A-8D9A-C14D-95B8-EC865F974FF5}"/>
                </a:ext>
              </a:extLst>
            </p:cNvPr>
            <p:cNvSpPr txBox="1">
              <a:spLocks noChangeArrowheads="1"/>
            </p:cNvSpPr>
            <p:nvPr/>
          </p:nvSpPr>
          <p:spPr bwMode="auto">
            <a:xfrm>
              <a:off x="1026548" y="2624738"/>
              <a:ext cx="1497967" cy="284657"/>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   People nowadays</a:t>
              </a:r>
            </a:p>
          </p:txBody>
        </p:sp>
      </p:grpSp>
      <p:grpSp>
        <p:nvGrpSpPr>
          <p:cNvPr id="6" name="Group 5">
            <a:extLst>
              <a:ext uri="{FF2B5EF4-FFF2-40B4-BE49-F238E27FC236}">
                <a16:creationId xmlns:a16="http://schemas.microsoft.com/office/drawing/2014/main" id="{13B070DD-632D-0440-A126-919B3F0A48CD}"/>
              </a:ext>
            </a:extLst>
          </p:cNvPr>
          <p:cNvGrpSpPr/>
          <p:nvPr/>
        </p:nvGrpSpPr>
        <p:grpSpPr>
          <a:xfrm>
            <a:off x="4969393" y="1317918"/>
            <a:ext cx="1073709" cy="329667"/>
            <a:chOff x="4969393" y="1317918"/>
            <a:chExt cx="1073709" cy="329667"/>
          </a:xfrm>
        </p:grpSpPr>
        <p:sp>
          <p:nvSpPr>
            <p:cNvPr id="105" name="Rectangle 104">
              <a:extLst>
                <a:ext uri="{FF2B5EF4-FFF2-40B4-BE49-F238E27FC236}">
                  <a16:creationId xmlns:a16="http://schemas.microsoft.com/office/drawing/2014/main" id="{23F5D215-A763-B246-B636-8CF5FC0C78D0}"/>
                </a:ext>
              </a:extLst>
            </p:cNvPr>
            <p:cNvSpPr/>
            <p:nvPr/>
          </p:nvSpPr>
          <p:spPr>
            <a:xfrm>
              <a:off x="5014834" y="1371061"/>
              <a:ext cx="970987" cy="276524"/>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Text Box 45">
              <a:extLst>
                <a:ext uri="{FF2B5EF4-FFF2-40B4-BE49-F238E27FC236}">
                  <a16:creationId xmlns:a16="http://schemas.microsoft.com/office/drawing/2014/main" id="{67924DD3-2A6B-044D-A5DB-6E7A288DBC4E}"/>
                </a:ext>
              </a:extLst>
            </p:cNvPr>
            <p:cNvSpPr txBox="1">
              <a:spLocks noChangeArrowheads="1"/>
            </p:cNvSpPr>
            <p:nvPr/>
          </p:nvSpPr>
          <p:spPr bwMode="auto">
            <a:xfrm>
              <a:off x="4969393" y="1317918"/>
              <a:ext cx="1073709" cy="329667"/>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morality</a:t>
              </a:r>
            </a:p>
          </p:txBody>
        </p:sp>
      </p:grpSp>
      <p:grpSp>
        <p:nvGrpSpPr>
          <p:cNvPr id="108" name="Group 107">
            <a:extLst>
              <a:ext uri="{FF2B5EF4-FFF2-40B4-BE49-F238E27FC236}">
                <a16:creationId xmlns:a16="http://schemas.microsoft.com/office/drawing/2014/main" id="{BD2CCBB5-6A80-2E45-BAC5-E1F227953D16}"/>
              </a:ext>
            </a:extLst>
          </p:cNvPr>
          <p:cNvGrpSpPr/>
          <p:nvPr/>
        </p:nvGrpSpPr>
        <p:grpSpPr>
          <a:xfrm>
            <a:off x="6477004" y="4055203"/>
            <a:ext cx="1227991" cy="413393"/>
            <a:chOff x="8911733" y="2477407"/>
            <a:chExt cx="986144" cy="413393"/>
          </a:xfrm>
        </p:grpSpPr>
        <p:sp>
          <p:nvSpPr>
            <p:cNvPr id="109" name="Rectangle 108">
              <a:extLst>
                <a:ext uri="{FF2B5EF4-FFF2-40B4-BE49-F238E27FC236}">
                  <a16:creationId xmlns:a16="http://schemas.microsoft.com/office/drawing/2014/main" id="{484FC3A0-7FB2-4B48-B648-F7C5049D5D01}"/>
                </a:ext>
              </a:extLst>
            </p:cNvPr>
            <p:cNvSpPr/>
            <p:nvPr/>
          </p:nvSpPr>
          <p:spPr>
            <a:xfrm>
              <a:off x="8967018" y="2524785"/>
              <a:ext cx="862780" cy="270075"/>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Text Box 45">
              <a:extLst>
                <a:ext uri="{FF2B5EF4-FFF2-40B4-BE49-F238E27FC236}">
                  <a16:creationId xmlns:a16="http://schemas.microsoft.com/office/drawing/2014/main" id="{0067DF80-7732-1B4B-BC7F-F39544EF380F}"/>
                </a:ext>
              </a:extLst>
            </p:cNvPr>
            <p:cNvSpPr txBox="1">
              <a:spLocks noChangeArrowheads="1"/>
            </p:cNvSpPr>
            <p:nvPr/>
          </p:nvSpPr>
          <p:spPr bwMode="auto">
            <a:xfrm>
              <a:off x="8911733" y="2477407"/>
              <a:ext cx="986144"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err="1">
                  <a:solidFill>
                    <a:schemeClr val="bg1"/>
                  </a:solidFill>
                </a:rPr>
                <a:t>zoochosis</a:t>
              </a:r>
              <a:endParaRPr lang="en-GB" altLang="en-US" dirty="0">
                <a:solidFill>
                  <a:schemeClr val="bg1"/>
                </a:solidFill>
              </a:endParaRPr>
            </a:p>
          </p:txBody>
        </p:sp>
      </p:grpSp>
      <p:grpSp>
        <p:nvGrpSpPr>
          <p:cNvPr id="111" name="Group 110">
            <a:extLst>
              <a:ext uri="{FF2B5EF4-FFF2-40B4-BE49-F238E27FC236}">
                <a16:creationId xmlns:a16="http://schemas.microsoft.com/office/drawing/2014/main" id="{97723C14-6345-5E43-AAFB-0293828D37AB}"/>
              </a:ext>
            </a:extLst>
          </p:cNvPr>
          <p:cNvGrpSpPr/>
          <p:nvPr/>
        </p:nvGrpSpPr>
        <p:grpSpPr>
          <a:xfrm>
            <a:off x="7083476" y="4330576"/>
            <a:ext cx="966337" cy="368421"/>
            <a:chOff x="7279933" y="2750900"/>
            <a:chExt cx="657457" cy="224985"/>
          </a:xfrm>
        </p:grpSpPr>
        <p:sp>
          <p:nvSpPr>
            <p:cNvPr id="112" name="Rectangle 111">
              <a:extLst>
                <a:ext uri="{FF2B5EF4-FFF2-40B4-BE49-F238E27FC236}">
                  <a16:creationId xmlns:a16="http://schemas.microsoft.com/office/drawing/2014/main" id="{4F655318-348C-6E40-8FB0-2A2E87283019}"/>
                </a:ext>
              </a:extLst>
            </p:cNvPr>
            <p:cNvSpPr/>
            <p:nvPr/>
          </p:nvSpPr>
          <p:spPr>
            <a:xfrm>
              <a:off x="7336128" y="2785673"/>
              <a:ext cx="523814" cy="16766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Text Box 45">
              <a:extLst>
                <a:ext uri="{FF2B5EF4-FFF2-40B4-BE49-F238E27FC236}">
                  <a16:creationId xmlns:a16="http://schemas.microsoft.com/office/drawing/2014/main" id="{7E9E35E0-CB5C-C546-8950-C5E713779804}"/>
                </a:ext>
              </a:extLst>
            </p:cNvPr>
            <p:cNvSpPr txBox="1">
              <a:spLocks noChangeArrowheads="1"/>
            </p:cNvSpPr>
            <p:nvPr/>
          </p:nvSpPr>
          <p:spPr bwMode="auto">
            <a:xfrm>
              <a:off x="7279933" y="2750900"/>
              <a:ext cx="657457" cy="224985"/>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dignity</a:t>
              </a:r>
            </a:p>
          </p:txBody>
        </p:sp>
      </p:grpSp>
      <p:grpSp>
        <p:nvGrpSpPr>
          <p:cNvPr id="114" name="Group 113">
            <a:extLst>
              <a:ext uri="{FF2B5EF4-FFF2-40B4-BE49-F238E27FC236}">
                <a16:creationId xmlns:a16="http://schemas.microsoft.com/office/drawing/2014/main" id="{24CF06E3-3216-7040-A24F-F008887709AE}"/>
              </a:ext>
            </a:extLst>
          </p:cNvPr>
          <p:cNvGrpSpPr/>
          <p:nvPr/>
        </p:nvGrpSpPr>
        <p:grpSpPr>
          <a:xfrm>
            <a:off x="2679695" y="4330102"/>
            <a:ext cx="1771654" cy="490683"/>
            <a:chOff x="3750328" y="2684768"/>
            <a:chExt cx="1449122" cy="413393"/>
          </a:xfrm>
        </p:grpSpPr>
        <p:sp>
          <p:nvSpPr>
            <p:cNvPr id="115" name="Rectangle 114">
              <a:extLst>
                <a:ext uri="{FF2B5EF4-FFF2-40B4-BE49-F238E27FC236}">
                  <a16:creationId xmlns:a16="http://schemas.microsoft.com/office/drawing/2014/main" id="{62A51789-BC30-7A4D-AC1B-C1465B6114F3}"/>
                </a:ext>
              </a:extLst>
            </p:cNvPr>
            <p:cNvSpPr/>
            <p:nvPr/>
          </p:nvSpPr>
          <p:spPr>
            <a:xfrm>
              <a:off x="3798624" y="2749540"/>
              <a:ext cx="1298151" cy="225130"/>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Text Box 45">
              <a:extLst>
                <a:ext uri="{FF2B5EF4-FFF2-40B4-BE49-F238E27FC236}">
                  <a16:creationId xmlns:a16="http://schemas.microsoft.com/office/drawing/2014/main" id="{E1A3A95A-9187-E245-B042-9D568E1A4C0B}"/>
                </a:ext>
              </a:extLst>
            </p:cNvPr>
            <p:cNvSpPr txBox="1">
              <a:spLocks noChangeArrowheads="1"/>
            </p:cNvSpPr>
            <p:nvPr/>
          </p:nvSpPr>
          <p:spPr bwMode="auto">
            <a:xfrm>
              <a:off x="3750328" y="2684768"/>
              <a:ext cx="1449122"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entertainment</a:t>
              </a:r>
            </a:p>
          </p:txBody>
        </p:sp>
      </p:grpSp>
      <p:grpSp>
        <p:nvGrpSpPr>
          <p:cNvPr id="7" name="Group 6">
            <a:extLst>
              <a:ext uri="{FF2B5EF4-FFF2-40B4-BE49-F238E27FC236}">
                <a16:creationId xmlns:a16="http://schemas.microsoft.com/office/drawing/2014/main" id="{4756FBDC-3C18-C942-A32C-F323E71E6740}"/>
              </a:ext>
            </a:extLst>
          </p:cNvPr>
          <p:cNvGrpSpPr/>
          <p:nvPr/>
        </p:nvGrpSpPr>
        <p:grpSpPr>
          <a:xfrm>
            <a:off x="9502775" y="1318037"/>
            <a:ext cx="796925" cy="360001"/>
            <a:chOff x="9515475" y="1319507"/>
            <a:chExt cx="796925" cy="360001"/>
          </a:xfrm>
        </p:grpSpPr>
        <p:sp>
          <p:nvSpPr>
            <p:cNvPr id="133" name="Rectangle 132">
              <a:extLst>
                <a:ext uri="{FF2B5EF4-FFF2-40B4-BE49-F238E27FC236}">
                  <a16:creationId xmlns:a16="http://schemas.microsoft.com/office/drawing/2014/main" id="{CCB9F8E7-85E0-FA46-A66F-786E776A662B}"/>
                </a:ext>
              </a:extLst>
            </p:cNvPr>
            <p:cNvSpPr/>
            <p:nvPr/>
          </p:nvSpPr>
          <p:spPr>
            <a:xfrm>
              <a:off x="9576058" y="1371061"/>
              <a:ext cx="651897" cy="27007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ext Box 45">
              <a:extLst>
                <a:ext uri="{FF2B5EF4-FFF2-40B4-BE49-F238E27FC236}">
                  <a16:creationId xmlns:a16="http://schemas.microsoft.com/office/drawing/2014/main" id="{61A0F2F3-A902-4E4C-8B7E-93A4AC8135BB}"/>
                </a:ext>
              </a:extLst>
            </p:cNvPr>
            <p:cNvSpPr txBox="1">
              <a:spLocks noChangeArrowheads="1"/>
            </p:cNvSpPr>
            <p:nvPr/>
          </p:nvSpPr>
          <p:spPr bwMode="auto">
            <a:xfrm>
              <a:off x="9515475" y="1319507"/>
              <a:ext cx="796925" cy="36000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might</a:t>
              </a:r>
              <a:endParaRPr lang="en-GB" altLang="en-US" dirty="0">
                <a:solidFill>
                  <a:srgbClr val="3E3F41"/>
                </a:solidFill>
              </a:endParaRPr>
            </a:p>
          </p:txBody>
        </p:sp>
      </p:grpSp>
      <p:grpSp>
        <p:nvGrpSpPr>
          <p:cNvPr id="8" name="Group 7">
            <a:extLst>
              <a:ext uri="{FF2B5EF4-FFF2-40B4-BE49-F238E27FC236}">
                <a16:creationId xmlns:a16="http://schemas.microsoft.com/office/drawing/2014/main" id="{09ED6370-A019-C646-A0D8-B8939718B3A2}"/>
              </a:ext>
            </a:extLst>
          </p:cNvPr>
          <p:cNvGrpSpPr/>
          <p:nvPr/>
        </p:nvGrpSpPr>
        <p:grpSpPr>
          <a:xfrm>
            <a:off x="9670129" y="1597933"/>
            <a:ext cx="760712" cy="399489"/>
            <a:chOff x="9670129" y="1597933"/>
            <a:chExt cx="760712" cy="399489"/>
          </a:xfrm>
        </p:grpSpPr>
        <p:sp>
          <p:nvSpPr>
            <p:cNvPr id="136" name="Rectangle 135">
              <a:extLst>
                <a:ext uri="{FF2B5EF4-FFF2-40B4-BE49-F238E27FC236}">
                  <a16:creationId xmlns:a16="http://schemas.microsoft.com/office/drawing/2014/main" id="{F6EAA8FE-EDCD-7147-AB50-51B65E2EEB8B}"/>
                </a:ext>
              </a:extLst>
            </p:cNvPr>
            <p:cNvSpPr/>
            <p:nvPr/>
          </p:nvSpPr>
          <p:spPr>
            <a:xfrm>
              <a:off x="9745451" y="1672802"/>
              <a:ext cx="619630" cy="25883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 Box 45">
              <a:extLst>
                <a:ext uri="{FF2B5EF4-FFF2-40B4-BE49-F238E27FC236}">
                  <a16:creationId xmlns:a16="http://schemas.microsoft.com/office/drawing/2014/main" id="{82F1DBC7-F88F-5F4B-94A3-5D0C3D73FAC2}"/>
                </a:ext>
              </a:extLst>
            </p:cNvPr>
            <p:cNvSpPr txBox="1">
              <a:spLocks noChangeArrowheads="1"/>
            </p:cNvSpPr>
            <p:nvPr/>
          </p:nvSpPr>
          <p:spPr bwMode="auto">
            <a:xfrm>
              <a:off x="9670129" y="1597933"/>
              <a:ext cx="760712" cy="39948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could</a:t>
              </a:r>
              <a:endParaRPr lang="en-GB" altLang="en-US" dirty="0">
                <a:solidFill>
                  <a:srgbClr val="3E3F41"/>
                </a:solidFill>
              </a:endParaRPr>
            </a:p>
          </p:txBody>
        </p:sp>
      </p:grpSp>
      <p:grpSp>
        <p:nvGrpSpPr>
          <p:cNvPr id="138" name="Group 137">
            <a:extLst>
              <a:ext uri="{FF2B5EF4-FFF2-40B4-BE49-F238E27FC236}">
                <a16:creationId xmlns:a16="http://schemas.microsoft.com/office/drawing/2014/main" id="{0968E582-47E8-3E4D-ADF4-1047E7006B02}"/>
              </a:ext>
            </a:extLst>
          </p:cNvPr>
          <p:cNvGrpSpPr/>
          <p:nvPr/>
        </p:nvGrpSpPr>
        <p:grpSpPr>
          <a:xfrm>
            <a:off x="2832099" y="3233060"/>
            <a:ext cx="635355" cy="385531"/>
            <a:chOff x="2486114" y="2051207"/>
            <a:chExt cx="495507" cy="305199"/>
          </a:xfrm>
        </p:grpSpPr>
        <p:sp>
          <p:nvSpPr>
            <p:cNvPr id="139" name="Rectangle 138">
              <a:extLst>
                <a:ext uri="{FF2B5EF4-FFF2-40B4-BE49-F238E27FC236}">
                  <a16:creationId xmlns:a16="http://schemas.microsoft.com/office/drawing/2014/main" id="{EF8804AB-9BB6-964A-8564-BE93886F05AD}"/>
                </a:ext>
              </a:extLst>
            </p:cNvPr>
            <p:cNvSpPr/>
            <p:nvPr/>
          </p:nvSpPr>
          <p:spPr>
            <a:xfrm>
              <a:off x="2544098" y="2103667"/>
              <a:ext cx="357266" cy="213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Text Box 45">
              <a:extLst>
                <a:ext uri="{FF2B5EF4-FFF2-40B4-BE49-F238E27FC236}">
                  <a16:creationId xmlns:a16="http://schemas.microsoft.com/office/drawing/2014/main" id="{26F437AC-19AD-2B4A-85C2-28EF3FD2D5CF}"/>
                </a:ext>
              </a:extLst>
            </p:cNvPr>
            <p:cNvSpPr txBox="1">
              <a:spLocks noChangeArrowheads="1"/>
            </p:cNvSpPr>
            <p:nvPr/>
          </p:nvSpPr>
          <p:spPr bwMode="auto">
            <a:xfrm>
              <a:off x="2486114" y="2051207"/>
              <a:ext cx="495507"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may</a:t>
              </a:r>
              <a:endParaRPr lang="en-GB" altLang="en-US" dirty="0">
                <a:solidFill>
                  <a:srgbClr val="3E3F41"/>
                </a:solidFill>
              </a:endParaRPr>
            </a:p>
          </p:txBody>
        </p:sp>
      </p:grpSp>
      <p:grpSp>
        <p:nvGrpSpPr>
          <p:cNvPr id="156" name="Group 155">
            <a:extLst>
              <a:ext uri="{FF2B5EF4-FFF2-40B4-BE49-F238E27FC236}">
                <a16:creationId xmlns:a16="http://schemas.microsoft.com/office/drawing/2014/main" id="{0F72C830-8086-C541-A41E-3DD7CAA39798}"/>
              </a:ext>
            </a:extLst>
          </p:cNvPr>
          <p:cNvGrpSpPr/>
          <p:nvPr/>
        </p:nvGrpSpPr>
        <p:grpSpPr>
          <a:xfrm>
            <a:off x="7993112" y="4054012"/>
            <a:ext cx="769898" cy="409230"/>
            <a:chOff x="10120818" y="2503140"/>
            <a:chExt cx="585176" cy="305199"/>
          </a:xfrm>
        </p:grpSpPr>
        <p:sp>
          <p:nvSpPr>
            <p:cNvPr id="157" name="Rectangle 156">
              <a:extLst>
                <a:ext uri="{FF2B5EF4-FFF2-40B4-BE49-F238E27FC236}">
                  <a16:creationId xmlns:a16="http://schemas.microsoft.com/office/drawing/2014/main" id="{FA76B1B1-1DCD-4F47-8E6E-74AABAD0207C}"/>
                </a:ext>
              </a:extLst>
            </p:cNvPr>
            <p:cNvSpPr/>
            <p:nvPr/>
          </p:nvSpPr>
          <p:spPr>
            <a:xfrm>
              <a:off x="10154266" y="2536994"/>
              <a:ext cx="501444" cy="2014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Text Box 45">
              <a:extLst>
                <a:ext uri="{FF2B5EF4-FFF2-40B4-BE49-F238E27FC236}">
                  <a16:creationId xmlns:a16="http://schemas.microsoft.com/office/drawing/2014/main" id="{1CBB4F98-8E05-284A-AF3D-1820CBA7287D}"/>
                </a:ext>
              </a:extLst>
            </p:cNvPr>
            <p:cNvSpPr txBox="1">
              <a:spLocks noChangeArrowheads="1"/>
            </p:cNvSpPr>
            <p:nvPr/>
          </p:nvSpPr>
          <p:spPr bwMode="auto">
            <a:xfrm>
              <a:off x="10120818" y="2503140"/>
              <a:ext cx="585176"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could</a:t>
              </a:r>
              <a:endParaRPr lang="en-GB" altLang="en-US" dirty="0">
                <a:solidFill>
                  <a:srgbClr val="3E3F41"/>
                </a:solidFill>
              </a:endParaRPr>
            </a:p>
          </p:txBody>
        </p:sp>
      </p:grpSp>
      <p:grpSp>
        <p:nvGrpSpPr>
          <p:cNvPr id="159" name="Group 158">
            <a:extLst>
              <a:ext uri="{FF2B5EF4-FFF2-40B4-BE49-F238E27FC236}">
                <a16:creationId xmlns:a16="http://schemas.microsoft.com/office/drawing/2014/main" id="{4AA6B20B-51D3-7545-BD01-7D14B26666B8}"/>
              </a:ext>
            </a:extLst>
          </p:cNvPr>
          <p:cNvGrpSpPr/>
          <p:nvPr/>
        </p:nvGrpSpPr>
        <p:grpSpPr>
          <a:xfrm>
            <a:off x="6635751" y="3508457"/>
            <a:ext cx="590036" cy="331046"/>
            <a:chOff x="3736730" y="2253294"/>
            <a:chExt cx="590036" cy="331046"/>
          </a:xfrm>
        </p:grpSpPr>
        <p:sp>
          <p:nvSpPr>
            <p:cNvPr id="160" name="Rectangle 159">
              <a:extLst>
                <a:ext uri="{FF2B5EF4-FFF2-40B4-BE49-F238E27FC236}">
                  <a16:creationId xmlns:a16="http://schemas.microsoft.com/office/drawing/2014/main" id="{1E5F761D-C2BF-8B4D-8F37-69DBBD6C744E}"/>
                </a:ext>
              </a:extLst>
            </p:cNvPr>
            <p:cNvSpPr/>
            <p:nvPr/>
          </p:nvSpPr>
          <p:spPr>
            <a:xfrm>
              <a:off x="3819834" y="2305600"/>
              <a:ext cx="396991"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Text Box 45">
              <a:extLst>
                <a:ext uri="{FF2B5EF4-FFF2-40B4-BE49-F238E27FC236}">
                  <a16:creationId xmlns:a16="http://schemas.microsoft.com/office/drawing/2014/main" id="{13A47AF2-9BE3-3744-A392-377F65F789AE}"/>
                </a:ext>
              </a:extLst>
            </p:cNvPr>
            <p:cNvSpPr txBox="1">
              <a:spLocks noChangeArrowheads="1"/>
            </p:cNvSpPr>
            <p:nvPr/>
          </p:nvSpPr>
          <p:spPr bwMode="auto">
            <a:xfrm>
              <a:off x="3736730" y="2253294"/>
              <a:ext cx="590036" cy="331046"/>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can</a:t>
              </a:r>
              <a:endParaRPr lang="en-GB" altLang="en-US" dirty="0">
                <a:solidFill>
                  <a:srgbClr val="3E3F41"/>
                </a:solidFill>
              </a:endParaRPr>
            </a:p>
          </p:txBody>
        </p:sp>
      </p:grpSp>
      <p:grpSp>
        <p:nvGrpSpPr>
          <p:cNvPr id="162" name="Group 161">
            <a:extLst>
              <a:ext uri="{FF2B5EF4-FFF2-40B4-BE49-F238E27FC236}">
                <a16:creationId xmlns:a16="http://schemas.microsoft.com/office/drawing/2014/main" id="{C6703CE8-46F1-0244-8F79-C3CDFAD02C77}"/>
              </a:ext>
            </a:extLst>
          </p:cNvPr>
          <p:cNvGrpSpPr/>
          <p:nvPr/>
        </p:nvGrpSpPr>
        <p:grpSpPr>
          <a:xfrm>
            <a:off x="3626554" y="4050240"/>
            <a:ext cx="539036" cy="385531"/>
            <a:chOff x="6709045" y="2492003"/>
            <a:chExt cx="444129" cy="305199"/>
          </a:xfrm>
        </p:grpSpPr>
        <p:sp>
          <p:nvSpPr>
            <p:cNvPr id="163" name="Rectangle 162">
              <a:extLst>
                <a:ext uri="{FF2B5EF4-FFF2-40B4-BE49-F238E27FC236}">
                  <a16:creationId xmlns:a16="http://schemas.microsoft.com/office/drawing/2014/main" id="{9CA9BD98-7066-7B43-90EF-ED188AB9D7B6}"/>
                </a:ext>
              </a:extLst>
            </p:cNvPr>
            <p:cNvSpPr/>
            <p:nvPr/>
          </p:nvSpPr>
          <p:spPr>
            <a:xfrm>
              <a:off x="6754289" y="2530079"/>
              <a:ext cx="327094" cy="213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4" name="Text Box 45">
              <a:extLst>
                <a:ext uri="{FF2B5EF4-FFF2-40B4-BE49-F238E27FC236}">
                  <a16:creationId xmlns:a16="http://schemas.microsoft.com/office/drawing/2014/main" id="{F162EC5A-7F33-F840-9804-28F3D29BA517}"/>
                </a:ext>
              </a:extLst>
            </p:cNvPr>
            <p:cNvSpPr txBox="1">
              <a:spLocks noChangeArrowheads="1"/>
            </p:cNvSpPr>
            <p:nvPr/>
          </p:nvSpPr>
          <p:spPr bwMode="auto">
            <a:xfrm>
              <a:off x="6709045" y="2492003"/>
              <a:ext cx="444129"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will</a:t>
              </a:r>
              <a:endParaRPr lang="en-GB" altLang="en-US" dirty="0">
                <a:solidFill>
                  <a:srgbClr val="3E3F41"/>
                </a:solidFill>
              </a:endParaRPr>
            </a:p>
          </p:txBody>
        </p:sp>
      </p:grpSp>
      <p:grpSp>
        <p:nvGrpSpPr>
          <p:cNvPr id="187" name="Group 186">
            <a:extLst>
              <a:ext uri="{FF2B5EF4-FFF2-40B4-BE49-F238E27FC236}">
                <a16:creationId xmlns:a16="http://schemas.microsoft.com/office/drawing/2014/main" id="{B542703D-91D2-144A-BFC3-C79C6975F4AB}"/>
              </a:ext>
            </a:extLst>
          </p:cNvPr>
          <p:cNvGrpSpPr/>
          <p:nvPr/>
        </p:nvGrpSpPr>
        <p:grpSpPr>
          <a:xfrm>
            <a:off x="5915023" y="3232576"/>
            <a:ext cx="1446038" cy="413393"/>
            <a:chOff x="4880811" y="2057221"/>
            <a:chExt cx="1111210" cy="413393"/>
          </a:xfrm>
        </p:grpSpPr>
        <p:sp>
          <p:nvSpPr>
            <p:cNvPr id="188" name="Rectangle 187">
              <a:extLst>
                <a:ext uri="{FF2B5EF4-FFF2-40B4-BE49-F238E27FC236}">
                  <a16:creationId xmlns:a16="http://schemas.microsoft.com/office/drawing/2014/main" id="{7C962946-FA09-9D4B-9469-5F96DDD03896}"/>
                </a:ext>
              </a:extLst>
            </p:cNvPr>
            <p:cNvSpPr/>
            <p:nvPr/>
          </p:nvSpPr>
          <p:spPr>
            <a:xfrm>
              <a:off x="4924218" y="2117622"/>
              <a:ext cx="1007015" cy="270075"/>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9" name="Text Box 45">
              <a:extLst>
                <a:ext uri="{FF2B5EF4-FFF2-40B4-BE49-F238E27FC236}">
                  <a16:creationId xmlns:a16="http://schemas.microsoft.com/office/drawing/2014/main" id="{F46FAC6B-7BD0-F94D-A545-435A39154D51}"/>
                </a:ext>
              </a:extLst>
            </p:cNvPr>
            <p:cNvSpPr txBox="1">
              <a:spLocks noChangeArrowheads="1"/>
            </p:cNvSpPr>
            <p:nvPr/>
          </p:nvSpPr>
          <p:spPr bwMode="auto">
            <a:xfrm>
              <a:off x="4880811" y="2057221"/>
              <a:ext cx="1111210"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information</a:t>
              </a:r>
            </a:p>
          </p:txBody>
        </p:sp>
      </p:grpSp>
      <p:grpSp>
        <p:nvGrpSpPr>
          <p:cNvPr id="2" name="Group 1">
            <a:extLst>
              <a:ext uri="{FF2B5EF4-FFF2-40B4-BE49-F238E27FC236}">
                <a16:creationId xmlns:a16="http://schemas.microsoft.com/office/drawing/2014/main" id="{7F2DBF86-51D6-218F-80FA-20545DE460D4}"/>
              </a:ext>
            </a:extLst>
          </p:cNvPr>
          <p:cNvGrpSpPr/>
          <p:nvPr/>
        </p:nvGrpSpPr>
        <p:grpSpPr>
          <a:xfrm>
            <a:off x="1019444" y="2142879"/>
            <a:ext cx="3949949" cy="365293"/>
            <a:chOff x="2466181" y="-303391"/>
            <a:chExt cx="3965205" cy="365293"/>
          </a:xfrm>
        </p:grpSpPr>
        <p:sp>
          <p:nvSpPr>
            <p:cNvPr id="4" name="Rectangle 3">
              <a:extLst>
                <a:ext uri="{FF2B5EF4-FFF2-40B4-BE49-F238E27FC236}">
                  <a16:creationId xmlns:a16="http://schemas.microsoft.com/office/drawing/2014/main" id="{922AD8B0-50BF-BCE8-75C1-C99599D44AA8}"/>
                </a:ext>
              </a:extLst>
            </p:cNvPr>
            <p:cNvSpPr/>
            <p:nvPr/>
          </p:nvSpPr>
          <p:spPr>
            <a:xfrm>
              <a:off x="2484527" y="-243159"/>
              <a:ext cx="3773524" cy="268694"/>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Box 45">
              <a:extLst>
                <a:ext uri="{FF2B5EF4-FFF2-40B4-BE49-F238E27FC236}">
                  <a16:creationId xmlns:a16="http://schemas.microsoft.com/office/drawing/2014/main" id="{63098828-4347-F311-3919-03F2B0888EF5}"/>
                </a:ext>
              </a:extLst>
            </p:cNvPr>
            <p:cNvSpPr txBox="1">
              <a:spLocks noChangeArrowheads="1"/>
            </p:cNvSpPr>
            <p:nvPr/>
          </p:nvSpPr>
          <p:spPr bwMode="auto">
            <a:xfrm>
              <a:off x="2466181" y="-303391"/>
              <a:ext cx="3965205" cy="3652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exist? Are they really necessary?</a:t>
              </a:r>
            </a:p>
          </p:txBody>
        </p:sp>
      </p:grpSp>
      <p:sp>
        <p:nvSpPr>
          <p:cNvPr id="3" name="TextBox 2">
            <a:extLst>
              <a:ext uri="{FF2B5EF4-FFF2-40B4-BE49-F238E27FC236}">
                <a16:creationId xmlns:a16="http://schemas.microsoft.com/office/drawing/2014/main" id="{88BB3AB2-85CD-8505-49AF-4A189878F95C}"/>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43</a:t>
            </a:r>
          </a:p>
        </p:txBody>
      </p:sp>
    </p:spTree>
    <p:extLst>
      <p:ext uri="{BB962C8B-B14F-4D97-AF65-F5344CB8AC3E}">
        <p14:creationId xmlns:p14="http://schemas.microsoft.com/office/powerpoint/2010/main" val="410849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5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45">
            <a:extLst>
              <a:ext uri="{FF2B5EF4-FFF2-40B4-BE49-F238E27FC236}">
                <a16:creationId xmlns:a16="http://schemas.microsoft.com/office/drawing/2014/main" id="{86BD239C-D2FD-1046-904E-8BE3B6E9A67F}"/>
              </a:ext>
            </a:extLst>
          </p:cNvPr>
          <p:cNvSpPr txBox="1">
            <a:spLocks noChangeArrowheads="1"/>
          </p:cNvSpPr>
          <p:nvPr/>
        </p:nvSpPr>
        <p:spPr bwMode="auto">
          <a:xfrm>
            <a:off x="1078708" y="1319507"/>
            <a:ext cx="10172700" cy="5009856"/>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rgbClr val="3E3F41"/>
                </a:solidFill>
              </a:rPr>
              <a:t>On the other hand, there is a huge difference between watching an animal on screen and seeing it in real life. Visiting a zoo is educational and can actually make people more aware of wildlife and conservation. In fact, sometimes the only way to save an endangered species may be for it to breed in captivity. In addition to this, zoos can provide scientists with opportunities to research animal behaviour and will allow the provision of carefully designed enclosures appropriate to each animal’s individual needs.</a:t>
            </a:r>
          </a:p>
          <a:p>
            <a:pPr indent="0">
              <a:spcBef>
                <a:spcPts val="700"/>
              </a:spcBef>
            </a:pPr>
            <a:endParaRPr lang="en-GB" altLang="en-US" dirty="0">
              <a:solidFill>
                <a:srgbClr val="3E3F41"/>
              </a:solidFill>
            </a:endParaRPr>
          </a:p>
          <a:p>
            <a:pPr indent="0">
              <a:spcBef>
                <a:spcPts val="700"/>
              </a:spcBef>
            </a:pPr>
            <a:r>
              <a:rPr lang="en-GB" altLang="en-US" dirty="0">
                <a:solidFill>
                  <a:srgbClr val="3E3F41"/>
                </a:solidFill>
              </a:rPr>
              <a:t>However, living behind bars can affect the characters of animals by imprisoning them in cruel, cramped conditions with little chance of them following their instincts or behaving in a natural way. It must surely cause distress and interfere with natural breeding cycles.</a:t>
            </a:r>
          </a:p>
          <a:p>
            <a:pPr indent="0">
              <a:spcBef>
                <a:spcPts val="700"/>
              </a:spcBef>
            </a:pPr>
            <a:endParaRPr lang="en-GB" altLang="en-US" dirty="0">
              <a:solidFill>
                <a:srgbClr val="3E3F41"/>
              </a:solidFill>
            </a:endParaRPr>
          </a:p>
          <a:p>
            <a:pPr indent="0">
              <a:spcBef>
                <a:spcPts val="700"/>
              </a:spcBef>
            </a:pPr>
            <a:r>
              <a:rPr lang="en-GB" altLang="en-US" dirty="0">
                <a:solidFill>
                  <a:srgbClr val="3E3F41"/>
                </a:solidFill>
              </a:rPr>
              <a:t>Indeed, many experts claim that breeding programmes are rarely successful; hardly any animals can be released back into their natural habitats and must remain incarcerated. A further point is that many animals may have been born in captivity. How could they possibly cope in the wild?</a:t>
            </a:r>
          </a:p>
        </p:txBody>
      </p:sp>
      <p:sp>
        <p:nvSpPr>
          <p:cNvPr id="13" name="Subtitle 2">
            <a:extLst>
              <a:ext uri="{FF2B5EF4-FFF2-40B4-BE49-F238E27FC236}">
                <a16:creationId xmlns:a16="http://schemas.microsoft.com/office/drawing/2014/main" id="{2205622F-94AE-354A-8BEB-3F9C2B6B2A2C}"/>
              </a:ext>
            </a:extLst>
          </p:cNvPr>
          <p:cNvSpPr txBox="1">
            <a:spLocks/>
          </p:cNvSpPr>
          <p:nvPr/>
        </p:nvSpPr>
        <p:spPr>
          <a:xfrm>
            <a:off x="0" y="596857"/>
            <a:ext cx="12192000" cy="48177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200"/>
              </a:spcBef>
              <a:buNone/>
            </a:pPr>
            <a:r>
              <a:rPr lang="en-GB" sz="2100" b="1" dirty="0">
                <a:solidFill>
                  <a:srgbClr val="0070C0"/>
                </a:solidFill>
                <a:latin typeface="Comic Sans MS" panose="030F0902030302020204" pitchFamily="66" charset="0"/>
              </a:rPr>
              <a:t>Should animals be kept in zoos?</a:t>
            </a:r>
          </a:p>
        </p:txBody>
      </p:sp>
      <p:grpSp>
        <p:nvGrpSpPr>
          <p:cNvPr id="64" name="Group 63">
            <a:extLst>
              <a:ext uri="{FF2B5EF4-FFF2-40B4-BE49-F238E27FC236}">
                <a16:creationId xmlns:a16="http://schemas.microsoft.com/office/drawing/2014/main" id="{EEAB80C9-AF6F-0D44-A4E2-14DAB4E6704A}"/>
              </a:ext>
            </a:extLst>
          </p:cNvPr>
          <p:cNvGrpSpPr/>
          <p:nvPr/>
        </p:nvGrpSpPr>
        <p:grpSpPr>
          <a:xfrm>
            <a:off x="830839" y="1318373"/>
            <a:ext cx="2653357" cy="373411"/>
            <a:chOff x="914074" y="2966396"/>
            <a:chExt cx="2041804" cy="373411"/>
          </a:xfrm>
        </p:grpSpPr>
        <p:sp>
          <p:nvSpPr>
            <p:cNvPr id="65" name="Rectangle 64">
              <a:extLst>
                <a:ext uri="{FF2B5EF4-FFF2-40B4-BE49-F238E27FC236}">
                  <a16:creationId xmlns:a16="http://schemas.microsoft.com/office/drawing/2014/main" id="{2E85463B-AB01-3242-8012-DA052DEC22F6}"/>
                </a:ext>
              </a:extLst>
            </p:cNvPr>
            <p:cNvSpPr/>
            <p:nvPr/>
          </p:nvSpPr>
          <p:spPr>
            <a:xfrm>
              <a:off x="1142999" y="3008671"/>
              <a:ext cx="1570703" cy="265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 Box 45">
              <a:extLst>
                <a:ext uri="{FF2B5EF4-FFF2-40B4-BE49-F238E27FC236}">
                  <a16:creationId xmlns:a16="http://schemas.microsoft.com/office/drawing/2014/main" id="{B7F30CBD-2322-8A44-90E2-B431B0066281}"/>
                </a:ext>
              </a:extLst>
            </p:cNvPr>
            <p:cNvSpPr txBox="1">
              <a:spLocks noChangeArrowheads="1"/>
            </p:cNvSpPr>
            <p:nvPr/>
          </p:nvSpPr>
          <p:spPr bwMode="auto">
            <a:xfrm>
              <a:off x="914074" y="2966396"/>
              <a:ext cx="2041804" cy="3734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dirty="0">
                  <a:solidFill>
                    <a:schemeClr val="bg1"/>
                  </a:solidFill>
                </a:rPr>
                <a:t>On the other hand</a:t>
              </a:r>
            </a:p>
          </p:txBody>
        </p:sp>
      </p:grpSp>
      <p:grpSp>
        <p:nvGrpSpPr>
          <p:cNvPr id="70" name="Group 69">
            <a:extLst>
              <a:ext uri="{FF2B5EF4-FFF2-40B4-BE49-F238E27FC236}">
                <a16:creationId xmlns:a16="http://schemas.microsoft.com/office/drawing/2014/main" id="{88BD6E1A-085B-B041-BC3B-5DA285F91107}"/>
              </a:ext>
            </a:extLst>
          </p:cNvPr>
          <p:cNvGrpSpPr/>
          <p:nvPr/>
        </p:nvGrpSpPr>
        <p:grpSpPr>
          <a:xfrm>
            <a:off x="4276799" y="2141769"/>
            <a:ext cx="1522544" cy="332038"/>
            <a:chOff x="6529559" y="3424970"/>
            <a:chExt cx="1163146" cy="239359"/>
          </a:xfrm>
        </p:grpSpPr>
        <p:sp>
          <p:nvSpPr>
            <p:cNvPr id="71" name="Rectangle 70">
              <a:extLst>
                <a:ext uri="{FF2B5EF4-FFF2-40B4-BE49-F238E27FC236}">
                  <a16:creationId xmlns:a16="http://schemas.microsoft.com/office/drawing/2014/main" id="{371BDA9D-7B90-5F43-B8F3-2FEE154058CE}"/>
                </a:ext>
              </a:extLst>
            </p:cNvPr>
            <p:cNvSpPr/>
            <p:nvPr/>
          </p:nvSpPr>
          <p:spPr>
            <a:xfrm>
              <a:off x="6629401" y="3466049"/>
              <a:ext cx="958646" cy="1890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 Box 45">
              <a:extLst>
                <a:ext uri="{FF2B5EF4-FFF2-40B4-BE49-F238E27FC236}">
                  <a16:creationId xmlns:a16="http://schemas.microsoft.com/office/drawing/2014/main" id="{A4DF2D3A-7D76-3E4A-AFB2-BC27E9ADE380}"/>
                </a:ext>
              </a:extLst>
            </p:cNvPr>
            <p:cNvSpPr txBox="1">
              <a:spLocks noChangeArrowheads="1"/>
            </p:cNvSpPr>
            <p:nvPr/>
          </p:nvSpPr>
          <p:spPr bwMode="auto">
            <a:xfrm>
              <a:off x="6529559" y="3424970"/>
              <a:ext cx="1163146" cy="23935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dirty="0">
                  <a:solidFill>
                    <a:schemeClr val="bg1"/>
                  </a:solidFill>
                </a:rPr>
                <a:t>In addition</a:t>
              </a:r>
            </a:p>
          </p:txBody>
        </p:sp>
      </p:grpSp>
      <p:grpSp>
        <p:nvGrpSpPr>
          <p:cNvPr id="73" name="Group 72">
            <a:extLst>
              <a:ext uri="{FF2B5EF4-FFF2-40B4-BE49-F238E27FC236}">
                <a16:creationId xmlns:a16="http://schemas.microsoft.com/office/drawing/2014/main" id="{7B49A453-08FD-2441-BF19-603C8FE32859}"/>
              </a:ext>
            </a:extLst>
          </p:cNvPr>
          <p:cNvGrpSpPr/>
          <p:nvPr/>
        </p:nvGrpSpPr>
        <p:grpSpPr>
          <a:xfrm>
            <a:off x="1046418" y="3418739"/>
            <a:ext cx="1176131" cy="328014"/>
            <a:chOff x="1111765" y="4147346"/>
            <a:chExt cx="816312" cy="230919"/>
          </a:xfrm>
        </p:grpSpPr>
        <p:sp>
          <p:nvSpPr>
            <p:cNvPr id="74" name="Rectangle 73">
              <a:extLst>
                <a:ext uri="{FF2B5EF4-FFF2-40B4-BE49-F238E27FC236}">
                  <a16:creationId xmlns:a16="http://schemas.microsoft.com/office/drawing/2014/main" id="{64420C5B-3C76-7C45-8E16-3C958A371081}"/>
                </a:ext>
              </a:extLst>
            </p:cNvPr>
            <p:cNvSpPr/>
            <p:nvPr/>
          </p:nvSpPr>
          <p:spPr>
            <a:xfrm>
              <a:off x="1160239" y="4186179"/>
              <a:ext cx="719363" cy="1920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 Box 45">
              <a:extLst>
                <a:ext uri="{FF2B5EF4-FFF2-40B4-BE49-F238E27FC236}">
                  <a16:creationId xmlns:a16="http://schemas.microsoft.com/office/drawing/2014/main" id="{2C5A14E5-1065-0048-A091-1CEB4863CDA1}"/>
                </a:ext>
              </a:extLst>
            </p:cNvPr>
            <p:cNvSpPr txBox="1">
              <a:spLocks noChangeArrowheads="1"/>
            </p:cNvSpPr>
            <p:nvPr/>
          </p:nvSpPr>
          <p:spPr bwMode="auto">
            <a:xfrm>
              <a:off x="1111765" y="4147346"/>
              <a:ext cx="816312" cy="218608"/>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dirty="0">
                  <a:solidFill>
                    <a:schemeClr val="bg1"/>
                  </a:solidFill>
                </a:rPr>
                <a:t>However</a:t>
              </a:r>
            </a:p>
          </p:txBody>
        </p:sp>
      </p:grpSp>
      <p:grpSp>
        <p:nvGrpSpPr>
          <p:cNvPr id="76" name="Group 75">
            <a:extLst>
              <a:ext uri="{FF2B5EF4-FFF2-40B4-BE49-F238E27FC236}">
                <a16:creationId xmlns:a16="http://schemas.microsoft.com/office/drawing/2014/main" id="{AA5893DB-B874-4C4D-A268-7F1F35EDE142}"/>
              </a:ext>
            </a:extLst>
          </p:cNvPr>
          <p:cNvGrpSpPr/>
          <p:nvPr/>
        </p:nvGrpSpPr>
        <p:grpSpPr>
          <a:xfrm>
            <a:off x="1026920" y="4692197"/>
            <a:ext cx="1051488" cy="376906"/>
            <a:chOff x="3520236" y="4549004"/>
            <a:chExt cx="688642" cy="373411"/>
          </a:xfrm>
        </p:grpSpPr>
        <p:sp>
          <p:nvSpPr>
            <p:cNvPr id="77" name="Rectangle 76">
              <a:extLst>
                <a:ext uri="{FF2B5EF4-FFF2-40B4-BE49-F238E27FC236}">
                  <a16:creationId xmlns:a16="http://schemas.microsoft.com/office/drawing/2014/main" id="{B14727D8-9B79-C04F-96D8-1A903B3B1881}"/>
                </a:ext>
              </a:extLst>
            </p:cNvPr>
            <p:cNvSpPr/>
            <p:nvPr/>
          </p:nvSpPr>
          <p:spPr>
            <a:xfrm>
              <a:off x="3569110" y="4594123"/>
              <a:ext cx="598857" cy="265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 Box 45">
              <a:extLst>
                <a:ext uri="{FF2B5EF4-FFF2-40B4-BE49-F238E27FC236}">
                  <a16:creationId xmlns:a16="http://schemas.microsoft.com/office/drawing/2014/main" id="{0631CC88-9C95-A944-995D-3A218DD229DC}"/>
                </a:ext>
              </a:extLst>
            </p:cNvPr>
            <p:cNvSpPr txBox="1">
              <a:spLocks noChangeArrowheads="1"/>
            </p:cNvSpPr>
            <p:nvPr/>
          </p:nvSpPr>
          <p:spPr bwMode="auto">
            <a:xfrm>
              <a:off x="3520236" y="4549004"/>
              <a:ext cx="688642" cy="3734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dirty="0">
                  <a:solidFill>
                    <a:schemeClr val="bg1"/>
                  </a:solidFill>
                </a:rPr>
                <a:t>Indeed</a:t>
              </a:r>
            </a:p>
          </p:txBody>
        </p:sp>
      </p:grpSp>
      <p:grpSp>
        <p:nvGrpSpPr>
          <p:cNvPr id="97" name="Group 96">
            <a:extLst>
              <a:ext uri="{FF2B5EF4-FFF2-40B4-BE49-F238E27FC236}">
                <a16:creationId xmlns:a16="http://schemas.microsoft.com/office/drawing/2014/main" id="{6E79244E-453E-1D4E-AF52-7AD7A8306E31}"/>
              </a:ext>
            </a:extLst>
          </p:cNvPr>
          <p:cNvGrpSpPr/>
          <p:nvPr/>
        </p:nvGrpSpPr>
        <p:grpSpPr>
          <a:xfrm>
            <a:off x="1979055" y="4692197"/>
            <a:ext cx="2305000" cy="452611"/>
            <a:chOff x="4202595" y="4555629"/>
            <a:chExt cx="1872000" cy="452611"/>
          </a:xfrm>
        </p:grpSpPr>
        <p:sp>
          <p:nvSpPr>
            <p:cNvPr id="98" name="Rectangle 97">
              <a:extLst>
                <a:ext uri="{FF2B5EF4-FFF2-40B4-BE49-F238E27FC236}">
                  <a16:creationId xmlns:a16="http://schemas.microsoft.com/office/drawing/2014/main" id="{762BDA90-F790-314A-B6A8-2A34602BEC49}"/>
                </a:ext>
              </a:extLst>
            </p:cNvPr>
            <p:cNvSpPr/>
            <p:nvPr/>
          </p:nvSpPr>
          <p:spPr>
            <a:xfrm>
              <a:off x="4269657" y="4601497"/>
              <a:ext cx="1681318" cy="265471"/>
            </a:xfrm>
            <a:prstGeom prst="rect">
              <a:avLst/>
            </a:prstGeom>
            <a:solidFill>
              <a:srgbClr val="FF4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Text Box 45">
              <a:extLst>
                <a:ext uri="{FF2B5EF4-FFF2-40B4-BE49-F238E27FC236}">
                  <a16:creationId xmlns:a16="http://schemas.microsoft.com/office/drawing/2014/main" id="{609F297E-1A5F-0B49-9AFD-2BF1FA02C3ED}"/>
                </a:ext>
              </a:extLst>
            </p:cNvPr>
            <p:cNvSpPr txBox="1">
              <a:spLocks noChangeArrowheads="1"/>
            </p:cNvSpPr>
            <p:nvPr/>
          </p:nvSpPr>
          <p:spPr bwMode="auto">
            <a:xfrm>
              <a:off x="4202595" y="4555629"/>
              <a:ext cx="1872000" cy="4526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many experts claim</a:t>
              </a:r>
            </a:p>
          </p:txBody>
        </p:sp>
      </p:grpSp>
      <p:grpSp>
        <p:nvGrpSpPr>
          <p:cNvPr id="117" name="Group 116">
            <a:extLst>
              <a:ext uri="{FF2B5EF4-FFF2-40B4-BE49-F238E27FC236}">
                <a16:creationId xmlns:a16="http://schemas.microsoft.com/office/drawing/2014/main" id="{9EF404A8-BF2B-8B45-AD25-1E5650D8DBA4}"/>
              </a:ext>
            </a:extLst>
          </p:cNvPr>
          <p:cNvGrpSpPr/>
          <p:nvPr/>
        </p:nvGrpSpPr>
        <p:grpSpPr>
          <a:xfrm>
            <a:off x="2665299" y="3692288"/>
            <a:ext cx="1510630" cy="324894"/>
            <a:chOff x="9673419" y="4161124"/>
            <a:chExt cx="1201607" cy="219557"/>
          </a:xfrm>
        </p:grpSpPr>
        <p:sp>
          <p:nvSpPr>
            <p:cNvPr id="118" name="Rectangle 117">
              <a:extLst>
                <a:ext uri="{FF2B5EF4-FFF2-40B4-BE49-F238E27FC236}">
                  <a16:creationId xmlns:a16="http://schemas.microsoft.com/office/drawing/2014/main" id="{E622C7CD-45F7-8249-BF9C-CC4B149721AC}"/>
                </a:ext>
              </a:extLst>
            </p:cNvPr>
            <p:cNvSpPr/>
            <p:nvPr/>
          </p:nvSpPr>
          <p:spPr>
            <a:xfrm>
              <a:off x="9757274" y="4201279"/>
              <a:ext cx="914400" cy="17940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Text Box 45">
              <a:extLst>
                <a:ext uri="{FF2B5EF4-FFF2-40B4-BE49-F238E27FC236}">
                  <a16:creationId xmlns:a16="http://schemas.microsoft.com/office/drawing/2014/main" id="{46F56FA4-B949-B246-9C21-743553718A62}"/>
                </a:ext>
              </a:extLst>
            </p:cNvPr>
            <p:cNvSpPr txBox="1">
              <a:spLocks noChangeArrowheads="1"/>
            </p:cNvSpPr>
            <p:nvPr/>
          </p:nvSpPr>
          <p:spPr bwMode="auto">
            <a:xfrm>
              <a:off x="9673419" y="4161124"/>
              <a:ext cx="1201607" cy="20984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 </a:t>
              </a:r>
              <a:r>
                <a:rPr lang="en-GB" altLang="en-US" dirty="0">
                  <a:solidFill>
                    <a:schemeClr val="bg1"/>
                  </a:solidFill>
                </a:rPr>
                <a:t>conditions</a:t>
              </a:r>
            </a:p>
          </p:txBody>
        </p:sp>
      </p:grpSp>
      <p:grpSp>
        <p:nvGrpSpPr>
          <p:cNvPr id="120" name="Group 119">
            <a:extLst>
              <a:ext uri="{FF2B5EF4-FFF2-40B4-BE49-F238E27FC236}">
                <a16:creationId xmlns:a16="http://schemas.microsoft.com/office/drawing/2014/main" id="{76973A0A-56E4-9644-86AF-0BF73427388B}"/>
              </a:ext>
            </a:extLst>
          </p:cNvPr>
          <p:cNvGrpSpPr/>
          <p:nvPr/>
        </p:nvGrpSpPr>
        <p:grpSpPr>
          <a:xfrm>
            <a:off x="7192200" y="5236466"/>
            <a:ext cx="1139349" cy="413393"/>
            <a:chOff x="3585086" y="4957106"/>
            <a:chExt cx="913792" cy="413393"/>
          </a:xfrm>
        </p:grpSpPr>
        <p:sp>
          <p:nvSpPr>
            <p:cNvPr id="121" name="Rectangle 120">
              <a:extLst>
                <a:ext uri="{FF2B5EF4-FFF2-40B4-BE49-F238E27FC236}">
                  <a16:creationId xmlns:a16="http://schemas.microsoft.com/office/drawing/2014/main" id="{4B217196-FA0F-FF41-84C2-2DCDCCB8BDE3}"/>
                </a:ext>
              </a:extLst>
            </p:cNvPr>
            <p:cNvSpPr/>
            <p:nvPr/>
          </p:nvSpPr>
          <p:spPr>
            <a:xfrm>
              <a:off x="3650223" y="5037522"/>
              <a:ext cx="781667" cy="26547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Text Box 45">
              <a:extLst>
                <a:ext uri="{FF2B5EF4-FFF2-40B4-BE49-F238E27FC236}">
                  <a16:creationId xmlns:a16="http://schemas.microsoft.com/office/drawing/2014/main" id="{DD47DDBF-3142-2D4E-B5EB-AEED18F63DD9}"/>
                </a:ext>
              </a:extLst>
            </p:cNvPr>
            <p:cNvSpPr txBox="1">
              <a:spLocks noChangeArrowheads="1"/>
            </p:cNvSpPr>
            <p:nvPr/>
          </p:nvSpPr>
          <p:spPr bwMode="auto">
            <a:xfrm>
              <a:off x="3585086" y="4957106"/>
              <a:ext cx="913792"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captivity</a:t>
              </a:r>
            </a:p>
          </p:txBody>
        </p:sp>
      </p:grpSp>
      <p:grpSp>
        <p:nvGrpSpPr>
          <p:cNvPr id="141" name="Group 140">
            <a:extLst>
              <a:ext uri="{FF2B5EF4-FFF2-40B4-BE49-F238E27FC236}">
                <a16:creationId xmlns:a16="http://schemas.microsoft.com/office/drawing/2014/main" id="{F74486DE-8C53-BD4D-AE83-3F263AB40DFE}"/>
              </a:ext>
            </a:extLst>
          </p:cNvPr>
          <p:cNvGrpSpPr/>
          <p:nvPr/>
        </p:nvGrpSpPr>
        <p:grpSpPr>
          <a:xfrm>
            <a:off x="6071789" y="2413011"/>
            <a:ext cx="633267" cy="364691"/>
            <a:chOff x="5009202" y="3634577"/>
            <a:chExt cx="478465" cy="244911"/>
          </a:xfrm>
        </p:grpSpPr>
        <p:sp>
          <p:nvSpPr>
            <p:cNvPr id="142" name="Rectangle 141">
              <a:extLst>
                <a:ext uri="{FF2B5EF4-FFF2-40B4-BE49-F238E27FC236}">
                  <a16:creationId xmlns:a16="http://schemas.microsoft.com/office/drawing/2014/main" id="{479F4AD6-A6A0-5744-9D65-4C4B256B2464}"/>
                </a:ext>
              </a:extLst>
            </p:cNvPr>
            <p:cNvSpPr/>
            <p:nvPr/>
          </p:nvSpPr>
          <p:spPr>
            <a:xfrm>
              <a:off x="5088196" y="3657126"/>
              <a:ext cx="339210" cy="18383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Text Box 45">
              <a:extLst>
                <a:ext uri="{FF2B5EF4-FFF2-40B4-BE49-F238E27FC236}">
                  <a16:creationId xmlns:a16="http://schemas.microsoft.com/office/drawing/2014/main" id="{D4EA6D16-BEFC-9E42-A244-ABC8708C31CB}"/>
                </a:ext>
              </a:extLst>
            </p:cNvPr>
            <p:cNvSpPr txBox="1">
              <a:spLocks noChangeArrowheads="1"/>
            </p:cNvSpPr>
            <p:nvPr/>
          </p:nvSpPr>
          <p:spPr bwMode="auto">
            <a:xfrm>
              <a:off x="5009202" y="3634577"/>
              <a:ext cx="478465" cy="2449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 will</a:t>
              </a:r>
              <a:endParaRPr lang="en-GB" altLang="en-US" dirty="0">
                <a:solidFill>
                  <a:srgbClr val="3E3F41"/>
                </a:solidFill>
              </a:endParaRPr>
            </a:p>
          </p:txBody>
        </p:sp>
      </p:grpSp>
      <p:grpSp>
        <p:nvGrpSpPr>
          <p:cNvPr id="147" name="Group 146">
            <a:extLst>
              <a:ext uri="{FF2B5EF4-FFF2-40B4-BE49-F238E27FC236}">
                <a16:creationId xmlns:a16="http://schemas.microsoft.com/office/drawing/2014/main" id="{C13AA0EF-6561-0D4B-9B98-6679000FC08F}"/>
              </a:ext>
            </a:extLst>
          </p:cNvPr>
          <p:cNvGrpSpPr/>
          <p:nvPr/>
        </p:nvGrpSpPr>
        <p:grpSpPr>
          <a:xfrm>
            <a:off x="7514775" y="4964204"/>
            <a:ext cx="731839" cy="322032"/>
            <a:chOff x="6090558" y="4737490"/>
            <a:chExt cx="575085" cy="342856"/>
          </a:xfrm>
        </p:grpSpPr>
        <p:sp>
          <p:nvSpPr>
            <p:cNvPr id="148" name="Rectangle 147">
              <a:extLst>
                <a:ext uri="{FF2B5EF4-FFF2-40B4-BE49-F238E27FC236}">
                  <a16:creationId xmlns:a16="http://schemas.microsoft.com/office/drawing/2014/main" id="{F73F61BF-C8A9-F546-960E-35C4C0E801C5}"/>
                </a:ext>
              </a:extLst>
            </p:cNvPr>
            <p:cNvSpPr/>
            <p:nvPr/>
          </p:nvSpPr>
          <p:spPr>
            <a:xfrm>
              <a:off x="6127957" y="4797708"/>
              <a:ext cx="471946" cy="28263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Text Box 45">
              <a:extLst>
                <a:ext uri="{FF2B5EF4-FFF2-40B4-BE49-F238E27FC236}">
                  <a16:creationId xmlns:a16="http://schemas.microsoft.com/office/drawing/2014/main" id="{7BE5E9BF-8E63-164F-B3EA-EEA378245E3F}"/>
                </a:ext>
              </a:extLst>
            </p:cNvPr>
            <p:cNvSpPr txBox="1">
              <a:spLocks noChangeArrowheads="1"/>
            </p:cNvSpPr>
            <p:nvPr/>
          </p:nvSpPr>
          <p:spPr bwMode="auto">
            <a:xfrm>
              <a:off x="6090558" y="4737490"/>
              <a:ext cx="575085"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must</a:t>
              </a:r>
              <a:endParaRPr lang="en-GB" altLang="en-US" dirty="0">
                <a:solidFill>
                  <a:srgbClr val="3E3F41"/>
                </a:solidFill>
              </a:endParaRPr>
            </a:p>
          </p:txBody>
        </p:sp>
      </p:grpSp>
      <p:grpSp>
        <p:nvGrpSpPr>
          <p:cNvPr id="150" name="Group 149">
            <a:extLst>
              <a:ext uri="{FF2B5EF4-FFF2-40B4-BE49-F238E27FC236}">
                <a16:creationId xmlns:a16="http://schemas.microsoft.com/office/drawing/2014/main" id="{AD4FCD42-A5C3-DC4B-AFD0-AEF6423E3C81}"/>
              </a:ext>
            </a:extLst>
          </p:cNvPr>
          <p:cNvGrpSpPr/>
          <p:nvPr/>
        </p:nvGrpSpPr>
        <p:grpSpPr>
          <a:xfrm>
            <a:off x="10595426" y="1868956"/>
            <a:ext cx="633266" cy="355853"/>
            <a:chOff x="3694714" y="3458030"/>
            <a:chExt cx="378234" cy="209559"/>
          </a:xfrm>
        </p:grpSpPr>
        <p:sp>
          <p:nvSpPr>
            <p:cNvPr id="151" name="Rectangle 150">
              <a:extLst>
                <a:ext uri="{FF2B5EF4-FFF2-40B4-BE49-F238E27FC236}">
                  <a16:creationId xmlns:a16="http://schemas.microsoft.com/office/drawing/2014/main" id="{A5ACD228-DD8F-9F4E-AC55-4567EA77B6E2}"/>
                </a:ext>
              </a:extLst>
            </p:cNvPr>
            <p:cNvSpPr/>
            <p:nvPr/>
          </p:nvSpPr>
          <p:spPr>
            <a:xfrm>
              <a:off x="3701848" y="3497988"/>
              <a:ext cx="339210" cy="16960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Text Box 45">
              <a:extLst>
                <a:ext uri="{FF2B5EF4-FFF2-40B4-BE49-F238E27FC236}">
                  <a16:creationId xmlns:a16="http://schemas.microsoft.com/office/drawing/2014/main" id="{B1902C60-5161-8E4D-8716-99631C99F171}"/>
                </a:ext>
              </a:extLst>
            </p:cNvPr>
            <p:cNvSpPr txBox="1">
              <a:spLocks noChangeArrowheads="1"/>
            </p:cNvSpPr>
            <p:nvPr/>
          </p:nvSpPr>
          <p:spPr bwMode="auto">
            <a:xfrm>
              <a:off x="3694714" y="3458030"/>
              <a:ext cx="378234" cy="20955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may</a:t>
              </a:r>
              <a:endParaRPr lang="en-GB" altLang="en-US" dirty="0">
                <a:solidFill>
                  <a:srgbClr val="3E3F41"/>
                </a:solidFill>
              </a:endParaRPr>
            </a:p>
          </p:txBody>
        </p:sp>
      </p:grpSp>
      <p:grpSp>
        <p:nvGrpSpPr>
          <p:cNvPr id="153" name="Group 152">
            <a:extLst>
              <a:ext uri="{FF2B5EF4-FFF2-40B4-BE49-F238E27FC236}">
                <a16:creationId xmlns:a16="http://schemas.microsoft.com/office/drawing/2014/main" id="{8B1ACBDB-C9A7-9648-BE3A-4B3318619758}"/>
              </a:ext>
            </a:extLst>
          </p:cNvPr>
          <p:cNvGrpSpPr/>
          <p:nvPr/>
        </p:nvGrpSpPr>
        <p:grpSpPr>
          <a:xfrm>
            <a:off x="4781055" y="5244122"/>
            <a:ext cx="1022725" cy="361482"/>
            <a:chOff x="1753771" y="5024324"/>
            <a:chExt cx="784234" cy="247507"/>
          </a:xfrm>
        </p:grpSpPr>
        <p:sp>
          <p:nvSpPr>
            <p:cNvPr id="154" name="Rectangle 153">
              <a:extLst>
                <a:ext uri="{FF2B5EF4-FFF2-40B4-BE49-F238E27FC236}">
                  <a16:creationId xmlns:a16="http://schemas.microsoft.com/office/drawing/2014/main" id="{1B2EC1EF-858B-9647-B9AF-404E28B65C20}"/>
                </a:ext>
              </a:extLst>
            </p:cNvPr>
            <p:cNvSpPr/>
            <p:nvPr/>
          </p:nvSpPr>
          <p:spPr>
            <a:xfrm>
              <a:off x="1806679" y="5073494"/>
              <a:ext cx="339210" cy="17953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Text Box 45">
              <a:extLst>
                <a:ext uri="{FF2B5EF4-FFF2-40B4-BE49-F238E27FC236}">
                  <a16:creationId xmlns:a16="http://schemas.microsoft.com/office/drawing/2014/main" id="{5150BB87-466B-BE4F-B211-1DAD39A489DB}"/>
                </a:ext>
              </a:extLst>
            </p:cNvPr>
            <p:cNvSpPr txBox="1">
              <a:spLocks noChangeArrowheads="1"/>
            </p:cNvSpPr>
            <p:nvPr/>
          </p:nvSpPr>
          <p:spPr bwMode="auto">
            <a:xfrm>
              <a:off x="1753771" y="5024324"/>
              <a:ext cx="784234" cy="247507"/>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may</a:t>
              </a:r>
              <a:endParaRPr lang="en-GB" altLang="en-US" dirty="0">
                <a:solidFill>
                  <a:srgbClr val="3E3F41"/>
                </a:solidFill>
              </a:endParaRPr>
            </a:p>
          </p:txBody>
        </p:sp>
      </p:grpSp>
      <p:grpSp>
        <p:nvGrpSpPr>
          <p:cNvPr id="165" name="Group 164">
            <a:extLst>
              <a:ext uri="{FF2B5EF4-FFF2-40B4-BE49-F238E27FC236}">
                <a16:creationId xmlns:a16="http://schemas.microsoft.com/office/drawing/2014/main" id="{17695F9A-93F2-8E44-A003-924C60B13B13}"/>
              </a:ext>
            </a:extLst>
          </p:cNvPr>
          <p:cNvGrpSpPr/>
          <p:nvPr/>
        </p:nvGrpSpPr>
        <p:grpSpPr>
          <a:xfrm>
            <a:off x="6939111" y="2138087"/>
            <a:ext cx="633266" cy="336314"/>
            <a:chOff x="8596926" y="3394938"/>
            <a:chExt cx="448780" cy="249591"/>
          </a:xfrm>
        </p:grpSpPr>
        <p:sp>
          <p:nvSpPr>
            <p:cNvPr id="166" name="Rectangle 165">
              <a:extLst>
                <a:ext uri="{FF2B5EF4-FFF2-40B4-BE49-F238E27FC236}">
                  <a16:creationId xmlns:a16="http://schemas.microsoft.com/office/drawing/2014/main" id="{627189D0-DB62-3C4F-B5E7-02AABBE2B96D}"/>
                </a:ext>
              </a:extLst>
            </p:cNvPr>
            <p:cNvSpPr/>
            <p:nvPr/>
          </p:nvSpPr>
          <p:spPr>
            <a:xfrm>
              <a:off x="8657304" y="3448616"/>
              <a:ext cx="339211" cy="19591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Text Box 45">
              <a:extLst>
                <a:ext uri="{FF2B5EF4-FFF2-40B4-BE49-F238E27FC236}">
                  <a16:creationId xmlns:a16="http://schemas.microsoft.com/office/drawing/2014/main" id="{75FD5233-42E7-4D4D-BF82-D89F1DB0C698}"/>
                </a:ext>
              </a:extLst>
            </p:cNvPr>
            <p:cNvSpPr txBox="1">
              <a:spLocks noChangeArrowheads="1"/>
            </p:cNvSpPr>
            <p:nvPr/>
          </p:nvSpPr>
          <p:spPr bwMode="auto">
            <a:xfrm>
              <a:off x="8596926" y="3394938"/>
              <a:ext cx="448780" cy="239595"/>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 </a:t>
              </a:r>
              <a:r>
                <a:rPr lang="en-GB" altLang="en-US" dirty="0">
                  <a:solidFill>
                    <a:schemeClr val="bg1"/>
                  </a:solidFill>
                </a:rPr>
                <a:t>can</a:t>
              </a:r>
              <a:endParaRPr lang="en-GB" altLang="en-US" dirty="0">
                <a:solidFill>
                  <a:srgbClr val="3E3F41"/>
                </a:solidFill>
              </a:endParaRPr>
            </a:p>
          </p:txBody>
        </p:sp>
      </p:grpSp>
      <p:grpSp>
        <p:nvGrpSpPr>
          <p:cNvPr id="168" name="Group 167">
            <a:extLst>
              <a:ext uri="{FF2B5EF4-FFF2-40B4-BE49-F238E27FC236}">
                <a16:creationId xmlns:a16="http://schemas.microsoft.com/office/drawing/2014/main" id="{DA2CED9C-9C6B-5F4C-A821-692705FA778F}"/>
              </a:ext>
            </a:extLst>
          </p:cNvPr>
          <p:cNvGrpSpPr/>
          <p:nvPr/>
        </p:nvGrpSpPr>
        <p:grpSpPr>
          <a:xfrm>
            <a:off x="4060802" y="3417219"/>
            <a:ext cx="583296" cy="336231"/>
            <a:chOff x="3408469" y="4151601"/>
            <a:chExt cx="500263" cy="285938"/>
          </a:xfrm>
        </p:grpSpPr>
        <p:sp>
          <p:nvSpPr>
            <p:cNvPr id="169" name="Rectangle 168">
              <a:extLst>
                <a:ext uri="{FF2B5EF4-FFF2-40B4-BE49-F238E27FC236}">
                  <a16:creationId xmlns:a16="http://schemas.microsoft.com/office/drawing/2014/main" id="{A7848867-A70C-B14C-A654-7A3A6FDD338C}"/>
                </a:ext>
              </a:extLst>
            </p:cNvPr>
            <p:cNvSpPr/>
            <p:nvPr/>
          </p:nvSpPr>
          <p:spPr>
            <a:xfrm>
              <a:off x="3473247" y="4211777"/>
              <a:ext cx="339210" cy="22576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Text Box 45">
              <a:extLst>
                <a:ext uri="{FF2B5EF4-FFF2-40B4-BE49-F238E27FC236}">
                  <a16:creationId xmlns:a16="http://schemas.microsoft.com/office/drawing/2014/main" id="{FC688557-6936-984B-9593-AA69EF096888}"/>
                </a:ext>
              </a:extLst>
            </p:cNvPr>
            <p:cNvSpPr txBox="1">
              <a:spLocks noChangeArrowheads="1"/>
            </p:cNvSpPr>
            <p:nvPr/>
          </p:nvSpPr>
          <p:spPr bwMode="auto">
            <a:xfrm>
              <a:off x="3408469" y="4151601"/>
              <a:ext cx="500263" cy="264078"/>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can</a:t>
              </a:r>
              <a:endParaRPr lang="en-GB" altLang="en-US" dirty="0">
                <a:solidFill>
                  <a:srgbClr val="3E3F41"/>
                </a:solidFill>
              </a:endParaRPr>
            </a:p>
          </p:txBody>
        </p:sp>
      </p:grpSp>
      <p:grpSp>
        <p:nvGrpSpPr>
          <p:cNvPr id="171" name="Group 170">
            <a:extLst>
              <a:ext uri="{FF2B5EF4-FFF2-40B4-BE49-F238E27FC236}">
                <a16:creationId xmlns:a16="http://schemas.microsoft.com/office/drawing/2014/main" id="{F42BF423-6E80-0E4A-AF09-98E5572867AF}"/>
              </a:ext>
            </a:extLst>
          </p:cNvPr>
          <p:cNvGrpSpPr/>
          <p:nvPr/>
        </p:nvGrpSpPr>
        <p:grpSpPr>
          <a:xfrm>
            <a:off x="6720545" y="1591272"/>
            <a:ext cx="567929" cy="336624"/>
            <a:chOff x="2950375" y="3172405"/>
            <a:chExt cx="444460" cy="249821"/>
          </a:xfrm>
        </p:grpSpPr>
        <p:sp>
          <p:nvSpPr>
            <p:cNvPr id="172" name="Rectangle 171">
              <a:extLst>
                <a:ext uri="{FF2B5EF4-FFF2-40B4-BE49-F238E27FC236}">
                  <a16:creationId xmlns:a16="http://schemas.microsoft.com/office/drawing/2014/main" id="{F2404548-951C-3543-A8E8-75CC6F966A2C}"/>
                </a:ext>
              </a:extLst>
            </p:cNvPr>
            <p:cNvSpPr/>
            <p:nvPr/>
          </p:nvSpPr>
          <p:spPr>
            <a:xfrm>
              <a:off x="3001299" y="3228781"/>
              <a:ext cx="317088" cy="1934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Text Box 45">
              <a:extLst>
                <a:ext uri="{FF2B5EF4-FFF2-40B4-BE49-F238E27FC236}">
                  <a16:creationId xmlns:a16="http://schemas.microsoft.com/office/drawing/2014/main" id="{9043460B-45B7-0C41-AB72-BB9A740A77A5}"/>
                </a:ext>
              </a:extLst>
            </p:cNvPr>
            <p:cNvSpPr txBox="1">
              <a:spLocks noChangeArrowheads="1"/>
            </p:cNvSpPr>
            <p:nvPr/>
          </p:nvSpPr>
          <p:spPr bwMode="auto">
            <a:xfrm>
              <a:off x="2950375" y="3172405"/>
              <a:ext cx="444460" cy="218277"/>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can</a:t>
              </a:r>
              <a:endParaRPr lang="en-GB" altLang="en-US" dirty="0">
                <a:solidFill>
                  <a:srgbClr val="3E3F41"/>
                </a:solidFill>
              </a:endParaRPr>
            </a:p>
          </p:txBody>
        </p:sp>
      </p:grpSp>
      <p:grpSp>
        <p:nvGrpSpPr>
          <p:cNvPr id="180" name="Group 179">
            <a:extLst>
              <a:ext uri="{FF2B5EF4-FFF2-40B4-BE49-F238E27FC236}">
                <a16:creationId xmlns:a16="http://schemas.microsoft.com/office/drawing/2014/main" id="{BDEBA26F-A37A-1E47-80B2-BDE0E563949E}"/>
              </a:ext>
            </a:extLst>
          </p:cNvPr>
          <p:cNvGrpSpPr/>
          <p:nvPr/>
        </p:nvGrpSpPr>
        <p:grpSpPr>
          <a:xfrm>
            <a:off x="1912474" y="4973965"/>
            <a:ext cx="541780" cy="332813"/>
            <a:chOff x="1794769" y="4748737"/>
            <a:chExt cx="354166" cy="331613"/>
          </a:xfrm>
        </p:grpSpPr>
        <p:sp>
          <p:nvSpPr>
            <p:cNvPr id="181" name="Rectangle 180">
              <a:extLst>
                <a:ext uri="{FF2B5EF4-FFF2-40B4-BE49-F238E27FC236}">
                  <a16:creationId xmlns:a16="http://schemas.microsoft.com/office/drawing/2014/main" id="{9E4A91BC-A294-1B40-9AF2-E5FAFAB8B1D6}"/>
                </a:ext>
              </a:extLst>
            </p:cNvPr>
            <p:cNvSpPr/>
            <p:nvPr/>
          </p:nvSpPr>
          <p:spPr>
            <a:xfrm>
              <a:off x="1806678" y="4814879"/>
              <a:ext cx="339210"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2" name="Text Box 45">
              <a:extLst>
                <a:ext uri="{FF2B5EF4-FFF2-40B4-BE49-F238E27FC236}">
                  <a16:creationId xmlns:a16="http://schemas.microsoft.com/office/drawing/2014/main" id="{FAFE6F91-A7CF-614A-89A9-AF9FF1441B47}"/>
                </a:ext>
              </a:extLst>
            </p:cNvPr>
            <p:cNvSpPr txBox="1">
              <a:spLocks noChangeArrowheads="1"/>
            </p:cNvSpPr>
            <p:nvPr/>
          </p:nvSpPr>
          <p:spPr bwMode="auto">
            <a:xfrm>
              <a:off x="1794769" y="4748737"/>
              <a:ext cx="354166"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can</a:t>
              </a:r>
              <a:endParaRPr lang="en-GB" altLang="en-US" dirty="0">
                <a:solidFill>
                  <a:srgbClr val="3E3F41"/>
                </a:solidFill>
              </a:endParaRPr>
            </a:p>
          </p:txBody>
        </p:sp>
      </p:grpSp>
      <p:grpSp>
        <p:nvGrpSpPr>
          <p:cNvPr id="183" name="Group 182">
            <a:extLst>
              <a:ext uri="{FF2B5EF4-FFF2-40B4-BE49-F238E27FC236}">
                <a16:creationId xmlns:a16="http://schemas.microsoft.com/office/drawing/2014/main" id="{396278BF-AF0F-CF4D-80F9-CD7F6B49F75C}"/>
              </a:ext>
            </a:extLst>
          </p:cNvPr>
          <p:cNvGrpSpPr/>
          <p:nvPr/>
        </p:nvGrpSpPr>
        <p:grpSpPr>
          <a:xfrm>
            <a:off x="2720542" y="3963881"/>
            <a:ext cx="705910" cy="339332"/>
            <a:chOff x="7521601" y="4367603"/>
            <a:chExt cx="578903" cy="257368"/>
          </a:xfrm>
        </p:grpSpPr>
        <p:sp>
          <p:nvSpPr>
            <p:cNvPr id="184" name="Rectangle 183">
              <a:extLst>
                <a:ext uri="{FF2B5EF4-FFF2-40B4-BE49-F238E27FC236}">
                  <a16:creationId xmlns:a16="http://schemas.microsoft.com/office/drawing/2014/main" id="{16FA0D8E-9338-0544-9CA7-F433C17C25B9}"/>
                </a:ext>
              </a:extLst>
            </p:cNvPr>
            <p:cNvSpPr/>
            <p:nvPr/>
          </p:nvSpPr>
          <p:spPr>
            <a:xfrm>
              <a:off x="7565924" y="4423623"/>
              <a:ext cx="471946" cy="2013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Text Box 45">
              <a:extLst>
                <a:ext uri="{FF2B5EF4-FFF2-40B4-BE49-F238E27FC236}">
                  <a16:creationId xmlns:a16="http://schemas.microsoft.com/office/drawing/2014/main" id="{D346798C-D826-2B42-8840-D2FAA010FC67}"/>
                </a:ext>
              </a:extLst>
            </p:cNvPr>
            <p:cNvSpPr txBox="1">
              <a:spLocks noChangeArrowheads="1"/>
            </p:cNvSpPr>
            <p:nvPr/>
          </p:nvSpPr>
          <p:spPr bwMode="auto">
            <a:xfrm>
              <a:off x="7521601" y="4367603"/>
              <a:ext cx="578903" cy="25547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must</a:t>
              </a:r>
              <a:endParaRPr lang="en-GB" altLang="en-US" dirty="0">
                <a:solidFill>
                  <a:srgbClr val="3E3F41"/>
                </a:solidFill>
              </a:endParaRPr>
            </a:p>
          </p:txBody>
        </p:sp>
      </p:grpSp>
      <p:grpSp>
        <p:nvGrpSpPr>
          <p:cNvPr id="85" name="Group 84">
            <a:extLst>
              <a:ext uri="{FF2B5EF4-FFF2-40B4-BE49-F238E27FC236}">
                <a16:creationId xmlns:a16="http://schemas.microsoft.com/office/drawing/2014/main" id="{79366480-BE2C-474A-806B-6CEF05F2E995}"/>
              </a:ext>
            </a:extLst>
          </p:cNvPr>
          <p:cNvGrpSpPr/>
          <p:nvPr/>
        </p:nvGrpSpPr>
        <p:grpSpPr>
          <a:xfrm>
            <a:off x="8250215" y="5241796"/>
            <a:ext cx="2763483" cy="413393"/>
            <a:chOff x="4481104" y="5010610"/>
            <a:chExt cx="3366584" cy="365293"/>
          </a:xfrm>
        </p:grpSpPr>
        <p:sp>
          <p:nvSpPr>
            <p:cNvPr id="86" name="Rectangle 85">
              <a:extLst>
                <a:ext uri="{FF2B5EF4-FFF2-40B4-BE49-F238E27FC236}">
                  <a16:creationId xmlns:a16="http://schemas.microsoft.com/office/drawing/2014/main" id="{DB140A67-2D2D-B94E-A78A-F20753D365D5}"/>
                </a:ext>
              </a:extLst>
            </p:cNvPr>
            <p:cNvSpPr/>
            <p:nvPr/>
          </p:nvSpPr>
          <p:spPr>
            <a:xfrm>
              <a:off x="4483508" y="5075964"/>
              <a:ext cx="3239801" cy="23458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 Box 45">
              <a:extLst>
                <a:ext uri="{FF2B5EF4-FFF2-40B4-BE49-F238E27FC236}">
                  <a16:creationId xmlns:a16="http://schemas.microsoft.com/office/drawing/2014/main" id="{710A2273-6B0C-404E-BDF1-5F766A99977B}"/>
                </a:ext>
              </a:extLst>
            </p:cNvPr>
            <p:cNvSpPr txBox="1">
              <a:spLocks noChangeArrowheads="1"/>
            </p:cNvSpPr>
            <p:nvPr/>
          </p:nvSpPr>
          <p:spPr bwMode="auto">
            <a:xfrm>
              <a:off x="4481104" y="5010610"/>
              <a:ext cx="3366584" cy="3652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How could they possibly </a:t>
              </a:r>
            </a:p>
          </p:txBody>
        </p:sp>
      </p:grpSp>
      <p:grpSp>
        <p:nvGrpSpPr>
          <p:cNvPr id="67" name="Group 66">
            <a:extLst>
              <a:ext uri="{FF2B5EF4-FFF2-40B4-BE49-F238E27FC236}">
                <a16:creationId xmlns:a16="http://schemas.microsoft.com/office/drawing/2014/main" id="{68E14EBD-B20D-0243-8595-8C8FDF632AD6}"/>
              </a:ext>
            </a:extLst>
          </p:cNvPr>
          <p:cNvGrpSpPr/>
          <p:nvPr/>
        </p:nvGrpSpPr>
        <p:grpSpPr>
          <a:xfrm>
            <a:off x="3725056" y="1870279"/>
            <a:ext cx="1117801" cy="373411"/>
            <a:chOff x="8303620" y="3187271"/>
            <a:chExt cx="855660" cy="373411"/>
          </a:xfrm>
        </p:grpSpPr>
        <p:sp>
          <p:nvSpPr>
            <p:cNvPr id="68" name="Rectangle 67">
              <a:extLst>
                <a:ext uri="{FF2B5EF4-FFF2-40B4-BE49-F238E27FC236}">
                  <a16:creationId xmlns:a16="http://schemas.microsoft.com/office/drawing/2014/main" id="{4A3D36A6-0C8B-794A-B65A-57AC141CF303}"/>
                </a:ext>
              </a:extLst>
            </p:cNvPr>
            <p:cNvSpPr/>
            <p:nvPr/>
          </p:nvSpPr>
          <p:spPr>
            <a:xfrm>
              <a:off x="8450826" y="3244646"/>
              <a:ext cx="616864" cy="265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 Box 45">
              <a:extLst>
                <a:ext uri="{FF2B5EF4-FFF2-40B4-BE49-F238E27FC236}">
                  <a16:creationId xmlns:a16="http://schemas.microsoft.com/office/drawing/2014/main" id="{7F9D5556-8795-E94B-8406-1FF1C2C5096D}"/>
                </a:ext>
              </a:extLst>
            </p:cNvPr>
            <p:cNvSpPr txBox="1">
              <a:spLocks noChangeArrowheads="1"/>
            </p:cNvSpPr>
            <p:nvPr/>
          </p:nvSpPr>
          <p:spPr bwMode="auto">
            <a:xfrm>
              <a:off x="8303620" y="3187271"/>
              <a:ext cx="855660" cy="3734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dirty="0">
                  <a:solidFill>
                    <a:schemeClr val="bg1"/>
                  </a:solidFill>
                </a:rPr>
                <a:t> In fact</a:t>
              </a:r>
            </a:p>
          </p:txBody>
        </p:sp>
      </p:grpSp>
      <p:grpSp>
        <p:nvGrpSpPr>
          <p:cNvPr id="2" name="Group 1">
            <a:extLst>
              <a:ext uri="{FF2B5EF4-FFF2-40B4-BE49-F238E27FC236}">
                <a16:creationId xmlns:a16="http://schemas.microsoft.com/office/drawing/2014/main" id="{F0244DBE-79D3-39E8-03D6-5F01C50D5AE9}"/>
              </a:ext>
            </a:extLst>
          </p:cNvPr>
          <p:cNvGrpSpPr/>
          <p:nvPr/>
        </p:nvGrpSpPr>
        <p:grpSpPr>
          <a:xfrm>
            <a:off x="1077021" y="5515236"/>
            <a:ext cx="2763904" cy="336377"/>
            <a:chOff x="4425908" y="4955751"/>
            <a:chExt cx="3367096" cy="297238"/>
          </a:xfrm>
        </p:grpSpPr>
        <p:sp>
          <p:nvSpPr>
            <p:cNvPr id="4" name="Rectangle 3">
              <a:extLst>
                <a:ext uri="{FF2B5EF4-FFF2-40B4-BE49-F238E27FC236}">
                  <a16:creationId xmlns:a16="http://schemas.microsoft.com/office/drawing/2014/main" id="{4ED77607-FAF1-D6EE-3F0D-CFD1F70B7491}"/>
                </a:ext>
              </a:extLst>
            </p:cNvPr>
            <p:cNvSpPr/>
            <p:nvPr/>
          </p:nvSpPr>
          <p:spPr>
            <a:xfrm>
              <a:off x="4483508" y="5010612"/>
              <a:ext cx="2266039" cy="24237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Box 45">
              <a:extLst>
                <a:ext uri="{FF2B5EF4-FFF2-40B4-BE49-F238E27FC236}">
                  <a16:creationId xmlns:a16="http://schemas.microsoft.com/office/drawing/2014/main" id="{0B5CC598-64B8-3BBE-4C26-98DC7649801A}"/>
                </a:ext>
              </a:extLst>
            </p:cNvPr>
            <p:cNvSpPr txBox="1">
              <a:spLocks noChangeArrowheads="1"/>
            </p:cNvSpPr>
            <p:nvPr/>
          </p:nvSpPr>
          <p:spPr bwMode="auto">
            <a:xfrm>
              <a:off x="4425908" y="4955751"/>
              <a:ext cx="3367096" cy="225000"/>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cope in the wild?</a:t>
              </a:r>
              <a:r>
                <a:rPr lang="en-GB" altLang="en-US" sz="1400" dirty="0">
                  <a:solidFill>
                    <a:schemeClr val="bg1"/>
                  </a:solidFill>
                </a:rPr>
                <a:t> </a:t>
              </a:r>
            </a:p>
          </p:txBody>
        </p:sp>
      </p:grpSp>
      <p:sp>
        <p:nvSpPr>
          <p:cNvPr id="3" name="TextBox 2">
            <a:extLst>
              <a:ext uri="{FF2B5EF4-FFF2-40B4-BE49-F238E27FC236}">
                <a16:creationId xmlns:a16="http://schemas.microsoft.com/office/drawing/2014/main" id="{31777A44-9797-96ED-7AE6-72F3E6A6121A}"/>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44</a:t>
            </a:r>
          </a:p>
        </p:txBody>
      </p:sp>
    </p:spTree>
    <p:extLst>
      <p:ext uri="{BB962C8B-B14F-4D97-AF65-F5344CB8AC3E}">
        <p14:creationId xmlns:p14="http://schemas.microsoft.com/office/powerpoint/2010/main" val="4255353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5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4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6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8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8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5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45">
            <a:extLst>
              <a:ext uri="{FF2B5EF4-FFF2-40B4-BE49-F238E27FC236}">
                <a16:creationId xmlns:a16="http://schemas.microsoft.com/office/drawing/2014/main" id="{86BD239C-D2FD-1046-904E-8BE3B6E9A67F}"/>
              </a:ext>
            </a:extLst>
          </p:cNvPr>
          <p:cNvSpPr txBox="1">
            <a:spLocks noChangeArrowheads="1"/>
          </p:cNvSpPr>
          <p:nvPr/>
        </p:nvSpPr>
        <p:spPr bwMode="auto">
          <a:xfrm>
            <a:off x="1078708" y="1319507"/>
            <a:ext cx="10172700" cy="3512372"/>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rgbClr val="3E3F41"/>
                </a:solidFill>
              </a:rPr>
              <a:t>Nevertheless, a zoo with ethics that take account of scientific research into animal behaviour can offer a safe environment for animals with regular food, a protected habitat and no predators. Scientists maintain that they can investigate the behaviour and lifestyles of wild animals so that we should all be able to learn more about them.</a:t>
            </a:r>
          </a:p>
        </p:txBody>
      </p:sp>
      <p:sp>
        <p:nvSpPr>
          <p:cNvPr id="13" name="Subtitle 2">
            <a:extLst>
              <a:ext uri="{FF2B5EF4-FFF2-40B4-BE49-F238E27FC236}">
                <a16:creationId xmlns:a16="http://schemas.microsoft.com/office/drawing/2014/main" id="{2205622F-94AE-354A-8BEB-3F9C2B6B2A2C}"/>
              </a:ext>
            </a:extLst>
          </p:cNvPr>
          <p:cNvSpPr txBox="1">
            <a:spLocks/>
          </p:cNvSpPr>
          <p:nvPr/>
        </p:nvSpPr>
        <p:spPr>
          <a:xfrm>
            <a:off x="0" y="596857"/>
            <a:ext cx="12192000" cy="10666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200"/>
              </a:spcBef>
              <a:buNone/>
            </a:pPr>
            <a:r>
              <a:rPr lang="en-GB" sz="2100" b="1" dirty="0">
                <a:solidFill>
                  <a:srgbClr val="0070C0"/>
                </a:solidFill>
                <a:latin typeface="Comic Sans MS" panose="030F0902030302020204" pitchFamily="66" charset="0"/>
              </a:rPr>
              <a:t>Should animals be kept in zoos?</a:t>
            </a:r>
          </a:p>
        </p:txBody>
      </p:sp>
      <p:grpSp>
        <p:nvGrpSpPr>
          <p:cNvPr id="123" name="Group 122">
            <a:extLst>
              <a:ext uri="{FF2B5EF4-FFF2-40B4-BE49-F238E27FC236}">
                <a16:creationId xmlns:a16="http://schemas.microsoft.com/office/drawing/2014/main" id="{6819BBF4-7792-8B40-931D-A7CCE119DA12}"/>
              </a:ext>
            </a:extLst>
          </p:cNvPr>
          <p:cNvGrpSpPr/>
          <p:nvPr/>
        </p:nvGrpSpPr>
        <p:grpSpPr>
          <a:xfrm>
            <a:off x="3786864" y="1320875"/>
            <a:ext cx="1045611" cy="413393"/>
            <a:chOff x="3229897" y="5276926"/>
            <a:chExt cx="781667" cy="413393"/>
          </a:xfrm>
        </p:grpSpPr>
        <p:sp>
          <p:nvSpPr>
            <p:cNvPr id="124" name="Rectangle 123">
              <a:extLst>
                <a:ext uri="{FF2B5EF4-FFF2-40B4-BE49-F238E27FC236}">
                  <a16:creationId xmlns:a16="http://schemas.microsoft.com/office/drawing/2014/main" id="{4347BDC4-C91B-4A4A-9A55-A1BF48099D1B}"/>
                </a:ext>
              </a:extLst>
            </p:cNvPr>
            <p:cNvSpPr/>
            <p:nvPr/>
          </p:nvSpPr>
          <p:spPr>
            <a:xfrm>
              <a:off x="3229897" y="5326064"/>
              <a:ext cx="626804" cy="265471"/>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Text Box 45">
              <a:extLst>
                <a:ext uri="{FF2B5EF4-FFF2-40B4-BE49-F238E27FC236}">
                  <a16:creationId xmlns:a16="http://schemas.microsoft.com/office/drawing/2014/main" id="{649661B5-2A54-0649-8906-C4DC667CF1DA}"/>
                </a:ext>
              </a:extLst>
            </p:cNvPr>
            <p:cNvSpPr txBox="1">
              <a:spLocks noChangeArrowheads="1"/>
            </p:cNvSpPr>
            <p:nvPr/>
          </p:nvSpPr>
          <p:spPr bwMode="auto">
            <a:xfrm>
              <a:off x="3229897" y="5276926"/>
              <a:ext cx="781667" cy="413393"/>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ethics</a:t>
              </a:r>
            </a:p>
          </p:txBody>
        </p:sp>
      </p:grpSp>
      <p:grpSp>
        <p:nvGrpSpPr>
          <p:cNvPr id="126" name="Group 125">
            <a:extLst>
              <a:ext uri="{FF2B5EF4-FFF2-40B4-BE49-F238E27FC236}">
                <a16:creationId xmlns:a16="http://schemas.microsoft.com/office/drawing/2014/main" id="{182ADDBF-5DF2-B442-A237-F65398EE2A76}"/>
              </a:ext>
            </a:extLst>
          </p:cNvPr>
          <p:cNvGrpSpPr/>
          <p:nvPr/>
        </p:nvGrpSpPr>
        <p:grpSpPr>
          <a:xfrm>
            <a:off x="1009751" y="1598347"/>
            <a:ext cx="1406958" cy="329206"/>
            <a:chOff x="8099846" y="5275030"/>
            <a:chExt cx="1002092" cy="329206"/>
          </a:xfrm>
        </p:grpSpPr>
        <p:sp>
          <p:nvSpPr>
            <p:cNvPr id="127" name="Rectangle 126">
              <a:extLst>
                <a:ext uri="{FF2B5EF4-FFF2-40B4-BE49-F238E27FC236}">
                  <a16:creationId xmlns:a16="http://schemas.microsoft.com/office/drawing/2014/main" id="{1EDE3C74-9752-E741-8C5A-2274484A1162}"/>
                </a:ext>
              </a:extLst>
            </p:cNvPr>
            <p:cNvSpPr/>
            <p:nvPr/>
          </p:nvSpPr>
          <p:spPr>
            <a:xfrm>
              <a:off x="8187966" y="5328444"/>
              <a:ext cx="781662" cy="27579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Text Box 45">
              <a:extLst>
                <a:ext uri="{FF2B5EF4-FFF2-40B4-BE49-F238E27FC236}">
                  <a16:creationId xmlns:a16="http://schemas.microsoft.com/office/drawing/2014/main" id="{6B9D1F63-C1E6-5D47-AB9A-66D4B6E4DBBB}"/>
                </a:ext>
              </a:extLst>
            </p:cNvPr>
            <p:cNvSpPr txBox="1">
              <a:spLocks noChangeArrowheads="1"/>
            </p:cNvSpPr>
            <p:nvPr/>
          </p:nvSpPr>
          <p:spPr bwMode="auto">
            <a:xfrm>
              <a:off x="8099846" y="5275030"/>
              <a:ext cx="1002092" cy="286456"/>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 behaviour</a:t>
              </a:r>
            </a:p>
          </p:txBody>
        </p:sp>
      </p:grpSp>
      <p:grpSp>
        <p:nvGrpSpPr>
          <p:cNvPr id="129" name="Group 128">
            <a:extLst>
              <a:ext uri="{FF2B5EF4-FFF2-40B4-BE49-F238E27FC236}">
                <a16:creationId xmlns:a16="http://schemas.microsoft.com/office/drawing/2014/main" id="{469B3050-A243-E947-8CBC-500867E64121}"/>
              </a:ext>
            </a:extLst>
          </p:cNvPr>
          <p:cNvGrpSpPr/>
          <p:nvPr/>
        </p:nvGrpSpPr>
        <p:grpSpPr>
          <a:xfrm>
            <a:off x="7801337" y="1320314"/>
            <a:ext cx="1202282" cy="331446"/>
            <a:chOff x="6359082" y="5274322"/>
            <a:chExt cx="876082" cy="280172"/>
          </a:xfrm>
        </p:grpSpPr>
        <p:sp>
          <p:nvSpPr>
            <p:cNvPr id="130" name="Rectangle 129">
              <a:extLst>
                <a:ext uri="{FF2B5EF4-FFF2-40B4-BE49-F238E27FC236}">
                  <a16:creationId xmlns:a16="http://schemas.microsoft.com/office/drawing/2014/main" id="{CE58B0BB-19E3-B042-BF02-BD2C51896A17}"/>
                </a:ext>
              </a:extLst>
            </p:cNvPr>
            <p:cNvSpPr/>
            <p:nvPr/>
          </p:nvSpPr>
          <p:spPr>
            <a:xfrm>
              <a:off x="6415546" y="5326064"/>
              <a:ext cx="781667" cy="228430"/>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Text Box 45">
              <a:extLst>
                <a:ext uri="{FF2B5EF4-FFF2-40B4-BE49-F238E27FC236}">
                  <a16:creationId xmlns:a16="http://schemas.microsoft.com/office/drawing/2014/main" id="{10E22B22-4C3B-D945-9BDE-6C90D801D773}"/>
                </a:ext>
              </a:extLst>
            </p:cNvPr>
            <p:cNvSpPr txBox="1">
              <a:spLocks noChangeArrowheads="1"/>
            </p:cNvSpPr>
            <p:nvPr/>
          </p:nvSpPr>
          <p:spPr bwMode="auto">
            <a:xfrm>
              <a:off x="6359082" y="5274322"/>
              <a:ext cx="876082" cy="259472"/>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 </a:t>
              </a:r>
              <a:r>
                <a:rPr lang="en-GB" altLang="en-US" dirty="0">
                  <a:solidFill>
                    <a:schemeClr val="bg1"/>
                  </a:solidFill>
                </a:rPr>
                <a:t>research</a:t>
              </a:r>
            </a:p>
          </p:txBody>
        </p:sp>
      </p:grpSp>
      <p:grpSp>
        <p:nvGrpSpPr>
          <p:cNvPr id="144" name="Group 143">
            <a:extLst>
              <a:ext uri="{FF2B5EF4-FFF2-40B4-BE49-F238E27FC236}">
                <a16:creationId xmlns:a16="http://schemas.microsoft.com/office/drawing/2014/main" id="{CCDF53AB-824F-8440-8EC3-7694967A1F4A}"/>
              </a:ext>
            </a:extLst>
          </p:cNvPr>
          <p:cNvGrpSpPr/>
          <p:nvPr/>
        </p:nvGrpSpPr>
        <p:grpSpPr>
          <a:xfrm>
            <a:off x="3889865" y="2140497"/>
            <a:ext cx="1019267" cy="301858"/>
            <a:chOff x="6612191" y="5790073"/>
            <a:chExt cx="745028" cy="213911"/>
          </a:xfrm>
        </p:grpSpPr>
        <p:sp>
          <p:nvSpPr>
            <p:cNvPr id="145" name="Rectangle 144">
              <a:extLst>
                <a:ext uri="{FF2B5EF4-FFF2-40B4-BE49-F238E27FC236}">
                  <a16:creationId xmlns:a16="http://schemas.microsoft.com/office/drawing/2014/main" id="{51CD8BAD-0295-A140-AD2C-A2697EFAA74D}"/>
                </a:ext>
              </a:extLst>
            </p:cNvPr>
            <p:cNvSpPr/>
            <p:nvPr/>
          </p:nvSpPr>
          <p:spPr>
            <a:xfrm>
              <a:off x="6662584" y="5815863"/>
              <a:ext cx="532179" cy="18812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Text Box 45">
              <a:extLst>
                <a:ext uri="{FF2B5EF4-FFF2-40B4-BE49-F238E27FC236}">
                  <a16:creationId xmlns:a16="http://schemas.microsoft.com/office/drawing/2014/main" id="{96E4AA1D-CDE6-C244-815E-EE7B17E24D08}"/>
                </a:ext>
              </a:extLst>
            </p:cNvPr>
            <p:cNvSpPr txBox="1">
              <a:spLocks noChangeArrowheads="1"/>
            </p:cNvSpPr>
            <p:nvPr/>
          </p:nvSpPr>
          <p:spPr bwMode="auto">
            <a:xfrm>
              <a:off x="6612191" y="5790073"/>
              <a:ext cx="745028" cy="212467"/>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should</a:t>
              </a:r>
              <a:endParaRPr lang="en-GB" altLang="en-US" dirty="0">
                <a:solidFill>
                  <a:srgbClr val="3E3F41"/>
                </a:solidFill>
              </a:endParaRPr>
            </a:p>
          </p:txBody>
        </p:sp>
      </p:grpSp>
      <p:grpSp>
        <p:nvGrpSpPr>
          <p:cNvPr id="174" name="Group 173">
            <a:extLst>
              <a:ext uri="{FF2B5EF4-FFF2-40B4-BE49-F238E27FC236}">
                <a16:creationId xmlns:a16="http://schemas.microsoft.com/office/drawing/2014/main" id="{98A8169B-2AE0-3841-A65B-0E77775BC67A}"/>
              </a:ext>
            </a:extLst>
          </p:cNvPr>
          <p:cNvGrpSpPr/>
          <p:nvPr/>
        </p:nvGrpSpPr>
        <p:grpSpPr>
          <a:xfrm>
            <a:off x="2125729" y="1592643"/>
            <a:ext cx="1002191" cy="336275"/>
            <a:chOff x="8914183" y="5263929"/>
            <a:chExt cx="784234" cy="326604"/>
          </a:xfrm>
        </p:grpSpPr>
        <p:sp>
          <p:nvSpPr>
            <p:cNvPr id="175" name="Rectangle 174">
              <a:extLst>
                <a:ext uri="{FF2B5EF4-FFF2-40B4-BE49-F238E27FC236}">
                  <a16:creationId xmlns:a16="http://schemas.microsoft.com/office/drawing/2014/main" id="{0953F2A4-9BC9-F847-B1DC-822431FC97DD}"/>
                </a:ext>
              </a:extLst>
            </p:cNvPr>
            <p:cNvSpPr/>
            <p:nvPr/>
          </p:nvSpPr>
          <p:spPr>
            <a:xfrm>
              <a:off x="8996515" y="5325062"/>
              <a:ext cx="339211" cy="26547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Text Box 45">
              <a:extLst>
                <a:ext uri="{FF2B5EF4-FFF2-40B4-BE49-F238E27FC236}">
                  <a16:creationId xmlns:a16="http://schemas.microsoft.com/office/drawing/2014/main" id="{6E7C1072-D4EB-6541-8581-96AD93803F2C}"/>
                </a:ext>
              </a:extLst>
            </p:cNvPr>
            <p:cNvSpPr txBox="1">
              <a:spLocks noChangeArrowheads="1"/>
            </p:cNvSpPr>
            <p:nvPr/>
          </p:nvSpPr>
          <p:spPr bwMode="auto">
            <a:xfrm>
              <a:off x="8914183" y="5263929"/>
              <a:ext cx="784234" cy="305199"/>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400" dirty="0">
                  <a:solidFill>
                    <a:schemeClr val="bg1"/>
                  </a:solidFill>
                </a:rPr>
                <a:t> </a:t>
              </a:r>
              <a:r>
                <a:rPr lang="en-GB" altLang="en-US" dirty="0">
                  <a:solidFill>
                    <a:schemeClr val="bg1"/>
                  </a:solidFill>
                </a:rPr>
                <a:t>can</a:t>
              </a:r>
              <a:endParaRPr lang="en-GB" altLang="en-US" dirty="0">
                <a:solidFill>
                  <a:srgbClr val="3E3F41"/>
                </a:solidFill>
              </a:endParaRPr>
            </a:p>
          </p:txBody>
        </p:sp>
      </p:grpSp>
      <p:grpSp>
        <p:nvGrpSpPr>
          <p:cNvPr id="177" name="Group 176">
            <a:extLst>
              <a:ext uri="{FF2B5EF4-FFF2-40B4-BE49-F238E27FC236}">
                <a16:creationId xmlns:a16="http://schemas.microsoft.com/office/drawing/2014/main" id="{BBDA5EDF-438A-154D-805E-560F0D063E8D}"/>
              </a:ext>
            </a:extLst>
          </p:cNvPr>
          <p:cNvGrpSpPr/>
          <p:nvPr/>
        </p:nvGrpSpPr>
        <p:grpSpPr>
          <a:xfrm>
            <a:off x="6205335" y="1871021"/>
            <a:ext cx="568651" cy="325929"/>
            <a:chOff x="10365662" y="5488955"/>
            <a:chExt cx="404259" cy="278084"/>
          </a:xfrm>
        </p:grpSpPr>
        <p:sp>
          <p:nvSpPr>
            <p:cNvPr id="178" name="Rectangle 177">
              <a:extLst>
                <a:ext uri="{FF2B5EF4-FFF2-40B4-BE49-F238E27FC236}">
                  <a16:creationId xmlns:a16="http://schemas.microsoft.com/office/drawing/2014/main" id="{5F8C669A-5715-0643-9A85-2B06E29EDEE5}"/>
                </a:ext>
              </a:extLst>
            </p:cNvPr>
            <p:cNvSpPr/>
            <p:nvPr/>
          </p:nvSpPr>
          <p:spPr>
            <a:xfrm>
              <a:off x="10398187" y="5540531"/>
              <a:ext cx="339211" cy="22650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Text Box 45">
              <a:extLst>
                <a:ext uri="{FF2B5EF4-FFF2-40B4-BE49-F238E27FC236}">
                  <a16:creationId xmlns:a16="http://schemas.microsoft.com/office/drawing/2014/main" id="{3F9C7C63-C247-F646-B013-4A2084882379}"/>
                </a:ext>
              </a:extLst>
            </p:cNvPr>
            <p:cNvSpPr txBox="1">
              <a:spLocks noChangeArrowheads="1"/>
            </p:cNvSpPr>
            <p:nvPr/>
          </p:nvSpPr>
          <p:spPr bwMode="auto">
            <a:xfrm>
              <a:off x="10365662" y="5488955"/>
              <a:ext cx="404259" cy="275594"/>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can</a:t>
              </a:r>
              <a:endParaRPr lang="en-GB" altLang="en-US" dirty="0">
                <a:solidFill>
                  <a:srgbClr val="3E3F41"/>
                </a:solidFill>
              </a:endParaRPr>
            </a:p>
          </p:txBody>
        </p:sp>
      </p:grpSp>
      <p:grpSp>
        <p:nvGrpSpPr>
          <p:cNvPr id="79" name="Group 78">
            <a:extLst>
              <a:ext uri="{FF2B5EF4-FFF2-40B4-BE49-F238E27FC236}">
                <a16:creationId xmlns:a16="http://schemas.microsoft.com/office/drawing/2014/main" id="{3A84C521-609A-1F41-9CAC-127341E91ED8}"/>
              </a:ext>
            </a:extLst>
          </p:cNvPr>
          <p:cNvGrpSpPr/>
          <p:nvPr/>
        </p:nvGrpSpPr>
        <p:grpSpPr>
          <a:xfrm>
            <a:off x="989779" y="1321599"/>
            <a:ext cx="1794271" cy="373411"/>
            <a:chOff x="1000940" y="5259654"/>
            <a:chExt cx="1412751" cy="373411"/>
          </a:xfrm>
        </p:grpSpPr>
        <p:sp>
          <p:nvSpPr>
            <p:cNvPr id="80" name="Rectangle 79">
              <a:extLst>
                <a:ext uri="{FF2B5EF4-FFF2-40B4-BE49-F238E27FC236}">
                  <a16:creationId xmlns:a16="http://schemas.microsoft.com/office/drawing/2014/main" id="{2BB2CA7E-23C8-DB4A-B3AE-4AB9D383613B}"/>
                </a:ext>
              </a:extLst>
            </p:cNvPr>
            <p:cNvSpPr/>
            <p:nvPr/>
          </p:nvSpPr>
          <p:spPr>
            <a:xfrm>
              <a:off x="1142999" y="5309420"/>
              <a:ext cx="1157749" cy="2654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Text Box 45">
              <a:extLst>
                <a:ext uri="{FF2B5EF4-FFF2-40B4-BE49-F238E27FC236}">
                  <a16:creationId xmlns:a16="http://schemas.microsoft.com/office/drawing/2014/main" id="{473658A6-546F-FB45-8EA0-7D71F1B0CC1D}"/>
                </a:ext>
              </a:extLst>
            </p:cNvPr>
            <p:cNvSpPr txBox="1">
              <a:spLocks noChangeArrowheads="1"/>
            </p:cNvSpPr>
            <p:nvPr/>
          </p:nvSpPr>
          <p:spPr bwMode="auto">
            <a:xfrm>
              <a:off x="1000940" y="5259654"/>
              <a:ext cx="1412751" cy="37341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lgn="ctr">
                <a:spcBef>
                  <a:spcPts val="700"/>
                </a:spcBef>
              </a:pPr>
              <a:r>
                <a:rPr lang="en-GB" altLang="en-US" dirty="0">
                  <a:solidFill>
                    <a:schemeClr val="bg1"/>
                  </a:solidFill>
                </a:rPr>
                <a:t>Nevertheless</a:t>
              </a:r>
            </a:p>
          </p:txBody>
        </p:sp>
      </p:grpSp>
      <p:grpSp>
        <p:nvGrpSpPr>
          <p:cNvPr id="100" name="Group 99">
            <a:extLst>
              <a:ext uri="{FF2B5EF4-FFF2-40B4-BE49-F238E27FC236}">
                <a16:creationId xmlns:a16="http://schemas.microsoft.com/office/drawing/2014/main" id="{F0106AB3-4C98-5A4E-99BD-84A75338424F}"/>
              </a:ext>
            </a:extLst>
          </p:cNvPr>
          <p:cNvGrpSpPr/>
          <p:nvPr/>
        </p:nvGrpSpPr>
        <p:grpSpPr>
          <a:xfrm>
            <a:off x="2941549" y="1872297"/>
            <a:ext cx="2450045" cy="324009"/>
            <a:chOff x="7832552" y="5502389"/>
            <a:chExt cx="1863900" cy="285356"/>
          </a:xfrm>
        </p:grpSpPr>
        <p:sp>
          <p:nvSpPr>
            <p:cNvPr id="101" name="Rectangle 100">
              <a:extLst>
                <a:ext uri="{FF2B5EF4-FFF2-40B4-BE49-F238E27FC236}">
                  <a16:creationId xmlns:a16="http://schemas.microsoft.com/office/drawing/2014/main" id="{FEF84D45-D6D7-7344-A984-9A2C33957920}"/>
                </a:ext>
              </a:extLst>
            </p:cNvPr>
            <p:cNvSpPr/>
            <p:nvPr/>
          </p:nvSpPr>
          <p:spPr>
            <a:xfrm>
              <a:off x="7912508" y="5546341"/>
              <a:ext cx="1637073" cy="241404"/>
            </a:xfrm>
            <a:prstGeom prst="rect">
              <a:avLst/>
            </a:prstGeom>
            <a:solidFill>
              <a:srgbClr val="FF4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Text Box 45">
              <a:extLst>
                <a:ext uri="{FF2B5EF4-FFF2-40B4-BE49-F238E27FC236}">
                  <a16:creationId xmlns:a16="http://schemas.microsoft.com/office/drawing/2014/main" id="{A19DD983-5558-EC4A-ABA8-2F7AE286DE68}"/>
                </a:ext>
              </a:extLst>
            </p:cNvPr>
            <p:cNvSpPr txBox="1">
              <a:spLocks noChangeArrowheads="1"/>
            </p:cNvSpPr>
            <p:nvPr/>
          </p:nvSpPr>
          <p:spPr bwMode="auto">
            <a:xfrm>
              <a:off x="7832552" y="5502389"/>
              <a:ext cx="1863900" cy="265471"/>
            </a:xfrm>
            <a:prstGeom prst="rect">
              <a:avLst/>
            </a:prstGeom>
            <a:noFill/>
            <a:ln>
              <a:noFill/>
            </a:ln>
            <a:effec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dirty="0">
                  <a:solidFill>
                    <a:schemeClr val="bg1"/>
                  </a:solidFill>
                </a:rPr>
                <a:t> Scientists maintain</a:t>
              </a:r>
            </a:p>
          </p:txBody>
        </p:sp>
      </p:grpSp>
      <p:sp>
        <p:nvSpPr>
          <p:cNvPr id="2" name="TextBox 1">
            <a:extLst>
              <a:ext uri="{FF2B5EF4-FFF2-40B4-BE49-F238E27FC236}">
                <a16:creationId xmlns:a16="http://schemas.microsoft.com/office/drawing/2014/main" id="{30063CD3-0C01-0806-FC9B-FC451D519C26}"/>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45</a:t>
            </a:r>
          </a:p>
        </p:txBody>
      </p:sp>
    </p:spTree>
    <p:extLst>
      <p:ext uri="{BB962C8B-B14F-4D97-AF65-F5344CB8AC3E}">
        <p14:creationId xmlns:p14="http://schemas.microsoft.com/office/powerpoint/2010/main" val="4011692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F013B-670A-AA46-91F7-6377928B9733}"/>
              </a:ext>
            </a:extLst>
          </p:cNvPr>
          <p:cNvSpPr>
            <a:spLocks noGrp="1"/>
          </p:cNvSpPr>
          <p:nvPr>
            <p:ph type="title"/>
          </p:nvPr>
        </p:nvSpPr>
        <p:spPr>
          <a:xfrm>
            <a:off x="838200" y="608472"/>
            <a:ext cx="10515600" cy="1325563"/>
          </a:xfrm>
        </p:spPr>
        <p:txBody>
          <a:bodyPr anchor="t" anchorCtr="0">
            <a:noAutofit/>
          </a:bodyPr>
          <a:lstStyle/>
          <a:p>
            <a:pPr algn="ctr">
              <a:lnSpc>
                <a:spcPct val="100000"/>
              </a:lnSpc>
              <a:spcBef>
                <a:spcPts val="1000"/>
              </a:spcBef>
            </a:pPr>
            <a:r>
              <a:rPr lang="en-US" b="1" dirty="0">
                <a:solidFill>
                  <a:schemeClr val="bg1"/>
                </a:solidFill>
                <a:latin typeface="Comic Sans MS" panose="030F0902030302020204" pitchFamily="66" charset="0"/>
              </a:rPr>
              <a:t>Discussion writing</a:t>
            </a:r>
            <a:br>
              <a:rPr lang="en-US" b="1" dirty="0">
                <a:solidFill>
                  <a:schemeClr val="bg1"/>
                </a:solidFill>
                <a:latin typeface="Comic Sans MS" panose="030F0902030302020204" pitchFamily="66" charset="0"/>
              </a:rPr>
            </a:br>
            <a:r>
              <a:rPr lang="en-US" sz="3000" dirty="0">
                <a:solidFill>
                  <a:schemeClr val="bg1"/>
                </a:solidFill>
                <a:latin typeface="Comic Sans MS" panose="030F0902030302020204" pitchFamily="66" charset="0"/>
              </a:rPr>
              <a:t>a balanced argument</a:t>
            </a:r>
          </a:p>
        </p:txBody>
      </p:sp>
      <p:pic>
        <p:nvPicPr>
          <p:cNvPr id="3" name="Picture 2" descr="A picture containing scale, table&#10;&#10;Description automatically generated">
            <a:extLst>
              <a:ext uri="{FF2B5EF4-FFF2-40B4-BE49-F238E27FC236}">
                <a16:creationId xmlns:a16="http://schemas.microsoft.com/office/drawing/2014/main" id="{D18E0E5A-DD09-C94A-9C19-4568E5C3E93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86224" y="2323280"/>
            <a:ext cx="3819551" cy="3402072"/>
          </a:xfrm>
          <a:prstGeom prst="rect">
            <a:avLst/>
          </a:prstGeom>
        </p:spPr>
      </p:pic>
    </p:spTree>
    <p:extLst>
      <p:ext uri="{BB962C8B-B14F-4D97-AF65-F5344CB8AC3E}">
        <p14:creationId xmlns:p14="http://schemas.microsoft.com/office/powerpoint/2010/main" val="27636171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E04B749-1099-0440-967C-3F1DE77CA399}"/>
              </a:ext>
            </a:extLst>
          </p:cNvPr>
          <p:cNvSpPr/>
          <p:nvPr/>
        </p:nvSpPr>
        <p:spPr>
          <a:xfrm>
            <a:off x="666981" y="654977"/>
            <a:ext cx="1693834"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
        <p:nvSpPr>
          <p:cNvPr id="9" name="Rectangle 8">
            <a:extLst>
              <a:ext uri="{FF2B5EF4-FFF2-40B4-BE49-F238E27FC236}">
                <a16:creationId xmlns:a16="http://schemas.microsoft.com/office/drawing/2014/main" id="{7AF80211-37C2-FA48-A131-BC368E98F629}"/>
              </a:ext>
            </a:extLst>
          </p:cNvPr>
          <p:cNvSpPr/>
          <p:nvPr/>
        </p:nvSpPr>
        <p:spPr>
          <a:xfrm>
            <a:off x="2735827" y="1166317"/>
            <a:ext cx="4181167" cy="452536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B5B902B-229B-2546-989A-53D7AEEA2EFB}"/>
              </a:ext>
            </a:extLst>
          </p:cNvPr>
          <p:cNvSpPr/>
          <p:nvPr/>
        </p:nvSpPr>
        <p:spPr>
          <a:xfrm>
            <a:off x="7101350" y="1166317"/>
            <a:ext cx="4181167" cy="452536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AAB1B33-8C9C-A24E-8E43-E245BCCD24A1}"/>
              </a:ext>
            </a:extLst>
          </p:cNvPr>
          <p:cNvSpPr/>
          <p:nvPr/>
        </p:nvSpPr>
        <p:spPr>
          <a:xfrm>
            <a:off x="2735827" y="1166317"/>
            <a:ext cx="4181167" cy="6797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000" b="1" dirty="0">
                <a:solidFill>
                  <a:schemeClr val="bg1"/>
                </a:solidFill>
                <a:latin typeface="Comic Sans MS" panose="030F0902030302020204" pitchFamily="66" charset="0"/>
              </a:rPr>
              <a:t>What is the purpose?</a:t>
            </a:r>
          </a:p>
        </p:txBody>
      </p:sp>
      <p:sp>
        <p:nvSpPr>
          <p:cNvPr id="14" name="Rectangle 13">
            <a:extLst>
              <a:ext uri="{FF2B5EF4-FFF2-40B4-BE49-F238E27FC236}">
                <a16:creationId xmlns:a16="http://schemas.microsoft.com/office/drawing/2014/main" id="{7ADCBD5F-8ED2-1D49-9B2A-3962615C7D75}"/>
              </a:ext>
            </a:extLst>
          </p:cNvPr>
          <p:cNvSpPr/>
          <p:nvPr/>
        </p:nvSpPr>
        <p:spPr>
          <a:xfrm>
            <a:off x="7116098" y="1166317"/>
            <a:ext cx="4181167" cy="6797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000" b="1" dirty="0">
                <a:solidFill>
                  <a:schemeClr val="bg1"/>
                </a:solidFill>
                <a:latin typeface="Comic Sans MS" panose="030F0902030302020204" pitchFamily="66" charset="0"/>
              </a:rPr>
              <a:t>Who is your audience?</a:t>
            </a:r>
          </a:p>
        </p:txBody>
      </p:sp>
      <p:sp>
        <p:nvSpPr>
          <p:cNvPr id="15" name="TextBox 14">
            <a:extLst>
              <a:ext uri="{FF2B5EF4-FFF2-40B4-BE49-F238E27FC236}">
                <a16:creationId xmlns:a16="http://schemas.microsoft.com/office/drawing/2014/main" id="{5B844E70-A64C-EC46-B054-C8EFAEDD7FD2}"/>
              </a:ext>
            </a:extLst>
          </p:cNvPr>
          <p:cNvSpPr txBox="1"/>
          <p:nvPr/>
        </p:nvSpPr>
        <p:spPr>
          <a:xfrm>
            <a:off x="3045542" y="2188998"/>
            <a:ext cx="3377381" cy="3199016"/>
          </a:xfrm>
          <a:prstGeom prst="rect">
            <a:avLst/>
          </a:prstGeom>
          <a:noFill/>
        </p:spPr>
        <p:txBody>
          <a:bodyPr wrap="square" rtlCol="0">
            <a:noAutofit/>
          </a:bodyPr>
          <a:lstStyle/>
          <a:p>
            <a:pPr marL="403225" lvl="0" indent="-230188" fontAlgn="base">
              <a:spcBef>
                <a:spcPts val="1500"/>
              </a:spcBef>
              <a:spcAft>
                <a:spcPct val="0"/>
              </a:spcAft>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cs typeface="Arial" panose="020B0604020202020204" pitchFamily="34" charset="0"/>
              </a:rPr>
              <a:t>to explain the issues around the topic</a:t>
            </a:r>
          </a:p>
          <a:p>
            <a:pPr marL="403225" lvl="0" indent="-230188" fontAlgn="base">
              <a:spcBef>
                <a:spcPts val="1500"/>
              </a:spcBef>
              <a:spcAft>
                <a:spcPct val="0"/>
              </a:spcAft>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cs typeface="Arial" panose="020B0604020202020204" pitchFamily="34" charset="0"/>
              </a:rPr>
              <a:t>to state both sides fairly and clearly</a:t>
            </a:r>
          </a:p>
          <a:p>
            <a:pPr marL="403225" lvl="0" indent="-230188" fontAlgn="base">
              <a:spcBef>
                <a:spcPts val="1500"/>
              </a:spcBef>
              <a:spcAft>
                <a:spcPct val="0"/>
              </a:spcAft>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cs typeface="Arial" panose="020B0604020202020204" pitchFamily="34" charset="0"/>
              </a:rPr>
              <a:t>to give the reader enough information for them to make up their own mind</a:t>
            </a:r>
          </a:p>
        </p:txBody>
      </p:sp>
      <p:sp>
        <p:nvSpPr>
          <p:cNvPr id="16" name="TextBox 15">
            <a:extLst>
              <a:ext uri="{FF2B5EF4-FFF2-40B4-BE49-F238E27FC236}">
                <a16:creationId xmlns:a16="http://schemas.microsoft.com/office/drawing/2014/main" id="{63E32419-CD9A-0E46-8DA2-9B907E5E4BFF}"/>
              </a:ext>
            </a:extLst>
          </p:cNvPr>
          <p:cNvSpPr txBox="1"/>
          <p:nvPr/>
        </p:nvSpPr>
        <p:spPr>
          <a:xfrm>
            <a:off x="7433187" y="2188998"/>
            <a:ext cx="3377381" cy="3199016"/>
          </a:xfrm>
          <a:prstGeom prst="rect">
            <a:avLst/>
          </a:prstGeom>
          <a:noFill/>
        </p:spPr>
        <p:txBody>
          <a:bodyPr wrap="square" rtlCol="0">
            <a:noAutofit/>
          </a:bodyPr>
          <a:lstStyle/>
          <a:p>
            <a:pPr marL="403225" lvl="0" indent="-230188" fontAlgn="base">
              <a:spcBef>
                <a:spcPts val="1500"/>
              </a:spcBef>
              <a:spcAft>
                <a:spcPct val="0"/>
              </a:spcAft>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cs typeface="Arial" panose="020B0604020202020204" pitchFamily="34" charset="0"/>
              </a:rPr>
              <a:t>someone who wants to know about the issue</a:t>
            </a:r>
          </a:p>
          <a:p>
            <a:pPr marL="403225" lvl="0" indent="-230188" fontAlgn="base">
              <a:spcBef>
                <a:spcPts val="1500"/>
              </a:spcBef>
              <a:spcAft>
                <a:spcPct val="0"/>
              </a:spcAft>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cs typeface="Arial" panose="020B0604020202020204" pitchFamily="34" charset="0"/>
              </a:rPr>
              <a:t>someone who wants help to make up their own mind</a:t>
            </a:r>
          </a:p>
          <a:p>
            <a:pPr marL="403225" lvl="0" indent="-230188" fontAlgn="base">
              <a:spcBef>
                <a:spcPts val="1500"/>
              </a:spcBef>
              <a:spcAft>
                <a:spcPct val="0"/>
              </a:spcAft>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cs typeface="Arial" panose="020B0604020202020204" pitchFamily="34" charset="0"/>
              </a:rPr>
              <a:t>will this be formal?</a:t>
            </a:r>
          </a:p>
          <a:p>
            <a:pPr marL="403225" lvl="0" indent="-230188" fontAlgn="base">
              <a:spcBef>
                <a:spcPts val="1500"/>
              </a:spcBef>
              <a:spcAft>
                <a:spcPct val="0"/>
              </a:spcAft>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cs typeface="Arial" panose="020B0604020202020204" pitchFamily="34" charset="0"/>
              </a:rPr>
              <a:t>what age group are you writing for?</a:t>
            </a:r>
          </a:p>
        </p:txBody>
      </p:sp>
      <p:sp>
        <p:nvSpPr>
          <p:cNvPr id="2" name="TextBox 1">
            <a:extLst>
              <a:ext uri="{FF2B5EF4-FFF2-40B4-BE49-F238E27FC236}">
                <a16:creationId xmlns:a16="http://schemas.microsoft.com/office/drawing/2014/main" id="{67F7561E-161A-FD10-C329-259C5FC3E461}"/>
              </a:ext>
            </a:extLst>
          </p:cNvPr>
          <p:cNvSpPr txBox="1"/>
          <p:nvPr/>
        </p:nvSpPr>
        <p:spPr>
          <a:xfrm>
            <a:off x="307728" y="6575017"/>
            <a:ext cx="2240280" cy="276999"/>
          </a:xfrm>
          <a:prstGeom prst="rect">
            <a:avLst/>
          </a:prstGeom>
          <a:noFill/>
        </p:spPr>
        <p:txBody>
          <a:bodyPr wrap="square" rtlCol="0">
            <a:spAutoFit/>
          </a:bodyPr>
          <a:lstStyle/>
          <a:p>
            <a:r>
              <a:rPr lang="en-GB" sz="1200">
                <a:solidFill>
                  <a:schemeClr val="bg1"/>
                </a:solidFill>
              </a:rPr>
              <a:t>Slide 47</a:t>
            </a:r>
            <a:endParaRPr lang="en-GB" sz="1200" dirty="0">
              <a:solidFill>
                <a:schemeClr val="bg1"/>
              </a:solidFill>
            </a:endParaRPr>
          </a:p>
        </p:txBody>
      </p:sp>
    </p:spTree>
    <p:extLst>
      <p:ext uri="{BB962C8B-B14F-4D97-AF65-F5344CB8AC3E}">
        <p14:creationId xmlns:p14="http://schemas.microsoft.com/office/powerpoint/2010/main" val="3661833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Icon&#10;&#10;Description automatically generated">
            <a:extLst>
              <a:ext uri="{FF2B5EF4-FFF2-40B4-BE49-F238E27FC236}">
                <a16:creationId xmlns:a16="http://schemas.microsoft.com/office/drawing/2014/main" id="{ED271A6E-2102-3F40-AEEB-558E421E5F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22488" y="1350327"/>
            <a:ext cx="2373813" cy="2421078"/>
          </a:xfrm>
          <a:prstGeom prst="rect">
            <a:avLst/>
          </a:prstGeom>
        </p:spPr>
      </p:pic>
      <p:pic>
        <p:nvPicPr>
          <p:cNvPr id="22" name="Picture 21" descr="Icon&#10;&#10;Description automatically generated">
            <a:extLst>
              <a:ext uri="{FF2B5EF4-FFF2-40B4-BE49-F238E27FC236}">
                <a16:creationId xmlns:a16="http://schemas.microsoft.com/office/drawing/2014/main" id="{D542D31E-0F88-0340-A68E-343AB55426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31553" y="1328206"/>
            <a:ext cx="2438036" cy="2443291"/>
          </a:xfrm>
          <a:prstGeom prst="rect">
            <a:avLst/>
          </a:prstGeom>
        </p:spPr>
      </p:pic>
      <p:sp>
        <p:nvSpPr>
          <p:cNvPr id="9" name="Rectangle 8">
            <a:extLst>
              <a:ext uri="{FF2B5EF4-FFF2-40B4-BE49-F238E27FC236}">
                <a16:creationId xmlns:a16="http://schemas.microsoft.com/office/drawing/2014/main" id="{7AF80211-37C2-FA48-A131-BC368E98F629}"/>
              </a:ext>
            </a:extLst>
          </p:cNvPr>
          <p:cNvSpPr/>
          <p:nvPr/>
        </p:nvSpPr>
        <p:spPr>
          <a:xfrm>
            <a:off x="906771" y="575468"/>
            <a:ext cx="4181167" cy="555536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B5B902B-229B-2546-989A-53D7AEEA2EFB}"/>
              </a:ext>
            </a:extLst>
          </p:cNvPr>
          <p:cNvSpPr/>
          <p:nvPr/>
        </p:nvSpPr>
        <p:spPr>
          <a:xfrm>
            <a:off x="7104064" y="575468"/>
            <a:ext cx="4181167" cy="55553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AAB1B33-8C9C-A24E-8E43-E245BCCD24A1}"/>
              </a:ext>
            </a:extLst>
          </p:cNvPr>
          <p:cNvSpPr/>
          <p:nvPr/>
        </p:nvSpPr>
        <p:spPr>
          <a:xfrm>
            <a:off x="906771" y="575468"/>
            <a:ext cx="4181167" cy="6797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500" b="1" dirty="0">
                <a:solidFill>
                  <a:schemeClr val="bg1"/>
                </a:solidFill>
                <a:latin typeface="Comic Sans MS" panose="030F0902030302020204" pitchFamily="66" charset="0"/>
              </a:rPr>
              <a:t>For</a:t>
            </a:r>
          </a:p>
        </p:txBody>
      </p:sp>
      <p:sp>
        <p:nvSpPr>
          <p:cNvPr id="14" name="Rectangle 13">
            <a:extLst>
              <a:ext uri="{FF2B5EF4-FFF2-40B4-BE49-F238E27FC236}">
                <a16:creationId xmlns:a16="http://schemas.microsoft.com/office/drawing/2014/main" id="{7ADCBD5F-8ED2-1D49-9B2A-3962615C7D75}"/>
              </a:ext>
            </a:extLst>
          </p:cNvPr>
          <p:cNvSpPr/>
          <p:nvPr/>
        </p:nvSpPr>
        <p:spPr>
          <a:xfrm>
            <a:off x="7118812" y="575468"/>
            <a:ext cx="4181167" cy="67975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500" b="1" dirty="0">
                <a:solidFill>
                  <a:schemeClr val="bg1"/>
                </a:solidFill>
                <a:latin typeface="Comic Sans MS" panose="030F0902030302020204" pitchFamily="66" charset="0"/>
              </a:rPr>
              <a:t>Against</a:t>
            </a:r>
          </a:p>
        </p:txBody>
      </p:sp>
      <p:sp>
        <p:nvSpPr>
          <p:cNvPr id="19" name="TextBox 18">
            <a:extLst>
              <a:ext uri="{FF2B5EF4-FFF2-40B4-BE49-F238E27FC236}">
                <a16:creationId xmlns:a16="http://schemas.microsoft.com/office/drawing/2014/main" id="{6CFEECAE-432E-A242-9779-92ECFD067C02}"/>
              </a:ext>
            </a:extLst>
          </p:cNvPr>
          <p:cNvSpPr txBox="1"/>
          <p:nvPr/>
        </p:nvSpPr>
        <p:spPr>
          <a:xfrm rot="21373059">
            <a:off x="2272994" y="1543661"/>
            <a:ext cx="1565770" cy="891692"/>
          </a:xfrm>
          <a:prstGeom prst="rect">
            <a:avLst/>
          </a:prstGeom>
          <a:noFill/>
        </p:spPr>
        <p:txBody>
          <a:bodyPr wrap="square" rtlCol="0">
            <a:noAutofit/>
          </a:bodyPr>
          <a:lstStyle/>
          <a:p>
            <a:pPr marL="403225" lvl="0" indent="-231775" algn="ctr" fontAlgn="base">
              <a:lnSpc>
                <a:spcPts val="2700"/>
              </a:lnSpc>
              <a:spcBef>
                <a:spcPts val="1000"/>
              </a:spcBef>
              <a:spcAft>
                <a:spcPct val="0"/>
              </a:spcAft>
              <a:buClr>
                <a:srgbClr val="0070C0"/>
              </a:buClr>
              <a:buFont typeface="Arial" panose="020B0604020202020204" pitchFamily="34" charset="0"/>
              <a:buChar char="•"/>
            </a:pPr>
            <a:r>
              <a:rPr lang="en-GB" altLang="en-US" sz="2500" dirty="0">
                <a:solidFill>
                  <a:srgbClr val="3E3F41"/>
                </a:solidFill>
                <a:latin typeface="Comic Sans MS" panose="030F0902030302020204" pitchFamily="66" charset="0"/>
                <a:cs typeface="Arial" panose="020B0604020202020204" pitchFamily="34" charset="0"/>
              </a:rPr>
              <a:t>Make</a:t>
            </a:r>
            <a:br>
              <a:rPr lang="en-GB" altLang="en-US" sz="2500" dirty="0">
                <a:solidFill>
                  <a:srgbClr val="3E3F41"/>
                </a:solidFill>
                <a:latin typeface="Comic Sans MS" panose="030F0902030302020204" pitchFamily="66" charset="0"/>
                <a:cs typeface="Arial" panose="020B0604020202020204" pitchFamily="34" charset="0"/>
              </a:rPr>
            </a:br>
            <a:r>
              <a:rPr lang="en-GB" altLang="en-US" sz="2500" dirty="0">
                <a:solidFill>
                  <a:srgbClr val="3E3F41"/>
                </a:solidFill>
                <a:latin typeface="Comic Sans MS" panose="030F0902030302020204" pitchFamily="66" charset="0"/>
                <a:cs typeface="Arial" panose="020B0604020202020204" pitchFamily="34" charset="0"/>
              </a:rPr>
              <a:t>points</a:t>
            </a:r>
          </a:p>
        </p:txBody>
      </p:sp>
      <p:grpSp>
        <p:nvGrpSpPr>
          <p:cNvPr id="3" name="Group 2">
            <a:extLst>
              <a:ext uri="{FF2B5EF4-FFF2-40B4-BE49-F238E27FC236}">
                <a16:creationId xmlns:a16="http://schemas.microsoft.com/office/drawing/2014/main" id="{A4D094B8-FCF5-834B-B7E8-63E23227A4DE}"/>
              </a:ext>
            </a:extLst>
          </p:cNvPr>
          <p:cNvGrpSpPr/>
          <p:nvPr/>
        </p:nvGrpSpPr>
        <p:grpSpPr>
          <a:xfrm>
            <a:off x="9328149" y="3571892"/>
            <a:ext cx="1049671" cy="1163623"/>
            <a:chOff x="9388231" y="2982480"/>
            <a:chExt cx="1671479" cy="1852935"/>
          </a:xfrm>
        </p:grpSpPr>
        <p:pic>
          <p:nvPicPr>
            <p:cNvPr id="32" name="Picture 31" descr="A picture containing mug, vector graphics&#10;&#10;Description automatically generated">
              <a:extLst>
                <a:ext uri="{FF2B5EF4-FFF2-40B4-BE49-F238E27FC236}">
                  <a16:creationId xmlns:a16="http://schemas.microsoft.com/office/drawing/2014/main" id="{DBFA12DD-083E-6743-8C80-0B2270848E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82744" y="2982480"/>
              <a:ext cx="1576966" cy="1852935"/>
            </a:xfrm>
            <a:prstGeom prst="rect">
              <a:avLst/>
            </a:prstGeom>
          </p:spPr>
        </p:pic>
        <p:cxnSp>
          <p:nvCxnSpPr>
            <p:cNvPr id="45" name="Straight Connector 44">
              <a:extLst>
                <a:ext uri="{FF2B5EF4-FFF2-40B4-BE49-F238E27FC236}">
                  <a16:creationId xmlns:a16="http://schemas.microsoft.com/office/drawing/2014/main" id="{DDE74CB8-71E4-FB4B-9162-BBCF0B0B288A}"/>
                </a:ext>
              </a:extLst>
            </p:cNvPr>
            <p:cNvCxnSpPr>
              <a:cxnSpLocks/>
            </p:cNvCxnSpPr>
            <p:nvPr/>
          </p:nvCxnSpPr>
          <p:spPr>
            <a:xfrm flipH="1" flipV="1">
              <a:off x="9388231" y="3437236"/>
              <a:ext cx="422458" cy="255943"/>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BBFF61F-6DFB-0C4E-AB26-CFBE706F6F22}"/>
                </a:ext>
              </a:extLst>
            </p:cNvPr>
            <p:cNvCxnSpPr>
              <a:cxnSpLocks/>
            </p:cNvCxnSpPr>
            <p:nvPr/>
          </p:nvCxnSpPr>
          <p:spPr>
            <a:xfrm flipH="1" flipV="1">
              <a:off x="9692547" y="3277674"/>
              <a:ext cx="162104" cy="356890"/>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CBDA4F56-AD0A-3B48-B3AE-C8545AE20AB3}"/>
                </a:ext>
              </a:extLst>
            </p:cNvPr>
            <p:cNvCxnSpPr>
              <a:cxnSpLocks/>
            </p:cNvCxnSpPr>
            <p:nvPr/>
          </p:nvCxnSpPr>
          <p:spPr>
            <a:xfrm flipH="1" flipV="1">
              <a:off x="9388231" y="3664856"/>
              <a:ext cx="385369" cy="106549"/>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grpSp>
      <p:sp>
        <p:nvSpPr>
          <p:cNvPr id="48" name="TextBox 47">
            <a:extLst>
              <a:ext uri="{FF2B5EF4-FFF2-40B4-BE49-F238E27FC236}">
                <a16:creationId xmlns:a16="http://schemas.microsoft.com/office/drawing/2014/main" id="{20206547-36B8-AA4C-B11B-EB25B0760771}"/>
              </a:ext>
            </a:extLst>
          </p:cNvPr>
          <p:cNvSpPr txBox="1"/>
          <p:nvPr/>
        </p:nvSpPr>
        <p:spPr>
          <a:xfrm rot="21373059">
            <a:off x="8507157" y="1543660"/>
            <a:ext cx="1565770" cy="891692"/>
          </a:xfrm>
          <a:prstGeom prst="rect">
            <a:avLst/>
          </a:prstGeom>
          <a:noFill/>
        </p:spPr>
        <p:txBody>
          <a:bodyPr wrap="square" rtlCol="0">
            <a:noAutofit/>
          </a:bodyPr>
          <a:lstStyle/>
          <a:p>
            <a:pPr marL="403225" lvl="0" indent="-231775" algn="ctr" fontAlgn="base">
              <a:lnSpc>
                <a:spcPts val="2700"/>
              </a:lnSpc>
              <a:spcBef>
                <a:spcPts val="1000"/>
              </a:spcBef>
              <a:spcAft>
                <a:spcPct val="0"/>
              </a:spcAft>
              <a:buClr>
                <a:srgbClr val="FF0000"/>
              </a:buClr>
              <a:buFont typeface="Arial" panose="020B0604020202020204" pitchFamily="34" charset="0"/>
              <a:buChar char="•"/>
            </a:pPr>
            <a:r>
              <a:rPr lang="en-GB" altLang="en-US" sz="2500" dirty="0">
                <a:solidFill>
                  <a:srgbClr val="3E3F41"/>
                </a:solidFill>
                <a:latin typeface="Comic Sans MS" panose="030F0902030302020204" pitchFamily="66" charset="0"/>
                <a:cs typeface="Arial" panose="020B0604020202020204" pitchFamily="34" charset="0"/>
              </a:rPr>
              <a:t>Make</a:t>
            </a:r>
            <a:br>
              <a:rPr lang="en-GB" altLang="en-US" sz="2500" dirty="0">
                <a:solidFill>
                  <a:srgbClr val="3E3F41"/>
                </a:solidFill>
                <a:latin typeface="Comic Sans MS" panose="030F0902030302020204" pitchFamily="66" charset="0"/>
                <a:cs typeface="Arial" panose="020B0604020202020204" pitchFamily="34" charset="0"/>
              </a:rPr>
            </a:br>
            <a:r>
              <a:rPr lang="en-GB" altLang="en-US" sz="2500" dirty="0">
                <a:solidFill>
                  <a:srgbClr val="3E3F41"/>
                </a:solidFill>
                <a:latin typeface="Comic Sans MS" panose="030F0902030302020204" pitchFamily="66" charset="0"/>
                <a:cs typeface="Arial" panose="020B0604020202020204" pitchFamily="34" charset="0"/>
              </a:rPr>
              <a:t>points</a:t>
            </a:r>
          </a:p>
        </p:txBody>
      </p:sp>
      <p:pic>
        <p:nvPicPr>
          <p:cNvPr id="49" name="Picture 48" descr="Icon&#10;&#10;Description automatically generated">
            <a:extLst>
              <a:ext uri="{FF2B5EF4-FFF2-40B4-BE49-F238E27FC236}">
                <a16:creationId xmlns:a16="http://schemas.microsoft.com/office/drawing/2014/main" id="{913A8C09-6FC1-CD4F-93CC-913731438EE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22062" y="3020278"/>
            <a:ext cx="2477725" cy="2793625"/>
          </a:xfrm>
          <a:prstGeom prst="rect">
            <a:avLst/>
          </a:prstGeom>
        </p:spPr>
      </p:pic>
      <p:grpSp>
        <p:nvGrpSpPr>
          <p:cNvPr id="2" name="Group 1">
            <a:extLst>
              <a:ext uri="{FF2B5EF4-FFF2-40B4-BE49-F238E27FC236}">
                <a16:creationId xmlns:a16="http://schemas.microsoft.com/office/drawing/2014/main" id="{8BE74D04-ADA7-1A4E-88DF-816C47757342}"/>
              </a:ext>
            </a:extLst>
          </p:cNvPr>
          <p:cNvGrpSpPr/>
          <p:nvPr/>
        </p:nvGrpSpPr>
        <p:grpSpPr>
          <a:xfrm>
            <a:off x="1880282" y="4772414"/>
            <a:ext cx="2311652" cy="1185197"/>
            <a:chOff x="1229990" y="4883912"/>
            <a:chExt cx="3614034" cy="1852935"/>
          </a:xfrm>
        </p:grpSpPr>
        <p:pic>
          <p:nvPicPr>
            <p:cNvPr id="23" name="Picture 22" descr="Icon&#10;&#10;Description automatically generated">
              <a:extLst>
                <a:ext uri="{FF2B5EF4-FFF2-40B4-BE49-F238E27FC236}">
                  <a16:creationId xmlns:a16="http://schemas.microsoft.com/office/drawing/2014/main" id="{05A3B4E6-A3D5-7B41-A32E-90F0DE6EEBC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32892" y="4883912"/>
              <a:ext cx="1511132" cy="1852935"/>
            </a:xfrm>
            <a:prstGeom prst="rect">
              <a:avLst/>
            </a:prstGeom>
          </p:spPr>
        </p:pic>
        <p:sp>
          <p:nvSpPr>
            <p:cNvPr id="25" name="Rounded Rectangular Callout 24">
              <a:extLst>
                <a:ext uri="{FF2B5EF4-FFF2-40B4-BE49-F238E27FC236}">
                  <a16:creationId xmlns:a16="http://schemas.microsoft.com/office/drawing/2014/main" id="{1D5CA7C9-310E-7C44-A012-63EF862DE7F3}"/>
                </a:ext>
              </a:extLst>
            </p:cNvPr>
            <p:cNvSpPr/>
            <p:nvPr/>
          </p:nvSpPr>
          <p:spPr>
            <a:xfrm>
              <a:off x="1229990" y="5752360"/>
              <a:ext cx="1813953" cy="774886"/>
            </a:xfrm>
            <a:prstGeom prst="wedgeRoundRectCallout">
              <a:avLst>
                <a:gd name="adj1" fmla="val 81795"/>
                <a:gd name="adj2" fmla="val 1114"/>
                <a:gd name="adj3" fmla="val 16667"/>
              </a:avLst>
            </a:prstGeom>
            <a:noFill/>
            <a:ln w="28575">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500" dirty="0">
                  <a:solidFill>
                    <a:srgbClr val="3E3F41"/>
                  </a:solidFill>
                  <a:latin typeface="Comic Sans MS" panose="030F0902030302020204" pitchFamily="66" charset="0"/>
                  <a:cs typeface="Arial" panose="020B0604020202020204" pitchFamily="34" charset="0"/>
                </a:rPr>
                <a:t>then</a:t>
              </a:r>
              <a:br>
                <a:rPr lang="en-GB" altLang="en-US" sz="1500" dirty="0">
                  <a:solidFill>
                    <a:srgbClr val="3E3F41"/>
                  </a:solidFill>
                  <a:latin typeface="Comic Sans MS" panose="030F0902030302020204" pitchFamily="66" charset="0"/>
                  <a:cs typeface="Arial" panose="020B0604020202020204" pitchFamily="34" charset="0"/>
                </a:rPr>
              </a:br>
              <a:r>
                <a:rPr lang="en-GB" altLang="en-US" sz="1500" dirty="0">
                  <a:solidFill>
                    <a:srgbClr val="3E3F41"/>
                  </a:solidFill>
                  <a:latin typeface="Comic Sans MS" panose="030F0902030302020204" pitchFamily="66" charset="0"/>
                  <a:cs typeface="Arial" panose="020B0604020202020204" pitchFamily="34" charset="0"/>
                </a:rPr>
                <a:t>elaborate</a:t>
              </a:r>
            </a:p>
          </p:txBody>
        </p:sp>
        <p:cxnSp>
          <p:nvCxnSpPr>
            <p:cNvPr id="26" name="Straight Connector 25">
              <a:extLst>
                <a:ext uri="{FF2B5EF4-FFF2-40B4-BE49-F238E27FC236}">
                  <a16:creationId xmlns:a16="http://schemas.microsoft.com/office/drawing/2014/main" id="{D27B01E2-1966-EE41-918A-38CFD69AA1F9}"/>
                </a:ext>
              </a:extLst>
            </p:cNvPr>
            <p:cNvCxnSpPr>
              <a:cxnSpLocks/>
            </p:cNvCxnSpPr>
            <p:nvPr/>
          </p:nvCxnSpPr>
          <p:spPr>
            <a:xfrm flipH="1" flipV="1">
              <a:off x="3198312" y="5300870"/>
              <a:ext cx="422458" cy="255943"/>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24A3316-E650-A243-A25E-0F7D4354BC8C}"/>
                </a:ext>
              </a:extLst>
            </p:cNvPr>
            <p:cNvCxnSpPr>
              <a:cxnSpLocks/>
            </p:cNvCxnSpPr>
            <p:nvPr/>
          </p:nvCxnSpPr>
          <p:spPr>
            <a:xfrm flipH="1" flipV="1">
              <a:off x="3502628" y="5141308"/>
              <a:ext cx="162104" cy="356890"/>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2B5CF2C1-C851-1146-A9BE-AF1009937E82}"/>
                </a:ext>
              </a:extLst>
            </p:cNvPr>
            <p:cNvCxnSpPr>
              <a:cxnSpLocks/>
            </p:cNvCxnSpPr>
            <p:nvPr/>
          </p:nvCxnSpPr>
          <p:spPr>
            <a:xfrm flipH="1" flipV="1">
              <a:off x="3198312" y="5528490"/>
              <a:ext cx="385369" cy="106549"/>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7F126992-A6F4-7A48-96DF-C654B716BB94}"/>
              </a:ext>
            </a:extLst>
          </p:cNvPr>
          <p:cNvGrpSpPr/>
          <p:nvPr/>
        </p:nvGrpSpPr>
        <p:grpSpPr>
          <a:xfrm>
            <a:off x="1880282" y="3580944"/>
            <a:ext cx="2311652" cy="1185197"/>
            <a:chOff x="1229990" y="4883912"/>
            <a:chExt cx="3614034" cy="1852935"/>
          </a:xfrm>
        </p:grpSpPr>
        <p:pic>
          <p:nvPicPr>
            <p:cNvPr id="33" name="Picture 32" descr="Icon&#10;&#10;Description automatically generated">
              <a:extLst>
                <a:ext uri="{FF2B5EF4-FFF2-40B4-BE49-F238E27FC236}">
                  <a16:creationId xmlns:a16="http://schemas.microsoft.com/office/drawing/2014/main" id="{809D3C34-208C-494B-808E-C41E0ACA6BC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32892" y="4883912"/>
              <a:ext cx="1511132" cy="1852935"/>
            </a:xfrm>
            <a:prstGeom prst="rect">
              <a:avLst/>
            </a:prstGeom>
          </p:spPr>
        </p:pic>
        <p:sp>
          <p:nvSpPr>
            <p:cNvPr id="36" name="Rounded Rectangular Callout 35">
              <a:extLst>
                <a:ext uri="{FF2B5EF4-FFF2-40B4-BE49-F238E27FC236}">
                  <a16:creationId xmlns:a16="http://schemas.microsoft.com/office/drawing/2014/main" id="{347C98B5-A23F-4746-AF42-5047E8283A52}"/>
                </a:ext>
              </a:extLst>
            </p:cNvPr>
            <p:cNvSpPr/>
            <p:nvPr/>
          </p:nvSpPr>
          <p:spPr>
            <a:xfrm>
              <a:off x="1229990" y="5752360"/>
              <a:ext cx="1813953" cy="774886"/>
            </a:xfrm>
            <a:prstGeom prst="wedgeRoundRectCallout">
              <a:avLst>
                <a:gd name="adj1" fmla="val 81795"/>
                <a:gd name="adj2" fmla="val 1114"/>
                <a:gd name="adj3" fmla="val 16667"/>
              </a:avLst>
            </a:prstGeom>
            <a:noFill/>
            <a:ln w="28575">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500" dirty="0">
                  <a:solidFill>
                    <a:srgbClr val="3E3F41"/>
                  </a:solidFill>
                  <a:latin typeface="Comic Sans MS" panose="030F0902030302020204" pitchFamily="66" charset="0"/>
                  <a:cs typeface="Arial" panose="020B0604020202020204" pitchFamily="34" charset="0"/>
                </a:rPr>
                <a:t>then</a:t>
              </a:r>
              <a:br>
                <a:rPr lang="en-GB" altLang="en-US" sz="1500" dirty="0">
                  <a:solidFill>
                    <a:srgbClr val="3E3F41"/>
                  </a:solidFill>
                  <a:latin typeface="Comic Sans MS" panose="030F0902030302020204" pitchFamily="66" charset="0"/>
                  <a:cs typeface="Arial" panose="020B0604020202020204" pitchFamily="34" charset="0"/>
                </a:rPr>
              </a:br>
              <a:r>
                <a:rPr lang="en-GB" altLang="en-US" sz="1500" dirty="0">
                  <a:solidFill>
                    <a:srgbClr val="3E3F41"/>
                  </a:solidFill>
                  <a:latin typeface="Comic Sans MS" panose="030F0902030302020204" pitchFamily="66" charset="0"/>
                  <a:cs typeface="Arial" panose="020B0604020202020204" pitchFamily="34" charset="0"/>
                </a:rPr>
                <a:t>elaborate</a:t>
              </a:r>
            </a:p>
          </p:txBody>
        </p:sp>
        <p:cxnSp>
          <p:nvCxnSpPr>
            <p:cNvPr id="38" name="Straight Connector 37">
              <a:extLst>
                <a:ext uri="{FF2B5EF4-FFF2-40B4-BE49-F238E27FC236}">
                  <a16:creationId xmlns:a16="http://schemas.microsoft.com/office/drawing/2014/main" id="{99E8F563-1452-254C-8016-B04A517FAA08}"/>
                </a:ext>
              </a:extLst>
            </p:cNvPr>
            <p:cNvCxnSpPr>
              <a:cxnSpLocks/>
            </p:cNvCxnSpPr>
            <p:nvPr/>
          </p:nvCxnSpPr>
          <p:spPr>
            <a:xfrm flipH="1" flipV="1">
              <a:off x="3198312" y="5300870"/>
              <a:ext cx="422458" cy="255943"/>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B5A4758-5999-EA46-A345-7E9BCFC97526}"/>
                </a:ext>
              </a:extLst>
            </p:cNvPr>
            <p:cNvCxnSpPr>
              <a:cxnSpLocks/>
            </p:cNvCxnSpPr>
            <p:nvPr/>
          </p:nvCxnSpPr>
          <p:spPr>
            <a:xfrm flipH="1" flipV="1">
              <a:off x="3502628" y="5141308"/>
              <a:ext cx="162104" cy="356890"/>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1D578D9-8CB6-B04C-A91D-F33B34994C3B}"/>
                </a:ext>
              </a:extLst>
            </p:cNvPr>
            <p:cNvCxnSpPr>
              <a:cxnSpLocks/>
            </p:cNvCxnSpPr>
            <p:nvPr/>
          </p:nvCxnSpPr>
          <p:spPr>
            <a:xfrm flipH="1" flipV="1">
              <a:off x="3198312" y="5528490"/>
              <a:ext cx="385369" cy="106549"/>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grpSp>
      <p:sp>
        <p:nvSpPr>
          <p:cNvPr id="54" name="Rounded Rectangular Callout 53">
            <a:extLst>
              <a:ext uri="{FF2B5EF4-FFF2-40B4-BE49-F238E27FC236}">
                <a16:creationId xmlns:a16="http://schemas.microsoft.com/office/drawing/2014/main" id="{34040C24-48FB-AC45-8350-7E1EFC95FE13}"/>
              </a:ext>
            </a:extLst>
          </p:cNvPr>
          <p:cNvSpPr/>
          <p:nvPr/>
        </p:nvSpPr>
        <p:spPr>
          <a:xfrm>
            <a:off x="8054659" y="4136434"/>
            <a:ext cx="1160262" cy="495642"/>
          </a:xfrm>
          <a:prstGeom prst="wedgeRoundRectCallout">
            <a:avLst>
              <a:gd name="adj1" fmla="val 81795"/>
              <a:gd name="adj2" fmla="val 1114"/>
              <a:gd name="adj3" fmla="val 16667"/>
            </a:avLst>
          </a:prstGeom>
          <a:noFill/>
          <a:ln w="28575">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500" dirty="0">
                <a:solidFill>
                  <a:srgbClr val="3E3F41"/>
                </a:solidFill>
                <a:latin typeface="Comic Sans MS" panose="030F0902030302020204" pitchFamily="66" charset="0"/>
                <a:cs typeface="Arial" panose="020B0604020202020204" pitchFamily="34" charset="0"/>
              </a:rPr>
              <a:t>then</a:t>
            </a:r>
            <a:br>
              <a:rPr lang="en-GB" altLang="en-US" sz="1500" dirty="0">
                <a:solidFill>
                  <a:srgbClr val="3E3F41"/>
                </a:solidFill>
                <a:latin typeface="Comic Sans MS" panose="030F0902030302020204" pitchFamily="66" charset="0"/>
                <a:cs typeface="Arial" panose="020B0604020202020204" pitchFamily="34" charset="0"/>
              </a:rPr>
            </a:br>
            <a:r>
              <a:rPr lang="en-GB" altLang="en-US" sz="1500" dirty="0">
                <a:solidFill>
                  <a:srgbClr val="3E3F41"/>
                </a:solidFill>
                <a:latin typeface="Comic Sans MS" panose="030F0902030302020204" pitchFamily="66" charset="0"/>
                <a:cs typeface="Arial" panose="020B0604020202020204" pitchFamily="34" charset="0"/>
              </a:rPr>
              <a:t>elaborate</a:t>
            </a:r>
          </a:p>
        </p:txBody>
      </p:sp>
      <p:grpSp>
        <p:nvGrpSpPr>
          <p:cNvPr id="58" name="Group 57">
            <a:extLst>
              <a:ext uri="{FF2B5EF4-FFF2-40B4-BE49-F238E27FC236}">
                <a16:creationId xmlns:a16="http://schemas.microsoft.com/office/drawing/2014/main" id="{9BF97FFF-02F3-A243-A833-7EAF4916D63C}"/>
              </a:ext>
            </a:extLst>
          </p:cNvPr>
          <p:cNvGrpSpPr/>
          <p:nvPr/>
        </p:nvGrpSpPr>
        <p:grpSpPr>
          <a:xfrm>
            <a:off x="9328149" y="4748510"/>
            <a:ext cx="1049671" cy="1163623"/>
            <a:chOff x="9388231" y="2982480"/>
            <a:chExt cx="1671479" cy="1852935"/>
          </a:xfrm>
        </p:grpSpPr>
        <p:pic>
          <p:nvPicPr>
            <p:cNvPr id="59" name="Picture 58" descr="A picture containing mug, vector graphics&#10;&#10;Description automatically generated">
              <a:extLst>
                <a:ext uri="{FF2B5EF4-FFF2-40B4-BE49-F238E27FC236}">
                  <a16:creationId xmlns:a16="http://schemas.microsoft.com/office/drawing/2014/main" id="{BA6E6BF0-026F-1842-B5D6-097586F4B25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82744" y="2982480"/>
              <a:ext cx="1576966" cy="1852935"/>
            </a:xfrm>
            <a:prstGeom prst="rect">
              <a:avLst/>
            </a:prstGeom>
          </p:spPr>
        </p:pic>
        <p:cxnSp>
          <p:nvCxnSpPr>
            <p:cNvPr id="60" name="Straight Connector 59">
              <a:extLst>
                <a:ext uri="{FF2B5EF4-FFF2-40B4-BE49-F238E27FC236}">
                  <a16:creationId xmlns:a16="http://schemas.microsoft.com/office/drawing/2014/main" id="{48ECCF57-3193-184B-B683-EE5936EA0BE0}"/>
                </a:ext>
              </a:extLst>
            </p:cNvPr>
            <p:cNvCxnSpPr>
              <a:cxnSpLocks/>
            </p:cNvCxnSpPr>
            <p:nvPr/>
          </p:nvCxnSpPr>
          <p:spPr>
            <a:xfrm flipH="1" flipV="1">
              <a:off x="9388231" y="3437236"/>
              <a:ext cx="422458" cy="255943"/>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6CF5024-5F0B-204B-B124-806287FDEEE3}"/>
                </a:ext>
              </a:extLst>
            </p:cNvPr>
            <p:cNvCxnSpPr>
              <a:cxnSpLocks/>
            </p:cNvCxnSpPr>
            <p:nvPr/>
          </p:nvCxnSpPr>
          <p:spPr>
            <a:xfrm flipH="1" flipV="1">
              <a:off x="9692547" y="3277674"/>
              <a:ext cx="162104" cy="356890"/>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F52D84FD-A1D2-2145-8275-F7893383A661}"/>
                </a:ext>
              </a:extLst>
            </p:cNvPr>
            <p:cNvCxnSpPr>
              <a:cxnSpLocks/>
            </p:cNvCxnSpPr>
            <p:nvPr/>
          </p:nvCxnSpPr>
          <p:spPr>
            <a:xfrm flipH="1" flipV="1">
              <a:off x="9388231" y="3664856"/>
              <a:ext cx="385369" cy="106549"/>
            </a:xfrm>
            <a:prstGeom prst="line">
              <a:avLst/>
            </a:prstGeom>
            <a:ln w="28575">
              <a:solidFill>
                <a:srgbClr val="3E3F41"/>
              </a:solidFill>
            </a:ln>
          </p:spPr>
          <p:style>
            <a:lnRef idx="1">
              <a:schemeClr val="accent1"/>
            </a:lnRef>
            <a:fillRef idx="0">
              <a:schemeClr val="accent1"/>
            </a:fillRef>
            <a:effectRef idx="0">
              <a:schemeClr val="accent1"/>
            </a:effectRef>
            <a:fontRef idx="minor">
              <a:schemeClr val="tx1"/>
            </a:fontRef>
          </p:style>
        </p:cxnSp>
      </p:grpSp>
      <p:sp>
        <p:nvSpPr>
          <p:cNvPr id="63" name="Rounded Rectangular Callout 62">
            <a:extLst>
              <a:ext uri="{FF2B5EF4-FFF2-40B4-BE49-F238E27FC236}">
                <a16:creationId xmlns:a16="http://schemas.microsoft.com/office/drawing/2014/main" id="{E09635BC-D4B0-BE42-A718-9F0BAB0AC869}"/>
              </a:ext>
            </a:extLst>
          </p:cNvPr>
          <p:cNvSpPr/>
          <p:nvPr/>
        </p:nvSpPr>
        <p:spPr>
          <a:xfrm>
            <a:off x="8054659" y="5313052"/>
            <a:ext cx="1160262" cy="495642"/>
          </a:xfrm>
          <a:prstGeom prst="wedgeRoundRectCallout">
            <a:avLst>
              <a:gd name="adj1" fmla="val 81795"/>
              <a:gd name="adj2" fmla="val 1114"/>
              <a:gd name="adj3" fmla="val 16667"/>
            </a:avLst>
          </a:prstGeom>
          <a:noFill/>
          <a:ln w="28575">
            <a:solidFill>
              <a:srgbClr val="3E3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500" dirty="0">
                <a:solidFill>
                  <a:srgbClr val="3E3F41"/>
                </a:solidFill>
                <a:latin typeface="Comic Sans MS" panose="030F0902030302020204" pitchFamily="66" charset="0"/>
                <a:cs typeface="Arial" panose="020B0604020202020204" pitchFamily="34" charset="0"/>
              </a:rPr>
              <a:t>then</a:t>
            </a:r>
            <a:br>
              <a:rPr lang="en-GB" altLang="en-US" sz="1500" dirty="0">
                <a:solidFill>
                  <a:srgbClr val="3E3F41"/>
                </a:solidFill>
                <a:latin typeface="Comic Sans MS" panose="030F0902030302020204" pitchFamily="66" charset="0"/>
                <a:cs typeface="Arial" panose="020B0604020202020204" pitchFamily="34" charset="0"/>
              </a:rPr>
            </a:br>
            <a:r>
              <a:rPr lang="en-GB" altLang="en-US" sz="1500" dirty="0">
                <a:solidFill>
                  <a:srgbClr val="3E3F41"/>
                </a:solidFill>
                <a:latin typeface="Comic Sans MS" panose="030F0902030302020204" pitchFamily="66" charset="0"/>
                <a:cs typeface="Arial" panose="020B0604020202020204" pitchFamily="34" charset="0"/>
              </a:rPr>
              <a:t>elaborate</a:t>
            </a:r>
          </a:p>
        </p:txBody>
      </p:sp>
      <p:sp>
        <p:nvSpPr>
          <p:cNvPr id="4" name="TextBox 3">
            <a:extLst>
              <a:ext uri="{FF2B5EF4-FFF2-40B4-BE49-F238E27FC236}">
                <a16:creationId xmlns:a16="http://schemas.microsoft.com/office/drawing/2014/main" id="{7E59C261-683A-3B3A-93E1-05840D0376F1}"/>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48</a:t>
            </a:r>
          </a:p>
        </p:txBody>
      </p:sp>
    </p:spTree>
    <p:extLst>
      <p:ext uri="{BB962C8B-B14F-4D97-AF65-F5344CB8AC3E}">
        <p14:creationId xmlns:p14="http://schemas.microsoft.com/office/powerpoint/2010/main" val="34791775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F80211-37C2-FA48-A131-BC368E98F629}"/>
              </a:ext>
            </a:extLst>
          </p:cNvPr>
          <p:cNvSpPr/>
          <p:nvPr/>
        </p:nvSpPr>
        <p:spPr>
          <a:xfrm>
            <a:off x="909483" y="934091"/>
            <a:ext cx="4181167" cy="495249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B5B902B-229B-2546-989A-53D7AEEA2EFB}"/>
              </a:ext>
            </a:extLst>
          </p:cNvPr>
          <p:cNvSpPr/>
          <p:nvPr/>
        </p:nvSpPr>
        <p:spPr>
          <a:xfrm>
            <a:off x="7081077" y="934091"/>
            <a:ext cx="4181167" cy="495249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AAB1B33-8C9C-A24E-8E43-E245BCCD24A1}"/>
              </a:ext>
            </a:extLst>
          </p:cNvPr>
          <p:cNvSpPr/>
          <p:nvPr/>
        </p:nvSpPr>
        <p:spPr>
          <a:xfrm>
            <a:off x="909483" y="934091"/>
            <a:ext cx="4181167" cy="6797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500" b="1" dirty="0">
                <a:solidFill>
                  <a:schemeClr val="bg1"/>
                </a:solidFill>
                <a:latin typeface="Comic Sans MS" panose="030F0902030302020204" pitchFamily="66" charset="0"/>
              </a:rPr>
              <a:t>This way</a:t>
            </a:r>
          </a:p>
        </p:txBody>
      </p:sp>
      <p:sp>
        <p:nvSpPr>
          <p:cNvPr id="14" name="Rectangle 13">
            <a:extLst>
              <a:ext uri="{FF2B5EF4-FFF2-40B4-BE49-F238E27FC236}">
                <a16:creationId xmlns:a16="http://schemas.microsoft.com/office/drawing/2014/main" id="{7ADCBD5F-8ED2-1D49-9B2A-3962615C7D75}"/>
              </a:ext>
            </a:extLst>
          </p:cNvPr>
          <p:cNvSpPr/>
          <p:nvPr/>
        </p:nvSpPr>
        <p:spPr>
          <a:xfrm>
            <a:off x="7095825" y="934091"/>
            <a:ext cx="4181167" cy="6797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500" b="1" dirty="0">
                <a:solidFill>
                  <a:schemeClr val="bg1"/>
                </a:solidFill>
                <a:latin typeface="Comic Sans MS" panose="030F0902030302020204" pitchFamily="66" charset="0"/>
              </a:rPr>
              <a:t>Or this way</a:t>
            </a:r>
          </a:p>
        </p:txBody>
      </p:sp>
      <p:pic>
        <p:nvPicPr>
          <p:cNvPr id="3" name="Picture 2" descr="Icon&#10;&#10;Description automatically generated">
            <a:extLst>
              <a:ext uri="{FF2B5EF4-FFF2-40B4-BE49-F238E27FC236}">
                <a16:creationId xmlns:a16="http://schemas.microsoft.com/office/drawing/2014/main" id="{E25803E7-5B9E-FD41-83E2-4F61EB26BD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81548" y="3165437"/>
            <a:ext cx="2477725" cy="2793625"/>
          </a:xfrm>
          <a:prstGeom prst="rect">
            <a:avLst/>
          </a:prstGeom>
        </p:spPr>
      </p:pic>
      <p:sp>
        <p:nvSpPr>
          <p:cNvPr id="17" name="TextBox 16">
            <a:extLst>
              <a:ext uri="{FF2B5EF4-FFF2-40B4-BE49-F238E27FC236}">
                <a16:creationId xmlns:a16="http://schemas.microsoft.com/office/drawing/2014/main" id="{7E197991-A7F2-4D49-AF95-05B8A63F9A1A}"/>
              </a:ext>
            </a:extLst>
          </p:cNvPr>
          <p:cNvSpPr txBox="1"/>
          <p:nvPr/>
        </p:nvSpPr>
        <p:spPr>
          <a:xfrm>
            <a:off x="1149559" y="2872324"/>
            <a:ext cx="904893" cy="421466"/>
          </a:xfrm>
          <a:prstGeom prst="rect">
            <a:avLst/>
          </a:prstGeom>
          <a:noFill/>
        </p:spPr>
        <p:txBody>
          <a:bodyPr wrap="square" rtlCol="0">
            <a:noAutofit/>
          </a:bodyPr>
          <a:lstStyle/>
          <a:p>
            <a:pPr marL="171450" lvl="0" fontAlgn="base">
              <a:spcBef>
                <a:spcPts val="1500"/>
              </a:spcBef>
              <a:spcAft>
                <a:spcPct val="0"/>
              </a:spcAft>
              <a:buClr>
                <a:srgbClr val="0070C0"/>
              </a:buClr>
            </a:pPr>
            <a:r>
              <a:rPr lang="en-GB" altLang="en-US" sz="2000" dirty="0">
                <a:solidFill>
                  <a:srgbClr val="3E3F41"/>
                </a:solidFill>
                <a:latin typeface="Comic Sans MS" panose="030F0902030302020204" pitchFamily="66" charset="0"/>
                <a:cs typeface="Arial" panose="020B0604020202020204" pitchFamily="34" charset="0"/>
              </a:rPr>
              <a:t>for</a:t>
            </a:r>
          </a:p>
        </p:txBody>
      </p:sp>
      <p:sp>
        <p:nvSpPr>
          <p:cNvPr id="18" name="TextBox 17">
            <a:extLst>
              <a:ext uri="{FF2B5EF4-FFF2-40B4-BE49-F238E27FC236}">
                <a16:creationId xmlns:a16="http://schemas.microsoft.com/office/drawing/2014/main" id="{F728F10B-6FD0-AC43-98B1-1BE3D3824E4B}"/>
              </a:ext>
            </a:extLst>
          </p:cNvPr>
          <p:cNvSpPr txBox="1"/>
          <p:nvPr/>
        </p:nvSpPr>
        <p:spPr>
          <a:xfrm>
            <a:off x="2972307" y="2891510"/>
            <a:ext cx="1594205" cy="421466"/>
          </a:xfrm>
          <a:prstGeom prst="rect">
            <a:avLst/>
          </a:prstGeom>
          <a:noFill/>
        </p:spPr>
        <p:txBody>
          <a:bodyPr wrap="square" rtlCol="0">
            <a:noAutofit/>
          </a:bodyPr>
          <a:lstStyle/>
          <a:p>
            <a:pPr marL="171450" lvl="0" fontAlgn="base">
              <a:spcBef>
                <a:spcPts val="1500"/>
              </a:spcBef>
              <a:spcAft>
                <a:spcPct val="0"/>
              </a:spcAft>
              <a:buClr>
                <a:srgbClr val="FF0000"/>
              </a:buClr>
            </a:pPr>
            <a:r>
              <a:rPr lang="en-GB" altLang="en-US" sz="2000" dirty="0">
                <a:solidFill>
                  <a:srgbClr val="3E3F41"/>
                </a:solidFill>
                <a:latin typeface="Comic Sans MS" panose="030F0902030302020204" pitchFamily="66" charset="0"/>
                <a:cs typeface="Arial" panose="020B0604020202020204" pitchFamily="34" charset="0"/>
              </a:rPr>
              <a:t>against</a:t>
            </a:r>
          </a:p>
        </p:txBody>
      </p:sp>
      <p:cxnSp>
        <p:nvCxnSpPr>
          <p:cNvPr id="5" name="Straight Connector 4">
            <a:extLst>
              <a:ext uri="{FF2B5EF4-FFF2-40B4-BE49-F238E27FC236}">
                <a16:creationId xmlns:a16="http://schemas.microsoft.com/office/drawing/2014/main" id="{845455E0-15C2-814E-9840-D06CC9314C57}"/>
              </a:ext>
            </a:extLst>
          </p:cNvPr>
          <p:cNvCxnSpPr>
            <a:cxnSpLocks/>
          </p:cNvCxnSpPr>
          <p:nvPr/>
        </p:nvCxnSpPr>
        <p:spPr>
          <a:xfrm>
            <a:off x="3000065" y="2341367"/>
            <a:ext cx="0" cy="2780071"/>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68160CDA-406B-FD4C-B928-848AC4B54075}"/>
              </a:ext>
            </a:extLst>
          </p:cNvPr>
          <p:cNvSpPr/>
          <p:nvPr/>
        </p:nvSpPr>
        <p:spPr>
          <a:xfrm>
            <a:off x="2277740" y="1758806"/>
            <a:ext cx="1444651" cy="6625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Intro</a:t>
            </a:r>
          </a:p>
        </p:txBody>
      </p:sp>
      <p:grpSp>
        <p:nvGrpSpPr>
          <p:cNvPr id="13" name="Group 12">
            <a:extLst>
              <a:ext uri="{FF2B5EF4-FFF2-40B4-BE49-F238E27FC236}">
                <a16:creationId xmlns:a16="http://schemas.microsoft.com/office/drawing/2014/main" id="{848B31C2-EAD0-9340-B2DC-AE29CADF310E}"/>
              </a:ext>
            </a:extLst>
          </p:cNvPr>
          <p:cNvGrpSpPr/>
          <p:nvPr/>
        </p:nvGrpSpPr>
        <p:grpSpPr>
          <a:xfrm>
            <a:off x="1923309" y="2664647"/>
            <a:ext cx="759891" cy="855574"/>
            <a:chOff x="2076679" y="2863869"/>
            <a:chExt cx="1645712" cy="1852935"/>
          </a:xfrm>
        </p:grpSpPr>
        <p:pic>
          <p:nvPicPr>
            <p:cNvPr id="31" name="Picture 30" descr="Icon&#10;&#10;Description automatically generated">
              <a:extLst>
                <a:ext uri="{FF2B5EF4-FFF2-40B4-BE49-F238E27FC236}">
                  <a16:creationId xmlns:a16="http://schemas.microsoft.com/office/drawing/2014/main" id="{C707D2FC-222E-2E41-A02E-C316433A3A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11259" y="2863869"/>
              <a:ext cx="1511132" cy="1852935"/>
            </a:xfrm>
            <a:prstGeom prst="rect">
              <a:avLst/>
            </a:prstGeom>
          </p:spPr>
        </p:pic>
        <p:cxnSp>
          <p:nvCxnSpPr>
            <p:cNvPr id="34" name="Straight Connector 33">
              <a:extLst>
                <a:ext uri="{FF2B5EF4-FFF2-40B4-BE49-F238E27FC236}">
                  <a16:creationId xmlns:a16="http://schemas.microsoft.com/office/drawing/2014/main" id="{1933CC1E-09CC-5845-BE39-6ABE2CC44F17}"/>
                </a:ext>
              </a:extLst>
            </p:cNvPr>
            <p:cNvCxnSpPr>
              <a:cxnSpLocks/>
            </p:cNvCxnSpPr>
            <p:nvPr/>
          </p:nvCxnSpPr>
          <p:spPr>
            <a:xfrm flipH="1" flipV="1">
              <a:off x="2076679" y="3280827"/>
              <a:ext cx="422458" cy="255943"/>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4AFAFCF-E939-4843-B291-9EC33F0EF011}"/>
                </a:ext>
              </a:extLst>
            </p:cNvPr>
            <p:cNvCxnSpPr>
              <a:cxnSpLocks/>
            </p:cNvCxnSpPr>
            <p:nvPr/>
          </p:nvCxnSpPr>
          <p:spPr>
            <a:xfrm flipH="1" flipV="1">
              <a:off x="2380995" y="3121265"/>
              <a:ext cx="162104" cy="356890"/>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A803EBD-1169-B544-B6D7-4086FD1FFCCB}"/>
                </a:ext>
              </a:extLst>
            </p:cNvPr>
            <p:cNvCxnSpPr>
              <a:cxnSpLocks/>
            </p:cNvCxnSpPr>
            <p:nvPr/>
          </p:nvCxnSpPr>
          <p:spPr>
            <a:xfrm flipH="1" flipV="1">
              <a:off x="2076679" y="3508447"/>
              <a:ext cx="385369" cy="106549"/>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id="{80A930B1-C97E-024D-8666-B3B5F625A9A0}"/>
              </a:ext>
            </a:extLst>
          </p:cNvPr>
          <p:cNvGrpSpPr/>
          <p:nvPr/>
        </p:nvGrpSpPr>
        <p:grpSpPr>
          <a:xfrm>
            <a:off x="4208957" y="2632586"/>
            <a:ext cx="737167" cy="831538"/>
            <a:chOff x="4208957" y="2632586"/>
            <a:chExt cx="737167" cy="831538"/>
          </a:xfrm>
        </p:grpSpPr>
        <p:pic>
          <p:nvPicPr>
            <p:cNvPr id="43" name="Picture 42" descr="A picture containing mug, vector graphics&#10;&#10;Description automatically generated">
              <a:extLst>
                <a:ext uri="{FF2B5EF4-FFF2-40B4-BE49-F238E27FC236}">
                  <a16:creationId xmlns:a16="http://schemas.microsoft.com/office/drawing/2014/main" id="{72C8071E-70DA-814E-A47C-2CF11A5625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38432" y="2632586"/>
              <a:ext cx="707692" cy="831538"/>
            </a:xfrm>
            <a:prstGeom prst="rect">
              <a:avLst/>
            </a:prstGeom>
          </p:spPr>
        </p:pic>
        <p:grpSp>
          <p:nvGrpSpPr>
            <p:cNvPr id="37" name="Group 36">
              <a:extLst>
                <a:ext uri="{FF2B5EF4-FFF2-40B4-BE49-F238E27FC236}">
                  <a16:creationId xmlns:a16="http://schemas.microsoft.com/office/drawing/2014/main" id="{7A4BE63D-E0E3-DF43-B3C9-B7C473AD9D4B}"/>
                </a:ext>
              </a:extLst>
            </p:cNvPr>
            <p:cNvGrpSpPr/>
            <p:nvPr/>
          </p:nvGrpSpPr>
          <p:grpSpPr>
            <a:xfrm>
              <a:off x="4208957" y="2724624"/>
              <a:ext cx="215365" cy="227975"/>
              <a:chOff x="2076679" y="3121265"/>
              <a:chExt cx="466420" cy="493731"/>
            </a:xfrm>
          </p:grpSpPr>
          <p:cxnSp>
            <p:nvCxnSpPr>
              <p:cNvPr id="40" name="Straight Connector 39">
                <a:extLst>
                  <a:ext uri="{FF2B5EF4-FFF2-40B4-BE49-F238E27FC236}">
                    <a16:creationId xmlns:a16="http://schemas.microsoft.com/office/drawing/2014/main" id="{39481AA7-3527-1041-A8C6-9C4CD5E09125}"/>
                  </a:ext>
                </a:extLst>
              </p:cNvPr>
              <p:cNvCxnSpPr>
                <a:cxnSpLocks/>
              </p:cNvCxnSpPr>
              <p:nvPr/>
            </p:nvCxnSpPr>
            <p:spPr>
              <a:xfrm flipH="1" flipV="1">
                <a:off x="2076679" y="3280827"/>
                <a:ext cx="422458" cy="255943"/>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FA0A954E-A937-054A-8886-E113E83D724A}"/>
                  </a:ext>
                </a:extLst>
              </p:cNvPr>
              <p:cNvCxnSpPr>
                <a:cxnSpLocks/>
              </p:cNvCxnSpPr>
              <p:nvPr/>
            </p:nvCxnSpPr>
            <p:spPr>
              <a:xfrm flipH="1" flipV="1">
                <a:off x="2380995" y="3121265"/>
                <a:ext cx="162104" cy="356890"/>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92130A6-A4C7-7440-902C-0C5125592FA8}"/>
                  </a:ext>
                </a:extLst>
              </p:cNvPr>
              <p:cNvCxnSpPr>
                <a:cxnSpLocks/>
              </p:cNvCxnSpPr>
              <p:nvPr/>
            </p:nvCxnSpPr>
            <p:spPr>
              <a:xfrm flipH="1" flipV="1">
                <a:off x="2076679" y="3508447"/>
                <a:ext cx="385369" cy="106549"/>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grpSp>
      </p:grpSp>
      <p:sp>
        <p:nvSpPr>
          <p:cNvPr id="46" name="TextBox 45">
            <a:extLst>
              <a:ext uri="{FF2B5EF4-FFF2-40B4-BE49-F238E27FC236}">
                <a16:creationId xmlns:a16="http://schemas.microsoft.com/office/drawing/2014/main" id="{B4815EA4-8B87-4F4B-8661-5DF4551911DF}"/>
              </a:ext>
            </a:extLst>
          </p:cNvPr>
          <p:cNvSpPr txBox="1"/>
          <p:nvPr/>
        </p:nvSpPr>
        <p:spPr>
          <a:xfrm>
            <a:off x="3002039" y="3972481"/>
            <a:ext cx="1594205" cy="421466"/>
          </a:xfrm>
          <a:prstGeom prst="rect">
            <a:avLst/>
          </a:prstGeom>
          <a:noFill/>
        </p:spPr>
        <p:txBody>
          <a:bodyPr wrap="square" rtlCol="0">
            <a:noAutofit/>
          </a:bodyPr>
          <a:lstStyle/>
          <a:p>
            <a:pPr marL="171450" lvl="0" fontAlgn="base">
              <a:spcBef>
                <a:spcPts val="1500"/>
              </a:spcBef>
              <a:spcAft>
                <a:spcPct val="0"/>
              </a:spcAft>
              <a:buClr>
                <a:srgbClr val="FF0000"/>
              </a:buClr>
            </a:pPr>
            <a:r>
              <a:rPr lang="en-GB" altLang="en-US" sz="2000" dirty="0">
                <a:solidFill>
                  <a:srgbClr val="3E3F41"/>
                </a:solidFill>
                <a:latin typeface="Comic Sans MS" panose="030F0902030302020204" pitchFamily="66" charset="0"/>
                <a:cs typeface="Arial" panose="020B0604020202020204" pitchFamily="34" charset="0"/>
              </a:rPr>
              <a:t>against</a:t>
            </a:r>
          </a:p>
        </p:txBody>
      </p:sp>
      <p:grpSp>
        <p:nvGrpSpPr>
          <p:cNvPr id="47" name="Group 46">
            <a:extLst>
              <a:ext uri="{FF2B5EF4-FFF2-40B4-BE49-F238E27FC236}">
                <a16:creationId xmlns:a16="http://schemas.microsoft.com/office/drawing/2014/main" id="{C24DDD2F-6283-1643-9182-BD28291773A5}"/>
              </a:ext>
            </a:extLst>
          </p:cNvPr>
          <p:cNvGrpSpPr/>
          <p:nvPr/>
        </p:nvGrpSpPr>
        <p:grpSpPr>
          <a:xfrm>
            <a:off x="1908630" y="3800833"/>
            <a:ext cx="759891" cy="855574"/>
            <a:chOff x="2076679" y="2863869"/>
            <a:chExt cx="1645712" cy="1852935"/>
          </a:xfrm>
        </p:grpSpPr>
        <p:pic>
          <p:nvPicPr>
            <p:cNvPr id="48" name="Picture 47" descr="Icon&#10;&#10;Description automatically generated">
              <a:extLst>
                <a:ext uri="{FF2B5EF4-FFF2-40B4-BE49-F238E27FC236}">
                  <a16:creationId xmlns:a16="http://schemas.microsoft.com/office/drawing/2014/main" id="{DF2E2E8D-ECEF-124F-89BB-A0C5CE7B290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11259" y="2863869"/>
              <a:ext cx="1511132" cy="1852935"/>
            </a:xfrm>
            <a:prstGeom prst="rect">
              <a:avLst/>
            </a:prstGeom>
          </p:spPr>
        </p:pic>
        <p:cxnSp>
          <p:nvCxnSpPr>
            <p:cNvPr id="50" name="Straight Connector 49">
              <a:extLst>
                <a:ext uri="{FF2B5EF4-FFF2-40B4-BE49-F238E27FC236}">
                  <a16:creationId xmlns:a16="http://schemas.microsoft.com/office/drawing/2014/main" id="{FCA10112-DD2A-A84E-9580-598B82FB4F3E}"/>
                </a:ext>
              </a:extLst>
            </p:cNvPr>
            <p:cNvCxnSpPr>
              <a:cxnSpLocks/>
            </p:cNvCxnSpPr>
            <p:nvPr/>
          </p:nvCxnSpPr>
          <p:spPr>
            <a:xfrm flipH="1" flipV="1">
              <a:off x="2076679" y="3280827"/>
              <a:ext cx="422458" cy="255943"/>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9F05511-2CDF-F046-A4C7-8481D632F5D4}"/>
                </a:ext>
              </a:extLst>
            </p:cNvPr>
            <p:cNvCxnSpPr>
              <a:cxnSpLocks/>
            </p:cNvCxnSpPr>
            <p:nvPr/>
          </p:nvCxnSpPr>
          <p:spPr>
            <a:xfrm flipH="1" flipV="1">
              <a:off x="2380995" y="3121265"/>
              <a:ext cx="162104" cy="356890"/>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8608221-A8FC-1949-AB8E-D146567B5D01}"/>
                </a:ext>
              </a:extLst>
            </p:cNvPr>
            <p:cNvCxnSpPr>
              <a:cxnSpLocks/>
            </p:cNvCxnSpPr>
            <p:nvPr/>
          </p:nvCxnSpPr>
          <p:spPr>
            <a:xfrm flipH="1" flipV="1">
              <a:off x="2076679" y="3508447"/>
              <a:ext cx="385369" cy="106549"/>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13D0490C-B42E-6244-B8BA-BD1710E861D6}"/>
              </a:ext>
            </a:extLst>
          </p:cNvPr>
          <p:cNvGrpSpPr/>
          <p:nvPr/>
        </p:nvGrpSpPr>
        <p:grpSpPr>
          <a:xfrm>
            <a:off x="4176571" y="3760436"/>
            <a:ext cx="739365" cy="831538"/>
            <a:chOff x="4176571" y="3760436"/>
            <a:chExt cx="739365" cy="831538"/>
          </a:xfrm>
        </p:grpSpPr>
        <p:pic>
          <p:nvPicPr>
            <p:cNvPr id="44" name="Picture 43" descr="A picture containing mug, vector graphics&#10;&#10;Description automatically generated">
              <a:extLst>
                <a:ext uri="{FF2B5EF4-FFF2-40B4-BE49-F238E27FC236}">
                  <a16:creationId xmlns:a16="http://schemas.microsoft.com/office/drawing/2014/main" id="{93C67F55-6189-1646-A667-7FCE0D26EB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08244" y="3760436"/>
              <a:ext cx="707692" cy="831538"/>
            </a:xfrm>
            <a:prstGeom prst="rect">
              <a:avLst/>
            </a:prstGeom>
          </p:spPr>
        </p:pic>
        <p:grpSp>
          <p:nvGrpSpPr>
            <p:cNvPr id="53" name="Group 52">
              <a:extLst>
                <a:ext uri="{FF2B5EF4-FFF2-40B4-BE49-F238E27FC236}">
                  <a16:creationId xmlns:a16="http://schemas.microsoft.com/office/drawing/2014/main" id="{9418ADCA-D1B2-FA47-8924-B6E6B8588A5D}"/>
                </a:ext>
              </a:extLst>
            </p:cNvPr>
            <p:cNvGrpSpPr/>
            <p:nvPr/>
          </p:nvGrpSpPr>
          <p:grpSpPr>
            <a:xfrm>
              <a:off x="4176571" y="3841805"/>
              <a:ext cx="215365" cy="227975"/>
              <a:chOff x="2076679" y="3121265"/>
              <a:chExt cx="466420" cy="493731"/>
            </a:xfrm>
          </p:grpSpPr>
          <p:cxnSp>
            <p:nvCxnSpPr>
              <p:cNvPr id="55" name="Straight Connector 54">
                <a:extLst>
                  <a:ext uri="{FF2B5EF4-FFF2-40B4-BE49-F238E27FC236}">
                    <a16:creationId xmlns:a16="http://schemas.microsoft.com/office/drawing/2014/main" id="{526F35D4-C421-AC47-8D26-CCE36B8AB984}"/>
                  </a:ext>
                </a:extLst>
              </p:cNvPr>
              <p:cNvCxnSpPr>
                <a:cxnSpLocks/>
              </p:cNvCxnSpPr>
              <p:nvPr/>
            </p:nvCxnSpPr>
            <p:spPr>
              <a:xfrm flipH="1" flipV="1">
                <a:off x="2076679" y="3280827"/>
                <a:ext cx="422458" cy="255943"/>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BFEA78A-1183-234D-BDEB-AE68FA81CAFD}"/>
                  </a:ext>
                </a:extLst>
              </p:cNvPr>
              <p:cNvCxnSpPr>
                <a:cxnSpLocks/>
              </p:cNvCxnSpPr>
              <p:nvPr/>
            </p:nvCxnSpPr>
            <p:spPr>
              <a:xfrm flipH="1" flipV="1">
                <a:off x="2380995" y="3121265"/>
                <a:ext cx="162104" cy="356890"/>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4C3F699-41C3-0F4C-ADE5-2CD4C90BFCDE}"/>
                  </a:ext>
                </a:extLst>
              </p:cNvPr>
              <p:cNvCxnSpPr>
                <a:cxnSpLocks/>
              </p:cNvCxnSpPr>
              <p:nvPr/>
            </p:nvCxnSpPr>
            <p:spPr>
              <a:xfrm flipH="1" flipV="1">
                <a:off x="2076679" y="3508447"/>
                <a:ext cx="385369" cy="106549"/>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grpSp>
      </p:grpSp>
      <p:sp>
        <p:nvSpPr>
          <p:cNvPr id="58" name="Oval 57">
            <a:extLst>
              <a:ext uri="{FF2B5EF4-FFF2-40B4-BE49-F238E27FC236}">
                <a16:creationId xmlns:a16="http://schemas.microsoft.com/office/drawing/2014/main" id="{0FB8563A-E8A2-E449-B196-CDB9E8C5D4EE}"/>
              </a:ext>
            </a:extLst>
          </p:cNvPr>
          <p:cNvSpPr/>
          <p:nvPr/>
        </p:nvSpPr>
        <p:spPr>
          <a:xfrm>
            <a:off x="2277740" y="5036123"/>
            <a:ext cx="1444651" cy="6625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End</a:t>
            </a:r>
          </a:p>
        </p:txBody>
      </p:sp>
      <p:sp>
        <p:nvSpPr>
          <p:cNvPr id="60" name="Oval 59">
            <a:extLst>
              <a:ext uri="{FF2B5EF4-FFF2-40B4-BE49-F238E27FC236}">
                <a16:creationId xmlns:a16="http://schemas.microsoft.com/office/drawing/2014/main" id="{B8D16987-2232-6647-8F3E-9B8BA8438ED3}"/>
              </a:ext>
            </a:extLst>
          </p:cNvPr>
          <p:cNvSpPr/>
          <p:nvPr/>
        </p:nvSpPr>
        <p:spPr>
          <a:xfrm>
            <a:off x="8438698" y="1758806"/>
            <a:ext cx="1444651" cy="6625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Intro</a:t>
            </a:r>
          </a:p>
        </p:txBody>
      </p:sp>
      <p:sp>
        <p:nvSpPr>
          <p:cNvPr id="61" name="Oval 60">
            <a:extLst>
              <a:ext uri="{FF2B5EF4-FFF2-40B4-BE49-F238E27FC236}">
                <a16:creationId xmlns:a16="http://schemas.microsoft.com/office/drawing/2014/main" id="{97D99C33-3DF1-704A-BF1C-BDF59C29CA3C}"/>
              </a:ext>
            </a:extLst>
          </p:cNvPr>
          <p:cNvSpPr/>
          <p:nvPr/>
        </p:nvSpPr>
        <p:spPr>
          <a:xfrm>
            <a:off x="8438698" y="5036123"/>
            <a:ext cx="1444651" cy="6625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dirty="0">
                <a:latin typeface="Comic Sans MS" panose="030F0902030302020204" pitchFamily="66" charset="0"/>
              </a:rPr>
              <a:t>End</a:t>
            </a:r>
          </a:p>
        </p:txBody>
      </p:sp>
      <p:sp>
        <p:nvSpPr>
          <p:cNvPr id="62" name="TextBox 61">
            <a:extLst>
              <a:ext uri="{FF2B5EF4-FFF2-40B4-BE49-F238E27FC236}">
                <a16:creationId xmlns:a16="http://schemas.microsoft.com/office/drawing/2014/main" id="{C5413121-BC1E-0B4A-9A82-83C12C5DC0F7}"/>
              </a:ext>
            </a:extLst>
          </p:cNvPr>
          <p:cNvSpPr txBox="1"/>
          <p:nvPr/>
        </p:nvSpPr>
        <p:spPr>
          <a:xfrm>
            <a:off x="7095825" y="2867501"/>
            <a:ext cx="4145040" cy="421466"/>
          </a:xfrm>
          <a:prstGeom prst="rect">
            <a:avLst/>
          </a:prstGeom>
          <a:noFill/>
        </p:spPr>
        <p:txBody>
          <a:bodyPr wrap="square" rtlCol="0">
            <a:noAutofit/>
          </a:bodyPr>
          <a:lstStyle/>
          <a:p>
            <a:pPr marL="171450" lvl="0" algn="ctr" fontAlgn="base">
              <a:spcBef>
                <a:spcPts val="1500"/>
              </a:spcBef>
              <a:spcAft>
                <a:spcPct val="0"/>
              </a:spcAft>
              <a:buClr>
                <a:srgbClr val="0070C0"/>
              </a:buClr>
            </a:pPr>
            <a:r>
              <a:rPr lang="en-GB" altLang="en-US" sz="2000" dirty="0">
                <a:solidFill>
                  <a:srgbClr val="3E3F41"/>
                </a:solidFill>
                <a:latin typeface="Comic Sans MS" panose="030F0902030302020204" pitchFamily="66" charset="0"/>
                <a:cs typeface="Arial" panose="020B0604020202020204" pitchFamily="34" charset="0"/>
              </a:rPr>
              <a:t>arguments for</a:t>
            </a:r>
          </a:p>
        </p:txBody>
      </p:sp>
      <p:pic>
        <p:nvPicPr>
          <p:cNvPr id="70" name="Picture 69" descr="A picture containing mug, vector graphics&#10;&#10;Description automatically generated">
            <a:extLst>
              <a:ext uri="{FF2B5EF4-FFF2-40B4-BE49-F238E27FC236}">
                <a16:creationId xmlns:a16="http://schemas.microsoft.com/office/drawing/2014/main" id="{90517CA4-2E9D-164D-93DB-56C026CC7C2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95277" y="3601553"/>
            <a:ext cx="707692" cy="831538"/>
          </a:xfrm>
          <a:prstGeom prst="rect">
            <a:avLst/>
          </a:prstGeom>
        </p:spPr>
      </p:pic>
      <p:grpSp>
        <p:nvGrpSpPr>
          <p:cNvPr id="7" name="Group 6">
            <a:extLst>
              <a:ext uri="{FF2B5EF4-FFF2-40B4-BE49-F238E27FC236}">
                <a16:creationId xmlns:a16="http://schemas.microsoft.com/office/drawing/2014/main" id="{9E7DF913-1F1E-DC4D-A8DE-5181D41853BF}"/>
              </a:ext>
            </a:extLst>
          </p:cNvPr>
          <p:cNvGrpSpPr/>
          <p:nvPr/>
        </p:nvGrpSpPr>
        <p:grpSpPr>
          <a:xfrm flipH="1">
            <a:off x="10344514" y="3704570"/>
            <a:ext cx="232562" cy="192525"/>
            <a:chOff x="7854232" y="4193373"/>
            <a:chExt cx="232562" cy="192525"/>
          </a:xfrm>
        </p:grpSpPr>
        <p:cxnSp>
          <p:nvCxnSpPr>
            <p:cNvPr id="73" name="Straight Connector 72">
              <a:extLst>
                <a:ext uri="{FF2B5EF4-FFF2-40B4-BE49-F238E27FC236}">
                  <a16:creationId xmlns:a16="http://schemas.microsoft.com/office/drawing/2014/main" id="{91820339-0F18-9F47-8423-4426F5104817}"/>
                </a:ext>
              </a:extLst>
            </p:cNvPr>
            <p:cNvCxnSpPr>
              <a:cxnSpLocks/>
            </p:cNvCxnSpPr>
            <p:nvPr/>
          </p:nvCxnSpPr>
          <p:spPr>
            <a:xfrm flipV="1">
              <a:off x="7891728" y="4220205"/>
              <a:ext cx="195066" cy="118178"/>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79F47C42-3E86-8E48-8A25-981777DCCAF1}"/>
                </a:ext>
              </a:extLst>
            </p:cNvPr>
            <p:cNvCxnSpPr>
              <a:cxnSpLocks/>
            </p:cNvCxnSpPr>
            <p:nvPr/>
          </p:nvCxnSpPr>
          <p:spPr>
            <a:xfrm flipV="1">
              <a:off x="7854232" y="4193373"/>
              <a:ext cx="109811" cy="111258"/>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7C58CB0D-A10E-E644-9765-EB10B0C0AC25}"/>
                </a:ext>
              </a:extLst>
            </p:cNvPr>
            <p:cNvCxnSpPr>
              <a:cxnSpLocks/>
            </p:cNvCxnSpPr>
            <p:nvPr/>
          </p:nvCxnSpPr>
          <p:spPr>
            <a:xfrm flipV="1">
              <a:off x="7897368" y="4340397"/>
              <a:ext cx="142915" cy="45501"/>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grpSp>
      <p:sp>
        <p:nvSpPr>
          <p:cNvPr id="15" name="Triangle 14">
            <a:extLst>
              <a:ext uri="{FF2B5EF4-FFF2-40B4-BE49-F238E27FC236}">
                <a16:creationId xmlns:a16="http://schemas.microsoft.com/office/drawing/2014/main" id="{208D1ECB-BD4D-9C45-9ACF-1710BE194C31}"/>
              </a:ext>
            </a:extLst>
          </p:cNvPr>
          <p:cNvSpPr/>
          <p:nvPr/>
        </p:nvSpPr>
        <p:spPr>
          <a:xfrm rot="10800000">
            <a:off x="2793395" y="2292783"/>
            <a:ext cx="413341" cy="35632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riangle 76">
            <a:extLst>
              <a:ext uri="{FF2B5EF4-FFF2-40B4-BE49-F238E27FC236}">
                <a16:creationId xmlns:a16="http://schemas.microsoft.com/office/drawing/2014/main" id="{DEDA9927-96B7-354D-AD95-07E6DAD53210}"/>
              </a:ext>
            </a:extLst>
          </p:cNvPr>
          <p:cNvSpPr/>
          <p:nvPr/>
        </p:nvSpPr>
        <p:spPr>
          <a:xfrm rot="10800000">
            <a:off x="8954353" y="2292783"/>
            <a:ext cx="413341" cy="35632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riangle 77">
            <a:extLst>
              <a:ext uri="{FF2B5EF4-FFF2-40B4-BE49-F238E27FC236}">
                <a16:creationId xmlns:a16="http://schemas.microsoft.com/office/drawing/2014/main" id="{2CF2D991-C17D-3B49-BE9A-DEF2165FDE59}"/>
              </a:ext>
            </a:extLst>
          </p:cNvPr>
          <p:cNvSpPr/>
          <p:nvPr/>
        </p:nvSpPr>
        <p:spPr>
          <a:xfrm>
            <a:off x="2793395" y="4825817"/>
            <a:ext cx="413341" cy="35632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riangle 78">
            <a:extLst>
              <a:ext uri="{FF2B5EF4-FFF2-40B4-BE49-F238E27FC236}">
                <a16:creationId xmlns:a16="http://schemas.microsoft.com/office/drawing/2014/main" id="{EB378C56-3F5D-2E44-9C47-825B58C13670}"/>
              </a:ext>
            </a:extLst>
          </p:cNvPr>
          <p:cNvSpPr/>
          <p:nvPr/>
        </p:nvSpPr>
        <p:spPr>
          <a:xfrm>
            <a:off x="8954353" y="4807963"/>
            <a:ext cx="413341" cy="35632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TextBox 95">
            <a:extLst>
              <a:ext uri="{FF2B5EF4-FFF2-40B4-BE49-F238E27FC236}">
                <a16:creationId xmlns:a16="http://schemas.microsoft.com/office/drawing/2014/main" id="{F3769734-09BA-EF41-B54E-233C887AB244}"/>
              </a:ext>
            </a:extLst>
          </p:cNvPr>
          <p:cNvSpPr txBox="1"/>
          <p:nvPr/>
        </p:nvSpPr>
        <p:spPr>
          <a:xfrm>
            <a:off x="7095825" y="3754533"/>
            <a:ext cx="4145041" cy="421466"/>
          </a:xfrm>
          <a:prstGeom prst="rect">
            <a:avLst/>
          </a:prstGeom>
          <a:noFill/>
        </p:spPr>
        <p:txBody>
          <a:bodyPr wrap="square" rtlCol="0">
            <a:noAutofit/>
          </a:bodyPr>
          <a:lstStyle/>
          <a:p>
            <a:pPr marL="171450" lvl="0" algn="ctr" fontAlgn="base">
              <a:spcBef>
                <a:spcPts val="1500"/>
              </a:spcBef>
              <a:spcAft>
                <a:spcPct val="0"/>
              </a:spcAft>
              <a:buClr>
                <a:srgbClr val="FF0000"/>
              </a:buClr>
            </a:pPr>
            <a:r>
              <a:rPr lang="en-GB" altLang="en-US" sz="2000" dirty="0">
                <a:solidFill>
                  <a:srgbClr val="3E3F41"/>
                </a:solidFill>
                <a:latin typeface="Comic Sans MS" panose="030F0902030302020204" pitchFamily="66" charset="0"/>
                <a:cs typeface="Arial" panose="020B0604020202020204" pitchFamily="34" charset="0"/>
              </a:rPr>
              <a:t>arguments against</a:t>
            </a:r>
          </a:p>
        </p:txBody>
      </p:sp>
      <p:grpSp>
        <p:nvGrpSpPr>
          <p:cNvPr id="49" name="Group 48">
            <a:extLst>
              <a:ext uri="{FF2B5EF4-FFF2-40B4-BE49-F238E27FC236}">
                <a16:creationId xmlns:a16="http://schemas.microsoft.com/office/drawing/2014/main" id="{8E7CB34D-3C44-9341-9A53-D86917F2B5C0}"/>
              </a:ext>
            </a:extLst>
          </p:cNvPr>
          <p:cNvGrpSpPr/>
          <p:nvPr/>
        </p:nvGrpSpPr>
        <p:grpSpPr>
          <a:xfrm flipH="1">
            <a:off x="7417820" y="2559086"/>
            <a:ext cx="759891" cy="855574"/>
            <a:chOff x="2076679" y="2863869"/>
            <a:chExt cx="1645712" cy="1852935"/>
          </a:xfrm>
        </p:grpSpPr>
        <p:pic>
          <p:nvPicPr>
            <p:cNvPr id="54" name="Picture 53" descr="Icon&#10;&#10;Description automatically generated">
              <a:extLst>
                <a:ext uri="{FF2B5EF4-FFF2-40B4-BE49-F238E27FC236}">
                  <a16:creationId xmlns:a16="http://schemas.microsoft.com/office/drawing/2014/main" id="{D4E65521-0030-8841-A108-E677594BEC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11259" y="2863869"/>
              <a:ext cx="1511132" cy="1852935"/>
            </a:xfrm>
            <a:prstGeom prst="rect">
              <a:avLst/>
            </a:prstGeom>
          </p:spPr>
        </p:pic>
        <p:cxnSp>
          <p:nvCxnSpPr>
            <p:cNvPr id="59" name="Straight Connector 58">
              <a:extLst>
                <a:ext uri="{FF2B5EF4-FFF2-40B4-BE49-F238E27FC236}">
                  <a16:creationId xmlns:a16="http://schemas.microsoft.com/office/drawing/2014/main" id="{E12B1D27-A127-1346-8B20-3B2107C37732}"/>
                </a:ext>
              </a:extLst>
            </p:cNvPr>
            <p:cNvCxnSpPr>
              <a:cxnSpLocks/>
            </p:cNvCxnSpPr>
            <p:nvPr/>
          </p:nvCxnSpPr>
          <p:spPr>
            <a:xfrm flipH="1" flipV="1">
              <a:off x="2076679" y="3280827"/>
              <a:ext cx="422458" cy="255943"/>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85743C7B-5929-D04A-9153-B0DFD3264112}"/>
                </a:ext>
              </a:extLst>
            </p:cNvPr>
            <p:cNvCxnSpPr>
              <a:cxnSpLocks/>
            </p:cNvCxnSpPr>
            <p:nvPr/>
          </p:nvCxnSpPr>
          <p:spPr>
            <a:xfrm flipH="1" flipV="1">
              <a:off x="2380995" y="3121265"/>
              <a:ext cx="162104" cy="356890"/>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AAF3805C-80A6-084B-A70D-BC9B8E544CFA}"/>
                </a:ext>
              </a:extLst>
            </p:cNvPr>
            <p:cNvCxnSpPr>
              <a:cxnSpLocks/>
            </p:cNvCxnSpPr>
            <p:nvPr/>
          </p:nvCxnSpPr>
          <p:spPr>
            <a:xfrm flipH="1" flipV="1">
              <a:off x="2076679" y="3508447"/>
              <a:ext cx="385369" cy="106549"/>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grpSp>
      <p:sp>
        <p:nvSpPr>
          <p:cNvPr id="64" name="TextBox 63">
            <a:extLst>
              <a:ext uri="{FF2B5EF4-FFF2-40B4-BE49-F238E27FC236}">
                <a16:creationId xmlns:a16="http://schemas.microsoft.com/office/drawing/2014/main" id="{894A90BD-6A05-2B44-9E65-5474EA6E9288}"/>
              </a:ext>
            </a:extLst>
          </p:cNvPr>
          <p:cNvSpPr txBox="1"/>
          <p:nvPr/>
        </p:nvSpPr>
        <p:spPr>
          <a:xfrm>
            <a:off x="1149559" y="3957152"/>
            <a:ext cx="904893" cy="421466"/>
          </a:xfrm>
          <a:prstGeom prst="rect">
            <a:avLst/>
          </a:prstGeom>
          <a:noFill/>
        </p:spPr>
        <p:txBody>
          <a:bodyPr wrap="square" rtlCol="0">
            <a:noAutofit/>
          </a:bodyPr>
          <a:lstStyle/>
          <a:p>
            <a:pPr marL="171450" lvl="0" fontAlgn="base">
              <a:spcBef>
                <a:spcPts val="1500"/>
              </a:spcBef>
              <a:spcAft>
                <a:spcPct val="0"/>
              </a:spcAft>
              <a:buClr>
                <a:srgbClr val="0070C0"/>
              </a:buClr>
            </a:pPr>
            <a:r>
              <a:rPr lang="en-GB" altLang="en-US" sz="2000" dirty="0">
                <a:solidFill>
                  <a:srgbClr val="3E3F41"/>
                </a:solidFill>
                <a:latin typeface="Comic Sans MS" panose="030F0902030302020204" pitchFamily="66" charset="0"/>
                <a:cs typeface="Arial" panose="020B0604020202020204" pitchFamily="34" charset="0"/>
              </a:rPr>
              <a:t>for</a:t>
            </a:r>
          </a:p>
        </p:txBody>
      </p:sp>
      <p:sp>
        <p:nvSpPr>
          <p:cNvPr id="8" name="TextBox 7">
            <a:extLst>
              <a:ext uri="{FF2B5EF4-FFF2-40B4-BE49-F238E27FC236}">
                <a16:creationId xmlns:a16="http://schemas.microsoft.com/office/drawing/2014/main" id="{E6585A24-ED16-6B66-1ED9-E34F4FECC61E}"/>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49</a:t>
            </a:r>
          </a:p>
        </p:txBody>
      </p:sp>
    </p:spTree>
    <p:extLst>
      <p:ext uri="{BB962C8B-B14F-4D97-AF65-F5344CB8AC3E}">
        <p14:creationId xmlns:p14="http://schemas.microsoft.com/office/powerpoint/2010/main" val="2187622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863542" y="1437417"/>
            <a:ext cx="7208110"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and the intended effect upon the reader, asking ‘How did the writer</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do that?’. </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Consider what structures, register and language has been used and provide opportunities for the children to explore and discuss these.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working out the meaning of unfamiliar words and phrases by</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re-reading, pointing out the context, making analogies to known words, linking thoughts to etymological and morphological clues.</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Children need to be taught how to infer, activate prior knowledge, understand the language used and monitor their own understanding. This knowledge is used to inform the children’s own writing.</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Demonstrate looking for clues that the writer has included to reveal character through action and dialogue.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recording and retrieving information from a working wall or</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a writing journal.</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 name="TextBox 1">
            <a:extLst>
              <a:ext uri="{FF2B5EF4-FFF2-40B4-BE49-F238E27FC236}">
                <a16:creationId xmlns:a16="http://schemas.microsoft.com/office/drawing/2014/main" id="{C3F30D6F-DA71-B5CC-BA5D-49F2A2CDD782}"/>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5</a:t>
            </a: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a:extLst>
              <a:ext uri="{FF2B5EF4-FFF2-40B4-BE49-F238E27FC236}">
                <a16:creationId xmlns:a16="http://schemas.microsoft.com/office/drawing/2014/main" id="{7CC2A007-B316-9648-B620-E05620D07B0D}"/>
              </a:ext>
            </a:extLst>
          </p:cNvPr>
          <p:cNvSpPr/>
          <p:nvPr/>
        </p:nvSpPr>
        <p:spPr>
          <a:xfrm>
            <a:off x="4731258" y="3992061"/>
            <a:ext cx="3209545" cy="4292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300" b="1" dirty="0">
                <a:solidFill>
                  <a:schemeClr val="bg1"/>
                </a:solidFill>
                <a:latin typeface="Comic Sans MS" panose="030F0902030302020204" pitchFamily="66" charset="0"/>
              </a:rPr>
              <a:t>For</a:t>
            </a:r>
          </a:p>
        </p:txBody>
      </p:sp>
      <p:sp>
        <p:nvSpPr>
          <p:cNvPr id="81" name="Rectangle 80">
            <a:extLst>
              <a:ext uri="{FF2B5EF4-FFF2-40B4-BE49-F238E27FC236}">
                <a16:creationId xmlns:a16="http://schemas.microsoft.com/office/drawing/2014/main" id="{57E41E70-A7AD-0048-BC8E-8A919ED87819}"/>
              </a:ext>
            </a:extLst>
          </p:cNvPr>
          <p:cNvSpPr/>
          <p:nvPr/>
        </p:nvSpPr>
        <p:spPr>
          <a:xfrm>
            <a:off x="8057250" y="3992060"/>
            <a:ext cx="3251453" cy="4292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300" b="1" dirty="0">
                <a:solidFill>
                  <a:schemeClr val="bg1"/>
                </a:solidFill>
                <a:latin typeface="Comic Sans MS" panose="030F0902030302020204" pitchFamily="66" charset="0"/>
              </a:rPr>
              <a:t>Against</a:t>
            </a:r>
          </a:p>
        </p:txBody>
      </p:sp>
      <p:sp>
        <p:nvSpPr>
          <p:cNvPr id="59" name="Rectangle 4">
            <a:extLst>
              <a:ext uri="{FF2B5EF4-FFF2-40B4-BE49-F238E27FC236}">
                <a16:creationId xmlns:a16="http://schemas.microsoft.com/office/drawing/2014/main" id="{BD6EC137-DFD2-8442-86DA-02C95F2C6F3F}"/>
              </a:ext>
            </a:extLst>
          </p:cNvPr>
          <p:cNvSpPr>
            <a:spLocks noChangeArrowheads="1"/>
          </p:cNvSpPr>
          <p:nvPr/>
        </p:nvSpPr>
        <p:spPr bwMode="auto">
          <a:xfrm>
            <a:off x="4648390" y="784081"/>
            <a:ext cx="6934010" cy="2748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700"/>
              </a:spcBef>
            </a:pPr>
            <a:r>
              <a:rPr lang="en-GB" altLang="en-US" sz="2000" dirty="0">
                <a:solidFill>
                  <a:srgbClr val="3E3F41"/>
                </a:solidFill>
              </a:rPr>
              <a:t>In Chapter</a:t>
            </a:r>
            <a:r>
              <a:rPr lang="en-US" altLang="en-US" sz="2000" dirty="0">
                <a:solidFill>
                  <a:srgbClr val="3E3F41"/>
                </a:solidFill>
              </a:rPr>
              <a:t> 6 of </a:t>
            </a:r>
            <a:r>
              <a:rPr lang="en-US" altLang="en-US" sz="2000" i="1" dirty="0">
                <a:solidFill>
                  <a:srgbClr val="3E3F41"/>
                </a:solidFill>
              </a:rPr>
              <a:t>Treasure Island</a:t>
            </a:r>
            <a:r>
              <a:rPr lang="en-US" altLang="en-US" sz="2000" dirty="0">
                <a:solidFill>
                  <a:srgbClr val="3E3F41"/>
                </a:solidFill>
              </a:rPr>
              <a:t>,</a:t>
            </a:r>
            <a:r>
              <a:rPr lang="en-GB" altLang="en-US" sz="2000" dirty="0">
                <a:solidFill>
                  <a:srgbClr val="3E3F41"/>
                </a:solidFill>
              </a:rPr>
              <a:t> Jim discovers the treasure map and is faced with the first of a series of dilemmas. </a:t>
            </a:r>
          </a:p>
          <a:p>
            <a:endParaRPr lang="en-GB" altLang="en-US" sz="2000" dirty="0">
              <a:solidFill>
                <a:srgbClr val="3E3F41"/>
              </a:solidFill>
            </a:endParaRPr>
          </a:p>
          <a:p>
            <a:r>
              <a:rPr lang="en-GB" altLang="en-US" sz="2000" dirty="0">
                <a:solidFill>
                  <a:srgbClr val="3E3F41"/>
                </a:solidFill>
              </a:rPr>
              <a:t>What should he do? </a:t>
            </a:r>
          </a:p>
          <a:p>
            <a:endParaRPr lang="en-GB" altLang="en-US" sz="2000" dirty="0">
              <a:solidFill>
                <a:srgbClr val="3E3F41"/>
              </a:solidFill>
            </a:endParaRPr>
          </a:p>
          <a:p>
            <a:r>
              <a:rPr lang="en-GB" altLang="en-US" sz="2000" dirty="0">
                <a:solidFill>
                  <a:srgbClr val="3E3F41"/>
                </a:solidFill>
              </a:rPr>
              <a:t>In pairs, discuss reasons for and against taking the map for himself.</a:t>
            </a:r>
          </a:p>
          <a:p>
            <a:pPr>
              <a:spcBef>
                <a:spcPts val="700"/>
              </a:spcBef>
            </a:pPr>
            <a:r>
              <a:rPr lang="en-GB" altLang="en-US" sz="2000" dirty="0">
                <a:solidFill>
                  <a:srgbClr val="3E3F41"/>
                </a:solidFill>
              </a:rPr>
              <a:t>Join with another pair and share ideas.</a:t>
            </a:r>
          </a:p>
          <a:p>
            <a:pPr>
              <a:spcBef>
                <a:spcPts val="700"/>
              </a:spcBef>
            </a:pPr>
            <a:r>
              <a:rPr lang="en-GB" altLang="en-US" sz="2000" dirty="0">
                <a:solidFill>
                  <a:srgbClr val="3E3F41"/>
                </a:solidFill>
              </a:rPr>
              <a:t>Hold a debate with the whole class.</a:t>
            </a:r>
          </a:p>
        </p:txBody>
      </p:sp>
      <p:sp>
        <p:nvSpPr>
          <p:cNvPr id="72" name="Rectangle 71">
            <a:extLst>
              <a:ext uri="{FF2B5EF4-FFF2-40B4-BE49-F238E27FC236}">
                <a16:creationId xmlns:a16="http://schemas.microsoft.com/office/drawing/2014/main" id="{F625756A-6D4C-6C45-8EE7-65C6F3A3C3AB}"/>
              </a:ext>
            </a:extLst>
          </p:cNvPr>
          <p:cNvSpPr/>
          <p:nvPr/>
        </p:nvSpPr>
        <p:spPr>
          <a:xfrm>
            <a:off x="4731258" y="3992061"/>
            <a:ext cx="3209545" cy="210943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TextBox 81">
            <a:extLst>
              <a:ext uri="{FF2B5EF4-FFF2-40B4-BE49-F238E27FC236}">
                <a16:creationId xmlns:a16="http://schemas.microsoft.com/office/drawing/2014/main" id="{3D03805A-C56C-EA46-B8B6-C1A2483B13FC}"/>
              </a:ext>
            </a:extLst>
          </p:cNvPr>
          <p:cNvSpPr txBox="1"/>
          <p:nvPr/>
        </p:nvSpPr>
        <p:spPr>
          <a:xfrm>
            <a:off x="4932122" y="4497887"/>
            <a:ext cx="2885998" cy="1234393"/>
          </a:xfrm>
          <a:prstGeom prst="rect">
            <a:avLst/>
          </a:prstGeom>
          <a:noFill/>
        </p:spPr>
        <p:txBody>
          <a:bodyPr wrap="square">
            <a:no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Example: </a:t>
            </a:r>
            <a:endParaRPr kumimoji="0" lang="en-GB" altLang="en-US" sz="1800" b="1" i="1"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1"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It’s no good to Billy Bones now so Jim might as well have it.</a:t>
            </a:r>
            <a:endPar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p:txBody>
      </p:sp>
      <p:sp>
        <p:nvSpPr>
          <p:cNvPr id="83" name="TextBox 82">
            <a:extLst>
              <a:ext uri="{FF2B5EF4-FFF2-40B4-BE49-F238E27FC236}">
                <a16:creationId xmlns:a16="http://schemas.microsoft.com/office/drawing/2014/main" id="{B1B5A826-59A6-C142-9C82-580CA98B85F4}"/>
              </a:ext>
            </a:extLst>
          </p:cNvPr>
          <p:cNvSpPr txBox="1"/>
          <p:nvPr/>
        </p:nvSpPr>
        <p:spPr>
          <a:xfrm>
            <a:off x="8339319" y="4497887"/>
            <a:ext cx="2959150" cy="1234393"/>
          </a:xfrm>
          <a:prstGeom prst="rect">
            <a:avLst/>
          </a:prstGeom>
          <a:noFill/>
        </p:spPr>
        <p:txBody>
          <a:bodyPr wrap="square">
            <a:no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Example: </a:t>
            </a:r>
            <a:endParaRPr kumimoji="0" lang="en-GB" altLang="en-US" sz="1800" b="1" i="1"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endParaRPr>
          </a:p>
          <a:p>
            <a:pPr lvl="0" fontAlgn="base">
              <a:spcBef>
                <a:spcPct val="0"/>
              </a:spcBef>
              <a:spcAft>
                <a:spcPct val="0"/>
              </a:spcAft>
            </a:pPr>
            <a:r>
              <a:rPr lang="en-GB" altLang="en-US" i="1" dirty="0">
                <a:solidFill>
                  <a:srgbClr val="3E3F41"/>
                </a:solidFill>
                <a:latin typeface="Comic Sans MS" panose="030F0902030302020204" pitchFamily="66" charset="0"/>
                <a:cs typeface="Times New Roman" panose="02020603050405020304" pitchFamily="18" charset="0"/>
              </a:rPr>
              <a:t>On the other hand, it wouldn’t be the right thing to do because it doesn’t belong to Jim.</a:t>
            </a:r>
          </a:p>
        </p:txBody>
      </p:sp>
      <p:sp>
        <p:nvSpPr>
          <p:cNvPr id="84" name="Rectangle 83">
            <a:extLst>
              <a:ext uri="{FF2B5EF4-FFF2-40B4-BE49-F238E27FC236}">
                <a16:creationId xmlns:a16="http://schemas.microsoft.com/office/drawing/2014/main" id="{ECB5A6C4-3E3F-FB40-9E4D-533C66C8FB03}"/>
              </a:ext>
            </a:extLst>
          </p:cNvPr>
          <p:cNvSpPr/>
          <p:nvPr/>
        </p:nvSpPr>
        <p:spPr>
          <a:xfrm>
            <a:off x="8057250" y="3992061"/>
            <a:ext cx="3251453" cy="21094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icture containing text, old&#10;&#10;Description automatically generated">
            <a:extLst>
              <a:ext uri="{FF2B5EF4-FFF2-40B4-BE49-F238E27FC236}">
                <a16:creationId xmlns:a16="http://schemas.microsoft.com/office/drawing/2014/main" id="{AF9BD798-EA48-604D-B550-BE27B0D7355C}"/>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868667" y="784080"/>
            <a:ext cx="3408554" cy="5226983"/>
          </a:xfrm>
          <a:prstGeom prst="rect">
            <a:avLst/>
          </a:prstGeom>
        </p:spPr>
      </p:pic>
      <p:sp>
        <p:nvSpPr>
          <p:cNvPr id="2" name="TextBox 1">
            <a:extLst>
              <a:ext uri="{FF2B5EF4-FFF2-40B4-BE49-F238E27FC236}">
                <a16:creationId xmlns:a16="http://schemas.microsoft.com/office/drawing/2014/main" id="{6C607216-E300-6339-9592-773DB90D67D3}"/>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50</a:t>
            </a:r>
          </a:p>
        </p:txBody>
      </p:sp>
    </p:spTree>
    <p:extLst>
      <p:ext uri="{BB962C8B-B14F-4D97-AF65-F5344CB8AC3E}">
        <p14:creationId xmlns:p14="http://schemas.microsoft.com/office/powerpoint/2010/main" val="17748423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FCDC9444-38E9-CA43-9853-3A18B8B0A8CE}"/>
              </a:ext>
            </a:extLst>
          </p:cNvPr>
          <p:cNvSpPr txBox="1">
            <a:spLocks noChangeArrowheads="1"/>
          </p:cNvSpPr>
          <p:nvPr/>
        </p:nvSpPr>
        <p:spPr>
          <a:xfrm>
            <a:off x="4776825" y="1320496"/>
            <a:ext cx="6276335" cy="609027"/>
          </a:xfrm>
          <a:prstGeom prst="rect">
            <a:avLst/>
          </a:prstGeom>
          <a:noFill/>
          <a:ln w="57150">
            <a:solidFill>
              <a:srgbClr val="0070C0"/>
            </a:solidFill>
            <a:miter lim="800000"/>
            <a:headEnd/>
            <a:tailEnd/>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ltLang="en-US" sz="3000" dirty="0">
                <a:solidFill>
                  <a:srgbClr val="3E3F41"/>
                </a:solidFill>
                <a:latin typeface="Comic Sans MS" panose="030F0902030302020204" pitchFamily="66" charset="0"/>
              </a:rPr>
              <a:t>The issue…</a:t>
            </a:r>
          </a:p>
        </p:txBody>
      </p:sp>
      <p:sp>
        <p:nvSpPr>
          <p:cNvPr id="12" name="Rectangle 3">
            <a:extLst>
              <a:ext uri="{FF2B5EF4-FFF2-40B4-BE49-F238E27FC236}">
                <a16:creationId xmlns:a16="http://schemas.microsoft.com/office/drawing/2014/main" id="{20F803EE-DD77-D44D-B3E3-1DDCA2121B3A}"/>
              </a:ext>
            </a:extLst>
          </p:cNvPr>
          <p:cNvSpPr txBox="1">
            <a:spLocks noChangeArrowheads="1"/>
          </p:cNvSpPr>
          <p:nvPr/>
        </p:nvSpPr>
        <p:spPr>
          <a:xfrm>
            <a:off x="4776825" y="2401334"/>
            <a:ext cx="6276335" cy="144591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1500"/>
              </a:spcBef>
              <a:buFontTx/>
              <a:buNone/>
            </a:pPr>
            <a:r>
              <a:rPr lang="cy-GB" altLang="en-US" dirty="0">
                <a:solidFill>
                  <a:srgbClr val="3E3F41"/>
                </a:solidFill>
                <a:latin typeface="Comic Sans MS" panose="030F0902030302020204" pitchFamily="66" charset="0"/>
              </a:rPr>
              <a:t>Should Jim take the treasure map?</a:t>
            </a:r>
          </a:p>
          <a:p>
            <a:pPr algn="ctr">
              <a:lnSpc>
                <a:spcPct val="100000"/>
              </a:lnSpc>
              <a:spcBef>
                <a:spcPts val="1500"/>
              </a:spcBef>
              <a:buFontTx/>
              <a:buNone/>
            </a:pPr>
            <a:r>
              <a:rPr lang="cy-GB" altLang="en-US" dirty="0">
                <a:solidFill>
                  <a:srgbClr val="3E3F41"/>
                </a:solidFill>
                <a:latin typeface="Comic Sans MS" panose="030F0902030302020204" pitchFamily="66" charset="0"/>
              </a:rPr>
              <a:t>What do YOU think?</a:t>
            </a:r>
          </a:p>
        </p:txBody>
      </p:sp>
      <p:sp>
        <p:nvSpPr>
          <p:cNvPr id="13" name="AutoShape 5">
            <a:extLst>
              <a:ext uri="{FF2B5EF4-FFF2-40B4-BE49-F238E27FC236}">
                <a16:creationId xmlns:a16="http://schemas.microsoft.com/office/drawing/2014/main" id="{F988AF29-559F-2145-BD2A-1C40A680456D}"/>
              </a:ext>
            </a:extLst>
          </p:cNvPr>
          <p:cNvSpPr>
            <a:spLocks noChangeArrowheads="1"/>
          </p:cNvSpPr>
          <p:nvPr/>
        </p:nvSpPr>
        <p:spPr bwMode="auto">
          <a:xfrm>
            <a:off x="4776825" y="3974322"/>
            <a:ext cx="6276335" cy="1522779"/>
          </a:xfrm>
          <a:prstGeom prst="roundRect">
            <a:avLst>
              <a:gd name="adj" fmla="val 16667"/>
            </a:avLst>
          </a:prstGeom>
          <a:solidFill>
            <a:schemeClr val="bg1"/>
          </a:solidFill>
          <a:ln w="57150" algn="ctr">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pPr algn="ctr"/>
            <a:endParaRPr lang="en-US" sz="3000" dirty="0">
              <a:solidFill>
                <a:srgbClr val="3E3F41"/>
              </a:solidFill>
              <a:latin typeface="Comic Sans MS" panose="030F0902030302020204" pitchFamily="66" charset="0"/>
            </a:endParaRPr>
          </a:p>
        </p:txBody>
      </p:sp>
      <p:grpSp>
        <p:nvGrpSpPr>
          <p:cNvPr id="14" name="Group 13">
            <a:extLst>
              <a:ext uri="{FF2B5EF4-FFF2-40B4-BE49-F238E27FC236}">
                <a16:creationId xmlns:a16="http://schemas.microsoft.com/office/drawing/2014/main" id="{33147DDD-8ADB-3A4E-9F17-8BFE40EE5427}"/>
              </a:ext>
            </a:extLst>
          </p:cNvPr>
          <p:cNvGrpSpPr/>
          <p:nvPr/>
        </p:nvGrpSpPr>
        <p:grpSpPr>
          <a:xfrm>
            <a:off x="5039800" y="4120911"/>
            <a:ext cx="1056200" cy="1268100"/>
            <a:chOff x="503093" y="506528"/>
            <a:chExt cx="1202199" cy="1443390"/>
          </a:xfrm>
        </p:grpSpPr>
        <p:pic>
          <p:nvPicPr>
            <p:cNvPr id="15" name="Picture 14" descr="Logo&#10;&#10;Description automatically generated">
              <a:extLst>
                <a:ext uri="{FF2B5EF4-FFF2-40B4-BE49-F238E27FC236}">
                  <a16:creationId xmlns:a16="http://schemas.microsoft.com/office/drawing/2014/main" id="{74F569F3-4307-224C-8D4E-0CB3490D54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3093" y="506528"/>
              <a:ext cx="1202199" cy="1090547"/>
            </a:xfrm>
            <a:prstGeom prst="rect">
              <a:avLst/>
            </a:prstGeom>
          </p:spPr>
        </p:pic>
        <p:sp>
          <p:nvSpPr>
            <p:cNvPr id="16" name="TextBox 15">
              <a:extLst>
                <a:ext uri="{FF2B5EF4-FFF2-40B4-BE49-F238E27FC236}">
                  <a16:creationId xmlns:a16="http://schemas.microsoft.com/office/drawing/2014/main" id="{15873A8C-8DD7-2C41-A439-CADB90ADAF18}"/>
                </a:ext>
              </a:extLst>
            </p:cNvPr>
            <p:cNvSpPr txBox="1"/>
            <p:nvPr/>
          </p:nvSpPr>
          <p:spPr>
            <a:xfrm>
              <a:off x="588449" y="1580586"/>
              <a:ext cx="1101584" cy="369332"/>
            </a:xfrm>
            <a:prstGeom prst="rect">
              <a:avLst/>
            </a:prstGeom>
            <a:noFill/>
          </p:spPr>
          <p:txBody>
            <a:bodyPr wrap="none" rtlCol="0">
              <a:spAutoFit/>
            </a:bodyPr>
            <a:lstStyle/>
            <a:p>
              <a:r>
                <a:rPr lang="en-US" sz="1500" dirty="0">
                  <a:solidFill>
                    <a:srgbClr val="3E3F41"/>
                  </a:solidFill>
                  <a:latin typeface="Comic Sans MS" panose="030F0902030302020204" pitchFamily="66" charset="0"/>
                </a:rPr>
                <a:t>1 Minute</a:t>
              </a:r>
            </a:p>
          </p:txBody>
        </p:sp>
      </p:grpSp>
      <p:sp>
        <p:nvSpPr>
          <p:cNvPr id="17" name="TextBox 16">
            <a:extLst>
              <a:ext uri="{FF2B5EF4-FFF2-40B4-BE49-F238E27FC236}">
                <a16:creationId xmlns:a16="http://schemas.microsoft.com/office/drawing/2014/main" id="{02294C30-2198-DF48-8D55-3A19D8AA1D6F}"/>
              </a:ext>
            </a:extLst>
          </p:cNvPr>
          <p:cNvSpPr txBox="1"/>
          <p:nvPr/>
        </p:nvSpPr>
        <p:spPr>
          <a:xfrm>
            <a:off x="6096000" y="4182648"/>
            <a:ext cx="4957160" cy="1015663"/>
          </a:xfrm>
          <a:prstGeom prst="rect">
            <a:avLst/>
          </a:prstGeom>
          <a:noFill/>
        </p:spPr>
        <p:txBody>
          <a:bodyPr wrap="square">
            <a:spAutoFit/>
          </a:bodyPr>
          <a:lstStyle/>
          <a:p>
            <a:pPr algn="ctr"/>
            <a:r>
              <a:rPr lang="en-US" sz="3000" dirty="0">
                <a:solidFill>
                  <a:srgbClr val="3E3F41"/>
                </a:solidFill>
                <a:latin typeface="Comic Sans MS" panose="030F0902030302020204" pitchFamily="66" charset="0"/>
              </a:rPr>
              <a:t>Talk to</a:t>
            </a:r>
            <a:br>
              <a:rPr lang="en-US" sz="3000" dirty="0">
                <a:solidFill>
                  <a:srgbClr val="3E3F41"/>
                </a:solidFill>
                <a:latin typeface="Comic Sans MS" panose="030F0902030302020204" pitchFamily="66" charset="0"/>
              </a:rPr>
            </a:br>
            <a:r>
              <a:rPr lang="en-US" sz="3000" dirty="0">
                <a:solidFill>
                  <a:srgbClr val="3E3F41"/>
                </a:solidFill>
                <a:latin typeface="Comic Sans MS" panose="030F0902030302020204" pitchFamily="66" charset="0"/>
              </a:rPr>
              <a:t>your partner</a:t>
            </a:r>
          </a:p>
        </p:txBody>
      </p:sp>
      <p:pic>
        <p:nvPicPr>
          <p:cNvPr id="10" name="Picture 9" descr="A picture containing text, old&#10;&#10;Description automatically generated">
            <a:extLst>
              <a:ext uri="{FF2B5EF4-FFF2-40B4-BE49-F238E27FC236}">
                <a16:creationId xmlns:a16="http://schemas.microsoft.com/office/drawing/2014/main" id="{DDF5800B-F8A6-1F44-8BC5-0D113D16212E}"/>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868667" y="784080"/>
            <a:ext cx="3408554" cy="5226983"/>
          </a:xfrm>
          <a:prstGeom prst="rect">
            <a:avLst/>
          </a:prstGeom>
        </p:spPr>
      </p:pic>
      <p:sp>
        <p:nvSpPr>
          <p:cNvPr id="2" name="TextBox 1">
            <a:extLst>
              <a:ext uri="{FF2B5EF4-FFF2-40B4-BE49-F238E27FC236}">
                <a16:creationId xmlns:a16="http://schemas.microsoft.com/office/drawing/2014/main" id="{B171516F-E20C-9EFF-3BEC-6328E3391A98}"/>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51</a:t>
            </a:r>
          </a:p>
        </p:txBody>
      </p:sp>
    </p:spTree>
    <p:extLst>
      <p:ext uri="{BB962C8B-B14F-4D97-AF65-F5344CB8AC3E}">
        <p14:creationId xmlns:p14="http://schemas.microsoft.com/office/powerpoint/2010/main" val="28607724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FCDC9444-38E9-CA43-9853-3A18B8B0A8CE}"/>
              </a:ext>
            </a:extLst>
          </p:cNvPr>
          <p:cNvSpPr txBox="1">
            <a:spLocks noChangeArrowheads="1"/>
          </p:cNvSpPr>
          <p:nvPr/>
        </p:nvSpPr>
        <p:spPr>
          <a:xfrm>
            <a:off x="1126647" y="872644"/>
            <a:ext cx="9926514" cy="609027"/>
          </a:xfrm>
          <a:prstGeom prst="rect">
            <a:avLst/>
          </a:prstGeom>
          <a:noFill/>
          <a:ln w="57150">
            <a:solidFill>
              <a:srgbClr val="0070C0"/>
            </a:solidFill>
            <a:miter lim="800000"/>
            <a:headEnd/>
            <a:tailEnd/>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ltLang="en-US" sz="3000" dirty="0">
                <a:solidFill>
                  <a:srgbClr val="3E3F41"/>
                </a:solidFill>
                <a:latin typeface="Comic Sans MS" panose="030F0902030302020204" pitchFamily="66" charset="0"/>
              </a:rPr>
              <a:t>Points to consider: Introduction</a:t>
            </a:r>
          </a:p>
        </p:txBody>
      </p:sp>
      <p:sp>
        <p:nvSpPr>
          <p:cNvPr id="19" name="Text Box 5">
            <a:extLst>
              <a:ext uri="{FF2B5EF4-FFF2-40B4-BE49-F238E27FC236}">
                <a16:creationId xmlns:a16="http://schemas.microsoft.com/office/drawing/2014/main" id="{BE2AE74E-2EDC-264D-BF14-6B347727BBE5}"/>
              </a:ext>
            </a:extLst>
          </p:cNvPr>
          <p:cNvSpPr txBox="1">
            <a:spLocks noChangeArrowheads="1"/>
          </p:cNvSpPr>
          <p:nvPr/>
        </p:nvSpPr>
        <p:spPr bwMode="auto">
          <a:xfrm>
            <a:off x="4198924" y="2455875"/>
            <a:ext cx="6956756" cy="355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542925" indent="-361950">
              <a:defRPr>
                <a:solidFill>
                  <a:schemeClr val="tx1"/>
                </a:solidFill>
                <a:latin typeface="Comic Sans MS" panose="030F0902030302020204" pitchFamily="66" charset="0"/>
                <a:cs typeface="Arial" panose="020B0604020202020204" pitchFamily="34" charset="0"/>
              </a:defRPr>
            </a:lvl1pPr>
            <a:lvl2pPr marL="722313">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488950" indent="-307975">
              <a:spcBef>
                <a:spcPts val="1500"/>
              </a:spcBef>
              <a:buClr>
                <a:srgbClr val="0070C0"/>
              </a:buClr>
              <a:buFont typeface="Arial" panose="020B0604020202020204" pitchFamily="34" charset="0"/>
              <a:buChar char="•"/>
            </a:pPr>
            <a:r>
              <a:rPr lang="en-GB" altLang="en-US" sz="2400" dirty="0">
                <a:solidFill>
                  <a:srgbClr val="3E3F41"/>
                </a:solidFill>
              </a:rPr>
              <a:t>Billy Bones was in possession of the treasure map.</a:t>
            </a:r>
          </a:p>
          <a:p>
            <a:pPr marL="488950" indent="-307975">
              <a:spcBef>
                <a:spcPts val="1500"/>
              </a:spcBef>
              <a:buClr>
                <a:srgbClr val="0070C0"/>
              </a:buClr>
              <a:buFont typeface="Arial" panose="020B0604020202020204" pitchFamily="34" charset="0"/>
              <a:buChar char="•"/>
            </a:pPr>
            <a:r>
              <a:rPr lang="en-GB" altLang="en-US" sz="2400" dirty="0">
                <a:solidFill>
                  <a:srgbClr val="3E3F41"/>
                </a:solidFill>
              </a:rPr>
              <a:t>Jim discovered it in the chest.</a:t>
            </a:r>
          </a:p>
          <a:p>
            <a:pPr marL="488950" indent="-307975">
              <a:spcBef>
                <a:spcPts val="1500"/>
              </a:spcBef>
              <a:buClr>
                <a:srgbClr val="0070C0"/>
              </a:buClr>
              <a:buFont typeface="Arial" panose="020B0604020202020204" pitchFamily="34" charset="0"/>
              <a:buChar char="•"/>
            </a:pPr>
            <a:r>
              <a:rPr lang="en-GB" altLang="en-US" sz="2400" dirty="0">
                <a:solidFill>
                  <a:srgbClr val="3E3F41"/>
                </a:solidFill>
              </a:rPr>
              <a:t>Was Billy Bones the rightful owner?</a:t>
            </a:r>
          </a:p>
          <a:p>
            <a:pPr marL="488950" indent="-307975">
              <a:spcBef>
                <a:spcPts val="1500"/>
              </a:spcBef>
              <a:buClr>
                <a:srgbClr val="0070C0"/>
              </a:buClr>
              <a:buFont typeface="Arial" panose="020B0604020202020204" pitchFamily="34" charset="0"/>
              <a:buChar char="•"/>
            </a:pPr>
            <a:r>
              <a:rPr lang="en-GB" altLang="en-US" sz="2400" dirty="0">
                <a:solidFill>
                  <a:srgbClr val="3E3F41"/>
                </a:solidFill>
              </a:rPr>
              <a:t>Now that Billy has died, who owns the map?</a:t>
            </a:r>
          </a:p>
          <a:p>
            <a:pPr marL="488950" indent="-307975">
              <a:spcBef>
                <a:spcPts val="1500"/>
              </a:spcBef>
              <a:buClr>
                <a:srgbClr val="0070C0"/>
              </a:buClr>
              <a:buFont typeface="Arial" panose="020B0604020202020204" pitchFamily="34" charset="0"/>
              <a:buChar char="•"/>
            </a:pPr>
            <a:r>
              <a:rPr lang="en-GB" altLang="en-US" sz="2400" dirty="0">
                <a:solidFill>
                  <a:srgbClr val="3E3F41"/>
                </a:solidFill>
              </a:rPr>
              <a:t>Should Jim keep the map?</a:t>
            </a:r>
          </a:p>
        </p:txBody>
      </p:sp>
      <p:pic>
        <p:nvPicPr>
          <p:cNvPr id="5" name="Picture 4" descr="A picture containing text, old&#10;&#10;Description automatically generated">
            <a:extLst>
              <a:ext uri="{FF2B5EF4-FFF2-40B4-BE49-F238E27FC236}">
                <a16:creationId xmlns:a16="http://schemas.microsoft.com/office/drawing/2014/main" id="{F94D0A79-289A-2F45-9821-C571B55A23C8}"/>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rot="21310345">
            <a:off x="1103404" y="1949003"/>
            <a:ext cx="2669308" cy="4093357"/>
          </a:xfrm>
          <a:prstGeom prst="rect">
            <a:avLst/>
          </a:prstGeom>
        </p:spPr>
      </p:pic>
      <p:sp>
        <p:nvSpPr>
          <p:cNvPr id="2" name="TextBox 1">
            <a:extLst>
              <a:ext uri="{FF2B5EF4-FFF2-40B4-BE49-F238E27FC236}">
                <a16:creationId xmlns:a16="http://schemas.microsoft.com/office/drawing/2014/main" id="{00F42C69-2E5D-FCA2-99F8-A671C26957DA}"/>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52</a:t>
            </a:r>
          </a:p>
        </p:txBody>
      </p:sp>
    </p:spTree>
    <p:extLst>
      <p:ext uri="{BB962C8B-B14F-4D97-AF65-F5344CB8AC3E}">
        <p14:creationId xmlns:p14="http://schemas.microsoft.com/office/powerpoint/2010/main" val="2528168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FCDC9444-38E9-CA43-9853-3A18B8B0A8CE}"/>
              </a:ext>
            </a:extLst>
          </p:cNvPr>
          <p:cNvSpPr txBox="1">
            <a:spLocks noChangeArrowheads="1"/>
          </p:cNvSpPr>
          <p:nvPr/>
        </p:nvSpPr>
        <p:spPr>
          <a:xfrm>
            <a:off x="1126647" y="872644"/>
            <a:ext cx="9926514" cy="609027"/>
          </a:xfrm>
          <a:prstGeom prst="rect">
            <a:avLst/>
          </a:prstGeom>
          <a:noFill/>
          <a:ln w="57150">
            <a:solidFill>
              <a:srgbClr val="0070C0"/>
            </a:solidFill>
            <a:miter lim="800000"/>
            <a:headEnd/>
            <a:tailEnd/>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ltLang="en-US" sz="2500" dirty="0">
                <a:solidFill>
                  <a:srgbClr val="3E3F41"/>
                </a:solidFill>
                <a:latin typeface="Comic Sans MS" panose="030F0902030302020204" pitchFamily="66" charset="0"/>
              </a:rPr>
              <a:t>Points to consider: FOR keeping the map</a:t>
            </a:r>
          </a:p>
        </p:txBody>
      </p:sp>
      <p:sp>
        <p:nvSpPr>
          <p:cNvPr id="5" name="Rectangle 3">
            <a:extLst>
              <a:ext uri="{FF2B5EF4-FFF2-40B4-BE49-F238E27FC236}">
                <a16:creationId xmlns:a16="http://schemas.microsoft.com/office/drawing/2014/main" id="{9DABE6DE-3057-3348-AAAD-E87561260E31}"/>
              </a:ext>
            </a:extLst>
          </p:cNvPr>
          <p:cNvSpPr txBox="1">
            <a:spLocks noChangeArrowheads="1"/>
          </p:cNvSpPr>
          <p:nvPr/>
        </p:nvSpPr>
        <p:spPr>
          <a:xfrm>
            <a:off x="1249680" y="1877567"/>
            <a:ext cx="9262262" cy="42964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5425" indent="-225425">
              <a:lnSpc>
                <a:spcPct val="100000"/>
              </a:lnSpc>
              <a:buClr>
                <a:srgbClr val="0070C0"/>
              </a:buClr>
            </a:pPr>
            <a:r>
              <a:rPr lang="en-GB" altLang="en-US" sz="2000" dirty="0">
                <a:solidFill>
                  <a:srgbClr val="3E3F41"/>
                </a:solidFill>
                <a:latin typeface="Comic Sans MS" panose="030F0902030302020204" pitchFamily="66" charset="0"/>
              </a:rPr>
              <a:t>It is no longer of any use to Billy Bones so Jim may as well keep it himself.</a:t>
            </a:r>
          </a:p>
          <a:p>
            <a:pPr marL="225425" indent="-225425">
              <a:lnSpc>
                <a:spcPct val="100000"/>
              </a:lnSpc>
              <a:buClr>
                <a:srgbClr val="0070C0"/>
              </a:buClr>
            </a:pPr>
            <a:r>
              <a:rPr lang="en-GB" altLang="en-US" sz="2000" dirty="0">
                <a:solidFill>
                  <a:srgbClr val="3E3F41"/>
                </a:solidFill>
                <a:latin typeface="Comic Sans MS" panose="030F0902030302020204" pitchFamily="66" charset="0"/>
              </a:rPr>
              <a:t>Jim knows of no one else who is the rightful owner.</a:t>
            </a:r>
          </a:p>
          <a:p>
            <a:pPr marL="225425" indent="-225425">
              <a:lnSpc>
                <a:spcPct val="100000"/>
              </a:lnSpc>
              <a:buClr>
                <a:srgbClr val="0070C0"/>
              </a:buClr>
            </a:pPr>
            <a:r>
              <a:rPr lang="en-GB" altLang="en-US" sz="2000" dirty="0">
                <a:solidFill>
                  <a:srgbClr val="3E3F41"/>
                </a:solidFill>
                <a:latin typeface="Comic Sans MS" panose="030F0902030302020204" pitchFamily="66" charset="0"/>
              </a:rPr>
              <a:t>It could be used as a bargaining tool if the pirates come to the house.</a:t>
            </a:r>
          </a:p>
          <a:p>
            <a:pPr marL="225425" indent="-225425">
              <a:lnSpc>
                <a:spcPct val="100000"/>
              </a:lnSpc>
              <a:buClr>
                <a:srgbClr val="0070C0"/>
              </a:buClr>
            </a:pPr>
            <a:r>
              <a:rPr lang="en-GB" altLang="en-US" sz="2000" dirty="0">
                <a:solidFill>
                  <a:srgbClr val="3E3F41"/>
                </a:solidFill>
                <a:latin typeface="Comic Sans MS" panose="030F0902030302020204" pitchFamily="66" charset="0"/>
              </a:rPr>
              <a:t>It could be used to find the treasure and return it to the rightful owners.</a:t>
            </a:r>
          </a:p>
          <a:p>
            <a:pPr marL="225425" indent="-225425">
              <a:lnSpc>
                <a:spcPct val="100000"/>
              </a:lnSpc>
              <a:buClr>
                <a:srgbClr val="0070C0"/>
              </a:buClr>
            </a:pPr>
            <a:r>
              <a:rPr lang="en-GB" altLang="en-US" sz="2000" dirty="0">
                <a:solidFill>
                  <a:srgbClr val="3E3F41"/>
                </a:solidFill>
                <a:latin typeface="Comic Sans MS" panose="030F0902030302020204" pitchFamily="66" charset="0"/>
              </a:rPr>
              <a:t>It might offer an opportunity for adventure.</a:t>
            </a:r>
          </a:p>
          <a:p>
            <a:pPr marL="225425" indent="-225425">
              <a:lnSpc>
                <a:spcPct val="100000"/>
              </a:lnSpc>
              <a:buClr>
                <a:srgbClr val="0070C0"/>
              </a:buClr>
            </a:pPr>
            <a:r>
              <a:rPr lang="en-GB" altLang="en-US" sz="2000" dirty="0">
                <a:solidFill>
                  <a:srgbClr val="3E3F41"/>
                </a:solidFill>
                <a:latin typeface="Comic Sans MS" panose="030F0902030302020204" pitchFamily="66" charset="0"/>
              </a:rPr>
              <a:t>If left in the sea chest, it could be stolen by pirates anyway.</a:t>
            </a:r>
          </a:p>
          <a:p>
            <a:pPr marL="225425" indent="-225425">
              <a:lnSpc>
                <a:spcPct val="100000"/>
              </a:lnSpc>
              <a:buClr>
                <a:srgbClr val="0070C0"/>
              </a:buClr>
            </a:pPr>
            <a:r>
              <a:rPr lang="en-GB" altLang="en-US" sz="2000" dirty="0">
                <a:solidFill>
                  <a:srgbClr val="3E3F41"/>
                </a:solidFill>
                <a:latin typeface="Comic Sans MS" panose="030F0902030302020204" pitchFamily="66" charset="0"/>
              </a:rPr>
              <a:t>Billy Bones wouldn’t have told Jim so much about his life if he didn’t</a:t>
            </a:r>
            <a:br>
              <a:rPr lang="en-GB" altLang="en-US" sz="2000" dirty="0">
                <a:solidFill>
                  <a:srgbClr val="3E3F41"/>
                </a:solidFill>
                <a:latin typeface="Comic Sans MS" panose="030F0902030302020204" pitchFamily="66" charset="0"/>
              </a:rPr>
            </a:br>
            <a:r>
              <a:rPr lang="en-GB" altLang="en-US" sz="2000" dirty="0">
                <a:solidFill>
                  <a:srgbClr val="3E3F41"/>
                </a:solidFill>
                <a:latin typeface="Comic Sans MS" panose="030F0902030302020204" pitchFamily="66" charset="0"/>
              </a:rPr>
              <a:t>want him to have his belongings.</a:t>
            </a:r>
          </a:p>
          <a:p>
            <a:pPr marL="225425" indent="-225425">
              <a:lnSpc>
                <a:spcPct val="100000"/>
              </a:lnSpc>
              <a:buClr>
                <a:srgbClr val="0070C0"/>
              </a:buClr>
            </a:pPr>
            <a:r>
              <a:rPr lang="en-GB" altLang="en-US" sz="2000" dirty="0">
                <a:solidFill>
                  <a:srgbClr val="3E3F41"/>
                </a:solidFill>
                <a:latin typeface="Comic Sans MS" panose="030F0902030302020204" pitchFamily="66" charset="0"/>
              </a:rPr>
              <a:t>If Jim keeps it, it will prevent the pirates from benefiting from their wrongdoings.</a:t>
            </a:r>
          </a:p>
        </p:txBody>
      </p:sp>
      <p:pic>
        <p:nvPicPr>
          <p:cNvPr id="4" name="Picture 3" descr="Icon&#10;&#10;Description automatically generated">
            <a:extLst>
              <a:ext uri="{FF2B5EF4-FFF2-40B4-BE49-F238E27FC236}">
                <a16:creationId xmlns:a16="http://schemas.microsoft.com/office/drawing/2014/main" id="{56243BBE-9466-6648-BC8D-223FF18D84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2519" y="4025798"/>
            <a:ext cx="1511132" cy="1852935"/>
          </a:xfrm>
          <a:prstGeom prst="rect">
            <a:avLst/>
          </a:prstGeom>
        </p:spPr>
      </p:pic>
      <p:sp>
        <p:nvSpPr>
          <p:cNvPr id="2" name="TextBox 1">
            <a:extLst>
              <a:ext uri="{FF2B5EF4-FFF2-40B4-BE49-F238E27FC236}">
                <a16:creationId xmlns:a16="http://schemas.microsoft.com/office/drawing/2014/main" id="{F64714D0-A911-53F2-0D2A-D0B38ECA1F72}"/>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53</a:t>
            </a:r>
          </a:p>
        </p:txBody>
      </p:sp>
    </p:spTree>
    <p:extLst>
      <p:ext uri="{BB962C8B-B14F-4D97-AF65-F5344CB8AC3E}">
        <p14:creationId xmlns:p14="http://schemas.microsoft.com/office/powerpoint/2010/main" val="203016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FCDC9444-38E9-CA43-9853-3A18B8B0A8CE}"/>
              </a:ext>
            </a:extLst>
          </p:cNvPr>
          <p:cNvSpPr txBox="1">
            <a:spLocks noChangeArrowheads="1"/>
          </p:cNvSpPr>
          <p:nvPr/>
        </p:nvSpPr>
        <p:spPr>
          <a:xfrm>
            <a:off x="1126647" y="872644"/>
            <a:ext cx="9926514" cy="609027"/>
          </a:xfrm>
          <a:prstGeom prst="rect">
            <a:avLst/>
          </a:prstGeom>
          <a:noFill/>
          <a:ln w="57150">
            <a:solidFill>
              <a:srgbClr val="0070C0"/>
            </a:solidFill>
            <a:miter lim="800000"/>
            <a:headEnd/>
            <a:tailEnd/>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ltLang="en-US" sz="2500" dirty="0">
                <a:solidFill>
                  <a:srgbClr val="3E3F41"/>
                </a:solidFill>
                <a:latin typeface="Comic Sans MS" panose="030F0902030302020204" pitchFamily="66" charset="0"/>
              </a:rPr>
              <a:t>Points to consider: AGAINST keeping the map</a:t>
            </a:r>
          </a:p>
        </p:txBody>
      </p:sp>
      <p:sp>
        <p:nvSpPr>
          <p:cNvPr id="5" name="Rectangle 3">
            <a:extLst>
              <a:ext uri="{FF2B5EF4-FFF2-40B4-BE49-F238E27FC236}">
                <a16:creationId xmlns:a16="http://schemas.microsoft.com/office/drawing/2014/main" id="{9DABE6DE-3057-3348-AAAD-E87561260E31}"/>
              </a:ext>
            </a:extLst>
          </p:cNvPr>
          <p:cNvSpPr txBox="1">
            <a:spLocks noChangeArrowheads="1"/>
          </p:cNvSpPr>
          <p:nvPr/>
        </p:nvSpPr>
        <p:spPr>
          <a:xfrm>
            <a:off x="1249680" y="1877567"/>
            <a:ext cx="9481718" cy="42964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5425" indent="-225425">
              <a:lnSpc>
                <a:spcPct val="100000"/>
              </a:lnSpc>
              <a:spcBef>
                <a:spcPts val="700"/>
              </a:spcBef>
              <a:buClr>
                <a:srgbClr val="0070C0"/>
              </a:buClr>
            </a:pPr>
            <a:r>
              <a:rPr lang="en-GB" altLang="en-US" sz="2000" dirty="0">
                <a:solidFill>
                  <a:srgbClr val="3E3F41"/>
                </a:solidFill>
                <a:latin typeface="Comic Sans MS" panose="030F0902030302020204" pitchFamily="66" charset="0"/>
              </a:rPr>
              <a:t>Was Billy Bones even the rightful owner of the map?</a:t>
            </a:r>
          </a:p>
          <a:p>
            <a:pPr marL="225425" indent="-225425">
              <a:lnSpc>
                <a:spcPct val="100000"/>
              </a:lnSpc>
              <a:spcBef>
                <a:spcPts val="700"/>
              </a:spcBef>
              <a:buClr>
                <a:srgbClr val="0070C0"/>
              </a:buClr>
            </a:pPr>
            <a:r>
              <a:rPr lang="en-GB" altLang="en-US" sz="2000" dirty="0">
                <a:solidFill>
                  <a:srgbClr val="3E3F41"/>
                </a:solidFill>
                <a:latin typeface="Comic Sans MS" panose="030F0902030302020204" pitchFamily="66" charset="0"/>
              </a:rPr>
              <a:t>Whoever owns it, it is an indicator of the location of stolen goods.</a:t>
            </a:r>
          </a:p>
          <a:p>
            <a:pPr marL="225425" indent="-225425">
              <a:lnSpc>
                <a:spcPct val="100000"/>
              </a:lnSpc>
              <a:spcBef>
                <a:spcPts val="700"/>
              </a:spcBef>
              <a:buClr>
                <a:srgbClr val="0070C0"/>
              </a:buClr>
            </a:pPr>
            <a:r>
              <a:rPr lang="en-GB" altLang="en-US" sz="2000" dirty="0">
                <a:solidFill>
                  <a:srgbClr val="3E3F41"/>
                </a:solidFill>
                <a:latin typeface="Comic Sans MS" panose="030F0902030302020204" pitchFamily="66" charset="0"/>
              </a:rPr>
              <a:t>Pirates don’t make bargains and have horrendous punishments for those who betray them.</a:t>
            </a:r>
          </a:p>
          <a:p>
            <a:pPr marL="225425" indent="-225425">
              <a:lnSpc>
                <a:spcPct val="100000"/>
              </a:lnSpc>
              <a:spcBef>
                <a:spcPts val="700"/>
              </a:spcBef>
              <a:buClr>
                <a:srgbClr val="0070C0"/>
              </a:buClr>
            </a:pPr>
            <a:r>
              <a:rPr lang="en-GB" altLang="en-US" sz="2000" dirty="0">
                <a:solidFill>
                  <a:srgbClr val="3E3F41"/>
                </a:solidFill>
                <a:latin typeface="Comic Sans MS" panose="030F0902030302020204" pitchFamily="66" charset="0"/>
              </a:rPr>
              <a:t>How could a young boy navigate across the world to the island? The map is of no use to him.</a:t>
            </a:r>
          </a:p>
          <a:p>
            <a:pPr marL="225425" indent="-225425">
              <a:lnSpc>
                <a:spcPct val="100000"/>
              </a:lnSpc>
              <a:spcBef>
                <a:spcPts val="700"/>
              </a:spcBef>
              <a:buClr>
                <a:srgbClr val="0070C0"/>
              </a:buClr>
            </a:pPr>
            <a:r>
              <a:rPr lang="en-GB" altLang="en-US" sz="2000" dirty="0">
                <a:solidFill>
                  <a:srgbClr val="3E3F41"/>
                </a:solidFill>
                <a:latin typeface="Comic Sans MS" panose="030F0902030302020204" pitchFamily="66" charset="0"/>
              </a:rPr>
              <a:t>It might place Jim in danger.</a:t>
            </a:r>
          </a:p>
          <a:p>
            <a:pPr marL="225425" indent="-225425">
              <a:lnSpc>
                <a:spcPct val="100000"/>
              </a:lnSpc>
              <a:spcBef>
                <a:spcPts val="700"/>
              </a:spcBef>
              <a:buClr>
                <a:srgbClr val="0070C0"/>
              </a:buClr>
            </a:pPr>
            <a:r>
              <a:rPr lang="en-GB" altLang="en-US" sz="2000" dirty="0">
                <a:solidFill>
                  <a:srgbClr val="3E3F41"/>
                </a:solidFill>
                <a:latin typeface="Comic Sans MS" panose="030F0902030302020204" pitchFamily="66" charset="0"/>
              </a:rPr>
              <a:t>It would be better to simply leave the map where it is and forget about it.</a:t>
            </a:r>
          </a:p>
          <a:p>
            <a:pPr marL="225425" indent="-225425">
              <a:lnSpc>
                <a:spcPct val="100000"/>
              </a:lnSpc>
              <a:spcBef>
                <a:spcPts val="700"/>
              </a:spcBef>
              <a:buClr>
                <a:srgbClr val="0070C0"/>
              </a:buClr>
            </a:pPr>
            <a:r>
              <a:rPr lang="en-GB" altLang="en-US" sz="2000" dirty="0">
                <a:solidFill>
                  <a:srgbClr val="3E3F41"/>
                </a:solidFill>
                <a:latin typeface="Comic Sans MS" panose="030F0902030302020204" pitchFamily="66" charset="0"/>
              </a:rPr>
              <a:t>If Jim takes advantage of this situation, it is morally the wrong thing</a:t>
            </a:r>
            <a:br>
              <a:rPr lang="en-GB" altLang="en-US" sz="2000" dirty="0">
                <a:solidFill>
                  <a:srgbClr val="3E3F41"/>
                </a:solidFill>
                <a:latin typeface="Comic Sans MS" panose="030F0902030302020204" pitchFamily="66" charset="0"/>
              </a:rPr>
            </a:br>
            <a:r>
              <a:rPr lang="en-GB" altLang="en-US" sz="2000" dirty="0">
                <a:solidFill>
                  <a:srgbClr val="3E3F41"/>
                </a:solidFill>
                <a:latin typeface="Comic Sans MS" panose="030F0902030302020204" pitchFamily="66" charset="0"/>
              </a:rPr>
              <a:t>to do to keep something that isn’t yours.</a:t>
            </a:r>
          </a:p>
          <a:p>
            <a:pPr marL="225425" indent="-225425">
              <a:lnSpc>
                <a:spcPct val="100000"/>
              </a:lnSpc>
              <a:spcBef>
                <a:spcPts val="700"/>
              </a:spcBef>
              <a:buClr>
                <a:srgbClr val="0070C0"/>
              </a:buClr>
            </a:pPr>
            <a:r>
              <a:rPr lang="en-GB" altLang="en-US" sz="2000" dirty="0">
                <a:solidFill>
                  <a:srgbClr val="3E3F41"/>
                </a:solidFill>
                <a:latin typeface="Comic Sans MS" panose="030F0902030302020204" pitchFamily="66" charset="0"/>
              </a:rPr>
              <a:t>If Jim hands it back to the pirates, they will leave him alone.</a:t>
            </a:r>
          </a:p>
        </p:txBody>
      </p:sp>
      <p:pic>
        <p:nvPicPr>
          <p:cNvPr id="6" name="Picture 5" descr="A picture containing mug, vector graphics&#10;&#10;Description automatically generated">
            <a:extLst>
              <a:ext uri="{FF2B5EF4-FFF2-40B4-BE49-F238E27FC236}">
                <a16:creationId xmlns:a16="http://schemas.microsoft.com/office/drawing/2014/main" id="{0D3FDB2B-BFA7-ED4E-A278-E25CDA6455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8415" y="4238632"/>
            <a:ext cx="1536570" cy="1805469"/>
          </a:xfrm>
          <a:prstGeom prst="rect">
            <a:avLst/>
          </a:prstGeom>
        </p:spPr>
      </p:pic>
      <p:sp>
        <p:nvSpPr>
          <p:cNvPr id="2" name="TextBox 1">
            <a:extLst>
              <a:ext uri="{FF2B5EF4-FFF2-40B4-BE49-F238E27FC236}">
                <a16:creationId xmlns:a16="http://schemas.microsoft.com/office/drawing/2014/main" id="{1897EC90-B723-66EB-1E89-FCE0BF884A4F}"/>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54</a:t>
            </a:r>
          </a:p>
        </p:txBody>
      </p:sp>
    </p:spTree>
    <p:extLst>
      <p:ext uri="{BB962C8B-B14F-4D97-AF65-F5344CB8AC3E}">
        <p14:creationId xmlns:p14="http://schemas.microsoft.com/office/powerpoint/2010/main" val="2008631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a:extLst>
              <a:ext uri="{FF2B5EF4-FFF2-40B4-BE49-F238E27FC236}">
                <a16:creationId xmlns:a16="http://schemas.microsoft.com/office/drawing/2014/main" id="{FCDC9444-38E9-CA43-9853-3A18B8B0A8CE}"/>
              </a:ext>
            </a:extLst>
          </p:cNvPr>
          <p:cNvSpPr txBox="1">
            <a:spLocks noChangeArrowheads="1"/>
          </p:cNvSpPr>
          <p:nvPr/>
        </p:nvSpPr>
        <p:spPr>
          <a:xfrm>
            <a:off x="1126647" y="872644"/>
            <a:ext cx="9926514" cy="609027"/>
          </a:xfrm>
          <a:prstGeom prst="rect">
            <a:avLst/>
          </a:prstGeom>
          <a:noFill/>
          <a:ln w="57150">
            <a:solidFill>
              <a:srgbClr val="0070C0"/>
            </a:solidFill>
            <a:miter lim="800000"/>
            <a:headEnd/>
            <a:tailEnd/>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ltLang="en-US" sz="2500" dirty="0">
                <a:solidFill>
                  <a:srgbClr val="3E3F41"/>
                </a:solidFill>
                <a:latin typeface="Comic Sans MS" panose="030F0902030302020204" pitchFamily="66" charset="0"/>
              </a:rPr>
              <a:t>Points to consider: Conclusion</a:t>
            </a:r>
          </a:p>
        </p:txBody>
      </p:sp>
      <p:sp>
        <p:nvSpPr>
          <p:cNvPr id="5" name="Rectangle 3">
            <a:extLst>
              <a:ext uri="{FF2B5EF4-FFF2-40B4-BE49-F238E27FC236}">
                <a16:creationId xmlns:a16="http://schemas.microsoft.com/office/drawing/2014/main" id="{9DABE6DE-3057-3348-AAAD-E87561260E31}"/>
              </a:ext>
            </a:extLst>
          </p:cNvPr>
          <p:cNvSpPr txBox="1">
            <a:spLocks noChangeArrowheads="1"/>
          </p:cNvSpPr>
          <p:nvPr/>
        </p:nvSpPr>
        <p:spPr>
          <a:xfrm>
            <a:off x="1249680" y="2587015"/>
            <a:ext cx="5064410" cy="30649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5425" indent="-225425">
              <a:lnSpc>
                <a:spcPct val="100000"/>
              </a:lnSpc>
              <a:spcBef>
                <a:spcPts val="1500"/>
              </a:spcBef>
              <a:buClr>
                <a:srgbClr val="0070C0"/>
              </a:buClr>
            </a:pPr>
            <a:r>
              <a:rPr lang="en-GB" altLang="en-US" sz="2000" dirty="0">
                <a:solidFill>
                  <a:srgbClr val="3E3F41"/>
                </a:solidFill>
                <a:latin typeface="Comic Sans MS" panose="030F0902030302020204" pitchFamily="66" charset="0"/>
              </a:rPr>
              <a:t>Jim has proved to be a person of integrity in the past so probably feels it would be wrong to keep the map.</a:t>
            </a:r>
          </a:p>
          <a:p>
            <a:pPr marL="225425" indent="-225425">
              <a:lnSpc>
                <a:spcPct val="100000"/>
              </a:lnSpc>
              <a:spcBef>
                <a:spcPts val="1500"/>
              </a:spcBef>
              <a:buClr>
                <a:srgbClr val="0070C0"/>
              </a:buClr>
            </a:pPr>
            <a:r>
              <a:rPr lang="en-GB" altLang="en-US" sz="2000" dirty="0">
                <a:solidFill>
                  <a:srgbClr val="3E3F41"/>
                </a:solidFill>
                <a:latin typeface="Comic Sans MS" panose="030F0902030302020204" pitchFamily="66" charset="0"/>
              </a:rPr>
              <a:t>Jim is not experienced enough to make such a big decision.</a:t>
            </a:r>
          </a:p>
          <a:p>
            <a:pPr marL="225425" indent="-225425">
              <a:lnSpc>
                <a:spcPct val="100000"/>
              </a:lnSpc>
              <a:spcBef>
                <a:spcPts val="1500"/>
              </a:spcBef>
              <a:buClr>
                <a:srgbClr val="0070C0"/>
              </a:buClr>
            </a:pPr>
            <a:r>
              <a:rPr lang="en-GB" altLang="en-US" sz="2000" dirty="0">
                <a:solidFill>
                  <a:srgbClr val="3E3F41"/>
                </a:solidFill>
                <a:latin typeface="Comic Sans MS" panose="030F0902030302020204" pitchFamily="66" charset="0"/>
              </a:rPr>
              <a:t>He needs to seek advice from an adult he knows and who he can trust.</a:t>
            </a:r>
          </a:p>
        </p:txBody>
      </p:sp>
      <p:pic>
        <p:nvPicPr>
          <p:cNvPr id="7" name="Picture 6" descr="A picture containing mug&#10;&#10;Description automatically generated">
            <a:extLst>
              <a:ext uri="{FF2B5EF4-FFF2-40B4-BE49-F238E27FC236}">
                <a16:creationId xmlns:a16="http://schemas.microsoft.com/office/drawing/2014/main" id="{32D3EC63-23F5-DF41-8429-1B770FF0A78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18351" y="1994337"/>
            <a:ext cx="3467725" cy="3909847"/>
          </a:xfrm>
          <a:prstGeom prst="rect">
            <a:avLst/>
          </a:prstGeom>
        </p:spPr>
      </p:pic>
      <p:sp>
        <p:nvSpPr>
          <p:cNvPr id="2" name="TextBox 1">
            <a:extLst>
              <a:ext uri="{FF2B5EF4-FFF2-40B4-BE49-F238E27FC236}">
                <a16:creationId xmlns:a16="http://schemas.microsoft.com/office/drawing/2014/main" id="{EC47ACA2-9871-10CC-9AA6-A4B15802B80B}"/>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55</a:t>
            </a:r>
          </a:p>
        </p:txBody>
      </p:sp>
    </p:spTree>
    <p:extLst>
      <p:ext uri="{BB962C8B-B14F-4D97-AF65-F5344CB8AC3E}">
        <p14:creationId xmlns:p14="http://schemas.microsoft.com/office/powerpoint/2010/main" val="1458754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a:extLst>
              <a:ext uri="{FF2B5EF4-FFF2-40B4-BE49-F238E27FC236}">
                <a16:creationId xmlns:a16="http://schemas.microsoft.com/office/drawing/2014/main" id="{3AA11400-EBB1-6149-A1B0-8AEBC94EDB28}"/>
              </a:ext>
            </a:extLst>
          </p:cNvPr>
          <p:cNvSpPr>
            <a:spLocks noChangeArrowheads="1"/>
          </p:cNvSpPr>
          <p:nvPr/>
        </p:nvSpPr>
        <p:spPr bwMode="auto">
          <a:xfrm>
            <a:off x="1612888" y="661874"/>
            <a:ext cx="8782011" cy="5534251"/>
          </a:xfrm>
          <a:prstGeom prst="sun">
            <a:avLst>
              <a:gd name="adj" fmla="val 25000"/>
            </a:avLst>
          </a:prstGeom>
          <a:solidFill>
            <a:schemeClr val="bg1"/>
          </a:solidFill>
          <a:ln w="57150"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 name="Text Box 5">
            <a:extLst>
              <a:ext uri="{FF2B5EF4-FFF2-40B4-BE49-F238E27FC236}">
                <a16:creationId xmlns:a16="http://schemas.microsoft.com/office/drawing/2014/main" id="{D906BB7D-A9B6-0A46-AEF9-13CEAE08BDD4}"/>
              </a:ext>
            </a:extLst>
          </p:cNvPr>
          <p:cNvSpPr txBox="1">
            <a:spLocks noChangeArrowheads="1"/>
          </p:cNvSpPr>
          <p:nvPr/>
        </p:nvSpPr>
        <p:spPr bwMode="auto">
          <a:xfrm>
            <a:off x="4351141" y="2556387"/>
            <a:ext cx="3290874"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cy-GB" altLang="en-US" sz="3200" dirty="0">
                <a:solidFill>
                  <a:srgbClr val="3E3F41"/>
                </a:solidFill>
                <a:latin typeface="Comic Sans MS" panose="030F0902030302020204" pitchFamily="66" charset="0"/>
              </a:rPr>
              <a:t>Should Jim keep the treasure map?</a:t>
            </a:r>
            <a:endParaRPr lang="en-US" altLang="en-US" sz="3200" dirty="0">
              <a:solidFill>
                <a:srgbClr val="3E3F41"/>
              </a:solidFill>
              <a:latin typeface="Comic Sans MS" panose="030F0902030302020204" pitchFamily="66" charset="0"/>
            </a:endParaRPr>
          </a:p>
        </p:txBody>
      </p:sp>
      <p:sp>
        <p:nvSpPr>
          <p:cNvPr id="2" name="TextBox 1">
            <a:extLst>
              <a:ext uri="{FF2B5EF4-FFF2-40B4-BE49-F238E27FC236}">
                <a16:creationId xmlns:a16="http://schemas.microsoft.com/office/drawing/2014/main" id="{52BF273B-47D4-5943-D9C0-FA22C014A405}"/>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56</a:t>
            </a:r>
          </a:p>
        </p:txBody>
      </p:sp>
    </p:spTree>
    <p:extLst>
      <p:ext uri="{BB962C8B-B14F-4D97-AF65-F5344CB8AC3E}">
        <p14:creationId xmlns:p14="http://schemas.microsoft.com/office/powerpoint/2010/main" val="42708118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C0C22E51-0C07-DB49-8397-B2FC460F19E6}"/>
              </a:ext>
            </a:extLst>
          </p:cNvPr>
          <p:cNvSpPr txBox="1">
            <a:spLocks noChangeArrowheads="1"/>
          </p:cNvSpPr>
          <p:nvPr/>
        </p:nvSpPr>
        <p:spPr>
          <a:xfrm>
            <a:off x="6185043" y="1787214"/>
            <a:ext cx="4438436" cy="4175747"/>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500"/>
              </a:spcBef>
              <a:buFontTx/>
              <a:buNone/>
            </a:pPr>
            <a:r>
              <a:rPr lang="en-GB" altLang="en-US" sz="2400" dirty="0">
                <a:solidFill>
                  <a:srgbClr val="3E3F41"/>
                </a:solidFill>
                <a:latin typeface="Comic Sans MS" panose="030F0902030302020204" pitchFamily="66" charset="0"/>
              </a:rPr>
              <a:t>Join with another groups and present your arguments to each other.</a:t>
            </a:r>
          </a:p>
          <a:p>
            <a:pPr marL="0" indent="0">
              <a:lnSpc>
                <a:spcPct val="100000"/>
              </a:lnSpc>
              <a:spcBef>
                <a:spcPts val="1500"/>
              </a:spcBef>
              <a:buFontTx/>
              <a:buNone/>
            </a:pPr>
            <a:r>
              <a:rPr lang="en-GB" altLang="en-US" sz="2400" dirty="0">
                <a:solidFill>
                  <a:srgbClr val="3E3F41"/>
                </a:solidFill>
                <a:latin typeface="Comic Sans MS" panose="030F0902030302020204" pitchFamily="66" charset="0"/>
              </a:rPr>
              <a:t>Evaluate which argument was stronger – who had more evidence?</a:t>
            </a:r>
          </a:p>
          <a:p>
            <a:pPr marL="0" indent="0">
              <a:lnSpc>
                <a:spcPct val="100000"/>
              </a:lnSpc>
              <a:spcBef>
                <a:spcPts val="1500"/>
              </a:spcBef>
              <a:buFontTx/>
              <a:buNone/>
            </a:pPr>
            <a:r>
              <a:rPr lang="en-GB" altLang="en-US" sz="2400" dirty="0">
                <a:solidFill>
                  <a:srgbClr val="3E3F41"/>
                </a:solidFill>
                <a:latin typeface="Comic Sans MS" panose="030F0902030302020204" pitchFamily="66" charset="0"/>
              </a:rPr>
              <a:t>Read the example on the next slide, then work in pairs to produce your own version.</a:t>
            </a:r>
          </a:p>
        </p:txBody>
      </p:sp>
      <p:sp>
        <p:nvSpPr>
          <p:cNvPr id="10" name="Subtitle 2">
            <a:extLst>
              <a:ext uri="{FF2B5EF4-FFF2-40B4-BE49-F238E27FC236}">
                <a16:creationId xmlns:a16="http://schemas.microsoft.com/office/drawing/2014/main" id="{37527306-3E2E-A745-815A-D03692C81571}"/>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debate</a:t>
            </a:r>
            <a:endParaRPr lang="en-US" sz="3000" b="1" dirty="0">
              <a:solidFill>
                <a:srgbClr val="0070C0"/>
              </a:solidFill>
              <a:latin typeface="Comic Sans MS" panose="030F0902030302020204" pitchFamily="66" charset="0"/>
              <a:cs typeface="Arial" panose="020B0604020202020204" pitchFamily="34" charset="0"/>
            </a:endParaRPr>
          </a:p>
        </p:txBody>
      </p:sp>
      <p:pic>
        <p:nvPicPr>
          <p:cNvPr id="4" name="Picture 3" descr="A picture containing sky, outdoor, ground, old&#10;&#10;Description automatically generated">
            <a:extLst>
              <a:ext uri="{FF2B5EF4-FFF2-40B4-BE49-F238E27FC236}">
                <a16:creationId xmlns:a16="http://schemas.microsoft.com/office/drawing/2014/main" id="{940A0527-3786-FF3E-C15B-E55E9C56C1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2759" r="10227"/>
          <a:stretch/>
        </p:blipFill>
        <p:spPr>
          <a:xfrm>
            <a:off x="1746607" y="1730951"/>
            <a:ext cx="3800678" cy="3886396"/>
          </a:xfrm>
          <a:prstGeom prst="rect">
            <a:avLst/>
          </a:prstGeom>
        </p:spPr>
      </p:pic>
      <p:sp>
        <p:nvSpPr>
          <p:cNvPr id="2" name="TextBox 1">
            <a:extLst>
              <a:ext uri="{FF2B5EF4-FFF2-40B4-BE49-F238E27FC236}">
                <a16:creationId xmlns:a16="http://schemas.microsoft.com/office/drawing/2014/main" id="{7583EC43-3A18-38C1-BBB1-47AFDBB634EA}"/>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57</a:t>
            </a:r>
          </a:p>
        </p:txBody>
      </p:sp>
    </p:spTree>
    <p:extLst>
      <p:ext uri="{BB962C8B-B14F-4D97-AF65-F5344CB8AC3E}">
        <p14:creationId xmlns:p14="http://schemas.microsoft.com/office/powerpoint/2010/main" val="19732846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741CF090-360E-0C44-905D-43D5D28BF02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Should Jim keep the treasure map?</a:t>
            </a:r>
          </a:p>
        </p:txBody>
      </p:sp>
      <p:sp>
        <p:nvSpPr>
          <p:cNvPr id="6" name="Text Box 4">
            <a:extLst>
              <a:ext uri="{FF2B5EF4-FFF2-40B4-BE49-F238E27FC236}">
                <a16:creationId xmlns:a16="http://schemas.microsoft.com/office/drawing/2014/main" id="{4530A485-8FBA-3C45-9829-84FD25A7CD35}"/>
              </a:ext>
            </a:extLst>
          </p:cNvPr>
          <p:cNvSpPr txBox="1">
            <a:spLocks noChangeArrowheads="1"/>
          </p:cNvSpPr>
          <p:nvPr/>
        </p:nvSpPr>
        <p:spPr bwMode="auto">
          <a:xfrm>
            <a:off x="4615891" y="1492656"/>
            <a:ext cx="6174029" cy="423514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500"/>
              </a:spcBef>
            </a:pPr>
            <a:r>
              <a:rPr lang="en-GB" altLang="en-US" dirty="0">
                <a:solidFill>
                  <a:srgbClr val="3E3F41"/>
                </a:solidFill>
              </a:rPr>
              <a:t>Everybody knows pirates often buried their treasure to keep it safe. In the story of Treasure Island, the location of the stolen treasure was indicated on a map. Following the sudden death of Billy Bones, Jim discovered the map in Billy</a:t>
            </a:r>
            <a:r>
              <a:rPr lang="en-GB" altLang="en-US" dirty="0">
                <a:solidFill>
                  <a:srgbClr val="3E3F41"/>
                </a:solidFill>
                <a:latin typeface="VTKS BEAUTY"/>
              </a:rPr>
              <a:t>’</a:t>
            </a:r>
            <a:r>
              <a:rPr lang="en-GB" altLang="en-US" dirty="0">
                <a:solidFill>
                  <a:srgbClr val="3E3F41"/>
                </a:solidFill>
              </a:rPr>
              <a:t>s sea chest. Jim is now in a predicament, questioning the morality of keeping it. However, with no knowledge of who the rightful owner is, what should Jim do?</a:t>
            </a:r>
          </a:p>
          <a:p>
            <a:pPr indent="0">
              <a:spcBef>
                <a:spcPts val="1500"/>
              </a:spcBef>
            </a:pPr>
            <a:r>
              <a:rPr lang="en-GB" altLang="en-US" dirty="0">
                <a:solidFill>
                  <a:srgbClr val="3E3F41"/>
                </a:solidFill>
              </a:rPr>
              <a:t>Although the map indicates the whereabouts of the booty, and could bring great wealth to whoever discovers it, it is located on an island on the other side of the world. How could Jim, a young boy with no experience or financial backing, be able to undertake such a journey in search of the treasure? The map is therefore of no use to him.</a:t>
            </a:r>
          </a:p>
        </p:txBody>
      </p:sp>
      <p:pic>
        <p:nvPicPr>
          <p:cNvPr id="7" name="Picture 6" descr="A picture containing text, old&#10;&#10;Description automatically generated">
            <a:extLst>
              <a:ext uri="{FF2B5EF4-FFF2-40B4-BE49-F238E27FC236}">
                <a16:creationId xmlns:a16="http://schemas.microsoft.com/office/drawing/2014/main" id="{7CADC9E1-2F22-194A-8350-5514797E6DB0}"/>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rot="21316585">
            <a:off x="1170965" y="1505403"/>
            <a:ext cx="2903352" cy="4452261"/>
          </a:xfrm>
          <a:prstGeom prst="rect">
            <a:avLst/>
          </a:prstGeom>
        </p:spPr>
      </p:pic>
      <p:sp>
        <p:nvSpPr>
          <p:cNvPr id="2" name="TextBox 1">
            <a:extLst>
              <a:ext uri="{FF2B5EF4-FFF2-40B4-BE49-F238E27FC236}">
                <a16:creationId xmlns:a16="http://schemas.microsoft.com/office/drawing/2014/main" id="{76A7519F-4618-EED5-D3B3-DF7302E04342}"/>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58</a:t>
            </a:r>
          </a:p>
        </p:txBody>
      </p:sp>
    </p:spTree>
    <p:extLst>
      <p:ext uri="{BB962C8B-B14F-4D97-AF65-F5344CB8AC3E}">
        <p14:creationId xmlns:p14="http://schemas.microsoft.com/office/powerpoint/2010/main" val="35103777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
            <a:extLst>
              <a:ext uri="{FF2B5EF4-FFF2-40B4-BE49-F238E27FC236}">
                <a16:creationId xmlns:a16="http://schemas.microsoft.com/office/drawing/2014/main" id="{4530A485-8FBA-3C45-9829-84FD25A7CD35}"/>
              </a:ext>
            </a:extLst>
          </p:cNvPr>
          <p:cNvSpPr txBox="1">
            <a:spLocks noChangeArrowheads="1"/>
          </p:cNvSpPr>
          <p:nvPr/>
        </p:nvSpPr>
        <p:spPr bwMode="auto">
          <a:xfrm>
            <a:off x="4250131" y="973277"/>
            <a:ext cx="7234733" cy="5193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500"/>
              </a:spcBef>
            </a:pPr>
            <a:r>
              <a:rPr lang="en-GB" altLang="en-US" dirty="0">
                <a:solidFill>
                  <a:srgbClr val="3E3F41"/>
                </a:solidFill>
              </a:rPr>
              <a:t>However, if the other pirates come in search of the map, Jim could use it as a bargaining tool to keep himself safe. On the other hand, this would alert the buccaneers to the fact that Jim is in possession of the map. Furthermore, it is well known that pirates do not make bargains and they also employ horrendous punishments to those who betray them.</a:t>
            </a:r>
          </a:p>
          <a:p>
            <a:pPr indent="0">
              <a:spcBef>
                <a:spcPts val="1500"/>
              </a:spcBef>
            </a:pPr>
            <a:r>
              <a:rPr lang="en-GB" altLang="en-US" dirty="0">
                <a:solidFill>
                  <a:srgbClr val="3E3F41"/>
                </a:solidFill>
              </a:rPr>
              <a:t>Clearly, embarking on a journey in pursuit of riches would bring great adventure but could also place Jim in danger. Would it be better to simply leave the map where it is? But doing so might mean that the pirates will discover it which would give them the chance to benefit from their wrongdoings.</a:t>
            </a:r>
          </a:p>
          <a:p>
            <a:pPr indent="0">
              <a:spcBef>
                <a:spcPts val="1500"/>
              </a:spcBef>
            </a:pPr>
            <a:r>
              <a:rPr lang="en-GB" altLang="en-US" dirty="0">
                <a:solidFill>
                  <a:srgbClr val="3E3F41"/>
                </a:solidFill>
              </a:rPr>
              <a:t>In conclusion, a young boy like Jim has neither the knowledge nor the training to embark on a perilous journey. He has also shown that he is a person of integrity and is in a dilemma with this difficult decision.  His best course of action would be to seek advice from someone he knows and trusts, possibly Dr Livesey. </a:t>
            </a:r>
          </a:p>
        </p:txBody>
      </p:sp>
      <p:pic>
        <p:nvPicPr>
          <p:cNvPr id="4" name="Picture 3" descr="A picture containing text, old&#10;&#10;Description automatically generated">
            <a:extLst>
              <a:ext uri="{FF2B5EF4-FFF2-40B4-BE49-F238E27FC236}">
                <a16:creationId xmlns:a16="http://schemas.microsoft.com/office/drawing/2014/main" id="{C4FA60AF-D6D2-7F41-95AE-5F19435766A2}"/>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rot="21316585">
            <a:off x="956261" y="1198900"/>
            <a:ext cx="2903352" cy="4452261"/>
          </a:xfrm>
          <a:prstGeom prst="rect">
            <a:avLst/>
          </a:prstGeom>
        </p:spPr>
      </p:pic>
      <p:sp>
        <p:nvSpPr>
          <p:cNvPr id="2" name="TextBox 1">
            <a:extLst>
              <a:ext uri="{FF2B5EF4-FFF2-40B4-BE49-F238E27FC236}">
                <a16:creationId xmlns:a16="http://schemas.microsoft.com/office/drawing/2014/main" id="{8B910C4E-C9A6-90D1-395A-E46CFEAA4D39}"/>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59</a:t>
            </a:r>
          </a:p>
        </p:txBody>
      </p:sp>
    </p:spTree>
    <p:extLst>
      <p:ext uri="{BB962C8B-B14F-4D97-AF65-F5344CB8AC3E}">
        <p14:creationId xmlns:p14="http://schemas.microsoft.com/office/powerpoint/2010/main" val="1270083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7"/>
            <a:ext cx="6597510" cy="4755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see in the writing, focusing on the needs of the children in your class. Allow children to work in pairs or small groups to discuss and rehearse elements of writing. Make use of a working wall or writing journal to record examples of good practice.</a:t>
            </a:r>
          </a:p>
        </p:txBody>
      </p:sp>
      <p:sp>
        <p:nvSpPr>
          <p:cNvPr id="4" name="Subtitle 2">
            <a:extLst>
              <a:ext uri="{FF2B5EF4-FFF2-40B4-BE49-F238E27FC236}">
                <a16:creationId xmlns:a16="http://schemas.microsoft.com/office/drawing/2014/main" id="{29005D0C-3A3F-EC44-BF68-40F4DE52F3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Phase 2</a:t>
            </a:r>
          </a:p>
        </p:txBody>
      </p:sp>
      <p:sp>
        <p:nvSpPr>
          <p:cNvPr id="5" name="TextBox 4">
            <a:extLst>
              <a:ext uri="{FF2B5EF4-FFF2-40B4-BE49-F238E27FC236}">
                <a16:creationId xmlns:a16="http://schemas.microsoft.com/office/drawing/2014/main" id="{5EF52950-CCE0-8F55-6B7C-8CAB10DB3D03}"/>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6</a:t>
            </a:r>
          </a:p>
        </p:txBody>
      </p:sp>
    </p:spTree>
    <p:extLst>
      <p:ext uri="{BB962C8B-B14F-4D97-AF65-F5344CB8AC3E}">
        <p14:creationId xmlns:p14="http://schemas.microsoft.com/office/powerpoint/2010/main" val="29343295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8D7EEF6B-693A-104F-92FF-C130E7F57E3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2</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 name="Subtitle 2">
            <a:extLst>
              <a:ext uri="{FF2B5EF4-FFF2-40B4-BE49-F238E27FC236}">
                <a16:creationId xmlns:a16="http://schemas.microsoft.com/office/drawing/2014/main" id="{87AC0D60-1E5C-1544-9FF2-CE6905285F24}"/>
              </a:ext>
            </a:extLst>
          </p:cNvPr>
          <p:cNvSpPr txBox="1">
            <a:spLocks/>
          </p:cNvSpPr>
          <p:nvPr/>
        </p:nvSpPr>
        <p:spPr>
          <a:xfrm>
            <a:off x="3471820" y="1294541"/>
            <a:ext cx="5248359"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Capturing ideas, learning the skills, practising, planning, having a go</a:t>
            </a:r>
          </a:p>
        </p:txBody>
      </p:sp>
      <p:sp>
        <p:nvSpPr>
          <p:cNvPr id="7" name="Rectangle 2">
            <a:extLst>
              <a:ext uri="{FF2B5EF4-FFF2-40B4-BE49-F238E27FC236}">
                <a16:creationId xmlns:a16="http://schemas.microsoft.com/office/drawing/2014/main" id="{DFD72E93-9A52-5F4B-A37F-B0929AEBB014}"/>
              </a:ext>
            </a:extLst>
          </p:cNvPr>
          <p:cNvSpPr>
            <a:spLocks noChangeArrowheads="1"/>
          </p:cNvSpPr>
          <p:nvPr/>
        </p:nvSpPr>
        <p:spPr bwMode="auto">
          <a:xfrm>
            <a:off x="1240523" y="2736863"/>
            <a:ext cx="9927666" cy="2217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Aft>
                <a:spcPts val="1000"/>
              </a:spcAft>
            </a:pPr>
            <a:r>
              <a:rPr lang="en-GB" altLang="en-US" sz="2000" dirty="0">
                <a:solidFill>
                  <a:srgbClr val="3E3F41"/>
                </a:solidFill>
                <a:latin typeface="Comic Sans MS" panose="030F0902030302020204" pitchFamily="66" charset="0"/>
              </a:rPr>
              <a:t>You are now going to write your own version of a discussion text exploring</a:t>
            </a:r>
            <a:br>
              <a:rPr lang="en-GB" altLang="en-US" sz="2000" dirty="0">
                <a:solidFill>
                  <a:srgbClr val="3E3F41"/>
                </a:solidFill>
                <a:latin typeface="Comic Sans MS" panose="030F0902030302020204" pitchFamily="66" charset="0"/>
              </a:rPr>
            </a:br>
            <a:r>
              <a:rPr lang="en-GB" altLang="en-US" sz="2000" dirty="0">
                <a:solidFill>
                  <a:srgbClr val="3E3F41"/>
                </a:solidFill>
                <a:latin typeface="Comic Sans MS" panose="030F0902030302020204" pitchFamily="66" charset="0"/>
              </a:rPr>
              <a:t>Jim’s dilemma.</a:t>
            </a:r>
          </a:p>
          <a:p>
            <a:pPr>
              <a:spcAft>
                <a:spcPts val="1000"/>
              </a:spcAft>
            </a:pPr>
            <a:r>
              <a:rPr lang="en-GB" altLang="en-US" sz="2000" dirty="0">
                <a:solidFill>
                  <a:srgbClr val="3E3F41"/>
                </a:solidFill>
                <a:latin typeface="Comic Sans MS" panose="030F0902030302020204" pitchFamily="66" charset="0"/>
              </a:rPr>
              <a:t>Use the suggestions made as a ‘for’ or ‘against’ focus, or invent your own. </a:t>
            </a:r>
          </a:p>
          <a:p>
            <a:pPr>
              <a:spcAft>
                <a:spcPts val="1000"/>
              </a:spcAft>
            </a:pPr>
            <a:r>
              <a:rPr lang="en-GB" altLang="en-US" sz="2000" dirty="0">
                <a:solidFill>
                  <a:srgbClr val="3E3F41"/>
                </a:solidFill>
                <a:latin typeface="Comic Sans MS" panose="030F0902030302020204" pitchFamily="66" charset="0"/>
              </a:rPr>
              <a:t>Remember, you are considering BOTH sides of the argument and you may choose to include the following features, but only where appropriate – don’t try and squeeze them in if they don’t serve a purpose.</a:t>
            </a:r>
          </a:p>
        </p:txBody>
      </p:sp>
      <p:sp>
        <p:nvSpPr>
          <p:cNvPr id="10" name="Rectangle 9">
            <a:extLst>
              <a:ext uri="{FF2B5EF4-FFF2-40B4-BE49-F238E27FC236}">
                <a16:creationId xmlns:a16="http://schemas.microsoft.com/office/drawing/2014/main" id="{DE4D9612-12A3-AB4A-A243-00B6D2E87BD3}"/>
              </a:ext>
            </a:extLst>
          </p:cNvPr>
          <p:cNvSpPr/>
          <p:nvPr/>
        </p:nvSpPr>
        <p:spPr>
          <a:xfrm>
            <a:off x="8508625" y="5163758"/>
            <a:ext cx="1713062" cy="3693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dirty="0">
                <a:solidFill>
                  <a:schemeClr val="bg1"/>
                </a:solidFill>
                <a:latin typeface="Comic Sans MS" panose="030F0902030302020204" pitchFamily="66" charset="0"/>
              </a:rPr>
              <a:t>modal verbs</a:t>
            </a:r>
          </a:p>
        </p:txBody>
      </p:sp>
      <p:sp>
        <p:nvSpPr>
          <p:cNvPr id="11" name="Rectangle 10">
            <a:extLst>
              <a:ext uri="{FF2B5EF4-FFF2-40B4-BE49-F238E27FC236}">
                <a16:creationId xmlns:a16="http://schemas.microsoft.com/office/drawing/2014/main" id="{E695433C-10E4-684F-B2BC-39EE452A437B}"/>
              </a:ext>
            </a:extLst>
          </p:cNvPr>
          <p:cNvSpPr/>
          <p:nvPr/>
        </p:nvSpPr>
        <p:spPr>
          <a:xfrm>
            <a:off x="1947138" y="5163758"/>
            <a:ext cx="3940175" cy="36933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dirty="0">
                <a:solidFill>
                  <a:schemeClr val="bg1"/>
                </a:solidFill>
                <a:latin typeface="Comic Sans MS" panose="030F0902030302020204" pitchFamily="66" charset="0"/>
              </a:rPr>
              <a:t>adverbials and cohesive devices</a:t>
            </a:r>
          </a:p>
        </p:txBody>
      </p:sp>
      <p:sp>
        <p:nvSpPr>
          <p:cNvPr id="12" name="Rectangle 11">
            <a:extLst>
              <a:ext uri="{FF2B5EF4-FFF2-40B4-BE49-F238E27FC236}">
                <a16:creationId xmlns:a16="http://schemas.microsoft.com/office/drawing/2014/main" id="{49F7E30D-D698-8E48-9E3C-B260483A0181}"/>
              </a:ext>
            </a:extLst>
          </p:cNvPr>
          <p:cNvSpPr/>
          <p:nvPr/>
        </p:nvSpPr>
        <p:spPr>
          <a:xfrm>
            <a:off x="3502477" y="5742415"/>
            <a:ext cx="2682877" cy="3693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dirty="0">
                <a:solidFill>
                  <a:schemeClr val="bg1"/>
                </a:solidFill>
                <a:latin typeface="Comic Sans MS" panose="030F0902030302020204" pitchFamily="66" charset="0"/>
              </a:rPr>
              <a:t>rhetorical questions</a:t>
            </a:r>
          </a:p>
        </p:txBody>
      </p:sp>
      <p:sp>
        <p:nvSpPr>
          <p:cNvPr id="13" name="Rectangle 12">
            <a:extLst>
              <a:ext uri="{FF2B5EF4-FFF2-40B4-BE49-F238E27FC236}">
                <a16:creationId xmlns:a16="http://schemas.microsoft.com/office/drawing/2014/main" id="{56F1754F-0AD6-6C42-81AC-1D6094B7765D}"/>
              </a:ext>
            </a:extLst>
          </p:cNvPr>
          <p:cNvSpPr/>
          <p:nvPr/>
        </p:nvSpPr>
        <p:spPr>
          <a:xfrm>
            <a:off x="6103713" y="5163758"/>
            <a:ext cx="2182813" cy="369332"/>
          </a:xfrm>
          <a:prstGeom prst="rect">
            <a:avLst/>
          </a:prstGeom>
          <a:solidFill>
            <a:srgbClr val="FF4F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dirty="0">
                <a:solidFill>
                  <a:schemeClr val="bg1"/>
                </a:solidFill>
                <a:latin typeface="Comic Sans MS" panose="030F0902030302020204" pitchFamily="66" charset="0"/>
              </a:rPr>
              <a:t>weasel words</a:t>
            </a:r>
          </a:p>
        </p:txBody>
      </p:sp>
      <p:sp>
        <p:nvSpPr>
          <p:cNvPr id="14" name="Rectangle 13">
            <a:extLst>
              <a:ext uri="{FF2B5EF4-FFF2-40B4-BE49-F238E27FC236}">
                <a16:creationId xmlns:a16="http://schemas.microsoft.com/office/drawing/2014/main" id="{20085E6A-98BD-604B-B058-6479E79165B6}"/>
              </a:ext>
            </a:extLst>
          </p:cNvPr>
          <p:cNvSpPr/>
          <p:nvPr/>
        </p:nvSpPr>
        <p:spPr>
          <a:xfrm>
            <a:off x="6437090" y="5742415"/>
            <a:ext cx="2182813" cy="3693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dirty="0">
                <a:solidFill>
                  <a:schemeClr val="bg1"/>
                </a:solidFill>
                <a:latin typeface="Comic Sans MS" panose="030F0902030302020204" pitchFamily="66" charset="0"/>
              </a:rPr>
              <a:t>abstract nouns</a:t>
            </a:r>
          </a:p>
        </p:txBody>
      </p:sp>
      <p:pic>
        <p:nvPicPr>
          <p:cNvPr id="15" name="Picture 14" descr="A picture containing text, orange&#10;&#10;Description automatically generated">
            <a:extLst>
              <a:ext uri="{FF2B5EF4-FFF2-40B4-BE49-F238E27FC236}">
                <a16:creationId xmlns:a16="http://schemas.microsoft.com/office/drawing/2014/main" id="{C07AACF9-3530-8B45-8E55-8BDB0658E3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0523" y="611205"/>
            <a:ext cx="2021331" cy="2028449"/>
          </a:xfrm>
          <a:prstGeom prst="rect">
            <a:avLst/>
          </a:prstGeom>
        </p:spPr>
      </p:pic>
      <p:sp>
        <p:nvSpPr>
          <p:cNvPr id="2" name="TextBox 1">
            <a:extLst>
              <a:ext uri="{FF2B5EF4-FFF2-40B4-BE49-F238E27FC236}">
                <a16:creationId xmlns:a16="http://schemas.microsoft.com/office/drawing/2014/main" id="{B51FEAEC-DD8B-B739-A323-58518A7762F8}"/>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60</a:t>
            </a:r>
          </a:p>
        </p:txBody>
      </p:sp>
    </p:spTree>
    <p:extLst>
      <p:ext uri="{BB962C8B-B14F-4D97-AF65-F5344CB8AC3E}">
        <p14:creationId xmlns:p14="http://schemas.microsoft.com/office/powerpoint/2010/main" val="335156207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0E77CF6-0538-2948-932A-DA8D90ECB5C0}"/>
              </a:ext>
            </a:extLst>
          </p:cNvPr>
          <p:cNvSpPr/>
          <p:nvPr/>
        </p:nvSpPr>
        <p:spPr>
          <a:xfrm>
            <a:off x="1001268" y="4097250"/>
            <a:ext cx="2596896" cy="4957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ubtitle 2">
            <a:extLst>
              <a:ext uri="{FF2B5EF4-FFF2-40B4-BE49-F238E27FC236}">
                <a16:creationId xmlns:a16="http://schemas.microsoft.com/office/drawing/2014/main" id="{6A915E24-DEBF-B947-B57D-CE24FF70402E}"/>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What cohesive devices may be used?</a:t>
            </a:r>
          </a:p>
        </p:txBody>
      </p:sp>
      <p:sp>
        <p:nvSpPr>
          <p:cNvPr id="16" name="Rectangle 6">
            <a:extLst>
              <a:ext uri="{FF2B5EF4-FFF2-40B4-BE49-F238E27FC236}">
                <a16:creationId xmlns:a16="http://schemas.microsoft.com/office/drawing/2014/main" id="{EFB795FC-2794-C14E-858C-58330ECBAF4B}"/>
              </a:ext>
            </a:extLst>
          </p:cNvPr>
          <p:cNvSpPr>
            <a:spLocks noChangeArrowheads="1"/>
          </p:cNvSpPr>
          <p:nvPr/>
        </p:nvSpPr>
        <p:spPr bwMode="auto">
          <a:xfrm>
            <a:off x="904088" y="1297068"/>
            <a:ext cx="10580776" cy="2503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chorCtr="0">
            <a:spAutoFit/>
          </a:bodyPr>
          <a:lstStyle/>
          <a:p>
            <a:pPr>
              <a:spcBef>
                <a:spcPts val="1000"/>
              </a:spcBef>
            </a:pPr>
            <a:r>
              <a:rPr lang="en-GB" altLang="en-US" sz="2000" b="1" dirty="0">
                <a:solidFill>
                  <a:srgbClr val="3E3F41"/>
                </a:solidFill>
                <a:latin typeface="Comic Sans MS" panose="030F0902030302020204" pitchFamily="66" charset="0"/>
              </a:rPr>
              <a:t>Cohesive devices </a:t>
            </a:r>
            <a:r>
              <a:rPr lang="en-GB" altLang="en-US" sz="2000" dirty="0">
                <a:solidFill>
                  <a:srgbClr val="3E3F41"/>
                </a:solidFill>
                <a:latin typeface="Comic Sans MS" panose="030F0902030302020204" pitchFamily="66" charset="0"/>
              </a:rPr>
              <a:t>are words and phrases that link sentences and paragraphs together. They are often adverbials and they frequently appear at the beginning of a new sentence or paragraph. Sometimes called linking words or transition words, different words and phrases perform different functions. </a:t>
            </a:r>
          </a:p>
          <a:p>
            <a:pPr>
              <a:spcBef>
                <a:spcPts val="1000"/>
              </a:spcBef>
            </a:pPr>
            <a:r>
              <a:rPr lang="en-GB" altLang="en-US" sz="2000" dirty="0">
                <a:solidFill>
                  <a:srgbClr val="3E3F41"/>
                </a:solidFill>
                <a:latin typeface="Comic Sans MS" panose="030F0902030302020204" pitchFamily="66" charset="0"/>
              </a:rPr>
              <a:t>In discussion writing, addition, opposition and conclusion words and phrases are the most common.</a:t>
            </a:r>
          </a:p>
          <a:p>
            <a:pPr>
              <a:spcBef>
                <a:spcPts val="1000"/>
              </a:spcBef>
            </a:pPr>
            <a:r>
              <a:rPr lang="en-GB" altLang="en-US" sz="2000" dirty="0">
                <a:solidFill>
                  <a:srgbClr val="3E3F41"/>
                </a:solidFill>
                <a:latin typeface="Comic Sans MS" panose="030F0902030302020204" pitchFamily="66" charset="0"/>
              </a:rPr>
              <a:t>Look at the examples on the next slide and decide what function these perform.</a:t>
            </a:r>
          </a:p>
        </p:txBody>
      </p:sp>
      <p:sp>
        <p:nvSpPr>
          <p:cNvPr id="21" name="Text Box 13">
            <a:extLst>
              <a:ext uri="{FF2B5EF4-FFF2-40B4-BE49-F238E27FC236}">
                <a16:creationId xmlns:a16="http://schemas.microsoft.com/office/drawing/2014/main" id="{5EDD49E9-78BC-8F44-B403-F506CA98D659}"/>
              </a:ext>
            </a:extLst>
          </p:cNvPr>
          <p:cNvSpPr txBox="1">
            <a:spLocks noChangeArrowheads="1"/>
          </p:cNvSpPr>
          <p:nvPr/>
        </p:nvSpPr>
        <p:spPr bwMode="auto">
          <a:xfrm>
            <a:off x="1075980" y="4671568"/>
            <a:ext cx="2324673"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600" dirty="0">
                <a:solidFill>
                  <a:srgbClr val="3E3F41"/>
                </a:solidFill>
                <a:latin typeface="Comic Sans MS" panose="030F0902030302020204" pitchFamily="66" charset="0"/>
              </a:rPr>
              <a:t>Words and phrases to ADD more information to what has already been stated.</a:t>
            </a:r>
          </a:p>
        </p:txBody>
      </p:sp>
      <p:sp>
        <p:nvSpPr>
          <p:cNvPr id="26" name="Text Box 13">
            <a:extLst>
              <a:ext uri="{FF2B5EF4-FFF2-40B4-BE49-F238E27FC236}">
                <a16:creationId xmlns:a16="http://schemas.microsoft.com/office/drawing/2014/main" id="{4553A8A0-07E2-DC44-8D7E-3E24198026CE}"/>
              </a:ext>
            </a:extLst>
          </p:cNvPr>
          <p:cNvSpPr txBox="1">
            <a:spLocks noChangeArrowheads="1"/>
          </p:cNvSpPr>
          <p:nvPr/>
        </p:nvSpPr>
        <p:spPr bwMode="auto">
          <a:xfrm>
            <a:off x="1001268" y="4141141"/>
            <a:ext cx="2596896"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900" b="1" dirty="0">
                <a:solidFill>
                  <a:schemeClr val="bg1"/>
                </a:solidFill>
                <a:latin typeface="Comic Sans MS" panose="030F0902030302020204" pitchFamily="66" charset="0"/>
              </a:rPr>
              <a:t>And another thing…</a:t>
            </a:r>
          </a:p>
        </p:txBody>
      </p:sp>
      <p:sp>
        <p:nvSpPr>
          <p:cNvPr id="27" name="Rectangle 26">
            <a:extLst>
              <a:ext uri="{FF2B5EF4-FFF2-40B4-BE49-F238E27FC236}">
                <a16:creationId xmlns:a16="http://schemas.microsoft.com/office/drawing/2014/main" id="{A5245B78-2CFF-3A4E-8F41-3B51A38E84C7}"/>
              </a:ext>
            </a:extLst>
          </p:cNvPr>
          <p:cNvSpPr/>
          <p:nvPr/>
        </p:nvSpPr>
        <p:spPr>
          <a:xfrm>
            <a:off x="1001268" y="4088255"/>
            <a:ext cx="2596896" cy="185900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34A6809-5E84-CC4B-9465-A59F73A91F64}"/>
              </a:ext>
            </a:extLst>
          </p:cNvPr>
          <p:cNvSpPr/>
          <p:nvPr/>
        </p:nvSpPr>
        <p:spPr>
          <a:xfrm>
            <a:off x="3759098" y="4097250"/>
            <a:ext cx="2283258" cy="4957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 Box 13">
            <a:extLst>
              <a:ext uri="{FF2B5EF4-FFF2-40B4-BE49-F238E27FC236}">
                <a16:creationId xmlns:a16="http://schemas.microsoft.com/office/drawing/2014/main" id="{B4EC2196-BEE8-454B-BCE9-639E2DA12BDA}"/>
              </a:ext>
            </a:extLst>
          </p:cNvPr>
          <p:cNvSpPr txBox="1">
            <a:spLocks noChangeArrowheads="1"/>
          </p:cNvSpPr>
          <p:nvPr/>
        </p:nvSpPr>
        <p:spPr bwMode="auto">
          <a:xfrm>
            <a:off x="3833810" y="4671568"/>
            <a:ext cx="206224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600" dirty="0">
                <a:solidFill>
                  <a:srgbClr val="3E3F41"/>
                </a:solidFill>
                <a:latin typeface="Comic Sans MS" panose="030F0902030302020204" pitchFamily="66" charset="0"/>
              </a:rPr>
              <a:t>Words and phrases to OPPOSE what has already</a:t>
            </a:r>
            <a:br>
              <a:rPr lang="en-GB" altLang="en-US" sz="1600" dirty="0">
                <a:solidFill>
                  <a:srgbClr val="3E3F41"/>
                </a:solidFill>
                <a:latin typeface="Comic Sans MS" panose="030F0902030302020204" pitchFamily="66" charset="0"/>
              </a:rPr>
            </a:br>
            <a:r>
              <a:rPr lang="en-GB" altLang="en-US" sz="1600" dirty="0">
                <a:solidFill>
                  <a:srgbClr val="3E3F41"/>
                </a:solidFill>
                <a:latin typeface="Comic Sans MS" panose="030F0902030302020204" pitchFamily="66" charset="0"/>
              </a:rPr>
              <a:t>been stated.</a:t>
            </a:r>
          </a:p>
        </p:txBody>
      </p:sp>
      <p:sp>
        <p:nvSpPr>
          <p:cNvPr id="30" name="Text Box 13">
            <a:extLst>
              <a:ext uri="{FF2B5EF4-FFF2-40B4-BE49-F238E27FC236}">
                <a16:creationId xmlns:a16="http://schemas.microsoft.com/office/drawing/2014/main" id="{7AEC113B-B951-CD43-A1DA-4A605C4E6A0B}"/>
              </a:ext>
            </a:extLst>
          </p:cNvPr>
          <p:cNvSpPr txBox="1">
            <a:spLocks noChangeArrowheads="1"/>
          </p:cNvSpPr>
          <p:nvPr/>
        </p:nvSpPr>
        <p:spPr bwMode="auto">
          <a:xfrm>
            <a:off x="3759098" y="4141141"/>
            <a:ext cx="2283258"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900" b="1" dirty="0">
                <a:solidFill>
                  <a:schemeClr val="bg1"/>
                </a:solidFill>
                <a:latin typeface="Comic Sans MS" panose="030F0902030302020204" pitchFamily="66" charset="0"/>
              </a:rPr>
              <a:t>Oh no it isn’t…</a:t>
            </a:r>
          </a:p>
        </p:txBody>
      </p:sp>
      <p:sp>
        <p:nvSpPr>
          <p:cNvPr id="31" name="Rectangle 30">
            <a:extLst>
              <a:ext uri="{FF2B5EF4-FFF2-40B4-BE49-F238E27FC236}">
                <a16:creationId xmlns:a16="http://schemas.microsoft.com/office/drawing/2014/main" id="{95F30359-644C-594D-8B83-DF20803FE311}"/>
              </a:ext>
            </a:extLst>
          </p:cNvPr>
          <p:cNvSpPr/>
          <p:nvPr/>
        </p:nvSpPr>
        <p:spPr>
          <a:xfrm>
            <a:off x="3759098" y="4088255"/>
            <a:ext cx="2283258" cy="185900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E67B4C7-211A-8E46-A340-261ACC2A2A93}"/>
              </a:ext>
            </a:extLst>
          </p:cNvPr>
          <p:cNvSpPr/>
          <p:nvPr/>
        </p:nvSpPr>
        <p:spPr>
          <a:xfrm>
            <a:off x="6203290" y="4097250"/>
            <a:ext cx="2169529" cy="49575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13">
            <a:extLst>
              <a:ext uri="{FF2B5EF4-FFF2-40B4-BE49-F238E27FC236}">
                <a16:creationId xmlns:a16="http://schemas.microsoft.com/office/drawing/2014/main" id="{173BBB86-2149-6A46-A81F-7DCEAE8E1241}"/>
              </a:ext>
            </a:extLst>
          </p:cNvPr>
          <p:cNvSpPr txBox="1">
            <a:spLocks noChangeArrowheads="1"/>
          </p:cNvSpPr>
          <p:nvPr/>
        </p:nvSpPr>
        <p:spPr bwMode="auto">
          <a:xfrm>
            <a:off x="6278003" y="4671568"/>
            <a:ext cx="20948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600" dirty="0">
                <a:solidFill>
                  <a:srgbClr val="3E3F41"/>
                </a:solidFill>
                <a:latin typeface="Comic Sans MS" panose="030F0902030302020204" pitchFamily="66" charset="0"/>
              </a:rPr>
              <a:t>Words and phrases to indicate CAUSE and EFFECT.</a:t>
            </a:r>
          </a:p>
        </p:txBody>
      </p:sp>
      <p:sp>
        <p:nvSpPr>
          <p:cNvPr id="34" name="Text Box 13">
            <a:extLst>
              <a:ext uri="{FF2B5EF4-FFF2-40B4-BE49-F238E27FC236}">
                <a16:creationId xmlns:a16="http://schemas.microsoft.com/office/drawing/2014/main" id="{71073D0A-1271-EB45-B08A-C23AD1A9A908}"/>
              </a:ext>
            </a:extLst>
          </p:cNvPr>
          <p:cNvSpPr txBox="1">
            <a:spLocks noChangeArrowheads="1"/>
          </p:cNvSpPr>
          <p:nvPr/>
        </p:nvSpPr>
        <p:spPr bwMode="auto">
          <a:xfrm>
            <a:off x="6203290" y="4141141"/>
            <a:ext cx="2169529"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900" b="1" dirty="0">
                <a:solidFill>
                  <a:schemeClr val="bg1"/>
                </a:solidFill>
                <a:latin typeface="Comic Sans MS" panose="030F0902030302020204" pitchFamily="66" charset="0"/>
              </a:rPr>
              <a:t>Reasons…</a:t>
            </a:r>
          </a:p>
        </p:txBody>
      </p:sp>
      <p:sp>
        <p:nvSpPr>
          <p:cNvPr id="35" name="Rectangle 34">
            <a:extLst>
              <a:ext uri="{FF2B5EF4-FFF2-40B4-BE49-F238E27FC236}">
                <a16:creationId xmlns:a16="http://schemas.microsoft.com/office/drawing/2014/main" id="{7A279C75-0212-E74F-B0CC-FF97864EA3D6}"/>
              </a:ext>
            </a:extLst>
          </p:cNvPr>
          <p:cNvSpPr/>
          <p:nvPr/>
        </p:nvSpPr>
        <p:spPr>
          <a:xfrm>
            <a:off x="6203290" y="4088255"/>
            <a:ext cx="2169529" cy="1859003"/>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A2452C5-8343-E848-8563-4D1280DCB91D}"/>
              </a:ext>
            </a:extLst>
          </p:cNvPr>
          <p:cNvSpPr/>
          <p:nvPr/>
        </p:nvSpPr>
        <p:spPr>
          <a:xfrm>
            <a:off x="8519124" y="4097250"/>
            <a:ext cx="2596896" cy="495756"/>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13">
            <a:extLst>
              <a:ext uri="{FF2B5EF4-FFF2-40B4-BE49-F238E27FC236}">
                <a16:creationId xmlns:a16="http://schemas.microsoft.com/office/drawing/2014/main" id="{33D14E2B-1DF8-A04E-B646-00D16B547E84}"/>
              </a:ext>
            </a:extLst>
          </p:cNvPr>
          <p:cNvSpPr txBox="1">
            <a:spLocks noChangeArrowheads="1"/>
          </p:cNvSpPr>
          <p:nvPr/>
        </p:nvSpPr>
        <p:spPr bwMode="auto">
          <a:xfrm>
            <a:off x="8519124" y="4671568"/>
            <a:ext cx="2596896"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600" dirty="0">
                <a:solidFill>
                  <a:srgbClr val="3E3F41"/>
                </a:solidFill>
                <a:latin typeface="Comic Sans MS" panose="030F0902030302020204" pitchFamily="66" charset="0"/>
              </a:rPr>
              <a:t>Words and phrases</a:t>
            </a:r>
            <a:br>
              <a:rPr lang="en-GB" altLang="en-US" sz="1600" dirty="0">
                <a:solidFill>
                  <a:srgbClr val="3E3F41"/>
                </a:solidFill>
                <a:latin typeface="Comic Sans MS" panose="030F0902030302020204" pitchFamily="66" charset="0"/>
              </a:rPr>
            </a:br>
            <a:r>
              <a:rPr lang="en-GB" altLang="en-US" sz="1600" dirty="0">
                <a:solidFill>
                  <a:srgbClr val="3E3F41"/>
                </a:solidFill>
                <a:latin typeface="Comic Sans MS" panose="030F0902030302020204" pitchFamily="66" charset="0"/>
              </a:rPr>
              <a:t>to CONCLUDE or sum</a:t>
            </a:r>
            <a:br>
              <a:rPr lang="en-GB" altLang="en-US" sz="1600" dirty="0">
                <a:solidFill>
                  <a:srgbClr val="3E3F41"/>
                </a:solidFill>
                <a:latin typeface="Comic Sans MS" panose="030F0902030302020204" pitchFamily="66" charset="0"/>
              </a:rPr>
            </a:br>
            <a:r>
              <a:rPr lang="en-GB" altLang="en-US" sz="1600" dirty="0">
                <a:solidFill>
                  <a:srgbClr val="3E3F41"/>
                </a:solidFill>
                <a:latin typeface="Comic Sans MS" panose="030F0902030302020204" pitchFamily="66" charset="0"/>
              </a:rPr>
              <a:t>up what has already</a:t>
            </a:r>
            <a:br>
              <a:rPr lang="en-GB" altLang="en-US" sz="1600" dirty="0">
                <a:solidFill>
                  <a:srgbClr val="3E3F41"/>
                </a:solidFill>
                <a:latin typeface="Comic Sans MS" panose="030F0902030302020204" pitchFamily="66" charset="0"/>
              </a:rPr>
            </a:br>
            <a:r>
              <a:rPr lang="en-GB" altLang="en-US" sz="1600" dirty="0">
                <a:solidFill>
                  <a:srgbClr val="3E3F41"/>
                </a:solidFill>
                <a:latin typeface="Comic Sans MS" panose="030F0902030302020204" pitchFamily="66" charset="0"/>
              </a:rPr>
              <a:t>been stated.</a:t>
            </a:r>
          </a:p>
        </p:txBody>
      </p:sp>
      <p:sp>
        <p:nvSpPr>
          <p:cNvPr id="38" name="Text Box 13">
            <a:extLst>
              <a:ext uri="{FF2B5EF4-FFF2-40B4-BE49-F238E27FC236}">
                <a16:creationId xmlns:a16="http://schemas.microsoft.com/office/drawing/2014/main" id="{561C082C-D1D3-C740-8886-53C888517691}"/>
              </a:ext>
            </a:extLst>
          </p:cNvPr>
          <p:cNvSpPr txBox="1">
            <a:spLocks noChangeArrowheads="1"/>
          </p:cNvSpPr>
          <p:nvPr/>
        </p:nvSpPr>
        <p:spPr bwMode="auto">
          <a:xfrm>
            <a:off x="8519124" y="4141141"/>
            <a:ext cx="2596896"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900" b="1" dirty="0">
                <a:solidFill>
                  <a:schemeClr val="bg1"/>
                </a:solidFill>
                <a:latin typeface="Comic Sans MS" panose="030F0902030302020204" pitchFamily="66" charset="0"/>
              </a:rPr>
              <a:t>At the end…</a:t>
            </a:r>
          </a:p>
        </p:txBody>
      </p:sp>
      <p:sp>
        <p:nvSpPr>
          <p:cNvPr id="39" name="Rectangle 38">
            <a:extLst>
              <a:ext uri="{FF2B5EF4-FFF2-40B4-BE49-F238E27FC236}">
                <a16:creationId xmlns:a16="http://schemas.microsoft.com/office/drawing/2014/main" id="{7E36ABD4-D29E-7B40-B492-CC9078C21C84}"/>
              </a:ext>
            </a:extLst>
          </p:cNvPr>
          <p:cNvSpPr/>
          <p:nvPr/>
        </p:nvSpPr>
        <p:spPr>
          <a:xfrm>
            <a:off x="8519124" y="4088255"/>
            <a:ext cx="2596896" cy="1859003"/>
          </a:xfrm>
          <a:prstGeom prst="rect">
            <a:avLst/>
          </a:prstGeom>
          <a:noFill/>
          <a:ln w="38100">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C18B002-EE8D-CE2C-9D0E-1D3F2B9FDD14}"/>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61</a:t>
            </a:r>
          </a:p>
        </p:txBody>
      </p:sp>
    </p:spTree>
    <p:extLst>
      <p:ext uri="{BB962C8B-B14F-4D97-AF65-F5344CB8AC3E}">
        <p14:creationId xmlns:p14="http://schemas.microsoft.com/office/powerpoint/2010/main" val="35717183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155FF07A-28FF-D641-9046-A16522A71ED4}"/>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Cohesive devices</a:t>
            </a:r>
          </a:p>
        </p:txBody>
      </p:sp>
      <p:grpSp>
        <p:nvGrpSpPr>
          <p:cNvPr id="6" name="Group 5">
            <a:extLst>
              <a:ext uri="{FF2B5EF4-FFF2-40B4-BE49-F238E27FC236}">
                <a16:creationId xmlns:a16="http://schemas.microsoft.com/office/drawing/2014/main" id="{166FBF51-A869-5C46-AEB3-518DF3058273}"/>
              </a:ext>
            </a:extLst>
          </p:cNvPr>
          <p:cNvGrpSpPr/>
          <p:nvPr/>
        </p:nvGrpSpPr>
        <p:grpSpPr>
          <a:xfrm>
            <a:off x="784450" y="3006239"/>
            <a:ext cx="10553392" cy="490066"/>
            <a:chOff x="733245" y="2877459"/>
            <a:chExt cx="10553392" cy="490066"/>
          </a:xfrm>
        </p:grpSpPr>
        <p:sp>
          <p:nvSpPr>
            <p:cNvPr id="40" name="Rectangle 72">
              <a:extLst>
                <a:ext uri="{FF2B5EF4-FFF2-40B4-BE49-F238E27FC236}">
                  <a16:creationId xmlns:a16="http://schemas.microsoft.com/office/drawing/2014/main" id="{20365C43-0BC9-844F-AAFA-EAAFBAB57AC0}"/>
                </a:ext>
              </a:extLst>
            </p:cNvPr>
            <p:cNvSpPr>
              <a:spLocks noChangeArrowheads="1"/>
            </p:cNvSpPr>
            <p:nvPr/>
          </p:nvSpPr>
          <p:spPr bwMode="auto">
            <a:xfrm>
              <a:off x="3398764" y="2890471"/>
              <a:ext cx="2265364"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as well as this</a:t>
              </a:r>
            </a:p>
          </p:txBody>
        </p:sp>
        <p:sp>
          <p:nvSpPr>
            <p:cNvPr id="46" name="Rectangle 78">
              <a:extLst>
                <a:ext uri="{FF2B5EF4-FFF2-40B4-BE49-F238E27FC236}">
                  <a16:creationId xmlns:a16="http://schemas.microsoft.com/office/drawing/2014/main" id="{0F89AC8E-0341-B746-B686-1AB9ECFD06B9}"/>
                </a:ext>
              </a:extLst>
            </p:cNvPr>
            <p:cNvSpPr>
              <a:spLocks noChangeArrowheads="1"/>
            </p:cNvSpPr>
            <p:nvPr/>
          </p:nvSpPr>
          <p:spPr bwMode="auto">
            <a:xfrm>
              <a:off x="9866055" y="2877459"/>
              <a:ext cx="1420582"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however</a:t>
              </a:r>
            </a:p>
          </p:txBody>
        </p:sp>
        <p:sp>
          <p:nvSpPr>
            <p:cNvPr id="50" name="Rectangle 82">
              <a:extLst>
                <a:ext uri="{FF2B5EF4-FFF2-40B4-BE49-F238E27FC236}">
                  <a16:creationId xmlns:a16="http://schemas.microsoft.com/office/drawing/2014/main" id="{A9272DF2-BBA8-2C42-B51E-34EB6DA94DF7}"/>
                </a:ext>
              </a:extLst>
            </p:cNvPr>
            <p:cNvSpPr>
              <a:spLocks noChangeArrowheads="1"/>
            </p:cNvSpPr>
            <p:nvPr/>
          </p:nvSpPr>
          <p:spPr bwMode="auto">
            <a:xfrm>
              <a:off x="7715100" y="2877459"/>
              <a:ext cx="1970411"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despite this</a:t>
              </a:r>
            </a:p>
          </p:txBody>
        </p:sp>
        <p:sp>
          <p:nvSpPr>
            <p:cNvPr id="54" name="Rectangle 86">
              <a:extLst>
                <a:ext uri="{FF2B5EF4-FFF2-40B4-BE49-F238E27FC236}">
                  <a16:creationId xmlns:a16="http://schemas.microsoft.com/office/drawing/2014/main" id="{53B219D9-B06D-4F4E-B954-F9343EC801FA}"/>
                </a:ext>
              </a:extLst>
            </p:cNvPr>
            <p:cNvSpPr>
              <a:spLocks noChangeArrowheads="1"/>
            </p:cNvSpPr>
            <p:nvPr/>
          </p:nvSpPr>
          <p:spPr bwMode="auto">
            <a:xfrm>
              <a:off x="5844671" y="2877459"/>
              <a:ext cx="1689886"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therefore</a:t>
              </a:r>
            </a:p>
          </p:txBody>
        </p:sp>
        <p:sp>
          <p:nvSpPr>
            <p:cNvPr id="55" name="Rectangle 87">
              <a:extLst>
                <a:ext uri="{FF2B5EF4-FFF2-40B4-BE49-F238E27FC236}">
                  <a16:creationId xmlns:a16="http://schemas.microsoft.com/office/drawing/2014/main" id="{B2D378E3-5560-8245-B3BD-BBC1B8830886}"/>
                </a:ext>
              </a:extLst>
            </p:cNvPr>
            <p:cNvSpPr>
              <a:spLocks noChangeArrowheads="1"/>
            </p:cNvSpPr>
            <p:nvPr/>
          </p:nvSpPr>
          <p:spPr bwMode="auto">
            <a:xfrm>
              <a:off x="733245" y="2877459"/>
              <a:ext cx="2484976"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because of this</a:t>
              </a:r>
            </a:p>
          </p:txBody>
        </p:sp>
      </p:grpSp>
      <p:grpSp>
        <p:nvGrpSpPr>
          <p:cNvPr id="10" name="Group 9">
            <a:extLst>
              <a:ext uri="{FF2B5EF4-FFF2-40B4-BE49-F238E27FC236}">
                <a16:creationId xmlns:a16="http://schemas.microsoft.com/office/drawing/2014/main" id="{0CFCD04A-E275-DF4B-88C5-6D30397EF4AC}"/>
              </a:ext>
            </a:extLst>
          </p:cNvPr>
          <p:cNvGrpSpPr/>
          <p:nvPr/>
        </p:nvGrpSpPr>
        <p:grpSpPr>
          <a:xfrm>
            <a:off x="784450" y="1474591"/>
            <a:ext cx="10557383" cy="477054"/>
            <a:chOff x="733245" y="1540428"/>
            <a:chExt cx="10557383" cy="477054"/>
          </a:xfrm>
        </p:grpSpPr>
        <p:sp>
          <p:nvSpPr>
            <p:cNvPr id="53" name="Rectangle 85">
              <a:extLst>
                <a:ext uri="{FF2B5EF4-FFF2-40B4-BE49-F238E27FC236}">
                  <a16:creationId xmlns:a16="http://schemas.microsoft.com/office/drawing/2014/main" id="{671C2693-627B-5747-9E50-1EBE516C7305}"/>
                </a:ext>
              </a:extLst>
            </p:cNvPr>
            <p:cNvSpPr>
              <a:spLocks noChangeArrowheads="1"/>
            </p:cNvSpPr>
            <p:nvPr/>
          </p:nvSpPr>
          <p:spPr bwMode="auto">
            <a:xfrm>
              <a:off x="2143408" y="1540428"/>
              <a:ext cx="1758815"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dirty="0">
                  <a:solidFill>
                    <a:srgbClr val="3E3F41"/>
                  </a:solidFill>
                  <a:latin typeface="Comic Sans MS" panose="030F0902030302020204" pitchFamily="66" charset="0"/>
                </a:rPr>
                <a:t>conversely</a:t>
              </a:r>
            </a:p>
          </p:txBody>
        </p:sp>
        <p:sp>
          <p:nvSpPr>
            <p:cNvPr id="41" name="Rectangle 73">
              <a:extLst>
                <a:ext uri="{FF2B5EF4-FFF2-40B4-BE49-F238E27FC236}">
                  <a16:creationId xmlns:a16="http://schemas.microsoft.com/office/drawing/2014/main" id="{B5D36CA6-5221-A444-BF53-3CB41E8A882E}"/>
                </a:ext>
              </a:extLst>
            </p:cNvPr>
            <p:cNvSpPr>
              <a:spLocks noChangeArrowheads="1"/>
            </p:cNvSpPr>
            <p:nvPr/>
          </p:nvSpPr>
          <p:spPr bwMode="auto">
            <a:xfrm>
              <a:off x="6820011" y="1540428"/>
              <a:ext cx="1744388"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in addition</a:t>
              </a:r>
            </a:p>
          </p:txBody>
        </p:sp>
        <p:sp>
          <p:nvSpPr>
            <p:cNvPr id="44" name="Rectangle 76">
              <a:extLst>
                <a:ext uri="{FF2B5EF4-FFF2-40B4-BE49-F238E27FC236}">
                  <a16:creationId xmlns:a16="http://schemas.microsoft.com/office/drawing/2014/main" id="{EED01E9F-96BC-724A-BFD1-9FF8A3A87C3F}"/>
                </a:ext>
              </a:extLst>
            </p:cNvPr>
            <p:cNvSpPr>
              <a:spLocks noChangeArrowheads="1"/>
            </p:cNvSpPr>
            <p:nvPr/>
          </p:nvSpPr>
          <p:spPr bwMode="auto">
            <a:xfrm>
              <a:off x="733245" y="1540428"/>
              <a:ext cx="1200970"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equally</a:t>
              </a:r>
            </a:p>
          </p:txBody>
        </p:sp>
        <p:sp>
          <p:nvSpPr>
            <p:cNvPr id="51" name="Rectangle 83">
              <a:extLst>
                <a:ext uri="{FF2B5EF4-FFF2-40B4-BE49-F238E27FC236}">
                  <a16:creationId xmlns:a16="http://schemas.microsoft.com/office/drawing/2014/main" id="{1EF9D333-146A-034E-97BA-3E898390D84E}"/>
                </a:ext>
              </a:extLst>
            </p:cNvPr>
            <p:cNvSpPr>
              <a:spLocks noChangeArrowheads="1"/>
            </p:cNvSpPr>
            <p:nvPr/>
          </p:nvSpPr>
          <p:spPr bwMode="auto">
            <a:xfrm>
              <a:off x="8773592" y="1540428"/>
              <a:ext cx="2517036"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on the contrary</a:t>
              </a:r>
            </a:p>
          </p:txBody>
        </p:sp>
        <p:sp>
          <p:nvSpPr>
            <p:cNvPr id="59" name="Rectangle 91">
              <a:extLst>
                <a:ext uri="{FF2B5EF4-FFF2-40B4-BE49-F238E27FC236}">
                  <a16:creationId xmlns:a16="http://schemas.microsoft.com/office/drawing/2014/main" id="{6ADEE97B-1FE5-7947-B2D7-B06586D9BC10}"/>
                </a:ext>
              </a:extLst>
            </p:cNvPr>
            <p:cNvSpPr>
              <a:spLocks noChangeArrowheads="1"/>
            </p:cNvSpPr>
            <p:nvPr/>
          </p:nvSpPr>
          <p:spPr bwMode="auto">
            <a:xfrm>
              <a:off x="4111416" y="1540428"/>
              <a:ext cx="2499402"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for that reason</a:t>
              </a:r>
            </a:p>
          </p:txBody>
        </p:sp>
      </p:grpSp>
      <p:grpSp>
        <p:nvGrpSpPr>
          <p:cNvPr id="7" name="Group 6">
            <a:extLst>
              <a:ext uri="{FF2B5EF4-FFF2-40B4-BE49-F238E27FC236}">
                <a16:creationId xmlns:a16="http://schemas.microsoft.com/office/drawing/2014/main" id="{6146AF95-3E0E-2141-8D50-86F1467FB809}"/>
              </a:ext>
            </a:extLst>
          </p:cNvPr>
          <p:cNvGrpSpPr/>
          <p:nvPr/>
        </p:nvGrpSpPr>
        <p:grpSpPr>
          <a:xfrm>
            <a:off x="784450" y="3785075"/>
            <a:ext cx="10558495" cy="477054"/>
            <a:chOff x="733245" y="3545521"/>
            <a:chExt cx="10558495" cy="477054"/>
          </a:xfrm>
        </p:grpSpPr>
        <p:sp>
          <p:nvSpPr>
            <p:cNvPr id="24" name="Rectangle 70">
              <a:extLst>
                <a:ext uri="{FF2B5EF4-FFF2-40B4-BE49-F238E27FC236}">
                  <a16:creationId xmlns:a16="http://schemas.microsoft.com/office/drawing/2014/main" id="{E61A7AF9-E121-C140-A238-D4739C2F4B05}"/>
                </a:ext>
              </a:extLst>
            </p:cNvPr>
            <p:cNvSpPr>
              <a:spLocks noChangeArrowheads="1"/>
            </p:cNvSpPr>
            <p:nvPr/>
          </p:nvSpPr>
          <p:spPr bwMode="auto">
            <a:xfrm>
              <a:off x="6953495" y="3545521"/>
              <a:ext cx="2082621"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dirty="0">
                  <a:solidFill>
                    <a:srgbClr val="3E3F41"/>
                  </a:solidFill>
                  <a:latin typeface="Comic Sans MS" panose="030F0902030302020204" pitchFamily="66" charset="0"/>
                </a:rPr>
                <a:t>furthermore</a:t>
              </a:r>
            </a:p>
          </p:txBody>
        </p:sp>
        <p:sp>
          <p:nvSpPr>
            <p:cNvPr id="47" name="Rectangle 79">
              <a:extLst>
                <a:ext uri="{FF2B5EF4-FFF2-40B4-BE49-F238E27FC236}">
                  <a16:creationId xmlns:a16="http://schemas.microsoft.com/office/drawing/2014/main" id="{93CEBCEF-AA7A-1D46-A830-31A14DC22B58}"/>
                </a:ext>
              </a:extLst>
            </p:cNvPr>
            <p:cNvSpPr>
              <a:spLocks noChangeArrowheads="1"/>
            </p:cNvSpPr>
            <p:nvPr/>
          </p:nvSpPr>
          <p:spPr bwMode="auto">
            <a:xfrm>
              <a:off x="733245" y="3545521"/>
              <a:ext cx="1463862"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although</a:t>
              </a:r>
            </a:p>
          </p:txBody>
        </p:sp>
        <p:sp>
          <p:nvSpPr>
            <p:cNvPr id="56" name="Rectangle 88">
              <a:extLst>
                <a:ext uri="{FF2B5EF4-FFF2-40B4-BE49-F238E27FC236}">
                  <a16:creationId xmlns:a16="http://schemas.microsoft.com/office/drawing/2014/main" id="{8271A140-CB68-1343-85FC-8ACEA503BAB6}"/>
                </a:ext>
              </a:extLst>
            </p:cNvPr>
            <p:cNvSpPr>
              <a:spLocks noChangeArrowheads="1"/>
            </p:cNvSpPr>
            <p:nvPr/>
          </p:nvSpPr>
          <p:spPr bwMode="auto">
            <a:xfrm>
              <a:off x="9165837" y="3545521"/>
              <a:ext cx="2125903"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in order that</a:t>
              </a:r>
            </a:p>
          </p:txBody>
        </p:sp>
        <p:sp>
          <p:nvSpPr>
            <p:cNvPr id="58" name="Rectangle 90">
              <a:extLst>
                <a:ext uri="{FF2B5EF4-FFF2-40B4-BE49-F238E27FC236}">
                  <a16:creationId xmlns:a16="http://schemas.microsoft.com/office/drawing/2014/main" id="{8F48E832-5A5D-4045-B8AB-0CE328DAD098}"/>
                </a:ext>
              </a:extLst>
            </p:cNvPr>
            <p:cNvSpPr>
              <a:spLocks noChangeArrowheads="1"/>
            </p:cNvSpPr>
            <p:nvPr/>
          </p:nvSpPr>
          <p:spPr bwMode="auto">
            <a:xfrm>
              <a:off x="2326829" y="3545521"/>
              <a:ext cx="2101857"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consequently</a:t>
              </a:r>
            </a:p>
          </p:txBody>
        </p:sp>
        <p:sp>
          <p:nvSpPr>
            <p:cNvPr id="60" name="Rectangle 92">
              <a:extLst>
                <a:ext uri="{FF2B5EF4-FFF2-40B4-BE49-F238E27FC236}">
                  <a16:creationId xmlns:a16="http://schemas.microsoft.com/office/drawing/2014/main" id="{60F052F9-7ABB-9644-B800-1A6D3A311A1C}"/>
                </a:ext>
              </a:extLst>
            </p:cNvPr>
            <p:cNvSpPr>
              <a:spLocks noChangeArrowheads="1"/>
            </p:cNvSpPr>
            <p:nvPr/>
          </p:nvSpPr>
          <p:spPr bwMode="auto">
            <a:xfrm>
              <a:off x="4558408" y="3545521"/>
              <a:ext cx="2265365"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r>
                <a:rPr lang="en-GB" altLang="en-US" sz="2500">
                  <a:solidFill>
                    <a:srgbClr val="3E3F41"/>
                  </a:solidFill>
                  <a:latin typeface="Comic Sans MS" panose="030F0902030302020204" pitchFamily="66" charset="0"/>
                </a:rPr>
                <a:t>in conclusion</a:t>
              </a:r>
            </a:p>
          </p:txBody>
        </p:sp>
      </p:grpSp>
      <p:grpSp>
        <p:nvGrpSpPr>
          <p:cNvPr id="5" name="Group 4">
            <a:extLst>
              <a:ext uri="{FF2B5EF4-FFF2-40B4-BE49-F238E27FC236}">
                <a16:creationId xmlns:a16="http://schemas.microsoft.com/office/drawing/2014/main" id="{38C84EDA-2A4A-424D-9B45-B403C39ADD50}"/>
              </a:ext>
            </a:extLst>
          </p:cNvPr>
          <p:cNvGrpSpPr/>
          <p:nvPr/>
        </p:nvGrpSpPr>
        <p:grpSpPr>
          <a:xfrm>
            <a:off x="784450" y="2240415"/>
            <a:ext cx="10557383" cy="477054"/>
            <a:chOff x="733245" y="2205071"/>
            <a:chExt cx="10557383" cy="477054"/>
          </a:xfrm>
        </p:grpSpPr>
        <p:sp>
          <p:nvSpPr>
            <p:cNvPr id="22" name="Rectangle 68">
              <a:extLst>
                <a:ext uri="{FF2B5EF4-FFF2-40B4-BE49-F238E27FC236}">
                  <a16:creationId xmlns:a16="http://schemas.microsoft.com/office/drawing/2014/main" id="{ED7C6C07-E9A0-D044-A644-B355C9E62EC6}"/>
                </a:ext>
              </a:extLst>
            </p:cNvPr>
            <p:cNvSpPr>
              <a:spLocks noChangeArrowheads="1"/>
            </p:cNvSpPr>
            <p:nvPr/>
          </p:nvSpPr>
          <p:spPr bwMode="auto">
            <a:xfrm>
              <a:off x="733245" y="2205071"/>
              <a:ext cx="704039"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and</a:t>
              </a:r>
            </a:p>
          </p:txBody>
        </p:sp>
        <p:sp>
          <p:nvSpPr>
            <p:cNvPr id="23" name="Rectangle 69">
              <a:extLst>
                <a:ext uri="{FF2B5EF4-FFF2-40B4-BE49-F238E27FC236}">
                  <a16:creationId xmlns:a16="http://schemas.microsoft.com/office/drawing/2014/main" id="{41258028-6231-1648-BB96-2848777DD272}"/>
                </a:ext>
              </a:extLst>
            </p:cNvPr>
            <p:cNvSpPr>
              <a:spLocks noChangeArrowheads="1"/>
            </p:cNvSpPr>
            <p:nvPr/>
          </p:nvSpPr>
          <p:spPr bwMode="auto">
            <a:xfrm>
              <a:off x="9134589" y="2205071"/>
              <a:ext cx="760144"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also</a:t>
              </a:r>
            </a:p>
          </p:txBody>
        </p:sp>
        <p:sp>
          <p:nvSpPr>
            <p:cNvPr id="25" name="Rectangle 71">
              <a:extLst>
                <a:ext uri="{FF2B5EF4-FFF2-40B4-BE49-F238E27FC236}">
                  <a16:creationId xmlns:a16="http://schemas.microsoft.com/office/drawing/2014/main" id="{2580E219-1202-7342-A273-9E9560BA7144}"/>
                </a:ext>
              </a:extLst>
            </p:cNvPr>
            <p:cNvSpPr>
              <a:spLocks noChangeArrowheads="1"/>
            </p:cNvSpPr>
            <p:nvPr/>
          </p:nvSpPr>
          <p:spPr bwMode="auto">
            <a:xfrm>
              <a:off x="1516794" y="2205071"/>
              <a:ext cx="1585690"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dirty="0">
                  <a:solidFill>
                    <a:srgbClr val="3E3F41"/>
                  </a:solidFill>
                  <a:latin typeface="Comic Sans MS" panose="030F0902030302020204" pitchFamily="66" charset="0"/>
                </a:rPr>
                <a:t>moreover</a:t>
              </a:r>
            </a:p>
          </p:txBody>
        </p:sp>
        <p:sp>
          <p:nvSpPr>
            <p:cNvPr id="42" name="Rectangle 74">
              <a:extLst>
                <a:ext uri="{FF2B5EF4-FFF2-40B4-BE49-F238E27FC236}">
                  <a16:creationId xmlns:a16="http://schemas.microsoft.com/office/drawing/2014/main" id="{4E94DFCE-3912-9741-ADAC-B939A8F720EE}"/>
                </a:ext>
              </a:extLst>
            </p:cNvPr>
            <p:cNvSpPr>
              <a:spLocks noChangeArrowheads="1"/>
            </p:cNvSpPr>
            <p:nvPr/>
          </p:nvSpPr>
          <p:spPr bwMode="auto">
            <a:xfrm>
              <a:off x="9974242" y="2205071"/>
              <a:ext cx="1316386"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besides</a:t>
              </a:r>
            </a:p>
          </p:txBody>
        </p:sp>
        <p:sp>
          <p:nvSpPr>
            <p:cNvPr id="45" name="Rectangle 77">
              <a:extLst>
                <a:ext uri="{FF2B5EF4-FFF2-40B4-BE49-F238E27FC236}">
                  <a16:creationId xmlns:a16="http://schemas.microsoft.com/office/drawing/2014/main" id="{C14AD064-81B5-EE4B-B803-47EE932CA88A}"/>
                </a:ext>
              </a:extLst>
            </p:cNvPr>
            <p:cNvSpPr>
              <a:spLocks noChangeArrowheads="1"/>
            </p:cNvSpPr>
            <p:nvPr/>
          </p:nvSpPr>
          <p:spPr bwMode="auto">
            <a:xfrm>
              <a:off x="8362261" y="2205071"/>
              <a:ext cx="692818"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but</a:t>
              </a:r>
            </a:p>
          </p:txBody>
        </p:sp>
        <p:sp>
          <p:nvSpPr>
            <p:cNvPr id="48" name="Rectangle 80">
              <a:extLst>
                <a:ext uri="{FF2B5EF4-FFF2-40B4-BE49-F238E27FC236}">
                  <a16:creationId xmlns:a16="http://schemas.microsoft.com/office/drawing/2014/main" id="{B474E7AD-205D-C146-AED9-BA5C50B2A650}"/>
                </a:ext>
              </a:extLst>
            </p:cNvPr>
            <p:cNvSpPr>
              <a:spLocks noChangeArrowheads="1"/>
            </p:cNvSpPr>
            <p:nvPr/>
          </p:nvSpPr>
          <p:spPr bwMode="auto">
            <a:xfrm>
              <a:off x="3181994" y="2205071"/>
              <a:ext cx="2863284"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on the other hand</a:t>
              </a:r>
            </a:p>
          </p:txBody>
        </p:sp>
        <p:sp>
          <p:nvSpPr>
            <p:cNvPr id="61" name="Rectangle 93">
              <a:extLst>
                <a:ext uri="{FF2B5EF4-FFF2-40B4-BE49-F238E27FC236}">
                  <a16:creationId xmlns:a16="http://schemas.microsoft.com/office/drawing/2014/main" id="{952063A7-8590-3346-B893-FBF24D87918E}"/>
                </a:ext>
              </a:extLst>
            </p:cNvPr>
            <p:cNvSpPr>
              <a:spLocks noChangeArrowheads="1"/>
            </p:cNvSpPr>
            <p:nvPr/>
          </p:nvSpPr>
          <p:spPr bwMode="auto">
            <a:xfrm>
              <a:off x="6124788" y="2205071"/>
              <a:ext cx="2157963"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to summarise</a:t>
              </a:r>
            </a:p>
          </p:txBody>
        </p:sp>
      </p:grpSp>
      <p:grpSp>
        <p:nvGrpSpPr>
          <p:cNvPr id="9" name="Group 8">
            <a:extLst>
              <a:ext uri="{FF2B5EF4-FFF2-40B4-BE49-F238E27FC236}">
                <a16:creationId xmlns:a16="http://schemas.microsoft.com/office/drawing/2014/main" id="{00019029-86DE-2F4D-BD62-66164F4F8D90}"/>
              </a:ext>
            </a:extLst>
          </p:cNvPr>
          <p:cNvGrpSpPr/>
          <p:nvPr/>
        </p:nvGrpSpPr>
        <p:grpSpPr>
          <a:xfrm>
            <a:off x="778252" y="5316725"/>
            <a:ext cx="10559590" cy="477054"/>
            <a:chOff x="727047" y="4858018"/>
            <a:chExt cx="10559590" cy="477054"/>
          </a:xfrm>
        </p:grpSpPr>
        <p:sp>
          <p:nvSpPr>
            <p:cNvPr id="43" name="Rectangle 75">
              <a:extLst>
                <a:ext uri="{FF2B5EF4-FFF2-40B4-BE49-F238E27FC236}">
                  <a16:creationId xmlns:a16="http://schemas.microsoft.com/office/drawing/2014/main" id="{71852F06-6EFC-5441-92ED-5FD6170BB8CD}"/>
                </a:ext>
              </a:extLst>
            </p:cNvPr>
            <p:cNvSpPr>
              <a:spLocks noChangeArrowheads="1"/>
            </p:cNvSpPr>
            <p:nvPr/>
          </p:nvSpPr>
          <p:spPr bwMode="auto">
            <a:xfrm>
              <a:off x="2848450" y="4858018"/>
              <a:ext cx="3988592"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another thing to consider</a:t>
              </a:r>
            </a:p>
          </p:txBody>
        </p:sp>
        <p:sp>
          <p:nvSpPr>
            <p:cNvPr id="57" name="Rectangle 89">
              <a:extLst>
                <a:ext uri="{FF2B5EF4-FFF2-40B4-BE49-F238E27FC236}">
                  <a16:creationId xmlns:a16="http://schemas.microsoft.com/office/drawing/2014/main" id="{AE27960F-9038-2B4D-9D17-7AFDCE04F6BB}"/>
                </a:ext>
              </a:extLst>
            </p:cNvPr>
            <p:cNvSpPr>
              <a:spLocks noChangeArrowheads="1"/>
            </p:cNvSpPr>
            <p:nvPr/>
          </p:nvSpPr>
          <p:spPr bwMode="auto">
            <a:xfrm>
              <a:off x="727047" y="4858018"/>
              <a:ext cx="1750800"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dirty="0">
                  <a:solidFill>
                    <a:srgbClr val="3E3F41"/>
                  </a:solidFill>
                  <a:latin typeface="Comic Sans MS" panose="030F0902030302020204" pitchFamily="66" charset="0"/>
                </a:rPr>
                <a:t>as a result</a:t>
              </a:r>
            </a:p>
          </p:txBody>
        </p:sp>
        <p:sp>
          <p:nvSpPr>
            <p:cNvPr id="62" name="Rectangle 94">
              <a:extLst>
                <a:ext uri="{FF2B5EF4-FFF2-40B4-BE49-F238E27FC236}">
                  <a16:creationId xmlns:a16="http://schemas.microsoft.com/office/drawing/2014/main" id="{3428ADA3-00C4-3F43-AA5D-8FEB6969A522}"/>
                </a:ext>
              </a:extLst>
            </p:cNvPr>
            <p:cNvSpPr>
              <a:spLocks noChangeArrowheads="1"/>
            </p:cNvSpPr>
            <p:nvPr/>
          </p:nvSpPr>
          <p:spPr bwMode="auto">
            <a:xfrm>
              <a:off x="9183176" y="4858018"/>
              <a:ext cx="2103461"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nevertheless</a:t>
              </a:r>
            </a:p>
          </p:txBody>
        </p:sp>
        <p:sp>
          <p:nvSpPr>
            <p:cNvPr id="64" name="Rectangle 96">
              <a:extLst>
                <a:ext uri="{FF2B5EF4-FFF2-40B4-BE49-F238E27FC236}">
                  <a16:creationId xmlns:a16="http://schemas.microsoft.com/office/drawing/2014/main" id="{24D4C640-6876-044D-846C-69BB3CEB8F4C}"/>
                </a:ext>
              </a:extLst>
            </p:cNvPr>
            <p:cNvSpPr>
              <a:spLocks noChangeArrowheads="1"/>
            </p:cNvSpPr>
            <p:nvPr/>
          </p:nvSpPr>
          <p:spPr bwMode="auto">
            <a:xfrm>
              <a:off x="7207645" y="4858018"/>
              <a:ext cx="1604927"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to sum up</a:t>
              </a:r>
            </a:p>
          </p:txBody>
        </p:sp>
      </p:grpSp>
      <p:grpSp>
        <p:nvGrpSpPr>
          <p:cNvPr id="8" name="Group 7">
            <a:extLst>
              <a:ext uri="{FF2B5EF4-FFF2-40B4-BE49-F238E27FC236}">
                <a16:creationId xmlns:a16="http://schemas.microsoft.com/office/drawing/2014/main" id="{4757A078-B815-794F-851F-F6AB541774FE}"/>
              </a:ext>
            </a:extLst>
          </p:cNvPr>
          <p:cNvGrpSpPr/>
          <p:nvPr/>
        </p:nvGrpSpPr>
        <p:grpSpPr>
          <a:xfrm>
            <a:off x="778252" y="4550899"/>
            <a:ext cx="10559776" cy="477054"/>
            <a:chOff x="727047" y="4202968"/>
            <a:chExt cx="10559776" cy="477054"/>
          </a:xfrm>
        </p:grpSpPr>
        <p:sp>
          <p:nvSpPr>
            <p:cNvPr id="49" name="Rectangle 81">
              <a:extLst>
                <a:ext uri="{FF2B5EF4-FFF2-40B4-BE49-F238E27FC236}">
                  <a16:creationId xmlns:a16="http://schemas.microsoft.com/office/drawing/2014/main" id="{9515E32B-3835-CC45-9632-364CB1E66AA0}"/>
                </a:ext>
              </a:extLst>
            </p:cNvPr>
            <p:cNvSpPr>
              <a:spLocks noChangeArrowheads="1"/>
            </p:cNvSpPr>
            <p:nvPr/>
          </p:nvSpPr>
          <p:spPr bwMode="auto">
            <a:xfrm>
              <a:off x="5712168" y="4202968"/>
              <a:ext cx="2908168"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in contrast to this</a:t>
              </a:r>
            </a:p>
          </p:txBody>
        </p:sp>
        <p:sp>
          <p:nvSpPr>
            <p:cNvPr id="52" name="Rectangle 84">
              <a:extLst>
                <a:ext uri="{FF2B5EF4-FFF2-40B4-BE49-F238E27FC236}">
                  <a16:creationId xmlns:a16="http://schemas.microsoft.com/office/drawing/2014/main" id="{FBE263DA-52C8-6842-A0A0-BF32CFA3C770}"/>
                </a:ext>
              </a:extLst>
            </p:cNvPr>
            <p:cNvSpPr>
              <a:spLocks noChangeArrowheads="1"/>
            </p:cNvSpPr>
            <p:nvPr/>
          </p:nvSpPr>
          <p:spPr bwMode="auto">
            <a:xfrm>
              <a:off x="2973547" y="4202968"/>
              <a:ext cx="2557110"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having said that</a:t>
              </a:r>
            </a:p>
          </p:txBody>
        </p:sp>
        <p:sp>
          <p:nvSpPr>
            <p:cNvPr id="63" name="Rectangle 95">
              <a:extLst>
                <a:ext uri="{FF2B5EF4-FFF2-40B4-BE49-F238E27FC236}">
                  <a16:creationId xmlns:a16="http://schemas.microsoft.com/office/drawing/2014/main" id="{1BAC50B3-9076-AD4A-B081-2BA9BDAE7E99}"/>
                </a:ext>
              </a:extLst>
            </p:cNvPr>
            <p:cNvSpPr>
              <a:spLocks noChangeArrowheads="1"/>
            </p:cNvSpPr>
            <p:nvPr/>
          </p:nvSpPr>
          <p:spPr bwMode="auto">
            <a:xfrm>
              <a:off x="727047" y="4202968"/>
              <a:ext cx="2064989"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on the whole</a:t>
              </a:r>
            </a:p>
          </p:txBody>
        </p:sp>
        <p:sp>
          <p:nvSpPr>
            <p:cNvPr id="65" name="Rectangle 97">
              <a:extLst>
                <a:ext uri="{FF2B5EF4-FFF2-40B4-BE49-F238E27FC236}">
                  <a16:creationId xmlns:a16="http://schemas.microsoft.com/office/drawing/2014/main" id="{70E8D1BC-E7F2-C040-B8C7-781AFB49F02A}"/>
                </a:ext>
              </a:extLst>
            </p:cNvPr>
            <p:cNvSpPr>
              <a:spLocks noChangeArrowheads="1"/>
            </p:cNvSpPr>
            <p:nvPr/>
          </p:nvSpPr>
          <p:spPr bwMode="auto">
            <a:xfrm>
              <a:off x="8801847" y="4202968"/>
              <a:ext cx="2484976" cy="477054"/>
            </a:xfrm>
            <a:prstGeom prst="rect">
              <a:avLst/>
            </a:prstGeom>
            <a:noFill/>
            <a:ln w="19050">
              <a:solidFill>
                <a:schemeClr val="bg1">
                  <a:lumMod val="75000"/>
                </a:schemeClr>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sz="2500">
                  <a:solidFill>
                    <a:srgbClr val="3E3F41"/>
                  </a:solidFill>
                  <a:latin typeface="Comic Sans MS" panose="030F0902030302020204" pitchFamily="66" charset="0"/>
                </a:rPr>
                <a:t>all this leads to</a:t>
              </a:r>
            </a:p>
          </p:txBody>
        </p:sp>
      </p:grpSp>
      <p:pic>
        <p:nvPicPr>
          <p:cNvPr id="66" name="Picture 65" descr="Icon&#10;&#10;Description automatically generated">
            <a:extLst>
              <a:ext uri="{FF2B5EF4-FFF2-40B4-BE49-F238E27FC236}">
                <a16:creationId xmlns:a16="http://schemas.microsoft.com/office/drawing/2014/main" id="{D2058EC0-BE0C-1E42-8D4E-E96AA2E7BC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10772" y="1225224"/>
            <a:ext cx="349936" cy="209962"/>
          </a:xfrm>
          <a:prstGeom prst="rect">
            <a:avLst/>
          </a:prstGeom>
        </p:spPr>
      </p:pic>
      <p:sp>
        <p:nvSpPr>
          <p:cNvPr id="2" name="TextBox 1">
            <a:extLst>
              <a:ext uri="{FF2B5EF4-FFF2-40B4-BE49-F238E27FC236}">
                <a16:creationId xmlns:a16="http://schemas.microsoft.com/office/drawing/2014/main" id="{C783119C-3124-36E3-CD9B-C05D3264C86C}"/>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62</a:t>
            </a:r>
          </a:p>
        </p:txBody>
      </p:sp>
    </p:spTree>
    <p:extLst>
      <p:ext uri="{BB962C8B-B14F-4D97-AF65-F5344CB8AC3E}">
        <p14:creationId xmlns:p14="http://schemas.microsoft.com/office/powerpoint/2010/main" val="20647088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 name="Group 117">
            <a:extLst>
              <a:ext uri="{FF2B5EF4-FFF2-40B4-BE49-F238E27FC236}">
                <a16:creationId xmlns:a16="http://schemas.microsoft.com/office/drawing/2014/main" id="{8D1AC27A-8D95-7044-8129-6870ABAB7091}"/>
              </a:ext>
            </a:extLst>
          </p:cNvPr>
          <p:cNvGraphicFramePr>
            <a:graphicFrameLocks noGrp="1"/>
          </p:cNvGraphicFramePr>
          <p:nvPr>
            <p:extLst>
              <p:ext uri="{D42A27DB-BD31-4B8C-83A1-F6EECF244321}">
                <p14:modId xmlns:p14="http://schemas.microsoft.com/office/powerpoint/2010/main" val="1852946896"/>
              </p:ext>
            </p:extLst>
          </p:nvPr>
        </p:nvGraphicFramePr>
        <p:xfrm>
          <a:off x="948240" y="2564518"/>
          <a:ext cx="10256402" cy="1188720"/>
        </p:xfrm>
        <a:graphic>
          <a:graphicData uri="http://schemas.openxmlformats.org/drawingml/2006/table">
            <a:tbl>
              <a:tblPr/>
              <a:tblGrid>
                <a:gridCol w="3422095">
                  <a:extLst>
                    <a:ext uri="{9D8B030D-6E8A-4147-A177-3AD203B41FA5}">
                      <a16:colId xmlns:a16="http://schemas.microsoft.com/office/drawing/2014/main" val="3741696302"/>
                    </a:ext>
                  </a:extLst>
                </a:gridCol>
                <a:gridCol w="3416448">
                  <a:extLst>
                    <a:ext uri="{9D8B030D-6E8A-4147-A177-3AD203B41FA5}">
                      <a16:colId xmlns:a16="http://schemas.microsoft.com/office/drawing/2014/main" val="1533581534"/>
                    </a:ext>
                  </a:extLst>
                </a:gridCol>
                <a:gridCol w="3417859">
                  <a:extLst>
                    <a:ext uri="{9D8B030D-6E8A-4147-A177-3AD203B41FA5}">
                      <a16:colId xmlns:a16="http://schemas.microsoft.com/office/drawing/2014/main" val="3904922406"/>
                    </a:ext>
                  </a:extLst>
                </a:gridCol>
              </a:tblGrid>
              <a:tr h="29096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but</a:t>
                      </a:r>
                      <a:endParaRPr kumimoji="0" lang="en-GB" altLang="en-US" sz="20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FF000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however</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FF000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although</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FF0000"/>
                    </a:solidFill>
                  </a:tcPr>
                </a:tc>
                <a:extLst>
                  <a:ext uri="{0D108BD9-81ED-4DB2-BD59-A6C34878D82A}">
                    <a16:rowId xmlns:a16="http://schemas.microsoft.com/office/drawing/2014/main" val="2242583854"/>
                  </a:ext>
                </a:extLst>
              </a:tr>
              <a:tr h="29096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despite this</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FF000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in contrast to this</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FF000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on the other hand</a:t>
                      </a: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FF0000"/>
                    </a:solidFill>
                  </a:tcPr>
                </a:tc>
                <a:extLst>
                  <a:ext uri="{0D108BD9-81ED-4DB2-BD59-A6C34878D82A}">
                    <a16:rowId xmlns:a16="http://schemas.microsoft.com/office/drawing/2014/main" val="978166610"/>
                  </a:ext>
                </a:extLst>
              </a:tr>
              <a:tr h="29096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rPr>
                        <a:t>on the contrary</a:t>
                      </a: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FF000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rPr>
                        <a:t>having said that</a:t>
                      </a: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FF000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conversely</a:t>
                      </a: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FF0000"/>
                    </a:solidFill>
                  </a:tcPr>
                </a:tc>
                <a:extLst>
                  <a:ext uri="{0D108BD9-81ED-4DB2-BD59-A6C34878D82A}">
                    <a16:rowId xmlns:a16="http://schemas.microsoft.com/office/drawing/2014/main" val="2462327859"/>
                  </a:ext>
                </a:extLst>
              </a:tr>
            </a:tbl>
          </a:graphicData>
        </a:graphic>
      </p:graphicFrame>
      <p:graphicFrame>
        <p:nvGraphicFramePr>
          <p:cNvPr id="68" name="Group 116">
            <a:extLst>
              <a:ext uri="{FF2B5EF4-FFF2-40B4-BE49-F238E27FC236}">
                <a16:creationId xmlns:a16="http://schemas.microsoft.com/office/drawing/2014/main" id="{F216E6D9-8FE3-D340-816F-592A9EC39BE3}"/>
              </a:ext>
            </a:extLst>
          </p:cNvPr>
          <p:cNvGraphicFramePr>
            <a:graphicFrameLocks noGrp="1"/>
          </p:cNvGraphicFramePr>
          <p:nvPr>
            <p:extLst>
              <p:ext uri="{D42A27DB-BD31-4B8C-83A1-F6EECF244321}">
                <p14:modId xmlns:p14="http://schemas.microsoft.com/office/powerpoint/2010/main" val="836866304"/>
              </p:ext>
            </p:extLst>
          </p:nvPr>
        </p:nvGraphicFramePr>
        <p:xfrm>
          <a:off x="948240" y="817697"/>
          <a:ext cx="10294518" cy="1316215"/>
        </p:xfrm>
        <a:graphic>
          <a:graphicData uri="http://schemas.openxmlformats.org/drawingml/2006/table">
            <a:tbl>
              <a:tblPr/>
              <a:tblGrid>
                <a:gridCol w="3433388">
                  <a:extLst>
                    <a:ext uri="{9D8B030D-6E8A-4147-A177-3AD203B41FA5}">
                      <a16:colId xmlns:a16="http://schemas.microsoft.com/office/drawing/2014/main" val="1209733450"/>
                    </a:ext>
                  </a:extLst>
                </a:gridCol>
                <a:gridCol w="3431977">
                  <a:extLst>
                    <a:ext uri="{9D8B030D-6E8A-4147-A177-3AD203B41FA5}">
                      <a16:colId xmlns:a16="http://schemas.microsoft.com/office/drawing/2014/main" val="442573971"/>
                    </a:ext>
                  </a:extLst>
                </a:gridCol>
                <a:gridCol w="3429153">
                  <a:extLst>
                    <a:ext uri="{9D8B030D-6E8A-4147-A177-3AD203B41FA5}">
                      <a16:colId xmlns:a16="http://schemas.microsoft.com/office/drawing/2014/main" val="2588607697"/>
                    </a:ext>
                  </a:extLst>
                </a:gridCol>
              </a:tblGrid>
              <a:tr h="29096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and</a:t>
                      </a:r>
                      <a:endParaRPr kumimoji="0" lang="en-GB" altLang="en-US" sz="20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also</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furthermore</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250787070"/>
                  </a:ext>
                </a:extLst>
              </a:tr>
              <a:tr h="29096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moreover</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as well as this</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in addition</a:t>
                      </a: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268909486"/>
                  </a:ext>
                </a:extLst>
              </a:tr>
              <a:tr h="52373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besides</a:t>
                      </a: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another thing to consider</a:t>
                      </a: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equally</a:t>
                      </a: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344529587"/>
                  </a:ext>
                </a:extLst>
              </a:tr>
            </a:tbl>
          </a:graphicData>
        </a:graphic>
      </p:graphicFrame>
      <p:graphicFrame>
        <p:nvGraphicFramePr>
          <p:cNvPr id="69" name="Group 118">
            <a:extLst>
              <a:ext uri="{FF2B5EF4-FFF2-40B4-BE49-F238E27FC236}">
                <a16:creationId xmlns:a16="http://schemas.microsoft.com/office/drawing/2014/main" id="{BDC8E90E-100F-0947-BD56-6C1517F0EC28}"/>
              </a:ext>
            </a:extLst>
          </p:cNvPr>
          <p:cNvGraphicFramePr>
            <a:graphicFrameLocks noGrp="1"/>
          </p:cNvGraphicFramePr>
          <p:nvPr>
            <p:extLst>
              <p:ext uri="{D42A27DB-BD31-4B8C-83A1-F6EECF244321}">
                <p14:modId xmlns:p14="http://schemas.microsoft.com/office/powerpoint/2010/main" val="3097364133"/>
              </p:ext>
            </p:extLst>
          </p:nvPr>
        </p:nvGraphicFramePr>
        <p:xfrm>
          <a:off x="948240" y="4183844"/>
          <a:ext cx="10222519" cy="792480"/>
        </p:xfrm>
        <a:graphic>
          <a:graphicData uri="http://schemas.openxmlformats.org/drawingml/2006/table">
            <a:tbl>
              <a:tblPr/>
              <a:tblGrid>
                <a:gridCol w="3410800">
                  <a:extLst>
                    <a:ext uri="{9D8B030D-6E8A-4147-A177-3AD203B41FA5}">
                      <a16:colId xmlns:a16="http://schemas.microsoft.com/office/drawing/2014/main" val="2257577017"/>
                    </a:ext>
                  </a:extLst>
                </a:gridCol>
                <a:gridCol w="3405153">
                  <a:extLst>
                    <a:ext uri="{9D8B030D-6E8A-4147-A177-3AD203B41FA5}">
                      <a16:colId xmlns:a16="http://schemas.microsoft.com/office/drawing/2014/main" val="1513158758"/>
                    </a:ext>
                  </a:extLst>
                </a:gridCol>
                <a:gridCol w="3406566">
                  <a:extLst>
                    <a:ext uri="{9D8B030D-6E8A-4147-A177-3AD203B41FA5}">
                      <a16:colId xmlns:a16="http://schemas.microsoft.com/office/drawing/2014/main" val="3734537891"/>
                    </a:ext>
                  </a:extLst>
                </a:gridCol>
              </a:tblGrid>
              <a:tr h="29096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therefore</a:t>
                      </a:r>
                      <a:endParaRPr kumimoji="0" lang="en-GB" altLang="en-US" sz="20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39AB47"/>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because of this</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39AB47"/>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in order that</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39AB47"/>
                    </a:solidFill>
                  </a:tcPr>
                </a:tc>
                <a:extLst>
                  <a:ext uri="{0D108BD9-81ED-4DB2-BD59-A6C34878D82A}">
                    <a16:rowId xmlns:a16="http://schemas.microsoft.com/office/drawing/2014/main" val="2152652423"/>
                  </a:ext>
                </a:extLst>
              </a:tr>
              <a:tr h="29096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as a result</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39AB47"/>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consequently</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39AB47"/>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for that reason</a:t>
                      </a: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39AB47"/>
                    </a:solidFill>
                  </a:tcPr>
                </a:tc>
                <a:extLst>
                  <a:ext uri="{0D108BD9-81ED-4DB2-BD59-A6C34878D82A}">
                    <a16:rowId xmlns:a16="http://schemas.microsoft.com/office/drawing/2014/main" val="1944753054"/>
                  </a:ext>
                </a:extLst>
              </a:tr>
            </a:tbl>
          </a:graphicData>
        </a:graphic>
      </p:graphicFrame>
      <p:graphicFrame>
        <p:nvGraphicFramePr>
          <p:cNvPr id="70" name="Group 124">
            <a:extLst>
              <a:ext uri="{FF2B5EF4-FFF2-40B4-BE49-F238E27FC236}">
                <a16:creationId xmlns:a16="http://schemas.microsoft.com/office/drawing/2014/main" id="{86E0225B-0142-0B4C-ACF4-5170BB545235}"/>
              </a:ext>
            </a:extLst>
          </p:cNvPr>
          <p:cNvGraphicFramePr>
            <a:graphicFrameLocks noGrp="1"/>
          </p:cNvGraphicFramePr>
          <p:nvPr>
            <p:extLst>
              <p:ext uri="{D42A27DB-BD31-4B8C-83A1-F6EECF244321}">
                <p14:modId xmlns:p14="http://schemas.microsoft.com/office/powerpoint/2010/main" val="2798338846"/>
              </p:ext>
            </p:extLst>
          </p:nvPr>
        </p:nvGraphicFramePr>
        <p:xfrm>
          <a:off x="948240" y="5406929"/>
          <a:ext cx="10257812" cy="792480"/>
        </p:xfrm>
        <a:graphic>
          <a:graphicData uri="http://schemas.openxmlformats.org/drawingml/2006/table">
            <a:tbl>
              <a:tblPr/>
              <a:tblGrid>
                <a:gridCol w="3420683">
                  <a:extLst>
                    <a:ext uri="{9D8B030D-6E8A-4147-A177-3AD203B41FA5}">
                      <a16:colId xmlns:a16="http://schemas.microsoft.com/office/drawing/2014/main" val="2452246595"/>
                    </a:ext>
                  </a:extLst>
                </a:gridCol>
                <a:gridCol w="3419271">
                  <a:extLst>
                    <a:ext uri="{9D8B030D-6E8A-4147-A177-3AD203B41FA5}">
                      <a16:colId xmlns:a16="http://schemas.microsoft.com/office/drawing/2014/main" val="2511959312"/>
                    </a:ext>
                  </a:extLst>
                </a:gridCol>
                <a:gridCol w="3417858">
                  <a:extLst>
                    <a:ext uri="{9D8B030D-6E8A-4147-A177-3AD203B41FA5}">
                      <a16:colId xmlns:a16="http://schemas.microsoft.com/office/drawing/2014/main" val="2625068549"/>
                    </a:ext>
                  </a:extLst>
                </a:gridCol>
              </a:tblGrid>
              <a:tr h="29096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in conclusion</a:t>
                      </a:r>
                      <a:endParaRPr kumimoji="0" lang="en-GB" altLang="en-US" sz="20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EC7206"/>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to summarise</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EC7206"/>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nevertheless</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EC7206"/>
                    </a:solidFill>
                  </a:tcPr>
                </a:tc>
                <a:extLst>
                  <a:ext uri="{0D108BD9-81ED-4DB2-BD59-A6C34878D82A}">
                    <a16:rowId xmlns:a16="http://schemas.microsoft.com/office/drawing/2014/main" val="2934534978"/>
                  </a:ext>
                </a:extLst>
              </a:tr>
              <a:tr h="29096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on the whole</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EC7206"/>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902030302020204" pitchFamily="66" charset="0"/>
                          <a:cs typeface="Times New Roman" panose="02020603050405020304" pitchFamily="18" charset="0"/>
                        </a:rPr>
                        <a:t>to sum up</a:t>
                      </a:r>
                      <a:endParaRPr kumimoji="0" lang="en-GB" altLang="en-US" sz="2000" b="0" i="0" u="none" strike="noStrike" cap="none" normalizeH="0" baseline="0">
                        <a:ln>
                          <a:noFill/>
                        </a:ln>
                        <a:solidFill>
                          <a:schemeClr val="bg1"/>
                        </a:solidFill>
                        <a:effectLst/>
                        <a:latin typeface="Comic Sans MS" panose="030F0902030302020204" pitchFamily="66" charset="0"/>
                        <a:cs typeface="Arial" panose="020B0604020202020204" pitchFamily="34" charset="0"/>
                      </a:endParaRP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EC7206"/>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all this leads to</a:t>
                      </a:r>
                    </a:p>
                  </a:txBody>
                  <a:tcPr anchor="ctr" anchorCtr="1" horzOverflow="overflow">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lnTlToBr>
                      <a:noFill/>
                    </a:lnTlToBr>
                    <a:lnBlToTr>
                      <a:noFill/>
                    </a:lnBlToTr>
                    <a:solidFill>
                      <a:srgbClr val="EC7206"/>
                    </a:solidFill>
                  </a:tcPr>
                </a:tc>
                <a:extLst>
                  <a:ext uri="{0D108BD9-81ED-4DB2-BD59-A6C34878D82A}">
                    <a16:rowId xmlns:a16="http://schemas.microsoft.com/office/drawing/2014/main" val="935400388"/>
                  </a:ext>
                </a:extLst>
              </a:tr>
            </a:tbl>
          </a:graphicData>
        </a:graphic>
      </p:graphicFrame>
      <p:sp>
        <p:nvSpPr>
          <p:cNvPr id="75" name="Text Box 13">
            <a:extLst>
              <a:ext uri="{FF2B5EF4-FFF2-40B4-BE49-F238E27FC236}">
                <a16:creationId xmlns:a16="http://schemas.microsoft.com/office/drawing/2014/main" id="{541AAC66-E2B7-4D4C-8613-913C31857031}"/>
              </a:ext>
            </a:extLst>
          </p:cNvPr>
          <p:cNvSpPr txBox="1">
            <a:spLocks noChangeArrowheads="1"/>
          </p:cNvSpPr>
          <p:nvPr/>
        </p:nvSpPr>
        <p:spPr bwMode="auto">
          <a:xfrm>
            <a:off x="858259" y="440291"/>
            <a:ext cx="25968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b="1" dirty="0">
                <a:solidFill>
                  <a:srgbClr val="3E3F41"/>
                </a:solidFill>
                <a:latin typeface="Comic Sans MS" panose="030F0902030302020204" pitchFamily="66" charset="0"/>
              </a:rPr>
              <a:t>And another thing…</a:t>
            </a:r>
          </a:p>
        </p:txBody>
      </p:sp>
      <p:sp>
        <p:nvSpPr>
          <p:cNvPr id="76" name="Text Box 13">
            <a:extLst>
              <a:ext uri="{FF2B5EF4-FFF2-40B4-BE49-F238E27FC236}">
                <a16:creationId xmlns:a16="http://schemas.microsoft.com/office/drawing/2014/main" id="{337E05A1-52E3-0247-A17A-1B5AFC63DD8D}"/>
              </a:ext>
            </a:extLst>
          </p:cNvPr>
          <p:cNvSpPr txBox="1">
            <a:spLocks noChangeArrowheads="1"/>
          </p:cNvSpPr>
          <p:nvPr/>
        </p:nvSpPr>
        <p:spPr bwMode="auto">
          <a:xfrm>
            <a:off x="858259" y="2193430"/>
            <a:ext cx="228325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b="1" dirty="0">
                <a:solidFill>
                  <a:srgbClr val="3E3F41"/>
                </a:solidFill>
                <a:latin typeface="Comic Sans MS" panose="030F0902030302020204" pitchFamily="66" charset="0"/>
              </a:rPr>
              <a:t>Oh no it isn’t…</a:t>
            </a:r>
          </a:p>
        </p:txBody>
      </p:sp>
      <p:sp>
        <p:nvSpPr>
          <p:cNvPr id="77" name="Text Box 13">
            <a:extLst>
              <a:ext uri="{FF2B5EF4-FFF2-40B4-BE49-F238E27FC236}">
                <a16:creationId xmlns:a16="http://schemas.microsoft.com/office/drawing/2014/main" id="{EE618B75-A914-E449-BDBB-3566249E29A9}"/>
              </a:ext>
            </a:extLst>
          </p:cNvPr>
          <p:cNvSpPr txBox="1">
            <a:spLocks noChangeArrowheads="1"/>
          </p:cNvSpPr>
          <p:nvPr/>
        </p:nvSpPr>
        <p:spPr bwMode="auto">
          <a:xfrm>
            <a:off x="858259" y="3816190"/>
            <a:ext cx="216952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b="1" dirty="0">
                <a:solidFill>
                  <a:srgbClr val="3E3F41"/>
                </a:solidFill>
                <a:latin typeface="Comic Sans MS" panose="030F0902030302020204" pitchFamily="66" charset="0"/>
              </a:rPr>
              <a:t>Reasons…</a:t>
            </a:r>
          </a:p>
        </p:txBody>
      </p:sp>
      <p:sp>
        <p:nvSpPr>
          <p:cNvPr id="78" name="Text Box 13">
            <a:extLst>
              <a:ext uri="{FF2B5EF4-FFF2-40B4-BE49-F238E27FC236}">
                <a16:creationId xmlns:a16="http://schemas.microsoft.com/office/drawing/2014/main" id="{99826A57-24FB-4E4B-A3B8-17932C00F244}"/>
              </a:ext>
            </a:extLst>
          </p:cNvPr>
          <p:cNvSpPr txBox="1">
            <a:spLocks noChangeArrowheads="1"/>
          </p:cNvSpPr>
          <p:nvPr/>
        </p:nvSpPr>
        <p:spPr bwMode="auto">
          <a:xfrm>
            <a:off x="858259" y="5029523"/>
            <a:ext cx="25968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b="1" dirty="0">
                <a:solidFill>
                  <a:srgbClr val="3E3F41"/>
                </a:solidFill>
                <a:latin typeface="Comic Sans MS" panose="030F0902030302020204" pitchFamily="66" charset="0"/>
              </a:rPr>
              <a:t>At the end…</a:t>
            </a:r>
          </a:p>
        </p:txBody>
      </p:sp>
      <p:sp>
        <p:nvSpPr>
          <p:cNvPr id="2" name="TextBox 1">
            <a:extLst>
              <a:ext uri="{FF2B5EF4-FFF2-40B4-BE49-F238E27FC236}">
                <a16:creationId xmlns:a16="http://schemas.microsoft.com/office/drawing/2014/main" id="{0FE5C4C0-08E9-E27B-D7E4-51E02637DB0C}"/>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63</a:t>
            </a:r>
          </a:p>
        </p:txBody>
      </p:sp>
    </p:spTree>
    <p:extLst>
      <p:ext uri="{BB962C8B-B14F-4D97-AF65-F5344CB8AC3E}">
        <p14:creationId xmlns:p14="http://schemas.microsoft.com/office/powerpoint/2010/main" val="4055231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WordArt 4">
            <a:extLst>
              <a:ext uri="{FF2B5EF4-FFF2-40B4-BE49-F238E27FC236}">
                <a16:creationId xmlns:a16="http://schemas.microsoft.com/office/drawing/2014/main" id="{40B36C57-82A2-2B43-BBF9-D93B3018B386}"/>
              </a:ext>
            </a:extLst>
          </p:cNvPr>
          <p:cNvSpPr>
            <a:spLocks noChangeArrowheads="1" noChangeShapeType="1" noTextEdit="1"/>
          </p:cNvSpPr>
          <p:nvPr/>
        </p:nvSpPr>
        <p:spPr bwMode="auto">
          <a:xfrm rot="20709948">
            <a:off x="677501" y="775144"/>
            <a:ext cx="3927468" cy="1672692"/>
          </a:xfrm>
          <a:prstGeom prst="rect">
            <a:avLst/>
          </a:prstGeom>
        </p:spPr>
        <p:txBody>
          <a:bodyPr wrap="none" fromWordArt="1">
            <a:prstTxWarp prst="textDeflateBottom">
              <a:avLst>
                <a:gd name="adj" fmla="val 53125"/>
              </a:avLst>
            </a:prstTxWarp>
          </a:bodyPr>
          <a:lstStyle/>
          <a:p>
            <a:pPr algn="ctr"/>
            <a:r>
              <a:rPr lang="en-US" sz="3600" kern="10" dirty="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80000"/>
                    </a:srgbClr>
                  </a:outerShdw>
                </a:effectLst>
              </a:rPr>
              <a:t>Crazy clauses</a:t>
            </a:r>
          </a:p>
        </p:txBody>
      </p:sp>
      <p:sp>
        <p:nvSpPr>
          <p:cNvPr id="11" name="Rectangle 9">
            <a:extLst>
              <a:ext uri="{FF2B5EF4-FFF2-40B4-BE49-F238E27FC236}">
                <a16:creationId xmlns:a16="http://schemas.microsoft.com/office/drawing/2014/main" id="{ED3614A8-25CD-82B1-2B53-C4977B7EC485}"/>
              </a:ext>
            </a:extLst>
          </p:cNvPr>
          <p:cNvSpPr>
            <a:spLocks noChangeArrowheads="1"/>
          </p:cNvSpPr>
          <p:nvPr/>
        </p:nvSpPr>
        <p:spPr bwMode="auto">
          <a:xfrm>
            <a:off x="884570" y="3742112"/>
            <a:ext cx="561657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0"/>
              </a:spcBef>
              <a:buFontTx/>
              <a:buNone/>
            </a:pPr>
            <a:r>
              <a:rPr lang="en-GB" altLang="en-US" sz="2200" dirty="0">
                <a:solidFill>
                  <a:srgbClr val="3E3F41"/>
                </a:solidFill>
              </a:rPr>
              <a:t>The zebra was on a strict diet, </a:t>
            </a:r>
          </a:p>
        </p:txBody>
      </p:sp>
      <p:sp>
        <p:nvSpPr>
          <p:cNvPr id="12" name="Rectangle 5">
            <a:extLst>
              <a:ext uri="{FF2B5EF4-FFF2-40B4-BE49-F238E27FC236}">
                <a16:creationId xmlns:a16="http://schemas.microsoft.com/office/drawing/2014/main" id="{0F594967-0B90-6099-00F0-CC6682790B23}"/>
              </a:ext>
            </a:extLst>
          </p:cNvPr>
          <p:cNvSpPr>
            <a:spLocks noChangeArrowheads="1"/>
          </p:cNvSpPr>
          <p:nvPr/>
        </p:nvSpPr>
        <p:spPr bwMode="auto">
          <a:xfrm>
            <a:off x="7264336" y="3737643"/>
            <a:ext cx="404309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lgn="r" eaLnBrk="1" hangingPunct="1">
              <a:spcBef>
                <a:spcPct val="0"/>
              </a:spcBef>
              <a:buFontTx/>
              <a:buNone/>
            </a:pPr>
            <a:r>
              <a:rPr lang="en-GB" altLang="en-US" sz="2200" dirty="0">
                <a:solidFill>
                  <a:srgbClr val="3E3F41"/>
                </a:solidFill>
              </a:rPr>
              <a:t>it couldn’t resist the humbug.</a:t>
            </a:r>
          </a:p>
        </p:txBody>
      </p:sp>
      <p:sp>
        <p:nvSpPr>
          <p:cNvPr id="13" name="Rectangle 10">
            <a:extLst>
              <a:ext uri="{FF2B5EF4-FFF2-40B4-BE49-F238E27FC236}">
                <a16:creationId xmlns:a16="http://schemas.microsoft.com/office/drawing/2014/main" id="{86AF45B4-4E96-4BEA-CC79-FC4887DE6CE4}"/>
              </a:ext>
            </a:extLst>
          </p:cNvPr>
          <p:cNvSpPr>
            <a:spLocks noChangeArrowheads="1"/>
          </p:cNvSpPr>
          <p:nvPr/>
        </p:nvSpPr>
        <p:spPr bwMode="auto">
          <a:xfrm>
            <a:off x="884570" y="4357103"/>
            <a:ext cx="456086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0"/>
              </a:spcBef>
              <a:buFontTx/>
              <a:buNone/>
            </a:pPr>
            <a:r>
              <a:rPr lang="en-GB" altLang="en-US" sz="2200" dirty="0">
                <a:solidFill>
                  <a:srgbClr val="3E3F41"/>
                </a:solidFill>
              </a:rPr>
              <a:t>The humbug was relatively small, </a:t>
            </a:r>
          </a:p>
        </p:txBody>
      </p:sp>
      <p:sp>
        <p:nvSpPr>
          <p:cNvPr id="14" name="Rectangle 6">
            <a:extLst>
              <a:ext uri="{FF2B5EF4-FFF2-40B4-BE49-F238E27FC236}">
                <a16:creationId xmlns:a16="http://schemas.microsoft.com/office/drawing/2014/main" id="{2F279EFC-BE32-D5B1-D0CF-6E23A19E27E0}"/>
              </a:ext>
            </a:extLst>
          </p:cNvPr>
          <p:cNvSpPr>
            <a:spLocks noChangeArrowheads="1"/>
          </p:cNvSpPr>
          <p:nvPr/>
        </p:nvSpPr>
        <p:spPr bwMode="auto">
          <a:xfrm>
            <a:off x="6012277" y="4351390"/>
            <a:ext cx="5344733"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0"/>
              </a:spcBef>
              <a:buFontTx/>
              <a:buNone/>
            </a:pPr>
            <a:r>
              <a:rPr lang="en-GB" altLang="en-US" sz="2200" dirty="0">
                <a:solidFill>
                  <a:srgbClr val="3E3F41"/>
                </a:solidFill>
              </a:rPr>
              <a:t>it was only rarely mistaken for a zebra.</a:t>
            </a:r>
          </a:p>
        </p:txBody>
      </p:sp>
      <p:sp>
        <p:nvSpPr>
          <p:cNvPr id="15" name="Rectangle 11">
            <a:extLst>
              <a:ext uri="{FF2B5EF4-FFF2-40B4-BE49-F238E27FC236}">
                <a16:creationId xmlns:a16="http://schemas.microsoft.com/office/drawing/2014/main" id="{111B978F-8694-7F19-E186-A7F48CAA7D40}"/>
              </a:ext>
            </a:extLst>
          </p:cNvPr>
          <p:cNvSpPr>
            <a:spLocks noChangeArrowheads="1"/>
          </p:cNvSpPr>
          <p:nvPr/>
        </p:nvSpPr>
        <p:spPr bwMode="auto">
          <a:xfrm>
            <a:off x="884570" y="5003589"/>
            <a:ext cx="459613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0"/>
              </a:spcBef>
              <a:buFontTx/>
              <a:buNone/>
            </a:pPr>
            <a:r>
              <a:rPr lang="en-GB" altLang="en-US" sz="2200" dirty="0">
                <a:solidFill>
                  <a:srgbClr val="3E3F41"/>
                </a:solidFill>
              </a:rPr>
              <a:t>The zebra hadn’t eaten for days, </a:t>
            </a:r>
          </a:p>
        </p:txBody>
      </p:sp>
      <p:sp>
        <p:nvSpPr>
          <p:cNvPr id="16" name="Rectangle 7">
            <a:extLst>
              <a:ext uri="{FF2B5EF4-FFF2-40B4-BE49-F238E27FC236}">
                <a16:creationId xmlns:a16="http://schemas.microsoft.com/office/drawing/2014/main" id="{3A5A165D-D2A4-0D5B-71E2-3D943F3CD3BB}"/>
              </a:ext>
            </a:extLst>
          </p:cNvPr>
          <p:cNvSpPr>
            <a:spLocks noChangeArrowheads="1"/>
          </p:cNvSpPr>
          <p:nvPr/>
        </p:nvSpPr>
        <p:spPr bwMode="auto">
          <a:xfrm>
            <a:off x="5870191" y="4980970"/>
            <a:ext cx="547938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0"/>
              </a:spcBef>
              <a:buFontTx/>
              <a:buNone/>
            </a:pPr>
            <a:r>
              <a:rPr lang="en-GB" altLang="en-US" sz="2200" dirty="0">
                <a:solidFill>
                  <a:srgbClr val="3E3F41"/>
                </a:solidFill>
              </a:rPr>
              <a:t>it still couldn’t face the striped humbug.</a:t>
            </a:r>
          </a:p>
        </p:txBody>
      </p:sp>
      <p:sp>
        <p:nvSpPr>
          <p:cNvPr id="17" name="Rectangle 12">
            <a:extLst>
              <a:ext uri="{FF2B5EF4-FFF2-40B4-BE49-F238E27FC236}">
                <a16:creationId xmlns:a16="http://schemas.microsoft.com/office/drawing/2014/main" id="{6D242D76-EF26-651D-ABF8-72D847884CCF}"/>
              </a:ext>
            </a:extLst>
          </p:cNvPr>
          <p:cNvSpPr>
            <a:spLocks noChangeArrowheads="1"/>
          </p:cNvSpPr>
          <p:nvPr/>
        </p:nvSpPr>
        <p:spPr bwMode="auto">
          <a:xfrm>
            <a:off x="884570" y="5618580"/>
            <a:ext cx="4296369"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0"/>
              </a:spcBef>
              <a:buFontTx/>
              <a:buNone/>
            </a:pPr>
            <a:r>
              <a:rPr lang="en-GB" altLang="en-US" sz="2200" dirty="0">
                <a:solidFill>
                  <a:srgbClr val="3E3F41"/>
                </a:solidFill>
              </a:rPr>
              <a:t>The zebra sucked the humbug, </a:t>
            </a:r>
          </a:p>
        </p:txBody>
      </p:sp>
      <p:sp>
        <p:nvSpPr>
          <p:cNvPr id="18" name="Rectangle 8">
            <a:extLst>
              <a:ext uri="{FF2B5EF4-FFF2-40B4-BE49-F238E27FC236}">
                <a16:creationId xmlns:a16="http://schemas.microsoft.com/office/drawing/2014/main" id="{15742A8A-C993-ADB7-C554-D403D1DCCF81}"/>
              </a:ext>
            </a:extLst>
          </p:cNvPr>
          <p:cNvSpPr>
            <a:spLocks noChangeArrowheads="1"/>
          </p:cNvSpPr>
          <p:nvPr/>
        </p:nvSpPr>
        <p:spPr bwMode="auto">
          <a:xfrm>
            <a:off x="6519408" y="5625496"/>
            <a:ext cx="483016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0"/>
              </a:spcBef>
              <a:buFontTx/>
              <a:buNone/>
            </a:pPr>
            <a:r>
              <a:rPr lang="en-GB" altLang="en-US" sz="2200" dirty="0">
                <a:solidFill>
                  <a:srgbClr val="3E3F41"/>
                </a:solidFill>
              </a:rPr>
              <a:t>its stripes became more prominent.</a:t>
            </a:r>
          </a:p>
        </p:txBody>
      </p:sp>
      <p:sp>
        <p:nvSpPr>
          <p:cNvPr id="28" name="Rectangle 19">
            <a:extLst>
              <a:ext uri="{FF2B5EF4-FFF2-40B4-BE49-F238E27FC236}">
                <a16:creationId xmlns:a16="http://schemas.microsoft.com/office/drawing/2014/main" id="{C21A6D82-177B-CA47-97EC-10EB73673357}"/>
              </a:ext>
            </a:extLst>
          </p:cNvPr>
          <p:cNvSpPr>
            <a:spLocks noChangeArrowheads="1"/>
          </p:cNvSpPr>
          <p:nvPr/>
        </p:nvSpPr>
        <p:spPr bwMode="auto">
          <a:xfrm>
            <a:off x="4769606" y="2049164"/>
            <a:ext cx="764806" cy="399576"/>
          </a:xfrm>
          <a:prstGeom prst="rect">
            <a:avLst/>
          </a:prstGeom>
          <a:noFill/>
          <a:ln w="9525">
            <a:solidFill>
              <a:schemeClr val="bg1">
                <a:lumMod val="75000"/>
              </a:schemeClr>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r>
              <a:rPr lang="en-GB" altLang="en-US" sz="2000" dirty="0">
                <a:solidFill>
                  <a:srgbClr val="3E3F41"/>
                </a:solidFill>
                <a:latin typeface="Comic Sans MS" panose="030F0902030302020204" pitchFamily="66" charset="0"/>
              </a:rPr>
              <a:t>and</a:t>
            </a:r>
          </a:p>
        </p:txBody>
      </p:sp>
      <p:sp>
        <p:nvSpPr>
          <p:cNvPr id="29" name="Rectangle 20">
            <a:extLst>
              <a:ext uri="{FF2B5EF4-FFF2-40B4-BE49-F238E27FC236}">
                <a16:creationId xmlns:a16="http://schemas.microsoft.com/office/drawing/2014/main" id="{273D115B-38FF-214E-B47E-69A110FE6E52}"/>
              </a:ext>
            </a:extLst>
          </p:cNvPr>
          <p:cNvSpPr>
            <a:spLocks noChangeArrowheads="1"/>
          </p:cNvSpPr>
          <p:nvPr/>
        </p:nvSpPr>
        <p:spPr bwMode="auto">
          <a:xfrm>
            <a:off x="1420804" y="2547256"/>
            <a:ext cx="1564855" cy="399576"/>
          </a:xfrm>
          <a:prstGeom prst="rect">
            <a:avLst/>
          </a:prstGeom>
          <a:noFill/>
          <a:ln w="9525">
            <a:solidFill>
              <a:schemeClr val="bg1">
                <a:lumMod val="75000"/>
              </a:schemeClr>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r>
              <a:rPr lang="en-GB" altLang="en-US" sz="2000" dirty="0">
                <a:solidFill>
                  <a:srgbClr val="3E3F41"/>
                </a:solidFill>
                <a:latin typeface="Comic Sans MS" panose="030F0902030302020204" pitchFamily="66" charset="0"/>
              </a:rPr>
              <a:t>although</a:t>
            </a:r>
          </a:p>
        </p:txBody>
      </p:sp>
      <p:sp>
        <p:nvSpPr>
          <p:cNvPr id="31" name="Rectangle 21">
            <a:extLst>
              <a:ext uri="{FF2B5EF4-FFF2-40B4-BE49-F238E27FC236}">
                <a16:creationId xmlns:a16="http://schemas.microsoft.com/office/drawing/2014/main" id="{820F050B-EC1F-464A-BE4A-87CF712B1BB8}"/>
              </a:ext>
            </a:extLst>
          </p:cNvPr>
          <p:cNvSpPr>
            <a:spLocks noChangeArrowheads="1"/>
          </p:cNvSpPr>
          <p:nvPr/>
        </p:nvSpPr>
        <p:spPr bwMode="auto">
          <a:xfrm>
            <a:off x="2585267" y="1819989"/>
            <a:ext cx="1699854" cy="399576"/>
          </a:xfrm>
          <a:prstGeom prst="rect">
            <a:avLst/>
          </a:prstGeom>
          <a:noFill/>
          <a:ln w="9525">
            <a:solidFill>
              <a:schemeClr val="bg1">
                <a:lumMod val="75000"/>
              </a:schemeClr>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r>
              <a:rPr lang="en-GB" altLang="en-US" sz="2000" dirty="0">
                <a:solidFill>
                  <a:srgbClr val="3E3F41"/>
                </a:solidFill>
                <a:latin typeface="Comic Sans MS" panose="030F0902030302020204" pitchFamily="66" charset="0"/>
              </a:rPr>
              <a:t>therefore</a:t>
            </a:r>
          </a:p>
        </p:txBody>
      </p:sp>
      <p:sp>
        <p:nvSpPr>
          <p:cNvPr id="32" name="Rectangle 22">
            <a:extLst>
              <a:ext uri="{FF2B5EF4-FFF2-40B4-BE49-F238E27FC236}">
                <a16:creationId xmlns:a16="http://schemas.microsoft.com/office/drawing/2014/main" id="{4E21E6BD-FCD7-4D41-B0DB-C1A4E2EB400E}"/>
              </a:ext>
            </a:extLst>
          </p:cNvPr>
          <p:cNvSpPr>
            <a:spLocks noChangeArrowheads="1"/>
          </p:cNvSpPr>
          <p:nvPr/>
        </p:nvSpPr>
        <p:spPr bwMode="auto">
          <a:xfrm>
            <a:off x="6078541" y="2014726"/>
            <a:ext cx="1669078" cy="399576"/>
          </a:xfrm>
          <a:prstGeom prst="rect">
            <a:avLst/>
          </a:prstGeom>
          <a:noFill/>
          <a:ln w="9525">
            <a:solidFill>
              <a:schemeClr val="bg1">
                <a:lumMod val="75000"/>
              </a:schemeClr>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r>
              <a:rPr lang="en-GB" altLang="en-US" sz="2000" dirty="0">
                <a:solidFill>
                  <a:srgbClr val="3E3F41"/>
                </a:solidFill>
                <a:latin typeface="Comic Sans MS" panose="030F0902030302020204" pitchFamily="66" charset="0"/>
              </a:rPr>
              <a:t>as a result</a:t>
            </a:r>
          </a:p>
        </p:txBody>
      </p:sp>
      <p:sp>
        <p:nvSpPr>
          <p:cNvPr id="36" name="Rectangle 22">
            <a:extLst>
              <a:ext uri="{FF2B5EF4-FFF2-40B4-BE49-F238E27FC236}">
                <a16:creationId xmlns:a16="http://schemas.microsoft.com/office/drawing/2014/main" id="{3EEF764F-7FAA-AB40-B8F0-E310CA20DFC9}"/>
              </a:ext>
            </a:extLst>
          </p:cNvPr>
          <p:cNvSpPr>
            <a:spLocks noChangeArrowheads="1"/>
          </p:cNvSpPr>
          <p:nvPr/>
        </p:nvSpPr>
        <p:spPr bwMode="auto">
          <a:xfrm>
            <a:off x="3474642" y="2806324"/>
            <a:ext cx="3489702" cy="425733"/>
          </a:xfrm>
          <a:prstGeom prst="rect">
            <a:avLst/>
          </a:prstGeom>
          <a:noFill/>
          <a:ln w="9525">
            <a:solidFill>
              <a:schemeClr val="bg1">
                <a:lumMod val="75000"/>
              </a:schemeClr>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r>
              <a:rPr lang="en-GB" altLang="en-US" sz="2000" dirty="0">
                <a:solidFill>
                  <a:srgbClr val="3E3F41"/>
                </a:solidFill>
                <a:latin typeface="Comic Sans MS" panose="030F0902030302020204" pitchFamily="66" charset="0"/>
              </a:rPr>
              <a:t>despite the fact that</a:t>
            </a:r>
          </a:p>
        </p:txBody>
      </p:sp>
      <p:sp>
        <p:nvSpPr>
          <p:cNvPr id="19" name="Rectangle 22">
            <a:extLst>
              <a:ext uri="{FF2B5EF4-FFF2-40B4-BE49-F238E27FC236}">
                <a16:creationId xmlns:a16="http://schemas.microsoft.com/office/drawing/2014/main" id="{31CAE2AD-F4DF-E54B-BC88-FCE4EB413EC4}"/>
              </a:ext>
            </a:extLst>
          </p:cNvPr>
          <p:cNvSpPr>
            <a:spLocks noChangeArrowheads="1"/>
          </p:cNvSpPr>
          <p:nvPr/>
        </p:nvSpPr>
        <p:spPr bwMode="auto">
          <a:xfrm>
            <a:off x="5441326" y="826398"/>
            <a:ext cx="2203746" cy="855765"/>
          </a:xfrm>
          <a:prstGeom prst="rect">
            <a:avLst/>
          </a:prstGeom>
          <a:noFill/>
          <a:ln w="9525">
            <a:solidFill>
              <a:schemeClr val="bg1">
                <a:lumMod val="75000"/>
              </a:schemeClr>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r>
              <a:rPr lang="en-GB" altLang="en-US" sz="2000" dirty="0">
                <a:solidFill>
                  <a:srgbClr val="3E3F41"/>
                </a:solidFill>
                <a:latin typeface="Comic Sans MS" panose="030F0902030302020204" pitchFamily="66" charset="0"/>
              </a:rPr>
              <a:t>Experiment - what works?</a:t>
            </a:r>
          </a:p>
        </p:txBody>
      </p:sp>
      <p:pic>
        <p:nvPicPr>
          <p:cNvPr id="20" name="Picture 19" descr="Background pattern&#10;&#10;Description automatically generated">
            <a:extLst>
              <a:ext uri="{FF2B5EF4-FFF2-40B4-BE49-F238E27FC236}">
                <a16:creationId xmlns:a16="http://schemas.microsoft.com/office/drawing/2014/main" id="{D62B4E57-75E8-F94E-9C18-05B299C32F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89206" y="638221"/>
            <a:ext cx="1683178" cy="2751023"/>
          </a:xfrm>
          <a:prstGeom prst="rect">
            <a:avLst/>
          </a:prstGeom>
        </p:spPr>
      </p:pic>
      <p:grpSp>
        <p:nvGrpSpPr>
          <p:cNvPr id="2" name="Group 1">
            <a:extLst>
              <a:ext uri="{FF2B5EF4-FFF2-40B4-BE49-F238E27FC236}">
                <a16:creationId xmlns:a16="http://schemas.microsoft.com/office/drawing/2014/main" id="{BDCF7851-4D7F-8743-9575-2C4A1007CA5E}"/>
              </a:ext>
            </a:extLst>
          </p:cNvPr>
          <p:cNvGrpSpPr/>
          <p:nvPr/>
        </p:nvGrpSpPr>
        <p:grpSpPr>
          <a:xfrm>
            <a:off x="10005584" y="1020659"/>
            <a:ext cx="1524827" cy="1748539"/>
            <a:chOff x="772526" y="3271276"/>
            <a:chExt cx="2132613" cy="2445497"/>
          </a:xfrm>
        </p:grpSpPr>
        <p:pic>
          <p:nvPicPr>
            <p:cNvPr id="21" name="Picture 20" descr="Background pattern&#10;&#10;Description automatically generated">
              <a:extLst>
                <a:ext uri="{FF2B5EF4-FFF2-40B4-BE49-F238E27FC236}">
                  <a16:creationId xmlns:a16="http://schemas.microsoft.com/office/drawing/2014/main" id="{4B79EFCF-E783-F54E-8E09-7B7A5D85BF7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357700">
              <a:off x="1273576" y="4025036"/>
              <a:ext cx="1099646" cy="720879"/>
            </a:xfrm>
            <a:prstGeom prst="rect">
              <a:avLst/>
            </a:prstGeom>
          </p:spPr>
        </p:pic>
        <p:pic>
          <p:nvPicPr>
            <p:cNvPr id="23" name="Picture 22" descr="Background pattern&#10;&#10;Description automatically generated">
              <a:extLst>
                <a:ext uri="{FF2B5EF4-FFF2-40B4-BE49-F238E27FC236}">
                  <a16:creationId xmlns:a16="http://schemas.microsoft.com/office/drawing/2014/main" id="{64A052DE-FFA7-9C45-90CC-93710C121CB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918920">
              <a:off x="1805493" y="4407079"/>
              <a:ext cx="1099646" cy="720879"/>
            </a:xfrm>
            <a:prstGeom prst="rect">
              <a:avLst/>
            </a:prstGeom>
          </p:spPr>
        </p:pic>
        <p:pic>
          <p:nvPicPr>
            <p:cNvPr id="24" name="Picture 23" descr="Background pattern&#10;&#10;Description automatically generated">
              <a:extLst>
                <a:ext uri="{FF2B5EF4-FFF2-40B4-BE49-F238E27FC236}">
                  <a16:creationId xmlns:a16="http://schemas.microsoft.com/office/drawing/2014/main" id="{97E3DF56-41B9-7441-97D3-66908229F9F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592290">
              <a:off x="1097279" y="4995894"/>
              <a:ext cx="1099646" cy="720879"/>
            </a:xfrm>
            <a:prstGeom prst="rect">
              <a:avLst/>
            </a:prstGeom>
          </p:spPr>
        </p:pic>
        <p:pic>
          <p:nvPicPr>
            <p:cNvPr id="25" name="Picture 24" descr="Background pattern&#10;&#10;Description automatically generated">
              <a:extLst>
                <a:ext uri="{FF2B5EF4-FFF2-40B4-BE49-F238E27FC236}">
                  <a16:creationId xmlns:a16="http://schemas.microsoft.com/office/drawing/2014/main" id="{B037C961-9010-404C-850E-53CBCF73DA7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800990">
              <a:off x="772526" y="3271276"/>
              <a:ext cx="1099646" cy="720879"/>
            </a:xfrm>
            <a:prstGeom prst="rect">
              <a:avLst/>
            </a:prstGeom>
          </p:spPr>
        </p:pic>
      </p:grpSp>
      <p:sp>
        <p:nvSpPr>
          <p:cNvPr id="3" name="TextBox 2">
            <a:extLst>
              <a:ext uri="{FF2B5EF4-FFF2-40B4-BE49-F238E27FC236}">
                <a16:creationId xmlns:a16="http://schemas.microsoft.com/office/drawing/2014/main" id="{87F733B1-9773-FA48-6F77-64732E8979DE}"/>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64</a:t>
            </a:r>
          </a:p>
        </p:txBody>
      </p:sp>
    </p:spTree>
    <p:extLst>
      <p:ext uri="{BB962C8B-B14F-4D97-AF65-F5344CB8AC3E}">
        <p14:creationId xmlns:p14="http://schemas.microsoft.com/office/powerpoint/2010/main" val="21012426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CE0419F-A998-9D4C-930D-05C6086B0507}"/>
              </a:ext>
            </a:extLst>
          </p:cNvPr>
          <p:cNvSpPr txBox="1">
            <a:spLocks/>
          </p:cNvSpPr>
          <p:nvPr/>
        </p:nvSpPr>
        <p:spPr>
          <a:xfrm>
            <a:off x="0" y="56700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What are modal verbs?</a:t>
            </a:r>
          </a:p>
        </p:txBody>
      </p:sp>
      <p:sp>
        <p:nvSpPr>
          <p:cNvPr id="14" name="Rectangle 2">
            <a:extLst>
              <a:ext uri="{FF2B5EF4-FFF2-40B4-BE49-F238E27FC236}">
                <a16:creationId xmlns:a16="http://schemas.microsoft.com/office/drawing/2014/main" id="{49CA037A-5779-574E-89A0-8A6552BC3F72}"/>
              </a:ext>
            </a:extLst>
          </p:cNvPr>
          <p:cNvSpPr>
            <a:spLocks noChangeArrowheads="1"/>
          </p:cNvSpPr>
          <p:nvPr/>
        </p:nvSpPr>
        <p:spPr bwMode="auto">
          <a:xfrm>
            <a:off x="949177" y="1205673"/>
            <a:ext cx="9981419" cy="129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p>
            <a:pPr>
              <a:spcBef>
                <a:spcPts val="500"/>
              </a:spcBef>
            </a:pPr>
            <a:r>
              <a:rPr lang="en-GB" altLang="en-US" sz="1900" dirty="0">
                <a:solidFill>
                  <a:srgbClr val="3E3F41"/>
                </a:solidFill>
                <a:latin typeface="Comic Sans MS" panose="030F0902030302020204" pitchFamily="66" charset="0"/>
              </a:rPr>
              <a:t>A </a:t>
            </a:r>
            <a:r>
              <a:rPr lang="en-GB" altLang="en-US" sz="1900" b="1" dirty="0">
                <a:solidFill>
                  <a:srgbClr val="3E3F41"/>
                </a:solidFill>
                <a:latin typeface="Comic Sans MS" panose="030F0902030302020204" pitchFamily="66" charset="0"/>
              </a:rPr>
              <a:t>modal verb </a:t>
            </a:r>
            <a:r>
              <a:rPr lang="en-GB" altLang="en-US" sz="1900" dirty="0">
                <a:solidFill>
                  <a:srgbClr val="3E3F41"/>
                </a:solidFill>
                <a:latin typeface="Comic Sans MS" panose="030F0902030302020204" pitchFamily="66" charset="0"/>
              </a:rPr>
              <a:t>is a type of auxiliary </a:t>
            </a:r>
            <a:r>
              <a:rPr lang="en-GB" altLang="en-US" sz="1900" b="1" dirty="0">
                <a:solidFill>
                  <a:srgbClr val="3E3F41"/>
                </a:solidFill>
                <a:latin typeface="Comic Sans MS" panose="030F0902030302020204" pitchFamily="66" charset="0"/>
              </a:rPr>
              <a:t>verb</a:t>
            </a:r>
            <a:r>
              <a:rPr lang="en-GB" altLang="en-US" sz="1900" dirty="0">
                <a:solidFill>
                  <a:srgbClr val="3E3F41"/>
                </a:solidFill>
                <a:latin typeface="Comic Sans MS" panose="030F0902030302020204" pitchFamily="66" charset="0"/>
              </a:rPr>
              <a:t> that is used to indicate possibility, power, allowability, duty and advice.</a:t>
            </a:r>
          </a:p>
          <a:p>
            <a:pPr>
              <a:spcBef>
                <a:spcPts val="1000"/>
              </a:spcBef>
            </a:pPr>
            <a:r>
              <a:rPr lang="en-GB" altLang="en-US" sz="1900" b="1" dirty="0">
                <a:solidFill>
                  <a:srgbClr val="0070C0"/>
                </a:solidFill>
                <a:latin typeface="Comic Sans MS" panose="030F0902030302020204" pitchFamily="66" charset="0"/>
              </a:rPr>
              <a:t>Examples of modal verbs are:</a:t>
            </a:r>
          </a:p>
        </p:txBody>
      </p:sp>
      <p:sp>
        <p:nvSpPr>
          <p:cNvPr id="22" name="Rectangle 4">
            <a:extLst>
              <a:ext uri="{FF2B5EF4-FFF2-40B4-BE49-F238E27FC236}">
                <a16:creationId xmlns:a16="http://schemas.microsoft.com/office/drawing/2014/main" id="{F1EF1791-3D3A-744C-97D9-906CA08720F1}"/>
              </a:ext>
            </a:extLst>
          </p:cNvPr>
          <p:cNvSpPr>
            <a:spLocks noChangeArrowheads="1"/>
          </p:cNvSpPr>
          <p:nvPr/>
        </p:nvSpPr>
        <p:spPr bwMode="auto">
          <a:xfrm>
            <a:off x="3511574" y="2274127"/>
            <a:ext cx="3922713"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r>
              <a:rPr lang="en-GB" altLang="en-US" sz="1900" dirty="0">
                <a:solidFill>
                  <a:srgbClr val="3E3F41"/>
                </a:solidFill>
                <a:latin typeface="Comic Sans MS" panose="030F0902030302020204" pitchFamily="66" charset="0"/>
              </a:rPr>
              <a:t>He won’t go.</a:t>
            </a:r>
          </a:p>
          <a:p>
            <a:r>
              <a:rPr lang="en-GB" altLang="en-US" sz="1900" dirty="0">
                <a:solidFill>
                  <a:srgbClr val="3E3F41"/>
                </a:solidFill>
                <a:latin typeface="Comic Sans MS" panose="030F0902030302020204" pitchFamily="66" charset="0"/>
              </a:rPr>
              <a:t>He shan’t go.</a:t>
            </a:r>
          </a:p>
          <a:p>
            <a:r>
              <a:rPr lang="en-GB" altLang="en-US" sz="1900" dirty="0">
                <a:solidFill>
                  <a:srgbClr val="3E3F41"/>
                </a:solidFill>
                <a:latin typeface="Comic Sans MS" panose="030F0902030302020204" pitchFamily="66" charset="0"/>
              </a:rPr>
              <a:t>He mustn’t go.</a:t>
            </a:r>
          </a:p>
          <a:p>
            <a:r>
              <a:rPr lang="en-GB" altLang="en-US" sz="1900" dirty="0">
                <a:solidFill>
                  <a:srgbClr val="3E3F41"/>
                </a:solidFill>
                <a:latin typeface="Comic Sans MS" panose="030F0902030302020204" pitchFamily="66" charset="0"/>
              </a:rPr>
              <a:t>He shouldn’t go.</a:t>
            </a:r>
          </a:p>
          <a:p>
            <a:r>
              <a:rPr lang="en-GB" altLang="en-US" sz="1900" dirty="0">
                <a:solidFill>
                  <a:srgbClr val="3E3F41"/>
                </a:solidFill>
                <a:latin typeface="Comic Sans MS" panose="030F0902030302020204" pitchFamily="66" charset="0"/>
              </a:rPr>
              <a:t>He couldn’t go.</a:t>
            </a:r>
          </a:p>
          <a:p>
            <a:r>
              <a:rPr lang="en-GB" altLang="en-US" sz="1900" dirty="0">
                <a:solidFill>
                  <a:srgbClr val="3E3F41"/>
                </a:solidFill>
                <a:latin typeface="Comic Sans MS" panose="030F0902030302020204" pitchFamily="66" charset="0"/>
              </a:rPr>
              <a:t>He would go.</a:t>
            </a:r>
          </a:p>
          <a:p>
            <a:r>
              <a:rPr lang="en-GB" altLang="en-US" sz="1900" dirty="0">
                <a:solidFill>
                  <a:srgbClr val="3E3F41"/>
                </a:solidFill>
                <a:latin typeface="Comic Sans MS" panose="030F0902030302020204" pitchFamily="66" charset="0"/>
              </a:rPr>
              <a:t>He might not go.</a:t>
            </a:r>
          </a:p>
          <a:p>
            <a:r>
              <a:rPr lang="en-GB" altLang="en-US" sz="1900" dirty="0">
                <a:solidFill>
                  <a:srgbClr val="3E3F41"/>
                </a:solidFill>
                <a:latin typeface="Comic Sans MS" panose="030F0902030302020204" pitchFamily="66" charset="0"/>
              </a:rPr>
              <a:t>He may not go.</a:t>
            </a:r>
          </a:p>
          <a:p>
            <a:r>
              <a:rPr lang="en-GB" altLang="en-US" sz="1900" dirty="0">
                <a:solidFill>
                  <a:srgbClr val="3E3F41"/>
                </a:solidFill>
                <a:latin typeface="Comic Sans MS" panose="030F0902030302020204" pitchFamily="66" charset="0"/>
              </a:rPr>
              <a:t>He can’t go.</a:t>
            </a:r>
          </a:p>
          <a:p>
            <a:r>
              <a:rPr lang="en-GB" altLang="en-US" sz="1900" dirty="0">
                <a:solidFill>
                  <a:srgbClr val="3E3F41"/>
                </a:solidFill>
                <a:latin typeface="Comic Sans MS" panose="030F0902030302020204" pitchFamily="66" charset="0"/>
              </a:rPr>
              <a:t>He ought not to go.</a:t>
            </a:r>
          </a:p>
        </p:txBody>
      </p:sp>
      <p:sp>
        <p:nvSpPr>
          <p:cNvPr id="23" name="Rectangle 5">
            <a:extLst>
              <a:ext uri="{FF2B5EF4-FFF2-40B4-BE49-F238E27FC236}">
                <a16:creationId xmlns:a16="http://schemas.microsoft.com/office/drawing/2014/main" id="{0AA323EC-69BC-E544-B8E3-0579054C1E7F}"/>
              </a:ext>
            </a:extLst>
          </p:cNvPr>
          <p:cNvSpPr>
            <a:spLocks noChangeArrowheads="1"/>
          </p:cNvSpPr>
          <p:nvPr/>
        </p:nvSpPr>
        <p:spPr bwMode="auto">
          <a:xfrm>
            <a:off x="949178" y="2274127"/>
            <a:ext cx="1967443"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r>
              <a:rPr lang="en-GB" altLang="en-US" sz="1900" dirty="0">
                <a:solidFill>
                  <a:srgbClr val="3E3F41"/>
                </a:solidFill>
                <a:latin typeface="Comic Sans MS" panose="030F0902030302020204" pitchFamily="66" charset="0"/>
              </a:rPr>
              <a:t>He will go.</a:t>
            </a:r>
          </a:p>
          <a:p>
            <a:r>
              <a:rPr lang="en-GB" altLang="en-US" sz="1900" dirty="0">
                <a:solidFill>
                  <a:srgbClr val="3E3F41"/>
                </a:solidFill>
                <a:latin typeface="Comic Sans MS" panose="030F0902030302020204" pitchFamily="66" charset="0"/>
              </a:rPr>
              <a:t>He shall go.</a:t>
            </a:r>
          </a:p>
          <a:p>
            <a:r>
              <a:rPr lang="en-GB" altLang="en-US" sz="1900" dirty="0">
                <a:solidFill>
                  <a:srgbClr val="3E3F41"/>
                </a:solidFill>
                <a:latin typeface="Comic Sans MS" panose="030F0902030302020204" pitchFamily="66" charset="0"/>
              </a:rPr>
              <a:t>He must go.</a:t>
            </a:r>
          </a:p>
          <a:p>
            <a:r>
              <a:rPr lang="en-GB" altLang="en-US" sz="1900" dirty="0">
                <a:solidFill>
                  <a:srgbClr val="3E3F41"/>
                </a:solidFill>
                <a:latin typeface="Comic Sans MS" panose="030F0902030302020204" pitchFamily="66" charset="0"/>
              </a:rPr>
              <a:t>He should go.</a:t>
            </a:r>
          </a:p>
          <a:p>
            <a:r>
              <a:rPr lang="en-GB" altLang="en-US" sz="1900" dirty="0">
                <a:solidFill>
                  <a:srgbClr val="3E3F41"/>
                </a:solidFill>
                <a:latin typeface="Comic Sans MS" panose="030F0902030302020204" pitchFamily="66" charset="0"/>
              </a:rPr>
              <a:t>He could go.</a:t>
            </a:r>
          </a:p>
          <a:p>
            <a:r>
              <a:rPr lang="en-GB" altLang="en-US" sz="1900" dirty="0">
                <a:solidFill>
                  <a:srgbClr val="3E3F41"/>
                </a:solidFill>
                <a:latin typeface="Comic Sans MS" panose="030F0902030302020204" pitchFamily="66" charset="0"/>
              </a:rPr>
              <a:t>He would go.</a:t>
            </a:r>
          </a:p>
          <a:p>
            <a:r>
              <a:rPr lang="en-GB" altLang="en-US" sz="1900" dirty="0">
                <a:solidFill>
                  <a:srgbClr val="3E3F41"/>
                </a:solidFill>
                <a:latin typeface="Comic Sans MS" panose="030F0902030302020204" pitchFamily="66" charset="0"/>
              </a:rPr>
              <a:t>He might go.</a:t>
            </a:r>
          </a:p>
          <a:p>
            <a:r>
              <a:rPr lang="en-GB" altLang="en-US" sz="1900" dirty="0">
                <a:solidFill>
                  <a:srgbClr val="3E3F41"/>
                </a:solidFill>
                <a:latin typeface="Comic Sans MS" panose="030F0902030302020204" pitchFamily="66" charset="0"/>
              </a:rPr>
              <a:t>He may go.</a:t>
            </a:r>
          </a:p>
          <a:p>
            <a:r>
              <a:rPr lang="en-GB" altLang="en-US" sz="1900" dirty="0">
                <a:solidFill>
                  <a:srgbClr val="3E3F41"/>
                </a:solidFill>
                <a:latin typeface="Comic Sans MS" panose="030F0902030302020204" pitchFamily="66" charset="0"/>
              </a:rPr>
              <a:t>He can go.</a:t>
            </a:r>
          </a:p>
          <a:p>
            <a:r>
              <a:rPr lang="en-GB" altLang="en-US" sz="1900" dirty="0">
                <a:solidFill>
                  <a:srgbClr val="3E3F41"/>
                </a:solidFill>
                <a:latin typeface="Comic Sans MS" panose="030F0902030302020204" pitchFamily="66" charset="0"/>
              </a:rPr>
              <a:t>He ought to go.</a:t>
            </a:r>
          </a:p>
        </p:txBody>
      </p:sp>
      <p:sp>
        <p:nvSpPr>
          <p:cNvPr id="24" name="Text Box 6">
            <a:extLst>
              <a:ext uri="{FF2B5EF4-FFF2-40B4-BE49-F238E27FC236}">
                <a16:creationId xmlns:a16="http://schemas.microsoft.com/office/drawing/2014/main" id="{F4A639B7-DEBA-2548-A04B-B72C1CE0A321}"/>
              </a:ext>
            </a:extLst>
          </p:cNvPr>
          <p:cNvSpPr txBox="1">
            <a:spLocks noChangeArrowheads="1"/>
          </p:cNvSpPr>
          <p:nvPr/>
        </p:nvSpPr>
        <p:spPr bwMode="auto">
          <a:xfrm>
            <a:off x="949177" y="5422564"/>
            <a:ext cx="10293645" cy="720725"/>
          </a:xfrm>
          <a:prstGeom prst="rect">
            <a:avLst/>
          </a:prstGeom>
          <a:noFill/>
          <a:ln w="19050" algn="ctr">
            <a:noFill/>
            <a:miter lim="800000"/>
            <a:headEnd/>
            <a:tailEnd/>
          </a:ln>
          <a:effectLst/>
        </p:spPr>
        <p:txBody>
          <a:bodyPr>
            <a:noAutofit/>
          </a:bodyPr>
          <a:lstStyle/>
          <a:p>
            <a:r>
              <a:rPr lang="en-GB" altLang="en-US" sz="1900" dirty="0">
                <a:solidFill>
                  <a:srgbClr val="3E3F41"/>
                </a:solidFill>
                <a:latin typeface="Comic Sans MS" panose="030F0902030302020204" pitchFamily="66" charset="0"/>
              </a:rPr>
              <a:t>Spin the </a:t>
            </a:r>
            <a:r>
              <a:rPr lang="en-GB" altLang="en-US" sz="1900" b="1" dirty="0">
                <a:solidFill>
                  <a:srgbClr val="3E3F41"/>
                </a:solidFill>
                <a:latin typeface="Comic Sans MS" panose="030F0902030302020204" pitchFamily="66" charset="0"/>
              </a:rPr>
              <a:t>modal spinner</a:t>
            </a:r>
            <a:r>
              <a:rPr lang="en-GB" altLang="en-US" sz="1900" dirty="0">
                <a:solidFill>
                  <a:srgbClr val="3E3F41"/>
                </a:solidFill>
                <a:latin typeface="Comic Sans MS" panose="030F0902030302020204" pitchFamily="66" charset="0"/>
              </a:rPr>
              <a:t> on the next two slides and read the example sentences. </a:t>
            </a:r>
            <a:br>
              <a:rPr lang="en-GB" altLang="en-US" sz="1900" dirty="0">
                <a:solidFill>
                  <a:srgbClr val="3E3F41"/>
                </a:solidFill>
                <a:latin typeface="Comic Sans MS" panose="030F0902030302020204" pitchFamily="66" charset="0"/>
              </a:rPr>
            </a:br>
            <a:r>
              <a:rPr lang="en-GB" altLang="en-US" sz="1900" dirty="0">
                <a:solidFill>
                  <a:srgbClr val="3E3F41"/>
                </a:solidFill>
                <a:latin typeface="Comic Sans MS" panose="030F0902030302020204" pitchFamily="66" charset="0"/>
              </a:rPr>
              <a:t>Do they fit or do they need some words adding to make sense?</a:t>
            </a:r>
          </a:p>
        </p:txBody>
      </p:sp>
      <p:pic>
        <p:nvPicPr>
          <p:cNvPr id="25" name="Picture 24" descr="A picture containing mug&#10;&#10;Description automatically generated">
            <a:extLst>
              <a:ext uri="{FF2B5EF4-FFF2-40B4-BE49-F238E27FC236}">
                <a16:creationId xmlns:a16="http://schemas.microsoft.com/office/drawing/2014/main" id="{7C2CAD89-DC01-3445-B97D-C542ADA16E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0" y="1934234"/>
            <a:ext cx="2903566" cy="3273760"/>
          </a:xfrm>
          <a:prstGeom prst="rect">
            <a:avLst/>
          </a:prstGeom>
        </p:spPr>
      </p:pic>
      <p:sp>
        <p:nvSpPr>
          <p:cNvPr id="2" name="TextBox 1">
            <a:extLst>
              <a:ext uri="{FF2B5EF4-FFF2-40B4-BE49-F238E27FC236}">
                <a16:creationId xmlns:a16="http://schemas.microsoft.com/office/drawing/2014/main" id="{C77BF5CC-8D4C-C9C8-353A-736F8F66BEE2}"/>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65</a:t>
            </a:r>
          </a:p>
        </p:txBody>
      </p:sp>
    </p:spTree>
    <p:extLst>
      <p:ext uri="{BB962C8B-B14F-4D97-AF65-F5344CB8AC3E}">
        <p14:creationId xmlns:p14="http://schemas.microsoft.com/office/powerpoint/2010/main" val="2485651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CE0419F-A998-9D4C-930D-05C6086B0507}"/>
              </a:ext>
            </a:extLst>
          </p:cNvPr>
          <p:cNvSpPr txBox="1">
            <a:spLocks/>
          </p:cNvSpPr>
          <p:nvPr/>
        </p:nvSpPr>
        <p:spPr>
          <a:xfrm>
            <a:off x="244928" y="567001"/>
            <a:ext cx="11609615"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Modal Spinner</a:t>
            </a:r>
          </a:p>
        </p:txBody>
      </p:sp>
      <p:grpSp>
        <p:nvGrpSpPr>
          <p:cNvPr id="2" name="Group 1">
            <a:extLst>
              <a:ext uri="{FF2B5EF4-FFF2-40B4-BE49-F238E27FC236}">
                <a16:creationId xmlns:a16="http://schemas.microsoft.com/office/drawing/2014/main" id="{3C633D6B-3E7C-D44D-B303-BE4E70BF1FF4}"/>
              </a:ext>
            </a:extLst>
          </p:cNvPr>
          <p:cNvGrpSpPr/>
          <p:nvPr/>
        </p:nvGrpSpPr>
        <p:grpSpPr>
          <a:xfrm>
            <a:off x="6906865" y="1068962"/>
            <a:ext cx="4523135" cy="4509059"/>
            <a:chOff x="6562207" y="1018164"/>
            <a:chExt cx="4829849" cy="4814819"/>
          </a:xfrm>
        </p:grpSpPr>
        <p:sp>
          <p:nvSpPr>
            <p:cNvPr id="8" name="AutoShape 3">
              <a:extLst>
                <a:ext uri="{FF2B5EF4-FFF2-40B4-BE49-F238E27FC236}">
                  <a16:creationId xmlns:a16="http://schemas.microsoft.com/office/drawing/2014/main" id="{2356FE9D-2252-854B-9EC8-7F24C7DD6CDB}"/>
                </a:ext>
              </a:extLst>
            </p:cNvPr>
            <p:cNvSpPr>
              <a:spLocks noChangeArrowheads="1"/>
            </p:cNvSpPr>
            <p:nvPr/>
          </p:nvSpPr>
          <p:spPr bwMode="auto">
            <a:xfrm>
              <a:off x="6562207" y="1018164"/>
              <a:ext cx="4829849" cy="4814819"/>
            </a:xfrm>
            <a:prstGeom prst="octagon">
              <a:avLst>
                <a:gd name="adj" fmla="val 29287"/>
              </a:avLst>
            </a:prstGeom>
            <a:solidFill>
              <a:srgbClr val="0070C0"/>
            </a:solidFill>
            <a:ln w="12700" algn="ctr">
              <a:solidFill>
                <a:schemeClr val="bg1"/>
              </a:solidFill>
              <a:miter lim="800000"/>
              <a:headEnd/>
              <a:tailEnd/>
            </a:ln>
            <a:effectLst/>
          </p:spPr>
          <p:txBody>
            <a:bodyPr>
              <a:spAutoFit/>
            </a:bodyPr>
            <a:lstStyle/>
            <a:p>
              <a:endParaRPr lang="en-US" dirty="0"/>
            </a:p>
          </p:txBody>
        </p:sp>
        <p:sp>
          <p:nvSpPr>
            <p:cNvPr id="9" name="Line 4">
              <a:extLst>
                <a:ext uri="{FF2B5EF4-FFF2-40B4-BE49-F238E27FC236}">
                  <a16:creationId xmlns:a16="http://schemas.microsoft.com/office/drawing/2014/main" id="{0A1FB952-742C-6F4C-ACBA-DAEBB5D7BD32}"/>
                </a:ext>
              </a:extLst>
            </p:cNvPr>
            <p:cNvSpPr>
              <a:spLocks noChangeShapeType="1"/>
            </p:cNvSpPr>
            <p:nvPr/>
          </p:nvSpPr>
          <p:spPr bwMode="auto">
            <a:xfrm>
              <a:off x="7977331" y="1019535"/>
              <a:ext cx="1999601" cy="4807964"/>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1" name="Line 5">
              <a:extLst>
                <a:ext uri="{FF2B5EF4-FFF2-40B4-BE49-F238E27FC236}">
                  <a16:creationId xmlns:a16="http://schemas.microsoft.com/office/drawing/2014/main" id="{C85E7E25-851D-BD47-8504-E54637E2BA46}"/>
                </a:ext>
              </a:extLst>
            </p:cNvPr>
            <p:cNvSpPr>
              <a:spLocks noChangeShapeType="1"/>
            </p:cNvSpPr>
            <p:nvPr/>
          </p:nvSpPr>
          <p:spPr bwMode="auto">
            <a:xfrm>
              <a:off x="6562207" y="2422029"/>
              <a:ext cx="4807845" cy="1974186"/>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2" name="Line 6">
              <a:extLst>
                <a:ext uri="{FF2B5EF4-FFF2-40B4-BE49-F238E27FC236}">
                  <a16:creationId xmlns:a16="http://schemas.microsoft.com/office/drawing/2014/main" id="{31F8F950-CF36-9240-93C2-2BF742646D25}"/>
                </a:ext>
              </a:extLst>
            </p:cNvPr>
            <p:cNvSpPr>
              <a:spLocks noChangeShapeType="1"/>
            </p:cNvSpPr>
            <p:nvPr/>
          </p:nvSpPr>
          <p:spPr bwMode="auto">
            <a:xfrm flipV="1">
              <a:off x="6562207" y="2412432"/>
              <a:ext cx="4821597" cy="2009831"/>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3" name="Line 7">
              <a:extLst>
                <a:ext uri="{FF2B5EF4-FFF2-40B4-BE49-F238E27FC236}">
                  <a16:creationId xmlns:a16="http://schemas.microsoft.com/office/drawing/2014/main" id="{72FCB0A4-0040-1C42-98A7-626D46010A71}"/>
                </a:ext>
              </a:extLst>
            </p:cNvPr>
            <p:cNvSpPr>
              <a:spLocks noChangeShapeType="1"/>
            </p:cNvSpPr>
            <p:nvPr/>
          </p:nvSpPr>
          <p:spPr bwMode="auto">
            <a:xfrm flipH="1">
              <a:off x="7970455" y="1018164"/>
              <a:ext cx="1991350" cy="4814819"/>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5" name="Text Box 8">
              <a:extLst>
                <a:ext uri="{FF2B5EF4-FFF2-40B4-BE49-F238E27FC236}">
                  <a16:creationId xmlns:a16="http://schemas.microsoft.com/office/drawing/2014/main" id="{5100984F-932E-294E-913B-551FCF780E21}"/>
                </a:ext>
              </a:extLst>
            </p:cNvPr>
            <p:cNvSpPr txBox="1">
              <a:spLocks noChangeArrowheads="1"/>
            </p:cNvSpPr>
            <p:nvPr/>
          </p:nvSpPr>
          <p:spPr bwMode="auto">
            <a:xfrm rot="5400000">
              <a:off x="8227625" y="1609760"/>
              <a:ext cx="1452255" cy="553869"/>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might</a:t>
              </a:r>
            </a:p>
          </p:txBody>
        </p:sp>
        <p:sp>
          <p:nvSpPr>
            <p:cNvPr id="16" name="Line 9">
              <a:extLst>
                <a:ext uri="{FF2B5EF4-FFF2-40B4-BE49-F238E27FC236}">
                  <a16:creationId xmlns:a16="http://schemas.microsoft.com/office/drawing/2014/main" id="{F9344B62-7E25-A74D-B02F-6C6CAA8A5CA0}"/>
                </a:ext>
              </a:extLst>
            </p:cNvPr>
            <p:cNvSpPr>
              <a:spLocks noChangeShapeType="1"/>
            </p:cNvSpPr>
            <p:nvPr/>
          </p:nvSpPr>
          <p:spPr bwMode="auto">
            <a:xfrm>
              <a:off x="7977331" y="1019535"/>
              <a:ext cx="1999601" cy="4807964"/>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7" name="Line 10">
              <a:extLst>
                <a:ext uri="{FF2B5EF4-FFF2-40B4-BE49-F238E27FC236}">
                  <a16:creationId xmlns:a16="http://schemas.microsoft.com/office/drawing/2014/main" id="{D867EAC7-5BCE-EA47-95F0-56E6A28A0697}"/>
                </a:ext>
              </a:extLst>
            </p:cNvPr>
            <p:cNvSpPr>
              <a:spLocks noChangeShapeType="1"/>
            </p:cNvSpPr>
            <p:nvPr/>
          </p:nvSpPr>
          <p:spPr bwMode="auto">
            <a:xfrm>
              <a:off x="6562207" y="2422029"/>
              <a:ext cx="4807845" cy="1974186"/>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8" name="Line 11">
              <a:extLst>
                <a:ext uri="{FF2B5EF4-FFF2-40B4-BE49-F238E27FC236}">
                  <a16:creationId xmlns:a16="http://schemas.microsoft.com/office/drawing/2014/main" id="{7DA01603-CE22-F148-841A-63E4BA2E96CF}"/>
                </a:ext>
              </a:extLst>
            </p:cNvPr>
            <p:cNvSpPr>
              <a:spLocks noChangeShapeType="1"/>
            </p:cNvSpPr>
            <p:nvPr/>
          </p:nvSpPr>
          <p:spPr bwMode="auto">
            <a:xfrm flipH="1">
              <a:off x="7970455" y="1018164"/>
              <a:ext cx="1991350" cy="4814819"/>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9" name="Line 12">
              <a:extLst>
                <a:ext uri="{FF2B5EF4-FFF2-40B4-BE49-F238E27FC236}">
                  <a16:creationId xmlns:a16="http://schemas.microsoft.com/office/drawing/2014/main" id="{DB50BD71-A025-6F4B-AECA-2E256F64A53F}"/>
                </a:ext>
              </a:extLst>
            </p:cNvPr>
            <p:cNvSpPr>
              <a:spLocks noChangeShapeType="1"/>
            </p:cNvSpPr>
            <p:nvPr/>
          </p:nvSpPr>
          <p:spPr bwMode="auto">
            <a:xfrm>
              <a:off x="7977331" y="1019535"/>
              <a:ext cx="1999601" cy="4807964"/>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0" name="Line 13">
              <a:extLst>
                <a:ext uri="{FF2B5EF4-FFF2-40B4-BE49-F238E27FC236}">
                  <a16:creationId xmlns:a16="http://schemas.microsoft.com/office/drawing/2014/main" id="{90909DC5-AC54-5845-996B-91498E86EF10}"/>
                </a:ext>
              </a:extLst>
            </p:cNvPr>
            <p:cNvSpPr>
              <a:spLocks noChangeShapeType="1"/>
            </p:cNvSpPr>
            <p:nvPr/>
          </p:nvSpPr>
          <p:spPr bwMode="auto">
            <a:xfrm>
              <a:off x="6562207" y="2422029"/>
              <a:ext cx="4807845" cy="1974186"/>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1" name="Line 14">
              <a:extLst>
                <a:ext uri="{FF2B5EF4-FFF2-40B4-BE49-F238E27FC236}">
                  <a16:creationId xmlns:a16="http://schemas.microsoft.com/office/drawing/2014/main" id="{4E385D4F-FED4-3140-9E3C-27A3D62FA84F}"/>
                </a:ext>
              </a:extLst>
            </p:cNvPr>
            <p:cNvSpPr>
              <a:spLocks noChangeShapeType="1"/>
            </p:cNvSpPr>
            <p:nvPr/>
          </p:nvSpPr>
          <p:spPr bwMode="auto">
            <a:xfrm flipV="1">
              <a:off x="6562207" y="2412432"/>
              <a:ext cx="4821597" cy="2009831"/>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5" name="Line 15">
              <a:extLst>
                <a:ext uri="{FF2B5EF4-FFF2-40B4-BE49-F238E27FC236}">
                  <a16:creationId xmlns:a16="http://schemas.microsoft.com/office/drawing/2014/main" id="{2EA10917-E7B1-2F42-9FC7-0441F2ACA0DC}"/>
                </a:ext>
              </a:extLst>
            </p:cNvPr>
            <p:cNvSpPr>
              <a:spLocks noChangeShapeType="1"/>
            </p:cNvSpPr>
            <p:nvPr/>
          </p:nvSpPr>
          <p:spPr bwMode="auto">
            <a:xfrm flipH="1">
              <a:off x="7970455" y="1018164"/>
              <a:ext cx="1991350" cy="4814819"/>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6" name="Line 16">
              <a:extLst>
                <a:ext uri="{FF2B5EF4-FFF2-40B4-BE49-F238E27FC236}">
                  <a16:creationId xmlns:a16="http://schemas.microsoft.com/office/drawing/2014/main" id="{2C79D561-744C-8040-8A07-E16C2C586A35}"/>
                </a:ext>
              </a:extLst>
            </p:cNvPr>
            <p:cNvSpPr>
              <a:spLocks noChangeShapeType="1"/>
            </p:cNvSpPr>
            <p:nvPr/>
          </p:nvSpPr>
          <p:spPr bwMode="auto">
            <a:xfrm>
              <a:off x="7977331" y="1019535"/>
              <a:ext cx="1999601" cy="4807964"/>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dirty="0"/>
            </a:p>
          </p:txBody>
        </p:sp>
        <p:sp>
          <p:nvSpPr>
            <p:cNvPr id="27" name="Line 17">
              <a:extLst>
                <a:ext uri="{FF2B5EF4-FFF2-40B4-BE49-F238E27FC236}">
                  <a16:creationId xmlns:a16="http://schemas.microsoft.com/office/drawing/2014/main" id="{C15917B7-67AE-3543-BE9A-31F2B3C5F0FA}"/>
                </a:ext>
              </a:extLst>
            </p:cNvPr>
            <p:cNvSpPr>
              <a:spLocks noChangeShapeType="1"/>
            </p:cNvSpPr>
            <p:nvPr/>
          </p:nvSpPr>
          <p:spPr bwMode="auto">
            <a:xfrm>
              <a:off x="6562207" y="2422029"/>
              <a:ext cx="4807845" cy="1974186"/>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8" name="Text Box 18">
              <a:extLst>
                <a:ext uri="{FF2B5EF4-FFF2-40B4-BE49-F238E27FC236}">
                  <a16:creationId xmlns:a16="http://schemas.microsoft.com/office/drawing/2014/main" id="{A036BADE-4D5C-1A44-A86F-46A9A627B3B2}"/>
                </a:ext>
              </a:extLst>
            </p:cNvPr>
            <p:cNvSpPr txBox="1">
              <a:spLocks noChangeArrowheads="1"/>
            </p:cNvSpPr>
            <p:nvPr/>
          </p:nvSpPr>
          <p:spPr bwMode="auto">
            <a:xfrm rot="16200000">
              <a:off x="8246877" y="4694371"/>
              <a:ext cx="1452255" cy="553869"/>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would</a:t>
              </a:r>
            </a:p>
          </p:txBody>
        </p:sp>
        <p:sp>
          <p:nvSpPr>
            <p:cNvPr id="29" name="Text Box 19">
              <a:extLst>
                <a:ext uri="{FF2B5EF4-FFF2-40B4-BE49-F238E27FC236}">
                  <a16:creationId xmlns:a16="http://schemas.microsoft.com/office/drawing/2014/main" id="{2E4F1B0A-6E6D-3548-99F5-D9866D9FA0C8}"/>
                </a:ext>
              </a:extLst>
            </p:cNvPr>
            <p:cNvSpPr txBox="1">
              <a:spLocks noChangeArrowheads="1"/>
            </p:cNvSpPr>
            <p:nvPr/>
          </p:nvSpPr>
          <p:spPr bwMode="auto">
            <a:xfrm rot="8083957">
              <a:off x="9443536" y="1988297"/>
              <a:ext cx="1451849" cy="554222"/>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may</a:t>
              </a:r>
            </a:p>
          </p:txBody>
        </p:sp>
        <p:sp>
          <p:nvSpPr>
            <p:cNvPr id="30" name="Text Box 20">
              <a:extLst>
                <a:ext uri="{FF2B5EF4-FFF2-40B4-BE49-F238E27FC236}">
                  <a16:creationId xmlns:a16="http://schemas.microsoft.com/office/drawing/2014/main" id="{6D9A7B1A-B311-1C4E-ADB5-06DF5F90055D}"/>
                </a:ext>
              </a:extLst>
            </p:cNvPr>
            <p:cNvSpPr txBox="1">
              <a:spLocks noChangeArrowheads="1"/>
            </p:cNvSpPr>
            <p:nvPr/>
          </p:nvSpPr>
          <p:spPr bwMode="auto">
            <a:xfrm rot="19001627">
              <a:off x="7069649" y="4331880"/>
              <a:ext cx="1452255" cy="553869"/>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must</a:t>
              </a:r>
            </a:p>
          </p:txBody>
        </p:sp>
        <p:sp>
          <p:nvSpPr>
            <p:cNvPr id="31" name="Text Box 21">
              <a:extLst>
                <a:ext uri="{FF2B5EF4-FFF2-40B4-BE49-F238E27FC236}">
                  <a16:creationId xmlns:a16="http://schemas.microsoft.com/office/drawing/2014/main" id="{E5DD812E-983B-6145-B020-50C391B9E96B}"/>
                </a:ext>
              </a:extLst>
            </p:cNvPr>
            <p:cNvSpPr txBox="1">
              <a:spLocks noChangeArrowheads="1"/>
            </p:cNvSpPr>
            <p:nvPr/>
          </p:nvSpPr>
          <p:spPr bwMode="auto">
            <a:xfrm rot="2666696">
              <a:off x="7146046" y="2020935"/>
              <a:ext cx="1452255" cy="553869"/>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could</a:t>
              </a:r>
            </a:p>
          </p:txBody>
        </p:sp>
        <p:sp>
          <p:nvSpPr>
            <p:cNvPr id="32" name="Text Box 22">
              <a:extLst>
                <a:ext uri="{FF2B5EF4-FFF2-40B4-BE49-F238E27FC236}">
                  <a16:creationId xmlns:a16="http://schemas.microsoft.com/office/drawing/2014/main" id="{6B75B64B-C2B0-D348-B38B-03FD122ACDDE}"/>
                </a:ext>
              </a:extLst>
            </p:cNvPr>
            <p:cNvSpPr txBox="1">
              <a:spLocks noChangeArrowheads="1"/>
            </p:cNvSpPr>
            <p:nvPr/>
          </p:nvSpPr>
          <p:spPr bwMode="auto">
            <a:xfrm rot="13441637">
              <a:off x="9379272" y="4271870"/>
              <a:ext cx="1452255" cy="553869"/>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should</a:t>
              </a:r>
            </a:p>
          </p:txBody>
        </p:sp>
        <p:sp>
          <p:nvSpPr>
            <p:cNvPr id="33" name="Text Box 23">
              <a:extLst>
                <a:ext uri="{FF2B5EF4-FFF2-40B4-BE49-F238E27FC236}">
                  <a16:creationId xmlns:a16="http://schemas.microsoft.com/office/drawing/2014/main" id="{AF6369F5-01C4-0845-A8D0-B07C6F010406}"/>
                </a:ext>
              </a:extLst>
            </p:cNvPr>
            <p:cNvSpPr txBox="1">
              <a:spLocks noChangeArrowheads="1"/>
            </p:cNvSpPr>
            <p:nvPr/>
          </p:nvSpPr>
          <p:spPr bwMode="auto">
            <a:xfrm>
              <a:off x="6587470" y="3132696"/>
              <a:ext cx="1523706" cy="554222"/>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3000" dirty="0">
                  <a:solidFill>
                    <a:schemeClr val="bg1"/>
                  </a:solidFill>
                  <a:latin typeface="Comic Sans MS" panose="030F0902030302020204" pitchFamily="66" charset="0"/>
                </a:rPr>
                <a:t>will</a:t>
              </a:r>
            </a:p>
          </p:txBody>
        </p:sp>
        <p:sp>
          <p:nvSpPr>
            <p:cNvPr id="34" name="Text Box 24">
              <a:extLst>
                <a:ext uri="{FF2B5EF4-FFF2-40B4-BE49-F238E27FC236}">
                  <a16:creationId xmlns:a16="http://schemas.microsoft.com/office/drawing/2014/main" id="{75CA44E3-B56E-8A44-B7D6-28A742019237}"/>
                </a:ext>
              </a:extLst>
            </p:cNvPr>
            <p:cNvSpPr txBox="1">
              <a:spLocks noChangeArrowheads="1"/>
            </p:cNvSpPr>
            <p:nvPr/>
          </p:nvSpPr>
          <p:spPr bwMode="auto">
            <a:xfrm rot="10800000">
              <a:off x="9939916" y="3140236"/>
              <a:ext cx="1447736" cy="554222"/>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dirty="0">
                  <a:solidFill>
                    <a:schemeClr val="bg1"/>
                  </a:solidFill>
                  <a:latin typeface="Comic Sans MS" panose="030F0902030302020204" pitchFamily="66" charset="0"/>
                </a:rPr>
                <a:t>can</a:t>
              </a:r>
            </a:p>
          </p:txBody>
        </p:sp>
        <p:sp>
          <p:nvSpPr>
            <p:cNvPr id="35" name="Oval 25">
              <a:extLst>
                <a:ext uri="{FF2B5EF4-FFF2-40B4-BE49-F238E27FC236}">
                  <a16:creationId xmlns:a16="http://schemas.microsoft.com/office/drawing/2014/main" id="{556B2759-902E-A64E-B786-25B3C388C36D}"/>
                </a:ext>
              </a:extLst>
            </p:cNvPr>
            <p:cNvSpPr>
              <a:spLocks noChangeArrowheads="1"/>
            </p:cNvSpPr>
            <p:nvPr/>
          </p:nvSpPr>
          <p:spPr bwMode="auto">
            <a:xfrm>
              <a:off x="8911120" y="3359767"/>
              <a:ext cx="132023" cy="131612"/>
            </a:xfrm>
            <a:prstGeom prst="ellipse">
              <a:avLst/>
            </a:prstGeom>
            <a:solidFill>
              <a:schemeClr val="bg1"/>
            </a:solidFill>
            <a:ln w="127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pSp>
      <p:sp>
        <p:nvSpPr>
          <p:cNvPr id="36" name="AutoShape 28">
            <a:extLst>
              <a:ext uri="{FF2B5EF4-FFF2-40B4-BE49-F238E27FC236}">
                <a16:creationId xmlns:a16="http://schemas.microsoft.com/office/drawing/2014/main" id="{DD4C403C-A1A0-724D-B019-D262EB1068EA}"/>
              </a:ext>
            </a:extLst>
          </p:cNvPr>
          <p:cNvSpPr>
            <a:spLocks noChangeArrowheads="1"/>
          </p:cNvSpPr>
          <p:nvPr/>
        </p:nvSpPr>
        <p:spPr bwMode="auto">
          <a:xfrm>
            <a:off x="5162962" y="2974243"/>
            <a:ext cx="1506537" cy="708025"/>
          </a:xfrm>
          <a:prstGeom prst="rightArrow">
            <a:avLst>
              <a:gd name="adj1" fmla="val 50000"/>
              <a:gd name="adj2" fmla="val 53195"/>
            </a:avLst>
          </a:prstGeom>
          <a:solidFill>
            <a:srgbClr val="EC7206"/>
          </a:solidFill>
          <a:ln w="19050" algn="ctr">
            <a:noFill/>
            <a:miter lim="800000"/>
            <a:headEnd/>
            <a:tailEnd/>
          </a:ln>
          <a:effectLst/>
        </p:spPr>
        <p:txBody>
          <a:bodyPr>
            <a:spAutoFit/>
          </a:bodyPr>
          <a:lstStyle/>
          <a:p>
            <a:endParaRPr lang="en-US"/>
          </a:p>
        </p:txBody>
      </p:sp>
      <p:sp>
        <p:nvSpPr>
          <p:cNvPr id="37" name="Rectangle 33">
            <a:extLst>
              <a:ext uri="{FF2B5EF4-FFF2-40B4-BE49-F238E27FC236}">
                <a16:creationId xmlns:a16="http://schemas.microsoft.com/office/drawing/2014/main" id="{CFBFCF3A-984E-5F47-8295-871E848CCBEF}"/>
              </a:ext>
            </a:extLst>
          </p:cNvPr>
          <p:cNvSpPr>
            <a:spLocks noChangeArrowheads="1"/>
          </p:cNvSpPr>
          <p:nvPr/>
        </p:nvSpPr>
        <p:spPr bwMode="auto">
          <a:xfrm>
            <a:off x="1146517" y="3155926"/>
            <a:ext cx="3916783" cy="344658"/>
          </a:xfrm>
          <a:prstGeom prst="rect">
            <a:avLst/>
          </a:prstGeom>
          <a:noFill/>
          <a:ln w="12700">
            <a:solidFill>
              <a:srgbClr val="EC720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r>
              <a:rPr lang="en-GB" altLang="en-US" sz="2000" dirty="0">
                <a:solidFill>
                  <a:srgbClr val="0070C0"/>
                </a:solidFill>
                <a:latin typeface="Comic Sans MS" panose="030F0902030302020204" pitchFamily="66" charset="0"/>
              </a:rPr>
              <a:t>Experiment</a:t>
            </a:r>
            <a:r>
              <a:rPr lang="en-US" altLang="en-US" sz="2000" dirty="0">
                <a:solidFill>
                  <a:srgbClr val="0070C0"/>
                </a:solidFill>
                <a:latin typeface="Comic Sans MS" panose="030F0902030302020204" pitchFamily="66" charset="0"/>
              </a:rPr>
              <a:t> – what works?</a:t>
            </a:r>
            <a:endParaRPr lang="en-GB" altLang="en-US" sz="2000" dirty="0">
              <a:solidFill>
                <a:srgbClr val="0070C0"/>
              </a:solidFill>
              <a:latin typeface="Comic Sans MS" panose="030F0902030302020204" pitchFamily="66" charset="0"/>
            </a:endParaRPr>
          </a:p>
        </p:txBody>
      </p:sp>
      <p:sp>
        <p:nvSpPr>
          <p:cNvPr id="38" name="Text Box 29">
            <a:extLst>
              <a:ext uri="{FF2B5EF4-FFF2-40B4-BE49-F238E27FC236}">
                <a16:creationId xmlns:a16="http://schemas.microsoft.com/office/drawing/2014/main" id="{5CE23112-2AD0-F945-9950-99E1FB07064E}"/>
              </a:ext>
            </a:extLst>
          </p:cNvPr>
          <p:cNvSpPr txBox="1">
            <a:spLocks noChangeArrowheads="1"/>
          </p:cNvSpPr>
          <p:nvPr/>
        </p:nvSpPr>
        <p:spPr bwMode="auto">
          <a:xfrm>
            <a:off x="1048301" y="4115337"/>
            <a:ext cx="6081611"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sz="1700" dirty="0">
                <a:solidFill>
                  <a:srgbClr val="3E3F41"/>
                </a:solidFill>
                <a:latin typeface="Comic Sans MS" panose="030F0902030302020204" pitchFamily="66" charset="0"/>
              </a:rPr>
              <a:t>Jim does not know what he </a:t>
            </a:r>
            <a:r>
              <a:rPr lang="en-GB" altLang="en-US" sz="1700" u="sng" dirty="0">
                <a:solidFill>
                  <a:schemeClr val="bg1">
                    <a:lumMod val="65000"/>
                  </a:schemeClr>
                </a:solidFill>
                <a:latin typeface="Comic Sans MS" panose="030F0902030302020204" pitchFamily="66" charset="0"/>
              </a:rPr>
              <a:t>		</a:t>
            </a:r>
            <a:r>
              <a:rPr lang="en-GB" altLang="en-US" sz="1700" dirty="0">
                <a:solidFill>
                  <a:schemeClr val="bg1">
                    <a:lumMod val="65000"/>
                  </a:schemeClr>
                </a:solidFill>
                <a:latin typeface="Comic Sans MS" panose="030F0902030302020204" pitchFamily="66" charset="0"/>
              </a:rPr>
              <a:t> </a:t>
            </a:r>
            <a:r>
              <a:rPr lang="en-GB" altLang="en-US" sz="1700" dirty="0">
                <a:solidFill>
                  <a:srgbClr val="3E3F41"/>
                </a:solidFill>
                <a:latin typeface="Comic Sans MS" panose="030F0902030302020204" pitchFamily="66" charset="0"/>
              </a:rPr>
              <a:t>do.</a:t>
            </a:r>
          </a:p>
          <a:p>
            <a:pPr>
              <a:spcBef>
                <a:spcPts val="1000"/>
              </a:spcBef>
            </a:pPr>
            <a:r>
              <a:rPr lang="en-GB" altLang="en-US" sz="1700" dirty="0">
                <a:solidFill>
                  <a:srgbClr val="3E3F41"/>
                </a:solidFill>
                <a:latin typeface="Comic Sans MS" panose="030F0902030302020204" pitchFamily="66" charset="0"/>
              </a:rPr>
              <a:t>Finding the treasure </a:t>
            </a:r>
            <a:r>
              <a:rPr lang="en-GB" altLang="en-US" sz="1700" u="sng" dirty="0">
                <a:solidFill>
                  <a:schemeClr val="bg1">
                    <a:lumMod val="65000"/>
                  </a:schemeClr>
                </a:solidFill>
                <a:latin typeface="Comic Sans MS" panose="030F0902030302020204" pitchFamily="66" charset="0"/>
              </a:rPr>
              <a:t>		</a:t>
            </a:r>
            <a:r>
              <a:rPr lang="en-GB" altLang="en-US" sz="1700" dirty="0">
                <a:solidFill>
                  <a:schemeClr val="bg1">
                    <a:lumMod val="65000"/>
                  </a:schemeClr>
                </a:solidFill>
                <a:latin typeface="Comic Sans MS" panose="030F0902030302020204" pitchFamily="66" charset="0"/>
              </a:rPr>
              <a:t> </a:t>
            </a:r>
            <a:r>
              <a:rPr lang="en-GB" altLang="en-US" sz="1700" dirty="0">
                <a:solidFill>
                  <a:srgbClr val="3E3F41"/>
                </a:solidFill>
                <a:latin typeface="Comic Sans MS" panose="030F0902030302020204" pitchFamily="66" charset="0"/>
              </a:rPr>
              <a:t>bring great wealth.</a:t>
            </a:r>
          </a:p>
          <a:p>
            <a:pPr>
              <a:spcBef>
                <a:spcPts val="1000"/>
              </a:spcBef>
            </a:pPr>
            <a:r>
              <a:rPr lang="en-GB" altLang="en-US" sz="1700" dirty="0">
                <a:solidFill>
                  <a:srgbClr val="3E3F41"/>
                </a:solidFill>
                <a:latin typeface="Comic Sans MS" panose="030F0902030302020204" pitchFamily="66" charset="0"/>
              </a:rPr>
              <a:t>However, it</a:t>
            </a:r>
            <a:r>
              <a:rPr lang="en-GB" altLang="en-US" sz="1700" u="sng" dirty="0">
                <a:solidFill>
                  <a:schemeClr val="bg1">
                    <a:lumMod val="65000"/>
                  </a:schemeClr>
                </a:solidFill>
                <a:latin typeface="Comic Sans MS" panose="030F0902030302020204" pitchFamily="66" charset="0"/>
              </a:rPr>
              <a:t>			</a:t>
            </a:r>
            <a:r>
              <a:rPr lang="en-GB" altLang="en-US" sz="1700" dirty="0">
                <a:solidFill>
                  <a:schemeClr val="bg1">
                    <a:lumMod val="65000"/>
                  </a:schemeClr>
                </a:solidFill>
                <a:latin typeface="Comic Sans MS" panose="030F0902030302020204" pitchFamily="66" charset="0"/>
              </a:rPr>
              <a:t> </a:t>
            </a:r>
            <a:r>
              <a:rPr lang="en-GB" altLang="en-US" sz="1700" dirty="0">
                <a:solidFill>
                  <a:srgbClr val="3E3F41"/>
                </a:solidFill>
                <a:latin typeface="Comic Sans MS" panose="030F0902030302020204" pitchFamily="66" charset="0"/>
              </a:rPr>
              <a:t>alert the buccaneers.</a:t>
            </a:r>
          </a:p>
          <a:p>
            <a:pPr>
              <a:spcBef>
                <a:spcPts val="1000"/>
              </a:spcBef>
            </a:pPr>
            <a:r>
              <a:rPr lang="en-GB" altLang="en-US" sz="1700" dirty="0">
                <a:solidFill>
                  <a:srgbClr val="3E3F41"/>
                </a:solidFill>
                <a:latin typeface="Comic Sans MS" panose="030F0902030302020204" pitchFamily="66" charset="0"/>
              </a:rPr>
              <a:t>Leaving the map where it is </a:t>
            </a:r>
            <a:r>
              <a:rPr lang="en-GB" altLang="en-US" sz="1700" u="sng" dirty="0">
                <a:solidFill>
                  <a:schemeClr val="bg1">
                    <a:lumMod val="65000"/>
                  </a:schemeClr>
                </a:solidFill>
                <a:latin typeface="Comic Sans MS" panose="030F0902030302020204" pitchFamily="66" charset="0"/>
              </a:rPr>
              <a:t>		</a:t>
            </a:r>
            <a:r>
              <a:rPr lang="en-GB" altLang="en-US" sz="1700" dirty="0">
                <a:solidFill>
                  <a:schemeClr val="bg1">
                    <a:lumMod val="65000"/>
                  </a:schemeClr>
                </a:solidFill>
                <a:latin typeface="Comic Sans MS" panose="030F0902030302020204" pitchFamily="66" charset="0"/>
              </a:rPr>
              <a:t> </a:t>
            </a:r>
            <a:r>
              <a:rPr lang="en-GB" altLang="en-US" sz="1700" dirty="0">
                <a:solidFill>
                  <a:srgbClr val="3E3F41"/>
                </a:solidFill>
                <a:latin typeface="Comic Sans MS" panose="030F0902030302020204" pitchFamily="66" charset="0"/>
              </a:rPr>
              <a:t>be risky.</a:t>
            </a:r>
          </a:p>
          <a:p>
            <a:pPr>
              <a:spcBef>
                <a:spcPts val="1000"/>
              </a:spcBef>
            </a:pPr>
            <a:r>
              <a:rPr lang="en-GB" altLang="en-US" sz="1700" dirty="0">
                <a:solidFill>
                  <a:srgbClr val="3E3F41"/>
                </a:solidFill>
                <a:latin typeface="Comic Sans MS" panose="030F0902030302020204" pitchFamily="66" charset="0"/>
              </a:rPr>
              <a:t>Jim </a:t>
            </a:r>
            <a:r>
              <a:rPr lang="en-GB" altLang="en-US" sz="1700" u="sng" dirty="0">
                <a:solidFill>
                  <a:schemeClr val="bg1">
                    <a:lumMod val="65000"/>
                  </a:schemeClr>
                </a:solidFill>
                <a:latin typeface="Comic Sans MS" panose="030F0902030302020204" pitchFamily="66" charset="0"/>
              </a:rPr>
              <a:t>		</a:t>
            </a:r>
            <a:r>
              <a:rPr lang="en-GB" altLang="en-US" sz="1700" dirty="0">
                <a:solidFill>
                  <a:schemeClr val="bg1">
                    <a:lumMod val="65000"/>
                  </a:schemeClr>
                </a:solidFill>
                <a:latin typeface="Comic Sans MS" panose="030F0902030302020204" pitchFamily="66" charset="0"/>
              </a:rPr>
              <a:t> </a:t>
            </a:r>
            <a:r>
              <a:rPr lang="en-GB" altLang="en-US" sz="1700" dirty="0">
                <a:solidFill>
                  <a:srgbClr val="3E3F41"/>
                </a:solidFill>
                <a:latin typeface="Comic Sans MS" panose="030F0902030302020204" pitchFamily="66" charset="0"/>
              </a:rPr>
              <a:t>seek advice.</a:t>
            </a:r>
          </a:p>
        </p:txBody>
      </p:sp>
      <p:sp>
        <p:nvSpPr>
          <p:cNvPr id="40" name="Subtitle 2">
            <a:extLst>
              <a:ext uri="{FF2B5EF4-FFF2-40B4-BE49-F238E27FC236}">
                <a16:creationId xmlns:a16="http://schemas.microsoft.com/office/drawing/2014/main" id="{1FF65757-5F09-7F49-8D80-146BEE68374B}"/>
              </a:ext>
            </a:extLst>
          </p:cNvPr>
          <p:cNvSpPr txBox="1">
            <a:spLocks/>
          </p:cNvSpPr>
          <p:nvPr/>
        </p:nvSpPr>
        <p:spPr>
          <a:xfrm>
            <a:off x="2965048" y="1737718"/>
            <a:ext cx="2299533" cy="6855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EC7206"/>
                </a:solidFill>
                <a:latin typeface="Comic Sans MS" panose="030F0902030302020204" pitchFamily="66" charset="0"/>
              </a:rPr>
              <a:t>Click to Spin</a:t>
            </a:r>
          </a:p>
        </p:txBody>
      </p:sp>
      <p:sp>
        <p:nvSpPr>
          <p:cNvPr id="5" name="Oval 4">
            <a:extLst>
              <a:ext uri="{FF2B5EF4-FFF2-40B4-BE49-F238E27FC236}">
                <a16:creationId xmlns:a16="http://schemas.microsoft.com/office/drawing/2014/main" id="{4BF80A4D-22B4-DB4B-BE26-86AD9CAD6D46}"/>
              </a:ext>
            </a:extLst>
          </p:cNvPr>
          <p:cNvSpPr/>
          <p:nvPr/>
        </p:nvSpPr>
        <p:spPr>
          <a:xfrm>
            <a:off x="8568289" y="2718627"/>
            <a:ext cx="1198736" cy="1198736"/>
          </a:xfrm>
          <a:prstGeom prst="ellipse">
            <a:avLst/>
          </a:prstGeom>
          <a:solidFill>
            <a:srgbClr val="FDB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CDC7802C-AD15-C24F-B187-F049DDB29A01}"/>
              </a:ext>
            </a:extLst>
          </p:cNvPr>
          <p:cNvSpPr/>
          <p:nvPr/>
        </p:nvSpPr>
        <p:spPr>
          <a:xfrm>
            <a:off x="9054133" y="3204471"/>
            <a:ext cx="227049" cy="227049"/>
          </a:xfrm>
          <a:prstGeom prst="ellipse">
            <a:avLst/>
          </a:prstGeom>
          <a:solidFill>
            <a:srgbClr val="0070C0"/>
          </a:solidFill>
          <a:ln>
            <a:noFill/>
          </a:ln>
          <a:effectLst>
            <a:outerShdw blurRad="50800" dist="38100" dir="2700000" algn="tl" rotWithShape="0">
              <a:prstClr val="black">
                <a:alpha val="26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descr="A picture containing mug&#10;&#10;Description automatically generated">
            <a:extLst>
              <a:ext uri="{FF2B5EF4-FFF2-40B4-BE49-F238E27FC236}">
                <a16:creationId xmlns:a16="http://schemas.microsoft.com/office/drawing/2014/main" id="{94C07A46-F12F-F847-BE93-2CF7CE626C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104345" y="893657"/>
            <a:ext cx="2006454" cy="2262269"/>
          </a:xfrm>
          <a:prstGeom prst="rect">
            <a:avLst/>
          </a:prstGeom>
        </p:spPr>
      </p:pic>
      <p:sp>
        <p:nvSpPr>
          <p:cNvPr id="3" name="TextBox 2">
            <a:extLst>
              <a:ext uri="{FF2B5EF4-FFF2-40B4-BE49-F238E27FC236}">
                <a16:creationId xmlns:a16="http://schemas.microsoft.com/office/drawing/2014/main" id="{00E089D7-CF89-4CAF-6DD2-306DBF9C20A4}"/>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66</a:t>
            </a:r>
          </a:p>
        </p:txBody>
      </p:sp>
    </p:spTree>
    <p:extLst>
      <p:ext uri="{BB962C8B-B14F-4D97-AF65-F5344CB8AC3E}">
        <p14:creationId xmlns:p14="http://schemas.microsoft.com/office/powerpoint/2010/main" val="1496110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5400000">
                                      <p:cBhvr>
                                        <p:cTn id="10" dur="2000" fill="hold"/>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10800000">
                                      <p:cBhvr>
                                        <p:cTn id="14" dur="2000" fill="hold"/>
                                        <p:tgtEl>
                                          <p:spTgt spid="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nodeType="clickEffect">
                                  <p:stCondLst>
                                    <p:cond delay="0"/>
                                  </p:stCondLst>
                                  <p:childTnLst>
                                    <p:animRot by="2700000">
                                      <p:cBhvr>
                                        <p:cTn id="18" dur="2000" fill="hold"/>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nodeType="clickEffect">
                                  <p:stCondLst>
                                    <p:cond delay="0"/>
                                  </p:stCondLst>
                                  <p:childTnLst>
                                    <p:animRot by="-5400000">
                                      <p:cBhvr>
                                        <p:cTn id="22" dur="2000" fill="hold"/>
                                        <p:tgtEl>
                                          <p:spTgt spid="2"/>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16200000">
                                      <p:cBhvr>
                                        <p:cTn id="26" dur="2000" fill="hold"/>
                                        <p:tgtEl>
                                          <p:spTgt spid="2"/>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700000">
                                      <p:cBhvr>
                                        <p:cTn id="30" dur="2000" fill="hold"/>
                                        <p:tgtEl>
                                          <p:spTgt spid="2"/>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8" presetClass="emph" presetSubtype="0" fill="hold" nodeType="clickEffect">
                                  <p:stCondLst>
                                    <p:cond delay="0"/>
                                  </p:stCondLst>
                                  <p:childTnLst>
                                    <p:animRot by="-8100000">
                                      <p:cBhvr>
                                        <p:cTn id="34"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CE0419F-A998-9D4C-930D-05C6086B0507}"/>
              </a:ext>
            </a:extLst>
          </p:cNvPr>
          <p:cNvSpPr txBox="1">
            <a:spLocks/>
          </p:cNvSpPr>
          <p:nvPr/>
        </p:nvSpPr>
        <p:spPr>
          <a:xfrm>
            <a:off x="277586" y="567001"/>
            <a:ext cx="11609614"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Modal Spinner</a:t>
            </a:r>
          </a:p>
        </p:txBody>
      </p:sp>
      <p:grpSp>
        <p:nvGrpSpPr>
          <p:cNvPr id="2" name="Group 1">
            <a:extLst>
              <a:ext uri="{FF2B5EF4-FFF2-40B4-BE49-F238E27FC236}">
                <a16:creationId xmlns:a16="http://schemas.microsoft.com/office/drawing/2014/main" id="{3C633D6B-3E7C-D44D-B303-BE4E70BF1FF4}"/>
              </a:ext>
            </a:extLst>
          </p:cNvPr>
          <p:cNvGrpSpPr/>
          <p:nvPr/>
        </p:nvGrpSpPr>
        <p:grpSpPr>
          <a:xfrm>
            <a:off x="6906865" y="1068962"/>
            <a:ext cx="4523135" cy="4509059"/>
            <a:chOff x="6562207" y="1018164"/>
            <a:chExt cx="4829849" cy="4814819"/>
          </a:xfrm>
        </p:grpSpPr>
        <p:sp>
          <p:nvSpPr>
            <p:cNvPr id="8" name="AutoShape 3">
              <a:extLst>
                <a:ext uri="{FF2B5EF4-FFF2-40B4-BE49-F238E27FC236}">
                  <a16:creationId xmlns:a16="http://schemas.microsoft.com/office/drawing/2014/main" id="{2356FE9D-2252-854B-9EC8-7F24C7DD6CDB}"/>
                </a:ext>
              </a:extLst>
            </p:cNvPr>
            <p:cNvSpPr>
              <a:spLocks noChangeArrowheads="1"/>
            </p:cNvSpPr>
            <p:nvPr/>
          </p:nvSpPr>
          <p:spPr bwMode="auto">
            <a:xfrm>
              <a:off x="6562207" y="1018164"/>
              <a:ext cx="4829849" cy="4814819"/>
            </a:xfrm>
            <a:prstGeom prst="octagon">
              <a:avLst>
                <a:gd name="adj" fmla="val 29287"/>
              </a:avLst>
            </a:prstGeom>
            <a:solidFill>
              <a:srgbClr val="0070C0"/>
            </a:solidFill>
            <a:ln w="12700" algn="ctr">
              <a:solidFill>
                <a:schemeClr val="bg1"/>
              </a:solidFill>
              <a:miter lim="800000"/>
              <a:headEnd/>
              <a:tailEnd/>
            </a:ln>
            <a:effectLst/>
          </p:spPr>
          <p:txBody>
            <a:bodyPr>
              <a:spAutoFit/>
            </a:bodyPr>
            <a:lstStyle/>
            <a:p>
              <a:endParaRPr lang="en-US" dirty="0"/>
            </a:p>
          </p:txBody>
        </p:sp>
        <p:sp>
          <p:nvSpPr>
            <p:cNvPr id="9" name="Line 4">
              <a:extLst>
                <a:ext uri="{FF2B5EF4-FFF2-40B4-BE49-F238E27FC236}">
                  <a16:creationId xmlns:a16="http://schemas.microsoft.com/office/drawing/2014/main" id="{0A1FB952-742C-6F4C-ACBA-DAEBB5D7BD32}"/>
                </a:ext>
              </a:extLst>
            </p:cNvPr>
            <p:cNvSpPr>
              <a:spLocks noChangeShapeType="1"/>
            </p:cNvSpPr>
            <p:nvPr/>
          </p:nvSpPr>
          <p:spPr bwMode="auto">
            <a:xfrm>
              <a:off x="7977331" y="1019535"/>
              <a:ext cx="1999601" cy="4807964"/>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1" name="Line 5">
              <a:extLst>
                <a:ext uri="{FF2B5EF4-FFF2-40B4-BE49-F238E27FC236}">
                  <a16:creationId xmlns:a16="http://schemas.microsoft.com/office/drawing/2014/main" id="{C85E7E25-851D-BD47-8504-E54637E2BA46}"/>
                </a:ext>
              </a:extLst>
            </p:cNvPr>
            <p:cNvSpPr>
              <a:spLocks noChangeShapeType="1"/>
            </p:cNvSpPr>
            <p:nvPr/>
          </p:nvSpPr>
          <p:spPr bwMode="auto">
            <a:xfrm>
              <a:off x="6562207" y="2422029"/>
              <a:ext cx="4807845" cy="1974186"/>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2" name="Line 6">
              <a:extLst>
                <a:ext uri="{FF2B5EF4-FFF2-40B4-BE49-F238E27FC236}">
                  <a16:creationId xmlns:a16="http://schemas.microsoft.com/office/drawing/2014/main" id="{31F8F950-CF36-9240-93C2-2BF742646D25}"/>
                </a:ext>
              </a:extLst>
            </p:cNvPr>
            <p:cNvSpPr>
              <a:spLocks noChangeShapeType="1"/>
            </p:cNvSpPr>
            <p:nvPr/>
          </p:nvSpPr>
          <p:spPr bwMode="auto">
            <a:xfrm flipV="1">
              <a:off x="6562207" y="2412432"/>
              <a:ext cx="4821597" cy="2009831"/>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3" name="Line 7">
              <a:extLst>
                <a:ext uri="{FF2B5EF4-FFF2-40B4-BE49-F238E27FC236}">
                  <a16:creationId xmlns:a16="http://schemas.microsoft.com/office/drawing/2014/main" id="{72FCB0A4-0040-1C42-98A7-626D46010A71}"/>
                </a:ext>
              </a:extLst>
            </p:cNvPr>
            <p:cNvSpPr>
              <a:spLocks noChangeShapeType="1"/>
            </p:cNvSpPr>
            <p:nvPr/>
          </p:nvSpPr>
          <p:spPr bwMode="auto">
            <a:xfrm flipH="1">
              <a:off x="7970455" y="1018164"/>
              <a:ext cx="1991350" cy="4814819"/>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5" name="Text Box 8">
              <a:extLst>
                <a:ext uri="{FF2B5EF4-FFF2-40B4-BE49-F238E27FC236}">
                  <a16:creationId xmlns:a16="http://schemas.microsoft.com/office/drawing/2014/main" id="{5100984F-932E-294E-913B-551FCF780E21}"/>
                </a:ext>
              </a:extLst>
            </p:cNvPr>
            <p:cNvSpPr txBox="1">
              <a:spLocks noChangeArrowheads="1"/>
            </p:cNvSpPr>
            <p:nvPr/>
          </p:nvSpPr>
          <p:spPr bwMode="auto">
            <a:xfrm rot="5400000">
              <a:off x="8256581" y="1631993"/>
              <a:ext cx="1452255" cy="509403"/>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500" dirty="0">
                  <a:solidFill>
                    <a:schemeClr val="bg1"/>
                  </a:solidFill>
                  <a:latin typeface="Comic Sans MS" panose="030F0902030302020204" pitchFamily="66" charset="0"/>
                </a:rPr>
                <a:t>can’t</a:t>
              </a:r>
            </a:p>
          </p:txBody>
        </p:sp>
        <p:sp>
          <p:nvSpPr>
            <p:cNvPr id="16" name="Line 9">
              <a:extLst>
                <a:ext uri="{FF2B5EF4-FFF2-40B4-BE49-F238E27FC236}">
                  <a16:creationId xmlns:a16="http://schemas.microsoft.com/office/drawing/2014/main" id="{F9344B62-7E25-A74D-B02F-6C6CAA8A5CA0}"/>
                </a:ext>
              </a:extLst>
            </p:cNvPr>
            <p:cNvSpPr>
              <a:spLocks noChangeShapeType="1"/>
            </p:cNvSpPr>
            <p:nvPr/>
          </p:nvSpPr>
          <p:spPr bwMode="auto">
            <a:xfrm>
              <a:off x="7977331" y="1019535"/>
              <a:ext cx="1999601" cy="4807964"/>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7" name="Line 10">
              <a:extLst>
                <a:ext uri="{FF2B5EF4-FFF2-40B4-BE49-F238E27FC236}">
                  <a16:creationId xmlns:a16="http://schemas.microsoft.com/office/drawing/2014/main" id="{D867EAC7-5BCE-EA47-95F0-56E6A28A0697}"/>
                </a:ext>
              </a:extLst>
            </p:cNvPr>
            <p:cNvSpPr>
              <a:spLocks noChangeShapeType="1"/>
            </p:cNvSpPr>
            <p:nvPr/>
          </p:nvSpPr>
          <p:spPr bwMode="auto">
            <a:xfrm>
              <a:off x="6562207" y="2422029"/>
              <a:ext cx="4807845" cy="1974186"/>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8" name="Line 11">
              <a:extLst>
                <a:ext uri="{FF2B5EF4-FFF2-40B4-BE49-F238E27FC236}">
                  <a16:creationId xmlns:a16="http://schemas.microsoft.com/office/drawing/2014/main" id="{7DA01603-CE22-F148-841A-63E4BA2E96CF}"/>
                </a:ext>
              </a:extLst>
            </p:cNvPr>
            <p:cNvSpPr>
              <a:spLocks noChangeShapeType="1"/>
            </p:cNvSpPr>
            <p:nvPr/>
          </p:nvSpPr>
          <p:spPr bwMode="auto">
            <a:xfrm flipH="1">
              <a:off x="7970455" y="1018164"/>
              <a:ext cx="1991350" cy="4814819"/>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19" name="Line 12">
              <a:extLst>
                <a:ext uri="{FF2B5EF4-FFF2-40B4-BE49-F238E27FC236}">
                  <a16:creationId xmlns:a16="http://schemas.microsoft.com/office/drawing/2014/main" id="{DB50BD71-A025-6F4B-AECA-2E256F64A53F}"/>
                </a:ext>
              </a:extLst>
            </p:cNvPr>
            <p:cNvSpPr>
              <a:spLocks noChangeShapeType="1"/>
            </p:cNvSpPr>
            <p:nvPr/>
          </p:nvSpPr>
          <p:spPr bwMode="auto">
            <a:xfrm>
              <a:off x="7977331" y="1019535"/>
              <a:ext cx="1999601" cy="4807964"/>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0" name="Line 13">
              <a:extLst>
                <a:ext uri="{FF2B5EF4-FFF2-40B4-BE49-F238E27FC236}">
                  <a16:creationId xmlns:a16="http://schemas.microsoft.com/office/drawing/2014/main" id="{90909DC5-AC54-5845-996B-91498E86EF10}"/>
                </a:ext>
              </a:extLst>
            </p:cNvPr>
            <p:cNvSpPr>
              <a:spLocks noChangeShapeType="1"/>
            </p:cNvSpPr>
            <p:nvPr/>
          </p:nvSpPr>
          <p:spPr bwMode="auto">
            <a:xfrm>
              <a:off x="6562207" y="2422029"/>
              <a:ext cx="4807845" cy="1974186"/>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1" name="Line 14">
              <a:extLst>
                <a:ext uri="{FF2B5EF4-FFF2-40B4-BE49-F238E27FC236}">
                  <a16:creationId xmlns:a16="http://schemas.microsoft.com/office/drawing/2014/main" id="{4E385D4F-FED4-3140-9E3C-27A3D62FA84F}"/>
                </a:ext>
              </a:extLst>
            </p:cNvPr>
            <p:cNvSpPr>
              <a:spLocks noChangeShapeType="1"/>
            </p:cNvSpPr>
            <p:nvPr/>
          </p:nvSpPr>
          <p:spPr bwMode="auto">
            <a:xfrm flipV="1">
              <a:off x="6562207" y="2412432"/>
              <a:ext cx="4821597" cy="2009831"/>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5" name="Line 15">
              <a:extLst>
                <a:ext uri="{FF2B5EF4-FFF2-40B4-BE49-F238E27FC236}">
                  <a16:creationId xmlns:a16="http://schemas.microsoft.com/office/drawing/2014/main" id="{2EA10917-E7B1-2F42-9FC7-0441F2ACA0DC}"/>
                </a:ext>
              </a:extLst>
            </p:cNvPr>
            <p:cNvSpPr>
              <a:spLocks noChangeShapeType="1"/>
            </p:cNvSpPr>
            <p:nvPr/>
          </p:nvSpPr>
          <p:spPr bwMode="auto">
            <a:xfrm flipH="1">
              <a:off x="7970455" y="1018164"/>
              <a:ext cx="1991350" cy="4814819"/>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6" name="Line 16">
              <a:extLst>
                <a:ext uri="{FF2B5EF4-FFF2-40B4-BE49-F238E27FC236}">
                  <a16:creationId xmlns:a16="http://schemas.microsoft.com/office/drawing/2014/main" id="{2C79D561-744C-8040-8A07-E16C2C586A35}"/>
                </a:ext>
              </a:extLst>
            </p:cNvPr>
            <p:cNvSpPr>
              <a:spLocks noChangeShapeType="1"/>
            </p:cNvSpPr>
            <p:nvPr/>
          </p:nvSpPr>
          <p:spPr bwMode="auto">
            <a:xfrm>
              <a:off x="7977331" y="1019535"/>
              <a:ext cx="1999601" cy="4807964"/>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dirty="0"/>
            </a:p>
          </p:txBody>
        </p:sp>
        <p:sp>
          <p:nvSpPr>
            <p:cNvPr id="27" name="Line 17">
              <a:extLst>
                <a:ext uri="{FF2B5EF4-FFF2-40B4-BE49-F238E27FC236}">
                  <a16:creationId xmlns:a16="http://schemas.microsoft.com/office/drawing/2014/main" id="{C15917B7-67AE-3543-BE9A-31F2B3C5F0FA}"/>
                </a:ext>
              </a:extLst>
            </p:cNvPr>
            <p:cNvSpPr>
              <a:spLocks noChangeShapeType="1"/>
            </p:cNvSpPr>
            <p:nvPr/>
          </p:nvSpPr>
          <p:spPr bwMode="auto">
            <a:xfrm>
              <a:off x="6562207" y="2422029"/>
              <a:ext cx="4807845" cy="1974186"/>
            </a:xfrm>
            <a:prstGeom prst="line">
              <a:avLst/>
            </a:prstGeom>
            <a:no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8" name="Text Box 18">
              <a:extLst>
                <a:ext uri="{FF2B5EF4-FFF2-40B4-BE49-F238E27FC236}">
                  <a16:creationId xmlns:a16="http://schemas.microsoft.com/office/drawing/2014/main" id="{A036BADE-4D5C-1A44-A86F-46A9A627B3B2}"/>
                </a:ext>
              </a:extLst>
            </p:cNvPr>
            <p:cNvSpPr txBox="1">
              <a:spLocks noChangeArrowheads="1"/>
            </p:cNvSpPr>
            <p:nvPr/>
          </p:nvSpPr>
          <p:spPr bwMode="auto">
            <a:xfrm rot="16200000">
              <a:off x="8246877" y="4716602"/>
              <a:ext cx="1452255" cy="509403"/>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500" dirty="0">
                  <a:solidFill>
                    <a:schemeClr val="bg1"/>
                  </a:solidFill>
                  <a:latin typeface="Comic Sans MS" panose="030F0902030302020204" pitchFamily="66" charset="0"/>
                </a:rPr>
                <a:t>won’t</a:t>
              </a:r>
            </a:p>
          </p:txBody>
        </p:sp>
        <p:sp>
          <p:nvSpPr>
            <p:cNvPr id="29" name="Text Box 19">
              <a:extLst>
                <a:ext uri="{FF2B5EF4-FFF2-40B4-BE49-F238E27FC236}">
                  <a16:creationId xmlns:a16="http://schemas.microsoft.com/office/drawing/2014/main" id="{2E4F1B0A-6E6D-3548-99F5-D9866D9FA0C8}"/>
                </a:ext>
              </a:extLst>
            </p:cNvPr>
            <p:cNvSpPr txBox="1">
              <a:spLocks noChangeArrowheads="1"/>
            </p:cNvSpPr>
            <p:nvPr/>
          </p:nvSpPr>
          <p:spPr bwMode="auto">
            <a:xfrm rot="8083957">
              <a:off x="9137329" y="2138380"/>
              <a:ext cx="1811290" cy="509403"/>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500" dirty="0">
                  <a:solidFill>
                    <a:schemeClr val="bg1"/>
                  </a:solidFill>
                  <a:latin typeface="Comic Sans MS" panose="030F0902030302020204" pitchFamily="66" charset="0"/>
                </a:rPr>
                <a:t>shouldn’t</a:t>
              </a:r>
            </a:p>
          </p:txBody>
        </p:sp>
        <p:sp>
          <p:nvSpPr>
            <p:cNvPr id="30" name="Text Box 20">
              <a:extLst>
                <a:ext uri="{FF2B5EF4-FFF2-40B4-BE49-F238E27FC236}">
                  <a16:creationId xmlns:a16="http://schemas.microsoft.com/office/drawing/2014/main" id="{6D9A7B1A-B311-1C4E-ADB5-06DF5F90055D}"/>
                </a:ext>
              </a:extLst>
            </p:cNvPr>
            <p:cNvSpPr txBox="1">
              <a:spLocks noChangeArrowheads="1"/>
            </p:cNvSpPr>
            <p:nvPr/>
          </p:nvSpPr>
          <p:spPr bwMode="auto">
            <a:xfrm rot="19001627">
              <a:off x="6984066" y="4288894"/>
              <a:ext cx="1738077" cy="509403"/>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500" dirty="0">
                  <a:solidFill>
                    <a:schemeClr val="bg1"/>
                  </a:solidFill>
                  <a:latin typeface="Comic Sans MS" panose="030F0902030302020204" pitchFamily="66" charset="0"/>
                </a:rPr>
                <a:t>couldn’t</a:t>
              </a:r>
            </a:p>
          </p:txBody>
        </p:sp>
        <p:sp>
          <p:nvSpPr>
            <p:cNvPr id="31" name="Text Box 21">
              <a:extLst>
                <a:ext uri="{FF2B5EF4-FFF2-40B4-BE49-F238E27FC236}">
                  <a16:creationId xmlns:a16="http://schemas.microsoft.com/office/drawing/2014/main" id="{E5DD812E-983B-6145-B020-50C391B9E96B}"/>
                </a:ext>
              </a:extLst>
            </p:cNvPr>
            <p:cNvSpPr txBox="1">
              <a:spLocks noChangeArrowheads="1"/>
            </p:cNvSpPr>
            <p:nvPr/>
          </p:nvSpPr>
          <p:spPr bwMode="auto">
            <a:xfrm rot="2666696">
              <a:off x="7146046" y="2043168"/>
              <a:ext cx="1452255" cy="509403"/>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500" dirty="0">
                  <a:solidFill>
                    <a:schemeClr val="bg1"/>
                  </a:solidFill>
                  <a:latin typeface="Comic Sans MS" panose="030F0902030302020204" pitchFamily="66" charset="0"/>
                </a:rPr>
                <a:t>may not</a:t>
              </a:r>
            </a:p>
          </p:txBody>
        </p:sp>
        <p:sp>
          <p:nvSpPr>
            <p:cNvPr id="32" name="Text Box 22">
              <a:extLst>
                <a:ext uri="{FF2B5EF4-FFF2-40B4-BE49-F238E27FC236}">
                  <a16:creationId xmlns:a16="http://schemas.microsoft.com/office/drawing/2014/main" id="{6B75B64B-C2B0-D348-B38B-03FD122ACDDE}"/>
                </a:ext>
              </a:extLst>
            </p:cNvPr>
            <p:cNvSpPr txBox="1">
              <a:spLocks noChangeArrowheads="1"/>
            </p:cNvSpPr>
            <p:nvPr/>
          </p:nvSpPr>
          <p:spPr bwMode="auto">
            <a:xfrm rot="13441637">
              <a:off x="9154125" y="4203074"/>
              <a:ext cx="1714205" cy="509403"/>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500" dirty="0">
                  <a:solidFill>
                    <a:schemeClr val="bg1"/>
                  </a:solidFill>
                  <a:latin typeface="Comic Sans MS" panose="030F0902030302020204" pitchFamily="66" charset="0"/>
                </a:rPr>
                <a:t>mustn’t</a:t>
              </a:r>
            </a:p>
          </p:txBody>
        </p:sp>
        <p:sp>
          <p:nvSpPr>
            <p:cNvPr id="33" name="Text Box 23">
              <a:extLst>
                <a:ext uri="{FF2B5EF4-FFF2-40B4-BE49-F238E27FC236}">
                  <a16:creationId xmlns:a16="http://schemas.microsoft.com/office/drawing/2014/main" id="{AF6369F5-01C4-0845-A8D0-B07C6F010406}"/>
                </a:ext>
              </a:extLst>
            </p:cNvPr>
            <p:cNvSpPr txBox="1">
              <a:spLocks noChangeArrowheads="1"/>
            </p:cNvSpPr>
            <p:nvPr/>
          </p:nvSpPr>
          <p:spPr bwMode="auto">
            <a:xfrm>
              <a:off x="6587470" y="3183916"/>
              <a:ext cx="1758108" cy="509403"/>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ts val="3000"/>
                </a:lnSpc>
                <a:spcBef>
                  <a:spcPct val="50000"/>
                </a:spcBef>
              </a:pPr>
              <a:r>
                <a:rPr lang="en-GB" altLang="en-US" sz="2500" dirty="0">
                  <a:solidFill>
                    <a:schemeClr val="bg1"/>
                  </a:solidFill>
                  <a:latin typeface="Comic Sans MS" panose="030F0902030302020204" pitchFamily="66" charset="0"/>
                </a:rPr>
                <a:t>might not</a:t>
              </a:r>
            </a:p>
          </p:txBody>
        </p:sp>
        <p:sp>
          <p:nvSpPr>
            <p:cNvPr id="34" name="Text Box 24">
              <a:extLst>
                <a:ext uri="{FF2B5EF4-FFF2-40B4-BE49-F238E27FC236}">
                  <a16:creationId xmlns:a16="http://schemas.microsoft.com/office/drawing/2014/main" id="{75CA44E3-B56E-8A44-B7D6-28A742019237}"/>
                </a:ext>
              </a:extLst>
            </p:cNvPr>
            <p:cNvSpPr txBox="1">
              <a:spLocks noChangeArrowheads="1"/>
            </p:cNvSpPr>
            <p:nvPr/>
          </p:nvSpPr>
          <p:spPr bwMode="auto">
            <a:xfrm rot="10800000">
              <a:off x="9641002" y="3162644"/>
              <a:ext cx="1746648" cy="509403"/>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4200A4"/>
                      </a:gs>
                      <a:gs pos="100000">
                        <a:schemeClr val="bg1"/>
                      </a:gs>
                    </a:gsLst>
                    <a:lin ang="18900000" scaled="1"/>
                  </a:gra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500" dirty="0">
                  <a:solidFill>
                    <a:schemeClr val="bg1"/>
                  </a:solidFill>
                  <a:latin typeface="Comic Sans MS" panose="030F0902030302020204" pitchFamily="66" charset="0"/>
                </a:rPr>
                <a:t>wouldn’t</a:t>
              </a:r>
            </a:p>
          </p:txBody>
        </p:sp>
        <p:sp>
          <p:nvSpPr>
            <p:cNvPr id="35" name="Oval 25">
              <a:extLst>
                <a:ext uri="{FF2B5EF4-FFF2-40B4-BE49-F238E27FC236}">
                  <a16:creationId xmlns:a16="http://schemas.microsoft.com/office/drawing/2014/main" id="{556B2759-902E-A64E-B786-25B3C388C36D}"/>
                </a:ext>
              </a:extLst>
            </p:cNvPr>
            <p:cNvSpPr>
              <a:spLocks noChangeArrowheads="1"/>
            </p:cNvSpPr>
            <p:nvPr/>
          </p:nvSpPr>
          <p:spPr bwMode="auto">
            <a:xfrm>
              <a:off x="8911120" y="3359767"/>
              <a:ext cx="132023" cy="131612"/>
            </a:xfrm>
            <a:prstGeom prst="ellipse">
              <a:avLst/>
            </a:prstGeom>
            <a:solidFill>
              <a:schemeClr val="bg1"/>
            </a:solidFill>
            <a:ln w="12700" algn="ctr">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pSp>
      <p:sp>
        <p:nvSpPr>
          <p:cNvPr id="36" name="AutoShape 28">
            <a:extLst>
              <a:ext uri="{FF2B5EF4-FFF2-40B4-BE49-F238E27FC236}">
                <a16:creationId xmlns:a16="http://schemas.microsoft.com/office/drawing/2014/main" id="{DD4C403C-A1A0-724D-B019-D262EB1068EA}"/>
              </a:ext>
            </a:extLst>
          </p:cNvPr>
          <p:cNvSpPr>
            <a:spLocks noChangeArrowheads="1"/>
          </p:cNvSpPr>
          <p:nvPr/>
        </p:nvSpPr>
        <p:spPr bwMode="auto">
          <a:xfrm>
            <a:off x="5162962" y="2974243"/>
            <a:ext cx="1506537" cy="708025"/>
          </a:xfrm>
          <a:prstGeom prst="rightArrow">
            <a:avLst>
              <a:gd name="adj1" fmla="val 50000"/>
              <a:gd name="adj2" fmla="val 53195"/>
            </a:avLst>
          </a:prstGeom>
          <a:solidFill>
            <a:srgbClr val="EC7206"/>
          </a:solidFill>
          <a:ln w="19050" algn="ctr">
            <a:noFill/>
            <a:miter lim="800000"/>
            <a:headEnd/>
            <a:tailEnd/>
          </a:ln>
          <a:effectLst/>
        </p:spPr>
        <p:txBody>
          <a:bodyPr>
            <a:spAutoFit/>
          </a:bodyPr>
          <a:lstStyle/>
          <a:p>
            <a:endParaRPr lang="en-US"/>
          </a:p>
        </p:txBody>
      </p:sp>
      <p:sp>
        <p:nvSpPr>
          <p:cNvPr id="37" name="Rectangle 33">
            <a:extLst>
              <a:ext uri="{FF2B5EF4-FFF2-40B4-BE49-F238E27FC236}">
                <a16:creationId xmlns:a16="http://schemas.microsoft.com/office/drawing/2014/main" id="{CFBFCF3A-984E-5F47-8295-871E848CCBEF}"/>
              </a:ext>
            </a:extLst>
          </p:cNvPr>
          <p:cNvSpPr>
            <a:spLocks noChangeArrowheads="1"/>
          </p:cNvSpPr>
          <p:nvPr/>
        </p:nvSpPr>
        <p:spPr bwMode="auto">
          <a:xfrm>
            <a:off x="1146517" y="3155926"/>
            <a:ext cx="3916783" cy="344658"/>
          </a:xfrm>
          <a:prstGeom prst="rect">
            <a:avLst/>
          </a:prstGeom>
          <a:noFill/>
          <a:ln w="12700">
            <a:solidFill>
              <a:srgbClr val="EC720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r>
              <a:rPr lang="en-GB" altLang="en-US" sz="2000" dirty="0">
                <a:solidFill>
                  <a:srgbClr val="0070C0"/>
                </a:solidFill>
                <a:latin typeface="Comic Sans MS" panose="030F0902030302020204" pitchFamily="66" charset="0"/>
              </a:rPr>
              <a:t>Experiment</a:t>
            </a:r>
            <a:r>
              <a:rPr lang="en-US" altLang="en-US" sz="2000" dirty="0">
                <a:solidFill>
                  <a:srgbClr val="0070C0"/>
                </a:solidFill>
                <a:latin typeface="Comic Sans MS" panose="030F0902030302020204" pitchFamily="66" charset="0"/>
              </a:rPr>
              <a:t> – what works?</a:t>
            </a:r>
            <a:endParaRPr lang="en-GB" altLang="en-US" sz="2000" dirty="0">
              <a:solidFill>
                <a:srgbClr val="0070C0"/>
              </a:solidFill>
              <a:latin typeface="Comic Sans MS" panose="030F0902030302020204" pitchFamily="66" charset="0"/>
            </a:endParaRPr>
          </a:p>
        </p:txBody>
      </p:sp>
      <p:sp>
        <p:nvSpPr>
          <p:cNvPr id="39" name="Text Box 61">
            <a:extLst>
              <a:ext uri="{FF2B5EF4-FFF2-40B4-BE49-F238E27FC236}">
                <a16:creationId xmlns:a16="http://schemas.microsoft.com/office/drawing/2014/main" id="{0976F5BF-6807-9A46-9033-13857E877CC6}"/>
              </a:ext>
            </a:extLst>
          </p:cNvPr>
          <p:cNvSpPr txBox="1">
            <a:spLocks noChangeArrowheads="1"/>
          </p:cNvSpPr>
          <p:nvPr/>
        </p:nvSpPr>
        <p:spPr bwMode="auto">
          <a:xfrm>
            <a:off x="1054964" y="4124938"/>
            <a:ext cx="5872508" cy="1923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1700" dirty="0">
                <a:solidFill>
                  <a:srgbClr val="3E3F41"/>
                </a:solidFill>
                <a:latin typeface="Comic Sans MS" panose="030F0902030302020204" pitchFamily="66" charset="0"/>
              </a:rPr>
              <a:t>The pirates </a:t>
            </a:r>
            <a:r>
              <a:rPr lang="en-GB" altLang="en-US" sz="1700" u="sng" dirty="0">
                <a:solidFill>
                  <a:schemeClr val="bg1">
                    <a:lumMod val="65000"/>
                  </a:schemeClr>
                </a:solidFill>
                <a:latin typeface="Comic Sans MS" panose="030F0902030302020204" pitchFamily="66" charset="0"/>
              </a:rPr>
              <a:t>		 </a:t>
            </a:r>
            <a:r>
              <a:rPr lang="en-GB" altLang="en-US" sz="1700" dirty="0">
                <a:solidFill>
                  <a:schemeClr val="bg1">
                    <a:lumMod val="65000"/>
                  </a:schemeClr>
                </a:solidFill>
                <a:latin typeface="Comic Sans MS" panose="030F0902030302020204" pitchFamily="66" charset="0"/>
              </a:rPr>
              <a:t> </a:t>
            </a:r>
            <a:r>
              <a:rPr lang="en-GB" altLang="en-US" sz="1700" dirty="0">
                <a:solidFill>
                  <a:srgbClr val="3E3F41"/>
                </a:solidFill>
                <a:latin typeface="Comic Sans MS" panose="030F0902030302020204" pitchFamily="66" charset="0"/>
              </a:rPr>
              <a:t>make bargains.</a:t>
            </a:r>
          </a:p>
          <a:p>
            <a:pPr>
              <a:spcBef>
                <a:spcPts val="1000"/>
              </a:spcBef>
            </a:pPr>
            <a:r>
              <a:rPr lang="en-GB" altLang="en-US" sz="1700" dirty="0">
                <a:solidFill>
                  <a:srgbClr val="3E3F41"/>
                </a:solidFill>
                <a:latin typeface="Comic Sans MS" panose="030F0902030302020204" pitchFamily="66" charset="0"/>
              </a:rPr>
              <a:t>A young boy like Jim </a:t>
            </a:r>
            <a:r>
              <a:rPr lang="en-GB" altLang="en-US" sz="1700" u="sng" dirty="0">
                <a:solidFill>
                  <a:schemeClr val="bg1">
                    <a:lumMod val="65000"/>
                  </a:schemeClr>
                </a:solidFill>
                <a:latin typeface="Comic Sans MS" panose="030F0902030302020204" pitchFamily="66" charset="0"/>
              </a:rPr>
              <a:t>		</a:t>
            </a:r>
            <a:r>
              <a:rPr lang="en-GB" altLang="en-US" sz="1700" dirty="0">
                <a:solidFill>
                  <a:schemeClr val="bg1">
                    <a:lumMod val="65000"/>
                  </a:schemeClr>
                </a:solidFill>
                <a:latin typeface="Comic Sans MS" panose="030F0902030302020204" pitchFamily="66" charset="0"/>
              </a:rPr>
              <a:t> </a:t>
            </a:r>
            <a:r>
              <a:rPr lang="en-GB" altLang="en-US" sz="1700" dirty="0">
                <a:solidFill>
                  <a:srgbClr val="3E3F41"/>
                </a:solidFill>
                <a:latin typeface="Comic Sans MS" panose="030F0902030302020204" pitchFamily="66" charset="0"/>
              </a:rPr>
              <a:t>sail a ship.</a:t>
            </a:r>
          </a:p>
          <a:p>
            <a:pPr>
              <a:spcBef>
                <a:spcPts val="1000"/>
              </a:spcBef>
            </a:pPr>
            <a:r>
              <a:rPr lang="en-GB" altLang="en-US" sz="1700" dirty="0">
                <a:solidFill>
                  <a:srgbClr val="3E3F41"/>
                </a:solidFill>
                <a:latin typeface="Comic Sans MS" panose="030F0902030302020204" pitchFamily="66" charset="0"/>
              </a:rPr>
              <a:t>The map </a:t>
            </a:r>
            <a:r>
              <a:rPr lang="en-GB" altLang="en-US" sz="1700" u="sng" dirty="0">
                <a:solidFill>
                  <a:schemeClr val="bg1">
                    <a:lumMod val="65000"/>
                  </a:schemeClr>
                </a:solidFill>
                <a:latin typeface="Comic Sans MS" panose="030F0902030302020204" pitchFamily="66" charset="0"/>
              </a:rPr>
              <a:t>		</a:t>
            </a:r>
            <a:r>
              <a:rPr lang="en-GB" altLang="en-US" sz="1700" dirty="0">
                <a:solidFill>
                  <a:srgbClr val="3E3F41"/>
                </a:solidFill>
                <a:latin typeface="Comic Sans MS" panose="030F0902030302020204" pitchFamily="66" charset="0"/>
              </a:rPr>
              <a:t>be of any use.</a:t>
            </a:r>
          </a:p>
          <a:p>
            <a:pPr>
              <a:spcBef>
                <a:spcPts val="1000"/>
              </a:spcBef>
            </a:pPr>
            <a:r>
              <a:rPr lang="en-GB" altLang="en-US" sz="1700" dirty="0">
                <a:solidFill>
                  <a:srgbClr val="3E3F41"/>
                </a:solidFill>
                <a:latin typeface="Comic Sans MS" panose="030F0902030302020204" pitchFamily="66" charset="0"/>
              </a:rPr>
              <a:t>Jim </a:t>
            </a:r>
            <a:r>
              <a:rPr lang="en-GB" altLang="en-US" sz="1700" u="sng" dirty="0">
                <a:solidFill>
                  <a:schemeClr val="bg1">
                    <a:lumMod val="65000"/>
                  </a:schemeClr>
                </a:solidFill>
                <a:latin typeface="Comic Sans MS" panose="030F0902030302020204" pitchFamily="66" charset="0"/>
              </a:rPr>
              <a:t>		</a:t>
            </a:r>
            <a:r>
              <a:rPr lang="en-GB" altLang="en-US" sz="1700" dirty="0">
                <a:solidFill>
                  <a:schemeClr val="bg1">
                    <a:lumMod val="65000"/>
                  </a:schemeClr>
                </a:solidFill>
                <a:latin typeface="Comic Sans MS" panose="030F0902030302020204" pitchFamily="66" charset="0"/>
              </a:rPr>
              <a:t> </a:t>
            </a:r>
            <a:r>
              <a:rPr lang="en-GB" altLang="en-US" sz="1700" dirty="0">
                <a:solidFill>
                  <a:srgbClr val="3E3F41"/>
                </a:solidFill>
                <a:latin typeface="Comic Sans MS" panose="030F0902030302020204" pitchFamily="66" charset="0"/>
              </a:rPr>
              <a:t>want to take any risks.</a:t>
            </a:r>
          </a:p>
          <a:p>
            <a:pPr>
              <a:spcBef>
                <a:spcPts val="1000"/>
              </a:spcBef>
            </a:pPr>
            <a:r>
              <a:rPr lang="en-GB" altLang="en-US" sz="1700" dirty="0">
                <a:solidFill>
                  <a:srgbClr val="3E3F41"/>
                </a:solidFill>
                <a:latin typeface="Comic Sans MS" panose="030F0902030302020204" pitchFamily="66" charset="0"/>
              </a:rPr>
              <a:t>Pirates </a:t>
            </a:r>
            <a:r>
              <a:rPr lang="en-GB" altLang="en-US" sz="1700" u="sng" dirty="0">
                <a:solidFill>
                  <a:schemeClr val="bg1">
                    <a:lumMod val="65000"/>
                  </a:schemeClr>
                </a:solidFill>
                <a:latin typeface="Comic Sans MS" panose="030F0902030302020204" pitchFamily="66" charset="0"/>
              </a:rPr>
              <a:t>		</a:t>
            </a:r>
            <a:r>
              <a:rPr lang="en-GB" altLang="en-US" sz="1700" dirty="0">
                <a:solidFill>
                  <a:srgbClr val="3E3F41"/>
                </a:solidFill>
                <a:latin typeface="Comic Sans MS" panose="030F0902030302020204" pitchFamily="66" charset="0"/>
              </a:rPr>
              <a:t> hesitate to punish traitors.</a:t>
            </a:r>
          </a:p>
        </p:txBody>
      </p:sp>
      <p:sp>
        <p:nvSpPr>
          <p:cNvPr id="40" name="Oval 39">
            <a:extLst>
              <a:ext uri="{FF2B5EF4-FFF2-40B4-BE49-F238E27FC236}">
                <a16:creationId xmlns:a16="http://schemas.microsoft.com/office/drawing/2014/main" id="{5EA5441C-7472-E74D-80AF-7F369D74EB26}"/>
              </a:ext>
            </a:extLst>
          </p:cNvPr>
          <p:cNvSpPr/>
          <p:nvPr/>
        </p:nvSpPr>
        <p:spPr>
          <a:xfrm>
            <a:off x="8568289" y="2718627"/>
            <a:ext cx="1198736" cy="1198736"/>
          </a:xfrm>
          <a:prstGeom prst="ellipse">
            <a:avLst/>
          </a:prstGeom>
          <a:solidFill>
            <a:srgbClr val="FDB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880BF14-F249-F847-824D-952A67FE8C04}"/>
              </a:ext>
            </a:extLst>
          </p:cNvPr>
          <p:cNvSpPr/>
          <p:nvPr/>
        </p:nvSpPr>
        <p:spPr>
          <a:xfrm>
            <a:off x="9054133" y="3204471"/>
            <a:ext cx="227049" cy="227049"/>
          </a:xfrm>
          <a:prstGeom prst="ellipse">
            <a:avLst/>
          </a:prstGeom>
          <a:solidFill>
            <a:srgbClr val="0070C0"/>
          </a:solidFill>
          <a:ln>
            <a:noFill/>
          </a:ln>
          <a:effectLst>
            <a:outerShdw blurRad="50800" dist="38100" dir="2700000" algn="tl" rotWithShape="0">
              <a:prstClr val="black">
                <a:alpha val="26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Subtitle 2">
            <a:extLst>
              <a:ext uri="{FF2B5EF4-FFF2-40B4-BE49-F238E27FC236}">
                <a16:creationId xmlns:a16="http://schemas.microsoft.com/office/drawing/2014/main" id="{2C02EB36-F3D0-8140-8EBC-79119A87DB93}"/>
              </a:ext>
            </a:extLst>
          </p:cNvPr>
          <p:cNvSpPr txBox="1">
            <a:spLocks/>
          </p:cNvSpPr>
          <p:nvPr/>
        </p:nvSpPr>
        <p:spPr>
          <a:xfrm>
            <a:off x="2965048" y="1737718"/>
            <a:ext cx="2299533" cy="6855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EC7206"/>
                </a:solidFill>
                <a:latin typeface="Comic Sans MS" panose="030F0902030302020204" pitchFamily="66" charset="0"/>
              </a:rPr>
              <a:t>Click to Spin</a:t>
            </a:r>
          </a:p>
        </p:txBody>
      </p:sp>
      <p:pic>
        <p:nvPicPr>
          <p:cNvPr id="45" name="Picture 44" descr="A picture containing mug&#10;&#10;Description automatically generated">
            <a:extLst>
              <a:ext uri="{FF2B5EF4-FFF2-40B4-BE49-F238E27FC236}">
                <a16:creationId xmlns:a16="http://schemas.microsoft.com/office/drawing/2014/main" id="{9BC08B92-C4E9-BA43-BB39-EBFD1C9464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104345" y="893657"/>
            <a:ext cx="2006454" cy="2262269"/>
          </a:xfrm>
          <a:prstGeom prst="rect">
            <a:avLst/>
          </a:prstGeom>
        </p:spPr>
      </p:pic>
      <p:sp>
        <p:nvSpPr>
          <p:cNvPr id="3" name="TextBox 2">
            <a:extLst>
              <a:ext uri="{FF2B5EF4-FFF2-40B4-BE49-F238E27FC236}">
                <a16:creationId xmlns:a16="http://schemas.microsoft.com/office/drawing/2014/main" id="{3788E6CF-6C06-0494-7B57-8707F7F4E2B2}"/>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67</a:t>
            </a:r>
          </a:p>
        </p:txBody>
      </p:sp>
    </p:spTree>
    <p:extLst>
      <p:ext uri="{BB962C8B-B14F-4D97-AF65-F5344CB8AC3E}">
        <p14:creationId xmlns:p14="http://schemas.microsoft.com/office/powerpoint/2010/main" val="2221595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5400000">
                                      <p:cBhvr>
                                        <p:cTn id="10" dur="2000" fill="hold"/>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10800000">
                                      <p:cBhvr>
                                        <p:cTn id="14" dur="2000" fill="hold"/>
                                        <p:tgtEl>
                                          <p:spTgt spid="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nodeType="clickEffect">
                                  <p:stCondLst>
                                    <p:cond delay="0"/>
                                  </p:stCondLst>
                                  <p:childTnLst>
                                    <p:animRot by="2700000">
                                      <p:cBhvr>
                                        <p:cTn id="18" dur="2000" fill="hold"/>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nodeType="clickEffect">
                                  <p:stCondLst>
                                    <p:cond delay="0"/>
                                  </p:stCondLst>
                                  <p:childTnLst>
                                    <p:animRot by="-5400000">
                                      <p:cBhvr>
                                        <p:cTn id="22" dur="2000" fill="hold"/>
                                        <p:tgtEl>
                                          <p:spTgt spid="2"/>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16200000">
                                      <p:cBhvr>
                                        <p:cTn id="26" dur="2000" fill="hold"/>
                                        <p:tgtEl>
                                          <p:spTgt spid="2"/>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700000">
                                      <p:cBhvr>
                                        <p:cTn id="30" dur="2000" fill="hold"/>
                                        <p:tgtEl>
                                          <p:spTgt spid="2"/>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8" presetClass="emph" presetSubtype="0" fill="hold" nodeType="clickEffect">
                                  <p:stCondLst>
                                    <p:cond delay="0"/>
                                  </p:stCondLst>
                                  <p:childTnLst>
                                    <p:animRot by="-8100000">
                                      <p:cBhvr>
                                        <p:cTn id="34"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3CE0419F-A998-9D4C-930D-05C6086B0507}"/>
              </a:ext>
            </a:extLst>
          </p:cNvPr>
          <p:cNvSpPr txBox="1">
            <a:spLocks/>
          </p:cNvSpPr>
          <p:nvPr/>
        </p:nvSpPr>
        <p:spPr>
          <a:xfrm>
            <a:off x="0" y="56700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Cohesion</a:t>
            </a:r>
          </a:p>
        </p:txBody>
      </p:sp>
      <p:sp>
        <p:nvSpPr>
          <p:cNvPr id="6" name="Rectangle 4">
            <a:extLst>
              <a:ext uri="{FF2B5EF4-FFF2-40B4-BE49-F238E27FC236}">
                <a16:creationId xmlns:a16="http://schemas.microsoft.com/office/drawing/2014/main" id="{0581A3D4-94B4-424C-B426-8E3B596885E0}"/>
              </a:ext>
            </a:extLst>
          </p:cNvPr>
          <p:cNvSpPr>
            <a:spLocks noChangeArrowheads="1"/>
          </p:cNvSpPr>
          <p:nvPr/>
        </p:nvSpPr>
        <p:spPr bwMode="auto">
          <a:xfrm>
            <a:off x="1028409" y="2931848"/>
            <a:ext cx="10000474" cy="3359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174625" indent="-174625">
              <a:defRPr>
                <a:solidFill>
                  <a:schemeClr val="tx1"/>
                </a:solidFill>
                <a:latin typeface="Comic Sans MS" panose="030F0902030302020204" pitchFamily="66" charset="0"/>
                <a:cs typeface="Arial" panose="020B0604020202020204" pitchFamily="34" charset="0"/>
              </a:defRPr>
            </a:lvl1pPr>
            <a:lvl2pPr marL="628650">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nSpc>
                <a:spcPct val="115000"/>
              </a:lnSpc>
              <a:spcBef>
                <a:spcPct val="30000"/>
              </a:spcBef>
            </a:pPr>
            <a:r>
              <a:rPr lang="en-GB" altLang="en-US" b="1" dirty="0">
                <a:solidFill>
                  <a:srgbClr val="0070C0"/>
                </a:solidFill>
              </a:rPr>
              <a:t>To be cohesive, discussion writing </a:t>
            </a:r>
            <a:r>
              <a:rPr lang="en-GB" altLang="en-US" b="1" i="1" dirty="0">
                <a:solidFill>
                  <a:srgbClr val="0070C0"/>
                </a:solidFill>
              </a:rPr>
              <a:t>may</a:t>
            </a:r>
            <a:r>
              <a:rPr lang="en-GB" altLang="en-US" b="1" dirty="0">
                <a:solidFill>
                  <a:srgbClr val="0070C0"/>
                </a:solidFill>
              </a:rPr>
              <a:t> contain:</a:t>
            </a:r>
          </a:p>
          <a:p>
            <a:pPr marL="222250" indent="-222250">
              <a:spcBef>
                <a:spcPts val="1000"/>
              </a:spcBef>
              <a:buClr>
                <a:srgbClr val="0070C0"/>
              </a:buClr>
              <a:buFont typeface="Arial" panose="020B0604020202020204" pitchFamily="34" charset="0"/>
              <a:buChar char="•"/>
            </a:pPr>
            <a:r>
              <a:rPr lang="en-GB" altLang="en-US" dirty="0">
                <a:solidFill>
                  <a:srgbClr val="3E3F41"/>
                </a:solidFill>
              </a:rPr>
              <a:t>Adverbs/adverbials to open sentences and paragraphs which convey addition, opposition, cause and effect, etc. </a:t>
            </a:r>
          </a:p>
          <a:p>
            <a:pPr marL="222250" indent="-222250">
              <a:spcBef>
                <a:spcPts val="1000"/>
              </a:spcBef>
              <a:buClr>
                <a:srgbClr val="0070C0"/>
              </a:buClr>
              <a:buFont typeface="Arial" panose="020B0604020202020204" pitchFamily="34" charset="0"/>
              <a:buChar char="•"/>
            </a:pPr>
            <a:r>
              <a:rPr lang="en-GB" altLang="en-US" dirty="0">
                <a:solidFill>
                  <a:srgbClr val="3E3F41"/>
                </a:solidFill>
              </a:rPr>
              <a:t>Deliberate repetition of words, phrases or clauses to agree or oppose a point (e.g. Jim could use the map as a bargaining tool/Pirates do not make bargains.</a:t>
            </a:r>
          </a:p>
          <a:p>
            <a:pPr marL="222250" indent="-222250">
              <a:spcBef>
                <a:spcPts val="1000"/>
              </a:spcBef>
              <a:buClr>
                <a:srgbClr val="0070C0"/>
              </a:buClr>
              <a:buFont typeface="Arial" panose="020B0604020202020204" pitchFamily="34" charset="0"/>
              <a:buChar char="•"/>
            </a:pPr>
            <a:r>
              <a:rPr lang="en-GB" altLang="en-US" dirty="0">
                <a:solidFill>
                  <a:srgbClr val="3E3F41"/>
                </a:solidFill>
              </a:rPr>
              <a:t>Synonymous references to a character or subject (e.g. </a:t>
            </a:r>
            <a:r>
              <a:rPr lang="en-GB" altLang="en-US" i="1" dirty="0">
                <a:solidFill>
                  <a:srgbClr val="3E3F41"/>
                </a:solidFill>
              </a:rPr>
              <a:t>the schooner </a:t>
            </a:r>
            <a:r>
              <a:rPr lang="en-GB" altLang="en-US" dirty="0">
                <a:solidFill>
                  <a:srgbClr val="3E3F41"/>
                </a:solidFill>
              </a:rPr>
              <a:t>instead of </a:t>
            </a:r>
            <a:r>
              <a:rPr lang="en-GB" altLang="en-US" i="1" dirty="0">
                <a:solidFill>
                  <a:srgbClr val="3E3F41"/>
                </a:solidFill>
              </a:rPr>
              <a:t>the ship</a:t>
            </a:r>
            <a:r>
              <a:rPr lang="en-GB" altLang="en-US" dirty="0">
                <a:solidFill>
                  <a:srgbClr val="3E3F41"/>
                </a:solidFill>
              </a:rPr>
              <a:t>.)</a:t>
            </a:r>
          </a:p>
          <a:p>
            <a:pPr marL="222250" indent="-222250">
              <a:spcBef>
                <a:spcPts val="1000"/>
              </a:spcBef>
              <a:buClr>
                <a:srgbClr val="0070C0"/>
              </a:buClr>
              <a:buFont typeface="Arial" panose="020B0604020202020204" pitchFamily="34" charset="0"/>
              <a:buChar char="•"/>
            </a:pPr>
            <a:r>
              <a:rPr lang="en-GB" altLang="en-US" dirty="0">
                <a:solidFill>
                  <a:srgbClr val="3E3F41"/>
                </a:solidFill>
              </a:rPr>
              <a:t>A rhetorical question to link to statements already made.</a:t>
            </a:r>
          </a:p>
          <a:p>
            <a:pPr marL="222250" indent="-222250">
              <a:spcBef>
                <a:spcPts val="1000"/>
              </a:spcBef>
              <a:buClr>
                <a:srgbClr val="0070C0"/>
              </a:buClr>
              <a:buFont typeface="Arial" panose="020B0604020202020204" pitchFamily="34" charset="0"/>
              <a:buChar char="•"/>
            </a:pPr>
            <a:r>
              <a:rPr lang="en-GB" altLang="en-US" dirty="0">
                <a:solidFill>
                  <a:srgbClr val="3E3F41"/>
                </a:solidFill>
              </a:rPr>
              <a:t>The conclusion links back to the introduction.</a:t>
            </a:r>
          </a:p>
        </p:txBody>
      </p:sp>
      <p:sp>
        <p:nvSpPr>
          <p:cNvPr id="7" name="Rectangle 5">
            <a:extLst>
              <a:ext uri="{FF2B5EF4-FFF2-40B4-BE49-F238E27FC236}">
                <a16:creationId xmlns:a16="http://schemas.microsoft.com/office/drawing/2014/main" id="{59E3B001-529E-E54B-AF2E-2E5479840A9A}"/>
              </a:ext>
            </a:extLst>
          </p:cNvPr>
          <p:cNvSpPr>
            <a:spLocks noChangeArrowheads="1"/>
          </p:cNvSpPr>
          <p:nvPr/>
        </p:nvSpPr>
        <p:spPr bwMode="auto">
          <a:xfrm>
            <a:off x="1028409" y="1293353"/>
            <a:ext cx="10135182" cy="1484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500"/>
              </a:spcBef>
            </a:pPr>
            <a:r>
              <a:rPr lang="en-GB" altLang="en-US" dirty="0">
                <a:solidFill>
                  <a:srgbClr val="3E3F41"/>
                </a:solidFill>
                <a:latin typeface="Comic Sans MS" panose="030F0902030302020204" pitchFamily="66" charset="0"/>
              </a:rPr>
              <a:t>Your writing needs to have a structure and be organised logically to be appealing to your reader. There should be a ‘golden thread’ running through the writing and it needs to contain ‘links’ so your writing will flow from one topic to the next. It is NOT trying to squeeze as many features in as you can! Only use the grammatical structures you have been learning about where appropriate!</a:t>
            </a:r>
          </a:p>
        </p:txBody>
      </p:sp>
      <p:sp>
        <p:nvSpPr>
          <p:cNvPr id="2" name="TextBox 1">
            <a:extLst>
              <a:ext uri="{FF2B5EF4-FFF2-40B4-BE49-F238E27FC236}">
                <a16:creationId xmlns:a16="http://schemas.microsoft.com/office/drawing/2014/main" id="{6BC61DD5-048D-F973-7EBC-43F0D660D1E1}"/>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68</a:t>
            </a:r>
          </a:p>
        </p:txBody>
      </p:sp>
    </p:spTree>
    <p:extLst>
      <p:ext uri="{BB962C8B-B14F-4D97-AF65-F5344CB8AC3E}">
        <p14:creationId xmlns:p14="http://schemas.microsoft.com/office/powerpoint/2010/main" val="3993740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A3BFEB29-6227-8547-9365-3D0C4FAD2F63}"/>
              </a:ext>
            </a:extLst>
          </p:cNvPr>
          <p:cNvSpPr/>
          <p:nvPr/>
        </p:nvSpPr>
        <p:spPr>
          <a:xfrm>
            <a:off x="5975007" y="5839442"/>
            <a:ext cx="1589848" cy="369332"/>
          </a:xfrm>
          <a:prstGeom prst="rect">
            <a:avLst/>
          </a:prstGeom>
          <a:solidFill>
            <a:srgbClr val="81C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3E3F41"/>
                </a:solidFill>
                <a:latin typeface="Comic Sans MS" panose="030F0902030302020204" pitchFamily="66" charset="0"/>
              </a:rPr>
              <a:t>adverbials</a:t>
            </a:r>
          </a:p>
        </p:txBody>
      </p:sp>
      <p:sp>
        <p:nvSpPr>
          <p:cNvPr id="33" name="Rectangle 32">
            <a:extLst>
              <a:ext uri="{FF2B5EF4-FFF2-40B4-BE49-F238E27FC236}">
                <a16:creationId xmlns:a16="http://schemas.microsoft.com/office/drawing/2014/main" id="{3C3CFBF3-0A6C-4040-8FF1-A725245AD51C}"/>
              </a:ext>
            </a:extLst>
          </p:cNvPr>
          <p:cNvSpPr/>
          <p:nvPr/>
        </p:nvSpPr>
        <p:spPr>
          <a:xfrm>
            <a:off x="7802180" y="5839442"/>
            <a:ext cx="2166147" cy="369332"/>
          </a:xfrm>
          <a:prstGeom prst="rect">
            <a:avLst/>
          </a:prstGeom>
          <a:solidFill>
            <a:srgbClr val="A3D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3E3F41"/>
                </a:solidFill>
                <a:latin typeface="Comic Sans MS" panose="030F0902030302020204" pitchFamily="66" charset="0"/>
              </a:rPr>
              <a:t>rhetorical questions</a:t>
            </a:r>
          </a:p>
        </p:txBody>
      </p:sp>
      <p:sp>
        <p:nvSpPr>
          <p:cNvPr id="36" name="Rectangle 35">
            <a:extLst>
              <a:ext uri="{FF2B5EF4-FFF2-40B4-BE49-F238E27FC236}">
                <a16:creationId xmlns:a16="http://schemas.microsoft.com/office/drawing/2014/main" id="{0D1984ED-A40E-3249-80D2-42173390FC46}"/>
              </a:ext>
            </a:extLst>
          </p:cNvPr>
          <p:cNvSpPr/>
          <p:nvPr/>
        </p:nvSpPr>
        <p:spPr>
          <a:xfrm>
            <a:off x="2221217" y="5839442"/>
            <a:ext cx="3516465" cy="369332"/>
          </a:xfrm>
          <a:prstGeom prst="rect">
            <a:avLst/>
          </a:prstGeom>
          <a:solidFill>
            <a:srgbClr val="EC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3E3F41"/>
                </a:solidFill>
                <a:latin typeface="Comic Sans MS" panose="030F0902030302020204" pitchFamily="66" charset="0"/>
              </a:rPr>
              <a:t>Links from introduction to conclusion</a:t>
            </a:r>
          </a:p>
        </p:txBody>
      </p:sp>
      <p:sp>
        <p:nvSpPr>
          <p:cNvPr id="9" name="Rectangle 8">
            <a:extLst>
              <a:ext uri="{FF2B5EF4-FFF2-40B4-BE49-F238E27FC236}">
                <a16:creationId xmlns:a16="http://schemas.microsoft.com/office/drawing/2014/main" id="{3957453C-E633-A248-AC72-4FFC6F2DD630}"/>
              </a:ext>
            </a:extLst>
          </p:cNvPr>
          <p:cNvSpPr/>
          <p:nvPr/>
        </p:nvSpPr>
        <p:spPr>
          <a:xfrm>
            <a:off x="6096000" y="1266939"/>
            <a:ext cx="3422573" cy="228485"/>
          </a:xfrm>
          <a:prstGeom prst="rect">
            <a:avLst/>
          </a:prstGeom>
          <a:solidFill>
            <a:srgbClr val="EC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15" name="Rectangle 14">
            <a:extLst>
              <a:ext uri="{FF2B5EF4-FFF2-40B4-BE49-F238E27FC236}">
                <a16:creationId xmlns:a16="http://schemas.microsoft.com/office/drawing/2014/main" id="{F9DA11BD-2D8A-494A-8AEE-BD6234F705C1}"/>
              </a:ext>
            </a:extLst>
          </p:cNvPr>
          <p:cNvSpPr/>
          <p:nvPr/>
        </p:nvSpPr>
        <p:spPr>
          <a:xfrm>
            <a:off x="6394451" y="1498714"/>
            <a:ext cx="1873250" cy="228485"/>
          </a:xfrm>
          <a:prstGeom prst="rect">
            <a:avLst/>
          </a:prstGeom>
          <a:solidFill>
            <a:srgbClr val="A3D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16" name="Rectangle 15">
            <a:extLst>
              <a:ext uri="{FF2B5EF4-FFF2-40B4-BE49-F238E27FC236}">
                <a16:creationId xmlns:a16="http://schemas.microsoft.com/office/drawing/2014/main" id="{F155AA56-44D6-1F46-84FC-4F90F81E1933}"/>
              </a:ext>
            </a:extLst>
          </p:cNvPr>
          <p:cNvSpPr/>
          <p:nvPr/>
        </p:nvSpPr>
        <p:spPr>
          <a:xfrm>
            <a:off x="6470650" y="2067283"/>
            <a:ext cx="4449395" cy="228485"/>
          </a:xfrm>
          <a:prstGeom prst="rect">
            <a:avLst/>
          </a:prstGeom>
          <a:solidFill>
            <a:srgbClr val="A3D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17" name="Rectangle 16">
            <a:extLst>
              <a:ext uri="{FF2B5EF4-FFF2-40B4-BE49-F238E27FC236}">
                <a16:creationId xmlns:a16="http://schemas.microsoft.com/office/drawing/2014/main" id="{EEF8AE53-13BF-0449-82B2-6D97806A54E6}"/>
              </a:ext>
            </a:extLst>
          </p:cNvPr>
          <p:cNvSpPr/>
          <p:nvPr/>
        </p:nvSpPr>
        <p:spPr>
          <a:xfrm>
            <a:off x="1254369" y="2301744"/>
            <a:ext cx="7238999" cy="228485"/>
          </a:xfrm>
          <a:prstGeom prst="rect">
            <a:avLst/>
          </a:prstGeom>
          <a:solidFill>
            <a:srgbClr val="A3D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18" name="Rectangle 17">
            <a:extLst>
              <a:ext uri="{FF2B5EF4-FFF2-40B4-BE49-F238E27FC236}">
                <a16:creationId xmlns:a16="http://schemas.microsoft.com/office/drawing/2014/main" id="{AAF0D9F1-08CE-A542-BB78-DBF89EE3D1F8}"/>
              </a:ext>
            </a:extLst>
          </p:cNvPr>
          <p:cNvSpPr/>
          <p:nvPr/>
        </p:nvSpPr>
        <p:spPr>
          <a:xfrm>
            <a:off x="1940169" y="4142267"/>
            <a:ext cx="4988169" cy="228485"/>
          </a:xfrm>
          <a:prstGeom prst="rect">
            <a:avLst/>
          </a:prstGeom>
          <a:solidFill>
            <a:srgbClr val="A3D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19" name="Rectangle 18">
            <a:extLst>
              <a:ext uri="{FF2B5EF4-FFF2-40B4-BE49-F238E27FC236}">
                <a16:creationId xmlns:a16="http://schemas.microsoft.com/office/drawing/2014/main" id="{86B69B69-776D-AD44-9F05-483620BDF3A7}"/>
              </a:ext>
            </a:extLst>
          </p:cNvPr>
          <p:cNvSpPr/>
          <p:nvPr/>
        </p:nvSpPr>
        <p:spPr>
          <a:xfrm>
            <a:off x="7414847" y="4977293"/>
            <a:ext cx="777432" cy="228485"/>
          </a:xfrm>
          <a:prstGeom prst="rect">
            <a:avLst/>
          </a:prstGeom>
          <a:solidFill>
            <a:srgbClr val="EC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20" name="Rectangle 19">
            <a:extLst>
              <a:ext uri="{FF2B5EF4-FFF2-40B4-BE49-F238E27FC236}">
                <a16:creationId xmlns:a16="http://schemas.microsoft.com/office/drawing/2014/main" id="{EB19F595-1998-7045-8E7C-3674BBCAAA6F}"/>
              </a:ext>
            </a:extLst>
          </p:cNvPr>
          <p:cNvSpPr/>
          <p:nvPr/>
        </p:nvSpPr>
        <p:spPr>
          <a:xfrm>
            <a:off x="9056077" y="4977293"/>
            <a:ext cx="1547446" cy="228485"/>
          </a:xfrm>
          <a:prstGeom prst="rect">
            <a:avLst/>
          </a:prstGeom>
          <a:solidFill>
            <a:srgbClr val="EC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21" name="Rectangle 20">
            <a:extLst>
              <a:ext uri="{FF2B5EF4-FFF2-40B4-BE49-F238E27FC236}">
                <a16:creationId xmlns:a16="http://schemas.microsoft.com/office/drawing/2014/main" id="{CE46209F-5198-BE48-BE50-E661F6CF58D2}"/>
              </a:ext>
            </a:extLst>
          </p:cNvPr>
          <p:cNvSpPr/>
          <p:nvPr/>
        </p:nvSpPr>
        <p:spPr>
          <a:xfrm>
            <a:off x="1231591" y="1470164"/>
            <a:ext cx="822634" cy="228485"/>
          </a:xfrm>
          <a:prstGeom prst="rect">
            <a:avLst/>
          </a:prstGeom>
          <a:solidFill>
            <a:srgbClr val="81C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22" name="Rectangle 21">
            <a:extLst>
              <a:ext uri="{FF2B5EF4-FFF2-40B4-BE49-F238E27FC236}">
                <a16:creationId xmlns:a16="http://schemas.microsoft.com/office/drawing/2014/main" id="{F266E4B0-D25E-F442-8681-A31AC48EDAC9}"/>
              </a:ext>
            </a:extLst>
          </p:cNvPr>
          <p:cNvSpPr/>
          <p:nvPr/>
        </p:nvSpPr>
        <p:spPr>
          <a:xfrm>
            <a:off x="1231591" y="1838798"/>
            <a:ext cx="873434" cy="228485"/>
          </a:xfrm>
          <a:prstGeom prst="rect">
            <a:avLst/>
          </a:prstGeom>
          <a:solidFill>
            <a:srgbClr val="81C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23" name="Rectangle 22">
            <a:extLst>
              <a:ext uri="{FF2B5EF4-FFF2-40B4-BE49-F238E27FC236}">
                <a16:creationId xmlns:a16="http://schemas.microsoft.com/office/drawing/2014/main" id="{CAEFC473-C08B-EF46-A606-6ED06E63CA7B}"/>
              </a:ext>
            </a:extLst>
          </p:cNvPr>
          <p:cNvSpPr/>
          <p:nvPr/>
        </p:nvSpPr>
        <p:spPr>
          <a:xfrm>
            <a:off x="1231591" y="2873848"/>
            <a:ext cx="822634" cy="228485"/>
          </a:xfrm>
          <a:prstGeom prst="rect">
            <a:avLst/>
          </a:prstGeom>
          <a:solidFill>
            <a:srgbClr val="81C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24" name="Rectangle 23">
            <a:extLst>
              <a:ext uri="{FF2B5EF4-FFF2-40B4-BE49-F238E27FC236}">
                <a16:creationId xmlns:a16="http://schemas.microsoft.com/office/drawing/2014/main" id="{2BE3EE1D-1169-E64C-8B89-3906D3D363F5}"/>
              </a:ext>
            </a:extLst>
          </p:cNvPr>
          <p:cNvSpPr/>
          <p:nvPr/>
        </p:nvSpPr>
        <p:spPr>
          <a:xfrm>
            <a:off x="1742765" y="3108798"/>
            <a:ext cx="1670359" cy="228485"/>
          </a:xfrm>
          <a:prstGeom prst="rect">
            <a:avLst/>
          </a:prstGeom>
          <a:solidFill>
            <a:srgbClr val="81C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25" name="Rectangle 24">
            <a:extLst>
              <a:ext uri="{FF2B5EF4-FFF2-40B4-BE49-F238E27FC236}">
                <a16:creationId xmlns:a16="http://schemas.microsoft.com/office/drawing/2014/main" id="{A2775C1E-18B3-2B49-9B76-EE65F07647F6}"/>
              </a:ext>
            </a:extLst>
          </p:cNvPr>
          <p:cNvSpPr/>
          <p:nvPr/>
        </p:nvSpPr>
        <p:spPr>
          <a:xfrm>
            <a:off x="1244291" y="3353273"/>
            <a:ext cx="1181410" cy="228485"/>
          </a:xfrm>
          <a:prstGeom prst="rect">
            <a:avLst/>
          </a:prstGeom>
          <a:solidFill>
            <a:srgbClr val="81C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26" name="Rectangle 25">
            <a:extLst>
              <a:ext uri="{FF2B5EF4-FFF2-40B4-BE49-F238E27FC236}">
                <a16:creationId xmlns:a16="http://schemas.microsoft.com/office/drawing/2014/main" id="{D244D16F-7002-5744-9965-13D3D26F8E88}"/>
              </a:ext>
            </a:extLst>
          </p:cNvPr>
          <p:cNvSpPr/>
          <p:nvPr/>
        </p:nvSpPr>
        <p:spPr>
          <a:xfrm>
            <a:off x="1244291" y="4718523"/>
            <a:ext cx="1181410" cy="228485"/>
          </a:xfrm>
          <a:prstGeom prst="rect">
            <a:avLst/>
          </a:prstGeom>
          <a:solidFill>
            <a:srgbClr val="81CD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en-GB" altLang="en-US" sz="1500" dirty="0">
              <a:solidFill>
                <a:schemeClr val="bg1"/>
              </a:solidFill>
              <a:latin typeface="Comic Sans MS" panose="030F0902030302020204" pitchFamily="66" charset="0"/>
            </a:endParaRPr>
          </a:p>
        </p:txBody>
      </p:sp>
      <p:sp>
        <p:nvSpPr>
          <p:cNvPr id="110" name="Freeform 109">
            <a:extLst>
              <a:ext uri="{FF2B5EF4-FFF2-40B4-BE49-F238E27FC236}">
                <a16:creationId xmlns:a16="http://schemas.microsoft.com/office/drawing/2014/main" id="{42DF7CC2-A9C7-EB4A-9067-64B08E2D0ED9}"/>
              </a:ext>
            </a:extLst>
          </p:cNvPr>
          <p:cNvSpPr/>
          <p:nvPr/>
        </p:nvSpPr>
        <p:spPr>
          <a:xfrm>
            <a:off x="8454876" y="1579472"/>
            <a:ext cx="3043030" cy="3426921"/>
          </a:xfrm>
          <a:custGeom>
            <a:avLst/>
            <a:gdLst>
              <a:gd name="connsiteX0" fmla="*/ 0 w 3078247"/>
              <a:gd name="connsiteY0" fmla="*/ 55928 h 3407667"/>
              <a:gd name="connsiteX1" fmla="*/ 300146 w 3078247"/>
              <a:gd name="connsiteY1" fmla="*/ 48948 h 3407667"/>
              <a:gd name="connsiteX2" fmla="*/ 774797 w 3078247"/>
              <a:gd name="connsiteY2" fmla="*/ 21027 h 3407667"/>
              <a:gd name="connsiteX3" fmla="*/ 802717 w 3078247"/>
              <a:gd name="connsiteY3" fmla="*/ 14047 h 3407667"/>
              <a:gd name="connsiteX4" fmla="*/ 2101026 w 3078247"/>
              <a:gd name="connsiteY4" fmla="*/ 41968 h 3407667"/>
              <a:gd name="connsiteX5" fmla="*/ 2254589 w 3078247"/>
              <a:gd name="connsiteY5" fmla="*/ 76868 h 3407667"/>
              <a:gd name="connsiteX6" fmla="*/ 2296470 w 3078247"/>
              <a:gd name="connsiteY6" fmla="*/ 83849 h 3407667"/>
              <a:gd name="connsiteX7" fmla="*/ 2582656 w 3078247"/>
              <a:gd name="connsiteY7" fmla="*/ 181571 h 3407667"/>
              <a:gd name="connsiteX8" fmla="*/ 2624537 w 3078247"/>
              <a:gd name="connsiteY8" fmla="*/ 209491 h 3407667"/>
              <a:gd name="connsiteX9" fmla="*/ 2645478 w 3078247"/>
              <a:gd name="connsiteY9" fmla="*/ 230432 h 3407667"/>
              <a:gd name="connsiteX10" fmla="*/ 2673398 w 3078247"/>
              <a:gd name="connsiteY10" fmla="*/ 251372 h 3407667"/>
              <a:gd name="connsiteX11" fmla="*/ 2722259 w 3078247"/>
              <a:gd name="connsiteY11" fmla="*/ 286273 h 3407667"/>
              <a:gd name="connsiteX12" fmla="*/ 2910723 w 3078247"/>
              <a:gd name="connsiteY12" fmla="*/ 523598 h 3407667"/>
              <a:gd name="connsiteX13" fmla="*/ 2924684 w 3078247"/>
              <a:gd name="connsiteY13" fmla="*/ 551519 h 3407667"/>
              <a:gd name="connsiteX14" fmla="*/ 2945624 w 3078247"/>
              <a:gd name="connsiteY14" fmla="*/ 600380 h 3407667"/>
              <a:gd name="connsiteX15" fmla="*/ 2973545 w 3078247"/>
              <a:gd name="connsiteY15" fmla="*/ 663201 h 3407667"/>
              <a:gd name="connsiteX16" fmla="*/ 2980525 w 3078247"/>
              <a:gd name="connsiteY16" fmla="*/ 691122 h 3407667"/>
              <a:gd name="connsiteX17" fmla="*/ 3001465 w 3078247"/>
              <a:gd name="connsiteY17" fmla="*/ 746963 h 3407667"/>
              <a:gd name="connsiteX18" fmla="*/ 3029386 w 3078247"/>
              <a:gd name="connsiteY18" fmla="*/ 872606 h 3407667"/>
              <a:gd name="connsiteX19" fmla="*/ 3036366 w 3078247"/>
              <a:gd name="connsiteY19" fmla="*/ 900527 h 3407667"/>
              <a:gd name="connsiteX20" fmla="*/ 3043346 w 3078247"/>
              <a:gd name="connsiteY20" fmla="*/ 949388 h 3407667"/>
              <a:gd name="connsiteX21" fmla="*/ 3050326 w 3078247"/>
              <a:gd name="connsiteY21" fmla="*/ 977308 h 3407667"/>
              <a:gd name="connsiteX22" fmla="*/ 3057307 w 3078247"/>
              <a:gd name="connsiteY22" fmla="*/ 1026169 h 3407667"/>
              <a:gd name="connsiteX23" fmla="*/ 3064287 w 3078247"/>
              <a:gd name="connsiteY23" fmla="*/ 1061070 h 3407667"/>
              <a:gd name="connsiteX24" fmla="*/ 3078247 w 3078247"/>
              <a:gd name="connsiteY24" fmla="*/ 1221614 h 3407667"/>
              <a:gd name="connsiteX25" fmla="*/ 3071267 w 3078247"/>
              <a:gd name="connsiteY25" fmla="*/ 1542701 h 3407667"/>
              <a:gd name="connsiteX26" fmla="*/ 3064287 w 3078247"/>
              <a:gd name="connsiteY26" fmla="*/ 1577601 h 3407667"/>
              <a:gd name="connsiteX27" fmla="*/ 3057307 w 3078247"/>
              <a:gd name="connsiteY27" fmla="*/ 1626462 h 3407667"/>
              <a:gd name="connsiteX28" fmla="*/ 3050326 w 3078247"/>
              <a:gd name="connsiteY28" fmla="*/ 1661363 h 3407667"/>
              <a:gd name="connsiteX29" fmla="*/ 3036366 w 3078247"/>
              <a:gd name="connsiteY29" fmla="*/ 1759085 h 3407667"/>
              <a:gd name="connsiteX30" fmla="*/ 3022406 w 3078247"/>
              <a:gd name="connsiteY30" fmla="*/ 1807946 h 3407667"/>
              <a:gd name="connsiteX31" fmla="*/ 3015426 w 3078247"/>
              <a:gd name="connsiteY31" fmla="*/ 1849827 h 3407667"/>
              <a:gd name="connsiteX32" fmla="*/ 3001465 w 3078247"/>
              <a:gd name="connsiteY32" fmla="*/ 1926609 h 3407667"/>
              <a:gd name="connsiteX33" fmla="*/ 2994485 w 3078247"/>
              <a:gd name="connsiteY33" fmla="*/ 1996410 h 3407667"/>
              <a:gd name="connsiteX34" fmla="*/ 2987505 w 3078247"/>
              <a:gd name="connsiteY34" fmla="*/ 2017351 h 3407667"/>
              <a:gd name="connsiteX35" fmla="*/ 2980525 w 3078247"/>
              <a:gd name="connsiteY35" fmla="*/ 2045272 h 3407667"/>
              <a:gd name="connsiteX36" fmla="*/ 2959584 w 3078247"/>
              <a:gd name="connsiteY36" fmla="*/ 2122053 h 3407667"/>
              <a:gd name="connsiteX37" fmla="*/ 2945624 w 3078247"/>
              <a:gd name="connsiteY37" fmla="*/ 2191855 h 3407667"/>
              <a:gd name="connsiteX38" fmla="*/ 2924684 w 3078247"/>
              <a:gd name="connsiteY38" fmla="*/ 2275617 h 3407667"/>
              <a:gd name="connsiteX39" fmla="*/ 2910723 w 3078247"/>
              <a:gd name="connsiteY39" fmla="*/ 2338438 h 3407667"/>
              <a:gd name="connsiteX40" fmla="*/ 2896763 w 3078247"/>
              <a:gd name="connsiteY40" fmla="*/ 2366359 h 3407667"/>
              <a:gd name="connsiteX41" fmla="*/ 2889783 w 3078247"/>
              <a:gd name="connsiteY41" fmla="*/ 2415220 h 3407667"/>
              <a:gd name="connsiteX42" fmla="*/ 2868842 w 3078247"/>
              <a:gd name="connsiteY42" fmla="*/ 2471061 h 3407667"/>
              <a:gd name="connsiteX43" fmla="*/ 2861862 w 3078247"/>
              <a:gd name="connsiteY43" fmla="*/ 2505962 h 3407667"/>
              <a:gd name="connsiteX44" fmla="*/ 2847902 w 3078247"/>
              <a:gd name="connsiteY44" fmla="*/ 2526902 h 3407667"/>
              <a:gd name="connsiteX45" fmla="*/ 2833942 w 3078247"/>
              <a:gd name="connsiteY45" fmla="*/ 2568783 h 3407667"/>
              <a:gd name="connsiteX46" fmla="*/ 2819981 w 3078247"/>
              <a:gd name="connsiteY46" fmla="*/ 2596704 h 3407667"/>
              <a:gd name="connsiteX47" fmla="*/ 2806021 w 3078247"/>
              <a:gd name="connsiteY47" fmla="*/ 2638585 h 3407667"/>
              <a:gd name="connsiteX48" fmla="*/ 2792061 w 3078247"/>
              <a:gd name="connsiteY48" fmla="*/ 2659525 h 3407667"/>
              <a:gd name="connsiteX49" fmla="*/ 2785081 w 3078247"/>
              <a:gd name="connsiteY49" fmla="*/ 2680465 h 3407667"/>
              <a:gd name="connsiteX50" fmla="*/ 2757160 w 3078247"/>
              <a:gd name="connsiteY50" fmla="*/ 2722346 h 3407667"/>
              <a:gd name="connsiteX51" fmla="*/ 2743200 w 3078247"/>
              <a:gd name="connsiteY51" fmla="*/ 2743287 h 3407667"/>
              <a:gd name="connsiteX52" fmla="*/ 2715279 w 3078247"/>
              <a:gd name="connsiteY52" fmla="*/ 2799128 h 3407667"/>
              <a:gd name="connsiteX53" fmla="*/ 2687359 w 3078247"/>
              <a:gd name="connsiteY53" fmla="*/ 2841009 h 3407667"/>
              <a:gd name="connsiteX54" fmla="*/ 2666418 w 3078247"/>
              <a:gd name="connsiteY54" fmla="*/ 2875910 h 3407667"/>
              <a:gd name="connsiteX55" fmla="*/ 2645478 w 3078247"/>
              <a:gd name="connsiteY55" fmla="*/ 2903830 h 3407667"/>
              <a:gd name="connsiteX56" fmla="*/ 2631517 w 3078247"/>
              <a:gd name="connsiteY56" fmla="*/ 2938731 h 3407667"/>
              <a:gd name="connsiteX57" fmla="*/ 2610577 w 3078247"/>
              <a:gd name="connsiteY57" fmla="*/ 2966652 h 3407667"/>
              <a:gd name="connsiteX58" fmla="*/ 2575676 w 3078247"/>
              <a:gd name="connsiteY58" fmla="*/ 3022493 h 3407667"/>
              <a:gd name="connsiteX59" fmla="*/ 2547755 w 3078247"/>
              <a:gd name="connsiteY59" fmla="*/ 3050414 h 3407667"/>
              <a:gd name="connsiteX60" fmla="*/ 2498894 w 3078247"/>
              <a:gd name="connsiteY60" fmla="*/ 3106255 h 3407667"/>
              <a:gd name="connsiteX61" fmla="*/ 2429093 w 3078247"/>
              <a:gd name="connsiteY61" fmla="*/ 3169076 h 3407667"/>
              <a:gd name="connsiteX62" fmla="*/ 2380232 w 3078247"/>
              <a:gd name="connsiteY62" fmla="*/ 3210957 h 3407667"/>
              <a:gd name="connsiteX63" fmla="*/ 2352311 w 3078247"/>
              <a:gd name="connsiteY63" fmla="*/ 3238878 h 3407667"/>
              <a:gd name="connsiteX64" fmla="*/ 2121966 w 3078247"/>
              <a:gd name="connsiteY64" fmla="*/ 3406401 h 3407667"/>
              <a:gd name="connsiteX65" fmla="*/ 2135926 w 3078247"/>
              <a:gd name="connsiteY65" fmla="*/ 3406401 h 3407667"/>
              <a:gd name="connsiteX0" fmla="*/ 0 w 3078247"/>
              <a:gd name="connsiteY0" fmla="*/ 55928 h 3407667"/>
              <a:gd name="connsiteX1" fmla="*/ 774797 w 3078247"/>
              <a:gd name="connsiteY1" fmla="*/ 21027 h 3407667"/>
              <a:gd name="connsiteX2" fmla="*/ 802717 w 3078247"/>
              <a:gd name="connsiteY2" fmla="*/ 14047 h 3407667"/>
              <a:gd name="connsiteX3" fmla="*/ 2101026 w 3078247"/>
              <a:gd name="connsiteY3" fmla="*/ 41968 h 3407667"/>
              <a:gd name="connsiteX4" fmla="*/ 2254589 w 3078247"/>
              <a:gd name="connsiteY4" fmla="*/ 76868 h 3407667"/>
              <a:gd name="connsiteX5" fmla="*/ 2296470 w 3078247"/>
              <a:gd name="connsiteY5" fmla="*/ 83849 h 3407667"/>
              <a:gd name="connsiteX6" fmla="*/ 2582656 w 3078247"/>
              <a:gd name="connsiteY6" fmla="*/ 181571 h 3407667"/>
              <a:gd name="connsiteX7" fmla="*/ 2624537 w 3078247"/>
              <a:gd name="connsiteY7" fmla="*/ 209491 h 3407667"/>
              <a:gd name="connsiteX8" fmla="*/ 2645478 w 3078247"/>
              <a:gd name="connsiteY8" fmla="*/ 230432 h 3407667"/>
              <a:gd name="connsiteX9" fmla="*/ 2673398 w 3078247"/>
              <a:gd name="connsiteY9" fmla="*/ 251372 h 3407667"/>
              <a:gd name="connsiteX10" fmla="*/ 2722259 w 3078247"/>
              <a:gd name="connsiteY10" fmla="*/ 286273 h 3407667"/>
              <a:gd name="connsiteX11" fmla="*/ 2910723 w 3078247"/>
              <a:gd name="connsiteY11" fmla="*/ 523598 h 3407667"/>
              <a:gd name="connsiteX12" fmla="*/ 2924684 w 3078247"/>
              <a:gd name="connsiteY12" fmla="*/ 551519 h 3407667"/>
              <a:gd name="connsiteX13" fmla="*/ 2945624 w 3078247"/>
              <a:gd name="connsiteY13" fmla="*/ 600380 h 3407667"/>
              <a:gd name="connsiteX14" fmla="*/ 2973545 w 3078247"/>
              <a:gd name="connsiteY14" fmla="*/ 663201 h 3407667"/>
              <a:gd name="connsiteX15" fmla="*/ 2980525 w 3078247"/>
              <a:gd name="connsiteY15" fmla="*/ 691122 h 3407667"/>
              <a:gd name="connsiteX16" fmla="*/ 3001465 w 3078247"/>
              <a:gd name="connsiteY16" fmla="*/ 746963 h 3407667"/>
              <a:gd name="connsiteX17" fmla="*/ 3029386 w 3078247"/>
              <a:gd name="connsiteY17" fmla="*/ 872606 h 3407667"/>
              <a:gd name="connsiteX18" fmla="*/ 3036366 w 3078247"/>
              <a:gd name="connsiteY18" fmla="*/ 900527 h 3407667"/>
              <a:gd name="connsiteX19" fmla="*/ 3043346 w 3078247"/>
              <a:gd name="connsiteY19" fmla="*/ 949388 h 3407667"/>
              <a:gd name="connsiteX20" fmla="*/ 3050326 w 3078247"/>
              <a:gd name="connsiteY20" fmla="*/ 977308 h 3407667"/>
              <a:gd name="connsiteX21" fmla="*/ 3057307 w 3078247"/>
              <a:gd name="connsiteY21" fmla="*/ 1026169 h 3407667"/>
              <a:gd name="connsiteX22" fmla="*/ 3064287 w 3078247"/>
              <a:gd name="connsiteY22" fmla="*/ 1061070 h 3407667"/>
              <a:gd name="connsiteX23" fmla="*/ 3078247 w 3078247"/>
              <a:gd name="connsiteY23" fmla="*/ 1221614 h 3407667"/>
              <a:gd name="connsiteX24" fmla="*/ 3071267 w 3078247"/>
              <a:gd name="connsiteY24" fmla="*/ 1542701 h 3407667"/>
              <a:gd name="connsiteX25" fmla="*/ 3064287 w 3078247"/>
              <a:gd name="connsiteY25" fmla="*/ 1577601 h 3407667"/>
              <a:gd name="connsiteX26" fmla="*/ 3057307 w 3078247"/>
              <a:gd name="connsiteY26" fmla="*/ 1626462 h 3407667"/>
              <a:gd name="connsiteX27" fmla="*/ 3050326 w 3078247"/>
              <a:gd name="connsiteY27" fmla="*/ 1661363 h 3407667"/>
              <a:gd name="connsiteX28" fmla="*/ 3036366 w 3078247"/>
              <a:gd name="connsiteY28" fmla="*/ 1759085 h 3407667"/>
              <a:gd name="connsiteX29" fmla="*/ 3022406 w 3078247"/>
              <a:gd name="connsiteY29" fmla="*/ 1807946 h 3407667"/>
              <a:gd name="connsiteX30" fmla="*/ 3015426 w 3078247"/>
              <a:gd name="connsiteY30" fmla="*/ 1849827 h 3407667"/>
              <a:gd name="connsiteX31" fmla="*/ 3001465 w 3078247"/>
              <a:gd name="connsiteY31" fmla="*/ 1926609 h 3407667"/>
              <a:gd name="connsiteX32" fmla="*/ 2994485 w 3078247"/>
              <a:gd name="connsiteY32" fmla="*/ 1996410 h 3407667"/>
              <a:gd name="connsiteX33" fmla="*/ 2987505 w 3078247"/>
              <a:gd name="connsiteY33" fmla="*/ 2017351 h 3407667"/>
              <a:gd name="connsiteX34" fmla="*/ 2980525 w 3078247"/>
              <a:gd name="connsiteY34" fmla="*/ 2045272 h 3407667"/>
              <a:gd name="connsiteX35" fmla="*/ 2959584 w 3078247"/>
              <a:gd name="connsiteY35" fmla="*/ 2122053 h 3407667"/>
              <a:gd name="connsiteX36" fmla="*/ 2945624 w 3078247"/>
              <a:gd name="connsiteY36" fmla="*/ 2191855 h 3407667"/>
              <a:gd name="connsiteX37" fmla="*/ 2924684 w 3078247"/>
              <a:gd name="connsiteY37" fmla="*/ 2275617 h 3407667"/>
              <a:gd name="connsiteX38" fmla="*/ 2910723 w 3078247"/>
              <a:gd name="connsiteY38" fmla="*/ 2338438 h 3407667"/>
              <a:gd name="connsiteX39" fmla="*/ 2896763 w 3078247"/>
              <a:gd name="connsiteY39" fmla="*/ 2366359 h 3407667"/>
              <a:gd name="connsiteX40" fmla="*/ 2889783 w 3078247"/>
              <a:gd name="connsiteY40" fmla="*/ 2415220 h 3407667"/>
              <a:gd name="connsiteX41" fmla="*/ 2868842 w 3078247"/>
              <a:gd name="connsiteY41" fmla="*/ 2471061 h 3407667"/>
              <a:gd name="connsiteX42" fmla="*/ 2861862 w 3078247"/>
              <a:gd name="connsiteY42" fmla="*/ 2505962 h 3407667"/>
              <a:gd name="connsiteX43" fmla="*/ 2847902 w 3078247"/>
              <a:gd name="connsiteY43" fmla="*/ 2526902 h 3407667"/>
              <a:gd name="connsiteX44" fmla="*/ 2833942 w 3078247"/>
              <a:gd name="connsiteY44" fmla="*/ 2568783 h 3407667"/>
              <a:gd name="connsiteX45" fmla="*/ 2819981 w 3078247"/>
              <a:gd name="connsiteY45" fmla="*/ 2596704 h 3407667"/>
              <a:gd name="connsiteX46" fmla="*/ 2806021 w 3078247"/>
              <a:gd name="connsiteY46" fmla="*/ 2638585 h 3407667"/>
              <a:gd name="connsiteX47" fmla="*/ 2792061 w 3078247"/>
              <a:gd name="connsiteY47" fmla="*/ 2659525 h 3407667"/>
              <a:gd name="connsiteX48" fmla="*/ 2785081 w 3078247"/>
              <a:gd name="connsiteY48" fmla="*/ 2680465 h 3407667"/>
              <a:gd name="connsiteX49" fmla="*/ 2757160 w 3078247"/>
              <a:gd name="connsiteY49" fmla="*/ 2722346 h 3407667"/>
              <a:gd name="connsiteX50" fmla="*/ 2743200 w 3078247"/>
              <a:gd name="connsiteY50" fmla="*/ 2743287 h 3407667"/>
              <a:gd name="connsiteX51" fmla="*/ 2715279 w 3078247"/>
              <a:gd name="connsiteY51" fmla="*/ 2799128 h 3407667"/>
              <a:gd name="connsiteX52" fmla="*/ 2687359 w 3078247"/>
              <a:gd name="connsiteY52" fmla="*/ 2841009 h 3407667"/>
              <a:gd name="connsiteX53" fmla="*/ 2666418 w 3078247"/>
              <a:gd name="connsiteY53" fmla="*/ 2875910 h 3407667"/>
              <a:gd name="connsiteX54" fmla="*/ 2645478 w 3078247"/>
              <a:gd name="connsiteY54" fmla="*/ 2903830 h 3407667"/>
              <a:gd name="connsiteX55" fmla="*/ 2631517 w 3078247"/>
              <a:gd name="connsiteY55" fmla="*/ 2938731 h 3407667"/>
              <a:gd name="connsiteX56" fmla="*/ 2610577 w 3078247"/>
              <a:gd name="connsiteY56" fmla="*/ 2966652 h 3407667"/>
              <a:gd name="connsiteX57" fmla="*/ 2575676 w 3078247"/>
              <a:gd name="connsiteY57" fmla="*/ 3022493 h 3407667"/>
              <a:gd name="connsiteX58" fmla="*/ 2547755 w 3078247"/>
              <a:gd name="connsiteY58" fmla="*/ 3050414 h 3407667"/>
              <a:gd name="connsiteX59" fmla="*/ 2498894 w 3078247"/>
              <a:gd name="connsiteY59" fmla="*/ 3106255 h 3407667"/>
              <a:gd name="connsiteX60" fmla="*/ 2429093 w 3078247"/>
              <a:gd name="connsiteY60" fmla="*/ 3169076 h 3407667"/>
              <a:gd name="connsiteX61" fmla="*/ 2380232 w 3078247"/>
              <a:gd name="connsiteY61" fmla="*/ 3210957 h 3407667"/>
              <a:gd name="connsiteX62" fmla="*/ 2352311 w 3078247"/>
              <a:gd name="connsiteY62" fmla="*/ 3238878 h 3407667"/>
              <a:gd name="connsiteX63" fmla="*/ 2121966 w 3078247"/>
              <a:gd name="connsiteY63" fmla="*/ 3406401 h 3407667"/>
              <a:gd name="connsiteX64" fmla="*/ 2135926 w 3078247"/>
              <a:gd name="connsiteY64" fmla="*/ 3406401 h 3407667"/>
              <a:gd name="connsiteX0" fmla="*/ 0 w 3078247"/>
              <a:gd name="connsiteY0" fmla="*/ 55928 h 3407667"/>
              <a:gd name="connsiteX1" fmla="*/ 802717 w 3078247"/>
              <a:gd name="connsiteY1" fmla="*/ 14047 h 3407667"/>
              <a:gd name="connsiteX2" fmla="*/ 2101026 w 3078247"/>
              <a:gd name="connsiteY2" fmla="*/ 41968 h 3407667"/>
              <a:gd name="connsiteX3" fmla="*/ 2254589 w 3078247"/>
              <a:gd name="connsiteY3" fmla="*/ 76868 h 3407667"/>
              <a:gd name="connsiteX4" fmla="*/ 2296470 w 3078247"/>
              <a:gd name="connsiteY4" fmla="*/ 83849 h 3407667"/>
              <a:gd name="connsiteX5" fmla="*/ 2582656 w 3078247"/>
              <a:gd name="connsiteY5" fmla="*/ 181571 h 3407667"/>
              <a:gd name="connsiteX6" fmla="*/ 2624537 w 3078247"/>
              <a:gd name="connsiteY6" fmla="*/ 209491 h 3407667"/>
              <a:gd name="connsiteX7" fmla="*/ 2645478 w 3078247"/>
              <a:gd name="connsiteY7" fmla="*/ 230432 h 3407667"/>
              <a:gd name="connsiteX8" fmla="*/ 2673398 w 3078247"/>
              <a:gd name="connsiteY8" fmla="*/ 251372 h 3407667"/>
              <a:gd name="connsiteX9" fmla="*/ 2722259 w 3078247"/>
              <a:gd name="connsiteY9" fmla="*/ 286273 h 3407667"/>
              <a:gd name="connsiteX10" fmla="*/ 2910723 w 3078247"/>
              <a:gd name="connsiteY10" fmla="*/ 523598 h 3407667"/>
              <a:gd name="connsiteX11" fmla="*/ 2924684 w 3078247"/>
              <a:gd name="connsiteY11" fmla="*/ 551519 h 3407667"/>
              <a:gd name="connsiteX12" fmla="*/ 2945624 w 3078247"/>
              <a:gd name="connsiteY12" fmla="*/ 600380 h 3407667"/>
              <a:gd name="connsiteX13" fmla="*/ 2973545 w 3078247"/>
              <a:gd name="connsiteY13" fmla="*/ 663201 h 3407667"/>
              <a:gd name="connsiteX14" fmla="*/ 2980525 w 3078247"/>
              <a:gd name="connsiteY14" fmla="*/ 691122 h 3407667"/>
              <a:gd name="connsiteX15" fmla="*/ 3001465 w 3078247"/>
              <a:gd name="connsiteY15" fmla="*/ 746963 h 3407667"/>
              <a:gd name="connsiteX16" fmla="*/ 3029386 w 3078247"/>
              <a:gd name="connsiteY16" fmla="*/ 872606 h 3407667"/>
              <a:gd name="connsiteX17" fmla="*/ 3036366 w 3078247"/>
              <a:gd name="connsiteY17" fmla="*/ 900527 h 3407667"/>
              <a:gd name="connsiteX18" fmla="*/ 3043346 w 3078247"/>
              <a:gd name="connsiteY18" fmla="*/ 949388 h 3407667"/>
              <a:gd name="connsiteX19" fmla="*/ 3050326 w 3078247"/>
              <a:gd name="connsiteY19" fmla="*/ 977308 h 3407667"/>
              <a:gd name="connsiteX20" fmla="*/ 3057307 w 3078247"/>
              <a:gd name="connsiteY20" fmla="*/ 1026169 h 3407667"/>
              <a:gd name="connsiteX21" fmla="*/ 3064287 w 3078247"/>
              <a:gd name="connsiteY21" fmla="*/ 1061070 h 3407667"/>
              <a:gd name="connsiteX22" fmla="*/ 3078247 w 3078247"/>
              <a:gd name="connsiteY22" fmla="*/ 1221614 h 3407667"/>
              <a:gd name="connsiteX23" fmla="*/ 3071267 w 3078247"/>
              <a:gd name="connsiteY23" fmla="*/ 1542701 h 3407667"/>
              <a:gd name="connsiteX24" fmla="*/ 3064287 w 3078247"/>
              <a:gd name="connsiteY24" fmla="*/ 1577601 h 3407667"/>
              <a:gd name="connsiteX25" fmla="*/ 3057307 w 3078247"/>
              <a:gd name="connsiteY25" fmla="*/ 1626462 h 3407667"/>
              <a:gd name="connsiteX26" fmla="*/ 3050326 w 3078247"/>
              <a:gd name="connsiteY26" fmla="*/ 1661363 h 3407667"/>
              <a:gd name="connsiteX27" fmla="*/ 3036366 w 3078247"/>
              <a:gd name="connsiteY27" fmla="*/ 1759085 h 3407667"/>
              <a:gd name="connsiteX28" fmla="*/ 3022406 w 3078247"/>
              <a:gd name="connsiteY28" fmla="*/ 1807946 h 3407667"/>
              <a:gd name="connsiteX29" fmla="*/ 3015426 w 3078247"/>
              <a:gd name="connsiteY29" fmla="*/ 1849827 h 3407667"/>
              <a:gd name="connsiteX30" fmla="*/ 3001465 w 3078247"/>
              <a:gd name="connsiteY30" fmla="*/ 1926609 h 3407667"/>
              <a:gd name="connsiteX31" fmla="*/ 2994485 w 3078247"/>
              <a:gd name="connsiteY31" fmla="*/ 1996410 h 3407667"/>
              <a:gd name="connsiteX32" fmla="*/ 2987505 w 3078247"/>
              <a:gd name="connsiteY32" fmla="*/ 2017351 h 3407667"/>
              <a:gd name="connsiteX33" fmla="*/ 2980525 w 3078247"/>
              <a:gd name="connsiteY33" fmla="*/ 2045272 h 3407667"/>
              <a:gd name="connsiteX34" fmla="*/ 2959584 w 3078247"/>
              <a:gd name="connsiteY34" fmla="*/ 2122053 h 3407667"/>
              <a:gd name="connsiteX35" fmla="*/ 2945624 w 3078247"/>
              <a:gd name="connsiteY35" fmla="*/ 2191855 h 3407667"/>
              <a:gd name="connsiteX36" fmla="*/ 2924684 w 3078247"/>
              <a:gd name="connsiteY36" fmla="*/ 2275617 h 3407667"/>
              <a:gd name="connsiteX37" fmla="*/ 2910723 w 3078247"/>
              <a:gd name="connsiteY37" fmla="*/ 2338438 h 3407667"/>
              <a:gd name="connsiteX38" fmla="*/ 2896763 w 3078247"/>
              <a:gd name="connsiteY38" fmla="*/ 2366359 h 3407667"/>
              <a:gd name="connsiteX39" fmla="*/ 2889783 w 3078247"/>
              <a:gd name="connsiteY39" fmla="*/ 2415220 h 3407667"/>
              <a:gd name="connsiteX40" fmla="*/ 2868842 w 3078247"/>
              <a:gd name="connsiteY40" fmla="*/ 2471061 h 3407667"/>
              <a:gd name="connsiteX41" fmla="*/ 2861862 w 3078247"/>
              <a:gd name="connsiteY41" fmla="*/ 2505962 h 3407667"/>
              <a:gd name="connsiteX42" fmla="*/ 2847902 w 3078247"/>
              <a:gd name="connsiteY42" fmla="*/ 2526902 h 3407667"/>
              <a:gd name="connsiteX43" fmla="*/ 2833942 w 3078247"/>
              <a:gd name="connsiteY43" fmla="*/ 2568783 h 3407667"/>
              <a:gd name="connsiteX44" fmla="*/ 2819981 w 3078247"/>
              <a:gd name="connsiteY44" fmla="*/ 2596704 h 3407667"/>
              <a:gd name="connsiteX45" fmla="*/ 2806021 w 3078247"/>
              <a:gd name="connsiteY45" fmla="*/ 2638585 h 3407667"/>
              <a:gd name="connsiteX46" fmla="*/ 2792061 w 3078247"/>
              <a:gd name="connsiteY46" fmla="*/ 2659525 h 3407667"/>
              <a:gd name="connsiteX47" fmla="*/ 2785081 w 3078247"/>
              <a:gd name="connsiteY47" fmla="*/ 2680465 h 3407667"/>
              <a:gd name="connsiteX48" fmla="*/ 2757160 w 3078247"/>
              <a:gd name="connsiteY48" fmla="*/ 2722346 h 3407667"/>
              <a:gd name="connsiteX49" fmla="*/ 2743200 w 3078247"/>
              <a:gd name="connsiteY49" fmla="*/ 2743287 h 3407667"/>
              <a:gd name="connsiteX50" fmla="*/ 2715279 w 3078247"/>
              <a:gd name="connsiteY50" fmla="*/ 2799128 h 3407667"/>
              <a:gd name="connsiteX51" fmla="*/ 2687359 w 3078247"/>
              <a:gd name="connsiteY51" fmla="*/ 2841009 h 3407667"/>
              <a:gd name="connsiteX52" fmla="*/ 2666418 w 3078247"/>
              <a:gd name="connsiteY52" fmla="*/ 2875910 h 3407667"/>
              <a:gd name="connsiteX53" fmla="*/ 2645478 w 3078247"/>
              <a:gd name="connsiteY53" fmla="*/ 2903830 h 3407667"/>
              <a:gd name="connsiteX54" fmla="*/ 2631517 w 3078247"/>
              <a:gd name="connsiteY54" fmla="*/ 2938731 h 3407667"/>
              <a:gd name="connsiteX55" fmla="*/ 2610577 w 3078247"/>
              <a:gd name="connsiteY55" fmla="*/ 2966652 h 3407667"/>
              <a:gd name="connsiteX56" fmla="*/ 2575676 w 3078247"/>
              <a:gd name="connsiteY56" fmla="*/ 3022493 h 3407667"/>
              <a:gd name="connsiteX57" fmla="*/ 2547755 w 3078247"/>
              <a:gd name="connsiteY57" fmla="*/ 3050414 h 3407667"/>
              <a:gd name="connsiteX58" fmla="*/ 2498894 w 3078247"/>
              <a:gd name="connsiteY58" fmla="*/ 3106255 h 3407667"/>
              <a:gd name="connsiteX59" fmla="*/ 2429093 w 3078247"/>
              <a:gd name="connsiteY59" fmla="*/ 3169076 h 3407667"/>
              <a:gd name="connsiteX60" fmla="*/ 2380232 w 3078247"/>
              <a:gd name="connsiteY60" fmla="*/ 3210957 h 3407667"/>
              <a:gd name="connsiteX61" fmla="*/ 2352311 w 3078247"/>
              <a:gd name="connsiteY61" fmla="*/ 3238878 h 3407667"/>
              <a:gd name="connsiteX62" fmla="*/ 2121966 w 3078247"/>
              <a:gd name="connsiteY62" fmla="*/ 3406401 h 3407667"/>
              <a:gd name="connsiteX63" fmla="*/ 2135926 w 3078247"/>
              <a:gd name="connsiteY63" fmla="*/ 3406401 h 3407667"/>
              <a:gd name="connsiteX0" fmla="*/ 0 w 3078247"/>
              <a:gd name="connsiteY0" fmla="*/ 13960 h 3365699"/>
              <a:gd name="connsiteX1" fmla="*/ 2101026 w 3078247"/>
              <a:gd name="connsiteY1" fmla="*/ 0 h 3365699"/>
              <a:gd name="connsiteX2" fmla="*/ 2254589 w 3078247"/>
              <a:gd name="connsiteY2" fmla="*/ 34900 h 3365699"/>
              <a:gd name="connsiteX3" fmla="*/ 2296470 w 3078247"/>
              <a:gd name="connsiteY3" fmla="*/ 41881 h 3365699"/>
              <a:gd name="connsiteX4" fmla="*/ 2582656 w 3078247"/>
              <a:gd name="connsiteY4" fmla="*/ 139603 h 3365699"/>
              <a:gd name="connsiteX5" fmla="*/ 2624537 w 3078247"/>
              <a:gd name="connsiteY5" fmla="*/ 167523 h 3365699"/>
              <a:gd name="connsiteX6" fmla="*/ 2645478 w 3078247"/>
              <a:gd name="connsiteY6" fmla="*/ 188464 h 3365699"/>
              <a:gd name="connsiteX7" fmla="*/ 2673398 w 3078247"/>
              <a:gd name="connsiteY7" fmla="*/ 209404 h 3365699"/>
              <a:gd name="connsiteX8" fmla="*/ 2722259 w 3078247"/>
              <a:gd name="connsiteY8" fmla="*/ 244305 h 3365699"/>
              <a:gd name="connsiteX9" fmla="*/ 2910723 w 3078247"/>
              <a:gd name="connsiteY9" fmla="*/ 481630 h 3365699"/>
              <a:gd name="connsiteX10" fmla="*/ 2924684 w 3078247"/>
              <a:gd name="connsiteY10" fmla="*/ 509551 h 3365699"/>
              <a:gd name="connsiteX11" fmla="*/ 2945624 w 3078247"/>
              <a:gd name="connsiteY11" fmla="*/ 558412 h 3365699"/>
              <a:gd name="connsiteX12" fmla="*/ 2973545 w 3078247"/>
              <a:gd name="connsiteY12" fmla="*/ 621233 h 3365699"/>
              <a:gd name="connsiteX13" fmla="*/ 2980525 w 3078247"/>
              <a:gd name="connsiteY13" fmla="*/ 649154 h 3365699"/>
              <a:gd name="connsiteX14" fmla="*/ 3001465 w 3078247"/>
              <a:gd name="connsiteY14" fmla="*/ 704995 h 3365699"/>
              <a:gd name="connsiteX15" fmla="*/ 3029386 w 3078247"/>
              <a:gd name="connsiteY15" fmla="*/ 830638 h 3365699"/>
              <a:gd name="connsiteX16" fmla="*/ 3036366 w 3078247"/>
              <a:gd name="connsiteY16" fmla="*/ 858559 h 3365699"/>
              <a:gd name="connsiteX17" fmla="*/ 3043346 w 3078247"/>
              <a:gd name="connsiteY17" fmla="*/ 907420 h 3365699"/>
              <a:gd name="connsiteX18" fmla="*/ 3050326 w 3078247"/>
              <a:gd name="connsiteY18" fmla="*/ 935340 h 3365699"/>
              <a:gd name="connsiteX19" fmla="*/ 3057307 w 3078247"/>
              <a:gd name="connsiteY19" fmla="*/ 984201 h 3365699"/>
              <a:gd name="connsiteX20" fmla="*/ 3064287 w 3078247"/>
              <a:gd name="connsiteY20" fmla="*/ 1019102 h 3365699"/>
              <a:gd name="connsiteX21" fmla="*/ 3078247 w 3078247"/>
              <a:gd name="connsiteY21" fmla="*/ 1179646 h 3365699"/>
              <a:gd name="connsiteX22" fmla="*/ 3071267 w 3078247"/>
              <a:gd name="connsiteY22" fmla="*/ 1500733 h 3365699"/>
              <a:gd name="connsiteX23" fmla="*/ 3064287 w 3078247"/>
              <a:gd name="connsiteY23" fmla="*/ 1535633 h 3365699"/>
              <a:gd name="connsiteX24" fmla="*/ 3057307 w 3078247"/>
              <a:gd name="connsiteY24" fmla="*/ 1584494 h 3365699"/>
              <a:gd name="connsiteX25" fmla="*/ 3050326 w 3078247"/>
              <a:gd name="connsiteY25" fmla="*/ 1619395 h 3365699"/>
              <a:gd name="connsiteX26" fmla="*/ 3036366 w 3078247"/>
              <a:gd name="connsiteY26" fmla="*/ 1717117 h 3365699"/>
              <a:gd name="connsiteX27" fmla="*/ 3022406 w 3078247"/>
              <a:gd name="connsiteY27" fmla="*/ 1765978 h 3365699"/>
              <a:gd name="connsiteX28" fmla="*/ 3015426 w 3078247"/>
              <a:gd name="connsiteY28" fmla="*/ 1807859 h 3365699"/>
              <a:gd name="connsiteX29" fmla="*/ 3001465 w 3078247"/>
              <a:gd name="connsiteY29" fmla="*/ 1884641 h 3365699"/>
              <a:gd name="connsiteX30" fmla="*/ 2994485 w 3078247"/>
              <a:gd name="connsiteY30" fmla="*/ 1954442 h 3365699"/>
              <a:gd name="connsiteX31" fmla="*/ 2987505 w 3078247"/>
              <a:gd name="connsiteY31" fmla="*/ 1975383 h 3365699"/>
              <a:gd name="connsiteX32" fmla="*/ 2980525 w 3078247"/>
              <a:gd name="connsiteY32" fmla="*/ 2003304 h 3365699"/>
              <a:gd name="connsiteX33" fmla="*/ 2959584 w 3078247"/>
              <a:gd name="connsiteY33" fmla="*/ 2080085 h 3365699"/>
              <a:gd name="connsiteX34" fmla="*/ 2945624 w 3078247"/>
              <a:gd name="connsiteY34" fmla="*/ 2149887 h 3365699"/>
              <a:gd name="connsiteX35" fmla="*/ 2924684 w 3078247"/>
              <a:gd name="connsiteY35" fmla="*/ 2233649 h 3365699"/>
              <a:gd name="connsiteX36" fmla="*/ 2910723 w 3078247"/>
              <a:gd name="connsiteY36" fmla="*/ 2296470 h 3365699"/>
              <a:gd name="connsiteX37" fmla="*/ 2896763 w 3078247"/>
              <a:gd name="connsiteY37" fmla="*/ 2324391 h 3365699"/>
              <a:gd name="connsiteX38" fmla="*/ 2889783 w 3078247"/>
              <a:gd name="connsiteY38" fmla="*/ 2373252 h 3365699"/>
              <a:gd name="connsiteX39" fmla="*/ 2868842 w 3078247"/>
              <a:gd name="connsiteY39" fmla="*/ 2429093 h 3365699"/>
              <a:gd name="connsiteX40" fmla="*/ 2861862 w 3078247"/>
              <a:gd name="connsiteY40" fmla="*/ 2463994 h 3365699"/>
              <a:gd name="connsiteX41" fmla="*/ 2847902 w 3078247"/>
              <a:gd name="connsiteY41" fmla="*/ 2484934 h 3365699"/>
              <a:gd name="connsiteX42" fmla="*/ 2833942 w 3078247"/>
              <a:gd name="connsiteY42" fmla="*/ 2526815 h 3365699"/>
              <a:gd name="connsiteX43" fmla="*/ 2819981 w 3078247"/>
              <a:gd name="connsiteY43" fmla="*/ 2554736 h 3365699"/>
              <a:gd name="connsiteX44" fmla="*/ 2806021 w 3078247"/>
              <a:gd name="connsiteY44" fmla="*/ 2596617 h 3365699"/>
              <a:gd name="connsiteX45" fmla="*/ 2792061 w 3078247"/>
              <a:gd name="connsiteY45" fmla="*/ 2617557 h 3365699"/>
              <a:gd name="connsiteX46" fmla="*/ 2785081 w 3078247"/>
              <a:gd name="connsiteY46" fmla="*/ 2638497 h 3365699"/>
              <a:gd name="connsiteX47" fmla="*/ 2757160 w 3078247"/>
              <a:gd name="connsiteY47" fmla="*/ 2680378 h 3365699"/>
              <a:gd name="connsiteX48" fmla="*/ 2743200 w 3078247"/>
              <a:gd name="connsiteY48" fmla="*/ 2701319 h 3365699"/>
              <a:gd name="connsiteX49" fmla="*/ 2715279 w 3078247"/>
              <a:gd name="connsiteY49" fmla="*/ 2757160 h 3365699"/>
              <a:gd name="connsiteX50" fmla="*/ 2687359 w 3078247"/>
              <a:gd name="connsiteY50" fmla="*/ 2799041 h 3365699"/>
              <a:gd name="connsiteX51" fmla="*/ 2666418 w 3078247"/>
              <a:gd name="connsiteY51" fmla="*/ 2833942 h 3365699"/>
              <a:gd name="connsiteX52" fmla="*/ 2645478 w 3078247"/>
              <a:gd name="connsiteY52" fmla="*/ 2861862 h 3365699"/>
              <a:gd name="connsiteX53" fmla="*/ 2631517 w 3078247"/>
              <a:gd name="connsiteY53" fmla="*/ 2896763 h 3365699"/>
              <a:gd name="connsiteX54" fmla="*/ 2610577 w 3078247"/>
              <a:gd name="connsiteY54" fmla="*/ 2924684 h 3365699"/>
              <a:gd name="connsiteX55" fmla="*/ 2575676 w 3078247"/>
              <a:gd name="connsiteY55" fmla="*/ 2980525 h 3365699"/>
              <a:gd name="connsiteX56" fmla="*/ 2547755 w 3078247"/>
              <a:gd name="connsiteY56" fmla="*/ 3008446 h 3365699"/>
              <a:gd name="connsiteX57" fmla="*/ 2498894 w 3078247"/>
              <a:gd name="connsiteY57" fmla="*/ 3064287 h 3365699"/>
              <a:gd name="connsiteX58" fmla="*/ 2429093 w 3078247"/>
              <a:gd name="connsiteY58" fmla="*/ 3127108 h 3365699"/>
              <a:gd name="connsiteX59" fmla="*/ 2380232 w 3078247"/>
              <a:gd name="connsiteY59" fmla="*/ 3168989 h 3365699"/>
              <a:gd name="connsiteX60" fmla="*/ 2352311 w 3078247"/>
              <a:gd name="connsiteY60" fmla="*/ 3196910 h 3365699"/>
              <a:gd name="connsiteX61" fmla="*/ 2121966 w 3078247"/>
              <a:gd name="connsiteY61" fmla="*/ 3364433 h 3365699"/>
              <a:gd name="connsiteX62" fmla="*/ 2135926 w 3078247"/>
              <a:gd name="connsiteY62" fmla="*/ 3364433 h 3365699"/>
              <a:gd name="connsiteX0" fmla="*/ 0 w 3078247"/>
              <a:gd name="connsiteY0" fmla="*/ 31588 h 3383327"/>
              <a:gd name="connsiteX1" fmla="*/ 2101026 w 3078247"/>
              <a:gd name="connsiteY1" fmla="*/ 17628 h 3383327"/>
              <a:gd name="connsiteX2" fmla="*/ 2254589 w 3078247"/>
              <a:gd name="connsiteY2" fmla="*/ 52528 h 3383327"/>
              <a:gd name="connsiteX3" fmla="*/ 2296470 w 3078247"/>
              <a:gd name="connsiteY3" fmla="*/ 59509 h 3383327"/>
              <a:gd name="connsiteX4" fmla="*/ 2582656 w 3078247"/>
              <a:gd name="connsiteY4" fmla="*/ 157231 h 3383327"/>
              <a:gd name="connsiteX5" fmla="*/ 2624537 w 3078247"/>
              <a:gd name="connsiteY5" fmla="*/ 185151 h 3383327"/>
              <a:gd name="connsiteX6" fmla="*/ 2645478 w 3078247"/>
              <a:gd name="connsiteY6" fmla="*/ 206092 h 3383327"/>
              <a:gd name="connsiteX7" fmla="*/ 2673398 w 3078247"/>
              <a:gd name="connsiteY7" fmla="*/ 227032 h 3383327"/>
              <a:gd name="connsiteX8" fmla="*/ 2722259 w 3078247"/>
              <a:gd name="connsiteY8" fmla="*/ 261933 h 3383327"/>
              <a:gd name="connsiteX9" fmla="*/ 2910723 w 3078247"/>
              <a:gd name="connsiteY9" fmla="*/ 499258 h 3383327"/>
              <a:gd name="connsiteX10" fmla="*/ 2924684 w 3078247"/>
              <a:gd name="connsiteY10" fmla="*/ 527179 h 3383327"/>
              <a:gd name="connsiteX11" fmla="*/ 2945624 w 3078247"/>
              <a:gd name="connsiteY11" fmla="*/ 576040 h 3383327"/>
              <a:gd name="connsiteX12" fmla="*/ 2973545 w 3078247"/>
              <a:gd name="connsiteY12" fmla="*/ 638861 h 3383327"/>
              <a:gd name="connsiteX13" fmla="*/ 2980525 w 3078247"/>
              <a:gd name="connsiteY13" fmla="*/ 666782 h 3383327"/>
              <a:gd name="connsiteX14" fmla="*/ 3001465 w 3078247"/>
              <a:gd name="connsiteY14" fmla="*/ 722623 h 3383327"/>
              <a:gd name="connsiteX15" fmla="*/ 3029386 w 3078247"/>
              <a:gd name="connsiteY15" fmla="*/ 848266 h 3383327"/>
              <a:gd name="connsiteX16" fmla="*/ 3036366 w 3078247"/>
              <a:gd name="connsiteY16" fmla="*/ 876187 h 3383327"/>
              <a:gd name="connsiteX17" fmla="*/ 3043346 w 3078247"/>
              <a:gd name="connsiteY17" fmla="*/ 925048 h 3383327"/>
              <a:gd name="connsiteX18" fmla="*/ 3050326 w 3078247"/>
              <a:gd name="connsiteY18" fmla="*/ 952968 h 3383327"/>
              <a:gd name="connsiteX19" fmla="*/ 3057307 w 3078247"/>
              <a:gd name="connsiteY19" fmla="*/ 1001829 h 3383327"/>
              <a:gd name="connsiteX20" fmla="*/ 3064287 w 3078247"/>
              <a:gd name="connsiteY20" fmla="*/ 1036730 h 3383327"/>
              <a:gd name="connsiteX21" fmla="*/ 3078247 w 3078247"/>
              <a:gd name="connsiteY21" fmla="*/ 1197274 h 3383327"/>
              <a:gd name="connsiteX22" fmla="*/ 3071267 w 3078247"/>
              <a:gd name="connsiteY22" fmla="*/ 1518361 h 3383327"/>
              <a:gd name="connsiteX23" fmla="*/ 3064287 w 3078247"/>
              <a:gd name="connsiteY23" fmla="*/ 1553261 h 3383327"/>
              <a:gd name="connsiteX24" fmla="*/ 3057307 w 3078247"/>
              <a:gd name="connsiteY24" fmla="*/ 1602122 h 3383327"/>
              <a:gd name="connsiteX25" fmla="*/ 3050326 w 3078247"/>
              <a:gd name="connsiteY25" fmla="*/ 1637023 h 3383327"/>
              <a:gd name="connsiteX26" fmla="*/ 3036366 w 3078247"/>
              <a:gd name="connsiteY26" fmla="*/ 1734745 h 3383327"/>
              <a:gd name="connsiteX27" fmla="*/ 3022406 w 3078247"/>
              <a:gd name="connsiteY27" fmla="*/ 1783606 h 3383327"/>
              <a:gd name="connsiteX28" fmla="*/ 3015426 w 3078247"/>
              <a:gd name="connsiteY28" fmla="*/ 1825487 h 3383327"/>
              <a:gd name="connsiteX29" fmla="*/ 3001465 w 3078247"/>
              <a:gd name="connsiteY29" fmla="*/ 1902269 h 3383327"/>
              <a:gd name="connsiteX30" fmla="*/ 2994485 w 3078247"/>
              <a:gd name="connsiteY30" fmla="*/ 1972070 h 3383327"/>
              <a:gd name="connsiteX31" fmla="*/ 2987505 w 3078247"/>
              <a:gd name="connsiteY31" fmla="*/ 1993011 h 3383327"/>
              <a:gd name="connsiteX32" fmla="*/ 2980525 w 3078247"/>
              <a:gd name="connsiteY32" fmla="*/ 2020932 h 3383327"/>
              <a:gd name="connsiteX33" fmla="*/ 2959584 w 3078247"/>
              <a:gd name="connsiteY33" fmla="*/ 2097713 h 3383327"/>
              <a:gd name="connsiteX34" fmla="*/ 2945624 w 3078247"/>
              <a:gd name="connsiteY34" fmla="*/ 2167515 h 3383327"/>
              <a:gd name="connsiteX35" fmla="*/ 2924684 w 3078247"/>
              <a:gd name="connsiteY35" fmla="*/ 2251277 h 3383327"/>
              <a:gd name="connsiteX36" fmla="*/ 2910723 w 3078247"/>
              <a:gd name="connsiteY36" fmla="*/ 2314098 h 3383327"/>
              <a:gd name="connsiteX37" fmla="*/ 2896763 w 3078247"/>
              <a:gd name="connsiteY37" fmla="*/ 2342019 h 3383327"/>
              <a:gd name="connsiteX38" fmla="*/ 2889783 w 3078247"/>
              <a:gd name="connsiteY38" fmla="*/ 2390880 h 3383327"/>
              <a:gd name="connsiteX39" fmla="*/ 2868842 w 3078247"/>
              <a:gd name="connsiteY39" fmla="*/ 2446721 h 3383327"/>
              <a:gd name="connsiteX40" fmla="*/ 2861862 w 3078247"/>
              <a:gd name="connsiteY40" fmla="*/ 2481622 h 3383327"/>
              <a:gd name="connsiteX41" fmla="*/ 2847902 w 3078247"/>
              <a:gd name="connsiteY41" fmla="*/ 2502562 h 3383327"/>
              <a:gd name="connsiteX42" fmla="*/ 2833942 w 3078247"/>
              <a:gd name="connsiteY42" fmla="*/ 2544443 h 3383327"/>
              <a:gd name="connsiteX43" fmla="*/ 2819981 w 3078247"/>
              <a:gd name="connsiteY43" fmla="*/ 2572364 h 3383327"/>
              <a:gd name="connsiteX44" fmla="*/ 2806021 w 3078247"/>
              <a:gd name="connsiteY44" fmla="*/ 2614245 h 3383327"/>
              <a:gd name="connsiteX45" fmla="*/ 2792061 w 3078247"/>
              <a:gd name="connsiteY45" fmla="*/ 2635185 h 3383327"/>
              <a:gd name="connsiteX46" fmla="*/ 2785081 w 3078247"/>
              <a:gd name="connsiteY46" fmla="*/ 2656125 h 3383327"/>
              <a:gd name="connsiteX47" fmla="*/ 2757160 w 3078247"/>
              <a:gd name="connsiteY47" fmla="*/ 2698006 h 3383327"/>
              <a:gd name="connsiteX48" fmla="*/ 2743200 w 3078247"/>
              <a:gd name="connsiteY48" fmla="*/ 2718947 h 3383327"/>
              <a:gd name="connsiteX49" fmla="*/ 2715279 w 3078247"/>
              <a:gd name="connsiteY49" fmla="*/ 2774788 h 3383327"/>
              <a:gd name="connsiteX50" fmla="*/ 2687359 w 3078247"/>
              <a:gd name="connsiteY50" fmla="*/ 2816669 h 3383327"/>
              <a:gd name="connsiteX51" fmla="*/ 2666418 w 3078247"/>
              <a:gd name="connsiteY51" fmla="*/ 2851570 h 3383327"/>
              <a:gd name="connsiteX52" fmla="*/ 2645478 w 3078247"/>
              <a:gd name="connsiteY52" fmla="*/ 2879490 h 3383327"/>
              <a:gd name="connsiteX53" fmla="*/ 2631517 w 3078247"/>
              <a:gd name="connsiteY53" fmla="*/ 2914391 h 3383327"/>
              <a:gd name="connsiteX54" fmla="*/ 2610577 w 3078247"/>
              <a:gd name="connsiteY54" fmla="*/ 2942312 h 3383327"/>
              <a:gd name="connsiteX55" fmla="*/ 2575676 w 3078247"/>
              <a:gd name="connsiteY55" fmla="*/ 2998153 h 3383327"/>
              <a:gd name="connsiteX56" fmla="*/ 2547755 w 3078247"/>
              <a:gd name="connsiteY56" fmla="*/ 3026074 h 3383327"/>
              <a:gd name="connsiteX57" fmla="*/ 2498894 w 3078247"/>
              <a:gd name="connsiteY57" fmla="*/ 3081915 h 3383327"/>
              <a:gd name="connsiteX58" fmla="*/ 2429093 w 3078247"/>
              <a:gd name="connsiteY58" fmla="*/ 3144736 h 3383327"/>
              <a:gd name="connsiteX59" fmla="*/ 2380232 w 3078247"/>
              <a:gd name="connsiteY59" fmla="*/ 3186617 h 3383327"/>
              <a:gd name="connsiteX60" fmla="*/ 2352311 w 3078247"/>
              <a:gd name="connsiteY60" fmla="*/ 3214538 h 3383327"/>
              <a:gd name="connsiteX61" fmla="*/ 2121966 w 3078247"/>
              <a:gd name="connsiteY61" fmla="*/ 3382061 h 3383327"/>
              <a:gd name="connsiteX62" fmla="*/ 2135926 w 3078247"/>
              <a:gd name="connsiteY62" fmla="*/ 3382061 h 3383327"/>
              <a:gd name="connsiteX0" fmla="*/ 0 w 3078247"/>
              <a:gd name="connsiteY0" fmla="*/ 31588 h 3383327"/>
              <a:gd name="connsiteX1" fmla="*/ 2101026 w 3078247"/>
              <a:gd name="connsiteY1" fmla="*/ 17628 h 3383327"/>
              <a:gd name="connsiteX2" fmla="*/ 2296470 w 3078247"/>
              <a:gd name="connsiteY2" fmla="*/ 59509 h 3383327"/>
              <a:gd name="connsiteX3" fmla="*/ 2582656 w 3078247"/>
              <a:gd name="connsiteY3" fmla="*/ 157231 h 3383327"/>
              <a:gd name="connsiteX4" fmla="*/ 2624537 w 3078247"/>
              <a:gd name="connsiteY4" fmla="*/ 185151 h 3383327"/>
              <a:gd name="connsiteX5" fmla="*/ 2645478 w 3078247"/>
              <a:gd name="connsiteY5" fmla="*/ 206092 h 3383327"/>
              <a:gd name="connsiteX6" fmla="*/ 2673398 w 3078247"/>
              <a:gd name="connsiteY6" fmla="*/ 227032 h 3383327"/>
              <a:gd name="connsiteX7" fmla="*/ 2722259 w 3078247"/>
              <a:gd name="connsiteY7" fmla="*/ 261933 h 3383327"/>
              <a:gd name="connsiteX8" fmla="*/ 2910723 w 3078247"/>
              <a:gd name="connsiteY8" fmla="*/ 499258 h 3383327"/>
              <a:gd name="connsiteX9" fmla="*/ 2924684 w 3078247"/>
              <a:gd name="connsiteY9" fmla="*/ 527179 h 3383327"/>
              <a:gd name="connsiteX10" fmla="*/ 2945624 w 3078247"/>
              <a:gd name="connsiteY10" fmla="*/ 576040 h 3383327"/>
              <a:gd name="connsiteX11" fmla="*/ 2973545 w 3078247"/>
              <a:gd name="connsiteY11" fmla="*/ 638861 h 3383327"/>
              <a:gd name="connsiteX12" fmla="*/ 2980525 w 3078247"/>
              <a:gd name="connsiteY12" fmla="*/ 666782 h 3383327"/>
              <a:gd name="connsiteX13" fmla="*/ 3001465 w 3078247"/>
              <a:gd name="connsiteY13" fmla="*/ 722623 h 3383327"/>
              <a:gd name="connsiteX14" fmla="*/ 3029386 w 3078247"/>
              <a:gd name="connsiteY14" fmla="*/ 848266 h 3383327"/>
              <a:gd name="connsiteX15" fmla="*/ 3036366 w 3078247"/>
              <a:gd name="connsiteY15" fmla="*/ 876187 h 3383327"/>
              <a:gd name="connsiteX16" fmla="*/ 3043346 w 3078247"/>
              <a:gd name="connsiteY16" fmla="*/ 925048 h 3383327"/>
              <a:gd name="connsiteX17" fmla="*/ 3050326 w 3078247"/>
              <a:gd name="connsiteY17" fmla="*/ 952968 h 3383327"/>
              <a:gd name="connsiteX18" fmla="*/ 3057307 w 3078247"/>
              <a:gd name="connsiteY18" fmla="*/ 1001829 h 3383327"/>
              <a:gd name="connsiteX19" fmla="*/ 3064287 w 3078247"/>
              <a:gd name="connsiteY19" fmla="*/ 1036730 h 3383327"/>
              <a:gd name="connsiteX20" fmla="*/ 3078247 w 3078247"/>
              <a:gd name="connsiteY20" fmla="*/ 1197274 h 3383327"/>
              <a:gd name="connsiteX21" fmla="*/ 3071267 w 3078247"/>
              <a:gd name="connsiteY21" fmla="*/ 1518361 h 3383327"/>
              <a:gd name="connsiteX22" fmla="*/ 3064287 w 3078247"/>
              <a:gd name="connsiteY22" fmla="*/ 1553261 h 3383327"/>
              <a:gd name="connsiteX23" fmla="*/ 3057307 w 3078247"/>
              <a:gd name="connsiteY23" fmla="*/ 1602122 h 3383327"/>
              <a:gd name="connsiteX24" fmla="*/ 3050326 w 3078247"/>
              <a:gd name="connsiteY24" fmla="*/ 1637023 h 3383327"/>
              <a:gd name="connsiteX25" fmla="*/ 3036366 w 3078247"/>
              <a:gd name="connsiteY25" fmla="*/ 1734745 h 3383327"/>
              <a:gd name="connsiteX26" fmla="*/ 3022406 w 3078247"/>
              <a:gd name="connsiteY26" fmla="*/ 1783606 h 3383327"/>
              <a:gd name="connsiteX27" fmla="*/ 3015426 w 3078247"/>
              <a:gd name="connsiteY27" fmla="*/ 1825487 h 3383327"/>
              <a:gd name="connsiteX28" fmla="*/ 3001465 w 3078247"/>
              <a:gd name="connsiteY28" fmla="*/ 1902269 h 3383327"/>
              <a:gd name="connsiteX29" fmla="*/ 2994485 w 3078247"/>
              <a:gd name="connsiteY29" fmla="*/ 1972070 h 3383327"/>
              <a:gd name="connsiteX30" fmla="*/ 2987505 w 3078247"/>
              <a:gd name="connsiteY30" fmla="*/ 1993011 h 3383327"/>
              <a:gd name="connsiteX31" fmla="*/ 2980525 w 3078247"/>
              <a:gd name="connsiteY31" fmla="*/ 2020932 h 3383327"/>
              <a:gd name="connsiteX32" fmla="*/ 2959584 w 3078247"/>
              <a:gd name="connsiteY32" fmla="*/ 2097713 h 3383327"/>
              <a:gd name="connsiteX33" fmla="*/ 2945624 w 3078247"/>
              <a:gd name="connsiteY33" fmla="*/ 2167515 h 3383327"/>
              <a:gd name="connsiteX34" fmla="*/ 2924684 w 3078247"/>
              <a:gd name="connsiteY34" fmla="*/ 2251277 h 3383327"/>
              <a:gd name="connsiteX35" fmla="*/ 2910723 w 3078247"/>
              <a:gd name="connsiteY35" fmla="*/ 2314098 h 3383327"/>
              <a:gd name="connsiteX36" fmla="*/ 2896763 w 3078247"/>
              <a:gd name="connsiteY36" fmla="*/ 2342019 h 3383327"/>
              <a:gd name="connsiteX37" fmla="*/ 2889783 w 3078247"/>
              <a:gd name="connsiteY37" fmla="*/ 2390880 h 3383327"/>
              <a:gd name="connsiteX38" fmla="*/ 2868842 w 3078247"/>
              <a:gd name="connsiteY38" fmla="*/ 2446721 h 3383327"/>
              <a:gd name="connsiteX39" fmla="*/ 2861862 w 3078247"/>
              <a:gd name="connsiteY39" fmla="*/ 2481622 h 3383327"/>
              <a:gd name="connsiteX40" fmla="*/ 2847902 w 3078247"/>
              <a:gd name="connsiteY40" fmla="*/ 2502562 h 3383327"/>
              <a:gd name="connsiteX41" fmla="*/ 2833942 w 3078247"/>
              <a:gd name="connsiteY41" fmla="*/ 2544443 h 3383327"/>
              <a:gd name="connsiteX42" fmla="*/ 2819981 w 3078247"/>
              <a:gd name="connsiteY42" fmla="*/ 2572364 h 3383327"/>
              <a:gd name="connsiteX43" fmla="*/ 2806021 w 3078247"/>
              <a:gd name="connsiteY43" fmla="*/ 2614245 h 3383327"/>
              <a:gd name="connsiteX44" fmla="*/ 2792061 w 3078247"/>
              <a:gd name="connsiteY44" fmla="*/ 2635185 h 3383327"/>
              <a:gd name="connsiteX45" fmla="*/ 2785081 w 3078247"/>
              <a:gd name="connsiteY45" fmla="*/ 2656125 h 3383327"/>
              <a:gd name="connsiteX46" fmla="*/ 2757160 w 3078247"/>
              <a:gd name="connsiteY46" fmla="*/ 2698006 h 3383327"/>
              <a:gd name="connsiteX47" fmla="*/ 2743200 w 3078247"/>
              <a:gd name="connsiteY47" fmla="*/ 2718947 h 3383327"/>
              <a:gd name="connsiteX48" fmla="*/ 2715279 w 3078247"/>
              <a:gd name="connsiteY48" fmla="*/ 2774788 h 3383327"/>
              <a:gd name="connsiteX49" fmla="*/ 2687359 w 3078247"/>
              <a:gd name="connsiteY49" fmla="*/ 2816669 h 3383327"/>
              <a:gd name="connsiteX50" fmla="*/ 2666418 w 3078247"/>
              <a:gd name="connsiteY50" fmla="*/ 2851570 h 3383327"/>
              <a:gd name="connsiteX51" fmla="*/ 2645478 w 3078247"/>
              <a:gd name="connsiteY51" fmla="*/ 2879490 h 3383327"/>
              <a:gd name="connsiteX52" fmla="*/ 2631517 w 3078247"/>
              <a:gd name="connsiteY52" fmla="*/ 2914391 h 3383327"/>
              <a:gd name="connsiteX53" fmla="*/ 2610577 w 3078247"/>
              <a:gd name="connsiteY53" fmla="*/ 2942312 h 3383327"/>
              <a:gd name="connsiteX54" fmla="*/ 2575676 w 3078247"/>
              <a:gd name="connsiteY54" fmla="*/ 2998153 h 3383327"/>
              <a:gd name="connsiteX55" fmla="*/ 2547755 w 3078247"/>
              <a:gd name="connsiteY55" fmla="*/ 3026074 h 3383327"/>
              <a:gd name="connsiteX56" fmla="*/ 2498894 w 3078247"/>
              <a:gd name="connsiteY56" fmla="*/ 3081915 h 3383327"/>
              <a:gd name="connsiteX57" fmla="*/ 2429093 w 3078247"/>
              <a:gd name="connsiteY57" fmla="*/ 3144736 h 3383327"/>
              <a:gd name="connsiteX58" fmla="*/ 2380232 w 3078247"/>
              <a:gd name="connsiteY58" fmla="*/ 3186617 h 3383327"/>
              <a:gd name="connsiteX59" fmla="*/ 2352311 w 3078247"/>
              <a:gd name="connsiteY59" fmla="*/ 3214538 h 3383327"/>
              <a:gd name="connsiteX60" fmla="*/ 2121966 w 3078247"/>
              <a:gd name="connsiteY60" fmla="*/ 3382061 h 3383327"/>
              <a:gd name="connsiteX61" fmla="*/ 2135926 w 3078247"/>
              <a:gd name="connsiteY61" fmla="*/ 3382061 h 3383327"/>
              <a:gd name="connsiteX0" fmla="*/ 0 w 3078247"/>
              <a:gd name="connsiteY0" fmla="*/ 31588 h 3383327"/>
              <a:gd name="connsiteX1" fmla="*/ 2101026 w 3078247"/>
              <a:gd name="connsiteY1" fmla="*/ 17628 h 3383327"/>
              <a:gd name="connsiteX2" fmla="*/ 2582656 w 3078247"/>
              <a:gd name="connsiteY2" fmla="*/ 157231 h 3383327"/>
              <a:gd name="connsiteX3" fmla="*/ 2624537 w 3078247"/>
              <a:gd name="connsiteY3" fmla="*/ 185151 h 3383327"/>
              <a:gd name="connsiteX4" fmla="*/ 2645478 w 3078247"/>
              <a:gd name="connsiteY4" fmla="*/ 206092 h 3383327"/>
              <a:gd name="connsiteX5" fmla="*/ 2673398 w 3078247"/>
              <a:gd name="connsiteY5" fmla="*/ 227032 h 3383327"/>
              <a:gd name="connsiteX6" fmla="*/ 2722259 w 3078247"/>
              <a:gd name="connsiteY6" fmla="*/ 261933 h 3383327"/>
              <a:gd name="connsiteX7" fmla="*/ 2910723 w 3078247"/>
              <a:gd name="connsiteY7" fmla="*/ 499258 h 3383327"/>
              <a:gd name="connsiteX8" fmla="*/ 2924684 w 3078247"/>
              <a:gd name="connsiteY8" fmla="*/ 527179 h 3383327"/>
              <a:gd name="connsiteX9" fmla="*/ 2945624 w 3078247"/>
              <a:gd name="connsiteY9" fmla="*/ 576040 h 3383327"/>
              <a:gd name="connsiteX10" fmla="*/ 2973545 w 3078247"/>
              <a:gd name="connsiteY10" fmla="*/ 638861 h 3383327"/>
              <a:gd name="connsiteX11" fmla="*/ 2980525 w 3078247"/>
              <a:gd name="connsiteY11" fmla="*/ 666782 h 3383327"/>
              <a:gd name="connsiteX12" fmla="*/ 3001465 w 3078247"/>
              <a:gd name="connsiteY12" fmla="*/ 722623 h 3383327"/>
              <a:gd name="connsiteX13" fmla="*/ 3029386 w 3078247"/>
              <a:gd name="connsiteY13" fmla="*/ 848266 h 3383327"/>
              <a:gd name="connsiteX14" fmla="*/ 3036366 w 3078247"/>
              <a:gd name="connsiteY14" fmla="*/ 876187 h 3383327"/>
              <a:gd name="connsiteX15" fmla="*/ 3043346 w 3078247"/>
              <a:gd name="connsiteY15" fmla="*/ 925048 h 3383327"/>
              <a:gd name="connsiteX16" fmla="*/ 3050326 w 3078247"/>
              <a:gd name="connsiteY16" fmla="*/ 952968 h 3383327"/>
              <a:gd name="connsiteX17" fmla="*/ 3057307 w 3078247"/>
              <a:gd name="connsiteY17" fmla="*/ 1001829 h 3383327"/>
              <a:gd name="connsiteX18" fmla="*/ 3064287 w 3078247"/>
              <a:gd name="connsiteY18" fmla="*/ 1036730 h 3383327"/>
              <a:gd name="connsiteX19" fmla="*/ 3078247 w 3078247"/>
              <a:gd name="connsiteY19" fmla="*/ 1197274 h 3383327"/>
              <a:gd name="connsiteX20" fmla="*/ 3071267 w 3078247"/>
              <a:gd name="connsiteY20" fmla="*/ 1518361 h 3383327"/>
              <a:gd name="connsiteX21" fmla="*/ 3064287 w 3078247"/>
              <a:gd name="connsiteY21" fmla="*/ 1553261 h 3383327"/>
              <a:gd name="connsiteX22" fmla="*/ 3057307 w 3078247"/>
              <a:gd name="connsiteY22" fmla="*/ 1602122 h 3383327"/>
              <a:gd name="connsiteX23" fmla="*/ 3050326 w 3078247"/>
              <a:gd name="connsiteY23" fmla="*/ 1637023 h 3383327"/>
              <a:gd name="connsiteX24" fmla="*/ 3036366 w 3078247"/>
              <a:gd name="connsiteY24" fmla="*/ 1734745 h 3383327"/>
              <a:gd name="connsiteX25" fmla="*/ 3022406 w 3078247"/>
              <a:gd name="connsiteY25" fmla="*/ 1783606 h 3383327"/>
              <a:gd name="connsiteX26" fmla="*/ 3015426 w 3078247"/>
              <a:gd name="connsiteY26" fmla="*/ 1825487 h 3383327"/>
              <a:gd name="connsiteX27" fmla="*/ 3001465 w 3078247"/>
              <a:gd name="connsiteY27" fmla="*/ 1902269 h 3383327"/>
              <a:gd name="connsiteX28" fmla="*/ 2994485 w 3078247"/>
              <a:gd name="connsiteY28" fmla="*/ 1972070 h 3383327"/>
              <a:gd name="connsiteX29" fmla="*/ 2987505 w 3078247"/>
              <a:gd name="connsiteY29" fmla="*/ 1993011 h 3383327"/>
              <a:gd name="connsiteX30" fmla="*/ 2980525 w 3078247"/>
              <a:gd name="connsiteY30" fmla="*/ 2020932 h 3383327"/>
              <a:gd name="connsiteX31" fmla="*/ 2959584 w 3078247"/>
              <a:gd name="connsiteY31" fmla="*/ 2097713 h 3383327"/>
              <a:gd name="connsiteX32" fmla="*/ 2945624 w 3078247"/>
              <a:gd name="connsiteY32" fmla="*/ 2167515 h 3383327"/>
              <a:gd name="connsiteX33" fmla="*/ 2924684 w 3078247"/>
              <a:gd name="connsiteY33" fmla="*/ 2251277 h 3383327"/>
              <a:gd name="connsiteX34" fmla="*/ 2910723 w 3078247"/>
              <a:gd name="connsiteY34" fmla="*/ 2314098 h 3383327"/>
              <a:gd name="connsiteX35" fmla="*/ 2896763 w 3078247"/>
              <a:gd name="connsiteY35" fmla="*/ 2342019 h 3383327"/>
              <a:gd name="connsiteX36" fmla="*/ 2889783 w 3078247"/>
              <a:gd name="connsiteY36" fmla="*/ 2390880 h 3383327"/>
              <a:gd name="connsiteX37" fmla="*/ 2868842 w 3078247"/>
              <a:gd name="connsiteY37" fmla="*/ 2446721 h 3383327"/>
              <a:gd name="connsiteX38" fmla="*/ 2861862 w 3078247"/>
              <a:gd name="connsiteY38" fmla="*/ 2481622 h 3383327"/>
              <a:gd name="connsiteX39" fmla="*/ 2847902 w 3078247"/>
              <a:gd name="connsiteY39" fmla="*/ 2502562 h 3383327"/>
              <a:gd name="connsiteX40" fmla="*/ 2833942 w 3078247"/>
              <a:gd name="connsiteY40" fmla="*/ 2544443 h 3383327"/>
              <a:gd name="connsiteX41" fmla="*/ 2819981 w 3078247"/>
              <a:gd name="connsiteY41" fmla="*/ 2572364 h 3383327"/>
              <a:gd name="connsiteX42" fmla="*/ 2806021 w 3078247"/>
              <a:gd name="connsiteY42" fmla="*/ 2614245 h 3383327"/>
              <a:gd name="connsiteX43" fmla="*/ 2792061 w 3078247"/>
              <a:gd name="connsiteY43" fmla="*/ 2635185 h 3383327"/>
              <a:gd name="connsiteX44" fmla="*/ 2785081 w 3078247"/>
              <a:gd name="connsiteY44" fmla="*/ 2656125 h 3383327"/>
              <a:gd name="connsiteX45" fmla="*/ 2757160 w 3078247"/>
              <a:gd name="connsiteY45" fmla="*/ 2698006 h 3383327"/>
              <a:gd name="connsiteX46" fmla="*/ 2743200 w 3078247"/>
              <a:gd name="connsiteY46" fmla="*/ 2718947 h 3383327"/>
              <a:gd name="connsiteX47" fmla="*/ 2715279 w 3078247"/>
              <a:gd name="connsiteY47" fmla="*/ 2774788 h 3383327"/>
              <a:gd name="connsiteX48" fmla="*/ 2687359 w 3078247"/>
              <a:gd name="connsiteY48" fmla="*/ 2816669 h 3383327"/>
              <a:gd name="connsiteX49" fmla="*/ 2666418 w 3078247"/>
              <a:gd name="connsiteY49" fmla="*/ 2851570 h 3383327"/>
              <a:gd name="connsiteX50" fmla="*/ 2645478 w 3078247"/>
              <a:gd name="connsiteY50" fmla="*/ 2879490 h 3383327"/>
              <a:gd name="connsiteX51" fmla="*/ 2631517 w 3078247"/>
              <a:gd name="connsiteY51" fmla="*/ 2914391 h 3383327"/>
              <a:gd name="connsiteX52" fmla="*/ 2610577 w 3078247"/>
              <a:gd name="connsiteY52" fmla="*/ 2942312 h 3383327"/>
              <a:gd name="connsiteX53" fmla="*/ 2575676 w 3078247"/>
              <a:gd name="connsiteY53" fmla="*/ 2998153 h 3383327"/>
              <a:gd name="connsiteX54" fmla="*/ 2547755 w 3078247"/>
              <a:gd name="connsiteY54" fmla="*/ 3026074 h 3383327"/>
              <a:gd name="connsiteX55" fmla="*/ 2498894 w 3078247"/>
              <a:gd name="connsiteY55" fmla="*/ 3081915 h 3383327"/>
              <a:gd name="connsiteX56" fmla="*/ 2429093 w 3078247"/>
              <a:gd name="connsiteY56" fmla="*/ 3144736 h 3383327"/>
              <a:gd name="connsiteX57" fmla="*/ 2380232 w 3078247"/>
              <a:gd name="connsiteY57" fmla="*/ 3186617 h 3383327"/>
              <a:gd name="connsiteX58" fmla="*/ 2352311 w 3078247"/>
              <a:gd name="connsiteY58" fmla="*/ 3214538 h 3383327"/>
              <a:gd name="connsiteX59" fmla="*/ 2121966 w 3078247"/>
              <a:gd name="connsiteY59" fmla="*/ 3382061 h 3383327"/>
              <a:gd name="connsiteX60" fmla="*/ 2135926 w 3078247"/>
              <a:gd name="connsiteY60" fmla="*/ 3382061 h 3383327"/>
              <a:gd name="connsiteX0" fmla="*/ 0 w 3078247"/>
              <a:gd name="connsiteY0" fmla="*/ 31588 h 3383327"/>
              <a:gd name="connsiteX1" fmla="*/ 2101026 w 3078247"/>
              <a:gd name="connsiteY1" fmla="*/ 17628 h 3383327"/>
              <a:gd name="connsiteX2" fmla="*/ 2624537 w 3078247"/>
              <a:gd name="connsiteY2" fmla="*/ 185151 h 3383327"/>
              <a:gd name="connsiteX3" fmla="*/ 2645478 w 3078247"/>
              <a:gd name="connsiteY3" fmla="*/ 206092 h 3383327"/>
              <a:gd name="connsiteX4" fmla="*/ 2673398 w 3078247"/>
              <a:gd name="connsiteY4" fmla="*/ 227032 h 3383327"/>
              <a:gd name="connsiteX5" fmla="*/ 2722259 w 3078247"/>
              <a:gd name="connsiteY5" fmla="*/ 261933 h 3383327"/>
              <a:gd name="connsiteX6" fmla="*/ 2910723 w 3078247"/>
              <a:gd name="connsiteY6" fmla="*/ 499258 h 3383327"/>
              <a:gd name="connsiteX7" fmla="*/ 2924684 w 3078247"/>
              <a:gd name="connsiteY7" fmla="*/ 527179 h 3383327"/>
              <a:gd name="connsiteX8" fmla="*/ 2945624 w 3078247"/>
              <a:gd name="connsiteY8" fmla="*/ 576040 h 3383327"/>
              <a:gd name="connsiteX9" fmla="*/ 2973545 w 3078247"/>
              <a:gd name="connsiteY9" fmla="*/ 638861 h 3383327"/>
              <a:gd name="connsiteX10" fmla="*/ 2980525 w 3078247"/>
              <a:gd name="connsiteY10" fmla="*/ 666782 h 3383327"/>
              <a:gd name="connsiteX11" fmla="*/ 3001465 w 3078247"/>
              <a:gd name="connsiteY11" fmla="*/ 722623 h 3383327"/>
              <a:gd name="connsiteX12" fmla="*/ 3029386 w 3078247"/>
              <a:gd name="connsiteY12" fmla="*/ 848266 h 3383327"/>
              <a:gd name="connsiteX13" fmla="*/ 3036366 w 3078247"/>
              <a:gd name="connsiteY13" fmla="*/ 876187 h 3383327"/>
              <a:gd name="connsiteX14" fmla="*/ 3043346 w 3078247"/>
              <a:gd name="connsiteY14" fmla="*/ 925048 h 3383327"/>
              <a:gd name="connsiteX15" fmla="*/ 3050326 w 3078247"/>
              <a:gd name="connsiteY15" fmla="*/ 952968 h 3383327"/>
              <a:gd name="connsiteX16" fmla="*/ 3057307 w 3078247"/>
              <a:gd name="connsiteY16" fmla="*/ 1001829 h 3383327"/>
              <a:gd name="connsiteX17" fmla="*/ 3064287 w 3078247"/>
              <a:gd name="connsiteY17" fmla="*/ 1036730 h 3383327"/>
              <a:gd name="connsiteX18" fmla="*/ 3078247 w 3078247"/>
              <a:gd name="connsiteY18" fmla="*/ 1197274 h 3383327"/>
              <a:gd name="connsiteX19" fmla="*/ 3071267 w 3078247"/>
              <a:gd name="connsiteY19" fmla="*/ 1518361 h 3383327"/>
              <a:gd name="connsiteX20" fmla="*/ 3064287 w 3078247"/>
              <a:gd name="connsiteY20" fmla="*/ 1553261 h 3383327"/>
              <a:gd name="connsiteX21" fmla="*/ 3057307 w 3078247"/>
              <a:gd name="connsiteY21" fmla="*/ 1602122 h 3383327"/>
              <a:gd name="connsiteX22" fmla="*/ 3050326 w 3078247"/>
              <a:gd name="connsiteY22" fmla="*/ 1637023 h 3383327"/>
              <a:gd name="connsiteX23" fmla="*/ 3036366 w 3078247"/>
              <a:gd name="connsiteY23" fmla="*/ 1734745 h 3383327"/>
              <a:gd name="connsiteX24" fmla="*/ 3022406 w 3078247"/>
              <a:gd name="connsiteY24" fmla="*/ 1783606 h 3383327"/>
              <a:gd name="connsiteX25" fmla="*/ 3015426 w 3078247"/>
              <a:gd name="connsiteY25" fmla="*/ 1825487 h 3383327"/>
              <a:gd name="connsiteX26" fmla="*/ 3001465 w 3078247"/>
              <a:gd name="connsiteY26" fmla="*/ 1902269 h 3383327"/>
              <a:gd name="connsiteX27" fmla="*/ 2994485 w 3078247"/>
              <a:gd name="connsiteY27" fmla="*/ 1972070 h 3383327"/>
              <a:gd name="connsiteX28" fmla="*/ 2987505 w 3078247"/>
              <a:gd name="connsiteY28" fmla="*/ 1993011 h 3383327"/>
              <a:gd name="connsiteX29" fmla="*/ 2980525 w 3078247"/>
              <a:gd name="connsiteY29" fmla="*/ 2020932 h 3383327"/>
              <a:gd name="connsiteX30" fmla="*/ 2959584 w 3078247"/>
              <a:gd name="connsiteY30" fmla="*/ 2097713 h 3383327"/>
              <a:gd name="connsiteX31" fmla="*/ 2945624 w 3078247"/>
              <a:gd name="connsiteY31" fmla="*/ 2167515 h 3383327"/>
              <a:gd name="connsiteX32" fmla="*/ 2924684 w 3078247"/>
              <a:gd name="connsiteY32" fmla="*/ 2251277 h 3383327"/>
              <a:gd name="connsiteX33" fmla="*/ 2910723 w 3078247"/>
              <a:gd name="connsiteY33" fmla="*/ 2314098 h 3383327"/>
              <a:gd name="connsiteX34" fmla="*/ 2896763 w 3078247"/>
              <a:gd name="connsiteY34" fmla="*/ 2342019 h 3383327"/>
              <a:gd name="connsiteX35" fmla="*/ 2889783 w 3078247"/>
              <a:gd name="connsiteY35" fmla="*/ 2390880 h 3383327"/>
              <a:gd name="connsiteX36" fmla="*/ 2868842 w 3078247"/>
              <a:gd name="connsiteY36" fmla="*/ 2446721 h 3383327"/>
              <a:gd name="connsiteX37" fmla="*/ 2861862 w 3078247"/>
              <a:gd name="connsiteY37" fmla="*/ 2481622 h 3383327"/>
              <a:gd name="connsiteX38" fmla="*/ 2847902 w 3078247"/>
              <a:gd name="connsiteY38" fmla="*/ 2502562 h 3383327"/>
              <a:gd name="connsiteX39" fmla="*/ 2833942 w 3078247"/>
              <a:gd name="connsiteY39" fmla="*/ 2544443 h 3383327"/>
              <a:gd name="connsiteX40" fmla="*/ 2819981 w 3078247"/>
              <a:gd name="connsiteY40" fmla="*/ 2572364 h 3383327"/>
              <a:gd name="connsiteX41" fmla="*/ 2806021 w 3078247"/>
              <a:gd name="connsiteY41" fmla="*/ 2614245 h 3383327"/>
              <a:gd name="connsiteX42" fmla="*/ 2792061 w 3078247"/>
              <a:gd name="connsiteY42" fmla="*/ 2635185 h 3383327"/>
              <a:gd name="connsiteX43" fmla="*/ 2785081 w 3078247"/>
              <a:gd name="connsiteY43" fmla="*/ 2656125 h 3383327"/>
              <a:gd name="connsiteX44" fmla="*/ 2757160 w 3078247"/>
              <a:gd name="connsiteY44" fmla="*/ 2698006 h 3383327"/>
              <a:gd name="connsiteX45" fmla="*/ 2743200 w 3078247"/>
              <a:gd name="connsiteY45" fmla="*/ 2718947 h 3383327"/>
              <a:gd name="connsiteX46" fmla="*/ 2715279 w 3078247"/>
              <a:gd name="connsiteY46" fmla="*/ 2774788 h 3383327"/>
              <a:gd name="connsiteX47" fmla="*/ 2687359 w 3078247"/>
              <a:gd name="connsiteY47" fmla="*/ 2816669 h 3383327"/>
              <a:gd name="connsiteX48" fmla="*/ 2666418 w 3078247"/>
              <a:gd name="connsiteY48" fmla="*/ 2851570 h 3383327"/>
              <a:gd name="connsiteX49" fmla="*/ 2645478 w 3078247"/>
              <a:gd name="connsiteY49" fmla="*/ 2879490 h 3383327"/>
              <a:gd name="connsiteX50" fmla="*/ 2631517 w 3078247"/>
              <a:gd name="connsiteY50" fmla="*/ 2914391 h 3383327"/>
              <a:gd name="connsiteX51" fmla="*/ 2610577 w 3078247"/>
              <a:gd name="connsiteY51" fmla="*/ 2942312 h 3383327"/>
              <a:gd name="connsiteX52" fmla="*/ 2575676 w 3078247"/>
              <a:gd name="connsiteY52" fmla="*/ 2998153 h 3383327"/>
              <a:gd name="connsiteX53" fmla="*/ 2547755 w 3078247"/>
              <a:gd name="connsiteY53" fmla="*/ 3026074 h 3383327"/>
              <a:gd name="connsiteX54" fmla="*/ 2498894 w 3078247"/>
              <a:gd name="connsiteY54" fmla="*/ 3081915 h 3383327"/>
              <a:gd name="connsiteX55" fmla="*/ 2429093 w 3078247"/>
              <a:gd name="connsiteY55" fmla="*/ 3144736 h 3383327"/>
              <a:gd name="connsiteX56" fmla="*/ 2380232 w 3078247"/>
              <a:gd name="connsiteY56" fmla="*/ 3186617 h 3383327"/>
              <a:gd name="connsiteX57" fmla="*/ 2352311 w 3078247"/>
              <a:gd name="connsiteY57" fmla="*/ 3214538 h 3383327"/>
              <a:gd name="connsiteX58" fmla="*/ 2121966 w 3078247"/>
              <a:gd name="connsiteY58" fmla="*/ 3382061 h 3383327"/>
              <a:gd name="connsiteX59" fmla="*/ 2135926 w 3078247"/>
              <a:gd name="connsiteY59" fmla="*/ 3382061 h 3383327"/>
              <a:gd name="connsiteX0" fmla="*/ 0 w 3078247"/>
              <a:gd name="connsiteY0" fmla="*/ 31588 h 3383327"/>
              <a:gd name="connsiteX1" fmla="*/ 2101026 w 3078247"/>
              <a:gd name="connsiteY1" fmla="*/ 17628 h 3383327"/>
              <a:gd name="connsiteX2" fmla="*/ 2624537 w 3078247"/>
              <a:gd name="connsiteY2" fmla="*/ 185151 h 3383327"/>
              <a:gd name="connsiteX3" fmla="*/ 2673398 w 3078247"/>
              <a:gd name="connsiteY3" fmla="*/ 227032 h 3383327"/>
              <a:gd name="connsiteX4" fmla="*/ 2722259 w 3078247"/>
              <a:gd name="connsiteY4" fmla="*/ 261933 h 3383327"/>
              <a:gd name="connsiteX5" fmla="*/ 2910723 w 3078247"/>
              <a:gd name="connsiteY5" fmla="*/ 499258 h 3383327"/>
              <a:gd name="connsiteX6" fmla="*/ 2924684 w 3078247"/>
              <a:gd name="connsiteY6" fmla="*/ 527179 h 3383327"/>
              <a:gd name="connsiteX7" fmla="*/ 2945624 w 3078247"/>
              <a:gd name="connsiteY7" fmla="*/ 576040 h 3383327"/>
              <a:gd name="connsiteX8" fmla="*/ 2973545 w 3078247"/>
              <a:gd name="connsiteY8" fmla="*/ 638861 h 3383327"/>
              <a:gd name="connsiteX9" fmla="*/ 2980525 w 3078247"/>
              <a:gd name="connsiteY9" fmla="*/ 666782 h 3383327"/>
              <a:gd name="connsiteX10" fmla="*/ 3001465 w 3078247"/>
              <a:gd name="connsiteY10" fmla="*/ 722623 h 3383327"/>
              <a:gd name="connsiteX11" fmla="*/ 3029386 w 3078247"/>
              <a:gd name="connsiteY11" fmla="*/ 848266 h 3383327"/>
              <a:gd name="connsiteX12" fmla="*/ 3036366 w 3078247"/>
              <a:gd name="connsiteY12" fmla="*/ 876187 h 3383327"/>
              <a:gd name="connsiteX13" fmla="*/ 3043346 w 3078247"/>
              <a:gd name="connsiteY13" fmla="*/ 925048 h 3383327"/>
              <a:gd name="connsiteX14" fmla="*/ 3050326 w 3078247"/>
              <a:gd name="connsiteY14" fmla="*/ 952968 h 3383327"/>
              <a:gd name="connsiteX15" fmla="*/ 3057307 w 3078247"/>
              <a:gd name="connsiteY15" fmla="*/ 1001829 h 3383327"/>
              <a:gd name="connsiteX16" fmla="*/ 3064287 w 3078247"/>
              <a:gd name="connsiteY16" fmla="*/ 1036730 h 3383327"/>
              <a:gd name="connsiteX17" fmla="*/ 3078247 w 3078247"/>
              <a:gd name="connsiteY17" fmla="*/ 1197274 h 3383327"/>
              <a:gd name="connsiteX18" fmla="*/ 3071267 w 3078247"/>
              <a:gd name="connsiteY18" fmla="*/ 1518361 h 3383327"/>
              <a:gd name="connsiteX19" fmla="*/ 3064287 w 3078247"/>
              <a:gd name="connsiteY19" fmla="*/ 1553261 h 3383327"/>
              <a:gd name="connsiteX20" fmla="*/ 3057307 w 3078247"/>
              <a:gd name="connsiteY20" fmla="*/ 1602122 h 3383327"/>
              <a:gd name="connsiteX21" fmla="*/ 3050326 w 3078247"/>
              <a:gd name="connsiteY21" fmla="*/ 1637023 h 3383327"/>
              <a:gd name="connsiteX22" fmla="*/ 3036366 w 3078247"/>
              <a:gd name="connsiteY22" fmla="*/ 1734745 h 3383327"/>
              <a:gd name="connsiteX23" fmla="*/ 3022406 w 3078247"/>
              <a:gd name="connsiteY23" fmla="*/ 1783606 h 3383327"/>
              <a:gd name="connsiteX24" fmla="*/ 3015426 w 3078247"/>
              <a:gd name="connsiteY24" fmla="*/ 1825487 h 3383327"/>
              <a:gd name="connsiteX25" fmla="*/ 3001465 w 3078247"/>
              <a:gd name="connsiteY25" fmla="*/ 1902269 h 3383327"/>
              <a:gd name="connsiteX26" fmla="*/ 2994485 w 3078247"/>
              <a:gd name="connsiteY26" fmla="*/ 1972070 h 3383327"/>
              <a:gd name="connsiteX27" fmla="*/ 2987505 w 3078247"/>
              <a:gd name="connsiteY27" fmla="*/ 1993011 h 3383327"/>
              <a:gd name="connsiteX28" fmla="*/ 2980525 w 3078247"/>
              <a:gd name="connsiteY28" fmla="*/ 2020932 h 3383327"/>
              <a:gd name="connsiteX29" fmla="*/ 2959584 w 3078247"/>
              <a:gd name="connsiteY29" fmla="*/ 2097713 h 3383327"/>
              <a:gd name="connsiteX30" fmla="*/ 2945624 w 3078247"/>
              <a:gd name="connsiteY30" fmla="*/ 2167515 h 3383327"/>
              <a:gd name="connsiteX31" fmla="*/ 2924684 w 3078247"/>
              <a:gd name="connsiteY31" fmla="*/ 2251277 h 3383327"/>
              <a:gd name="connsiteX32" fmla="*/ 2910723 w 3078247"/>
              <a:gd name="connsiteY32" fmla="*/ 2314098 h 3383327"/>
              <a:gd name="connsiteX33" fmla="*/ 2896763 w 3078247"/>
              <a:gd name="connsiteY33" fmla="*/ 2342019 h 3383327"/>
              <a:gd name="connsiteX34" fmla="*/ 2889783 w 3078247"/>
              <a:gd name="connsiteY34" fmla="*/ 2390880 h 3383327"/>
              <a:gd name="connsiteX35" fmla="*/ 2868842 w 3078247"/>
              <a:gd name="connsiteY35" fmla="*/ 2446721 h 3383327"/>
              <a:gd name="connsiteX36" fmla="*/ 2861862 w 3078247"/>
              <a:gd name="connsiteY36" fmla="*/ 2481622 h 3383327"/>
              <a:gd name="connsiteX37" fmla="*/ 2847902 w 3078247"/>
              <a:gd name="connsiteY37" fmla="*/ 2502562 h 3383327"/>
              <a:gd name="connsiteX38" fmla="*/ 2833942 w 3078247"/>
              <a:gd name="connsiteY38" fmla="*/ 2544443 h 3383327"/>
              <a:gd name="connsiteX39" fmla="*/ 2819981 w 3078247"/>
              <a:gd name="connsiteY39" fmla="*/ 2572364 h 3383327"/>
              <a:gd name="connsiteX40" fmla="*/ 2806021 w 3078247"/>
              <a:gd name="connsiteY40" fmla="*/ 2614245 h 3383327"/>
              <a:gd name="connsiteX41" fmla="*/ 2792061 w 3078247"/>
              <a:gd name="connsiteY41" fmla="*/ 2635185 h 3383327"/>
              <a:gd name="connsiteX42" fmla="*/ 2785081 w 3078247"/>
              <a:gd name="connsiteY42" fmla="*/ 2656125 h 3383327"/>
              <a:gd name="connsiteX43" fmla="*/ 2757160 w 3078247"/>
              <a:gd name="connsiteY43" fmla="*/ 2698006 h 3383327"/>
              <a:gd name="connsiteX44" fmla="*/ 2743200 w 3078247"/>
              <a:gd name="connsiteY44" fmla="*/ 2718947 h 3383327"/>
              <a:gd name="connsiteX45" fmla="*/ 2715279 w 3078247"/>
              <a:gd name="connsiteY45" fmla="*/ 2774788 h 3383327"/>
              <a:gd name="connsiteX46" fmla="*/ 2687359 w 3078247"/>
              <a:gd name="connsiteY46" fmla="*/ 2816669 h 3383327"/>
              <a:gd name="connsiteX47" fmla="*/ 2666418 w 3078247"/>
              <a:gd name="connsiteY47" fmla="*/ 2851570 h 3383327"/>
              <a:gd name="connsiteX48" fmla="*/ 2645478 w 3078247"/>
              <a:gd name="connsiteY48" fmla="*/ 2879490 h 3383327"/>
              <a:gd name="connsiteX49" fmla="*/ 2631517 w 3078247"/>
              <a:gd name="connsiteY49" fmla="*/ 2914391 h 3383327"/>
              <a:gd name="connsiteX50" fmla="*/ 2610577 w 3078247"/>
              <a:gd name="connsiteY50" fmla="*/ 2942312 h 3383327"/>
              <a:gd name="connsiteX51" fmla="*/ 2575676 w 3078247"/>
              <a:gd name="connsiteY51" fmla="*/ 2998153 h 3383327"/>
              <a:gd name="connsiteX52" fmla="*/ 2547755 w 3078247"/>
              <a:gd name="connsiteY52" fmla="*/ 3026074 h 3383327"/>
              <a:gd name="connsiteX53" fmla="*/ 2498894 w 3078247"/>
              <a:gd name="connsiteY53" fmla="*/ 3081915 h 3383327"/>
              <a:gd name="connsiteX54" fmla="*/ 2429093 w 3078247"/>
              <a:gd name="connsiteY54" fmla="*/ 3144736 h 3383327"/>
              <a:gd name="connsiteX55" fmla="*/ 2380232 w 3078247"/>
              <a:gd name="connsiteY55" fmla="*/ 3186617 h 3383327"/>
              <a:gd name="connsiteX56" fmla="*/ 2352311 w 3078247"/>
              <a:gd name="connsiteY56" fmla="*/ 3214538 h 3383327"/>
              <a:gd name="connsiteX57" fmla="*/ 2121966 w 3078247"/>
              <a:gd name="connsiteY57" fmla="*/ 3382061 h 3383327"/>
              <a:gd name="connsiteX58" fmla="*/ 2135926 w 3078247"/>
              <a:gd name="connsiteY58" fmla="*/ 3382061 h 3383327"/>
              <a:gd name="connsiteX0" fmla="*/ 0 w 3078247"/>
              <a:gd name="connsiteY0" fmla="*/ 31588 h 3383327"/>
              <a:gd name="connsiteX1" fmla="*/ 2101026 w 3078247"/>
              <a:gd name="connsiteY1" fmla="*/ 17628 h 3383327"/>
              <a:gd name="connsiteX2" fmla="*/ 2624537 w 3078247"/>
              <a:gd name="connsiteY2" fmla="*/ 185151 h 3383327"/>
              <a:gd name="connsiteX3" fmla="*/ 2722259 w 3078247"/>
              <a:gd name="connsiteY3" fmla="*/ 261933 h 3383327"/>
              <a:gd name="connsiteX4" fmla="*/ 2910723 w 3078247"/>
              <a:gd name="connsiteY4" fmla="*/ 499258 h 3383327"/>
              <a:gd name="connsiteX5" fmla="*/ 2924684 w 3078247"/>
              <a:gd name="connsiteY5" fmla="*/ 527179 h 3383327"/>
              <a:gd name="connsiteX6" fmla="*/ 2945624 w 3078247"/>
              <a:gd name="connsiteY6" fmla="*/ 576040 h 3383327"/>
              <a:gd name="connsiteX7" fmla="*/ 2973545 w 3078247"/>
              <a:gd name="connsiteY7" fmla="*/ 638861 h 3383327"/>
              <a:gd name="connsiteX8" fmla="*/ 2980525 w 3078247"/>
              <a:gd name="connsiteY8" fmla="*/ 666782 h 3383327"/>
              <a:gd name="connsiteX9" fmla="*/ 3001465 w 3078247"/>
              <a:gd name="connsiteY9" fmla="*/ 722623 h 3383327"/>
              <a:gd name="connsiteX10" fmla="*/ 3029386 w 3078247"/>
              <a:gd name="connsiteY10" fmla="*/ 848266 h 3383327"/>
              <a:gd name="connsiteX11" fmla="*/ 3036366 w 3078247"/>
              <a:gd name="connsiteY11" fmla="*/ 876187 h 3383327"/>
              <a:gd name="connsiteX12" fmla="*/ 3043346 w 3078247"/>
              <a:gd name="connsiteY12" fmla="*/ 925048 h 3383327"/>
              <a:gd name="connsiteX13" fmla="*/ 3050326 w 3078247"/>
              <a:gd name="connsiteY13" fmla="*/ 952968 h 3383327"/>
              <a:gd name="connsiteX14" fmla="*/ 3057307 w 3078247"/>
              <a:gd name="connsiteY14" fmla="*/ 1001829 h 3383327"/>
              <a:gd name="connsiteX15" fmla="*/ 3064287 w 3078247"/>
              <a:gd name="connsiteY15" fmla="*/ 1036730 h 3383327"/>
              <a:gd name="connsiteX16" fmla="*/ 3078247 w 3078247"/>
              <a:gd name="connsiteY16" fmla="*/ 1197274 h 3383327"/>
              <a:gd name="connsiteX17" fmla="*/ 3071267 w 3078247"/>
              <a:gd name="connsiteY17" fmla="*/ 1518361 h 3383327"/>
              <a:gd name="connsiteX18" fmla="*/ 3064287 w 3078247"/>
              <a:gd name="connsiteY18" fmla="*/ 1553261 h 3383327"/>
              <a:gd name="connsiteX19" fmla="*/ 3057307 w 3078247"/>
              <a:gd name="connsiteY19" fmla="*/ 1602122 h 3383327"/>
              <a:gd name="connsiteX20" fmla="*/ 3050326 w 3078247"/>
              <a:gd name="connsiteY20" fmla="*/ 1637023 h 3383327"/>
              <a:gd name="connsiteX21" fmla="*/ 3036366 w 3078247"/>
              <a:gd name="connsiteY21" fmla="*/ 1734745 h 3383327"/>
              <a:gd name="connsiteX22" fmla="*/ 3022406 w 3078247"/>
              <a:gd name="connsiteY22" fmla="*/ 1783606 h 3383327"/>
              <a:gd name="connsiteX23" fmla="*/ 3015426 w 3078247"/>
              <a:gd name="connsiteY23" fmla="*/ 1825487 h 3383327"/>
              <a:gd name="connsiteX24" fmla="*/ 3001465 w 3078247"/>
              <a:gd name="connsiteY24" fmla="*/ 1902269 h 3383327"/>
              <a:gd name="connsiteX25" fmla="*/ 2994485 w 3078247"/>
              <a:gd name="connsiteY25" fmla="*/ 1972070 h 3383327"/>
              <a:gd name="connsiteX26" fmla="*/ 2987505 w 3078247"/>
              <a:gd name="connsiteY26" fmla="*/ 1993011 h 3383327"/>
              <a:gd name="connsiteX27" fmla="*/ 2980525 w 3078247"/>
              <a:gd name="connsiteY27" fmla="*/ 2020932 h 3383327"/>
              <a:gd name="connsiteX28" fmla="*/ 2959584 w 3078247"/>
              <a:gd name="connsiteY28" fmla="*/ 2097713 h 3383327"/>
              <a:gd name="connsiteX29" fmla="*/ 2945624 w 3078247"/>
              <a:gd name="connsiteY29" fmla="*/ 2167515 h 3383327"/>
              <a:gd name="connsiteX30" fmla="*/ 2924684 w 3078247"/>
              <a:gd name="connsiteY30" fmla="*/ 2251277 h 3383327"/>
              <a:gd name="connsiteX31" fmla="*/ 2910723 w 3078247"/>
              <a:gd name="connsiteY31" fmla="*/ 2314098 h 3383327"/>
              <a:gd name="connsiteX32" fmla="*/ 2896763 w 3078247"/>
              <a:gd name="connsiteY32" fmla="*/ 2342019 h 3383327"/>
              <a:gd name="connsiteX33" fmla="*/ 2889783 w 3078247"/>
              <a:gd name="connsiteY33" fmla="*/ 2390880 h 3383327"/>
              <a:gd name="connsiteX34" fmla="*/ 2868842 w 3078247"/>
              <a:gd name="connsiteY34" fmla="*/ 2446721 h 3383327"/>
              <a:gd name="connsiteX35" fmla="*/ 2861862 w 3078247"/>
              <a:gd name="connsiteY35" fmla="*/ 2481622 h 3383327"/>
              <a:gd name="connsiteX36" fmla="*/ 2847902 w 3078247"/>
              <a:gd name="connsiteY36" fmla="*/ 2502562 h 3383327"/>
              <a:gd name="connsiteX37" fmla="*/ 2833942 w 3078247"/>
              <a:gd name="connsiteY37" fmla="*/ 2544443 h 3383327"/>
              <a:gd name="connsiteX38" fmla="*/ 2819981 w 3078247"/>
              <a:gd name="connsiteY38" fmla="*/ 2572364 h 3383327"/>
              <a:gd name="connsiteX39" fmla="*/ 2806021 w 3078247"/>
              <a:gd name="connsiteY39" fmla="*/ 2614245 h 3383327"/>
              <a:gd name="connsiteX40" fmla="*/ 2792061 w 3078247"/>
              <a:gd name="connsiteY40" fmla="*/ 2635185 h 3383327"/>
              <a:gd name="connsiteX41" fmla="*/ 2785081 w 3078247"/>
              <a:gd name="connsiteY41" fmla="*/ 2656125 h 3383327"/>
              <a:gd name="connsiteX42" fmla="*/ 2757160 w 3078247"/>
              <a:gd name="connsiteY42" fmla="*/ 2698006 h 3383327"/>
              <a:gd name="connsiteX43" fmla="*/ 2743200 w 3078247"/>
              <a:gd name="connsiteY43" fmla="*/ 2718947 h 3383327"/>
              <a:gd name="connsiteX44" fmla="*/ 2715279 w 3078247"/>
              <a:gd name="connsiteY44" fmla="*/ 2774788 h 3383327"/>
              <a:gd name="connsiteX45" fmla="*/ 2687359 w 3078247"/>
              <a:gd name="connsiteY45" fmla="*/ 2816669 h 3383327"/>
              <a:gd name="connsiteX46" fmla="*/ 2666418 w 3078247"/>
              <a:gd name="connsiteY46" fmla="*/ 2851570 h 3383327"/>
              <a:gd name="connsiteX47" fmla="*/ 2645478 w 3078247"/>
              <a:gd name="connsiteY47" fmla="*/ 2879490 h 3383327"/>
              <a:gd name="connsiteX48" fmla="*/ 2631517 w 3078247"/>
              <a:gd name="connsiteY48" fmla="*/ 2914391 h 3383327"/>
              <a:gd name="connsiteX49" fmla="*/ 2610577 w 3078247"/>
              <a:gd name="connsiteY49" fmla="*/ 2942312 h 3383327"/>
              <a:gd name="connsiteX50" fmla="*/ 2575676 w 3078247"/>
              <a:gd name="connsiteY50" fmla="*/ 2998153 h 3383327"/>
              <a:gd name="connsiteX51" fmla="*/ 2547755 w 3078247"/>
              <a:gd name="connsiteY51" fmla="*/ 3026074 h 3383327"/>
              <a:gd name="connsiteX52" fmla="*/ 2498894 w 3078247"/>
              <a:gd name="connsiteY52" fmla="*/ 3081915 h 3383327"/>
              <a:gd name="connsiteX53" fmla="*/ 2429093 w 3078247"/>
              <a:gd name="connsiteY53" fmla="*/ 3144736 h 3383327"/>
              <a:gd name="connsiteX54" fmla="*/ 2380232 w 3078247"/>
              <a:gd name="connsiteY54" fmla="*/ 3186617 h 3383327"/>
              <a:gd name="connsiteX55" fmla="*/ 2352311 w 3078247"/>
              <a:gd name="connsiteY55" fmla="*/ 3214538 h 3383327"/>
              <a:gd name="connsiteX56" fmla="*/ 2121966 w 3078247"/>
              <a:gd name="connsiteY56" fmla="*/ 3382061 h 3383327"/>
              <a:gd name="connsiteX57" fmla="*/ 2135926 w 3078247"/>
              <a:gd name="connsiteY57" fmla="*/ 3382061 h 3383327"/>
              <a:gd name="connsiteX0" fmla="*/ 0 w 3078247"/>
              <a:gd name="connsiteY0" fmla="*/ 31588 h 3383327"/>
              <a:gd name="connsiteX1" fmla="*/ 2101026 w 3078247"/>
              <a:gd name="connsiteY1" fmla="*/ 17628 h 3383327"/>
              <a:gd name="connsiteX2" fmla="*/ 2624537 w 3078247"/>
              <a:gd name="connsiteY2" fmla="*/ 185151 h 3383327"/>
              <a:gd name="connsiteX3" fmla="*/ 2910723 w 3078247"/>
              <a:gd name="connsiteY3" fmla="*/ 499258 h 3383327"/>
              <a:gd name="connsiteX4" fmla="*/ 2924684 w 3078247"/>
              <a:gd name="connsiteY4" fmla="*/ 527179 h 3383327"/>
              <a:gd name="connsiteX5" fmla="*/ 2945624 w 3078247"/>
              <a:gd name="connsiteY5" fmla="*/ 576040 h 3383327"/>
              <a:gd name="connsiteX6" fmla="*/ 2973545 w 3078247"/>
              <a:gd name="connsiteY6" fmla="*/ 638861 h 3383327"/>
              <a:gd name="connsiteX7" fmla="*/ 2980525 w 3078247"/>
              <a:gd name="connsiteY7" fmla="*/ 666782 h 3383327"/>
              <a:gd name="connsiteX8" fmla="*/ 3001465 w 3078247"/>
              <a:gd name="connsiteY8" fmla="*/ 722623 h 3383327"/>
              <a:gd name="connsiteX9" fmla="*/ 3029386 w 3078247"/>
              <a:gd name="connsiteY9" fmla="*/ 848266 h 3383327"/>
              <a:gd name="connsiteX10" fmla="*/ 3036366 w 3078247"/>
              <a:gd name="connsiteY10" fmla="*/ 876187 h 3383327"/>
              <a:gd name="connsiteX11" fmla="*/ 3043346 w 3078247"/>
              <a:gd name="connsiteY11" fmla="*/ 925048 h 3383327"/>
              <a:gd name="connsiteX12" fmla="*/ 3050326 w 3078247"/>
              <a:gd name="connsiteY12" fmla="*/ 952968 h 3383327"/>
              <a:gd name="connsiteX13" fmla="*/ 3057307 w 3078247"/>
              <a:gd name="connsiteY13" fmla="*/ 1001829 h 3383327"/>
              <a:gd name="connsiteX14" fmla="*/ 3064287 w 3078247"/>
              <a:gd name="connsiteY14" fmla="*/ 1036730 h 3383327"/>
              <a:gd name="connsiteX15" fmla="*/ 3078247 w 3078247"/>
              <a:gd name="connsiteY15" fmla="*/ 1197274 h 3383327"/>
              <a:gd name="connsiteX16" fmla="*/ 3071267 w 3078247"/>
              <a:gd name="connsiteY16" fmla="*/ 1518361 h 3383327"/>
              <a:gd name="connsiteX17" fmla="*/ 3064287 w 3078247"/>
              <a:gd name="connsiteY17" fmla="*/ 1553261 h 3383327"/>
              <a:gd name="connsiteX18" fmla="*/ 3057307 w 3078247"/>
              <a:gd name="connsiteY18" fmla="*/ 1602122 h 3383327"/>
              <a:gd name="connsiteX19" fmla="*/ 3050326 w 3078247"/>
              <a:gd name="connsiteY19" fmla="*/ 1637023 h 3383327"/>
              <a:gd name="connsiteX20" fmla="*/ 3036366 w 3078247"/>
              <a:gd name="connsiteY20" fmla="*/ 1734745 h 3383327"/>
              <a:gd name="connsiteX21" fmla="*/ 3022406 w 3078247"/>
              <a:gd name="connsiteY21" fmla="*/ 1783606 h 3383327"/>
              <a:gd name="connsiteX22" fmla="*/ 3015426 w 3078247"/>
              <a:gd name="connsiteY22" fmla="*/ 1825487 h 3383327"/>
              <a:gd name="connsiteX23" fmla="*/ 3001465 w 3078247"/>
              <a:gd name="connsiteY23" fmla="*/ 1902269 h 3383327"/>
              <a:gd name="connsiteX24" fmla="*/ 2994485 w 3078247"/>
              <a:gd name="connsiteY24" fmla="*/ 1972070 h 3383327"/>
              <a:gd name="connsiteX25" fmla="*/ 2987505 w 3078247"/>
              <a:gd name="connsiteY25" fmla="*/ 1993011 h 3383327"/>
              <a:gd name="connsiteX26" fmla="*/ 2980525 w 3078247"/>
              <a:gd name="connsiteY26" fmla="*/ 2020932 h 3383327"/>
              <a:gd name="connsiteX27" fmla="*/ 2959584 w 3078247"/>
              <a:gd name="connsiteY27" fmla="*/ 2097713 h 3383327"/>
              <a:gd name="connsiteX28" fmla="*/ 2945624 w 3078247"/>
              <a:gd name="connsiteY28" fmla="*/ 2167515 h 3383327"/>
              <a:gd name="connsiteX29" fmla="*/ 2924684 w 3078247"/>
              <a:gd name="connsiteY29" fmla="*/ 2251277 h 3383327"/>
              <a:gd name="connsiteX30" fmla="*/ 2910723 w 3078247"/>
              <a:gd name="connsiteY30" fmla="*/ 2314098 h 3383327"/>
              <a:gd name="connsiteX31" fmla="*/ 2896763 w 3078247"/>
              <a:gd name="connsiteY31" fmla="*/ 2342019 h 3383327"/>
              <a:gd name="connsiteX32" fmla="*/ 2889783 w 3078247"/>
              <a:gd name="connsiteY32" fmla="*/ 2390880 h 3383327"/>
              <a:gd name="connsiteX33" fmla="*/ 2868842 w 3078247"/>
              <a:gd name="connsiteY33" fmla="*/ 2446721 h 3383327"/>
              <a:gd name="connsiteX34" fmla="*/ 2861862 w 3078247"/>
              <a:gd name="connsiteY34" fmla="*/ 2481622 h 3383327"/>
              <a:gd name="connsiteX35" fmla="*/ 2847902 w 3078247"/>
              <a:gd name="connsiteY35" fmla="*/ 2502562 h 3383327"/>
              <a:gd name="connsiteX36" fmla="*/ 2833942 w 3078247"/>
              <a:gd name="connsiteY36" fmla="*/ 2544443 h 3383327"/>
              <a:gd name="connsiteX37" fmla="*/ 2819981 w 3078247"/>
              <a:gd name="connsiteY37" fmla="*/ 2572364 h 3383327"/>
              <a:gd name="connsiteX38" fmla="*/ 2806021 w 3078247"/>
              <a:gd name="connsiteY38" fmla="*/ 2614245 h 3383327"/>
              <a:gd name="connsiteX39" fmla="*/ 2792061 w 3078247"/>
              <a:gd name="connsiteY39" fmla="*/ 2635185 h 3383327"/>
              <a:gd name="connsiteX40" fmla="*/ 2785081 w 3078247"/>
              <a:gd name="connsiteY40" fmla="*/ 2656125 h 3383327"/>
              <a:gd name="connsiteX41" fmla="*/ 2757160 w 3078247"/>
              <a:gd name="connsiteY41" fmla="*/ 2698006 h 3383327"/>
              <a:gd name="connsiteX42" fmla="*/ 2743200 w 3078247"/>
              <a:gd name="connsiteY42" fmla="*/ 2718947 h 3383327"/>
              <a:gd name="connsiteX43" fmla="*/ 2715279 w 3078247"/>
              <a:gd name="connsiteY43" fmla="*/ 2774788 h 3383327"/>
              <a:gd name="connsiteX44" fmla="*/ 2687359 w 3078247"/>
              <a:gd name="connsiteY44" fmla="*/ 2816669 h 3383327"/>
              <a:gd name="connsiteX45" fmla="*/ 2666418 w 3078247"/>
              <a:gd name="connsiteY45" fmla="*/ 2851570 h 3383327"/>
              <a:gd name="connsiteX46" fmla="*/ 2645478 w 3078247"/>
              <a:gd name="connsiteY46" fmla="*/ 2879490 h 3383327"/>
              <a:gd name="connsiteX47" fmla="*/ 2631517 w 3078247"/>
              <a:gd name="connsiteY47" fmla="*/ 2914391 h 3383327"/>
              <a:gd name="connsiteX48" fmla="*/ 2610577 w 3078247"/>
              <a:gd name="connsiteY48" fmla="*/ 2942312 h 3383327"/>
              <a:gd name="connsiteX49" fmla="*/ 2575676 w 3078247"/>
              <a:gd name="connsiteY49" fmla="*/ 2998153 h 3383327"/>
              <a:gd name="connsiteX50" fmla="*/ 2547755 w 3078247"/>
              <a:gd name="connsiteY50" fmla="*/ 3026074 h 3383327"/>
              <a:gd name="connsiteX51" fmla="*/ 2498894 w 3078247"/>
              <a:gd name="connsiteY51" fmla="*/ 3081915 h 3383327"/>
              <a:gd name="connsiteX52" fmla="*/ 2429093 w 3078247"/>
              <a:gd name="connsiteY52" fmla="*/ 3144736 h 3383327"/>
              <a:gd name="connsiteX53" fmla="*/ 2380232 w 3078247"/>
              <a:gd name="connsiteY53" fmla="*/ 3186617 h 3383327"/>
              <a:gd name="connsiteX54" fmla="*/ 2352311 w 3078247"/>
              <a:gd name="connsiteY54" fmla="*/ 3214538 h 3383327"/>
              <a:gd name="connsiteX55" fmla="*/ 2121966 w 3078247"/>
              <a:gd name="connsiteY55" fmla="*/ 3382061 h 3383327"/>
              <a:gd name="connsiteX56" fmla="*/ 2135926 w 3078247"/>
              <a:gd name="connsiteY56" fmla="*/ 3382061 h 3383327"/>
              <a:gd name="connsiteX0" fmla="*/ 0 w 3078247"/>
              <a:gd name="connsiteY0" fmla="*/ 31588 h 3383327"/>
              <a:gd name="connsiteX1" fmla="*/ 2101026 w 3078247"/>
              <a:gd name="connsiteY1" fmla="*/ 17628 h 3383327"/>
              <a:gd name="connsiteX2" fmla="*/ 2910723 w 3078247"/>
              <a:gd name="connsiteY2" fmla="*/ 499258 h 3383327"/>
              <a:gd name="connsiteX3" fmla="*/ 2924684 w 3078247"/>
              <a:gd name="connsiteY3" fmla="*/ 527179 h 3383327"/>
              <a:gd name="connsiteX4" fmla="*/ 2945624 w 3078247"/>
              <a:gd name="connsiteY4" fmla="*/ 576040 h 3383327"/>
              <a:gd name="connsiteX5" fmla="*/ 2973545 w 3078247"/>
              <a:gd name="connsiteY5" fmla="*/ 638861 h 3383327"/>
              <a:gd name="connsiteX6" fmla="*/ 2980525 w 3078247"/>
              <a:gd name="connsiteY6" fmla="*/ 666782 h 3383327"/>
              <a:gd name="connsiteX7" fmla="*/ 3001465 w 3078247"/>
              <a:gd name="connsiteY7" fmla="*/ 722623 h 3383327"/>
              <a:gd name="connsiteX8" fmla="*/ 3029386 w 3078247"/>
              <a:gd name="connsiteY8" fmla="*/ 848266 h 3383327"/>
              <a:gd name="connsiteX9" fmla="*/ 3036366 w 3078247"/>
              <a:gd name="connsiteY9" fmla="*/ 876187 h 3383327"/>
              <a:gd name="connsiteX10" fmla="*/ 3043346 w 3078247"/>
              <a:gd name="connsiteY10" fmla="*/ 925048 h 3383327"/>
              <a:gd name="connsiteX11" fmla="*/ 3050326 w 3078247"/>
              <a:gd name="connsiteY11" fmla="*/ 952968 h 3383327"/>
              <a:gd name="connsiteX12" fmla="*/ 3057307 w 3078247"/>
              <a:gd name="connsiteY12" fmla="*/ 1001829 h 3383327"/>
              <a:gd name="connsiteX13" fmla="*/ 3064287 w 3078247"/>
              <a:gd name="connsiteY13" fmla="*/ 1036730 h 3383327"/>
              <a:gd name="connsiteX14" fmla="*/ 3078247 w 3078247"/>
              <a:gd name="connsiteY14" fmla="*/ 1197274 h 3383327"/>
              <a:gd name="connsiteX15" fmla="*/ 3071267 w 3078247"/>
              <a:gd name="connsiteY15" fmla="*/ 1518361 h 3383327"/>
              <a:gd name="connsiteX16" fmla="*/ 3064287 w 3078247"/>
              <a:gd name="connsiteY16" fmla="*/ 1553261 h 3383327"/>
              <a:gd name="connsiteX17" fmla="*/ 3057307 w 3078247"/>
              <a:gd name="connsiteY17" fmla="*/ 1602122 h 3383327"/>
              <a:gd name="connsiteX18" fmla="*/ 3050326 w 3078247"/>
              <a:gd name="connsiteY18" fmla="*/ 1637023 h 3383327"/>
              <a:gd name="connsiteX19" fmla="*/ 3036366 w 3078247"/>
              <a:gd name="connsiteY19" fmla="*/ 1734745 h 3383327"/>
              <a:gd name="connsiteX20" fmla="*/ 3022406 w 3078247"/>
              <a:gd name="connsiteY20" fmla="*/ 1783606 h 3383327"/>
              <a:gd name="connsiteX21" fmla="*/ 3015426 w 3078247"/>
              <a:gd name="connsiteY21" fmla="*/ 1825487 h 3383327"/>
              <a:gd name="connsiteX22" fmla="*/ 3001465 w 3078247"/>
              <a:gd name="connsiteY22" fmla="*/ 1902269 h 3383327"/>
              <a:gd name="connsiteX23" fmla="*/ 2994485 w 3078247"/>
              <a:gd name="connsiteY23" fmla="*/ 1972070 h 3383327"/>
              <a:gd name="connsiteX24" fmla="*/ 2987505 w 3078247"/>
              <a:gd name="connsiteY24" fmla="*/ 1993011 h 3383327"/>
              <a:gd name="connsiteX25" fmla="*/ 2980525 w 3078247"/>
              <a:gd name="connsiteY25" fmla="*/ 2020932 h 3383327"/>
              <a:gd name="connsiteX26" fmla="*/ 2959584 w 3078247"/>
              <a:gd name="connsiteY26" fmla="*/ 2097713 h 3383327"/>
              <a:gd name="connsiteX27" fmla="*/ 2945624 w 3078247"/>
              <a:gd name="connsiteY27" fmla="*/ 2167515 h 3383327"/>
              <a:gd name="connsiteX28" fmla="*/ 2924684 w 3078247"/>
              <a:gd name="connsiteY28" fmla="*/ 2251277 h 3383327"/>
              <a:gd name="connsiteX29" fmla="*/ 2910723 w 3078247"/>
              <a:gd name="connsiteY29" fmla="*/ 2314098 h 3383327"/>
              <a:gd name="connsiteX30" fmla="*/ 2896763 w 3078247"/>
              <a:gd name="connsiteY30" fmla="*/ 2342019 h 3383327"/>
              <a:gd name="connsiteX31" fmla="*/ 2889783 w 3078247"/>
              <a:gd name="connsiteY31" fmla="*/ 2390880 h 3383327"/>
              <a:gd name="connsiteX32" fmla="*/ 2868842 w 3078247"/>
              <a:gd name="connsiteY32" fmla="*/ 2446721 h 3383327"/>
              <a:gd name="connsiteX33" fmla="*/ 2861862 w 3078247"/>
              <a:gd name="connsiteY33" fmla="*/ 2481622 h 3383327"/>
              <a:gd name="connsiteX34" fmla="*/ 2847902 w 3078247"/>
              <a:gd name="connsiteY34" fmla="*/ 2502562 h 3383327"/>
              <a:gd name="connsiteX35" fmla="*/ 2833942 w 3078247"/>
              <a:gd name="connsiteY35" fmla="*/ 2544443 h 3383327"/>
              <a:gd name="connsiteX36" fmla="*/ 2819981 w 3078247"/>
              <a:gd name="connsiteY36" fmla="*/ 2572364 h 3383327"/>
              <a:gd name="connsiteX37" fmla="*/ 2806021 w 3078247"/>
              <a:gd name="connsiteY37" fmla="*/ 2614245 h 3383327"/>
              <a:gd name="connsiteX38" fmla="*/ 2792061 w 3078247"/>
              <a:gd name="connsiteY38" fmla="*/ 2635185 h 3383327"/>
              <a:gd name="connsiteX39" fmla="*/ 2785081 w 3078247"/>
              <a:gd name="connsiteY39" fmla="*/ 2656125 h 3383327"/>
              <a:gd name="connsiteX40" fmla="*/ 2757160 w 3078247"/>
              <a:gd name="connsiteY40" fmla="*/ 2698006 h 3383327"/>
              <a:gd name="connsiteX41" fmla="*/ 2743200 w 3078247"/>
              <a:gd name="connsiteY41" fmla="*/ 2718947 h 3383327"/>
              <a:gd name="connsiteX42" fmla="*/ 2715279 w 3078247"/>
              <a:gd name="connsiteY42" fmla="*/ 2774788 h 3383327"/>
              <a:gd name="connsiteX43" fmla="*/ 2687359 w 3078247"/>
              <a:gd name="connsiteY43" fmla="*/ 2816669 h 3383327"/>
              <a:gd name="connsiteX44" fmla="*/ 2666418 w 3078247"/>
              <a:gd name="connsiteY44" fmla="*/ 2851570 h 3383327"/>
              <a:gd name="connsiteX45" fmla="*/ 2645478 w 3078247"/>
              <a:gd name="connsiteY45" fmla="*/ 2879490 h 3383327"/>
              <a:gd name="connsiteX46" fmla="*/ 2631517 w 3078247"/>
              <a:gd name="connsiteY46" fmla="*/ 2914391 h 3383327"/>
              <a:gd name="connsiteX47" fmla="*/ 2610577 w 3078247"/>
              <a:gd name="connsiteY47" fmla="*/ 2942312 h 3383327"/>
              <a:gd name="connsiteX48" fmla="*/ 2575676 w 3078247"/>
              <a:gd name="connsiteY48" fmla="*/ 2998153 h 3383327"/>
              <a:gd name="connsiteX49" fmla="*/ 2547755 w 3078247"/>
              <a:gd name="connsiteY49" fmla="*/ 3026074 h 3383327"/>
              <a:gd name="connsiteX50" fmla="*/ 2498894 w 3078247"/>
              <a:gd name="connsiteY50" fmla="*/ 3081915 h 3383327"/>
              <a:gd name="connsiteX51" fmla="*/ 2429093 w 3078247"/>
              <a:gd name="connsiteY51" fmla="*/ 3144736 h 3383327"/>
              <a:gd name="connsiteX52" fmla="*/ 2380232 w 3078247"/>
              <a:gd name="connsiteY52" fmla="*/ 3186617 h 3383327"/>
              <a:gd name="connsiteX53" fmla="*/ 2352311 w 3078247"/>
              <a:gd name="connsiteY53" fmla="*/ 3214538 h 3383327"/>
              <a:gd name="connsiteX54" fmla="*/ 2121966 w 3078247"/>
              <a:gd name="connsiteY54" fmla="*/ 3382061 h 3383327"/>
              <a:gd name="connsiteX55" fmla="*/ 2135926 w 3078247"/>
              <a:gd name="connsiteY55" fmla="*/ 3382061 h 3383327"/>
              <a:gd name="connsiteX0" fmla="*/ 0 w 3078247"/>
              <a:gd name="connsiteY0" fmla="*/ 31588 h 3383327"/>
              <a:gd name="connsiteX1" fmla="*/ 2101026 w 3078247"/>
              <a:gd name="connsiteY1" fmla="*/ 17628 h 3383327"/>
              <a:gd name="connsiteX2" fmla="*/ 2924684 w 3078247"/>
              <a:gd name="connsiteY2" fmla="*/ 527179 h 3383327"/>
              <a:gd name="connsiteX3" fmla="*/ 2945624 w 3078247"/>
              <a:gd name="connsiteY3" fmla="*/ 576040 h 3383327"/>
              <a:gd name="connsiteX4" fmla="*/ 2973545 w 3078247"/>
              <a:gd name="connsiteY4" fmla="*/ 638861 h 3383327"/>
              <a:gd name="connsiteX5" fmla="*/ 2980525 w 3078247"/>
              <a:gd name="connsiteY5" fmla="*/ 666782 h 3383327"/>
              <a:gd name="connsiteX6" fmla="*/ 3001465 w 3078247"/>
              <a:gd name="connsiteY6" fmla="*/ 722623 h 3383327"/>
              <a:gd name="connsiteX7" fmla="*/ 3029386 w 3078247"/>
              <a:gd name="connsiteY7" fmla="*/ 848266 h 3383327"/>
              <a:gd name="connsiteX8" fmla="*/ 3036366 w 3078247"/>
              <a:gd name="connsiteY8" fmla="*/ 876187 h 3383327"/>
              <a:gd name="connsiteX9" fmla="*/ 3043346 w 3078247"/>
              <a:gd name="connsiteY9" fmla="*/ 925048 h 3383327"/>
              <a:gd name="connsiteX10" fmla="*/ 3050326 w 3078247"/>
              <a:gd name="connsiteY10" fmla="*/ 952968 h 3383327"/>
              <a:gd name="connsiteX11" fmla="*/ 3057307 w 3078247"/>
              <a:gd name="connsiteY11" fmla="*/ 1001829 h 3383327"/>
              <a:gd name="connsiteX12" fmla="*/ 3064287 w 3078247"/>
              <a:gd name="connsiteY12" fmla="*/ 1036730 h 3383327"/>
              <a:gd name="connsiteX13" fmla="*/ 3078247 w 3078247"/>
              <a:gd name="connsiteY13" fmla="*/ 1197274 h 3383327"/>
              <a:gd name="connsiteX14" fmla="*/ 3071267 w 3078247"/>
              <a:gd name="connsiteY14" fmla="*/ 1518361 h 3383327"/>
              <a:gd name="connsiteX15" fmla="*/ 3064287 w 3078247"/>
              <a:gd name="connsiteY15" fmla="*/ 1553261 h 3383327"/>
              <a:gd name="connsiteX16" fmla="*/ 3057307 w 3078247"/>
              <a:gd name="connsiteY16" fmla="*/ 1602122 h 3383327"/>
              <a:gd name="connsiteX17" fmla="*/ 3050326 w 3078247"/>
              <a:gd name="connsiteY17" fmla="*/ 1637023 h 3383327"/>
              <a:gd name="connsiteX18" fmla="*/ 3036366 w 3078247"/>
              <a:gd name="connsiteY18" fmla="*/ 1734745 h 3383327"/>
              <a:gd name="connsiteX19" fmla="*/ 3022406 w 3078247"/>
              <a:gd name="connsiteY19" fmla="*/ 1783606 h 3383327"/>
              <a:gd name="connsiteX20" fmla="*/ 3015426 w 3078247"/>
              <a:gd name="connsiteY20" fmla="*/ 1825487 h 3383327"/>
              <a:gd name="connsiteX21" fmla="*/ 3001465 w 3078247"/>
              <a:gd name="connsiteY21" fmla="*/ 1902269 h 3383327"/>
              <a:gd name="connsiteX22" fmla="*/ 2994485 w 3078247"/>
              <a:gd name="connsiteY22" fmla="*/ 1972070 h 3383327"/>
              <a:gd name="connsiteX23" fmla="*/ 2987505 w 3078247"/>
              <a:gd name="connsiteY23" fmla="*/ 1993011 h 3383327"/>
              <a:gd name="connsiteX24" fmla="*/ 2980525 w 3078247"/>
              <a:gd name="connsiteY24" fmla="*/ 2020932 h 3383327"/>
              <a:gd name="connsiteX25" fmla="*/ 2959584 w 3078247"/>
              <a:gd name="connsiteY25" fmla="*/ 2097713 h 3383327"/>
              <a:gd name="connsiteX26" fmla="*/ 2945624 w 3078247"/>
              <a:gd name="connsiteY26" fmla="*/ 2167515 h 3383327"/>
              <a:gd name="connsiteX27" fmla="*/ 2924684 w 3078247"/>
              <a:gd name="connsiteY27" fmla="*/ 2251277 h 3383327"/>
              <a:gd name="connsiteX28" fmla="*/ 2910723 w 3078247"/>
              <a:gd name="connsiteY28" fmla="*/ 2314098 h 3383327"/>
              <a:gd name="connsiteX29" fmla="*/ 2896763 w 3078247"/>
              <a:gd name="connsiteY29" fmla="*/ 2342019 h 3383327"/>
              <a:gd name="connsiteX30" fmla="*/ 2889783 w 3078247"/>
              <a:gd name="connsiteY30" fmla="*/ 2390880 h 3383327"/>
              <a:gd name="connsiteX31" fmla="*/ 2868842 w 3078247"/>
              <a:gd name="connsiteY31" fmla="*/ 2446721 h 3383327"/>
              <a:gd name="connsiteX32" fmla="*/ 2861862 w 3078247"/>
              <a:gd name="connsiteY32" fmla="*/ 2481622 h 3383327"/>
              <a:gd name="connsiteX33" fmla="*/ 2847902 w 3078247"/>
              <a:gd name="connsiteY33" fmla="*/ 2502562 h 3383327"/>
              <a:gd name="connsiteX34" fmla="*/ 2833942 w 3078247"/>
              <a:gd name="connsiteY34" fmla="*/ 2544443 h 3383327"/>
              <a:gd name="connsiteX35" fmla="*/ 2819981 w 3078247"/>
              <a:gd name="connsiteY35" fmla="*/ 2572364 h 3383327"/>
              <a:gd name="connsiteX36" fmla="*/ 2806021 w 3078247"/>
              <a:gd name="connsiteY36" fmla="*/ 2614245 h 3383327"/>
              <a:gd name="connsiteX37" fmla="*/ 2792061 w 3078247"/>
              <a:gd name="connsiteY37" fmla="*/ 2635185 h 3383327"/>
              <a:gd name="connsiteX38" fmla="*/ 2785081 w 3078247"/>
              <a:gd name="connsiteY38" fmla="*/ 2656125 h 3383327"/>
              <a:gd name="connsiteX39" fmla="*/ 2757160 w 3078247"/>
              <a:gd name="connsiteY39" fmla="*/ 2698006 h 3383327"/>
              <a:gd name="connsiteX40" fmla="*/ 2743200 w 3078247"/>
              <a:gd name="connsiteY40" fmla="*/ 2718947 h 3383327"/>
              <a:gd name="connsiteX41" fmla="*/ 2715279 w 3078247"/>
              <a:gd name="connsiteY41" fmla="*/ 2774788 h 3383327"/>
              <a:gd name="connsiteX42" fmla="*/ 2687359 w 3078247"/>
              <a:gd name="connsiteY42" fmla="*/ 2816669 h 3383327"/>
              <a:gd name="connsiteX43" fmla="*/ 2666418 w 3078247"/>
              <a:gd name="connsiteY43" fmla="*/ 2851570 h 3383327"/>
              <a:gd name="connsiteX44" fmla="*/ 2645478 w 3078247"/>
              <a:gd name="connsiteY44" fmla="*/ 2879490 h 3383327"/>
              <a:gd name="connsiteX45" fmla="*/ 2631517 w 3078247"/>
              <a:gd name="connsiteY45" fmla="*/ 2914391 h 3383327"/>
              <a:gd name="connsiteX46" fmla="*/ 2610577 w 3078247"/>
              <a:gd name="connsiteY46" fmla="*/ 2942312 h 3383327"/>
              <a:gd name="connsiteX47" fmla="*/ 2575676 w 3078247"/>
              <a:gd name="connsiteY47" fmla="*/ 2998153 h 3383327"/>
              <a:gd name="connsiteX48" fmla="*/ 2547755 w 3078247"/>
              <a:gd name="connsiteY48" fmla="*/ 3026074 h 3383327"/>
              <a:gd name="connsiteX49" fmla="*/ 2498894 w 3078247"/>
              <a:gd name="connsiteY49" fmla="*/ 3081915 h 3383327"/>
              <a:gd name="connsiteX50" fmla="*/ 2429093 w 3078247"/>
              <a:gd name="connsiteY50" fmla="*/ 3144736 h 3383327"/>
              <a:gd name="connsiteX51" fmla="*/ 2380232 w 3078247"/>
              <a:gd name="connsiteY51" fmla="*/ 3186617 h 3383327"/>
              <a:gd name="connsiteX52" fmla="*/ 2352311 w 3078247"/>
              <a:gd name="connsiteY52" fmla="*/ 3214538 h 3383327"/>
              <a:gd name="connsiteX53" fmla="*/ 2121966 w 3078247"/>
              <a:gd name="connsiteY53" fmla="*/ 3382061 h 3383327"/>
              <a:gd name="connsiteX54" fmla="*/ 2135926 w 3078247"/>
              <a:gd name="connsiteY54" fmla="*/ 3382061 h 3383327"/>
              <a:gd name="connsiteX0" fmla="*/ 0 w 3078247"/>
              <a:gd name="connsiteY0" fmla="*/ 31588 h 3383327"/>
              <a:gd name="connsiteX1" fmla="*/ 2101026 w 3078247"/>
              <a:gd name="connsiteY1" fmla="*/ 17628 h 3383327"/>
              <a:gd name="connsiteX2" fmla="*/ 2945624 w 3078247"/>
              <a:gd name="connsiteY2" fmla="*/ 576040 h 3383327"/>
              <a:gd name="connsiteX3" fmla="*/ 2973545 w 3078247"/>
              <a:gd name="connsiteY3" fmla="*/ 638861 h 3383327"/>
              <a:gd name="connsiteX4" fmla="*/ 2980525 w 3078247"/>
              <a:gd name="connsiteY4" fmla="*/ 666782 h 3383327"/>
              <a:gd name="connsiteX5" fmla="*/ 3001465 w 3078247"/>
              <a:gd name="connsiteY5" fmla="*/ 722623 h 3383327"/>
              <a:gd name="connsiteX6" fmla="*/ 3029386 w 3078247"/>
              <a:gd name="connsiteY6" fmla="*/ 848266 h 3383327"/>
              <a:gd name="connsiteX7" fmla="*/ 3036366 w 3078247"/>
              <a:gd name="connsiteY7" fmla="*/ 876187 h 3383327"/>
              <a:gd name="connsiteX8" fmla="*/ 3043346 w 3078247"/>
              <a:gd name="connsiteY8" fmla="*/ 925048 h 3383327"/>
              <a:gd name="connsiteX9" fmla="*/ 3050326 w 3078247"/>
              <a:gd name="connsiteY9" fmla="*/ 952968 h 3383327"/>
              <a:gd name="connsiteX10" fmla="*/ 3057307 w 3078247"/>
              <a:gd name="connsiteY10" fmla="*/ 1001829 h 3383327"/>
              <a:gd name="connsiteX11" fmla="*/ 3064287 w 3078247"/>
              <a:gd name="connsiteY11" fmla="*/ 1036730 h 3383327"/>
              <a:gd name="connsiteX12" fmla="*/ 3078247 w 3078247"/>
              <a:gd name="connsiteY12" fmla="*/ 1197274 h 3383327"/>
              <a:gd name="connsiteX13" fmla="*/ 3071267 w 3078247"/>
              <a:gd name="connsiteY13" fmla="*/ 1518361 h 3383327"/>
              <a:gd name="connsiteX14" fmla="*/ 3064287 w 3078247"/>
              <a:gd name="connsiteY14" fmla="*/ 1553261 h 3383327"/>
              <a:gd name="connsiteX15" fmla="*/ 3057307 w 3078247"/>
              <a:gd name="connsiteY15" fmla="*/ 1602122 h 3383327"/>
              <a:gd name="connsiteX16" fmla="*/ 3050326 w 3078247"/>
              <a:gd name="connsiteY16" fmla="*/ 1637023 h 3383327"/>
              <a:gd name="connsiteX17" fmla="*/ 3036366 w 3078247"/>
              <a:gd name="connsiteY17" fmla="*/ 1734745 h 3383327"/>
              <a:gd name="connsiteX18" fmla="*/ 3022406 w 3078247"/>
              <a:gd name="connsiteY18" fmla="*/ 1783606 h 3383327"/>
              <a:gd name="connsiteX19" fmla="*/ 3015426 w 3078247"/>
              <a:gd name="connsiteY19" fmla="*/ 1825487 h 3383327"/>
              <a:gd name="connsiteX20" fmla="*/ 3001465 w 3078247"/>
              <a:gd name="connsiteY20" fmla="*/ 1902269 h 3383327"/>
              <a:gd name="connsiteX21" fmla="*/ 2994485 w 3078247"/>
              <a:gd name="connsiteY21" fmla="*/ 1972070 h 3383327"/>
              <a:gd name="connsiteX22" fmla="*/ 2987505 w 3078247"/>
              <a:gd name="connsiteY22" fmla="*/ 1993011 h 3383327"/>
              <a:gd name="connsiteX23" fmla="*/ 2980525 w 3078247"/>
              <a:gd name="connsiteY23" fmla="*/ 2020932 h 3383327"/>
              <a:gd name="connsiteX24" fmla="*/ 2959584 w 3078247"/>
              <a:gd name="connsiteY24" fmla="*/ 2097713 h 3383327"/>
              <a:gd name="connsiteX25" fmla="*/ 2945624 w 3078247"/>
              <a:gd name="connsiteY25" fmla="*/ 2167515 h 3383327"/>
              <a:gd name="connsiteX26" fmla="*/ 2924684 w 3078247"/>
              <a:gd name="connsiteY26" fmla="*/ 2251277 h 3383327"/>
              <a:gd name="connsiteX27" fmla="*/ 2910723 w 3078247"/>
              <a:gd name="connsiteY27" fmla="*/ 2314098 h 3383327"/>
              <a:gd name="connsiteX28" fmla="*/ 2896763 w 3078247"/>
              <a:gd name="connsiteY28" fmla="*/ 2342019 h 3383327"/>
              <a:gd name="connsiteX29" fmla="*/ 2889783 w 3078247"/>
              <a:gd name="connsiteY29" fmla="*/ 2390880 h 3383327"/>
              <a:gd name="connsiteX30" fmla="*/ 2868842 w 3078247"/>
              <a:gd name="connsiteY30" fmla="*/ 2446721 h 3383327"/>
              <a:gd name="connsiteX31" fmla="*/ 2861862 w 3078247"/>
              <a:gd name="connsiteY31" fmla="*/ 2481622 h 3383327"/>
              <a:gd name="connsiteX32" fmla="*/ 2847902 w 3078247"/>
              <a:gd name="connsiteY32" fmla="*/ 2502562 h 3383327"/>
              <a:gd name="connsiteX33" fmla="*/ 2833942 w 3078247"/>
              <a:gd name="connsiteY33" fmla="*/ 2544443 h 3383327"/>
              <a:gd name="connsiteX34" fmla="*/ 2819981 w 3078247"/>
              <a:gd name="connsiteY34" fmla="*/ 2572364 h 3383327"/>
              <a:gd name="connsiteX35" fmla="*/ 2806021 w 3078247"/>
              <a:gd name="connsiteY35" fmla="*/ 2614245 h 3383327"/>
              <a:gd name="connsiteX36" fmla="*/ 2792061 w 3078247"/>
              <a:gd name="connsiteY36" fmla="*/ 2635185 h 3383327"/>
              <a:gd name="connsiteX37" fmla="*/ 2785081 w 3078247"/>
              <a:gd name="connsiteY37" fmla="*/ 2656125 h 3383327"/>
              <a:gd name="connsiteX38" fmla="*/ 2757160 w 3078247"/>
              <a:gd name="connsiteY38" fmla="*/ 2698006 h 3383327"/>
              <a:gd name="connsiteX39" fmla="*/ 2743200 w 3078247"/>
              <a:gd name="connsiteY39" fmla="*/ 2718947 h 3383327"/>
              <a:gd name="connsiteX40" fmla="*/ 2715279 w 3078247"/>
              <a:gd name="connsiteY40" fmla="*/ 2774788 h 3383327"/>
              <a:gd name="connsiteX41" fmla="*/ 2687359 w 3078247"/>
              <a:gd name="connsiteY41" fmla="*/ 2816669 h 3383327"/>
              <a:gd name="connsiteX42" fmla="*/ 2666418 w 3078247"/>
              <a:gd name="connsiteY42" fmla="*/ 2851570 h 3383327"/>
              <a:gd name="connsiteX43" fmla="*/ 2645478 w 3078247"/>
              <a:gd name="connsiteY43" fmla="*/ 2879490 h 3383327"/>
              <a:gd name="connsiteX44" fmla="*/ 2631517 w 3078247"/>
              <a:gd name="connsiteY44" fmla="*/ 2914391 h 3383327"/>
              <a:gd name="connsiteX45" fmla="*/ 2610577 w 3078247"/>
              <a:gd name="connsiteY45" fmla="*/ 2942312 h 3383327"/>
              <a:gd name="connsiteX46" fmla="*/ 2575676 w 3078247"/>
              <a:gd name="connsiteY46" fmla="*/ 2998153 h 3383327"/>
              <a:gd name="connsiteX47" fmla="*/ 2547755 w 3078247"/>
              <a:gd name="connsiteY47" fmla="*/ 3026074 h 3383327"/>
              <a:gd name="connsiteX48" fmla="*/ 2498894 w 3078247"/>
              <a:gd name="connsiteY48" fmla="*/ 3081915 h 3383327"/>
              <a:gd name="connsiteX49" fmla="*/ 2429093 w 3078247"/>
              <a:gd name="connsiteY49" fmla="*/ 3144736 h 3383327"/>
              <a:gd name="connsiteX50" fmla="*/ 2380232 w 3078247"/>
              <a:gd name="connsiteY50" fmla="*/ 3186617 h 3383327"/>
              <a:gd name="connsiteX51" fmla="*/ 2352311 w 3078247"/>
              <a:gd name="connsiteY51" fmla="*/ 3214538 h 3383327"/>
              <a:gd name="connsiteX52" fmla="*/ 2121966 w 3078247"/>
              <a:gd name="connsiteY52" fmla="*/ 3382061 h 3383327"/>
              <a:gd name="connsiteX53" fmla="*/ 2135926 w 3078247"/>
              <a:gd name="connsiteY53" fmla="*/ 3382061 h 3383327"/>
              <a:gd name="connsiteX0" fmla="*/ 0 w 3078247"/>
              <a:gd name="connsiteY0" fmla="*/ 31588 h 3383327"/>
              <a:gd name="connsiteX1" fmla="*/ 2101026 w 3078247"/>
              <a:gd name="connsiteY1" fmla="*/ 17628 h 3383327"/>
              <a:gd name="connsiteX2" fmla="*/ 2945624 w 3078247"/>
              <a:gd name="connsiteY2" fmla="*/ 576040 h 3383327"/>
              <a:gd name="connsiteX3" fmla="*/ 2980525 w 3078247"/>
              <a:gd name="connsiteY3" fmla="*/ 666782 h 3383327"/>
              <a:gd name="connsiteX4" fmla="*/ 3001465 w 3078247"/>
              <a:gd name="connsiteY4" fmla="*/ 722623 h 3383327"/>
              <a:gd name="connsiteX5" fmla="*/ 3029386 w 3078247"/>
              <a:gd name="connsiteY5" fmla="*/ 848266 h 3383327"/>
              <a:gd name="connsiteX6" fmla="*/ 3036366 w 3078247"/>
              <a:gd name="connsiteY6" fmla="*/ 876187 h 3383327"/>
              <a:gd name="connsiteX7" fmla="*/ 3043346 w 3078247"/>
              <a:gd name="connsiteY7" fmla="*/ 925048 h 3383327"/>
              <a:gd name="connsiteX8" fmla="*/ 3050326 w 3078247"/>
              <a:gd name="connsiteY8" fmla="*/ 952968 h 3383327"/>
              <a:gd name="connsiteX9" fmla="*/ 3057307 w 3078247"/>
              <a:gd name="connsiteY9" fmla="*/ 1001829 h 3383327"/>
              <a:gd name="connsiteX10" fmla="*/ 3064287 w 3078247"/>
              <a:gd name="connsiteY10" fmla="*/ 1036730 h 3383327"/>
              <a:gd name="connsiteX11" fmla="*/ 3078247 w 3078247"/>
              <a:gd name="connsiteY11" fmla="*/ 1197274 h 3383327"/>
              <a:gd name="connsiteX12" fmla="*/ 3071267 w 3078247"/>
              <a:gd name="connsiteY12" fmla="*/ 1518361 h 3383327"/>
              <a:gd name="connsiteX13" fmla="*/ 3064287 w 3078247"/>
              <a:gd name="connsiteY13" fmla="*/ 1553261 h 3383327"/>
              <a:gd name="connsiteX14" fmla="*/ 3057307 w 3078247"/>
              <a:gd name="connsiteY14" fmla="*/ 1602122 h 3383327"/>
              <a:gd name="connsiteX15" fmla="*/ 3050326 w 3078247"/>
              <a:gd name="connsiteY15" fmla="*/ 1637023 h 3383327"/>
              <a:gd name="connsiteX16" fmla="*/ 3036366 w 3078247"/>
              <a:gd name="connsiteY16" fmla="*/ 1734745 h 3383327"/>
              <a:gd name="connsiteX17" fmla="*/ 3022406 w 3078247"/>
              <a:gd name="connsiteY17" fmla="*/ 1783606 h 3383327"/>
              <a:gd name="connsiteX18" fmla="*/ 3015426 w 3078247"/>
              <a:gd name="connsiteY18" fmla="*/ 1825487 h 3383327"/>
              <a:gd name="connsiteX19" fmla="*/ 3001465 w 3078247"/>
              <a:gd name="connsiteY19" fmla="*/ 1902269 h 3383327"/>
              <a:gd name="connsiteX20" fmla="*/ 2994485 w 3078247"/>
              <a:gd name="connsiteY20" fmla="*/ 1972070 h 3383327"/>
              <a:gd name="connsiteX21" fmla="*/ 2987505 w 3078247"/>
              <a:gd name="connsiteY21" fmla="*/ 1993011 h 3383327"/>
              <a:gd name="connsiteX22" fmla="*/ 2980525 w 3078247"/>
              <a:gd name="connsiteY22" fmla="*/ 2020932 h 3383327"/>
              <a:gd name="connsiteX23" fmla="*/ 2959584 w 3078247"/>
              <a:gd name="connsiteY23" fmla="*/ 2097713 h 3383327"/>
              <a:gd name="connsiteX24" fmla="*/ 2945624 w 3078247"/>
              <a:gd name="connsiteY24" fmla="*/ 2167515 h 3383327"/>
              <a:gd name="connsiteX25" fmla="*/ 2924684 w 3078247"/>
              <a:gd name="connsiteY25" fmla="*/ 2251277 h 3383327"/>
              <a:gd name="connsiteX26" fmla="*/ 2910723 w 3078247"/>
              <a:gd name="connsiteY26" fmla="*/ 2314098 h 3383327"/>
              <a:gd name="connsiteX27" fmla="*/ 2896763 w 3078247"/>
              <a:gd name="connsiteY27" fmla="*/ 2342019 h 3383327"/>
              <a:gd name="connsiteX28" fmla="*/ 2889783 w 3078247"/>
              <a:gd name="connsiteY28" fmla="*/ 2390880 h 3383327"/>
              <a:gd name="connsiteX29" fmla="*/ 2868842 w 3078247"/>
              <a:gd name="connsiteY29" fmla="*/ 2446721 h 3383327"/>
              <a:gd name="connsiteX30" fmla="*/ 2861862 w 3078247"/>
              <a:gd name="connsiteY30" fmla="*/ 2481622 h 3383327"/>
              <a:gd name="connsiteX31" fmla="*/ 2847902 w 3078247"/>
              <a:gd name="connsiteY31" fmla="*/ 2502562 h 3383327"/>
              <a:gd name="connsiteX32" fmla="*/ 2833942 w 3078247"/>
              <a:gd name="connsiteY32" fmla="*/ 2544443 h 3383327"/>
              <a:gd name="connsiteX33" fmla="*/ 2819981 w 3078247"/>
              <a:gd name="connsiteY33" fmla="*/ 2572364 h 3383327"/>
              <a:gd name="connsiteX34" fmla="*/ 2806021 w 3078247"/>
              <a:gd name="connsiteY34" fmla="*/ 2614245 h 3383327"/>
              <a:gd name="connsiteX35" fmla="*/ 2792061 w 3078247"/>
              <a:gd name="connsiteY35" fmla="*/ 2635185 h 3383327"/>
              <a:gd name="connsiteX36" fmla="*/ 2785081 w 3078247"/>
              <a:gd name="connsiteY36" fmla="*/ 2656125 h 3383327"/>
              <a:gd name="connsiteX37" fmla="*/ 2757160 w 3078247"/>
              <a:gd name="connsiteY37" fmla="*/ 2698006 h 3383327"/>
              <a:gd name="connsiteX38" fmla="*/ 2743200 w 3078247"/>
              <a:gd name="connsiteY38" fmla="*/ 2718947 h 3383327"/>
              <a:gd name="connsiteX39" fmla="*/ 2715279 w 3078247"/>
              <a:gd name="connsiteY39" fmla="*/ 2774788 h 3383327"/>
              <a:gd name="connsiteX40" fmla="*/ 2687359 w 3078247"/>
              <a:gd name="connsiteY40" fmla="*/ 2816669 h 3383327"/>
              <a:gd name="connsiteX41" fmla="*/ 2666418 w 3078247"/>
              <a:gd name="connsiteY41" fmla="*/ 2851570 h 3383327"/>
              <a:gd name="connsiteX42" fmla="*/ 2645478 w 3078247"/>
              <a:gd name="connsiteY42" fmla="*/ 2879490 h 3383327"/>
              <a:gd name="connsiteX43" fmla="*/ 2631517 w 3078247"/>
              <a:gd name="connsiteY43" fmla="*/ 2914391 h 3383327"/>
              <a:gd name="connsiteX44" fmla="*/ 2610577 w 3078247"/>
              <a:gd name="connsiteY44" fmla="*/ 2942312 h 3383327"/>
              <a:gd name="connsiteX45" fmla="*/ 2575676 w 3078247"/>
              <a:gd name="connsiteY45" fmla="*/ 2998153 h 3383327"/>
              <a:gd name="connsiteX46" fmla="*/ 2547755 w 3078247"/>
              <a:gd name="connsiteY46" fmla="*/ 3026074 h 3383327"/>
              <a:gd name="connsiteX47" fmla="*/ 2498894 w 3078247"/>
              <a:gd name="connsiteY47" fmla="*/ 3081915 h 3383327"/>
              <a:gd name="connsiteX48" fmla="*/ 2429093 w 3078247"/>
              <a:gd name="connsiteY48" fmla="*/ 3144736 h 3383327"/>
              <a:gd name="connsiteX49" fmla="*/ 2380232 w 3078247"/>
              <a:gd name="connsiteY49" fmla="*/ 3186617 h 3383327"/>
              <a:gd name="connsiteX50" fmla="*/ 2352311 w 3078247"/>
              <a:gd name="connsiteY50" fmla="*/ 3214538 h 3383327"/>
              <a:gd name="connsiteX51" fmla="*/ 2121966 w 3078247"/>
              <a:gd name="connsiteY51" fmla="*/ 3382061 h 3383327"/>
              <a:gd name="connsiteX52" fmla="*/ 2135926 w 3078247"/>
              <a:gd name="connsiteY52" fmla="*/ 3382061 h 3383327"/>
              <a:gd name="connsiteX0" fmla="*/ 0 w 3078247"/>
              <a:gd name="connsiteY0" fmla="*/ 31588 h 3383327"/>
              <a:gd name="connsiteX1" fmla="*/ 2101026 w 3078247"/>
              <a:gd name="connsiteY1" fmla="*/ 17628 h 3383327"/>
              <a:gd name="connsiteX2" fmla="*/ 2945624 w 3078247"/>
              <a:gd name="connsiteY2" fmla="*/ 576040 h 3383327"/>
              <a:gd name="connsiteX3" fmla="*/ 3001465 w 3078247"/>
              <a:gd name="connsiteY3" fmla="*/ 722623 h 3383327"/>
              <a:gd name="connsiteX4" fmla="*/ 3029386 w 3078247"/>
              <a:gd name="connsiteY4" fmla="*/ 848266 h 3383327"/>
              <a:gd name="connsiteX5" fmla="*/ 3036366 w 3078247"/>
              <a:gd name="connsiteY5" fmla="*/ 876187 h 3383327"/>
              <a:gd name="connsiteX6" fmla="*/ 3043346 w 3078247"/>
              <a:gd name="connsiteY6" fmla="*/ 925048 h 3383327"/>
              <a:gd name="connsiteX7" fmla="*/ 3050326 w 3078247"/>
              <a:gd name="connsiteY7" fmla="*/ 952968 h 3383327"/>
              <a:gd name="connsiteX8" fmla="*/ 3057307 w 3078247"/>
              <a:gd name="connsiteY8" fmla="*/ 1001829 h 3383327"/>
              <a:gd name="connsiteX9" fmla="*/ 3064287 w 3078247"/>
              <a:gd name="connsiteY9" fmla="*/ 1036730 h 3383327"/>
              <a:gd name="connsiteX10" fmla="*/ 3078247 w 3078247"/>
              <a:gd name="connsiteY10" fmla="*/ 1197274 h 3383327"/>
              <a:gd name="connsiteX11" fmla="*/ 3071267 w 3078247"/>
              <a:gd name="connsiteY11" fmla="*/ 1518361 h 3383327"/>
              <a:gd name="connsiteX12" fmla="*/ 3064287 w 3078247"/>
              <a:gd name="connsiteY12" fmla="*/ 1553261 h 3383327"/>
              <a:gd name="connsiteX13" fmla="*/ 3057307 w 3078247"/>
              <a:gd name="connsiteY13" fmla="*/ 1602122 h 3383327"/>
              <a:gd name="connsiteX14" fmla="*/ 3050326 w 3078247"/>
              <a:gd name="connsiteY14" fmla="*/ 1637023 h 3383327"/>
              <a:gd name="connsiteX15" fmla="*/ 3036366 w 3078247"/>
              <a:gd name="connsiteY15" fmla="*/ 1734745 h 3383327"/>
              <a:gd name="connsiteX16" fmla="*/ 3022406 w 3078247"/>
              <a:gd name="connsiteY16" fmla="*/ 1783606 h 3383327"/>
              <a:gd name="connsiteX17" fmla="*/ 3015426 w 3078247"/>
              <a:gd name="connsiteY17" fmla="*/ 1825487 h 3383327"/>
              <a:gd name="connsiteX18" fmla="*/ 3001465 w 3078247"/>
              <a:gd name="connsiteY18" fmla="*/ 1902269 h 3383327"/>
              <a:gd name="connsiteX19" fmla="*/ 2994485 w 3078247"/>
              <a:gd name="connsiteY19" fmla="*/ 1972070 h 3383327"/>
              <a:gd name="connsiteX20" fmla="*/ 2987505 w 3078247"/>
              <a:gd name="connsiteY20" fmla="*/ 1993011 h 3383327"/>
              <a:gd name="connsiteX21" fmla="*/ 2980525 w 3078247"/>
              <a:gd name="connsiteY21" fmla="*/ 2020932 h 3383327"/>
              <a:gd name="connsiteX22" fmla="*/ 2959584 w 3078247"/>
              <a:gd name="connsiteY22" fmla="*/ 2097713 h 3383327"/>
              <a:gd name="connsiteX23" fmla="*/ 2945624 w 3078247"/>
              <a:gd name="connsiteY23" fmla="*/ 2167515 h 3383327"/>
              <a:gd name="connsiteX24" fmla="*/ 2924684 w 3078247"/>
              <a:gd name="connsiteY24" fmla="*/ 2251277 h 3383327"/>
              <a:gd name="connsiteX25" fmla="*/ 2910723 w 3078247"/>
              <a:gd name="connsiteY25" fmla="*/ 2314098 h 3383327"/>
              <a:gd name="connsiteX26" fmla="*/ 2896763 w 3078247"/>
              <a:gd name="connsiteY26" fmla="*/ 2342019 h 3383327"/>
              <a:gd name="connsiteX27" fmla="*/ 2889783 w 3078247"/>
              <a:gd name="connsiteY27" fmla="*/ 2390880 h 3383327"/>
              <a:gd name="connsiteX28" fmla="*/ 2868842 w 3078247"/>
              <a:gd name="connsiteY28" fmla="*/ 2446721 h 3383327"/>
              <a:gd name="connsiteX29" fmla="*/ 2861862 w 3078247"/>
              <a:gd name="connsiteY29" fmla="*/ 2481622 h 3383327"/>
              <a:gd name="connsiteX30" fmla="*/ 2847902 w 3078247"/>
              <a:gd name="connsiteY30" fmla="*/ 2502562 h 3383327"/>
              <a:gd name="connsiteX31" fmla="*/ 2833942 w 3078247"/>
              <a:gd name="connsiteY31" fmla="*/ 2544443 h 3383327"/>
              <a:gd name="connsiteX32" fmla="*/ 2819981 w 3078247"/>
              <a:gd name="connsiteY32" fmla="*/ 2572364 h 3383327"/>
              <a:gd name="connsiteX33" fmla="*/ 2806021 w 3078247"/>
              <a:gd name="connsiteY33" fmla="*/ 2614245 h 3383327"/>
              <a:gd name="connsiteX34" fmla="*/ 2792061 w 3078247"/>
              <a:gd name="connsiteY34" fmla="*/ 2635185 h 3383327"/>
              <a:gd name="connsiteX35" fmla="*/ 2785081 w 3078247"/>
              <a:gd name="connsiteY35" fmla="*/ 2656125 h 3383327"/>
              <a:gd name="connsiteX36" fmla="*/ 2757160 w 3078247"/>
              <a:gd name="connsiteY36" fmla="*/ 2698006 h 3383327"/>
              <a:gd name="connsiteX37" fmla="*/ 2743200 w 3078247"/>
              <a:gd name="connsiteY37" fmla="*/ 2718947 h 3383327"/>
              <a:gd name="connsiteX38" fmla="*/ 2715279 w 3078247"/>
              <a:gd name="connsiteY38" fmla="*/ 2774788 h 3383327"/>
              <a:gd name="connsiteX39" fmla="*/ 2687359 w 3078247"/>
              <a:gd name="connsiteY39" fmla="*/ 2816669 h 3383327"/>
              <a:gd name="connsiteX40" fmla="*/ 2666418 w 3078247"/>
              <a:gd name="connsiteY40" fmla="*/ 2851570 h 3383327"/>
              <a:gd name="connsiteX41" fmla="*/ 2645478 w 3078247"/>
              <a:gd name="connsiteY41" fmla="*/ 2879490 h 3383327"/>
              <a:gd name="connsiteX42" fmla="*/ 2631517 w 3078247"/>
              <a:gd name="connsiteY42" fmla="*/ 2914391 h 3383327"/>
              <a:gd name="connsiteX43" fmla="*/ 2610577 w 3078247"/>
              <a:gd name="connsiteY43" fmla="*/ 2942312 h 3383327"/>
              <a:gd name="connsiteX44" fmla="*/ 2575676 w 3078247"/>
              <a:gd name="connsiteY44" fmla="*/ 2998153 h 3383327"/>
              <a:gd name="connsiteX45" fmla="*/ 2547755 w 3078247"/>
              <a:gd name="connsiteY45" fmla="*/ 3026074 h 3383327"/>
              <a:gd name="connsiteX46" fmla="*/ 2498894 w 3078247"/>
              <a:gd name="connsiteY46" fmla="*/ 3081915 h 3383327"/>
              <a:gd name="connsiteX47" fmla="*/ 2429093 w 3078247"/>
              <a:gd name="connsiteY47" fmla="*/ 3144736 h 3383327"/>
              <a:gd name="connsiteX48" fmla="*/ 2380232 w 3078247"/>
              <a:gd name="connsiteY48" fmla="*/ 3186617 h 3383327"/>
              <a:gd name="connsiteX49" fmla="*/ 2352311 w 3078247"/>
              <a:gd name="connsiteY49" fmla="*/ 3214538 h 3383327"/>
              <a:gd name="connsiteX50" fmla="*/ 2121966 w 3078247"/>
              <a:gd name="connsiteY50" fmla="*/ 3382061 h 3383327"/>
              <a:gd name="connsiteX51" fmla="*/ 2135926 w 3078247"/>
              <a:gd name="connsiteY51" fmla="*/ 3382061 h 3383327"/>
              <a:gd name="connsiteX0" fmla="*/ 0 w 3078247"/>
              <a:gd name="connsiteY0" fmla="*/ 31588 h 3383327"/>
              <a:gd name="connsiteX1" fmla="*/ 2101026 w 3078247"/>
              <a:gd name="connsiteY1" fmla="*/ 17628 h 3383327"/>
              <a:gd name="connsiteX2" fmla="*/ 2945624 w 3078247"/>
              <a:gd name="connsiteY2" fmla="*/ 576040 h 3383327"/>
              <a:gd name="connsiteX3" fmla="*/ 3029386 w 3078247"/>
              <a:gd name="connsiteY3" fmla="*/ 848266 h 3383327"/>
              <a:gd name="connsiteX4" fmla="*/ 3036366 w 3078247"/>
              <a:gd name="connsiteY4" fmla="*/ 876187 h 3383327"/>
              <a:gd name="connsiteX5" fmla="*/ 3043346 w 3078247"/>
              <a:gd name="connsiteY5" fmla="*/ 925048 h 3383327"/>
              <a:gd name="connsiteX6" fmla="*/ 3050326 w 3078247"/>
              <a:gd name="connsiteY6" fmla="*/ 952968 h 3383327"/>
              <a:gd name="connsiteX7" fmla="*/ 3057307 w 3078247"/>
              <a:gd name="connsiteY7" fmla="*/ 1001829 h 3383327"/>
              <a:gd name="connsiteX8" fmla="*/ 3064287 w 3078247"/>
              <a:gd name="connsiteY8" fmla="*/ 1036730 h 3383327"/>
              <a:gd name="connsiteX9" fmla="*/ 3078247 w 3078247"/>
              <a:gd name="connsiteY9" fmla="*/ 1197274 h 3383327"/>
              <a:gd name="connsiteX10" fmla="*/ 3071267 w 3078247"/>
              <a:gd name="connsiteY10" fmla="*/ 1518361 h 3383327"/>
              <a:gd name="connsiteX11" fmla="*/ 3064287 w 3078247"/>
              <a:gd name="connsiteY11" fmla="*/ 1553261 h 3383327"/>
              <a:gd name="connsiteX12" fmla="*/ 3057307 w 3078247"/>
              <a:gd name="connsiteY12" fmla="*/ 1602122 h 3383327"/>
              <a:gd name="connsiteX13" fmla="*/ 3050326 w 3078247"/>
              <a:gd name="connsiteY13" fmla="*/ 1637023 h 3383327"/>
              <a:gd name="connsiteX14" fmla="*/ 3036366 w 3078247"/>
              <a:gd name="connsiteY14" fmla="*/ 1734745 h 3383327"/>
              <a:gd name="connsiteX15" fmla="*/ 3022406 w 3078247"/>
              <a:gd name="connsiteY15" fmla="*/ 1783606 h 3383327"/>
              <a:gd name="connsiteX16" fmla="*/ 3015426 w 3078247"/>
              <a:gd name="connsiteY16" fmla="*/ 1825487 h 3383327"/>
              <a:gd name="connsiteX17" fmla="*/ 3001465 w 3078247"/>
              <a:gd name="connsiteY17" fmla="*/ 1902269 h 3383327"/>
              <a:gd name="connsiteX18" fmla="*/ 2994485 w 3078247"/>
              <a:gd name="connsiteY18" fmla="*/ 1972070 h 3383327"/>
              <a:gd name="connsiteX19" fmla="*/ 2987505 w 3078247"/>
              <a:gd name="connsiteY19" fmla="*/ 1993011 h 3383327"/>
              <a:gd name="connsiteX20" fmla="*/ 2980525 w 3078247"/>
              <a:gd name="connsiteY20" fmla="*/ 2020932 h 3383327"/>
              <a:gd name="connsiteX21" fmla="*/ 2959584 w 3078247"/>
              <a:gd name="connsiteY21" fmla="*/ 2097713 h 3383327"/>
              <a:gd name="connsiteX22" fmla="*/ 2945624 w 3078247"/>
              <a:gd name="connsiteY22" fmla="*/ 2167515 h 3383327"/>
              <a:gd name="connsiteX23" fmla="*/ 2924684 w 3078247"/>
              <a:gd name="connsiteY23" fmla="*/ 2251277 h 3383327"/>
              <a:gd name="connsiteX24" fmla="*/ 2910723 w 3078247"/>
              <a:gd name="connsiteY24" fmla="*/ 2314098 h 3383327"/>
              <a:gd name="connsiteX25" fmla="*/ 2896763 w 3078247"/>
              <a:gd name="connsiteY25" fmla="*/ 2342019 h 3383327"/>
              <a:gd name="connsiteX26" fmla="*/ 2889783 w 3078247"/>
              <a:gd name="connsiteY26" fmla="*/ 2390880 h 3383327"/>
              <a:gd name="connsiteX27" fmla="*/ 2868842 w 3078247"/>
              <a:gd name="connsiteY27" fmla="*/ 2446721 h 3383327"/>
              <a:gd name="connsiteX28" fmla="*/ 2861862 w 3078247"/>
              <a:gd name="connsiteY28" fmla="*/ 2481622 h 3383327"/>
              <a:gd name="connsiteX29" fmla="*/ 2847902 w 3078247"/>
              <a:gd name="connsiteY29" fmla="*/ 2502562 h 3383327"/>
              <a:gd name="connsiteX30" fmla="*/ 2833942 w 3078247"/>
              <a:gd name="connsiteY30" fmla="*/ 2544443 h 3383327"/>
              <a:gd name="connsiteX31" fmla="*/ 2819981 w 3078247"/>
              <a:gd name="connsiteY31" fmla="*/ 2572364 h 3383327"/>
              <a:gd name="connsiteX32" fmla="*/ 2806021 w 3078247"/>
              <a:gd name="connsiteY32" fmla="*/ 2614245 h 3383327"/>
              <a:gd name="connsiteX33" fmla="*/ 2792061 w 3078247"/>
              <a:gd name="connsiteY33" fmla="*/ 2635185 h 3383327"/>
              <a:gd name="connsiteX34" fmla="*/ 2785081 w 3078247"/>
              <a:gd name="connsiteY34" fmla="*/ 2656125 h 3383327"/>
              <a:gd name="connsiteX35" fmla="*/ 2757160 w 3078247"/>
              <a:gd name="connsiteY35" fmla="*/ 2698006 h 3383327"/>
              <a:gd name="connsiteX36" fmla="*/ 2743200 w 3078247"/>
              <a:gd name="connsiteY36" fmla="*/ 2718947 h 3383327"/>
              <a:gd name="connsiteX37" fmla="*/ 2715279 w 3078247"/>
              <a:gd name="connsiteY37" fmla="*/ 2774788 h 3383327"/>
              <a:gd name="connsiteX38" fmla="*/ 2687359 w 3078247"/>
              <a:gd name="connsiteY38" fmla="*/ 2816669 h 3383327"/>
              <a:gd name="connsiteX39" fmla="*/ 2666418 w 3078247"/>
              <a:gd name="connsiteY39" fmla="*/ 2851570 h 3383327"/>
              <a:gd name="connsiteX40" fmla="*/ 2645478 w 3078247"/>
              <a:gd name="connsiteY40" fmla="*/ 2879490 h 3383327"/>
              <a:gd name="connsiteX41" fmla="*/ 2631517 w 3078247"/>
              <a:gd name="connsiteY41" fmla="*/ 2914391 h 3383327"/>
              <a:gd name="connsiteX42" fmla="*/ 2610577 w 3078247"/>
              <a:gd name="connsiteY42" fmla="*/ 2942312 h 3383327"/>
              <a:gd name="connsiteX43" fmla="*/ 2575676 w 3078247"/>
              <a:gd name="connsiteY43" fmla="*/ 2998153 h 3383327"/>
              <a:gd name="connsiteX44" fmla="*/ 2547755 w 3078247"/>
              <a:gd name="connsiteY44" fmla="*/ 3026074 h 3383327"/>
              <a:gd name="connsiteX45" fmla="*/ 2498894 w 3078247"/>
              <a:gd name="connsiteY45" fmla="*/ 3081915 h 3383327"/>
              <a:gd name="connsiteX46" fmla="*/ 2429093 w 3078247"/>
              <a:gd name="connsiteY46" fmla="*/ 3144736 h 3383327"/>
              <a:gd name="connsiteX47" fmla="*/ 2380232 w 3078247"/>
              <a:gd name="connsiteY47" fmla="*/ 3186617 h 3383327"/>
              <a:gd name="connsiteX48" fmla="*/ 2352311 w 3078247"/>
              <a:gd name="connsiteY48" fmla="*/ 3214538 h 3383327"/>
              <a:gd name="connsiteX49" fmla="*/ 2121966 w 3078247"/>
              <a:gd name="connsiteY49" fmla="*/ 3382061 h 3383327"/>
              <a:gd name="connsiteX50" fmla="*/ 2135926 w 3078247"/>
              <a:gd name="connsiteY50" fmla="*/ 3382061 h 3383327"/>
              <a:gd name="connsiteX0" fmla="*/ 0 w 3078247"/>
              <a:gd name="connsiteY0" fmla="*/ 31588 h 3383327"/>
              <a:gd name="connsiteX1" fmla="*/ 2101026 w 3078247"/>
              <a:gd name="connsiteY1" fmla="*/ 17628 h 3383327"/>
              <a:gd name="connsiteX2" fmla="*/ 2945624 w 3078247"/>
              <a:gd name="connsiteY2" fmla="*/ 576040 h 3383327"/>
              <a:gd name="connsiteX3" fmla="*/ 3029386 w 3078247"/>
              <a:gd name="connsiteY3" fmla="*/ 848266 h 3383327"/>
              <a:gd name="connsiteX4" fmla="*/ 3043346 w 3078247"/>
              <a:gd name="connsiteY4" fmla="*/ 925048 h 3383327"/>
              <a:gd name="connsiteX5" fmla="*/ 3050326 w 3078247"/>
              <a:gd name="connsiteY5" fmla="*/ 952968 h 3383327"/>
              <a:gd name="connsiteX6" fmla="*/ 3057307 w 3078247"/>
              <a:gd name="connsiteY6" fmla="*/ 1001829 h 3383327"/>
              <a:gd name="connsiteX7" fmla="*/ 3064287 w 3078247"/>
              <a:gd name="connsiteY7" fmla="*/ 1036730 h 3383327"/>
              <a:gd name="connsiteX8" fmla="*/ 3078247 w 3078247"/>
              <a:gd name="connsiteY8" fmla="*/ 1197274 h 3383327"/>
              <a:gd name="connsiteX9" fmla="*/ 3071267 w 3078247"/>
              <a:gd name="connsiteY9" fmla="*/ 1518361 h 3383327"/>
              <a:gd name="connsiteX10" fmla="*/ 3064287 w 3078247"/>
              <a:gd name="connsiteY10" fmla="*/ 1553261 h 3383327"/>
              <a:gd name="connsiteX11" fmla="*/ 3057307 w 3078247"/>
              <a:gd name="connsiteY11" fmla="*/ 1602122 h 3383327"/>
              <a:gd name="connsiteX12" fmla="*/ 3050326 w 3078247"/>
              <a:gd name="connsiteY12" fmla="*/ 1637023 h 3383327"/>
              <a:gd name="connsiteX13" fmla="*/ 3036366 w 3078247"/>
              <a:gd name="connsiteY13" fmla="*/ 1734745 h 3383327"/>
              <a:gd name="connsiteX14" fmla="*/ 3022406 w 3078247"/>
              <a:gd name="connsiteY14" fmla="*/ 1783606 h 3383327"/>
              <a:gd name="connsiteX15" fmla="*/ 3015426 w 3078247"/>
              <a:gd name="connsiteY15" fmla="*/ 1825487 h 3383327"/>
              <a:gd name="connsiteX16" fmla="*/ 3001465 w 3078247"/>
              <a:gd name="connsiteY16" fmla="*/ 1902269 h 3383327"/>
              <a:gd name="connsiteX17" fmla="*/ 2994485 w 3078247"/>
              <a:gd name="connsiteY17" fmla="*/ 1972070 h 3383327"/>
              <a:gd name="connsiteX18" fmla="*/ 2987505 w 3078247"/>
              <a:gd name="connsiteY18" fmla="*/ 1993011 h 3383327"/>
              <a:gd name="connsiteX19" fmla="*/ 2980525 w 3078247"/>
              <a:gd name="connsiteY19" fmla="*/ 2020932 h 3383327"/>
              <a:gd name="connsiteX20" fmla="*/ 2959584 w 3078247"/>
              <a:gd name="connsiteY20" fmla="*/ 2097713 h 3383327"/>
              <a:gd name="connsiteX21" fmla="*/ 2945624 w 3078247"/>
              <a:gd name="connsiteY21" fmla="*/ 2167515 h 3383327"/>
              <a:gd name="connsiteX22" fmla="*/ 2924684 w 3078247"/>
              <a:gd name="connsiteY22" fmla="*/ 2251277 h 3383327"/>
              <a:gd name="connsiteX23" fmla="*/ 2910723 w 3078247"/>
              <a:gd name="connsiteY23" fmla="*/ 2314098 h 3383327"/>
              <a:gd name="connsiteX24" fmla="*/ 2896763 w 3078247"/>
              <a:gd name="connsiteY24" fmla="*/ 2342019 h 3383327"/>
              <a:gd name="connsiteX25" fmla="*/ 2889783 w 3078247"/>
              <a:gd name="connsiteY25" fmla="*/ 2390880 h 3383327"/>
              <a:gd name="connsiteX26" fmla="*/ 2868842 w 3078247"/>
              <a:gd name="connsiteY26" fmla="*/ 2446721 h 3383327"/>
              <a:gd name="connsiteX27" fmla="*/ 2861862 w 3078247"/>
              <a:gd name="connsiteY27" fmla="*/ 2481622 h 3383327"/>
              <a:gd name="connsiteX28" fmla="*/ 2847902 w 3078247"/>
              <a:gd name="connsiteY28" fmla="*/ 2502562 h 3383327"/>
              <a:gd name="connsiteX29" fmla="*/ 2833942 w 3078247"/>
              <a:gd name="connsiteY29" fmla="*/ 2544443 h 3383327"/>
              <a:gd name="connsiteX30" fmla="*/ 2819981 w 3078247"/>
              <a:gd name="connsiteY30" fmla="*/ 2572364 h 3383327"/>
              <a:gd name="connsiteX31" fmla="*/ 2806021 w 3078247"/>
              <a:gd name="connsiteY31" fmla="*/ 2614245 h 3383327"/>
              <a:gd name="connsiteX32" fmla="*/ 2792061 w 3078247"/>
              <a:gd name="connsiteY32" fmla="*/ 2635185 h 3383327"/>
              <a:gd name="connsiteX33" fmla="*/ 2785081 w 3078247"/>
              <a:gd name="connsiteY33" fmla="*/ 2656125 h 3383327"/>
              <a:gd name="connsiteX34" fmla="*/ 2757160 w 3078247"/>
              <a:gd name="connsiteY34" fmla="*/ 2698006 h 3383327"/>
              <a:gd name="connsiteX35" fmla="*/ 2743200 w 3078247"/>
              <a:gd name="connsiteY35" fmla="*/ 2718947 h 3383327"/>
              <a:gd name="connsiteX36" fmla="*/ 2715279 w 3078247"/>
              <a:gd name="connsiteY36" fmla="*/ 2774788 h 3383327"/>
              <a:gd name="connsiteX37" fmla="*/ 2687359 w 3078247"/>
              <a:gd name="connsiteY37" fmla="*/ 2816669 h 3383327"/>
              <a:gd name="connsiteX38" fmla="*/ 2666418 w 3078247"/>
              <a:gd name="connsiteY38" fmla="*/ 2851570 h 3383327"/>
              <a:gd name="connsiteX39" fmla="*/ 2645478 w 3078247"/>
              <a:gd name="connsiteY39" fmla="*/ 2879490 h 3383327"/>
              <a:gd name="connsiteX40" fmla="*/ 2631517 w 3078247"/>
              <a:gd name="connsiteY40" fmla="*/ 2914391 h 3383327"/>
              <a:gd name="connsiteX41" fmla="*/ 2610577 w 3078247"/>
              <a:gd name="connsiteY41" fmla="*/ 2942312 h 3383327"/>
              <a:gd name="connsiteX42" fmla="*/ 2575676 w 3078247"/>
              <a:gd name="connsiteY42" fmla="*/ 2998153 h 3383327"/>
              <a:gd name="connsiteX43" fmla="*/ 2547755 w 3078247"/>
              <a:gd name="connsiteY43" fmla="*/ 3026074 h 3383327"/>
              <a:gd name="connsiteX44" fmla="*/ 2498894 w 3078247"/>
              <a:gd name="connsiteY44" fmla="*/ 3081915 h 3383327"/>
              <a:gd name="connsiteX45" fmla="*/ 2429093 w 3078247"/>
              <a:gd name="connsiteY45" fmla="*/ 3144736 h 3383327"/>
              <a:gd name="connsiteX46" fmla="*/ 2380232 w 3078247"/>
              <a:gd name="connsiteY46" fmla="*/ 3186617 h 3383327"/>
              <a:gd name="connsiteX47" fmla="*/ 2352311 w 3078247"/>
              <a:gd name="connsiteY47" fmla="*/ 3214538 h 3383327"/>
              <a:gd name="connsiteX48" fmla="*/ 2121966 w 3078247"/>
              <a:gd name="connsiteY48" fmla="*/ 3382061 h 3383327"/>
              <a:gd name="connsiteX49" fmla="*/ 2135926 w 3078247"/>
              <a:gd name="connsiteY49" fmla="*/ 3382061 h 3383327"/>
              <a:gd name="connsiteX0" fmla="*/ 0 w 3078247"/>
              <a:gd name="connsiteY0" fmla="*/ 31588 h 3383327"/>
              <a:gd name="connsiteX1" fmla="*/ 2101026 w 3078247"/>
              <a:gd name="connsiteY1" fmla="*/ 17628 h 3383327"/>
              <a:gd name="connsiteX2" fmla="*/ 2945624 w 3078247"/>
              <a:gd name="connsiteY2" fmla="*/ 576040 h 3383327"/>
              <a:gd name="connsiteX3" fmla="*/ 3043346 w 3078247"/>
              <a:gd name="connsiteY3" fmla="*/ 925048 h 3383327"/>
              <a:gd name="connsiteX4" fmla="*/ 3050326 w 3078247"/>
              <a:gd name="connsiteY4" fmla="*/ 952968 h 3383327"/>
              <a:gd name="connsiteX5" fmla="*/ 3057307 w 3078247"/>
              <a:gd name="connsiteY5" fmla="*/ 1001829 h 3383327"/>
              <a:gd name="connsiteX6" fmla="*/ 3064287 w 3078247"/>
              <a:gd name="connsiteY6" fmla="*/ 1036730 h 3383327"/>
              <a:gd name="connsiteX7" fmla="*/ 3078247 w 3078247"/>
              <a:gd name="connsiteY7" fmla="*/ 1197274 h 3383327"/>
              <a:gd name="connsiteX8" fmla="*/ 3071267 w 3078247"/>
              <a:gd name="connsiteY8" fmla="*/ 1518361 h 3383327"/>
              <a:gd name="connsiteX9" fmla="*/ 3064287 w 3078247"/>
              <a:gd name="connsiteY9" fmla="*/ 1553261 h 3383327"/>
              <a:gd name="connsiteX10" fmla="*/ 3057307 w 3078247"/>
              <a:gd name="connsiteY10" fmla="*/ 1602122 h 3383327"/>
              <a:gd name="connsiteX11" fmla="*/ 3050326 w 3078247"/>
              <a:gd name="connsiteY11" fmla="*/ 1637023 h 3383327"/>
              <a:gd name="connsiteX12" fmla="*/ 3036366 w 3078247"/>
              <a:gd name="connsiteY12" fmla="*/ 1734745 h 3383327"/>
              <a:gd name="connsiteX13" fmla="*/ 3022406 w 3078247"/>
              <a:gd name="connsiteY13" fmla="*/ 1783606 h 3383327"/>
              <a:gd name="connsiteX14" fmla="*/ 3015426 w 3078247"/>
              <a:gd name="connsiteY14" fmla="*/ 1825487 h 3383327"/>
              <a:gd name="connsiteX15" fmla="*/ 3001465 w 3078247"/>
              <a:gd name="connsiteY15" fmla="*/ 1902269 h 3383327"/>
              <a:gd name="connsiteX16" fmla="*/ 2994485 w 3078247"/>
              <a:gd name="connsiteY16" fmla="*/ 1972070 h 3383327"/>
              <a:gd name="connsiteX17" fmla="*/ 2987505 w 3078247"/>
              <a:gd name="connsiteY17" fmla="*/ 1993011 h 3383327"/>
              <a:gd name="connsiteX18" fmla="*/ 2980525 w 3078247"/>
              <a:gd name="connsiteY18" fmla="*/ 2020932 h 3383327"/>
              <a:gd name="connsiteX19" fmla="*/ 2959584 w 3078247"/>
              <a:gd name="connsiteY19" fmla="*/ 2097713 h 3383327"/>
              <a:gd name="connsiteX20" fmla="*/ 2945624 w 3078247"/>
              <a:gd name="connsiteY20" fmla="*/ 2167515 h 3383327"/>
              <a:gd name="connsiteX21" fmla="*/ 2924684 w 3078247"/>
              <a:gd name="connsiteY21" fmla="*/ 2251277 h 3383327"/>
              <a:gd name="connsiteX22" fmla="*/ 2910723 w 3078247"/>
              <a:gd name="connsiteY22" fmla="*/ 2314098 h 3383327"/>
              <a:gd name="connsiteX23" fmla="*/ 2896763 w 3078247"/>
              <a:gd name="connsiteY23" fmla="*/ 2342019 h 3383327"/>
              <a:gd name="connsiteX24" fmla="*/ 2889783 w 3078247"/>
              <a:gd name="connsiteY24" fmla="*/ 2390880 h 3383327"/>
              <a:gd name="connsiteX25" fmla="*/ 2868842 w 3078247"/>
              <a:gd name="connsiteY25" fmla="*/ 2446721 h 3383327"/>
              <a:gd name="connsiteX26" fmla="*/ 2861862 w 3078247"/>
              <a:gd name="connsiteY26" fmla="*/ 2481622 h 3383327"/>
              <a:gd name="connsiteX27" fmla="*/ 2847902 w 3078247"/>
              <a:gd name="connsiteY27" fmla="*/ 2502562 h 3383327"/>
              <a:gd name="connsiteX28" fmla="*/ 2833942 w 3078247"/>
              <a:gd name="connsiteY28" fmla="*/ 2544443 h 3383327"/>
              <a:gd name="connsiteX29" fmla="*/ 2819981 w 3078247"/>
              <a:gd name="connsiteY29" fmla="*/ 2572364 h 3383327"/>
              <a:gd name="connsiteX30" fmla="*/ 2806021 w 3078247"/>
              <a:gd name="connsiteY30" fmla="*/ 2614245 h 3383327"/>
              <a:gd name="connsiteX31" fmla="*/ 2792061 w 3078247"/>
              <a:gd name="connsiteY31" fmla="*/ 2635185 h 3383327"/>
              <a:gd name="connsiteX32" fmla="*/ 2785081 w 3078247"/>
              <a:gd name="connsiteY32" fmla="*/ 2656125 h 3383327"/>
              <a:gd name="connsiteX33" fmla="*/ 2757160 w 3078247"/>
              <a:gd name="connsiteY33" fmla="*/ 2698006 h 3383327"/>
              <a:gd name="connsiteX34" fmla="*/ 2743200 w 3078247"/>
              <a:gd name="connsiteY34" fmla="*/ 2718947 h 3383327"/>
              <a:gd name="connsiteX35" fmla="*/ 2715279 w 3078247"/>
              <a:gd name="connsiteY35" fmla="*/ 2774788 h 3383327"/>
              <a:gd name="connsiteX36" fmla="*/ 2687359 w 3078247"/>
              <a:gd name="connsiteY36" fmla="*/ 2816669 h 3383327"/>
              <a:gd name="connsiteX37" fmla="*/ 2666418 w 3078247"/>
              <a:gd name="connsiteY37" fmla="*/ 2851570 h 3383327"/>
              <a:gd name="connsiteX38" fmla="*/ 2645478 w 3078247"/>
              <a:gd name="connsiteY38" fmla="*/ 2879490 h 3383327"/>
              <a:gd name="connsiteX39" fmla="*/ 2631517 w 3078247"/>
              <a:gd name="connsiteY39" fmla="*/ 2914391 h 3383327"/>
              <a:gd name="connsiteX40" fmla="*/ 2610577 w 3078247"/>
              <a:gd name="connsiteY40" fmla="*/ 2942312 h 3383327"/>
              <a:gd name="connsiteX41" fmla="*/ 2575676 w 3078247"/>
              <a:gd name="connsiteY41" fmla="*/ 2998153 h 3383327"/>
              <a:gd name="connsiteX42" fmla="*/ 2547755 w 3078247"/>
              <a:gd name="connsiteY42" fmla="*/ 3026074 h 3383327"/>
              <a:gd name="connsiteX43" fmla="*/ 2498894 w 3078247"/>
              <a:gd name="connsiteY43" fmla="*/ 3081915 h 3383327"/>
              <a:gd name="connsiteX44" fmla="*/ 2429093 w 3078247"/>
              <a:gd name="connsiteY44" fmla="*/ 3144736 h 3383327"/>
              <a:gd name="connsiteX45" fmla="*/ 2380232 w 3078247"/>
              <a:gd name="connsiteY45" fmla="*/ 3186617 h 3383327"/>
              <a:gd name="connsiteX46" fmla="*/ 2352311 w 3078247"/>
              <a:gd name="connsiteY46" fmla="*/ 3214538 h 3383327"/>
              <a:gd name="connsiteX47" fmla="*/ 2121966 w 3078247"/>
              <a:gd name="connsiteY47" fmla="*/ 3382061 h 3383327"/>
              <a:gd name="connsiteX48" fmla="*/ 2135926 w 3078247"/>
              <a:gd name="connsiteY48" fmla="*/ 3382061 h 3383327"/>
              <a:gd name="connsiteX0" fmla="*/ 0 w 3078247"/>
              <a:gd name="connsiteY0" fmla="*/ 31588 h 3383327"/>
              <a:gd name="connsiteX1" fmla="*/ 2101026 w 3078247"/>
              <a:gd name="connsiteY1" fmla="*/ 17628 h 3383327"/>
              <a:gd name="connsiteX2" fmla="*/ 2945624 w 3078247"/>
              <a:gd name="connsiteY2" fmla="*/ 576040 h 3383327"/>
              <a:gd name="connsiteX3" fmla="*/ 3050326 w 3078247"/>
              <a:gd name="connsiteY3" fmla="*/ 952968 h 3383327"/>
              <a:gd name="connsiteX4" fmla="*/ 3057307 w 3078247"/>
              <a:gd name="connsiteY4" fmla="*/ 1001829 h 3383327"/>
              <a:gd name="connsiteX5" fmla="*/ 3064287 w 3078247"/>
              <a:gd name="connsiteY5" fmla="*/ 1036730 h 3383327"/>
              <a:gd name="connsiteX6" fmla="*/ 3078247 w 3078247"/>
              <a:gd name="connsiteY6" fmla="*/ 1197274 h 3383327"/>
              <a:gd name="connsiteX7" fmla="*/ 3071267 w 3078247"/>
              <a:gd name="connsiteY7" fmla="*/ 1518361 h 3383327"/>
              <a:gd name="connsiteX8" fmla="*/ 3064287 w 3078247"/>
              <a:gd name="connsiteY8" fmla="*/ 1553261 h 3383327"/>
              <a:gd name="connsiteX9" fmla="*/ 3057307 w 3078247"/>
              <a:gd name="connsiteY9" fmla="*/ 1602122 h 3383327"/>
              <a:gd name="connsiteX10" fmla="*/ 3050326 w 3078247"/>
              <a:gd name="connsiteY10" fmla="*/ 1637023 h 3383327"/>
              <a:gd name="connsiteX11" fmla="*/ 3036366 w 3078247"/>
              <a:gd name="connsiteY11" fmla="*/ 1734745 h 3383327"/>
              <a:gd name="connsiteX12" fmla="*/ 3022406 w 3078247"/>
              <a:gd name="connsiteY12" fmla="*/ 1783606 h 3383327"/>
              <a:gd name="connsiteX13" fmla="*/ 3015426 w 3078247"/>
              <a:gd name="connsiteY13" fmla="*/ 1825487 h 3383327"/>
              <a:gd name="connsiteX14" fmla="*/ 3001465 w 3078247"/>
              <a:gd name="connsiteY14" fmla="*/ 1902269 h 3383327"/>
              <a:gd name="connsiteX15" fmla="*/ 2994485 w 3078247"/>
              <a:gd name="connsiteY15" fmla="*/ 1972070 h 3383327"/>
              <a:gd name="connsiteX16" fmla="*/ 2987505 w 3078247"/>
              <a:gd name="connsiteY16" fmla="*/ 1993011 h 3383327"/>
              <a:gd name="connsiteX17" fmla="*/ 2980525 w 3078247"/>
              <a:gd name="connsiteY17" fmla="*/ 2020932 h 3383327"/>
              <a:gd name="connsiteX18" fmla="*/ 2959584 w 3078247"/>
              <a:gd name="connsiteY18" fmla="*/ 2097713 h 3383327"/>
              <a:gd name="connsiteX19" fmla="*/ 2945624 w 3078247"/>
              <a:gd name="connsiteY19" fmla="*/ 2167515 h 3383327"/>
              <a:gd name="connsiteX20" fmla="*/ 2924684 w 3078247"/>
              <a:gd name="connsiteY20" fmla="*/ 2251277 h 3383327"/>
              <a:gd name="connsiteX21" fmla="*/ 2910723 w 3078247"/>
              <a:gd name="connsiteY21" fmla="*/ 2314098 h 3383327"/>
              <a:gd name="connsiteX22" fmla="*/ 2896763 w 3078247"/>
              <a:gd name="connsiteY22" fmla="*/ 2342019 h 3383327"/>
              <a:gd name="connsiteX23" fmla="*/ 2889783 w 3078247"/>
              <a:gd name="connsiteY23" fmla="*/ 2390880 h 3383327"/>
              <a:gd name="connsiteX24" fmla="*/ 2868842 w 3078247"/>
              <a:gd name="connsiteY24" fmla="*/ 2446721 h 3383327"/>
              <a:gd name="connsiteX25" fmla="*/ 2861862 w 3078247"/>
              <a:gd name="connsiteY25" fmla="*/ 2481622 h 3383327"/>
              <a:gd name="connsiteX26" fmla="*/ 2847902 w 3078247"/>
              <a:gd name="connsiteY26" fmla="*/ 2502562 h 3383327"/>
              <a:gd name="connsiteX27" fmla="*/ 2833942 w 3078247"/>
              <a:gd name="connsiteY27" fmla="*/ 2544443 h 3383327"/>
              <a:gd name="connsiteX28" fmla="*/ 2819981 w 3078247"/>
              <a:gd name="connsiteY28" fmla="*/ 2572364 h 3383327"/>
              <a:gd name="connsiteX29" fmla="*/ 2806021 w 3078247"/>
              <a:gd name="connsiteY29" fmla="*/ 2614245 h 3383327"/>
              <a:gd name="connsiteX30" fmla="*/ 2792061 w 3078247"/>
              <a:gd name="connsiteY30" fmla="*/ 2635185 h 3383327"/>
              <a:gd name="connsiteX31" fmla="*/ 2785081 w 3078247"/>
              <a:gd name="connsiteY31" fmla="*/ 2656125 h 3383327"/>
              <a:gd name="connsiteX32" fmla="*/ 2757160 w 3078247"/>
              <a:gd name="connsiteY32" fmla="*/ 2698006 h 3383327"/>
              <a:gd name="connsiteX33" fmla="*/ 2743200 w 3078247"/>
              <a:gd name="connsiteY33" fmla="*/ 2718947 h 3383327"/>
              <a:gd name="connsiteX34" fmla="*/ 2715279 w 3078247"/>
              <a:gd name="connsiteY34" fmla="*/ 2774788 h 3383327"/>
              <a:gd name="connsiteX35" fmla="*/ 2687359 w 3078247"/>
              <a:gd name="connsiteY35" fmla="*/ 2816669 h 3383327"/>
              <a:gd name="connsiteX36" fmla="*/ 2666418 w 3078247"/>
              <a:gd name="connsiteY36" fmla="*/ 2851570 h 3383327"/>
              <a:gd name="connsiteX37" fmla="*/ 2645478 w 3078247"/>
              <a:gd name="connsiteY37" fmla="*/ 2879490 h 3383327"/>
              <a:gd name="connsiteX38" fmla="*/ 2631517 w 3078247"/>
              <a:gd name="connsiteY38" fmla="*/ 2914391 h 3383327"/>
              <a:gd name="connsiteX39" fmla="*/ 2610577 w 3078247"/>
              <a:gd name="connsiteY39" fmla="*/ 2942312 h 3383327"/>
              <a:gd name="connsiteX40" fmla="*/ 2575676 w 3078247"/>
              <a:gd name="connsiteY40" fmla="*/ 2998153 h 3383327"/>
              <a:gd name="connsiteX41" fmla="*/ 2547755 w 3078247"/>
              <a:gd name="connsiteY41" fmla="*/ 3026074 h 3383327"/>
              <a:gd name="connsiteX42" fmla="*/ 2498894 w 3078247"/>
              <a:gd name="connsiteY42" fmla="*/ 3081915 h 3383327"/>
              <a:gd name="connsiteX43" fmla="*/ 2429093 w 3078247"/>
              <a:gd name="connsiteY43" fmla="*/ 3144736 h 3383327"/>
              <a:gd name="connsiteX44" fmla="*/ 2380232 w 3078247"/>
              <a:gd name="connsiteY44" fmla="*/ 3186617 h 3383327"/>
              <a:gd name="connsiteX45" fmla="*/ 2352311 w 3078247"/>
              <a:gd name="connsiteY45" fmla="*/ 3214538 h 3383327"/>
              <a:gd name="connsiteX46" fmla="*/ 2121966 w 3078247"/>
              <a:gd name="connsiteY46" fmla="*/ 3382061 h 3383327"/>
              <a:gd name="connsiteX47" fmla="*/ 2135926 w 3078247"/>
              <a:gd name="connsiteY47" fmla="*/ 3382061 h 3383327"/>
              <a:gd name="connsiteX0" fmla="*/ 0 w 3078247"/>
              <a:gd name="connsiteY0" fmla="*/ 31588 h 3383327"/>
              <a:gd name="connsiteX1" fmla="*/ 2101026 w 3078247"/>
              <a:gd name="connsiteY1" fmla="*/ 17628 h 3383327"/>
              <a:gd name="connsiteX2" fmla="*/ 2945624 w 3078247"/>
              <a:gd name="connsiteY2" fmla="*/ 576040 h 3383327"/>
              <a:gd name="connsiteX3" fmla="*/ 3057307 w 3078247"/>
              <a:gd name="connsiteY3" fmla="*/ 1001829 h 3383327"/>
              <a:gd name="connsiteX4" fmla="*/ 3064287 w 3078247"/>
              <a:gd name="connsiteY4" fmla="*/ 1036730 h 3383327"/>
              <a:gd name="connsiteX5" fmla="*/ 3078247 w 3078247"/>
              <a:gd name="connsiteY5" fmla="*/ 1197274 h 3383327"/>
              <a:gd name="connsiteX6" fmla="*/ 3071267 w 3078247"/>
              <a:gd name="connsiteY6" fmla="*/ 1518361 h 3383327"/>
              <a:gd name="connsiteX7" fmla="*/ 3064287 w 3078247"/>
              <a:gd name="connsiteY7" fmla="*/ 1553261 h 3383327"/>
              <a:gd name="connsiteX8" fmla="*/ 3057307 w 3078247"/>
              <a:gd name="connsiteY8" fmla="*/ 1602122 h 3383327"/>
              <a:gd name="connsiteX9" fmla="*/ 3050326 w 3078247"/>
              <a:gd name="connsiteY9" fmla="*/ 1637023 h 3383327"/>
              <a:gd name="connsiteX10" fmla="*/ 3036366 w 3078247"/>
              <a:gd name="connsiteY10" fmla="*/ 1734745 h 3383327"/>
              <a:gd name="connsiteX11" fmla="*/ 3022406 w 3078247"/>
              <a:gd name="connsiteY11" fmla="*/ 1783606 h 3383327"/>
              <a:gd name="connsiteX12" fmla="*/ 3015426 w 3078247"/>
              <a:gd name="connsiteY12" fmla="*/ 1825487 h 3383327"/>
              <a:gd name="connsiteX13" fmla="*/ 3001465 w 3078247"/>
              <a:gd name="connsiteY13" fmla="*/ 1902269 h 3383327"/>
              <a:gd name="connsiteX14" fmla="*/ 2994485 w 3078247"/>
              <a:gd name="connsiteY14" fmla="*/ 1972070 h 3383327"/>
              <a:gd name="connsiteX15" fmla="*/ 2987505 w 3078247"/>
              <a:gd name="connsiteY15" fmla="*/ 1993011 h 3383327"/>
              <a:gd name="connsiteX16" fmla="*/ 2980525 w 3078247"/>
              <a:gd name="connsiteY16" fmla="*/ 2020932 h 3383327"/>
              <a:gd name="connsiteX17" fmla="*/ 2959584 w 3078247"/>
              <a:gd name="connsiteY17" fmla="*/ 2097713 h 3383327"/>
              <a:gd name="connsiteX18" fmla="*/ 2945624 w 3078247"/>
              <a:gd name="connsiteY18" fmla="*/ 2167515 h 3383327"/>
              <a:gd name="connsiteX19" fmla="*/ 2924684 w 3078247"/>
              <a:gd name="connsiteY19" fmla="*/ 2251277 h 3383327"/>
              <a:gd name="connsiteX20" fmla="*/ 2910723 w 3078247"/>
              <a:gd name="connsiteY20" fmla="*/ 2314098 h 3383327"/>
              <a:gd name="connsiteX21" fmla="*/ 2896763 w 3078247"/>
              <a:gd name="connsiteY21" fmla="*/ 2342019 h 3383327"/>
              <a:gd name="connsiteX22" fmla="*/ 2889783 w 3078247"/>
              <a:gd name="connsiteY22" fmla="*/ 2390880 h 3383327"/>
              <a:gd name="connsiteX23" fmla="*/ 2868842 w 3078247"/>
              <a:gd name="connsiteY23" fmla="*/ 2446721 h 3383327"/>
              <a:gd name="connsiteX24" fmla="*/ 2861862 w 3078247"/>
              <a:gd name="connsiteY24" fmla="*/ 2481622 h 3383327"/>
              <a:gd name="connsiteX25" fmla="*/ 2847902 w 3078247"/>
              <a:gd name="connsiteY25" fmla="*/ 2502562 h 3383327"/>
              <a:gd name="connsiteX26" fmla="*/ 2833942 w 3078247"/>
              <a:gd name="connsiteY26" fmla="*/ 2544443 h 3383327"/>
              <a:gd name="connsiteX27" fmla="*/ 2819981 w 3078247"/>
              <a:gd name="connsiteY27" fmla="*/ 2572364 h 3383327"/>
              <a:gd name="connsiteX28" fmla="*/ 2806021 w 3078247"/>
              <a:gd name="connsiteY28" fmla="*/ 2614245 h 3383327"/>
              <a:gd name="connsiteX29" fmla="*/ 2792061 w 3078247"/>
              <a:gd name="connsiteY29" fmla="*/ 2635185 h 3383327"/>
              <a:gd name="connsiteX30" fmla="*/ 2785081 w 3078247"/>
              <a:gd name="connsiteY30" fmla="*/ 2656125 h 3383327"/>
              <a:gd name="connsiteX31" fmla="*/ 2757160 w 3078247"/>
              <a:gd name="connsiteY31" fmla="*/ 2698006 h 3383327"/>
              <a:gd name="connsiteX32" fmla="*/ 2743200 w 3078247"/>
              <a:gd name="connsiteY32" fmla="*/ 2718947 h 3383327"/>
              <a:gd name="connsiteX33" fmla="*/ 2715279 w 3078247"/>
              <a:gd name="connsiteY33" fmla="*/ 2774788 h 3383327"/>
              <a:gd name="connsiteX34" fmla="*/ 2687359 w 3078247"/>
              <a:gd name="connsiteY34" fmla="*/ 2816669 h 3383327"/>
              <a:gd name="connsiteX35" fmla="*/ 2666418 w 3078247"/>
              <a:gd name="connsiteY35" fmla="*/ 2851570 h 3383327"/>
              <a:gd name="connsiteX36" fmla="*/ 2645478 w 3078247"/>
              <a:gd name="connsiteY36" fmla="*/ 2879490 h 3383327"/>
              <a:gd name="connsiteX37" fmla="*/ 2631517 w 3078247"/>
              <a:gd name="connsiteY37" fmla="*/ 2914391 h 3383327"/>
              <a:gd name="connsiteX38" fmla="*/ 2610577 w 3078247"/>
              <a:gd name="connsiteY38" fmla="*/ 2942312 h 3383327"/>
              <a:gd name="connsiteX39" fmla="*/ 2575676 w 3078247"/>
              <a:gd name="connsiteY39" fmla="*/ 2998153 h 3383327"/>
              <a:gd name="connsiteX40" fmla="*/ 2547755 w 3078247"/>
              <a:gd name="connsiteY40" fmla="*/ 3026074 h 3383327"/>
              <a:gd name="connsiteX41" fmla="*/ 2498894 w 3078247"/>
              <a:gd name="connsiteY41" fmla="*/ 3081915 h 3383327"/>
              <a:gd name="connsiteX42" fmla="*/ 2429093 w 3078247"/>
              <a:gd name="connsiteY42" fmla="*/ 3144736 h 3383327"/>
              <a:gd name="connsiteX43" fmla="*/ 2380232 w 3078247"/>
              <a:gd name="connsiteY43" fmla="*/ 3186617 h 3383327"/>
              <a:gd name="connsiteX44" fmla="*/ 2352311 w 3078247"/>
              <a:gd name="connsiteY44" fmla="*/ 3214538 h 3383327"/>
              <a:gd name="connsiteX45" fmla="*/ 2121966 w 3078247"/>
              <a:gd name="connsiteY45" fmla="*/ 3382061 h 3383327"/>
              <a:gd name="connsiteX46" fmla="*/ 2135926 w 3078247"/>
              <a:gd name="connsiteY46" fmla="*/ 3382061 h 3383327"/>
              <a:gd name="connsiteX0" fmla="*/ 0 w 3078247"/>
              <a:gd name="connsiteY0" fmla="*/ 31588 h 3383327"/>
              <a:gd name="connsiteX1" fmla="*/ 2101026 w 3078247"/>
              <a:gd name="connsiteY1" fmla="*/ 17628 h 3383327"/>
              <a:gd name="connsiteX2" fmla="*/ 2945624 w 3078247"/>
              <a:gd name="connsiteY2" fmla="*/ 576040 h 3383327"/>
              <a:gd name="connsiteX3" fmla="*/ 3064287 w 3078247"/>
              <a:gd name="connsiteY3" fmla="*/ 1036730 h 3383327"/>
              <a:gd name="connsiteX4" fmla="*/ 3078247 w 3078247"/>
              <a:gd name="connsiteY4" fmla="*/ 1197274 h 3383327"/>
              <a:gd name="connsiteX5" fmla="*/ 3071267 w 3078247"/>
              <a:gd name="connsiteY5" fmla="*/ 1518361 h 3383327"/>
              <a:gd name="connsiteX6" fmla="*/ 3064287 w 3078247"/>
              <a:gd name="connsiteY6" fmla="*/ 1553261 h 3383327"/>
              <a:gd name="connsiteX7" fmla="*/ 3057307 w 3078247"/>
              <a:gd name="connsiteY7" fmla="*/ 1602122 h 3383327"/>
              <a:gd name="connsiteX8" fmla="*/ 3050326 w 3078247"/>
              <a:gd name="connsiteY8" fmla="*/ 1637023 h 3383327"/>
              <a:gd name="connsiteX9" fmla="*/ 3036366 w 3078247"/>
              <a:gd name="connsiteY9" fmla="*/ 1734745 h 3383327"/>
              <a:gd name="connsiteX10" fmla="*/ 3022406 w 3078247"/>
              <a:gd name="connsiteY10" fmla="*/ 1783606 h 3383327"/>
              <a:gd name="connsiteX11" fmla="*/ 3015426 w 3078247"/>
              <a:gd name="connsiteY11" fmla="*/ 1825487 h 3383327"/>
              <a:gd name="connsiteX12" fmla="*/ 3001465 w 3078247"/>
              <a:gd name="connsiteY12" fmla="*/ 1902269 h 3383327"/>
              <a:gd name="connsiteX13" fmla="*/ 2994485 w 3078247"/>
              <a:gd name="connsiteY13" fmla="*/ 1972070 h 3383327"/>
              <a:gd name="connsiteX14" fmla="*/ 2987505 w 3078247"/>
              <a:gd name="connsiteY14" fmla="*/ 1993011 h 3383327"/>
              <a:gd name="connsiteX15" fmla="*/ 2980525 w 3078247"/>
              <a:gd name="connsiteY15" fmla="*/ 2020932 h 3383327"/>
              <a:gd name="connsiteX16" fmla="*/ 2959584 w 3078247"/>
              <a:gd name="connsiteY16" fmla="*/ 2097713 h 3383327"/>
              <a:gd name="connsiteX17" fmla="*/ 2945624 w 3078247"/>
              <a:gd name="connsiteY17" fmla="*/ 2167515 h 3383327"/>
              <a:gd name="connsiteX18" fmla="*/ 2924684 w 3078247"/>
              <a:gd name="connsiteY18" fmla="*/ 2251277 h 3383327"/>
              <a:gd name="connsiteX19" fmla="*/ 2910723 w 3078247"/>
              <a:gd name="connsiteY19" fmla="*/ 2314098 h 3383327"/>
              <a:gd name="connsiteX20" fmla="*/ 2896763 w 3078247"/>
              <a:gd name="connsiteY20" fmla="*/ 2342019 h 3383327"/>
              <a:gd name="connsiteX21" fmla="*/ 2889783 w 3078247"/>
              <a:gd name="connsiteY21" fmla="*/ 2390880 h 3383327"/>
              <a:gd name="connsiteX22" fmla="*/ 2868842 w 3078247"/>
              <a:gd name="connsiteY22" fmla="*/ 2446721 h 3383327"/>
              <a:gd name="connsiteX23" fmla="*/ 2861862 w 3078247"/>
              <a:gd name="connsiteY23" fmla="*/ 2481622 h 3383327"/>
              <a:gd name="connsiteX24" fmla="*/ 2847902 w 3078247"/>
              <a:gd name="connsiteY24" fmla="*/ 2502562 h 3383327"/>
              <a:gd name="connsiteX25" fmla="*/ 2833942 w 3078247"/>
              <a:gd name="connsiteY25" fmla="*/ 2544443 h 3383327"/>
              <a:gd name="connsiteX26" fmla="*/ 2819981 w 3078247"/>
              <a:gd name="connsiteY26" fmla="*/ 2572364 h 3383327"/>
              <a:gd name="connsiteX27" fmla="*/ 2806021 w 3078247"/>
              <a:gd name="connsiteY27" fmla="*/ 2614245 h 3383327"/>
              <a:gd name="connsiteX28" fmla="*/ 2792061 w 3078247"/>
              <a:gd name="connsiteY28" fmla="*/ 2635185 h 3383327"/>
              <a:gd name="connsiteX29" fmla="*/ 2785081 w 3078247"/>
              <a:gd name="connsiteY29" fmla="*/ 2656125 h 3383327"/>
              <a:gd name="connsiteX30" fmla="*/ 2757160 w 3078247"/>
              <a:gd name="connsiteY30" fmla="*/ 2698006 h 3383327"/>
              <a:gd name="connsiteX31" fmla="*/ 2743200 w 3078247"/>
              <a:gd name="connsiteY31" fmla="*/ 2718947 h 3383327"/>
              <a:gd name="connsiteX32" fmla="*/ 2715279 w 3078247"/>
              <a:gd name="connsiteY32" fmla="*/ 2774788 h 3383327"/>
              <a:gd name="connsiteX33" fmla="*/ 2687359 w 3078247"/>
              <a:gd name="connsiteY33" fmla="*/ 2816669 h 3383327"/>
              <a:gd name="connsiteX34" fmla="*/ 2666418 w 3078247"/>
              <a:gd name="connsiteY34" fmla="*/ 2851570 h 3383327"/>
              <a:gd name="connsiteX35" fmla="*/ 2645478 w 3078247"/>
              <a:gd name="connsiteY35" fmla="*/ 2879490 h 3383327"/>
              <a:gd name="connsiteX36" fmla="*/ 2631517 w 3078247"/>
              <a:gd name="connsiteY36" fmla="*/ 2914391 h 3383327"/>
              <a:gd name="connsiteX37" fmla="*/ 2610577 w 3078247"/>
              <a:gd name="connsiteY37" fmla="*/ 2942312 h 3383327"/>
              <a:gd name="connsiteX38" fmla="*/ 2575676 w 3078247"/>
              <a:gd name="connsiteY38" fmla="*/ 2998153 h 3383327"/>
              <a:gd name="connsiteX39" fmla="*/ 2547755 w 3078247"/>
              <a:gd name="connsiteY39" fmla="*/ 3026074 h 3383327"/>
              <a:gd name="connsiteX40" fmla="*/ 2498894 w 3078247"/>
              <a:gd name="connsiteY40" fmla="*/ 3081915 h 3383327"/>
              <a:gd name="connsiteX41" fmla="*/ 2429093 w 3078247"/>
              <a:gd name="connsiteY41" fmla="*/ 3144736 h 3383327"/>
              <a:gd name="connsiteX42" fmla="*/ 2380232 w 3078247"/>
              <a:gd name="connsiteY42" fmla="*/ 3186617 h 3383327"/>
              <a:gd name="connsiteX43" fmla="*/ 2352311 w 3078247"/>
              <a:gd name="connsiteY43" fmla="*/ 3214538 h 3383327"/>
              <a:gd name="connsiteX44" fmla="*/ 2121966 w 3078247"/>
              <a:gd name="connsiteY44" fmla="*/ 3382061 h 3383327"/>
              <a:gd name="connsiteX45" fmla="*/ 2135926 w 3078247"/>
              <a:gd name="connsiteY45" fmla="*/ 3382061 h 3383327"/>
              <a:gd name="connsiteX0" fmla="*/ 0 w 3078247"/>
              <a:gd name="connsiteY0" fmla="*/ 31588 h 3383327"/>
              <a:gd name="connsiteX1" fmla="*/ 2101026 w 3078247"/>
              <a:gd name="connsiteY1" fmla="*/ 17628 h 3383327"/>
              <a:gd name="connsiteX2" fmla="*/ 2945624 w 3078247"/>
              <a:gd name="connsiteY2" fmla="*/ 576040 h 3383327"/>
              <a:gd name="connsiteX3" fmla="*/ 3078247 w 3078247"/>
              <a:gd name="connsiteY3" fmla="*/ 1197274 h 3383327"/>
              <a:gd name="connsiteX4" fmla="*/ 3071267 w 3078247"/>
              <a:gd name="connsiteY4" fmla="*/ 1518361 h 3383327"/>
              <a:gd name="connsiteX5" fmla="*/ 3064287 w 3078247"/>
              <a:gd name="connsiteY5" fmla="*/ 1553261 h 3383327"/>
              <a:gd name="connsiteX6" fmla="*/ 3057307 w 3078247"/>
              <a:gd name="connsiteY6" fmla="*/ 1602122 h 3383327"/>
              <a:gd name="connsiteX7" fmla="*/ 3050326 w 3078247"/>
              <a:gd name="connsiteY7" fmla="*/ 1637023 h 3383327"/>
              <a:gd name="connsiteX8" fmla="*/ 3036366 w 3078247"/>
              <a:gd name="connsiteY8" fmla="*/ 1734745 h 3383327"/>
              <a:gd name="connsiteX9" fmla="*/ 3022406 w 3078247"/>
              <a:gd name="connsiteY9" fmla="*/ 1783606 h 3383327"/>
              <a:gd name="connsiteX10" fmla="*/ 3015426 w 3078247"/>
              <a:gd name="connsiteY10" fmla="*/ 1825487 h 3383327"/>
              <a:gd name="connsiteX11" fmla="*/ 3001465 w 3078247"/>
              <a:gd name="connsiteY11" fmla="*/ 1902269 h 3383327"/>
              <a:gd name="connsiteX12" fmla="*/ 2994485 w 3078247"/>
              <a:gd name="connsiteY12" fmla="*/ 1972070 h 3383327"/>
              <a:gd name="connsiteX13" fmla="*/ 2987505 w 3078247"/>
              <a:gd name="connsiteY13" fmla="*/ 1993011 h 3383327"/>
              <a:gd name="connsiteX14" fmla="*/ 2980525 w 3078247"/>
              <a:gd name="connsiteY14" fmla="*/ 2020932 h 3383327"/>
              <a:gd name="connsiteX15" fmla="*/ 2959584 w 3078247"/>
              <a:gd name="connsiteY15" fmla="*/ 2097713 h 3383327"/>
              <a:gd name="connsiteX16" fmla="*/ 2945624 w 3078247"/>
              <a:gd name="connsiteY16" fmla="*/ 2167515 h 3383327"/>
              <a:gd name="connsiteX17" fmla="*/ 2924684 w 3078247"/>
              <a:gd name="connsiteY17" fmla="*/ 2251277 h 3383327"/>
              <a:gd name="connsiteX18" fmla="*/ 2910723 w 3078247"/>
              <a:gd name="connsiteY18" fmla="*/ 2314098 h 3383327"/>
              <a:gd name="connsiteX19" fmla="*/ 2896763 w 3078247"/>
              <a:gd name="connsiteY19" fmla="*/ 2342019 h 3383327"/>
              <a:gd name="connsiteX20" fmla="*/ 2889783 w 3078247"/>
              <a:gd name="connsiteY20" fmla="*/ 2390880 h 3383327"/>
              <a:gd name="connsiteX21" fmla="*/ 2868842 w 3078247"/>
              <a:gd name="connsiteY21" fmla="*/ 2446721 h 3383327"/>
              <a:gd name="connsiteX22" fmla="*/ 2861862 w 3078247"/>
              <a:gd name="connsiteY22" fmla="*/ 2481622 h 3383327"/>
              <a:gd name="connsiteX23" fmla="*/ 2847902 w 3078247"/>
              <a:gd name="connsiteY23" fmla="*/ 2502562 h 3383327"/>
              <a:gd name="connsiteX24" fmla="*/ 2833942 w 3078247"/>
              <a:gd name="connsiteY24" fmla="*/ 2544443 h 3383327"/>
              <a:gd name="connsiteX25" fmla="*/ 2819981 w 3078247"/>
              <a:gd name="connsiteY25" fmla="*/ 2572364 h 3383327"/>
              <a:gd name="connsiteX26" fmla="*/ 2806021 w 3078247"/>
              <a:gd name="connsiteY26" fmla="*/ 2614245 h 3383327"/>
              <a:gd name="connsiteX27" fmla="*/ 2792061 w 3078247"/>
              <a:gd name="connsiteY27" fmla="*/ 2635185 h 3383327"/>
              <a:gd name="connsiteX28" fmla="*/ 2785081 w 3078247"/>
              <a:gd name="connsiteY28" fmla="*/ 2656125 h 3383327"/>
              <a:gd name="connsiteX29" fmla="*/ 2757160 w 3078247"/>
              <a:gd name="connsiteY29" fmla="*/ 2698006 h 3383327"/>
              <a:gd name="connsiteX30" fmla="*/ 2743200 w 3078247"/>
              <a:gd name="connsiteY30" fmla="*/ 2718947 h 3383327"/>
              <a:gd name="connsiteX31" fmla="*/ 2715279 w 3078247"/>
              <a:gd name="connsiteY31" fmla="*/ 2774788 h 3383327"/>
              <a:gd name="connsiteX32" fmla="*/ 2687359 w 3078247"/>
              <a:gd name="connsiteY32" fmla="*/ 2816669 h 3383327"/>
              <a:gd name="connsiteX33" fmla="*/ 2666418 w 3078247"/>
              <a:gd name="connsiteY33" fmla="*/ 2851570 h 3383327"/>
              <a:gd name="connsiteX34" fmla="*/ 2645478 w 3078247"/>
              <a:gd name="connsiteY34" fmla="*/ 2879490 h 3383327"/>
              <a:gd name="connsiteX35" fmla="*/ 2631517 w 3078247"/>
              <a:gd name="connsiteY35" fmla="*/ 2914391 h 3383327"/>
              <a:gd name="connsiteX36" fmla="*/ 2610577 w 3078247"/>
              <a:gd name="connsiteY36" fmla="*/ 2942312 h 3383327"/>
              <a:gd name="connsiteX37" fmla="*/ 2575676 w 3078247"/>
              <a:gd name="connsiteY37" fmla="*/ 2998153 h 3383327"/>
              <a:gd name="connsiteX38" fmla="*/ 2547755 w 3078247"/>
              <a:gd name="connsiteY38" fmla="*/ 3026074 h 3383327"/>
              <a:gd name="connsiteX39" fmla="*/ 2498894 w 3078247"/>
              <a:gd name="connsiteY39" fmla="*/ 3081915 h 3383327"/>
              <a:gd name="connsiteX40" fmla="*/ 2429093 w 3078247"/>
              <a:gd name="connsiteY40" fmla="*/ 3144736 h 3383327"/>
              <a:gd name="connsiteX41" fmla="*/ 2380232 w 3078247"/>
              <a:gd name="connsiteY41" fmla="*/ 3186617 h 3383327"/>
              <a:gd name="connsiteX42" fmla="*/ 2352311 w 3078247"/>
              <a:gd name="connsiteY42" fmla="*/ 3214538 h 3383327"/>
              <a:gd name="connsiteX43" fmla="*/ 2121966 w 3078247"/>
              <a:gd name="connsiteY43" fmla="*/ 3382061 h 3383327"/>
              <a:gd name="connsiteX44" fmla="*/ 2135926 w 3078247"/>
              <a:gd name="connsiteY44" fmla="*/ 3382061 h 3383327"/>
              <a:gd name="connsiteX0" fmla="*/ 0 w 3078874"/>
              <a:gd name="connsiteY0" fmla="*/ 31588 h 3383327"/>
              <a:gd name="connsiteX1" fmla="*/ 2101026 w 3078874"/>
              <a:gd name="connsiteY1" fmla="*/ 17628 h 3383327"/>
              <a:gd name="connsiteX2" fmla="*/ 2945624 w 3078874"/>
              <a:gd name="connsiteY2" fmla="*/ 576040 h 3383327"/>
              <a:gd name="connsiteX3" fmla="*/ 3071267 w 3078874"/>
              <a:gd name="connsiteY3" fmla="*/ 1518361 h 3383327"/>
              <a:gd name="connsiteX4" fmla="*/ 3064287 w 3078874"/>
              <a:gd name="connsiteY4" fmla="*/ 1553261 h 3383327"/>
              <a:gd name="connsiteX5" fmla="*/ 3057307 w 3078874"/>
              <a:gd name="connsiteY5" fmla="*/ 1602122 h 3383327"/>
              <a:gd name="connsiteX6" fmla="*/ 3050326 w 3078874"/>
              <a:gd name="connsiteY6" fmla="*/ 1637023 h 3383327"/>
              <a:gd name="connsiteX7" fmla="*/ 3036366 w 3078874"/>
              <a:gd name="connsiteY7" fmla="*/ 1734745 h 3383327"/>
              <a:gd name="connsiteX8" fmla="*/ 3022406 w 3078874"/>
              <a:gd name="connsiteY8" fmla="*/ 1783606 h 3383327"/>
              <a:gd name="connsiteX9" fmla="*/ 3015426 w 3078874"/>
              <a:gd name="connsiteY9" fmla="*/ 1825487 h 3383327"/>
              <a:gd name="connsiteX10" fmla="*/ 3001465 w 3078874"/>
              <a:gd name="connsiteY10" fmla="*/ 1902269 h 3383327"/>
              <a:gd name="connsiteX11" fmla="*/ 2994485 w 3078874"/>
              <a:gd name="connsiteY11" fmla="*/ 1972070 h 3383327"/>
              <a:gd name="connsiteX12" fmla="*/ 2987505 w 3078874"/>
              <a:gd name="connsiteY12" fmla="*/ 1993011 h 3383327"/>
              <a:gd name="connsiteX13" fmla="*/ 2980525 w 3078874"/>
              <a:gd name="connsiteY13" fmla="*/ 2020932 h 3383327"/>
              <a:gd name="connsiteX14" fmla="*/ 2959584 w 3078874"/>
              <a:gd name="connsiteY14" fmla="*/ 2097713 h 3383327"/>
              <a:gd name="connsiteX15" fmla="*/ 2945624 w 3078874"/>
              <a:gd name="connsiteY15" fmla="*/ 2167515 h 3383327"/>
              <a:gd name="connsiteX16" fmla="*/ 2924684 w 3078874"/>
              <a:gd name="connsiteY16" fmla="*/ 2251277 h 3383327"/>
              <a:gd name="connsiteX17" fmla="*/ 2910723 w 3078874"/>
              <a:gd name="connsiteY17" fmla="*/ 2314098 h 3383327"/>
              <a:gd name="connsiteX18" fmla="*/ 2896763 w 3078874"/>
              <a:gd name="connsiteY18" fmla="*/ 2342019 h 3383327"/>
              <a:gd name="connsiteX19" fmla="*/ 2889783 w 3078874"/>
              <a:gd name="connsiteY19" fmla="*/ 2390880 h 3383327"/>
              <a:gd name="connsiteX20" fmla="*/ 2868842 w 3078874"/>
              <a:gd name="connsiteY20" fmla="*/ 2446721 h 3383327"/>
              <a:gd name="connsiteX21" fmla="*/ 2861862 w 3078874"/>
              <a:gd name="connsiteY21" fmla="*/ 2481622 h 3383327"/>
              <a:gd name="connsiteX22" fmla="*/ 2847902 w 3078874"/>
              <a:gd name="connsiteY22" fmla="*/ 2502562 h 3383327"/>
              <a:gd name="connsiteX23" fmla="*/ 2833942 w 3078874"/>
              <a:gd name="connsiteY23" fmla="*/ 2544443 h 3383327"/>
              <a:gd name="connsiteX24" fmla="*/ 2819981 w 3078874"/>
              <a:gd name="connsiteY24" fmla="*/ 2572364 h 3383327"/>
              <a:gd name="connsiteX25" fmla="*/ 2806021 w 3078874"/>
              <a:gd name="connsiteY25" fmla="*/ 2614245 h 3383327"/>
              <a:gd name="connsiteX26" fmla="*/ 2792061 w 3078874"/>
              <a:gd name="connsiteY26" fmla="*/ 2635185 h 3383327"/>
              <a:gd name="connsiteX27" fmla="*/ 2785081 w 3078874"/>
              <a:gd name="connsiteY27" fmla="*/ 2656125 h 3383327"/>
              <a:gd name="connsiteX28" fmla="*/ 2757160 w 3078874"/>
              <a:gd name="connsiteY28" fmla="*/ 2698006 h 3383327"/>
              <a:gd name="connsiteX29" fmla="*/ 2743200 w 3078874"/>
              <a:gd name="connsiteY29" fmla="*/ 2718947 h 3383327"/>
              <a:gd name="connsiteX30" fmla="*/ 2715279 w 3078874"/>
              <a:gd name="connsiteY30" fmla="*/ 2774788 h 3383327"/>
              <a:gd name="connsiteX31" fmla="*/ 2687359 w 3078874"/>
              <a:gd name="connsiteY31" fmla="*/ 2816669 h 3383327"/>
              <a:gd name="connsiteX32" fmla="*/ 2666418 w 3078874"/>
              <a:gd name="connsiteY32" fmla="*/ 2851570 h 3383327"/>
              <a:gd name="connsiteX33" fmla="*/ 2645478 w 3078874"/>
              <a:gd name="connsiteY33" fmla="*/ 2879490 h 3383327"/>
              <a:gd name="connsiteX34" fmla="*/ 2631517 w 3078874"/>
              <a:gd name="connsiteY34" fmla="*/ 2914391 h 3383327"/>
              <a:gd name="connsiteX35" fmla="*/ 2610577 w 3078874"/>
              <a:gd name="connsiteY35" fmla="*/ 2942312 h 3383327"/>
              <a:gd name="connsiteX36" fmla="*/ 2575676 w 3078874"/>
              <a:gd name="connsiteY36" fmla="*/ 2998153 h 3383327"/>
              <a:gd name="connsiteX37" fmla="*/ 2547755 w 3078874"/>
              <a:gd name="connsiteY37" fmla="*/ 3026074 h 3383327"/>
              <a:gd name="connsiteX38" fmla="*/ 2498894 w 3078874"/>
              <a:gd name="connsiteY38" fmla="*/ 3081915 h 3383327"/>
              <a:gd name="connsiteX39" fmla="*/ 2429093 w 3078874"/>
              <a:gd name="connsiteY39" fmla="*/ 3144736 h 3383327"/>
              <a:gd name="connsiteX40" fmla="*/ 2380232 w 3078874"/>
              <a:gd name="connsiteY40" fmla="*/ 3186617 h 3383327"/>
              <a:gd name="connsiteX41" fmla="*/ 2352311 w 3078874"/>
              <a:gd name="connsiteY41" fmla="*/ 3214538 h 3383327"/>
              <a:gd name="connsiteX42" fmla="*/ 2121966 w 3078874"/>
              <a:gd name="connsiteY42" fmla="*/ 3382061 h 3383327"/>
              <a:gd name="connsiteX43" fmla="*/ 2135926 w 3078874"/>
              <a:gd name="connsiteY43" fmla="*/ 3382061 h 3383327"/>
              <a:gd name="connsiteX0" fmla="*/ 0 w 3071516"/>
              <a:gd name="connsiteY0" fmla="*/ 31588 h 3383327"/>
              <a:gd name="connsiteX1" fmla="*/ 2101026 w 3071516"/>
              <a:gd name="connsiteY1" fmla="*/ 17628 h 3383327"/>
              <a:gd name="connsiteX2" fmla="*/ 2945624 w 3071516"/>
              <a:gd name="connsiteY2" fmla="*/ 576040 h 3383327"/>
              <a:gd name="connsiteX3" fmla="*/ 3064287 w 3071516"/>
              <a:gd name="connsiteY3" fmla="*/ 1553261 h 3383327"/>
              <a:gd name="connsiteX4" fmla="*/ 3057307 w 3071516"/>
              <a:gd name="connsiteY4" fmla="*/ 1602122 h 3383327"/>
              <a:gd name="connsiteX5" fmla="*/ 3050326 w 3071516"/>
              <a:gd name="connsiteY5" fmla="*/ 1637023 h 3383327"/>
              <a:gd name="connsiteX6" fmla="*/ 3036366 w 3071516"/>
              <a:gd name="connsiteY6" fmla="*/ 1734745 h 3383327"/>
              <a:gd name="connsiteX7" fmla="*/ 3022406 w 3071516"/>
              <a:gd name="connsiteY7" fmla="*/ 1783606 h 3383327"/>
              <a:gd name="connsiteX8" fmla="*/ 3015426 w 3071516"/>
              <a:gd name="connsiteY8" fmla="*/ 1825487 h 3383327"/>
              <a:gd name="connsiteX9" fmla="*/ 3001465 w 3071516"/>
              <a:gd name="connsiteY9" fmla="*/ 1902269 h 3383327"/>
              <a:gd name="connsiteX10" fmla="*/ 2994485 w 3071516"/>
              <a:gd name="connsiteY10" fmla="*/ 1972070 h 3383327"/>
              <a:gd name="connsiteX11" fmla="*/ 2987505 w 3071516"/>
              <a:gd name="connsiteY11" fmla="*/ 1993011 h 3383327"/>
              <a:gd name="connsiteX12" fmla="*/ 2980525 w 3071516"/>
              <a:gd name="connsiteY12" fmla="*/ 2020932 h 3383327"/>
              <a:gd name="connsiteX13" fmla="*/ 2959584 w 3071516"/>
              <a:gd name="connsiteY13" fmla="*/ 2097713 h 3383327"/>
              <a:gd name="connsiteX14" fmla="*/ 2945624 w 3071516"/>
              <a:gd name="connsiteY14" fmla="*/ 2167515 h 3383327"/>
              <a:gd name="connsiteX15" fmla="*/ 2924684 w 3071516"/>
              <a:gd name="connsiteY15" fmla="*/ 2251277 h 3383327"/>
              <a:gd name="connsiteX16" fmla="*/ 2910723 w 3071516"/>
              <a:gd name="connsiteY16" fmla="*/ 2314098 h 3383327"/>
              <a:gd name="connsiteX17" fmla="*/ 2896763 w 3071516"/>
              <a:gd name="connsiteY17" fmla="*/ 2342019 h 3383327"/>
              <a:gd name="connsiteX18" fmla="*/ 2889783 w 3071516"/>
              <a:gd name="connsiteY18" fmla="*/ 2390880 h 3383327"/>
              <a:gd name="connsiteX19" fmla="*/ 2868842 w 3071516"/>
              <a:gd name="connsiteY19" fmla="*/ 2446721 h 3383327"/>
              <a:gd name="connsiteX20" fmla="*/ 2861862 w 3071516"/>
              <a:gd name="connsiteY20" fmla="*/ 2481622 h 3383327"/>
              <a:gd name="connsiteX21" fmla="*/ 2847902 w 3071516"/>
              <a:gd name="connsiteY21" fmla="*/ 2502562 h 3383327"/>
              <a:gd name="connsiteX22" fmla="*/ 2833942 w 3071516"/>
              <a:gd name="connsiteY22" fmla="*/ 2544443 h 3383327"/>
              <a:gd name="connsiteX23" fmla="*/ 2819981 w 3071516"/>
              <a:gd name="connsiteY23" fmla="*/ 2572364 h 3383327"/>
              <a:gd name="connsiteX24" fmla="*/ 2806021 w 3071516"/>
              <a:gd name="connsiteY24" fmla="*/ 2614245 h 3383327"/>
              <a:gd name="connsiteX25" fmla="*/ 2792061 w 3071516"/>
              <a:gd name="connsiteY25" fmla="*/ 2635185 h 3383327"/>
              <a:gd name="connsiteX26" fmla="*/ 2785081 w 3071516"/>
              <a:gd name="connsiteY26" fmla="*/ 2656125 h 3383327"/>
              <a:gd name="connsiteX27" fmla="*/ 2757160 w 3071516"/>
              <a:gd name="connsiteY27" fmla="*/ 2698006 h 3383327"/>
              <a:gd name="connsiteX28" fmla="*/ 2743200 w 3071516"/>
              <a:gd name="connsiteY28" fmla="*/ 2718947 h 3383327"/>
              <a:gd name="connsiteX29" fmla="*/ 2715279 w 3071516"/>
              <a:gd name="connsiteY29" fmla="*/ 2774788 h 3383327"/>
              <a:gd name="connsiteX30" fmla="*/ 2687359 w 3071516"/>
              <a:gd name="connsiteY30" fmla="*/ 2816669 h 3383327"/>
              <a:gd name="connsiteX31" fmla="*/ 2666418 w 3071516"/>
              <a:gd name="connsiteY31" fmla="*/ 2851570 h 3383327"/>
              <a:gd name="connsiteX32" fmla="*/ 2645478 w 3071516"/>
              <a:gd name="connsiteY32" fmla="*/ 2879490 h 3383327"/>
              <a:gd name="connsiteX33" fmla="*/ 2631517 w 3071516"/>
              <a:gd name="connsiteY33" fmla="*/ 2914391 h 3383327"/>
              <a:gd name="connsiteX34" fmla="*/ 2610577 w 3071516"/>
              <a:gd name="connsiteY34" fmla="*/ 2942312 h 3383327"/>
              <a:gd name="connsiteX35" fmla="*/ 2575676 w 3071516"/>
              <a:gd name="connsiteY35" fmla="*/ 2998153 h 3383327"/>
              <a:gd name="connsiteX36" fmla="*/ 2547755 w 3071516"/>
              <a:gd name="connsiteY36" fmla="*/ 3026074 h 3383327"/>
              <a:gd name="connsiteX37" fmla="*/ 2498894 w 3071516"/>
              <a:gd name="connsiteY37" fmla="*/ 3081915 h 3383327"/>
              <a:gd name="connsiteX38" fmla="*/ 2429093 w 3071516"/>
              <a:gd name="connsiteY38" fmla="*/ 3144736 h 3383327"/>
              <a:gd name="connsiteX39" fmla="*/ 2380232 w 3071516"/>
              <a:gd name="connsiteY39" fmla="*/ 3186617 h 3383327"/>
              <a:gd name="connsiteX40" fmla="*/ 2352311 w 3071516"/>
              <a:gd name="connsiteY40" fmla="*/ 3214538 h 3383327"/>
              <a:gd name="connsiteX41" fmla="*/ 2121966 w 3071516"/>
              <a:gd name="connsiteY41" fmla="*/ 3382061 h 3383327"/>
              <a:gd name="connsiteX42" fmla="*/ 2135926 w 3071516"/>
              <a:gd name="connsiteY42" fmla="*/ 3382061 h 3383327"/>
              <a:gd name="connsiteX0" fmla="*/ 0 w 3068554"/>
              <a:gd name="connsiteY0" fmla="*/ 31588 h 3383327"/>
              <a:gd name="connsiteX1" fmla="*/ 2101026 w 3068554"/>
              <a:gd name="connsiteY1" fmla="*/ 17628 h 3383327"/>
              <a:gd name="connsiteX2" fmla="*/ 2945624 w 3068554"/>
              <a:gd name="connsiteY2" fmla="*/ 576040 h 3383327"/>
              <a:gd name="connsiteX3" fmla="*/ 3060756 w 3068554"/>
              <a:gd name="connsiteY3" fmla="*/ 1087235 h 3383327"/>
              <a:gd name="connsiteX4" fmla="*/ 3057307 w 3068554"/>
              <a:gd name="connsiteY4" fmla="*/ 1602122 h 3383327"/>
              <a:gd name="connsiteX5" fmla="*/ 3050326 w 3068554"/>
              <a:gd name="connsiteY5" fmla="*/ 1637023 h 3383327"/>
              <a:gd name="connsiteX6" fmla="*/ 3036366 w 3068554"/>
              <a:gd name="connsiteY6" fmla="*/ 1734745 h 3383327"/>
              <a:gd name="connsiteX7" fmla="*/ 3022406 w 3068554"/>
              <a:gd name="connsiteY7" fmla="*/ 1783606 h 3383327"/>
              <a:gd name="connsiteX8" fmla="*/ 3015426 w 3068554"/>
              <a:gd name="connsiteY8" fmla="*/ 1825487 h 3383327"/>
              <a:gd name="connsiteX9" fmla="*/ 3001465 w 3068554"/>
              <a:gd name="connsiteY9" fmla="*/ 1902269 h 3383327"/>
              <a:gd name="connsiteX10" fmla="*/ 2994485 w 3068554"/>
              <a:gd name="connsiteY10" fmla="*/ 1972070 h 3383327"/>
              <a:gd name="connsiteX11" fmla="*/ 2987505 w 3068554"/>
              <a:gd name="connsiteY11" fmla="*/ 1993011 h 3383327"/>
              <a:gd name="connsiteX12" fmla="*/ 2980525 w 3068554"/>
              <a:gd name="connsiteY12" fmla="*/ 2020932 h 3383327"/>
              <a:gd name="connsiteX13" fmla="*/ 2959584 w 3068554"/>
              <a:gd name="connsiteY13" fmla="*/ 2097713 h 3383327"/>
              <a:gd name="connsiteX14" fmla="*/ 2945624 w 3068554"/>
              <a:gd name="connsiteY14" fmla="*/ 2167515 h 3383327"/>
              <a:gd name="connsiteX15" fmla="*/ 2924684 w 3068554"/>
              <a:gd name="connsiteY15" fmla="*/ 2251277 h 3383327"/>
              <a:gd name="connsiteX16" fmla="*/ 2910723 w 3068554"/>
              <a:gd name="connsiteY16" fmla="*/ 2314098 h 3383327"/>
              <a:gd name="connsiteX17" fmla="*/ 2896763 w 3068554"/>
              <a:gd name="connsiteY17" fmla="*/ 2342019 h 3383327"/>
              <a:gd name="connsiteX18" fmla="*/ 2889783 w 3068554"/>
              <a:gd name="connsiteY18" fmla="*/ 2390880 h 3383327"/>
              <a:gd name="connsiteX19" fmla="*/ 2868842 w 3068554"/>
              <a:gd name="connsiteY19" fmla="*/ 2446721 h 3383327"/>
              <a:gd name="connsiteX20" fmla="*/ 2861862 w 3068554"/>
              <a:gd name="connsiteY20" fmla="*/ 2481622 h 3383327"/>
              <a:gd name="connsiteX21" fmla="*/ 2847902 w 3068554"/>
              <a:gd name="connsiteY21" fmla="*/ 2502562 h 3383327"/>
              <a:gd name="connsiteX22" fmla="*/ 2833942 w 3068554"/>
              <a:gd name="connsiteY22" fmla="*/ 2544443 h 3383327"/>
              <a:gd name="connsiteX23" fmla="*/ 2819981 w 3068554"/>
              <a:gd name="connsiteY23" fmla="*/ 2572364 h 3383327"/>
              <a:gd name="connsiteX24" fmla="*/ 2806021 w 3068554"/>
              <a:gd name="connsiteY24" fmla="*/ 2614245 h 3383327"/>
              <a:gd name="connsiteX25" fmla="*/ 2792061 w 3068554"/>
              <a:gd name="connsiteY25" fmla="*/ 2635185 h 3383327"/>
              <a:gd name="connsiteX26" fmla="*/ 2785081 w 3068554"/>
              <a:gd name="connsiteY26" fmla="*/ 2656125 h 3383327"/>
              <a:gd name="connsiteX27" fmla="*/ 2757160 w 3068554"/>
              <a:gd name="connsiteY27" fmla="*/ 2698006 h 3383327"/>
              <a:gd name="connsiteX28" fmla="*/ 2743200 w 3068554"/>
              <a:gd name="connsiteY28" fmla="*/ 2718947 h 3383327"/>
              <a:gd name="connsiteX29" fmla="*/ 2715279 w 3068554"/>
              <a:gd name="connsiteY29" fmla="*/ 2774788 h 3383327"/>
              <a:gd name="connsiteX30" fmla="*/ 2687359 w 3068554"/>
              <a:gd name="connsiteY30" fmla="*/ 2816669 h 3383327"/>
              <a:gd name="connsiteX31" fmla="*/ 2666418 w 3068554"/>
              <a:gd name="connsiteY31" fmla="*/ 2851570 h 3383327"/>
              <a:gd name="connsiteX32" fmla="*/ 2645478 w 3068554"/>
              <a:gd name="connsiteY32" fmla="*/ 2879490 h 3383327"/>
              <a:gd name="connsiteX33" fmla="*/ 2631517 w 3068554"/>
              <a:gd name="connsiteY33" fmla="*/ 2914391 h 3383327"/>
              <a:gd name="connsiteX34" fmla="*/ 2610577 w 3068554"/>
              <a:gd name="connsiteY34" fmla="*/ 2942312 h 3383327"/>
              <a:gd name="connsiteX35" fmla="*/ 2575676 w 3068554"/>
              <a:gd name="connsiteY35" fmla="*/ 2998153 h 3383327"/>
              <a:gd name="connsiteX36" fmla="*/ 2547755 w 3068554"/>
              <a:gd name="connsiteY36" fmla="*/ 3026074 h 3383327"/>
              <a:gd name="connsiteX37" fmla="*/ 2498894 w 3068554"/>
              <a:gd name="connsiteY37" fmla="*/ 3081915 h 3383327"/>
              <a:gd name="connsiteX38" fmla="*/ 2429093 w 3068554"/>
              <a:gd name="connsiteY38" fmla="*/ 3144736 h 3383327"/>
              <a:gd name="connsiteX39" fmla="*/ 2380232 w 3068554"/>
              <a:gd name="connsiteY39" fmla="*/ 3186617 h 3383327"/>
              <a:gd name="connsiteX40" fmla="*/ 2352311 w 3068554"/>
              <a:gd name="connsiteY40" fmla="*/ 3214538 h 3383327"/>
              <a:gd name="connsiteX41" fmla="*/ 2121966 w 3068554"/>
              <a:gd name="connsiteY41" fmla="*/ 3382061 h 3383327"/>
              <a:gd name="connsiteX42" fmla="*/ 2135926 w 3068554"/>
              <a:gd name="connsiteY42" fmla="*/ 3382061 h 3383327"/>
              <a:gd name="connsiteX0" fmla="*/ 0 w 3067663"/>
              <a:gd name="connsiteY0" fmla="*/ 31588 h 3383327"/>
              <a:gd name="connsiteX1" fmla="*/ 2101026 w 3067663"/>
              <a:gd name="connsiteY1" fmla="*/ 17628 h 3383327"/>
              <a:gd name="connsiteX2" fmla="*/ 2945624 w 3067663"/>
              <a:gd name="connsiteY2" fmla="*/ 576040 h 3383327"/>
              <a:gd name="connsiteX3" fmla="*/ 3060756 w 3067663"/>
              <a:gd name="connsiteY3" fmla="*/ 1087235 h 3383327"/>
              <a:gd name="connsiteX4" fmla="*/ 3057307 w 3067663"/>
              <a:gd name="connsiteY4" fmla="*/ 1602122 h 3383327"/>
              <a:gd name="connsiteX5" fmla="*/ 3050326 w 3067663"/>
              <a:gd name="connsiteY5" fmla="*/ 1637023 h 3383327"/>
              <a:gd name="connsiteX6" fmla="*/ 3036366 w 3067663"/>
              <a:gd name="connsiteY6" fmla="*/ 1734745 h 3383327"/>
              <a:gd name="connsiteX7" fmla="*/ 3022406 w 3067663"/>
              <a:gd name="connsiteY7" fmla="*/ 1783606 h 3383327"/>
              <a:gd name="connsiteX8" fmla="*/ 3015426 w 3067663"/>
              <a:gd name="connsiteY8" fmla="*/ 1825487 h 3383327"/>
              <a:gd name="connsiteX9" fmla="*/ 3001465 w 3067663"/>
              <a:gd name="connsiteY9" fmla="*/ 1902269 h 3383327"/>
              <a:gd name="connsiteX10" fmla="*/ 2994485 w 3067663"/>
              <a:gd name="connsiteY10" fmla="*/ 1972070 h 3383327"/>
              <a:gd name="connsiteX11" fmla="*/ 2987505 w 3067663"/>
              <a:gd name="connsiteY11" fmla="*/ 1993011 h 3383327"/>
              <a:gd name="connsiteX12" fmla="*/ 2980525 w 3067663"/>
              <a:gd name="connsiteY12" fmla="*/ 2020932 h 3383327"/>
              <a:gd name="connsiteX13" fmla="*/ 2959584 w 3067663"/>
              <a:gd name="connsiteY13" fmla="*/ 2097713 h 3383327"/>
              <a:gd name="connsiteX14" fmla="*/ 2945624 w 3067663"/>
              <a:gd name="connsiteY14" fmla="*/ 2167515 h 3383327"/>
              <a:gd name="connsiteX15" fmla="*/ 2924684 w 3067663"/>
              <a:gd name="connsiteY15" fmla="*/ 2251277 h 3383327"/>
              <a:gd name="connsiteX16" fmla="*/ 2910723 w 3067663"/>
              <a:gd name="connsiteY16" fmla="*/ 2314098 h 3383327"/>
              <a:gd name="connsiteX17" fmla="*/ 2896763 w 3067663"/>
              <a:gd name="connsiteY17" fmla="*/ 2342019 h 3383327"/>
              <a:gd name="connsiteX18" fmla="*/ 2889783 w 3067663"/>
              <a:gd name="connsiteY18" fmla="*/ 2390880 h 3383327"/>
              <a:gd name="connsiteX19" fmla="*/ 2868842 w 3067663"/>
              <a:gd name="connsiteY19" fmla="*/ 2446721 h 3383327"/>
              <a:gd name="connsiteX20" fmla="*/ 2861862 w 3067663"/>
              <a:gd name="connsiteY20" fmla="*/ 2481622 h 3383327"/>
              <a:gd name="connsiteX21" fmla="*/ 2847902 w 3067663"/>
              <a:gd name="connsiteY21" fmla="*/ 2502562 h 3383327"/>
              <a:gd name="connsiteX22" fmla="*/ 2833942 w 3067663"/>
              <a:gd name="connsiteY22" fmla="*/ 2544443 h 3383327"/>
              <a:gd name="connsiteX23" fmla="*/ 2819981 w 3067663"/>
              <a:gd name="connsiteY23" fmla="*/ 2572364 h 3383327"/>
              <a:gd name="connsiteX24" fmla="*/ 2806021 w 3067663"/>
              <a:gd name="connsiteY24" fmla="*/ 2614245 h 3383327"/>
              <a:gd name="connsiteX25" fmla="*/ 2792061 w 3067663"/>
              <a:gd name="connsiteY25" fmla="*/ 2635185 h 3383327"/>
              <a:gd name="connsiteX26" fmla="*/ 2785081 w 3067663"/>
              <a:gd name="connsiteY26" fmla="*/ 2656125 h 3383327"/>
              <a:gd name="connsiteX27" fmla="*/ 2757160 w 3067663"/>
              <a:gd name="connsiteY27" fmla="*/ 2698006 h 3383327"/>
              <a:gd name="connsiteX28" fmla="*/ 2743200 w 3067663"/>
              <a:gd name="connsiteY28" fmla="*/ 2718947 h 3383327"/>
              <a:gd name="connsiteX29" fmla="*/ 2715279 w 3067663"/>
              <a:gd name="connsiteY29" fmla="*/ 2774788 h 3383327"/>
              <a:gd name="connsiteX30" fmla="*/ 2687359 w 3067663"/>
              <a:gd name="connsiteY30" fmla="*/ 2816669 h 3383327"/>
              <a:gd name="connsiteX31" fmla="*/ 2666418 w 3067663"/>
              <a:gd name="connsiteY31" fmla="*/ 2851570 h 3383327"/>
              <a:gd name="connsiteX32" fmla="*/ 2645478 w 3067663"/>
              <a:gd name="connsiteY32" fmla="*/ 2879490 h 3383327"/>
              <a:gd name="connsiteX33" fmla="*/ 2631517 w 3067663"/>
              <a:gd name="connsiteY33" fmla="*/ 2914391 h 3383327"/>
              <a:gd name="connsiteX34" fmla="*/ 2610577 w 3067663"/>
              <a:gd name="connsiteY34" fmla="*/ 2942312 h 3383327"/>
              <a:gd name="connsiteX35" fmla="*/ 2575676 w 3067663"/>
              <a:gd name="connsiteY35" fmla="*/ 2998153 h 3383327"/>
              <a:gd name="connsiteX36" fmla="*/ 2547755 w 3067663"/>
              <a:gd name="connsiteY36" fmla="*/ 3026074 h 3383327"/>
              <a:gd name="connsiteX37" fmla="*/ 2498894 w 3067663"/>
              <a:gd name="connsiteY37" fmla="*/ 3081915 h 3383327"/>
              <a:gd name="connsiteX38" fmla="*/ 2429093 w 3067663"/>
              <a:gd name="connsiteY38" fmla="*/ 3144736 h 3383327"/>
              <a:gd name="connsiteX39" fmla="*/ 2380232 w 3067663"/>
              <a:gd name="connsiteY39" fmla="*/ 3186617 h 3383327"/>
              <a:gd name="connsiteX40" fmla="*/ 2352311 w 3067663"/>
              <a:gd name="connsiteY40" fmla="*/ 3214538 h 3383327"/>
              <a:gd name="connsiteX41" fmla="*/ 2121966 w 3067663"/>
              <a:gd name="connsiteY41" fmla="*/ 3382061 h 3383327"/>
              <a:gd name="connsiteX42" fmla="*/ 2135926 w 3067663"/>
              <a:gd name="connsiteY42" fmla="*/ 3382061 h 3383327"/>
              <a:gd name="connsiteX0" fmla="*/ 0 w 3131087"/>
              <a:gd name="connsiteY0" fmla="*/ 31588 h 3383327"/>
              <a:gd name="connsiteX1" fmla="*/ 2101026 w 3131087"/>
              <a:gd name="connsiteY1" fmla="*/ 17628 h 3383327"/>
              <a:gd name="connsiteX2" fmla="*/ 3060756 w 3131087"/>
              <a:gd name="connsiteY2" fmla="*/ 1087235 h 3383327"/>
              <a:gd name="connsiteX3" fmla="*/ 3057307 w 3131087"/>
              <a:gd name="connsiteY3" fmla="*/ 1602122 h 3383327"/>
              <a:gd name="connsiteX4" fmla="*/ 3050326 w 3131087"/>
              <a:gd name="connsiteY4" fmla="*/ 1637023 h 3383327"/>
              <a:gd name="connsiteX5" fmla="*/ 3036366 w 3131087"/>
              <a:gd name="connsiteY5" fmla="*/ 1734745 h 3383327"/>
              <a:gd name="connsiteX6" fmla="*/ 3022406 w 3131087"/>
              <a:gd name="connsiteY6" fmla="*/ 1783606 h 3383327"/>
              <a:gd name="connsiteX7" fmla="*/ 3015426 w 3131087"/>
              <a:gd name="connsiteY7" fmla="*/ 1825487 h 3383327"/>
              <a:gd name="connsiteX8" fmla="*/ 3001465 w 3131087"/>
              <a:gd name="connsiteY8" fmla="*/ 1902269 h 3383327"/>
              <a:gd name="connsiteX9" fmla="*/ 2994485 w 3131087"/>
              <a:gd name="connsiteY9" fmla="*/ 1972070 h 3383327"/>
              <a:gd name="connsiteX10" fmla="*/ 2987505 w 3131087"/>
              <a:gd name="connsiteY10" fmla="*/ 1993011 h 3383327"/>
              <a:gd name="connsiteX11" fmla="*/ 2980525 w 3131087"/>
              <a:gd name="connsiteY11" fmla="*/ 2020932 h 3383327"/>
              <a:gd name="connsiteX12" fmla="*/ 2959584 w 3131087"/>
              <a:gd name="connsiteY12" fmla="*/ 2097713 h 3383327"/>
              <a:gd name="connsiteX13" fmla="*/ 2945624 w 3131087"/>
              <a:gd name="connsiteY13" fmla="*/ 2167515 h 3383327"/>
              <a:gd name="connsiteX14" fmla="*/ 2924684 w 3131087"/>
              <a:gd name="connsiteY14" fmla="*/ 2251277 h 3383327"/>
              <a:gd name="connsiteX15" fmla="*/ 2910723 w 3131087"/>
              <a:gd name="connsiteY15" fmla="*/ 2314098 h 3383327"/>
              <a:gd name="connsiteX16" fmla="*/ 2896763 w 3131087"/>
              <a:gd name="connsiteY16" fmla="*/ 2342019 h 3383327"/>
              <a:gd name="connsiteX17" fmla="*/ 2889783 w 3131087"/>
              <a:gd name="connsiteY17" fmla="*/ 2390880 h 3383327"/>
              <a:gd name="connsiteX18" fmla="*/ 2868842 w 3131087"/>
              <a:gd name="connsiteY18" fmla="*/ 2446721 h 3383327"/>
              <a:gd name="connsiteX19" fmla="*/ 2861862 w 3131087"/>
              <a:gd name="connsiteY19" fmla="*/ 2481622 h 3383327"/>
              <a:gd name="connsiteX20" fmla="*/ 2847902 w 3131087"/>
              <a:gd name="connsiteY20" fmla="*/ 2502562 h 3383327"/>
              <a:gd name="connsiteX21" fmla="*/ 2833942 w 3131087"/>
              <a:gd name="connsiteY21" fmla="*/ 2544443 h 3383327"/>
              <a:gd name="connsiteX22" fmla="*/ 2819981 w 3131087"/>
              <a:gd name="connsiteY22" fmla="*/ 2572364 h 3383327"/>
              <a:gd name="connsiteX23" fmla="*/ 2806021 w 3131087"/>
              <a:gd name="connsiteY23" fmla="*/ 2614245 h 3383327"/>
              <a:gd name="connsiteX24" fmla="*/ 2792061 w 3131087"/>
              <a:gd name="connsiteY24" fmla="*/ 2635185 h 3383327"/>
              <a:gd name="connsiteX25" fmla="*/ 2785081 w 3131087"/>
              <a:gd name="connsiteY25" fmla="*/ 2656125 h 3383327"/>
              <a:gd name="connsiteX26" fmla="*/ 2757160 w 3131087"/>
              <a:gd name="connsiteY26" fmla="*/ 2698006 h 3383327"/>
              <a:gd name="connsiteX27" fmla="*/ 2743200 w 3131087"/>
              <a:gd name="connsiteY27" fmla="*/ 2718947 h 3383327"/>
              <a:gd name="connsiteX28" fmla="*/ 2715279 w 3131087"/>
              <a:gd name="connsiteY28" fmla="*/ 2774788 h 3383327"/>
              <a:gd name="connsiteX29" fmla="*/ 2687359 w 3131087"/>
              <a:gd name="connsiteY29" fmla="*/ 2816669 h 3383327"/>
              <a:gd name="connsiteX30" fmla="*/ 2666418 w 3131087"/>
              <a:gd name="connsiteY30" fmla="*/ 2851570 h 3383327"/>
              <a:gd name="connsiteX31" fmla="*/ 2645478 w 3131087"/>
              <a:gd name="connsiteY31" fmla="*/ 2879490 h 3383327"/>
              <a:gd name="connsiteX32" fmla="*/ 2631517 w 3131087"/>
              <a:gd name="connsiteY32" fmla="*/ 2914391 h 3383327"/>
              <a:gd name="connsiteX33" fmla="*/ 2610577 w 3131087"/>
              <a:gd name="connsiteY33" fmla="*/ 2942312 h 3383327"/>
              <a:gd name="connsiteX34" fmla="*/ 2575676 w 3131087"/>
              <a:gd name="connsiteY34" fmla="*/ 2998153 h 3383327"/>
              <a:gd name="connsiteX35" fmla="*/ 2547755 w 3131087"/>
              <a:gd name="connsiteY35" fmla="*/ 3026074 h 3383327"/>
              <a:gd name="connsiteX36" fmla="*/ 2498894 w 3131087"/>
              <a:gd name="connsiteY36" fmla="*/ 3081915 h 3383327"/>
              <a:gd name="connsiteX37" fmla="*/ 2429093 w 3131087"/>
              <a:gd name="connsiteY37" fmla="*/ 3144736 h 3383327"/>
              <a:gd name="connsiteX38" fmla="*/ 2380232 w 3131087"/>
              <a:gd name="connsiteY38" fmla="*/ 3186617 h 3383327"/>
              <a:gd name="connsiteX39" fmla="*/ 2352311 w 3131087"/>
              <a:gd name="connsiteY39" fmla="*/ 3214538 h 3383327"/>
              <a:gd name="connsiteX40" fmla="*/ 2121966 w 3131087"/>
              <a:gd name="connsiteY40" fmla="*/ 3382061 h 3383327"/>
              <a:gd name="connsiteX41" fmla="*/ 2135926 w 3131087"/>
              <a:gd name="connsiteY41" fmla="*/ 3382061 h 3383327"/>
              <a:gd name="connsiteX0" fmla="*/ 0 w 3081627"/>
              <a:gd name="connsiteY0" fmla="*/ 31588 h 3383327"/>
              <a:gd name="connsiteX1" fmla="*/ 2101026 w 3081627"/>
              <a:gd name="connsiteY1" fmla="*/ 17628 h 3383327"/>
              <a:gd name="connsiteX2" fmla="*/ 3060756 w 3081627"/>
              <a:gd name="connsiteY2" fmla="*/ 1087235 h 3383327"/>
              <a:gd name="connsiteX3" fmla="*/ 3057307 w 3081627"/>
              <a:gd name="connsiteY3" fmla="*/ 1602122 h 3383327"/>
              <a:gd name="connsiteX4" fmla="*/ 3050326 w 3081627"/>
              <a:gd name="connsiteY4" fmla="*/ 1637023 h 3383327"/>
              <a:gd name="connsiteX5" fmla="*/ 3036366 w 3081627"/>
              <a:gd name="connsiteY5" fmla="*/ 1734745 h 3383327"/>
              <a:gd name="connsiteX6" fmla="*/ 3022406 w 3081627"/>
              <a:gd name="connsiteY6" fmla="*/ 1783606 h 3383327"/>
              <a:gd name="connsiteX7" fmla="*/ 3015426 w 3081627"/>
              <a:gd name="connsiteY7" fmla="*/ 1825487 h 3383327"/>
              <a:gd name="connsiteX8" fmla="*/ 3001465 w 3081627"/>
              <a:gd name="connsiteY8" fmla="*/ 1902269 h 3383327"/>
              <a:gd name="connsiteX9" fmla="*/ 2994485 w 3081627"/>
              <a:gd name="connsiteY9" fmla="*/ 1972070 h 3383327"/>
              <a:gd name="connsiteX10" fmla="*/ 2987505 w 3081627"/>
              <a:gd name="connsiteY10" fmla="*/ 1993011 h 3383327"/>
              <a:gd name="connsiteX11" fmla="*/ 2980525 w 3081627"/>
              <a:gd name="connsiteY11" fmla="*/ 2020932 h 3383327"/>
              <a:gd name="connsiteX12" fmla="*/ 2959584 w 3081627"/>
              <a:gd name="connsiteY12" fmla="*/ 2097713 h 3383327"/>
              <a:gd name="connsiteX13" fmla="*/ 2945624 w 3081627"/>
              <a:gd name="connsiteY13" fmla="*/ 2167515 h 3383327"/>
              <a:gd name="connsiteX14" fmla="*/ 2924684 w 3081627"/>
              <a:gd name="connsiteY14" fmla="*/ 2251277 h 3383327"/>
              <a:gd name="connsiteX15" fmla="*/ 2910723 w 3081627"/>
              <a:gd name="connsiteY15" fmla="*/ 2314098 h 3383327"/>
              <a:gd name="connsiteX16" fmla="*/ 2896763 w 3081627"/>
              <a:gd name="connsiteY16" fmla="*/ 2342019 h 3383327"/>
              <a:gd name="connsiteX17" fmla="*/ 2889783 w 3081627"/>
              <a:gd name="connsiteY17" fmla="*/ 2390880 h 3383327"/>
              <a:gd name="connsiteX18" fmla="*/ 2868842 w 3081627"/>
              <a:gd name="connsiteY18" fmla="*/ 2446721 h 3383327"/>
              <a:gd name="connsiteX19" fmla="*/ 2861862 w 3081627"/>
              <a:gd name="connsiteY19" fmla="*/ 2481622 h 3383327"/>
              <a:gd name="connsiteX20" fmla="*/ 2847902 w 3081627"/>
              <a:gd name="connsiteY20" fmla="*/ 2502562 h 3383327"/>
              <a:gd name="connsiteX21" fmla="*/ 2833942 w 3081627"/>
              <a:gd name="connsiteY21" fmla="*/ 2544443 h 3383327"/>
              <a:gd name="connsiteX22" fmla="*/ 2819981 w 3081627"/>
              <a:gd name="connsiteY22" fmla="*/ 2572364 h 3383327"/>
              <a:gd name="connsiteX23" fmla="*/ 2806021 w 3081627"/>
              <a:gd name="connsiteY23" fmla="*/ 2614245 h 3383327"/>
              <a:gd name="connsiteX24" fmla="*/ 2792061 w 3081627"/>
              <a:gd name="connsiteY24" fmla="*/ 2635185 h 3383327"/>
              <a:gd name="connsiteX25" fmla="*/ 2785081 w 3081627"/>
              <a:gd name="connsiteY25" fmla="*/ 2656125 h 3383327"/>
              <a:gd name="connsiteX26" fmla="*/ 2757160 w 3081627"/>
              <a:gd name="connsiteY26" fmla="*/ 2698006 h 3383327"/>
              <a:gd name="connsiteX27" fmla="*/ 2743200 w 3081627"/>
              <a:gd name="connsiteY27" fmla="*/ 2718947 h 3383327"/>
              <a:gd name="connsiteX28" fmla="*/ 2715279 w 3081627"/>
              <a:gd name="connsiteY28" fmla="*/ 2774788 h 3383327"/>
              <a:gd name="connsiteX29" fmla="*/ 2687359 w 3081627"/>
              <a:gd name="connsiteY29" fmla="*/ 2816669 h 3383327"/>
              <a:gd name="connsiteX30" fmla="*/ 2666418 w 3081627"/>
              <a:gd name="connsiteY30" fmla="*/ 2851570 h 3383327"/>
              <a:gd name="connsiteX31" fmla="*/ 2645478 w 3081627"/>
              <a:gd name="connsiteY31" fmla="*/ 2879490 h 3383327"/>
              <a:gd name="connsiteX32" fmla="*/ 2631517 w 3081627"/>
              <a:gd name="connsiteY32" fmla="*/ 2914391 h 3383327"/>
              <a:gd name="connsiteX33" fmla="*/ 2610577 w 3081627"/>
              <a:gd name="connsiteY33" fmla="*/ 2942312 h 3383327"/>
              <a:gd name="connsiteX34" fmla="*/ 2575676 w 3081627"/>
              <a:gd name="connsiteY34" fmla="*/ 2998153 h 3383327"/>
              <a:gd name="connsiteX35" fmla="*/ 2547755 w 3081627"/>
              <a:gd name="connsiteY35" fmla="*/ 3026074 h 3383327"/>
              <a:gd name="connsiteX36" fmla="*/ 2498894 w 3081627"/>
              <a:gd name="connsiteY36" fmla="*/ 3081915 h 3383327"/>
              <a:gd name="connsiteX37" fmla="*/ 2429093 w 3081627"/>
              <a:gd name="connsiteY37" fmla="*/ 3144736 h 3383327"/>
              <a:gd name="connsiteX38" fmla="*/ 2380232 w 3081627"/>
              <a:gd name="connsiteY38" fmla="*/ 3186617 h 3383327"/>
              <a:gd name="connsiteX39" fmla="*/ 2352311 w 3081627"/>
              <a:gd name="connsiteY39" fmla="*/ 3214538 h 3383327"/>
              <a:gd name="connsiteX40" fmla="*/ 2121966 w 3081627"/>
              <a:gd name="connsiteY40" fmla="*/ 3382061 h 3383327"/>
              <a:gd name="connsiteX41" fmla="*/ 2135926 w 3081627"/>
              <a:gd name="connsiteY41" fmla="*/ 3382061 h 3383327"/>
              <a:gd name="connsiteX0" fmla="*/ 0 w 3081627"/>
              <a:gd name="connsiteY0" fmla="*/ 31588 h 3383327"/>
              <a:gd name="connsiteX1" fmla="*/ 2101026 w 3081627"/>
              <a:gd name="connsiteY1" fmla="*/ 17628 h 3383327"/>
              <a:gd name="connsiteX2" fmla="*/ 3060756 w 3081627"/>
              <a:gd name="connsiteY2" fmla="*/ 1087235 h 3383327"/>
              <a:gd name="connsiteX3" fmla="*/ 3057307 w 3081627"/>
              <a:gd name="connsiteY3" fmla="*/ 1602122 h 3383327"/>
              <a:gd name="connsiteX4" fmla="*/ 3050326 w 3081627"/>
              <a:gd name="connsiteY4" fmla="*/ 1637023 h 3383327"/>
              <a:gd name="connsiteX5" fmla="*/ 3036366 w 3081627"/>
              <a:gd name="connsiteY5" fmla="*/ 1734745 h 3383327"/>
              <a:gd name="connsiteX6" fmla="*/ 3022406 w 3081627"/>
              <a:gd name="connsiteY6" fmla="*/ 1783606 h 3383327"/>
              <a:gd name="connsiteX7" fmla="*/ 3015426 w 3081627"/>
              <a:gd name="connsiteY7" fmla="*/ 1825487 h 3383327"/>
              <a:gd name="connsiteX8" fmla="*/ 3001465 w 3081627"/>
              <a:gd name="connsiteY8" fmla="*/ 1902269 h 3383327"/>
              <a:gd name="connsiteX9" fmla="*/ 2994485 w 3081627"/>
              <a:gd name="connsiteY9" fmla="*/ 1972070 h 3383327"/>
              <a:gd name="connsiteX10" fmla="*/ 2987505 w 3081627"/>
              <a:gd name="connsiteY10" fmla="*/ 1993011 h 3383327"/>
              <a:gd name="connsiteX11" fmla="*/ 2980525 w 3081627"/>
              <a:gd name="connsiteY11" fmla="*/ 2020932 h 3383327"/>
              <a:gd name="connsiteX12" fmla="*/ 2959584 w 3081627"/>
              <a:gd name="connsiteY12" fmla="*/ 2097713 h 3383327"/>
              <a:gd name="connsiteX13" fmla="*/ 2945624 w 3081627"/>
              <a:gd name="connsiteY13" fmla="*/ 2167515 h 3383327"/>
              <a:gd name="connsiteX14" fmla="*/ 2924684 w 3081627"/>
              <a:gd name="connsiteY14" fmla="*/ 2251277 h 3383327"/>
              <a:gd name="connsiteX15" fmla="*/ 2910723 w 3081627"/>
              <a:gd name="connsiteY15" fmla="*/ 2314098 h 3383327"/>
              <a:gd name="connsiteX16" fmla="*/ 2896763 w 3081627"/>
              <a:gd name="connsiteY16" fmla="*/ 2342019 h 3383327"/>
              <a:gd name="connsiteX17" fmla="*/ 2889783 w 3081627"/>
              <a:gd name="connsiteY17" fmla="*/ 2390880 h 3383327"/>
              <a:gd name="connsiteX18" fmla="*/ 2868842 w 3081627"/>
              <a:gd name="connsiteY18" fmla="*/ 2446721 h 3383327"/>
              <a:gd name="connsiteX19" fmla="*/ 2861862 w 3081627"/>
              <a:gd name="connsiteY19" fmla="*/ 2481622 h 3383327"/>
              <a:gd name="connsiteX20" fmla="*/ 2847902 w 3081627"/>
              <a:gd name="connsiteY20" fmla="*/ 2502562 h 3383327"/>
              <a:gd name="connsiteX21" fmla="*/ 2833942 w 3081627"/>
              <a:gd name="connsiteY21" fmla="*/ 2544443 h 3383327"/>
              <a:gd name="connsiteX22" fmla="*/ 2819981 w 3081627"/>
              <a:gd name="connsiteY22" fmla="*/ 2572364 h 3383327"/>
              <a:gd name="connsiteX23" fmla="*/ 2806021 w 3081627"/>
              <a:gd name="connsiteY23" fmla="*/ 2614245 h 3383327"/>
              <a:gd name="connsiteX24" fmla="*/ 2792061 w 3081627"/>
              <a:gd name="connsiteY24" fmla="*/ 2635185 h 3383327"/>
              <a:gd name="connsiteX25" fmla="*/ 2785081 w 3081627"/>
              <a:gd name="connsiteY25" fmla="*/ 2656125 h 3383327"/>
              <a:gd name="connsiteX26" fmla="*/ 2757160 w 3081627"/>
              <a:gd name="connsiteY26" fmla="*/ 2698006 h 3383327"/>
              <a:gd name="connsiteX27" fmla="*/ 2743200 w 3081627"/>
              <a:gd name="connsiteY27" fmla="*/ 2718947 h 3383327"/>
              <a:gd name="connsiteX28" fmla="*/ 2715279 w 3081627"/>
              <a:gd name="connsiteY28" fmla="*/ 2774788 h 3383327"/>
              <a:gd name="connsiteX29" fmla="*/ 2687359 w 3081627"/>
              <a:gd name="connsiteY29" fmla="*/ 2816669 h 3383327"/>
              <a:gd name="connsiteX30" fmla="*/ 2666418 w 3081627"/>
              <a:gd name="connsiteY30" fmla="*/ 2851570 h 3383327"/>
              <a:gd name="connsiteX31" fmla="*/ 2645478 w 3081627"/>
              <a:gd name="connsiteY31" fmla="*/ 2879490 h 3383327"/>
              <a:gd name="connsiteX32" fmla="*/ 2631517 w 3081627"/>
              <a:gd name="connsiteY32" fmla="*/ 2914391 h 3383327"/>
              <a:gd name="connsiteX33" fmla="*/ 2610577 w 3081627"/>
              <a:gd name="connsiteY33" fmla="*/ 2942312 h 3383327"/>
              <a:gd name="connsiteX34" fmla="*/ 2575676 w 3081627"/>
              <a:gd name="connsiteY34" fmla="*/ 2998153 h 3383327"/>
              <a:gd name="connsiteX35" fmla="*/ 2547755 w 3081627"/>
              <a:gd name="connsiteY35" fmla="*/ 3026074 h 3383327"/>
              <a:gd name="connsiteX36" fmla="*/ 2498894 w 3081627"/>
              <a:gd name="connsiteY36" fmla="*/ 3081915 h 3383327"/>
              <a:gd name="connsiteX37" fmla="*/ 2429093 w 3081627"/>
              <a:gd name="connsiteY37" fmla="*/ 3144736 h 3383327"/>
              <a:gd name="connsiteX38" fmla="*/ 2380232 w 3081627"/>
              <a:gd name="connsiteY38" fmla="*/ 3186617 h 3383327"/>
              <a:gd name="connsiteX39" fmla="*/ 2352311 w 3081627"/>
              <a:gd name="connsiteY39" fmla="*/ 3214538 h 3383327"/>
              <a:gd name="connsiteX40" fmla="*/ 2121966 w 3081627"/>
              <a:gd name="connsiteY40" fmla="*/ 3382061 h 3383327"/>
              <a:gd name="connsiteX41" fmla="*/ 2135926 w 3081627"/>
              <a:gd name="connsiteY41" fmla="*/ 3382061 h 3383327"/>
              <a:gd name="connsiteX0" fmla="*/ 0 w 3070791"/>
              <a:gd name="connsiteY0" fmla="*/ 31588 h 3383327"/>
              <a:gd name="connsiteX1" fmla="*/ 2101026 w 3070791"/>
              <a:gd name="connsiteY1" fmla="*/ 17628 h 3383327"/>
              <a:gd name="connsiteX2" fmla="*/ 3060756 w 3070791"/>
              <a:gd name="connsiteY2" fmla="*/ 1087235 h 3383327"/>
              <a:gd name="connsiteX3" fmla="*/ 3057307 w 3070791"/>
              <a:gd name="connsiteY3" fmla="*/ 1602122 h 3383327"/>
              <a:gd name="connsiteX4" fmla="*/ 3050326 w 3070791"/>
              <a:gd name="connsiteY4" fmla="*/ 1637023 h 3383327"/>
              <a:gd name="connsiteX5" fmla="*/ 3036366 w 3070791"/>
              <a:gd name="connsiteY5" fmla="*/ 1734745 h 3383327"/>
              <a:gd name="connsiteX6" fmla="*/ 3022406 w 3070791"/>
              <a:gd name="connsiteY6" fmla="*/ 1783606 h 3383327"/>
              <a:gd name="connsiteX7" fmla="*/ 3015426 w 3070791"/>
              <a:gd name="connsiteY7" fmla="*/ 1825487 h 3383327"/>
              <a:gd name="connsiteX8" fmla="*/ 3001465 w 3070791"/>
              <a:gd name="connsiteY8" fmla="*/ 1902269 h 3383327"/>
              <a:gd name="connsiteX9" fmla="*/ 2994485 w 3070791"/>
              <a:gd name="connsiteY9" fmla="*/ 1972070 h 3383327"/>
              <a:gd name="connsiteX10" fmla="*/ 2987505 w 3070791"/>
              <a:gd name="connsiteY10" fmla="*/ 1993011 h 3383327"/>
              <a:gd name="connsiteX11" fmla="*/ 2980525 w 3070791"/>
              <a:gd name="connsiteY11" fmla="*/ 2020932 h 3383327"/>
              <a:gd name="connsiteX12" fmla="*/ 2959584 w 3070791"/>
              <a:gd name="connsiteY12" fmla="*/ 2097713 h 3383327"/>
              <a:gd name="connsiteX13" fmla="*/ 2945624 w 3070791"/>
              <a:gd name="connsiteY13" fmla="*/ 2167515 h 3383327"/>
              <a:gd name="connsiteX14" fmla="*/ 2924684 w 3070791"/>
              <a:gd name="connsiteY14" fmla="*/ 2251277 h 3383327"/>
              <a:gd name="connsiteX15" fmla="*/ 2910723 w 3070791"/>
              <a:gd name="connsiteY15" fmla="*/ 2314098 h 3383327"/>
              <a:gd name="connsiteX16" fmla="*/ 2896763 w 3070791"/>
              <a:gd name="connsiteY16" fmla="*/ 2342019 h 3383327"/>
              <a:gd name="connsiteX17" fmla="*/ 2889783 w 3070791"/>
              <a:gd name="connsiteY17" fmla="*/ 2390880 h 3383327"/>
              <a:gd name="connsiteX18" fmla="*/ 2868842 w 3070791"/>
              <a:gd name="connsiteY18" fmla="*/ 2446721 h 3383327"/>
              <a:gd name="connsiteX19" fmla="*/ 2861862 w 3070791"/>
              <a:gd name="connsiteY19" fmla="*/ 2481622 h 3383327"/>
              <a:gd name="connsiteX20" fmla="*/ 2847902 w 3070791"/>
              <a:gd name="connsiteY20" fmla="*/ 2502562 h 3383327"/>
              <a:gd name="connsiteX21" fmla="*/ 2833942 w 3070791"/>
              <a:gd name="connsiteY21" fmla="*/ 2544443 h 3383327"/>
              <a:gd name="connsiteX22" fmla="*/ 2819981 w 3070791"/>
              <a:gd name="connsiteY22" fmla="*/ 2572364 h 3383327"/>
              <a:gd name="connsiteX23" fmla="*/ 2806021 w 3070791"/>
              <a:gd name="connsiteY23" fmla="*/ 2614245 h 3383327"/>
              <a:gd name="connsiteX24" fmla="*/ 2792061 w 3070791"/>
              <a:gd name="connsiteY24" fmla="*/ 2635185 h 3383327"/>
              <a:gd name="connsiteX25" fmla="*/ 2785081 w 3070791"/>
              <a:gd name="connsiteY25" fmla="*/ 2656125 h 3383327"/>
              <a:gd name="connsiteX26" fmla="*/ 2757160 w 3070791"/>
              <a:gd name="connsiteY26" fmla="*/ 2698006 h 3383327"/>
              <a:gd name="connsiteX27" fmla="*/ 2743200 w 3070791"/>
              <a:gd name="connsiteY27" fmla="*/ 2718947 h 3383327"/>
              <a:gd name="connsiteX28" fmla="*/ 2715279 w 3070791"/>
              <a:gd name="connsiteY28" fmla="*/ 2774788 h 3383327"/>
              <a:gd name="connsiteX29" fmla="*/ 2687359 w 3070791"/>
              <a:gd name="connsiteY29" fmla="*/ 2816669 h 3383327"/>
              <a:gd name="connsiteX30" fmla="*/ 2666418 w 3070791"/>
              <a:gd name="connsiteY30" fmla="*/ 2851570 h 3383327"/>
              <a:gd name="connsiteX31" fmla="*/ 2645478 w 3070791"/>
              <a:gd name="connsiteY31" fmla="*/ 2879490 h 3383327"/>
              <a:gd name="connsiteX32" fmla="*/ 2631517 w 3070791"/>
              <a:gd name="connsiteY32" fmla="*/ 2914391 h 3383327"/>
              <a:gd name="connsiteX33" fmla="*/ 2610577 w 3070791"/>
              <a:gd name="connsiteY33" fmla="*/ 2942312 h 3383327"/>
              <a:gd name="connsiteX34" fmla="*/ 2575676 w 3070791"/>
              <a:gd name="connsiteY34" fmla="*/ 2998153 h 3383327"/>
              <a:gd name="connsiteX35" fmla="*/ 2547755 w 3070791"/>
              <a:gd name="connsiteY35" fmla="*/ 3026074 h 3383327"/>
              <a:gd name="connsiteX36" fmla="*/ 2498894 w 3070791"/>
              <a:gd name="connsiteY36" fmla="*/ 3081915 h 3383327"/>
              <a:gd name="connsiteX37" fmla="*/ 2429093 w 3070791"/>
              <a:gd name="connsiteY37" fmla="*/ 3144736 h 3383327"/>
              <a:gd name="connsiteX38" fmla="*/ 2380232 w 3070791"/>
              <a:gd name="connsiteY38" fmla="*/ 3186617 h 3383327"/>
              <a:gd name="connsiteX39" fmla="*/ 2352311 w 3070791"/>
              <a:gd name="connsiteY39" fmla="*/ 3214538 h 3383327"/>
              <a:gd name="connsiteX40" fmla="*/ 2121966 w 3070791"/>
              <a:gd name="connsiteY40" fmla="*/ 3382061 h 3383327"/>
              <a:gd name="connsiteX41" fmla="*/ 2135926 w 3070791"/>
              <a:gd name="connsiteY41" fmla="*/ 3382061 h 3383327"/>
              <a:gd name="connsiteX0" fmla="*/ 0 w 3127279"/>
              <a:gd name="connsiteY0" fmla="*/ 1318 h 3413076"/>
              <a:gd name="connsiteX1" fmla="*/ 2157514 w 3127279"/>
              <a:gd name="connsiteY1" fmla="*/ 47377 h 3413076"/>
              <a:gd name="connsiteX2" fmla="*/ 3117244 w 3127279"/>
              <a:gd name="connsiteY2" fmla="*/ 1116984 h 3413076"/>
              <a:gd name="connsiteX3" fmla="*/ 3113795 w 3127279"/>
              <a:gd name="connsiteY3" fmla="*/ 1631871 h 3413076"/>
              <a:gd name="connsiteX4" fmla="*/ 3106814 w 3127279"/>
              <a:gd name="connsiteY4" fmla="*/ 1666772 h 3413076"/>
              <a:gd name="connsiteX5" fmla="*/ 3092854 w 3127279"/>
              <a:gd name="connsiteY5" fmla="*/ 1764494 h 3413076"/>
              <a:gd name="connsiteX6" fmla="*/ 3078894 w 3127279"/>
              <a:gd name="connsiteY6" fmla="*/ 1813355 h 3413076"/>
              <a:gd name="connsiteX7" fmla="*/ 3071914 w 3127279"/>
              <a:gd name="connsiteY7" fmla="*/ 1855236 h 3413076"/>
              <a:gd name="connsiteX8" fmla="*/ 3057953 w 3127279"/>
              <a:gd name="connsiteY8" fmla="*/ 1932018 h 3413076"/>
              <a:gd name="connsiteX9" fmla="*/ 3050973 w 3127279"/>
              <a:gd name="connsiteY9" fmla="*/ 2001819 h 3413076"/>
              <a:gd name="connsiteX10" fmla="*/ 3043993 w 3127279"/>
              <a:gd name="connsiteY10" fmla="*/ 2022760 h 3413076"/>
              <a:gd name="connsiteX11" fmla="*/ 3037013 w 3127279"/>
              <a:gd name="connsiteY11" fmla="*/ 2050681 h 3413076"/>
              <a:gd name="connsiteX12" fmla="*/ 3016072 w 3127279"/>
              <a:gd name="connsiteY12" fmla="*/ 2127462 h 3413076"/>
              <a:gd name="connsiteX13" fmla="*/ 3002112 w 3127279"/>
              <a:gd name="connsiteY13" fmla="*/ 2197264 h 3413076"/>
              <a:gd name="connsiteX14" fmla="*/ 2981172 w 3127279"/>
              <a:gd name="connsiteY14" fmla="*/ 2281026 h 3413076"/>
              <a:gd name="connsiteX15" fmla="*/ 2967211 w 3127279"/>
              <a:gd name="connsiteY15" fmla="*/ 2343847 h 3413076"/>
              <a:gd name="connsiteX16" fmla="*/ 2953251 w 3127279"/>
              <a:gd name="connsiteY16" fmla="*/ 2371768 h 3413076"/>
              <a:gd name="connsiteX17" fmla="*/ 2946271 w 3127279"/>
              <a:gd name="connsiteY17" fmla="*/ 2420629 h 3413076"/>
              <a:gd name="connsiteX18" fmla="*/ 2925330 w 3127279"/>
              <a:gd name="connsiteY18" fmla="*/ 2476470 h 3413076"/>
              <a:gd name="connsiteX19" fmla="*/ 2918350 w 3127279"/>
              <a:gd name="connsiteY19" fmla="*/ 2511371 h 3413076"/>
              <a:gd name="connsiteX20" fmla="*/ 2904390 w 3127279"/>
              <a:gd name="connsiteY20" fmla="*/ 2532311 h 3413076"/>
              <a:gd name="connsiteX21" fmla="*/ 2890430 w 3127279"/>
              <a:gd name="connsiteY21" fmla="*/ 2574192 h 3413076"/>
              <a:gd name="connsiteX22" fmla="*/ 2876469 w 3127279"/>
              <a:gd name="connsiteY22" fmla="*/ 2602113 h 3413076"/>
              <a:gd name="connsiteX23" fmla="*/ 2862509 w 3127279"/>
              <a:gd name="connsiteY23" fmla="*/ 2643994 h 3413076"/>
              <a:gd name="connsiteX24" fmla="*/ 2848549 w 3127279"/>
              <a:gd name="connsiteY24" fmla="*/ 2664934 h 3413076"/>
              <a:gd name="connsiteX25" fmla="*/ 2841569 w 3127279"/>
              <a:gd name="connsiteY25" fmla="*/ 2685874 h 3413076"/>
              <a:gd name="connsiteX26" fmla="*/ 2813648 w 3127279"/>
              <a:gd name="connsiteY26" fmla="*/ 2727755 h 3413076"/>
              <a:gd name="connsiteX27" fmla="*/ 2799688 w 3127279"/>
              <a:gd name="connsiteY27" fmla="*/ 2748696 h 3413076"/>
              <a:gd name="connsiteX28" fmla="*/ 2771767 w 3127279"/>
              <a:gd name="connsiteY28" fmla="*/ 2804537 h 3413076"/>
              <a:gd name="connsiteX29" fmla="*/ 2743847 w 3127279"/>
              <a:gd name="connsiteY29" fmla="*/ 2846418 h 3413076"/>
              <a:gd name="connsiteX30" fmla="*/ 2722906 w 3127279"/>
              <a:gd name="connsiteY30" fmla="*/ 2881319 h 3413076"/>
              <a:gd name="connsiteX31" fmla="*/ 2701966 w 3127279"/>
              <a:gd name="connsiteY31" fmla="*/ 2909239 h 3413076"/>
              <a:gd name="connsiteX32" fmla="*/ 2688005 w 3127279"/>
              <a:gd name="connsiteY32" fmla="*/ 2944140 h 3413076"/>
              <a:gd name="connsiteX33" fmla="*/ 2667065 w 3127279"/>
              <a:gd name="connsiteY33" fmla="*/ 2972061 h 3413076"/>
              <a:gd name="connsiteX34" fmla="*/ 2632164 w 3127279"/>
              <a:gd name="connsiteY34" fmla="*/ 3027902 h 3413076"/>
              <a:gd name="connsiteX35" fmla="*/ 2604243 w 3127279"/>
              <a:gd name="connsiteY35" fmla="*/ 3055823 h 3413076"/>
              <a:gd name="connsiteX36" fmla="*/ 2555382 w 3127279"/>
              <a:gd name="connsiteY36" fmla="*/ 3111664 h 3413076"/>
              <a:gd name="connsiteX37" fmla="*/ 2485581 w 3127279"/>
              <a:gd name="connsiteY37" fmla="*/ 3174485 h 3413076"/>
              <a:gd name="connsiteX38" fmla="*/ 2436720 w 3127279"/>
              <a:gd name="connsiteY38" fmla="*/ 3216366 h 3413076"/>
              <a:gd name="connsiteX39" fmla="*/ 2408799 w 3127279"/>
              <a:gd name="connsiteY39" fmla="*/ 3244287 h 3413076"/>
              <a:gd name="connsiteX40" fmla="*/ 2178454 w 3127279"/>
              <a:gd name="connsiteY40" fmla="*/ 3411810 h 3413076"/>
              <a:gd name="connsiteX41" fmla="*/ 2192414 w 3127279"/>
              <a:gd name="connsiteY41" fmla="*/ 3411810 h 3413076"/>
              <a:gd name="connsiteX0" fmla="*/ 0 w 3127279"/>
              <a:gd name="connsiteY0" fmla="*/ 1318 h 3411810"/>
              <a:gd name="connsiteX1" fmla="*/ 2157514 w 3127279"/>
              <a:gd name="connsiteY1" fmla="*/ 47377 h 3411810"/>
              <a:gd name="connsiteX2" fmla="*/ 3117244 w 3127279"/>
              <a:gd name="connsiteY2" fmla="*/ 1116984 h 3411810"/>
              <a:gd name="connsiteX3" fmla="*/ 3113795 w 3127279"/>
              <a:gd name="connsiteY3" fmla="*/ 1631871 h 3411810"/>
              <a:gd name="connsiteX4" fmla="*/ 3106814 w 3127279"/>
              <a:gd name="connsiteY4" fmla="*/ 1666772 h 3411810"/>
              <a:gd name="connsiteX5" fmla="*/ 3092854 w 3127279"/>
              <a:gd name="connsiteY5" fmla="*/ 1764494 h 3411810"/>
              <a:gd name="connsiteX6" fmla="*/ 3078894 w 3127279"/>
              <a:gd name="connsiteY6" fmla="*/ 1813355 h 3411810"/>
              <a:gd name="connsiteX7" fmla="*/ 3071914 w 3127279"/>
              <a:gd name="connsiteY7" fmla="*/ 1855236 h 3411810"/>
              <a:gd name="connsiteX8" fmla="*/ 3057953 w 3127279"/>
              <a:gd name="connsiteY8" fmla="*/ 1932018 h 3411810"/>
              <a:gd name="connsiteX9" fmla="*/ 3050973 w 3127279"/>
              <a:gd name="connsiteY9" fmla="*/ 2001819 h 3411810"/>
              <a:gd name="connsiteX10" fmla="*/ 3043993 w 3127279"/>
              <a:gd name="connsiteY10" fmla="*/ 2022760 h 3411810"/>
              <a:gd name="connsiteX11" fmla="*/ 3037013 w 3127279"/>
              <a:gd name="connsiteY11" fmla="*/ 2050681 h 3411810"/>
              <a:gd name="connsiteX12" fmla="*/ 3016072 w 3127279"/>
              <a:gd name="connsiteY12" fmla="*/ 2127462 h 3411810"/>
              <a:gd name="connsiteX13" fmla="*/ 3002112 w 3127279"/>
              <a:gd name="connsiteY13" fmla="*/ 2197264 h 3411810"/>
              <a:gd name="connsiteX14" fmla="*/ 2981172 w 3127279"/>
              <a:gd name="connsiteY14" fmla="*/ 2281026 h 3411810"/>
              <a:gd name="connsiteX15" fmla="*/ 2967211 w 3127279"/>
              <a:gd name="connsiteY15" fmla="*/ 2343847 h 3411810"/>
              <a:gd name="connsiteX16" fmla="*/ 2953251 w 3127279"/>
              <a:gd name="connsiteY16" fmla="*/ 2371768 h 3411810"/>
              <a:gd name="connsiteX17" fmla="*/ 2946271 w 3127279"/>
              <a:gd name="connsiteY17" fmla="*/ 2420629 h 3411810"/>
              <a:gd name="connsiteX18" fmla="*/ 2925330 w 3127279"/>
              <a:gd name="connsiteY18" fmla="*/ 2476470 h 3411810"/>
              <a:gd name="connsiteX19" fmla="*/ 2918350 w 3127279"/>
              <a:gd name="connsiteY19" fmla="*/ 2511371 h 3411810"/>
              <a:gd name="connsiteX20" fmla="*/ 2904390 w 3127279"/>
              <a:gd name="connsiteY20" fmla="*/ 2532311 h 3411810"/>
              <a:gd name="connsiteX21" fmla="*/ 2890430 w 3127279"/>
              <a:gd name="connsiteY21" fmla="*/ 2574192 h 3411810"/>
              <a:gd name="connsiteX22" fmla="*/ 2876469 w 3127279"/>
              <a:gd name="connsiteY22" fmla="*/ 2602113 h 3411810"/>
              <a:gd name="connsiteX23" fmla="*/ 2862509 w 3127279"/>
              <a:gd name="connsiteY23" fmla="*/ 2643994 h 3411810"/>
              <a:gd name="connsiteX24" fmla="*/ 2848549 w 3127279"/>
              <a:gd name="connsiteY24" fmla="*/ 2664934 h 3411810"/>
              <a:gd name="connsiteX25" fmla="*/ 2841569 w 3127279"/>
              <a:gd name="connsiteY25" fmla="*/ 2685874 h 3411810"/>
              <a:gd name="connsiteX26" fmla="*/ 2813648 w 3127279"/>
              <a:gd name="connsiteY26" fmla="*/ 2727755 h 3411810"/>
              <a:gd name="connsiteX27" fmla="*/ 2799688 w 3127279"/>
              <a:gd name="connsiteY27" fmla="*/ 2748696 h 3411810"/>
              <a:gd name="connsiteX28" fmla="*/ 2771767 w 3127279"/>
              <a:gd name="connsiteY28" fmla="*/ 2804537 h 3411810"/>
              <a:gd name="connsiteX29" fmla="*/ 2743847 w 3127279"/>
              <a:gd name="connsiteY29" fmla="*/ 2846418 h 3411810"/>
              <a:gd name="connsiteX30" fmla="*/ 2722906 w 3127279"/>
              <a:gd name="connsiteY30" fmla="*/ 2881319 h 3411810"/>
              <a:gd name="connsiteX31" fmla="*/ 2701966 w 3127279"/>
              <a:gd name="connsiteY31" fmla="*/ 2909239 h 3411810"/>
              <a:gd name="connsiteX32" fmla="*/ 2688005 w 3127279"/>
              <a:gd name="connsiteY32" fmla="*/ 2944140 h 3411810"/>
              <a:gd name="connsiteX33" fmla="*/ 2667065 w 3127279"/>
              <a:gd name="connsiteY33" fmla="*/ 2972061 h 3411810"/>
              <a:gd name="connsiteX34" fmla="*/ 2632164 w 3127279"/>
              <a:gd name="connsiteY34" fmla="*/ 3027902 h 3411810"/>
              <a:gd name="connsiteX35" fmla="*/ 2604243 w 3127279"/>
              <a:gd name="connsiteY35" fmla="*/ 3055823 h 3411810"/>
              <a:gd name="connsiteX36" fmla="*/ 2555382 w 3127279"/>
              <a:gd name="connsiteY36" fmla="*/ 3111664 h 3411810"/>
              <a:gd name="connsiteX37" fmla="*/ 2485581 w 3127279"/>
              <a:gd name="connsiteY37" fmla="*/ 3174485 h 3411810"/>
              <a:gd name="connsiteX38" fmla="*/ 2436720 w 3127279"/>
              <a:gd name="connsiteY38" fmla="*/ 3216366 h 3411810"/>
              <a:gd name="connsiteX39" fmla="*/ 2408799 w 3127279"/>
              <a:gd name="connsiteY39" fmla="*/ 3244287 h 3411810"/>
              <a:gd name="connsiteX40" fmla="*/ 2178454 w 3127279"/>
              <a:gd name="connsiteY40" fmla="*/ 3411810 h 3411810"/>
              <a:gd name="connsiteX0" fmla="*/ 0 w 3127279"/>
              <a:gd name="connsiteY0" fmla="*/ 1318 h 3244287"/>
              <a:gd name="connsiteX1" fmla="*/ 2157514 w 3127279"/>
              <a:gd name="connsiteY1" fmla="*/ 47377 h 3244287"/>
              <a:gd name="connsiteX2" fmla="*/ 3117244 w 3127279"/>
              <a:gd name="connsiteY2" fmla="*/ 1116984 h 3244287"/>
              <a:gd name="connsiteX3" fmla="*/ 3113795 w 3127279"/>
              <a:gd name="connsiteY3" fmla="*/ 1631871 h 3244287"/>
              <a:gd name="connsiteX4" fmla="*/ 3106814 w 3127279"/>
              <a:gd name="connsiteY4" fmla="*/ 1666772 h 3244287"/>
              <a:gd name="connsiteX5" fmla="*/ 3092854 w 3127279"/>
              <a:gd name="connsiteY5" fmla="*/ 1764494 h 3244287"/>
              <a:gd name="connsiteX6" fmla="*/ 3078894 w 3127279"/>
              <a:gd name="connsiteY6" fmla="*/ 1813355 h 3244287"/>
              <a:gd name="connsiteX7" fmla="*/ 3071914 w 3127279"/>
              <a:gd name="connsiteY7" fmla="*/ 1855236 h 3244287"/>
              <a:gd name="connsiteX8" fmla="*/ 3057953 w 3127279"/>
              <a:gd name="connsiteY8" fmla="*/ 1932018 h 3244287"/>
              <a:gd name="connsiteX9" fmla="*/ 3050973 w 3127279"/>
              <a:gd name="connsiteY9" fmla="*/ 2001819 h 3244287"/>
              <a:gd name="connsiteX10" fmla="*/ 3043993 w 3127279"/>
              <a:gd name="connsiteY10" fmla="*/ 2022760 h 3244287"/>
              <a:gd name="connsiteX11" fmla="*/ 3037013 w 3127279"/>
              <a:gd name="connsiteY11" fmla="*/ 2050681 h 3244287"/>
              <a:gd name="connsiteX12" fmla="*/ 3016072 w 3127279"/>
              <a:gd name="connsiteY12" fmla="*/ 2127462 h 3244287"/>
              <a:gd name="connsiteX13" fmla="*/ 3002112 w 3127279"/>
              <a:gd name="connsiteY13" fmla="*/ 2197264 h 3244287"/>
              <a:gd name="connsiteX14" fmla="*/ 2981172 w 3127279"/>
              <a:gd name="connsiteY14" fmla="*/ 2281026 h 3244287"/>
              <a:gd name="connsiteX15" fmla="*/ 2967211 w 3127279"/>
              <a:gd name="connsiteY15" fmla="*/ 2343847 h 3244287"/>
              <a:gd name="connsiteX16" fmla="*/ 2953251 w 3127279"/>
              <a:gd name="connsiteY16" fmla="*/ 2371768 h 3244287"/>
              <a:gd name="connsiteX17" fmla="*/ 2946271 w 3127279"/>
              <a:gd name="connsiteY17" fmla="*/ 2420629 h 3244287"/>
              <a:gd name="connsiteX18" fmla="*/ 2925330 w 3127279"/>
              <a:gd name="connsiteY18" fmla="*/ 2476470 h 3244287"/>
              <a:gd name="connsiteX19" fmla="*/ 2918350 w 3127279"/>
              <a:gd name="connsiteY19" fmla="*/ 2511371 h 3244287"/>
              <a:gd name="connsiteX20" fmla="*/ 2904390 w 3127279"/>
              <a:gd name="connsiteY20" fmla="*/ 2532311 h 3244287"/>
              <a:gd name="connsiteX21" fmla="*/ 2890430 w 3127279"/>
              <a:gd name="connsiteY21" fmla="*/ 2574192 h 3244287"/>
              <a:gd name="connsiteX22" fmla="*/ 2876469 w 3127279"/>
              <a:gd name="connsiteY22" fmla="*/ 2602113 h 3244287"/>
              <a:gd name="connsiteX23" fmla="*/ 2862509 w 3127279"/>
              <a:gd name="connsiteY23" fmla="*/ 2643994 h 3244287"/>
              <a:gd name="connsiteX24" fmla="*/ 2848549 w 3127279"/>
              <a:gd name="connsiteY24" fmla="*/ 2664934 h 3244287"/>
              <a:gd name="connsiteX25" fmla="*/ 2841569 w 3127279"/>
              <a:gd name="connsiteY25" fmla="*/ 2685874 h 3244287"/>
              <a:gd name="connsiteX26" fmla="*/ 2813648 w 3127279"/>
              <a:gd name="connsiteY26" fmla="*/ 2727755 h 3244287"/>
              <a:gd name="connsiteX27" fmla="*/ 2799688 w 3127279"/>
              <a:gd name="connsiteY27" fmla="*/ 2748696 h 3244287"/>
              <a:gd name="connsiteX28" fmla="*/ 2771767 w 3127279"/>
              <a:gd name="connsiteY28" fmla="*/ 2804537 h 3244287"/>
              <a:gd name="connsiteX29" fmla="*/ 2743847 w 3127279"/>
              <a:gd name="connsiteY29" fmla="*/ 2846418 h 3244287"/>
              <a:gd name="connsiteX30" fmla="*/ 2722906 w 3127279"/>
              <a:gd name="connsiteY30" fmla="*/ 2881319 h 3244287"/>
              <a:gd name="connsiteX31" fmla="*/ 2701966 w 3127279"/>
              <a:gd name="connsiteY31" fmla="*/ 2909239 h 3244287"/>
              <a:gd name="connsiteX32" fmla="*/ 2688005 w 3127279"/>
              <a:gd name="connsiteY32" fmla="*/ 2944140 h 3244287"/>
              <a:gd name="connsiteX33" fmla="*/ 2667065 w 3127279"/>
              <a:gd name="connsiteY33" fmla="*/ 2972061 h 3244287"/>
              <a:gd name="connsiteX34" fmla="*/ 2632164 w 3127279"/>
              <a:gd name="connsiteY34" fmla="*/ 3027902 h 3244287"/>
              <a:gd name="connsiteX35" fmla="*/ 2604243 w 3127279"/>
              <a:gd name="connsiteY35" fmla="*/ 3055823 h 3244287"/>
              <a:gd name="connsiteX36" fmla="*/ 2555382 w 3127279"/>
              <a:gd name="connsiteY36" fmla="*/ 3111664 h 3244287"/>
              <a:gd name="connsiteX37" fmla="*/ 2485581 w 3127279"/>
              <a:gd name="connsiteY37" fmla="*/ 3174485 h 3244287"/>
              <a:gd name="connsiteX38" fmla="*/ 2436720 w 3127279"/>
              <a:gd name="connsiteY38" fmla="*/ 3216366 h 3244287"/>
              <a:gd name="connsiteX39" fmla="*/ 2408799 w 3127279"/>
              <a:gd name="connsiteY39" fmla="*/ 3244287 h 3244287"/>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904390 w 3127279"/>
              <a:gd name="connsiteY20" fmla="*/ 2532311 h 3343141"/>
              <a:gd name="connsiteX21" fmla="*/ 2890430 w 3127279"/>
              <a:gd name="connsiteY21" fmla="*/ 2574192 h 3343141"/>
              <a:gd name="connsiteX22" fmla="*/ 2876469 w 3127279"/>
              <a:gd name="connsiteY22" fmla="*/ 2602113 h 3343141"/>
              <a:gd name="connsiteX23" fmla="*/ 2862509 w 3127279"/>
              <a:gd name="connsiteY23" fmla="*/ 2643994 h 3343141"/>
              <a:gd name="connsiteX24" fmla="*/ 2848549 w 3127279"/>
              <a:gd name="connsiteY24" fmla="*/ 2664934 h 3343141"/>
              <a:gd name="connsiteX25" fmla="*/ 2841569 w 3127279"/>
              <a:gd name="connsiteY25" fmla="*/ 2685874 h 3343141"/>
              <a:gd name="connsiteX26" fmla="*/ 2813648 w 3127279"/>
              <a:gd name="connsiteY26" fmla="*/ 2727755 h 3343141"/>
              <a:gd name="connsiteX27" fmla="*/ 2799688 w 3127279"/>
              <a:gd name="connsiteY27" fmla="*/ 2748696 h 3343141"/>
              <a:gd name="connsiteX28" fmla="*/ 2771767 w 3127279"/>
              <a:gd name="connsiteY28" fmla="*/ 2804537 h 3343141"/>
              <a:gd name="connsiteX29" fmla="*/ 2743847 w 3127279"/>
              <a:gd name="connsiteY29" fmla="*/ 2846418 h 3343141"/>
              <a:gd name="connsiteX30" fmla="*/ 2722906 w 3127279"/>
              <a:gd name="connsiteY30" fmla="*/ 2881319 h 3343141"/>
              <a:gd name="connsiteX31" fmla="*/ 2701966 w 3127279"/>
              <a:gd name="connsiteY31" fmla="*/ 2909239 h 3343141"/>
              <a:gd name="connsiteX32" fmla="*/ 2688005 w 3127279"/>
              <a:gd name="connsiteY32" fmla="*/ 2944140 h 3343141"/>
              <a:gd name="connsiteX33" fmla="*/ 2667065 w 3127279"/>
              <a:gd name="connsiteY33" fmla="*/ 2972061 h 3343141"/>
              <a:gd name="connsiteX34" fmla="*/ 2632164 w 3127279"/>
              <a:gd name="connsiteY34" fmla="*/ 3027902 h 3343141"/>
              <a:gd name="connsiteX35" fmla="*/ 2604243 w 3127279"/>
              <a:gd name="connsiteY35" fmla="*/ 3055823 h 3343141"/>
              <a:gd name="connsiteX36" fmla="*/ 2555382 w 3127279"/>
              <a:gd name="connsiteY36" fmla="*/ 3111664 h 3343141"/>
              <a:gd name="connsiteX37" fmla="*/ 2485581 w 3127279"/>
              <a:gd name="connsiteY37" fmla="*/ 3174485 h 3343141"/>
              <a:gd name="connsiteX38" fmla="*/ 2436720 w 3127279"/>
              <a:gd name="connsiteY38" fmla="*/ 3216366 h 3343141"/>
              <a:gd name="connsiteX39" fmla="*/ 2288762 w 3127279"/>
              <a:gd name="connsiteY39"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904390 w 3127279"/>
              <a:gd name="connsiteY20" fmla="*/ 2532311 h 3343141"/>
              <a:gd name="connsiteX21" fmla="*/ 2890430 w 3127279"/>
              <a:gd name="connsiteY21" fmla="*/ 2574192 h 3343141"/>
              <a:gd name="connsiteX22" fmla="*/ 2876469 w 3127279"/>
              <a:gd name="connsiteY22" fmla="*/ 2602113 h 3343141"/>
              <a:gd name="connsiteX23" fmla="*/ 2862509 w 3127279"/>
              <a:gd name="connsiteY23" fmla="*/ 2643994 h 3343141"/>
              <a:gd name="connsiteX24" fmla="*/ 2848549 w 3127279"/>
              <a:gd name="connsiteY24" fmla="*/ 2664934 h 3343141"/>
              <a:gd name="connsiteX25" fmla="*/ 2841569 w 3127279"/>
              <a:gd name="connsiteY25" fmla="*/ 2685874 h 3343141"/>
              <a:gd name="connsiteX26" fmla="*/ 2813648 w 3127279"/>
              <a:gd name="connsiteY26" fmla="*/ 2727755 h 3343141"/>
              <a:gd name="connsiteX27" fmla="*/ 2799688 w 3127279"/>
              <a:gd name="connsiteY27" fmla="*/ 2748696 h 3343141"/>
              <a:gd name="connsiteX28" fmla="*/ 2771767 w 3127279"/>
              <a:gd name="connsiteY28" fmla="*/ 2804537 h 3343141"/>
              <a:gd name="connsiteX29" fmla="*/ 2743847 w 3127279"/>
              <a:gd name="connsiteY29" fmla="*/ 2846418 h 3343141"/>
              <a:gd name="connsiteX30" fmla="*/ 2722906 w 3127279"/>
              <a:gd name="connsiteY30" fmla="*/ 2881319 h 3343141"/>
              <a:gd name="connsiteX31" fmla="*/ 2701966 w 3127279"/>
              <a:gd name="connsiteY31" fmla="*/ 2909239 h 3343141"/>
              <a:gd name="connsiteX32" fmla="*/ 2688005 w 3127279"/>
              <a:gd name="connsiteY32" fmla="*/ 2944140 h 3343141"/>
              <a:gd name="connsiteX33" fmla="*/ 2667065 w 3127279"/>
              <a:gd name="connsiteY33" fmla="*/ 2972061 h 3343141"/>
              <a:gd name="connsiteX34" fmla="*/ 2632164 w 3127279"/>
              <a:gd name="connsiteY34" fmla="*/ 3027902 h 3343141"/>
              <a:gd name="connsiteX35" fmla="*/ 2604243 w 3127279"/>
              <a:gd name="connsiteY35" fmla="*/ 3055823 h 3343141"/>
              <a:gd name="connsiteX36" fmla="*/ 2555382 w 3127279"/>
              <a:gd name="connsiteY36" fmla="*/ 3111664 h 3343141"/>
              <a:gd name="connsiteX37" fmla="*/ 2436720 w 3127279"/>
              <a:gd name="connsiteY37" fmla="*/ 3216366 h 3343141"/>
              <a:gd name="connsiteX38" fmla="*/ 2288762 w 3127279"/>
              <a:gd name="connsiteY38"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904390 w 3127279"/>
              <a:gd name="connsiteY20" fmla="*/ 2532311 h 3343141"/>
              <a:gd name="connsiteX21" fmla="*/ 2890430 w 3127279"/>
              <a:gd name="connsiteY21" fmla="*/ 2574192 h 3343141"/>
              <a:gd name="connsiteX22" fmla="*/ 2876469 w 3127279"/>
              <a:gd name="connsiteY22" fmla="*/ 2602113 h 3343141"/>
              <a:gd name="connsiteX23" fmla="*/ 2862509 w 3127279"/>
              <a:gd name="connsiteY23" fmla="*/ 2643994 h 3343141"/>
              <a:gd name="connsiteX24" fmla="*/ 2848549 w 3127279"/>
              <a:gd name="connsiteY24" fmla="*/ 2664934 h 3343141"/>
              <a:gd name="connsiteX25" fmla="*/ 2841569 w 3127279"/>
              <a:gd name="connsiteY25" fmla="*/ 2685874 h 3343141"/>
              <a:gd name="connsiteX26" fmla="*/ 2813648 w 3127279"/>
              <a:gd name="connsiteY26" fmla="*/ 2727755 h 3343141"/>
              <a:gd name="connsiteX27" fmla="*/ 2799688 w 3127279"/>
              <a:gd name="connsiteY27" fmla="*/ 2748696 h 3343141"/>
              <a:gd name="connsiteX28" fmla="*/ 2771767 w 3127279"/>
              <a:gd name="connsiteY28" fmla="*/ 2804537 h 3343141"/>
              <a:gd name="connsiteX29" fmla="*/ 2743847 w 3127279"/>
              <a:gd name="connsiteY29" fmla="*/ 2846418 h 3343141"/>
              <a:gd name="connsiteX30" fmla="*/ 2701966 w 3127279"/>
              <a:gd name="connsiteY30" fmla="*/ 2909239 h 3343141"/>
              <a:gd name="connsiteX31" fmla="*/ 2688005 w 3127279"/>
              <a:gd name="connsiteY31" fmla="*/ 2944140 h 3343141"/>
              <a:gd name="connsiteX32" fmla="*/ 2667065 w 3127279"/>
              <a:gd name="connsiteY32" fmla="*/ 2972061 h 3343141"/>
              <a:gd name="connsiteX33" fmla="*/ 2632164 w 3127279"/>
              <a:gd name="connsiteY33" fmla="*/ 3027902 h 3343141"/>
              <a:gd name="connsiteX34" fmla="*/ 2604243 w 3127279"/>
              <a:gd name="connsiteY34" fmla="*/ 3055823 h 3343141"/>
              <a:gd name="connsiteX35" fmla="*/ 2555382 w 3127279"/>
              <a:gd name="connsiteY35" fmla="*/ 3111664 h 3343141"/>
              <a:gd name="connsiteX36" fmla="*/ 2436720 w 3127279"/>
              <a:gd name="connsiteY36" fmla="*/ 3216366 h 3343141"/>
              <a:gd name="connsiteX37" fmla="*/ 2288762 w 3127279"/>
              <a:gd name="connsiteY37"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904390 w 3127279"/>
              <a:gd name="connsiteY20" fmla="*/ 2532311 h 3343141"/>
              <a:gd name="connsiteX21" fmla="*/ 2890430 w 3127279"/>
              <a:gd name="connsiteY21" fmla="*/ 2574192 h 3343141"/>
              <a:gd name="connsiteX22" fmla="*/ 2876469 w 3127279"/>
              <a:gd name="connsiteY22" fmla="*/ 2602113 h 3343141"/>
              <a:gd name="connsiteX23" fmla="*/ 2862509 w 3127279"/>
              <a:gd name="connsiteY23" fmla="*/ 2643994 h 3343141"/>
              <a:gd name="connsiteX24" fmla="*/ 2848549 w 3127279"/>
              <a:gd name="connsiteY24" fmla="*/ 2664934 h 3343141"/>
              <a:gd name="connsiteX25" fmla="*/ 2841569 w 3127279"/>
              <a:gd name="connsiteY25" fmla="*/ 2685874 h 3343141"/>
              <a:gd name="connsiteX26" fmla="*/ 2813648 w 3127279"/>
              <a:gd name="connsiteY26" fmla="*/ 2727755 h 3343141"/>
              <a:gd name="connsiteX27" fmla="*/ 2799688 w 3127279"/>
              <a:gd name="connsiteY27" fmla="*/ 2748696 h 3343141"/>
              <a:gd name="connsiteX28" fmla="*/ 2771767 w 3127279"/>
              <a:gd name="connsiteY28" fmla="*/ 2804537 h 3343141"/>
              <a:gd name="connsiteX29" fmla="*/ 2701966 w 3127279"/>
              <a:gd name="connsiteY29" fmla="*/ 2909239 h 3343141"/>
              <a:gd name="connsiteX30" fmla="*/ 2688005 w 3127279"/>
              <a:gd name="connsiteY30" fmla="*/ 2944140 h 3343141"/>
              <a:gd name="connsiteX31" fmla="*/ 2667065 w 3127279"/>
              <a:gd name="connsiteY31" fmla="*/ 2972061 h 3343141"/>
              <a:gd name="connsiteX32" fmla="*/ 2632164 w 3127279"/>
              <a:gd name="connsiteY32" fmla="*/ 3027902 h 3343141"/>
              <a:gd name="connsiteX33" fmla="*/ 2604243 w 3127279"/>
              <a:gd name="connsiteY33" fmla="*/ 3055823 h 3343141"/>
              <a:gd name="connsiteX34" fmla="*/ 2555382 w 3127279"/>
              <a:gd name="connsiteY34" fmla="*/ 3111664 h 3343141"/>
              <a:gd name="connsiteX35" fmla="*/ 2436720 w 3127279"/>
              <a:gd name="connsiteY35" fmla="*/ 3216366 h 3343141"/>
              <a:gd name="connsiteX36" fmla="*/ 2288762 w 3127279"/>
              <a:gd name="connsiteY36"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904390 w 3127279"/>
              <a:gd name="connsiteY20" fmla="*/ 2532311 h 3343141"/>
              <a:gd name="connsiteX21" fmla="*/ 2890430 w 3127279"/>
              <a:gd name="connsiteY21" fmla="*/ 2574192 h 3343141"/>
              <a:gd name="connsiteX22" fmla="*/ 2876469 w 3127279"/>
              <a:gd name="connsiteY22" fmla="*/ 2602113 h 3343141"/>
              <a:gd name="connsiteX23" fmla="*/ 2862509 w 3127279"/>
              <a:gd name="connsiteY23" fmla="*/ 2643994 h 3343141"/>
              <a:gd name="connsiteX24" fmla="*/ 2848549 w 3127279"/>
              <a:gd name="connsiteY24" fmla="*/ 2664934 h 3343141"/>
              <a:gd name="connsiteX25" fmla="*/ 2841569 w 3127279"/>
              <a:gd name="connsiteY25" fmla="*/ 2685874 h 3343141"/>
              <a:gd name="connsiteX26" fmla="*/ 2813648 w 3127279"/>
              <a:gd name="connsiteY26" fmla="*/ 2727755 h 3343141"/>
              <a:gd name="connsiteX27" fmla="*/ 2799688 w 3127279"/>
              <a:gd name="connsiteY27" fmla="*/ 2748696 h 3343141"/>
              <a:gd name="connsiteX28" fmla="*/ 2701966 w 3127279"/>
              <a:gd name="connsiteY28" fmla="*/ 2909239 h 3343141"/>
              <a:gd name="connsiteX29" fmla="*/ 2688005 w 3127279"/>
              <a:gd name="connsiteY29" fmla="*/ 2944140 h 3343141"/>
              <a:gd name="connsiteX30" fmla="*/ 2667065 w 3127279"/>
              <a:gd name="connsiteY30" fmla="*/ 2972061 h 3343141"/>
              <a:gd name="connsiteX31" fmla="*/ 2632164 w 3127279"/>
              <a:gd name="connsiteY31" fmla="*/ 3027902 h 3343141"/>
              <a:gd name="connsiteX32" fmla="*/ 2604243 w 3127279"/>
              <a:gd name="connsiteY32" fmla="*/ 3055823 h 3343141"/>
              <a:gd name="connsiteX33" fmla="*/ 2555382 w 3127279"/>
              <a:gd name="connsiteY33" fmla="*/ 3111664 h 3343141"/>
              <a:gd name="connsiteX34" fmla="*/ 2436720 w 3127279"/>
              <a:gd name="connsiteY34" fmla="*/ 3216366 h 3343141"/>
              <a:gd name="connsiteX35" fmla="*/ 2288762 w 3127279"/>
              <a:gd name="connsiteY35"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904390 w 3127279"/>
              <a:gd name="connsiteY20" fmla="*/ 2532311 h 3343141"/>
              <a:gd name="connsiteX21" fmla="*/ 2890430 w 3127279"/>
              <a:gd name="connsiteY21" fmla="*/ 2574192 h 3343141"/>
              <a:gd name="connsiteX22" fmla="*/ 2876469 w 3127279"/>
              <a:gd name="connsiteY22" fmla="*/ 2602113 h 3343141"/>
              <a:gd name="connsiteX23" fmla="*/ 2862509 w 3127279"/>
              <a:gd name="connsiteY23" fmla="*/ 2643994 h 3343141"/>
              <a:gd name="connsiteX24" fmla="*/ 2848549 w 3127279"/>
              <a:gd name="connsiteY24" fmla="*/ 2664934 h 3343141"/>
              <a:gd name="connsiteX25" fmla="*/ 2841569 w 3127279"/>
              <a:gd name="connsiteY25" fmla="*/ 2685874 h 3343141"/>
              <a:gd name="connsiteX26" fmla="*/ 2813648 w 3127279"/>
              <a:gd name="connsiteY26" fmla="*/ 2727755 h 3343141"/>
              <a:gd name="connsiteX27" fmla="*/ 2701966 w 3127279"/>
              <a:gd name="connsiteY27" fmla="*/ 2909239 h 3343141"/>
              <a:gd name="connsiteX28" fmla="*/ 2688005 w 3127279"/>
              <a:gd name="connsiteY28" fmla="*/ 2944140 h 3343141"/>
              <a:gd name="connsiteX29" fmla="*/ 2667065 w 3127279"/>
              <a:gd name="connsiteY29" fmla="*/ 2972061 h 3343141"/>
              <a:gd name="connsiteX30" fmla="*/ 2632164 w 3127279"/>
              <a:gd name="connsiteY30" fmla="*/ 3027902 h 3343141"/>
              <a:gd name="connsiteX31" fmla="*/ 2604243 w 3127279"/>
              <a:gd name="connsiteY31" fmla="*/ 3055823 h 3343141"/>
              <a:gd name="connsiteX32" fmla="*/ 2555382 w 3127279"/>
              <a:gd name="connsiteY32" fmla="*/ 3111664 h 3343141"/>
              <a:gd name="connsiteX33" fmla="*/ 2436720 w 3127279"/>
              <a:gd name="connsiteY33" fmla="*/ 3216366 h 3343141"/>
              <a:gd name="connsiteX34" fmla="*/ 2288762 w 3127279"/>
              <a:gd name="connsiteY34"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904390 w 3127279"/>
              <a:gd name="connsiteY20" fmla="*/ 2532311 h 3343141"/>
              <a:gd name="connsiteX21" fmla="*/ 2890430 w 3127279"/>
              <a:gd name="connsiteY21" fmla="*/ 2574192 h 3343141"/>
              <a:gd name="connsiteX22" fmla="*/ 2876469 w 3127279"/>
              <a:gd name="connsiteY22" fmla="*/ 2602113 h 3343141"/>
              <a:gd name="connsiteX23" fmla="*/ 2862509 w 3127279"/>
              <a:gd name="connsiteY23" fmla="*/ 2643994 h 3343141"/>
              <a:gd name="connsiteX24" fmla="*/ 2848549 w 3127279"/>
              <a:gd name="connsiteY24" fmla="*/ 2664934 h 3343141"/>
              <a:gd name="connsiteX25" fmla="*/ 2841569 w 3127279"/>
              <a:gd name="connsiteY25" fmla="*/ 2685874 h 3343141"/>
              <a:gd name="connsiteX26" fmla="*/ 2701966 w 3127279"/>
              <a:gd name="connsiteY26" fmla="*/ 2909239 h 3343141"/>
              <a:gd name="connsiteX27" fmla="*/ 2688005 w 3127279"/>
              <a:gd name="connsiteY27" fmla="*/ 2944140 h 3343141"/>
              <a:gd name="connsiteX28" fmla="*/ 2667065 w 3127279"/>
              <a:gd name="connsiteY28" fmla="*/ 2972061 h 3343141"/>
              <a:gd name="connsiteX29" fmla="*/ 2632164 w 3127279"/>
              <a:gd name="connsiteY29" fmla="*/ 3027902 h 3343141"/>
              <a:gd name="connsiteX30" fmla="*/ 2604243 w 3127279"/>
              <a:gd name="connsiteY30" fmla="*/ 3055823 h 3343141"/>
              <a:gd name="connsiteX31" fmla="*/ 2555382 w 3127279"/>
              <a:gd name="connsiteY31" fmla="*/ 3111664 h 3343141"/>
              <a:gd name="connsiteX32" fmla="*/ 2436720 w 3127279"/>
              <a:gd name="connsiteY32" fmla="*/ 3216366 h 3343141"/>
              <a:gd name="connsiteX33" fmla="*/ 2288762 w 3127279"/>
              <a:gd name="connsiteY33"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904390 w 3127279"/>
              <a:gd name="connsiteY20" fmla="*/ 2532311 h 3343141"/>
              <a:gd name="connsiteX21" fmla="*/ 2890430 w 3127279"/>
              <a:gd name="connsiteY21" fmla="*/ 2574192 h 3343141"/>
              <a:gd name="connsiteX22" fmla="*/ 2876469 w 3127279"/>
              <a:gd name="connsiteY22" fmla="*/ 2602113 h 3343141"/>
              <a:gd name="connsiteX23" fmla="*/ 2862509 w 3127279"/>
              <a:gd name="connsiteY23" fmla="*/ 2643994 h 3343141"/>
              <a:gd name="connsiteX24" fmla="*/ 2848549 w 3127279"/>
              <a:gd name="connsiteY24" fmla="*/ 2664934 h 3343141"/>
              <a:gd name="connsiteX25" fmla="*/ 2701966 w 3127279"/>
              <a:gd name="connsiteY25" fmla="*/ 2909239 h 3343141"/>
              <a:gd name="connsiteX26" fmla="*/ 2688005 w 3127279"/>
              <a:gd name="connsiteY26" fmla="*/ 2944140 h 3343141"/>
              <a:gd name="connsiteX27" fmla="*/ 2667065 w 3127279"/>
              <a:gd name="connsiteY27" fmla="*/ 2972061 h 3343141"/>
              <a:gd name="connsiteX28" fmla="*/ 2632164 w 3127279"/>
              <a:gd name="connsiteY28" fmla="*/ 3027902 h 3343141"/>
              <a:gd name="connsiteX29" fmla="*/ 2604243 w 3127279"/>
              <a:gd name="connsiteY29" fmla="*/ 3055823 h 3343141"/>
              <a:gd name="connsiteX30" fmla="*/ 2555382 w 3127279"/>
              <a:gd name="connsiteY30" fmla="*/ 3111664 h 3343141"/>
              <a:gd name="connsiteX31" fmla="*/ 2436720 w 3127279"/>
              <a:gd name="connsiteY31" fmla="*/ 3216366 h 3343141"/>
              <a:gd name="connsiteX32" fmla="*/ 2288762 w 3127279"/>
              <a:gd name="connsiteY32"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904390 w 3127279"/>
              <a:gd name="connsiteY20" fmla="*/ 2532311 h 3343141"/>
              <a:gd name="connsiteX21" fmla="*/ 2890430 w 3127279"/>
              <a:gd name="connsiteY21" fmla="*/ 2574192 h 3343141"/>
              <a:gd name="connsiteX22" fmla="*/ 2876469 w 3127279"/>
              <a:gd name="connsiteY22" fmla="*/ 2602113 h 3343141"/>
              <a:gd name="connsiteX23" fmla="*/ 2862509 w 3127279"/>
              <a:gd name="connsiteY23" fmla="*/ 2643994 h 3343141"/>
              <a:gd name="connsiteX24" fmla="*/ 2701966 w 3127279"/>
              <a:gd name="connsiteY24" fmla="*/ 2909239 h 3343141"/>
              <a:gd name="connsiteX25" fmla="*/ 2688005 w 3127279"/>
              <a:gd name="connsiteY25" fmla="*/ 2944140 h 3343141"/>
              <a:gd name="connsiteX26" fmla="*/ 2667065 w 3127279"/>
              <a:gd name="connsiteY26" fmla="*/ 2972061 h 3343141"/>
              <a:gd name="connsiteX27" fmla="*/ 2632164 w 3127279"/>
              <a:gd name="connsiteY27" fmla="*/ 3027902 h 3343141"/>
              <a:gd name="connsiteX28" fmla="*/ 2604243 w 3127279"/>
              <a:gd name="connsiteY28" fmla="*/ 3055823 h 3343141"/>
              <a:gd name="connsiteX29" fmla="*/ 2555382 w 3127279"/>
              <a:gd name="connsiteY29" fmla="*/ 3111664 h 3343141"/>
              <a:gd name="connsiteX30" fmla="*/ 2436720 w 3127279"/>
              <a:gd name="connsiteY30" fmla="*/ 3216366 h 3343141"/>
              <a:gd name="connsiteX31" fmla="*/ 2288762 w 3127279"/>
              <a:gd name="connsiteY31"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904390 w 3127279"/>
              <a:gd name="connsiteY20" fmla="*/ 2532311 h 3343141"/>
              <a:gd name="connsiteX21" fmla="*/ 2890430 w 3127279"/>
              <a:gd name="connsiteY21" fmla="*/ 2574192 h 3343141"/>
              <a:gd name="connsiteX22" fmla="*/ 2876469 w 3127279"/>
              <a:gd name="connsiteY22" fmla="*/ 2602113 h 3343141"/>
              <a:gd name="connsiteX23" fmla="*/ 2701966 w 3127279"/>
              <a:gd name="connsiteY23" fmla="*/ 2909239 h 3343141"/>
              <a:gd name="connsiteX24" fmla="*/ 2688005 w 3127279"/>
              <a:gd name="connsiteY24" fmla="*/ 2944140 h 3343141"/>
              <a:gd name="connsiteX25" fmla="*/ 2667065 w 3127279"/>
              <a:gd name="connsiteY25" fmla="*/ 2972061 h 3343141"/>
              <a:gd name="connsiteX26" fmla="*/ 2632164 w 3127279"/>
              <a:gd name="connsiteY26" fmla="*/ 3027902 h 3343141"/>
              <a:gd name="connsiteX27" fmla="*/ 2604243 w 3127279"/>
              <a:gd name="connsiteY27" fmla="*/ 3055823 h 3343141"/>
              <a:gd name="connsiteX28" fmla="*/ 2555382 w 3127279"/>
              <a:gd name="connsiteY28" fmla="*/ 3111664 h 3343141"/>
              <a:gd name="connsiteX29" fmla="*/ 2436720 w 3127279"/>
              <a:gd name="connsiteY29" fmla="*/ 3216366 h 3343141"/>
              <a:gd name="connsiteX30" fmla="*/ 2288762 w 3127279"/>
              <a:gd name="connsiteY30"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904390 w 3127279"/>
              <a:gd name="connsiteY20" fmla="*/ 2532311 h 3343141"/>
              <a:gd name="connsiteX21" fmla="*/ 2890430 w 3127279"/>
              <a:gd name="connsiteY21" fmla="*/ 2574192 h 3343141"/>
              <a:gd name="connsiteX22" fmla="*/ 2701966 w 3127279"/>
              <a:gd name="connsiteY22" fmla="*/ 2909239 h 3343141"/>
              <a:gd name="connsiteX23" fmla="*/ 2688005 w 3127279"/>
              <a:gd name="connsiteY23" fmla="*/ 2944140 h 3343141"/>
              <a:gd name="connsiteX24" fmla="*/ 2667065 w 3127279"/>
              <a:gd name="connsiteY24" fmla="*/ 2972061 h 3343141"/>
              <a:gd name="connsiteX25" fmla="*/ 2632164 w 3127279"/>
              <a:gd name="connsiteY25" fmla="*/ 3027902 h 3343141"/>
              <a:gd name="connsiteX26" fmla="*/ 2604243 w 3127279"/>
              <a:gd name="connsiteY26" fmla="*/ 3055823 h 3343141"/>
              <a:gd name="connsiteX27" fmla="*/ 2555382 w 3127279"/>
              <a:gd name="connsiteY27" fmla="*/ 3111664 h 3343141"/>
              <a:gd name="connsiteX28" fmla="*/ 2436720 w 3127279"/>
              <a:gd name="connsiteY28" fmla="*/ 3216366 h 3343141"/>
              <a:gd name="connsiteX29" fmla="*/ 2288762 w 3127279"/>
              <a:gd name="connsiteY29"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904390 w 3127279"/>
              <a:gd name="connsiteY20" fmla="*/ 2532311 h 3343141"/>
              <a:gd name="connsiteX21" fmla="*/ 2701966 w 3127279"/>
              <a:gd name="connsiteY21" fmla="*/ 2909239 h 3343141"/>
              <a:gd name="connsiteX22" fmla="*/ 2688005 w 3127279"/>
              <a:gd name="connsiteY22" fmla="*/ 2944140 h 3343141"/>
              <a:gd name="connsiteX23" fmla="*/ 2667065 w 3127279"/>
              <a:gd name="connsiteY23" fmla="*/ 2972061 h 3343141"/>
              <a:gd name="connsiteX24" fmla="*/ 2632164 w 3127279"/>
              <a:gd name="connsiteY24" fmla="*/ 3027902 h 3343141"/>
              <a:gd name="connsiteX25" fmla="*/ 2604243 w 3127279"/>
              <a:gd name="connsiteY25" fmla="*/ 3055823 h 3343141"/>
              <a:gd name="connsiteX26" fmla="*/ 2555382 w 3127279"/>
              <a:gd name="connsiteY26" fmla="*/ 3111664 h 3343141"/>
              <a:gd name="connsiteX27" fmla="*/ 2436720 w 3127279"/>
              <a:gd name="connsiteY27" fmla="*/ 3216366 h 3343141"/>
              <a:gd name="connsiteX28" fmla="*/ 2288762 w 3127279"/>
              <a:gd name="connsiteY28"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918350 w 3127279"/>
              <a:gd name="connsiteY19" fmla="*/ 2511371 h 3343141"/>
              <a:gd name="connsiteX20" fmla="*/ 2701966 w 3127279"/>
              <a:gd name="connsiteY20" fmla="*/ 2909239 h 3343141"/>
              <a:gd name="connsiteX21" fmla="*/ 2688005 w 3127279"/>
              <a:gd name="connsiteY21" fmla="*/ 2944140 h 3343141"/>
              <a:gd name="connsiteX22" fmla="*/ 2667065 w 3127279"/>
              <a:gd name="connsiteY22" fmla="*/ 2972061 h 3343141"/>
              <a:gd name="connsiteX23" fmla="*/ 2632164 w 3127279"/>
              <a:gd name="connsiteY23" fmla="*/ 3027902 h 3343141"/>
              <a:gd name="connsiteX24" fmla="*/ 2604243 w 3127279"/>
              <a:gd name="connsiteY24" fmla="*/ 3055823 h 3343141"/>
              <a:gd name="connsiteX25" fmla="*/ 2555382 w 3127279"/>
              <a:gd name="connsiteY25" fmla="*/ 3111664 h 3343141"/>
              <a:gd name="connsiteX26" fmla="*/ 2436720 w 3127279"/>
              <a:gd name="connsiteY26" fmla="*/ 3216366 h 3343141"/>
              <a:gd name="connsiteX27" fmla="*/ 2288762 w 3127279"/>
              <a:gd name="connsiteY27"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925330 w 3127279"/>
              <a:gd name="connsiteY18" fmla="*/ 2476470 h 3343141"/>
              <a:gd name="connsiteX19" fmla="*/ 2701966 w 3127279"/>
              <a:gd name="connsiteY19" fmla="*/ 2909239 h 3343141"/>
              <a:gd name="connsiteX20" fmla="*/ 2688005 w 3127279"/>
              <a:gd name="connsiteY20" fmla="*/ 2944140 h 3343141"/>
              <a:gd name="connsiteX21" fmla="*/ 2667065 w 3127279"/>
              <a:gd name="connsiteY21" fmla="*/ 2972061 h 3343141"/>
              <a:gd name="connsiteX22" fmla="*/ 2632164 w 3127279"/>
              <a:gd name="connsiteY22" fmla="*/ 3027902 h 3343141"/>
              <a:gd name="connsiteX23" fmla="*/ 2604243 w 3127279"/>
              <a:gd name="connsiteY23" fmla="*/ 3055823 h 3343141"/>
              <a:gd name="connsiteX24" fmla="*/ 2555382 w 3127279"/>
              <a:gd name="connsiteY24" fmla="*/ 3111664 h 3343141"/>
              <a:gd name="connsiteX25" fmla="*/ 2436720 w 3127279"/>
              <a:gd name="connsiteY25" fmla="*/ 3216366 h 3343141"/>
              <a:gd name="connsiteX26" fmla="*/ 2288762 w 3127279"/>
              <a:gd name="connsiteY26"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946271 w 3127279"/>
              <a:gd name="connsiteY17" fmla="*/ 2420629 h 3343141"/>
              <a:gd name="connsiteX18" fmla="*/ 2701966 w 3127279"/>
              <a:gd name="connsiteY18" fmla="*/ 2909239 h 3343141"/>
              <a:gd name="connsiteX19" fmla="*/ 2688005 w 3127279"/>
              <a:gd name="connsiteY19" fmla="*/ 2944140 h 3343141"/>
              <a:gd name="connsiteX20" fmla="*/ 2667065 w 3127279"/>
              <a:gd name="connsiteY20" fmla="*/ 2972061 h 3343141"/>
              <a:gd name="connsiteX21" fmla="*/ 2632164 w 3127279"/>
              <a:gd name="connsiteY21" fmla="*/ 3027902 h 3343141"/>
              <a:gd name="connsiteX22" fmla="*/ 2604243 w 3127279"/>
              <a:gd name="connsiteY22" fmla="*/ 3055823 h 3343141"/>
              <a:gd name="connsiteX23" fmla="*/ 2555382 w 3127279"/>
              <a:gd name="connsiteY23" fmla="*/ 3111664 h 3343141"/>
              <a:gd name="connsiteX24" fmla="*/ 2436720 w 3127279"/>
              <a:gd name="connsiteY24" fmla="*/ 3216366 h 3343141"/>
              <a:gd name="connsiteX25" fmla="*/ 2288762 w 3127279"/>
              <a:gd name="connsiteY25"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953251 w 3127279"/>
              <a:gd name="connsiteY16" fmla="*/ 2371768 h 3343141"/>
              <a:gd name="connsiteX17" fmla="*/ 2701966 w 3127279"/>
              <a:gd name="connsiteY17" fmla="*/ 2909239 h 3343141"/>
              <a:gd name="connsiteX18" fmla="*/ 2688005 w 3127279"/>
              <a:gd name="connsiteY18" fmla="*/ 2944140 h 3343141"/>
              <a:gd name="connsiteX19" fmla="*/ 2667065 w 3127279"/>
              <a:gd name="connsiteY19" fmla="*/ 2972061 h 3343141"/>
              <a:gd name="connsiteX20" fmla="*/ 2632164 w 3127279"/>
              <a:gd name="connsiteY20" fmla="*/ 3027902 h 3343141"/>
              <a:gd name="connsiteX21" fmla="*/ 2604243 w 3127279"/>
              <a:gd name="connsiteY21" fmla="*/ 3055823 h 3343141"/>
              <a:gd name="connsiteX22" fmla="*/ 2555382 w 3127279"/>
              <a:gd name="connsiteY22" fmla="*/ 3111664 h 3343141"/>
              <a:gd name="connsiteX23" fmla="*/ 2436720 w 3127279"/>
              <a:gd name="connsiteY23" fmla="*/ 3216366 h 3343141"/>
              <a:gd name="connsiteX24" fmla="*/ 2288762 w 3127279"/>
              <a:gd name="connsiteY24"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967211 w 3127279"/>
              <a:gd name="connsiteY15" fmla="*/ 2343847 h 3343141"/>
              <a:gd name="connsiteX16" fmla="*/ 2701966 w 3127279"/>
              <a:gd name="connsiteY16" fmla="*/ 2909239 h 3343141"/>
              <a:gd name="connsiteX17" fmla="*/ 2688005 w 3127279"/>
              <a:gd name="connsiteY17" fmla="*/ 2944140 h 3343141"/>
              <a:gd name="connsiteX18" fmla="*/ 2667065 w 3127279"/>
              <a:gd name="connsiteY18" fmla="*/ 2972061 h 3343141"/>
              <a:gd name="connsiteX19" fmla="*/ 2632164 w 3127279"/>
              <a:gd name="connsiteY19" fmla="*/ 3027902 h 3343141"/>
              <a:gd name="connsiteX20" fmla="*/ 2604243 w 3127279"/>
              <a:gd name="connsiteY20" fmla="*/ 3055823 h 3343141"/>
              <a:gd name="connsiteX21" fmla="*/ 2555382 w 3127279"/>
              <a:gd name="connsiteY21" fmla="*/ 3111664 h 3343141"/>
              <a:gd name="connsiteX22" fmla="*/ 2436720 w 3127279"/>
              <a:gd name="connsiteY22" fmla="*/ 3216366 h 3343141"/>
              <a:gd name="connsiteX23" fmla="*/ 2288762 w 3127279"/>
              <a:gd name="connsiteY23"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981172 w 3127279"/>
              <a:gd name="connsiteY14" fmla="*/ 2281026 h 3343141"/>
              <a:gd name="connsiteX15" fmla="*/ 2701966 w 3127279"/>
              <a:gd name="connsiteY15" fmla="*/ 2909239 h 3343141"/>
              <a:gd name="connsiteX16" fmla="*/ 2688005 w 3127279"/>
              <a:gd name="connsiteY16" fmla="*/ 2944140 h 3343141"/>
              <a:gd name="connsiteX17" fmla="*/ 2667065 w 3127279"/>
              <a:gd name="connsiteY17" fmla="*/ 2972061 h 3343141"/>
              <a:gd name="connsiteX18" fmla="*/ 2632164 w 3127279"/>
              <a:gd name="connsiteY18" fmla="*/ 3027902 h 3343141"/>
              <a:gd name="connsiteX19" fmla="*/ 2604243 w 3127279"/>
              <a:gd name="connsiteY19" fmla="*/ 3055823 h 3343141"/>
              <a:gd name="connsiteX20" fmla="*/ 2555382 w 3127279"/>
              <a:gd name="connsiteY20" fmla="*/ 3111664 h 3343141"/>
              <a:gd name="connsiteX21" fmla="*/ 2436720 w 3127279"/>
              <a:gd name="connsiteY21" fmla="*/ 3216366 h 3343141"/>
              <a:gd name="connsiteX22" fmla="*/ 2288762 w 3127279"/>
              <a:gd name="connsiteY22"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3002112 w 3127279"/>
              <a:gd name="connsiteY13" fmla="*/ 2197264 h 3343141"/>
              <a:gd name="connsiteX14" fmla="*/ 2701966 w 3127279"/>
              <a:gd name="connsiteY14" fmla="*/ 2909239 h 3343141"/>
              <a:gd name="connsiteX15" fmla="*/ 2688005 w 3127279"/>
              <a:gd name="connsiteY15" fmla="*/ 2944140 h 3343141"/>
              <a:gd name="connsiteX16" fmla="*/ 2667065 w 3127279"/>
              <a:gd name="connsiteY16" fmla="*/ 2972061 h 3343141"/>
              <a:gd name="connsiteX17" fmla="*/ 2632164 w 3127279"/>
              <a:gd name="connsiteY17" fmla="*/ 3027902 h 3343141"/>
              <a:gd name="connsiteX18" fmla="*/ 2604243 w 3127279"/>
              <a:gd name="connsiteY18" fmla="*/ 3055823 h 3343141"/>
              <a:gd name="connsiteX19" fmla="*/ 2555382 w 3127279"/>
              <a:gd name="connsiteY19" fmla="*/ 3111664 h 3343141"/>
              <a:gd name="connsiteX20" fmla="*/ 2436720 w 3127279"/>
              <a:gd name="connsiteY20" fmla="*/ 3216366 h 3343141"/>
              <a:gd name="connsiteX21" fmla="*/ 2288762 w 3127279"/>
              <a:gd name="connsiteY21"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3016072 w 3127279"/>
              <a:gd name="connsiteY12" fmla="*/ 2127462 h 3343141"/>
              <a:gd name="connsiteX13" fmla="*/ 2701966 w 3127279"/>
              <a:gd name="connsiteY13" fmla="*/ 2909239 h 3343141"/>
              <a:gd name="connsiteX14" fmla="*/ 2688005 w 3127279"/>
              <a:gd name="connsiteY14" fmla="*/ 2944140 h 3343141"/>
              <a:gd name="connsiteX15" fmla="*/ 2667065 w 3127279"/>
              <a:gd name="connsiteY15" fmla="*/ 2972061 h 3343141"/>
              <a:gd name="connsiteX16" fmla="*/ 2632164 w 3127279"/>
              <a:gd name="connsiteY16" fmla="*/ 3027902 h 3343141"/>
              <a:gd name="connsiteX17" fmla="*/ 2604243 w 3127279"/>
              <a:gd name="connsiteY17" fmla="*/ 3055823 h 3343141"/>
              <a:gd name="connsiteX18" fmla="*/ 2555382 w 3127279"/>
              <a:gd name="connsiteY18" fmla="*/ 3111664 h 3343141"/>
              <a:gd name="connsiteX19" fmla="*/ 2436720 w 3127279"/>
              <a:gd name="connsiteY19" fmla="*/ 3216366 h 3343141"/>
              <a:gd name="connsiteX20" fmla="*/ 2288762 w 3127279"/>
              <a:gd name="connsiteY20"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3037013 w 3127279"/>
              <a:gd name="connsiteY11" fmla="*/ 2050681 h 3343141"/>
              <a:gd name="connsiteX12" fmla="*/ 2701966 w 3127279"/>
              <a:gd name="connsiteY12" fmla="*/ 2909239 h 3343141"/>
              <a:gd name="connsiteX13" fmla="*/ 2688005 w 3127279"/>
              <a:gd name="connsiteY13" fmla="*/ 2944140 h 3343141"/>
              <a:gd name="connsiteX14" fmla="*/ 2667065 w 3127279"/>
              <a:gd name="connsiteY14" fmla="*/ 2972061 h 3343141"/>
              <a:gd name="connsiteX15" fmla="*/ 2632164 w 3127279"/>
              <a:gd name="connsiteY15" fmla="*/ 3027902 h 3343141"/>
              <a:gd name="connsiteX16" fmla="*/ 2604243 w 3127279"/>
              <a:gd name="connsiteY16" fmla="*/ 3055823 h 3343141"/>
              <a:gd name="connsiteX17" fmla="*/ 2555382 w 3127279"/>
              <a:gd name="connsiteY17" fmla="*/ 3111664 h 3343141"/>
              <a:gd name="connsiteX18" fmla="*/ 2436720 w 3127279"/>
              <a:gd name="connsiteY18" fmla="*/ 3216366 h 3343141"/>
              <a:gd name="connsiteX19" fmla="*/ 2288762 w 3127279"/>
              <a:gd name="connsiteY19"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3043993 w 3127279"/>
              <a:gd name="connsiteY10" fmla="*/ 2022760 h 3343141"/>
              <a:gd name="connsiteX11" fmla="*/ 2701966 w 3127279"/>
              <a:gd name="connsiteY11" fmla="*/ 2909239 h 3343141"/>
              <a:gd name="connsiteX12" fmla="*/ 2688005 w 3127279"/>
              <a:gd name="connsiteY12" fmla="*/ 2944140 h 3343141"/>
              <a:gd name="connsiteX13" fmla="*/ 2667065 w 3127279"/>
              <a:gd name="connsiteY13" fmla="*/ 2972061 h 3343141"/>
              <a:gd name="connsiteX14" fmla="*/ 2632164 w 3127279"/>
              <a:gd name="connsiteY14" fmla="*/ 3027902 h 3343141"/>
              <a:gd name="connsiteX15" fmla="*/ 2604243 w 3127279"/>
              <a:gd name="connsiteY15" fmla="*/ 3055823 h 3343141"/>
              <a:gd name="connsiteX16" fmla="*/ 2555382 w 3127279"/>
              <a:gd name="connsiteY16" fmla="*/ 3111664 h 3343141"/>
              <a:gd name="connsiteX17" fmla="*/ 2436720 w 3127279"/>
              <a:gd name="connsiteY17" fmla="*/ 3216366 h 3343141"/>
              <a:gd name="connsiteX18" fmla="*/ 2288762 w 3127279"/>
              <a:gd name="connsiteY18"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3050973 w 3127279"/>
              <a:gd name="connsiteY9" fmla="*/ 2001819 h 3343141"/>
              <a:gd name="connsiteX10" fmla="*/ 2701966 w 3127279"/>
              <a:gd name="connsiteY10" fmla="*/ 2909239 h 3343141"/>
              <a:gd name="connsiteX11" fmla="*/ 2688005 w 3127279"/>
              <a:gd name="connsiteY11" fmla="*/ 2944140 h 3343141"/>
              <a:gd name="connsiteX12" fmla="*/ 2667065 w 3127279"/>
              <a:gd name="connsiteY12" fmla="*/ 2972061 h 3343141"/>
              <a:gd name="connsiteX13" fmla="*/ 2632164 w 3127279"/>
              <a:gd name="connsiteY13" fmla="*/ 3027902 h 3343141"/>
              <a:gd name="connsiteX14" fmla="*/ 2604243 w 3127279"/>
              <a:gd name="connsiteY14" fmla="*/ 3055823 h 3343141"/>
              <a:gd name="connsiteX15" fmla="*/ 2555382 w 3127279"/>
              <a:gd name="connsiteY15" fmla="*/ 3111664 h 3343141"/>
              <a:gd name="connsiteX16" fmla="*/ 2436720 w 3127279"/>
              <a:gd name="connsiteY16" fmla="*/ 3216366 h 3343141"/>
              <a:gd name="connsiteX17" fmla="*/ 2288762 w 3127279"/>
              <a:gd name="connsiteY17"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3057953 w 3127279"/>
              <a:gd name="connsiteY8" fmla="*/ 1932018 h 3343141"/>
              <a:gd name="connsiteX9" fmla="*/ 2701966 w 3127279"/>
              <a:gd name="connsiteY9" fmla="*/ 2909239 h 3343141"/>
              <a:gd name="connsiteX10" fmla="*/ 2688005 w 3127279"/>
              <a:gd name="connsiteY10" fmla="*/ 2944140 h 3343141"/>
              <a:gd name="connsiteX11" fmla="*/ 2667065 w 3127279"/>
              <a:gd name="connsiteY11" fmla="*/ 2972061 h 3343141"/>
              <a:gd name="connsiteX12" fmla="*/ 2632164 w 3127279"/>
              <a:gd name="connsiteY12" fmla="*/ 3027902 h 3343141"/>
              <a:gd name="connsiteX13" fmla="*/ 2604243 w 3127279"/>
              <a:gd name="connsiteY13" fmla="*/ 3055823 h 3343141"/>
              <a:gd name="connsiteX14" fmla="*/ 2555382 w 3127279"/>
              <a:gd name="connsiteY14" fmla="*/ 3111664 h 3343141"/>
              <a:gd name="connsiteX15" fmla="*/ 2436720 w 3127279"/>
              <a:gd name="connsiteY15" fmla="*/ 3216366 h 3343141"/>
              <a:gd name="connsiteX16" fmla="*/ 2288762 w 3127279"/>
              <a:gd name="connsiteY16"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3071914 w 3127279"/>
              <a:gd name="connsiteY7" fmla="*/ 1855236 h 3343141"/>
              <a:gd name="connsiteX8" fmla="*/ 2701966 w 3127279"/>
              <a:gd name="connsiteY8" fmla="*/ 2909239 h 3343141"/>
              <a:gd name="connsiteX9" fmla="*/ 2688005 w 3127279"/>
              <a:gd name="connsiteY9" fmla="*/ 2944140 h 3343141"/>
              <a:gd name="connsiteX10" fmla="*/ 2667065 w 3127279"/>
              <a:gd name="connsiteY10" fmla="*/ 2972061 h 3343141"/>
              <a:gd name="connsiteX11" fmla="*/ 2632164 w 3127279"/>
              <a:gd name="connsiteY11" fmla="*/ 3027902 h 3343141"/>
              <a:gd name="connsiteX12" fmla="*/ 2604243 w 3127279"/>
              <a:gd name="connsiteY12" fmla="*/ 3055823 h 3343141"/>
              <a:gd name="connsiteX13" fmla="*/ 2555382 w 3127279"/>
              <a:gd name="connsiteY13" fmla="*/ 3111664 h 3343141"/>
              <a:gd name="connsiteX14" fmla="*/ 2436720 w 3127279"/>
              <a:gd name="connsiteY14" fmla="*/ 3216366 h 3343141"/>
              <a:gd name="connsiteX15" fmla="*/ 2288762 w 3127279"/>
              <a:gd name="connsiteY15"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3078894 w 3127279"/>
              <a:gd name="connsiteY6" fmla="*/ 1813355 h 3343141"/>
              <a:gd name="connsiteX7" fmla="*/ 2701966 w 3127279"/>
              <a:gd name="connsiteY7" fmla="*/ 2909239 h 3343141"/>
              <a:gd name="connsiteX8" fmla="*/ 2688005 w 3127279"/>
              <a:gd name="connsiteY8" fmla="*/ 2944140 h 3343141"/>
              <a:gd name="connsiteX9" fmla="*/ 2667065 w 3127279"/>
              <a:gd name="connsiteY9" fmla="*/ 2972061 h 3343141"/>
              <a:gd name="connsiteX10" fmla="*/ 2632164 w 3127279"/>
              <a:gd name="connsiteY10" fmla="*/ 3027902 h 3343141"/>
              <a:gd name="connsiteX11" fmla="*/ 2604243 w 3127279"/>
              <a:gd name="connsiteY11" fmla="*/ 3055823 h 3343141"/>
              <a:gd name="connsiteX12" fmla="*/ 2555382 w 3127279"/>
              <a:gd name="connsiteY12" fmla="*/ 3111664 h 3343141"/>
              <a:gd name="connsiteX13" fmla="*/ 2436720 w 3127279"/>
              <a:gd name="connsiteY13" fmla="*/ 3216366 h 3343141"/>
              <a:gd name="connsiteX14" fmla="*/ 2288762 w 3127279"/>
              <a:gd name="connsiteY14" fmla="*/ 3343141 h 3343141"/>
              <a:gd name="connsiteX0" fmla="*/ 0 w 3127279"/>
              <a:gd name="connsiteY0" fmla="*/ 1318 h 3343141"/>
              <a:gd name="connsiteX1" fmla="*/ 2157514 w 3127279"/>
              <a:gd name="connsiteY1" fmla="*/ 47377 h 3343141"/>
              <a:gd name="connsiteX2" fmla="*/ 3117244 w 3127279"/>
              <a:gd name="connsiteY2" fmla="*/ 1116984 h 3343141"/>
              <a:gd name="connsiteX3" fmla="*/ 3113795 w 3127279"/>
              <a:gd name="connsiteY3" fmla="*/ 1631871 h 3343141"/>
              <a:gd name="connsiteX4" fmla="*/ 3106814 w 3127279"/>
              <a:gd name="connsiteY4" fmla="*/ 1666772 h 3343141"/>
              <a:gd name="connsiteX5" fmla="*/ 3092854 w 3127279"/>
              <a:gd name="connsiteY5" fmla="*/ 1764494 h 3343141"/>
              <a:gd name="connsiteX6" fmla="*/ 2701966 w 3127279"/>
              <a:gd name="connsiteY6" fmla="*/ 2909239 h 3343141"/>
              <a:gd name="connsiteX7" fmla="*/ 2688005 w 3127279"/>
              <a:gd name="connsiteY7" fmla="*/ 2944140 h 3343141"/>
              <a:gd name="connsiteX8" fmla="*/ 2667065 w 3127279"/>
              <a:gd name="connsiteY8" fmla="*/ 2972061 h 3343141"/>
              <a:gd name="connsiteX9" fmla="*/ 2632164 w 3127279"/>
              <a:gd name="connsiteY9" fmla="*/ 3027902 h 3343141"/>
              <a:gd name="connsiteX10" fmla="*/ 2604243 w 3127279"/>
              <a:gd name="connsiteY10" fmla="*/ 3055823 h 3343141"/>
              <a:gd name="connsiteX11" fmla="*/ 2555382 w 3127279"/>
              <a:gd name="connsiteY11" fmla="*/ 3111664 h 3343141"/>
              <a:gd name="connsiteX12" fmla="*/ 2436720 w 3127279"/>
              <a:gd name="connsiteY12" fmla="*/ 3216366 h 3343141"/>
              <a:gd name="connsiteX13" fmla="*/ 2288762 w 3127279"/>
              <a:gd name="connsiteY13" fmla="*/ 3343141 h 3343141"/>
              <a:gd name="connsiteX0" fmla="*/ 0 w 3138816"/>
              <a:gd name="connsiteY0" fmla="*/ 1318 h 3343141"/>
              <a:gd name="connsiteX1" fmla="*/ 2157514 w 3138816"/>
              <a:gd name="connsiteY1" fmla="*/ 47377 h 3343141"/>
              <a:gd name="connsiteX2" fmla="*/ 3117244 w 3138816"/>
              <a:gd name="connsiteY2" fmla="*/ 1116984 h 3343141"/>
              <a:gd name="connsiteX3" fmla="*/ 3113795 w 3138816"/>
              <a:gd name="connsiteY3" fmla="*/ 1631871 h 3343141"/>
              <a:gd name="connsiteX4" fmla="*/ 3106814 w 3138816"/>
              <a:gd name="connsiteY4" fmla="*/ 1666772 h 3343141"/>
              <a:gd name="connsiteX5" fmla="*/ 2701966 w 3138816"/>
              <a:gd name="connsiteY5" fmla="*/ 2909239 h 3343141"/>
              <a:gd name="connsiteX6" fmla="*/ 2688005 w 3138816"/>
              <a:gd name="connsiteY6" fmla="*/ 2944140 h 3343141"/>
              <a:gd name="connsiteX7" fmla="*/ 2667065 w 3138816"/>
              <a:gd name="connsiteY7" fmla="*/ 2972061 h 3343141"/>
              <a:gd name="connsiteX8" fmla="*/ 2632164 w 3138816"/>
              <a:gd name="connsiteY8" fmla="*/ 3027902 h 3343141"/>
              <a:gd name="connsiteX9" fmla="*/ 2604243 w 3138816"/>
              <a:gd name="connsiteY9" fmla="*/ 3055823 h 3343141"/>
              <a:gd name="connsiteX10" fmla="*/ 2555382 w 3138816"/>
              <a:gd name="connsiteY10" fmla="*/ 3111664 h 3343141"/>
              <a:gd name="connsiteX11" fmla="*/ 2436720 w 3138816"/>
              <a:gd name="connsiteY11" fmla="*/ 3216366 h 3343141"/>
              <a:gd name="connsiteX12" fmla="*/ 2288762 w 3138816"/>
              <a:gd name="connsiteY12" fmla="*/ 3343141 h 3343141"/>
              <a:gd name="connsiteX0" fmla="*/ 0 w 3151734"/>
              <a:gd name="connsiteY0" fmla="*/ 1318 h 3343141"/>
              <a:gd name="connsiteX1" fmla="*/ 2157514 w 3151734"/>
              <a:gd name="connsiteY1" fmla="*/ 47377 h 3343141"/>
              <a:gd name="connsiteX2" fmla="*/ 3117244 w 3151734"/>
              <a:gd name="connsiteY2" fmla="*/ 1116984 h 3343141"/>
              <a:gd name="connsiteX3" fmla="*/ 3113795 w 3151734"/>
              <a:gd name="connsiteY3" fmla="*/ 1631871 h 3343141"/>
              <a:gd name="connsiteX4" fmla="*/ 2701966 w 3151734"/>
              <a:gd name="connsiteY4" fmla="*/ 2909239 h 3343141"/>
              <a:gd name="connsiteX5" fmla="*/ 2688005 w 3151734"/>
              <a:gd name="connsiteY5" fmla="*/ 2944140 h 3343141"/>
              <a:gd name="connsiteX6" fmla="*/ 2667065 w 3151734"/>
              <a:gd name="connsiteY6" fmla="*/ 2972061 h 3343141"/>
              <a:gd name="connsiteX7" fmla="*/ 2632164 w 3151734"/>
              <a:gd name="connsiteY7" fmla="*/ 3027902 h 3343141"/>
              <a:gd name="connsiteX8" fmla="*/ 2604243 w 3151734"/>
              <a:gd name="connsiteY8" fmla="*/ 3055823 h 3343141"/>
              <a:gd name="connsiteX9" fmla="*/ 2555382 w 3151734"/>
              <a:gd name="connsiteY9" fmla="*/ 3111664 h 3343141"/>
              <a:gd name="connsiteX10" fmla="*/ 2436720 w 3151734"/>
              <a:gd name="connsiteY10" fmla="*/ 3216366 h 3343141"/>
              <a:gd name="connsiteX11" fmla="*/ 2288762 w 3151734"/>
              <a:gd name="connsiteY11" fmla="*/ 3343141 h 3343141"/>
              <a:gd name="connsiteX0" fmla="*/ 0 w 3135261"/>
              <a:gd name="connsiteY0" fmla="*/ 1318 h 3343141"/>
              <a:gd name="connsiteX1" fmla="*/ 2157514 w 3135261"/>
              <a:gd name="connsiteY1" fmla="*/ 47377 h 3343141"/>
              <a:gd name="connsiteX2" fmla="*/ 3117244 w 3135261"/>
              <a:gd name="connsiteY2" fmla="*/ 1116984 h 3343141"/>
              <a:gd name="connsiteX3" fmla="*/ 3113795 w 3135261"/>
              <a:gd name="connsiteY3" fmla="*/ 1631871 h 3343141"/>
              <a:gd name="connsiteX4" fmla="*/ 2701966 w 3135261"/>
              <a:gd name="connsiteY4" fmla="*/ 2909239 h 3343141"/>
              <a:gd name="connsiteX5" fmla="*/ 2688005 w 3135261"/>
              <a:gd name="connsiteY5" fmla="*/ 2944140 h 3343141"/>
              <a:gd name="connsiteX6" fmla="*/ 2667065 w 3135261"/>
              <a:gd name="connsiteY6" fmla="*/ 2972061 h 3343141"/>
              <a:gd name="connsiteX7" fmla="*/ 2632164 w 3135261"/>
              <a:gd name="connsiteY7" fmla="*/ 3027902 h 3343141"/>
              <a:gd name="connsiteX8" fmla="*/ 2604243 w 3135261"/>
              <a:gd name="connsiteY8" fmla="*/ 3055823 h 3343141"/>
              <a:gd name="connsiteX9" fmla="*/ 2555382 w 3135261"/>
              <a:gd name="connsiteY9" fmla="*/ 3111664 h 3343141"/>
              <a:gd name="connsiteX10" fmla="*/ 2436720 w 3135261"/>
              <a:gd name="connsiteY10" fmla="*/ 3216366 h 3343141"/>
              <a:gd name="connsiteX11" fmla="*/ 2288762 w 3135261"/>
              <a:gd name="connsiteY11" fmla="*/ 3343141 h 3343141"/>
              <a:gd name="connsiteX0" fmla="*/ 0 w 3134109"/>
              <a:gd name="connsiteY0" fmla="*/ 1318 h 3343141"/>
              <a:gd name="connsiteX1" fmla="*/ 2157514 w 3134109"/>
              <a:gd name="connsiteY1" fmla="*/ 47377 h 3343141"/>
              <a:gd name="connsiteX2" fmla="*/ 3117244 w 3134109"/>
              <a:gd name="connsiteY2" fmla="*/ 1116984 h 3343141"/>
              <a:gd name="connsiteX3" fmla="*/ 3113795 w 3134109"/>
              <a:gd name="connsiteY3" fmla="*/ 1631871 h 3343141"/>
              <a:gd name="connsiteX4" fmla="*/ 2701966 w 3134109"/>
              <a:gd name="connsiteY4" fmla="*/ 2909239 h 3343141"/>
              <a:gd name="connsiteX5" fmla="*/ 2688005 w 3134109"/>
              <a:gd name="connsiteY5" fmla="*/ 2944140 h 3343141"/>
              <a:gd name="connsiteX6" fmla="*/ 2667065 w 3134109"/>
              <a:gd name="connsiteY6" fmla="*/ 2972061 h 3343141"/>
              <a:gd name="connsiteX7" fmla="*/ 2632164 w 3134109"/>
              <a:gd name="connsiteY7" fmla="*/ 3027902 h 3343141"/>
              <a:gd name="connsiteX8" fmla="*/ 2604243 w 3134109"/>
              <a:gd name="connsiteY8" fmla="*/ 3055823 h 3343141"/>
              <a:gd name="connsiteX9" fmla="*/ 2555382 w 3134109"/>
              <a:gd name="connsiteY9" fmla="*/ 3111664 h 3343141"/>
              <a:gd name="connsiteX10" fmla="*/ 2436720 w 3134109"/>
              <a:gd name="connsiteY10" fmla="*/ 3216366 h 3343141"/>
              <a:gd name="connsiteX11" fmla="*/ 2288762 w 3134109"/>
              <a:gd name="connsiteY11" fmla="*/ 3343141 h 3343141"/>
              <a:gd name="connsiteX0" fmla="*/ 0 w 3133002"/>
              <a:gd name="connsiteY0" fmla="*/ 1318 h 3343141"/>
              <a:gd name="connsiteX1" fmla="*/ 2157514 w 3133002"/>
              <a:gd name="connsiteY1" fmla="*/ 47377 h 3343141"/>
              <a:gd name="connsiteX2" fmla="*/ 3117244 w 3133002"/>
              <a:gd name="connsiteY2" fmla="*/ 1116984 h 3343141"/>
              <a:gd name="connsiteX3" fmla="*/ 3113795 w 3133002"/>
              <a:gd name="connsiteY3" fmla="*/ 1631871 h 3343141"/>
              <a:gd name="connsiteX4" fmla="*/ 2701966 w 3133002"/>
              <a:gd name="connsiteY4" fmla="*/ 2909239 h 3343141"/>
              <a:gd name="connsiteX5" fmla="*/ 2688005 w 3133002"/>
              <a:gd name="connsiteY5" fmla="*/ 2944140 h 3343141"/>
              <a:gd name="connsiteX6" fmla="*/ 2667065 w 3133002"/>
              <a:gd name="connsiteY6" fmla="*/ 2972061 h 3343141"/>
              <a:gd name="connsiteX7" fmla="*/ 2632164 w 3133002"/>
              <a:gd name="connsiteY7" fmla="*/ 3027902 h 3343141"/>
              <a:gd name="connsiteX8" fmla="*/ 2604243 w 3133002"/>
              <a:gd name="connsiteY8" fmla="*/ 3055823 h 3343141"/>
              <a:gd name="connsiteX9" fmla="*/ 2555382 w 3133002"/>
              <a:gd name="connsiteY9" fmla="*/ 3111664 h 3343141"/>
              <a:gd name="connsiteX10" fmla="*/ 2436720 w 3133002"/>
              <a:gd name="connsiteY10" fmla="*/ 3216366 h 3343141"/>
              <a:gd name="connsiteX11" fmla="*/ 2288762 w 3133002"/>
              <a:gd name="connsiteY11" fmla="*/ 3343141 h 3343141"/>
              <a:gd name="connsiteX0" fmla="*/ 0 w 3129307"/>
              <a:gd name="connsiteY0" fmla="*/ 1318 h 3343141"/>
              <a:gd name="connsiteX1" fmla="*/ 2157514 w 3129307"/>
              <a:gd name="connsiteY1" fmla="*/ 47377 h 3343141"/>
              <a:gd name="connsiteX2" fmla="*/ 3117244 w 3129307"/>
              <a:gd name="connsiteY2" fmla="*/ 1116984 h 3343141"/>
              <a:gd name="connsiteX3" fmla="*/ 3113795 w 3129307"/>
              <a:gd name="connsiteY3" fmla="*/ 1631871 h 3343141"/>
              <a:gd name="connsiteX4" fmla="*/ 2701966 w 3129307"/>
              <a:gd name="connsiteY4" fmla="*/ 2909239 h 3343141"/>
              <a:gd name="connsiteX5" fmla="*/ 2688005 w 3129307"/>
              <a:gd name="connsiteY5" fmla="*/ 2944140 h 3343141"/>
              <a:gd name="connsiteX6" fmla="*/ 2667065 w 3129307"/>
              <a:gd name="connsiteY6" fmla="*/ 2972061 h 3343141"/>
              <a:gd name="connsiteX7" fmla="*/ 2632164 w 3129307"/>
              <a:gd name="connsiteY7" fmla="*/ 3027902 h 3343141"/>
              <a:gd name="connsiteX8" fmla="*/ 2604243 w 3129307"/>
              <a:gd name="connsiteY8" fmla="*/ 3055823 h 3343141"/>
              <a:gd name="connsiteX9" fmla="*/ 2555382 w 3129307"/>
              <a:gd name="connsiteY9" fmla="*/ 3111664 h 3343141"/>
              <a:gd name="connsiteX10" fmla="*/ 2436720 w 3129307"/>
              <a:gd name="connsiteY10" fmla="*/ 3216366 h 3343141"/>
              <a:gd name="connsiteX11" fmla="*/ 2288762 w 3129307"/>
              <a:gd name="connsiteY11" fmla="*/ 3343141 h 3343141"/>
              <a:gd name="connsiteX0" fmla="*/ 0 w 3152734"/>
              <a:gd name="connsiteY0" fmla="*/ 1318 h 3343141"/>
              <a:gd name="connsiteX1" fmla="*/ 2157514 w 3152734"/>
              <a:gd name="connsiteY1" fmla="*/ 47377 h 3343141"/>
              <a:gd name="connsiteX2" fmla="*/ 3117244 w 3152734"/>
              <a:gd name="connsiteY2" fmla="*/ 1116984 h 3343141"/>
              <a:gd name="connsiteX3" fmla="*/ 3113795 w 3152734"/>
              <a:gd name="connsiteY3" fmla="*/ 1631871 h 3343141"/>
              <a:gd name="connsiteX4" fmla="*/ 2688005 w 3152734"/>
              <a:gd name="connsiteY4" fmla="*/ 2944140 h 3343141"/>
              <a:gd name="connsiteX5" fmla="*/ 2667065 w 3152734"/>
              <a:gd name="connsiteY5" fmla="*/ 2972061 h 3343141"/>
              <a:gd name="connsiteX6" fmla="*/ 2632164 w 3152734"/>
              <a:gd name="connsiteY6" fmla="*/ 3027902 h 3343141"/>
              <a:gd name="connsiteX7" fmla="*/ 2604243 w 3152734"/>
              <a:gd name="connsiteY7" fmla="*/ 3055823 h 3343141"/>
              <a:gd name="connsiteX8" fmla="*/ 2555382 w 3152734"/>
              <a:gd name="connsiteY8" fmla="*/ 3111664 h 3343141"/>
              <a:gd name="connsiteX9" fmla="*/ 2436720 w 3152734"/>
              <a:gd name="connsiteY9" fmla="*/ 3216366 h 3343141"/>
              <a:gd name="connsiteX10" fmla="*/ 2288762 w 3152734"/>
              <a:gd name="connsiteY10" fmla="*/ 3343141 h 3343141"/>
              <a:gd name="connsiteX0" fmla="*/ 0 w 3154237"/>
              <a:gd name="connsiteY0" fmla="*/ 1318 h 3343141"/>
              <a:gd name="connsiteX1" fmla="*/ 2157514 w 3154237"/>
              <a:gd name="connsiteY1" fmla="*/ 47377 h 3343141"/>
              <a:gd name="connsiteX2" fmla="*/ 3117244 w 3154237"/>
              <a:gd name="connsiteY2" fmla="*/ 1116984 h 3343141"/>
              <a:gd name="connsiteX3" fmla="*/ 3113795 w 3154237"/>
              <a:gd name="connsiteY3" fmla="*/ 1631871 h 3343141"/>
              <a:gd name="connsiteX4" fmla="*/ 2667065 w 3154237"/>
              <a:gd name="connsiteY4" fmla="*/ 2972061 h 3343141"/>
              <a:gd name="connsiteX5" fmla="*/ 2632164 w 3154237"/>
              <a:gd name="connsiteY5" fmla="*/ 3027902 h 3343141"/>
              <a:gd name="connsiteX6" fmla="*/ 2604243 w 3154237"/>
              <a:gd name="connsiteY6" fmla="*/ 3055823 h 3343141"/>
              <a:gd name="connsiteX7" fmla="*/ 2555382 w 3154237"/>
              <a:gd name="connsiteY7" fmla="*/ 3111664 h 3343141"/>
              <a:gd name="connsiteX8" fmla="*/ 2436720 w 3154237"/>
              <a:gd name="connsiteY8" fmla="*/ 3216366 h 3343141"/>
              <a:gd name="connsiteX9" fmla="*/ 2288762 w 3154237"/>
              <a:gd name="connsiteY9" fmla="*/ 3343141 h 3343141"/>
              <a:gd name="connsiteX0" fmla="*/ 0 w 3156752"/>
              <a:gd name="connsiteY0" fmla="*/ 1318 h 3343141"/>
              <a:gd name="connsiteX1" fmla="*/ 2157514 w 3156752"/>
              <a:gd name="connsiteY1" fmla="*/ 47377 h 3343141"/>
              <a:gd name="connsiteX2" fmla="*/ 3117244 w 3156752"/>
              <a:gd name="connsiteY2" fmla="*/ 1116984 h 3343141"/>
              <a:gd name="connsiteX3" fmla="*/ 3113795 w 3156752"/>
              <a:gd name="connsiteY3" fmla="*/ 1631871 h 3343141"/>
              <a:gd name="connsiteX4" fmla="*/ 2632164 w 3156752"/>
              <a:gd name="connsiteY4" fmla="*/ 3027902 h 3343141"/>
              <a:gd name="connsiteX5" fmla="*/ 2604243 w 3156752"/>
              <a:gd name="connsiteY5" fmla="*/ 3055823 h 3343141"/>
              <a:gd name="connsiteX6" fmla="*/ 2555382 w 3156752"/>
              <a:gd name="connsiteY6" fmla="*/ 3111664 h 3343141"/>
              <a:gd name="connsiteX7" fmla="*/ 2436720 w 3156752"/>
              <a:gd name="connsiteY7" fmla="*/ 3216366 h 3343141"/>
              <a:gd name="connsiteX8" fmla="*/ 2288762 w 3156752"/>
              <a:gd name="connsiteY8" fmla="*/ 3343141 h 3343141"/>
              <a:gd name="connsiteX0" fmla="*/ 0 w 3158770"/>
              <a:gd name="connsiteY0" fmla="*/ 1318 h 3343141"/>
              <a:gd name="connsiteX1" fmla="*/ 2157514 w 3158770"/>
              <a:gd name="connsiteY1" fmla="*/ 47377 h 3343141"/>
              <a:gd name="connsiteX2" fmla="*/ 3117244 w 3158770"/>
              <a:gd name="connsiteY2" fmla="*/ 1116984 h 3343141"/>
              <a:gd name="connsiteX3" fmla="*/ 3113795 w 3158770"/>
              <a:gd name="connsiteY3" fmla="*/ 1631871 h 3343141"/>
              <a:gd name="connsiteX4" fmla="*/ 2604243 w 3158770"/>
              <a:gd name="connsiteY4" fmla="*/ 3055823 h 3343141"/>
              <a:gd name="connsiteX5" fmla="*/ 2555382 w 3158770"/>
              <a:gd name="connsiteY5" fmla="*/ 3111664 h 3343141"/>
              <a:gd name="connsiteX6" fmla="*/ 2436720 w 3158770"/>
              <a:gd name="connsiteY6" fmla="*/ 3216366 h 3343141"/>
              <a:gd name="connsiteX7" fmla="*/ 2288762 w 3158770"/>
              <a:gd name="connsiteY7" fmla="*/ 3343141 h 3343141"/>
              <a:gd name="connsiteX0" fmla="*/ 0 w 3162315"/>
              <a:gd name="connsiteY0" fmla="*/ 1318 h 3343141"/>
              <a:gd name="connsiteX1" fmla="*/ 2157514 w 3162315"/>
              <a:gd name="connsiteY1" fmla="*/ 47377 h 3343141"/>
              <a:gd name="connsiteX2" fmla="*/ 3117244 w 3162315"/>
              <a:gd name="connsiteY2" fmla="*/ 1116984 h 3343141"/>
              <a:gd name="connsiteX3" fmla="*/ 3113795 w 3162315"/>
              <a:gd name="connsiteY3" fmla="*/ 1631871 h 3343141"/>
              <a:gd name="connsiteX4" fmla="*/ 2555382 w 3162315"/>
              <a:gd name="connsiteY4" fmla="*/ 3111664 h 3343141"/>
              <a:gd name="connsiteX5" fmla="*/ 2436720 w 3162315"/>
              <a:gd name="connsiteY5" fmla="*/ 3216366 h 3343141"/>
              <a:gd name="connsiteX6" fmla="*/ 2288762 w 3162315"/>
              <a:gd name="connsiteY6" fmla="*/ 3343141 h 3343141"/>
              <a:gd name="connsiteX0" fmla="*/ 0 w 3170970"/>
              <a:gd name="connsiteY0" fmla="*/ 1318 h 3372725"/>
              <a:gd name="connsiteX1" fmla="*/ 2157514 w 3170970"/>
              <a:gd name="connsiteY1" fmla="*/ 47377 h 3372725"/>
              <a:gd name="connsiteX2" fmla="*/ 3117244 w 3170970"/>
              <a:gd name="connsiteY2" fmla="*/ 1116984 h 3372725"/>
              <a:gd name="connsiteX3" fmla="*/ 3113795 w 3170970"/>
              <a:gd name="connsiteY3" fmla="*/ 1631871 h 3372725"/>
              <a:gd name="connsiteX4" fmla="*/ 2436720 w 3170970"/>
              <a:gd name="connsiteY4" fmla="*/ 3216366 h 3372725"/>
              <a:gd name="connsiteX5" fmla="*/ 2288762 w 3170970"/>
              <a:gd name="connsiteY5" fmla="*/ 3343141 h 3372725"/>
              <a:gd name="connsiteX0" fmla="*/ 0 w 3170970"/>
              <a:gd name="connsiteY0" fmla="*/ 1318 h 3356145"/>
              <a:gd name="connsiteX1" fmla="*/ 2157514 w 3170970"/>
              <a:gd name="connsiteY1" fmla="*/ 47377 h 3356145"/>
              <a:gd name="connsiteX2" fmla="*/ 3117244 w 3170970"/>
              <a:gd name="connsiteY2" fmla="*/ 1116984 h 3356145"/>
              <a:gd name="connsiteX3" fmla="*/ 3113795 w 3170970"/>
              <a:gd name="connsiteY3" fmla="*/ 1631871 h 3356145"/>
              <a:gd name="connsiteX4" fmla="*/ 2436720 w 3170970"/>
              <a:gd name="connsiteY4" fmla="*/ 3216366 h 3356145"/>
              <a:gd name="connsiteX5" fmla="*/ 2288762 w 3170970"/>
              <a:gd name="connsiteY5" fmla="*/ 3343141 h 3356145"/>
              <a:gd name="connsiteX0" fmla="*/ 0 w 3153222"/>
              <a:gd name="connsiteY0" fmla="*/ 1318 h 3343141"/>
              <a:gd name="connsiteX1" fmla="*/ 2157514 w 3153222"/>
              <a:gd name="connsiteY1" fmla="*/ 47377 h 3343141"/>
              <a:gd name="connsiteX2" fmla="*/ 3117244 w 3153222"/>
              <a:gd name="connsiteY2" fmla="*/ 1116984 h 3343141"/>
              <a:gd name="connsiteX3" fmla="*/ 3113795 w 3153222"/>
              <a:gd name="connsiteY3" fmla="*/ 1631871 h 3343141"/>
              <a:gd name="connsiteX4" fmla="*/ 2681195 w 3153222"/>
              <a:gd name="connsiteY4" fmla="*/ 2927441 h 3343141"/>
              <a:gd name="connsiteX5" fmla="*/ 2288762 w 3153222"/>
              <a:gd name="connsiteY5" fmla="*/ 3343141 h 3343141"/>
              <a:gd name="connsiteX0" fmla="*/ 0 w 3129971"/>
              <a:gd name="connsiteY0" fmla="*/ 1318 h 3343141"/>
              <a:gd name="connsiteX1" fmla="*/ 2157514 w 3129971"/>
              <a:gd name="connsiteY1" fmla="*/ 47377 h 3343141"/>
              <a:gd name="connsiteX2" fmla="*/ 3117244 w 3129971"/>
              <a:gd name="connsiteY2" fmla="*/ 1116984 h 3343141"/>
              <a:gd name="connsiteX3" fmla="*/ 2681195 w 3129971"/>
              <a:gd name="connsiteY3" fmla="*/ 2927441 h 3343141"/>
              <a:gd name="connsiteX4" fmla="*/ 2288762 w 3129971"/>
              <a:gd name="connsiteY4" fmla="*/ 3343141 h 3343141"/>
              <a:gd name="connsiteX0" fmla="*/ 0 w 3209872"/>
              <a:gd name="connsiteY0" fmla="*/ 1318 h 3343141"/>
              <a:gd name="connsiteX1" fmla="*/ 2157514 w 3209872"/>
              <a:gd name="connsiteY1" fmla="*/ 47377 h 3343141"/>
              <a:gd name="connsiteX2" fmla="*/ 3198811 w 3209872"/>
              <a:gd name="connsiteY2" fmla="*/ 928094 h 3343141"/>
              <a:gd name="connsiteX3" fmla="*/ 2681195 w 3209872"/>
              <a:gd name="connsiteY3" fmla="*/ 2927441 h 3343141"/>
              <a:gd name="connsiteX4" fmla="*/ 2288762 w 3209872"/>
              <a:gd name="connsiteY4" fmla="*/ 3343141 h 3343141"/>
              <a:gd name="connsiteX0" fmla="*/ 0 w 3230112"/>
              <a:gd name="connsiteY0" fmla="*/ 1318 h 3343141"/>
              <a:gd name="connsiteX1" fmla="*/ 2157514 w 3230112"/>
              <a:gd name="connsiteY1" fmla="*/ 47377 h 3343141"/>
              <a:gd name="connsiteX2" fmla="*/ 3198811 w 3230112"/>
              <a:gd name="connsiteY2" fmla="*/ 928094 h 3343141"/>
              <a:gd name="connsiteX3" fmla="*/ 2681195 w 3230112"/>
              <a:gd name="connsiteY3" fmla="*/ 2927441 h 3343141"/>
              <a:gd name="connsiteX4" fmla="*/ 2288762 w 3230112"/>
              <a:gd name="connsiteY4" fmla="*/ 3343141 h 3343141"/>
              <a:gd name="connsiteX0" fmla="*/ 0 w 3199284"/>
              <a:gd name="connsiteY0" fmla="*/ 1318 h 3343141"/>
              <a:gd name="connsiteX1" fmla="*/ 2157514 w 3199284"/>
              <a:gd name="connsiteY1" fmla="*/ 47377 h 3343141"/>
              <a:gd name="connsiteX2" fmla="*/ 3198811 w 3199284"/>
              <a:gd name="connsiteY2" fmla="*/ 928094 h 3343141"/>
              <a:gd name="connsiteX3" fmla="*/ 2288762 w 3199284"/>
              <a:gd name="connsiteY3" fmla="*/ 3343141 h 3343141"/>
              <a:gd name="connsiteX0" fmla="*/ 0 w 3202600"/>
              <a:gd name="connsiteY0" fmla="*/ 1318 h 3343141"/>
              <a:gd name="connsiteX1" fmla="*/ 2157514 w 3202600"/>
              <a:gd name="connsiteY1" fmla="*/ 47377 h 3343141"/>
              <a:gd name="connsiteX2" fmla="*/ 3198811 w 3202600"/>
              <a:gd name="connsiteY2" fmla="*/ 928094 h 3343141"/>
              <a:gd name="connsiteX3" fmla="*/ 2288762 w 3202600"/>
              <a:gd name="connsiteY3" fmla="*/ 3343141 h 3343141"/>
              <a:gd name="connsiteX0" fmla="*/ 0 w 3202188"/>
              <a:gd name="connsiteY0" fmla="*/ 1318 h 3343141"/>
              <a:gd name="connsiteX1" fmla="*/ 2157514 w 3202188"/>
              <a:gd name="connsiteY1" fmla="*/ 47377 h 3343141"/>
              <a:gd name="connsiteX2" fmla="*/ 3198811 w 3202188"/>
              <a:gd name="connsiteY2" fmla="*/ 928094 h 3343141"/>
              <a:gd name="connsiteX3" fmla="*/ 2288762 w 3202188"/>
              <a:gd name="connsiteY3" fmla="*/ 3343141 h 3343141"/>
              <a:gd name="connsiteX0" fmla="*/ 0 w 3199613"/>
              <a:gd name="connsiteY0" fmla="*/ 1318 h 3420415"/>
              <a:gd name="connsiteX1" fmla="*/ 2157514 w 3199613"/>
              <a:gd name="connsiteY1" fmla="*/ 47377 h 3420415"/>
              <a:gd name="connsiteX2" fmla="*/ 3198811 w 3199613"/>
              <a:gd name="connsiteY2" fmla="*/ 928094 h 3420415"/>
              <a:gd name="connsiteX3" fmla="*/ 2335984 w 3199613"/>
              <a:gd name="connsiteY3" fmla="*/ 3420415 h 3420415"/>
              <a:gd name="connsiteX0" fmla="*/ 0 w 3203943"/>
              <a:gd name="connsiteY0" fmla="*/ 1318 h 3420415"/>
              <a:gd name="connsiteX1" fmla="*/ 2157514 w 3203943"/>
              <a:gd name="connsiteY1" fmla="*/ 47377 h 3420415"/>
              <a:gd name="connsiteX2" fmla="*/ 3198811 w 3203943"/>
              <a:gd name="connsiteY2" fmla="*/ 928094 h 3420415"/>
              <a:gd name="connsiteX3" fmla="*/ 2335984 w 3203943"/>
              <a:gd name="connsiteY3" fmla="*/ 3420415 h 3420415"/>
              <a:gd name="connsiteX0" fmla="*/ 0 w 3208103"/>
              <a:gd name="connsiteY0" fmla="*/ 1318 h 3420415"/>
              <a:gd name="connsiteX1" fmla="*/ 2157514 w 3208103"/>
              <a:gd name="connsiteY1" fmla="*/ 47377 h 3420415"/>
              <a:gd name="connsiteX2" fmla="*/ 3203104 w 3208103"/>
              <a:gd name="connsiteY2" fmla="*/ 833649 h 3420415"/>
              <a:gd name="connsiteX3" fmla="*/ 2335984 w 3208103"/>
              <a:gd name="connsiteY3" fmla="*/ 3420415 h 3420415"/>
              <a:gd name="connsiteX0" fmla="*/ 0 w 3225274"/>
              <a:gd name="connsiteY0" fmla="*/ 1318 h 3420415"/>
              <a:gd name="connsiteX1" fmla="*/ 2157514 w 3225274"/>
              <a:gd name="connsiteY1" fmla="*/ 47377 h 3420415"/>
              <a:gd name="connsiteX2" fmla="*/ 3203104 w 3225274"/>
              <a:gd name="connsiteY2" fmla="*/ 833649 h 3420415"/>
              <a:gd name="connsiteX3" fmla="*/ 2335984 w 3225274"/>
              <a:gd name="connsiteY3" fmla="*/ 3420415 h 3420415"/>
              <a:gd name="connsiteX0" fmla="*/ 0 w 3197585"/>
              <a:gd name="connsiteY0" fmla="*/ 1318 h 3420415"/>
              <a:gd name="connsiteX1" fmla="*/ 2157514 w 3197585"/>
              <a:gd name="connsiteY1" fmla="*/ 47377 h 3420415"/>
              <a:gd name="connsiteX2" fmla="*/ 3173053 w 3197585"/>
              <a:gd name="connsiteY2" fmla="*/ 842235 h 3420415"/>
              <a:gd name="connsiteX3" fmla="*/ 2335984 w 3197585"/>
              <a:gd name="connsiteY3" fmla="*/ 3420415 h 3420415"/>
              <a:gd name="connsiteX0" fmla="*/ 0 w 3199148"/>
              <a:gd name="connsiteY0" fmla="*/ 1318 h 3420415"/>
              <a:gd name="connsiteX1" fmla="*/ 2157514 w 3199148"/>
              <a:gd name="connsiteY1" fmla="*/ 47377 h 3420415"/>
              <a:gd name="connsiteX2" fmla="*/ 3173053 w 3199148"/>
              <a:gd name="connsiteY2" fmla="*/ 842235 h 3420415"/>
              <a:gd name="connsiteX3" fmla="*/ 2335984 w 3199148"/>
              <a:gd name="connsiteY3" fmla="*/ 3420415 h 3420415"/>
              <a:gd name="connsiteX0" fmla="*/ 0 w 3072767"/>
              <a:gd name="connsiteY0" fmla="*/ 295 h 3464680"/>
              <a:gd name="connsiteX1" fmla="*/ 2031133 w 3072767"/>
              <a:gd name="connsiteY1" fmla="*/ 91642 h 3464680"/>
              <a:gd name="connsiteX2" fmla="*/ 3046672 w 3072767"/>
              <a:gd name="connsiteY2" fmla="*/ 886500 h 3464680"/>
              <a:gd name="connsiteX3" fmla="*/ 2209603 w 3072767"/>
              <a:gd name="connsiteY3" fmla="*/ 3464680 h 3464680"/>
              <a:gd name="connsiteX0" fmla="*/ 0 w 3072767"/>
              <a:gd name="connsiteY0" fmla="*/ 0 h 3464385"/>
              <a:gd name="connsiteX1" fmla="*/ 2031133 w 3072767"/>
              <a:gd name="connsiteY1" fmla="*/ 91347 h 3464385"/>
              <a:gd name="connsiteX2" fmla="*/ 3046672 w 3072767"/>
              <a:gd name="connsiteY2" fmla="*/ 886205 h 3464385"/>
              <a:gd name="connsiteX3" fmla="*/ 2209603 w 3072767"/>
              <a:gd name="connsiteY3" fmla="*/ 3464385 h 3464385"/>
              <a:gd name="connsiteX0" fmla="*/ 0 w 3072767"/>
              <a:gd name="connsiteY0" fmla="*/ 0 h 3464385"/>
              <a:gd name="connsiteX1" fmla="*/ 2031133 w 3072767"/>
              <a:gd name="connsiteY1" fmla="*/ 91347 h 3464385"/>
              <a:gd name="connsiteX2" fmla="*/ 3046672 w 3072767"/>
              <a:gd name="connsiteY2" fmla="*/ 886205 h 3464385"/>
              <a:gd name="connsiteX3" fmla="*/ 2209603 w 3072767"/>
              <a:gd name="connsiteY3" fmla="*/ 3464385 h 3464385"/>
              <a:gd name="connsiteX0" fmla="*/ 0 w 3072767"/>
              <a:gd name="connsiteY0" fmla="*/ 0 h 3464385"/>
              <a:gd name="connsiteX1" fmla="*/ 2031133 w 3072767"/>
              <a:gd name="connsiteY1" fmla="*/ 91347 h 3464385"/>
              <a:gd name="connsiteX2" fmla="*/ 3046672 w 3072767"/>
              <a:gd name="connsiteY2" fmla="*/ 886205 h 3464385"/>
              <a:gd name="connsiteX3" fmla="*/ 2209603 w 3072767"/>
              <a:gd name="connsiteY3" fmla="*/ 3464385 h 3464385"/>
              <a:gd name="connsiteX0" fmla="*/ 0 w 3072767"/>
              <a:gd name="connsiteY0" fmla="*/ 0 h 3509673"/>
              <a:gd name="connsiteX1" fmla="*/ 2031133 w 3072767"/>
              <a:gd name="connsiteY1" fmla="*/ 136635 h 3509673"/>
              <a:gd name="connsiteX2" fmla="*/ 3046672 w 3072767"/>
              <a:gd name="connsiteY2" fmla="*/ 931493 h 3509673"/>
              <a:gd name="connsiteX3" fmla="*/ 2209603 w 3072767"/>
              <a:gd name="connsiteY3" fmla="*/ 3509673 h 3509673"/>
              <a:gd name="connsiteX0" fmla="*/ 0 w 3043030"/>
              <a:gd name="connsiteY0" fmla="*/ 0 h 3479481"/>
              <a:gd name="connsiteX1" fmla="*/ 2001396 w 3043030"/>
              <a:gd name="connsiteY1" fmla="*/ 106443 h 3479481"/>
              <a:gd name="connsiteX2" fmla="*/ 3016935 w 3043030"/>
              <a:gd name="connsiteY2" fmla="*/ 901301 h 3479481"/>
              <a:gd name="connsiteX3" fmla="*/ 2179866 w 3043030"/>
              <a:gd name="connsiteY3" fmla="*/ 3479481 h 3479481"/>
              <a:gd name="connsiteX0" fmla="*/ 0 w 3043030"/>
              <a:gd name="connsiteY0" fmla="*/ 0 h 3479481"/>
              <a:gd name="connsiteX1" fmla="*/ 2001396 w 3043030"/>
              <a:gd name="connsiteY1" fmla="*/ 106443 h 3479481"/>
              <a:gd name="connsiteX2" fmla="*/ 3016935 w 3043030"/>
              <a:gd name="connsiteY2" fmla="*/ 901301 h 3479481"/>
              <a:gd name="connsiteX3" fmla="*/ 2179866 w 3043030"/>
              <a:gd name="connsiteY3" fmla="*/ 3479481 h 3479481"/>
            </a:gdLst>
            <a:ahLst/>
            <a:cxnLst>
              <a:cxn ang="0">
                <a:pos x="connsiteX0" y="connsiteY0"/>
              </a:cxn>
              <a:cxn ang="0">
                <a:pos x="connsiteX1" y="connsiteY1"/>
              </a:cxn>
              <a:cxn ang="0">
                <a:pos x="connsiteX2" y="connsiteY2"/>
              </a:cxn>
              <a:cxn ang="0">
                <a:pos x="connsiteX3" y="connsiteY3"/>
              </a:cxn>
            </a:cxnLst>
            <a:rect l="l" t="t" r="r" b="b"/>
            <a:pathLst>
              <a:path w="3043030" h="3479481">
                <a:moveTo>
                  <a:pt x="0" y="0"/>
                </a:moveTo>
                <a:cubicBezTo>
                  <a:pt x="901063" y="2894"/>
                  <a:pt x="1495231" y="61669"/>
                  <a:pt x="2001396" y="106443"/>
                </a:cubicBezTo>
                <a:cubicBezTo>
                  <a:pt x="2395016" y="151756"/>
                  <a:pt x="2937027" y="344042"/>
                  <a:pt x="3016935" y="901301"/>
                </a:cubicBezTo>
                <a:cubicBezTo>
                  <a:pt x="3106781" y="1527868"/>
                  <a:pt x="2996232" y="2924832"/>
                  <a:pt x="2179866" y="3479481"/>
                </a:cubicBezTo>
              </a:path>
            </a:pathLst>
          </a:custGeom>
          <a:noFill/>
          <a:ln w="28575">
            <a:solidFill>
              <a:srgbClr val="ECA9C3"/>
            </a:solidFill>
            <a:headEnd type="triangle"/>
            <a:tailEnd type="triangle"/>
            <a:extLst>
              <a:ext uri="{C807C97D-BFC1-408E-A445-0C87EB9F89A2}">
                <ask:lineSketchStyleProps xmlns:ask="http://schemas.microsoft.com/office/drawing/2018/sketchyshapes">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Box 4">
            <a:extLst>
              <a:ext uri="{FF2B5EF4-FFF2-40B4-BE49-F238E27FC236}">
                <a16:creationId xmlns:a16="http://schemas.microsoft.com/office/drawing/2014/main" id="{141C5090-3576-D542-9861-31CF069FF8B2}"/>
              </a:ext>
            </a:extLst>
          </p:cNvPr>
          <p:cNvSpPr txBox="1">
            <a:spLocks noChangeArrowheads="1"/>
          </p:cNvSpPr>
          <p:nvPr/>
        </p:nvSpPr>
        <p:spPr bwMode="auto">
          <a:xfrm>
            <a:off x="1184650" y="757111"/>
            <a:ext cx="9920772" cy="49526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000"/>
              </a:spcBef>
            </a:pPr>
            <a:r>
              <a:rPr lang="en-GB" altLang="en-US" sz="1500" dirty="0">
                <a:solidFill>
                  <a:srgbClr val="3E3F41"/>
                </a:solidFill>
              </a:rPr>
              <a:t>Everybody knows pirates often buried their treasure to keep it safe. In the story of Treasure Island, the location of the stolen treasure was indicated on a map. Following the sudden death of Billy Bones, Jim discovered the map in Billy’s sea chest. Jim is now in a predicament, questioning the morality of keeping it. However, with no knowledge of who the rightful owner is, what should Jim do?</a:t>
            </a:r>
          </a:p>
          <a:p>
            <a:pPr indent="0">
              <a:spcBef>
                <a:spcPts val="1000"/>
              </a:spcBef>
            </a:pPr>
            <a:r>
              <a:rPr lang="en-GB" altLang="en-US" sz="1500" dirty="0">
                <a:solidFill>
                  <a:srgbClr val="3E3F41"/>
                </a:solidFill>
              </a:rPr>
              <a:t>Although the map indicates the whereabouts of the booty, and could bring great wealth to whoever discovers it, it is located on an island on the other side of the world. How could Jim, a young boy with no experience or financial backing, be able to undertake such a journey in search of the treasure? The map is therefore of no use to him.</a:t>
            </a:r>
          </a:p>
          <a:p>
            <a:pPr indent="0">
              <a:spcBef>
                <a:spcPts val="1000"/>
              </a:spcBef>
            </a:pPr>
            <a:r>
              <a:rPr lang="en-GB" altLang="en-US" sz="1500" dirty="0">
                <a:solidFill>
                  <a:srgbClr val="3E3F41"/>
                </a:solidFill>
              </a:rPr>
              <a:t>However, if the other pirates come in search of the map, Jim could use it as a bargaining tool to keep himself safe. On the other hand, this would alert the buccaneers to the fact that Jim is in possession of the map. Furthermore, it is well known that pirates do not make bargains and they also employ horrendous punishments to those who betray them.</a:t>
            </a:r>
          </a:p>
          <a:p>
            <a:pPr indent="0">
              <a:spcBef>
                <a:spcPts val="1000"/>
              </a:spcBef>
            </a:pPr>
            <a:r>
              <a:rPr lang="en-GB" altLang="en-US" sz="1500" dirty="0">
                <a:solidFill>
                  <a:srgbClr val="3E3F41"/>
                </a:solidFill>
              </a:rPr>
              <a:t>Clearly, embarking on a journey in pursuit of riches would bring great adventure but could also place Jim in danger. Would it be better to simply leave the map where it is? But doing so might mean that the pirates will discover it which would give them the chance to benefit from their wrongdoings.</a:t>
            </a:r>
          </a:p>
          <a:p>
            <a:pPr indent="0">
              <a:spcBef>
                <a:spcPts val="1000"/>
              </a:spcBef>
            </a:pPr>
            <a:r>
              <a:rPr lang="en-GB" altLang="en-US" sz="1500" dirty="0">
                <a:solidFill>
                  <a:srgbClr val="3E3F41"/>
                </a:solidFill>
              </a:rPr>
              <a:t>In conclusion, a young boy like Jim has neither the knowledge nor the training to embark on a perilous journey. He has also shown that he is a person of integrity and is in a dilemma with this difficult decision.  His best course of action would be to seek advice from someone he knows and trusts, possibly Dr Livesey. </a:t>
            </a:r>
          </a:p>
        </p:txBody>
      </p:sp>
      <p:sp>
        <p:nvSpPr>
          <p:cNvPr id="2" name="TextBox 1">
            <a:extLst>
              <a:ext uri="{FF2B5EF4-FFF2-40B4-BE49-F238E27FC236}">
                <a16:creationId xmlns:a16="http://schemas.microsoft.com/office/drawing/2014/main" id="{55D6E8A2-03C2-59FF-5F35-44DE2E3815C2}"/>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69</a:t>
            </a:r>
          </a:p>
        </p:txBody>
      </p:sp>
    </p:spTree>
    <p:extLst>
      <p:ext uri="{BB962C8B-B14F-4D97-AF65-F5344CB8AC3E}">
        <p14:creationId xmlns:p14="http://schemas.microsoft.com/office/powerpoint/2010/main" val="438008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1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2" nodeType="withEffect">
                                  <p:stCondLst>
                                    <p:cond delay="0"/>
                                  </p:stCondLst>
                                  <p:childTnLst>
                                    <p:set>
                                      <p:cBhvr>
                                        <p:cTn id="14" dur="1" fill="hold">
                                          <p:stCondLst>
                                            <p:cond delay="0"/>
                                          </p:stCondLst>
                                        </p:cTn>
                                        <p:tgtEl>
                                          <p:spTgt spid="1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6" grpId="0" animBg="1"/>
      <p:bldP spid="9"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110" grpId="1" animBg="1"/>
      <p:bldP spid="110"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CAA6FD9-6DA9-DF44-8524-40222F1CAE3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Phase 3</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8" y="1383956"/>
            <a:ext cx="6422294" cy="4374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dirty="0">
                <a:solidFill>
                  <a:srgbClr val="414042"/>
                </a:solidFill>
                <a:ea typeface="Microsoft YaHei" panose="020B0503020204020204" pitchFamily="34" charset="-122"/>
              </a:rPr>
              <a:t>During this phase, ensure that you physically show the children what to do when writing by modelling your thought processes and making it explicit how you make decisions to create the text. </a:t>
            </a:r>
          </a:p>
          <a:p>
            <a:pPr marL="0" indent="0">
              <a:spcBef>
                <a:spcPts val="1000"/>
              </a:spcBef>
              <a:buClr>
                <a:srgbClr val="39AB47"/>
              </a:buClr>
            </a:pPr>
            <a:r>
              <a:rPr lang="en-GB" altLang="en-US" b="1" dirty="0">
                <a:solidFill>
                  <a:srgbClr val="414042"/>
                </a:solidFill>
                <a:ea typeface="Microsoft YaHei" panose="020B0503020204020204" pitchFamily="34" charset="-122"/>
              </a:rPr>
              <a:t>Model:</a:t>
            </a:r>
            <a:br>
              <a:rPr lang="en-GB" altLang="en-US" b="1" dirty="0">
                <a:solidFill>
                  <a:srgbClr val="414042"/>
                </a:solidFill>
                <a:ea typeface="Microsoft YaHei" panose="020B0503020204020204" pitchFamily="34" charset="-122"/>
              </a:rPr>
            </a:br>
            <a:r>
              <a:rPr lang="en-GB" altLang="en-US" dirty="0">
                <a:solidFill>
                  <a:srgbClr val="414042"/>
                </a:solidFill>
              </a:rPr>
              <a:t>Drawing on research to select appropriate facts to appeal to the reader.</a:t>
            </a:r>
          </a:p>
          <a:p>
            <a:pPr marL="0" indent="0">
              <a:spcBef>
                <a:spcPts val="1000"/>
              </a:spcBef>
              <a:buClr>
                <a:srgbClr val="39AB47"/>
              </a:buClr>
            </a:pPr>
            <a:r>
              <a:rPr lang="en-GB" altLang="en-US" dirty="0">
                <a:solidFill>
                  <a:srgbClr val="414042"/>
                </a:solidFill>
              </a:rPr>
              <a:t>Constructing sentences concisely when presenting facts.</a:t>
            </a:r>
          </a:p>
          <a:p>
            <a:pPr marL="0" indent="0">
              <a:spcBef>
                <a:spcPts val="1000"/>
              </a:spcBef>
              <a:buClr>
                <a:srgbClr val="39AB47"/>
              </a:buClr>
            </a:pPr>
            <a:r>
              <a:rPr lang="en-GB" altLang="en-US" dirty="0">
                <a:solidFill>
                  <a:srgbClr val="414042"/>
                </a:solidFill>
              </a:rPr>
              <a:t>The use of techniques to make the reader consider, such as writing in the second person.</a:t>
            </a:r>
          </a:p>
          <a:p>
            <a:pPr marL="0" indent="0">
              <a:spcBef>
                <a:spcPts val="1000"/>
              </a:spcBef>
              <a:buClr>
                <a:srgbClr val="39AB47"/>
              </a:buClr>
            </a:pPr>
            <a:r>
              <a:rPr lang="en-GB" altLang="en-US" dirty="0">
                <a:solidFill>
                  <a:srgbClr val="414042"/>
                </a:solidFill>
              </a:rPr>
              <a:t>Demonstrate using the working wall to retrieve previously recorded strategies and techniques.</a:t>
            </a:r>
          </a:p>
        </p:txBody>
      </p:sp>
      <p:sp>
        <p:nvSpPr>
          <p:cNvPr id="5" name="TextBox 4">
            <a:extLst>
              <a:ext uri="{FF2B5EF4-FFF2-40B4-BE49-F238E27FC236}">
                <a16:creationId xmlns:a16="http://schemas.microsoft.com/office/drawing/2014/main" id="{E730BF55-7CEF-E5B6-807C-D9295BB7F6DB}"/>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7</a:t>
            </a:r>
          </a:p>
        </p:txBody>
      </p:sp>
    </p:spTree>
    <p:extLst>
      <p:ext uri="{BB962C8B-B14F-4D97-AF65-F5344CB8AC3E}">
        <p14:creationId xmlns:p14="http://schemas.microsoft.com/office/powerpoint/2010/main" val="36519426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9">
            <a:extLst>
              <a:ext uri="{FF2B5EF4-FFF2-40B4-BE49-F238E27FC236}">
                <a16:creationId xmlns:a16="http://schemas.microsoft.com/office/drawing/2014/main" id="{BF7D0D9E-3214-BC43-97A4-5BD33416FA9C}"/>
              </a:ext>
            </a:extLst>
          </p:cNvPr>
          <p:cNvSpPr txBox="1">
            <a:spLocks noChangeArrowheads="1"/>
          </p:cNvSpPr>
          <p:nvPr/>
        </p:nvSpPr>
        <p:spPr bwMode="auto">
          <a:xfrm>
            <a:off x="2635020" y="706721"/>
            <a:ext cx="8568598" cy="87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700" dirty="0">
                <a:solidFill>
                  <a:srgbClr val="3E3F41"/>
                </a:solidFill>
                <a:latin typeface="Comic Sans MS" panose="030F0902030302020204" pitchFamily="66" charset="0"/>
              </a:rPr>
              <a:t>In this phase, you will be learning and practising the techniques to create your own piece of writing leading to writing a piece of </a:t>
            </a:r>
            <a:r>
              <a:rPr lang="en-GB" altLang="en-US" sz="1700" b="1" dirty="0">
                <a:solidFill>
                  <a:srgbClr val="3E3F41"/>
                </a:solidFill>
                <a:latin typeface="Comic Sans MS" panose="030F0902030302020204" pitchFamily="66" charset="0"/>
              </a:rPr>
              <a:t>discussion writing </a:t>
            </a:r>
            <a:r>
              <a:rPr lang="en-GB" altLang="en-US" sz="1700" dirty="0">
                <a:solidFill>
                  <a:srgbClr val="3E3F41"/>
                </a:solidFill>
                <a:latin typeface="Comic Sans MS" panose="030F0902030302020204" pitchFamily="66" charset="0"/>
              </a:rPr>
              <a:t>based on what you have read. Consider the features below:</a:t>
            </a:r>
          </a:p>
        </p:txBody>
      </p:sp>
      <p:graphicFrame>
        <p:nvGraphicFramePr>
          <p:cNvPr id="9" name="Group 74">
            <a:extLst>
              <a:ext uri="{FF2B5EF4-FFF2-40B4-BE49-F238E27FC236}">
                <a16:creationId xmlns:a16="http://schemas.microsoft.com/office/drawing/2014/main" id="{528D5DE1-CFDB-EA4A-A8B1-21C0948F41BF}"/>
              </a:ext>
            </a:extLst>
          </p:cNvPr>
          <p:cNvGraphicFramePr>
            <a:graphicFrameLocks noGrp="1"/>
          </p:cNvGraphicFramePr>
          <p:nvPr>
            <p:extLst>
              <p:ext uri="{D42A27DB-BD31-4B8C-83A1-F6EECF244321}">
                <p14:modId xmlns:p14="http://schemas.microsoft.com/office/powerpoint/2010/main" val="93193082"/>
              </p:ext>
            </p:extLst>
          </p:nvPr>
        </p:nvGraphicFramePr>
        <p:xfrm>
          <a:off x="2689934" y="1791501"/>
          <a:ext cx="8513684" cy="4306719"/>
        </p:xfrm>
        <a:graphic>
          <a:graphicData uri="http://schemas.openxmlformats.org/drawingml/2006/table">
            <a:tbl>
              <a:tblPr/>
              <a:tblGrid>
                <a:gridCol w="8513684">
                  <a:extLst>
                    <a:ext uri="{9D8B030D-6E8A-4147-A177-3AD203B41FA5}">
                      <a16:colId xmlns:a16="http://schemas.microsoft.com/office/drawing/2014/main" val="20000"/>
                    </a:ext>
                  </a:extLst>
                </a:gridCol>
              </a:tblGrid>
              <a:tr h="377258">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300" b="1" dirty="0">
                          <a:solidFill>
                            <a:schemeClr val="bg1"/>
                          </a:solidFill>
                          <a:latin typeface="Comic Sans MS" panose="030F0902030302020204" pitchFamily="66" charset="0"/>
                        </a:rPr>
                        <a:t>Writers’ Toolkit</a:t>
                      </a:r>
                      <a:endParaRPr lang="en-US" sz="2300" b="1" dirty="0">
                        <a:solidFill>
                          <a:schemeClr val="bg1"/>
                        </a:solidFill>
                        <a:latin typeface="Comic Sans MS" panose="030F0902030302020204" pitchFamily="66" charset="0"/>
                        <a:cs typeface="Arial" panose="020B0604020202020204" pitchFamily="34" charset="0"/>
                      </a:endParaRP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127638271"/>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Remember to …</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Write a clear introduction</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37443">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Present tense, third person</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Link sentences and paragraphs using cohesive devices</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9246">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Some use of rhetorical questions</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Inclusion of abstract nouns</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Inclusion of ‘weasel’ words</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Be formal and impartial</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Views may be supported with evidence</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7725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Ends with a conclusion or recommendation</a:t>
                      </a:r>
                    </a:p>
                  </a:txBody>
                  <a:tcPr marT="45723" marB="45723"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1" name="Rectangle 10">
            <a:extLst>
              <a:ext uri="{FF2B5EF4-FFF2-40B4-BE49-F238E27FC236}">
                <a16:creationId xmlns:a16="http://schemas.microsoft.com/office/drawing/2014/main" id="{F75CD168-5BA5-D04A-8988-25E372751402}"/>
              </a:ext>
            </a:extLst>
          </p:cNvPr>
          <p:cNvSpPr/>
          <p:nvPr/>
        </p:nvSpPr>
        <p:spPr>
          <a:xfrm>
            <a:off x="666981" y="661381"/>
            <a:ext cx="1549651" cy="226024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
        <p:nvSpPr>
          <p:cNvPr id="2" name="TextBox 1">
            <a:extLst>
              <a:ext uri="{FF2B5EF4-FFF2-40B4-BE49-F238E27FC236}">
                <a16:creationId xmlns:a16="http://schemas.microsoft.com/office/drawing/2014/main" id="{94C23E9F-12BC-18E5-2F01-1EFB0E023272}"/>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70</a:t>
            </a:r>
          </a:p>
        </p:txBody>
      </p:sp>
    </p:spTree>
    <p:extLst>
      <p:ext uri="{BB962C8B-B14F-4D97-AF65-F5344CB8AC3E}">
        <p14:creationId xmlns:p14="http://schemas.microsoft.com/office/powerpoint/2010/main" val="17609730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F2B7FF3-73FE-1949-9542-02E4B5C297CF}"/>
              </a:ext>
            </a:extLst>
          </p:cNvPr>
          <p:cNvGrpSpPr/>
          <p:nvPr/>
        </p:nvGrpSpPr>
        <p:grpSpPr>
          <a:xfrm>
            <a:off x="4984204" y="2041599"/>
            <a:ext cx="5239878" cy="3271984"/>
            <a:chOff x="4984204" y="2073967"/>
            <a:chExt cx="5239878" cy="3271984"/>
          </a:xfrm>
        </p:grpSpPr>
        <p:sp>
          <p:nvSpPr>
            <p:cNvPr id="6" name="Rectangle 12">
              <a:extLst>
                <a:ext uri="{FF2B5EF4-FFF2-40B4-BE49-F238E27FC236}">
                  <a16:creationId xmlns:a16="http://schemas.microsoft.com/office/drawing/2014/main" id="{2CA4F277-EE5D-574D-A53C-6821170ED6DA}"/>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7" name="Rectangle 6">
              <a:extLst>
                <a:ext uri="{FF2B5EF4-FFF2-40B4-BE49-F238E27FC236}">
                  <a16:creationId xmlns:a16="http://schemas.microsoft.com/office/drawing/2014/main" id="{639D0A9A-6325-D343-8B1E-BFA5C199A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Box 20">
              <a:extLst>
                <a:ext uri="{FF2B5EF4-FFF2-40B4-BE49-F238E27FC236}">
                  <a16:creationId xmlns:a16="http://schemas.microsoft.com/office/drawing/2014/main" id="{633057C1-65F4-4A4B-8FBD-900CBF02BAFC}"/>
                </a:ext>
              </a:extLst>
            </p:cNvPr>
            <p:cNvSpPr txBox="1">
              <a:spLocks noChangeArrowheads="1"/>
            </p:cNvSpPr>
            <p:nvPr/>
          </p:nvSpPr>
          <p:spPr bwMode="auto">
            <a:xfrm rot="19871443">
              <a:off x="4984204" y="3017098"/>
              <a:ext cx="10729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Cohesive devices</a:t>
              </a:r>
            </a:p>
          </p:txBody>
        </p:sp>
        <p:sp>
          <p:nvSpPr>
            <p:cNvPr id="10" name="Text Box 21">
              <a:extLst>
                <a:ext uri="{FF2B5EF4-FFF2-40B4-BE49-F238E27FC236}">
                  <a16:creationId xmlns:a16="http://schemas.microsoft.com/office/drawing/2014/main" id="{D81595AB-F8C6-6949-A7B4-73B0C2D37848}"/>
                </a:ext>
              </a:extLst>
            </p:cNvPr>
            <p:cNvSpPr txBox="1">
              <a:spLocks noChangeArrowheads="1"/>
            </p:cNvSpPr>
            <p:nvPr/>
          </p:nvSpPr>
          <p:spPr bwMode="auto">
            <a:xfrm rot="21027077">
              <a:off x="8493291" y="4756756"/>
              <a:ext cx="13412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Use of modal verbs</a:t>
              </a:r>
            </a:p>
          </p:txBody>
        </p:sp>
        <p:sp>
          <p:nvSpPr>
            <p:cNvPr id="12" name="Text Box 22">
              <a:extLst>
                <a:ext uri="{FF2B5EF4-FFF2-40B4-BE49-F238E27FC236}">
                  <a16:creationId xmlns:a16="http://schemas.microsoft.com/office/drawing/2014/main" id="{C669F12A-E8E5-3141-8586-6EE97C813DAD}"/>
                </a:ext>
              </a:extLst>
            </p:cNvPr>
            <p:cNvSpPr txBox="1">
              <a:spLocks noChangeArrowheads="1"/>
            </p:cNvSpPr>
            <p:nvPr/>
          </p:nvSpPr>
          <p:spPr bwMode="auto">
            <a:xfrm rot="683034">
              <a:off x="8770705" y="2295987"/>
              <a:ext cx="13170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Written in the third person</a:t>
              </a:r>
            </a:p>
          </p:txBody>
        </p:sp>
        <p:sp>
          <p:nvSpPr>
            <p:cNvPr id="13" name="Text Box 23">
              <a:extLst>
                <a:ext uri="{FF2B5EF4-FFF2-40B4-BE49-F238E27FC236}">
                  <a16:creationId xmlns:a16="http://schemas.microsoft.com/office/drawing/2014/main" id="{EFD02FA2-6039-9643-9561-026322A36680}"/>
                </a:ext>
              </a:extLst>
            </p:cNvPr>
            <p:cNvSpPr txBox="1">
              <a:spLocks noChangeArrowheads="1"/>
            </p:cNvSpPr>
            <p:nvPr/>
          </p:nvSpPr>
          <p:spPr bwMode="auto">
            <a:xfrm rot="464170">
              <a:off x="5386383" y="4897685"/>
              <a:ext cx="181535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200" dirty="0">
                  <a:solidFill>
                    <a:schemeClr val="bg1"/>
                  </a:solidFill>
                  <a:ea typeface="MS PGothic" panose="020B0600070205080204" pitchFamily="34" charset="-128"/>
                </a:rPr>
                <a:t>Use of ‘weasel’ words</a:t>
              </a:r>
            </a:p>
          </p:txBody>
        </p:sp>
        <p:sp>
          <p:nvSpPr>
            <p:cNvPr id="14" name="Text Box 24">
              <a:extLst>
                <a:ext uri="{FF2B5EF4-FFF2-40B4-BE49-F238E27FC236}">
                  <a16:creationId xmlns:a16="http://schemas.microsoft.com/office/drawing/2014/main" id="{AFA216C2-55E2-214C-A83E-F4FF56105474}"/>
                </a:ext>
              </a:extLst>
            </p:cNvPr>
            <p:cNvSpPr txBox="1">
              <a:spLocks noChangeArrowheads="1"/>
            </p:cNvSpPr>
            <p:nvPr/>
          </p:nvSpPr>
          <p:spPr bwMode="auto">
            <a:xfrm rot="21346810">
              <a:off x="7149028" y="2227694"/>
              <a:ext cx="17618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Include rhetorical questions</a:t>
              </a:r>
            </a:p>
          </p:txBody>
        </p:sp>
        <p:sp>
          <p:nvSpPr>
            <p:cNvPr id="15" name="Text Box 26">
              <a:extLst>
                <a:ext uri="{FF2B5EF4-FFF2-40B4-BE49-F238E27FC236}">
                  <a16:creationId xmlns:a16="http://schemas.microsoft.com/office/drawing/2014/main" id="{EB087B26-6765-6946-A256-BABD256A8C4F}"/>
                </a:ext>
              </a:extLst>
            </p:cNvPr>
            <p:cNvSpPr txBox="1">
              <a:spLocks noChangeArrowheads="1"/>
            </p:cNvSpPr>
            <p:nvPr/>
          </p:nvSpPr>
          <p:spPr bwMode="auto">
            <a:xfrm>
              <a:off x="5095974" y="2128517"/>
              <a:ext cx="221498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16" name="Text Box 32">
              <a:extLst>
                <a:ext uri="{FF2B5EF4-FFF2-40B4-BE49-F238E27FC236}">
                  <a16:creationId xmlns:a16="http://schemas.microsoft.com/office/drawing/2014/main" id="{7CEA68B3-2636-FB41-8413-8EE0BD85D58D}"/>
                </a:ext>
              </a:extLst>
            </p:cNvPr>
            <p:cNvSpPr txBox="1">
              <a:spLocks noChangeArrowheads="1"/>
            </p:cNvSpPr>
            <p:nvPr/>
          </p:nvSpPr>
          <p:spPr bwMode="auto">
            <a:xfrm rot="20429024">
              <a:off x="5116120" y="3931857"/>
              <a:ext cx="92814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Abstract nouns</a:t>
              </a:r>
            </a:p>
          </p:txBody>
        </p:sp>
        <p:sp>
          <p:nvSpPr>
            <p:cNvPr id="17" name="Text Box 41">
              <a:extLst>
                <a:ext uri="{FF2B5EF4-FFF2-40B4-BE49-F238E27FC236}">
                  <a16:creationId xmlns:a16="http://schemas.microsoft.com/office/drawing/2014/main" id="{8AFAA6BC-1B7E-F349-B80A-B063A811D199}"/>
                </a:ext>
              </a:extLst>
            </p:cNvPr>
            <p:cNvSpPr txBox="1">
              <a:spLocks noChangeArrowheads="1"/>
            </p:cNvSpPr>
            <p:nvPr/>
          </p:nvSpPr>
          <p:spPr bwMode="auto">
            <a:xfrm rot="20940469">
              <a:off x="7176439" y="4813912"/>
              <a:ext cx="13348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Formal style</a:t>
              </a:r>
            </a:p>
          </p:txBody>
        </p:sp>
        <p:sp>
          <p:nvSpPr>
            <p:cNvPr id="18" name="Text Box 44">
              <a:extLst>
                <a:ext uri="{FF2B5EF4-FFF2-40B4-BE49-F238E27FC236}">
                  <a16:creationId xmlns:a16="http://schemas.microsoft.com/office/drawing/2014/main" id="{FE4A0734-BA35-BC47-8001-C42A6C427976}"/>
                </a:ext>
              </a:extLst>
            </p:cNvPr>
            <p:cNvSpPr txBox="1">
              <a:spLocks noChangeArrowheads="1"/>
            </p:cNvSpPr>
            <p:nvPr/>
          </p:nvSpPr>
          <p:spPr bwMode="auto">
            <a:xfrm rot="20511043">
              <a:off x="9226711" y="3571430"/>
              <a:ext cx="99737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Present tense</a:t>
              </a:r>
            </a:p>
          </p:txBody>
        </p:sp>
      </p:grpSp>
      <p:sp>
        <p:nvSpPr>
          <p:cNvPr id="19" name="Subtitle 2">
            <a:extLst>
              <a:ext uri="{FF2B5EF4-FFF2-40B4-BE49-F238E27FC236}">
                <a16:creationId xmlns:a16="http://schemas.microsoft.com/office/drawing/2014/main" id="{D3CDECC4-1B18-F34E-B993-F08516E90B9D}"/>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 – Discussion writing </a:t>
            </a:r>
          </a:p>
        </p:txBody>
      </p:sp>
      <p:grpSp>
        <p:nvGrpSpPr>
          <p:cNvPr id="20" name="Group 2">
            <a:extLst>
              <a:ext uri="{FF2B5EF4-FFF2-40B4-BE49-F238E27FC236}">
                <a16:creationId xmlns:a16="http://schemas.microsoft.com/office/drawing/2014/main" id="{4607E54E-89F7-EE4C-A0DB-631C0D482E29}"/>
              </a:ext>
            </a:extLst>
          </p:cNvPr>
          <p:cNvGrpSpPr>
            <a:grpSpLocks/>
          </p:cNvGrpSpPr>
          <p:nvPr/>
        </p:nvGrpSpPr>
        <p:grpSpPr bwMode="auto">
          <a:xfrm>
            <a:off x="1047008" y="2221502"/>
            <a:ext cx="2693876" cy="2672551"/>
            <a:chOff x="3805" y="1284"/>
            <a:chExt cx="1955" cy="1637"/>
          </a:xfrm>
        </p:grpSpPr>
        <p:sp>
          <p:nvSpPr>
            <p:cNvPr id="21" name="Text Box 12">
              <a:extLst>
                <a:ext uri="{FF2B5EF4-FFF2-40B4-BE49-F238E27FC236}">
                  <a16:creationId xmlns:a16="http://schemas.microsoft.com/office/drawing/2014/main" id="{1A36A093-8D3B-6A4A-8A2B-42880E3CD248}"/>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2" name="Text Box 13">
              <a:extLst>
                <a:ext uri="{FF2B5EF4-FFF2-40B4-BE49-F238E27FC236}">
                  <a16:creationId xmlns:a16="http://schemas.microsoft.com/office/drawing/2014/main" id="{7B82DBCF-61DC-9C49-9E92-752AB7F9E8E3}"/>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t>Teacher scribing</a:t>
              </a:r>
            </a:p>
            <a:p>
              <a:pPr algn="ctr" eaLnBrk="1" hangingPunct="1">
                <a:lnSpc>
                  <a:spcPct val="90000"/>
                </a:lnSpc>
                <a:buFontTx/>
                <a:buNone/>
              </a:pPr>
              <a:r>
                <a:rPr lang="en-GB" altLang="en-US" sz="1700" dirty="0"/>
                <a:t>Supported writing</a:t>
              </a:r>
            </a:p>
            <a:p>
              <a:pPr algn="ctr" eaLnBrk="1" hangingPunct="1">
                <a:lnSpc>
                  <a:spcPct val="90000"/>
                </a:lnSpc>
                <a:buFontTx/>
                <a:buNone/>
              </a:pPr>
              <a:r>
                <a:rPr lang="en-GB" altLang="en-US" sz="1700" dirty="0"/>
                <a:t>Independent writing</a:t>
              </a:r>
            </a:p>
          </p:txBody>
        </p:sp>
        <p:sp>
          <p:nvSpPr>
            <p:cNvPr id="23" name="Oval 14">
              <a:extLst>
                <a:ext uri="{FF2B5EF4-FFF2-40B4-BE49-F238E27FC236}">
                  <a16:creationId xmlns:a16="http://schemas.microsoft.com/office/drawing/2014/main" id="{B830ED36-DDDE-8F41-872C-B64F6E8D1D5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4" name="Group 23">
            <a:extLst>
              <a:ext uri="{FF2B5EF4-FFF2-40B4-BE49-F238E27FC236}">
                <a16:creationId xmlns:a16="http://schemas.microsoft.com/office/drawing/2014/main" id="{5A612AA6-243A-4A4C-B3BF-7478DB5B0714}"/>
              </a:ext>
            </a:extLst>
          </p:cNvPr>
          <p:cNvGrpSpPr/>
          <p:nvPr/>
        </p:nvGrpSpPr>
        <p:grpSpPr>
          <a:xfrm>
            <a:off x="5938353" y="2753871"/>
            <a:ext cx="3652500" cy="1841091"/>
            <a:chOff x="5938353" y="2786239"/>
            <a:chExt cx="3652500" cy="1841091"/>
          </a:xfrm>
        </p:grpSpPr>
        <p:sp>
          <p:nvSpPr>
            <p:cNvPr id="25" name="Rectangle 13">
              <a:extLst>
                <a:ext uri="{FF2B5EF4-FFF2-40B4-BE49-F238E27FC236}">
                  <a16:creationId xmlns:a16="http://schemas.microsoft.com/office/drawing/2014/main" id="{F41C52B9-C6E9-8C41-9FBC-C1A5FBABB9C9}"/>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26" name="Rectangle 25">
              <a:extLst>
                <a:ext uri="{FF2B5EF4-FFF2-40B4-BE49-F238E27FC236}">
                  <a16:creationId xmlns:a16="http://schemas.microsoft.com/office/drawing/2014/main" id="{D6EA16A3-8708-BB43-8F1B-BC09B2A48057}"/>
                </a:ext>
              </a:extLst>
            </p:cNvPr>
            <p:cNvSpPr/>
            <p:nvPr/>
          </p:nvSpPr>
          <p:spPr>
            <a:xfrm>
              <a:off x="6054360" y="2823340"/>
              <a:ext cx="3196272"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Box 15">
              <a:extLst>
                <a:ext uri="{FF2B5EF4-FFF2-40B4-BE49-F238E27FC236}">
                  <a16:creationId xmlns:a16="http://schemas.microsoft.com/office/drawing/2014/main" id="{AED8424F-7970-664E-9C3E-881665F803EA}"/>
                </a:ext>
              </a:extLst>
            </p:cNvPr>
            <p:cNvSpPr txBox="1">
              <a:spLocks noChangeArrowheads="1"/>
            </p:cNvSpPr>
            <p:nvPr/>
          </p:nvSpPr>
          <p:spPr bwMode="auto">
            <a:xfrm>
              <a:off x="6137641" y="2801449"/>
              <a:ext cx="27898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sp>
          <p:nvSpPr>
            <p:cNvPr id="28" name="Text Box 16">
              <a:extLst>
                <a:ext uri="{FF2B5EF4-FFF2-40B4-BE49-F238E27FC236}">
                  <a16:creationId xmlns:a16="http://schemas.microsoft.com/office/drawing/2014/main" id="{ABBE51BB-ABDD-8B42-B6D2-9F5E6BB01684}"/>
                </a:ext>
              </a:extLst>
            </p:cNvPr>
            <p:cNvSpPr txBox="1">
              <a:spLocks noChangeArrowheads="1"/>
            </p:cNvSpPr>
            <p:nvPr/>
          </p:nvSpPr>
          <p:spPr bwMode="auto">
            <a:xfrm rot="20907269">
              <a:off x="7987244" y="4118481"/>
              <a:ext cx="10210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reach a conclusion</a:t>
              </a:r>
            </a:p>
          </p:txBody>
        </p:sp>
        <p:sp>
          <p:nvSpPr>
            <p:cNvPr id="29" name="Text Box 17">
              <a:extLst>
                <a:ext uri="{FF2B5EF4-FFF2-40B4-BE49-F238E27FC236}">
                  <a16:creationId xmlns:a16="http://schemas.microsoft.com/office/drawing/2014/main" id="{B21855F0-44AB-6E43-A2DE-648ABD1AE13F}"/>
                </a:ext>
              </a:extLst>
            </p:cNvPr>
            <p:cNvSpPr txBox="1">
              <a:spLocks noChangeArrowheads="1"/>
            </p:cNvSpPr>
            <p:nvPr/>
          </p:nvSpPr>
          <p:spPr bwMode="auto">
            <a:xfrm rot="21027077">
              <a:off x="6030384" y="3484539"/>
              <a:ext cx="8805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Be informed</a:t>
              </a:r>
            </a:p>
          </p:txBody>
        </p:sp>
        <p:sp>
          <p:nvSpPr>
            <p:cNvPr id="30" name="Text Box 18">
              <a:extLst>
                <a:ext uri="{FF2B5EF4-FFF2-40B4-BE49-F238E27FC236}">
                  <a16:creationId xmlns:a16="http://schemas.microsoft.com/office/drawing/2014/main" id="{5DB30CAE-15F5-1A4F-92A0-D5F8831E001E}"/>
                </a:ext>
              </a:extLst>
            </p:cNvPr>
            <p:cNvSpPr txBox="1">
              <a:spLocks noChangeArrowheads="1"/>
            </p:cNvSpPr>
            <p:nvPr/>
          </p:nvSpPr>
          <p:spPr bwMode="auto">
            <a:xfrm rot="247326">
              <a:off x="5938353" y="4142405"/>
              <a:ext cx="185744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hear both sides of an argument equally</a:t>
              </a:r>
            </a:p>
          </p:txBody>
        </p:sp>
        <p:sp>
          <p:nvSpPr>
            <p:cNvPr id="31" name="Text Box 19">
              <a:extLst>
                <a:ext uri="{FF2B5EF4-FFF2-40B4-BE49-F238E27FC236}">
                  <a16:creationId xmlns:a16="http://schemas.microsoft.com/office/drawing/2014/main" id="{1B1113AC-523E-9149-AE75-8414BCB00472}"/>
                </a:ext>
              </a:extLst>
            </p:cNvPr>
            <p:cNvSpPr txBox="1">
              <a:spLocks noChangeArrowheads="1"/>
            </p:cNvSpPr>
            <p:nvPr/>
          </p:nvSpPr>
          <p:spPr bwMode="auto">
            <a:xfrm rot="1281370">
              <a:off x="7917460" y="3411707"/>
              <a:ext cx="167339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help the</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reader make</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up their mind</a:t>
              </a:r>
            </a:p>
          </p:txBody>
        </p:sp>
      </p:grpSp>
      <p:grpSp>
        <p:nvGrpSpPr>
          <p:cNvPr id="32" name="Group 31">
            <a:extLst>
              <a:ext uri="{FF2B5EF4-FFF2-40B4-BE49-F238E27FC236}">
                <a16:creationId xmlns:a16="http://schemas.microsoft.com/office/drawing/2014/main" id="{5F9A7A58-22E7-3C4A-A3B7-B366EDE0F65D}"/>
              </a:ext>
            </a:extLst>
          </p:cNvPr>
          <p:cNvGrpSpPr/>
          <p:nvPr/>
        </p:nvGrpSpPr>
        <p:grpSpPr>
          <a:xfrm>
            <a:off x="4143097" y="1337103"/>
            <a:ext cx="6832408" cy="4674627"/>
            <a:chOff x="4143097" y="1369471"/>
            <a:chExt cx="6832408" cy="4674627"/>
          </a:xfrm>
        </p:grpSpPr>
        <p:sp>
          <p:nvSpPr>
            <p:cNvPr id="33" name="Rectangle 32">
              <a:extLst>
                <a:ext uri="{FF2B5EF4-FFF2-40B4-BE49-F238E27FC236}">
                  <a16:creationId xmlns:a16="http://schemas.microsoft.com/office/drawing/2014/main" id="{515B9664-8219-B445-8BB9-562DB054D791}"/>
                </a:ext>
              </a:extLst>
            </p:cNvPr>
            <p:cNvSpPr/>
            <p:nvPr/>
          </p:nvSpPr>
          <p:spPr>
            <a:xfrm>
              <a:off x="4330241" y="1391956"/>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25">
              <a:extLst>
                <a:ext uri="{FF2B5EF4-FFF2-40B4-BE49-F238E27FC236}">
                  <a16:creationId xmlns:a16="http://schemas.microsoft.com/office/drawing/2014/main" id="{C5C25685-48E4-6046-AB2A-4F56D4B082F2}"/>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5" name="Text Box 27">
              <a:extLst>
                <a:ext uri="{FF2B5EF4-FFF2-40B4-BE49-F238E27FC236}">
                  <a16:creationId xmlns:a16="http://schemas.microsoft.com/office/drawing/2014/main" id="{5E0ECDAD-D170-C048-828F-78048C477FD7}"/>
                </a:ext>
              </a:extLst>
            </p:cNvPr>
            <p:cNvSpPr txBox="1">
              <a:spLocks noChangeArrowheads="1"/>
            </p:cNvSpPr>
            <p:nvPr/>
          </p:nvSpPr>
          <p:spPr bwMode="auto">
            <a:xfrm>
              <a:off x="4143097" y="1426073"/>
              <a:ext cx="311943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36" name="Text Box 33">
              <a:extLst>
                <a:ext uri="{FF2B5EF4-FFF2-40B4-BE49-F238E27FC236}">
                  <a16:creationId xmlns:a16="http://schemas.microsoft.com/office/drawing/2014/main" id="{22BAD904-23F6-BF4F-BFEB-9305A5433E01}"/>
                </a:ext>
              </a:extLst>
            </p:cNvPr>
            <p:cNvSpPr txBox="1">
              <a:spLocks noChangeArrowheads="1"/>
            </p:cNvSpPr>
            <p:nvPr/>
          </p:nvSpPr>
          <p:spPr bwMode="auto">
            <a:xfrm rot="247132">
              <a:off x="7267806" y="1640603"/>
              <a:ext cx="36160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Relevant vocabulary</a:t>
              </a:r>
            </a:p>
          </p:txBody>
        </p:sp>
      </p:grpSp>
      <p:cxnSp>
        <p:nvCxnSpPr>
          <p:cNvPr id="37" name="Straight Arrow Connector 36">
            <a:extLst>
              <a:ext uri="{FF2B5EF4-FFF2-40B4-BE49-F238E27FC236}">
                <a16:creationId xmlns:a16="http://schemas.microsoft.com/office/drawing/2014/main" id="{BC8AB8B8-562D-F844-8C12-6D71457EFF7E}"/>
              </a:ext>
            </a:extLst>
          </p:cNvPr>
          <p:cNvCxnSpPr>
            <a:cxnSpLocks/>
          </p:cNvCxnSpPr>
          <p:nvPr/>
        </p:nvCxnSpPr>
        <p:spPr>
          <a:xfrm>
            <a:off x="2371899" y="3052271"/>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B1075DF9-2D3C-2246-9CDC-91326ACCEEBE}"/>
              </a:ext>
            </a:extLst>
          </p:cNvPr>
          <p:cNvSpPr/>
          <p:nvPr/>
        </p:nvSpPr>
        <p:spPr>
          <a:xfrm>
            <a:off x="6933316" y="3402900"/>
            <a:ext cx="1243186" cy="75546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Box 15">
            <a:extLst>
              <a:ext uri="{FF2B5EF4-FFF2-40B4-BE49-F238E27FC236}">
                <a16:creationId xmlns:a16="http://schemas.microsoft.com/office/drawing/2014/main" id="{EBC43327-F5CE-C34B-829E-364984E7903E}"/>
              </a:ext>
            </a:extLst>
          </p:cNvPr>
          <p:cNvSpPr txBox="1">
            <a:spLocks noChangeArrowheads="1"/>
          </p:cNvSpPr>
          <p:nvPr/>
        </p:nvSpPr>
        <p:spPr bwMode="auto">
          <a:xfrm>
            <a:off x="6972202" y="3434184"/>
            <a:ext cx="114371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Start with audience and purpose</a:t>
            </a:r>
          </a:p>
        </p:txBody>
      </p:sp>
      <p:sp>
        <p:nvSpPr>
          <p:cNvPr id="2" name="TextBox 1">
            <a:extLst>
              <a:ext uri="{FF2B5EF4-FFF2-40B4-BE49-F238E27FC236}">
                <a16:creationId xmlns:a16="http://schemas.microsoft.com/office/drawing/2014/main" id="{1068F8F5-5D0D-E87B-6A5B-80AA6CAAF0EB}"/>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71</a:t>
            </a:r>
          </a:p>
        </p:txBody>
      </p:sp>
    </p:spTree>
    <p:extLst>
      <p:ext uri="{BB962C8B-B14F-4D97-AF65-F5344CB8AC3E}">
        <p14:creationId xmlns:p14="http://schemas.microsoft.com/office/powerpoint/2010/main" val="3637479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ubtitle 2">
            <a:extLst>
              <a:ext uri="{FF2B5EF4-FFF2-40B4-BE49-F238E27FC236}">
                <a16:creationId xmlns:a16="http://schemas.microsoft.com/office/drawing/2014/main" id="{DA4DB988-4631-6041-A59A-D3D62F476FA4}"/>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Get ready for reading</a:t>
            </a:r>
          </a:p>
        </p:txBody>
      </p:sp>
      <p:sp>
        <p:nvSpPr>
          <p:cNvPr id="41" name="Rectangle 2">
            <a:extLst>
              <a:ext uri="{FF2B5EF4-FFF2-40B4-BE49-F238E27FC236}">
                <a16:creationId xmlns:a16="http://schemas.microsoft.com/office/drawing/2014/main" id="{6148CEA4-4C65-6D47-8D92-9F70E038850F}"/>
              </a:ext>
            </a:extLst>
          </p:cNvPr>
          <p:cNvSpPr txBox="1">
            <a:spLocks noChangeArrowheads="1"/>
          </p:cNvSpPr>
          <p:nvPr/>
        </p:nvSpPr>
        <p:spPr>
          <a:xfrm>
            <a:off x="982061" y="1576379"/>
            <a:ext cx="10071100" cy="609027"/>
          </a:xfrm>
          <a:prstGeom prst="rect">
            <a:avLst/>
          </a:prstGeom>
          <a:noFill/>
          <a:ln w="57150">
            <a:solidFill>
              <a:srgbClr val="39AB47"/>
            </a:solidFill>
            <a:miter lim="800000"/>
            <a:headEnd/>
            <a:tailEnd/>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ltLang="en-US" sz="3000" dirty="0">
                <a:solidFill>
                  <a:srgbClr val="3E3F41"/>
                </a:solidFill>
                <a:latin typeface="Comic Sans MS" panose="030F0902030302020204" pitchFamily="66" charset="0"/>
              </a:rPr>
              <a:t>The issue…</a:t>
            </a:r>
          </a:p>
        </p:txBody>
      </p:sp>
      <p:sp>
        <p:nvSpPr>
          <p:cNvPr id="42" name="Rectangle 3">
            <a:extLst>
              <a:ext uri="{FF2B5EF4-FFF2-40B4-BE49-F238E27FC236}">
                <a16:creationId xmlns:a16="http://schemas.microsoft.com/office/drawing/2014/main" id="{694E968A-AC78-AD4A-A543-83BEF942C09F}"/>
              </a:ext>
            </a:extLst>
          </p:cNvPr>
          <p:cNvSpPr txBox="1">
            <a:spLocks noChangeArrowheads="1"/>
          </p:cNvSpPr>
          <p:nvPr/>
        </p:nvSpPr>
        <p:spPr>
          <a:xfrm>
            <a:off x="5753100" y="2706218"/>
            <a:ext cx="5410200" cy="21070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1500"/>
              </a:spcBef>
              <a:buFontTx/>
              <a:buNone/>
            </a:pPr>
            <a:r>
              <a:rPr lang="cy-GB" altLang="en-US" dirty="0">
                <a:solidFill>
                  <a:srgbClr val="3E3F41"/>
                </a:solidFill>
                <a:latin typeface="Comic Sans MS" panose="030F0902030302020204" pitchFamily="66" charset="0"/>
              </a:rPr>
              <a:t>Would you want to be a pirate?</a:t>
            </a:r>
          </a:p>
          <a:p>
            <a:pPr algn="ctr">
              <a:lnSpc>
                <a:spcPct val="100000"/>
              </a:lnSpc>
              <a:spcBef>
                <a:spcPts val="1500"/>
              </a:spcBef>
              <a:buFontTx/>
              <a:buNone/>
            </a:pPr>
            <a:r>
              <a:rPr lang="cy-GB" altLang="en-US" dirty="0">
                <a:solidFill>
                  <a:srgbClr val="3E3F41"/>
                </a:solidFill>
                <a:latin typeface="Comic Sans MS" panose="030F0902030302020204" pitchFamily="66" charset="0"/>
              </a:rPr>
              <a:t>What do YOU think?</a:t>
            </a:r>
          </a:p>
        </p:txBody>
      </p:sp>
      <p:sp>
        <p:nvSpPr>
          <p:cNvPr id="43" name="AutoShape 5">
            <a:extLst>
              <a:ext uri="{FF2B5EF4-FFF2-40B4-BE49-F238E27FC236}">
                <a16:creationId xmlns:a16="http://schemas.microsoft.com/office/drawing/2014/main" id="{CE3FAFC1-DF9B-8741-9F2C-A537B80D100D}"/>
              </a:ext>
            </a:extLst>
          </p:cNvPr>
          <p:cNvSpPr>
            <a:spLocks noChangeArrowheads="1"/>
          </p:cNvSpPr>
          <p:nvPr/>
        </p:nvSpPr>
        <p:spPr bwMode="auto">
          <a:xfrm>
            <a:off x="5905500" y="4244741"/>
            <a:ext cx="5147661" cy="1522779"/>
          </a:xfrm>
          <a:prstGeom prst="roundRect">
            <a:avLst>
              <a:gd name="adj" fmla="val 16667"/>
            </a:avLst>
          </a:prstGeom>
          <a:solidFill>
            <a:schemeClr val="bg1"/>
          </a:solidFill>
          <a:ln w="57150" algn="ctr">
            <a:solidFill>
              <a:srgbClr val="39AB47"/>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pPr algn="ctr"/>
            <a:endParaRPr lang="en-US" sz="3000" dirty="0">
              <a:solidFill>
                <a:srgbClr val="3E3F41"/>
              </a:solidFill>
              <a:latin typeface="Comic Sans MS" panose="030F0902030302020204" pitchFamily="66" charset="0"/>
            </a:endParaRPr>
          </a:p>
        </p:txBody>
      </p:sp>
      <p:grpSp>
        <p:nvGrpSpPr>
          <p:cNvPr id="46" name="Group 45">
            <a:extLst>
              <a:ext uri="{FF2B5EF4-FFF2-40B4-BE49-F238E27FC236}">
                <a16:creationId xmlns:a16="http://schemas.microsoft.com/office/drawing/2014/main" id="{665C6A0A-0949-E343-9FCF-23F7F25FB99E}"/>
              </a:ext>
            </a:extLst>
          </p:cNvPr>
          <p:cNvGrpSpPr/>
          <p:nvPr/>
        </p:nvGrpSpPr>
        <p:grpSpPr>
          <a:xfrm>
            <a:off x="6202566" y="4391330"/>
            <a:ext cx="1056200" cy="1268100"/>
            <a:chOff x="503093" y="506528"/>
            <a:chExt cx="1202199" cy="1443390"/>
          </a:xfrm>
        </p:grpSpPr>
        <p:pic>
          <p:nvPicPr>
            <p:cNvPr id="47" name="Picture 46" descr="Logo&#10;&#10;Description automatically generated">
              <a:extLst>
                <a:ext uri="{FF2B5EF4-FFF2-40B4-BE49-F238E27FC236}">
                  <a16:creationId xmlns:a16="http://schemas.microsoft.com/office/drawing/2014/main" id="{769A1F46-80B6-374F-B174-A48A93FBF63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3093" y="506528"/>
              <a:ext cx="1202199" cy="1090547"/>
            </a:xfrm>
            <a:prstGeom prst="rect">
              <a:avLst/>
            </a:prstGeom>
          </p:spPr>
        </p:pic>
        <p:sp>
          <p:nvSpPr>
            <p:cNvPr id="48" name="TextBox 47">
              <a:extLst>
                <a:ext uri="{FF2B5EF4-FFF2-40B4-BE49-F238E27FC236}">
                  <a16:creationId xmlns:a16="http://schemas.microsoft.com/office/drawing/2014/main" id="{34D06E43-0974-2443-AF67-68C7A4446E11}"/>
                </a:ext>
              </a:extLst>
            </p:cNvPr>
            <p:cNvSpPr txBox="1"/>
            <p:nvPr/>
          </p:nvSpPr>
          <p:spPr>
            <a:xfrm>
              <a:off x="588449" y="1580586"/>
              <a:ext cx="1101584" cy="369332"/>
            </a:xfrm>
            <a:prstGeom prst="rect">
              <a:avLst/>
            </a:prstGeom>
            <a:noFill/>
          </p:spPr>
          <p:txBody>
            <a:bodyPr wrap="none" rtlCol="0">
              <a:spAutoFit/>
            </a:bodyPr>
            <a:lstStyle/>
            <a:p>
              <a:r>
                <a:rPr lang="en-US" sz="1500" dirty="0">
                  <a:solidFill>
                    <a:srgbClr val="3E3F41"/>
                  </a:solidFill>
                  <a:latin typeface="Comic Sans MS" panose="030F0902030302020204" pitchFamily="66" charset="0"/>
                </a:rPr>
                <a:t>1 Minute</a:t>
              </a:r>
            </a:p>
          </p:txBody>
        </p:sp>
      </p:grpSp>
      <p:sp>
        <p:nvSpPr>
          <p:cNvPr id="49" name="TextBox 48">
            <a:extLst>
              <a:ext uri="{FF2B5EF4-FFF2-40B4-BE49-F238E27FC236}">
                <a16:creationId xmlns:a16="http://schemas.microsoft.com/office/drawing/2014/main" id="{361E72EC-2FA6-D240-BDA2-F97A847A4EFD}"/>
              </a:ext>
            </a:extLst>
          </p:cNvPr>
          <p:cNvSpPr txBox="1"/>
          <p:nvPr/>
        </p:nvSpPr>
        <p:spPr>
          <a:xfrm>
            <a:off x="7333756" y="4453067"/>
            <a:ext cx="3719404" cy="1015663"/>
          </a:xfrm>
          <a:prstGeom prst="rect">
            <a:avLst/>
          </a:prstGeom>
          <a:noFill/>
        </p:spPr>
        <p:txBody>
          <a:bodyPr wrap="square">
            <a:spAutoFit/>
          </a:bodyPr>
          <a:lstStyle/>
          <a:p>
            <a:pPr algn="ctr"/>
            <a:r>
              <a:rPr lang="en-US" sz="3000" dirty="0">
                <a:solidFill>
                  <a:srgbClr val="3E3F41"/>
                </a:solidFill>
                <a:latin typeface="Comic Sans MS" panose="030F0902030302020204" pitchFamily="66" charset="0"/>
              </a:rPr>
              <a:t>Talk to</a:t>
            </a:r>
            <a:br>
              <a:rPr lang="en-US" sz="3000" dirty="0">
                <a:solidFill>
                  <a:srgbClr val="3E3F41"/>
                </a:solidFill>
                <a:latin typeface="Comic Sans MS" panose="030F0902030302020204" pitchFamily="66" charset="0"/>
              </a:rPr>
            </a:br>
            <a:r>
              <a:rPr lang="en-US" sz="3000" dirty="0">
                <a:solidFill>
                  <a:srgbClr val="3E3F41"/>
                </a:solidFill>
                <a:latin typeface="Comic Sans MS" panose="030F0902030302020204" pitchFamily="66" charset="0"/>
              </a:rPr>
              <a:t>your partner</a:t>
            </a:r>
          </a:p>
        </p:txBody>
      </p:sp>
      <p:pic>
        <p:nvPicPr>
          <p:cNvPr id="11" name="Picture 10" descr="A picture containing text, vector graphics&#10;&#10;Description automatically generated">
            <a:extLst>
              <a:ext uri="{FF2B5EF4-FFF2-40B4-BE49-F238E27FC236}">
                <a16:creationId xmlns:a16="http://schemas.microsoft.com/office/drawing/2014/main" id="{B17923FA-5F04-DD46-BE1A-B45F25E518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92921" y="2622151"/>
            <a:ext cx="3227294" cy="3385958"/>
          </a:xfrm>
          <a:prstGeom prst="rect">
            <a:avLst/>
          </a:prstGeom>
        </p:spPr>
      </p:pic>
      <p:sp>
        <p:nvSpPr>
          <p:cNvPr id="2" name="TextBox 1">
            <a:extLst>
              <a:ext uri="{FF2B5EF4-FFF2-40B4-BE49-F238E27FC236}">
                <a16:creationId xmlns:a16="http://schemas.microsoft.com/office/drawing/2014/main" id="{F8B73AD4-A3E2-67B0-5F17-718AA169E90D}"/>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72</a:t>
            </a:r>
          </a:p>
        </p:txBody>
      </p:sp>
    </p:spTree>
    <p:extLst>
      <p:ext uri="{BB962C8B-B14F-4D97-AF65-F5344CB8AC3E}">
        <p14:creationId xmlns:p14="http://schemas.microsoft.com/office/powerpoint/2010/main" val="36347190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3">
            <a:extLst>
              <a:ext uri="{FF2B5EF4-FFF2-40B4-BE49-F238E27FC236}">
                <a16:creationId xmlns:a16="http://schemas.microsoft.com/office/drawing/2014/main" id="{0FB78C98-9899-594F-B564-5B33096EA1EE}"/>
              </a:ext>
            </a:extLst>
          </p:cNvPr>
          <p:cNvSpPr txBox="1">
            <a:spLocks noChangeArrowheads="1"/>
          </p:cNvSpPr>
          <p:nvPr/>
        </p:nvSpPr>
        <p:spPr bwMode="auto">
          <a:xfrm>
            <a:off x="1320801" y="1604964"/>
            <a:ext cx="9766299" cy="4598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542925" indent="-361950">
              <a:defRPr>
                <a:solidFill>
                  <a:schemeClr val="tx1"/>
                </a:solidFill>
                <a:latin typeface="Comic Sans MS" panose="030F0902030302020204" pitchFamily="66" charset="0"/>
                <a:cs typeface="Arial" panose="020B0604020202020204" pitchFamily="34" charset="0"/>
              </a:defRPr>
            </a:lvl1pPr>
            <a:lvl2pPr marL="722313">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482600" indent="-301625">
              <a:spcBef>
                <a:spcPct val="50000"/>
              </a:spcBef>
              <a:buClr>
                <a:srgbClr val="0070C0"/>
              </a:buClr>
              <a:buFont typeface="Arial" panose="020B0604020202020204" pitchFamily="34" charset="0"/>
              <a:buChar char="•"/>
            </a:pPr>
            <a:r>
              <a:rPr lang="en-GB" altLang="en-US" sz="2500" dirty="0">
                <a:solidFill>
                  <a:srgbClr val="3E3F41"/>
                </a:solidFill>
              </a:rPr>
              <a:t>Pirates have existed for hundreds of years.</a:t>
            </a:r>
          </a:p>
          <a:p>
            <a:pPr marL="482600" indent="-301625">
              <a:spcBef>
                <a:spcPct val="50000"/>
              </a:spcBef>
              <a:buClr>
                <a:srgbClr val="0070C0"/>
              </a:buClr>
              <a:buFont typeface="Arial" panose="020B0604020202020204" pitchFamily="34" charset="0"/>
              <a:buChar char="•"/>
            </a:pPr>
            <a:r>
              <a:rPr lang="en-GB" altLang="en-US" sz="2500" dirty="0">
                <a:solidFill>
                  <a:srgbClr val="3E3F41"/>
                </a:solidFill>
              </a:rPr>
              <a:t>The ‘Golden Age’ of piracy was in the 17</a:t>
            </a:r>
            <a:r>
              <a:rPr lang="en-GB" altLang="en-US" sz="2500" baseline="30000" dirty="0">
                <a:solidFill>
                  <a:srgbClr val="3E3F41"/>
                </a:solidFill>
              </a:rPr>
              <a:t>th</a:t>
            </a:r>
            <a:r>
              <a:rPr lang="en-GB" altLang="en-US" sz="2500" dirty="0">
                <a:solidFill>
                  <a:srgbClr val="3E3F41"/>
                </a:solidFill>
              </a:rPr>
              <a:t> and 18</a:t>
            </a:r>
            <a:r>
              <a:rPr lang="en-GB" altLang="en-US" sz="2500" baseline="30000" dirty="0">
                <a:solidFill>
                  <a:srgbClr val="3E3F41"/>
                </a:solidFill>
              </a:rPr>
              <a:t>th</a:t>
            </a:r>
            <a:r>
              <a:rPr lang="en-GB" altLang="en-US" sz="2500" dirty="0">
                <a:solidFill>
                  <a:srgbClr val="3E3F41"/>
                </a:solidFill>
              </a:rPr>
              <a:t> century – when the novel </a:t>
            </a:r>
            <a:r>
              <a:rPr lang="en-GB" altLang="en-US" sz="2500" i="1" dirty="0">
                <a:solidFill>
                  <a:srgbClr val="3E3F41"/>
                </a:solidFill>
              </a:rPr>
              <a:t>Treasure Island</a:t>
            </a:r>
            <a:r>
              <a:rPr lang="en-GB" altLang="en-US" sz="2500" dirty="0">
                <a:solidFill>
                  <a:srgbClr val="3E3F41"/>
                </a:solidFill>
              </a:rPr>
              <a:t> was set.</a:t>
            </a:r>
          </a:p>
          <a:p>
            <a:pPr marL="482600" indent="-301625">
              <a:spcBef>
                <a:spcPct val="50000"/>
              </a:spcBef>
              <a:buClr>
                <a:srgbClr val="0070C0"/>
              </a:buClr>
              <a:buFont typeface="Arial" panose="020B0604020202020204" pitchFamily="34" charset="0"/>
              <a:buChar char="•"/>
            </a:pPr>
            <a:r>
              <a:rPr lang="en-GB" altLang="en-US" sz="2500" dirty="0">
                <a:solidFill>
                  <a:srgbClr val="3E3F41"/>
                </a:solidFill>
              </a:rPr>
              <a:t>Throughout history there have been</a:t>
            </a:r>
            <a:br>
              <a:rPr lang="en-GB" altLang="en-US" sz="2500" dirty="0">
                <a:solidFill>
                  <a:srgbClr val="3E3F41"/>
                </a:solidFill>
              </a:rPr>
            </a:br>
            <a:r>
              <a:rPr lang="en-GB" altLang="en-US" sz="2500" dirty="0">
                <a:solidFill>
                  <a:srgbClr val="3E3F41"/>
                </a:solidFill>
              </a:rPr>
              <a:t>people willing to raid and plunder</a:t>
            </a:r>
            <a:br>
              <a:rPr lang="en-GB" altLang="en-US" sz="2500" dirty="0">
                <a:solidFill>
                  <a:srgbClr val="3E3F41"/>
                </a:solidFill>
              </a:rPr>
            </a:br>
            <a:r>
              <a:rPr lang="en-GB" altLang="en-US" sz="2500" dirty="0">
                <a:solidFill>
                  <a:srgbClr val="3E3F41"/>
                </a:solidFill>
              </a:rPr>
              <a:t>ships transporting goods at sea.</a:t>
            </a:r>
          </a:p>
          <a:p>
            <a:pPr marL="482600" indent="-301625">
              <a:spcBef>
                <a:spcPct val="50000"/>
              </a:spcBef>
              <a:buClr>
                <a:srgbClr val="0070C0"/>
              </a:buClr>
              <a:buFont typeface="Arial" panose="020B0604020202020204" pitchFamily="34" charset="0"/>
              <a:buChar char="•"/>
            </a:pPr>
            <a:r>
              <a:rPr lang="en-GB" altLang="en-US" sz="2500" dirty="0">
                <a:solidFill>
                  <a:srgbClr val="3E3F41"/>
                </a:solidFill>
              </a:rPr>
              <a:t>Many famous pirates had</a:t>
            </a:r>
            <a:br>
              <a:rPr lang="en-GB" altLang="en-US" sz="2500" dirty="0">
                <a:solidFill>
                  <a:srgbClr val="3E3F41"/>
                </a:solidFill>
              </a:rPr>
            </a:br>
            <a:r>
              <a:rPr lang="en-GB" altLang="en-US" sz="2500" dirty="0">
                <a:solidFill>
                  <a:srgbClr val="3E3F41"/>
                </a:solidFill>
              </a:rPr>
              <a:t>terrifying reputations.</a:t>
            </a:r>
          </a:p>
        </p:txBody>
      </p:sp>
      <p:sp>
        <p:nvSpPr>
          <p:cNvPr id="40" name="Subtitle 2">
            <a:extLst>
              <a:ext uri="{FF2B5EF4-FFF2-40B4-BE49-F238E27FC236}">
                <a16:creationId xmlns:a16="http://schemas.microsoft.com/office/drawing/2014/main" id="{DA4DB988-4631-6041-A59A-D3D62F476FA4}"/>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Points to consider: Introduction</a:t>
            </a:r>
          </a:p>
        </p:txBody>
      </p:sp>
      <p:pic>
        <p:nvPicPr>
          <p:cNvPr id="5" name="Picture 4" descr="A picture containing text, vector graphics&#10;&#10;Description automatically generated">
            <a:extLst>
              <a:ext uri="{FF2B5EF4-FFF2-40B4-BE49-F238E27FC236}">
                <a16:creationId xmlns:a16="http://schemas.microsoft.com/office/drawing/2014/main" id="{AAF411F2-F31B-104B-A8A0-7A5ABEA19E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0037" y="3090376"/>
            <a:ext cx="2791162" cy="2928384"/>
          </a:xfrm>
          <a:prstGeom prst="rect">
            <a:avLst/>
          </a:prstGeom>
        </p:spPr>
      </p:pic>
      <p:sp>
        <p:nvSpPr>
          <p:cNvPr id="2" name="TextBox 1">
            <a:extLst>
              <a:ext uri="{FF2B5EF4-FFF2-40B4-BE49-F238E27FC236}">
                <a16:creationId xmlns:a16="http://schemas.microsoft.com/office/drawing/2014/main" id="{8D2F1742-788E-6E1B-FA8F-37A68116DAF2}"/>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73</a:t>
            </a:r>
          </a:p>
        </p:txBody>
      </p:sp>
    </p:spTree>
    <p:extLst>
      <p:ext uri="{BB962C8B-B14F-4D97-AF65-F5344CB8AC3E}">
        <p14:creationId xmlns:p14="http://schemas.microsoft.com/office/powerpoint/2010/main" val="22340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ubtitle 2">
            <a:extLst>
              <a:ext uri="{FF2B5EF4-FFF2-40B4-BE49-F238E27FC236}">
                <a16:creationId xmlns:a16="http://schemas.microsoft.com/office/drawing/2014/main" id="{DA4DB988-4631-6041-A59A-D3D62F476FA4}"/>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Points to consider: FOR being a pirate</a:t>
            </a:r>
          </a:p>
        </p:txBody>
      </p:sp>
      <p:sp>
        <p:nvSpPr>
          <p:cNvPr id="5" name="Rectangle 3">
            <a:extLst>
              <a:ext uri="{FF2B5EF4-FFF2-40B4-BE49-F238E27FC236}">
                <a16:creationId xmlns:a16="http://schemas.microsoft.com/office/drawing/2014/main" id="{89BEBB3C-03F9-6A46-B5D4-F4F89DA0C160}"/>
              </a:ext>
            </a:extLst>
          </p:cNvPr>
          <p:cNvSpPr txBox="1">
            <a:spLocks noChangeArrowheads="1"/>
          </p:cNvSpPr>
          <p:nvPr/>
        </p:nvSpPr>
        <p:spPr>
          <a:xfrm>
            <a:off x="1130300" y="1365604"/>
            <a:ext cx="9931400" cy="49535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The chance to make your fortune – ‘get rich quick’.</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It could be a great adventure.</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Provides a unique opportunity to hijack high-value goods all in one place.</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Can wear flamboyant clothing.</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Opportunity to take advantage of weak links in the supply chain.</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Opportunity to travel on a sailing ship and see the world.</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You could become famous.</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It is easier to take things from those who have worked hard than to do the hard work yourself.</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Become skilled in the use of a range of weapons.</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Job opportunity – could become a captain.</a:t>
            </a:r>
          </a:p>
        </p:txBody>
      </p:sp>
      <p:sp>
        <p:nvSpPr>
          <p:cNvPr id="2" name="TextBox 1">
            <a:extLst>
              <a:ext uri="{FF2B5EF4-FFF2-40B4-BE49-F238E27FC236}">
                <a16:creationId xmlns:a16="http://schemas.microsoft.com/office/drawing/2014/main" id="{D54E540D-913D-5704-E7BD-11DE464F32E4}"/>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74</a:t>
            </a:r>
          </a:p>
        </p:txBody>
      </p:sp>
    </p:spTree>
    <p:extLst>
      <p:ext uri="{BB962C8B-B14F-4D97-AF65-F5344CB8AC3E}">
        <p14:creationId xmlns:p14="http://schemas.microsoft.com/office/powerpoint/2010/main" val="2201572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ubtitle 2">
            <a:extLst>
              <a:ext uri="{FF2B5EF4-FFF2-40B4-BE49-F238E27FC236}">
                <a16:creationId xmlns:a16="http://schemas.microsoft.com/office/drawing/2014/main" id="{DA4DB988-4631-6041-A59A-D3D62F476FA4}"/>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Points to consider: AGAINST being a pirate</a:t>
            </a:r>
          </a:p>
        </p:txBody>
      </p:sp>
      <p:sp>
        <p:nvSpPr>
          <p:cNvPr id="5" name="Rectangle 3">
            <a:extLst>
              <a:ext uri="{FF2B5EF4-FFF2-40B4-BE49-F238E27FC236}">
                <a16:creationId xmlns:a16="http://schemas.microsoft.com/office/drawing/2014/main" id="{89BEBB3C-03F9-6A46-B5D4-F4F89DA0C160}"/>
              </a:ext>
            </a:extLst>
          </p:cNvPr>
          <p:cNvSpPr txBox="1">
            <a:spLocks noChangeArrowheads="1"/>
          </p:cNvSpPr>
          <p:nvPr/>
        </p:nvSpPr>
        <p:spPr>
          <a:xfrm>
            <a:off x="1130300" y="1365604"/>
            <a:ext cx="9931400" cy="48374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It is a perilous occupation – you could be injured or killed.</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You would have to be away from home a lot – no home comforts.</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You might conflict with other pirates on similar quests.</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Dirty conditions and nowhere to wash. You would have to put tar in your pigtail to keep the fleas away.</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What if you got lost? What if you were injured and there was no doctor? It might be the carpenter who cut your leg off.</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How could food be kept fresh? You would be eating hardtack with maggots. What if you were seasick?</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If you were caught, you could be hanged.</a:t>
            </a:r>
          </a:p>
          <a:p>
            <a:pPr>
              <a:lnSpc>
                <a:spcPct val="100000"/>
              </a:lnSpc>
              <a:spcBef>
                <a:spcPts val="700"/>
              </a:spcBef>
              <a:buClr>
                <a:srgbClr val="0070C0"/>
              </a:buClr>
            </a:pPr>
            <a:r>
              <a:rPr lang="en-GB" altLang="en-US" sz="2200" dirty="0">
                <a:solidFill>
                  <a:srgbClr val="3E3F41"/>
                </a:solidFill>
                <a:latin typeface="Comic Sans MS" panose="030F0902030302020204" pitchFamily="66" charset="0"/>
              </a:rPr>
              <a:t>Using weapons is dangerous. Breaking the ‘pirate code’ has severe penalties and horrific punishments. You might be marooned</a:t>
            </a:r>
          </a:p>
        </p:txBody>
      </p:sp>
      <p:sp>
        <p:nvSpPr>
          <p:cNvPr id="2" name="TextBox 1">
            <a:extLst>
              <a:ext uri="{FF2B5EF4-FFF2-40B4-BE49-F238E27FC236}">
                <a16:creationId xmlns:a16="http://schemas.microsoft.com/office/drawing/2014/main" id="{71DD0988-D059-C11C-A884-BA18522DC7B9}"/>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75</a:t>
            </a:r>
          </a:p>
        </p:txBody>
      </p:sp>
    </p:spTree>
    <p:extLst>
      <p:ext uri="{BB962C8B-B14F-4D97-AF65-F5344CB8AC3E}">
        <p14:creationId xmlns:p14="http://schemas.microsoft.com/office/powerpoint/2010/main" val="1961722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ubtitle 2">
            <a:extLst>
              <a:ext uri="{FF2B5EF4-FFF2-40B4-BE49-F238E27FC236}">
                <a16:creationId xmlns:a16="http://schemas.microsoft.com/office/drawing/2014/main" id="{DA4DB988-4631-6041-A59A-D3D62F476FA4}"/>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Points to consider: Conclusion</a:t>
            </a:r>
          </a:p>
        </p:txBody>
      </p:sp>
      <p:sp>
        <p:nvSpPr>
          <p:cNvPr id="5" name="Rectangle 3">
            <a:extLst>
              <a:ext uri="{FF2B5EF4-FFF2-40B4-BE49-F238E27FC236}">
                <a16:creationId xmlns:a16="http://schemas.microsoft.com/office/drawing/2014/main" id="{89BEBB3C-03F9-6A46-B5D4-F4F89DA0C160}"/>
              </a:ext>
            </a:extLst>
          </p:cNvPr>
          <p:cNvSpPr txBox="1">
            <a:spLocks noChangeArrowheads="1"/>
          </p:cNvSpPr>
          <p:nvPr/>
        </p:nvSpPr>
        <p:spPr>
          <a:xfrm>
            <a:off x="1274128" y="2012105"/>
            <a:ext cx="6715759" cy="40066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500"/>
              </a:spcBef>
              <a:buClr>
                <a:srgbClr val="0070C0"/>
              </a:buClr>
            </a:pPr>
            <a:r>
              <a:rPr lang="en-GB" altLang="en-US" sz="2500" dirty="0">
                <a:solidFill>
                  <a:srgbClr val="3E3F41"/>
                </a:solidFill>
                <a:latin typeface="Comic Sans MS" panose="030F0902030302020204" pitchFamily="66" charset="0"/>
              </a:rPr>
              <a:t>Disadvantages outweigh the advantages.</a:t>
            </a:r>
          </a:p>
          <a:p>
            <a:pPr>
              <a:lnSpc>
                <a:spcPct val="100000"/>
              </a:lnSpc>
              <a:spcBef>
                <a:spcPts val="1500"/>
              </a:spcBef>
              <a:buClr>
                <a:srgbClr val="0070C0"/>
              </a:buClr>
            </a:pPr>
            <a:r>
              <a:rPr lang="en-GB" altLang="en-US" sz="2500" dirty="0">
                <a:solidFill>
                  <a:srgbClr val="3E3F41"/>
                </a:solidFill>
                <a:latin typeface="Comic Sans MS" panose="030F0902030302020204" pitchFamily="66" charset="0"/>
              </a:rPr>
              <a:t>Stealing is wrong.</a:t>
            </a:r>
          </a:p>
          <a:p>
            <a:pPr>
              <a:lnSpc>
                <a:spcPct val="100000"/>
              </a:lnSpc>
              <a:spcBef>
                <a:spcPts val="1500"/>
              </a:spcBef>
              <a:buClr>
                <a:srgbClr val="0070C0"/>
              </a:buClr>
            </a:pPr>
            <a:r>
              <a:rPr lang="en-GB" altLang="en-US" sz="2500" dirty="0">
                <a:solidFill>
                  <a:srgbClr val="3E3F41"/>
                </a:solidFill>
                <a:latin typeface="Comic Sans MS" panose="030F0902030302020204" pitchFamily="66" charset="0"/>
              </a:rPr>
              <a:t>If you wanted to go to sea, you could join the navy instead.</a:t>
            </a:r>
          </a:p>
        </p:txBody>
      </p:sp>
      <p:pic>
        <p:nvPicPr>
          <p:cNvPr id="6" name="Picture 5" descr="A picture containing text, vector graphics&#10;&#10;Description automatically generated">
            <a:extLst>
              <a:ext uri="{FF2B5EF4-FFF2-40B4-BE49-F238E27FC236}">
                <a16:creationId xmlns:a16="http://schemas.microsoft.com/office/drawing/2014/main" id="{6B1DA3DB-0A3F-C14B-A95F-C151EF31A4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0037" y="3090376"/>
            <a:ext cx="2791162" cy="2928384"/>
          </a:xfrm>
          <a:prstGeom prst="rect">
            <a:avLst/>
          </a:prstGeom>
        </p:spPr>
      </p:pic>
      <p:sp>
        <p:nvSpPr>
          <p:cNvPr id="2" name="TextBox 1">
            <a:extLst>
              <a:ext uri="{FF2B5EF4-FFF2-40B4-BE49-F238E27FC236}">
                <a16:creationId xmlns:a16="http://schemas.microsoft.com/office/drawing/2014/main" id="{F021B376-E3AD-55BD-BAE8-BF3559985372}"/>
              </a:ext>
            </a:extLst>
          </p:cNvPr>
          <p:cNvSpPr txBox="1"/>
          <p:nvPr/>
        </p:nvSpPr>
        <p:spPr>
          <a:xfrm>
            <a:off x="307728" y="6575017"/>
            <a:ext cx="2240280" cy="276999"/>
          </a:xfrm>
          <a:prstGeom prst="rect">
            <a:avLst/>
          </a:prstGeom>
          <a:noFill/>
        </p:spPr>
        <p:txBody>
          <a:bodyPr wrap="square" rtlCol="0">
            <a:spAutoFit/>
          </a:bodyPr>
          <a:lstStyle/>
          <a:p>
            <a:r>
              <a:rPr lang="en-GB" sz="1200" b="1" dirty="0">
                <a:solidFill>
                  <a:schemeClr val="bg1"/>
                </a:solidFill>
              </a:rPr>
              <a:t>Slide 76</a:t>
            </a:r>
          </a:p>
        </p:txBody>
      </p:sp>
    </p:spTree>
    <p:extLst>
      <p:ext uri="{BB962C8B-B14F-4D97-AF65-F5344CB8AC3E}">
        <p14:creationId xmlns:p14="http://schemas.microsoft.com/office/powerpoint/2010/main" val="2806951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4">
            <a:extLst>
              <a:ext uri="{FF2B5EF4-FFF2-40B4-BE49-F238E27FC236}">
                <a16:creationId xmlns:a16="http://schemas.microsoft.com/office/drawing/2014/main" id="{1ADBA1A4-1513-994C-9126-3F1E4DFDB8C2}"/>
              </a:ext>
            </a:extLst>
          </p:cNvPr>
          <p:cNvSpPr>
            <a:spLocks noChangeArrowheads="1"/>
          </p:cNvSpPr>
          <p:nvPr/>
        </p:nvSpPr>
        <p:spPr bwMode="auto">
          <a:xfrm>
            <a:off x="1612888" y="661874"/>
            <a:ext cx="8782011" cy="5534251"/>
          </a:xfrm>
          <a:prstGeom prst="sun">
            <a:avLst>
              <a:gd name="adj" fmla="val 25000"/>
            </a:avLst>
          </a:prstGeom>
          <a:solidFill>
            <a:schemeClr val="bg1"/>
          </a:solidFill>
          <a:ln w="57150"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Text Box 5">
            <a:extLst>
              <a:ext uri="{FF2B5EF4-FFF2-40B4-BE49-F238E27FC236}">
                <a16:creationId xmlns:a16="http://schemas.microsoft.com/office/drawing/2014/main" id="{50BAF458-18DE-6B41-950C-613CAE13A924}"/>
              </a:ext>
            </a:extLst>
          </p:cNvPr>
          <p:cNvSpPr txBox="1">
            <a:spLocks noChangeArrowheads="1"/>
          </p:cNvSpPr>
          <p:nvPr/>
        </p:nvSpPr>
        <p:spPr bwMode="auto">
          <a:xfrm>
            <a:off x="4351141" y="2556387"/>
            <a:ext cx="3290874"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cy-GB" altLang="en-US" sz="3200" dirty="0">
                <a:solidFill>
                  <a:srgbClr val="3E3F41"/>
                </a:solidFill>
                <a:latin typeface="Comic Sans MS" panose="030F0902030302020204" pitchFamily="66" charset="0"/>
              </a:rPr>
              <a:t>Would you</a:t>
            </a:r>
            <a:br>
              <a:rPr lang="cy-GB" altLang="en-US" sz="3200" dirty="0">
                <a:solidFill>
                  <a:srgbClr val="3E3F41"/>
                </a:solidFill>
                <a:latin typeface="Comic Sans MS" panose="030F0902030302020204" pitchFamily="66" charset="0"/>
              </a:rPr>
            </a:br>
            <a:r>
              <a:rPr lang="cy-GB" altLang="en-US" sz="3200" dirty="0">
                <a:solidFill>
                  <a:srgbClr val="3E3F41"/>
                </a:solidFill>
                <a:latin typeface="Comic Sans MS" panose="030F0902030302020204" pitchFamily="66" charset="0"/>
              </a:rPr>
              <a:t>want to be</a:t>
            </a:r>
            <a:br>
              <a:rPr lang="cy-GB" altLang="en-US" sz="3200" dirty="0">
                <a:solidFill>
                  <a:srgbClr val="3E3F41"/>
                </a:solidFill>
                <a:latin typeface="Comic Sans MS" panose="030F0902030302020204" pitchFamily="66" charset="0"/>
              </a:rPr>
            </a:br>
            <a:r>
              <a:rPr lang="cy-GB" altLang="en-US" sz="3200" dirty="0">
                <a:solidFill>
                  <a:srgbClr val="3E3F41"/>
                </a:solidFill>
                <a:latin typeface="Comic Sans MS" panose="030F0902030302020204" pitchFamily="66" charset="0"/>
              </a:rPr>
              <a:t>a pirate?</a:t>
            </a:r>
          </a:p>
        </p:txBody>
      </p:sp>
      <p:sp>
        <p:nvSpPr>
          <p:cNvPr id="2" name="TextBox 1">
            <a:extLst>
              <a:ext uri="{FF2B5EF4-FFF2-40B4-BE49-F238E27FC236}">
                <a16:creationId xmlns:a16="http://schemas.microsoft.com/office/drawing/2014/main" id="{DAE8E763-E67F-CB98-CDA8-826A68F91EB9}"/>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77</a:t>
            </a:r>
          </a:p>
        </p:txBody>
      </p:sp>
    </p:spTree>
    <p:extLst>
      <p:ext uri="{BB962C8B-B14F-4D97-AF65-F5344CB8AC3E}">
        <p14:creationId xmlns:p14="http://schemas.microsoft.com/office/powerpoint/2010/main" val="354430496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CDE1322-89A5-2C44-AA67-0C186088234C}"/>
              </a:ext>
            </a:extLst>
          </p:cNvPr>
          <p:cNvGrpSpPr/>
          <p:nvPr/>
        </p:nvGrpSpPr>
        <p:grpSpPr>
          <a:xfrm>
            <a:off x="4283850" y="623126"/>
            <a:ext cx="5160214" cy="5524500"/>
            <a:chOff x="7245426" y="1708006"/>
            <a:chExt cx="3680062" cy="3939857"/>
          </a:xfrm>
        </p:grpSpPr>
        <p:pic>
          <p:nvPicPr>
            <p:cNvPr id="4" name="Picture 3" descr="A picture containing mug, vector graphics&#10;&#10;Description automatically generated">
              <a:extLst>
                <a:ext uri="{FF2B5EF4-FFF2-40B4-BE49-F238E27FC236}">
                  <a16:creationId xmlns:a16="http://schemas.microsoft.com/office/drawing/2014/main" id="{372B6548-81FF-2C43-8B82-139BDD3ADA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17796" y="2654311"/>
              <a:ext cx="707692" cy="831538"/>
            </a:xfrm>
            <a:prstGeom prst="rect">
              <a:avLst/>
            </a:prstGeom>
          </p:spPr>
        </p:pic>
        <p:sp>
          <p:nvSpPr>
            <p:cNvPr id="12" name="TextBox 11">
              <a:extLst>
                <a:ext uri="{FF2B5EF4-FFF2-40B4-BE49-F238E27FC236}">
                  <a16:creationId xmlns:a16="http://schemas.microsoft.com/office/drawing/2014/main" id="{5D08BF62-9E09-D049-90F2-834AC7C94AFA}"/>
                </a:ext>
              </a:extLst>
            </p:cNvPr>
            <p:cNvSpPr txBox="1"/>
            <p:nvPr/>
          </p:nvSpPr>
          <p:spPr>
            <a:xfrm>
              <a:off x="7245426" y="2355556"/>
              <a:ext cx="1358232" cy="421466"/>
            </a:xfrm>
            <a:prstGeom prst="rect">
              <a:avLst/>
            </a:prstGeom>
            <a:noFill/>
          </p:spPr>
          <p:txBody>
            <a:bodyPr wrap="square" rtlCol="0">
              <a:noAutofit/>
            </a:bodyPr>
            <a:lstStyle/>
            <a:p>
              <a:pPr marL="403225" lvl="0" indent="-231775" fontAlgn="base">
                <a:spcBef>
                  <a:spcPts val="1500"/>
                </a:spcBef>
                <a:spcAft>
                  <a:spcPct val="0"/>
                </a:spcAft>
                <a:buClr>
                  <a:srgbClr val="0070C0"/>
                </a:buClr>
                <a:buFont typeface="Arial" panose="020B0604020202020204" pitchFamily="34" charset="0"/>
                <a:buChar char="•"/>
              </a:pPr>
              <a:r>
                <a:rPr lang="en-GB" altLang="en-US" sz="2500" dirty="0">
                  <a:solidFill>
                    <a:srgbClr val="3E3F41"/>
                  </a:solidFill>
                  <a:latin typeface="Comic Sans MS" panose="030F0902030302020204" pitchFamily="66" charset="0"/>
                  <a:cs typeface="Arial" panose="020B0604020202020204" pitchFamily="34" charset="0"/>
                </a:rPr>
                <a:t>for</a:t>
              </a:r>
            </a:p>
          </p:txBody>
        </p:sp>
        <p:sp>
          <p:nvSpPr>
            <p:cNvPr id="13" name="TextBox 12">
              <a:extLst>
                <a:ext uri="{FF2B5EF4-FFF2-40B4-BE49-F238E27FC236}">
                  <a16:creationId xmlns:a16="http://schemas.microsoft.com/office/drawing/2014/main" id="{7D53154D-AEEB-F04E-91B8-947C69B17B3A}"/>
                </a:ext>
              </a:extLst>
            </p:cNvPr>
            <p:cNvSpPr txBox="1"/>
            <p:nvPr/>
          </p:nvSpPr>
          <p:spPr>
            <a:xfrm>
              <a:off x="8919755" y="2355556"/>
              <a:ext cx="1594205" cy="421466"/>
            </a:xfrm>
            <a:prstGeom prst="rect">
              <a:avLst/>
            </a:prstGeom>
            <a:noFill/>
          </p:spPr>
          <p:txBody>
            <a:bodyPr wrap="square" rtlCol="0">
              <a:noAutofit/>
            </a:bodyPr>
            <a:lstStyle/>
            <a:p>
              <a:pPr marL="403225" lvl="0" indent="-231775" fontAlgn="base">
                <a:spcBef>
                  <a:spcPts val="1500"/>
                </a:spcBef>
                <a:spcAft>
                  <a:spcPct val="0"/>
                </a:spcAft>
                <a:buClr>
                  <a:srgbClr val="FF0000"/>
                </a:buClr>
                <a:buFont typeface="Arial" panose="020B0604020202020204" pitchFamily="34" charset="0"/>
                <a:buChar char="•"/>
              </a:pPr>
              <a:r>
                <a:rPr lang="en-GB" altLang="en-US" sz="2500" dirty="0">
                  <a:solidFill>
                    <a:srgbClr val="3E3F41"/>
                  </a:solidFill>
                  <a:latin typeface="Comic Sans MS" panose="030F0902030302020204" pitchFamily="66" charset="0"/>
                  <a:cs typeface="Arial" panose="020B0604020202020204" pitchFamily="34" charset="0"/>
                </a:rPr>
                <a:t>against</a:t>
              </a:r>
            </a:p>
          </p:txBody>
        </p:sp>
        <p:cxnSp>
          <p:nvCxnSpPr>
            <p:cNvPr id="14" name="Straight Connector 13">
              <a:extLst>
                <a:ext uri="{FF2B5EF4-FFF2-40B4-BE49-F238E27FC236}">
                  <a16:creationId xmlns:a16="http://schemas.microsoft.com/office/drawing/2014/main" id="{15706EF3-6305-5543-A54D-09F62C0DACCF}"/>
                </a:ext>
              </a:extLst>
            </p:cNvPr>
            <p:cNvCxnSpPr>
              <a:cxnSpLocks/>
            </p:cNvCxnSpPr>
            <p:nvPr/>
          </p:nvCxnSpPr>
          <p:spPr>
            <a:xfrm>
              <a:off x="8816665" y="2290567"/>
              <a:ext cx="0" cy="2780071"/>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07295391-0FF7-F24A-8043-D0B5981640F2}"/>
                </a:ext>
              </a:extLst>
            </p:cNvPr>
            <p:cNvSpPr/>
            <p:nvPr/>
          </p:nvSpPr>
          <p:spPr>
            <a:xfrm>
              <a:off x="8094340" y="1708006"/>
              <a:ext cx="1444651" cy="6625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Intro</a:t>
              </a:r>
            </a:p>
          </p:txBody>
        </p:sp>
        <p:grpSp>
          <p:nvGrpSpPr>
            <p:cNvPr id="16" name="Group 15">
              <a:extLst>
                <a:ext uri="{FF2B5EF4-FFF2-40B4-BE49-F238E27FC236}">
                  <a16:creationId xmlns:a16="http://schemas.microsoft.com/office/drawing/2014/main" id="{9C3DBD87-1AD6-FA48-8E89-4F32DA33B753}"/>
                </a:ext>
              </a:extLst>
            </p:cNvPr>
            <p:cNvGrpSpPr/>
            <p:nvPr/>
          </p:nvGrpSpPr>
          <p:grpSpPr>
            <a:xfrm>
              <a:off x="7938638" y="2654311"/>
              <a:ext cx="759891" cy="855574"/>
              <a:chOff x="2076679" y="2863869"/>
              <a:chExt cx="1645712" cy="1852935"/>
            </a:xfrm>
          </p:grpSpPr>
          <p:pic>
            <p:nvPicPr>
              <p:cNvPr id="17" name="Picture 16" descr="Icon&#10;&#10;Description automatically generated">
                <a:extLst>
                  <a:ext uri="{FF2B5EF4-FFF2-40B4-BE49-F238E27FC236}">
                    <a16:creationId xmlns:a16="http://schemas.microsoft.com/office/drawing/2014/main" id="{D1046896-3E90-FF46-8885-535A05FCD77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11259" y="2863869"/>
                <a:ext cx="1511132" cy="1852935"/>
              </a:xfrm>
              <a:prstGeom prst="rect">
                <a:avLst/>
              </a:prstGeom>
            </p:spPr>
          </p:pic>
          <p:cxnSp>
            <p:nvCxnSpPr>
              <p:cNvPr id="19" name="Straight Connector 18">
                <a:extLst>
                  <a:ext uri="{FF2B5EF4-FFF2-40B4-BE49-F238E27FC236}">
                    <a16:creationId xmlns:a16="http://schemas.microsoft.com/office/drawing/2014/main" id="{DC2FBAD1-E08F-4E4D-B682-FDF48C846170}"/>
                  </a:ext>
                </a:extLst>
              </p:cNvPr>
              <p:cNvCxnSpPr>
                <a:cxnSpLocks/>
              </p:cNvCxnSpPr>
              <p:nvPr/>
            </p:nvCxnSpPr>
            <p:spPr>
              <a:xfrm flipH="1" flipV="1">
                <a:off x="2076679" y="3280827"/>
                <a:ext cx="422458" cy="255943"/>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B2D5C36-D04C-FC4C-8AA1-D13604D36275}"/>
                  </a:ext>
                </a:extLst>
              </p:cNvPr>
              <p:cNvCxnSpPr>
                <a:cxnSpLocks/>
              </p:cNvCxnSpPr>
              <p:nvPr/>
            </p:nvCxnSpPr>
            <p:spPr>
              <a:xfrm flipH="1" flipV="1">
                <a:off x="2380995" y="3121265"/>
                <a:ext cx="162104" cy="356890"/>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1B2E43E-D46A-4B4D-8A7F-480C799C309F}"/>
                  </a:ext>
                </a:extLst>
              </p:cNvPr>
              <p:cNvCxnSpPr>
                <a:cxnSpLocks/>
              </p:cNvCxnSpPr>
              <p:nvPr/>
            </p:nvCxnSpPr>
            <p:spPr>
              <a:xfrm flipH="1" flipV="1">
                <a:off x="2076679" y="3508447"/>
                <a:ext cx="385369" cy="106549"/>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141AAD76-3269-5949-AC4F-B05D44FF83B5}"/>
                </a:ext>
              </a:extLst>
            </p:cNvPr>
            <p:cNvGrpSpPr/>
            <p:nvPr/>
          </p:nvGrpSpPr>
          <p:grpSpPr>
            <a:xfrm>
              <a:off x="10158464" y="2773159"/>
              <a:ext cx="215365" cy="227975"/>
              <a:chOff x="2300682" y="3121265"/>
              <a:chExt cx="466420" cy="493731"/>
            </a:xfrm>
          </p:grpSpPr>
          <p:cxnSp>
            <p:nvCxnSpPr>
              <p:cNvPr id="24" name="Straight Connector 23">
                <a:extLst>
                  <a:ext uri="{FF2B5EF4-FFF2-40B4-BE49-F238E27FC236}">
                    <a16:creationId xmlns:a16="http://schemas.microsoft.com/office/drawing/2014/main" id="{C6E11495-E19B-AD48-807B-86B057692ABC}"/>
                  </a:ext>
                </a:extLst>
              </p:cNvPr>
              <p:cNvCxnSpPr>
                <a:cxnSpLocks/>
              </p:cNvCxnSpPr>
              <p:nvPr/>
            </p:nvCxnSpPr>
            <p:spPr>
              <a:xfrm flipH="1" flipV="1">
                <a:off x="2300682" y="3280827"/>
                <a:ext cx="422458" cy="255944"/>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DD0CFB9-7D9B-5D48-BC98-A2E96E196EED}"/>
                  </a:ext>
                </a:extLst>
              </p:cNvPr>
              <p:cNvCxnSpPr>
                <a:cxnSpLocks/>
              </p:cNvCxnSpPr>
              <p:nvPr/>
            </p:nvCxnSpPr>
            <p:spPr>
              <a:xfrm flipH="1" flipV="1">
                <a:off x="2604998" y="3121265"/>
                <a:ext cx="162104" cy="356889"/>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67BFCBB-60C3-C64C-A260-E1FE62BC8645}"/>
                  </a:ext>
                </a:extLst>
              </p:cNvPr>
              <p:cNvCxnSpPr>
                <a:cxnSpLocks/>
              </p:cNvCxnSpPr>
              <p:nvPr/>
            </p:nvCxnSpPr>
            <p:spPr>
              <a:xfrm flipH="1" flipV="1">
                <a:off x="2300682" y="3508447"/>
                <a:ext cx="385368" cy="106549"/>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grpSp>
        <p:pic>
          <p:nvPicPr>
            <p:cNvPr id="27" name="Picture 26" descr="A picture containing mug, vector graphics&#10;&#10;Description automatically generated">
              <a:extLst>
                <a:ext uri="{FF2B5EF4-FFF2-40B4-BE49-F238E27FC236}">
                  <a16:creationId xmlns:a16="http://schemas.microsoft.com/office/drawing/2014/main" id="{75017B83-4E23-7340-8B3D-55ED613362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17796" y="3932881"/>
              <a:ext cx="707692" cy="831538"/>
            </a:xfrm>
            <a:prstGeom prst="rect">
              <a:avLst/>
            </a:prstGeom>
          </p:spPr>
        </p:pic>
        <p:sp>
          <p:nvSpPr>
            <p:cNvPr id="28" name="TextBox 27">
              <a:extLst>
                <a:ext uri="{FF2B5EF4-FFF2-40B4-BE49-F238E27FC236}">
                  <a16:creationId xmlns:a16="http://schemas.microsoft.com/office/drawing/2014/main" id="{0FAA6E16-6E43-D541-87E5-BA77D3FA32FF}"/>
                </a:ext>
              </a:extLst>
            </p:cNvPr>
            <p:cNvSpPr txBox="1"/>
            <p:nvPr/>
          </p:nvSpPr>
          <p:spPr>
            <a:xfrm>
              <a:off x="7245426" y="3649116"/>
              <a:ext cx="1358232" cy="421466"/>
            </a:xfrm>
            <a:prstGeom prst="rect">
              <a:avLst/>
            </a:prstGeom>
            <a:noFill/>
          </p:spPr>
          <p:txBody>
            <a:bodyPr wrap="square" rtlCol="0">
              <a:noAutofit/>
            </a:bodyPr>
            <a:lstStyle/>
            <a:p>
              <a:pPr marL="403225" lvl="0" indent="-231775" fontAlgn="base">
                <a:spcBef>
                  <a:spcPts val="1500"/>
                </a:spcBef>
                <a:spcAft>
                  <a:spcPct val="0"/>
                </a:spcAft>
                <a:buClr>
                  <a:srgbClr val="0070C0"/>
                </a:buClr>
                <a:buFont typeface="Arial" panose="020B0604020202020204" pitchFamily="34" charset="0"/>
                <a:buChar char="•"/>
              </a:pPr>
              <a:r>
                <a:rPr lang="en-GB" altLang="en-US" sz="2500" dirty="0">
                  <a:solidFill>
                    <a:srgbClr val="3E3F41"/>
                  </a:solidFill>
                  <a:latin typeface="Comic Sans MS" panose="030F0902030302020204" pitchFamily="66" charset="0"/>
                  <a:cs typeface="Arial" panose="020B0604020202020204" pitchFamily="34" charset="0"/>
                </a:rPr>
                <a:t>for</a:t>
              </a:r>
            </a:p>
          </p:txBody>
        </p:sp>
        <p:sp>
          <p:nvSpPr>
            <p:cNvPr id="29" name="TextBox 28">
              <a:extLst>
                <a:ext uri="{FF2B5EF4-FFF2-40B4-BE49-F238E27FC236}">
                  <a16:creationId xmlns:a16="http://schemas.microsoft.com/office/drawing/2014/main" id="{7AECD812-AA40-864A-A9C5-1896495EFE94}"/>
                </a:ext>
              </a:extLst>
            </p:cNvPr>
            <p:cNvSpPr txBox="1"/>
            <p:nvPr/>
          </p:nvSpPr>
          <p:spPr>
            <a:xfrm>
              <a:off x="8919755" y="3634126"/>
              <a:ext cx="1594205" cy="421466"/>
            </a:xfrm>
            <a:prstGeom prst="rect">
              <a:avLst/>
            </a:prstGeom>
            <a:noFill/>
          </p:spPr>
          <p:txBody>
            <a:bodyPr wrap="square" rtlCol="0">
              <a:noAutofit/>
            </a:bodyPr>
            <a:lstStyle/>
            <a:p>
              <a:pPr marL="403225" lvl="0" indent="-231775" fontAlgn="base">
                <a:spcBef>
                  <a:spcPts val="1500"/>
                </a:spcBef>
                <a:spcAft>
                  <a:spcPct val="0"/>
                </a:spcAft>
                <a:buClr>
                  <a:srgbClr val="FF0000"/>
                </a:buClr>
                <a:buFont typeface="Arial" panose="020B0604020202020204" pitchFamily="34" charset="0"/>
                <a:buChar char="•"/>
              </a:pPr>
              <a:r>
                <a:rPr lang="en-GB" altLang="en-US" sz="2500" dirty="0">
                  <a:solidFill>
                    <a:srgbClr val="3E3F41"/>
                  </a:solidFill>
                  <a:latin typeface="Comic Sans MS" panose="030F0902030302020204" pitchFamily="66" charset="0"/>
                  <a:cs typeface="Arial" panose="020B0604020202020204" pitchFamily="34" charset="0"/>
                </a:rPr>
                <a:t>against</a:t>
              </a:r>
            </a:p>
          </p:txBody>
        </p:sp>
        <p:grpSp>
          <p:nvGrpSpPr>
            <p:cNvPr id="30" name="Group 29">
              <a:extLst>
                <a:ext uri="{FF2B5EF4-FFF2-40B4-BE49-F238E27FC236}">
                  <a16:creationId xmlns:a16="http://schemas.microsoft.com/office/drawing/2014/main" id="{9584DD91-332F-1A41-B784-5FD5E29E0200}"/>
                </a:ext>
              </a:extLst>
            </p:cNvPr>
            <p:cNvGrpSpPr/>
            <p:nvPr/>
          </p:nvGrpSpPr>
          <p:grpSpPr>
            <a:xfrm>
              <a:off x="7938638" y="3932881"/>
              <a:ext cx="759891" cy="855574"/>
              <a:chOff x="2076679" y="2863869"/>
              <a:chExt cx="1645712" cy="1852935"/>
            </a:xfrm>
          </p:grpSpPr>
          <p:pic>
            <p:nvPicPr>
              <p:cNvPr id="31" name="Picture 30" descr="Icon&#10;&#10;Description automatically generated">
                <a:extLst>
                  <a:ext uri="{FF2B5EF4-FFF2-40B4-BE49-F238E27FC236}">
                    <a16:creationId xmlns:a16="http://schemas.microsoft.com/office/drawing/2014/main" id="{B286C47F-FF68-FE4C-AC41-5E804D8210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11259" y="2863869"/>
                <a:ext cx="1511132" cy="1852935"/>
              </a:xfrm>
              <a:prstGeom prst="rect">
                <a:avLst/>
              </a:prstGeom>
            </p:spPr>
          </p:pic>
          <p:cxnSp>
            <p:nvCxnSpPr>
              <p:cNvPr id="33" name="Straight Connector 32">
                <a:extLst>
                  <a:ext uri="{FF2B5EF4-FFF2-40B4-BE49-F238E27FC236}">
                    <a16:creationId xmlns:a16="http://schemas.microsoft.com/office/drawing/2014/main" id="{0E9A0253-75F0-1E48-8EEA-9AD753F94759}"/>
                  </a:ext>
                </a:extLst>
              </p:cNvPr>
              <p:cNvCxnSpPr>
                <a:cxnSpLocks/>
              </p:cNvCxnSpPr>
              <p:nvPr/>
            </p:nvCxnSpPr>
            <p:spPr>
              <a:xfrm flipH="1" flipV="1">
                <a:off x="2076679" y="3280827"/>
                <a:ext cx="422458" cy="255943"/>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79DA607-22AA-EF4C-8E3D-E237F957CB1C}"/>
                  </a:ext>
                </a:extLst>
              </p:cNvPr>
              <p:cNvCxnSpPr>
                <a:cxnSpLocks/>
              </p:cNvCxnSpPr>
              <p:nvPr/>
            </p:nvCxnSpPr>
            <p:spPr>
              <a:xfrm flipH="1" flipV="1">
                <a:off x="2380995" y="3121265"/>
                <a:ext cx="162104" cy="356890"/>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DFB86BC-F0D6-934F-9F97-0F1F0527B415}"/>
                  </a:ext>
                </a:extLst>
              </p:cNvPr>
              <p:cNvCxnSpPr>
                <a:cxnSpLocks/>
              </p:cNvCxnSpPr>
              <p:nvPr/>
            </p:nvCxnSpPr>
            <p:spPr>
              <a:xfrm flipH="1" flipV="1">
                <a:off x="2076679" y="3508447"/>
                <a:ext cx="385369" cy="106549"/>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grpSp>
        <p:grpSp>
          <p:nvGrpSpPr>
            <p:cNvPr id="36" name="Group 35">
              <a:extLst>
                <a:ext uri="{FF2B5EF4-FFF2-40B4-BE49-F238E27FC236}">
                  <a16:creationId xmlns:a16="http://schemas.microsoft.com/office/drawing/2014/main" id="{5451783F-F839-194D-8537-A9DBFC0DA068}"/>
                </a:ext>
              </a:extLst>
            </p:cNvPr>
            <p:cNvGrpSpPr/>
            <p:nvPr/>
          </p:nvGrpSpPr>
          <p:grpSpPr>
            <a:xfrm>
              <a:off x="10158464" y="4051729"/>
              <a:ext cx="215365" cy="227975"/>
              <a:chOff x="2300684" y="3121265"/>
              <a:chExt cx="466420" cy="493731"/>
            </a:xfrm>
          </p:grpSpPr>
          <p:cxnSp>
            <p:nvCxnSpPr>
              <p:cNvPr id="38" name="Straight Connector 37">
                <a:extLst>
                  <a:ext uri="{FF2B5EF4-FFF2-40B4-BE49-F238E27FC236}">
                    <a16:creationId xmlns:a16="http://schemas.microsoft.com/office/drawing/2014/main" id="{D109F1C7-064F-D844-98CD-1E725B6A7408}"/>
                  </a:ext>
                </a:extLst>
              </p:cNvPr>
              <p:cNvCxnSpPr>
                <a:cxnSpLocks/>
              </p:cNvCxnSpPr>
              <p:nvPr/>
            </p:nvCxnSpPr>
            <p:spPr>
              <a:xfrm flipH="1" flipV="1">
                <a:off x="2300684" y="3280827"/>
                <a:ext cx="422458" cy="255944"/>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722E410-7867-6840-ACD3-352A5A08B19A}"/>
                  </a:ext>
                </a:extLst>
              </p:cNvPr>
              <p:cNvCxnSpPr>
                <a:cxnSpLocks/>
              </p:cNvCxnSpPr>
              <p:nvPr/>
            </p:nvCxnSpPr>
            <p:spPr>
              <a:xfrm flipH="1" flipV="1">
                <a:off x="2605000" y="3121265"/>
                <a:ext cx="162104" cy="356889"/>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74911B7-90B7-6A4C-B51D-EC84A63A6BCD}"/>
                  </a:ext>
                </a:extLst>
              </p:cNvPr>
              <p:cNvCxnSpPr>
                <a:cxnSpLocks/>
              </p:cNvCxnSpPr>
              <p:nvPr/>
            </p:nvCxnSpPr>
            <p:spPr>
              <a:xfrm flipH="1" flipV="1">
                <a:off x="2300684" y="3508447"/>
                <a:ext cx="385368" cy="106549"/>
              </a:xfrm>
              <a:prstGeom prst="line">
                <a:avLst/>
              </a:prstGeom>
              <a:ln w="19050">
                <a:solidFill>
                  <a:srgbClr val="3E3F41"/>
                </a:solidFill>
              </a:ln>
            </p:spPr>
            <p:style>
              <a:lnRef idx="1">
                <a:schemeClr val="accent1"/>
              </a:lnRef>
              <a:fillRef idx="0">
                <a:schemeClr val="accent1"/>
              </a:fillRef>
              <a:effectRef idx="0">
                <a:schemeClr val="accent1"/>
              </a:effectRef>
              <a:fontRef idx="minor">
                <a:schemeClr val="tx1"/>
              </a:fontRef>
            </p:style>
          </p:cxnSp>
        </p:grpSp>
        <p:sp>
          <p:nvSpPr>
            <p:cNvPr id="41" name="Oval 40">
              <a:extLst>
                <a:ext uri="{FF2B5EF4-FFF2-40B4-BE49-F238E27FC236}">
                  <a16:creationId xmlns:a16="http://schemas.microsoft.com/office/drawing/2014/main" id="{EA49353A-4A6D-B649-89C6-7BE46E89E36E}"/>
                </a:ext>
              </a:extLst>
            </p:cNvPr>
            <p:cNvSpPr/>
            <p:nvPr/>
          </p:nvSpPr>
          <p:spPr>
            <a:xfrm>
              <a:off x="8094340" y="4985323"/>
              <a:ext cx="1444651" cy="6625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End</a:t>
              </a:r>
            </a:p>
          </p:txBody>
        </p:sp>
        <p:sp>
          <p:nvSpPr>
            <p:cNvPr id="55" name="Triangle 54">
              <a:extLst>
                <a:ext uri="{FF2B5EF4-FFF2-40B4-BE49-F238E27FC236}">
                  <a16:creationId xmlns:a16="http://schemas.microsoft.com/office/drawing/2014/main" id="{BCBC967E-A225-F041-85EF-C05DD932972F}"/>
                </a:ext>
              </a:extLst>
            </p:cNvPr>
            <p:cNvSpPr/>
            <p:nvPr/>
          </p:nvSpPr>
          <p:spPr>
            <a:xfrm rot="10800000">
              <a:off x="8609995" y="2241983"/>
              <a:ext cx="413341" cy="35632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a:p>
          </p:txBody>
        </p:sp>
        <p:sp>
          <p:nvSpPr>
            <p:cNvPr id="57" name="Triangle 56">
              <a:extLst>
                <a:ext uri="{FF2B5EF4-FFF2-40B4-BE49-F238E27FC236}">
                  <a16:creationId xmlns:a16="http://schemas.microsoft.com/office/drawing/2014/main" id="{16DEE7FA-3834-D94B-9E3E-168B39A160CF}"/>
                </a:ext>
              </a:extLst>
            </p:cNvPr>
            <p:cNvSpPr/>
            <p:nvPr/>
          </p:nvSpPr>
          <p:spPr>
            <a:xfrm>
              <a:off x="8609995" y="4775017"/>
              <a:ext cx="413341" cy="35632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a:p>
          </p:txBody>
        </p:sp>
      </p:grpSp>
      <p:sp>
        <p:nvSpPr>
          <p:cNvPr id="60" name="Text Box 75">
            <a:extLst>
              <a:ext uri="{FF2B5EF4-FFF2-40B4-BE49-F238E27FC236}">
                <a16:creationId xmlns:a16="http://schemas.microsoft.com/office/drawing/2014/main" id="{5D90C9AA-5EF9-EC42-AF79-D72A7C86B6BB}"/>
              </a:ext>
            </a:extLst>
          </p:cNvPr>
          <p:cNvSpPr txBox="1">
            <a:spLocks noChangeArrowheads="1"/>
          </p:cNvSpPr>
          <p:nvPr/>
        </p:nvSpPr>
        <p:spPr bwMode="auto">
          <a:xfrm>
            <a:off x="9493052" y="4210715"/>
            <a:ext cx="2179334" cy="1127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1700" dirty="0">
                <a:solidFill>
                  <a:srgbClr val="3E3F41"/>
                </a:solidFill>
                <a:latin typeface="Comic Sans MS" panose="030F0902030302020204" pitchFamily="66" charset="0"/>
              </a:rPr>
              <a:t>Decide how many arguments you will put forward.</a:t>
            </a:r>
          </a:p>
        </p:txBody>
      </p:sp>
      <p:sp>
        <p:nvSpPr>
          <p:cNvPr id="61" name="Text Box 77">
            <a:extLst>
              <a:ext uri="{FF2B5EF4-FFF2-40B4-BE49-F238E27FC236}">
                <a16:creationId xmlns:a16="http://schemas.microsoft.com/office/drawing/2014/main" id="{A2E68569-CACF-4A46-BF1C-5B56E0C7F39F}"/>
              </a:ext>
            </a:extLst>
          </p:cNvPr>
          <p:cNvSpPr txBox="1">
            <a:spLocks noChangeArrowheads="1"/>
          </p:cNvSpPr>
          <p:nvPr/>
        </p:nvSpPr>
        <p:spPr bwMode="auto">
          <a:xfrm>
            <a:off x="731105" y="4210715"/>
            <a:ext cx="3138698" cy="1564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1700" dirty="0">
                <a:solidFill>
                  <a:srgbClr val="3E3F41"/>
                </a:solidFill>
                <a:latin typeface="Comic Sans MS" panose="030F0902030302020204" pitchFamily="66" charset="0"/>
              </a:rPr>
              <a:t>The conclusion needs to weigh up the arguments</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and could end with a recommendation</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or a question.</a:t>
            </a:r>
          </a:p>
        </p:txBody>
      </p:sp>
      <p:sp>
        <p:nvSpPr>
          <p:cNvPr id="62" name="Text Box 78">
            <a:extLst>
              <a:ext uri="{FF2B5EF4-FFF2-40B4-BE49-F238E27FC236}">
                <a16:creationId xmlns:a16="http://schemas.microsoft.com/office/drawing/2014/main" id="{3275720E-1F9D-2F4E-A3EE-0BF6CC79C1B6}"/>
              </a:ext>
            </a:extLst>
          </p:cNvPr>
          <p:cNvSpPr txBox="1">
            <a:spLocks noChangeArrowheads="1"/>
          </p:cNvSpPr>
          <p:nvPr/>
        </p:nvSpPr>
        <p:spPr bwMode="auto">
          <a:xfrm>
            <a:off x="731105" y="1086233"/>
            <a:ext cx="2930011" cy="1546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1700" dirty="0">
                <a:solidFill>
                  <a:srgbClr val="3E3F41"/>
                </a:solidFill>
                <a:latin typeface="Comic Sans MS" panose="030F0902030302020204" pitchFamily="66" charset="0"/>
              </a:rPr>
              <a:t>Your introduction needs to provide your reader with some background information to set</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the scene.</a:t>
            </a:r>
          </a:p>
        </p:txBody>
      </p:sp>
      <p:sp>
        <p:nvSpPr>
          <p:cNvPr id="3" name="Text Box 75">
            <a:extLst>
              <a:ext uri="{FF2B5EF4-FFF2-40B4-BE49-F238E27FC236}">
                <a16:creationId xmlns:a16="http://schemas.microsoft.com/office/drawing/2014/main" id="{0BF09C65-8E2E-0D15-20BB-DC30C349786A}"/>
              </a:ext>
            </a:extLst>
          </p:cNvPr>
          <p:cNvSpPr txBox="1">
            <a:spLocks noChangeArrowheads="1"/>
          </p:cNvSpPr>
          <p:nvPr/>
        </p:nvSpPr>
        <p:spPr bwMode="auto">
          <a:xfrm>
            <a:off x="731105" y="2918583"/>
            <a:ext cx="2895827" cy="990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1700" dirty="0">
                <a:solidFill>
                  <a:srgbClr val="3E3F41"/>
                </a:solidFill>
                <a:latin typeface="Comic Sans MS" panose="030F0902030302020204" pitchFamily="66" charset="0"/>
              </a:rPr>
              <a:t>Make sure that you are providing BOTH points of view fairly and equally.</a:t>
            </a:r>
          </a:p>
        </p:txBody>
      </p:sp>
      <p:sp>
        <p:nvSpPr>
          <p:cNvPr id="5" name="TextBox 4">
            <a:extLst>
              <a:ext uri="{FF2B5EF4-FFF2-40B4-BE49-F238E27FC236}">
                <a16:creationId xmlns:a16="http://schemas.microsoft.com/office/drawing/2014/main" id="{BC23B574-468B-12B4-D6F0-A4FE7D0A28D9}"/>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78</a:t>
            </a:r>
          </a:p>
        </p:txBody>
      </p:sp>
    </p:spTree>
    <p:extLst>
      <p:ext uri="{BB962C8B-B14F-4D97-AF65-F5344CB8AC3E}">
        <p14:creationId xmlns:p14="http://schemas.microsoft.com/office/powerpoint/2010/main" val="210752597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2">
            <a:extLst>
              <a:ext uri="{FF2B5EF4-FFF2-40B4-BE49-F238E27FC236}">
                <a16:creationId xmlns:a16="http://schemas.microsoft.com/office/drawing/2014/main" id="{C80699D6-ECC8-5E43-9D8C-34FD9B0D793E}"/>
              </a:ext>
            </a:extLst>
          </p:cNvPr>
          <p:cNvGrpSpPr>
            <a:grpSpLocks/>
          </p:cNvGrpSpPr>
          <p:nvPr/>
        </p:nvGrpSpPr>
        <p:grpSpPr bwMode="auto">
          <a:xfrm>
            <a:off x="1047008" y="3342090"/>
            <a:ext cx="2693876" cy="2672551"/>
            <a:chOff x="3805" y="1284"/>
            <a:chExt cx="1955" cy="1637"/>
          </a:xfrm>
        </p:grpSpPr>
        <p:sp>
          <p:nvSpPr>
            <p:cNvPr id="43" name="Text Box 12">
              <a:extLst>
                <a:ext uri="{FF2B5EF4-FFF2-40B4-BE49-F238E27FC236}">
                  <a16:creationId xmlns:a16="http://schemas.microsoft.com/office/drawing/2014/main" id="{7F0D18A2-30E8-EE49-B96D-7232F080B39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44" name="Text Box 13">
              <a:extLst>
                <a:ext uri="{FF2B5EF4-FFF2-40B4-BE49-F238E27FC236}">
                  <a16:creationId xmlns:a16="http://schemas.microsoft.com/office/drawing/2014/main" id="{28AF3FB5-E472-C143-8994-DE6E78C377A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45" name="Oval 14">
              <a:extLst>
                <a:ext uri="{FF2B5EF4-FFF2-40B4-BE49-F238E27FC236}">
                  <a16:creationId xmlns:a16="http://schemas.microsoft.com/office/drawing/2014/main" id="{36960EFE-1AC9-9041-B776-F6525A427A3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46" name="Straight Arrow Connector 45">
            <a:extLst>
              <a:ext uri="{FF2B5EF4-FFF2-40B4-BE49-F238E27FC236}">
                <a16:creationId xmlns:a16="http://schemas.microsoft.com/office/drawing/2014/main" id="{43197C44-FBE9-0E4A-81AF-1DE8C4DDBFDE}"/>
              </a:ext>
            </a:extLst>
          </p:cNvPr>
          <p:cNvCxnSpPr>
            <a:cxnSpLocks/>
          </p:cNvCxnSpPr>
          <p:nvPr/>
        </p:nvCxnSpPr>
        <p:spPr>
          <a:xfrm>
            <a:off x="2371899" y="41728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7" name="Subtitle 2">
            <a:extLst>
              <a:ext uri="{FF2B5EF4-FFF2-40B4-BE49-F238E27FC236}">
                <a16:creationId xmlns:a16="http://schemas.microsoft.com/office/drawing/2014/main" id="{6A386DBE-3D8A-9F4F-9625-C4D17920683B}"/>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 – Discussion writing </a:t>
            </a:r>
          </a:p>
        </p:txBody>
      </p:sp>
      <p:sp>
        <p:nvSpPr>
          <p:cNvPr id="48" name="Text Box 9">
            <a:extLst>
              <a:ext uri="{FF2B5EF4-FFF2-40B4-BE49-F238E27FC236}">
                <a16:creationId xmlns:a16="http://schemas.microsoft.com/office/drawing/2014/main" id="{F867FA10-19D4-C04B-9010-DECB98936676}"/>
              </a:ext>
            </a:extLst>
          </p:cNvPr>
          <p:cNvSpPr txBox="1">
            <a:spLocks noChangeArrowheads="1"/>
          </p:cNvSpPr>
          <p:nvPr/>
        </p:nvSpPr>
        <p:spPr bwMode="auto">
          <a:xfrm>
            <a:off x="4152419" y="1161849"/>
            <a:ext cx="7234620" cy="5255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500"/>
              </a:spcBef>
            </a:pPr>
            <a:r>
              <a:rPr lang="en-GB" altLang="en-US" sz="1300" i="1" dirty="0">
                <a:solidFill>
                  <a:srgbClr val="3E3F41"/>
                </a:solidFill>
                <a:latin typeface="Comic Sans MS" panose="030F0902030302020204" pitchFamily="66" charset="0"/>
              </a:rPr>
              <a:t>I am going to start my discussion writing with the introduction to give the reader some background information and tell them what the issue to discuss is. Would you want to be</a:t>
            </a:r>
            <a:br>
              <a:rPr lang="en-GB" altLang="en-US" sz="1300" i="1" dirty="0">
                <a:solidFill>
                  <a:srgbClr val="3E3F41"/>
                </a:solidFill>
                <a:latin typeface="Comic Sans MS" panose="030F0902030302020204" pitchFamily="66" charset="0"/>
              </a:rPr>
            </a:br>
            <a:r>
              <a:rPr lang="en-GB" altLang="en-US" sz="1300" i="1" dirty="0">
                <a:solidFill>
                  <a:srgbClr val="3E3F41"/>
                </a:solidFill>
                <a:latin typeface="Comic Sans MS" panose="030F0902030302020204" pitchFamily="66" charset="0"/>
              </a:rPr>
              <a:t>a pirate?</a:t>
            </a:r>
          </a:p>
          <a:p>
            <a:pPr>
              <a:spcBef>
                <a:spcPts val="500"/>
              </a:spcBef>
            </a:pPr>
            <a:r>
              <a:rPr lang="en-GB" altLang="en-US" sz="1300" i="1" dirty="0">
                <a:solidFill>
                  <a:srgbClr val="3E3F41"/>
                </a:solidFill>
                <a:latin typeface="Comic Sans MS" panose="030F0902030302020204" pitchFamily="66" charset="0"/>
              </a:rPr>
              <a:t>(When was the novel set?)</a:t>
            </a:r>
            <a:r>
              <a:rPr lang="en-GB" altLang="en-US" sz="1300" dirty="0">
                <a:solidFill>
                  <a:srgbClr val="3E3F41"/>
                </a:solidFill>
                <a:latin typeface="Comic Sans MS" panose="030F0902030302020204" pitchFamily="66" charset="0"/>
              </a:rPr>
              <a:t> </a:t>
            </a:r>
            <a:r>
              <a:rPr lang="en-GB" altLang="en-US" sz="1300" b="1" dirty="0">
                <a:solidFill>
                  <a:srgbClr val="0070C0"/>
                </a:solidFill>
                <a:latin typeface="Comic Sans MS" panose="030F0902030302020204" pitchFamily="66" charset="0"/>
              </a:rPr>
              <a:t>Treasure Island was set in the so-called ‘Golden Age’ </a:t>
            </a:r>
            <a:r>
              <a:rPr lang="en-GB" altLang="en-US" sz="1300" i="1" dirty="0">
                <a:solidFill>
                  <a:srgbClr val="3E3F41"/>
                </a:solidFill>
                <a:latin typeface="Comic Sans MS" panose="030F0902030302020204" pitchFamily="66" charset="0"/>
              </a:rPr>
              <a:t>(I’ll put inverted commas around that to show it’s a made up phrase)</a:t>
            </a:r>
            <a:r>
              <a:rPr lang="en-GB" altLang="en-US" sz="1300" dirty="0">
                <a:solidFill>
                  <a:srgbClr val="3E3F41"/>
                </a:solidFill>
                <a:latin typeface="Comic Sans MS" panose="030F0902030302020204" pitchFamily="66" charset="0"/>
              </a:rPr>
              <a:t> </a:t>
            </a:r>
            <a:r>
              <a:rPr lang="en-GB" altLang="en-US" sz="1300" b="1" dirty="0">
                <a:solidFill>
                  <a:srgbClr val="0070C0"/>
                </a:solidFill>
                <a:latin typeface="Comic Sans MS" panose="030F0902030302020204" pitchFamily="66" charset="0"/>
              </a:rPr>
              <a:t>of piracy </a:t>
            </a:r>
            <a:r>
              <a:rPr lang="en-GB" altLang="en-US" sz="1300" i="1" dirty="0">
                <a:solidFill>
                  <a:srgbClr val="3E3F41"/>
                </a:solidFill>
                <a:latin typeface="Comic Sans MS" panose="030F0902030302020204" pitchFamily="66" charset="0"/>
              </a:rPr>
              <a:t>(I am going to ask my reader a question to draw them in and make them think)</a:t>
            </a:r>
            <a:r>
              <a:rPr lang="en-GB" altLang="en-US" sz="1300" dirty="0">
                <a:solidFill>
                  <a:srgbClr val="3E3F41"/>
                </a:solidFill>
                <a:latin typeface="Comic Sans MS" panose="030F0902030302020204" pitchFamily="66" charset="0"/>
              </a:rPr>
              <a:t> </a:t>
            </a:r>
            <a:r>
              <a:rPr lang="en-GB" altLang="en-US" sz="1300" b="1" dirty="0">
                <a:solidFill>
                  <a:srgbClr val="0070C0"/>
                </a:solidFill>
                <a:latin typeface="Comic Sans MS" panose="030F0902030302020204" pitchFamily="66" charset="0"/>
              </a:rPr>
              <a:t>but what would it have been like to be a pirate? </a:t>
            </a:r>
            <a:r>
              <a:rPr lang="en-GB" altLang="en-US" sz="1300" i="1" dirty="0">
                <a:solidFill>
                  <a:srgbClr val="3E3F41"/>
                </a:solidFill>
                <a:latin typeface="Comic Sans MS" panose="030F0902030302020204" pitchFamily="66" charset="0"/>
              </a:rPr>
              <a:t>What next? I need to say something about piracy.</a:t>
            </a:r>
          </a:p>
          <a:p>
            <a:pPr>
              <a:spcBef>
                <a:spcPts val="500"/>
              </a:spcBef>
            </a:pPr>
            <a:r>
              <a:rPr lang="en-GB" altLang="en-US" sz="1300" b="1" dirty="0">
                <a:solidFill>
                  <a:srgbClr val="0070C0"/>
                </a:solidFill>
                <a:latin typeface="Comic Sans MS" panose="030F0902030302020204" pitchFamily="66" charset="0"/>
              </a:rPr>
              <a:t>For hundreds of years, there have been people willing to risk their own lives to </a:t>
            </a:r>
            <a:r>
              <a:rPr lang="en-GB" altLang="en-US" sz="1300" b="1" strike="sngStrike" dirty="0">
                <a:solidFill>
                  <a:srgbClr val="FF0000"/>
                </a:solidFill>
                <a:latin typeface="Comic Sans MS" panose="030F0902030302020204" pitchFamily="66" charset="0"/>
              </a:rPr>
              <a:t>steal goods</a:t>
            </a:r>
            <a:r>
              <a:rPr lang="en-GB" altLang="en-US" sz="1300" b="1" dirty="0">
                <a:solidFill>
                  <a:srgbClr val="3E3F41"/>
                </a:solidFill>
                <a:latin typeface="Comic Sans MS" panose="030F0902030302020204" pitchFamily="66" charset="0"/>
              </a:rPr>
              <a:t> </a:t>
            </a:r>
            <a:r>
              <a:rPr lang="en-GB" altLang="en-US" sz="1300" dirty="0">
                <a:solidFill>
                  <a:srgbClr val="3E3F41"/>
                </a:solidFill>
                <a:latin typeface="Comic Sans MS" panose="030F0902030302020204" pitchFamily="66" charset="0"/>
              </a:rPr>
              <a:t>(no, raid and plunder sounds better) </a:t>
            </a:r>
            <a:r>
              <a:rPr lang="en-GB" altLang="en-US" sz="1300" b="1" dirty="0">
                <a:solidFill>
                  <a:srgbClr val="0070C0"/>
                </a:solidFill>
                <a:latin typeface="Comic Sans MS" panose="030F0902030302020204" pitchFamily="66" charset="0"/>
              </a:rPr>
              <a:t>raid and plunder ships at sea </a:t>
            </a:r>
            <a:r>
              <a:rPr lang="en-GB" altLang="en-US" sz="1300" i="1" dirty="0">
                <a:solidFill>
                  <a:srgbClr val="3E3F41"/>
                </a:solidFill>
                <a:latin typeface="Comic Sans MS" panose="030F0902030302020204" pitchFamily="66" charset="0"/>
              </a:rPr>
              <a:t>(Why did they do it?) </a:t>
            </a:r>
            <a:r>
              <a:rPr lang="en-GB" altLang="en-US" sz="1300" b="1" i="1" dirty="0">
                <a:solidFill>
                  <a:srgbClr val="0070C0"/>
                </a:solidFill>
                <a:latin typeface="Comic Sans MS" panose="030F0902030302020204" pitchFamily="66" charset="0"/>
              </a:rPr>
              <a:t>in the hope of making their fortune.</a:t>
            </a:r>
            <a:r>
              <a:rPr lang="en-GB" altLang="en-US" sz="1300" i="1" dirty="0">
                <a:solidFill>
                  <a:srgbClr val="3E3F41"/>
                </a:solidFill>
                <a:latin typeface="Comic Sans MS" panose="030F0902030302020204" pitchFamily="66" charset="0"/>
              </a:rPr>
              <a:t> Let’s read that back.</a:t>
            </a:r>
          </a:p>
          <a:p>
            <a:pPr>
              <a:spcBef>
                <a:spcPts val="500"/>
              </a:spcBef>
            </a:pPr>
            <a:r>
              <a:rPr lang="en-GB" altLang="en-US" sz="1300" b="1" dirty="0">
                <a:solidFill>
                  <a:srgbClr val="0070C0"/>
                </a:solidFill>
                <a:latin typeface="Comic Sans MS" panose="030F0902030302020204" pitchFamily="66" charset="0"/>
              </a:rPr>
              <a:t>Treasure Island was set in the so-called ‘Golden Age’ of piracy but what would it have been like to be a pirate? For hundreds of years, there have been people willing to risk their own lives to raid and plunder ships at sea in the hope of making their fortune.</a:t>
            </a:r>
          </a:p>
          <a:p>
            <a:pPr>
              <a:spcBef>
                <a:spcPts val="500"/>
              </a:spcBef>
            </a:pPr>
            <a:r>
              <a:rPr lang="en-GB" altLang="en-US" sz="1300" i="1" dirty="0">
                <a:solidFill>
                  <a:srgbClr val="3E3F41"/>
                </a:solidFill>
                <a:latin typeface="Comic Sans MS" panose="030F0902030302020204" pitchFamily="66" charset="0"/>
              </a:rPr>
              <a:t>Yes, that works. Now I need to end with the question: </a:t>
            </a:r>
            <a:r>
              <a:rPr lang="en-GB" altLang="en-US" sz="1300" b="1" dirty="0">
                <a:solidFill>
                  <a:srgbClr val="0070C0"/>
                </a:solidFill>
                <a:latin typeface="Comic Sans MS" panose="030F0902030302020204" pitchFamily="66" charset="0"/>
              </a:rPr>
              <a:t>Would you want to be a pirate?</a:t>
            </a:r>
          </a:p>
          <a:p>
            <a:pPr>
              <a:spcBef>
                <a:spcPts val="500"/>
              </a:spcBef>
            </a:pPr>
            <a:r>
              <a:rPr lang="en-GB" altLang="en-US" sz="1300" i="1" dirty="0">
                <a:solidFill>
                  <a:srgbClr val="3E3F41"/>
                </a:solidFill>
                <a:latin typeface="Comic Sans MS" panose="030F0902030302020204" pitchFamily="66" charset="0"/>
              </a:rPr>
              <a:t>I am going to move on now to the first argument and I think for me it will be the promise of adventure. You might choose a different starting point for yours. </a:t>
            </a:r>
          </a:p>
          <a:p>
            <a:pPr>
              <a:spcBef>
                <a:spcPts val="500"/>
              </a:spcBef>
            </a:pPr>
            <a:r>
              <a:rPr lang="en-GB" altLang="en-US" sz="1300" b="1" dirty="0">
                <a:solidFill>
                  <a:srgbClr val="0070C0"/>
                </a:solidFill>
                <a:latin typeface="Comic Sans MS" panose="030F0902030302020204" pitchFamily="66" charset="0"/>
              </a:rPr>
              <a:t>Leaving the comforts of home and </a:t>
            </a:r>
            <a:r>
              <a:rPr lang="en-GB" altLang="en-US" sz="1300" b="1" strike="sngStrike" dirty="0">
                <a:solidFill>
                  <a:srgbClr val="FF0000"/>
                </a:solidFill>
                <a:latin typeface="Comic Sans MS" panose="030F0902030302020204" pitchFamily="66" charset="0"/>
              </a:rPr>
              <a:t>setting off on a sailing ship</a:t>
            </a:r>
            <a:r>
              <a:rPr lang="en-GB" altLang="en-US" sz="1300" b="1" dirty="0">
                <a:solidFill>
                  <a:srgbClr val="0070C0"/>
                </a:solidFill>
                <a:latin typeface="Comic Sans MS" panose="030F0902030302020204" pitchFamily="66" charset="0"/>
              </a:rPr>
              <a:t> </a:t>
            </a:r>
            <a:r>
              <a:rPr lang="en-GB" altLang="en-US" sz="1300" b="1" i="1" dirty="0">
                <a:solidFill>
                  <a:srgbClr val="3E3F41"/>
                </a:solidFill>
                <a:latin typeface="Comic Sans MS" panose="030F0902030302020204" pitchFamily="66" charset="0"/>
              </a:rPr>
              <a:t>– </a:t>
            </a:r>
            <a:r>
              <a:rPr lang="en-GB" altLang="en-US" sz="1300" i="1" dirty="0">
                <a:solidFill>
                  <a:srgbClr val="3E3F41"/>
                </a:solidFill>
                <a:latin typeface="Comic Sans MS" panose="030F0902030302020204" pitchFamily="66" charset="0"/>
              </a:rPr>
              <a:t>no, </a:t>
            </a:r>
            <a:r>
              <a:rPr lang="en-GB" altLang="en-US" sz="1300" i="1" u="sng" dirty="0">
                <a:solidFill>
                  <a:srgbClr val="3E3F41"/>
                </a:solidFill>
                <a:latin typeface="Comic Sans MS" panose="030F0902030302020204" pitchFamily="66" charset="0"/>
              </a:rPr>
              <a:t>setting sail</a:t>
            </a:r>
            <a:r>
              <a:rPr lang="en-GB" altLang="en-US" sz="1300" i="1" dirty="0">
                <a:solidFill>
                  <a:srgbClr val="3E3F41"/>
                </a:solidFill>
                <a:latin typeface="Comic Sans MS" panose="030F0902030302020204" pitchFamily="66" charset="0"/>
              </a:rPr>
              <a:t> would be more precise </a:t>
            </a:r>
            <a:r>
              <a:rPr lang="en-GB" altLang="en-US" sz="1300" b="1" i="1" dirty="0">
                <a:solidFill>
                  <a:srgbClr val="3E3F41"/>
                </a:solidFill>
                <a:latin typeface="Comic Sans MS" panose="030F0902030302020204" pitchFamily="66" charset="0"/>
              </a:rPr>
              <a:t>–</a:t>
            </a:r>
            <a:r>
              <a:rPr lang="en-GB" altLang="en-US" sz="1300" b="1" dirty="0">
                <a:solidFill>
                  <a:srgbClr val="3E3F41"/>
                </a:solidFill>
                <a:latin typeface="Comic Sans MS" panose="030F0902030302020204" pitchFamily="66" charset="0"/>
              </a:rPr>
              <a:t> </a:t>
            </a:r>
            <a:r>
              <a:rPr lang="en-GB" altLang="en-US" sz="1300" b="1" dirty="0">
                <a:solidFill>
                  <a:srgbClr val="0070C0"/>
                </a:solidFill>
                <a:latin typeface="Comic Sans MS" panose="030F0902030302020204" pitchFamily="66" charset="0"/>
              </a:rPr>
              <a:t>setting sail to new destinations would be an </a:t>
            </a:r>
            <a:r>
              <a:rPr lang="en-GB" altLang="en-US" sz="1300" b="1" strike="sngStrike" dirty="0">
                <a:solidFill>
                  <a:srgbClr val="FF0000"/>
                </a:solidFill>
                <a:latin typeface="Comic Sans MS" panose="030F0902030302020204" pitchFamily="66" charset="0"/>
              </a:rPr>
              <a:t>exciting</a:t>
            </a:r>
            <a:r>
              <a:rPr lang="en-GB" altLang="en-US" sz="1300" b="1" dirty="0">
                <a:solidFill>
                  <a:srgbClr val="0070C0"/>
                </a:solidFill>
                <a:latin typeface="Comic Sans MS" panose="030F0902030302020204" pitchFamily="66" charset="0"/>
              </a:rPr>
              <a:t> - thrilling – adventure</a:t>
            </a:r>
            <a:r>
              <a:rPr lang="en-GB" altLang="en-US" sz="1300" dirty="0">
                <a:solidFill>
                  <a:srgbClr val="0070C0"/>
                </a:solidFill>
                <a:latin typeface="Comic Sans MS" panose="030F0902030302020204" pitchFamily="66" charset="0"/>
              </a:rPr>
              <a:t>.</a:t>
            </a:r>
          </a:p>
          <a:p>
            <a:pPr>
              <a:spcBef>
                <a:spcPts val="500"/>
              </a:spcBef>
            </a:pPr>
            <a:r>
              <a:rPr lang="en-GB" altLang="en-US" sz="1300" i="1" dirty="0">
                <a:solidFill>
                  <a:srgbClr val="3E3F41"/>
                </a:solidFill>
                <a:latin typeface="Comic Sans MS" panose="030F0902030302020204" pitchFamily="66" charset="0"/>
              </a:rPr>
              <a:t>Now I need a counter-argument and I want to start with an opposition adverbial.</a:t>
            </a:r>
            <a:r>
              <a:rPr lang="en-GB" altLang="en-US" sz="1300" dirty="0">
                <a:solidFill>
                  <a:srgbClr val="3E3F41"/>
                </a:solidFill>
                <a:latin typeface="Comic Sans MS" panose="030F0902030302020204" pitchFamily="66" charset="0"/>
              </a:rPr>
              <a:t> </a:t>
            </a:r>
            <a:r>
              <a:rPr lang="en-GB" altLang="en-US" sz="1300" b="1" dirty="0">
                <a:solidFill>
                  <a:srgbClr val="0070C0"/>
                </a:solidFill>
                <a:latin typeface="Comic Sans MS" panose="030F0902030302020204" pitchFamily="66" charset="0"/>
              </a:rPr>
              <a:t>However, a life on the ocean waves could be unpredictable and perilous, with constant risks and threats to be faced.</a:t>
            </a:r>
          </a:p>
          <a:p>
            <a:pPr>
              <a:spcBef>
                <a:spcPts val="500"/>
              </a:spcBef>
            </a:pPr>
            <a:r>
              <a:rPr lang="en-GB" altLang="en-US" sz="1300" i="1" dirty="0">
                <a:solidFill>
                  <a:srgbClr val="3E3F41"/>
                </a:solidFill>
                <a:latin typeface="Comic Sans MS" panose="030F0902030302020204" pitchFamily="66" charset="0"/>
              </a:rPr>
              <a:t>Read that back with me from the start. Does it make sense? </a:t>
            </a:r>
          </a:p>
        </p:txBody>
      </p:sp>
      <p:sp>
        <p:nvSpPr>
          <p:cNvPr id="52" name="Rectangle 51">
            <a:extLst>
              <a:ext uri="{FF2B5EF4-FFF2-40B4-BE49-F238E27FC236}">
                <a16:creationId xmlns:a16="http://schemas.microsoft.com/office/drawing/2014/main" id="{3C699321-8143-CB4B-BA34-41B6BAA48002}"/>
              </a:ext>
            </a:extLst>
          </p:cNvPr>
          <p:cNvSpPr/>
          <p:nvPr/>
        </p:nvSpPr>
        <p:spPr>
          <a:xfrm>
            <a:off x="465385" y="495787"/>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2" name="TextBox 1">
            <a:extLst>
              <a:ext uri="{FF2B5EF4-FFF2-40B4-BE49-F238E27FC236}">
                <a16:creationId xmlns:a16="http://schemas.microsoft.com/office/drawing/2014/main" id="{AFED3CA9-9557-6F30-7DDC-44ED7EBF9A03}"/>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79</a:t>
            </a:r>
          </a:p>
        </p:txBody>
      </p:sp>
    </p:spTree>
    <p:extLst>
      <p:ext uri="{BB962C8B-B14F-4D97-AF65-F5344CB8AC3E}">
        <p14:creationId xmlns:p14="http://schemas.microsoft.com/office/powerpoint/2010/main" val="599397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993009"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4913727" y="685661"/>
            <a:ext cx="6694793" cy="5392445"/>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700"/>
              </a:spcBef>
              <a:buNone/>
            </a:pPr>
            <a:r>
              <a:rPr lang="en-US" altLang="en-US" sz="1500" dirty="0">
                <a:solidFill>
                  <a:srgbClr val="414042"/>
                </a:solidFill>
                <a:ea typeface="Microsoft YaHei" panose="020B0503020204020204" pitchFamily="34" charset="-122"/>
              </a:rPr>
              <a:t>The activities in this unit of work have been designed to follow the teaching sequence from reading to writing and this should be revisited as each new text is encountered.</a:t>
            </a:r>
          </a:p>
          <a:p>
            <a:pPr indent="0">
              <a:spcBef>
                <a:spcPts val="700"/>
              </a:spcBef>
              <a:buNone/>
            </a:pPr>
            <a:r>
              <a:rPr lang="en-US" altLang="en-US" sz="1500" dirty="0">
                <a:solidFill>
                  <a:srgbClr val="414042"/>
                </a:solidFill>
                <a:ea typeface="Microsoft YaHei" panose="020B0503020204020204" pitchFamily="34" charset="-122"/>
              </a:rPr>
              <a:t>There are many opportunities for the teaching of reading and writing skills based on different text types within the context of this</a:t>
            </a:r>
            <a:br>
              <a:rPr lang="en-US" altLang="en-US" sz="1500" dirty="0">
                <a:solidFill>
                  <a:srgbClr val="414042"/>
                </a:solidFill>
                <a:ea typeface="Microsoft YaHei" panose="020B0503020204020204" pitchFamily="34" charset="-122"/>
              </a:rPr>
            </a:br>
            <a:r>
              <a:rPr lang="en-US" altLang="en-US" sz="1500" dirty="0">
                <a:solidFill>
                  <a:srgbClr val="414042"/>
                </a:solidFill>
                <a:ea typeface="Microsoft YaHei" panose="020B0503020204020204" pitchFamily="34" charset="-122"/>
              </a:rPr>
              <a:t>true story. </a:t>
            </a:r>
          </a:p>
          <a:p>
            <a:pPr indent="0">
              <a:spcBef>
                <a:spcPts val="700"/>
              </a:spcBef>
              <a:buNone/>
            </a:pPr>
            <a:r>
              <a:rPr lang="en-US" altLang="en-US" sz="1500" dirty="0">
                <a:solidFill>
                  <a:srgbClr val="414042"/>
                </a:solidFill>
                <a:ea typeface="Microsoft YaHei" panose="020B0503020204020204" pitchFamily="34" charset="-122"/>
              </a:rPr>
              <a:t>There are specific activities to teach grammar, punctuation and vocabulary but teachers will identify further opportunities to meet the needs of the children in their classes. </a:t>
            </a:r>
          </a:p>
          <a:p>
            <a:pPr indent="0">
              <a:spcBef>
                <a:spcPts val="700"/>
              </a:spcBef>
              <a:buNone/>
            </a:pPr>
            <a:r>
              <a:rPr lang="en-US" altLang="en-US" sz="1500" dirty="0">
                <a:solidFill>
                  <a:srgbClr val="414042"/>
                </a:solidFill>
                <a:ea typeface="Microsoft YaHei" panose="020B0503020204020204" pitchFamily="34" charset="-122"/>
              </a:rPr>
              <a:t>It is not intended to be a prescriptive unit of work where all activities are worked through slavishly, but rather as a repository of possible teaching opportunities. Teachers should select from, and adapt, the range of suggested activities to meet the needs of the children</a:t>
            </a:r>
            <a:br>
              <a:rPr lang="en-US" altLang="en-US" sz="1500" dirty="0">
                <a:solidFill>
                  <a:srgbClr val="414042"/>
                </a:solidFill>
                <a:ea typeface="Microsoft YaHei" panose="020B0503020204020204" pitchFamily="34" charset="-122"/>
              </a:rPr>
            </a:br>
            <a:r>
              <a:rPr lang="en-US" altLang="en-US" sz="1500" dirty="0">
                <a:solidFill>
                  <a:srgbClr val="414042"/>
                </a:solidFill>
                <a:ea typeface="Microsoft YaHei" panose="020B0503020204020204" pitchFamily="34" charset="-122"/>
              </a:rPr>
              <a:t>they teach.</a:t>
            </a:r>
          </a:p>
          <a:p>
            <a:pPr indent="0">
              <a:spcBef>
                <a:spcPts val="700"/>
              </a:spcBef>
              <a:buNone/>
            </a:pPr>
            <a:r>
              <a:rPr lang="en-US" altLang="en-US" sz="1500" dirty="0">
                <a:solidFill>
                  <a:srgbClr val="414042"/>
                </a:solidFill>
                <a:ea typeface="Microsoft YaHei" panose="020B0503020204020204" pitchFamily="34" charset="-122"/>
              </a:rPr>
              <a:t>There are opportunities for further research into this event and the time period when it occurred which will strengthen the children’s background knowledge.</a:t>
            </a:r>
          </a:p>
          <a:p>
            <a:pPr indent="0">
              <a:spcBef>
                <a:spcPts val="700"/>
              </a:spcBef>
              <a:buNone/>
            </a:pPr>
            <a:r>
              <a:rPr lang="en-US" altLang="en-US" sz="1500" dirty="0">
                <a:solidFill>
                  <a:srgbClr val="414042"/>
                </a:solidFill>
                <a:ea typeface="Microsoft YaHei" panose="020B0503020204020204" pitchFamily="34" charset="-122"/>
              </a:rPr>
              <a:t>There are opportunities to immerse the children in the theme with suggested links and texts.</a:t>
            </a:r>
          </a:p>
          <a:p>
            <a:pPr indent="0">
              <a:spcBef>
                <a:spcPts val="700"/>
              </a:spcBef>
              <a:buNone/>
            </a:pPr>
            <a:r>
              <a:rPr lang="en-US" altLang="en-US" sz="1500" dirty="0">
                <a:solidFill>
                  <a:srgbClr val="414042"/>
                </a:solidFill>
                <a:ea typeface="Microsoft YaHei" panose="020B0503020204020204" pitchFamily="34" charset="-122"/>
              </a:rPr>
              <a:t>Some slides contain additional teacher guidance in the ‘Notes’ area</a:t>
            </a:r>
            <a:br>
              <a:rPr lang="en-US" altLang="en-US" sz="1500" dirty="0">
                <a:solidFill>
                  <a:srgbClr val="414042"/>
                </a:solidFill>
                <a:ea typeface="Microsoft YaHei" panose="020B0503020204020204" pitchFamily="34" charset="-122"/>
              </a:rPr>
            </a:br>
            <a:r>
              <a:rPr lang="en-US" altLang="en-US" sz="1500" dirty="0">
                <a:solidFill>
                  <a:srgbClr val="414042"/>
                </a:solidFill>
                <a:ea typeface="Microsoft YaHei" panose="020B0503020204020204" pitchFamily="34" charset="-122"/>
              </a:rPr>
              <a:t>of the slides which will not be visible to the children.</a:t>
            </a:r>
          </a:p>
        </p:txBody>
      </p:sp>
      <p:sp>
        <p:nvSpPr>
          <p:cNvPr id="3" name="Text Box 21">
            <a:extLst>
              <a:ext uri="{FF2B5EF4-FFF2-40B4-BE49-F238E27FC236}">
                <a16:creationId xmlns:a16="http://schemas.microsoft.com/office/drawing/2014/main" id="{5E525F53-62F1-764D-BD2C-0E1696E35139}"/>
              </a:ext>
            </a:extLst>
          </p:cNvPr>
          <p:cNvSpPr txBox="1">
            <a:spLocks noChangeArrowheads="1"/>
          </p:cNvSpPr>
          <p:nvPr/>
        </p:nvSpPr>
        <p:spPr bwMode="auto">
          <a:xfrm>
            <a:off x="507541" y="6139875"/>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 2014 </a:t>
            </a:r>
          </a:p>
        </p:txBody>
      </p:sp>
      <p:sp>
        <p:nvSpPr>
          <p:cNvPr id="2" name="TextBox 1">
            <a:extLst>
              <a:ext uri="{FF2B5EF4-FFF2-40B4-BE49-F238E27FC236}">
                <a16:creationId xmlns:a16="http://schemas.microsoft.com/office/drawing/2014/main" id="{9A24CCE6-9B3D-CF5F-CE82-31352E795340}"/>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8</a:t>
            </a:r>
          </a:p>
        </p:txBody>
      </p:sp>
    </p:spTree>
    <p:extLst>
      <p:ext uri="{BB962C8B-B14F-4D97-AF65-F5344CB8AC3E}">
        <p14:creationId xmlns:p14="http://schemas.microsoft.com/office/powerpoint/2010/main" val="16004900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2">
            <a:extLst>
              <a:ext uri="{FF2B5EF4-FFF2-40B4-BE49-F238E27FC236}">
                <a16:creationId xmlns:a16="http://schemas.microsoft.com/office/drawing/2014/main" id="{C80699D6-ECC8-5E43-9D8C-34FD9B0D793E}"/>
              </a:ext>
            </a:extLst>
          </p:cNvPr>
          <p:cNvGrpSpPr>
            <a:grpSpLocks/>
          </p:cNvGrpSpPr>
          <p:nvPr/>
        </p:nvGrpSpPr>
        <p:grpSpPr bwMode="auto">
          <a:xfrm>
            <a:off x="1047008" y="3342090"/>
            <a:ext cx="2693876" cy="2672551"/>
            <a:chOff x="3805" y="1284"/>
            <a:chExt cx="1955" cy="1637"/>
          </a:xfrm>
        </p:grpSpPr>
        <p:sp>
          <p:nvSpPr>
            <p:cNvPr id="43" name="Text Box 12">
              <a:extLst>
                <a:ext uri="{FF2B5EF4-FFF2-40B4-BE49-F238E27FC236}">
                  <a16:creationId xmlns:a16="http://schemas.microsoft.com/office/drawing/2014/main" id="{7F0D18A2-30E8-EE49-B96D-7232F080B39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3E3F41"/>
                  </a:solidFill>
                </a:rPr>
                <a:t>Teacher modelling</a:t>
              </a:r>
            </a:p>
          </p:txBody>
        </p:sp>
        <p:sp>
          <p:nvSpPr>
            <p:cNvPr id="44" name="Text Box 13">
              <a:extLst>
                <a:ext uri="{FF2B5EF4-FFF2-40B4-BE49-F238E27FC236}">
                  <a16:creationId xmlns:a16="http://schemas.microsoft.com/office/drawing/2014/main" id="{28AF3FB5-E472-C143-8994-DE6E78C377A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b="1" dirty="0">
                  <a:solidFill>
                    <a:srgbClr val="0070C0"/>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45" name="Oval 14">
              <a:extLst>
                <a:ext uri="{FF2B5EF4-FFF2-40B4-BE49-F238E27FC236}">
                  <a16:creationId xmlns:a16="http://schemas.microsoft.com/office/drawing/2014/main" id="{36960EFE-1AC9-9041-B776-F6525A427A3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46" name="Straight Arrow Connector 45">
            <a:extLst>
              <a:ext uri="{FF2B5EF4-FFF2-40B4-BE49-F238E27FC236}">
                <a16:creationId xmlns:a16="http://schemas.microsoft.com/office/drawing/2014/main" id="{43197C44-FBE9-0E4A-81AF-1DE8C4DDBFDE}"/>
              </a:ext>
            </a:extLst>
          </p:cNvPr>
          <p:cNvCxnSpPr>
            <a:cxnSpLocks/>
          </p:cNvCxnSpPr>
          <p:nvPr/>
        </p:nvCxnSpPr>
        <p:spPr>
          <a:xfrm>
            <a:off x="2371899" y="41728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7" name="Subtitle 2">
            <a:extLst>
              <a:ext uri="{FF2B5EF4-FFF2-40B4-BE49-F238E27FC236}">
                <a16:creationId xmlns:a16="http://schemas.microsoft.com/office/drawing/2014/main" id="{6A386DBE-3D8A-9F4F-9625-C4D17920683B}"/>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scribing</a:t>
            </a:r>
          </a:p>
        </p:txBody>
      </p:sp>
      <p:sp>
        <p:nvSpPr>
          <p:cNvPr id="12" name="Text Box 8">
            <a:extLst>
              <a:ext uri="{FF2B5EF4-FFF2-40B4-BE49-F238E27FC236}">
                <a16:creationId xmlns:a16="http://schemas.microsoft.com/office/drawing/2014/main" id="{F26B252E-F9CC-7445-A527-DAD91CE4AB0A}"/>
              </a:ext>
            </a:extLst>
          </p:cNvPr>
          <p:cNvSpPr txBox="1">
            <a:spLocks noChangeArrowheads="1"/>
          </p:cNvSpPr>
          <p:nvPr/>
        </p:nvSpPr>
        <p:spPr bwMode="auto">
          <a:xfrm>
            <a:off x="4425522" y="1416423"/>
            <a:ext cx="6862905" cy="4669935"/>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lvl1pPr>
              <a:defRPr>
                <a:solidFill>
                  <a:schemeClr val="tx1"/>
                </a:solidFill>
                <a:latin typeface="Comic Sans MS" panose="030F0902030302020204" pitchFamily="66" charset="0"/>
                <a:cs typeface="Arial" panose="020B0604020202020204" pitchFamily="34" charset="0"/>
              </a:defRPr>
            </a:lvl1pPr>
            <a:lvl2pPr marL="630238">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en-US" dirty="0">
                <a:solidFill>
                  <a:srgbClr val="3E3F41"/>
                </a:solidFill>
              </a:rPr>
              <a:t>Now, I need your help.</a:t>
            </a:r>
          </a:p>
          <a:p>
            <a:pPr>
              <a:spcBef>
                <a:spcPts val="1000"/>
              </a:spcBef>
            </a:pPr>
            <a:r>
              <a:rPr lang="en-GB" altLang="en-US" dirty="0">
                <a:solidFill>
                  <a:srgbClr val="3E3F41"/>
                </a:solidFill>
              </a:rPr>
              <a:t>With your partner, decide what we will write next as an argument for becoming a pirate. Refer to the notes.</a:t>
            </a:r>
          </a:p>
          <a:p>
            <a:pPr>
              <a:spcBef>
                <a:spcPts val="1000"/>
              </a:spcBef>
            </a:pPr>
            <a:r>
              <a:rPr lang="en-GB" altLang="en-US" dirty="0">
                <a:solidFill>
                  <a:srgbClr val="3E3F41"/>
                </a:solidFill>
              </a:rPr>
              <a:t>Talk to your partner and think of a sentence which follows on form what you have already said but which provides the reader with another argument to support the ‘for’ view. Refer to the success criteria for ideas. Can you include any of the techniques from the suggestions (only if appropriate)?</a:t>
            </a:r>
          </a:p>
          <a:p>
            <a:pPr>
              <a:spcBef>
                <a:spcPts val="1000"/>
              </a:spcBef>
            </a:pPr>
            <a:r>
              <a:rPr lang="en-GB" altLang="en-US" dirty="0">
                <a:solidFill>
                  <a:srgbClr val="0070C0"/>
                </a:solidFill>
              </a:rPr>
              <a:t>Although life on board ship may be hazardous, the opportunity to travel and see the world would be worth the risk. Furthermore, there is a chance of making a fast fortune from the vast treasure troves carried round the world.</a:t>
            </a:r>
          </a:p>
          <a:p>
            <a:pPr>
              <a:spcBef>
                <a:spcPts val="1000"/>
              </a:spcBef>
            </a:pPr>
            <a:r>
              <a:rPr lang="en-GB" altLang="en-US" dirty="0">
                <a:solidFill>
                  <a:srgbClr val="3E3F41"/>
                </a:solidFill>
              </a:rPr>
              <a:t>Let’s read this aloud altogether to make sure it is working.</a:t>
            </a:r>
          </a:p>
          <a:p>
            <a:pPr>
              <a:spcBef>
                <a:spcPts val="500"/>
              </a:spcBef>
            </a:pPr>
            <a:endParaRPr lang="en-GB" altLang="en-US" sz="1500" dirty="0">
              <a:solidFill>
                <a:srgbClr val="3E3F41"/>
              </a:solidFill>
            </a:endParaRPr>
          </a:p>
        </p:txBody>
      </p:sp>
      <p:sp>
        <p:nvSpPr>
          <p:cNvPr id="20" name="Rectangle 19">
            <a:extLst>
              <a:ext uri="{FF2B5EF4-FFF2-40B4-BE49-F238E27FC236}">
                <a16:creationId xmlns:a16="http://schemas.microsoft.com/office/drawing/2014/main" id="{8460F182-4E3A-0846-86D4-CFA7DA019232}"/>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2" name="TextBox 1">
            <a:extLst>
              <a:ext uri="{FF2B5EF4-FFF2-40B4-BE49-F238E27FC236}">
                <a16:creationId xmlns:a16="http://schemas.microsoft.com/office/drawing/2014/main" id="{FC2CC6F7-5D70-D2F5-ADDA-FCAB2ADC56D0}"/>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80</a:t>
            </a:r>
          </a:p>
        </p:txBody>
      </p:sp>
    </p:spTree>
    <p:extLst>
      <p:ext uri="{BB962C8B-B14F-4D97-AF65-F5344CB8AC3E}">
        <p14:creationId xmlns:p14="http://schemas.microsoft.com/office/powerpoint/2010/main" val="40181448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2">
            <a:extLst>
              <a:ext uri="{FF2B5EF4-FFF2-40B4-BE49-F238E27FC236}">
                <a16:creationId xmlns:a16="http://schemas.microsoft.com/office/drawing/2014/main" id="{C80699D6-ECC8-5E43-9D8C-34FD9B0D793E}"/>
              </a:ext>
            </a:extLst>
          </p:cNvPr>
          <p:cNvGrpSpPr>
            <a:grpSpLocks/>
          </p:cNvGrpSpPr>
          <p:nvPr/>
        </p:nvGrpSpPr>
        <p:grpSpPr bwMode="auto">
          <a:xfrm>
            <a:off x="1047008" y="3342090"/>
            <a:ext cx="2693876" cy="2672551"/>
            <a:chOff x="3805" y="1284"/>
            <a:chExt cx="1955" cy="1637"/>
          </a:xfrm>
        </p:grpSpPr>
        <p:sp>
          <p:nvSpPr>
            <p:cNvPr id="43" name="Text Box 12">
              <a:extLst>
                <a:ext uri="{FF2B5EF4-FFF2-40B4-BE49-F238E27FC236}">
                  <a16:creationId xmlns:a16="http://schemas.microsoft.com/office/drawing/2014/main" id="{7F0D18A2-30E8-EE49-B96D-7232F080B39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3E3F41"/>
                  </a:solidFill>
                </a:rPr>
                <a:t>Teacher modelling</a:t>
              </a:r>
            </a:p>
          </p:txBody>
        </p:sp>
        <p:sp>
          <p:nvSpPr>
            <p:cNvPr id="44" name="Text Box 13">
              <a:extLst>
                <a:ext uri="{FF2B5EF4-FFF2-40B4-BE49-F238E27FC236}">
                  <a16:creationId xmlns:a16="http://schemas.microsoft.com/office/drawing/2014/main" id="{28AF3FB5-E472-C143-8994-DE6E78C377A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b="1" dirty="0">
                  <a:solidFill>
                    <a:srgbClr val="0070C0"/>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45" name="Oval 14">
              <a:extLst>
                <a:ext uri="{FF2B5EF4-FFF2-40B4-BE49-F238E27FC236}">
                  <a16:creationId xmlns:a16="http://schemas.microsoft.com/office/drawing/2014/main" id="{36960EFE-1AC9-9041-B776-F6525A427A3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46" name="Straight Arrow Connector 45">
            <a:extLst>
              <a:ext uri="{FF2B5EF4-FFF2-40B4-BE49-F238E27FC236}">
                <a16:creationId xmlns:a16="http://schemas.microsoft.com/office/drawing/2014/main" id="{43197C44-FBE9-0E4A-81AF-1DE8C4DDBFDE}"/>
              </a:ext>
            </a:extLst>
          </p:cNvPr>
          <p:cNvCxnSpPr>
            <a:cxnSpLocks/>
          </p:cNvCxnSpPr>
          <p:nvPr/>
        </p:nvCxnSpPr>
        <p:spPr>
          <a:xfrm>
            <a:off x="2371899" y="41728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7" name="Subtitle 2">
            <a:extLst>
              <a:ext uri="{FF2B5EF4-FFF2-40B4-BE49-F238E27FC236}">
                <a16:creationId xmlns:a16="http://schemas.microsoft.com/office/drawing/2014/main" id="{6A386DBE-3D8A-9F4F-9625-C4D17920683B}"/>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Supported writing </a:t>
            </a:r>
          </a:p>
        </p:txBody>
      </p:sp>
      <p:sp>
        <p:nvSpPr>
          <p:cNvPr id="12" name="Text Box 8">
            <a:extLst>
              <a:ext uri="{FF2B5EF4-FFF2-40B4-BE49-F238E27FC236}">
                <a16:creationId xmlns:a16="http://schemas.microsoft.com/office/drawing/2014/main" id="{F26B252E-F9CC-7445-A527-DAD91CE4AB0A}"/>
              </a:ext>
            </a:extLst>
          </p:cNvPr>
          <p:cNvSpPr txBox="1">
            <a:spLocks noChangeArrowheads="1"/>
          </p:cNvSpPr>
          <p:nvPr/>
        </p:nvSpPr>
        <p:spPr bwMode="auto">
          <a:xfrm>
            <a:off x="4425523" y="1416423"/>
            <a:ext cx="6719470" cy="4669935"/>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lvl1pPr>
              <a:defRPr>
                <a:solidFill>
                  <a:schemeClr val="tx1"/>
                </a:solidFill>
                <a:latin typeface="Comic Sans MS" panose="030F0902030302020204" pitchFamily="66" charset="0"/>
                <a:cs typeface="Arial" panose="020B0604020202020204" pitchFamily="34" charset="0"/>
              </a:defRPr>
            </a:lvl1pPr>
            <a:lvl2pPr marL="630238">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200"/>
              </a:spcBef>
            </a:pPr>
            <a:r>
              <a:rPr lang="en-GB" altLang="en-US" b="1" dirty="0">
                <a:solidFill>
                  <a:srgbClr val="3E3F41"/>
                </a:solidFill>
              </a:rPr>
              <a:t>Now I want you to work with your partner to:</a:t>
            </a:r>
          </a:p>
          <a:p>
            <a:pPr marL="230188" indent="-230188">
              <a:spcBef>
                <a:spcPts val="1200"/>
              </a:spcBef>
              <a:buClr>
                <a:srgbClr val="0070C0"/>
              </a:buClr>
              <a:buFont typeface="Arial" panose="020B0604020202020204" pitchFamily="34" charset="0"/>
              <a:buChar char="•"/>
            </a:pPr>
            <a:r>
              <a:rPr lang="en-GB" altLang="en-US" dirty="0">
                <a:solidFill>
                  <a:srgbClr val="3E3F41"/>
                </a:solidFill>
              </a:rPr>
              <a:t>Try out words, sentences and paragraphs on whiteboards or in writing journals.</a:t>
            </a:r>
          </a:p>
          <a:p>
            <a:pPr marL="230188" indent="-230188">
              <a:spcBef>
                <a:spcPts val="1200"/>
              </a:spcBef>
              <a:buClr>
                <a:srgbClr val="0070C0"/>
              </a:buClr>
              <a:buFont typeface="Arial" panose="020B0604020202020204" pitchFamily="34" charset="0"/>
              <a:buChar char="•"/>
            </a:pPr>
            <a:r>
              <a:rPr lang="en-GB" altLang="en-US" dirty="0">
                <a:solidFill>
                  <a:srgbClr val="3E3F41"/>
                </a:solidFill>
              </a:rPr>
              <a:t>Use the working wall, writing journals, timeline, dictionaries, thesauruses, etc.</a:t>
            </a:r>
          </a:p>
          <a:p>
            <a:pPr marL="230188" indent="-230188">
              <a:spcBef>
                <a:spcPts val="1200"/>
              </a:spcBef>
              <a:buClr>
                <a:srgbClr val="0070C0"/>
              </a:buClr>
              <a:buFont typeface="Arial" panose="020B0604020202020204" pitchFamily="34" charset="0"/>
              <a:buChar char="•"/>
            </a:pPr>
            <a:r>
              <a:rPr lang="en-GB" altLang="en-US" dirty="0">
                <a:solidFill>
                  <a:srgbClr val="3E3F41"/>
                </a:solidFill>
              </a:rPr>
              <a:t>Join with another pair to try things out if you wish.</a:t>
            </a:r>
          </a:p>
          <a:p>
            <a:pPr marL="230188" indent="-230188">
              <a:spcBef>
                <a:spcPts val="1200"/>
              </a:spcBef>
              <a:buClr>
                <a:srgbClr val="0070C0"/>
              </a:buClr>
              <a:buFont typeface="Arial" panose="020B0604020202020204" pitchFamily="34" charset="0"/>
              <a:buChar char="•"/>
            </a:pPr>
            <a:r>
              <a:rPr lang="en-GB" altLang="en-US" dirty="0">
                <a:solidFill>
                  <a:srgbClr val="3E3F41"/>
                </a:solidFill>
              </a:rPr>
              <a:t>Read aloud to an audience which may be your partner, another group or the whole class.</a:t>
            </a:r>
          </a:p>
          <a:p>
            <a:pPr marL="230188" indent="-230188">
              <a:spcBef>
                <a:spcPts val="1200"/>
              </a:spcBef>
              <a:buClr>
                <a:srgbClr val="0070C0"/>
              </a:buClr>
              <a:buFont typeface="Arial" panose="020B0604020202020204" pitchFamily="34" charset="0"/>
              <a:buChar char="•"/>
            </a:pPr>
            <a:r>
              <a:rPr lang="en-GB" altLang="en-US" dirty="0">
                <a:solidFill>
                  <a:srgbClr val="3E3F41"/>
                </a:solidFill>
              </a:rPr>
              <a:t>Give and receive positive feedback and make suggestions for improvement.</a:t>
            </a:r>
          </a:p>
          <a:p>
            <a:pPr marL="230188" indent="-230188">
              <a:spcBef>
                <a:spcPts val="1200"/>
              </a:spcBef>
              <a:buClr>
                <a:srgbClr val="0070C0"/>
              </a:buClr>
              <a:buFont typeface="Arial" panose="020B0604020202020204" pitchFamily="34" charset="0"/>
              <a:buChar char="•"/>
            </a:pPr>
            <a:r>
              <a:rPr lang="en-GB" altLang="en-US" dirty="0">
                <a:solidFill>
                  <a:srgbClr val="3E3F41"/>
                </a:solidFill>
              </a:rPr>
              <a:t>I will come round and talk to you as you are working.</a:t>
            </a:r>
          </a:p>
        </p:txBody>
      </p:sp>
      <p:sp>
        <p:nvSpPr>
          <p:cNvPr id="20" name="Rectangle 19">
            <a:extLst>
              <a:ext uri="{FF2B5EF4-FFF2-40B4-BE49-F238E27FC236}">
                <a16:creationId xmlns:a16="http://schemas.microsoft.com/office/drawing/2014/main" id="{8460F182-4E3A-0846-86D4-CFA7DA019232}"/>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2" name="TextBox 1">
            <a:extLst>
              <a:ext uri="{FF2B5EF4-FFF2-40B4-BE49-F238E27FC236}">
                <a16:creationId xmlns:a16="http://schemas.microsoft.com/office/drawing/2014/main" id="{8AFE9822-7F0F-9AD6-5B42-A8E5392A9C6B}"/>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81</a:t>
            </a:r>
          </a:p>
        </p:txBody>
      </p:sp>
    </p:spTree>
    <p:extLst>
      <p:ext uri="{BB962C8B-B14F-4D97-AF65-F5344CB8AC3E}">
        <p14:creationId xmlns:p14="http://schemas.microsoft.com/office/powerpoint/2010/main" val="376764199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a:extLst>
              <a:ext uri="{FF2B5EF4-FFF2-40B4-BE49-F238E27FC236}">
                <a16:creationId xmlns:a16="http://schemas.microsoft.com/office/drawing/2014/main" id="{941B3A6F-8AC1-0543-9FA2-464757BDDE74}"/>
              </a:ext>
            </a:extLst>
          </p:cNvPr>
          <p:cNvSpPr>
            <a:spLocks noChangeArrowheads="1"/>
          </p:cNvSpPr>
          <p:nvPr/>
        </p:nvSpPr>
        <p:spPr bwMode="auto">
          <a:xfrm>
            <a:off x="1107094" y="820644"/>
            <a:ext cx="9977812" cy="5297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marL="0" lvl="1">
              <a:spcBef>
                <a:spcPts val="1000"/>
              </a:spcBef>
            </a:pPr>
            <a:r>
              <a:rPr lang="en-GB" altLang="en-US" sz="1700" dirty="0">
                <a:solidFill>
                  <a:srgbClr val="3E3F41"/>
                </a:solidFill>
                <a:latin typeface="Comic Sans MS" panose="030F0902030302020204" pitchFamily="66" charset="0"/>
              </a:rPr>
              <a:t>Treasure Island was set in the so-called ‘Golden Age’ of piracy but what would it have been like to be a pirate? For hundreds of years, there have been people willing to risk their own lives to raid and plunder ships at sea in the hope of making their fortune. Would you want to be a pirate?</a:t>
            </a:r>
          </a:p>
          <a:p>
            <a:pPr>
              <a:spcBef>
                <a:spcPts val="1000"/>
              </a:spcBef>
            </a:pPr>
            <a:r>
              <a:rPr lang="en-GB" altLang="en-US" sz="1700" dirty="0">
                <a:solidFill>
                  <a:srgbClr val="3E3F41"/>
                </a:solidFill>
                <a:latin typeface="Comic Sans MS" panose="030F0902030302020204" pitchFamily="66" charset="0"/>
              </a:rPr>
              <a:t>Leaving the comforts of home and setting sail to new destinations would be a thrilling adventure. However, a life on the ocean waves could be unpredictable and perilous, with constant risks and threats to be faced. What if you suffered from seasickness?</a:t>
            </a:r>
          </a:p>
          <a:p>
            <a:pPr>
              <a:spcBef>
                <a:spcPts val="1000"/>
              </a:spcBef>
            </a:pPr>
            <a:r>
              <a:rPr lang="en-GB" altLang="en-US" sz="1700" dirty="0">
                <a:solidFill>
                  <a:srgbClr val="3E3F41"/>
                </a:solidFill>
                <a:latin typeface="Comic Sans MS" panose="030F0902030302020204" pitchFamily="66" charset="0"/>
              </a:rPr>
              <a:t>Although life on board ship may be hazardous, would the possibility of travel and seeing the world be worth the risk? It could be a once in a lifetime opportunity. Also, there is the chance of becoming rich from the vast treasure troves carried across the sea, and often these goods have been stolen in the first place anyway.</a:t>
            </a:r>
          </a:p>
          <a:p>
            <a:pPr>
              <a:spcBef>
                <a:spcPts val="1000"/>
              </a:spcBef>
            </a:pPr>
            <a:r>
              <a:rPr lang="en-GB" altLang="en-US" sz="1700" dirty="0">
                <a:solidFill>
                  <a:srgbClr val="3E3F41"/>
                </a:solidFill>
                <a:latin typeface="Comic Sans MS" panose="030F0902030302020204" pitchFamily="66" charset="0"/>
              </a:rPr>
              <a:t>On the other hand, not only is stealing wrong, it is also a criminal offence. Severe punishments for the lawbreakers could be the outcome if you were caught – even hanging.</a:t>
            </a:r>
          </a:p>
          <a:p>
            <a:pPr>
              <a:spcBef>
                <a:spcPts val="1000"/>
              </a:spcBef>
            </a:pPr>
            <a:r>
              <a:rPr lang="en-GB" altLang="en-US" sz="1700" dirty="0">
                <a:solidFill>
                  <a:srgbClr val="3E3F41"/>
                </a:solidFill>
                <a:latin typeface="Comic Sans MS" panose="030F0902030302020204" pitchFamily="66" charset="0"/>
              </a:rPr>
              <a:t>Would you be able to live with the squalid conditions aboard ship with rats everywhere</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and maggot-infested food? Your own physical state would be poor too – you would</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have no washing facilities and tar in your pigtail to prevent lice. However, you could</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become skilled in the use of weapons like the cutlass or the duck’s foot pistol and</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perhaps even become famous one day.</a:t>
            </a:r>
          </a:p>
        </p:txBody>
      </p:sp>
      <p:pic>
        <p:nvPicPr>
          <p:cNvPr id="4" name="Picture 3" descr="A picture containing text, vector graphics&#10;&#10;Description automatically generated">
            <a:extLst>
              <a:ext uri="{FF2B5EF4-FFF2-40B4-BE49-F238E27FC236}">
                <a16:creationId xmlns:a16="http://schemas.microsoft.com/office/drawing/2014/main" id="{68E1462C-898B-FE4D-94D3-4604DD427B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66109" y="4556988"/>
            <a:ext cx="1487692" cy="1560832"/>
          </a:xfrm>
          <a:prstGeom prst="rect">
            <a:avLst/>
          </a:prstGeom>
        </p:spPr>
      </p:pic>
      <p:sp>
        <p:nvSpPr>
          <p:cNvPr id="2" name="TextBox 1">
            <a:extLst>
              <a:ext uri="{FF2B5EF4-FFF2-40B4-BE49-F238E27FC236}">
                <a16:creationId xmlns:a16="http://schemas.microsoft.com/office/drawing/2014/main" id="{465C8568-F6F0-CB24-46AB-3C40FAEC796D}"/>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82</a:t>
            </a:r>
          </a:p>
        </p:txBody>
      </p:sp>
    </p:spTree>
    <p:extLst>
      <p:ext uri="{BB962C8B-B14F-4D97-AF65-F5344CB8AC3E}">
        <p14:creationId xmlns:p14="http://schemas.microsoft.com/office/powerpoint/2010/main" val="59917293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2">
            <a:extLst>
              <a:ext uri="{FF2B5EF4-FFF2-40B4-BE49-F238E27FC236}">
                <a16:creationId xmlns:a16="http://schemas.microsoft.com/office/drawing/2014/main" id="{C80699D6-ECC8-5E43-9D8C-34FD9B0D793E}"/>
              </a:ext>
            </a:extLst>
          </p:cNvPr>
          <p:cNvGrpSpPr>
            <a:grpSpLocks/>
          </p:cNvGrpSpPr>
          <p:nvPr/>
        </p:nvGrpSpPr>
        <p:grpSpPr bwMode="auto">
          <a:xfrm>
            <a:off x="1047008" y="3342090"/>
            <a:ext cx="2693876" cy="2672551"/>
            <a:chOff x="3805" y="1284"/>
            <a:chExt cx="1955" cy="1637"/>
          </a:xfrm>
        </p:grpSpPr>
        <p:sp>
          <p:nvSpPr>
            <p:cNvPr id="43" name="Text Box 12">
              <a:extLst>
                <a:ext uri="{FF2B5EF4-FFF2-40B4-BE49-F238E27FC236}">
                  <a16:creationId xmlns:a16="http://schemas.microsoft.com/office/drawing/2014/main" id="{7F0D18A2-30E8-EE49-B96D-7232F080B39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3E3F41"/>
                  </a:solidFill>
                </a:rPr>
                <a:t>Teacher modelling</a:t>
              </a:r>
            </a:p>
          </p:txBody>
        </p:sp>
        <p:sp>
          <p:nvSpPr>
            <p:cNvPr id="44" name="Text Box 13">
              <a:extLst>
                <a:ext uri="{FF2B5EF4-FFF2-40B4-BE49-F238E27FC236}">
                  <a16:creationId xmlns:a16="http://schemas.microsoft.com/office/drawing/2014/main" id="{28AF3FB5-E472-C143-8994-DE6E78C377A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b="1" dirty="0">
                  <a:solidFill>
                    <a:srgbClr val="0070C0"/>
                  </a:solidFill>
                </a:rPr>
                <a:t>Independent writing</a:t>
              </a:r>
            </a:p>
          </p:txBody>
        </p:sp>
        <p:sp>
          <p:nvSpPr>
            <p:cNvPr id="45" name="Oval 14">
              <a:extLst>
                <a:ext uri="{FF2B5EF4-FFF2-40B4-BE49-F238E27FC236}">
                  <a16:creationId xmlns:a16="http://schemas.microsoft.com/office/drawing/2014/main" id="{36960EFE-1AC9-9041-B776-F6525A427A3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46" name="Straight Arrow Connector 45">
            <a:extLst>
              <a:ext uri="{FF2B5EF4-FFF2-40B4-BE49-F238E27FC236}">
                <a16:creationId xmlns:a16="http://schemas.microsoft.com/office/drawing/2014/main" id="{43197C44-FBE9-0E4A-81AF-1DE8C4DDBFDE}"/>
              </a:ext>
            </a:extLst>
          </p:cNvPr>
          <p:cNvCxnSpPr>
            <a:cxnSpLocks/>
          </p:cNvCxnSpPr>
          <p:nvPr/>
        </p:nvCxnSpPr>
        <p:spPr>
          <a:xfrm>
            <a:off x="2371899" y="41728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7" name="Subtitle 2">
            <a:extLst>
              <a:ext uri="{FF2B5EF4-FFF2-40B4-BE49-F238E27FC236}">
                <a16:creationId xmlns:a16="http://schemas.microsoft.com/office/drawing/2014/main" id="{6A386DBE-3D8A-9F4F-9625-C4D17920683B}"/>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Independent writing</a:t>
            </a:r>
          </a:p>
        </p:txBody>
      </p:sp>
      <p:sp>
        <p:nvSpPr>
          <p:cNvPr id="12" name="Text Box 8">
            <a:extLst>
              <a:ext uri="{FF2B5EF4-FFF2-40B4-BE49-F238E27FC236}">
                <a16:creationId xmlns:a16="http://schemas.microsoft.com/office/drawing/2014/main" id="{F26B252E-F9CC-7445-A527-DAD91CE4AB0A}"/>
              </a:ext>
            </a:extLst>
          </p:cNvPr>
          <p:cNvSpPr txBox="1">
            <a:spLocks noChangeArrowheads="1"/>
          </p:cNvSpPr>
          <p:nvPr/>
        </p:nvSpPr>
        <p:spPr bwMode="auto">
          <a:xfrm>
            <a:off x="4291052" y="1233567"/>
            <a:ext cx="7057305" cy="4999893"/>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oAutofit/>
          </a:bodyPr>
          <a:lstStyle>
            <a:lvl1pPr>
              <a:defRPr>
                <a:solidFill>
                  <a:schemeClr val="tx1"/>
                </a:solidFill>
                <a:latin typeface="Comic Sans MS" panose="030F0902030302020204" pitchFamily="66" charset="0"/>
                <a:cs typeface="Arial" panose="020B0604020202020204" pitchFamily="34" charset="0"/>
              </a:defRPr>
            </a:lvl1pPr>
            <a:lvl2pPr marL="630238">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en-US" dirty="0">
                <a:solidFill>
                  <a:srgbClr val="3E3F41"/>
                </a:solidFill>
              </a:rPr>
              <a:t>Now I want you to work </a:t>
            </a:r>
            <a:r>
              <a:rPr lang="en-GB" altLang="en-US" b="1" dirty="0">
                <a:solidFill>
                  <a:srgbClr val="3E3F41"/>
                </a:solidFill>
              </a:rPr>
              <a:t>independently </a:t>
            </a:r>
            <a:r>
              <a:rPr lang="en-GB" altLang="en-US" dirty="0">
                <a:solidFill>
                  <a:srgbClr val="3E3F41"/>
                </a:solidFill>
              </a:rPr>
              <a:t>to:</a:t>
            </a:r>
          </a:p>
          <a:p>
            <a:pPr marL="230188" indent="-230188">
              <a:spcBef>
                <a:spcPts val="1000"/>
              </a:spcBef>
              <a:buClr>
                <a:srgbClr val="0070C0"/>
              </a:buClr>
              <a:buFont typeface="Arial" panose="020B0604020202020204" pitchFamily="34" charset="0"/>
              <a:buChar char="•"/>
            </a:pPr>
            <a:r>
              <a:rPr lang="en-GB" altLang="en-US" dirty="0">
                <a:solidFill>
                  <a:srgbClr val="3E3F41"/>
                </a:solidFill>
              </a:rPr>
              <a:t>Look at the features list and choose what you will write about. </a:t>
            </a:r>
          </a:p>
          <a:p>
            <a:pPr marL="230188" indent="-230188">
              <a:spcBef>
                <a:spcPts val="1000"/>
              </a:spcBef>
              <a:buClr>
                <a:srgbClr val="0070C0"/>
              </a:buClr>
              <a:buFont typeface="Arial" panose="020B0604020202020204" pitchFamily="34" charset="0"/>
              <a:buChar char="•"/>
            </a:pPr>
            <a:r>
              <a:rPr lang="en-GB" altLang="en-US" dirty="0">
                <a:solidFill>
                  <a:srgbClr val="3E3F41"/>
                </a:solidFill>
              </a:rPr>
              <a:t>You may use the notes provided or carry out research into the topic, BUT whatever you write must be your own words. </a:t>
            </a:r>
          </a:p>
          <a:p>
            <a:pPr marL="230188" indent="-230188">
              <a:spcBef>
                <a:spcPts val="1000"/>
              </a:spcBef>
              <a:buClr>
                <a:srgbClr val="0070C0"/>
              </a:buClr>
              <a:buFont typeface="Arial" panose="020B0604020202020204" pitchFamily="34" charset="0"/>
              <a:buChar char="•"/>
            </a:pPr>
            <a:r>
              <a:rPr lang="en-GB" altLang="en-US" dirty="0">
                <a:solidFill>
                  <a:srgbClr val="3E3F41"/>
                </a:solidFill>
              </a:rPr>
              <a:t>Try out words, sentences and paragraphs on whiteboards or</a:t>
            </a:r>
            <a:br>
              <a:rPr lang="en-GB" altLang="en-US" dirty="0">
                <a:solidFill>
                  <a:srgbClr val="3E3F41"/>
                </a:solidFill>
              </a:rPr>
            </a:br>
            <a:r>
              <a:rPr lang="en-GB" altLang="en-US" dirty="0">
                <a:solidFill>
                  <a:srgbClr val="3E3F41"/>
                </a:solidFill>
              </a:rPr>
              <a:t>in writing journals.</a:t>
            </a:r>
          </a:p>
          <a:p>
            <a:pPr marL="230188" indent="-230188">
              <a:spcBef>
                <a:spcPts val="1000"/>
              </a:spcBef>
              <a:buClr>
                <a:srgbClr val="0070C0"/>
              </a:buClr>
              <a:buFont typeface="Arial" panose="020B0604020202020204" pitchFamily="34" charset="0"/>
              <a:buChar char="•"/>
            </a:pPr>
            <a:r>
              <a:rPr lang="en-GB" altLang="en-US" dirty="0">
                <a:solidFill>
                  <a:srgbClr val="3E3F41"/>
                </a:solidFill>
              </a:rPr>
              <a:t>Use the working wall, writing journals, timeline, dictionaries, thesauruses, etc.</a:t>
            </a:r>
          </a:p>
          <a:p>
            <a:pPr marL="230188" indent="-230188">
              <a:spcBef>
                <a:spcPts val="1000"/>
              </a:spcBef>
              <a:buClr>
                <a:srgbClr val="0070C0"/>
              </a:buClr>
              <a:buFont typeface="Arial" panose="020B0604020202020204" pitchFamily="34" charset="0"/>
              <a:buChar char="•"/>
            </a:pPr>
            <a:r>
              <a:rPr lang="en-GB" altLang="en-US" dirty="0">
                <a:solidFill>
                  <a:srgbClr val="3E3F41"/>
                </a:solidFill>
              </a:rPr>
              <a:t>Read aloud to an audience which may be your partner, another group or the whole class.</a:t>
            </a:r>
          </a:p>
          <a:p>
            <a:pPr marL="230188" indent="-230188">
              <a:spcBef>
                <a:spcPts val="1000"/>
              </a:spcBef>
              <a:buClr>
                <a:srgbClr val="0070C0"/>
              </a:buClr>
              <a:buFont typeface="Arial" panose="020B0604020202020204" pitchFamily="34" charset="0"/>
              <a:buChar char="•"/>
            </a:pPr>
            <a:r>
              <a:rPr lang="en-GB" altLang="en-US" dirty="0">
                <a:solidFill>
                  <a:srgbClr val="3E3F41"/>
                </a:solidFill>
              </a:rPr>
              <a:t>Ask your partner to assess the writing against the agreed success criteria and tell you how effective it is.</a:t>
            </a:r>
          </a:p>
          <a:p>
            <a:pPr marL="230188" indent="-230188">
              <a:spcBef>
                <a:spcPts val="1000"/>
              </a:spcBef>
              <a:buClr>
                <a:srgbClr val="0070C0"/>
              </a:buClr>
              <a:buFont typeface="Arial" panose="020B0604020202020204" pitchFamily="34" charset="0"/>
              <a:buChar char="•"/>
            </a:pPr>
            <a:r>
              <a:rPr lang="en-GB" altLang="en-US" dirty="0">
                <a:solidFill>
                  <a:srgbClr val="3E3F41"/>
                </a:solidFill>
              </a:rPr>
              <a:t>Indicate on your writing where you feel they have met</a:t>
            </a:r>
            <a:br>
              <a:rPr lang="en-GB" altLang="en-US" dirty="0">
                <a:solidFill>
                  <a:srgbClr val="3E3F41"/>
                </a:solidFill>
              </a:rPr>
            </a:br>
            <a:r>
              <a:rPr lang="en-GB" altLang="en-US" dirty="0">
                <a:solidFill>
                  <a:srgbClr val="3E3F41"/>
                </a:solidFill>
              </a:rPr>
              <a:t>certain criteria.</a:t>
            </a:r>
          </a:p>
        </p:txBody>
      </p:sp>
      <p:sp>
        <p:nvSpPr>
          <p:cNvPr id="20" name="Rectangle 19">
            <a:extLst>
              <a:ext uri="{FF2B5EF4-FFF2-40B4-BE49-F238E27FC236}">
                <a16:creationId xmlns:a16="http://schemas.microsoft.com/office/drawing/2014/main" id="{8460F182-4E3A-0846-86D4-CFA7DA019232}"/>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2" name="TextBox 1">
            <a:extLst>
              <a:ext uri="{FF2B5EF4-FFF2-40B4-BE49-F238E27FC236}">
                <a16:creationId xmlns:a16="http://schemas.microsoft.com/office/drawing/2014/main" id="{A22B8282-42BF-1164-3FF1-68D6E3DD662E}"/>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83</a:t>
            </a:r>
          </a:p>
        </p:txBody>
      </p:sp>
    </p:spTree>
    <p:extLst>
      <p:ext uri="{BB962C8B-B14F-4D97-AF65-F5344CB8AC3E}">
        <p14:creationId xmlns:p14="http://schemas.microsoft.com/office/powerpoint/2010/main" val="11696878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a:extLst>
              <a:ext uri="{FF2B5EF4-FFF2-40B4-BE49-F238E27FC236}">
                <a16:creationId xmlns:a16="http://schemas.microsoft.com/office/drawing/2014/main" id="{83F0214A-75E4-594E-8DD9-633E243DDF17}"/>
              </a:ext>
            </a:extLst>
          </p:cNvPr>
          <p:cNvSpPr>
            <a:spLocks noChangeArrowheads="1"/>
          </p:cNvSpPr>
          <p:nvPr/>
        </p:nvSpPr>
        <p:spPr bwMode="auto">
          <a:xfrm>
            <a:off x="789828" y="677303"/>
            <a:ext cx="10425019" cy="1133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30000"/>
              </a:spcBef>
            </a:pPr>
            <a:r>
              <a:rPr lang="en-GB" altLang="en-US" sz="1900" dirty="0">
                <a:solidFill>
                  <a:srgbClr val="3E3F41"/>
                </a:solidFill>
                <a:latin typeface="Comic Sans MS" panose="030F0902030302020204" pitchFamily="66" charset="0"/>
              </a:rPr>
              <a:t>In this modelled piece of writing, facts are provided to focus on structuring the text but a different approach may be taken where children carry out their own research on pirates prior to writing. This supports historical knowledge.</a:t>
            </a:r>
          </a:p>
        </p:txBody>
      </p:sp>
      <p:sp>
        <p:nvSpPr>
          <p:cNvPr id="11" name="Rectangle 5">
            <a:extLst>
              <a:ext uri="{FF2B5EF4-FFF2-40B4-BE49-F238E27FC236}">
                <a16:creationId xmlns:a16="http://schemas.microsoft.com/office/drawing/2014/main" id="{04B05423-8112-4D43-A6F0-1A13284B37D1}"/>
              </a:ext>
            </a:extLst>
          </p:cNvPr>
          <p:cNvSpPr>
            <a:spLocks noChangeArrowheads="1"/>
          </p:cNvSpPr>
          <p:nvPr/>
        </p:nvSpPr>
        <p:spPr bwMode="auto">
          <a:xfrm>
            <a:off x="789828" y="1810871"/>
            <a:ext cx="596028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p>
            <a:r>
              <a:rPr lang="en-GB" altLang="en-US" sz="1700" u="sng" dirty="0">
                <a:solidFill>
                  <a:srgbClr val="0070C0"/>
                </a:solidFill>
                <a:latin typeface="Comic Sans MS" panose="030F0902030302020204" pitchFamily="66" charset="0"/>
                <a:hlinkClick r:id="rId3"/>
              </a:rPr>
              <a:t>https://www.dkfindout.com/uk/history/pirates/</a:t>
            </a:r>
            <a:endParaRPr lang="en-GB" altLang="en-US" sz="1700" u="sng" dirty="0">
              <a:solidFill>
                <a:srgbClr val="0070C0"/>
              </a:solidFill>
              <a:latin typeface="Comic Sans MS" panose="030F0902030302020204" pitchFamily="66" charset="0"/>
            </a:endParaRPr>
          </a:p>
        </p:txBody>
      </p:sp>
      <p:sp>
        <p:nvSpPr>
          <p:cNvPr id="13" name="Rectangle 6">
            <a:extLst>
              <a:ext uri="{FF2B5EF4-FFF2-40B4-BE49-F238E27FC236}">
                <a16:creationId xmlns:a16="http://schemas.microsoft.com/office/drawing/2014/main" id="{79AA6C19-BD04-094C-BC3F-1671F74E20B0}"/>
              </a:ext>
            </a:extLst>
          </p:cNvPr>
          <p:cNvSpPr>
            <a:spLocks noChangeArrowheads="1"/>
          </p:cNvSpPr>
          <p:nvPr/>
        </p:nvSpPr>
        <p:spPr bwMode="auto">
          <a:xfrm>
            <a:off x="789828" y="2292517"/>
            <a:ext cx="69285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p>
            <a:r>
              <a:rPr lang="en-GB" altLang="en-US" sz="1700" u="sng" dirty="0">
                <a:solidFill>
                  <a:srgbClr val="0070C0"/>
                </a:solidFill>
                <a:latin typeface="Comic Sans MS" panose="030F0902030302020204" pitchFamily="66" charset="0"/>
                <a:hlinkClick r:id="rId4"/>
              </a:rPr>
              <a:t>https://</a:t>
            </a:r>
            <a:r>
              <a:rPr lang="en-GB" altLang="en-US" sz="1700" u="sng" dirty="0" err="1">
                <a:solidFill>
                  <a:srgbClr val="0070C0"/>
                </a:solidFill>
                <a:latin typeface="Comic Sans MS" panose="030F0902030302020204" pitchFamily="66" charset="0"/>
                <a:hlinkClick r:id="rId4"/>
              </a:rPr>
              <a:t>kids.britannica.com</a:t>
            </a:r>
            <a:r>
              <a:rPr lang="en-GB" altLang="en-US" sz="1700" u="sng" dirty="0">
                <a:solidFill>
                  <a:srgbClr val="0070C0"/>
                </a:solidFill>
                <a:latin typeface="Comic Sans MS" panose="030F0902030302020204" pitchFamily="66" charset="0"/>
                <a:hlinkClick r:id="rId4"/>
              </a:rPr>
              <a:t>/kids/article/pirate/353633</a:t>
            </a:r>
            <a:endParaRPr lang="en-GB" altLang="en-US" sz="1700" u="sng" dirty="0">
              <a:solidFill>
                <a:srgbClr val="0070C0"/>
              </a:solidFill>
              <a:latin typeface="Comic Sans MS" panose="030F0902030302020204" pitchFamily="66" charset="0"/>
            </a:endParaRPr>
          </a:p>
        </p:txBody>
      </p:sp>
      <p:sp>
        <p:nvSpPr>
          <p:cNvPr id="14" name="Rectangle 7">
            <a:extLst>
              <a:ext uri="{FF2B5EF4-FFF2-40B4-BE49-F238E27FC236}">
                <a16:creationId xmlns:a16="http://schemas.microsoft.com/office/drawing/2014/main" id="{BFA974F3-424D-4D46-8C54-3CA2DF944298}"/>
              </a:ext>
            </a:extLst>
          </p:cNvPr>
          <p:cNvSpPr>
            <a:spLocks noChangeArrowheads="1"/>
          </p:cNvSpPr>
          <p:nvPr/>
        </p:nvSpPr>
        <p:spPr bwMode="auto">
          <a:xfrm>
            <a:off x="789828" y="2774163"/>
            <a:ext cx="618951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p>
            <a:r>
              <a:rPr lang="en-GB" altLang="en-US" sz="1700" u="sng" dirty="0">
                <a:solidFill>
                  <a:srgbClr val="0070C0"/>
                </a:solidFill>
                <a:latin typeface="Comic Sans MS" panose="030F0902030302020204" pitchFamily="66" charset="0"/>
                <a:hlinkClick r:id="rId4"/>
              </a:rPr>
              <a:t>https://</a:t>
            </a:r>
            <a:r>
              <a:rPr lang="en-GB" altLang="en-US" sz="1700" u="sng" dirty="0" err="1">
                <a:solidFill>
                  <a:srgbClr val="0070C0"/>
                </a:solidFill>
                <a:latin typeface="Comic Sans MS" panose="030F0902030302020204" pitchFamily="66" charset="0"/>
                <a:hlinkClick r:id="rId4"/>
              </a:rPr>
              <a:t>dltk-kids.com</a:t>
            </a:r>
            <a:r>
              <a:rPr lang="en-GB" altLang="en-US" sz="1700" u="sng" dirty="0">
                <a:solidFill>
                  <a:srgbClr val="0070C0"/>
                </a:solidFill>
                <a:latin typeface="Comic Sans MS" panose="030F0902030302020204" pitchFamily="66" charset="0"/>
                <a:hlinkClick r:id="rId4"/>
              </a:rPr>
              <a:t>/articles/</a:t>
            </a:r>
            <a:r>
              <a:rPr lang="en-GB" altLang="en-US" sz="1700" u="sng" dirty="0" err="1">
                <a:solidFill>
                  <a:srgbClr val="0070C0"/>
                </a:solidFill>
                <a:latin typeface="Comic Sans MS" panose="030F0902030302020204" pitchFamily="66" charset="0"/>
                <a:hlinkClick r:id="rId4"/>
              </a:rPr>
              <a:t>famouspirates.htm</a:t>
            </a:r>
            <a:endParaRPr lang="en-GB" altLang="en-US" sz="1700" u="sng" dirty="0">
              <a:solidFill>
                <a:srgbClr val="0070C0"/>
              </a:solidFill>
              <a:latin typeface="Comic Sans MS" panose="030F0902030302020204" pitchFamily="66" charset="0"/>
            </a:endParaRPr>
          </a:p>
        </p:txBody>
      </p:sp>
      <p:sp>
        <p:nvSpPr>
          <p:cNvPr id="15" name="Rectangle 8">
            <a:extLst>
              <a:ext uri="{FF2B5EF4-FFF2-40B4-BE49-F238E27FC236}">
                <a16:creationId xmlns:a16="http://schemas.microsoft.com/office/drawing/2014/main" id="{622A69DF-B1D4-C34C-877A-F9FED1DE288A}"/>
              </a:ext>
            </a:extLst>
          </p:cNvPr>
          <p:cNvSpPr>
            <a:spLocks noChangeArrowheads="1"/>
          </p:cNvSpPr>
          <p:nvPr/>
        </p:nvSpPr>
        <p:spPr bwMode="auto">
          <a:xfrm>
            <a:off x="789828" y="3255809"/>
            <a:ext cx="552426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p>
            <a:r>
              <a:rPr lang="en-GB" altLang="en-US" sz="1700" u="sng" dirty="0">
                <a:solidFill>
                  <a:srgbClr val="0070C0"/>
                </a:solidFill>
                <a:latin typeface="Comic Sans MS" panose="030F0902030302020204" pitchFamily="66" charset="0"/>
                <a:hlinkClick r:id="rId5"/>
              </a:rPr>
              <a:t>https://</a:t>
            </a:r>
            <a:r>
              <a:rPr lang="en-GB" altLang="en-US" sz="1700" u="sng" dirty="0" err="1">
                <a:solidFill>
                  <a:srgbClr val="0070C0"/>
                </a:solidFill>
                <a:latin typeface="Comic Sans MS" panose="030F0902030302020204" pitchFamily="66" charset="0"/>
                <a:hlinkClick r:id="rId5"/>
              </a:rPr>
              <a:t>www.atozkidsstuff.com</a:t>
            </a:r>
            <a:r>
              <a:rPr lang="en-GB" altLang="en-US" sz="1700" u="sng" dirty="0">
                <a:solidFill>
                  <a:srgbClr val="0070C0"/>
                </a:solidFill>
                <a:latin typeface="Comic Sans MS" panose="030F0902030302020204" pitchFamily="66" charset="0"/>
                <a:hlinkClick r:id="rId5"/>
              </a:rPr>
              <a:t>/</a:t>
            </a:r>
            <a:r>
              <a:rPr lang="en-GB" altLang="en-US" sz="1700" u="sng" dirty="0" err="1">
                <a:solidFill>
                  <a:srgbClr val="0070C0"/>
                </a:solidFill>
                <a:latin typeface="Comic Sans MS" panose="030F0902030302020204" pitchFamily="66" charset="0"/>
                <a:hlinkClick r:id="rId5"/>
              </a:rPr>
              <a:t>pirates.html</a:t>
            </a:r>
            <a:endParaRPr lang="en-GB" altLang="en-US" sz="1700" u="sng" dirty="0">
              <a:solidFill>
                <a:srgbClr val="0070C0"/>
              </a:solidFill>
              <a:latin typeface="Comic Sans MS" panose="030F0902030302020204" pitchFamily="66" charset="0"/>
            </a:endParaRPr>
          </a:p>
        </p:txBody>
      </p:sp>
      <p:sp>
        <p:nvSpPr>
          <p:cNvPr id="16" name="Rectangle 9">
            <a:extLst>
              <a:ext uri="{FF2B5EF4-FFF2-40B4-BE49-F238E27FC236}">
                <a16:creationId xmlns:a16="http://schemas.microsoft.com/office/drawing/2014/main" id="{9824246B-BA36-E64F-A5BA-9124D26CF11C}"/>
              </a:ext>
            </a:extLst>
          </p:cNvPr>
          <p:cNvSpPr>
            <a:spLocks noChangeArrowheads="1"/>
          </p:cNvSpPr>
          <p:nvPr/>
        </p:nvSpPr>
        <p:spPr bwMode="auto">
          <a:xfrm>
            <a:off x="789828" y="4692855"/>
            <a:ext cx="632577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p>
            <a:r>
              <a:rPr lang="en-GB" altLang="en-US" sz="1700" u="sng" dirty="0">
                <a:solidFill>
                  <a:srgbClr val="0070C0"/>
                </a:solidFill>
                <a:latin typeface="Comic Sans MS" panose="030F0902030302020204" pitchFamily="66" charset="0"/>
                <a:hlinkClick r:id="rId6"/>
              </a:rPr>
              <a:t>https://</a:t>
            </a:r>
            <a:r>
              <a:rPr lang="en-GB" altLang="en-US" sz="1700" u="sng" dirty="0" err="1">
                <a:solidFill>
                  <a:srgbClr val="0070C0"/>
                </a:solidFill>
                <a:latin typeface="Comic Sans MS" panose="030F0902030302020204" pitchFamily="66" charset="0"/>
                <a:hlinkClick r:id="rId6"/>
              </a:rPr>
              <a:t>www.youtube.com</a:t>
            </a:r>
            <a:r>
              <a:rPr lang="en-GB" altLang="en-US" sz="1700" u="sng" dirty="0">
                <a:solidFill>
                  <a:srgbClr val="0070C0"/>
                </a:solidFill>
                <a:latin typeface="Comic Sans MS" panose="030F0902030302020204" pitchFamily="66" charset="0"/>
                <a:hlinkClick r:id="rId6"/>
              </a:rPr>
              <a:t>/</a:t>
            </a:r>
            <a:r>
              <a:rPr lang="en-GB" altLang="en-US" sz="1700" u="sng" dirty="0" err="1">
                <a:solidFill>
                  <a:srgbClr val="0070C0"/>
                </a:solidFill>
                <a:latin typeface="Comic Sans MS" panose="030F0902030302020204" pitchFamily="66" charset="0"/>
                <a:hlinkClick r:id="rId6"/>
              </a:rPr>
              <a:t>watch?v</a:t>
            </a:r>
            <a:r>
              <a:rPr lang="en-GB" altLang="en-US" sz="1700" u="sng" dirty="0">
                <a:solidFill>
                  <a:srgbClr val="0070C0"/>
                </a:solidFill>
                <a:latin typeface="Comic Sans MS" panose="030F0902030302020204" pitchFamily="66" charset="0"/>
                <a:hlinkClick r:id="rId6"/>
              </a:rPr>
              <a:t>=Q2IaNvAmBzU</a:t>
            </a:r>
            <a:endParaRPr lang="en-GB" altLang="en-US" sz="1700" u="sng" dirty="0">
              <a:solidFill>
                <a:srgbClr val="0070C0"/>
              </a:solidFill>
              <a:latin typeface="Comic Sans MS" panose="030F0902030302020204" pitchFamily="66" charset="0"/>
            </a:endParaRPr>
          </a:p>
        </p:txBody>
      </p:sp>
      <p:sp>
        <p:nvSpPr>
          <p:cNvPr id="17" name="Rectangle 10">
            <a:extLst>
              <a:ext uri="{FF2B5EF4-FFF2-40B4-BE49-F238E27FC236}">
                <a16:creationId xmlns:a16="http://schemas.microsoft.com/office/drawing/2014/main" id="{484D71B7-8B2F-6642-A118-2E7042726A90}"/>
              </a:ext>
            </a:extLst>
          </p:cNvPr>
          <p:cNvSpPr>
            <a:spLocks noChangeArrowheads="1"/>
          </p:cNvSpPr>
          <p:nvPr/>
        </p:nvSpPr>
        <p:spPr bwMode="auto">
          <a:xfrm>
            <a:off x="789828" y="5178447"/>
            <a:ext cx="62376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p>
            <a:r>
              <a:rPr lang="en-GB" altLang="en-US" sz="1700" u="sng" dirty="0">
                <a:solidFill>
                  <a:srgbClr val="0070C0"/>
                </a:solidFill>
                <a:latin typeface="Comic Sans MS" panose="030F0902030302020204" pitchFamily="66" charset="0"/>
                <a:hlinkClick r:id="rId7"/>
              </a:rPr>
              <a:t>https://</a:t>
            </a:r>
            <a:r>
              <a:rPr lang="en-GB" altLang="en-US" sz="1700" u="sng" dirty="0" err="1">
                <a:solidFill>
                  <a:srgbClr val="0070C0"/>
                </a:solidFill>
                <a:latin typeface="Comic Sans MS" panose="030F0902030302020204" pitchFamily="66" charset="0"/>
                <a:hlinkClick r:id="rId7"/>
              </a:rPr>
              <a:t>www.youtube.com</a:t>
            </a:r>
            <a:r>
              <a:rPr lang="en-GB" altLang="en-US" sz="1700" u="sng" dirty="0">
                <a:solidFill>
                  <a:srgbClr val="0070C0"/>
                </a:solidFill>
                <a:latin typeface="Comic Sans MS" panose="030F0902030302020204" pitchFamily="66" charset="0"/>
                <a:hlinkClick r:id="rId7"/>
              </a:rPr>
              <a:t>/</a:t>
            </a:r>
            <a:r>
              <a:rPr lang="en-GB" altLang="en-US" sz="1700" u="sng" dirty="0" err="1">
                <a:solidFill>
                  <a:srgbClr val="0070C0"/>
                </a:solidFill>
                <a:latin typeface="Comic Sans MS" panose="030F0902030302020204" pitchFamily="66" charset="0"/>
                <a:hlinkClick r:id="rId7"/>
              </a:rPr>
              <a:t>watch?v</a:t>
            </a:r>
            <a:r>
              <a:rPr lang="en-GB" altLang="en-US" sz="1700" u="sng" dirty="0">
                <a:solidFill>
                  <a:srgbClr val="0070C0"/>
                </a:solidFill>
                <a:latin typeface="Comic Sans MS" panose="030F0902030302020204" pitchFamily="66" charset="0"/>
                <a:hlinkClick r:id="rId7"/>
              </a:rPr>
              <a:t>=9VRFR81x8ME</a:t>
            </a:r>
            <a:endParaRPr lang="en-GB" altLang="en-US" sz="1700" u="sng" dirty="0">
              <a:solidFill>
                <a:srgbClr val="0070C0"/>
              </a:solidFill>
              <a:latin typeface="Comic Sans MS" panose="030F0902030302020204" pitchFamily="66" charset="0"/>
            </a:endParaRPr>
          </a:p>
        </p:txBody>
      </p:sp>
      <p:sp>
        <p:nvSpPr>
          <p:cNvPr id="18" name="Rectangle 11">
            <a:extLst>
              <a:ext uri="{FF2B5EF4-FFF2-40B4-BE49-F238E27FC236}">
                <a16:creationId xmlns:a16="http://schemas.microsoft.com/office/drawing/2014/main" id="{ADDF3A1B-1425-B74C-AD23-EE917B260ED1}"/>
              </a:ext>
            </a:extLst>
          </p:cNvPr>
          <p:cNvSpPr>
            <a:spLocks noChangeArrowheads="1"/>
          </p:cNvSpPr>
          <p:nvPr/>
        </p:nvSpPr>
        <p:spPr bwMode="auto">
          <a:xfrm>
            <a:off x="789828" y="5664039"/>
            <a:ext cx="69365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p>
            <a:r>
              <a:rPr lang="en-GB" altLang="en-US" sz="1700" u="sng" dirty="0">
                <a:solidFill>
                  <a:srgbClr val="0070C0"/>
                </a:solidFill>
                <a:latin typeface="Comic Sans MS" panose="030F0902030302020204" pitchFamily="66" charset="0"/>
                <a:hlinkClick r:id="rId8"/>
              </a:rPr>
              <a:t>https://</a:t>
            </a:r>
            <a:r>
              <a:rPr lang="en-GB" altLang="en-US" sz="1700" u="sng" dirty="0" err="1">
                <a:solidFill>
                  <a:srgbClr val="0070C0"/>
                </a:solidFill>
                <a:latin typeface="Comic Sans MS" panose="030F0902030302020204" pitchFamily="66" charset="0"/>
                <a:hlinkClick r:id="rId8"/>
              </a:rPr>
              <a:t>www.youtube.com</a:t>
            </a:r>
            <a:r>
              <a:rPr lang="en-GB" altLang="en-US" sz="1700" u="sng" dirty="0">
                <a:solidFill>
                  <a:srgbClr val="0070C0"/>
                </a:solidFill>
                <a:latin typeface="Comic Sans MS" panose="030F0902030302020204" pitchFamily="66" charset="0"/>
                <a:hlinkClick r:id="rId8"/>
              </a:rPr>
              <a:t>/</a:t>
            </a:r>
            <a:r>
              <a:rPr lang="en-GB" altLang="en-US" sz="1700" u="sng" dirty="0" err="1">
                <a:solidFill>
                  <a:srgbClr val="0070C0"/>
                </a:solidFill>
                <a:latin typeface="Comic Sans MS" panose="030F0902030302020204" pitchFamily="66" charset="0"/>
                <a:hlinkClick r:id="rId8"/>
              </a:rPr>
              <a:t>watch?v</a:t>
            </a:r>
            <a:r>
              <a:rPr lang="en-GB" altLang="en-US" sz="1700" u="sng" dirty="0">
                <a:solidFill>
                  <a:srgbClr val="0070C0"/>
                </a:solidFill>
                <a:latin typeface="Comic Sans MS" panose="030F0902030302020204" pitchFamily="66" charset="0"/>
                <a:hlinkClick r:id="rId8"/>
              </a:rPr>
              <a:t>=apMvV0zvefc&amp;t=42s</a:t>
            </a:r>
            <a:endParaRPr lang="en-GB" altLang="en-US" sz="1700" u="sng" dirty="0">
              <a:solidFill>
                <a:srgbClr val="0070C0"/>
              </a:solidFill>
              <a:latin typeface="Comic Sans MS" panose="030F0902030302020204" pitchFamily="66" charset="0"/>
            </a:endParaRPr>
          </a:p>
        </p:txBody>
      </p:sp>
      <p:sp>
        <p:nvSpPr>
          <p:cNvPr id="19" name="Text Box 12">
            <a:extLst>
              <a:ext uri="{FF2B5EF4-FFF2-40B4-BE49-F238E27FC236}">
                <a16:creationId xmlns:a16="http://schemas.microsoft.com/office/drawing/2014/main" id="{F40B5EEC-6AEA-8A42-974C-192FFCD5C494}"/>
              </a:ext>
            </a:extLst>
          </p:cNvPr>
          <p:cNvSpPr txBox="1">
            <a:spLocks noChangeArrowheads="1"/>
          </p:cNvSpPr>
          <p:nvPr/>
        </p:nvSpPr>
        <p:spPr bwMode="auto">
          <a:xfrm>
            <a:off x="789828" y="4292745"/>
            <a:ext cx="52451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1900" dirty="0">
                <a:solidFill>
                  <a:srgbClr val="3E3F41"/>
                </a:solidFill>
                <a:latin typeface="Comic Sans MS" panose="030F0902030302020204" pitchFamily="66" charset="0"/>
              </a:rPr>
              <a:t>Horrible Histories videos:</a:t>
            </a:r>
          </a:p>
        </p:txBody>
      </p:sp>
      <p:sp>
        <p:nvSpPr>
          <p:cNvPr id="21" name="Rectangle 13">
            <a:extLst>
              <a:ext uri="{FF2B5EF4-FFF2-40B4-BE49-F238E27FC236}">
                <a16:creationId xmlns:a16="http://schemas.microsoft.com/office/drawing/2014/main" id="{F748A353-B674-6D47-AD35-64F9889AACB5}"/>
              </a:ext>
            </a:extLst>
          </p:cNvPr>
          <p:cNvSpPr>
            <a:spLocks noChangeArrowheads="1"/>
          </p:cNvSpPr>
          <p:nvPr/>
        </p:nvSpPr>
        <p:spPr bwMode="auto">
          <a:xfrm>
            <a:off x="789828" y="3737455"/>
            <a:ext cx="69653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p>
            <a:r>
              <a:rPr lang="en-GB" altLang="en-US" sz="1700" u="sng" dirty="0">
                <a:solidFill>
                  <a:srgbClr val="0070C0"/>
                </a:solidFill>
                <a:latin typeface="Comic Sans MS" panose="030F0902030302020204" pitchFamily="66" charset="0"/>
                <a:hlinkClick r:id="rId9"/>
              </a:rPr>
              <a:t>https://</a:t>
            </a:r>
            <a:r>
              <a:rPr lang="en-GB" altLang="en-US" sz="1700" u="sng" dirty="0" err="1">
                <a:solidFill>
                  <a:srgbClr val="0070C0"/>
                </a:solidFill>
                <a:latin typeface="Comic Sans MS" panose="030F0902030302020204" pitchFamily="66" charset="0"/>
                <a:hlinkClick r:id="rId9"/>
              </a:rPr>
              <a:t>www.rmg.co.uk</a:t>
            </a:r>
            <a:r>
              <a:rPr lang="en-GB" altLang="en-US" sz="1700" u="sng" dirty="0">
                <a:solidFill>
                  <a:srgbClr val="0070C0"/>
                </a:solidFill>
                <a:latin typeface="Comic Sans MS" panose="030F0902030302020204" pitchFamily="66" charset="0"/>
                <a:hlinkClick r:id="rId9"/>
              </a:rPr>
              <a:t>/stories/topics/golden-age-piracy</a:t>
            </a:r>
            <a:endParaRPr lang="en-GB" altLang="en-US" sz="1700" u="sng" dirty="0">
              <a:solidFill>
                <a:srgbClr val="0070C0"/>
              </a:solidFill>
              <a:latin typeface="Comic Sans MS" panose="030F0902030302020204" pitchFamily="66" charset="0"/>
            </a:endParaRPr>
          </a:p>
        </p:txBody>
      </p:sp>
      <p:pic>
        <p:nvPicPr>
          <p:cNvPr id="20" name="Picture 19" descr="A picture containing text, vector graphics&#10;&#10;Description automatically generated">
            <a:extLst>
              <a:ext uri="{FF2B5EF4-FFF2-40B4-BE49-F238E27FC236}">
                <a16:creationId xmlns:a16="http://schemas.microsoft.com/office/drawing/2014/main" id="{B6D3377D-9528-C440-B344-9E8612FE3F0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580108" y="2137502"/>
            <a:ext cx="3227294" cy="3385958"/>
          </a:xfrm>
          <a:prstGeom prst="rect">
            <a:avLst/>
          </a:prstGeom>
        </p:spPr>
      </p:pic>
      <p:sp>
        <p:nvSpPr>
          <p:cNvPr id="2" name="TextBox 1">
            <a:extLst>
              <a:ext uri="{FF2B5EF4-FFF2-40B4-BE49-F238E27FC236}">
                <a16:creationId xmlns:a16="http://schemas.microsoft.com/office/drawing/2014/main" id="{DDD106B8-C82E-4A4D-C12E-89F56936D0ED}"/>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84</a:t>
            </a:r>
          </a:p>
        </p:txBody>
      </p:sp>
    </p:spTree>
    <p:extLst>
      <p:ext uri="{BB962C8B-B14F-4D97-AF65-F5344CB8AC3E}">
        <p14:creationId xmlns:p14="http://schemas.microsoft.com/office/powerpoint/2010/main" val="105794835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0CDDA11-D71E-BC48-833C-12FC2C3A0D96}"/>
              </a:ext>
            </a:extLst>
          </p:cNvPr>
          <p:cNvSpPr/>
          <p:nvPr/>
        </p:nvSpPr>
        <p:spPr>
          <a:xfrm>
            <a:off x="1393794" y="2133600"/>
            <a:ext cx="9374220" cy="2881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nvGrpSpPr>
          <p:cNvPr id="16" name="Group 15">
            <a:extLst>
              <a:ext uri="{FF2B5EF4-FFF2-40B4-BE49-F238E27FC236}">
                <a16:creationId xmlns:a16="http://schemas.microsoft.com/office/drawing/2014/main" id="{F7A2AFA2-8215-4F4C-AD02-27447A57EFE1}"/>
              </a:ext>
            </a:extLst>
          </p:cNvPr>
          <p:cNvGrpSpPr/>
          <p:nvPr/>
        </p:nvGrpSpPr>
        <p:grpSpPr>
          <a:xfrm>
            <a:off x="1454584" y="2188260"/>
            <a:ext cx="6370699" cy="2757086"/>
            <a:chOff x="-13854" y="1915067"/>
            <a:chExt cx="8408354" cy="3638934"/>
          </a:xfrm>
        </p:grpSpPr>
        <p:pic>
          <p:nvPicPr>
            <p:cNvPr id="17" name="Picture 16" descr="A picture containing sky, outdoor, ground, old&#10;&#10;Description automatically generated">
              <a:extLst>
                <a:ext uri="{FF2B5EF4-FFF2-40B4-BE49-F238E27FC236}">
                  <a16:creationId xmlns:a16="http://schemas.microsoft.com/office/drawing/2014/main" id="{BF816DE9-C113-1B44-941B-5CBCEC77AEB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83643" y="1916868"/>
              <a:ext cx="4610857" cy="3631052"/>
            </a:xfrm>
            <a:prstGeom prst="rect">
              <a:avLst/>
            </a:prstGeom>
          </p:spPr>
        </p:pic>
        <p:pic>
          <p:nvPicPr>
            <p:cNvPr id="18" name="Picture 17" descr="Map&#10;&#10;Description automatically generated">
              <a:extLst>
                <a:ext uri="{FF2B5EF4-FFF2-40B4-BE49-F238E27FC236}">
                  <a16:creationId xmlns:a16="http://schemas.microsoft.com/office/drawing/2014/main" id="{5164AEE9-6268-5448-B90C-42FE8C574FC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854" y="1915067"/>
              <a:ext cx="3704215" cy="3638934"/>
            </a:xfrm>
            <a:prstGeom prst="rect">
              <a:avLst/>
            </a:prstGeom>
          </p:spPr>
        </p:pic>
      </p:grpSp>
      <p:sp>
        <p:nvSpPr>
          <p:cNvPr id="19" name="Subtitle 2">
            <a:extLst>
              <a:ext uri="{FF2B5EF4-FFF2-40B4-BE49-F238E27FC236}">
                <a16:creationId xmlns:a16="http://schemas.microsoft.com/office/drawing/2014/main" id="{2F693494-27F0-DD41-BA8B-A90846B3BAE4}"/>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600" b="1" dirty="0">
                <a:solidFill>
                  <a:schemeClr val="bg1"/>
                </a:solidFill>
                <a:latin typeface="Comic Sans MS" panose="030F0902030302020204" pitchFamily="66" charset="0"/>
                <a:cs typeface="Arial" panose="020B0604020202020204" pitchFamily="34" charset="0"/>
              </a:rPr>
              <a:t>Treasure Island</a:t>
            </a:r>
          </a:p>
          <a:p>
            <a:pPr marL="0" indent="0" algn="ctr">
              <a:lnSpc>
                <a:spcPct val="100000"/>
              </a:lnSpc>
              <a:spcBef>
                <a:spcPts val="600"/>
              </a:spcBef>
              <a:buNone/>
            </a:pPr>
            <a:r>
              <a:rPr lang="en-GB" dirty="0">
                <a:solidFill>
                  <a:schemeClr val="bg1"/>
                </a:solidFill>
                <a:latin typeface="Comic Sans MS" panose="030F0702030302020204" pitchFamily="66" charset="0"/>
              </a:rPr>
              <a:t>Non fiction</a:t>
            </a:r>
            <a:endParaRPr lang="en-US" sz="3500" b="1" dirty="0">
              <a:solidFill>
                <a:schemeClr val="bg1"/>
              </a:solidFill>
              <a:latin typeface="Comic Sans MS" panose="030F0902030302020204" pitchFamily="66" charset="0"/>
              <a:cs typeface="Arial" panose="020B0604020202020204" pitchFamily="34" charset="0"/>
            </a:endParaRPr>
          </a:p>
        </p:txBody>
      </p:sp>
      <p:sp>
        <p:nvSpPr>
          <p:cNvPr id="20" name="Subtitle 2">
            <a:extLst>
              <a:ext uri="{FF2B5EF4-FFF2-40B4-BE49-F238E27FC236}">
                <a16:creationId xmlns:a16="http://schemas.microsoft.com/office/drawing/2014/main" id="{3D213DE4-57DA-554D-831E-5912806B7CC5}"/>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21" name="Picture 20" descr="A picture containing text, clipart&#10;&#10;Description automatically generated">
            <a:extLst>
              <a:ext uri="{FF2B5EF4-FFF2-40B4-BE49-F238E27FC236}">
                <a16:creationId xmlns:a16="http://schemas.microsoft.com/office/drawing/2014/main" id="{C56C738E-BFE3-9744-870B-ADFE38C20F5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22" name="Subtitle 2">
            <a:extLst>
              <a:ext uri="{FF2B5EF4-FFF2-40B4-BE49-F238E27FC236}">
                <a16:creationId xmlns:a16="http://schemas.microsoft.com/office/drawing/2014/main" id="{FDC2EBFF-00BF-4641-955F-877D754F3757}"/>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23" name="Picture 22">
            <a:extLst>
              <a:ext uri="{FF2B5EF4-FFF2-40B4-BE49-F238E27FC236}">
                <a16:creationId xmlns:a16="http://schemas.microsoft.com/office/drawing/2014/main" id="{33484E20-97CC-8148-A14D-94B83FBFB230}"/>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7930871" y="2188260"/>
            <a:ext cx="2744750" cy="2751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46807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pic>
        <p:nvPicPr>
          <p:cNvPr id="2" name="Picture 3" descr="Teacher of Primary">
            <a:extLst>
              <a:ext uri="{FF2B5EF4-FFF2-40B4-BE49-F238E27FC236}">
                <a16:creationId xmlns:a16="http://schemas.microsoft.com/office/drawing/2014/main" id="{E7A25BAD-E77D-7E54-9A0A-4D186059D8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64549" y="3342982"/>
            <a:ext cx="2051895" cy="572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4">
            <a:extLst>
              <a:ext uri="{FF2B5EF4-FFF2-40B4-BE49-F238E27FC236}">
                <a16:creationId xmlns:a16="http://schemas.microsoft.com/office/drawing/2014/main" id="{79C999ED-4BDE-8F4C-83E1-6BE1CCF7E7A2}"/>
              </a:ext>
            </a:extLst>
          </p:cNvPr>
          <p:cNvSpPr txBox="1">
            <a:spLocks noChangeArrowheads="1"/>
          </p:cNvSpPr>
          <p:nvPr/>
        </p:nvSpPr>
        <p:spPr bwMode="auto">
          <a:xfrm>
            <a:off x="883577" y="3582798"/>
            <a:ext cx="8280971" cy="55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2000" dirty="0">
                <a:solidFill>
                  <a:srgbClr val="414042"/>
                </a:solidFill>
              </a:rPr>
              <a:t>A full unit of work based on the Treasure Island is available from</a:t>
            </a:r>
          </a:p>
          <a:p>
            <a:pPr eaLnBrk="1" hangingPunct="1">
              <a:spcBef>
                <a:spcPct val="50000"/>
              </a:spcBef>
              <a:buFontTx/>
              <a:buNone/>
            </a:pPr>
            <a:endParaRPr lang="en-GB" altLang="en-US" sz="2000" dirty="0"/>
          </a:p>
        </p:txBody>
      </p:sp>
      <p:sp>
        <p:nvSpPr>
          <p:cNvPr id="13" name="Rectangle 5">
            <a:extLst>
              <a:ext uri="{FF2B5EF4-FFF2-40B4-BE49-F238E27FC236}">
                <a16:creationId xmlns:a16="http://schemas.microsoft.com/office/drawing/2014/main" id="{1BF772CE-DE35-7949-9BAD-AAE51F43A4ED}"/>
              </a:ext>
            </a:extLst>
          </p:cNvPr>
          <p:cNvSpPr>
            <a:spLocks noChangeArrowheads="1"/>
          </p:cNvSpPr>
          <p:nvPr/>
        </p:nvSpPr>
        <p:spPr bwMode="auto">
          <a:xfrm>
            <a:off x="0" y="3990943"/>
            <a:ext cx="1219199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0"/>
              </a:spcBef>
              <a:buNone/>
            </a:pPr>
            <a:r>
              <a:rPr lang="en-GB" altLang="en-US" sz="1700" u="sng" dirty="0">
                <a:solidFill>
                  <a:srgbClr val="0070C0"/>
                </a:solidFill>
              </a:rPr>
              <a:t>https://</a:t>
            </a:r>
            <a:r>
              <a:rPr lang="en-GB" altLang="en-US" sz="1700" u="sng" dirty="0" err="1">
                <a:solidFill>
                  <a:srgbClr val="0070C0"/>
                </a:solidFill>
              </a:rPr>
              <a:t>www.teacher</a:t>
            </a:r>
            <a:r>
              <a:rPr lang="en-GB" altLang="en-US" sz="1700" u="sng" dirty="0">
                <a:solidFill>
                  <a:srgbClr val="0070C0"/>
                </a:solidFill>
              </a:rPr>
              <a:t>-of-</a:t>
            </a:r>
            <a:r>
              <a:rPr lang="en-GB" altLang="en-US" sz="1700" u="sng" dirty="0" err="1">
                <a:solidFill>
                  <a:srgbClr val="0070C0"/>
                </a:solidFill>
              </a:rPr>
              <a:t>primary.co.uk</a:t>
            </a:r>
            <a:r>
              <a:rPr lang="en-GB" altLang="en-US" sz="1700" u="sng" dirty="0">
                <a:solidFill>
                  <a:srgbClr val="0070C0"/>
                </a:solidFill>
              </a:rPr>
              <a:t>/treasure-island-teaching-resources-784.html</a:t>
            </a:r>
          </a:p>
        </p:txBody>
      </p:sp>
      <p:sp>
        <p:nvSpPr>
          <p:cNvPr id="14" name="Rectangle 13">
            <a:extLst>
              <a:ext uri="{FF2B5EF4-FFF2-40B4-BE49-F238E27FC236}">
                <a16:creationId xmlns:a16="http://schemas.microsoft.com/office/drawing/2014/main" id="{DF48D625-B0EF-194F-B29F-2B372D288958}"/>
              </a:ext>
            </a:extLst>
          </p:cNvPr>
          <p:cNvSpPr>
            <a:spLocks noChangeArrowheads="1"/>
          </p:cNvSpPr>
          <p:nvPr/>
        </p:nvSpPr>
        <p:spPr bwMode="auto">
          <a:xfrm>
            <a:off x="0" y="4578939"/>
            <a:ext cx="12191999"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2000" dirty="0">
                <a:solidFill>
                  <a:srgbClr val="414042"/>
                </a:solidFill>
              </a:rPr>
              <a:t>Supporting comments for the reading phase  used with kind permission of</a:t>
            </a:r>
            <a:br>
              <a:rPr lang="en-GB" altLang="en-US" sz="2000" dirty="0">
                <a:solidFill>
                  <a:srgbClr val="0070C0"/>
                </a:solidFill>
              </a:rPr>
            </a:br>
            <a:r>
              <a:rPr lang="en-GB" altLang="en-US" sz="2000" dirty="0">
                <a:solidFill>
                  <a:srgbClr val="0070C0"/>
                </a:solidFill>
                <a:hlinkClick r:id="rId4">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sp>
        <p:nvSpPr>
          <p:cNvPr id="15" name="Rectangle 12">
            <a:extLst>
              <a:ext uri="{FF2B5EF4-FFF2-40B4-BE49-F238E27FC236}">
                <a16:creationId xmlns:a16="http://schemas.microsoft.com/office/drawing/2014/main" id="{8AED9A58-07CE-F146-B95A-E9CEE6C96A68}"/>
              </a:ext>
            </a:extLst>
          </p:cNvPr>
          <p:cNvSpPr>
            <a:spLocks noChangeArrowheads="1"/>
          </p:cNvSpPr>
          <p:nvPr/>
        </p:nvSpPr>
        <p:spPr bwMode="auto">
          <a:xfrm>
            <a:off x="2786800" y="5510220"/>
            <a:ext cx="67088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GB" altLang="en-US" sz="2000" dirty="0">
                <a:solidFill>
                  <a:srgbClr val="3E3F41"/>
                </a:solidFill>
                <a:latin typeface="Comic Sans MS" panose="030F0902030302020204" pitchFamily="66" charset="0"/>
              </a:rPr>
              <a:t>Free resources from Bob Cox @</a:t>
            </a:r>
            <a:br>
              <a:rPr lang="en-GB" altLang="en-US" sz="2000" dirty="0">
                <a:solidFill>
                  <a:srgbClr val="3E3F41"/>
                </a:solidFill>
                <a:latin typeface="Comic Sans MS" panose="030F0902030302020204" pitchFamily="66" charset="0"/>
              </a:rPr>
            </a:br>
            <a:r>
              <a:rPr lang="en-GB" altLang="en-US" sz="2000" u="sng" dirty="0">
                <a:solidFill>
                  <a:srgbClr val="0070C0"/>
                </a:solidFill>
                <a:latin typeface="Comic Sans MS" panose="030F0902030302020204" pitchFamily="66" charset="0"/>
              </a:rPr>
              <a:t>https://</a:t>
            </a:r>
            <a:r>
              <a:rPr lang="en-GB" altLang="en-US" sz="2000" u="sng" dirty="0" err="1">
                <a:solidFill>
                  <a:srgbClr val="0070C0"/>
                </a:solidFill>
                <a:latin typeface="Comic Sans MS" panose="030F0902030302020204" pitchFamily="66" charset="0"/>
              </a:rPr>
              <a:t>searchingforexcellence.co.uk</a:t>
            </a:r>
            <a:r>
              <a:rPr lang="en-GB" altLang="en-US" sz="2000" u="sng" dirty="0">
                <a:solidFill>
                  <a:srgbClr val="0070C0"/>
                </a:solidFill>
                <a:latin typeface="Comic Sans MS" panose="030F0902030302020204" pitchFamily="66" charset="0"/>
              </a:rPr>
              <a:t>/free-resources/</a:t>
            </a:r>
          </a:p>
        </p:txBody>
      </p:sp>
      <p:grpSp>
        <p:nvGrpSpPr>
          <p:cNvPr id="16" name="Group 15">
            <a:extLst>
              <a:ext uri="{FF2B5EF4-FFF2-40B4-BE49-F238E27FC236}">
                <a16:creationId xmlns:a16="http://schemas.microsoft.com/office/drawing/2014/main" id="{B68B13F5-2911-0046-BD2B-283FB1C07043}"/>
              </a:ext>
            </a:extLst>
          </p:cNvPr>
          <p:cNvGrpSpPr/>
          <p:nvPr/>
        </p:nvGrpSpPr>
        <p:grpSpPr>
          <a:xfrm>
            <a:off x="3325085" y="706716"/>
            <a:ext cx="5534175" cy="1633494"/>
            <a:chOff x="-72027" y="1915994"/>
            <a:chExt cx="12322200" cy="3637082"/>
          </a:xfrm>
        </p:grpSpPr>
        <p:pic>
          <p:nvPicPr>
            <p:cNvPr id="17" name="Picture 9">
              <a:extLst>
                <a:ext uri="{FF2B5EF4-FFF2-40B4-BE49-F238E27FC236}">
                  <a16:creationId xmlns:a16="http://schemas.microsoft.com/office/drawing/2014/main" id="{C2D76F67-70F9-1D4B-9376-3DEA2C40E725}"/>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2027" y="1915994"/>
              <a:ext cx="3704214" cy="3637082"/>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pic>
          <p:nvPicPr>
            <p:cNvPr id="18" name="Picture 10">
              <a:extLst>
                <a:ext uri="{FF2B5EF4-FFF2-40B4-BE49-F238E27FC236}">
                  <a16:creationId xmlns:a16="http://schemas.microsoft.com/office/drawing/2014/main" id="{1209E341-71CC-7B40-B80D-F380F5269E5D}"/>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r="-428"/>
            <a:stretch/>
          </p:blipFill>
          <p:spPr bwMode="auto">
            <a:xfrm>
              <a:off x="8545957" y="1937024"/>
              <a:ext cx="3704216" cy="3610895"/>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4E131EE9-FB5F-654C-AD20-5D205FDBD72B}"/>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146"/>
            <a:stretch/>
          </p:blipFill>
          <p:spPr bwMode="auto">
            <a:xfrm>
              <a:off x="3769754" y="1915994"/>
              <a:ext cx="4624747" cy="3637081"/>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Text Box 4">
            <a:extLst>
              <a:ext uri="{FF2B5EF4-FFF2-40B4-BE49-F238E27FC236}">
                <a16:creationId xmlns:a16="http://schemas.microsoft.com/office/drawing/2014/main" id="{FE5B5B2F-0CBE-1E45-B774-B0EB328BB9ED}"/>
              </a:ext>
            </a:extLst>
          </p:cNvPr>
          <p:cNvSpPr txBox="1">
            <a:spLocks noChangeArrowheads="1"/>
          </p:cNvSpPr>
          <p:nvPr/>
        </p:nvSpPr>
        <p:spPr bwMode="auto">
          <a:xfrm>
            <a:off x="-1" y="2650008"/>
            <a:ext cx="12191999" cy="766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414042"/>
                </a:solidFill>
              </a:rPr>
              <a:t>Original illustrations by Stella Perrett, Radical Cartoons</a:t>
            </a:r>
            <a:br>
              <a:rPr lang="en-GB" altLang="en-US" sz="2000" dirty="0"/>
            </a:br>
            <a:r>
              <a:rPr lang="en-GB" altLang="en-US" sz="2000" dirty="0">
                <a:solidFill>
                  <a:srgbClr val="0563C1"/>
                </a:solidFill>
                <a:hlinkClick r:id="rId8">
                  <a:extLst>
                    <a:ext uri="{A12FA001-AC4F-418D-AE19-62706E023703}">
                      <ahyp:hlinkClr xmlns:ahyp="http://schemas.microsoft.com/office/drawing/2018/hyperlinkcolor" val="tx"/>
                    </a:ext>
                  </a:extLst>
                </a:hlinkClick>
              </a:rPr>
              <a:t>https</a:t>
            </a:r>
            <a:r>
              <a:rPr lang="en-GB" altLang="en-US" sz="2000" dirty="0">
                <a:solidFill>
                  <a:srgbClr val="0070C0"/>
                </a:solidFill>
                <a:hlinkClick r:id="rId8">
                  <a:extLst>
                    <a:ext uri="{A12FA001-AC4F-418D-AE19-62706E023703}">
                      <ahyp:hlinkClr xmlns:ahyp="http://schemas.microsoft.com/office/drawing/2018/hyperlinkcolor" val="tx"/>
                    </a:ext>
                  </a:extLst>
                </a:hlinkClick>
              </a:rPr>
              <a:t>://www.radicalcartoons.com/</a:t>
            </a:r>
            <a:endParaRPr lang="en-GB" altLang="en-US" sz="2000" dirty="0">
              <a:solidFill>
                <a:srgbClr val="414042"/>
              </a:solidFill>
            </a:endParaRPr>
          </a:p>
          <a:p>
            <a:pPr eaLnBrk="1" hangingPunct="1">
              <a:spcBef>
                <a:spcPct val="50000"/>
              </a:spcBef>
              <a:buFontTx/>
              <a:buNone/>
            </a:pPr>
            <a:endParaRPr lang="en-GB" altLang="en-US" sz="2000" dirty="0"/>
          </a:p>
        </p:txBody>
      </p:sp>
    </p:spTree>
    <p:extLst>
      <p:ext uri="{BB962C8B-B14F-4D97-AF65-F5344CB8AC3E}">
        <p14:creationId xmlns:p14="http://schemas.microsoft.com/office/powerpoint/2010/main" val="4280331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a:extLst>
              <a:ext uri="{FF2B5EF4-FFF2-40B4-BE49-F238E27FC236}">
                <a16:creationId xmlns:a16="http://schemas.microsoft.com/office/drawing/2014/main" id="{6A9D3C50-7B73-714C-AD77-C7C15FF31203}"/>
              </a:ext>
            </a:extLst>
          </p:cNvPr>
          <p:cNvSpPr txBox="1">
            <a:spLocks/>
          </p:cNvSpPr>
          <p:nvPr/>
        </p:nvSpPr>
        <p:spPr>
          <a:xfrm>
            <a:off x="0" y="654977"/>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Strategies for teaching non-fiction</a:t>
            </a:r>
            <a:br>
              <a:rPr lang="en-GB" sz="3000" b="1" dirty="0">
                <a:solidFill>
                  <a:srgbClr val="0070C0"/>
                </a:solidFill>
                <a:latin typeface="Comic Sans MS" panose="030F0902030302020204" pitchFamily="66" charset="0"/>
              </a:rPr>
            </a:br>
            <a:r>
              <a:rPr lang="en-GB" sz="3000" b="1" dirty="0">
                <a:solidFill>
                  <a:srgbClr val="0070C0"/>
                </a:solidFill>
                <a:latin typeface="Comic Sans MS" panose="030F0902030302020204" pitchFamily="66" charset="0"/>
              </a:rPr>
              <a:t>reading and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16" name="Text Box 2">
            <a:extLst>
              <a:ext uri="{FF2B5EF4-FFF2-40B4-BE49-F238E27FC236}">
                <a16:creationId xmlns:a16="http://schemas.microsoft.com/office/drawing/2014/main" id="{7D320AB1-C03C-DD40-AD1E-3058E242B177}"/>
              </a:ext>
            </a:extLst>
          </p:cNvPr>
          <p:cNvSpPr txBox="1">
            <a:spLocks noChangeArrowheads="1"/>
          </p:cNvSpPr>
          <p:nvPr/>
        </p:nvSpPr>
        <p:spPr bwMode="auto">
          <a:xfrm>
            <a:off x="1060303" y="1874505"/>
            <a:ext cx="10258184" cy="3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55600" indent="-355600">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Provide multiple and meaningful opportunities to practise reading different texts in subject-specific contexts</a:t>
            </a:r>
          </a:p>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Pre-expose children to relevant background knowledge</a:t>
            </a:r>
          </a:p>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Pre-expose children to unknown or unfamiliar vocabulary</a:t>
            </a:r>
          </a:p>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Identify natural links with what they already know: text-to-self, text-to-text and text-to-world connections</a:t>
            </a:r>
          </a:p>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Identify children who are ‘experts’ in a particular field and build upon their knowledge</a:t>
            </a:r>
          </a:p>
        </p:txBody>
      </p:sp>
      <p:sp>
        <p:nvSpPr>
          <p:cNvPr id="17" name="Rectangle 4">
            <a:extLst>
              <a:ext uri="{FF2B5EF4-FFF2-40B4-BE49-F238E27FC236}">
                <a16:creationId xmlns:a16="http://schemas.microsoft.com/office/drawing/2014/main" id="{77B89D4E-5D82-D84F-8F9A-B60C24C45DA7}"/>
              </a:ext>
            </a:extLst>
          </p:cNvPr>
          <p:cNvSpPr>
            <a:spLocks noChangeArrowheads="1"/>
          </p:cNvSpPr>
          <p:nvPr/>
        </p:nvSpPr>
        <p:spPr bwMode="auto">
          <a:xfrm>
            <a:off x="1266328" y="5425850"/>
            <a:ext cx="9659343"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SzPct val="45000"/>
              <a:buFont typeface="Corbel" panose="020B0503020204020204" pitchFamily="34" charset="0"/>
              <a:buNone/>
            </a:pPr>
            <a:r>
              <a:rPr lang="en-GB" altLang="en-US" sz="1900" dirty="0">
                <a:solidFill>
                  <a:srgbClr val="414042"/>
                </a:solidFill>
              </a:rPr>
              <a:t>What other strategies or approaches have you used to support the comprehension of non-fiction texts?</a:t>
            </a:r>
          </a:p>
        </p:txBody>
      </p:sp>
      <p:sp>
        <p:nvSpPr>
          <p:cNvPr id="8" name="Subtitle 2">
            <a:extLst>
              <a:ext uri="{FF2B5EF4-FFF2-40B4-BE49-F238E27FC236}">
                <a16:creationId xmlns:a16="http://schemas.microsoft.com/office/drawing/2014/main" id="{F5DB41AB-B60E-664F-B228-044CB60BC8C5}"/>
              </a:ext>
            </a:extLst>
          </p:cNvPr>
          <p:cNvSpPr txBox="1">
            <a:spLocks/>
          </p:cNvSpPr>
          <p:nvPr/>
        </p:nvSpPr>
        <p:spPr>
          <a:xfrm>
            <a:off x="1152769" y="4551618"/>
            <a:ext cx="1967754"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effectLst>
                  <a:reflection stA="63000" endPos="95000" dist="38100" dir="5400000" sy="-100000" algn="bl" rotWithShape="0"/>
                </a:effectLst>
                <a:latin typeface="Comic Sans MS" panose="030F0902030302020204" pitchFamily="66" charset="0"/>
              </a:rPr>
              <a:t>Reflect:</a:t>
            </a:r>
            <a:endParaRPr lang="en-US" sz="3000" b="1" dirty="0">
              <a:solidFill>
                <a:srgbClr val="0070C0"/>
              </a:solidFill>
              <a:effectLst>
                <a:reflection stA="63000" endPos="95000" dist="38100" dir="5400000" sy="-100000" algn="bl" rotWithShape="0"/>
              </a:effectLst>
              <a:latin typeface="Comic Sans MS" panose="030F0902030302020204" pitchFamily="66" charset="0"/>
              <a:cs typeface="Arial" panose="020B0604020202020204" pitchFamily="34" charset="0"/>
            </a:endParaRPr>
          </a:p>
        </p:txBody>
      </p:sp>
      <p:sp>
        <p:nvSpPr>
          <p:cNvPr id="2" name="TextBox 1">
            <a:extLst>
              <a:ext uri="{FF2B5EF4-FFF2-40B4-BE49-F238E27FC236}">
                <a16:creationId xmlns:a16="http://schemas.microsoft.com/office/drawing/2014/main" id="{E26D109B-E6F3-7E08-9012-C8E35C326F9E}"/>
              </a:ext>
            </a:extLst>
          </p:cNvPr>
          <p:cNvSpPr txBox="1"/>
          <p:nvPr/>
        </p:nvSpPr>
        <p:spPr>
          <a:xfrm>
            <a:off x="307728" y="6575017"/>
            <a:ext cx="2240280" cy="276999"/>
          </a:xfrm>
          <a:prstGeom prst="rect">
            <a:avLst/>
          </a:prstGeom>
          <a:noFill/>
        </p:spPr>
        <p:txBody>
          <a:bodyPr wrap="square" rtlCol="0">
            <a:spAutoFit/>
          </a:bodyPr>
          <a:lstStyle/>
          <a:p>
            <a:r>
              <a:rPr lang="en-GB" sz="1200" dirty="0">
                <a:solidFill>
                  <a:schemeClr val="bg1"/>
                </a:solidFill>
              </a:rPr>
              <a:t>Slide 9</a:t>
            </a:r>
          </a:p>
        </p:txBody>
      </p:sp>
    </p:spTree>
    <p:extLst>
      <p:ext uri="{BB962C8B-B14F-4D97-AF65-F5344CB8AC3E}">
        <p14:creationId xmlns:p14="http://schemas.microsoft.com/office/powerpoint/2010/main" val="3115644082"/>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22475</TotalTime>
  <Words>13749</Words>
  <Application>Microsoft Office PowerPoint</Application>
  <PresentationFormat>Widescreen</PresentationFormat>
  <Paragraphs>1131</Paragraphs>
  <Slides>86</Slides>
  <Notes>85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86</vt:i4>
      </vt:variant>
    </vt:vector>
  </HeadingPairs>
  <TitlesOfParts>
    <vt:vector size="95" baseType="lpstr">
      <vt:lpstr>Arial</vt:lpstr>
      <vt:lpstr>Calibri</vt:lpstr>
      <vt:lpstr>Calibri Light</vt:lpstr>
      <vt:lpstr>Comic Sans MS</vt:lpstr>
      <vt:lpstr>Corbel</vt:lpstr>
      <vt:lpstr>Times New Roman</vt:lpstr>
      <vt:lpstr>VTKS BEAUTY</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Discussion writing a balanced argument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2124</cp:revision>
  <dcterms:created xsi:type="dcterms:W3CDTF">2021-01-11T17:47:06Z</dcterms:created>
  <dcterms:modified xsi:type="dcterms:W3CDTF">2022-11-07T16:49:17Z</dcterms:modified>
</cp:coreProperties>
</file>