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59"/>
  </p:notesMasterIdLst>
  <p:sldIdLst>
    <p:sldId id="274" r:id="rId3"/>
    <p:sldId id="277" r:id="rId4"/>
    <p:sldId id="278" r:id="rId5"/>
    <p:sldId id="279" r:id="rId6"/>
    <p:sldId id="280" r:id="rId7"/>
    <p:sldId id="385" r:id="rId8"/>
    <p:sldId id="410" r:id="rId9"/>
    <p:sldId id="283" r:id="rId10"/>
    <p:sldId id="285" r:id="rId11"/>
    <p:sldId id="288" r:id="rId12"/>
    <p:sldId id="286" r:id="rId13"/>
    <p:sldId id="416" r:id="rId14"/>
    <p:sldId id="492" r:id="rId15"/>
    <p:sldId id="493" r:id="rId16"/>
    <p:sldId id="494" r:id="rId17"/>
    <p:sldId id="495" r:id="rId18"/>
    <p:sldId id="496" r:id="rId19"/>
    <p:sldId id="497" r:id="rId20"/>
    <p:sldId id="498" r:id="rId21"/>
    <p:sldId id="499" r:id="rId22"/>
    <p:sldId id="451" r:id="rId23"/>
    <p:sldId id="500" r:id="rId24"/>
    <p:sldId id="501" r:id="rId25"/>
    <p:sldId id="502" r:id="rId26"/>
    <p:sldId id="503" r:id="rId27"/>
    <p:sldId id="504" r:id="rId28"/>
    <p:sldId id="505" r:id="rId29"/>
    <p:sldId id="506" r:id="rId30"/>
    <p:sldId id="507" r:id="rId31"/>
    <p:sldId id="508" r:id="rId32"/>
    <p:sldId id="296" r:id="rId33"/>
    <p:sldId id="297" r:id="rId34"/>
    <p:sldId id="509" r:id="rId35"/>
    <p:sldId id="510" r:id="rId36"/>
    <p:sldId id="287" r:id="rId37"/>
    <p:sldId id="511" r:id="rId38"/>
    <p:sldId id="512" r:id="rId39"/>
    <p:sldId id="513" r:id="rId40"/>
    <p:sldId id="514" r:id="rId41"/>
    <p:sldId id="516" r:id="rId42"/>
    <p:sldId id="517" r:id="rId43"/>
    <p:sldId id="518" r:id="rId44"/>
    <p:sldId id="519" r:id="rId45"/>
    <p:sldId id="305" r:id="rId46"/>
    <p:sldId id="520" r:id="rId47"/>
    <p:sldId id="521" r:id="rId48"/>
    <p:sldId id="522" r:id="rId49"/>
    <p:sldId id="523" r:id="rId50"/>
    <p:sldId id="524" r:id="rId51"/>
    <p:sldId id="525" r:id="rId52"/>
    <p:sldId id="526" r:id="rId53"/>
    <p:sldId id="641" r:id="rId54"/>
    <p:sldId id="527" r:id="rId55"/>
    <p:sldId id="378" r:id="rId56"/>
    <p:sldId id="275" r:id="rId57"/>
    <p:sldId id="375"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43" userDrawn="1">
          <p15:clr>
            <a:srgbClr val="A4A3A4"/>
          </p15:clr>
        </p15:guide>
        <p15:guide id="4" pos="3454" userDrawn="1">
          <p15:clr>
            <a:srgbClr val="A4A3A4"/>
          </p15:clr>
        </p15:guide>
        <p15:guide id="5" pos="7514" userDrawn="1">
          <p15:clr>
            <a:srgbClr val="A4A3A4"/>
          </p15:clr>
        </p15:guide>
        <p15:guide id="8" pos="7469" userDrawn="1">
          <p15:clr>
            <a:srgbClr val="A4A3A4"/>
          </p15:clr>
        </p15:guide>
        <p15:guide id="9" pos="166" userDrawn="1">
          <p15:clr>
            <a:srgbClr val="A4A3A4"/>
          </p15:clr>
        </p15:guide>
        <p15:guide id="10" orient="horz" pos="2319" userDrawn="1">
          <p15:clr>
            <a:srgbClr val="A4A3A4"/>
          </p15:clr>
        </p15:guide>
        <p15:guide id="11" orient="horz" pos="595" userDrawn="1">
          <p15:clr>
            <a:srgbClr val="A4A3A4"/>
          </p15:clr>
        </p15:guide>
        <p15:guide id="13" orient="horz" pos="1638" userDrawn="1">
          <p15:clr>
            <a:srgbClr val="A4A3A4"/>
          </p15:clr>
        </p15:guide>
        <p15:guide id="14" orient="horz" pos="1253" userDrawn="1">
          <p15:clr>
            <a:srgbClr val="A4A3A4"/>
          </p15:clr>
        </p15:guide>
        <p15:guide id="15" orient="horz" pos="2727" userDrawn="1">
          <p15:clr>
            <a:srgbClr val="A4A3A4"/>
          </p15:clr>
        </p15:guide>
        <p15:guide id="16" orient="horz" pos="3770" userDrawn="1">
          <p15:clr>
            <a:srgbClr val="A4A3A4"/>
          </p15:clr>
        </p15:guide>
        <p15:guide id="17" orient="horz" pos="338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0070C0"/>
    <a:srgbClr val="CC0099"/>
    <a:srgbClr val="3E3F41"/>
    <a:srgbClr val="39AB47"/>
    <a:srgbClr val="D8222A"/>
    <a:srgbClr val="EC7206"/>
    <a:srgbClr val="F3C4D3"/>
    <a:srgbClr val="FDAD2D"/>
    <a:srgbClr val="27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11" autoAdjust="0"/>
    <p:restoredTop sz="84082" autoAdjust="0"/>
  </p:normalViewPr>
  <p:slideViewPr>
    <p:cSldViewPr snapToGrid="0" snapToObjects="1">
      <p:cViewPr varScale="1">
        <p:scale>
          <a:sx n="64" d="100"/>
          <a:sy n="64" d="100"/>
        </p:scale>
        <p:origin x="78" y="552"/>
      </p:cViewPr>
      <p:guideLst>
        <p:guide pos="143"/>
        <p:guide pos="3454"/>
        <p:guide pos="7514"/>
        <p:guide pos="7469"/>
        <p:guide pos="166"/>
        <p:guide orient="horz" pos="2319"/>
        <p:guide orient="horz" pos="595"/>
        <p:guide orient="horz" pos="1638"/>
        <p:guide orient="horz" pos="1253"/>
        <p:guide orient="horz" pos="2727"/>
        <p:guide orient="horz" pos="3770"/>
        <p:guide orient="horz" pos="3385"/>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3/31/2023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68032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357680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724397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ea typeface="Microsoft YaHei" panose="020B0503020204020204" pitchFamily="34" charset="-122"/>
              </a:rPr>
              <a:t>This objective applies to years 3 and 4.</a:t>
            </a:r>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567611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The next few slides provide opportunities to teach these language effects before seeing them used in real texts. Be vigilant about the level of enthusiasm with which children embrace the use of language effects and ensure that the message is clear: you do not need to use these effects on every line in your poem!</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983756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425458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752415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16691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Any nouns will do so if there are more appropriate ones that teachers identify, use those.</a:t>
            </a: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709596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The Teaching Sequence for Writing is still the recommended approach to the teaching of reading and writing. Slides 1 – 8 are specifically for </a:t>
            </a:r>
            <a:r>
              <a:rPr lang="en-US" altLang="en-US" dirty="0"/>
              <a:t>teachers; subsequent slides are intended to be used in the classroom with the children.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These phrases are suggestions only. Teachers can create their own, and so can the children if they wish. </a:t>
            </a:r>
          </a:p>
          <a:p>
            <a:endParaRPr lang="en-GB" altLang="en-US" sz="1200" dirty="0">
              <a:ea typeface="Microsoft YaHei" panose="020B0503020204020204" pitchFamily="34" charset="-122"/>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2178268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These phrases are suggestions only. Teachers can create their own, and so can the children if they wish. </a:t>
            </a:r>
          </a:p>
          <a:p>
            <a:endParaRPr lang="en-GB" altLang="en-US" sz="1200" dirty="0">
              <a:ea typeface="Microsoft YaHei" panose="020B0503020204020204" pitchFamily="34" charset="-122"/>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721645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3367499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Point out that assonance is the repetition of nearby vowel sounds to create a lyric effect, but that it is less common than alliteration.</a:t>
            </a:r>
          </a:p>
          <a:p>
            <a:endParaRPr lang="en-GB" altLang="en-US" sz="1200" dirty="0">
              <a:ea typeface="Microsoft YaHei" panose="020B0503020204020204" pitchFamily="34" charset="-122"/>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34617564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en-US" dirty="0"/>
              <a:t>Questions like “Have you ever seen a snake run?” and “Does a sausage boil in a frying pan?” will lead to discussing the onomatopoeic nature of words like “slither” and “sizzle”. </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626388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1200" dirty="0">
              <a:ea typeface="Microsoft YaHei" panose="020B0503020204020204" pitchFamily="34" charset="-122"/>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736662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These are suggestions. Teachers should select the alternatives they believe are accessible to the children they teach.</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24086181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Teachers may wish to keep the title and the final lines as separate lines to add after the exercise. As there are fewer lines than there will be children in a class, children could work in pairs or small groups, or give out more than one copy of each line.</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307639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As children enter the classroom, distribute snippets from a list poem to learn by heart. Children should practise saying the lines aloud, with suggestions as above. Once they have read the lines several times, ask them to identify which techniques have been used in the lines they were allocated. For activity 3, appropriate music may be downloaded from various online media sites.</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8608691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2916237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altLang="en-US" dirty="0">
                <a:latin typeface="Comic Sans MS" panose="030F0902030302020204" pitchFamily="66" charset="0"/>
              </a:rPr>
              <a:t>Do not underestimate the investment made at the reading phase which will pay dividends in the writing phase.</a:t>
            </a:r>
          </a:p>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sz="1200" i="1" dirty="0"/>
              <a:t>Importance of talk and analysis being rooted in personal response; </a:t>
            </a:r>
          </a:p>
          <a:p>
            <a:pPr eaLnBrk="1" hangingPunct="1"/>
            <a:r>
              <a:rPr lang="en-GB" altLang="en-US" sz="1200" i="1" dirty="0"/>
              <a:t>Give individuals or pairs their own copy of the text. A ‘Tell-me grid’ (supplied on the accompanying PDF file) recommended by Aidan Chambers is one mechanism for structuring thinking</a:t>
            </a:r>
          </a:p>
          <a:p>
            <a:pPr eaLnBrk="1" hangingPunct="1"/>
            <a:r>
              <a:rPr lang="en-GB" altLang="en-US" sz="1200" i="1" dirty="0"/>
              <a:t>Blend pair, small group and whole-class talk. </a:t>
            </a:r>
            <a:endParaRPr lang="en-GB" altLang="en-US" sz="1200" dirty="0"/>
          </a:p>
          <a:p>
            <a:pPr eaLnBrk="1" hangingPunct="1"/>
            <a:r>
              <a:rPr lang="en-GB" altLang="en-US" sz="1200" i="1" dirty="0"/>
              <a:t>Train pupils over time to talk in small groups; strategies for structuring talk (turn-taking in a given order, asking each other questions, etc) </a:t>
            </a:r>
            <a:endParaRPr lang="en-GB" altLang="en-US" sz="1200" dirty="0"/>
          </a:p>
          <a:p>
            <a:pPr eaLnBrk="1" hangingPunct="1"/>
            <a:r>
              <a:rPr lang="en-GB" altLang="en-US" sz="1200" i="1" dirty="0"/>
              <a:t>The teacher spends time joining tables; over a series of </a:t>
            </a:r>
            <a:r>
              <a:rPr lang="en-GB" altLang="en-US" sz="1200" i="1" dirty="0" err="1"/>
              <a:t>lessons,you</a:t>
            </a:r>
            <a:r>
              <a:rPr lang="en-GB" altLang="en-US" sz="1200" i="1" dirty="0"/>
              <a:t> can interact with and assess individuals as you might in small group reading sessions</a:t>
            </a:r>
            <a:r>
              <a:rPr lang="en-GB" altLang="en-US" sz="1200" i="1" dirty="0">
                <a:ea typeface="Microsoft YaHei" panose="020B0503020204020204" pitchFamily="34" charset="-122"/>
              </a:rPr>
              <a:t>.</a:t>
            </a:r>
            <a:endParaRPr lang="en-GB" altLang="en-US" sz="1200" dirty="0"/>
          </a:p>
          <a:p>
            <a:pPr eaLnBrk="1" hangingPunct="1"/>
            <a:r>
              <a:rPr lang="en-GB" altLang="en-US" i="1"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4148028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t>Importance of talk and analysis being rooted in personal response; </a:t>
            </a:r>
          </a:p>
          <a:p>
            <a:pPr eaLnBrk="1" hangingPunct="1"/>
            <a:r>
              <a:rPr lang="en-GB" altLang="en-US" i="1" dirty="0"/>
              <a:t>Give individuals or pairs their own copy of the text. A ‘Tell-me grid’ (supplied on the accompanying PDF file) recommended by Aidan Chambers is one mechanism for structuring thinking. </a:t>
            </a:r>
          </a:p>
          <a:p>
            <a:pPr eaLnBrk="1" hangingPunct="1"/>
            <a:r>
              <a:rPr lang="en-GB" altLang="en-US" i="1" dirty="0"/>
              <a:t>Blend pair, small group and whole-class talk</a:t>
            </a:r>
            <a:endParaRPr lang="en-GB" altLang="en-US" dirty="0"/>
          </a:p>
          <a:p>
            <a:pPr eaLnBrk="1" hangingPunct="1"/>
            <a:r>
              <a:rPr lang="en-GB" altLang="en-US" i="1" dirty="0"/>
              <a:t>Train pupils over time to talk in small groups; strategies for structuring talk (turn-taking in a given order, asking each other questions, etc)</a:t>
            </a:r>
            <a:endParaRPr lang="en-GB" altLang="en-US" dirty="0"/>
          </a:p>
          <a:p>
            <a:pPr eaLnBrk="1" hangingPunct="1"/>
            <a:r>
              <a:rPr lang="en-GB" altLang="en-US" i="1" dirty="0"/>
              <a:t>The teacher spends time joining tables; over a series of lessons, you can interact with and assess individuals as might in small group reading sessions</a:t>
            </a:r>
            <a:endParaRPr lang="en-GB" altLang="en-US" dirty="0"/>
          </a:p>
          <a:p>
            <a:pPr eaLnBrk="1" hangingPunct="1"/>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0" dirty="0"/>
              <a:t>A printable version of this poem is supplied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38718941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t>Children’s comments can lead the discussion picking up of different interpretations.</a:t>
            </a:r>
            <a:endParaRPr lang="en-GB" altLang="en-US" dirty="0"/>
          </a:p>
          <a:p>
            <a:pPr eaLnBrk="1" hangingPunct="1"/>
            <a:r>
              <a:rPr lang="en-GB" altLang="en-US" i="1" dirty="0"/>
              <a:t>Structure the questioning to build in challenge and support.</a:t>
            </a:r>
          </a:p>
          <a:p>
            <a:pPr eaLnBrk="1" hangingPunct="1"/>
            <a:r>
              <a:rPr lang="en-GB" altLang="en-US" i="1" dirty="0"/>
              <a:t>Children learn from each other by listening to classmates justify and elaborate.</a:t>
            </a:r>
          </a:p>
          <a:p>
            <a:pPr eaLnBrk="1" hangingPunct="1"/>
            <a:r>
              <a:rPr lang="en-GB" altLang="en-US" i="1" dirty="0"/>
              <a:t>Supporting comments used with kind permission of https://</a:t>
            </a:r>
            <a:r>
              <a:rPr lang="en-GB" altLang="en-US" i="1" dirty="0" err="1"/>
              <a:t>jamesdurran.blog</a:t>
            </a:r>
            <a:r>
              <a:rPr lang="en-GB" altLang="en-US" i="1" dirty="0"/>
              <a:t>/</a:t>
            </a:r>
          </a:p>
          <a:p>
            <a:pPr eaLnBrk="1" hangingPunct="1"/>
            <a:r>
              <a:rPr lang="en-GB" altLang="en-US" dirty="0"/>
              <a:t>Reading aloud with prosody is central to a poetry unit and needs to be modelled by the teacher.</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1577753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solidFill>
                <a:srgbClr val="414042"/>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5699096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solidFill>
                <a:srgbClr val="414042"/>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4985617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sz="1200" i="1" dirty="0"/>
              <a:t>Importance of talk and analysis being rooted in personal response; </a:t>
            </a:r>
          </a:p>
          <a:p>
            <a:pPr eaLnBrk="1" hangingPunct="1"/>
            <a:r>
              <a:rPr lang="en-GB" altLang="en-US" sz="1200" i="1" dirty="0"/>
              <a:t>Give individuals or pairs their own copy of the text. A ‘Tell-me grid’ (supplied on the accompanying PDF file) recommended by Aidan Chambers is one mechanism for structuring thinking</a:t>
            </a:r>
          </a:p>
          <a:p>
            <a:pPr eaLnBrk="1" hangingPunct="1"/>
            <a:r>
              <a:rPr lang="en-GB" altLang="en-US" sz="1200" i="1" dirty="0"/>
              <a:t>Blend pair, small group and whole-class talk. </a:t>
            </a:r>
            <a:endParaRPr lang="en-GB" altLang="en-US" sz="1200" dirty="0"/>
          </a:p>
          <a:p>
            <a:pPr eaLnBrk="1" hangingPunct="1"/>
            <a:r>
              <a:rPr lang="en-GB" altLang="en-US" sz="1200" i="1" dirty="0"/>
              <a:t>Train pupils over time to talk in small groups; strategies for structuring talk (turn-taking in a given order, asking each other questions, etc) </a:t>
            </a:r>
            <a:endParaRPr lang="en-GB" altLang="en-US" sz="1200" dirty="0"/>
          </a:p>
          <a:p>
            <a:pPr eaLnBrk="1" hangingPunct="1"/>
            <a:r>
              <a:rPr lang="en-GB" altLang="en-US" sz="1200" i="1" dirty="0"/>
              <a:t>The teacher spends time joining tables; over a series of lessons, can interact with and assess individuals as might in small group reading sessions</a:t>
            </a:r>
            <a:r>
              <a:rPr lang="en-GB" altLang="en-US" sz="1200" i="1" dirty="0">
                <a:ea typeface="Microsoft YaHei" panose="020B0503020204020204" pitchFamily="34" charset="-122"/>
              </a:rPr>
              <a:t>.</a:t>
            </a:r>
            <a:endParaRPr lang="en-GB" altLang="en-US" sz="1200" dirty="0"/>
          </a:p>
          <a:p>
            <a:pPr eaLnBrk="1" hangingPunct="1"/>
            <a:r>
              <a:rPr lang="en-GB" altLang="en-US" i="1"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15283340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i="1" dirty="0"/>
              <a:t>Importance of talk and analysis being rooted in personal response; </a:t>
            </a:r>
          </a:p>
          <a:p>
            <a:pPr eaLnBrk="1" hangingPunct="1"/>
            <a:r>
              <a:rPr lang="en-GB" altLang="en-US" i="1" dirty="0"/>
              <a:t>Give individuals or pairs their own copy of the text. A ‘Tell-me grid’ (supplied on the accompanying PDF file) recommended by Aidan Chambers is one mechanism for structuring thinking. </a:t>
            </a:r>
          </a:p>
          <a:p>
            <a:pPr eaLnBrk="1" hangingPunct="1"/>
            <a:r>
              <a:rPr lang="en-GB" altLang="en-US" i="1" dirty="0"/>
              <a:t>Blend pair, small group and whole-class talk</a:t>
            </a:r>
            <a:endParaRPr lang="en-GB" altLang="en-US" dirty="0"/>
          </a:p>
          <a:p>
            <a:pPr eaLnBrk="1" hangingPunct="1"/>
            <a:r>
              <a:rPr lang="en-GB" altLang="en-US" i="1" dirty="0"/>
              <a:t>Train pupils over time to talk in small groups; strategies for structuring talk (turn-taking in a given order, asking each other questions, etc)</a:t>
            </a:r>
            <a:endParaRPr lang="en-GB" altLang="en-US" dirty="0"/>
          </a:p>
          <a:p>
            <a:pPr eaLnBrk="1" hangingPunct="1"/>
            <a:r>
              <a:rPr lang="en-GB" altLang="en-US" i="1" dirty="0"/>
              <a:t>The teacher spends time joining tables; over a series of lessons, can interact with and assess individuals as might in small group reading sessions</a:t>
            </a:r>
            <a:endParaRPr lang="en-GB" altLang="en-US" dirty="0"/>
          </a:p>
          <a:p>
            <a:pPr eaLnBrk="1" hangingPunct="1"/>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5368378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Designed to revisit and strengthen the technical vocabulary used in a text. May be edited and adapted for any text.</a:t>
            </a:r>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14844817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sz="1200" dirty="0"/>
              <a:t>a light, transparent fabric usually made of silk or nylon = </a:t>
            </a:r>
            <a:r>
              <a:rPr lang="en-GB" altLang="en-US" sz="1200" b="1" dirty="0"/>
              <a:t>chiffon</a:t>
            </a:r>
          </a:p>
          <a:p>
            <a:pPr eaLnBrk="1" hangingPunct="1"/>
            <a:r>
              <a:rPr lang="en-GB" altLang="en-US" sz="1200" dirty="0"/>
              <a:t>a market in a Middle Eastern country = </a:t>
            </a:r>
            <a:r>
              <a:rPr lang="en-GB" altLang="en-US" sz="1200" b="1" dirty="0"/>
              <a:t>bazaar</a:t>
            </a:r>
            <a:r>
              <a:rPr lang="en-GB" altLang="en-US" sz="1200" dirty="0"/>
              <a:t> (one of very few words containing a double ‘a’ – originally a Persian word, often confused with bizarre)</a:t>
            </a:r>
          </a:p>
          <a:p>
            <a:pPr eaLnBrk="1" hangingPunct="1"/>
            <a:r>
              <a:rPr lang="en-GB" altLang="en-US" sz="1200" dirty="0"/>
              <a:t>a softly spoken comment (onomatopoeic) = </a:t>
            </a:r>
            <a:r>
              <a:rPr lang="en-GB" altLang="en-US" sz="1200" b="1" dirty="0"/>
              <a:t>murmur</a:t>
            </a:r>
          </a:p>
          <a:p>
            <a:pPr eaLnBrk="1" hangingPunct="1"/>
            <a:r>
              <a:rPr lang="en-GB" altLang="en-US" sz="1200" dirty="0"/>
              <a:t>extreme anger = </a:t>
            </a:r>
            <a:r>
              <a:rPr lang="en-GB" altLang="en-US" sz="1200" b="1" dirty="0"/>
              <a:t>fury</a:t>
            </a:r>
          </a:p>
          <a:p>
            <a:pPr eaLnBrk="1" hangingPunct="1"/>
            <a:r>
              <a:rPr lang="en-GB" altLang="en-US" sz="1200" dirty="0"/>
              <a:t>Former name for the country now known as Iran = </a:t>
            </a:r>
            <a:r>
              <a:rPr lang="en-GB" altLang="en-US" sz="1200" b="1" dirty="0"/>
              <a:t>Persia</a:t>
            </a:r>
            <a:r>
              <a:rPr lang="en-GB" altLang="en-US" sz="1200" dirty="0"/>
              <a:t> (point out that this is capitalised because it is a proper noun)</a:t>
            </a:r>
          </a:p>
          <a:p>
            <a:pPr eaLnBrk="1" hangingPunct="1"/>
            <a:r>
              <a:rPr lang="en-GB" altLang="en-US" sz="1200" dirty="0"/>
              <a:t>a store of valuable goods = </a:t>
            </a:r>
            <a:r>
              <a:rPr lang="en-GB" altLang="en-US" sz="1200" b="1" dirty="0"/>
              <a:t>hoard</a:t>
            </a:r>
          </a:p>
          <a:p>
            <a:pPr eaLnBrk="1" hangingPunct="1"/>
            <a:r>
              <a:rPr lang="en-GB" altLang="en-US" sz="1200" dirty="0"/>
              <a:t>a soft, twinkling glow = </a:t>
            </a:r>
            <a:r>
              <a:rPr lang="en-GB" altLang="en-US" sz="1200" b="1" dirty="0"/>
              <a:t>shimmering</a:t>
            </a:r>
          </a:p>
          <a:p>
            <a:pPr eaLnBrk="1" hangingPunct="1"/>
            <a:r>
              <a:rPr lang="en-GB" altLang="en-US" sz="1200" dirty="0"/>
              <a:t>courageous behaviour = </a:t>
            </a:r>
            <a:r>
              <a:rPr lang="en-GB" altLang="en-US" sz="1200" b="1" dirty="0"/>
              <a:t>bravery</a:t>
            </a:r>
          </a:p>
          <a:p>
            <a:pPr eaLnBrk="1" hangingPunct="1"/>
            <a:r>
              <a:rPr lang="en-GB" altLang="en-US" sz="1200" dirty="0"/>
              <a:t>giving faithful support = </a:t>
            </a:r>
            <a:r>
              <a:rPr lang="en-GB" altLang="en-US" sz="1200" b="1" dirty="0"/>
              <a:t>loyal</a:t>
            </a:r>
          </a:p>
          <a:p>
            <a:pPr eaLnBrk="1" hangingPunct="1"/>
            <a:r>
              <a:rPr lang="en-GB" altLang="en-US" sz="1200" dirty="0"/>
              <a:t>move quickly or suddenly with a rushing sound (onomatopoeic) = </a:t>
            </a:r>
            <a:r>
              <a:rPr lang="en-GB" altLang="en-US" sz="1200" b="1" dirty="0"/>
              <a:t>whoosh </a:t>
            </a:r>
          </a:p>
          <a:p>
            <a:pPr eaLnBrk="1" hangingPunct="1"/>
            <a:r>
              <a:rPr lang="en-GB" altLang="en-US" sz="1200" dirty="0"/>
              <a:t>baffling or confusing = </a:t>
            </a:r>
            <a:r>
              <a:rPr lang="en-GB" altLang="en-US" sz="1200" b="1" dirty="0"/>
              <a:t>puzzling</a:t>
            </a:r>
          </a:p>
          <a:p>
            <a:pPr eaLnBrk="1" hangingPunct="1"/>
            <a:r>
              <a:rPr lang="en-GB" altLang="en-US" sz="1200" dirty="0"/>
              <a:t>soft white limestone used for writing = </a:t>
            </a:r>
            <a:r>
              <a:rPr lang="en-GB" altLang="en-US" sz="1200" b="1" dirty="0"/>
              <a:t>chalk</a:t>
            </a: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2674916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Draw children’s attention to spelling conventions and encourage a curiosity with how words work. Some are trickier than others but prefixes and suffixes are the regularity of the English language and the etymology (origin) of words can support a greater understanding of words and how they are spelt. Notice that in the last example, the root is just that – a root. It is a </a:t>
            </a:r>
            <a:r>
              <a:rPr lang="en-GB" altLang="en-US" sz="1200" i="1" dirty="0"/>
              <a:t>bound morpheme</a:t>
            </a:r>
            <a:r>
              <a:rPr lang="en-GB" altLang="en-US" sz="1200" dirty="0"/>
              <a:t> which means it needs other parts to </a:t>
            </a:r>
            <a:r>
              <a:rPr lang="en-GB" altLang="en-US" sz="1200"/>
              <a:t>be a word</a:t>
            </a:r>
            <a:r>
              <a:rPr lang="en-GB" altLang="en-US" sz="1200" dirty="0"/>
              <a:t>, whereas the other two examples are </a:t>
            </a:r>
            <a:r>
              <a:rPr lang="en-GB" altLang="en-US" sz="1200" i="1" dirty="0"/>
              <a:t>free morphemes</a:t>
            </a:r>
            <a:r>
              <a:rPr lang="en-GB" altLang="en-US" sz="1200" dirty="0"/>
              <a:t>. They carry meaning and stand alone as words.</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35565525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This list poem relates to the Tales of 1001 Nights. If children are familiar with these stories, they will identify the connections. If not, the poem can be read as a stand alone poem with opportunities to explore the theme. Ensure that children have plenty of opportunity to read and perform this poem either individually or with others, leading to learning it by heart. This poem is provided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162581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Encourage personal responses from the children.</a:t>
            </a:r>
          </a:p>
          <a:p>
            <a:endParaRPr lang="en-GB" altLang="en-US" sz="1200" dirty="0">
              <a:ea typeface="Microsoft YaHei"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solidFill>
                <a:srgbClr val="414042"/>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37404316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Choose one or two objectives to be the main focus of studying the text with a poet’s eye. Use the word ‘poet’ when speaking to the children. They need to see themselves as poets.</a:t>
            </a:r>
          </a:p>
          <a:p>
            <a:pPr eaLnBrk="1" hangingPunct="1"/>
            <a:r>
              <a:rPr lang="en-GB" altLang="en-US" dirty="0"/>
              <a:t>The wording of these response prompts is slightly different when reading as a poet.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41988811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6755952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39767691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t>Encourage children to put forward their own ideas, which may be different from the ideas of others and different from the teacher’s ideas, but valid nevertheless. </a:t>
            </a:r>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12627052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023543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2195651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sz="1200"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3104071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800" dirty="0"/>
              <a:t>Encourage children to think of their own special things and the senses that bring them to mind.</a:t>
            </a:r>
          </a:p>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15055606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sz="1200" dirty="0"/>
              <a:t>The modelling technique may be applied to any poem that has a structure or pattern. Identify the techniques used in the poem then use as a scaffold to enable children to write their own poems.</a:t>
            </a:r>
          </a:p>
          <a:p>
            <a:pPr eaLnBrk="1" hangingPunct="1"/>
            <a:r>
              <a:rPr lang="en-GB" altLang="en-US" sz="1200" dirty="0"/>
              <a:t>The examples and models used have all retained the theme of listing precious items.</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2456075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Co-construct the success criteria with the children and agree what the writing COULD include. This is modelled here but can be introduced at any point in the sequence and should reflect what the teacher and the children have identified as possible elements to include. The ‘ingredients’ of this type of poem are very general as each child’s poem should be unique to them.</a:t>
            </a:r>
          </a:p>
          <a:p>
            <a:pPr eaLnBrk="1" hangingPunct="1"/>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t>The agreed success criteria is a repository to select from, not a hard and fast ‘tick every item’.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40628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latin typeface="Comic Sans MS" panose="030F0902030302020204" pitchFamily="66" charset="0"/>
              </a:rPr>
              <a:t>The poems selected are suggestions only. Teachers may choose to use the recommended approaches with poems of their own choice.</a:t>
            </a:r>
            <a:endParaRPr lang="en-GB" altLang="en-US" sz="800" dirty="0">
              <a:latin typeface="Comic Sans MS" panose="030F0902030302020204" pitchFamily="66" charset="0"/>
              <a:ea typeface="Microsoft YaHei" panose="020B0503020204020204" pitchFamily="34" charset="-122"/>
            </a:endParaRPr>
          </a:p>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63" eaLnBrk="1" hangingPunct="1">
              <a:spcBef>
                <a:spcPct val="0"/>
              </a:spcBef>
              <a:tabLst>
                <a:tab pos="723900" algn="l"/>
                <a:tab pos="1447800" algn="l"/>
                <a:tab pos="2171700" algn="l"/>
                <a:tab pos="2895600" algn="l"/>
                <a:tab pos="3619500" algn="l"/>
                <a:tab pos="4343400" algn="l"/>
                <a:tab pos="5067300" algn="l"/>
              </a:tabLst>
            </a:pPr>
            <a:endParaRPr lang="en-GB" altLang="en-US" sz="2000" dirty="0">
              <a:latin typeface="Comic Sans MS" panose="030F0902030302020204" pitchFamily="66" charset="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39783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sz="1200" dirty="0"/>
              <a:t>Pupils should demonstrate understanding of figurative language, and distinguish shades of meaning among related words. </a:t>
            </a:r>
          </a:p>
          <a:p>
            <a:pPr eaLnBrk="1" hangingPunct="1"/>
            <a:r>
              <a:rPr lang="en-US" altLang="en-US" sz="1200" dirty="0"/>
              <a:t>Reading, re-reading, and rehearsing poems … for presentation and performance give pupils opportunities to discuss language, including vocabulary, extending their interest in the meaning and origin of words.</a:t>
            </a:r>
          </a:p>
          <a:p>
            <a:endParaRPr lang="en-GB" altLang="en-US" sz="12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726770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82264046-A222-BD41-96CC-9209274E82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3DD79FF-7CA1-D34D-A195-CA11B46A78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0CD794-A33B-9944-A210-12B783E5A9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hyperlink" Target="https://www.bbc.co.uk/bitesize/topics/z4mmn39/articles/z8t3g82"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hyperlink" Target="https://www.bbc.co.uk/programmes/p011n0wj"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jpeg"/></Relationships>
</file>

<file path=ppt/slides/_rels/slide5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hyperlink" Target="https://www.radicalcartoons.com/" TargetMode="External"/><Relationship Id="rId2" Type="http://schemas.openxmlformats.org/officeDocument/2006/relationships/notesSlide" Target="../notesSlides/notesSlide54.xml"/><Relationship Id="rId1" Type="http://schemas.openxmlformats.org/officeDocument/2006/relationships/slideLayout" Target="../slideLayouts/slideLayout18.xml"/><Relationship Id="rId6" Type="http://schemas.openxmlformats.org/officeDocument/2006/relationships/hyperlink" Target="https://jamesdurran.blog/" TargetMode="External"/><Relationship Id="rId5" Type="http://schemas.openxmlformats.org/officeDocument/2006/relationships/image" Target="../media/image33.jpeg"/><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9839612-7CD0-E148-9967-F9BEF4D98F40}"/>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5" name="Picture 4" descr="A picture containing bedclothes, fabric&#10;&#10;Description automatically generated">
            <a:extLst>
              <a:ext uri="{FF2B5EF4-FFF2-40B4-BE49-F238E27FC236}">
                <a16:creationId xmlns:a16="http://schemas.microsoft.com/office/drawing/2014/main" id="{172C992C-B22C-9D47-911A-C01C369C390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44" y="1941921"/>
            <a:ext cx="4020013" cy="3601039"/>
          </a:xfrm>
          <a:prstGeom prst="rect">
            <a:avLst/>
          </a:prstGeom>
        </p:spPr>
      </p:pic>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4</a:t>
            </a:r>
            <a:endParaRPr lang="en-US" sz="2000" b="1"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6047C413-64FE-974C-AB7C-8F86EC33F63E}"/>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A927C276-F847-1D41-BD80-3B0D0DBDC04D}"/>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5B40E381-692E-C54D-A87D-1479EAFC5B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pic>
        <p:nvPicPr>
          <p:cNvPr id="24" name="Picture 23" descr="Graphical user interface, application&#10;&#10;Description automatically generated">
            <a:extLst>
              <a:ext uri="{FF2B5EF4-FFF2-40B4-BE49-F238E27FC236}">
                <a16:creationId xmlns:a16="http://schemas.microsoft.com/office/drawing/2014/main" id="{A607AAD4-14AB-C94F-86F9-FAC7C5E03EB4}"/>
              </a:ext>
            </a:extLst>
          </p:cNvPr>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25" name="Group 24">
            <a:extLst>
              <a:ext uri="{FF2B5EF4-FFF2-40B4-BE49-F238E27FC236}">
                <a16:creationId xmlns:a16="http://schemas.microsoft.com/office/drawing/2014/main" id="{BD760D32-EED5-814A-B1D2-B7A13B303280}"/>
              </a:ext>
            </a:extLst>
          </p:cNvPr>
          <p:cNvGrpSpPr/>
          <p:nvPr/>
        </p:nvGrpSpPr>
        <p:grpSpPr>
          <a:xfrm>
            <a:off x="1812926" y="6122379"/>
            <a:ext cx="1119109" cy="230832"/>
            <a:chOff x="1812926" y="6122379"/>
            <a:chExt cx="1119109" cy="230832"/>
          </a:xfrm>
        </p:grpSpPr>
        <p:pic>
          <p:nvPicPr>
            <p:cNvPr id="26" name="Picture 25" descr="A picture containing text, clipart&#10;&#10;Description automatically generated">
              <a:extLst>
                <a:ext uri="{FF2B5EF4-FFF2-40B4-BE49-F238E27FC236}">
                  <a16:creationId xmlns:a16="http://schemas.microsoft.com/office/drawing/2014/main" id="{D6082184-F3AA-274C-AA4A-374DB15C648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8" name="Title 1">
              <a:extLst>
                <a:ext uri="{FF2B5EF4-FFF2-40B4-BE49-F238E27FC236}">
                  <a16:creationId xmlns:a16="http://schemas.microsoft.com/office/drawing/2014/main" id="{AA22D556-56AB-F545-8B9D-E5C75E17F398}"/>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sp>
        <p:nvSpPr>
          <p:cNvPr id="16" name="Title 1">
            <a:extLst>
              <a:ext uri="{FF2B5EF4-FFF2-40B4-BE49-F238E27FC236}">
                <a16:creationId xmlns:a16="http://schemas.microsoft.com/office/drawing/2014/main" id="{0C03A632-968A-0745-9B07-6E712A91470F}"/>
              </a:ext>
            </a:extLst>
          </p:cNvPr>
          <p:cNvSpPr txBox="1">
            <a:spLocks/>
          </p:cNvSpPr>
          <p:nvPr/>
        </p:nvSpPr>
        <p:spPr>
          <a:xfrm>
            <a:off x="-2" y="351091"/>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Tales of the 1001 Arabian nights</a:t>
            </a:r>
          </a:p>
          <a:p>
            <a:pPr algn="ctr">
              <a:lnSpc>
                <a:spcPct val="100000"/>
              </a:lnSpc>
              <a:spcBef>
                <a:spcPts val="600"/>
              </a:spcBef>
            </a:pPr>
            <a:r>
              <a:rPr lang="en-GB" sz="3000" dirty="0">
                <a:solidFill>
                  <a:schemeClr val="bg1"/>
                </a:solidFill>
                <a:latin typeface="Comic Sans MS" panose="030F0702030302020204" pitchFamily="66" charset="0"/>
              </a:rPr>
              <a:t>Poetry – In the Sultan’s Palace</a:t>
            </a:r>
            <a:endParaRPr lang="en-GB" sz="4000" b="1" dirty="0">
              <a:solidFill>
                <a:schemeClr val="bg1"/>
              </a:solidFill>
              <a:latin typeface="Comic Sans MS" panose="030F0902030302020204" pitchFamily="66" charset="0"/>
              <a:cs typeface="Arial" panose="020B0604020202020204" pitchFamily="34" charset="0"/>
            </a:endParaRPr>
          </a:p>
        </p:txBody>
      </p:sp>
      <p:pic>
        <p:nvPicPr>
          <p:cNvPr id="20" name="Picture 17">
            <a:extLst>
              <a:ext uri="{FF2B5EF4-FFF2-40B4-BE49-F238E27FC236}">
                <a16:creationId xmlns:a16="http://schemas.microsoft.com/office/drawing/2014/main" id="{E1DC93EA-B4B9-F24F-9E72-1E675EFF3334}"/>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105326" y="1941922"/>
            <a:ext cx="4008594" cy="36010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5" name="Picture 13">
            <a:extLst>
              <a:ext uri="{FF2B5EF4-FFF2-40B4-BE49-F238E27FC236}">
                <a16:creationId xmlns:a16="http://schemas.microsoft.com/office/drawing/2014/main" id="{A3F07D53-F819-B945-96AA-9E4A550715EB}"/>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8192090" y="1941922"/>
            <a:ext cx="3999910" cy="3601039"/>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63031"/>
            <a:ext cx="252901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483787"/>
            <a:ext cx="2529016" cy="246766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a:solidFill>
                  <a:srgbClr val="3E3F41"/>
                </a:solidFill>
                <a:latin typeface="Comic Sans MS" panose="030F0902030302020204" pitchFamily="66" charset="0"/>
              </a:rPr>
              <a:t>Prepare poems to read aloud and to perform, showing understanding through intonation, tone and volume so that the meaning is clear to an audience.</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4026568"/>
            <a:ext cx="2529016" cy="810688"/>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600" dirty="0" err="1">
                <a:solidFill>
                  <a:srgbClr val="3E3F41"/>
                </a:solidFill>
                <a:latin typeface="Comic Sans MS" panose="030F0902030302020204" pitchFamily="66" charset="0"/>
              </a:rPr>
              <a:t>Recognise</a:t>
            </a:r>
            <a:r>
              <a:rPr lang="en-US" sz="1600" dirty="0">
                <a:solidFill>
                  <a:srgbClr val="3E3F41"/>
                </a:solidFill>
                <a:latin typeface="Comic Sans MS" panose="030F0902030302020204" pitchFamily="66" charset="0"/>
              </a:rPr>
              <a:t> literacy language in poems.</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4912374"/>
            <a:ext cx="2529016" cy="113316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600" dirty="0">
                <a:solidFill>
                  <a:srgbClr val="3E3F41"/>
                </a:solidFill>
                <a:latin typeface="Comic Sans MS" panose="030F0902030302020204" pitchFamily="66" charset="0"/>
                <a:ea typeface="Microsoft YaHei" panose="020B0503020204020204" pitchFamily="34" charset="-122"/>
              </a:rPr>
              <a:t>Learn a wider range</a:t>
            </a:r>
            <a:br>
              <a:rPr lang="en-GB" altLang="en-US" sz="1600" dirty="0">
                <a:solidFill>
                  <a:srgbClr val="3E3F41"/>
                </a:solidFill>
                <a:latin typeface="Comic Sans MS" panose="030F0902030302020204" pitchFamily="66" charset="0"/>
                <a:ea typeface="Microsoft YaHei" panose="020B0503020204020204" pitchFamily="34" charset="-122"/>
              </a:rPr>
            </a:br>
            <a:r>
              <a:rPr lang="en-GB" altLang="en-US" sz="1600" dirty="0">
                <a:solidFill>
                  <a:srgbClr val="3E3F41"/>
                </a:solidFill>
                <a:latin typeface="Comic Sans MS" panose="030F0902030302020204" pitchFamily="66" charset="0"/>
                <a:ea typeface="Microsoft YaHei" panose="020B0503020204020204" pitchFamily="34" charset="-122"/>
              </a:rPr>
              <a:t>of poetry by heart.</a:t>
            </a:r>
          </a:p>
        </p:txBody>
      </p:sp>
      <p:sp>
        <p:nvSpPr>
          <p:cNvPr id="25" name="Rectangle 24">
            <a:extLst>
              <a:ext uri="{FF2B5EF4-FFF2-40B4-BE49-F238E27FC236}">
                <a16:creationId xmlns:a16="http://schemas.microsoft.com/office/drawing/2014/main" id="{D6CD5A0F-D882-544F-8EE3-954DE8A682C9}"/>
              </a:ext>
            </a:extLst>
          </p:cNvPr>
          <p:cNvSpPr/>
          <p:nvPr/>
        </p:nvSpPr>
        <p:spPr>
          <a:xfrm>
            <a:off x="8641493" y="763031"/>
            <a:ext cx="2529016"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641493" y="1483788"/>
            <a:ext cx="2529016" cy="914508"/>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pPr>
            <a:r>
              <a:rPr lang="en-GB" altLang="en-US" sz="1600" dirty="0">
                <a:solidFill>
                  <a:srgbClr val="3E3F41"/>
                </a:solidFill>
                <a:latin typeface="Comic Sans MS" panose="030F0902030302020204" pitchFamily="66" charset="0"/>
                <a:ea typeface="Microsoft YaHei" panose="020B0503020204020204" pitchFamily="34" charset="-122"/>
              </a:rPr>
              <a:t>Take account of audience.</a:t>
            </a:r>
          </a:p>
        </p:txBody>
      </p:sp>
      <p:sp>
        <p:nvSpPr>
          <p:cNvPr id="27" name="Rectangle 26">
            <a:extLst>
              <a:ext uri="{FF2B5EF4-FFF2-40B4-BE49-F238E27FC236}">
                <a16:creationId xmlns:a16="http://schemas.microsoft.com/office/drawing/2014/main" id="{0950BCBE-22D0-EA44-8655-E886CB6443D4}"/>
              </a:ext>
            </a:extLst>
          </p:cNvPr>
          <p:cNvSpPr/>
          <p:nvPr/>
        </p:nvSpPr>
        <p:spPr>
          <a:xfrm>
            <a:off x="8641493" y="2473415"/>
            <a:ext cx="2529016" cy="1368540"/>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sz="1600" dirty="0">
                <a:solidFill>
                  <a:srgbClr val="3E3F41"/>
                </a:solidFill>
                <a:latin typeface="Comic Sans MS" panose="030F0902030302020204" pitchFamily="66" charset="0"/>
                <a:ea typeface="Microsoft YaHei" panose="020B0503020204020204" pitchFamily="34" charset="-122"/>
              </a:rPr>
              <a:t>Use language effects:</a:t>
            </a:r>
          </a:p>
          <a:p>
            <a:pPr marL="108000"/>
            <a:r>
              <a:rPr lang="en-GB" sz="1600" dirty="0">
                <a:solidFill>
                  <a:srgbClr val="3E3F41"/>
                </a:solidFill>
                <a:latin typeface="Comic Sans MS" panose="030F0902030302020204" pitchFamily="66" charset="0"/>
                <a:ea typeface="Microsoft YaHei" panose="020B0503020204020204" pitchFamily="34" charset="-122"/>
              </a:rPr>
              <a:t>alliteration, onomatopoeia.</a:t>
            </a:r>
            <a:endParaRPr lang="en-GB" sz="1600" dirty="0">
              <a:solidFill>
                <a:srgbClr val="3E3F41"/>
              </a:solidFill>
            </a:endParaRPr>
          </a:p>
        </p:txBody>
      </p:sp>
      <p:sp>
        <p:nvSpPr>
          <p:cNvPr id="28" name="Rectangle 27">
            <a:extLst>
              <a:ext uri="{FF2B5EF4-FFF2-40B4-BE49-F238E27FC236}">
                <a16:creationId xmlns:a16="http://schemas.microsoft.com/office/drawing/2014/main" id="{6E4B8674-734B-D84D-90F9-0FBFFC4FEF58}"/>
              </a:ext>
            </a:extLst>
          </p:cNvPr>
          <p:cNvSpPr/>
          <p:nvPr/>
        </p:nvSpPr>
        <p:spPr>
          <a:xfrm>
            <a:off x="8641492" y="3917074"/>
            <a:ext cx="2529016" cy="21284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ct val="0"/>
              </a:spcBef>
              <a:buClr>
                <a:srgbClr val="000000"/>
              </a:buClr>
            </a:pPr>
            <a:r>
              <a:rPr lang="en-GB" altLang="en-US" sz="1600" dirty="0">
                <a:solidFill>
                  <a:srgbClr val="3E3F41"/>
                </a:solidFill>
                <a:latin typeface="Comic Sans MS" panose="030F0902030302020204" pitchFamily="66" charset="0"/>
                <a:ea typeface="Microsoft YaHei" panose="020B0503020204020204" pitchFamily="34" charset="-122"/>
              </a:rPr>
              <a:t>Use noun phrases expounded by the addition of modifying adjectives, nouns and preposition phrases.</a:t>
            </a:r>
          </a:p>
        </p:txBody>
      </p:sp>
      <p:pic>
        <p:nvPicPr>
          <p:cNvPr id="5" name="Picture 17">
            <a:extLst>
              <a:ext uri="{FF2B5EF4-FFF2-40B4-BE49-F238E27FC236}">
                <a16:creationId xmlns:a16="http://schemas.microsoft.com/office/drawing/2014/main" id="{CF21F070-9AE8-B464-F126-33AAE8CEE0A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383" b="927"/>
          <a:stretch/>
        </p:blipFill>
        <p:spPr bwMode="auto">
          <a:xfrm>
            <a:off x="3621673" y="763031"/>
            <a:ext cx="4899226" cy="5282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74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4665349" y="1431229"/>
            <a:ext cx="6831019" cy="4696103"/>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lnSpc>
                <a:spcPct val="115000"/>
              </a:lnSpc>
              <a:spcBef>
                <a:spcPts val="0"/>
              </a:spcBef>
              <a:spcAft>
                <a:spcPts val="1500"/>
              </a:spcAft>
              <a:buNone/>
            </a:pPr>
            <a:r>
              <a:rPr lang="en-GB" altLang="ja-JP" sz="1900" dirty="0">
                <a:solidFill>
                  <a:srgbClr val="3E3F41"/>
                </a:solidFill>
                <a:ea typeface="MS PGothic" panose="020B0600070205080204" pitchFamily="34" charset="-128"/>
              </a:rPr>
              <a:t>In this unit, you will have opportunities to listen to, read, enjoy and write poetry. You will read a poem linked to the stories of the </a:t>
            </a:r>
            <a:r>
              <a:rPr lang="en-GB" altLang="ja-JP" sz="1900" i="1" dirty="0">
                <a:solidFill>
                  <a:srgbClr val="3E3F41"/>
                </a:solidFill>
                <a:ea typeface="MS PGothic" panose="020B0600070205080204" pitchFamily="34" charset="-128"/>
              </a:rPr>
              <a:t>1001 Arabian Nights</a:t>
            </a:r>
            <a:r>
              <a:rPr lang="en-GB" altLang="ja-JP" sz="1900" dirty="0">
                <a:solidFill>
                  <a:srgbClr val="3E3F41"/>
                </a:solidFill>
                <a:ea typeface="MS PGothic" panose="020B0600070205080204" pitchFamily="34" charset="-128"/>
              </a:rPr>
              <a:t>.</a:t>
            </a:r>
          </a:p>
          <a:p>
            <a:pPr indent="0" eaLnBrk="1" hangingPunct="1">
              <a:lnSpc>
                <a:spcPct val="115000"/>
              </a:lnSpc>
              <a:spcBef>
                <a:spcPts val="0"/>
              </a:spcBef>
              <a:spcAft>
                <a:spcPts val="1500"/>
              </a:spcAft>
              <a:buNone/>
            </a:pPr>
            <a:r>
              <a:rPr lang="en-GB" altLang="ja-JP" sz="1900" dirty="0">
                <a:solidFill>
                  <a:srgbClr val="3E3F41"/>
                </a:solidFill>
                <a:ea typeface="MS PGothic" panose="020B0600070205080204" pitchFamily="34" charset="-128"/>
              </a:rPr>
              <a:t>Poetry gives you opportunities to explore and experiment with language and it allows you to express feelings and ideas in writing in a creative and more relaxed way. Poets use a wide range of poem types, language effects, patterns and rhyme to charm and fascinate their audience.</a:t>
            </a:r>
          </a:p>
          <a:p>
            <a:pPr indent="0" eaLnBrk="1" hangingPunct="1">
              <a:lnSpc>
                <a:spcPct val="115000"/>
              </a:lnSpc>
              <a:spcBef>
                <a:spcPts val="0"/>
              </a:spcBef>
              <a:spcAft>
                <a:spcPts val="1500"/>
              </a:spcAft>
              <a:buNone/>
            </a:pPr>
            <a:r>
              <a:rPr lang="en-GB" altLang="ja-JP" sz="1900" dirty="0">
                <a:solidFill>
                  <a:srgbClr val="3E3F41"/>
                </a:solidFill>
                <a:ea typeface="MS PGothic" panose="020B0600070205080204" pitchFamily="34" charset="-128"/>
              </a:rPr>
              <a:t>Reading poems aloud, and sharing them with others, can add to the poetry experience. Make sure you use your voice to help you hear the rhythm and beat of the poem. </a:t>
            </a:r>
          </a:p>
        </p:txBody>
      </p:sp>
      <p:sp>
        <p:nvSpPr>
          <p:cNvPr id="7" name="Subtitle 2">
            <a:extLst>
              <a:ext uri="{FF2B5EF4-FFF2-40B4-BE49-F238E27FC236}">
                <a16:creationId xmlns:a16="http://schemas.microsoft.com/office/drawing/2014/main" id="{C9D3FCBF-F975-1249-AFC8-A5A09659081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Poetry</a:t>
            </a:r>
          </a:p>
        </p:txBody>
      </p:sp>
      <p:pic>
        <p:nvPicPr>
          <p:cNvPr id="11" name="Picture 17">
            <a:extLst>
              <a:ext uri="{FF2B5EF4-FFF2-40B4-BE49-F238E27FC236}">
                <a16:creationId xmlns:a16="http://schemas.microsoft.com/office/drawing/2014/main" id="{E689D56B-8094-C640-AAB1-5EA0D5DAE9E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66875" y="1548579"/>
            <a:ext cx="3413395" cy="387819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128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BD404-C047-4F43-9E50-A3B040D35CF8}"/>
              </a:ext>
            </a:extLst>
          </p:cNvPr>
          <p:cNvSpPr>
            <a:spLocks noChangeArrowheads="1"/>
          </p:cNvSpPr>
          <p:nvPr/>
        </p:nvSpPr>
        <p:spPr bwMode="auto">
          <a:xfrm>
            <a:off x="5352178" y="1092134"/>
            <a:ext cx="5939599" cy="4673732"/>
          </a:xfrm>
          <a:prstGeom prst="rect">
            <a:avLst/>
          </a:prstGeom>
          <a:noFill/>
          <a:ln>
            <a:noFill/>
          </a:ln>
          <a:effectLst/>
        </p:spPr>
        <p:txBody>
          <a:bodyPr anchor="t"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eaLnBrk="1" hangingPunct="1">
              <a:lnSpc>
                <a:spcPct val="115000"/>
              </a:lnSpc>
              <a:spcBef>
                <a:spcPct val="30000"/>
              </a:spcBef>
              <a:buClr>
                <a:srgbClr val="0070C0"/>
              </a:buClr>
              <a:buNone/>
            </a:pPr>
            <a:r>
              <a:rPr lang="en-GB" altLang="ja-JP" sz="1900" dirty="0">
                <a:solidFill>
                  <a:srgbClr val="3E3F41"/>
                </a:solidFill>
                <a:ea typeface="MS PGothic" panose="020B0600070205080204" pitchFamily="34" charset="-128"/>
              </a:rPr>
              <a:t>In this unit, you will read, perform and discuss different list poems.</a:t>
            </a:r>
          </a:p>
          <a:p>
            <a:pPr indent="0" eaLnBrk="1" hangingPunct="1">
              <a:lnSpc>
                <a:spcPct val="115000"/>
              </a:lnSpc>
              <a:spcBef>
                <a:spcPct val="30000"/>
              </a:spcBef>
              <a:buClr>
                <a:srgbClr val="0070C0"/>
              </a:buClr>
              <a:buNone/>
            </a:pPr>
            <a:r>
              <a:rPr lang="en-GB" altLang="ja-JP" sz="1900" b="1" dirty="0">
                <a:solidFill>
                  <a:srgbClr val="3E3F41"/>
                </a:solidFill>
                <a:ea typeface="MS PGothic" panose="020B0600070205080204" pitchFamily="34" charset="-128"/>
              </a:rPr>
              <a:t>You will:</a:t>
            </a:r>
          </a:p>
          <a:p>
            <a:pPr marL="285750" indent="-285750" eaLnBrk="1" hangingPunct="1">
              <a:lnSpc>
                <a:spcPct val="115000"/>
              </a:lnSpc>
              <a:spcBef>
                <a:spcPct val="30000"/>
              </a:spcBef>
              <a:buClr>
                <a:srgbClr val="0070C0"/>
              </a:buClr>
              <a:buFont typeface="Arial" panose="020B0604020202020204" pitchFamily="34" charset="0"/>
              <a:buChar char="•"/>
            </a:pPr>
            <a:r>
              <a:rPr lang="en-GB" altLang="ja-JP" sz="1900" dirty="0">
                <a:solidFill>
                  <a:srgbClr val="3E3F41"/>
                </a:solidFill>
                <a:ea typeface="MS PGothic" panose="020B0600070205080204" pitchFamily="34" charset="-128"/>
              </a:rPr>
              <a:t>listen to a poet reading their own work.</a:t>
            </a:r>
          </a:p>
          <a:p>
            <a:pPr marL="285750" indent="-285750" eaLnBrk="1" hangingPunct="1">
              <a:lnSpc>
                <a:spcPct val="115000"/>
              </a:lnSpc>
              <a:spcBef>
                <a:spcPct val="30000"/>
              </a:spcBef>
              <a:buClr>
                <a:srgbClr val="0070C0"/>
              </a:buClr>
              <a:buFont typeface="Arial" panose="020B0604020202020204" pitchFamily="34" charset="0"/>
              <a:buChar char="•"/>
            </a:pPr>
            <a:r>
              <a:rPr lang="en-GB" altLang="ja-JP" sz="1900" dirty="0">
                <a:solidFill>
                  <a:srgbClr val="3E3F41"/>
                </a:solidFill>
                <a:ea typeface="MS PGothic" panose="020B0600070205080204" pitchFamily="34" charset="-128"/>
              </a:rPr>
              <a:t>prepare poems to read aloud either alone or as part of a group.</a:t>
            </a:r>
          </a:p>
          <a:p>
            <a:pPr marL="285750" indent="-285750" eaLnBrk="1" hangingPunct="1">
              <a:lnSpc>
                <a:spcPct val="115000"/>
              </a:lnSpc>
              <a:spcBef>
                <a:spcPct val="30000"/>
              </a:spcBef>
              <a:buClr>
                <a:srgbClr val="0070C0"/>
              </a:buClr>
              <a:buFont typeface="Arial" panose="020B0604020202020204" pitchFamily="34" charset="0"/>
              <a:buChar char="•"/>
            </a:pPr>
            <a:r>
              <a:rPr lang="en-GB" altLang="ja-JP" sz="1900" dirty="0">
                <a:solidFill>
                  <a:srgbClr val="3E3F41"/>
                </a:solidFill>
                <a:ea typeface="MS PGothic" panose="020B0600070205080204" pitchFamily="34" charset="-128"/>
              </a:rPr>
              <a:t>consider how you can enhance your performance through intonation, tone and volume.</a:t>
            </a:r>
          </a:p>
          <a:p>
            <a:pPr marL="285750" indent="-285750" eaLnBrk="1" hangingPunct="1">
              <a:lnSpc>
                <a:spcPct val="115000"/>
              </a:lnSpc>
              <a:spcBef>
                <a:spcPct val="30000"/>
              </a:spcBef>
              <a:buClr>
                <a:srgbClr val="0070C0"/>
              </a:buClr>
              <a:buFont typeface="Arial" panose="020B0604020202020204" pitchFamily="34" charset="0"/>
              <a:buChar char="•"/>
            </a:pPr>
            <a:r>
              <a:rPr lang="en-GB" altLang="ja-JP" sz="1900" dirty="0">
                <a:solidFill>
                  <a:srgbClr val="3E3F41"/>
                </a:solidFill>
                <a:ea typeface="MS PGothic" panose="020B0600070205080204" pitchFamily="34" charset="-128"/>
              </a:rPr>
              <a:t>identify and use literary language such as alliteration and onomatopoeia.</a:t>
            </a:r>
          </a:p>
          <a:p>
            <a:pPr marL="285750" indent="-285750" eaLnBrk="1" hangingPunct="1">
              <a:lnSpc>
                <a:spcPct val="115000"/>
              </a:lnSpc>
              <a:spcBef>
                <a:spcPct val="30000"/>
              </a:spcBef>
              <a:buClr>
                <a:srgbClr val="0070C0"/>
              </a:buClr>
              <a:buFont typeface="Arial" panose="020B0604020202020204" pitchFamily="34" charset="0"/>
              <a:buChar char="•"/>
            </a:pPr>
            <a:r>
              <a:rPr lang="en-GB" altLang="ja-JP" sz="1900" dirty="0">
                <a:solidFill>
                  <a:srgbClr val="3E3F41"/>
                </a:solidFill>
                <a:ea typeface="MS PGothic" panose="020B0600070205080204" pitchFamily="34" charset="-128"/>
              </a:rPr>
              <a:t>write your own version of a similarly-themed poem in the style of the poem just read.</a:t>
            </a:r>
          </a:p>
        </p:txBody>
      </p:sp>
      <p:pic>
        <p:nvPicPr>
          <p:cNvPr id="9" name="Picture 17">
            <a:extLst>
              <a:ext uri="{FF2B5EF4-FFF2-40B4-BE49-F238E27FC236}">
                <a16:creationId xmlns:a16="http://schemas.microsoft.com/office/drawing/2014/main" id="{C5FEA3A1-B13D-0A4D-9BB4-24479871346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70114" y="1190575"/>
            <a:ext cx="3922215" cy="44562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533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36DA1A22-C971-B342-9F65-FAFEA7A7C9A9}"/>
              </a:ext>
            </a:extLst>
          </p:cNvPr>
          <p:cNvSpPr>
            <a:spLocks noChangeArrowheads="1"/>
          </p:cNvSpPr>
          <p:nvPr/>
        </p:nvSpPr>
        <p:spPr bwMode="auto">
          <a:xfrm>
            <a:off x="1179405" y="1013509"/>
            <a:ext cx="6194789"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174625">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eaLnBrk="1" hangingPunct="1">
              <a:spcBef>
                <a:spcPct val="50000"/>
              </a:spcBef>
            </a:pPr>
            <a:r>
              <a:rPr lang="en-GB" altLang="en-US" sz="2000" dirty="0">
                <a:solidFill>
                  <a:srgbClr val="3E3F41"/>
                </a:solidFill>
              </a:rPr>
              <a:t>The poems you will read are called free verse. This means that there are no rules around rhyming, syllables or number of lines and poets can express their ideas and thoughts however they like without these restrictions. Poets can make the most of the wide choices that free verse offers and can experiment with words, lines and verses.</a:t>
            </a:r>
          </a:p>
          <a:p>
            <a:pPr indent="0" eaLnBrk="1" hangingPunct="1">
              <a:spcBef>
                <a:spcPct val="50000"/>
              </a:spcBef>
            </a:pPr>
            <a:r>
              <a:rPr lang="en-GB" altLang="en-US" sz="2000" dirty="0">
                <a:solidFill>
                  <a:srgbClr val="3E3F41"/>
                </a:solidFill>
              </a:rPr>
              <a:t>You will still hear language effects like alliteration and onomatopoeia but this type of poem allows the poet to focus on the language.</a:t>
            </a:r>
          </a:p>
          <a:p>
            <a:pPr indent="0" eaLnBrk="1" hangingPunct="1">
              <a:spcBef>
                <a:spcPct val="50000"/>
              </a:spcBef>
            </a:pPr>
            <a:r>
              <a:rPr lang="en-GB" altLang="en-US" sz="2000" dirty="0">
                <a:solidFill>
                  <a:srgbClr val="3E3F41"/>
                </a:solidFill>
              </a:rPr>
              <a:t>The examples in this unit are list poems and the structure can be followed when you write your own versions, but yours need to be personal to you.</a:t>
            </a:r>
          </a:p>
        </p:txBody>
      </p:sp>
      <p:pic>
        <p:nvPicPr>
          <p:cNvPr id="3" name="Picture 2" descr="Text&#10;&#10;Description automatically generated with medium confidence">
            <a:extLst>
              <a:ext uri="{FF2B5EF4-FFF2-40B4-BE49-F238E27FC236}">
                <a16:creationId xmlns:a16="http://schemas.microsoft.com/office/drawing/2014/main" id="{A367152C-D970-9B46-88AA-7E236CB15D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62535">
            <a:off x="7835171" y="1007265"/>
            <a:ext cx="3340396" cy="4721468"/>
          </a:xfrm>
          <a:prstGeom prst="rect">
            <a:avLst/>
          </a:prstGeom>
          <a:ln>
            <a:solidFill>
              <a:schemeClr val="bg1">
                <a:lumMod val="75000"/>
              </a:schemeClr>
            </a:solidFill>
          </a:ln>
          <a:effectLst>
            <a:outerShdw blurRad="76200" dist="38100" dir="2700000" sx="101000" sy="101000" algn="tl" rotWithShape="0">
              <a:prstClr val="black">
                <a:alpha val="12000"/>
              </a:prstClr>
            </a:outerShdw>
          </a:effectLst>
        </p:spPr>
      </p:pic>
    </p:spTree>
    <p:extLst>
      <p:ext uri="{BB962C8B-B14F-4D97-AF65-F5344CB8AC3E}">
        <p14:creationId xmlns:p14="http://schemas.microsoft.com/office/powerpoint/2010/main" val="2001887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2491012-EAFD-9844-99B3-9FBE96C03C2B}"/>
              </a:ext>
            </a:extLst>
          </p:cNvPr>
          <p:cNvSpPr txBox="1">
            <a:spLocks/>
          </p:cNvSpPr>
          <p:nvPr/>
        </p:nvSpPr>
        <p:spPr>
          <a:xfrm>
            <a:off x="0" y="8581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Key advice for this type of poetry</a:t>
            </a:r>
          </a:p>
        </p:txBody>
      </p:sp>
      <p:sp>
        <p:nvSpPr>
          <p:cNvPr id="6" name="Rectangle 5">
            <a:extLst>
              <a:ext uri="{FF2B5EF4-FFF2-40B4-BE49-F238E27FC236}">
                <a16:creationId xmlns:a16="http://schemas.microsoft.com/office/drawing/2014/main" id="{E5F66485-F9F0-5A40-A1B0-8569B91CFD6D}"/>
              </a:ext>
            </a:extLst>
          </p:cNvPr>
          <p:cNvSpPr>
            <a:spLocks noChangeArrowheads="1"/>
          </p:cNvSpPr>
          <p:nvPr/>
        </p:nvSpPr>
        <p:spPr bwMode="auto">
          <a:xfrm>
            <a:off x="1493763" y="1941338"/>
            <a:ext cx="9800770" cy="4288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174625">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Focus on the senses: sight, hearing, touch, smell</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sound effects – repetition, alliteration, assonance, onomatopoeia</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selection of powerful nouns, adjectives and verbs;</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layout can separate sections and draw attention to different focuses</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hold the subject in your mind as you write </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draw upon observation, memory and imagination</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keep re-reading as you write to capture flow and rhythm</a:t>
            </a:r>
          </a:p>
          <a:p>
            <a:pPr marL="227013" indent="-227013" eaLnBrk="1" hangingPunct="1">
              <a:spcAft>
                <a:spcPts val="1000"/>
              </a:spcAft>
              <a:buClr>
                <a:srgbClr val="0070C0"/>
              </a:buClr>
              <a:buFont typeface="Arial" panose="020B0604020202020204" pitchFamily="34" charset="0"/>
              <a:buChar char="•"/>
            </a:pPr>
            <a:r>
              <a:rPr lang="en-GB" altLang="en-US" sz="2200" dirty="0">
                <a:solidFill>
                  <a:srgbClr val="3E3F41"/>
                </a:solidFill>
              </a:rPr>
              <a:t>read aloud to hear how it sounds and see how it looks</a:t>
            </a:r>
          </a:p>
          <a:p>
            <a:pPr indent="0" eaLnBrk="1" hangingPunct="1">
              <a:spcBef>
                <a:spcPct val="50000"/>
              </a:spcBef>
            </a:pPr>
            <a:endParaRPr lang="en-GB" altLang="en-US" sz="2000" dirty="0">
              <a:solidFill>
                <a:srgbClr val="990033"/>
              </a:solidFill>
            </a:endParaRPr>
          </a:p>
        </p:txBody>
      </p:sp>
    </p:spTree>
    <p:extLst>
      <p:ext uri="{BB962C8B-B14F-4D97-AF65-F5344CB8AC3E}">
        <p14:creationId xmlns:p14="http://schemas.microsoft.com/office/powerpoint/2010/main" val="1488221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12491012-EAFD-9844-99B3-9FBE96C03C2B}"/>
              </a:ext>
            </a:extLst>
          </p:cNvPr>
          <p:cNvSpPr txBox="1">
            <a:spLocks/>
          </p:cNvSpPr>
          <p:nvPr/>
        </p:nvSpPr>
        <p:spPr>
          <a:xfrm>
            <a:off x="0" y="8581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Objectives</a:t>
            </a:r>
          </a:p>
        </p:txBody>
      </p:sp>
      <p:sp>
        <p:nvSpPr>
          <p:cNvPr id="6" name="Rectangle 5">
            <a:extLst>
              <a:ext uri="{FF2B5EF4-FFF2-40B4-BE49-F238E27FC236}">
                <a16:creationId xmlns:a16="http://schemas.microsoft.com/office/drawing/2014/main" id="{E5F66485-F9F0-5A40-A1B0-8569B91CFD6D}"/>
              </a:ext>
            </a:extLst>
          </p:cNvPr>
          <p:cNvSpPr>
            <a:spLocks noChangeArrowheads="1"/>
          </p:cNvSpPr>
          <p:nvPr/>
        </p:nvSpPr>
        <p:spPr bwMode="auto">
          <a:xfrm>
            <a:off x="400050" y="1642886"/>
            <a:ext cx="11361420"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174625">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algn="ctr" eaLnBrk="1" hangingPunct="1"/>
            <a:r>
              <a:rPr lang="en-GB" altLang="en-US" sz="2500" dirty="0">
                <a:solidFill>
                  <a:srgbClr val="3E3F41"/>
                </a:solidFill>
              </a:rPr>
              <a:t>Identify how language, structure, and</a:t>
            </a:r>
            <a:br>
              <a:rPr lang="en-GB" altLang="en-US" sz="2500" dirty="0">
                <a:solidFill>
                  <a:srgbClr val="3E3F41"/>
                </a:solidFill>
              </a:rPr>
            </a:br>
            <a:r>
              <a:rPr lang="en-GB" altLang="en-US" sz="2500" dirty="0">
                <a:solidFill>
                  <a:srgbClr val="3E3F41"/>
                </a:solidFill>
              </a:rPr>
              <a:t>presentation contribute to meaning.</a:t>
            </a:r>
          </a:p>
          <a:p>
            <a:pPr indent="0" algn="ctr" eaLnBrk="1" hangingPunct="1">
              <a:spcBef>
                <a:spcPct val="50000"/>
              </a:spcBef>
            </a:pPr>
            <a:endParaRPr lang="en-GB" altLang="en-US" sz="2400" dirty="0">
              <a:solidFill>
                <a:srgbClr val="990033"/>
              </a:solidFill>
            </a:endParaRPr>
          </a:p>
        </p:txBody>
      </p:sp>
      <p:grpSp>
        <p:nvGrpSpPr>
          <p:cNvPr id="7" name="Group 6">
            <a:extLst>
              <a:ext uri="{FF2B5EF4-FFF2-40B4-BE49-F238E27FC236}">
                <a16:creationId xmlns:a16="http://schemas.microsoft.com/office/drawing/2014/main" id="{831CF862-C4E9-EA4C-B19E-5679A00257F4}"/>
              </a:ext>
            </a:extLst>
          </p:cNvPr>
          <p:cNvGrpSpPr/>
          <p:nvPr/>
        </p:nvGrpSpPr>
        <p:grpSpPr>
          <a:xfrm>
            <a:off x="4160521" y="3058658"/>
            <a:ext cx="3166109" cy="2714426"/>
            <a:chOff x="4540559" y="2378539"/>
            <a:chExt cx="4566620" cy="3733483"/>
          </a:xfrm>
        </p:grpSpPr>
        <p:pic>
          <p:nvPicPr>
            <p:cNvPr id="8" name="Picture 7" descr="A picture containing text&#10;&#10;Description automatically generated">
              <a:extLst>
                <a:ext uri="{FF2B5EF4-FFF2-40B4-BE49-F238E27FC236}">
                  <a16:creationId xmlns:a16="http://schemas.microsoft.com/office/drawing/2014/main" id="{9F31CDC6-2BCC-E245-8C1B-E7CC224BD3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9" name="Oval 8">
              <a:extLst>
                <a:ext uri="{FF2B5EF4-FFF2-40B4-BE49-F238E27FC236}">
                  <a16:creationId xmlns:a16="http://schemas.microsoft.com/office/drawing/2014/main" id="{5070A603-8A1F-7E4E-AB83-4D223BDCCB9A}"/>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43144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1E73D2A7-659C-C545-9B21-33D5690DC0C8}"/>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Alliteration and Assonance</a:t>
            </a:r>
          </a:p>
        </p:txBody>
      </p:sp>
      <p:sp>
        <p:nvSpPr>
          <p:cNvPr id="7" name="Rectangle 7">
            <a:extLst>
              <a:ext uri="{FF2B5EF4-FFF2-40B4-BE49-F238E27FC236}">
                <a16:creationId xmlns:a16="http://schemas.microsoft.com/office/drawing/2014/main" id="{1E405E82-9A16-954D-8994-0C4FD1C4FCD1}"/>
              </a:ext>
            </a:extLst>
          </p:cNvPr>
          <p:cNvSpPr>
            <a:spLocks noChangeArrowheads="1"/>
          </p:cNvSpPr>
          <p:nvPr/>
        </p:nvSpPr>
        <p:spPr bwMode="auto">
          <a:xfrm>
            <a:off x="1306132" y="1422483"/>
            <a:ext cx="4661504" cy="4796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sz="2400" dirty="0">
                <a:solidFill>
                  <a:srgbClr val="0070C0"/>
                </a:solidFill>
                <a:cs typeface="Times New Roman" panose="02020603050405020304" pitchFamily="18" charset="0"/>
              </a:rPr>
              <a:t>Alliteration</a:t>
            </a:r>
            <a:r>
              <a:rPr lang="en-GB" altLang="en-US" sz="2400" dirty="0">
                <a:solidFill>
                  <a:srgbClr val="3E3F41"/>
                </a:solidFill>
                <a:cs typeface="Times New Roman" panose="02020603050405020304" pitchFamily="18" charset="0"/>
              </a:rPr>
              <a:t> refers to the same </a:t>
            </a:r>
            <a:r>
              <a:rPr lang="en-GB" altLang="en-US" sz="2400" u="sng" dirty="0">
                <a:solidFill>
                  <a:srgbClr val="3E3F41"/>
                </a:solidFill>
                <a:cs typeface="Times New Roman" panose="02020603050405020304" pitchFamily="18" charset="0"/>
              </a:rPr>
              <a:t>sound</a:t>
            </a:r>
            <a:r>
              <a:rPr lang="en-GB" altLang="en-US" sz="2400" dirty="0">
                <a:solidFill>
                  <a:srgbClr val="3E3F41"/>
                </a:solidFill>
                <a:cs typeface="Times New Roman" panose="02020603050405020304" pitchFamily="18" charset="0"/>
              </a:rPr>
              <a:t> at the </a:t>
            </a:r>
            <a:r>
              <a:rPr lang="en-GB" altLang="en-US" sz="2400" b="1" dirty="0">
                <a:solidFill>
                  <a:srgbClr val="3E3F41"/>
                </a:solidFill>
                <a:cs typeface="Times New Roman" panose="02020603050405020304" pitchFamily="18" charset="0"/>
              </a:rPr>
              <a:t>start</a:t>
            </a:r>
            <a:r>
              <a:rPr lang="en-GB" altLang="en-US" sz="2400" dirty="0">
                <a:solidFill>
                  <a:srgbClr val="3E3F41"/>
                </a:solidFill>
                <a:cs typeface="Times New Roman" panose="02020603050405020304" pitchFamily="18" charset="0"/>
              </a:rPr>
              <a:t> of a series of words.</a:t>
            </a:r>
            <a:endParaRPr lang="en-GB" altLang="en-US" sz="2400" dirty="0">
              <a:solidFill>
                <a:srgbClr val="3E3F41"/>
              </a:solidFill>
            </a:endParaRPr>
          </a:p>
          <a:p>
            <a:pPr eaLnBrk="1" hangingPunct="1">
              <a:spcBef>
                <a:spcPts val="2000"/>
              </a:spcBef>
            </a:pPr>
            <a:r>
              <a:rPr lang="en-GB" altLang="en-US" sz="2400" dirty="0">
                <a:solidFill>
                  <a:srgbClr val="3E3F41"/>
                </a:solidFill>
                <a:cs typeface="Times New Roman" panose="02020603050405020304" pitchFamily="18" charset="0"/>
              </a:rPr>
              <a:t>The </a:t>
            </a:r>
            <a:r>
              <a:rPr lang="en-GB" altLang="en-US" sz="2400" b="1" u="sng" dirty="0">
                <a:solidFill>
                  <a:srgbClr val="0070C0"/>
                </a:solidFill>
                <a:cs typeface="Times New Roman" panose="02020603050405020304" pitchFamily="18" charset="0"/>
              </a:rPr>
              <a:t>b</a:t>
            </a:r>
            <a:r>
              <a:rPr lang="en-GB" altLang="en-US" sz="2400" dirty="0">
                <a:solidFill>
                  <a:srgbClr val="3E3F41"/>
                </a:solidFill>
                <a:cs typeface="Times New Roman" panose="02020603050405020304" pitchFamily="18" charset="0"/>
              </a:rPr>
              <a:t>are </a:t>
            </a:r>
            <a:r>
              <a:rPr lang="en-GB" altLang="en-US" sz="2400" b="1" u="sng" dirty="0">
                <a:solidFill>
                  <a:srgbClr val="0070C0"/>
                </a:solidFill>
                <a:cs typeface="Times New Roman" panose="02020603050405020304" pitchFamily="18" charset="0"/>
              </a:rPr>
              <a:t>b</a:t>
            </a:r>
            <a:r>
              <a:rPr lang="en-GB" altLang="en-US" sz="2400" dirty="0">
                <a:solidFill>
                  <a:srgbClr val="3E3F41"/>
                </a:solidFill>
                <a:cs typeface="Times New Roman" panose="02020603050405020304" pitchFamily="18" charset="0"/>
              </a:rPr>
              <a:t>ranches</a:t>
            </a:r>
            <a:br>
              <a:rPr lang="en-GB" altLang="en-US" sz="2400" dirty="0">
                <a:solidFill>
                  <a:srgbClr val="3E3F41"/>
                </a:solidFill>
                <a:cs typeface="Times New Roman" panose="02020603050405020304" pitchFamily="18" charset="0"/>
              </a:rPr>
            </a:br>
            <a:r>
              <a:rPr lang="en-GB" altLang="en-US" sz="2400" dirty="0">
                <a:solidFill>
                  <a:srgbClr val="3E3F41"/>
                </a:solidFill>
                <a:cs typeface="Times New Roman" panose="02020603050405020304" pitchFamily="18" charset="0"/>
              </a:rPr>
              <a:t>of the </a:t>
            </a:r>
            <a:r>
              <a:rPr lang="en-GB" altLang="en-US" sz="2400" b="1" u="sng" dirty="0">
                <a:solidFill>
                  <a:srgbClr val="0070C0"/>
                </a:solidFill>
                <a:cs typeface="Times New Roman" panose="02020603050405020304" pitchFamily="18" charset="0"/>
              </a:rPr>
              <a:t>t</a:t>
            </a:r>
            <a:r>
              <a:rPr lang="en-GB" altLang="en-US" sz="2400" dirty="0">
                <a:solidFill>
                  <a:srgbClr val="3E3F41"/>
                </a:solidFill>
                <a:cs typeface="Times New Roman" panose="02020603050405020304" pitchFamily="18" charset="0"/>
              </a:rPr>
              <a:t>all </a:t>
            </a:r>
            <a:r>
              <a:rPr lang="en-GB" altLang="en-US" sz="2400" b="1" u="sng" dirty="0">
                <a:solidFill>
                  <a:srgbClr val="0070C0"/>
                </a:solidFill>
                <a:cs typeface="Times New Roman" panose="02020603050405020304" pitchFamily="18" charset="0"/>
              </a:rPr>
              <a:t>t</a:t>
            </a:r>
            <a:r>
              <a:rPr lang="en-GB" altLang="en-US" sz="2400" dirty="0">
                <a:solidFill>
                  <a:srgbClr val="3E3F41"/>
                </a:solidFill>
                <a:cs typeface="Times New Roman" panose="02020603050405020304" pitchFamily="18" charset="0"/>
              </a:rPr>
              <a:t>ree.</a:t>
            </a:r>
          </a:p>
          <a:p>
            <a:pPr eaLnBrk="1" hangingPunct="1">
              <a:spcBef>
                <a:spcPts val="2000"/>
              </a:spcBef>
            </a:pPr>
            <a:r>
              <a:rPr lang="en-GB" altLang="en-US" sz="2400" dirty="0">
                <a:solidFill>
                  <a:srgbClr val="0070C0"/>
                </a:solidFill>
                <a:cs typeface="Times New Roman" panose="02020603050405020304" pitchFamily="18" charset="0"/>
              </a:rPr>
              <a:t>Assonance</a:t>
            </a:r>
            <a:r>
              <a:rPr lang="en-GB" altLang="en-US" sz="2400" dirty="0">
                <a:solidFill>
                  <a:srgbClr val="3E3F41"/>
                </a:solidFill>
                <a:cs typeface="Times New Roman" panose="02020603050405020304" pitchFamily="18" charset="0"/>
              </a:rPr>
              <a:t> refers to the same vowel sound </a:t>
            </a:r>
            <a:r>
              <a:rPr lang="en-GB" altLang="en-US" sz="2400" b="1" dirty="0">
                <a:solidFill>
                  <a:srgbClr val="3E3F41"/>
                </a:solidFill>
                <a:cs typeface="Times New Roman" panose="02020603050405020304" pitchFamily="18" charset="0"/>
              </a:rPr>
              <a:t>within</a:t>
            </a:r>
            <a:r>
              <a:rPr lang="en-GB" altLang="en-US" sz="2400" dirty="0">
                <a:solidFill>
                  <a:srgbClr val="3E3F41"/>
                </a:solidFill>
                <a:cs typeface="Times New Roman" panose="02020603050405020304" pitchFamily="18" charset="0"/>
              </a:rPr>
              <a:t> a series</a:t>
            </a:r>
            <a:br>
              <a:rPr lang="en-GB" altLang="en-US" sz="2400" dirty="0">
                <a:solidFill>
                  <a:srgbClr val="3E3F41"/>
                </a:solidFill>
                <a:cs typeface="Times New Roman" panose="02020603050405020304" pitchFamily="18" charset="0"/>
              </a:rPr>
            </a:br>
            <a:r>
              <a:rPr lang="en-GB" altLang="en-US" sz="2400" dirty="0">
                <a:solidFill>
                  <a:srgbClr val="3E3F41"/>
                </a:solidFill>
                <a:cs typeface="Times New Roman" panose="02020603050405020304" pitchFamily="18" charset="0"/>
              </a:rPr>
              <a:t>of words that are close to</a:t>
            </a:r>
            <a:br>
              <a:rPr lang="en-GB" altLang="en-US" sz="2400" dirty="0">
                <a:solidFill>
                  <a:srgbClr val="3E3F41"/>
                </a:solidFill>
                <a:cs typeface="Times New Roman" panose="02020603050405020304" pitchFamily="18" charset="0"/>
              </a:rPr>
            </a:br>
            <a:r>
              <a:rPr lang="en-GB" altLang="en-US" sz="2400" dirty="0">
                <a:solidFill>
                  <a:srgbClr val="3E3F41"/>
                </a:solidFill>
                <a:cs typeface="Times New Roman" panose="02020603050405020304" pitchFamily="18" charset="0"/>
              </a:rPr>
              <a:t>each other.</a:t>
            </a:r>
          </a:p>
          <a:p>
            <a:pPr eaLnBrk="1" hangingPunct="1">
              <a:spcBef>
                <a:spcPts val="1000"/>
              </a:spcBef>
            </a:pPr>
            <a:r>
              <a:rPr lang="en-GB" altLang="en-US" sz="2400" dirty="0">
                <a:solidFill>
                  <a:srgbClr val="3E3F41"/>
                </a:solidFill>
                <a:cs typeface="Times New Roman" panose="02020603050405020304" pitchFamily="18" charset="0"/>
              </a:rPr>
              <a:t>Often used in poetry.</a:t>
            </a:r>
            <a:endParaRPr lang="en-GB" altLang="en-US" sz="2400" dirty="0">
              <a:solidFill>
                <a:srgbClr val="3E3F41"/>
              </a:solidFill>
            </a:endParaRPr>
          </a:p>
          <a:p>
            <a:endParaRPr lang="en-GB" altLang="en-US" sz="2400" dirty="0">
              <a:solidFill>
                <a:srgbClr val="3E3F41"/>
              </a:solidFill>
            </a:endParaRPr>
          </a:p>
        </p:txBody>
      </p:sp>
      <p:sp>
        <p:nvSpPr>
          <p:cNvPr id="11" name="Text Box 5">
            <a:extLst>
              <a:ext uri="{FF2B5EF4-FFF2-40B4-BE49-F238E27FC236}">
                <a16:creationId xmlns:a16="http://schemas.microsoft.com/office/drawing/2014/main" id="{84F562C8-CF4C-F444-B678-C2CCF379A0B4}"/>
              </a:ext>
            </a:extLst>
          </p:cNvPr>
          <p:cNvSpPr txBox="1">
            <a:spLocks noChangeArrowheads="1"/>
          </p:cNvSpPr>
          <p:nvPr/>
        </p:nvSpPr>
        <p:spPr bwMode="auto">
          <a:xfrm>
            <a:off x="6520586" y="5352221"/>
            <a:ext cx="436528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3200" dirty="0">
                <a:solidFill>
                  <a:srgbClr val="3E3F41"/>
                </a:solidFill>
              </a:rPr>
              <a:t>H</a:t>
            </a:r>
            <a:r>
              <a:rPr lang="en-GB" altLang="en-US" sz="3200" b="1" u="sng" dirty="0">
                <a:solidFill>
                  <a:srgbClr val="0070C0"/>
                </a:solidFill>
                <a:cs typeface="Times New Roman" panose="02020603050405020304" pitchFamily="18" charset="0"/>
              </a:rPr>
              <a:t>ow</a:t>
            </a:r>
            <a:r>
              <a:rPr lang="en-GB" altLang="en-US" sz="3200" dirty="0">
                <a:solidFill>
                  <a:srgbClr val="3E3F41"/>
                </a:solidFill>
              </a:rPr>
              <a:t> n</a:t>
            </a:r>
            <a:r>
              <a:rPr lang="en-GB" altLang="en-US" sz="3200" b="1" u="sng" dirty="0">
                <a:solidFill>
                  <a:srgbClr val="0070C0"/>
                </a:solidFill>
                <a:cs typeface="Times New Roman" panose="02020603050405020304" pitchFamily="18" charset="0"/>
              </a:rPr>
              <a:t>ow</a:t>
            </a:r>
            <a:r>
              <a:rPr lang="en-GB" altLang="en-US" sz="3200" dirty="0">
                <a:solidFill>
                  <a:srgbClr val="3E3F41"/>
                </a:solidFill>
              </a:rPr>
              <a:t>, Br</a:t>
            </a:r>
            <a:r>
              <a:rPr lang="en-GB" altLang="en-US" sz="3200" b="1" u="sng" dirty="0">
                <a:solidFill>
                  <a:srgbClr val="0070C0"/>
                </a:solidFill>
                <a:cs typeface="Times New Roman" panose="02020603050405020304" pitchFamily="18" charset="0"/>
              </a:rPr>
              <a:t>ow</a:t>
            </a:r>
            <a:r>
              <a:rPr lang="en-GB" altLang="en-US" sz="3200" dirty="0">
                <a:solidFill>
                  <a:srgbClr val="3E3F41"/>
                </a:solidFill>
              </a:rPr>
              <a:t>n c</a:t>
            </a:r>
            <a:r>
              <a:rPr lang="en-GB" altLang="en-US" sz="3200" b="1" u="sng" dirty="0">
                <a:solidFill>
                  <a:srgbClr val="0070C0"/>
                </a:solidFill>
                <a:cs typeface="Times New Roman" panose="02020603050405020304" pitchFamily="18" charset="0"/>
              </a:rPr>
              <a:t>ow</a:t>
            </a:r>
            <a:r>
              <a:rPr lang="en-GB" altLang="en-US" sz="3200" dirty="0">
                <a:solidFill>
                  <a:srgbClr val="3E3F41"/>
                </a:solidFill>
              </a:rPr>
              <a:t>?</a:t>
            </a:r>
          </a:p>
        </p:txBody>
      </p:sp>
      <p:pic>
        <p:nvPicPr>
          <p:cNvPr id="3" name="Picture 2" descr="A picture containing text&#10;&#10;Description automatically generated">
            <a:extLst>
              <a:ext uri="{FF2B5EF4-FFF2-40B4-BE49-F238E27FC236}">
                <a16:creationId xmlns:a16="http://schemas.microsoft.com/office/drawing/2014/main" id="{19EC0851-D836-9D46-A2DE-F81FB60803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20586" y="1505779"/>
            <a:ext cx="4365282" cy="3701222"/>
          </a:xfrm>
          <a:prstGeom prst="rect">
            <a:avLst/>
          </a:prstGeom>
        </p:spPr>
      </p:pic>
    </p:spTree>
    <p:extLst>
      <p:ext uri="{BB962C8B-B14F-4D97-AF65-F5344CB8AC3E}">
        <p14:creationId xmlns:p14="http://schemas.microsoft.com/office/powerpoint/2010/main" val="28498432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1E73D2A7-659C-C545-9B21-33D5690DC0C8}"/>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Alliteration and Assonance Information</a:t>
            </a:r>
          </a:p>
        </p:txBody>
      </p:sp>
      <p:sp>
        <p:nvSpPr>
          <p:cNvPr id="6" name="Rectangle 3">
            <a:extLst>
              <a:ext uri="{FF2B5EF4-FFF2-40B4-BE49-F238E27FC236}">
                <a16:creationId xmlns:a16="http://schemas.microsoft.com/office/drawing/2014/main" id="{4F491F30-8C6F-0D47-95DB-9BF8CBC4B1C6}"/>
              </a:ext>
            </a:extLst>
          </p:cNvPr>
          <p:cNvSpPr>
            <a:spLocks noChangeArrowheads="1"/>
          </p:cNvSpPr>
          <p:nvPr/>
        </p:nvSpPr>
        <p:spPr bwMode="auto">
          <a:xfrm>
            <a:off x="991469" y="1458737"/>
            <a:ext cx="10192998" cy="442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lvl1pPr>
              <a:defRPr>
                <a:solidFill>
                  <a:schemeClr val="tx1"/>
                </a:solidFill>
                <a:latin typeface="Comic Sans MS" panose="030F0702030302020204" pitchFamily="66" charset="0"/>
                <a:cs typeface="Arial" panose="020B0604020202020204" pitchFamily="34" charset="0"/>
              </a:defRPr>
            </a:lvl1pPr>
            <a:lvl2pPr>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500"/>
              </a:spcAft>
            </a:pPr>
            <a:r>
              <a:rPr lang="en-GB" altLang="en-US" sz="1900" b="1" dirty="0">
                <a:solidFill>
                  <a:srgbClr val="0070C0"/>
                </a:solidFill>
              </a:rPr>
              <a:t>Alliteration</a:t>
            </a:r>
            <a:r>
              <a:rPr lang="en-GB" altLang="en-US" sz="1900" dirty="0">
                <a:solidFill>
                  <a:srgbClr val="0070C0"/>
                </a:solidFill>
              </a:rPr>
              <a:t> </a:t>
            </a:r>
            <a:r>
              <a:rPr lang="en-GB" altLang="en-US" sz="1900" dirty="0">
                <a:solidFill>
                  <a:srgbClr val="3E3F41"/>
                </a:solidFill>
              </a:rPr>
              <a:t>is a technique used by writers and is the repetition of the same sound or letter at the </a:t>
            </a:r>
            <a:r>
              <a:rPr lang="en-GB" altLang="en-US" sz="1900" b="1" dirty="0">
                <a:solidFill>
                  <a:srgbClr val="3E3F41"/>
                </a:solidFill>
              </a:rPr>
              <a:t>beginning</a:t>
            </a:r>
            <a:r>
              <a:rPr lang="en-GB" altLang="en-US" sz="1900" dirty="0">
                <a:solidFill>
                  <a:srgbClr val="3E3F41"/>
                </a:solidFill>
              </a:rPr>
              <a:t> of some of the words in a sentence, e.g. </a:t>
            </a:r>
            <a:r>
              <a:rPr lang="en-GB" altLang="en-US" sz="1900" i="1" dirty="0">
                <a:solidFill>
                  <a:srgbClr val="0070C0"/>
                </a:solidFill>
              </a:rPr>
              <a:t>P</a:t>
            </a:r>
            <a:r>
              <a:rPr lang="en-GB" altLang="en-US" sz="1900" i="1" dirty="0">
                <a:solidFill>
                  <a:srgbClr val="3E3F41"/>
                </a:solidFill>
              </a:rPr>
              <a:t>eter </a:t>
            </a:r>
            <a:r>
              <a:rPr lang="en-GB" altLang="en-US" sz="1900" i="1" dirty="0">
                <a:solidFill>
                  <a:srgbClr val="0070C0"/>
                </a:solidFill>
              </a:rPr>
              <a:t>P</a:t>
            </a:r>
            <a:r>
              <a:rPr lang="en-GB" altLang="en-US" sz="1900" i="1" dirty="0">
                <a:solidFill>
                  <a:srgbClr val="3E3F41"/>
                </a:solidFill>
              </a:rPr>
              <a:t>iper </a:t>
            </a:r>
            <a:r>
              <a:rPr lang="en-GB" altLang="en-US" sz="1900" i="1" dirty="0">
                <a:solidFill>
                  <a:srgbClr val="0070C0"/>
                </a:solidFill>
              </a:rPr>
              <a:t>p</a:t>
            </a:r>
            <a:r>
              <a:rPr lang="en-GB" altLang="en-US" sz="1900" i="1" dirty="0">
                <a:solidFill>
                  <a:srgbClr val="3E3F41"/>
                </a:solidFill>
              </a:rPr>
              <a:t>icked a </a:t>
            </a:r>
            <a:r>
              <a:rPr lang="en-GB" altLang="en-US" sz="1900" i="1" dirty="0">
                <a:solidFill>
                  <a:srgbClr val="0070C0"/>
                </a:solidFill>
              </a:rPr>
              <a:t>p</a:t>
            </a:r>
            <a:r>
              <a:rPr lang="en-GB" altLang="en-US" sz="1900" i="1" dirty="0">
                <a:solidFill>
                  <a:srgbClr val="3E3F41"/>
                </a:solidFill>
              </a:rPr>
              <a:t>eck of </a:t>
            </a:r>
            <a:r>
              <a:rPr lang="en-GB" altLang="en-US" sz="1900" i="1" dirty="0">
                <a:solidFill>
                  <a:srgbClr val="0070C0"/>
                </a:solidFill>
              </a:rPr>
              <a:t>p</a:t>
            </a:r>
            <a:r>
              <a:rPr lang="en-GB" altLang="en-US" sz="1900" i="1" dirty="0">
                <a:solidFill>
                  <a:srgbClr val="3E3F41"/>
                </a:solidFill>
              </a:rPr>
              <a:t>ickled </a:t>
            </a:r>
            <a:r>
              <a:rPr lang="en-GB" altLang="en-US" sz="1900" i="1" dirty="0">
                <a:solidFill>
                  <a:srgbClr val="0070C0"/>
                </a:solidFill>
              </a:rPr>
              <a:t>p</a:t>
            </a:r>
            <a:r>
              <a:rPr lang="en-GB" altLang="en-US" sz="1900" i="1" dirty="0">
                <a:solidFill>
                  <a:srgbClr val="3E3F41"/>
                </a:solidFill>
              </a:rPr>
              <a:t>epper. </a:t>
            </a:r>
            <a:r>
              <a:rPr lang="en-GB" altLang="en-US" sz="1900" dirty="0">
                <a:solidFill>
                  <a:srgbClr val="3E3F41"/>
                </a:solidFill>
              </a:rPr>
              <a:t>Sometimes known as a ‘tongue-twister’.</a:t>
            </a:r>
          </a:p>
          <a:p>
            <a:pPr eaLnBrk="1" hangingPunct="1">
              <a:spcBef>
                <a:spcPts val="1200"/>
              </a:spcBef>
              <a:spcAft>
                <a:spcPts val="500"/>
              </a:spcAft>
            </a:pPr>
            <a:r>
              <a:rPr lang="en-GB" altLang="en-US" sz="1900" b="1" dirty="0">
                <a:solidFill>
                  <a:srgbClr val="0070C0"/>
                </a:solidFill>
              </a:rPr>
              <a:t>Assonance</a:t>
            </a:r>
            <a:r>
              <a:rPr lang="en-GB" altLang="en-US" sz="1900" dirty="0">
                <a:solidFill>
                  <a:srgbClr val="3E3F41"/>
                </a:solidFill>
              </a:rPr>
              <a:t> is the repetition of the same </a:t>
            </a:r>
            <a:r>
              <a:rPr lang="en-GB" altLang="en-US" sz="1900" b="1" dirty="0">
                <a:solidFill>
                  <a:srgbClr val="3E3F41"/>
                </a:solidFill>
              </a:rPr>
              <a:t>vowel</a:t>
            </a:r>
            <a:r>
              <a:rPr lang="en-GB" altLang="en-US" sz="1900" dirty="0">
                <a:solidFill>
                  <a:srgbClr val="3E3F41"/>
                </a:solidFill>
              </a:rPr>
              <a:t> </a:t>
            </a:r>
            <a:r>
              <a:rPr lang="en-GB" altLang="en-US" sz="1900" b="1" dirty="0">
                <a:solidFill>
                  <a:srgbClr val="3E3F41"/>
                </a:solidFill>
              </a:rPr>
              <a:t>sound</a:t>
            </a:r>
            <a:r>
              <a:rPr lang="en-GB" altLang="en-US" sz="1900" dirty="0">
                <a:solidFill>
                  <a:srgbClr val="3E3F41"/>
                </a:solidFill>
              </a:rPr>
              <a:t> to create rhyming within sentences or phrases. It is used more in poetry than narrative writing.</a:t>
            </a:r>
          </a:p>
          <a:p>
            <a:pPr eaLnBrk="1" hangingPunct="1">
              <a:spcBef>
                <a:spcPts val="1200"/>
              </a:spcBef>
              <a:spcAft>
                <a:spcPts val="500"/>
              </a:spcAft>
            </a:pPr>
            <a:r>
              <a:rPr lang="en-GB" altLang="en-US" sz="1900" dirty="0">
                <a:solidFill>
                  <a:srgbClr val="3E3F41"/>
                </a:solidFill>
              </a:rPr>
              <a:t>These effects are often used in poetry but can be effective in creating a pleasing rhythm in narrative writing. Language effects are also often used in persuasive writing, especially in advertising.  </a:t>
            </a:r>
          </a:p>
          <a:p>
            <a:pPr eaLnBrk="1" hangingPunct="1">
              <a:spcBef>
                <a:spcPts val="1200"/>
              </a:spcBef>
              <a:spcAft>
                <a:spcPts val="500"/>
              </a:spcAft>
            </a:pPr>
            <a:r>
              <a:rPr lang="en-GB" altLang="en-US" sz="1900" dirty="0">
                <a:solidFill>
                  <a:srgbClr val="3E3F41"/>
                </a:solidFill>
              </a:rPr>
              <a:t>In the following line from </a:t>
            </a:r>
            <a:r>
              <a:rPr lang="en-GB" altLang="en-US" sz="1900" i="1" dirty="0">
                <a:solidFill>
                  <a:srgbClr val="3E3F41"/>
                </a:solidFill>
              </a:rPr>
              <a:t>The Raven</a:t>
            </a:r>
            <a:r>
              <a:rPr lang="en-GB" altLang="en-US" sz="1900" dirty="0">
                <a:solidFill>
                  <a:srgbClr val="3E3F41"/>
                </a:solidFill>
              </a:rPr>
              <a:t> by Edgar Allen Poe, notice how language effects are used:</a:t>
            </a:r>
            <a:endParaRPr lang="en-GB" altLang="en-US" sz="2000" dirty="0">
              <a:solidFill>
                <a:srgbClr val="3E3F41"/>
              </a:solidFill>
            </a:endParaRPr>
          </a:p>
        </p:txBody>
      </p:sp>
      <p:sp>
        <p:nvSpPr>
          <p:cNvPr id="8" name="TextBox 7">
            <a:extLst>
              <a:ext uri="{FF2B5EF4-FFF2-40B4-BE49-F238E27FC236}">
                <a16:creationId xmlns:a16="http://schemas.microsoft.com/office/drawing/2014/main" id="{619B53AB-CF0C-4F46-AE72-996AA334B747}"/>
              </a:ext>
            </a:extLst>
          </p:cNvPr>
          <p:cNvSpPr txBox="1"/>
          <p:nvPr/>
        </p:nvSpPr>
        <p:spPr>
          <a:xfrm>
            <a:off x="0" y="5300329"/>
            <a:ext cx="12192000" cy="471604"/>
          </a:xfrm>
          <a:prstGeom prst="rect">
            <a:avLst/>
          </a:prstGeom>
          <a:noFill/>
        </p:spPr>
        <p:txBody>
          <a:bodyPr wrap="square">
            <a:spAutoFit/>
          </a:bodyPr>
          <a:lstStyle/>
          <a:p>
            <a:pPr lvl="1" algn="ctr" eaLnBrk="1" hangingPunct="1">
              <a:lnSpc>
                <a:spcPct val="115000"/>
              </a:lnSpc>
            </a:pPr>
            <a:r>
              <a:rPr lang="en-GB" altLang="en-US" sz="2300" dirty="0">
                <a:solidFill>
                  <a:srgbClr val="3E3F41"/>
                </a:solidFill>
                <a:latin typeface="Comic Sans MS" panose="030F0902030302020204" pitchFamily="66" charset="0"/>
              </a:rPr>
              <a:t>‘And the </a:t>
            </a:r>
            <a:r>
              <a:rPr lang="en-GB" altLang="en-US" sz="2300" dirty="0">
                <a:solidFill>
                  <a:srgbClr val="EC7206"/>
                </a:solidFill>
                <a:latin typeface="Comic Sans MS" panose="030F0902030302020204" pitchFamily="66" charset="0"/>
              </a:rPr>
              <a:t>s</a:t>
            </a:r>
            <a:r>
              <a:rPr lang="en-GB" altLang="en-US" sz="2300" dirty="0">
                <a:solidFill>
                  <a:srgbClr val="3E3F41"/>
                </a:solidFill>
                <a:latin typeface="Comic Sans MS" panose="030F0902030302020204" pitchFamily="66" charset="0"/>
              </a:rPr>
              <a:t>ilken </a:t>
            </a:r>
            <a:r>
              <a:rPr lang="en-GB" altLang="en-US" sz="2300" dirty="0">
                <a:solidFill>
                  <a:srgbClr val="EC7206"/>
                </a:solidFill>
                <a:latin typeface="Comic Sans MS" panose="030F0902030302020204" pitchFamily="66" charset="0"/>
              </a:rPr>
              <a:t>s</a:t>
            </a:r>
            <a:r>
              <a:rPr lang="en-GB" altLang="en-US" sz="2300" dirty="0">
                <a:solidFill>
                  <a:srgbClr val="3E3F41"/>
                </a:solidFill>
                <a:latin typeface="Comic Sans MS" panose="030F0902030302020204" pitchFamily="66" charset="0"/>
              </a:rPr>
              <a:t>ad un</a:t>
            </a:r>
            <a:r>
              <a:rPr lang="en-GB" altLang="en-US" sz="2300" dirty="0">
                <a:solidFill>
                  <a:srgbClr val="EC7206"/>
                </a:solidFill>
                <a:latin typeface="Comic Sans MS" panose="030F0902030302020204" pitchFamily="66" charset="0"/>
              </a:rPr>
              <a:t>c</a:t>
            </a:r>
            <a:r>
              <a:rPr lang="en-GB" altLang="en-US" sz="2300" dirty="0">
                <a:solidFill>
                  <a:srgbClr val="0070C0"/>
                </a:solidFill>
                <a:latin typeface="Comic Sans MS" panose="030F0902030302020204" pitchFamily="66" charset="0"/>
              </a:rPr>
              <a:t>er</a:t>
            </a:r>
            <a:r>
              <a:rPr lang="en-GB" altLang="en-US" sz="2300" dirty="0">
                <a:solidFill>
                  <a:srgbClr val="3E3F41"/>
                </a:solidFill>
                <a:latin typeface="Comic Sans MS" panose="030F0902030302020204" pitchFamily="66" charset="0"/>
              </a:rPr>
              <a:t>tain ru</a:t>
            </a:r>
            <a:r>
              <a:rPr lang="en-GB" altLang="en-US" sz="2300" dirty="0">
                <a:solidFill>
                  <a:srgbClr val="EC7206"/>
                </a:solidFill>
                <a:latin typeface="Comic Sans MS" panose="030F0902030302020204" pitchFamily="66" charset="0"/>
              </a:rPr>
              <a:t>s</a:t>
            </a:r>
            <a:r>
              <a:rPr lang="en-GB" altLang="en-US" sz="2300" dirty="0">
                <a:solidFill>
                  <a:srgbClr val="3E3F41"/>
                </a:solidFill>
                <a:latin typeface="Comic Sans MS" panose="030F0902030302020204" pitchFamily="66" charset="0"/>
              </a:rPr>
              <a:t>tling of each p</a:t>
            </a:r>
            <a:r>
              <a:rPr lang="en-GB" altLang="en-US" sz="2300" dirty="0">
                <a:solidFill>
                  <a:srgbClr val="0070C0"/>
                </a:solidFill>
                <a:latin typeface="Comic Sans MS" panose="030F0902030302020204" pitchFamily="66" charset="0"/>
              </a:rPr>
              <a:t>ur</a:t>
            </a:r>
            <a:r>
              <a:rPr lang="en-GB" altLang="en-US" sz="2300" dirty="0">
                <a:solidFill>
                  <a:srgbClr val="3E3F41"/>
                </a:solidFill>
                <a:latin typeface="Comic Sans MS" panose="030F0902030302020204" pitchFamily="66" charset="0"/>
              </a:rPr>
              <a:t>ple c</a:t>
            </a:r>
            <a:r>
              <a:rPr lang="en-GB" altLang="en-US" sz="2300" dirty="0">
                <a:solidFill>
                  <a:srgbClr val="0070C0"/>
                </a:solidFill>
                <a:latin typeface="Comic Sans MS" panose="030F0902030302020204" pitchFamily="66" charset="0"/>
              </a:rPr>
              <a:t>ur</a:t>
            </a:r>
            <a:r>
              <a:rPr lang="en-GB" altLang="en-US" sz="2300" dirty="0">
                <a:solidFill>
                  <a:srgbClr val="3E3F41"/>
                </a:solidFill>
                <a:latin typeface="Comic Sans MS" panose="030F0902030302020204" pitchFamily="66" charset="0"/>
              </a:rPr>
              <a:t>tain’ </a:t>
            </a:r>
          </a:p>
        </p:txBody>
      </p:sp>
    </p:spTree>
    <p:extLst>
      <p:ext uri="{BB962C8B-B14F-4D97-AF65-F5344CB8AC3E}">
        <p14:creationId xmlns:p14="http://schemas.microsoft.com/office/powerpoint/2010/main" val="833519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C86E5C56-66BD-2140-A6A8-7A0691BC8E05}"/>
              </a:ext>
            </a:extLst>
          </p:cNvPr>
          <p:cNvSpPr txBox="1">
            <a:spLocks/>
          </p:cNvSpPr>
          <p:nvPr/>
        </p:nvSpPr>
        <p:spPr>
          <a:xfrm>
            <a:off x="463296" y="526163"/>
            <a:ext cx="1121664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E x p a n d e d  noun phrases</a:t>
            </a:r>
          </a:p>
        </p:txBody>
      </p:sp>
      <p:sp>
        <p:nvSpPr>
          <p:cNvPr id="7" name="Text Box 3">
            <a:extLst>
              <a:ext uri="{FF2B5EF4-FFF2-40B4-BE49-F238E27FC236}">
                <a16:creationId xmlns:a16="http://schemas.microsoft.com/office/drawing/2014/main" id="{A0E1288C-A466-4D4B-97ED-6DC218A12C18}"/>
              </a:ext>
            </a:extLst>
          </p:cNvPr>
          <p:cNvSpPr txBox="1">
            <a:spLocks noChangeArrowheads="1"/>
          </p:cNvSpPr>
          <p:nvPr/>
        </p:nvSpPr>
        <p:spPr bwMode="auto">
          <a:xfrm>
            <a:off x="730209" y="1127990"/>
            <a:ext cx="10403458"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sz="1700" dirty="0">
                <a:solidFill>
                  <a:srgbClr val="3E3F41"/>
                </a:solidFill>
              </a:rPr>
              <a:t>If a group of words acts like a noun in the sentence (but does not include a verb) it is a </a:t>
            </a:r>
            <a:r>
              <a:rPr lang="en-GB" altLang="en-US" sz="1700" dirty="0">
                <a:solidFill>
                  <a:srgbClr val="FF0000"/>
                </a:solidFill>
              </a:rPr>
              <a:t>noun phrase</a:t>
            </a:r>
            <a:r>
              <a:rPr lang="en-GB" altLang="en-US" sz="1700" dirty="0">
                <a:solidFill>
                  <a:srgbClr val="3E3F41"/>
                </a:solidFill>
              </a:rPr>
              <a:t>. A noun phrase can be simple, e.g. the palace, or can be modified either before or after it.</a:t>
            </a:r>
          </a:p>
        </p:txBody>
      </p:sp>
      <p:graphicFrame>
        <p:nvGraphicFramePr>
          <p:cNvPr id="10" name="Group 71">
            <a:extLst>
              <a:ext uri="{FF2B5EF4-FFF2-40B4-BE49-F238E27FC236}">
                <a16:creationId xmlns:a16="http://schemas.microsoft.com/office/drawing/2014/main" id="{9AEE3E74-4DC3-A04C-9B27-DD916C1074A6}"/>
              </a:ext>
            </a:extLst>
          </p:cNvPr>
          <p:cNvGraphicFramePr>
            <a:graphicFrameLocks noGrp="1"/>
          </p:cNvGraphicFramePr>
          <p:nvPr>
            <p:extLst>
              <p:ext uri="{D42A27DB-BD31-4B8C-83A1-F6EECF244321}">
                <p14:modId xmlns:p14="http://schemas.microsoft.com/office/powerpoint/2010/main" val="2080900317"/>
              </p:ext>
            </p:extLst>
          </p:nvPr>
        </p:nvGraphicFramePr>
        <p:xfrm>
          <a:off x="810387" y="1899513"/>
          <a:ext cx="10484146" cy="4157733"/>
        </p:xfrm>
        <a:graphic>
          <a:graphicData uri="http://schemas.openxmlformats.org/drawingml/2006/table">
            <a:tbl>
              <a:tblPr/>
              <a:tblGrid>
                <a:gridCol w="4217760">
                  <a:extLst>
                    <a:ext uri="{9D8B030D-6E8A-4147-A177-3AD203B41FA5}">
                      <a16:colId xmlns:a16="http://schemas.microsoft.com/office/drawing/2014/main" val="20000"/>
                    </a:ext>
                  </a:extLst>
                </a:gridCol>
                <a:gridCol w="2584376">
                  <a:extLst>
                    <a:ext uri="{9D8B030D-6E8A-4147-A177-3AD203B41FA5}">
                      <a16:colId xmlns:a16="http://schemas.microsoft.com/office/drawing/2014/main" val="20001"/>
                    </a:ext>
                  </a:extLst>
                </a:gridCol>
                <a:gridCol w="3682010">
                  <a:extLst>
                    <a:ext uri="{9D8B030D-6E8A-4147-A177-3AD203B41FA5}">
                      <a16:colId xmlns:a16="http://schemas.microsoft.com/office/drawing/2014/main" val="20002"/>
                    </a:ext>
                  </a:extLst>
                </a:gridCol>
              </a:tblGrid>
              <a:tr h="41029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Premodifier</a:t>
                      </a:r>
                    </a:p>
                  </a:txBody>
                  <a:tcPr marT="45727" marB="45727"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Noun (head word)</a:t>
                      </a:r>
                    </a:p>
                  </a:txBody>
                  <a:tcPr marT="45727" marB="45727"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Post modifier</a:t>
                      </a:r>
                    </a:p>
                  </a:txBody>
                  <a:tcPr marT="45727" marB="45727"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39AB47"/>
                    </a:solidFill>
                  </a:tcPr>
                </a:tc>
                <a:extLst>
                  <a:ext uri="{0D108BD9-81ED-4DB2-BD59-A6C34878D82A}">
                    <a16:rowId xmlns:a16="http://schemas.microsoft.com/office/drawing/2014/main" val="10000"/>
                  </a:ext>
                </a:extLst>
              </a:tr>
              <a:tr h="62245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palace</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endParaRP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245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Sultan’s</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palace</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245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Sultan’s beautiful</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palace</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34731">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Sultan’s beautiful sumptuous</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palace</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with its ornate turrets</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05709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Sultan’s beautiful sumptuous</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palace</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furnished with fine fabrics and filled with ancient artefacts</a:t>
                      </a:r>
                    </a:p>
                  </a:txBody>
                  <a:tcPr marL="90000" marR="90000" marT="46807" marB="46807"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889470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C3F39BDB-87C2-8048-8DBC-836BABEFB504}"/>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What are </a:t>
            </a:r>
            <a:r>
              <a:rPr lang="en-GB" altLang="en-US" sz="3200" dirty="0">
                <a:solidFill>
                  <a:srgbClr val="FF0000"/>
                </a:solidFill>
                <a:latin typeface="Comic Sans MS" panose="030F0702030302020204" pitchFamily="66" charset="0"/>
              </a:rPr>
              <a:t>nouns</a:t>
            </a:r>
            <a:r>
              <a:rPr lang="en-US" sz="3000" b="1" dirty="0">
                <a:solidFill>
                  <a:srgbClr val="0070C0"/>
                </a:solidFill>
                <a:latin typeface="Comic Sans MS" panose="030F0902030302020204" pitchFamily="66" charset="0"/>
                <a:cs typeface="Arial" panose="020B0604020202020204" pitchFamily="34" charset="0"/>
              </a:rPr>
              <a:t>?</a:t>
            </a:r>
          </a:p>
        </p:txBody>
      </p:sp>
      <p:sp>
        <p:nvSpPr>
          <p:cNvPr id="8" name="Text Box 3">
            <a:extLst>
              <a:ext uri="{FF2B5EF4-FFF2-40B4-BE49-F238E27FC236}">
                <a16:creationId xmlns:a16="http://schemas.microsoft.com/office/drawing/2014/main" id="{F94DEA25-DD3E-8F45-82CD-AE390EBD3F6F}"/>
              </a:ext>
            </a:extLst>
          </p:cNvPr>
          <p:cNvSpPr txBox="1">
            <a:spLocks noChangeArrowheads="1"/>
          </p:cNvSpPr>
          <p:nvPr/>
        </p:nvSpPr>
        <p:spPr bwMode="auto">
          <a:xfrm>
            <a:off x="1361361" y="1538987"/>
            <a:ext cx="9748239"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1200"/>
              </a:spcAft>
            </a:pPr>
            <a:r>
              <a:rPr lang="en-GB" altLang="en-US" sz="2200" dirty="0">
                <a:solidFill>
                  <a:srgbClr val="3E3F41"/>
                </a:solidFill>
              </a:rPr>
              <a:t>A noun is the name of an object, a person, a place or a feeling.</a:t>
            </a:r>
          </a:p>
          <a:p>
            <a:pPr eaLnBrk="1" hangingPunct="1">
              <a:spcAft>
                <a:spcPts val="1200"/>
              </a:spcAft>
            </a:pPr>
            <a:r>
              <a:rPr lang="en-GB" altLang="en-US" sz="2200" dirty="0">
                <a:solidFill>
                  <a:srgbClr val="3E3F41"/>
                </a:solidFill>
              </a:rPr>
              <a:t>A noun can be expanded by adding adjectives and prepositional phrases.</a:t>
            </a:r>
          </a:p>
          <a:p>
            <a:pPr eaLnBrk="1" hangingPunct="1">
              <a:spcAft>
                <a:spcPts val="1200"/>
              </a:spcAft>
            </a:pPr>
            <a:r>
              <a:rPr lang="en-GB" altLang="en-US" sz="2200" dirty="0">
                <a:solidFill>
                  <a:srgbClr val="3E3F41"/>
                </a:solidFill>
              </a:rPr>
              <a:t>Expanded noun phrases use adjectives to build a clearer and more detailed picture in the reader’s mind.</a:t>
            </a:r>
          </a:p>
          <a:p>
            <a:pPr eaLnBrk="1" hangingPunct="1">
              <a:spcAft>
                <a:spcPts val="1200"/>
              </a:spcAft>
            </a:pPr>
            <a:r>
              <a:rPr lang="en-GB" altLang="en-US" sz="2200" dirty="0">
                <a:solidFill>
                  <a:srgbClr val="3E3F41"/>
                </a:solidFill>
              </a:rPr>
              <a:t>The expansion can come before the noun or after it, e.g.</a:t>
            </a:r>
          </a:p>
        </p:txBody>
      </p:sp>
      <p:grpSp>
        <p:nvGrpSpPr>
          <p:cNvPr id="11" name="Group 13">
            <a:extLst>
              <a:ext uri="{FF2B5EF4-FFF2-40B4-BE49-F238E27FC236}">
                <a16:creationId xmlns:a16="http://schemas.microsoft.com/office/drawing/2014/main" id="{407E61FF-D7E6-634D-BEC7-F2D13747A587}"/>
              </a:ext>
            </a:extLst>
          </p:cNvPr>
          <p:cNvGrpSpPr>
            <a:grpSpLocks/>
          </p:cNvGrpSpPr>
          <p:nvPr/>
        </p:nvGrpSpPr>
        <p:grpSpPr bwMode="auto">
          <a:xfrm>
            <a:off x="4625295" y="4783577"/>
            <a:ext cx="1247775" cy="1379538"/>
            <a:chOff x="3069" y="3266"/>
            <a:chExt cx="786" cy="869"/>
          </a:xfrm>
        </p:grpSpPr>
        <p:sp>
          <p:nvSpPr>
            <p:cNvPr id="12" name="AutoShape 6">
              <a:extLst>
                <a:ext uri="{FF2B5EF4-FFF2-40B4-BE49-F238E27FC236}">
                  <a16:creationId xmlns:a16="http://schemas.microsoft.com/office/drawing/2014/main" id="{998E56C2-0701-A544-A5ED-0ED377B65691}"/>
                </a:ext>
              </a:extLst>
            </p:cNvPr>
            <p:cNvSpPr>
              <a:spLocks noChangeArrowheads="1"/>
            </p:cNvSpPr>
            <p:nvPr/>
          </p:nvSpPr>
          <p:spPr bwMode="auto">
            <a:xfrm>
              <a:off x="3069" y="3266"/>
              <a:ext cx="786" cy="804"/>
            </a:xfrm>
            <a:prstGeom prst="upArrow">
              <a:avLst>
                <a:gd name="adj1" fmla="val 50000"/>
                <a:gd name="adj2" fmla="val 25573"/>
              </a:avLst>
            </a:prstGeom>
            <a:solidFill>
              <a:srgbClr val="FF000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endParaRPr lang="en-US" altLang="en-US" sz="2400">
                <a:solidFill>
                  <a:srgbClr val="FE0055"/>
                </a:solidFill>
              </a:endParaRPr>
            </a:p>
          </p:txBody>
        </p:sp>
        <p:sp>
          <p:nvSpPr>
            <p:cNvPr id="13" name="Text Box 7">
              <a:extLst>
                <a:ext uri="{FF2B5EF4-FFF2-40B4-BE49-F238E27FC236}">
                  <a16:creationId xmlns:a16="http://schemas.microsoft.com/office/drawing/2014/main" id="{F83859A8-A759-FF47-BF4B-EBE3F171C6E4}"/>
                </a:ext>
              </a:extLst>
            </p:cNvPr>
            <p:cNvSpPr txBox="1">
              <a:spLocks noChangeArrowheads="1"/>
            </p:cNvSpPr>
            <p:nvPr/>
          </p:nvSpPr>
          <p:spPr bwMode="auto">
            <a:xfrm rot="10800000">
              <a:off x="3264" y="3266"/>
              <a:ext cx="349" cy="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nchorCtr="1">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400" dirty="0">
                  <a:solidFill>
                    <a:schemeClr val="bg1"/>
                  </a:solidFill>
                </a:rPr>
                <a:t>noun</a:t>
              </a:r>
            </a:p>
          </p:txBody>
        </p:sp>
      </p:grpSp>
      <p:sp>
        <p:nvSpPr>
          <p:cNvPr id="14" name="Rectangle 8">
            <a:extLst>
              <a:ext uri="{FF2B5EF4-FFF2-40B4-BE49-F238E27FC236}">
                <a16:creationId xmlns:a16="http://schemas.microsoft.com/office/drawing/2014/main" id="{BFCC91B0-7D45-FF40-A8CE-1F7A5AD58373}"/>
              </a:ext>
            </a:extLst>
          </p:cNvPr>
          <p:cNvSpPr>
            <a:spLocks noChangeArrowheads="1"/>
          </p:cNvSpPr>
          <p:nvPr/>
        </p:nvSpPr>
        <p:spPr bwMode="auto">
          <a:xfrm>
            <a:off x="1812925" y="4254706"/>
            <a:ext cx="2678685"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500" dirty="0">
                <a:solidFill>
                  <a:srgbClr val="3E3F41"/>
                </a:solidFill>
              </a:rPr>
              <a:t>sumptuous satin</a:t>
            </a:r>
          </a:p>
        </p:txBody>
      </p:sp>
      <p:sp>
        <p:nvSpPr>
          <p:cNvPr id="15" name="Rectangle 9">
            <a:extLst>
              <a:ext uri="{FF2B5EF4-FFF2-40B4-BE49-F238E27FC236}">
                <a16:creationId xmlns:a16="http://schemas.microsoft.com/office/drawing/2014/main" id="{79E99E52-2247-704F-BD1E-BE2A9D4172D0}"/>
              </a:ext>
            </a:extLst>
          </p:cNvPr>
          <p:cNvSpPr>
            <a:spLocks noChangeArrowheads="1"/>
          </p:cNvSpPr>
          <p:nvPr/>
        </p:nvSpPr>
        <p:spPr bwMode="auto">
          <a:xfrm>
            <a:off x="6096000" y="4254706"/>
            <a:ext cx="4221163"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500" dirty="0">
                <a:solidFill>
                  <a:srgbClr val="3E3F41"/>
                </a:solidFill>
              </a:rPr>
              <a:t>scattered around the floor</a:t>
            </a:r>
          </a:p>
        </p:txBody>
      </p:sp>
      <p:sp>
        <p:nvSpPr>
          <p:cNvPr id="16" name="Rectangle 4">
            <a:extLst>
              <a:ext uri="{FF2B5EF4-FFF2-40B4-BE49-F238E27FC236}">
                <a16:creationId xmlns:a16="http://schemas.microsoft.com/office/drawing/2014/main" id="{E4A3E99A-D2C6-FD4C-B71F-92ABF638A776}"/>
              </a:ext>
            </a:extLst>
          </p:cNvPr>
          <p:cNvSpPr>
            <a:spLocks noChangeArrowheads="1"/>
          </p:cNvSpPr>
          <p:nvPr/>
        </p:nvSpPr>
        <p:spPr bwMode="auto">
          <a:xfrm>
            <a:off x="4233600" y="4254706"/>
            <a:ext cx="20304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sz="2500" dirty="0">
                <a:solidFill>
                  <a:srgbClr val="FF0000"/>
                </a:solidFill>
              </a:rPr>
              <a:t>cushions</a:t>
            </a:r>
          </a:p>
        </p:txBody>
      </p:sp>
    </p:spTree>
    <p:extLst>
      <p:ext uri="{BB962C8B-B14F-4D97-AF65-F5344CB8AC3E}">
        <p14:creationId xmlns:p14="http://schemas.microsoft.com/office/powerpoint/2010/main" val="2900953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7" name="Text Box 21">
            <a:extLst>
              <a:ext uri="{FF2B5EF4-FFF2-40B4-BE49-F238E27FC236}">
                <a16:creationId xmlns:a16="http://schemas.microsoft.com/office/drawing/2014/main" id="{8A759230-D2D9-E34F-8F0C-AB2A58C8DFD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C86E5C56-66BD-2140-A6A8-7A0691BC8E05}"/>
              </a:ext>
            </a:extLst>
          </p:cNvPr>
          <p:cNvSpPr txBox="1">
            <a:spLocks/>
          </p:cNvSpPr>
          <p:nvPr/>
        </p:nvSpPr>
        <p:spPr>
          <a:xfrm>
            <a:off x="463296" y="526163"/>
            <a:ext cx="1121664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How would you modify these nouns?</a:t>
            </a:r>
          </a:p>
        </p:txBody>
      </p:sp>
      <p:graphicFrame>
        <p:nvGraphicFramePr>
          <p:cNvPr id="6" name="Group 88">
            <a:extLst>
              <a:ext uri="{FF2B5EF4-FFF2-40B4-BE49-F238E27FC236}">
                <a16:creationId xmlns:a16="http://schemas.microsoft.com/office/drawing/2014/main" id="{7B93903B-891F-1F43-AFC8-262A10D86E4B}"/>
              </a:ext>
            </a:extLst>
          </p:cNvPr>
          <p:cNvGraphicFramePr>
            <a:graphicFrameLocks noGrp="1"/>
          </p:cNvGraphicFramePr>
          <p:nvPr>
            <p:extLst>
              <p:ext uri="{D42A27DB-BD31-4B8C-83A1-F6EECF244321}">
                <p14:modId xmlns:p14="http://schemas.microsoft.com/office/powerpoint/2010/main" val="1407409470"/>
              </p:ext>
            </p:extLst>
          </p:nvPr>
        </p:nvGraphicFramePr>
        <p:xfrm>
          <a:off x="839787" y="1295999"/>
          <a:ext cx="10512425" cy="4723203"/>
        </p:xfrm>
        <a:graphic>
          <a:graphicData uri="http://schemas.openxmlformats.org/drawingml/2006/table">
            <a:tbl>
              <a:tblPr/>
              <a:tblGrid>
                <a:gridCol w="4229100">
                  <a:extLst>
                    <a:ext uri="{9D8B030D-6E8A-4147-A177-3AD203B41FA5}">
                      <a16:colId xmlns:a16="http://schemas.microsoft.com/office/drawing/2014/main" val="20000"/>
                    </a:ext>
                  </a:extLst>
                </a:gridCol>
                <a:gridCol w="2750313">
                  <a:extLst>
                    <a:ext uri="{9D8B030D-6E8A-4147-A177-3AD203B41FA5}">
                      <a16:colId xmlns:a16="http://schemas.microsoft.com/office/drawing/2014/main" val="20001"/>
                    </a:ext>
                  </a:extLst>
                </a:gridCol>
                <a:gridCol w="3533012">
                  <a:extLst>
                    <a:ext uri="{9D8B030D-6E8A-4147-A177-3AD203B41FA5}">
                      <a16:colId xmlns:a16="http://schemas.microsoft.com/office/drawing/2014/main" val="20002"/>
                    </a:ext>
                  </a:extLst>
                </a:gridCol>
              </a:tblGrid>
              <a:tr h="63644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Premodifier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Noun (head word)</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FF000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Post modifier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39AB47"/>
                    </a:solidFill>
                  </a:tcPr>
                </a:tc>
                <a:extLst>
                  <a:ext uri="{0D108BD9-81ED-4DB2-BD59-A6C34878D82A}">
                    <a16:rowId xmlns:a16="http://schemas.microsoft.com/office/drawing/2014/main" val="10000"/>
                  </a:ext>
                </a:extLst>
              </a:tr>
              <a:tr h="68162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rgbClr val="FF0000"/>
                          </a:solidFill>
                          <a:effectLst/>
                          <a:latin typeface="Comic Sans MS" panose="030F0702030302020204" pitchFamily="66" charset="0"/>
                          <a:cs typeface="Arial" panose="020B0604020202020204" pitchFamily="34" charset="0"/>
                        </a:rPr>
                        <a:t>floors</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8013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rgbClr val="FF0000"/>
                          </a:solidFill>
                          <a:effectLst/>
                          <a:latin typeface="Comic Sans MS" panose="030F0702030302020204" pitchFamily="66" charset="0"/>
                          <a:cs typeface="Arial" panose="020B0604020202020204" pitchFamily="34" charset="0"/>
                        </a:rPr>
                        <a:t>fire</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162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rgbClr val="FF0000"/>
                          </a:solidFill>
                          <a:effectLst/>
                          <a:latin typeface="Comic Sans MS" panose="030F0702030302020204" pitchFamily="66" charset="0"/>
                          <a:cs typeface="Arial" panose="020B0604020202020204" pitchFamily="34" charset="0"/>
                        </a:rPr>
                        <a:t>sculptures</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8162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rgbClr val="FF0000"/>
                          </a:solidFill>
                          <a:effectLst/>
                          <a:latin typeface="Comic Sans MS" panose="030F0702030302020204" pitchFamily="66" charset="0"/>
                          <a:cs typeface="Arial" panose="020B0604020202020204" pitchFamily="34" charset="0"/>
                        </a:rPr>
                        <a:t>staircase</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8013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rgbClr val="FF0000"/>
                          </a:solidFill>
                          <a:effectLst/>
                          <a:latin typeface="Comic Sans MS" panose="030F0702030302020204" pitchFamily="66" charset="0"/>
                          <a:cs typeface="Arial" panose="020B0604020202020204" pitchFamily="34" charset="0"/>
                        </a:rPr>
                        <a:t>curtains</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8162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rgbClr val="FF0000"/>
                          </a:solidFill>
                          <a:effectLst/>
                          <a:latin typeface="Comic Sans MS" panose="030F0702030302020204" pitchFamily="66" charset="0"/>
                          <a:cs typeface="Arial" panose="020B0604020202020204" pitchFamily="34" charset="0"/>
                        </a:rPr>
                        <a:t>jewels</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2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43227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074EAF6-C341-034C-ABD0-22A3D3BE9470}"/>
              </a:ext>
            </a:extLst>
          </p:cNvPr>
          <p:cNvSpPr txBox="1">
            <a:spLocks/>
          </p:cNvSpPr>
          <p:nvPr/>
        </p:nvSpPr>
        <p:spPr>
          <a:xfrm>
            <a:off x="0" y="43553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a:t>
            </a:r>
          </a:p>
        </p:txBody>
      </p:sp>
      <p:sp>
        <p:nvSpPr>
          <p:cNvPr id="4" name="TextBox 3">
            <a:extLst>
              <a:ext uri="{FF2B5EF4-FFF2-40B4-BE49-F238E27FC236}">
                <a16:creationId xmlns:a16="http://schemas.microsoft.com/office/drawing/2014/main" id="{568C0ACB-4CF4-194C-9EBC-A338D2092232}"/>
              </a:ext>
            </a:extLst>
          </p:cNvPr>
          <p:cNvSpPr txBox="1"/>
          <p:nvPr/>
        </p:nvSpPr>
        <p:spPr>
          <a:xfrm>
            <a:off x="418800" y="1977989"/>
            <a:ext cx="11354400" cy="4162678"/>
          </a:xfrm>
          <a:prstGeom prst="rect">
            <a:avLst/>
          </a:prstGeom>
          <a:noFill/>
        </p:spPr>
        <p:txBody>
          <a:bodyPr wrap="square">
            <a:spAutoFit/>
          </a:bodyPr>
          <a:lstStyle/>
          <a:p>
            <a:pPr algn="ctr" eaLnBrk="1" hangingPunct="1">
              <a:spcAft>
                <a:spcPts val="500"/>
              </a:spcAft>
            </a:pPr>
            <a:r>
              <a:rPr lang="en-GB" altLang="en-US" sz="1650" b="1" dirty="0">
                <a:solidFill>
                  <a:srgbClr val="414042"/>
                </a:solidFill>
                <a:latin typeface="Comic Sans MS" panose="030F0902030302020204" pitchFamily="66" charset="0"/>
              </a:rPr>
              <a:t>richly coloured fabrics of silk and satin draped on elegant cream sofas</a:t>
            </a:r>
          </a:p>
          <a:p>
            <a:pPr algn="ctr" eaLnBrk="1" hangingPunct="1">
              <a:spcAft>
                <a:spcPts val="500"/>
              </a:spcAft>
            </a:pPr>
            <a:r>
              <a:rPr lang="en-GB" altLang="en-US" sz="1650" b="1" dirty="0">
                <a:solidFill>
                  <a:srgbClr val="414042"/>
                </a:solidFill>
                <a:latin typeface="Comic Sans MS" panose="030F0902030302020204" pitchFamily="66" charset="0"/>
              </a:rPr>
              <a:t>shimmering chiffon curtains swishing at the windows</a:t>
            </a:r>
          </a:p>
          <a:p>
            <a:pPr algn="ctr" eaLnBrk="1" hangingPunct="1">
              <a:spcAft>
                <a:spcPts val="500"/>
              </a:spcAft>
            </a:pPr>
            <a:r>
              <a:rPr lang="en-GB" altLang="en-US" sz="1650" b="1" dirty="0">
                <a:solidFill>
                  <a:srgbClr val="414042"/>
                </a:solidFill>
                <a:latin typeface="Comic Sans MS" panose="030F0902030302020204" pitchFamily="66" charset="0"/>
              </a:rPr>
              <a:t>the scent of cinnamon and star anise sweeping through the cool corridors</a:t>
            </a:r>
          </a:p>
          <a:p>
            <a:pPr algn="ctr" eaLnBrk="1" hangingPunct="1">
              <a:spcAft>
                <a:spcPts val="500"/>
              </a:spcAft>
            </a:pPr>
            <a:r>
              <a:rPr lang="en-GB" altLang="en-US" sz="1650" b="1" dirty="0">
                <a:solidFill>
                  <a:srgbClr val="414042"/>
                </a:solidFill>
                <a:latin typeface="Comic Sans MS" panose="030F0902030302020204" pitchFamily="66" charset="0"/>
              </a:rPr>
              <a:t>a light the colour of amber</a:t>
            </a:r>
          </a:p>
          <a:p>
            <a:pPr algn="ctr" eaLnBrk="1" hangingPunct="1">
              <a:spcAft>
                <a:spcPts val="500"/>
              </a:spcAft>
            </a:pPr>
            <a:r>
              <a:rPr lang="en-GB" altLang="en-US" sz="1650" b="1" dirty="0">
                <a:solidFill>
                  <a:srgbClr val="414042"/>
                </a:solidFill>
                <a:latin typeface="Comic Sans MS" panose="030F0902030302020204" pitchFamily="66" charset="0"/>
              </a:rPr>
              <a:t>pale polished marble floors</a:t>
            </a:r>
          </a:p>
          <a:p>
            <a:pPr algn="ctr" eaLnBrk="1" hangingPunct="1">
              <a:spcAft>
                <a:spcPts val="500"/>
              </a:spcAft>
            </a:pPr>
            <a:r>
              <a:rPr lang="en-GB" altLang="en-US" sz="1650" b="1" dirty="0">
                <a:solidFill>
                  <a:srgbClr val="414042"/>
                </a:solidFill>
                <a:latin typeface="Comic Sans MS" panose="030F0902030302020204" pitchFamily="66" charset="0"/>
              </a:rPr>
              <a:t>carved wooden staircase</a:t>
            </a:r>
          </a:p>
          <a:p>
            <a:pPr algn="ctr" eaLnBrk="1" hangingPunct="1">
              <a:spcAft>
                <a:spcPts val="500"/>
              </a:spcAft>
            </a:pPr>
            <a:r>
              <a:rPr lang="en-GB" altLang="en-US" sz="1650" b="1" dirty="0">
                <a:solidFill>
                  <a:srgbClr val="414042"/>
                </a:solidFill>
                <a:latin typeface="Comic Sans MS" panose="030F0902030302020204" pitchFamily="66" charset="0"/>
              </a:rPr>
              <a:t>doors with ornate stained glass panels</a:t>
            </a:r>
          </a:p>
          <a:p>
            <a:pPr algn="ctr" eaLnBrk="1" hangingPunct="1">
              <a:spcAft>
                <a:spcPts val="500"/>
              </a:spcAft>
            </a:pPr>
            <a:r>
              <a:rPr lang="en-GB" altLang="en-US" sz="1650" b="1" dirty="0">
                <a:solidFill>
                  <a:srgbClr val="414042"/>
                </a:solidFill>
                <a:latin typeface="Comic Sans MS" panose="030F0902030302020204" pitchFamily="66" charset="0"/>
              </a:rPr>
              <a:t>sumptuous satin cushions scattered around the floor</a:t>
            </a:r>
          </a:p>
          <a:p>
            <a:pPr algn="ctr" eaLnBrk="1" hangingPunct="1">
              <a:spcAft>
                <a:spcPts val="500"/>
              </a:spcAft>
            </a:pPr>
            <a:r>
              <a:rPr lang="en-GB" altLang="en-US" sz="1650" b="1" dirty="0">
                <a:solidFill>
                  <a:srgbClr val="414042"/>
                </a:solidFill>
                <a:latin typeface="Comic Sans MS" panose="030F0902030302020204" pitchFamily="66" charset="0"/>
              </a:rPr>
              <a:t>a crackling fire in a fine stone fireplace</a:t>
            </a:r>
          </a:p>
          <a:p>
            <a:pPr algn="ctr" eaLnBrk="1" hangingPunct="1">
              <a:spcAft>
                <a:spcPts val="500"/>
              </a:spcAft>
            </a:pPr>
            <a:r>
              <a:rPr lang="en-GB" altLang="en-US" sz="1650" b="1" dirty="0">
                <a:solidFill>
                  <a:srgbClr val="414042"/>
                </a:solidFill>
                <a:latin typeface="Comic Sans MS" panose="030F0902030302020204" pitchFamily="66" charset="0"/>
              </a:rPr>
              <a:t>enormous stone sculptures</a:t>
            </a:r>
          </a:p>
          <a:p>
            <a:pPr algn="ctr" eaLnBrk="1" hangingPunct="1">
              <a:spcAft>
                <a:spcPts val="500"/>
              </a:spcAft>
            </a:pPr>
            <a:r>
              <a:rPr lang="en-GB" altLang="en-US" sz="1650" b="1" dirty="0">
                <a:solidFill>
                  <a:srgbClr val="414042"/>
                </a:solidFill>
                <a:latin typeface="Comic Sans MS" panose="030F0902030302020204" pitchFamily="66" charset="0"/>
              </a:rPr>
              <a:t>polished golden lamps and lanterns </a:t>
            </a:r>
          </a:p>
          <a:p>
            <a:pPr algn="ctr" eaLnBrk="1" hangingPunct="1">
              <a:spcAft>
                <a:spcPts val="500"/>
              </a:spcAft>
            </a:pPr>
            <a:r>
              <a:rPr lang="en-GB" altLang="en-US" sz="1650" b="1" dirty="0">
                <a:solidFill>
                  <a:srgbClr val="414042"/>
                </a:solidFill>
                <a:latin typeface="Comic Sans MS" panose="030F0902030302020204" pitchFamily="66" charset="0"/>
              </a:rPr>
              <a:t>gems and jewels spilling from glistening glass bowls</a:t>
            </a:r>
          </a:p>
          <a:p>
            <a:pPr algn="ctr" eaLnBrk="1" hangingPunct="1">
              <a:spcAft>
                <a:spcPts val="500"/>
              </a:spcAft>
            </a:pPr>
            <a:r>
              <a:rPr lang="en-GB" altLang="en-US" sz="1650" b="1" dirty="0">
                <a:solidFill>
                  <a:srgbClr val="414042"/>
                </a:solidFill>
                <a:latin typeface="Comic Sans MS" panose="030F0902030302020204" pitchFamily="66" charset="0"/>
              </a:rPr>
              <a:t>figs, almonds and apricots in delicate silver trays</a:t>
            </a:r>
          </a:p>
        </p:txBody>
      </p:sp>
      <p:sp>
        <p:nvSpPr>
          <p:cNvPr id="5" name="TextBox 4">
            <a:extLst>
              <a:ext uri="{FF2B5EF4-FFF2-40B4-BE49-F238E27FC236}">
                <a16:creationId xmlns:a16="http://schemas.microsoft.com/office/drawing/2014/main" id="{9B8C5DD1-BA9E-C946-AA1E-99826D16F39C}"/>
              </a:ext>
            </a:extLst>
          </p:cNvPr>
          <p:cNvSpPr txBox="1"/>
          <p:nvPr/>
        </p:nvSpPr>
        <p:spPr>
          <a:xfrm>
            <a:off x="668593" y="830240"/>
            <a:ext cx="10854813" cy="1010533"/>
          </a:xfrm>
          <a:prstGeom prst="rect">
            <a:avLst/>
          </a:prstGeom>
          <a:noFill/>
        </p:spPr>
        <p:txBody>
          <a:bodyPr wrap="square">
            <a:spAutoFit/>
          </a:bodyPr>
          <a:lstStyle/>
          <a:p>
            <a:pPr eaLnBrk="1" hangingPunct="1">
              <a:spcAft>
                <a:spcPts val="700"/>
              </a:spcAft>
            </a:pPr>
            <a:r>
              <a:rPr lang="en-GB" altLang="en-US" sz="1600" dirty="0">
                <a:solidFill>
                  <a:srgbClr val="414042"/>
                </a:solidFill>
                <a:latin typeface="Comic Sans MS" panose="030F0902030302020204" pitchFamily="66" charset="0"/>
              </a:rPr>
              <a:t>Look at the phrases below. They are describing the Sultan’s Palace.</a:t>
            </a:r>
          </a:p>
          <a:p>
            <a:pPr>
              <a:spcAft>
                <a:spcPts val="700"/>
              </a:spcAft>
            </a:pPr>
            <a:r>
              <a:rPr lang="en-GB" altLang="en-US" sz="1600" b="1" dirty="0">
                <a:solidFill>
                  <a:srgbClr val="414042"/>
                </a:solidFill>
                <a:latin typeface="Comic Sans MS" panose="030F0902030302020204" pitchFamily="66" charset="0"/>
              </a:rPr>
              <a:t>Talk to a partner about the images they create in your mind. </a:t>
            </a:r>
          </a:p>
          <a:p>
            <a:pPr>
              <a:spcAft>
                <a:spcPts val="700"/>
              </a:spcAft>
            </a:pPr>
            <a:r>
              <a:rPr lang="en-GB" altLang="en-US" sz="1600" b="1" dirty="0">
                <a:solidFill>
                  <a:srgbClr val="414042"/>
                </a:solidFill>
                <a:latin typeface="Comic Sans MS" panose="030F0902030302020204" pitchFamily="66" charset="0"/>
              </a:rPr>
              <a:t>Create an illustration based on those images.</a:t>
            </a:r>
          </a:p>
        </p:txBody>
      </p:sp>
    </p:spTree>
    <p:extLst>
      <p:ext uri="{BB962C8B-B14F-4D97-AF65-F5344CB8AC3E}">
        <p14:creationId xmlns:p14="http://schemas.microsoft.com/office/powerpoint/2010/main" val="1961551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7">
            <a:extLst>
              <a:ext uri="{FF2B5EF4-FFF2-40B4-BE49-F238E27FC236}">
                <a16:creationId xmlns:a16="http://schemas.microsoft.com/office/drawing/2014/main" id="{675AA914-F290-AC4C-A7FC-F07E320C60F0}"/>
              </a:ext>
            </a:extLst>
          </p:cNvPr>
          <p:cNvSpPr txBox="1">
            <a:spLocks noChangeArrowheads="1"/>
          </p:cNvSpPr>
          <p:nvPr/>
        </p:nvSpPr>
        <p:spPr bwMode="auto">
          <a:xfrm>
            <a:off x="1592700" y="1436819"/>
            <a:ext cx="8185944" cy="4616648"/>
          </a:xfrm>
          <a:prstGeom prst="rect">
            <a:avLst/>
          </a:prstGeom>
          <a:solidFill>
            <a:schemeClr val="bg1"/>
          </a:solidFill>
          <a:ln>
            <a:noFill/>
          </a:ln>
          <a:effec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600"/>
              </a:spcAft>
            </a:pPr>
            <a:r>
              <a:rPr lang="en-GB" altLang="en-US" dirty="0">
                <a:solidFill>
                  <a:srgbClr val="3E3F41"/>
                </a:solidFill>
              </a:rPr>
              <a:t>richly coloured fabrics of silk and satin draped on elegant cream sofas</a:t>
            </a:r>
          </a:p>
          <a:p>
            <a:pPr eaLnBrk="1" hangingPunct="1">
              <a:spcAft>
                <a:spcPts val="600"/>
              </a:spcAft>
            </a:pPr>
            <a:r>
              <a:rPr lang="en-GB" altLang="en-US" dirty="0">
                <a:solidFill>
                  <a:srgbClr val="3E3F41"/>
                </a:solidFill>
              </a:rPr>
              <a:t>shimmering chiffon curtains swishing at the windows</a:t>
            </a:r>
          </a:p>
          <a:p>
            <a:pPr eaLnBrk="1" hangingPunct="1">
              <a:spcAft>
                <a:spcPts val="600"/>
              </a:spcAft>
            </a:pPr>
            <a:r>
              <a:rPr lang="en-GB" altLang="en-US" dirty="0">
                <a:solidFill>
                  <a:srgbClr val="3E3F41"/>
                </a:solidFill>
              </a:rPr>
              <a:t>the scent of cinnamon and star anise sweeping through the cool corridors</a:t>
            </a:r>
          </a:p>
          <a:p>
            <a:pPr eaLnBrk="1" hangingPunct="1">
              <a:spcAft>
                <a:spcPts val="600"/>
              </a:spcAft>
            </a:pPr>
            <a:r>
              <a:rPr lang="en-GB" altLang="en-US" dirty="0">
                <a:solidFill>
                  <a:srgbClr val="3E3F41"/>
                </a:solidFill>
              </a:rPr>
              <a:t>a light the colour of amber</a:t>
            </a:r>
          </a:p>
          <a:p>
            <a:pPr eaLnBrk="1" hangingPunct="1">
              <a:spcAft>
                <a:spcPts val="600"/>
              </a:spcAft>
            </a:pPr>
            <a:r>
              <a:rPr lang="en-GB" altLang="en-US" dirty="0">
                <a:solidFill>
                  <a:srgbClr val="3E3F41"/>
                </a:solidFill>
              </a:rPr>
              <a:t>pale polished marble floors</a:t>
            </a:r>
          </a:p>
          <a:p>
            <a:pPr eaLnBrk="1" hangingPunct="1">
              <a:spcAft>
                <a:spcPts val="600"/>
              </a:spcAft>
            </a:pPr>
            <a:r>
              <a:rPr lang="en-GB" altLang="en-US" dirty="0">
                <a:solidFill>
                  <a:srgbClr val="3E3F41"/>
                </a:solidFill>
              </a:rPr>
              <a:t>carved wooden staircase</a:t>
            </a:r>
          </a:p>
          <a:p>
            <a:pPr eaLnBrk="1" hangingPunct="1">
              <a:spcAft>
                <a:spcPts val="600"/>
              </a:spcAft>
            </a:pPr>
            <a:r>
              <a:rPr lang="en-GB" altLang="en-US" dirty="0">
                <a:solidFill>
                  <a:srgbClr val="3E3F41"/>
                </a:solidFill>
              </a:rPr>
              <a:t>doors with ornate stained glass panels</a:t>
            </a:r>
          </a:p>
          <a:p>
            <a:pPr eaLnBrk="1" hangingPunct="1">
              <a:spcAft>
                <a:spcPts val="600"/>
              </a:spcAft>
            </a:pPr>
            <a:r>
              <a:rPr lang="en-GB" altLang="en-US" dirty="0">
                <a:solidFill>
                  <a:srgbClr val="3E3F41"/>
                </a:solidFill>
              </a:rPr>
              <a:t>sumptuous satin cushions scattered around the floor</a:t>
            </a:r>
          </a:p>
          <a:p>
            <a:pPr eaLnBrk="1" hangingPunct="1">
              <a:spcAft>
                <a:spcPts val="600"/>
              </a:spcAft>
            </a:pPr>
            <a:r>
              <a:rPr lang="en-GB" altLang="en-US" dirty="0">
                <a:solidFill>
                  <a:srgbClr val="3E3F41"/>
                </a:solidFill>
              </a:rPr>
              <a:t>a crackling fire in a fine stone fireplace</a:t>
            </a:r>
          </a:p>
          <a:p>
            <a:pPr eaLnBrk="1" hangingPunct="1">
              <a:spcAft>
                <a:spcPts val="600"/>
              </a:spcAft>
            </a:pPr>
            <a:r>
              <a:rPr lang="en-GB" altLang="en-US" dirty="0">
                <a:solidFill>
                  <a:srgbClr val="3E3F41"/>
                </a:solidFill>
              </a:rPr>
              <a:t>enormous stone sculptures</a:t>
            </a:r>
          </a:p>
          <a:p>
            <a:pPr eaLnBrk="1" hangingPunct="1">
              <a:spcAft>
                <a:spcPts val="600"/>
              </a:spcAft>
            </a:pPr>
            <a:r>
              <a:rPr lang="en-GB" altLang="en-US" dirty="0">
                <a:solidFill>
                  <a:srgbClr val="3E3F41"/>
                </a:solidFill>
              </a:rPr>
              <a:t>polished golden lamps and lanterns </a:t>
            </a:r>
          </a:p>
          <a:p>
            <a:pPr eaLnBrk="1" hangingPunct="1">
              <a:spcAft>
                <a:spcPts val="600"/>
              </a:spcAft>
            </a:pPr>
            <a:r>
              <a:rPr lang="en-GB" altLang="en-US" dirty="0">
                <a:solidFill>
                  <a:srgbClr val="3E3F41"/>
                </a:solidFill>
              </a:rPr>
              <a:t>gems and jewels spilling from glistening glass bowls</a:t>
            </a:r>
          </a:p>
          <a:p>
            <a:pPr eaLnBrk="1" hangingPunct="1">
              <a:spcAft>
                <a:spcPts val="600"/>
              </a:spcAft>
            </a:pPr>
            <a:r>
              <a:rPr lang="en-GB" altLang="en-US" dirty="0">
                <a:solidFill>
                  <a:srgbClr val="3E3F41"/>
                </a:solidFill>
              </a:rPr>
              <a:t>figs, almonds and apricots in delicate silver trays</a:t>
            </a:r>
          </a:p>
        </p:txBody>
      </p:sp>
      <p:sp>
        <p:nvSpPr>
          <p:cNvPr id="12" name="Text Box 7">
            <a:extLst>
              <a:ext uri="{FF2B5EF4-FFF2-40B4-BE49-F238E27FC236}">
                <a16:creationId xmlns:a16="http://schemas.microsoft.com/office/drawing/2014/main" id="{E7676396-5F1D-D845-BBEF-2D311E3FEC50}"/>
              </a:ext>
            </a:extLst>
          </p:cNvPr>
          <p:cNvSpPr txBox="1">
            <a:spLocks noChangeArrowheads="1"/>
          </p:cNvSpPr>
          <p:nvPr/>
        </p:nvSpPr>
        <p:spPr bwMode="auto">
          <a:xfrm>
            <a:off x="1592700" y="1436819"/>
            <a:ext cx="8185944" cy="4616648"/>
          </a:xfrm>
          <a:prstGeom prst="rect">
            <a:avLst/>
          </a:prstGeom>
          <a:solidFill>
            <a:schemeClr val="bg1"/>
          </a:solidFill>
          <a:ln>
            <a:noFill/>
          </a:ln>
          <a:effec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600"/>
              </a:spcAft>
            </a:pPr>
            <a:r>
              <a:rPr lang="en-GB" altLang="en-US" dirty="0">
                <a:solidFill>
                  <a:srgbClr val="3E3F41"/>
                </a:solidFill>
              </a:rPr>
              <a:t>richly coloured fabrics of </a:t>
            </a:r>
            <a:r>
              <a:rPr lang="en-GB" altLang="en-US" b="1" u="sng" dirty="0">
                <a:solidFill>
                  <a:srgbClr val="CC0099"/>
                </a:solidFill>
              </a:rPr>
              <a:t>s</a:t>
            </a:r>
            <a:r>
              <a:rPr lang="en-GB" altLang="en-US" dirty="0">
                <a:solidFill>
                  <a:srgbClr val="3E3F41"/>
                </a:solidFill>
              </a:rPr>
              <a:t>ilk</a:t>
            </a:r>
            <a:r>
              <a:rPr lang="en-GB" altLang="en-US" dirty="0">
                <a:solidFill>
                  <a:srgbClr val="CC0099"/>
                </a:solidFill>
              </a:rPr>
              <a:t> </a:t>
            </a:r>
            <a:r>
              <a:rPr lang="en-GB" altLang="en-US" dirty="0">
                <a:solidFill>
                  <a:srgbClr val="3E3F41"/>
                </a:solidFill>
              </a:rPr>
              <a:t>and</a:t>
            </a:r>
            <a:r>
              <a:rPr lang="en-GB" altLang="en-US" dirty="0">
                <a:solidFill>
                  <a:srgbClr val="CC0099"/>
                </a:solidFill>
              </a:rPr>
              <a:t> </a:t>
            </a:r>
            <a:r>
              <a:rPr lang="en-GB" altLang="en-US" b="1" u="sng" dirty="0">
                <a:solidFill>
                  <a:srgbClr val="CC0099"/>
                </a:solidFill>
              </a:rPr>
              <a:t>s</a:t>
            </a:r>
            <a:r>
              <a:rPr lang="en-GB" altLang="en-US" dirty="0">
                <a:solidFill>
                  <a:srgbClr val="3E3F41"/>
                </a:solidFill>
              </a:rPr>
              <a:t>atin draped on elegant cream </a:t>
            </a:r>
            <a:r>
              <a:rPr lang="en-GB" altLang="en-US" b="1" u="sng" dirty="0">
                <a:solidFill>
                  <a:srgbClr val="CC0099"/>
                </a:solidFill>
              </a:rPr>
              <a:t>s</a:t>
            </a:r>
            <a:r>
              <a:rPr lang="en-GB" altLang="en-US" dirty="0">
                <a:solidFill>
                  <a:srgbClr val="3E3F41"/>
                </a:solidFill>
              </a:rPr>
              <a:t>ofas</a:t>
            </a:r>
          </a:p>
          <a:p>
            <a:pPr eaLnBrk="1" hangingPunct="1">
              <a:spcAft>
                <a:spcPts val="600"/>
              </a:spcAft>
            </a:pPr>
            <a:r>
              <a:rPr lang="en-GB" altLang="en-US" b="1" u="sng" dirty="0">
                <a:solidFill>
                  <a:srgbClr val="CC0099"/>
                </a:solidFill>
              </a:rPr>
              <a:t>sh</a:t>
            </a:r>
            <a:r>
              <a:rPr lang="en-GB" altLang="en-US" dirty="0">
                <a:solidFill>
                  <a:srgbClr val="3E3F41"/>
                </a:solidFill>
              </a:rPr>
              <a:t>immering</a:t>
            </a:r>
            <a:r>
              <a:rPr lang="en-GB" altLang="en-US" dirty="0">
                <a:solidFill>
                  <a:srgbClr val="CC0099"/>
                </a:solidFill>
              </a:rPr>
              <a:t> </a:t>
            </a:r>
            <a:r>
              <a:rPr lang="en-GB" altLang="en-US" b="1" u="sng" dirty="0">
                <a:solidFill>
                  <a:srgbClr val="CC0099"/>
                </a:solidFill>
              </a:rPr>
              <a:t>ch</a:t>
            </a:r>
            <a:r>
              <a:rPr lang="en-GB" altLang="en-US" dirty="0">
                <a:solidFill>
                  <a:srgbClr val="3E3F41"/>
                </a:solidFill>
              </a:rPr>
              <a:t>iffon</a:t>
            </a:r>
            <a:r>
              <a:rPr lang="en-GB" altLang="en-US" dirty="0">
                <a:solidFill>
                  <a:srgbClr val="CC0099"/>
                </a:solidFill>
              </a:rPr>
              <a:t> </a:t>
            </a:r>
            <a:r>
              <a:rPr lang="en-GB" altLang="en-US" dirty="0">
                <a:solidFill>
                  <a:srgbClr val="3E3F41"/>
                </a:solidFill>
              </a:rPr>
              <a:t>curtains swishing at the windows</a:t>
            </a:r>
          </a:p>
          <a:p>
            <a:pPr eaLnBrk="1" hangingPunct="1">
              <a:spcAft>
                <a:spcPts val="600"/>
              </a:spcAft>
            </a:pPr>
            <a:r>
              <a:rPr lang="en-GB" altLang="en-US" dirty="0">
                <a:solidFill>
                  <a:srgbClr val="3E3F41"/>
                </a:solidFill>
              </a:rPr>
              <a:t>the scent of </a:t>
            </a:r>
            <a:r>
              <a:rPr lang="en-GB" altLang="en-US" b="1" u="sng" dirty="0">
                <a:solidFill>
                  <a:srgbClr val="CC0099"/>
                </a:solidFill>
              </a:rPr>
              <a:t>c</a:t>
            </a:r>
            <a:r>
              <a:rPr lang="en-GB" altLang="en-US" dirty="0">
                <a:solidFill>
                  <a:srgbClr val="3E3F41"/>
                </a:solidFill>
              </a:rPr>
              <a:t>innamon and </a:t>
            </a:r>
            <a:r>
              <a:rPr lang="en-GB" altLang="en-US" b="1" u="sng" dirty="0">
                <a:solidFill>
                  <a:srgbClr val="CC0099"/>
                </a:solidFill>
              </a:rPr>
              <a:t>s</a:t>
            </a:r>
            <a:r>
              <a:rPr lang="en-GB" altLang="en-US" dirty="0">
                <a:solidFill>
                  <a:srgbClr val="3E3F41"/>
                </a:solidFill>
              </a:rPr>
              <a:t>tar anise </a:t>
            </a:r>
            <a:r>
              <a:rPr lang="en-GB" altLang="en-US" b="1" u="sng" dirty="0">
                <a:solidFill>
                  <a:srgbClr val="CC0099"/>
                </a:solidFill>
              </a:rPr>
              <a:t>s</a:t>
            </a:r>
            <a:r>
              <a:rPr lang="en-GB" altLang="en-US" dirty="0">
                <a:solidFill>
                  <a:srgbClr val="3E3F41"/>
                </a:solidFill>
              </a:rPr>
              <a:t>weeping</a:t>
            </a:r>
            <a:r>
              <a:rPr lang="en-GB" altLang="en-US" dirty="0">
                <a:solidFill>
                  <a:srgbClr val="CC0099"/>
                </a:solidFill>
              </a:rPr>
              <a:t> </a:t>
            </a:r>
            <a:r>
              <a:rPr lang="en-GB" altLang="en-US" dirty="0">
                <a:solidFill>
                  <a:srgbClr val="3E3F41"/>
                </a:solidFill>
              </a:rPr>
              <a:t>through the </a:t>
            </a:r>
            <a:r>
              <a:rPr lang="en-GB" altLang="en-US" b="1" u="sng" dirty="0">
                <a:solidFill>
                  <a:srgbClr val="CC0099"/>
                </a:solidFill>
              </a:rPr>
              <a:t>c</a:t>
            </a:r>
            <a:r>
              <a:rPr lang="en-GB" altLang="en-US" dirty="0">
                <a:solidFill>
                  <a:srgbClr val="3E3F41"/>
                </a:solidFill>
              </a:rPr>
              <a:t>ool</a:t>
            </a:r>
            <a:r>
              <a:rPr lang="en-GB" altLang="en-US" dirty="0">
                <a:solidFill>
                  <a:srgbClr val="CC0099"/>
                </a:solidFill>
              </a:rPr>
              <a:t> </a:t>
            </a:r>
            <a:r>
              <a:rPr lang="en-GB" altLang="en-US" b="1" u="sng" dirty="0">
                <a:solidFill>
                  <a:srgbClr val="CC0099"/>
                </a:solidFill>
              </a:rPr>
              <a:t>c</a:t>
            </a:r>
            <a:r>
              <a:rPr lang="en-GB" altLang="en-US" dirty="0">
                <a:solidFill>
                  <a:srgbClr val="3E3F41"/>
                </a:solidFill>
              </a:rPr>
              <a:t>orridors</a:t>
            </a:r>
          </a:p>
          <a:p>
            <a:pPr eaLnBrk="1" hangingPunct="1">
              <a:spcAft>
                <a:spcPts val="600"/>
              </a:spcAft>
            </a:pPr>
            <a:r>
              <a:rPr lang="en-GB" altLang="en-US" dirty="0">
                <a:solidFill>
                  <a:srgbClr val="3E3F41"/>
                </a:solidFill>
              </a:rPr>
              <a:t>a light the colour of amber</a:t>
            </a:r>
          </a:p>
          <a:p>
            <a:pPr eaLnBrk="1" hangingPunct="1">
              <a:spcAft>
                <a:spcPts val="600"/>
              </a:spcAft>
            </a:pPr>
            <a:r>
              <a:rPr lang="en-GB" altLang="en-US" b="1" u="sng" dirty="0">
                <a:solidFill>
                  <a:srgbClr val="CC0099"/>
                </a:solidFill>
              </a:rPr>
              <a:t>p</a:t>
            </a:r>
            <a:r>
              <a:rPr lang="en-GB" altLang="en-US" dirty="0">
                <a:solidFill>
                  <a:srgbClr val="3E3F41"/>
                </a:solidFill>
              </a:rPr>
              <a:t>ale</a:t>
            </a:r>
            <a:r>
              <a:rPr lang="en-GB" altLang="en-US" dirty="0">
                <a:solidFill>
                  <a:srgbClr val="CC0099"/>
                </a:solidFill>
              </a:rPr>
              <a:t> </a:t>
            </a:r>
            <a:r>
              <a:rPr lang="en-GB" altLang="en-US" b="1" u="sng" dirty="0">
                <a:solidFill>
                  <a:srgbClr val="CC0099"/>
                </a:solidFill>
              </a:rPr>
              <a:t>p</a:t>
            </a:r>
            <a:r>
              <a:rPr lang="en-GB" altLang="en-US" dirty="0">
                <a:solidFill>
                  <a:srgbClr val="3E3F41"/>
                </a:solidFill>
              </a:rPr>
              <a:t>olished</a:t>
            </a:r>
            <a:r>
              <a:rPr lang="en-GB" altLang="en-US" dirty="0">
                <a:solidFill>
                  <a:srgbClr val="CC0099"/>
                </a:solidFill>
              </a:rPr>
              <a:t> </a:t>
            </a:r>
            <a:r>
              <a:rPr lang="en-GB" altLang="en-US" dirty="0">
                <a:solidFill>
                  <a:srgbClr val="3E3F41"/>
                </a:solidFill>
              </a:rPr>
              <a:t>marble floors</a:t>
            </a:r>
          </a:p>
          <a:p>
            <a:pPr eaLnBrk="1" hangingPunct="1">
              <a:spcAft>
                <a:spcPts val="600"/>
              </a:spcAft>
            </a:pPr>
            <a:r>
              <a:rPr lang="en-GB" altLang="en-US" dirty="0">
                <a:solidFill>
                  <a:srgbClr val="3E3F41"/>
                </a:solidFill>
              </a:rPr>
              <a:t>carved wooden staircase</a:t>
            </a:r>
          </a:p>
          <a:p>
            <a:pPr eaLnBrk="1" hangingPunct="1">
              <a:spcAft>
                <a:spcPts val="600"/>
              </a:spcAft>
            </a:pPr>
            <a:r>
              <a:rPr lang="en-GB" altLang="en-US" dirty="0">
                <a:solidFill>
                  <a:srgbClr val="3E3F41"/>
                </a:solidFill>
              </a:rPr>
              <a:t>doors with ornate stained glass panels</a:t>
            </a:r>
          </a:p>
          <a:p>
            <a:pPr eaLnBrk="1" hangingPunct="1">
              <a:spcAft>
                <a:spcPts val="600"/>
              </a:spcAft>
            </a:pPr>
            <a:r>
              <a:rPr lang="en-GB" altLang="en-US" b="1" u="sng" dirty="0">
                <a:solidFill>
                  <a:srgbClr val="CC0099"/>
                </a:solidFill>
              </a:rPr>
              <a:t>s</a:t>
            </a:r>
            <a:r>
              <a:rPr lang="en-GB" altLang="en-US" dirty="0">
                <a:solidFill>
                  <a:srgbClr val="3E3F41"/>
                </a:solidFill>
              </a:rPr>
              <a:t>umptuous</a:t>
            </a:r>
            <a:r>
              <a:rPr lang="en-GB" altLang="en-US" dirty="0">
                <a:solidFill>
                  <a:srgbClr val="CC0099"/>
                </a:solidFill>
              </a:rPr>
              <a:t> </a:t>
            </a:r>
            <a:r>
              <a:rPr lang="en-GB" altLang="en-US" b="1" u="sng" dirty="0">
                <a:solidFill>
                  <a:srgbClr val="CC0099"/>
                </a:solidFill>
              </a:rPr>
              <a:t>s</a:t>
            </a:r>
            <a:r>
              <a:rPr lang="en-GB" altLang="en-US" dirty="0">
                <a:solidFill>
                  <a:srgbClr val="3E3F41"/>
                </a:solidFill>
              </a:rPr>
              <a:t>atin</a:t>
            </a:r>
            <a:r>
              <a:rPr lang="en-GB" altLang="en-US" dirty="0">
                <a:solidFill>
                  <a:srgbClr val="CC0099"/>
                </a:solidFill>
              </a:rPr>
              <a:t> </a:t>
            </a:r>
            <a:r>
              <a:rPr lang="en-GB" altLang="en-US" dirty="0">
                <a:solidFill>
                  <a:srgbClr val="3E3F41"/>
                </a:solidFill>
              </a:rPr>
              <a:t>cushions</a:t>
            </a:r>
            <a:r>
              <a:rPr lang="en-GB" altLang="en-US" dirty="0">
                <a:solidFill>
                  <a:srgbClr val="CC0099"/>
                </a:solidFill>
              </a:rPr>
              <a:t> </a:t>
            </a:r>
            <a:r>
              <a:rPr lang="en-GB" altLang="en-US" b="1" u="sng" dirty="0">
                <a:solidFill>
                  <a:srgbClr val="CC0099"/>
                </a:solidFill>
              </a:rPr>
              <a:t>s</a:t>
            </a:r>
            <a:r>
              <a:rPr lang="en-GB" altLang="en-US" dirty="0">
                <a:solidFill>
                  <a:srgbClr val="3E3F41"/>
                </a:solidFill>
              </a:rPr>
              <a:t>cattered around the floor</a:t>
            </a:r>
          </a:p>
          <a:p>
            <a:pPr eaLnBrk="1" hangingPunct="1">
              <a:spcAft>
                <a:spcPts val="600"/>
              </a:spcAft>
            </a:pPr>
            <a:r>
              <a:rPr lang="en-GB" altLang="en-US" dirty="0">
                <a:solidFill>
                  <a:srgbClr val="3E3F41"/>
                </a:solidFill>
              </a:rPr>
              <a:t>a crackling </a:t>
            </a:r>
            <a:r>
              <a:rPr lang="en-GB" altLang="en-US" b="1" u="sng" dirty="0">
                <a:solidFill>
                  <a:srgbClr val="CC0099"/>
                </a:solidFill>
              </a:rPr>
              <a:t>f</a:t>
            </a:r>
            <a:r>
              <a:rPr lang="en-GB" altLang="en-US" dirty="0">
                <a:solidFill>
                  <a:srgbClr val="3E3F41"/>
                </a:solidFill>
              </a:rPr>
              <a:t>ire in a </a:t>
            </a:r>
            <a:r>
              <a:rPr lang="en-GB" altLang="en-US" b="1" u="sng" dirty="0">
                <a:solidFill>
                  <a:srgbClr val="CC0099"/>
                </a:solidFill>
              </a:rPr>
              <a:t>f</a:t>
            </a:r>
            <a:r>
              <a:rPr lang="en-GB" altLang="en-US" dirty="0">
                <a:solidFill>
                  <a:srgbClr val="3E3F41"/>
                </a:solidFill>
              </a:rPr>
              <a:t>ine</a:t>
            </a:r>
            <a:r>
              <a:rPr lang="en-GB" altLang="en-US" dirty="0">
                <a:solidFill>
                  <a:srgbClr val="CC0099"/>
                </a:solidFill>
              </a:rPr>
              <a:t> </a:t>
            </a:r>
            <a:r>
              <a:rPr lang="en-GB" altLang="en-US" dirty="0">
                <a:solidFill>
                  <a:srgbClr val="3E3F41"/>
                </a:solidFill>
              </a:rPr>
              <a:t>stone</a:t>
            </a:r>
            <a:r>
              <a:rPr lang="en-GB" altLang="en-US" dirty="0">
                <a:solidFill>
                  <a:srgbClr val="CC0099"/>
                </a:solidFill>
              </a:rPr>
              <a:t> </a:t>
            </a:r>
            <a:r>
              <a:rPr lang="en-GB" altLang="en-US" b="1" u="sng" dirty="0">
                <a:solidFill>
                  <a:srgbClr val="CC0099"/>
                </a:solidFill>
              </a:rPr>
              <a:t>f</a:t>
            </a:r>
            <a:r>
              <a:rPr lang="en-GB" altLang="en-US" dirty="0">
                <a:solidFill>
                  <a:srgbClr val="3E3F41"/>
                </a:solidFill>
              </a:rPr>
              <a:t>ireplace</a:t>
            </a:r>
          </a:p>
          <a:p>
            <a:pPr eaLnBrk="1" hangingPunct="1">
              <a:spcAft>
                <a:spcPts val="600"/>
              </a:spcAft>
            </a:pPr>
            <a:r>
              <a:rPr lang="en-GB" altLang="en-US" dirty="0">
                <a:solidFill>
                  <a:srgbClr val="3E3F41"/>
                </a:solidFill>
              </a:rPr>
              <a:t>enormous</a:t>
            </a:r>
            <a:r>
              <a:rPr lang="en-GB" altLang="en-US" dirty="0">
                <a:solidFill>
                  <a:srgbClr val="CC0099"/>
                </a:solidFill>
              </a:rPr>
              <a:t> </a:t>
            </a:r>
            <a:r>
              <a:rPr lang="en-GB" altLang="en-US" b="1" u="sng" dirty="0">
                <a:solidFill>
                  <a:srgbClr val="CC0099"/>
                </a:solidFill>
              </a:rPr>
              <a:t>s</a:t>
            </a:r>
            <a:r>
              <a:rPr lang="en-GB" altLang="en-US" dirty="0">
                <a:solidFill>
                  <a:srgbClr val="3E3F41"/>
                </a:solidFill>
              </a:rPr>
              <a:t>tone</a:t>
            </a:r>
            <a:r>
              <a:rPr lang="en-GB" altLang="en-US" dirty="0">
                <a:solidFill>
                  <a:srgbClr val="CC0099"/>
                </a:solidFill>
              </a:rPr>
              <a:t> </a:t>
            </a:r>
            <a:r>
              <a:rPr lang="en-GB" altLang="en-US" b="1" u="sng" dirty="0">
                <a:solidFill>
                  <a:srgbClr val="CC0099"/>
                </a:solidFill>
              </a:rPr>
              <a:t>s</a:t>
            </a:r>
            <a:r>
              <a:rPr lang="en-GB" altLang="en-US" dirty="0">
                <a:solidFill>
                  <a:srgbClr val="3E3F41"/>
                </a:solidFill>
              </a:rPr>
              <a:t>culptures</a:t>
            </a:r>
          </a:p>
          <a:p>
            <a:pPr eaLnBrk="1" hangingPunct="1">
              <a:spcAft>
                <a:spcPts val="600"/>
              </a:spcAft>
            </a:pPr>
            <a:r>
              <a:rPr lang="en-GB" altLang="en-US" dirty="0">
                <a:solidFill>
                  <a:srgbClr val="3E3F41"/>
                </a:solidFill>
              </a:rPr>
              <a:t>polished golden </a:t>
            </a:r>
            <a:r>
              <a:rPr lang="en-GB" altLang="en-US" b="1" u="sng" dirty="0">
                <a:solidFill>
                  <a:srgbClr val="CC0099"/>
                </a:solidFill>
              </a:rPr>
              <a:t>l</a:t>
            </a:r>
            <a:r>
              <a:rPr lang="en-GB" altLang="en-US" dirty="0">
                <a:solidFill>
                  <a:srgbClr val="3E3F41"/>
                </a:solidFill>
              </a:rPr>
              <a:t>amps</a:t>
            </a:r>
            <a:r>
              <a:rPr lang="en-GB" altLang="en-US" dirty="0">
                <a:solidFill>
                  <a:srgbClr val="CC0099"/>
                </a:solidFill>
              </a:rPr>
              <a:t> </a:t>
            </a:r>
            <a:r>
              <a:rPr lang="en-GB" altLang="en-US" dirty="0">
                <a:solidFill>
                  <a:srgbClr val="3E3F41"/>
                </a:solidFill>
              </a:rPr>
              <a:t>and</a:t>
            </a:r>
            <a:r>
              <a:rPr lang="en-GB" altLang="en-US" dirty="0">
                <a:solidFill>
                  <a:srgbClr val="CC0099"/>
                </a:solidFill>
              </a:rPr>
              <a:t> </a:t>
            </a:r>
            <a:r>
              <a:rPr lang="en-GB" altLang="en-US" b="1" u="sng" dirty="0">
                <a:solidFill>
                  <a:srgbClr val="CC0099"/>
                </a:solidFill>
              </a:rPr>
              <a:t>l</a:t>
            </a:r>
            <a:r>
              <a:rPr lang="en-GB" altLang="en-US" dirty="0">
                <a:solidFill>
                  <a:srgbClr val="3E3F41"/>
                </a:solidFill>
              </a:rPr>
              <a:t>anterns</a:t>
            </a:r>
            <a:r>
              <a:rPr lang="en-GB" altLang="en-US" dirty="0">
                <a:solidFill>
                  <a:srgbClr val="CC0099"/>
                </a:solidFill>
              </a:rPr>
              <a:t> </a:t>
            </a:r>
          </a:p>
          <a:p>
            <a:pPr eaLnBrk="1" hangingPunct="1">
              <a:spcAft>
                <a:spcPts val="600"/>
              </a:spcAft>
            </a:pPr>
            <a:r>
              <a:rPr lang="en-GB" altLang="en-US" b="1" u="sng" dirty="0">
                <a:solidFill>
                  <a:srgbClr val="CC0099"/>
                </a:solidFill>
              </a:rPr>
              <a:t>g</a:t>
            </a:r>
            <a:r>
              <a:rPr lang="en-GB" altLang="en-US" dirty="0">
                <a:solidFill>
                  <a:srgbClr val="3E3F41"/>
                </a:solidFill>
              </a:rPr>
              <a:t>ems</a:t>
            </a:r>
            <a:r>
              <a:rPr lang="en-GB" altLang="en-US" dirty="0">
                <a:solidFill>
                  <a:srgbClr val="CC0099"/>
                </a:solidFill>
              </a:rPr>
              <a:t> </a:t>
            </a:r>
            <a:r>
              <a:rPr lang="en-GB" altLang="en-US" dirty="0">
                <a:solidFill>
                  <a:srgbClr val="3E3F41"/>
                </a:solidFill>
              </a:rPr>
              <a:t>and</a:t>
            </a:r>
            <a:r>
              <a:rPr lang="en-GB" altLang="en-US" dirty="0">
                <a:solidFill>
                  <a:srgbClr val="CC0099"/>
                </a:solidFill>
              </a:rPr>
              <a:t> </a:t>
            </a:r>
            <a:r>
              <a:rPr lang="en-GB" altLang="en-US" b="1" u="sng" dirty="0">
                <a:solidFill>
                  <a:srgbClr val="CC0099"/>
                </a:solidFill>
              </a:rPr>
              <a:t>j</a:t>
            </a:r>
            <a:r>
              <a:rPr lang="en-GB" altLang="en-US" dirty="0">
                <a:solidFill>
                  <a:srgbClr val="3E3F41"/>
                </a:solidFill>
              </a:rPr>
              <a:t>ewels spilling from </a:t>
            </a:r>
            <a:r>
              <a:rPr lang="en-GB" altLang="en-US" b="1" u="sng" dirty="0">
                <a:solidFill>
                  <a:srgbClr val="CC0099"/>
                </a:solidFill>
              </a:rPr>
              <a:t>g</a:t>
            </a:r>
            <a:r>
              <a:rPr lang="en-GB" altLang="en-US" dirty="0">
                <a:solidFill>
                  <a:srgbClr val="3E3F41"/>
                </a:solidFill>
              </a:rPr>
              <a:t>listening</a:t>
            </a:r>
            <a:r>
              <a:rPr lang="en-GB" altLang="en-US" dirty="0">
                <a:solidFill>
                  <a:srgbClr val="CC0099"/>
                </a:solidFill>
              </a:rPr>
              <a:t> </a:t>
            </a:r>
            <a:r>
              <a:rPr lang="en-GB" altLang="en-US" b="1" u="sng" dirty="0">
                <a:solidFill>
                  <a:srgbClr val="CC0099"/>
                </a:solidFill>
              </a:rPr>
              <a:t>g</a:t>
            </a:r>
            <a:r>
              <a:rPr lang="en-GB" altLang="en-US" dirty="0">
                <a:solidFill>
                  <a:srgbClr val="3E3F41"/>
                </a:solidFill>
              </a:rPr>
              <a:t>lass bowls</a:t>
            </a:r>
          </a:p>
          <a:p>
            <a:pPr eaLnBrk="1" hangingPunct="1">
              <a:spcAft>
                <a:spcPts val="600"/>
              </a:spcAft>
            </a:pPr>
            <a:r>
              <a:rPr lang="en-GB" altLang="en-US" dirty="0">
                <a:solidFill>
                  <a:srgbClr val="3E3F41"/>
                </a:solidFill>
              </a:rPr>
              <a:t>figs, almonds and apricots in delicate silver trays</a:t>
            </a:r>
          </a:p>
        </p:txBody>
      </p:sp>
      <p:sp>
        <p:nvSpPr>
          <p:cNvPr id="10" name="Subtitle 2">
            <a:extLst>
              <a:ext uri="{FF2B5EF4-FFF2-40B4-BE49-F238E27FC236}">
                <a16:creationId xmlns:a16="http://schemas.microsoft.com/office/drawing/2014/main" id="{F074EAF6-C341-034C-ABD0-22A3D3BE9470}"/>
              </a:ext>
            </a:extLst>
          </p:cNvPr>
          <p:cNvSpPr txBox="1">
            <a:spLocks/>
          </p:cNvSpPr>
          <p:nvPr/>
        </p:nvSpPr>
        <p:spPr>
          <a:xfrm>
            <a:off x="0" y="76584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Can you spot where ALLITERATION has been used?</a:t>
            </a:r>
          </a:p>
        </p:txBody>
      </p:sp>
      <p:sp>
        <p:nvSpPr>
          <p:cNvPr id="6" name="Rectangle 1">
            <a:extLst>
              <a:ext uri="{FF2B5EF4-FFF2-40B4-BE49-F238E27FC236}">
                <a16:creationId xmlns:a16="http://schemas.microsoft.com/office/drawing/2014/main" id="{4FB3E0F9-34D4-0249-A08E-E0869D1F71A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7" name="TextBox 6">
            <a:extLst>
              <a:ext uri="{FF2B5EF4-FFF2-40B4-BE49-F238E27FC236}">
                <a16:creationId xmlns:a16="http://schemas.microsoft.com/office/drawing/2014/main" id="{F0C9D1DA-41F6-DD49-80EF-4E19399A8E2A}"/>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401065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yellow duck with a rainbow umbrella&#10;&#10;Description automatically generated with low confidence">
            <a:extLst>
              <a:ext uri="{FF2B5EF4-FFF2-40B4-BE49-F238E27FC236}">
                <a16:creationId xmlns:a16="http://schemas.microsoft.com/office/drawing/2014/main" id="{6D3965FE-E1BB-AF45-A285-0842175539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582" t="-5028" r="-5349" b="-4261"/>
          <a:stretch/>
        </p:blipFill>
        <p:spPr>
          <a:xfrm>
            <a:off x="7420615" y="2133453"/>
            <a:ext cx="4302033" cy="4302033"/>
          </a:xfrm>
          <a:prstGeom prst="ellipse">
            <a:avLst/>
          </a:prstGeom>
        </p:spPr>
      </p:pic>
      <p:sp>
        <p:nvSpPr>
          <p:cNvPr id="10" name="Subtitle 2">
            <a:extLst>
              <a:ext uri="{FF2B5EF4-FFF2-40B4-BE49-F238E27FC236}">
                <a16:creationId xmlns:a16="http://schemas.microsoft.com/office/drawing/2014/main" id="{F074EAF6-C341-034C-ABD0-22A3D3BE9470}"/>
              </a:ext>
            </a:extLst>
          </p:cNvPr>
          <p:cNvSpPr txBox="1">
            <a:spLocks/>
          </p:cNvSpPr>
          <p:nvPr/>
        </p:nvSpPr>
        <p:spPr>
          <a:xfrm>
            <a:off x="0" y="76584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Can you spot where ASSONANCE has been used?</a:t>
            </a:r>
            <a:endParaRPr lang="en-GB" sz="2500" b="1" dirty="0">
              <a:solidFill>
                <a:srgbClr val="0070C0"/>
              </a:solidFill>
              <a:latin typeface="Comic Sans MS" panose="030F0902030302020204" pitchFamily="66" charset="0"/>
            </a:endParaRPr>
          </a:p>
        </p:txBody>
      </p:sp>
      <p:sp>
        <p:nvSpPr>
          <p:cNvPr id="6" name="Rectangle 1">
            <a:extLst>
              <a:ext uri="{FF2B5EF4-FFF2-40B4-BE49-F238E27FC236}">
                <a16:creationId xmlns:a16="http://schemas.microsoft.com/office/drawing/2014/main" id="{4FB3E0F9-34D4-0249-A08E-E0869D1F71A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7" name="TextBox 6">
            <a:extLst>
              <a:ext uri="{FF2B5EF4-FFF2-40B4-BE49-F238E27FC236}">
                <a16:creationId xmlns:a16="http://schemas.microsoft.com/office/drawing/2014/main" id="{F0C9D1DA-41F6-DD49-80EF-4E19399A8E2A}"/>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9" name="Text Box 2">
            <a:extLst>
              <a:ext uri="{FF2B5EF4-FFF2-40B4-BE49-F238E27FC236}">
                <a16:creationId xmlns:a16="http://schemas.microsoft.com/office/drawing/2014/main" id="{C2FACF18-379B-0F4E-B8D0-A1A9CFDF3648}"/>
              </a:ext>
            </a:extLst>
          </p:cNvPr>
          <p:cNvSpPr txBox="1">
            <a:spLocks noChangeArrowheads="1"/>
          </p:cNvSpPr>
          <p:nvPr/>
        </p:nvSpPr>
        <p:spPr bwMode="auto">
          <a:xfrm>
            <a:off x="1258809" y="1283311"/>
            <a:ext cx="8485051" cy="82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85738">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700"/>
              </a:spcBef>
            </a:pPr>
            <a:r>
              <a:rPr lang="en-GB" altLang="en-US" sz="2100" dirty="0">
                <a:solidFill>
                  <a:srgbClr val="3E3F41"/>
                </a:solidFill>
              </a:rPr>
              <a:t>Identify the assonance in the following sentences. </a:t>
            </a:r>
          </a:p>
          <a:p>
            <a:pPr eaLnBrk="1" hangingPunct="1">
              <a:spcBef>
                <a:spcPts val="700"/>
              </a:spcBef>
            </a:pPr>
            <a:r>
              <a:rPr lang="en-GB" altLang="en-US" sz="2100" dirty="0">
                <a:solidFill>
                  <a:srgbClr val="3E3F41"/>
                </a:solidFill>
              </a:rPr>
              <a:t>Remember each word must contain the same vowel sound</a:t>
            </a:r>
          </a:p>
        </p:txBody>
      </p:sp>
      <p:grpSp>
        <p:nvGrpSpPr>
          <p:cNvPr id="3" name="Group 2">
            <a:extLst>
              <a:ext uri="{FF2B5EF4-FFF2-40B4-BE49-F238E27FC236}">
                <a16:creationId xmlns:a16="http://schemas.microsoft.com/office/drawing/2014/main" id="{F37F55B7-C71D-CA4C-ABB1-C620CD4D067B}"/>
              </a:ext>
            </a:extLst>
          </p:cNvPr>
          <p:cNvGrpSpPr/>
          <p:nvPr/>
        </p:nvGrpSpPr>
        <p:grpSpPr>
          <a:xfrm>
            <a:off x="1080861" y="2238916"/>
            <a:ext cx="6698640" cy="822933"/>
            <a:chOff x="1080861" y="2306819"/>
            <a:chExt cx="6370637" cy="782638"/>
          </a:xfrm>
        </p:grpSpPr>
        <p:pic>
          <p:nvPicPr>
            <p:cNvPr id="11" name="Picture 3" descr="Drakoon Rain Cloud 2 by jogdragoon">
              <a:extLst>
                <a:ext uri="{FF2B5EF4-FFF2-40B4-BE49-F238E27FC236}">
                  <a16:creationId xmlns:a16="http://schemas.microsoft.com/office/drawing/2014/main" id="{D7FC430A-02C4-0544-B0FE-4FA469096E0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80861" y="2306819"/>
              <a:ext cx="1547812"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Drakoon Rain Cloud 2 by jogdragoon">
              <a:extLst>
                <a:ext uri="{FF2B5EF4-FFF2-40B4-BE49-F238E27FC236}">
                  <a16:creationId xmlns:a16="http://schemas.microsoft.com/office/drawing/2014/main" id="{6FD20BE0-3691-9444-899E-09959C4ABC4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87361" y="2306819"/>
              <a:ext cx="1547812"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descr="Drakoon Rain Cloud 2 by jogdragoon">
              <a:extLst>
                <a:ext uri="{FF2B5EF4-FFF2-40B4-BE49-F238E27FC236}">
                  <a16:creationId xmlns:a16="http://schemas.microsoft.com/office/drawing/2014/main" id="{9826B0D2-99C9-0349-B0E5-62E957026D3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92273" y="2306819"/>
              <a:ext cx="1547813"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descr="Drakoon Rain Cloud 2 by jogdragoon">
              <a:extLst>
                <a:ext uri="{FF2B5EF4-FFF2-40B4-BE49-F238E27FC236}">
                  <a16:creationId xmlns:a16="http://schemas.microsoft.com/office/drawing/2014/main" id="{7D02AD20-D670-2E46-A711-083E5074332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98773" y="2306819"/>
              <a:ext cx="1547813"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Drakoon Rain Cloud 2 by jogdragoon">
              <a:extLst>
                <a:ext uri="{FF2B5EF4-FFF2-40B4-BE49-F238E27FC236}">
                  <a16:creationId xmlns:a16="http://schemas.microsoft.com/office/drawing/2014/main" id="{DCFA3701-AB0C-FB49-BA38-631EB6481FA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03686" y="2306819"/>
              <a:ext cx="1547812"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 Box 2">
            <a:extLst>
              <a:ext uri="{FF2B5EF4-FFF2-40B4-BE49-F238E27FC236}">
                <a16:creationId xmlns:a16="http://schemas.microsoft.com/office/drawing/2014/main" id="{B2CA5BBE-4B29-DE44-BEBB-EE1E89452782}"/>
              </a:ext>
            </a:extLst>
          </p:cNvPr>
          <p:cNvSpPr txBox="1">
            <a:spLocks noChangeArrowheads="1"/>
          </p:cNvSpPr>
          <p:nvPr/>
        </p:nvSpPr>
        <p:spPr bwMode="auto">
          <a:xfrm>
            <a:off x="1258809" y="3242964"/>
            <a:ext cx="6342744" cy="3512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85738">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lvl="2" algn="ctr" eaLnBrk="1" hangingPunct="1">
              <a:spcAft>
                <a:spcPts val="1000"/>
              </a:spcAft>
            </a:pPr>
            <a:r>
              <a:rPr lang="en-GB" altLang="en-US" sz="2100" b="1" dirty="0">
                <a:solidFill>
                  <a:srgbClr val="3E3F41"/>
                </a:solidFill>
              </a:rPr>
              <a:t>Daisy Duck waits patiently in the rain.</a:t>
            </a:r>
          </a:p>
          <a:p>
            <a:pPr marL="0" lvl="2" algn="ctr" eaLnBrk="1" hangingPunct="1">
              <a:spcAft>
                <a:spcPts val="1000"/>
              </a:spcAft>
            </a:pPr>
            <a:r>
              <a:rPr lang="en-GB" altLang="en-US" sz="2100" b="1" dirty="0">
                <a:solidFill>
                  <a:srgbClr val="3E3F41"/>
                </a:solidFill>
              </a:rPr>
              <a:t>High in the sky the clouds swoop by, and Daisy sighs as she waits for the train.</a:t>
            </a:r>
          </a:p>
          <a:p>
            <a:pPr marL="0" lvl="2" algn="ctr" eaLnBrk="1" hangingPunct="1">
              <a:spcAft>
                <a:spcPts val="1000"/>
              </a:spcAft>
            </a:pPr>
            <a:r>
              <a:rPr lang="en-GB" altLang="en-US" sz="2100" b="1" dirty="0">
                <a:solidFill>
                  <a:srgbClr val="3E3F41"/>
                </a:solidFill>
              </a:rPr>
              <a:t>It seems to be taking an age and her boots</a:t>
            </a:r>
            <a:br>
              <a:rPr lang="en-GB" altLang="en-US" sz="2100" b="1" dirty="0">
                <a:solidFill>
                  <a:srgbClr val="3E3F41"/>
                </a:solidFill>
              </a:rPr>
            </a:br>
            <a:r>
              <a:rPr lang="en-GB" altLang="en-US" sz="2100" b="1" dirty="0">
                <a:solidFill>
                  <a:srgbClr val="3E3F41"/>
                </a:solidFill>
              </a:rPr>
              <a:t>feel to be leaking.</a:t>
            </a:r>
          </a:p>
          <a:p>
            <a:pPr marL="0" lvl="2" algn="ctr" eaLnBrk="1" hangingPunct="1">
              <a:spcAft>
                <a:spcPts val="1000"/>
              </a:spcAft>
            </a:pPr>
            <a:r>
              <a:rPr lang="en-GB" altLang="en-US" sz="2100" b="1" dirty="0">
                <a:solidFill>
                  <a:srgbClr val="3E3F41"/>
                </a:solidFill>
              </a:rPr>
              <a:t>Can she hear the train drawing near?</a:t>
            </a:r>
          </a:p>
          <a:p>
            <a:pPr marL="0" lvl="2" algn="ctr" eaLnBrk="1" hangingPunct="1">
              <a:spcAft>
                <a:spcPts val="1000"/>
              </a:spcAft>
            </a:pPr>
            <a:r>
              <a:rPr lang="en-GB" altLang="en-US" sz="2100" b="1" dirty="0">
                <a:solidFill>
                  <a:srgbClr val="3E3F41"/>
                </a:solidFill>
              </a:rPr>
              <a:t>It finally materialises and Daisy alights.</a:t>
            </a:r>
          </a:p>
          <a:p>
            <a:pPr algn="ctr" eaLnBrk="1" hangingPunct="1">
              <a:spcBef>
                <a:spcPct val="40000"/>
              </a:spcBef>
            </a:pPr>
            <a:endParaRPr lang="en-GB" altLang="en-US" sz="2400" dirty="0"/>
          </a:p>
        </p:txBody>
      </p:sp>
      <p:sp>
        <p:nvSpPr>
          <p:cNvPr id="31" name="Text Box 2">
            <a:extLst>
              <a:ext uri="{FF2B5EF4-FFF2-40B4-BE49-F238E27FC236}">
                <a16:creationId xmlns:a16="http://schemas.microsoft.com/office/drawing/2014/main" id="{1631F75F-A4B6-D741-A45E-B383515BF33C}"/>
              </a:ext>
            </a:extLst>
          </p:cNvPr>
          <p:cNvSpPr txBox="1">
            <a:spLocks noChangeArrowheads="1"/>
          </p:cNvSpPr>
          <p:nvPr/>
        </p:nvSpPr>
        <p:spPr bwMode="auto">
          <a:xfrm>
            <a:off x="1258809" y="3242963"/>
            <a:ext cx="6342744" cy="2867452"/>
          </a:xfrm>
          <a:prstGeom prst="rect">
            <a:avLst/>
          </a:prstGeom>
          <a:solidFill>
            <a:schemeClr val="bg1"/>
          </a:solidFill>
          <a:ln>
            <a:noFill/>
          </a:ln>
          <a:effectLst/>
        </p:spPr>
        <p:txBody>
          <a:bodyPr wrap="square">
            <a:spAutoFit/>
          </a:bodyPr>
          <a:lstStyle>
            <a:lvl1pPr marL="185738">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lvl="2" algn="ctr" eaLnBrk="1" hangingPunct="1">
              <a:spcAft>
                <a:spcPts val="1000"/>
              </a:spcAft>
            </a:pPr>
            <a:r>
              <a:rPr lang="en-GB" altLang="en-US" sz="2100" b="1" dirty="0">
                <a:solidFill>
                  <a:srgbClr val="3E3F41"/>
                </a:solidFill>
              </a:rPr>
              <a:t>D</a:t>
            </a:r>
            <a:r>
              <a:rPr lang="en-GB" altLang="en-US" sz="2100" b="1" u="sng" dirty="0">
                <a:solidFill>
                  <a:srgbClr val="CC0099"/>
                </a:solidFill>
              </a:rPr>
              <a:t>ai</a:t>
            </a:r>
            <a:r>
              <a:rPr lang="en-GB" altLang="en-US" sz="2100" b="1" dirty="0">
                <a:solidFill>
                  <a:srgbClr val="3E3F41"/>
                </a:solidFill>
              </a:rPr>
              <a:t>sy Duck w</a:t>
            </a:r>
            <a:r>
              <a:rPr lang="en-GB" altLang="en-US" sz="2100" b="1" u="sng" dirty="0">
                <a:solidFill>
                  <a:srgbClr val="CC0099"/>
                </a:solidFill>
              </a:rPr>
              <a:t>ai</a:t>
            </a:r>
            <a:r>
              <a:rPr lang="en-GB" altLang="en-US" sz="2100" b="1" dirty="0">
                <a:solidFill>
                  <a:srgbClr val="3E3F41"/>
                </a:solidFill>
              </a:rPr>
              <a:t>ts patiently in the r</a:t>
            </a:r>
            <a:r>
              <a:rPr lang="en-GB" altLang="en-US" sz="2100" b="1" u="sng" dirty="0">
                <a:solidFill>
                  <a:srgbClr val="CC0099"/>
                </a:solidFill>
              </a:rPr>
              <a:t>ai</a:t>
            </a:r>
            <a:r>
              <a:rPr lang="en-GB" altLang="en-US" sz="2100" b="1" dirty="0">
                <a:solidFill>
                  <a:srgbClr val="3E3F41"/>
                </a:solidFill>
              </a:rPr>
              <a:t>n.</a:t>
            </a:r>
          </a:p>
          <a:p>
            <a:pPr marL="0" lvl="2" algn="ctr" eaLnBrk="1" hangingPunct="1">
              <a:spcAft>
                <a:spcPts val="1000"/>
              </a:spcAft>
            </a:pPr>
            <a:r>
              <a:rPr lang="en-GB" altLang="en-US" sz="2100" b="1" dirty="0">
                <a:solidFill>
                  <a:srgbClr val="3E3F41"/>
                </a:solidFill>
              </a:rPr>
              <a:t>H</a:t>
            </a:r>
            <a:r>
              <a:rPr lang="en-GB" altLang="en-US" sz="2100" b="1" u="sng" dirty="0">
                <a:solidFill>
                  <a:srgbClr val="CC0099"/>
                </a:solidFill>
              </a:rPr>
              <a:t>igh</a:t>
            </a:r>
            <a:r>
              <a:rPr lang="en-GB" altLang="en-US" sz="2100" b="1" dirty="0">
                <a:solidFill>
                  <a:srgbClr val="3E3F41"/>
                </a:solidFill>
              </a:rPr>
              <a:t> in the sk</a:t>
            </a:r>
            <a:r>
              <a:rPr lang="en-GB" altLang="en-US" sz="2100" b="1" u="sng" dirty="0">
                <a:solidFill>
                  <a:srgbClr val="CC0099"/>
                </a:solidFill>
              </a:rPr>
              <a:t>y</a:t>
            </a:r>
            <a:r>
              <a:rPr lang="en-GB" altLang="en-US" sz="2100" b="1" dirty="0">
                <a:solidFill>
                  <a:srgbClr val="3E3F41"/>
                </a:solidFill>
              </a:rPr>
              <a:t> the clouds swoop b</a:t>
            </a:r>
            <a:r>
              <a:rPr lang="en-GB" altLang="en-US" sz="2100" b="1" u="sng" dirty="0">
                <a:solidFill>
                  <a:srgbClr val="CC0099"/>
                </a:solidFill>
              </a:rPr>
              <a:t>y</a:t>
            </a:r>
            <a:r>
              <a:rPr lang="en-GB" altLang="en-US" sz="2100" b="1" dirty="0">
                <a:solidFill>
                  <a:srgbClr val="3E3F41"/>
                </a:solidFill>
              </a:rPr>
              <a:t>, and Daisy s</a:t>
            </a:r>
            <a:r>
              <a:rPr lang="en-GB" altLang="en-US" sz="2100" b="1" u="sng" dirty="0">
                <a:solidFill>
                  <a:srgbClr val="CC0099"/>
                </a:solidFill>
              </a:rPr>
              <a:t>igh</a:t>
            </a:r>
            <a:r>
              <a:rPr lang="en-GB" altLang="en-US" sz="2100" b="1" dirty="0">
                <a:solidFill>
                  <a:srgbClr val="3E3F41"/>
                </a:solidFill>
              </a:rPr>
              <a:t>s as she w</a:t>
            </a:r>
            <a:r>
              <a:rPr lang="en-GB" altLang="en-US" sz="2100" b="1" u="sng" dirty="0">
                <a:solidFill>
                  <a:srgbClr val="CC0099"/>
                </a:solidFill>
              </a:rPr>
              <a:t>ai</a:t>
            </a:r>
            <a:r>
              <a:rPr lang="en-GB" altLang="en-US" sz="2100" b="1" dirty="0">
                <a:solidFill>
                  <a:srgbClr val="3E3F41"/>
                </a:solidFill>
              </a:rPr>
              <a:t>ts for the tr</a:t>
            </a:r>
            <a:r>
              <a:rPr lang="en-GB" altLang="en-US" sz="2100" b="1" u="sng" dirty="0">
                <a:solidFill>
                  <a:srgbClr val="CC0099"/>
                </a:solidFill>
              </a:rPr>
              <a:t>ai</a:t>
            </a:r>
            <a:r>
              <a:rPr lang="en-GB" altLang="en-US" sz="2100" b="1" dirty="0">
                <a:solidFill>
                  <a:srgbClr val="3E3F41"/>
                </a:solidFill>
              </a:rPr>
              <a:t>n.</a:t>
            </a:r>
          </a:p>
          <a:p>
            <a:pPr marL="0" lvl="2" algn="ctr" eaLnBrk="1" hangingPunct="1">
              <a:spcAft>
                <a:spcPts val="1000"/>
              </a:spcAft>
            </a:pPr>
            <a:r>
              <a:rPr lang="en-GB" altLang="en-US" sz="2100" b="1" dirty="0">
                <a:solidFill>
                  <a:srgbClr val="3E3F41"/>
                </a:solidFill>
              </a:rPr>
              <a:t>It seems to be t</a:t>
            </a:r>
            <a:r>
              <a:rPr lang="en-GB" altLang="en-US" sz="2100" b="1" u="sng" dirty="0">
                <a:solidFill>
                  <a:srgbClr val="CC0099"/>
                </a:solidFill>
              </a:rPr>
              <a:t>a</a:t>
            </a:r>
            <a:r>
              <a:rPr lang="en-GB" altLang="en-US" sz="2100" b="1" dirty="0">
                <a:solidFill>
                  <a:srgbClr val="3E3F41"/>
                </a:solidFill>
              </a:rPr>
              <a:t>king an </a:t>
            </a:r>
            <a:r>
              <a:rPr lang="en-GB" altLang="en-US" sz="2100" b="1" u="sng" dirty="0">
                <a:solidFill>
                  <a:srgbClr val="CC0099"/>
                </a:solidFill>
              </a:rPr>
              <a:t>a</a:t>
            </a:r>
            <a:r>
              <a:rPr lang="en-GB" altLang="en-US" sz="2100" b="1" dirty="0">
                <a:solidFill>
                  <a:srgbClr val="3E3F41"/>
                </a:solidFill>
              </a:rPr>
              <a:t>ge and her boots</a:t>
            </a:r>
            <a:br>
              <a:rPr lang="en-GB" altLang="en-US" sz="2100" b="1" dirty="0">
                <a:solidFill>
                  <a:srgbClr val="3E3F41"/>
                </a:solidFill>
              </a:rPr>
            </a:br>
            <a:r>
              <a:rPr lang="en-GB" altLang="en-US" sz="2100" b="1" dirty="0">
                <a:solidFill>
                  <a:srgbClr val="3E3F41"/>
                </a:solidFill>
              </a:rPr>
              <a:t>f</a:t>
            </a:r>
            <a:r>
              <a:rPr lang="en-GB" altLang="en-US" sz="2100" b="1" u="sng" dirty="0">
                <a:solidFill>
                  <a:srgbClr val="CC0099"/>
                </a:solidFill>
              </a:rPr>
              <a:t>ee</a:t>
            </a:r>
            <a:r>
              <a:rPr lang="en-GB" altLang="en-US" sz="2100" b="1" dirty="0">
                <a:solidFill>
                  <a:srgbClr val="3E3F41"/>
                </a:solidFill>
              </a:rPr>
              <a:t>l to b</a:t>
            </a:r>
            <a:r>
              <a:rPr lang="en-GB" altLang="en-US" sz="2100" b="1" u="sng" dirty="0">
                <a:solidFill>
                  <a:srgbClr val="CC0099"/>
                </a:solidFill>
              </a:rPr>
              <a:t>e</a:t>
            </a:r>
            <a:r>
              <a:rPr lang="en-GB" altLang="en-US" sz="2100" b="1" dirty="0">
                <a:solidFill>
                  <a:srgbClr val="3E3F41"/>
                </a:solidFill>
              </a:rPr>
              <a:t> l</a:t>
            </a:r>
            <a:r>
              <a:rPr lang="en-GB" altLang="en-US" sz="2100" b="1" u="sng" dirty="0">
                <a:solidFill>
                  <a:srgbClr val="CC0099"/>
                </a:solidFill>
              </a:rPr>
              <a:t>ea</a:t>
            </a:r>
            <a:r>
              <a:rPr lang="en-GB" altLang="en-US" sz="2100" b="1" dirty="0">
                <a:solidFill>
                  <a:srgbClr val="3E3F41"/>
                </a:solidFill>
              </a:rPr>
              <a:t>king.</a:t>
            </a:r>
          </a:p>
          <a:p>
            <a:pPr marL="0" lvl="2" algn="ctr" eaLnBrk="1" hangingPunct="1">
              <a:spcAft>
                <a:spcPts val="1000"/>
              </a:spcAft>
            </a:pPr>
            <a:r>
              <a:rPr lang="en-GB" altLang="en-US" sz="2100" b="1" dirty="0">
                <a:solidFill>
                  <a:srgbClr val="3E3F41"/>
                </a:solidFill>
              </a:rPr>
              <a:t>Can she h</a:t>
            </a:r>
            <a:r>
              <a:rPr lang="en-GB" altLang="en-US" sz="2100" b="1" u="sng" dirty="0">
                <a:solidFill>
                  <a:srgbClr val="CC0099"/>
                </a:solidFill>
              </a:rPr>
              <a:t>ear</a:t>
            </a:r>
            <a:r>
              <a:rPr lang="en-GB" altLang="en-US" sz="2100" b="1" dirty="0">
                <a:solidFill>
                  <a:srgbClr val="3E3F41"/>
                </a:solidFill>
              </a:rPr>
              <a:t> the train drawing n</a:t>
            </a:r>
            <a:r>
              <a:rPr lang="en-GB" altLang="en-US" sz="2100" b="1" u="sng" dirty="0">
                <a:solidFill>
                  <a:srgbClr val="CC0099"/>
                </a:solidFill>
              </a:rPr>
              <a:t>ear</a:t>
            </a:r>
            <a:r>
              <a:rPr lang="en-GB" altLang="en-US" sz="2100" b="1" dirty="0">
                <a:solidFill>
                  <a:srgbClr val="3E3F41"/>
                </a:solidFill>
              </a:rPr>
              <a:t>?</a:t>
            </a:r>
          </a:p>
          <a:p>
            <a:pPr marL="0" lvl="2" algn="ctr" eaLnBrk="1" hangingPunct="1">
              <a:spcAft>
                <a:spcPts val="1000"/>
              </a:spcAft>
            </a:pPr>
            <a:r>
              <a:rPr lang="en-GB" altLang="en-US" sz="2100" b="1" dirty="0">
                <a:solidFill>
                  <a:srgbClr val="3E3F41"/>
                </a:solidFill>
              </a:rPr>
              <a:t>It f</a:t>
            </a:r>
            <a:r>
              <a:rPr lang="en-GB" altLang="en-US" sz="2100" b="1" u="sng" dirty="0">
                <a:solidFill>
                  <a:srgbClr val="CC0099"/>
                </a:solidFill>
              </a:rPr>
              <a:t>i</a:t>
            </a:r>
            <a:r>
              <a:rPr lang="en-GB" altLang="en-US" sz="2100" b="1" dirty="0">
                <a:solidFill>
                  <a:srgbClr val="3E3F41"/>
                </a:solidFill>
              </a:rPr>
              <a:t>nally materialises and Daisy al</a:t>
            </a:r>
            <a:r>
              <a:rPr lang="en-GB" altLang="en-US" sz="2100" b="1" u="sng" dirty="0">
                <a:solidFill>
                  <a:srgbClr val="CC0099"/>
                </a:solidFill>
              </a:rPr>
              <a:t>igh</a:t>
            </a:r>
            <a:r>
              <a:rPr lang="en-GB" altLang="en-US" sz="2100" b="1" dirty="0">
                <a:solidFill>
                  <a:srgbClr val="3E3F41"/>
                </a:solidFill>
              </a:rPr>
              <a:t>ts.</a:t>
            </a:r>
            <a:endParaRPr lang="en-GB" altLang="en-US" sz="2400" dirty="0">
              <a:solidFill>
                <a:srgbClr val="3E3F41"/>
              </a:solidFill>
            </a:endParaRPr>
          </a:p>
        </p:txBody>
      </p:sp>
    </p:spTree>
    <p:extLst>
      <p:ext uri="{BB962C8B-B14F-4D97-AF65-F5344CB8AC3E}">
        <p14:creationId xmlns:p14="http://schemas.microsoft.com/office/powerpoint/2010/main" val="6811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074EAF6-C341-034C-ABD0-22A3D3BE9470}"/>
              </a:ext>
            </a:extLst>
          </p:cNvPr>
          <p:cNvSpPr txBox="1">
            <a:spLocks/>
          </p:cNvSpPr>
          <p:nvPr/>
        </p:nvSpPr>
        <p:spPr>
          <a:xfrm>
            <a:off x="0" y="76584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Can you spot where ASSONANCE has been used?</a:t>
            </a:r>
            <a:endParaRPr lang="en-GB" sz="2500" b="1" dirty="0">
              <a:solidFill>
                <a:srgbClr val="0070C0"/>
              </a:solidFill>
              <a:latin typeface="Comic Sans MS" panose="030F0902030302020204" pitchFamily="66" charset="0"/>
            </a:endParaRPr>
          </a:p>
        </p:txBody>
      </p:sp>
      <p:sp>
        <p:nvSpPr>
          <p:cNvPr id="6" name="Rectangle 1">
            <a:extLst>
              <a:ext uri="{FF2B5EF4-FFF2-40B4-BE49-F238E27FC236}">
                <a16:creationId xmlns:a16="http://schemas.microsoft.com/office/drawing/2014/main" id="{4FB3E0F9-34D4-0249-A08E-E0869D1F71A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7" name="TextBox 6">
            <a:extLst>
              <a:ext uri="{FF2B5EF4-FFF2-40B4-BE49-F238E27FC236}">
                <a16:creationId xmlns:a16="http://schemas.microsoft.com/office/drawing/2014/main" id="{F0C9D1DA-41F6-DD49-80EF-4E19399A8E2A}"/>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8" name="TextBox 17">
            <a:extLst>
              <a:ext uri="{FF2B5EF4-FFF2-40B4-BE49-F238E27FC236}">
                <a16:creationId xmlns:a16="http://schemas.microsoft.com/office/drawing/2014/main" id="{124F8586-F4C2-2146-82FF-8715E4056614}"/>
              </a:ext>
            </a:extLst>
          </p:cNvPr>
          <p:cNvSpPr txBox="1"/>
          <p:nvPr/>
        </p:nvSpPr>
        <p:spPr>
          <a:xfrm>
            <a:off x="1693273" y="1475410"/>
            <a:ext cx="9254667" cy="4616648"/>
          </a:xfrm>
          <a:prstGeom prst="rect">
            <a:avLst/>
          </a:prstGeom>
          <a:noFill/>
        </p:spPr>
        <p:txBody>
          <a:bodyPr wrap="square">
            <a:spAutoFit/>
          </a:bodyPr>
          <a:lstStyle/>
          <a:p>
            <a:pPr eaLnBrk="1" hangingPunct="1">
              <a:spcAft>
                <a:spcPts val="600"/>
              </a:spcAft>
            </a:pPr>
            <a:r>
              <a:rPr lang="en-GB" altLang="en-US" dirty="0">
                <a:solidFill>
                  <a:srgbClr val="3E3F41"/>
                </a:solidFill>
                <a:latin typeface="Comic Sans MS" panose="030F0702030302020204" pitchFamily="66" charset="0"/>
              </a:rPr>
              <a:t>richly coloured fabrics of silk and satin draped on elegant cream sofas</a:t>
            </a:r>
          </a:p>
          <a:p>
            <a:pPr eaLnBrk="1" hangingPunct="1">
              <a:spcAft>
                <a:spcPts val="600"/>
              </a:spcAft>
            </a:pPr>
            <a:r>
              <a:rPr lang="en-GB" altLang="en-US" dirty="0">
                <a:solidFill>
                  <a:srgbClr val="3E3F41"/>
                </a:solidFill>
                <a:latin typeface="Comic Sans MS" panose="030F0702030302020204" pitchFamily="66" charset="0"/>
              </a:rPr>
              <a:t>shimmering chiffon curtains swishing at the windows</a:t>
            </a:r>
          </a:p>
          <a:p>
            <a:pPr eaLnBrk="1" hangingPunct="1">
              <a:spcAft>
                <a:spcPts val="600"/>
              </a:spcAft>
            </a:pPr>
            <a:r>
              <a:rPr lang="en-GB" altLang="en-US" dirty="0">
                <a:solidFill>
                  <a:srgbClr val="3E3F41"/>
                </a:solidFill>
                <a:latin typeface="Comic Sans MS" panose="030F0702030302020204" pitchFamily="66" charset="0"/>
              </a:rPr>
              <a:t>the scent of cinnamon and star anise sweeping through the cool corridors</a:t>
            </a:r>
          </a:p>
          <a:p>
            <a:pPr eaLnBrk="1" hangingPunct="1">
              <a:spcAft>
                <a:spcPts val="600"/>
              </a:spcAft>
            </a:pPr>
            <a:r>
              <a:rPr lang="en-GB" altLang="en-US" dirty="0">
                <a:solidFill>
                  <a:srgbClr val="3E3F41"/>
                </a:solidFill>
                <a:latin typeface="Comic Sans MS" panose="030F0702030302020204" pitchFamily="66" charset="0"/>
              </a:rPr>
              <a:t>a light the colour of amber</a:t>
            </a:r>
          </a:p>
          <a:p>
            <a:pPr eaLnBrk="1" hangingPunct="1">
              <a:spcAft>
                <a:spcPts val="600"/>
              </a:spcAft>
            </a:pPr>
            <a:r>
              <a:rPr lang="en-GB" altLang="en-US" dirty="0">
                <a:solidFill>
                  <a:srgbClr val="3E3F41"/>
                </a:solidFill>
                <a:latin typeface="Comic Sans MS" panose="030F0702030302020204" pitchFamily="66" charset="0"/>
              </a:rPr>
              <a:t>pale polished marble floors</a:t>
            </a:r>
          </a:p>
          <a:p>
            <a:pPr eaLnBrk="1" hangingPunct="1">
              <a:spcAft>
                <a:spcPts val="600"/>
              </a:spcAft>
            </a:pPr>
            <a:r>
              <a:rPr lang="en-GB" altLang="en-US" dirty="0">
                <a:solidFill>
                  <a:srgbClr val="3E3F41"/>
                </a:solidFill>
                <a:latin typeface="Comic Sans MS" panose="030F0702030302020204" pitchFamily="66" charset="0"/>
              </a:rPr>
              <a:t>carved wooden staircase</a:t>
            </a:r>
          </a:p>
          <a:p>
            <a:pPr eaLnBrk="1" hangingPunct="1">
              <a:spcAft>
                <a:spcPts val="600"/>
              </a:spcAft>
            </a:pPr>
            <a:r>
              <a:rPr lang="en-GB" altLang="en-US" dirty="0">
                <a:solidFill>
                  <a:srgbClr val="3E3F41"/>
                </a:solidFill>
                <a:latin typeface="Comic Sans MS" panose="030F0702030302020204" pitchFamily="66" charset="0"/>
              </a:rPr>
              <a:t>doors with ornate stained glass panels</a:t>
            </a:r>
          </a:p>
          <a:p>
            <a:pPr eaLnBrk="1" hangingPunct="1">
              <a:spcAft>
                <a:spcPts val="600"/>
              </a:spcAft>
            </a:pPr>
            <a:r>
              <a:rPr lang="en-GB" altLang="en-US" dirty="0">
                <a:solidFill>
                  <a:srgbClr val="3E3F41"/>
                </a:solidFill>
                <a:latin typeface="Comic Sans MS" panose="030F0702030302020204" pitchFamily="66" charset="0"/>
              </a:rPr>
              <a:t>sumptuous satin cushions scattered around the floor</a:t>
            </a:r>
          </a:p>
          <a:p>
            <a:pPr eaLnBrk="1" hangingPunct="1">
              <a:spcAft>
                <a:spcPts val="600"/>
              </a:spcAft>
            </a:pPr>
            <a:r>
              <a:rPr lang="en-GB" altLang="en-US" dirty="0">
                <a:solidFill>
                  <a:srgbClr val="3E3F41"/>
                </a:solidFill>
                <a:latin typeface="Comic Sans MS" panose="030F0702030302020204" pitchFamily="66" charset="0"/>
              </a:rPr>
              <a:t>a crackling fire in a fine stone fireplace</a:t>
            </a:r>
          </a:p>
          <a:p>
            <a:pPr eaLnBrk="1" hangingPunct="1">
              <a:spcAft>
                <a:spcPts val="600"/>
              </a:spcAft>
            </a:pPr>
            <a:r>
              <a:rPr lang="en-GB" altLang="en-US" dirty="0">
                <a:solidFill>
                  <a:srgbClr val="3E3F41"/>
                </a:solidFill>
                <a:latin typeface="Comic Sans MS" panose="030F0702030302020204" pitchFamily="66" charset="0"/>
              </a:rPr>
              <a:t>enormous stone sculptures</a:t>
            </a:r>
          </a:p>
          <a:p>
            <a:pPr eaLnBrk="1" hangingPunct="1">
              <a:spcAft>
                <a:spcPts val="600"/>
              </a:spcAft>
            </a:pPr>
            <a:r>
              <a:rPr lang="en-GB" altLang="en-US" dirty="0">
                <a:solidFill>
                  <a:srgbClr val="3E3F41"/>
                </a:solidFill>
                <a:latin typeface="Comic Sans MS" panose="030F0702030302020204" pitchFamily="66" charset="0"/>
              </a:rPr>
              <a:t>polished golden lamps and lanterns </a:t>
            </a:r>
          </a:p>
          <a:p>
            <a:pPr eaLnBrk="1" hangingPunct="1">
              <a:spcAft>
                <a:spcPts val="600"/>
              </a:spcAft>
            </a:pPr>
            <a:r>
              <a:rPr lang="en-GB" altLang="en-US" dirty="0">
                <a:solidFill>
                  <a:srgbClr val="3E3F41"/>
                </a:solidFill>
                <a:latin typeface="Comic Sans MS" panose="030F0702030302020204" pitchFamily="66" charset="0"/>
              </a:rPr>
              <a:t>gems and jewels spilling from glistening glass bowls</a:t>
            </a:r>
          </a:p>
          <a:p>
            <a:pPr eaLnBrk="1" hangingPunct="1">
              <a:spcAft>
                <a:spcPts val="600"/>
              </a:spcAft>
            </a:pPr>
            <a:r>
              <a:rPr lang="en-GB" altLang="en-US" dirty="0">
                <a:solidFill>
                  <a:srgbClr val="3E3F41"/>
                </a:solidFill>
                <a:latin typeface="Comic Sans MS" panose="030F0702030302020204" pitchFamily="66" charset="0"/>
              </a:rPr>
              <a:t>figs, almonds and apricots in delicate silver trays</a:t>
            </a:r>
          </a:p>
        </p:txBody>
      </p:sp>
      <p:sp>
        <p:nvSpPr>
          <p:cNvPr id="19" name="TextBox 18">
            <a:extLst>
              <a:ext uri="{FF2B5EF4-FFF2-40B4-BE49-F238E27FC236}">
                <a16:creationId xmlns:a16="http://schemas.microsoft.com/office/drawing/2014/main" id="{B22AD970-D0E8-A64B-B442-D6B63FC643F0}"/>
              </a:ext>
            </a:extLst>
          </p:cNvPr>
          <p:cNvSpPr txBox="1"/>
          <p:nvPr/>
        </p:nvSpPr>
        <p:spPr>
          <a:xfrm>
            <a:off x="1693273" y="1475410"/>
            <a:ext cx="9254667" cy="4616648"/>
          </a:xfrm>
          <a:prstGeom prst="rect">
            <a:avLst/>
          </a:prstGeom>
          <a:solidFill>
            <a:schemeClr val="bg1"/>
          </a:solidFill>
        </p:spPr>
        <p:txBody>
          <a:bodyPr wrap="square">
            <a:spAutoFit/>
          </a:bodyPr>
          <a:lstStyle/>
          <a:p>
            <a:pPr eaLnBrk="1" hangingPunct="1">
              <a:spcAft>
                <a:spcPts val="600"/>
              </a:spcAft>
            </a:pPr>
            <a:r>
              <a:rPr lang="en-GB" altLang="en-US" dirty="0">
                <a:solidFill>
                  <a:srgbClr val="3E3F41"/>
                </a:solidFill>
                <a:latin typeface="Comic Sans MS" panose="030F0702030302020204" pitchFamily="66" charset="0"/>
              </a:rPr>
              <a:t>r</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chly coloured fabrics of s</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lk and satin draped on elegant cream sofas</a:t>
            </a:r>
          </a:p>
          <a:p>
            <a:pPr eaLnBrk="1" hangingPunct="1">
              <a:spcAft>
                <a:spcPts val="600"/>
              </a:spcAft>
            </a:pPr>
            <a:r>
              <a:rPr lang="en-GB" altLang="en-US" dirty="0">
                <a:solidFill>
                  <a:srgbClr val="3E3F41"/>
                </a:solidFill>
                <a:latin typeface="Comic Sans MS" panose="030F0702030302020204" pitchFamily="66" charset="0"/>
              </a:rPr>
              <a:t>sh</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mmering ch</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ffon curtains sw</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shing at the windows</a:t>
            </a:r>
          </a:p>
          <a:p>
            <a:pPr eaLnBrk="1" hangingPunct="1">
              <a:spcAft>
                <a:spcPts val="600"/>
              </a:spcAft>
            </a:pPr>
            <a:r>
              <a:rPr lang="en-GB" altLang="en-US" dirty="0">
                <a:solidFill>
                  <a:srgbClr val="3E3F41"/>
                </a:solidFill>
                <a:latin typeface="Comic Sans MS" panose="030F0702030302020204" pitchFamily="66" charset="0"/>
              </a:rPr>
              <a:t>the scent of cinnamon and star anise sweeping through the cool corridors</a:t>
            </a:r>
          </a:p>
          <a:p>
            <a:pPr eaLnBrk="1" hangingPunct="1">
              <a:spcAft>
                <a:spcPts val="600"/>
              </a:spcAft>
            </a:pPr>
            <a:r>
              <a:rPr lang="en-GB" altLang="en-US" dirty="0">
                <a:solidFill>
                  <a:srgbClr val="3E3F41"/>
                </a:solidFill>
                <a:latin typeface="Comic Sans MS" panose="030F0702030302020204" pitchFamily="66" charset="0"/>
              </a:rPr>
              <a:t>a light the colour of amber</a:t>
            </a:r>
          </a:p>
          <a:p>
            <a:pPr eaLnBrk="1" hangingPunct="1">
              <a:spcAft>
                <a:spcPts val="600"/>
              </a:spcAft>
            </a:pPr>
            <a:r>
              <a:rPr lang="en-GB" altLang="en-US" dirty="0">
                <a:solidFill>
                  <a:srgbClr val="3E3F41"/>
                </a:solidFill>
                <a:latin typeface="Comic Sans MS" panose="030F0702030302020204" pitchFamily="66" charset="0"/>
              </a:rPr>
              <a:t>pale polished marble floors</a:t>
            </a:r>
          </a:p>
          <a:p>
            <a:pPr eaLnBrk="1" hangingPunct="1">
              <a:spcAft>
                <a:spcPts val="600"/>
              </a:spcAft>
            </a:pPr>
            <a:r>
              <a:rPr lang="en-GB" altLang="en-US" dirty="0">
                <a:solidFill>
                  <a:srgbClr val="3E3F41"/>
                </a:solidFill>
                <a:latin typeface="Comic Sans MS" panose="030F0702030302020204" pitchFamily="66" charset="0"/>
              </a:rPr>
              <a:t>carved wooden staircase</a:t>
            </a:r>
          </a:p>
          <a:p>
            <a:pPr eaLnBrk="1" hangingPunct="1">
              <a:spcAft>
                <a:spcPts val="600"/>
              </a:spcAft>
            </a:pPr>
            <a:r>
              <a:rPr lang="en-GB" altLang="en-US" dirty="0">
                <a:solidFill>
                  <a:srgbClr val="3E3F41"/>
                </a:solidFill>
                <a:latin typeface="Comic Sans MS" panose="030F0702030302020204" pitchFamily="66" charset="0"/>
              </a:rPr>
              <a:t>doors with orn</a:t>
            </a:r>
            <a:r>
              <a:rPr lang="en-GB" altLang="en-US" u="sng" dirty="0">
                <a:solidFill>
                  <a:srgbClr val="CC0099"/>
                </a:solidFill>
                <a:latin typeface="Comic Sans MS" panose="030F0702030302020204" pitchFamily="66" charset="0"/>
              </a:rPr>
              <a:t>a</a:t>
            </a:r>
            <a:r>
              <a:rPr lang="en-GB" altLang="en-US" dirty="0">
                <a:solidFill>
                  <a:srgbClr val="3E3F41"/>
                </a:solidFill>
                <a:latin typeface="Comic Sans MS" panose="030F0702030302020204" pitchFamily="66" charset="0"/>
              </a:rPr>
              <a:t>te st</a:t>
            </a:r>
            <a:r>
              <a:rPr lang="en-GB" altLang="en-US" u="sng" dirty="0">
                <a:solidFill>
                  <a:srgbClr val="CC0099"/>
                </a:solidFill>
                <a:latin typeface="Comic Sans MS" panose="030F0702030302020204" pitchFamily="66" charset="0"/>
              </a:rPr>
              <a:t>a</a:t>
            </a:r>
            <a:r>
              <a:rPr lang="en-GB" altLang="en-US" dirty="0">
                <a:solidFill>
                  <a:srgbClr val="3E3F41"/>
                </a:solidFill>
                <a:latin typeface="Comic Sans MS" panose="030F0702030302020204" pitchFamily="66" charset="0"/>
              </a:rPr>
              <a:t>ined glass panels</a:t>
            </a:r>
          </a:p>
          <a:p>
            <a:pPr eaLnBrk="1" hangingPunct="1">
              <a:spcAft>
                <a:spcPts val="600"/>
              </a:spcAft>
            </a:pPr>
            <a:r>
              <a:rPr lang="en-GB" altLang="en-US" dirty="0">
                <a:solidFill>
                  <a:srgbClr val="3E3F41"/>
                </a:solidFill>
                <a:latin typeface="Comic Sans MS" panose="030F0702030302020204" pitchFamily="66" charset="0"/>
              </a:rPr>
              <a:t>sumptuous s</a:t>
            </a:r>
            <a:r>
              <a:rPr lang="en-GB" altLang="en-US" u="sng" dirty="0">
                <a:solidFill>
                  <a:srgbClr val="CC0099"/>
                </a:solidFill>
                <a:latin typeface="Comic Sans MS" panose="030F0702030302020204" pitchFamily="66" charset="0"/>
              </a:rPr>
              <a:t>a</a:t>
            </a:r>
            <a:r>
              <a:rPr lang="en-GB" altLang="en-US" dirty="0">
                <a:solidFill>
                  <a:srgbClr val="3E3F41"/>
                </a:solidFill>
                <a:latin typeface="Comic Sans MS" panose="030F0702030302020204" pitchFamily="66" charset="0"/>
              </a:rPr>
              <a:t>tin cushions sc</a:t>
            </a:r>
            <a:r>
              <a:rPr lang="en-GB" altLang="en-US" u="sng" dirty="0">
                <a:solidFill>
                  <a:srgbClr val="CC0099"/>
                </a:solidFill>
                <a:latin typeface="Comic Sans MS" panose="030F0702030302020204" pitchFamily="66" charset="0"/>
              </a:rPr>
              <a:t>a</a:t>
            </a:r>
            <a:r>
              <a:rPr lang="en-GB" altLang="en-US" dirty="0">
                <a:solidFill>
                  <a:srgbClr val="3E3F41"/>
                </a:solidFill>
                <a:latin typeface="Comic Sans MS" panose="030F0702030302020204" pitchFamily="66" charset="0"/>
              </a:rPr>
              <a:t>ttered around the floor</a:t>
            </a:r>
          </a:p>
          <a:p>
            <a:pPr eaLnBrk="1" hangingPunct="1">
              <a:spcAft>
                <a:spcPts val="600"/>
              </a:spcAft>
            </a:pPr>
            <a:r>
              <a:rPr lang="en-GB" altLang="en-US" dirty="0">
                <a:solidFill>
                  <a:srgbClr val="3E3F41"/>
                </a:solidFill>
                <a:latin typeface="Comic Sans MS" panose="030F0702030302020204" pitchFamily="66" charset="0"/>
              </a:rPr>
              <a:t>a crackling f</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re in a f</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ne stone f</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replace</a:t>
            </a:r>
          </a:p>
          <a:p>
            <a:pPr eaLnBrk="1" hangingPunct="1">
              <a:spcAft>
                <a:spcPts val="600"/>
              </a:spcAft>
            </a:pPr>
            <a:r>
              <a:rPr lang="en-GB" altLang="en-US" dirty="0">
                <a:solidFill>
                  <a:srgbClr val="3E3F41"/>
                </a:solidFill>
                <a:latin typeface="Comic Sans MS" panose="030F0702030302020204" pitchFamily="66" charset="0"/>
              </a:rPr>
              <a:t>enormous stone sculptures</a:t>
            </a:r>
          </a:p>
          <a:p>
            <a:pPr eaLnBrk="1" hangingPunct="1">
              <a:spcAft>
                <a:spcPts val="600"/>
              </a:spcAft>
            </a:pPr>
            <a:r>
              <a:rPr lang="en-GB" altLang="en-US" dirty="0">
                <a:solidFill>
                  <a:srgbClr val="3E3F41"/>
                </a:solidFill>
                <a:latin typeface="Comic Sans MS" panose="030F0702030302020204" pitchFamily="66" charset="0"/>
              </a:rPr>
              <a:t>polished golden lamps and lanterns </a:t>
            </a:r>
          </a:p>
          <a:p>
            <a:pPr eaLnBrk="1" hangingPunct="1">
              <a:spcAft>
                <a:spcPts val="600"/>
              </a:spcAft>
            </a:pPr>
            <a:r>
              <a:rPr lang="en-GB" altLang="en-US" dirty="0">
                <a:solidFill>
                  <a:srgbClr val="3E3F41"/>
                </a:solidFill>
                <a:latin typeface="Comic Sans MS" panose="030F0702030302020204" pitchFamily="66" charset="0"/>
              </a:rPr>
              <a:t>gems and jewels sp</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lling from gl</a:t>
            </a:r>
            <a:r>
              <a:rPr lang="en-GB" altLang="en-US" u="sng" dirty="0">
                <a:solidFill>
                  <a:srgbClr val="CC0099"/>
                </a:solidFill>
                <a:latin typeface="Comic Sans MS" panose="030F0702030302020204" pitchFamily="66" charset="0"/>
              </a:rPr>
              <a:t>i</a:t>
            </a:r>
            <a:r>
              <a:rPr lang="en-GB" altLang="en-US" dirty="0">
                <a:solidFill>
                  <a:srgbClr val="3E3F41"/>
                </a:solidFill>
                <a:latin typeface="Comic Sans MS" panose="030F0702030302020204" pitchFamily="66" charset="0"/>
              </a:rPr>
              <a:t>stening glass bowls</a:t>
            </a:r>
          </a:p>
          <a:p>
            <a:pPr eaLnBrk="1" hangingPunct="1">
              <a:spcAft>
                <a:spcPts val="600"/>
              </a:spcAft>
            </a:pPr>
            <a:r>
              <a:rPr lang="en-GB" altLang="en-US" dirty="0">
                <a:solidFill>
                  <a:srgbClr val="3E3F41"/>
                </a:solidFill>
                <a:latin typeface="Comic Sans MS" panose="030F0702030302020204" pitchFamily="66" charset="0"/>
              </a:rPr>
              <a:t>figs, almonds and apricots in delicate silver trays</a:t>
            </a:r>
          </a:p>
        </p:txBody>
      </p:sp>
      <p:grpSp>
        <p:nvGrpSpPr>
          <p:cNvPr id="20" name="Group 19">
            <a:extLst>
              <a:ext uri="{FF2B5EF4-FFF2-40B4-BE49-F238E27FC236}">
                <a16:creationId xmlns:a16="http://schemas.microsoft.com/office/drawing/2014/main" id="{EBB02684-9EFF-E640-8FEC-2B70B3F237B5}"/>
              </a:ext>
            </a:extLst>
          </p:cNvPr>
          <p:cNvGrpSpPr/>
          <p:nvPr/>
        </p:nvGrpSpPr>
        <p:grpSpPr>
          <a:xfrm>
            <a:off x="7646671" y="3195818"/>
            <a:ext cx="3166109" cy="2714426"/>
            <a:chOff x="4540559" y="2378539"/>
            <a:chExt cx="4566620" cy="3733483"/>
          </a:xfrm>
        </p:grpSpPr>
        <p:pic>
          <p:nvPicPr>
            <p:cNvPr id="21" name="Picture 20" descr="A picture containing text&#10;&#10;Description automatically generated">
              <a:extLst>
                <a:ext uri="{FF2B5EF4-FFF2-40B4-BE49-F238E27FC236}">
                  <a16:creationId xmlns:a16="http://schemas.microsoft.com/office/drawing/2014/main" id="{90EDD526-D3BC-3547-A56C-860EC8BA8F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22" name="Oval 21">
              <a:extLst>
                <a:ext uri="{FF2B5EF4-FFF2-40B4-BE49-F238E27FC236}">
                  <a16:creationId xmlns:a16="http://schemas.microsoft.com/office/drawing/2014/main" id="{DED4DC96-EF3B-1B47-A7E2-24371C5850EF}"/>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7598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
            <a:extLst>
              <a:ext uri="{FF2B5EF4-FFF2-40B4-BE49-F238E27FC236}">
                <a16:creationId xmlns:a16="http://schemas.microsoft.com/office/drawing/2014/main" id="{0B7166C5-D6FF-334F-B421-81DF34EFAB56}"/>
              </a:ext>
            </a:extLst>
          </p:cNvPr>
          <p:cNvSpPr>
            <a:spLocks noChangeArrowheads="1"/>
          </p:cNvSpPr>
          <p:nvPr/>
        </p:nvSpPr>
        <p:spPr bwMode="auto">
          <a:xfrm>
            <a:off x="1215651" y="1809326"/>
            <a:ext cx="9835526" cy="3239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1700"/>
              </a:spcAft>
            </a:pPr>
            <a:r>
              <a:rPr lang="en-US" altLang="en-US" sz="2300" dirty="0">
                <a:solidFill>
                  <a:srgbClr val="3E3F41"/>
                </a:solidFill>
              </a:rPr>
              <a:t>Think about how words can reflect their sound and meaning. Think about words like sizzle, crackle, rustle, clap, buzz, flutter and whisper.</a:t>
            </a:r>
          </a:p>
          <a:p>
            <a:pPr eaLnBrk="1" hangingPunct="1">
              <a:spcAft>
                <a:spcPts val="1700"/>
              </a:spcAft>
            </a:pPr>
            <a:r>
              <a:rPr lang="en-US" altLang="en-US" sz="2300" dirty="0">
                <a:solidFill>
                  <a:srgbClr val="3E3F41"/>
                </a:solidFill>
              </a:rPr>
              <a:t>What is it about these words which makes them so good to use?</a:t>
            </a:r>
          </a:p>
          <a:p>
            <a:pPr eaLnBrk="1" hangingPunct="1">
              <a:spcAft>
                <a:spcPts val="1700"/>
              </a:spcAft>
            </a:pPr>
            <a:r>
              <a:rPr lang="en-US" altLang="en-US" sz="2300" dirty="0">
                <a:solidFill>
                  <a:srgbClr val="3E3F41"/>
                </a:solidFill>
              </a:rPr>
              <a:t>Think about how your mouth moves when you say these words - sit with a partner and watch as they say the words. What happens to their lips, tongue, teeth?</a:t>
            </a:r>
          </a:p>
          <a:p>
            <a:pPr eaLnBrk="1" hangingPunct="1"/>
            <a:endParaRPr lang="en-US" altLang="en-US" sz="2400" dirty="0"/>
          </a:p>
        </p:txBody>
      </p:sp>
      <p:sp>
        <p:nvSpPr>
          <p:cNvPr id="11" name="Rectangle 5">
            <a:extLst>
              <a:ext uri="{FF2B5EF4-FFF2-40B4-BE49-F238E27FC236}">
                <a16:creationId xmlns:a16="http://schemas.microsoft.com/office/drawing/2014/main" id="{521CED2F-F1A1-E649-B3BD-40C84F2DD887}"/>
              </a:ext>
            </a:extLst>
          </p:cNvPr>
          <p:cNvSpPr>
            <a:spLocks noChangeArrowheads="1"/>
          </p:cNvSpPr>
          <p:nvPr/>
        </p:nvSpPr>
        <p:spPr bwMode="auto">
          <a:xfrm>
            <a:off x="1290479" y="5007596"/>
            <a:ext cx="8544327" cy="4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300" dirty="0">
                <a:solidFill>
                  <a:srgbClr val="3E3F41"/>
                </a:solidFill>
              </a:rPr>
              <a:t>Visit</a:t>
            </a:r>
            <a:r>
              <a:rPr lang="en-GB" altLang="en-US" sz="2300" dirty="0"/>
              <a:t> </a:t>
            </a:r>
            <a:r>
              <a:rPr lang="en-GB" altLang="en-US" sz="2300" dirty="0">
                <a:hlinkClick r:id="rId3"/>
              </a:rPr>
              <a:t>BBC Bitesize</a:t>
            </a:r>
            <a:r>
              <a:rPr lang="en-GB" altLang="en-US" sz="2300" dirty="0"/>
              <a:t> </a:t>
            </a:r>
            <a:r>
              <a:rPr lang="en-GB" altLang="en-US" sz="2300" dirty="0">
                <a:solidFill>
                  <a:srgbClr val="3E3F41"/>
                </a:solidFill>
              </a:rPr>
              <a:t>for a short video explaining onomatopoeia.</a:t>
            </a:r>
            <a:endParaRPr lang="en-GB" altLang="en-US" sz="2300" dirty="0"/>
          </a:p>
        </p:txBody>
      </p:sp>
      <p:sp>
        <p:nvSpPr>
          <p:cNvPr id="12" name="Subtitle 2">
            <a:extLst>
              <a:ext uri="{FF2B5EF4-FFF2-40B4-BE49-F238E27FC236}">
                <a16:creationId xmlns:a16="http://schemas.microsoft.com/office/drawing/2014/main" id="{0B236CFD-1E2C-D047-BA2B-7D25E4A79D1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b="1" dirty="0">
                <a:solidFill>
                  <a:srgbClr val="0070C0"/>
                </a:solidFill>
                <a:latin typeface="Comic Sans MS" panose="030F0702030302020204" pitchFamily="66" charset="0"/>
              </a:rPr>
              <a:t>Onomatopoeia</a:t>
            </a:r>
          </a:p>
        </p:txBody>
      </p:sp>
    </p:spTree>
    <p:extLst>
      <p:ext uri="{BB962C8B-B14F-4D97-AF65-F5344CB8AC3E}">
        <p14:creationId xmlns:p14="http://schemas.microsoft.com/office/powerpoint/2010/main" val="39425317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6D6EF86E-184F-2742-87CF-AABB4C2AF3A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 name="TextBox 5">
            <a:extLst>
              <a:ext uri="{FF2B5EF4-FFF2-40B4-BE49-F238E27FC236}">
                <a16:creationId xmlns:a16="http://schemas.microsoft.com/office/drawing/2014/main" id="{4A95C456-1601-DD43-9BDC-35EB65435416}"/>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E56842D6-A92B-B149-A226-ADD939536795}"/>
              </a:ext>
            </a:extLst>
          </p:cNvPr>
          <p:cNvSpPr txBox="1">
            <a:spLocks/>
          </p:cNvSpPr>
          <p:nvPr/>
        </p:nvSpPr>
        <p:spPr>
          <a:xfrm>
            <a:off x="0" y="89314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Can you spot where ONOMATOPOEIA has been used?</a:t>
            </a:r>
          </a:p>
        </p:txBody>
      </p:sp>
      <p:sp>
        <p:nvSpPr>
          <p:cNvPr id="8" name="Rectangle 12">
            <a:extLst>
              <a:ext uri="{FF2B5EF4-FFF2-40B4-BE49-F238E27FC236}">
                <a16:creationId xmlns:a16="http://schemas.microsoft.com/office/drawing/2014/main" id="{8C032D6E-4575-BB47-9366-4A21BDE1B8EB}"/>
              </a:ext>
            </a:extLst>
          </p:cNvPr>
          <p:cNvSpPr>
            <a:spLocks noChangeArrowheads="1"/>
          </p:cNvSpPr>
          <p:nvPr/>
        </p:nvSpPr>
        <p:spPr bwMode="auto">
          <a:xfrm>
            <a:off x="2406473" y="1813760"/>
            <a:ext cx="7444667" cy="3960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Aft>
                <a:spcPts val="2000"/>
              </a:spcAft>
            </a:pPr>
            <a:r>
              <a:rPr lang="en-GB" altLang="en-US" sz="2800" dirty="0">
                <a:solidFill>
                  <a:srgbClr val="3E3F41"/>
                </a:solidFill>
              </a:rPr>
              <a:t>and a jewelled murmur from a covered cave</a:t>
            </a:r>
          </a:p>
          <a:p>
            <a:pPr algn="ctr">
              <a:spcAft>
                <a:spcPts val="2000"/>
              </a:spcAft>
            </a:pPr>
            <a:r>
              <a:rPr lang="en-GB" altLang="en-US" sz="2800" dirty="0">
                <a:solidFill>
                  <a:srgbClr val="3E3F41"/>
                </a:solidFill>
              </a:rPr>
              <a:t>the sigh of a puzzling password</a:t>
            </a:r>
          </a:p>
          <a:p>
            <a:pPr algn="ctr">
              <a:spcAft>
                <a:spcPts val="2000"/>
              </a:spcAft>
            </a:pPr>
            <a:r>
              <a:rPr lang="en-GB" altLang="en-US" sz="2800" dirty="0">
                <a:solidFill>
                  <a:srgbClr val="3E3F41"/>
                </a:solidFill>
              </a:rPr>
              <a:t>and a crimson wish muttered in Persian</a:t>
            </a:r>
          </a:p>
          <a:p>
            <a:pPr algn="ctr">
              <a:spcAft>
                <a:spcPts val="2000"/>
              </a:spcAft>
            </a:pPr>
            <a:r>
              <a:rPr lang="en-GB" altLang="en-US" sz="2800" dirty="0">
                <a:solidFill>
                  <a:srgbClr val="3E3F41"/>
                </a:solidFill>
              </a:rPr>
              <a:t>the invisible whoosh from a golden lamp</a:t>
            </a:r>
          </a:p>
          <a:p>
            <a:pPr algn="ctr">
              <a:spcAft>
                <a:spcPts val="2000"/>
              </a:spcAft>
            </a:pPr>
            <a:r>
              <a:rPr lang="en-GB" altLang="en-US" sz="2800" dirty="0">
                <a:solidFill>
                  <a:srgbClr val="3E3F41"/>
                </a:solidFill>
              </a:rPr>
              <a:t>the scratch of chalk on wooden doors</a:t>
            </a:r>
          </a:p>
          <a:p>
            <a:pPr algn="ctr">
              <a:spcAft>
                <a:spcPts val="2000"/>
              </a:spcAft>
            </a:pPr>
            <a:r>
              <a:rPr lang="en-GB" altLang="en-US" sz="2800" dirty="0">
                <a:solidFill>
                  <a:srgbClr val="3E3F41"/>
                </a:solidFill>
              </a:rPr>
              <a:t>the babble of a bazaar</a:t>
            </a:r>
          </a:p>
        </p:txBody>
      </p:sp>
      <p:sp>
        <p:nvSpPr>
          <p:cNvPr id="10" name="Line 14">
            <a:extLst>
              <a:ext uri="{FF2B5EF4-FFF2-40B4-BE49-F238E27FC236}">
                <a16:creationId xmlns:a16="http://schemas.microsoft.com/office/drawing/2014/main" id="{0396399C-04BF-BC4C-AC22-FEDA43786513}"/>
              </a:ext>
            </a:extLst>
          </p:cNvPr>
          <p:cNvSpPr>
            <a:spLocks noChangeShapeType="1"/>
          </p:cNvSpPr>
          <p:nvPr/>
        </p:nvSpPr>
        <p:spPr bwMode="auto">
          <a:xfrm>
            <a:off x="4995069" y="2344983"/>
            <a:ext cx="1328737" cy="0"/>
          </a:xfrm>
          <a:prstGeom prst="line">
            <a:avLst/>
          </a:prstGeom>
          <a:noFill/>
          <a:ln w="38100">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5">
            <a:extLst>
              <a:ext uri="{FF2B5EF4-FFF2-40B4-BE49-F238E27FC236}">
                <a16:creationId xmlns:a16="http://schemas.microsoft.com/office/drawing/2014/main" id="{ABB1A934-06A2-2044-820C-1FBE1870E13F}"/>
              </a:ext>
            </a:extLst>
          </p:cNvPr>
          <p:cNvSpPr>
            <a:spLocks noChangeShapeType="1"/>
          </p:cNvSpPr>
          <p:nvPr/>
        </p:nvSpPr>
        <p:spPr bwMode="auto">
          <a:xfrm>
            <a:off x="4218509" y="3030857"/>
            <a:ext cx="642937" cy="0"/>
          </a:xfrm>
          <a:prstGeom prst="line">
            <a:avLst/>
          </a:prstGeom>
          <a:noFill/>
          <a:ln w="38100">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6" name="Line 16">
            <a:extLst>
              <a:ext uri="{FF2B5EF4-FFF2-40B4-BE49-F238E27FC236}">
                <a16:creationId xmlns:a16="http://schemas.microsoft.com/office/drawing/2014/main" id="{1C9166F8-EB60-4146-803B-6D2C9449C17F}"/>
              </a:ext>
            </a:extLst>
          </p:cNvPr>
          <p:cNvSpPr>
            <a:spLocks noChangeShapeType="1"/>
          </p:cNvSpPr>
          <p:nvPr/>
        </p:nvSpPr>
        <p:spPr bwMode="auto">
          <a:xfrm>
            <a:off x="6128806" y="3708584"/>
            <a:ext cx="1526028" cy="18657"/>
          </a:xfrm>
          <a:prstGeom prst="line">
            <a:avLst/>
          </a:prstGeom>
          <a:noFill/>
          <a:ln w="38100">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Line 17">
            <a:extLst>
              <a:ext uri="{FF2B5EF4-FFF2-40B4-BE49-F238E27FC236}">
                <a16:creationId xmlns:a16="http://schemas.microsoft.com/office/drawing/2014/main" id="{4B9E971D-C623-9343-9BB5-D656E23B1C77}"/>
              </a:ext>
            </a:extLst>
          </p:cNvPr>
          <p:cNvSpPr>
            <a:spLocks noChangeShapeType="1"/>
          </p:cNvSpPr>
          <p:nvPr/>
        </p:nvSpPr>
        <p:spPr bwMode="auto">
          <a:xfrm flipV="1">
            <a:off x="5024437" y="4400738"/>
            <a:ext cx="1176066" cy="5"/>
          </a:xfrm>
          <a:prstGeom prst="line">
            <a:avLst/>
          </a:prstGeom>
          <a:noFill/>
          <a:ln w="38100">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Line 18">
            <a:extLst>
              <a:ext uri="{FF2B5EF4-FFF2-40B4-BE49-F238E27FC236}">
                <a16:creationId xmlns:a16="http://schemas.microsoft.com/office/drawing/2014/main" id="{9C3F59B1-8B89-ED47-A688-F74A17CD82AF}"/>
              </a:ext>
            </a:extLst>
          </p:cNvPr>
          <p:cNvSpPr>
            <a:spLocks noChangeShapeType="1"/>
          </p:cNvSpPr>
          <p:nvPr/>
        </p:nvSpPr>
        <p:spPr bwMode="auto">
          <a:xfrm>
            <a:off x="3716143" y="5095161"/>
            <a:ext cx="1234554" cy="0"/>
          </a:xfrm>
          <a:prstGeom prst="line">
            <a:avLst/>
          </a:prstGeom>
          <a:noFill/>
          <a:ln w="38100">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Line 19">
            <a:extLst>
              <a:ext uri="{FF2B5EF4-FFF2-40B4-BE49-F238E27FC236}">
                <a16:creationId xmlns:a16="http://schemas.microsoft.com/office/drawing/2014/main" id="{9205D703-E9CB-2C41-8496-64421E98BB19}"/>
              </a:ext>
            </a:extLst>
          </p:cNvPr>
          <p:cNvSpPr>
            <a:spLocks noChangeShapeType="1"/>
          </p:cNvSpPr>
          <p:nvPr/>
        </p:nvSpPr>
        <p:spPr bwMode="auto">
          <a:xfrm>
            <a:off x="4995069" y="5731175"/>
            <a:ext cx="1017357" cy="0"/>
          </a:xfrm>
          <a:prstGeom prst="line">
            <a:avLst/>
          </a:prstGeom>
          <a:noFill/>
          <a:ln w="38100">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1387226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par>
                                <p:cTn id="14" presetID="22" presetClass="entr" presetSubtype="8"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1000"/>
                                        <p:tgtEl>
                                          <p:spTgt spid="18"/>
                                        </p:tgtEl>
                                      </p:cBhvr>
                                    </p:animEffect>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par>
                                <p:cTn id="20" presetID="22" presetClass="entr" presetSubtype="8"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DEB68873-8B53-5543-9187-C84A8A747BCF}"/>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3" name="TextBox 12">
            <a:extLst>
              <a:ext uri="{FF2B5EF4-FFF2-40B4-BE49-F238E27FC236}">
                <a16:creationId xmlns:a16="http://schemas.microsoft.com/office/drawing/2014/main" id="{183C5E2E-9384-6846-A4AD-3C7F4DED1795}"/>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5" name="TextBox 14">
            <a:extLst>
              <a:ext uri="{FF2B5EF4-FFF2-40B4-BE49-F238E27FC236}">
                <a16:creationId xmlns:a16="http://schemas.microsoft.com/office/drawing/2014/main" id="{BB2134F2-CE6E-A042-B0EB-5386FF4D9F6D}"/>
              </a:ext>
            </a:extLst>
          </p:cNvPr>
          <p:cNvSpPr txBox="1"/>
          <p:nvPr/>
        </p:nvSpPr>
        <p:spPr>
          <a:xfrm>
            <a:off x="0" y="580328"/>
            <a:ext cx="12191999" cy="477054"/>
          </a:xfrm>
          <a:prstGeom prst="rect">
            <a:avLst/>
          </a:prstGeom>
          <a:noFill/>
        </p:spPr>
        <p:txBody>
          <a:bodyPr wrap="square">
            <a:spAutoFit/>
          </a:bodyPr>
          <a:lstStyle/>
          <a:p>
            <a:pPr algn="ctr"/>
            <a:r>
              <a:rPr lang="en-US" sz="2500" b="1" dirty="0">
                <a:solidFill>
                  <a:srgbClr val="0070C0"/>
                </a:solidFill>
                <a:latin typeface="Comic Sans MS" panose="030F0902030302020204" pitchFamily="66" charset="0"/>
                <a:cs typeface="Arial" panose="020B0604020202020204" pitchFamily="34" charset="0"/>
              </a:rPr>
              <a:t>Mix and Match</a:t>
            </a:r>
            <a:endParaRPr lang="en-GB" sz="2500" dirty="0"/>
          </a:p>
        </p:txBody>
      </p:sp>
      <p:sp>
        <p:nvSpPr>
          <p:cNvPr id="17" name="Text Box 9">
            <a:extLst>
              <a:ext uri="{FF2B5EF4-FFF2-40B4-BE49-F238E27FC236}">
                <a16:creationId xmlns:a16="http://schemas.microsoft.com/office/drawing/2014/main" id="{0BB050BE-D817-4944-AC1F-C2F47247743D}"/>
              </a:ext>
            </a:extLst>
          </p:cNvPr>
          <p:cNvSpPr txBox="1">
            <a:spLocks noChangeArrowheads="1"/>
          </p:cNvSpPr>
          <p:nvPr/>
        </p:nvSpPr>
        <p:spPr bwMode="auto">
          <a:xfrm>
            <a:off x="893763" y="1054100"/>
            <a:ext cx="11880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pPr>
            <a:r>
              <a:rPr lang="en-GB" altLang="en-US" sz="2000" dirty="0">
                <a:solidFill>
                  <a:srgbClr val="3E3F41"/>
                </a:solidFill>
              </a:rPr>
              <a:t>Look at the alternative onomatopoeic words. Do you like any of them better? Why?</a:t>
            </a:r>
          </a:p>
        </p:txBody>
      </p:sp>
      <p:sp>
        <p:nvSpPr>
          <p:cNvPr id="19" name="Rectangle 18">
            <a:extLst>
              <a:ext uri="{FF2B5EF4-FFF2-40B4-BE49-F238E27FC236}">
                <a16:creationId xmlns:a16="http://schemas.microsoft.com/office/drawing/2014/main" id="{E49F96BD-1140-4342-A8CF-3792BBB6D771}"/>
              </a:ext>
            </a:extLst>
          </p:cNvPr>
          <p:cNvSpPr>
            <a:spLocks noChangeArrowheads="1"/>
          </p:cNvSpPr>
          <p:nvPr/>
        </p:nvSpPr>
        <p:spPr bwMode="auto">
          <a:xfrm>
            <a:off x="1773026" y="5324888"/>
            <a:ext cx="3038011"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100" dirty="0">
                <a:solidFill>
                  <a:srgbClr val="3E3F41"/>
                </a:solidFill>
              </a:rPr>
              <a:t>the</a:t>
            </a:r>
            <a:r>
              <a:rPr lang="en-GB" altLang="en-US" sz="2100" dirty="0"/>
              <a:t> </a:t>
            </a:r>
            <a:r>
              <a:rPr lang="en-GB" altLang="en-US" sz="2100" b="1" u="sng" dirty="0">
                <a:solidFill>
                  <a:srgbClr val="CC0099"/>
                </a:solidFill>
              </a:rPr>
              <a:t>babble</a:t>
            </a:r>
            <a:r>
              <a:rPr lang="en-GB" altLang="en-US" sz="2100" dirty="0"/>
              <a:t> </a:t>
            </a:r>
            <a:r>
              <a:rPr lang="en-GB" altLang="en-US" sz="2100" dirty="0">
                <a:solidFill>
                  <a:srgbClr val="3E3F41"/>
                </a:solidFill>
              </a:rPr>
              <a:t>of a bazaar</a:t>
            </a:r>
          </a:p>
        </p:txBody>
      </p:sp>
      <p:sp>
        <p:nvSpPr>
          <p:cNvPr id="21" name="Rectangle 20">
            <a:extLst>
              <a:ext uri="{FF2B5EF4-FFF2-40B4-BE49-F238E27FC236}">
                <a16:creationId xmlns:a16="http://schemas.microsoft.com/office/drawing/2014/main" id="{B40F1C73-F0FD-E445-A071-D436E21AE5AD}"/>
              </a:ext>
            </a:extLst>
          </p:cNvPr>
          <p:cNvSpPr>
            <a:spLocks noChangeArrowheads="1"/>
          </p:cNvSpPr>
          <p:nvPr/>
        </p:nvSpPr>
        <p:spPr bwMode="auto">
          <a:xfrm>
            <a:off x="729788" y="3622791"/>
            <a:ext cx="5141151"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100" dirty="0">
                <a:solidFill>
                  <a:srgbClr val="3E3F41"/>
                </a:solidFill>
              </a:rPr>
              <a:t>the invisible </a:t>
            </a:r>
            <a:r>
              <a:rPr lang="en-GB" altLang="en-US" sz="2100" b="1" u="sng" dirty="0">
                <a:solidFill>
                  <a:srgbClr val="CC0099"/>
                </a:solidFill>
              </a:rPr>
              <a:t>whoosh</a:t>
            </a:r>
            <a:r>
              <a:rPr lang="en-GB" altLang="en-US" sz="2100" dirty="0"/>
              <a:t> </a:t>
            </a:r>
            <a:r>
              <a:rPr lang="en-GB" altLang="en-US" sz="2100" dirty="0">
                <a:solidFill>
                  <a:srgbClr val="3E3F41"/>
                </a:solidFill>
              </a:rPr>
              <a:t>from a golden lamp</a:t>
            </a:r>
          </a:p>
        </p:txBody>
      </p:sp>
      <p:sp>
        <p:nvSpPr>
          <p:cNvPr id="23" name="Rectangle 22">
            <a:extLst>
              <a:ext uri="{FF2B5EF4-FFF2-40B4-BE49-F238E27FC236}">
                <a16:creationId xmlns:a16="http://schemas.microsoft.com/office/drawing/2014/main" id="{36103920-ED2A-D946-8513-45A1B6051D0E}"/>
              </a:ext>
            </a:extLst>
          </p:cNvPr>
          <p:cNvSpPr>
            <a:spLocks noChangeArrowheads="1"/>
          </p:cNvSpPr>
          <p:nvPr/>
        </p:nvSpPr>
        <p:spPr bwMode="auto">
          <a:xfrm>
            <a:off x="6109466" y="3633287"/>
            <a:ext cx="5059398"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100" dirty="0">
                <a:solidFill>
                  <a:srgbClr val="3E3F41"/>
                </a:solidFill>
              </a:rPr>
              <a:t>and a crimson wish </a:t>
            </a:r>
            <a:r>
              <a:rPr lang="en-GB" altLang="en-US" sz="2100" b="1" u="sng" dirty="0">
                <a:solidFill>
                  <a:srgbClr val="CC0099"/>
                </a:solidFill>
              </a:rPr>
              <a:t>mutter</a:t>
            </a:r>
            <a:r>
              <a:rPr lang="en-GB" altLang="en-US" sz="2100" dirty="0">
                <a:solidFill>
                  <a:srgbClr val="3E3F41"/>
                </a:solidFill>
              </a:rPr>
              <a:t>ed</a:t>
            </a:r>
            <a:r>
              <a:rPr lang="en-GB" altLang="en-US" sz="2100" dirty="0"/>
              <a:t> </a:t>
            </a:r>
            <a:r>
              <a:rPr lang="en-GB" altLang="en-US" sz="2100" dirty="0">
                <a:solidFill>
                  <a:srgbClr val="3E3F41"/>
                </a:solidFill>
              </a:rPr>
              <a:t>in Persian</a:t>
            </a:r>
          </a:p>
        </p:txBody>
      </p:sp>
      <p:sp>
        <p:nvSpPr>
          <p:cNvPr id="24" name="Rectangle 23">
            <a:extLst>
              <a:ext uri="{FF2B5EF4-FFF2-40B4-BE49-F238E27FC236}">
                <a16:creationId xmlns:a16="http://schemas.microsoft.com/office/drawing/2014/main" id="{310D8200-993D-5148-BCBB-40986565CF06}"/>
              </a:ext>
            </a:extLst>
          </p:cNvPr>
          <p:cNvSpPr>
            <a:spLocks noChangeArrowheads="1"/>
          </p:cNvSpPr>
          <p:nvPr/>
        </p:nvSpPr>
        <p:spPr bwMode="auto">
          <a:xfrm>
            <a:off x="1201223" y="2157309"/>
            <a:ext cx="409919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100" dirty="0">
                <a:solidFill>
                  <a:srgbClr val="3E3F41"/>
                </a:solidFill>
              </a:rPr>
              <a:t>the</a:t>
            </a:r>
            <a:r>
              <a:rPr lang="en-GB" altLang="en-US" sz="2100" dirty="0"/>
              <a:t> </a:t>
            </a:r>
            <a:r>
              <a:rPr lang="en-GB" altLang="en-US" sz="2100" b="1" u="sng" dirty="0">
                <a:solidFill>
                  <a:srgbClr val="CC0099"/>
                </a:solidFill>
              </a:rPr>
              <a:t>sigh</a:t>
            </a:r>
            <a:r>
              <a:rPr lang="en-GB" altLang="en-US" sz="2100" dirty="0"/>
              <a:t> </a:t>
            </a:r>
            <a:r>
              <a:rPr lang="en-GB" altLang="en-US" sz="2100" dirty="0">
                <a:solidFill>
                  <a:srgbClr val="3E3F41"/>
                </a:solidFill>
              </a:rPr>
              <a:t>of a puzzling password</a:t>
            </a:r>
          </a:p>
        </p:txBody>
      </p:sp>
      <p:sp>
        <p:nvSpPr>
          <p:cNvPr id="25" name="Rectangle 24">
            <a:extLst>
              <a:ext uri="{FF2B5EF4-FFF2-40B4-BE49-F238E27FC236}">
                <a16:creationId xmlns:a16="http://schemas.microsoft.com/office/drawing/2014/main" id="{6C991BFC-AFF3-E944-885D-997D44BE7807}"/>
              </a:ext>
            </a:extLst>
          </p:cNvPr>
          <p:cNvSpPr>
            <a:spLocks noChangeArrowheads="1"/>
          </p:cNvSpPr>
          <p:nvPr/>
        </p:nvSpPr>
        <p:spPr bwMode="auto">
          <a:xfrm>
            <a:off x="5841850" y="2147388"/>
            <a:ext cx="5625258"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100" dirty="0">
                <a:solidFill>
                  <a:srgbClr val="3E3F41"/>
                </a:solidFill>
              </a:rPr>
              <a:t>and a jewelled </a:t>
            </a:r>
            <a:r>
              <a:rPr lang="en-GB" altLang="en-US" sz="2100" b="1" u="sng" dirty="0">
                <a:solidFill>
                  <a:srgbClr val="CC0099"/>
                </a:solidFill>
              </a:rPr>
              <a:t>murmur</a:t>
            </a:r>
            <a:r>
              <a:rPr lang="en-GB" altLang="en-US" sz="2100" dirty="0"/>
              <a:t> </a:t>
            </a:r>
            <a:r>
              <a:rPr lang="en-GB" altLang="en-US" sz="2100" dirty="0">
                <a:solidFill>
                  <a:srgbClr val="3E3F41"/>
                </a:solidFill>
              </a:rPr>
              <a:t>from a covered cave</a:t>
            </a:r>
          </a:p>
        </p:txBody>
      </p:sp>
      <p:sp>
        <p:nvSpPr>
          <p:cNvPr id="26" name="Rectangle 25">
            <a:extLst>
              <a:ext uri="{FF2B5EF4-FFF2-40B4-BE49-F238E27FC236}">
                <a16:creationId xmlns:a16="http://schemas.microsoft.com/office/drawing/2014/main" id="{92A7CF95-E3FA-EB48-BA30-68871AF1451B}"/>
              </a:ext>
            </a:extLst>
          </p:cNvPr>
          <p:cNvSpPr>
            <a:spLocks noChangeArrowheads="1"/>
          </p:cNvSpPr>
          <p:nvPr/>
        </p:nvSpPr>
        <p:spPr bwMode="auto">
          <a:xfrm>
            <a:off x="6208083" y="5330325"/>
            <a:ext cx="487825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100" dirty="0">
                <a:solidFill>
                  <a:srgbClr val="3E3F41"/>
                </a:solidFill>
              </a:rPr>
              <a:t>the</a:t>
            </a:r>
            <a:r>
              <a:rPr lang="en-GB" altLang="en-US" sz="2100" dirty="0"/>
              <a:t> </a:t>
            </a:r>
            <a:r>
              <a:rPr lang="en-GB" altLang="en-US" sz="2100" b="1" u="sng" dirty="0">
                <a:solidFill>
                  <a:srgbClr val="CC0099"/>
                </a:solidFill>
              </a:rPr>
              <a:t>scratch</a:t>
            </a:r>
            <a:r>
              <a:rPr lang="en-GB" altLang="en-US" sz="2100" dirty="0">
                <a:solidFill>
                  <a:srgbClr val="CC0099"/>
                </a:solidFill>
              </a:rPr>
              <a:t> </a:t>
            </a:r>
            <a:r>
              <a:rPr lang="en-GB" altLang="en-US" sz="2100" dirty="0">
                <a:solidFill>
                  <a:srgbClr val="3E3F41"/>
                </a:solidFill>
              </a:rPr>
              <a:t>of chalk on wooden doors</a:t>
            </a:r>
          </a:p>
        </p:txBody>
      </p:sp>
      <p:sp>
        <p:nvSpPr>
          <p:cNvPr id="27" name="Text Box 10">
            <a:extLst>
              <a:ext uri="{FF2B5EF4-FFF2-40B4-BE49-F238E27FC236}">
                <a16:creationId xmlns:a16="http://schemas.microsoft.com/office/drawing/2014/main" id="{754558A7-443B-2B45-9B77-D28F171D8667}"/>
              </a:ext>
            </a:extLst>
          </p:cNvPr>
          <p:cNvSpPr txBox="1">
            <a:spLocks noChangeArrowheads="1"/>
          </p:cNvSpPr>
          <p:nvPr/>
        </p:nvSpPr>
        <p:spPr bwMode="auto">
          <a:xfrm>
            <a:off x="1567218" y="4920744"/>
            <a:ext cx="17716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chatter</a:t>
            </a:r>
          </a:p>
        </p:txBody>
      </p:sp>
      <p:sp>
        <p:nvSpPr>
          <p:cNvPr id="28" name="Text Box 11">
            <a:extLst>
              <a:ext uri="{FF2B5EF4-FFF2-40B4-BE49-F238E27FC236}">
                <a16:creationId xmlns:a16="http://schemas.microsoft.com/office/drawing/2014/main" id="{BDB3F6F2-1BF7-434E-8241-25441AFE2638}"/>
              </a:ext>
            </a:extLst>
          </p:cNvPr>
          <p:cNvSpPr txBox="1">
            <a:spLocks noChangeArrowheads="1"/>
          </p:cNvSpPr>
          <p:nvPr/>
        </p:nvSpPr>
        <p:spPr bwMode="auto">
          <a:xfrm>
            <a:off x="2739683" y="4926964"/>
            <a:ext cx="17716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prattle</a:t>
            </a:r>
          </a:p>
        </p:txBody>
      </p:sp>
      <p:sp>
        <p:nvSpPr>
          <p:cNvPr id="29" name="Text Box 13">
            <a:extLst>
              <a:ext uri="{FF2B5EF4-FFF2-40B4-BE49-F238E27FC236}">
                <a16:creationId xmlns:a16="http://schemas.microsoft.com/office/drawing/2014/main" id="{AA2D1282-EAAB-1B42-91AD-7E42D35A658B}"/>
              </a:ext>
            </a:extLst>
          </p:cNvPr>
          <p:cNvSpPr txBox="1">
            <a:spLocks noChangeArrowheads="1"/>
          </p:cNvSpPr>
          <p:nvPr/>
        </p:nvSpPr>
        <p:spPr bwMode="auto">
          <a:xfrm>
            <a:off x="1926206" y="5732358"/>
            <a:ext cx="17716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jabbering</a:t>
            </a:r>
          </a:p>
        </p:txBody>
      </p:sp>
      <p:sp>
        <p:nvSpPr>
          <p:cNvPr id="30" name="Text Box 14">
            <a:extLst>
              <a:ext uri="{FF2B5EF4-FFF2-40B4-BE49-F238E27FC236}">
                <a16:creationId xmlns:a16="http://schemas.microsoft.com/office/drawing/2014/main" id="{4508DB10-A444-F242-9485-724E0930A1B3}"/>
              </a:ext>
            </a:extLst>
          </p:cNvPr>
          <p:cNvSpPr txBox="1">
            <a:spLocks noChangeArrowheads="1"/>
          </p:cNvSpPr>
          <p:nvPr/>
        </p:nvSpPr>
        <p:spPr bwMode="auto">
          <a:xfrm>
            <a:off x="6761297" y="5706013"/>
            <a:ext cx="106864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scrape</a:t>
            </a:r>
          </a:p>
        </p:txBody>
      </p:sp>
      <p:sp>
        <p:nvSpPr>
          <p:cNvPr id="31" name="Text Box 15">
            <a:extLst>
              <a:ext uri="{FF2B5EF4-FFF2-40B4-BE49-F238E27FC236}">
                <a16:creationId xmlns:a16="http://schemas.microsoft.com/office/drawing/2014/main" id="{C63FF8AE-A49D-CC4A-A923-A699410912F7}"/>
              </a:ext>
            </a:extLst>
          </p:cNvPr>
          <p:cNvSpPr txBox="1">
            <a:spLocks noChangeArrowheads="1"/>
          </p:cNvSpPr>
          <p:nvPr/>
        </p:nvSpPr>
        <p:spPr bwMode="auto">
          <a:xfrm>
            <a:off x="6350359" y="4923204"/>
            <a:ext cx="102772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squeal</a:t>
            </a:r>
          </a:p>
        </p:txBody>
      </p:sp>
      <p:sp>
        <p:nvSpPr>
          <p:cNvPr id="32" name="Text Box 16">
            <a:extLst>
              <a:ext uri="{FF2B5EF4-FFF2-40B4-BE49-F238E27FC236}">
                <a16:creationId xmlns:a16="http://schemas.microsoft.com/office/drawing/2014/main" id="{707023F2-53A0-4542-B215-F38C6A763988}"/>
              </a:ext>
            </a:extLst>
          </p:cNvPr>
          <p:cNvSpPr txBox="1">
            <a:spLocks noChangeArrowheads="1"/>
          </p:cNvSpPr>
          <p:nvPr/>
        </p:nvSpPr>
        <p:spPr bwMode="auto">
          <a:xfrm>
            <a:off x="7330764" y="4923204"/>
            <a:ext cx="102772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grate</a:t>
            </a:r>
          </a:p>
        </p:txBody>
      </p:sp>
      <p:sp>
        <p:nvSpPr>
          <p:cNvPr id="33" name="Text Box 17">
            <a:extLst>
              <a:ext uri="{FF2B5EF4-FFF2-40B4-BE49-F238E27FC236}">
                <a16:creationId xmlns:a16="http://schemas.microsoft.com/office/drawing/2014/main" id="{660BD369-0554-294F-8AC8-C5F342F21FE4}"/>
              </a:ext>
            </a:extLst>
          </p:cNvPr>
          <p:cNvSpPr txBox="1">
            <a:spLocks noChangeArrowheads="1"/>
          </p:cNvSpPr>
          <p:nvPr/>
        </p:nvSpPr>
        <p:spPr bwMode="auto">
          <a:xfrm>
            <a:off x="8259870" y="3230062"/>
            <a:ext cx="9239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grunt</a:t>
            </a:r>
          </a:p>
        </p:txBody>
      </p:sp>
      <p:sp>
        <p:nvSpPr>
          <p:cNvPr id="34" name="Text Box 18">
            <a:extLst>
              <a:ext uri="{FF2B5EF4-FFF2-40B4-BE49-F238E27FC236}">
                <a16:creationId xmlns:a16="http://schemas.microsoft.com/office/drawing/2014/main" id="{82061D22-A945-6A4F-A742-270B3C079B07}"/>
              </a:ext>
            </a:extLst>
          </p:cNvPr>
          <p:cNvSpPr txBox="1">
            <a:spLocks noChangeArrowheads="1"/>
          </p:cNvSpPr>
          <p:nvPr/>
        </p:nvSpPr>
        <p:spPr bwMode="auto">
          <a:xfrm>
            <a:off x="9120294" y="3230062"/>
            <a:ext cx="9239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hiss</a:t>
            </a:r>
          </a:p>
        </p:txBody>
      </p:sp>
      <p:sp>
        <p:nvSpPr>
          <p:cNvPr id="35" name="Text Box 19">
            <a:extLst>
              <a:ext uri="{FF2B5EF4-FFF2-40B4-BE49-F238E27FC236}">
                <a16:creationId xmlns:a16="http://schemas.microsoft.com/office/drawing/2014/main" id="{80A973C0-038E-D043-ABB9-8F22CD135FBB}"/>
              </a:ext>
            </a:extLst>
          </p:cNvPr>
          <p:cNvSpPr txBox="1">
            <a:spLocks noChangeArrowheads="1"/>
          </p:cNvSpPr>
          <p:nvPr/>
        </p:nvSpPr>
        <p:spPr bwMode="auto">
          <a:xfrm>
            <a:off x="8568338" y="4041189"/>
            <a:ext cx="118916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stutter</a:t>
            </a:r>
          </a:p>
        </p:txBody>
      </p:sp>
      <p:sp>
        <p:nvSpPr>
          <p:cNvPr id="36" name="Text Box 20">
            <a:extLst>
              <a:ext uri="{FF2B5EF4-FFF2-40B4-BE49-F238E27FC236}">
                <a16:creationId xmlns:a16="http://schemas.microsoft.com/office/drawing/2014/main" id="{2767D5BE-A264-6346-A5B7-9E4E4D49F5AF}"/>
              </a:ext>
            </a:extLst>
          </p:cNvPr>
          <p:cNvSpPr txBox="1">
            <a:spLocks noChangeArrowheads="1"/>
          </p:cNvSpPr>
          <p:nvPr/>
        </p:nvSpPr>
        <p:spPr bwMode="auto">
          <a:xfrm>
            <a:off x="7223351" y="1734182"/>
            <a:ext cx="121919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GB" altLang="en-US" sz="2100" b="1" u="sng" dirty="0">
                <a:solidFill>
                  <a:srgbClr val="00B050"/>
                </a:solidFill>
              </a:rPr>
              <a:t>whisper</a:t>
            </a:r>
            <a:endParaRPr lang="en-GB" altLang="en-US" sz="2100" b="1" u="sng" dirty="0">
              <a:solidFill>
                <a:srgbClr val="CC0099"/>
              </a:solidFill>
            </a:endParaRPr>
          </a:p>
        </p:txBody>
      </p:sp>
      <p:sp>
        <p:nvSpPr>
          <p:cNvPr id="37" name="Text Box 21">
            <a:extLst>
              <a:ext uri="{FF2B5EF4-FFF2-40B4-BE49-F238E27FC236}">
                <a16:creationId xmlns:a16="http://schemas.microsoft.com/office/drawing/2014/main" id="{6F4AAC17-F827-754A-9CCB-019585102F79}"/>
              </a:ext>
            </a:extLst>
          </p:cNvPr>
          <p:cNvSpPr txBox="1">
            <a:spLocks noChangeArrowheads="1"/>
          </p:cNvSpPr>
          <p:nvPr/>
        </p:nvSpPr>
        <p:spPr bwMode="auto">
          <a:xfrm>
            <a:off x="8486586" y="1734182"/>
            <a:ext cx="9239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whine</a:t>
            </a:r>
          </a:p>
        </p:txBody>
      </p:sp>
      <p:sp>
        <p:nvSpPr>
          <p:cNvPr id="38" name="Text Box 22">
            <a:extLst>
              <a:ext uri="{FF2B5EF4-FFF2-40B4-BE49-F238E27FC236}">
                <a16:creationId xmlns:a16="http://schemas.microsoft.com/office/drawing/2014/main" id="{904C16DD-9554-C24D-B74A-685912D1A63D}"/>
              </a:ext>
            </a:extLst>
          </p:cNvPr>
          <p:cNvSpPr txBox="1">
            <a:spLocks noChangeArrowheads="1"/>
          </p:cNvSpPr>
          <p:nvPr/>
        </p:nvSpPr>
        <p:spPr bwMode="auto">
          <a:xfrm>
            <a:off x="7864324" y="2560059"/>
            <a:ext cx="99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wail</a:t>
            </a:r>
          </a:p>
        </p:txBody>
      </p:sp>
      <p:sp>
        <p:nvSpPr>
          <p:cNvPr id="39" name="Text Box 23">
            <a:extLst>
              <a:ext uri="{FF2B5EF4-FFF2-40B4-BE49-F238E27FC236}">
                <a16:creationId xmlns:a16="http://schemas.microsoft.com/office/drawing/2014/main" id="{78B76E6D-CDF3-3243-A2E4-B642D592A3F8}"/>
              </a:ext>
            </a:extLst>
          </p:cNvPr>
          <p:cNvSpPr txBox="1">
            <a:spLocks noChangeArrowheads="1"/>
          </p:cNvSpPr>
          <p:nvPr/>
        </p:nvSpPr>
        <p:spPr bwMode="auto">
          <a:xfrm>
            <a:off x="1279008" y="1649017"/>
            <a:ext cx="7801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gasp</a:t>
            </a:r>
          </a:p>
        </p:txBody>
      </p:sp>
      <p:sp>
        <p:nvSpPr>
          <p:cNvPr id="40" name="Text Box 24">
            <a:extLst>
              <a:ext uri="{FF2B5EF4-FFF2-40B4-BE49-F238E27FC236}">
                <a16:creationId xmlns:a16="http://schemas.microsoft.com/office/drawing/2014/main" id="{D3F622B2-AA9F-6C48-932E-28F810EE6A52}"/>
              </a:ext>
            </a:extLst>
          </p:cNvPr>
          <p:cNvSpPr txBox="1">
            <a:spLocks noChangeArrowheads="1"/>
          </p:cNvSpPr>
          <p:nvPr/>
        </p:nvSpPr>
        <p:spPr bwMode="auto">
          <a:xfrm>
            <a:off x="2139100" y="1649017"/>
            <a:ext cx="91258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snort</a:t>
            </a:r>
          </a:p>
        </p:txBody>
      </p:sp>
      <p:sp>
        <p:nvSpPr>
          <p:cNvPr id="41" name="Text Box 25">
            <a:extLst>
              <a:ext uri="{FF2B5EF4-FFF2-40B4-BE49-F238E27FC236}">
                <a16:creationId xmlns:a16="http://schemas.microsoft.com/office/drawing/2014/main" id="{14547C66-B42C-D741-BEDB-BCFC407E56B6}"/>
              </a:ext>
            </a:extLst>
          </p:cNvPr>
          <p:cNvSpPr txBox="1">
            <a:spLocks noChangeArrowheads="1"/>
          </p:cNvSpPr>
          <p:nvPr/>
        </p:nvSpPr>
        <p:spPr bwMode="auto">
          <a:xfrm>
            <a:off x="1459986" y="2572756"/>
            <a:ext cx="125571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screech</a:t>
            </a:r>
          </a:p>
        </p:txBody>
      </p:sp>
      <p:sp>
        <p:nvSpPr>
          <p:cNvPr id="42" name="Text Box 26">
            <a:extLst>
              <a:ext uri="{FF2B5EF4-FFF2-40B4-BE49-F238E27FC236}">
                <a16:creationId xmlns:a16="http://schemas.microsoft.com/office/drawing/2014/main" id="{BA80A98E-586B-F740-A832-344E969B7E74}"/>
              </a:ext>
            </a:extLst>
          </p:cNvPr>
          <p:cNvSpPr txBox="1">
            <a:spLocks noChangeArrowheads="1"/>
          </p:cNvSpPr>
          <p:nvPr/>
        </p:nvSpPr>
        <p:spPr bwMode="auto">
          <a:xfrm>
            <a:off x="2029764" y="3204865"/>
            <a:ext cx="91068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swish</a:t>
            </a:r>
          </a:p>
        </p:txBody>
      </p:sp>
      <p:sp>
        <p:nvSpPr>
          <p:cNvPr id="43" name="Text Box 27">
            <a:extLst>
              <a:ext uri="{FF2B5EF4-FFF2-40B4-BE49-F238E27FC236}">
                <a16:creationId xmlns:a16="http://schemas.microsoft.com/office/drawing/2014/main" id="{E6087CCB-CBEC-6C4A-BDB3-806DF3458A93}"/>
              </a:ext>
            </a:extLst>
          </p:cNvPr>
          <p:cNvSpPr txBox="1">
            <a:spLocks noChangeArrowheads="1"/>
          </p:cNvSpPr>
          <p:nvPr/>
        </p:nvSpPr>
        <p:spPr bwMode="auto">
          <a:xfrm>
            <a:off x="2989233" y="3204866"/>
            <a:ext cx="97452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whirr</a:t>
            </a:r>
          </a:p>
        </p:txBody>
      </p:sp>
      <p:sp>
        <p:nvSpPr>
          <p:cNvPr id="44" name="Text Box 28">
            <a:extLst>
              <a:ext uri="{FF2B5EF4-FFF2-40B4-BE49-F238E27FC236}">
                <a16:creationId xmlns:a16="http://schemas.microsoft.com/office/drawing/2014/main" id="{54793A2D-87AB-2346-AB2A-203B20345DA4}"/>
              </a:ext>
            </a:extLst>
          </p:cNvPr>
          <p:cNvSpPr txBox="1">
            <a:spLocks noChangeArrowheads="1"/>
          </p:cNvSpPr>
          <p:nvPr/>
        </p:nvSpPr>
        <p:spPr bwMode="auto">
          <a:xfrm>
            <a:off x="2502441" y="4018300"/>
            <a:ext cx="87601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100" b="1" u="sng" dirty="0">
                <a:solidFill>
                  <a:srgbClr val="00B050"/>
                </a:solidFill>
              </a:rPr>
              <a:t>fizz</a:t>
            </a:r>
          </a:p>
        </p:txBody>
      </p:sp>
    </p:spTree>
    <p:extLst>
      <p:ext uri="{BB962C8B-B14F-4D97-AF65-F5344CB8AC3E}">
        <p14:creationId xmlns:p14="http://schemas.microsoft.com/office/powerpoint/2010/main" val="337304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DEB68873-8B53-5543-9187-C84A8A747BCF}"/>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3" name="TextBox 12">
            <a:extLst>
              <a:ext uri="{FF2B5EF4-FFF2-40B4-BE49-F238E27FC236}">
                <a16:creationId xmlns:a16="http://schemas.microsoft.com/office/drawing/2014/main" id="{183C5E2E-9384-6846-A4AD-3C7F4DED1795}"/>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5" name="TextBox 14">
            <a:extLst>
              <a:ext uri="{FF2B5EF4-FFF2-40B4-BE49-F238E27FC236}">
                <a16:creationId xmlns:a16="http://schemas.microsoft.com/office/drawing/2014/main" id="{BB2134F2-CE6E-A042-B0EB-5386FF4D9F6D}"/>
              </a:ext>
            </a:extLst>
          </p:cNvPr>
          <p:cNvSpPr txBox="1"/>
          <p:nvPr/>
        </p:nvSpPr>
        <p:spPr>
          <a:xfrm>
            <a:off x="0" y="580328"/>
            <a:ext cx="12191999" cy="477054"/>
          </a:xfrm>
          <a:prstGeom prst="rect">
            <a:avLst/>
          </a:prstGeom>
          <a:noFill/>
        </p:spPr>
        <p:txBody>
          <a:bodyPr wrap="square">
            <a:spAutoFit/>
          </a:bodyPr>
          <a:lstStyle/>
          <a:p>
            <a:pPr algn="ctr"/>
            <a:r>
              <a:rPr lang="en-US" sz="2500" b="1" dirty="0">
                <a:solidFill>
                  <a:srgbClr val="0070C0"/>
                </a:solidFill>
                <a:latin typeface="Comic Sans MS" panose="030F0902030302020204" pitchFamily="66" charset="0"/>
                <a:cs typeface="Arial" panose="020B0604020202020204" pitchFamily="34" charset="0"/>
              </a:rPr>
              <a:t>Walking the line</a:t>
            </a:r>
            <a:endParaRPr lang="en-GB" sz="2500" dirty="0"/>
          </a:p>
        </p:txBody>
      </p:sp>
      <p:sp>
        <p:nvSpPr>
          <p:cNvPr id="17" name="Text Box 9">
            <a:extLst>
              <a:ext uri="{FF2B5EF4-FFF2-40B4-BE49-F238E27FC236}">
                <a16:creationId xmlns:a16="http://schemas.microsoft.com/office/drawing/2014/main" id="{0BB050BE-D817-4944-AC1F-C2F47247743D}"/>
              </a:ext>
            </a:extLst>
          </p:cNvPr>
          <p:cNvSpPr txBox="1">
            <a:spLocks noChangeArrowheads="1"/>
          </p:cNvSpPr>
          <p:nvPr/>
        </p:nvSpPr>
        <p:spPr bwMode="auto">
          <a:xfrm>
            <a:off x="893763" y="1105464"/>
            <a:ext cx="1012716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pPr>
            <a:r>
              <a:rPr lang="en-GB" altLang="en-US" sz="2000" dirty="0">
                <a:solidFill>
                  <a:srgbClr val="3E3F41"/>
                </a:solidFill>
              </a:rPr>
              <a:t>You have a line from a list poem. Read it to yourself first, then read it aloud, remembering to read with expression.</a:t>
            </a:r>
          </a:p>
        </p:txBody>
      </p:sp>
      <p:sp>
        <p:nvSpPr>
          <p:cNvPr id="45" name="Rectangle 44">
            <a:extLst>
              <a:ext uri="{FF2B5EF4-FFF2-40B4-BE49-F238E27FC236}">
                <a16:creationId xmlns:a16="http://schemas.microsoft.com/office/drawing/2014/main" id="{7666AD9B-F55A-644E-B811-602A23680DDF}"/>
              </a:ext>
            </a:extLst>
          </p:cNvPr>
          <p:cNvSpPr>
            <a:spLocks noChangeArrowheads="1"/>
          </p:cNvSpPr>
          <p:nvPr/>
        </p:nvSpPr>
        <p:spPr bwMode="auto">
          <a:xfrm>
            <a:off x="870695" y="3386959"/>
            <a:ext cx="37625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3E3F41"/>
                </a:solidFill>
              </a:rPr>
              <a:t>a swish of shimmering chiffon</a:t>
            </a:r>
          </a:p>
        </p:txBody>
      </p:sp>
      <p:sp>
        <p:nvSpPr>
          <p:cNvPr id="46" name="Rectangle 45">
            <a:extLst>
              <a:ext uri="{FF2B5EF4-FFF2-40B4-BE49-F238E27FC236}">
                <a16:creationId xmlns:a16="http://schemas.microsoft.com/office/drawing/2014/main" id="{12E9C434-9607-9949-B0DF-5276C484E217}"/>
              </a:ext>
            </a:extLst>
          </p:cNvPr>
          <p:cNvSpPr>
            <a:spLocks noChangeArrowheads="1"/>
          </p:cNvSpPr>
          <p:nvPr/>
        </p:nvSpPr>
        <p:spPr bwMode="auto">
          <a:xfrm>
            <a:off x="8268857" y="4471353"/>
            <a:ext cx="29931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r" eaLnBrk="1" hangingPunct="1"/>
            <a:r>
              <a:rPr lang="en-GB" altLang="en-US" sz="2000" dirty="0">
                <a:solidFill>
                  <a:srgbClr val="3E3F41"/>
                </a:solidFill>
              </a:rPr>
              <a:t>the fury of a cruel King</a:t>
            </a:r>
          </a:p>
        </p:txBody>
      </p:sp>
      <p:sp>
        <p:nvSpPr>
          <p:cNvPr id="47" name="Rectangle 46">
            <a:extLst>
              <a:ext uri="{FF2B5EF4-FFF2-40B4-BE49-F238E27FC236}">
                <a16:creationId xmlns:a16="http://schemas.microsoft.com/office/drawing/2014/main" id="{5AFFC164-D387-D144-B7C0-80C36907B4E5}"/>
              </a:ext>
            </a:extLst>
          </p:cNvPr>
          <p:cNvSpPr>
            <a:spLocks noChangeArrowheads="1"/>
          </p:cNvSpPr>
          <p:nvPr/>
        </p:nvSpPr>
        <p:spPr bwMode="auto">
          <a:xfrm>
            <a:off x="887398" y="4464785"/>
            <a:ext cx="39388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3E3F41"/>
                </a:solidFill>
              </a:rPr>
              <a:t>the stories of a clever princess</a:t>
            </a:r>
          </a:p>
        </p:txBody>
      </p:sp>
      <p:sp>
        <p:nvSpPr>
          <p:cNvPr id="48" name="Rectangle 47">
            <a:extLst>
              <a:ext uri="{FF2B5EF4-FFF2-40B4-BE49-F238E27FC236}">
                <a16:creationId xmlns:a16="http://schemas.microsoft.com/office/drawing/2014/main" id="{916EEA51-48B1-6142-B0BD-A5A17B13C7EA}"/>
              </a:ext>
            </a:extLst>
          </p:cNvPr>
          <p:cNvSpPr>
            <a:spLocks noChangeArrowheads="1"/>
          </p:cNvSpPr>
          <p:nvPr/>
        </p:nvSpPr>
        <p:spPr bwMode="auto">
          <a:xfrm>
            <a:off x="887398" y="5014862"/>
            <a:ext cx="29049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3E3F41"/>
                </a:solidFill>
              </a:rPr>
              <a:t>the babble of a bazaar</a:t>
            </a:r>
          </a:p>
        </p:txBody>
      </p:sp>
      <p:sp>
        <p:nvSpPr>
          <p:cNvPr id="49" name="Rectangle 48">
            <a:extLst>
              <a:ext uri="{FF2B5EF4-FFF2-40B4-BE49-F238E27FC236}">
                <a16:creationId xmlns:a16="http://schemas.microsoft.com/office/drawing/2014/main" id="{B39E8728-EA08-6542-826D-D781C9938FEA}"/>
              </a:ext>
            </a:extLst>
          </p:cNvPr>
          <p:cNvSpPr>
            <a:spLocks noChangeArrowheads="1"/>
          </p:cNvSpPr>
          <p:nvPr/>
        </p:nvSpPr>
        <p:spPr bwMode="auto">
          <a:xfrm>
            <a:off x="5003346" y="3385321"/>
            <a:ext cx="62277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r" eaLnBrk="1" hangingPunct="1"/>
            <a:r>
              <a:rPr lang="en-GB" altLang="en-US" sz="2000" dirty="0">
                <a:solidFill>
                  <a:srgbClr val="3E3F41"/>
                </a:solidFill>
              </a:rPr>
              <a:t>the invisible whoosh from a golden lamp</a:t>
            </a:r>
          </a:p>
        </p:txBody>
      </p:sp>
      <p:sp>
        <p:nvSpPr>
          <p:cNvPr id="50" name="Rectangle 49">
            <a:extLst>
              <a:ext uri="{FF2B5EF4-FFF2-40B4-BE49-F238E27FC236}">
                <a16:creationId xmlns:a16="http://schemas.microsoft.com/office/drawing/2014/main" id="{6DBE2D8E-D8B6-ED48-BD9C-A3238B5FE61E}"/>
              </a:ext>
            </a:extLst>
          </p:cNvPr>
          <p:cNvSpPr>
            <a:spLocks noChangeArrowheads="1"/>
          </p:cNvSpPr>
          <p:nvPr/>
        </p:nvSpPr>
        <p:spPr bwMode="auto">
          <a:xfrm>
            <a:off x="887398" y="2327781"/>
            <a:ext cx="43364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3E3F41"/>
                </a:solidFill>
              </a:rPr>
              <a:t>a crimson wish muttered in Persian</a:t>
            </a:r>
          </a:p>
        </p:txBody>
      </p:sp>
      <p:sp>
        <p:nvSpPr>
          <p:cNvPr id="51" name="Rectangle 50">
            <a:extLst>
              <a:ext uri="{FF2B5EF4-FFF2-40B4-BE49-F238E27FC236}">
                <a16:creationId xmlns:a16="http://schemas.microsoft.com/office/drawing/2014/main" id="{22C6BE38-2FF4-A346-B7E3-0F4AA27085D5}"/>
              </a:ext>
            </a:extLst>
          </p:cNvPr>
          <p:cNvSpPr>
            <a:spLocks noChangeArrowheads="1"/>
          </p:cNvSpPr>
          <p:nvPr/>
        </p:nvSpPr>
        <p:spPr bwMode="auto">
          <a:xfrm>
            <a:off x="870695" y="2838827"/>
            <a:ext cx="508664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3E3F41"/>
                </a:solidFill>
              </a:rPr>
              <a:t>a hidden entrance to a hoard of treasure</a:t>
            </a:r>
          </a:p>
        </p:txBody>
      </p:sp>
      <p:sp>
        <p:nvSpPr>
          <p:cNvPr id="52" name="Rectangle 51">
            <a:extLst>
              <a:ext uri="{FF2B5EF4-FFF2-40B4-BE49-F238E27FC236}">
                <a16:creationId xmlns:a16="http://schemas.microsoft.com/office/drawing/2014/main" id="{6D385224-58D9-9B45-9004-EC8357FC97C5}"/>
              </a:ext>
            </a:extLst>
          </p:cNvPr>
          <p:cNvSpPr>
            <a:spLocks noChangeArrowheads="1"/>
          </p:cNvSpPr>
          <p:nvPr/>
        </p:nvSpPr>
        <p:spPr bwMode="auto">
          <a:xfrm>
            <a:off x="6616246" y="2321479"/>
            <a:ext cx="46148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r" eaLnBrk="1" hangingPunct="1"/>
            <a:r>
              <a:rPr lang="en-GB" altLang="en-US" sz="2000" dirty="0">
                <a:solidFill>
                  <a:srgbClr val="3E3F41"/>
                </a:solidFill>
              </a:rPr>
              <a:t>the sigh of a puzzling password</a:t>
            </a:r>
          </a:p>
        </p:txBody>
      </p:sp>
      <p:sp>
        <p:nvSpPr>
          <p:cNvPr id="53" name="Rectangle 52">
            <a:extLst>
              <a:ext uri="{FF2B5EF4-FFF2-40B4-BE49-F238E27FC236}">
                <a16:creationId xmlns:a16="http://schemas.microsoft.com/office/drawing/2014/main" id="{336D3D80-912A-F14C-ACF2-09B3CBBDB05B}"/>
              </a:ext>
            </a:extLst>
          </p:cNvPr>
          <p:cNvSpPr>
            <a:spLocks noChangeArrowheads="1"/>
          </p:cNvSpPr>
          <p:nvPr/>
        </p:nvSpPr>
        <p:spPr bwMode="auto">
          <a:xfrm>
            <a:off x="6416727" y="3929116"/>
            <a:ext cx="48766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r" eaLnBrk="1" hangingPunct="1"/>
            <a:r>
              <a:rPr lang="en-GB" altLang="en-US" sz="2000" dirty="0">
                <a:solidFill>
                  <a:srgbClr val="3E3F41"/>
                </a:solidFill>
              </a:rPr>
              <a:t>a jewelled murmur from a covered cave</a:t>
            </a:r>
          </a:p>
        </p:txBody>
      </p:sp>
      <p:sp>
        <p:nvSpPr>
          <p:cNvPr id="54" name="Rectangle 53">
            <a:extLst>
              <a:ext uri="{FF2B5EF4-FFF2-40B4-BE49-F238E27FC236}">
                <a16:creationId xmlns:a16="http://schemas.microsoft.com/office/drawing/2014/main" id="{9B380AA3-2728-2E46-84B7-C75F98E1EDB7}"/>
              </a:ext>
            </a:extLst>
          </p:cNvPr>
          <p:cNvSpPr>
            <a:spLocks noChangeArrowheads="1"/>
          </p:cNvSpPr>
          <p:nvPr/>
        </p:nvSpPr>
        <p:spPr bwMode="auto">
          <a:xfrm>
            <a:off x="7365705" y="2858519"/>
            <a:ext cx="39276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r" eaLnBrk="1" hangingPunct="1"/>
            <a:r>
              <a:rPr lang="en-GB" altLang="en-US" sz="2000" dirty="0">
                <a:solidFill>
                  <a:srgbClr val="3E3F41"/>
                </a:solidFill>
              </a:rPr>
              <a:t>a slice of shimmering moonlight</a:t>
            </a:r>
          </a:p>
        </p:txBody>
      </p:sp>
      <p:sp>
        <p:nvSpPr>
          <p:cNvPr id="55" name="Rectangle 54">
            <a:extLst>
              <a:ext uri="{FF2B5EF4-FFF2-40B4-BE49-F238E27FC236}">
                <a16:creationId xmlns:a16="http://schemas.microsoft.com/office/drawing/2014/main" id="{BBAE64E7-05CD-C641-9C36-525CB960C963}"/>
              </a:ext>
            </a:extLst>
          </p:cNvPr>
          <p:cNvSpPr>
            <a:spLocks noChangeArrowheads="1"/>
          </p:cNvSpPr>
          <p:nvPr/>
        </p:nvSpPr>
        <p:spPr bwMode="auto">
          <a:xfrm>
            <a:off x="6627671" y="5004781"/>
            <a:ext cx="46570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r" eaLnBrk="1" hangingPunct="1"/>
            <a:r>
              <a:rPr lang="en-GB" altLang="en-US" sz="2000" dirty="0">
                <a:solidFill>
                  <a:srgbClr val="3E3F41"/>
                </a:solidFill>
              </a:rPr>
              <a:t>the scratch of chalk on wooden doors</a:t>
            </a:r>
          </a:p>
        </p:txBody>
      </p:sp>
      <p:sp>
        <p:nvSpPr>
          <p:cNvPr id="56" name="Rectangle 55">
            <a:extLst>
              <a:ext uri="{FF2B5EF4-FFF2-40B4-BE49-F238E27FC236}">
                <a16:creationId xmlns:a16="http://schemas.microsoft.com/office/drawing/2014/main" id="{7B80C07F-DF7C-D344-8D0A-A319F35037ED}"/>
              </a:ext>
            </a:extLst>
          </p:cNvPr>
          <p:cNvSpPr>
            <a:spLocks noChangeArrowheads="1"/>
          </p:cNvSpPr>
          <p:nvPr/>
        </p:nvSpPr>
        <p:spPr bwMode="auto">
          <a:xfrm>
            <a:off x="887398" y="3936083"/>
            <a:ext cx="33618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3E3F41"/>
                </a:solidFill>
              </a:rPr>
              <a:t>the bravery of a loyal wife</a:t>
            </a:r>
          </a:p>
        </p:txBody>
      </p:sp>
      <p:sp>
        <p:nvSpPr>
          <p:cNvPr id="57" name="Rectangle 56">
            <a:extLst>
              <a:ext uri="{FF2B5EF4-FFF2-40B4-BE49-F238E27FC236}">
                <a16:creationId xmlns:a16="http://schemas.microsoft.com/office/drawing/2014/main" id="{48E7C82B-EF07-BE42-83B7-1D3D755570FF}"/>
              </a:ext>
            </a:extLst>
          </p:cNvPr>
          <p:cNvSpPr>
            <a:spLocks noChangeArrowheads="1"/>
          </p:cNvSpPr>
          <p:nvPr/>
        </p:nvSpPr>
        <p:spPr bwMode="auto">
          <a:xfrm>
            <a:off x="490994" y="5506315"/>
            <a:ext cx="1081930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sz="2000" dirty="0">
                <a:solidFill>
                  <a:srgbClr val="0070C0"/>
                </a:solidFill>
              </a:rPr>
              <a:t>The palace is made from gold and jewels,</a:t>
            </a:r>
          </a:p>
          <a:p>
            <a:pPr algn="ctr" eaLnBrk="1" hangingPunct="1"/>
            <a:r>
              <a:rPr lang="en-GB" altLang="en-US" sz="2000" dirty="0">
                <a:solidFill>
                  <a:srgbClr val="0070C0"/>
                </a:solidFill>
              </a:rPr>
              <a:t>with stars on the ceiling and stories in secret places.</a:t>
            </a:r>
          </a:p>
        </p:txBody>
      </p:sp>
      <p:sp>
        <p:nvSpPr>
          <p:cNvPr id="58" name="Rectangle 57">
            <a:extLst>
              <a:ext uri="{FF2B5EF4-FFF2-40B4-BE49-F238E27FC236}">
                <a16:creationId xmlns:a16="http://schemas.microsoft.com/office/drawing/2014/main" id="{E0E95B62-A15C-DF40-9971-F51B051167F0}"/>
              </a:ext>
            </a:extLst>
          </p:cNvPr>
          <p:cNvSpPr>
            <a:spLocks noChangeArrowheads="1"/>
          </p:cNvSpPr>
          <p:nvPr/>
        </p:nvSpPr>
        <p:spPr bwMode="auto">
          <a:xfrm>
            <a:off x="893763" y="1927671"/>
            <a:ext cx="277672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000" dirty="0">
                <a:solidFill>
                  <a:srgbClr val="0070C0"/>
                </a:solidFill>
              </a:rPr>
              <a:t>In the Sultan’s Palace</a:t>
            </a:r>
          </a:p>
        </p:txBody>
      </p:sp>
    </p:spTree>
    <p:extLst>
      <p:ext uri="{BB962C8B-B14F-4D97-AF65-F5344CB8AC3E}">
        <p14:creationId xmlns:p14="http://schemas.microsoft.com/office/powerpoint/2010/main" val="765974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DEB68873-8B53-5543-9187-C84A8A747BCF}"/>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3" name="TextBox 12">
            <a:extLst>
              <a:ext uri="{FF2B5EF4-FFF2-40B4-BE49-F238E27FC236}">
                <a16:creationId xmlns:a16="http://schemas.microsoft.com/office/drawing/2014/main" id="{183C5E2E-9384-6846-A4AD-3C7F4DED1795}"/>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5" name="TextBox 14">
            <a:extLst>
              <a:ext uri="{FF2B5EF4-FFF2-40B4-BE49-F238E27FC236}">
                <a16:creationId xmlns:a16="http://schemas.microsoft.com/office/drawing/2014/main" id="{BB2134F2-CE6E-A042-B0EB-5386FF4D9F6D}"/>
              </a:ext>
            </a:extLst>
          </p:cNvPr>
          <p:cNvSpPr txBox="1"/>
          <p:nvPr/>
        </p:nvSpPr>
        <p:spPr>
          <a:xfrm>
            <a:off x="0" y="580328"/>
            <a:ext cx="12191999" cy="477054"/>
          </a:xfrm>
          <a:prstGeom prst="rect">
            <a:avLst/>
          </a:prstGeom>
          <a:noFill/>
        </p:spPr>
        <p:txBody>
          <a:bodyPr wrap="square">
            <a:spAutoFit/>
          </a:bodyPr>
          <a:lstStyle/>
          <a:p>
            <a:pPr algn="ctr"/>
            <a:r>
              <a:rPr lang="en-US" sz="2500" b="1" dirty="0">
                <a:solidFill>
                  <a:srgbClr val="0070C0"/>
                </a:solidFill>
                <a:latin typeface="Comic Sans MS" panose="030F0902030302020204" pitchFamily="66" charset="0"/>
                <a:cs typeface="Arial" panose="020B0604020202020204" pitchFamily="34" charset="0"/>
              </a:rPr>
              <a:t>Walking the line</a:t>
            </a:r>
            <a:endParaRPr lang="en-GB" sz="2500" dirty="0"/>
          </a:p>
        </p:txBody>
      </p:sp>
      <p:sp>
        <p:nvSpPr>
          <p:cNvPr id="22" name="Rectangle 21">
            <a:extLst>
              <a:ext uri="{FF2B5EF4-FFF2-40B4-BE49-F238E27FC236}">
                <a16:creationId xmlns:a16="http://schemas.microsoft.com/office/drawing/2014/main" id="{D6441633-AA4A-8741-B40C-33A47AAB9524}"/>
              </a:ext>
            </a:extLst>
          </p:cNvPr>
          <p:cNvSpPr>
            <a:spLocks noChangeArrowheads="1"/>
          </p:cNvSpPr>
          <p:nvPr/>
        </p:nvSpPr>
        <p:spPr bwMode="auto">
          <a:xfrm>
            <a:off x="1024417" y="1583731"/>
            <a:ext cx="10143163" cy="4324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312738" indent="-312738" eaLnBrk="1" hangingPunct="1">
              <a:spcAft>
                <a:spcPts val="3000"/>
              </a:spcAft>
              <a:buAutoNum type="arabicPeriod"/>
            </a:pPr>
            <a:r>
              <a:rPr lang="en-GB" altLang="en-US" sz="2200" dirty="0">
                <a:solidFill>
                  <a:srgbClr val="3E3F41"/>
                </a:solidFill>
              </a:rPr>
              <a:t>Move around the room, and stop at your teacher’s signal.</a:t>
            </a:r>
            <a:br>
              <a:rPr lang="en-GB" altLang="en-US" sz="2200" dirty="0">
                <a:solidFill>
                  <a:srgbClr val="3E3F41"/>
                </a:solidFill>
              </a:rPr>
            </a:br>
            <a:r>
              <a:rPr lang="en-GB" altLang="en-US" sz="2200" dirty="0">
                <a:solidFill>
                  <a:srgbClr val="3E3F41"/>
                </a:solidFill>
              </a:rPr>
              <a:t>Read your line to a partner, and listen to their line as they read it to you.</a:t>
            </a:r>
            <a:br>
              <a:rPr lang="en-GB" altLang="en-US" sz="2200" dirty="0">
                <a:solidFill>
                  <a:srgbClr val="3E3F41"/>
                </a:solidFill>
              </a:rPr>
            </a:br>
            <a:r>
              <a:rPr lang="en-GB" altLang="en-US" sz="2200" dirty="0">
                <a:solidFill>
                  <a:srgbClr val="3E3F41"/>
                </a:solidFill>
              </a:rPr>
              <a:t>Exchange lines and move on.</a:t>
            </a:r>
          </a:p>
          <a:p>
            <a:pPr marL="312738" indent="-312738" eaLnBrk="1" hangingPunct="1">
              <a:spcAft>
                <a:spcPts val="3000"/>
              </a:spcAft>
              <a:buAutoNum type="arabicPeriod"/>
            </a:pPr>
            <a:r>
              <a:rPr lang="en-GB" altLang="en-US" sz="2200" dirty="0">
                <a:solidFill>
                  <a:srgbClr val="3E3F41"/>
                </a:solidFill>
              </a:rPr>
              <a:t>Form groups of 3 or 4 and create a sound collage using your lines in different ways, e.g. speak in turn, overlap lines, emphasise different sections.</a:t>
            </a:r>
          </a:p>
          <a:p>
            <a:pPr marL="312738" indent="-312738" eaLnBrk="1" hangingPunct="1">
              <a:spcAft>
                <a:spcPts val="3000"/>
              </a:spcAft>
              <a:buAutoNum type="arabicPeriod"/>
            </a:pPr>
            <a:r>
              <a:rPr lang="en-GB" altLang="en-US" sz="2200" dirty="0">
                <a:solidFill>
                  <a:srgbClr val="3E3F41"/>
                </a:solidFill>
              </a:rPr>
              <a:t>Your teacher will choose speakers at random, and you will speak your line against a background of music.</a:t>
            </a:r>
          </a:p>
          <a:p>
            <a:pPr eaLnBrk="1" hangingPunct="1"/>
            <a:endParaRPr lang="en-GB" altLang="en-US" sz="2400" dirty="0">
              <a:solidFill>
                <a:srgbClr val="3E3F41"/>
              </a:solidFill>
            </a:endParaRPr>
          </a:p>
        </p:txBody>
      </p:sp>
    </p:spTree>
    <p:extLst>
      <p:ext uri="{BB962C8B-B14F-4D97-AF65-F5344CB8AC3E}">
        <p14:creationId xmlns:p14="http://schemas.microsoft.com/office/powerpoint/2010/main" val="1712571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6E3B2E0-EB03-2D40-B0C1-F59188727121}"/>
              </a:ext>
            </a:extLst>
          </p:cNvPr>
          <p:cNvSpPr/>
          <p:nvPr/>
        </p:nvSpPr>
        <p:spPr>
          <a:xfrm>
            <a:off x="1385833" y="2940150"/>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00225" y="3161622"/>
            <a:ext cx="5555481"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343433"/>
                </a:solidFill>
                <a:ea typeface="Microsoft YaHei" panose="020B0503020204020204" pitchFamily="34" charset="-122"/>
              </a:rPr>
              <a:t>The second part of the reading phase allows children to explore how the author has achieved the effects in the text through the choices made of vocabulary, sentence structure, etc. 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2947091"/>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71532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00224" y="822563"/>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43433"/>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 With poetry in particular, opportunities need to be provided for reading and performance.</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72226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10" name="Rectangle 9">
            <a:extLst>
              <a:ext uri="{FF2B5EF4-FFF2-40B4-BE49-F238E27FC236}">
                <a16:creationId xmlns:a16="http://schemas.microsoft.com/office/drawing/2014/main" id="{BF4A2672-6FFD-FE48-AD3F-7B025A7B722C}"/>
              </a:ext>
            </a:extLst>
          </p:cNvPr>
          <p:cNvSpPr/>
          <p:nvPr/>
        </p:nvSpPr>
        <p:spPr>
          <a:xfrm>
            <a:off x="1385832" y="5164507"/>
            <a:ext cx="9420334" cy="969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600" dirty="0">
                <a:solidFill>
                  <a:schemeClr val="bg1"/>
                </a:solidFill>
                <a:latin typeface="Comic Sans MS" panose="030F0902030302020204" pitchFamily="66" charset="0"/>
              </a:rPr>
              <a:t>The reading phase will be revisited several times over the duration of a sequence as further texts or extracts are introduced. NB Poetry reading will focus on reading aloud, performance</a:t>
            </a:r>
            <a:br>
              <a:rPr lang="en-GB" altLang="en-US" sz="1600" dirty="0">
                <a:solidFill>
                  <a:schemeClr val="bg1"/>
                </a:solidFill>
                <a:latin typeface="Comic Sans MS" panose="030F0902030302020204" pitchFamily="66" charset="0"/>
              </a:rPr>
            </a:br>
            <a:r>
              <a:rPr lang="en-GB" altLang="en-US" sz="1600" dirty="0">
                <a:solidFill>
                  <a:schemeClr val="bg1"/>
                </a:solidFill>
                <a:latin typeface="Comic Sans MS" panose="030F0902030302020204" pitchFamily="66" charset="0"/>
              </a:rPr>
              <a:t>and enjoyment.</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DEB68873-8B53-5543-9187-C84A8A747BCF}"/>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3" name="TextBox 12">
            <a:extLst>
              <a:ext uri="{FF2B5EF4-FFF2-40B4-BE49-F238E27FC236}">
                <a16:creationId xmlns:a16="http://schemas.microsoft.com/office/drawing/2014/main" id="{183C5E2E-9384-6846-A4AD-3C7F4DED1795}"/>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5" name="TextBox 14">
            <a:extLst>
              <a:ext uri="{FF2B5EF4-FFF2-40B4-BE49-F238E27FC236}">
                <a16:creationId xmlns:a16="http://schemas.microsoft.com/office/drawing/2014/main" id="{BB2134F2-CE6E-A042-B0EB-5386FF4D9F6D}"/>
              </a:ext>
            </a:extLst>
          </p:cNvPr>
          <p:cNvSpPr txBox="1"/>
          <p:nvPr/>
        </p:nvSpPr>
        <p:spPr>
          <a:xfrm>
            <a:off x="0" y="580328"/>
            <a:ext cx="12191999" cy="477054"/>
          </a:xfrm>
          <a:prstGeom prst="rect">
            <a:avLst/>
          </a:prstGeom>
          <a:noFill/>
        </p:spPr>
        <p:txBody>
          <a:bodyPr wrap="square">
            <a:spAutoFit/>
          </a:bodyPr>
          <a:lstStyle/>
          <a:p>
            <a:pPr algn="ctr"/>
            <a:r>
              <a:rPr lang="en-US" sz="2500" b="1" dirty="0">
                <a:solidFill>
                  <a:srgbClr val="0070C0"/>
                </a:solidFill>
                <a:latin typeface="Comic Sans MS" panose="030F0902030302020204" pitchFamily="66" charset="0"/>
                <a:cs typeface="Arial" panose="020B0604020202020204" pitchFamily="34" charset="0"/>
              </a:rPr>
              <a:t>What effects?</a:t>
            </a:r>
            <a:endParaRPr lang="en-GB" sz="2500" dirty="0"/>
          </a:p>
        </p:txBody>
      </p:sp>
      <p:sp>
        <p:nvSpPr>
          <p:cNvPr id="6" name="Rectangle 8">
            <a:extLst>
              <a:ext uri="{FF2B5EF4-FFF2-40B4-BE49-F238E27FC236}">
                <a16:creationId xmlns:a16="http://schemas.microsoft.com/office/drawing/2014/main" id="{F9192C10-ECA4-454A-8635-0290890741BD}"/>
              </a:ext>
            </a:extLst>
          </p:cNvPr>
          <p:cNvSpPr>
            <a:spLocks noChangeArrowheads="1"/>
          </p:cNvSpPr>
          <p:nvPr/>
        </p:nvSpPr>
        <p:spPr bwMode="auto">
          <a:xfrm>
            <a:off x="1049093" y="1211225"/>
            <a:ext cx="953600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200" dirty="0">
                <a:solidFill>
                  <a:srgbClr val="3E3F41"/>
                </a:solidFill>
              </a:rPr>
              <a:t>Work with a partner to identify and highlight which language effects have been used in your line, e.g.</a:t>
            </a:r>
          </a:p>
        </p:txBody>
      </p:sp>
      <p:sp>
        <p:nvSpPr>
          <p:cNvPr id="7" name="Text Box 10">
            <a:extLst>
              <a:ext uri="{FF2B5EF4-FFF2-40B4-BE49-F238E27FC236}">
                <a16:creationId xmlns:a16="http://schemas.microsoft.com/office/drawing/2014/main" id="{12F5DA29-F179-E640-8EC2-D3037117A4C7}"/>
              </a:ext>
            </a:extLst>
          </p:cNvPr>
          <p:cNvSpPr txBox="1">
            <a:spLocks noChangeArrowheads="1"/>
          </p:cNvSpPr>
          <p:nvPr/>
        </p:nvSpPr>
        <p:spPr bwMode="auto">
          <a:xfrm>
            <a:off x="3207023" y="2413114"/>
            <a:ext cx="187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3E3F41"/>
                </a:solidFill>
              </a:rPr>
              <a:t>onomatopoeia</a:t>
            </a:r>
          </a:p>
        </p:txBody>
      </p:sp>
      <p:sp>
        <p:nvSpPr>
          <p:cNvPr id="9" name="Text Box 14">
            <a:extLst>
              <a:ext uri="{FF2B5EF4-FFF2-40B4-BE49-F238E27FC236}">
                <a16:creationId xmlns:a16="http://schemas.microsoft.com/office/drawing/2014/main" id="{F4B051B5-4848-EF44-AE21-25062B5B7482}"/>
              </a:ext>
            </a:extLst>
          </p:cNvPr>
          <p:cNvSpPr txBox="1">
            <a:spLocks noChangeArrowheads="1"/>
          </p:cNvSpPr>
          <p:nvPr/>
        </p:nvSpPr>
        <p:spPr bwMode="auto">
          <a:xfrm>
            <a:off x="4523754" y="4286258"/>
            <a:ext cx="18813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3E3F41"/>
                </a:solidFill>
              </a:rPr>
              <a:t>onomatopoeia</a:t>
            </a:r>
          </a:p>
        </p:txBody>
      </p:sp>
      <p:sp>
        <p:nvSpPr>
          <p:cNvPr id="10" name="Rectangle 3">
            <a:extLst>
              <a:ext uri="{FF2B5EF4-FFF2-40B4-BE49-F238E27FC236}">
                <a16:creationId xmlns:a16="http://schemas.microsoft.com/office/drawing/2014/main" id="{E89B5603-412F-D04F-A03D-96EF73D2BECD}"/>
              </a:ext>
            </a:extLst>
          </p:cNvPr>
          <p:cNvSpPr>
            <a:spLocks noChangeArrowheads="1"/>
          </p:cNvSpPr>
          <p:nvPr/>
        </p:nvSpPr>
        <p:spPr bwMode="auto">
          <a:xfrm>
            <a:off x="0" y="5098294"/>
            <a:ext cx="1219199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sz="3200" dirty="0">
                <a:solidFill>
                  <a:srgbClr val="3E3F41"/>
                </a:solidFill>
              </a:rPr>
              <a:t>the invisible </a:t>
            </a:r>
            <a:r>
              <a:rPr lang="en-GB" altLang="en-US" sz="3200" dirty="0">
                <a:solidFill>
                  <a:srgbClr val="3E3F41"/>
                </a:solidFill>
                <a:highlight>
                  <a:srgbClr val="CCFF99"/>
                </a:highlight>
              </a:rPr>
              <a:t>whoosh</a:t>
            </a:r>
            <a:r>
              <a:rPr lang="en-GB" altLang="en-US" sz="3200" dirty="0">
                <a:solidFill>
                  <a:srgbClr val="3E3F41"/>
                </a:solidFill>
              </a:rPr>
              <a:t> from a golden lamp</a:t>
            </a:r>
          </a:p>
        </p:txBody>
      </p:sp>
      <p:sp>
        <p:nvSpPr>
          <p:cNvPr id="11" name="Text Box 11">
            <a:extLst>
              <a:ext uri="{FF2B5EF4-FFF2-40B4-BE49-F238E27FC236}">
                <a16:creationId xmlns:a16="http://schemas.microsoft.com/office/drawing/2014/main" id="{297C08BE-98FC-E440-B1BD-F1D02D234425}"/>
              </a:ext>
            </a:extLst>
          </p:cNvPr>
          <p:cNvSpPr txBox="1">
            <a:spLocks noChangeArrowheads="1"/>
          </p:cNvSpPr>
          <p:nvPr/>
        </p:nvSpPr>
        <p:spPr bwMode="auto">
          <a:xfrm>
            <a:off x="5684430" y="2414218"/>
            <a:ext cx="187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pPr>
            <a:r>
              <a:rPr lang="en-GB" altLang="en-US" sz="2000" dirty="0">
                <a:solidFill>
                  <a:srgbClr val="3E3F41"/>
                </a:solidFill>
              </a:rPr>
              <a:t>alliteration</a:t>
            </a:r>
          </a:p>
        </p:txBody>
      </p:sp>
      <p:sp>
        <p:nvSpPr>
          <p:cNvPr id="16" name="Rectangle 7">
            <a:extLst>
              <a:ext uri="{FF2B5EF4-FFF2-40B4-BE49-F238E27FC236}">
                <a16:creationId xmlns:a16="http://schemas.microsoft.com/office/drawing/2014/main" id="{9710C09B-4A1C-8C49-9841-97156B06F479}"/>
              </a:ext>
            </a:extLst>
          </p:cNvPr>
          <p:cNvSpPr>
            <a:spLocks noChangeArrowheads="1"/>
          </p:cNvSpPr>
          <p:nvPr/>
        </p:nvSpPr>
        <p:spPr bwMode="auto">
          <a:xfrm>
            <a:off x="0" y="3249761"/>
            <a:ext cx="12192000" cy="579438"/>
          </a:xfrm>
          <a:prstGeom prst="rect">
            <a:avLst/>
          </a:prstGeom>
          <a:noFill/>
          <a:ln>
            <a:noFill/>
          </a:ln>
          <a:effec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sz="3200" dirty="0">
                <a:solidFill>
                  <a:srgbClr val="3E3F41"/>
                </a:solidFill>
              </a:rPr>
              <a:t>the </a:t>
            </a:r>
            <a:r>
              <a:rPr lang="en-GB" altLang="en-US" sz="3200" dirty="0">
                <a:solidFill>
                  <a:srgbClr val="3E3F41"/>
                </a:solidFill>
                <a:highlight>
                  <a:srgbClr val="CCFF99"/>
                </a:highlight>
              </a:rPr>
              <a:t>sigh</a:t>
            </a:r>
            <a:r>
              <a:rPr lang="en-GB" altLang="en-US" sz="3200" dirty="0">
                <a:solidFill>
                  <a:srgbClr val="3E3F41"/>
                </a:solidFill>
              </a:rPr>
              <a:t> of a </a:t>
            </a:r>
            <a:r>
              <a:rPr lang="en-GB" altLang="en-US" sz="3200" dirty="0">
                <a:solidFill>
                  <a:srgbClr val="3E3F41"/>
                </a:solidFill>
                <a:highlight>
                  <a:srgbClr val="D7AEFF"/>
                </a:highlight>
              </a:rPr>
              <a:t>p</a:t>
            </a:r>
            <a:r>
              <a:rPr lang="en-GB" altLang="en-US" sz="3200" dirty="0">
                <a:solidFill>
                  <a:srgbClr val="3E3F41"/>
                </a:solidFill>
              </a:rPr>
              <a:t>uzzling </a:t>
            </a:r>
            <a:r>
              <a:rPr lang="en-GB" altLang="en-US" sz="3200" dirty="0">
                <a:solidFill>
                  <a:srgbClr val="3E3F41"/>
                </a:solidFill>
                <a:highlight>
                  <a:srgbClr val="D7AEFF"/>
                </a:highlight>
              </a:rPr>
              <a:t>p</a:t>
            </a:r>
            <a:r>
              <a:rPr lang="en-GB" altLang="en-US" sz="3200" dirty="0">
                <a:solidFill>
                  <a:srgbClr val="3E3F41"/>
                </a:solidFill>
              </a:rPr>
              <a:t>assword</a:t>
            </a:r>
          </a:p>
        </p:txBody>
      </p:sp>
      <p:sp>
        <p:nvSpPr>
          <p:cNvPr id="17" name="Line 12">
            <a:extLst>
              <a:ext uri="{FF2B5EF4-FFF2-40B4-BE49-F238E27FC236}">
                <a16:creationId xmlns:a16="http://schemas.microsoft.com/office/drawing/2014/main" id="{03C72966-2C21-FD4E-B83D-1942F8A0869D}"/>
              </a:ext>
            </a:extLst>
          </p:cNvPr>
          <p:cNvSpPr>
            <a:spLocks noChangeShapeType="1"/>
          </p:cNvSpPr>
          <p:nvPr/>
        </p:nvSpPr>
        <p:spPr bwMode="auto">
          <a:xfrm flipH="1">
            <a:off x="4267472" y="2775596"/>
            <a:ext cx="76" cy="602527"/>
          </a:xfrm>
          <a:prstGeom prst="line">
            <a:avLst/>
          </a:prstGeom>
          <a:noFill/>
          <a:ln w="28575">
            <a:solidFill>
              <a:srgbClr val="3E3F4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Line 12">
            <a:extLst>
              <a:ext uri="{FF2B5EF4-FFF2-40B4-BE49-F238E27FC236}">
                <a16:creationId xmlns:a16="http://schemas.microsoft.com/office/drawing/2014/main" id="{DC6D5972-7694-E94C-BAF3-401381CF83B8}"/>
              </a:ext>
            </a:extLst>
          </p:cNvPr>
          <p:cNvSpPr>
            <a:spLocks noChangeShapeType="1"/>
          </p:cNvSpPr>
          <p:nvPr/>
        </p:nvSpPr>
        <p:spPr bwMode="auto">
          <a:xfrm flipH="1">
            <a:off x="5742440" y="2775596"/>
            <a:ext cx="797168" cy="602527"/>
          </a:xfrm>
          <a:prstGeom prst="line">
            <a:avLst/>
          </a:prstGeom>
          <a:noFill/>
          <a:ln w="28575">
            <a:solidFill>
              <a:srgbClr val="3E3F4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Line 12">
            <a:extLst>
              <a:ext uri="{FF2B5EF4-FFF2-40B4-BE49-F238E27FC236}">
                <a16:creationId xmlns:a16="http://schemas.microsoft.com/office/drawing/2014/main" id="{40F51EF8-F078-E448-A454-E9EC85295FF1}"/>
              </a:ext>
            </a:extLst>
          </p:cNvPr>
          <p:cNvSpPr>
            <a:spLocks noChangeShapeType="1"/>
          </p:cNvSpPr>
          <p:nvPr/>
        </p:nvSpPr>
        <p:spPr bwMode="auto">
          <a:xfrm>
            <a:off x="6682545" y="2775596"/>
            <a:ext cx="690734" cy="602527"/>
          </a:xfrm>
          <a:prstGeom prst="line">
            <a:avLst/>
          </a:prstGeom>
          <a:noFill/>
          <a:ln w="28575">
            <a:solidFill>
              <a:srgbClr val="3E3F4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 name="Line 12">
            <a:extLst>
              <a:ext uri="{FF2B5EF4-FFF2-40B4-BE49-F238E27FC236}">
                <a16:creationId xmlns:a16="http://schemas.microsoft.com/office/drawing/2014/main" id="{4E37D509-390F-5F4D-A4D4-A6B906638AB1}"/>
              </a:ext>
            </a:extLst>
          </p:cNvPr>
          <p:cNvSpPr>
            <a:spLocks noChangeShapeType="1"/>
          </p:cNvSpPr>
          <p:nvPr/>
        </p:nvSpPr>
        <p:spPr bwMode="auto">
          <a:xfrm flipH="1">
            <a:off x="5464431" y="4629793"/>
            <a:ext cx="76" cy="602527"/>
          </a:xfrm>
          <a:prstGeom prst="line">
            <a:avLst/>
          </a:prstGeom>
          <a:noFill/>
          <a:ln w="28575">
            <a:solidFill>
              <a:srgbClr val="3E3F4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19539472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1787646"/>
            <a:ext cx="10147138" cy="328270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E0986AF5-23D9-F34F-9F52-1FFA3550A3ED}"/>
              </a:ext>
            </a:extLst>
          </p:cNvPr>
          <p:cNvSpPr/>
          <p:nvPr/>
        </p:nvSpPr>
        <p:spPr>
          <a:xfrm>
            <a:off x="1056318" y="1794587"/>
            <a:ext cx="3439663" cy="32684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8" name="Text Box 4">
            <a:extLst>
              <a:ext uri="{FF2B5EF4-FFF2-40B4-BE49-F238E27FC236}">
                <a16:creationId xmlns:a16="http://schemas.microsoft.com/office/drawing/2014/main" id="{70A7F26D-DEB4-B44E-A496-C10EDE1C3243}"/>
              </a:ext>
            </a:extLst>
          </p:cNvPr>
          <p:cNvSpPr txBox="1">
            <a:spLocks noChangeArrowheads="1"/>
          </p:cNvSpPr>
          <p:nvPr/>
        </p:nvSpPr>
        <p:spPr bwMode="auto">
          <a:xfrm>
            <a:off x="4977109" y="2274636"/>
            <a:ext cx="589989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pPr>
            <a:r>
              <a:rPr lang="en-GB" altLang="en-US" dirty="0">
                <a:solidFill>
                  <a:srgbClr val="3E3F41"/>
                </a:solidFill>
              </a:rPr>
              <a:t>You are going to hear the poem read by the poet himself. Listen for the language effects already discussed.</a:t>
            </a:r>
          </a:p>
          <a:p>
            <a:pPr eaLnBrk="1" hangingPunct="1">
              <a:spcBef>
                <a:spcPct val="50000"/>
              </a:spcBef>
            </a:pPr>
            <a:r>
              <a:rPr lang="en-GB" altLang="en-US" dirty="0">
                <a:solidFill>
                  <a:srgbClr val="3E3F41"/>
                </a:solidFill>
              </a:rPr>
              <a:t>Share your initial reactions with a partner and complete the Tell-me grid.</a:t>
            </a:r>
          </a:p>
          <a:p>
            <a:pPr eaLnBrk="1" hangingPunct="1">
              <a:spcBef>
                <a:spcPct val="50000"/>
              </a:spcBef>
            </a:pPr>
            <a:r>
              <a:rPr lang="en-GB" altLang="en-US" dirty="0">
                <a:solidFill>
                  <a:srgbClr val="3E3F41"/>
                </a:solidFill>
              </a:rPr>
              <a:t>Choose one verse and practise it with your partner. Make sure you read with prosody.</a:t>
            </a:r>
          </a:p>
        </p:txBody>
      </p:sp>
      <p:sp>
        <p:nvSpPr>
          <p:cNvPr id="10" name="Rectangle 9">
            <a:extLst>
              <a:ext uri="{FF2B5EF4-FFF2-40B4-BE49-F238E27FC236}">
                <a16:creationId xmlns:a16="http://schemas.microsoft.com/office/drawing/2014/main" id="{2C8918F8-6308-DF41-B5C9-30F099E60A53}"/>
              </a:ext>
            </a:extLst>
          </p:cNvPr>
          <p:cNvSpPr/>
          <p:nvPr/>
        </p:nvSpPr>
        <p:spPr>
          <a:xfrm>
            <a:off x="1056318" y="5230605"/>
            <a:ext cx="10147138" cy="6886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eaLnBrk="1" hangingPunct="1">
              <a:spcBef>
                <a:spcPct val="50000"/>
              </a:spcBef>
              <a:buFontTx/>
              <a:buNone/>
            </a:pPr>
            <a:r>
              <a:rPr lang="en-GB" altLang="en-US" sz="1600" b="1" dirty="0">
                <a:latin typeface="Comic Sans MS" panose="030F0902030302020204" pitchFamily="66" charset="0"/>
              </a:rPr>
              <a:t>Consider:</a:t>
            </a:r>
            <a:br>
              <a:rPr lang="en-GB" altLang="en-US" sz="1600" b="1" dirty="0">
                <a:latin typeface="Comic Sans MS" panose="030F0902030302020204" pitchFamily="66" charset="0"/>
              </a:rPr>
            </a:br>
            <a:r>
              <a:rPr lang="en-GB" altLang="en-US" sz="1600" dirty="0">
                <a:latin typeface="Comic Sans MS" panose="030F0902030302020204" pitchFamily="66" charset="0"/>
              </a:rPr>
              <a:t>This is a free </a:t>
            </a:r>
            <a:r>
              <a:rPr lang="en-US" altLang="en-US" sz="1600" dirty="0">
                <a:latin typeface="Comic Sans MS" panose="030F0902030302020204" pitchFamily="66" charset="0"/>
              </a:rPr>
              <a:t>verse list poem which tells the reader about the things that are special to the poet.</a:t>
            </a:r>
          </a:p>
        </p:txBody>
      </p:sp>
    </p:spTree>
    <p:extLst>
      <p:ext uri="{BB962C8B-B14F-4D97-AF65-F5344CB8AC3E}">
        <p14:creationId xmlns:p14="http://schemas.microsoft.com/office/powerpoint/2010/main" val="32936381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A247749-3442-1747-95A1-DE470FDCFED4}"/>
              </a:ext>
            </a:extLst>
          </p:cNvPr>
          <p:cNvGrpSpPr/>
          <p:nvPr/>
        </p:nvGrpSpPr>
        <p:grpSpPr>
          <a:xfrm>
            <a:off x="1056319" y="1075186"/>
            <a:ext cx="10147138" cy="4600684"/>
            <a:chOff x="1056319" y="1075186"/>
            <a:chExt cx="10147138" cy="4600684"/>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39562318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a:extLst>
              <a:ext uri="{FF2B5EF4-FFF2-40B4-BE49-F238E27FC236}">
                <a16:creationId xmlns:a16="http://schemas.microsoft.com/office/drawing/2014/main" id="{C43C383D-EE67-A543-959B-9954963DF4E7}"/>
              </a:ext>
            </a:extLst>
          </p:cNvPr>
          <p:cNvSpPr>
            <a:spLocks noChangeArrowheads="1"/>
          </p:cNvSpPr>
          <p:nvPr/>
        </p:nvSpPr>
        <p:spPr bwMode="auto">
          <a:xfrm>
            <a:off x="1052981" y="1874546"/>
            <a:ext cx="10077450" cy="25146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49263">
              <a:spcBef>
                <a:spcPct val="20000"/>
              </a:spcBef>
              <a:buChar char="•"/>
              <a:tabLst>
                <a:tab pos="723900" algn="l"/>
                <a:tab pos="1447800" algn="l"/>
                <a:tab pos="2171700" algn="l"/>
                <a:tab pos="2895600" algn="l"/>
                <a:tab pos="3619500" algn="l"/>
                <a:tab pos="4343400" algn="l"/>
                <a:tab pos="5067300" algn="l"/>
                <a:tab pos="5791200" algn="l"/>
                <a:tab pos="6515100" algn="l"/>
              </a:tabLst>
              <a:defRPr sz="3200">
                <a:solidFill>
                  <a:schemeClr val="tx1"/>
                </a:solidFill>
                <a:latin typeface="Comic Sans MS" panose="030F07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 pos="5791200" algn="l"/>
                <a:tab pos="6515100" algn="l"/>
              </a:tabLst>
              <a:defRPr sz="2800">
                <a:solidFill>
                  <a:schemeClr val="tx1"/>
                </a:solidFill>
                <a:latin typeface="Comic Sans MS" panose="030F07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Lst>
              <a:defRPr sz="2400">
                <a:solidFill>
                  <a:schemeClr val="tx1"/>
                </a:solidFill>
                <a:latin typeface="Comic Sans MS" panose="030F07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Lst>
              <a:defRPr sz="2000">
                <a:solidFill>
                  <a:schemeClr val="tx1"/>
                </a:solidFill>
                <a:latin typeface="Comic Sans MS" panose="030F07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Lst>
              <a:defRPr sz="2000">
                <a:solidFill>
                  <a:schemeClr val="tx1"/>
                </a:solidFill>
                <a:latin typeface="Comic Sans MS" panose="030F07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Lst>
              <a:defRPr sz="2000">
                <a:solidFill>
                  <a:schemeClr val="tx1"/>
                </a:solidFill>
                <a:latin typeface="Comic Sans MS" panose="030F07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Lst>
              <a:defRPr sz="2000">
                <a:solidFill>
                  <a:schemeClr val="tx1"/>
                </a:solidFill>
                <a:latin typeface="Comic Sans MS" panose="030F07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Lst>
              <a:defRPr sz="2000">
                <a:solidFill>
                  <a:schemeClr val="tx1"/>
                </a:solidFill>
                <a:latin typeface="Comic Sans MS" panose="030F07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Lst>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spcAft>
                <a:spcPts val="1500"/>
              </a:spcAft>
              <a:buClr>
                <a:srgbClr val="000000"/>
              </a:buClr>
              <a:buFont typeface="Times New Roman" panose="02020603050405020304" pitchFamily="18" charset="0"/>
              <a:buNone/>
            </a:pPr>
            <a:r>
              <a:rPr lang="en-GB" altLang="en-US" sz="2000" dirty="0">
                <a:solidFill>
                  <a:srgbClr val="3E3F41"/>
                </a:solidFill>
                <a:ea typeface="Microsoft YaHei" panose="020B0503020204020204" pitchFamily="34" charset="-122"/>
              </a:rPr>
              <a:t>Listen to the poet Kit Wright read his own poem:</a:t>
            </a:r>
            <a:br>
              <a:rPr lang="en-GB" altLang="en-US" sz="2000" dirty="0">
                <a:solidFill>
                  <a:srgbClr val="3E3F41"/>
                </a:solidFill>
                <a:ea typeface="Microsoft YaHei" panose="020B0503020204020204" pitchFamily="34" charset="-122"/>
              </a:rPr>
            </a:br>
            <a:r>
              <a:rPr lang="en-GB" altLang="en-US" sz="2000" dirty="0">
                <a:solidFill>
                  <a:srgbClr val="0070C0"/>
                </a:solidFill>
                <a:ea typeface="Microsoft YaHei" panose="020B0503020204020204" pitchFamily="34" charset="-122"/>
                <a:hlinkClick r:id="rId3">
                  <a:extLst>
                    <a:ext uri="{A12FA001-AC4F-418D-AE19-62706E023703}">
                      <ahyp:hlinkClr xmlns:ahyp="http://schemas.microsoft.com/office/drawing/2018/hyperlinkcolor" val="tx"/>
                    </a:ext>
                  </a:extLst>
                </a:hlinkClick>
              </a:rPr>
              <a:t>https://www.bbc.co.uk/programmes/p011n0wj</a:t>
            </a:r>
            <a:endParaRPr lang="en-GB" altLang="en-US" sz="2000" dirty="0">
              <a:solidFill>
                <a:srgbClr val="0070C0"/>
              </a:solidFill>
              <a:ea typeface="Microsoft YaHei" panose="020B0503020204020204" pitchFamily="34" charset="-122"/>
            </a:endParaRPr>
          </a:p>
          <a:p>
            <a:pPr eaLnBrk="1" hangingPunct="1">
              <a:spcBef>
                <a:spcPct val="0"/>
              </a:spcBef>
              <a:spcAft>
                <a:spcPts val="1500"/>
              </a:spcAft>
              <a:buClr>
                <a:srgbClr val="000000"/>
              </a:buClr>
              <a:buFont typeface="Times New Roman" panose="02020603050405020304" pitchFamily="18" charset="0"/>
              <a:buNone/>
            </a:pPr>
            <a:r>
              <a:rPr lang="en-GB" altLang="en-US" sz="2000" dirty="0">
                <a:solidFill>
                  <a:srgbClr val="3E3F41"/>
                </a:solidFill>
                <a:ea typeface="Microsoft YaHei" panose="020B0503020204020204" pitchFamily="34" charset="-122"/>
              </a:rPr>
              <a:t>Can you spot how he has used the senses to describe what is in the magic box?</a:t>
            </a:r>
          </a:p>
          <a:p>
            <a:pPr eaLnBrk="1" hangingPunct="1">
              <a:spcBef>
                <a:spcPct val="0"/>
              </a:spcBef>
              <a:spcAft>
                <a:spcPts val="1500"/>
              </a:spcAft>
              <a:buClr>
                <a:srgbClr val="000000"/>
              </a:buClr>
              <a:buFont typeface="Times New Roman" panose="02020603050405020304" pitchFamily="18" charset="0"/>
              <a:buNone/>
            </a:pPr>
            <a:r>
              <a:rPr lang="en-GB" altLang="en-US" sz="2000" dirty="0">
                <a:solidFill>
                  <a:srgbClr val="3E3F41"/>
                </a:solidFill>
                <a:ea typeface="Microsoft YaHei" panose="020B0503020204020204" pitchFamily="34" charset="-122"/>
              </a:rPr>
              <a:t>Listen for words that refer to the sights, sounds, smells and tastes that the writer puts inside the box.</a:t>
            </a:r>
          </a:p>
          <a:p>
            <a:pPr eaLnBrk="1" hangingPunct="1">
              <a:spcBef>
                <a:spcPct val="0"/>
              </a:spcBef>
              <a:spcAft>
                <a:spcPts val="1500"/>
              </a:spcAft>
              <a:buClr>
                <a:srgbClr val="000000"/>
              </a:buClr>
              <a:buFont typeface="Times New Roman" panose="02020603050405020304" pitchFamily="18" charset="0"/>
              <a:buNone/>
            </a:pPr>
            <a:r>
              <a:rPr lang="en-GB" altLang="en-US" sz="2000" dirty="0">
                <a:solidFill>
                  <a:srgbClr val="3E3F41"/>
                </a:solidFill>
                <a:ea typeface="Microsoft YaHei" panose="020B0503020204020204" pitchFamily="34" charset="-122"/>
              </a:rPr>
              <a:t>Listen for examples of the language effects you have been learning about.</a:t>
            </a:r>
          </a:p>
        </p:txBody>
      </p:sp>
      <p:sp>
        <p:nvSpPr>
          <p:cNvPr id="12" name="Subtitle 2">
            <a:extLst>
              <a:ext uri="{FF2B5EF4-FFF2-40B4-BE49-F238E27FC236}">
                <a16:creationId xmlns:a16="http://schemas.microsoft.com/office/drawing/2014/main" id="{68A5D39F-3CCC-744C-994D-607E07BDC3F7}"/>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1000"/>
              </a:spcBef>
              <a:buNone/>
            </a:pPr>
            <a:r>
              <a:rPr lang="en-GB" altLang="en-US" sz="3000" b="1" dirty="0">
                <a:solidFill>
                  <a:srgbClr val="0070C0"/>
                </a:solidFill>
                <a:latin typeface="Comic Sans MS" panose="030F0902030302020204" pitchFamily="66" charset="0"/>
              </a:rPr>
              <a:t>‘The Magic Box’ by Kit Wright</a:t>
            </a:r>
            <a:endParaRPr lang="en-US" altLang="en-US" sz="30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2275446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poem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identify the mood of the poem?</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27720074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7AD7C4F-135A-4A4C-BC88-0DF114E1F0E1}"/>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8" name="Table 4">
            <a:extLst>
              <a:ext uri="{FF2B5EF4-FFF2-40B4-BE49-F238E27FC236}">
                <a16:creationId xmlns:a16="http://schemas.microsoft.com/office/drawing/2014/main" id="{C9B594B4-C8A8-4D40-90DF-63E71F7799A4}"/>
              </a:ext>
            </a:extLst>
          </p:cNvPr>
          <p:cNvGraphicFramePr>
            <a:graphicFrameLocks noGrp="1"/>
          </p:cNvGraphicFramePr>
          <p:nvPr>
            <p:extLst>
              <p:ext uri="{D42A27DB-BD31-4B8C-83A1-F6EECF244321}">
                <p14:modId xmlns:p14="http://schemas.microsoft.com/office/powerpoint/2010/main" val="846111698"/>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9" name="TextBox 8">
            <a:extLst>
              <a:ext uri="{FF2B5EF4-FFF2-40B4-BE49-F238E27FC236}">
                <a16:creationId xmlns:a16="http://schemas.microsoft.com/office/drawing/2014/main" id="{E6A03AA2-FD2B-DC41-A215-FB1148778CBD}"/>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10" name="Picture 9" descr="Logo&#10;&#10;Description automatically generated">
            <a:extLst>
              <a:ext uri="{FF2B5EF4-FFF2-40B4-BE49-F238E27FC236}">
                <a16:creationId xmlns:a16="http://schemas.microsoft.com/office/drawing/2014/main" id="{79F1707C-1489-1841-AEEB-0CD733860F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11" name="Rectangle 10">
            <a:extLst>
              <a:ext uri="{FF2B5EF4-FFF2-40B4-BE49-F238E27FC236}">
                <a16:creationId xmlns:a16="http://schemas.microsoft.com/office/drawing/2014/main" id="{9EF363E9-F446-0040-BBF4-AF6C22D5D04A}"/>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12" name="Rectangle 11">
            <a:extLst>
              <a:ext uri="{FF2B5EF4-FFF2-40B4-BE49-F238E27FC236}">
                <a16:creationId xmlns:a16="http://schemas.microsoft.com/office/drawing/2014/main" id="{ACB37E05-EB06-B949-8671-54F6A84C7081}"/>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13" name="Rectangle 12">
            <a:extLst>
              <a:ext uri="{FF2B5EF4-FFF2-40B4-BE49-F238E27FC236}">
                <a16:creationId xmlns:a16="http://schemas.microsoft.com/office/drawing/2014/main" id="{F39E116D-B169-ED46-909D-AF578C75AEFF}"/>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14" name="Rectangle 13">
            <a:extLst>
              <a:ext uri="{FF2B5EF4-FFF2-40B4-BE49-F238E27FC236}">
                <a16:creationId xmlns:a16="http://schemas.microsoft.com/office/drawing/2014/main" id="{8740EFFD-907C-E145-A4F0-C0837236A824}"/>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15" name="Rectangle 14">
            <a:extLst>
              <a:ext uri="{FF2B5EF4-FFF2-40B4-BE49-F238E27FC236}">
                <a16:creationId xmlns:a16="http://schemas.microsoft.com/office/drawing/2014/main" id="{FE7A434E-D59D-ED49-9D10-267D634BF0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16" name="Rectangle 15">
            <a:extLst>
              <a:ext uri="{FF2B5EF4-FFF2-40B4-BE49-F238E27FC236}">
                <a16:creationId xmlns:a16="http://schemas.microsoft.com/office/drawing/2014/main" id="{89090A85-0CDE-6446-A72E-E3C0BD78DE43}"/>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17" name="Rectangle 16">
            <a:extLst>
              <a:ext uri="{FF2B5EF4-FFF2-40B4-BE49-F238E27FC236}">
                <a16:creationId xmlns:a16="http://schemas.microsoft.com/office/drawing/2014/main" id="{148DB9AA-BC95-5442-AE7D-5CF6B5B561F5}"/>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18" name="Rectangle 17">
            <a:extLst>
              <a:ext uri="{FF2B5EF4-FFF2-40B4-BE49-F238E27FC236}">
                <a16:creationId xmlns:a16="http://schemas.microsoft.com/office/drawing/2014/main" id="{6FEA0AF9-5EA4-E848-99D5-CD1807544959}"/>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19" name="TextBox 18">
            <a:extLst>
              <a:ext uri="{FF2B5EF4-FFF2-40B4-BE49-F238E27FC236}">
                <a16:creationId xmlns:a16="http://schemas.microsoft.com/office/drawing/2014/main" id="{4E2E2076-7132-9243-A3E1-F94B0CD52CBF}"/>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Why</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has the character said/done that?</a:t>
            </a:r>
          </a:p>
        </p:txBody>
      </p:sp>
      <p:sp>
        <p:nvSpPr>
          <p:cNvPr id="20" name="TextBox 19">
            <a:extLst>
              <a:ext uri="{FF2B5EF4-FFF2-40B4-BE49-F238E27FC236}">
                <a16:creationId xmlns:a16="http://schemas.microsoft.com/office/drawing/2014/main" id="{1C4490C9-48E1-7045-B58A-699B7EFFA325}"/>
              </a:ext>
            </a:extLst>
          </p:cNvPr>
          <p:cNvSpPr txBox="1"/>
          <p:nvPr/>
        </p:nvSpPr>
        <p:spPr>
          <a:xfrm>
            <a:off x="6205077" y="1888698"/>
            <a:ext cx="2714399"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Has the text been</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understood – words,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phrases,</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etc.?</a:t>
            </a:r>
          </a:p>
        </p:txBody>
      </p:sp>
      <p:sp>
        <p:nvSpPr>
          <p:cNvPr id="21" name="TextBox 20">
            <a:extLst>
              <a:ext uri="{FF2B5EF4-FFF2-40B4-BE49-F238E27FC236}">
                <a16:creationId xmlns:a16="http://schemas.microsoft.com/office/drawing/2014/main" id="{215D17B3-65ED-4D4D-A5E7-A84E2C4A8F9F}"/>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414042"/>
                </a:solidFill>
                <a:latin typeface="Comic Sans MS" panose="030F0702030302020204" pitchFamily="66" charset="0"/>
                <a:cs typeface="Arial" panose="020B0604020202020204" pitchFamily="34" charset="0"/>
              </a:rPr>
              <a:t>.</a:t>
            </a:r>
          </a:p>
        </p:txBody>
      </p:sp>
      <p:sp>
        <p:nvSpPr>
          <p:cNvPr id="23" name="TextBox 22">
            <a:extLst>
              <a:ext uri="{FF2B5EF4-FFF2-40B4-BE49-F238E27FC236}">
                <a16:creationId xmlns:a16="http://schemas.microsoft.com/office/drawing/2014/main" id="{B791EF48-4D0B-4647-A8F0-516353FB80F2}"/>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Organisation, language features, layout.</a:t>
            </a:r>
          </a:p>
        </p:txBody>
      </p:sp>
      <p:sp>
        <p:nvSpPr>
          <p:cNvPr id="24" name="TextBox 23">
            <a:extLst>
              <a:ext uri="{FF2B5EF4-FFF2-40B4-BE49-F238E27FC236}">
                <a16:creationId xmlns:a16="http://schemas.microsoft.com/office/drawing/2014/main" id="{E227908E-8928-004B-BB88-CBFF699333BB}"/>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25" name="TextBox 24">
            <a:extLst>
              <a:ext uri="{FF2B5EF4-FFF2-40B4-BE49-F238E27FC236}">
                <a16:creationId xmlns:a16="http://schemas.microsoft.com/office/drawing/2014/main" id="{90B366F1-CE4A-BE4A-986A-B99C8340011A}"/>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414042"/>
                </a:solidFill>
                <a:latin typeface="Comic Sans MS" panose="030F0702030302020204" pitchFamily="66" charset="0"/>
                <a:cs typeface="Arial" panose="020B0604020202020204" pitchFamily="34" charset="0"/>
              </a:rPr>
              <a:t>Form a mental picture through</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drama and</a:t>
            </a:r>
            <a:br>
              <a:rPr lang="en-GB" altLang="en-US" sz="1400" dirty="0">
                <a:solidFill>
                  <a:srgbClr val="414042"/>
                </a:solidFill>
                <a:latin typeface="Comic Sans MS" panose="030F0702030302020204" pitchFamily="66" charset="0"/>
                <a:cs typeface="Arial" panose="020B0604020202020204" pitchFamily="34" charset="0"/>
              </a:rPr>
            </a:br>
            <a:r>
              <a:rPr lang="en-GB" altLang="en-US" sz="1400" dirty="0">
                <a:solidFill>
                  <a:srgbClr val="414042"/>
                </a:solidFill>
                <a:latin typeface="Comic Sans MS" panose="030F0702030302020204" pitchFamily="66" charset="0"/>
                <a:cs typeface="Arial" panose="020B0604020202020204" pitchFamily="34" charset="0"/>
              </a:rPr>
              <a:t>role play.</a:t>
            </a:r>
          </a:p>
        </p:txBody>
      </p:sp>
      <p:pic>
        <p:nvPicPr>
          <p:cNvPr id="26" name="Picture 25" descr="A close-up of a book&#10;&#10;Description automatically generated with medium confidence">
            <a:extLst>
              <a:ext uri="{FF2B5EF4-FFF2-40B4-BE49-F238E27FC236}">
                <a16:creationId xmlns:a16="http://schemas.microsoft.com/office/drawing/2014/main" id="{03088FD6-E00B-8D4E-A42C-FA561343A1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B6A6E15F-8DC4-E64F-82C9-EF5BDAEE63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29" name="TextBox 28">
            <a:extLst>
              <a:ext uri="{FF2B5EF4-FFF2-40B4-BE49-F238E27FC236}">
                <a16:creationId xmlns:a16="http://schemas.microsoft.com/office/drawing/2014/main" id="{0ED5483D-926F-E040-A309-A6135DCF93DA}"/>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30" name="Picture 29" descr="A picture containing logo&#10;&#10;Description automatically generated">
            <a:extLst>
              <a:ext uri="{FF2B5EF4-FFF2-40B4-BE49-F238E27FC236}">
                <a16:creationId xmlns:a16="http://schemas.microsoft.com/office/drawing/2014/main" id="{8B5EF4C9-5D2F-2A4E-9DEE-97142899924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31" name="Picture 30" descr="Text&#10;&#10;Description automatically generated with medium confidence">
            <a:extLst>
              <a:ext uri="{FF2B5EF4-FFF2-40B4-BE49-F238E27FC236}">
                <a16:creationId xmlns:a16="http://schemas.microsoft.com/office/drawing/2014/main" id="{3E40A5B3-07E1-F540-9337-1B3F9BFF02F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33" name="Picture 32" descr="Logo&#10;&#10;Description automatically generated">
            <a:extLst>
              <a:ext uri="{FF2B5EF4-FFF2-40B4-BE49-F238E27FC236}">
                <a16:creationId xmlns:a16="http://schemas.microsoft.com/office/drawing/2014/main" id="{3ADBE551-32C9-2F47-A528-77D4CEF030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sp>
        <p:nvSpPr>
          <p:cNvPr id="34" name="TextBox 33">
            <a:extLst>
              <a:ext uri="{FF2B5EF4-FFF2-40B4-BE49-F238E27FC236}">
                <a16:creationId xmlns:a16="http://schemas.microsoft.com/office/drawing/2014/main" id="{5CA1BC29-CC2B-D148-9C4B-39FC152925C4}"/>
              </a:ext>
            </a:extLst>
          </p:cNvPr>
          <p:cNvSpPr txBox="1"/>
          <p:nvPr/>
        </p:nvSpPr>
        <p:spPr>
          <a:xfrm>
            <a:off x="1000031" y="3878272"/>
            <a:ext cx="2107379"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out loud</a:t>
            </a:r>
          </a:p>
        </p:txBody>
      </p:sp>
      <p:pic>
        <p:nvPicPr>
          <p:cNvPr id="35" name="Picture 34" descr="Background pattern&#10;&#10;Description automatically generated">
            <a:extLst>
              <a:ext uri="{FF2B5EF4-FFF2-40B4-BE49-F238E27FC236}">
                <a16:creationId xmlns:a16="http://schemas.microsoft.com/office/drawing/2014/main" id="{C6BF768E-2913-E143-B4E5-DEBE6CC1F7B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29705" y="4277855"/>
            <a:ext cx="1701800" cy="952500"/>
          </a:xfrm>
          <a:prstGeom prst="rect">
            <a:avLst/>
          </a:prstGeom>
        </p:spPr>
      </p:pic>
      <p:pic>
        <p:nvPicPr>
          <p:cNvPr id="2" name="Picture 1" descr="Text&#10;&#10;Description automatically generated">
            <a:extLst>
              <a:ext uri="{FF2B5EF4-FFF2-40B4-BE49-F238E27FC236}">
                <a16:creationId xmlns:a16="http://schemas.microsoft.com/office/drawing/2014/main" id="{31D81F17-B05C-2C35-2390-A2895B942B6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989932" y="2509205"/>
            <a:ext cx="1420610" cy="780100"/>
          </a:xfrm>
          <a:prstGeom prst="rect">
            <a:avLst/>
          </a:prstGeom>
        </p:spPr>
      </p:pic>
    </p:spTree>
    <p:extLst>
      <p:ext uri="{BB962C8B-B14F-4D97-AF65-F5344CB8AC3E}">
        <p14:creationId xmlns:p14="http://schemas.microsoft.com/office/powerpoint/2010/main" val="359673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C897519-9F2F-5448-80C3-971F7B579DA1}"/>
              </a:ext>
            </a:extLst>
          </p:cNvPr>
          <p:cNvGrpSpPr/>
          <p:nvPr/>
        </p:nvGrpSpPr>
        <p:grpSpPr>
          <a:xfrm>
            <a:off x="521472" y="472107"/>
            <a:ext cx="2047558" cy="1948877"/>
            <a:chOff x="521472" y="506941"/>
            <a:chExt cx="2047558" cy="1948877"/>
          </a:xfrm>
        </p:grpSpPr>
        <p:sp>
          <p:nvSpPr>
            <p:cNvPr id="32" name="Rectangle 31">
              <a:extLst>
                <a:ext uri="{FF2B5EF4-FFF2-40B4-BE49-F238E27FC236}">
                  <a16:creationId xmlns:a16="http://schemas.microsoft.com/office/drawing/2014/main" id="{BADCE657-785A-4640-868C-88B95146DBB0}"/>
                </a:ext>
              </a:extLst>
            </p:cNvPr>
            <p:cNvSpPr/>
            <p:nvPr/>
          </p:nvSpPr>
          <p:spPr>
            <a:xfrm>
              <a:off x="521472" y="506941"/>
              <a:ext cx="204755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36" name="TextBox 35">
              <a:extLst>
                <a:ext uri="{FF2B5EF4-FFF2-40B4-BE49-F238E27FC236}">
                  <a16:creationId xmlns:a16="http://schemas.microsoft.com/office/drawing/2014/main" id="{27E1375F-4505-3B40-A667-7BFEF13A686D}"/>
                </a:ext>
              </a:extLst>
            </p:cNvPr>
            <p:cNvSpPr txBox="1"/>
            <p:nvPr/>
          </p:nvSpPr>
          <p:spPr>
            <a:xfrm>
              <a:off x="660398" y="960901"/>
              <a:ext cx="1847671" cy="580516"/>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pic>
          <p:nvPicPr>
            <p:cNvPr id="37" name="Picture 36" descr="Background pattern&#10;&#10;Description automatically generated">
              <a:extLst>
                <a:ext uri="{FF2B5EF4-FFF2-40B4-BE49-F238E27FC236}">
                  <a16:creationId xmlns:a16="http://schemas.microsoft.com/office/drawing/2014/main" id="{F62D55EB-52E5-F841-B98D-EA80D1E8B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354" y="1468148"/>
              <a:ext cx="1583757" cy="886431"/>
            </a:xfrm>
            <a:prstGeom prst="rect">
              <a:avLst/>
            </a:prstGeom>
          </p:spPr>
        </p:pic>
        <p:sp>
          <p:nvSpPr>
            <p:cNvPr id="3" name="Rectangle 2">
              <a:extLst>
                <a:ext uri="{FF2B5EF4-FFF2-40B4-BE49-F238E27FC236}">
                  <a16:creationId xmlns:a16="http://schemas.microsoft.com/office/drawing/2014/main" id="{3FCD4B63-6252-C542-A3E5-89713C7EDE8B}"/>
                </a:ext>
              </a:extLst>
            </p:cNvPr>
            <p:cNvSpPr/>
            <p:nvPr/>
          </p:nvSpPr>
          <p:spPr>
            <a:xfrm>
              <a:off x="521472" y="506942"/>
              <a:ext cx="2047558" cy="194887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Text Box 19">
            <a:extLst>
              <a:ext uri="{FF2B5EF4-FFF2-40B4-BE49-F238E27FC236}">
                <a16:creationId xmlns:a16="http://schemas.microsoft.com/office/drawing/2014/main" id="{B8459ED4-FE68-214C-94B8-58B347003546}"/>
              </a:ext>
            </a:extLst>
          </p:cNvPr>
          <p:cNvSpPr txBox="1">
            <a:spLocks noChangeArrowheads="1"/>
          </p:cNvSpPr>
          <p:nvPr/>
        </p:nvSpPr>
        <p:spPr bwMode="auto">
          <a:xfrm>
            <a:off x="1483304" y="3172203"/>
            <a:ext cx="9625986" cy="275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1000"/>
              </a:spcAft>
              <a:buClr>
                <a:srgbClr val="0070C0"/>
              </a:buClr>
            </a:pPr>
            <a:r>
              <a:rPr lang="en-GB" altLang="en-US" sz="2000" dirty="0">
                <a:solidFill>
                  <a:srgbClr val="3E3F41"/>
                </a:solidFill>
              </a:rPr>
              <a:t>Work with a partner. Discuss the poem you have heard. Think about:</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How did the poem make you feel?</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Were there any words or phrases you particularly liked, or any that you didn’t understand?</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Is there anything in the poem that reminded you of another text, or something in your own life?</a:t>
            </a:r>
          </a:p>
          <a:p>
            <a:pPr marL="355600" lvl="1" indent="-304800" eaLnBrk="1" hangingPunct="1">
              <a:spcAft>
                <a:spcPts val="1000"/>
              </a:spcAft>
              <a:buClr>
                <a:srgbClr val="0070C0"/>
              </a:buClr>
              <a:buFont typeface="Arial" panose="020B0604020202020204" pitchFamily="34" charset="0"/>
              <a:buChar char="•"/>
            </a:pPr>
            <a:r>
              <a:rPr lang="en-GB" altLang="en-US" sz="2000" dirty="0">
                <a:solidFill>
                  <a:srgbClr val="3E3F41"/>
                </a:solidFill>
              </a:rPr>
              <a:t>Was there a ‘line that lingered’ – a line that will stay in your memory?</a:t>
            </a:r>
          </a:p>
        </p:txBody>
      </p:sp>
      <p:grpSp>
        <p:nvGrpSpPr>
          <p:cNvPr id="52" name="Group 51">
            <a:extLst>
              <a:ext uri="{FF2B5EF4-FFF2-40B4-BE49-F238E27FC236}">
                <a16:creationId xmlns:a16="http://schemas.microsoft.com/office/drawing/2014/main" id="{BAE23D2A-FB76-794E-A96E-EBE77F669CAF}"/>
              </a:ext>
            </a:extLst>
          </p:cNvPr>
          <p:cNvGrpSpPr/>
          <p:nvPr/>
        </p:nvGrpSpPr>
        <p:grpSpPr>
          <a:xfrm>
            <a:off x="4121736" y="614826"/>
            <a:ext cx="6412788" cy="2217304"/>
            <a:chOff x="1056319" y="1075186"/>
            <a:chExt cx="10147138" cy="4600684"/>
          </a:xfrm>
        </p:grpSpPr>
        <p:sp>
          <p:nvSpPr>
            <p:cNvPr id="53" name="Rectangle 52">
              <a:extLst>
                <a:ext uri="{FF2B5EF4-FFF2-40B4-BE49-F238E27FC236}">
                  <a16:creationId xmlns:a16="http://schemas.microsoft.com/office/drawing/2014/main" id="{4D12674D-3AA7-7943-8AE9-8ED95D6A8C1E}"/>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I want to know…</a:t>
              </a:r>
            </a:p>
          </p:txBody>
        </p:sp>
        <p:sp>
          <p:nvSpPr>
            <p:cNvPr id="54" name="Rectangle 53">
              <a:extLst>
                <a:ext uri="{FF2B5EF4-FFF2-40B4-BE49-F238E27FC236}">
                  <a16:creationId xmlns:a16="http://schemas.microsoft.com/office/drawing/2014/main" id="{D7704FC3-349B-A24E-A383-CE76EA26E761}"/>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It reminded me of…</a:t>
              </a:r>
            </a:p>
          </p:txBody>
        </p:sp>
        <p:sp>
          <p:nvSpPr>
            <p:cNvPr id="55" name="Rectangle 54">
              <a:extLst>
                <a:ext uri="{FF2B5EF4-FFF2-40B4-BE49-F238E27FC236}">
                  <a16:creationId xmlns:a16="http://schemas.microsoft.com/office/drawing/2014/main" id="{7B8A3234-041F-2B42-90EE-360E7674C80E}"/>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What I like</a:t>
              </a:r>
            </a:p>
          </p:txBody>
        </p:sp>
        <p:sp>
          <p:nvSpPr>
            <p:cNvPr id="56" name="Rectangle 55">
              <a:extLst>
                <a:ext uri="{FF2B5EF4-FFF2-40B4-BE49-F238E27FC236}">
                  <a16:creationId xmlns:a16="http://schemas.microsoft.com/office/drawing/2014/main" id="{44C22240-B566-2040-9AB1-F7E792E63D3B}"/>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What I didn’t like</a:t>
              </a:r>
            </a:p>
          </p:txBody>
        </p:sp>
        <p:sp>
          <p:nvSpPr>
            <p:cNvPr id="57" name="Line 41">
              <a:extLst>
                <a:ext uri="{FF2B5EF4-FFF2-40B4-BE49-F238E27FC236}">
                  <a16:creationId xmlns:a16="http://schemas.microsoft.com/office/drawing/2014/main" id="{623B4179-B520-E84F-B12D-6D32C7460AD0}"/>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00"/>
            </a:p>
          </p:txBody>
        </p:sp>
        <p:sp>
          <p:nvSpPr>
            <p:cNvPr id="58" name="Rectangle 57">
              <a:extLst>
                <a:ext uri="{FF2B5EF4-FFF2-40B4-BE49-F238E27FC236}">
                  <a16:creationId xmlns:a16="http://schemas.microsoft.com/office/drawing/2014/main" id="{CBD32B10-E0E7-464B-AB7D-6EB6F15C2290}"/>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9" name="Line 41">
              <a:extLst>
                <a:ext uri="{FF2B5EF4-FFF2-40B4-BE49-F238E27FC236}">
                  <a16:creationId xmlns:a16="http://schemas.microsoft.com/office/drawing/2014/main" id="{942165FB-9E22-F248-B280-2D81AB8E3685}"/>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00"/>
            </a:p>
          </p:txBody>
        </p:sp>
      </p:grpSp>
    </p:spTree>
    <p:extLst>
      <p:ext uri="{BB962C8B-B14F-4D97-AF65-F5344CB8AC3E}">
        <p14:creationId xmlns:p14="http://schemas.microsoft.com/office/powerpoint/2010/main" val="32621854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ubtitle 2">
            <a:extLst>
              <a:ext uri="{FF2B5EF4-FFF2-40B4-BE49-F238E27FC236}">
                <a16:creationId xmlns:a16="http://schemas.microsoft.com/office/drawing/2014/main" id="{A5B4066B-EFA0-DB49-9349-22DF539F647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53" name="Subtitle 2">
            <a:extLst>
              <a:ext uri="{FF2B5EF4-FFF2-40B4-BE49-F238E27FC236}">
                <a16:creationId xmlns:a16="http://schemas.microsoft.com/office/drawing/2014/main" id="{22B80E6A-58CA-BA4C-B443-F0016F861099}"/>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54" name="Rectangle 53">
            <a:extLst>
              <a:ext uri="{FF2B5EF4-FFF2-40B4-BE49-F238E27FC236}">
                <a16:creationId xmlns:a16="http://schemas.microsoft.com/office/drawing/2014/main" id="{00898082-5412-7249-8FFB-DAC7295E7BAF}"/>
              </a:ext>
            </a:extLst>
          </p:cNvPr>
          <p:cNvSpPr/>
          <p:nvPr/>
        </p:nvSpPr>
        <p:spPr>
          <a:xfrm>
            <a:off x="1056319" y="1787647"/>
            <a:ext cx="10147138" cy="296723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E0986AF5-23D9-F34F-9F52-1FFA3550A3ED}"/>
              </a:ext>
            </a:extLst>
          </p:cNvPr>
          <p:cNvSpPr/>
          <p:nvPr/>
        </p:nvSpPr>
        <p:spPr>
          <a:xfrm>
            <a:off x="1056318" y="1794587"/>
            <a:ext cx="3439663" cy="29543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8" name="Text Box 4">
            <a:extLst>
              <a:ext uri="{FF2B5EF4-FFF2-40B4-BE49-F238E27FC236}">
                <a16:creationId xmlns:a16="http://schemas.microsoft.com/office/drawing/2014/main" id="{70A7F26D-DEB4-B44E-A496-C10EDE1C3243}"/>
              </a:ext>
            </a:extLst>
          </p:cNvPr>
          <p:cNvSpPr txBox="1">
            <a:spLocks noChangeArrowheads="1"/>
          </p:cNvSpPr>
          <p:nvPr/>
        </p:nvSpPr>
        <p:spPr bwMode="auto">
          <a:xfrm>
            <a:off x="4977109" y="2186351"/>
            <a:ext cx="5760560"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pPr>
            <a:r>
              <a:rPr lang="en-GB" altLang="en-US" dirty="0">
                <a:solidFill>
                  <a:srgbClr val="3E3F41"/>
                </a:solidFill>
              </a:rPr>
              <a:t>You are now going to read a different poem called ‘In the Sultan’s Palace’ which is linked to the Tales of 1001 Arabian Nights and inspired by Kit Wright’s ‘Magic Box’. </a:t>
            </a:r>
          </a:p>
          <a:p>
            <a:pPr eaLnBrk="1" hangingPunct="1">
              <a:spcBef>
                <a:spcPct val="50000"/>
              </a:spcBef>
            </a:pPr>
            <a:r>
              <a:rPr lang="en-GB" altLang="en-US" dirty="0">
                <a:solidFill>
                  <a:srgbClr val="3E3F41"/>
                </a:solidFill>
              </a:rPr>
              <a:t>Listen for the language effects you have been learning about, and also see if you can identify any of the characters or settings.</a:t>
            </a:r>
          </a:p>
        </p:txBody>
      </p:sp>
      <p:sp>
        <p:nvSpPr>
          <p:cNvPr id="10" name="Rectangle 9">
            <a:extLst>
              <a:ext uri="{FF2B5EF4-FFF2-40B4-BE49-F238E27FC236}">
                <a16:creationId xmlns:a16="http://schemas.microsoft.com/office/drawing/2014/main" id="{2C8918F8-6308-DF41-B5C9-30F099E60A53}"/>
              </a:ext>
            </a:extLst>
          </p:cNvPr>
          <p:cNvSpPr/>
          <p:nvPr/>
        </p:nvSpPr>
        <p:spPr>
          <a:xfrm>
            <a:off x="1056318" y="4931451"/>
            <a:ext cx="10147138" cy="9878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spcBef>
                <a:spcPct val="50000"/>
              </a:spcBef>
            </a:pPr>
            <a:r>
              <a:rPr lang="en-GB" altLang="en-US" sz="1600" b="1" dirty="0">
                <a:latin typeface="Comic Sans MS" panose="030F0902030302020204" pitchFamily="66" charset="0"/>
              </a:rPr>
              <a:t>Consider:</a:t>
            </a:r>
            <a:br>
              <a:rPr lang="en-GB" altLang="en-US" sz="1600" b="1" dirty="0">
                <a:latin typeface="Comic Sans MS" panose="030F0902030302020204" pitchFamily="66" charset="0"/>
              </a:rPr>
            </a:br>
            <a:r>
              <a:rPr lang="en-GB" altLang="en-US" sz="1600" dirty="0">
                <a:latin typeface="Comic Sans MS" panose="030F0902030302020204" pitchFamily="66" charset="0"/>
              </a:rPr>
              <a:t>This is a free verse list poem which tells the reader about the poet’s favourite parts of the 1001 Arabian Nights.</a:t>
            </a:r>
          </a:p>
        </p:txBody>
      </p:sp>
    </p:spTree>
    <p:extLst>
      <p:ext uri="{BB962C8B-B14F-4D97-AF65-F5344CB8AC3E}">
        <p14:creationId xmlns:p14="http://schemas.microsoft.com/office/powerpoint/2010/main" val="16531167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A247749-3442-1747-95A1-DE470FDCFED4}"/>
              </a:ext>
            </a:extLst>
          </p:cNvPr>
          <p:cNvGrpSpPr/>
          <p:nvPr/>
        </p:nvGrpSpPr>
        <p:grpSpPr>
          <a:xfrm>
            <a:off x="1056319" y="1075186"/>
            <a:ext cx="10147138" cy="4600684"/>
            <a:chOff x="1056319" y="1075186"/>
            <a:chExt cx="10147138" cy="4600684"/>
          </a:xfrm>
        </p:grpSpPr>
        <p:sp>
          <p:nvSpPr>
            <p:cNvPr id="17" name="Rectangle 16">
              <a:extLst>
                <a:ext uri="{FF2B5EF4-FFF2-40B4-BE49-F238E27FC236}">
                  <a16:creationId xmlns:a16="http://schemas.microsoft.com/office/drawing/2014/main" id="{7C9FA7A4-21BC-8F48-908C-66D8F6AC1B7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37397155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3">
            <a:extLst>
              <a:ext uri="{FF2B5EF4-FFF2-40B4-BE49-F238E27FC236}">
                <a16:creationId xmlns:a16="http://schemas.microsoft.com/office/drawing/2014/main" id="{2D1EFD01-3E71-024F-B4DC-AAFFF40D44F4}"/>
              </a:ext>
            </a:extLst>
          </p:cNvPr>
          <p:cNvSpPr txBox="1">
            <a:spLocks noChangeArrowheads="1"/>
          </p:cNvSpPr>
          <p:nvPr/>
        </p:nvSpPr>
        <p:spPr bwMode="auto">
          <a:xfrm>
            <a:off x="1136307" y="2411465"/>
            <a:ext cx="10210961" cy="3670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Aft>
                <a:spcPts val="700"/>
              </a:spcAft>
            </a:pPr>
            <a:r>
              <a:rPr lang="en-GB" altLang="en-US" sz="2000" dirty="0">
                <a:solidFill>
                  <a:srgbClr val="414042"/>
                </a:solidFill>
                <a:latin typeface="Comic Sans MS" panose="030F0902030302020204" pitchFamily="66" charset="0"/>
              </a:rPr>
              <a:t>The next slide is a great team game. </a:t>
            </a:r>
          </a:p>
          <a:p>
            <a:pPr>
              <a:spcAft>
                <a:spcPts val="700"/>
              </a:spcAft>
            </a:pPr>
            <a:r>
              <a:rPr lang="en-GB" altLang="en-US" sz="2000" dirty="0">
                <a:solidFill>
                  <a:srgbClr val="414042"/>
                </a:solidFill>
                <a:latin typeface="Comic Sans MS" panose="030F0902030302020204" pitchFamily="66" charset="0"/>
              </a:rPr>
              <a:t>Divide into two teams. </a:t>
            </a:r>
          </a:p>
          <a:p>
            <a:pPr>
              <a:spcAft>
                <a:spcPts val="700"/>
              </a:spcAft>
            </a:pPr>
            <a:r>
              <a:rPr lang="en-GB" altLang="en-US" sz="2000" dirty="0">
                <a:solidFill>
                  <a:srgbClr val="414042"/>
                </a:solidFill>
                <a:latin typeface="Comic Sans MS" panose="030F0902030302020204" pitchFamily="66" charset="0"/>
              </a:rPr>
              <a:t>Representatives from each team should stand in front of the whiteboard in pairs. </a:t>
            </a:r>
          </a:p>
          <a:p>
            <a:pPr>
              <a:spcAft>
                <a:spcPts val="700"/>
              </a:spcAft>
            </a:pPr>
            <a:r>
              <a:rPr lang="en-GB" altLang="en-US" sz="2000" dirty="0">
                <a:solidFill>
                  <a:srgbClr val="414042"/>
                </a:solidFill>
                <a:latin typeface="Comic Sans MS" panose="030F0902030302020204" pitchFamily="66" charset="0"/>
              </a:rPr>
              <a:t>On a given clue, (e.g., a word that means very angry), you should point to the correct answer. The first one to do so gets a point, and the winner is the first to get</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five points. </a:t>
            </a:r>
          </a:p>
          <a:p>
            <a:pPr>
              <a:spcAft>
                <a:spcPts val="700"/>
              </a:spcAft>
            </a:pPr>
            <a:r>
              <a:rPr lang="en-GB" altLang="en-US" sz="2000" dirty="0">
                <a:solidFill>
                  <a:srgbClr val="414042"/>
                </a:solidFill>
                <a:latin typeface="Comic Sans MS" panose="030F0902030302020204" pitchFamily="66" charset="0"/>
              </a:rPr>
              <a:t>Additional points may be awarded for using the word in a sentence BUT the sentence must be effective.</a:t>
            </a:r>
          </a:p>
          <a:p>
            <a:pPr>
              <a:spcAft>
                <a:spcPts val="700"/>
              </a:spcAft>
            </a:pPr>
            <a:r>
              <a:rPr lang="en-GB" altLang="en-US" sz="2000" dirty="0">
                <a:solidFill>
                  <a:srgbClr val="414042"/>
                </a:solidFill>
                <a:latin typeface="Comic Sans MS" panose="030F0902030302020204" pitchFamily="66" charset="0"/>
              </a:rPr>
              <a:t>N.B. Feather dusters or pipe insulation make good pointers and don’t damage surfaces.</a:t>
            </a:r>
          </a:p>
        </p:txBody>
      </p:sp>
      <p:grpSp>
        <p:nvGrpSpPr>
          <p:cNvPr id="12" name="Group 11">
            <a:extLst>
              <a:ext uri="{FF2B5EF4-FFF2-40B4-BE49-F238E27FC236}">
                <a16:creationId xmlns:a16="http://schemas.microsoft.com/office/drawing/2014/main" id="{4AE291F3-CBAA-FB49-8B25-7E451AD195D4}"/>
              </a:ext>
            </a:extLst>
          </p:cNvPr>
          <p:cNvGrpSpPr/>
          <p:nvPr/>
        </p:nvGrpSpPr>
        <p:grpSpPr>
          <a:xfrm>
            <a:off x="3499171" y="1396632"/>
            <a:ext cx="4768850" cy="1295400"/>
            <a:chOff x="3499171" y="1396632"/>
            <a:chExt cx="4768850" cy="1295400"/>
          </a:xfrm>
        </p:grpSpPr>
        <p:sp>
          <p:nvSpPr>
            <p:cNvPr id="13" name="WordArt 2">
              <a:extLst>
                <a:ext uri="{FF2B5EF4-FFF2-40B4-BE49-F238E27FC236}">
                  <a16:creationId xmlns:a16="http://schemas.microsoft.com/office/drawing/2014/main" id="{C0813B3D-5787-9C48-8473-6669F3A2A1AB}"/>
                </a:ext>
              </a:extLst>
            </p:cNvPr>
            <p:cNvSpPr>
              <a:spLocks noChangeArrowheads="1" noChangeShapeType="1" noTextEdit="1"/>
            </p:cNvSpPr>
            <p:nvPr/>
          </p:nvSpPr>
          <p:spPr bwMode="auto">
            <a:xfrm>
              <a:off x="3499171" y="1396632"/>
              <a:ext cx="4768850" cy="1295400"/>
            </a:xfrm>
            <a:prstGeom prst="rect">
              <a:avLst/>
            </a:prstGeom>
            <a:ln w="0">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GB" sz="3600" b="1" kern="10" dirty="0">
                  <a:ln w="69850">
                    <a:solidFill>
                      <a:srgbClr val="FDBF2D"/>
                    </a:solidFill>
                    <a:round/>
                    <a:headEnd/>
                    <a:tailEnd/>
                  </a:ln>
                  <a:solidFill>
                    <a:srgbClr val="FDBF2D"/>
                  </a:solidFill>
                  <a:latin typeface="Comic Sans MS" panose="030F0902030302020204" pitchFamily="66" charset="0"/>
                </a:rPr>
                <a:t>Word Slap</a:t>
              </a:r>
            </a:p>
          </p:txBody>
        </p:sp>
        <p:sp>
          <p:nvSpPr>
            <p:cNvPr id="14" name="WordArt 2">
              <a:extLst>
                <a:ext uri="{FF2B5EF4-FFF2-40B4-BE49-F238E27FC236}">
                  <a16:creationId xmlns:a16="http://schemas.microsoft.com/office/drawing/2014/main" id="{8B6D9395-83C6-B345-B53C-01BB06A0ABCF}"/>
                </a:ext>
              </a:extLst>
            </p:cNvPr>
            <p:cNvSpPr>
              <a:spLocks noChangeArrowheads="1" noChangeShapeType="1" noTextEdit="1"/>
            </p:cNvSpPr>
            <p:nvPr/>
          </p:nvSpPr>
          <p:spPr bwMode="auto">
            <a:xfrm>
              <a:off x="3499171" y="1396632"/>
              <a:ext cx="4768850" cy="1295400"/>
            </a:xfrm>
            <a:prstGeom prst="rect">
              <a:avLst/>
            </a:prstGeom>
            <a:noFill/>
            <a:ln>
              <a:noFill/>
            </a:ln>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GB" sz="3600" b="1" kern="10" dirty="0">
                  <a:ln w="9525">
                    <a:noFill/>
                    <a:round/>
                    <a:headEnd/>
                    <a:tailEnd/>
                  </a:ln>
                  <a:solidFill>
                    <a:srgbClr val="FF4F79"/>
                  </a:solidFill>
                  <a:latin typeface="Comic Sans MS" panose="030F0902030302020204" pitchFamily="66" charset="0"/>
                </a:rPr>
                <a:t>Word Slap</a:t>
              </a:r>
            </a:p>
          </p:txBody>
        </p:sp>
      </p:grpSp>
    </p:spTree>
    <p:extLst>
      <p:ext uri="{BB962C8B-B14F-4D97-AF65-F5344CB8AC3E}">
        <p14:creationId xmlns:p14="http://schemas.microsoft.com/office/powerpoint/2010/main" val="2978722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21375"/>
            <a:ext cx="7356389" cy="488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eaLnBrk="1" hangingPunct="1">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a:t>
            </a:r>
            <a:r>
              <a:rPr lang="en-GB" altLang="en-US" sz="1600" dirty="0">
                <a:solidFill>
                  <a:srgbClr val="414042"/>
                </a:solidFill>
              </a:rPr>
              <a:t>  your thoughts as you read aloud to pupils</a:t>
            </a:r>
            <a:r>
              <a:rPr lang="en-US" altLang="en-US" sz="1600" dirty="0">
                <a:solidFill>
                  <a:srgbClr val="414042"/>
                </a:solidFill>
              </a:rPr>
              <a:t>.</a:t>
            </a: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a:t>
            </a:r>
            <a:r>
              <a:rPr lang="en-US" altLang="en-US" sz="1600" dirty="0">
                <a:solidFill>
                  <a:srgbClr val="414042"/>
                </a:solidFill>
              </a:rPr>
              <a:t> to not fully </a:t>
            </a:r>
            <a:br>
              <a:rPr lang="en-US" altLang="en-US" sz="1600" dirty="0">
                <a:solidFill>
                  <a:srgbClr val="414042"/>
                </a:solidFill>
              </a:rPr>
            </a:br>
            <a:r>
              <a:rPr lang="en-US" altLang="en-US" sz="1600" dirty="0">
                <a:solidFill>
                  <a:srgbClr val="414042"/>
                </a:solidFill>
              </a:rPr>
              <a:t>understand on first reading but that you know this and also know what</a:t>
            </a:r>
            <a:br>
              <a:rPr lang="en-US" altLang="en-US" sz="1600" dirty="0">
                <a:solidFill>
                  <a:srgbClr val="414042"/>
                </a:solidFill>
              </a:rPr>
            </a:br>
            <a:r>
              <a:rPr lang="en-US" altLang="en-US" sz="1600" dirty="0">
                <a:solidFill>
                  <a:srgbClr val="414042"/>
                </a:solidFill>
              </a:rPr>
              <a:t>to do about it).</a:t>
            </a:r>
            <a:endParaRPr lang="en-GB" altLang="en-US" sz="1600" dirty="0">
              <a:solidFill>
                <a:srgbClr val="414042"/>
              </a:solidFill>
            </a:endParaRPr>
          </a:p>
          <a:p>
            <a:pPr marL="269875" indent="-182563" eaLnBrk="1" hangingPunct="1">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r>
              <a:rPr lang="en-US" altLang="en-US" sz="1600" dirty="0">
                <a:solidFill>
                  <a:srgbClr val="414042"/>
                </a:solidFill>
              </a:rPr>
              <a:t>.</a:t>
            </a:r>
            <a:endParaRPr lang="en-GB" altLang="en-US" sz="1600" dirty="0">
              <a:solidFill>
                <a:srgbClr val="414042"/>
              </a:solidFill>
            </a:endParaRP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 name="Group 162">
            <a:extLst>
              <a:ext uri="{FF2B5EF4-FFF2-40B4-BE49-F238E27FC236}">
                <a16:creationId xmlns:a16="http://schemas.microsoft.com/office/drawing/2014/main" id="{8FD1CD18-CB35-E74A-A311-CDE5EB90DE45}"/>
              </a:ext>
            </a:extLst>
          </p:cNvPr>
          <p:cNvGrpSpPr/>
          <p:nvPr/>
        </p:nvGrpSpPr>
        <p:grpSpPr>
          <a:xfrm>
            <a:off x="8993460" y="775040"/>
            <a:ext cx="2490905" cy="1220803"/>
            <a:chOff x="3538057" y="767292"/>
            <a:chExt cx="2490905" cy="1220803"/>
          </a:xfrm>
        </p:grpSpPr>
        <p:sp>
          <p:nvSpPr>
            <p:cNvPr id="164" name="Oval 3">
              <a:extLst>
                <a:ext uri="{FF2B5EF4-FFF2-40B4-BE49-F238E27FC236}">
                  <a16:creationId xmlns:a16="http://schemas.microsoft.com/office/drawing/2014/main" id="{7E9C991A-9F7F-E843-B170-0BF1669BF6BC}"/>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grpSp>
          <p:nvGrpSpPr>
            <p:cNvPr id="165" name="Group 164">
              <a:extLst>
                <a:ext uri="{FF2B5EF4-FFF2-40B4-BE49-F238E27FC236}">
                  <a16:creationId xmlns:a16="http://schemas.microsoft.com/office/drawing/2014/main" id="{1F304AAB-6739-6246-8B0E-140806F888B5}"/>
                </a:ext>
              </a:extLst>
            </p:cNvPr>
            <p:cNvGrpSpPr/>
            <p:nvPr/>
          </p:nvGrpSpPr>
          <p:grpSpPr>
            <a:xfrm>
              <a:off x="4248501" y="767292"/>
              <a:ext cx="1070016" cy="711771"/>
              <a:chOff x="1435535" y="1382228"/>
              <a:chExt cx="1070016" cy="711771"/>
            </a:xfrm>
          </p:grpSpPr>
          <p:pic>
            <p:nvPicPr>
              <p:cNvPr id="167" name="Picture 17">
                <a:extLst>
                  <a:ext uri="{FF2B5EF4-FFF2-40B4-BE49-F238E27FC236}">
                    <a16:creationId xmlns:a16="http://schemas.microsoft.com/office/drawing/2014/main" id="{EFC5A4E3-0C04-5948-8455-A2477359478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8" name="Rectangle 167">
                <a:extLst>
                  <a:ext uri="{FF2B5EF4-FFF2-40B4-BE49-F238E27FC236}">
                    <a16:creationId xmlns:a16="http://schemas.microsoft.com/office/drawing/2014/main" id="{C19CAAEE-606F-6B42-B63C-B061CC360470}"/>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6" name="Text Box 4">
              <a:extLst>
                <a:ext uri="{FF2B5EF4-FFF2-40B4-BE49-F238E27FC236}">
                  <a16:creationId xmlns:a16="http://schemas.microsoft.com/office/drawing/2014/main" id="{D43758E7-5118-3647-9B45-13751C416F29}"/>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whoosh</a:t>
              </a:r>
            </a:p>
          </p:txBody>
        </p:sp>
      </p:grpSp>
      <p:grpSp>
        <p:nvGrpSpPr>
          <p:cNvPr id="157" name="Group 156">
            <a:extLst>
              <a:ext uri="{FF2B5EF4-FFF2-40B4-BE49-F238E27FC236}">
                <a16:creationId xmlns:a16="http://schemas.microsoft.com/office/drawing/2014/main" id="{E938171D-19CB-3B46-89C5-E145C20E618B}"/>
              </a:ext>
            </a:extLst>
          </p:cNvPr>
          <p:cNvGrpSpPr/>
          <p:nvPr/>
        </p:nvGrpSpPr>
        <p:grpSpPr>
          <a:xfrm>
            <a:off x="6296755" y="1357981"/>
            <a:ext cx="2490905" cy="1220803"/>
            <a:chOff x="3538057" y="767292"/>
            <a:chExt cx="2490905" cy="1220803"/>
          </a:xfrm>
        </p:grpSpPr>
        <p:sp>
          <p:nvSpPr>
            <p:cNvPr id="158" name="Oval 3">
              <a:extLst>
                <a:ext uri="{FF2B5EF4-FFF2-40B4-BE49-F238E27FC236}">
                  <a16:creationId xmlns:a16="http://schemas.microsoft.com/office/drawing/2014/main" id="{10A69B1A-05F6-934B-8005-DB78D2B9B516}"/>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dirty="0">
                <a:solidFill>
                  <a:srgbClr val="3E3F41"/>
                </a:solidFill>
                <a:latin typeface="Comic Sans MS" panose="030F0902030302020204" pitchFamily="66" charset="0"/>
              </a:endParaRPr>
            </a:p>
          </p:txBody>
        </p:sp>
        <p:grpSp>
          <p:nvGrpSpPr>
            <p:cNvPr id="159" name="Group 158">
              <a:extLst>
                <a:ext uri="{FF2B5EF4-FFF2-40B4-BE49-F238E27FC236}">
                  <a16:creationId xmlns:a16="http://schemas.microsoft.com/office/drawing/2014/main" id="{A6098041-E3FC-4043-912A-192E1CC8EE5A}"/>
                </a:ext>
              </a:extLst>
            </p:cNvPr>
            <p:cNvGrpSpPr/>
            <p:nvPr/>
          </p:nvGrpSpPr>
          <p:grpSpPr>
            <a:xfrm>
              <a:off x="4248501" y="767292"/>
              <a:ext cx="1070016" cy="711771"/>
              <a:chOff x="1435535" y="1382228"/>
              <a:chExt cx="1070016" cy="711771"/>
            </a:xfrm>
          </p:grpSpPr>
          <p:pic>
            <p:nvPicPr>
              <p:cNvPr id="161" name="Picture 17">
                <a:extLst>
                  <a:ext uri="{FF2B5EF4-FFF2-40B4-BE49-F238E27FC236}">
                    <a16:creationId xmlns:a16="http://schemas.microsoft.com/office/drawing/2014/main" id="{2798496B-F306-5841-A853-D378BE4DA84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62" name="Rectangle 161">
                <a:extLst>
                  <a:ext uri="{FF2B5EF4-FFF2-40B4-BE49-F238E27FC236}">
                    <a16:creationId xmlns:a16="http://schemas.microsoft.com/office/drawing/2014/main" id="{5D1B5A4F-093A-BC47-B6E6-7047CFA02D12}"/>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0" name="Text Box 4">
              <a:extLst>
                <a:ext uri="{FF2B5EF4-FFF2-40B4-BE49-F238E27FC236}">
                  <a16:creationId xmlns:a16="http://schemas.microsoft.com/office/drawing/2014/main" id="{FB60EDAA-062C-B14B-9659-9EEA17F7DB49}"/>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loyal</a:t>
              </a:r>
            </a:p>
          </p:txBody>
        </p:sp>
      </p:grpSp>
      <p:grpSp>
        <p:nvGrpSpPr>
          <p:cNvPr id="4" name="Group 3">
            <a:extLst>
              <a:ext uri="{FF2B5EF4-FFF2-40B4-BE49-F238E27FC236}">
                <a16:creationId xmlns:a16="http://schemas.microsoft.com/office/drawing/2014/main" id="{0D7DEAE7-1470-0146-9591-D3A0E4DA7C19}"/>
              </a:ext>
            </a:extLst>
          </p:cNvPr>
          <p:cNvGrpSpPr/>
          <p:nvPr/>
        </p:nvGrpSpPr>
        <p:grpSpPr>
          <a:xfrm>
            <a:off x="3538057" y="767292"/>
            <a:ext cx="2490905" cy="1220803"/>
            <a:chOff x="3538057" y="767292"/>
            <a:chExt cx="2490905" cy="1220803"/>
          </a:xfrm>
        </p:grpSpPr>
        <p:sp>
          <p:nvSpPr>
            <p:cNvPr id="24" name="Oval 3">
              <a:extLst>
                <a:ext uri="{FF2B5EF4-FFF2-40B4-BE49-F238E27FC236}">
                  <a16:creationId xmlns:a16="http://schemas.microsoft.com/office/drawing/2014/main" id="{2D42720D-B9EF-5043-8B79-C8E11D40F77F}"/>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grpSp>
          <p:nvGrpSpPr>
            <p:cNvPr id="149" name="Group 148">
              <a:extLst>
                <a:ext uri="{FF2B5EF4-FFF2-40B4-BE49-F238E27FC236}">
                  <a16:creationId xmlns:a16="http://schemas.microsoft.com/office/drawing/2014/main" id="{A2CBAA0B-A786-9B4F-AB13-C2AE3D09665C}"/>
                </a:ext>
              </a:extLst>
            </p:cNvPr>
            <p:cNvGrpSpPr/>
            <p:nvPr/>
          </p:nvGrpSpPr>
          <p:grpSpPr>
            <a:xfrm>
              <a:off x="4248501" y="767292"/>
              <a:ext cx="1070016" cy="711771"/>
              <a:chOff x="1435535" y="1382228"/>
              <a:chExt cx="1070016" cy="711771"/>
            </a:xfrm>
          </p:grpSpPr>
          <p:pic>
            <p:nvPicPr>
              <p:cNvPr id="150" name="Picture 17">
                <a:extLst>
                  <a:ext uri="{FF2B5EF4-FFF2-40B4-BE49-F238E27FC236}">
                    <a16:creationId xmlns:a16="http://schemas.microsoft.com/office/drawing/2014/main" id="{102889A3-34BF-B04E-87DD-A3D01E4AF3E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7AD7EF11-5F62-1141-ABD3-3ADCFFA3A391}"/>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 Box 4">
              <a:extLst>
                <a:ext uri="{FF2B5EF4-FFF2-40B4-BE49-F238E27FC236}">
                  <a16:creationId xmlns:a16="http://schemas.microsoft.com/office/drawing/2014/main" id="{718EF38A-579E-0843-BA6B-617626CE7046}"/>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hoard</a:t>
              </a:r>
            </a:p>
          </p:txBody>
        </p:sp>
      </p:grpSp>
      <p:grpSp>
        <p:nvGrpSpPr>
          <p:cNvPr id="169" name="Group 168">
            <a:extLst>
              <a:ext uri="{FF2B5EF4-FFF2-40B4-BE49-F238E27FC236}">
                <a16:creationId xmlns:a16="http://schemas.microsoft.com/office/drawing/2014/main" id="{DD7F1529-9BE0-3244-9A02-1C3A2BAEF12A}"/>
              </a:ext>
            </a:extLst>
          </p:cNvPr>
          <p:cNvGrpSpPr/>
          <p:nvPr/>
        </p:nvGrpSpPr>
        <p:grpSpPr>
          <a:xfrm>
            <a:off x="725091" y="1382228"/>
            <a:ext cx="2490905" cy="1220802"/>
            <a:chOff x="725091" y="1382228"/>
            <a:chExt cx="2490905" cy="1220802"/>
          </a:xfrm>
        </p:grpSpPr>
        <p:sp>
          <p:nvSpPr>
            <p:cNvPr id="29" name="Oval 3">
              <a:extLst>
                <a:ext uri="{FF2B5EF4-FFF2-40B4-BE49-F238E27FC236}">
                  <a16:creationId xmlns:a16="http://schemas.microsoft.com/office/drawing/2014/main" id="{8264DE69-9333-4947-A345-DEF4872A3DAC}"/>
                </a:ext>
              </a:extLst>
            </p:cNvPr>
            <p:cNvSpPr>
              <a:spLocks noChangeArrowheads="1"/>
            </p:cNvSpPr>
            <p:nvPr/>
          </p:nvSpPr>
          <p:spPr bwMode="auto">
            <a:xfrm>
              <a:off x="725091" y="1485169"/>
              <a:ext cx="2490905" cy="1117861"/>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31" name="Text Box 4">
              <a:extLst>
                <a:ext uri="{FF2B5EF4-FFF2-40B4-BE49-F238E27FC236}">
                  <a16:creationId xmlns:a16="http://schemas.microsoft.com/office/drawing/2014/main" id="{9370F886-4E04-924C-A429-28FC4064BC56}"/>
                </a:ext>
              </a:extLst>
            </p:cNvPr>
            <p:cNvSpPr txBox="1">
              <a:spLocks noChangeArrowheads="1"/>
            </p:cNvSpPr>
            <p:nvPr/>
          </p:nvSpPr>
          <p:spPr bwMode="auto">
            <a:xfrm>
              <a:off x="739591" y="2083252"/>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chiffon</a:t>
              </a:r>
            </a:p>
          </p:txBody>
        </p:sp>
        <p:grpSp>
          <p:nvGrpSpPr>
            <p:cNvPr id="3" name="Group 2">
              <a:extLst>
                <a:ext uri="{FF2B5EF4-FFF2-40B4-BE49-F238E27FC236}">
                  <a16:creationId xmlns:a16="http://schemas.microsoft.com/office/drawing/2014/main" id="{FE791AD0-122D-DC48-A785-130F606A2EB1}"/>
                </a:ext>
              </a:extLst>
            </p:cNvPr>
            <p:cNvGrpSpPr/>
            <p:nvPr/>
          </p:nvGrpSpPr>
          <p:grpSpPr>
            <a:xfrm>
              <a:off x="1435535" y="1382228"/>
              <a:ext cx="1070016" cy="711771"/>
              <a:chOff x="1435535" y="1382228"/>
              <a:chExt cx="1070016" cy="711771"/>
            </a:xfrm>
          </p:grpSpPr>
          <p:pic>
            <p:nvPicPr>
              <p:cNvPr id="148" name="Picture 17">
                <a:extLst>
                  <a:ext uri="{FF2B5EF4-FFF2-40B4-BE49-F238E27FC236}">
                    <a16:creationId xmlns:a16="http://schemas.microsoft.com/office/drawing/2014/main" id="{0F4047A7-914C-6D4A-B490-8F46C6DCBDA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6F607465-3D60-CB4B-BC2D-6A66041A76FA}"/>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70" name="Group 169">
            <a:extLst>
              <a:ext uri="{FF2B5EF4-FFF2-40B4-BE49-F238E27FC236}">
                <a16:creationId xmlns:a16="http://schemas.microsoft.com/office/drawing/2014/main" id="{9E7E44DA-B3CC-2143-89DA-829DD61A55D8}"/>
              </a:ext>
            </a:extLst>
          </p:cNvPr>
          <p:cNvGrpSpPr/>
          <p:nvPr/>
        </p:nvGrpSpPr>
        <p:grpSpPr>
          <a:xfrm>
            <a:off x="3538057" y="2495926"/>
            <a:ext cx="2490905" cy="1220803"/>
            <a:chOff x="3538057" y="767292"/>
            <a:chExt cx="2490905" cy="1220803"/>
          </a:xfrm>
        </p:grpSpPr>
        <p:sp>
          <p:nvSpPr>
            <p:cNvPr id="171" name="Oval 3">
              <a:extLst>
                <a:ext uri="{FF2B5EF4-FFF2-40B4-BE49-F238E27FC236}">
                  <a16:creationId xmlns:a16="http://schemas.microsoft.com/office/drawing/2014/main" id="{5A929B0E-7B21-584B-BB8A-BD77ADB08708}"/>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grpSp>
          <p:nvGrpSpPr>
            <p:cNvPr id="172" name="Group 171">
              <a:extLst>
                <a:ext uri="{FF2B5EF4-FFF2-40B4-BE49-F238E27FC236}">
                  <a16:creationId xmlns:a16="http://schemas.microsoft.com/office/drawing/2014/main" id="{7DE16C4C-0028-9941-AE4D-43E5FEDC0862}"/>
                </a:ext>
              </a:extLst>
            </p:cNvPr>
            <p:cNvGrpSpPr/>
            <p:nvPr/>
          </p:nvGrpSpPr>
          <p:grpSpPr>
            <a:xfrm>
              <a:off x="4248501" y="767292"/>
              <a:ext cx="1070016" cy="711771"/>
              <a:chOff x="1435535" y="1382228"/>
              <a:chExt cx="1070016" cy="711771"/>
            </a:xfrm>
          </p:grpSpPr>
          <p:pic>
            <p:nvPicPr>
              <p:cNvPr id="174" name="Picture 17">
                <a:extLst>
                  <a:ext uri="{FF2B5EF4-FFF2-40B4-BE49-F238E27FC236}">
                    <a16:creationId xmlns:a16="http://schemas.microsoft.com/office/drawing/2014/main" id="{493A5095-347C-064E-BFE0-9572D5107A7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75" name="Rectangle 174">
                <a:extLst>
                  <a:ext uri="{FF2B5EF4-FFF2-40B4-BE49-F238E27FC236}">
                    <a16:creationId xmlns:a16="http://schemas.microsoft.com/office/drawing/2014/main" id="{76E4E8D8-57AB-8042-BEE5-248677191499}"/>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3" name="Text Box 4">
              <a:extLst>
                <a:ext uri="{FF2B5EF4-FFF2-40B4-BE49-F238E27FC236}">
                  <a16:creationId xmlns:a16="http://schemas.microsoft.com/office/drawing/2014/main" id="{32CE1DCD-AC98-CC43-AD61-BC9691701560}"/>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fury</a:t>
              </a:r>
            </a:p>
          </p:txBody>
        </p:sp>
      </p:grpSp>
      <p:grpSp>
        <p:nvGrpSpPr>
          <p:cNvPr id="176" name="Group 175">
            <a:extLst>
              <a:ext uri="{FF2B5EF4-FFF2-40B4-BE49-F238E27FC236}">
                <a16:creationId xmlns:a16="http://schemas.microsoft.com/office/drawing/2014/main" id="{060DCCAE-1293-B247-B698-612CB21AB755}"/>
              </a:ext>
            </a:extLst>
          </p:cNvPr>
          <p:cNvGrpSpPr/>
          <p:nvPr/>
        </p:nvGrpSpPr>
        <p:grpSpPr>
          <a:xfrm>
            <a:off x="725091" y="3110862"/>
            <a:ext cx="2490905" cy="1220802"/>
            <a:chOff x="725091" y="1382228"/>
            <a:chExt cx="2490905" cy="1220802"/>
          </a:xfrm>
        </p:grpSpPr>
        <p:sp>
          <p:nvSpPr>
            <p:cNvPr id="177" name="Oval 3">
              <a:extLst>
                <a:ext uri="{FF2B5EF4-FFF2-40B4-BE49-F238E27FC236}">
                  <a16:creationId xmlns:a16="http://schemas.microsoft.com/office/drawing/2014/main" id="{858600BC-DDC7-224C-B99D-577E6FCCC5EB}"/>
                </a:ext>
              </a:extLst>
            </p:cNvPr>
            <p:cNvSpPr>
              <a:spLocks noChangeArrowheads="1"/>
            </p:cNvSpPr>
            <p:nvPr/>
          </p:nvSpPr>
          <p:spPr bwMode="auto">
            <a:xfrm>
              <a:off x="725091" y="1485169"/>
              <a:ext cx="2490905" cy="1117861"/>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178" name="Text Box 4">
              <a:extLst>
                <a:ext uri="{FF2B5EF4-FFF2-40B4-BE49-F238E27FC236}">
                  <a16:creationId xmlns:a16="http://schemas.microsoft.com/office/drawing/2014/main" id="{014BFD28-1777-514C-A9B4-6E200C7CED24}"/>
                </a:ext>
              </a:extLst>
            </p:cNvPr>
            <p:cNvSpPr txBox="1">
              <a:spLocks noChangeArrowheads="1"/>
            </p:cNvSpPr>
            <p:nvPr/>
          </p:nvSpPr>
          <p:spPr bwMode="auto">
            <a:xfrm>
              <a:off x="739591" y="2083252"/>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bazaar</a:t>
              </a:r>
            </a:p>
          </p:txBody>
        </p:sp>
        <p:grpSp>
          <p:nvGrpSpPr>
            <p:cNvPr id="179" name="Group 178">
              <a:extLst>
                <a:ext uri="{FF2B5EF4-FFF2-40B4-BE49-F238E27FC236}">
                  <a16:creationId xmlns:a16="http://schemas.microsoft.com/office/drawing/2014/main" id="{428BBEF9-6805-5F45-9FAF-DA631FAD4599}"/>
                </a:ext>
              </a:extLst>
            </p:cNvPr>
            <p:cNvGrpSpPr/>
            <p:nvPr/>
          </p:nvGrpSpPr>
          <p:grpSpPr>
            <a:xfrm>
              <a:off x="1435535" y="1382228"/>
              <a:ext cx="1070016" cy="711771"/>
              <a:chOff x="1435535" y="1382228"/>
              <a:chExt cx="1070016" cy="711771"/>
            </a:xfrm>
          </p:grpSpPr>
          <p:pic>
            <p:nvPicPr>
              <p:cNvPr id="180" name="Picture 17">
                <a:extLst>
                  <a:ext uri="{FF2B5EF4-FFF2-40B4-BE49-F238E27FC236}">
                    <a16:creationId xmlns:a16="http://schemas.microsoft.com/office/drawing/2014/main" id="{C0276018-DFB8-9D46-A544-B7756076282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81" name="Rectangle 180">
                <a:extLst>
                  <a:ext uri="{FF2B5EF4-FFF2-40B4-BE49-F238E27FC236}">
                    <a16:creationId xmlns:a16="http://schemas.microsoft.com/office/drawing/2014/main" id="{34599C01-A252-7F40-9A0E-0AD88286A080}"/>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82" name="Group 181">
            <a:extLst>
              <a:ext uri="{FF2B5EF4-FFF2-40B4-BE49-F238E27FC236}">
                <a16:creationId xmlns:a16="http://schemas.microsoft.com/office/drawing/2014/main" id="{D634C46D-F2E8-CF43-BEC2-33BCD061A582}"/>
              </a:ext>
            </a:extLst>
          </p:cNvPr>
          <p:cNvGrpSpPr/>
          <p:nvPr/>
        </p:nvGrpSpPr>
        <p:grpSpPr>
          <a:xfrm>
            <a:off x="6296755" y="3108109"/>
            <a:ext cx="2490905" cy="1220803"/>
            <a:chOff x="3538057" y="767292"/>
            <a:chExt cx="2490905" cy="1220803"/>
          </a:xfrm>
        </p:grpSpPr>
        <p:sp>
          <p:nvSpPr>
            <p:cNvPr id="183" name="Oval 3">
              <a:extLst>
                <a:ext uri="{FF2B5EF4-FFF2-40B4-BE49-F238E27FC236}">
                  <a16:creationId xmlns:a16="http://schemas.microsoft.com/office/drawing/2014/main" id="{99C547A6-C723-CE42-BF22-F68D9B50EB06}"/>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dirty="0">
                <a:solidFill>
                  <a:srgbClr val="3E3F41"/>
                </a:solidFill>
                <a:latin typeface="Comic Sans MS" panose="030F0902030302020204" pitchFamily="66" charset="0"/>
              </a:endParaRPr>
            </a:p>
          </p:txBody>
        </p:sp>
        <p:grpSp>
          <p:nvGrpSpPr>
            <p:cNvPr id="184" name="Group 183">
              <a:extLst>
                <a:ext uri="{FF2B5EF4-FFF2-40B4-BE49-F238E27FC236}">
                  <a16:creationId xmlns:a16="http://schemas.microsoft.com/office/drawing/2014/main" id="{9104C4E1-F0B8-0F42-BD9A-AC45D0F3D97D}"/>
                </a:ext>
              </a:extLst>
            </p:cNvPr>
            <p:cNvGrpSpPr/>
            <p:nvPr/>
          </p:nvGrpSpPr>
          <p:grpSpPr>
            <a:xfrm>
              <a:off x="4248501" y="767292"/>
              <a:ext cx="1070016" cy="711771"/>
              <a:chOff x="1435535" y="1382228"/>
              <a:chExt cx="1070016" cy="711771"/>
            </a:xfrm>
          </p:grpSpPr>
          <p:pic>
            <p:nvPicPr>
              <p:cNvPr id="186" name="Picture 17">
                <a:extLst>
                  <a:ext uri="{FF2B5EF4-FFF2-40B4-BE49-F238E27FC236}">
                    <a16:creationId xmlns:a16="http://schemas.microsoft.com/office/drawing/2014/main" id="{BD01B8C6-09CA-754D-B936-E07E7C79E9F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87" name="Rectangle 186">
                <a:extLst>
                  <a:ext uri="{FF2B5EF4-FFF2-40B4-BE49-F238E27FC236}">
                    <a16:creationId xmlns:a16="http://schemas.microsoft.com/office/drawing/2014/main" id="{34E03341-EF33-5C42-9390-9758F21692A3}"/>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5" name="Text Box 4">
              <a:extLst>
                <a:ext uri="{FF2B5EF4-FFF2-40B4-BE49-F238E27FC236}">
                  <a16:creationId xmlns:a16="http://schemas.microsoft.com/office/drawing/2014/main" id="{D9FD236B-B67B-EC4F-87F4-2B5EF0061602}"/>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shimmering</a:t>
              </a:r>
            </a:p>
          </p:txBody>
        </p:sp>
      </p:grpSp>
      <p:grpSp>
        <p:nvGrpSpPr>
          <p:cNvPr id="188" name="Group 187">
            <a:extLst>
              <a:ext uri="{FF2B5EF4-FFF2-40B4-BE49-F238E27FC236}">
                <a16:creationId xmlns:a16="http://schemas.microsoft.com/office/drawing/2014/main" id="{BB8BE6F6-EB79-9C41-A64F-AC81EAAFBF53}"/>
              </a:ext>
            </a:extLst>
          </p:cNvPr>
          <p:cNvGrpSpPr/>
          <p:nvPr/>
        </p:nvGrpSpPr>
        <p:grpSpPr>
          <a:xfrm>
            <a:off x="8993460" y="2488176"/>
            <a:ext cx="2490905" cy="1220803"/>
            <a:chOff x="3538057" y="767292"/>
            <a:chExt cx="2490905" cy="1220803"/>
          </a:xfrm>
        </p:grpSpPr>
        <p:sp>
          <p:nvSpPr>
            <p:cNvPr id="189" name="Oval 3">
              <a:extLst>
                <a:ext uri="{FF2B5EF4-FFF2-40B4-BE49-F238E27FC236}">
                  <a16:creationId xmlns:a16="http://schemas.microsoft.com/office/drawing/2014/main" id="{F827FECB-56B3-054E-91D0-DF3E306A0FD2}"/>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dirty="0">
                <a:solidFill>
                  <a:srgbClr val="3E3F41"/>
                </a:solidFill>
                <a:latin typeface="Comic Sans MS" panose="030F0902030302020204" pitchFamily="66" charset="0"/>
              </a:endParaRPr>
            </a:p>
          </p:txBody>
        </p:sp>
        <p:grpSp>
          <p:nvGrpSpPr>
            <p:cNvPr id="190" name="Group 189">
              <a:extLst>
                <a:ext uri="{FF2B5EF4-FFF2-40B4-BE49-F238E27FC236}">
                  <a16:creationId xmlns:a16="http://schemas.microsoft.com/office/drawing/2014/main" id="{B7368028-4364-E44B-AC47-AFFD362448F4}"/>
                </a:ext>
              </a:extLst>
            </p:cNvPr>
            <p:cNvGrpSpPr/>
            <p:nvPr/>
          </p:nvGrpSpPr>
          <p:grpSpPr>
            <a:xfrm>
              <a:off x="4248501" y="767292"/>
              <a:ext cx="1070016" cy="711771"/>
              <a:chOff x="1435535" y="1382228"/>
              <a:chExt cx="1070016" cy="711771"/>
            </a:xfrm>
          </p:grpSpPr>
          <p:pic>
            <p:nvPicPr>
              <p:cNvPr id="192" name="Picture 17">
                <a:extLst>
                  <a:ext uri="{FF2B5EF4-FFF2-40B4-BE49-F238E27FC236}">
                    <a16:creationId xmlns:a16="http://schemas.microsoft.com/office/drawing/2014/main" id="{BBE1B80A-9043-2C4F-AFE6-3A5B158861B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93" name="Rectangle 192">
                <a:extLst>
                  <a:ext uri="{FF2B5EF4-FFF2-40B4-BE49-F238E27FC236}">
                    <a16:creationId xmlns:a16="http://schemas.microsoft.com/office/drawing/2014/main" id="{49D5DA84-5279-0F4E-8B1C-803C06C99B6C}"/>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1" name="Text Box 4">
              <a:extLst>
                <a:ext uri="{FF2B5EF4-FFF2-40B4-BE49-F238E27FC236}">
                  <a16:creationId xmlns:a16="http://schemas.microsoft.com/office/drawing/2014/main" id="{BC8A83CA-A9B6-4140-BFD5-FAC68D2A23D0}"/>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puzzling</a:t>
              </a:r>
            </a:p>
          </p:txBody>
        </p:sp>
      </p:grpSp>
      <p:grpSp>
        <p:nvGrpSpPr>
          <p:cNvPr id="194" name="Group 193">
            <a:extLst>
              <a:ext uri="{FF2B5EF4-FFF2-40B4-BE49-F238E27FC236}">
                <a16:creationId xmlns:a16="http://schemas.microsoft.com/office/drawing/2014/main" id="{9DBF676E-D974-E94C-AA9D-C06A3065B766}"/>
              </a:ext>
            </a:extLst>
          </p:cNvPr>
          <p:cNvGrpSpPr/>
          <p:nvPr/>
        </p:nvGrpSpPr>
        <p:grpSpPr>
          <a:xfrm>
            <a:off x="3538057" y="4152028"/>
            <a:ext cx="2490905" cy="1220803"/>
            <a:chOff x="3538057" y="767292"/>
            <a:chExt cx="2490905" cy="1220803"/>
          </a:xfrm>
        </p:grpSpPr>
        <p:sp>
          <p:nvSpPr>
            <p:cNvPr id="195" name="Oval 3">
              <a:extLst>
                <a:ext uri="{FF2B5EF4-FFF2-40B4-BE49-F238E27FC236}">
                  <a16:creationId xmlns:a16="http://schemas.microsoft.com/office/drawing/2014/main" id="{990836FD-16AB-C549-A94F-22B0A77476C7}"/>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grpSp>
          <p:nvGrpSpPr>
            <p:cNvPr id="196" name="Group 195">
              <a:extLst>
                <a:ext uri="{FF2B5EF4-FFF2-40B4-BE49-F238E27FC236}">
                  <a16:creationId xmlns:a16="http://schemas.microsoft.com/office/drawing/2014/main" id="{171ED980-47FA-144E-9918-A6366AD267A7}"/>
                </a:ext>
              </a:extLst>
            </p:cNvPr>
            <p:cNvGrpSpPr/>
            <p:nvPr/>
          </p:nvGrpSpPr>
          <p:grpSpPr>
            <a:xfrm>
              <a:off x="4248501" y="767292"/>
              <a:ext cx="1070016" cy="711771"/>
              <a:chOff x="1435535" y="1382228"/>
              <a:chExt cx="1070016" cy="711771"/>
            </a:xfrm>
          </p:grpSpPr>
          <p:pic>
            <p:nvPicPr>
              <p:cNvPr id="198" name="Picture 17">
                <a:extLst>
                  <a:ext uri="{FF2B5EF4-FFF2-40B4-BE49-F238E27FC236}">
                    <a16:creationId xmlns:a16="http://schemas.microsoft.com/office/drawing/2014/main" id="{E8F5AAFA-B4E6-244E-ABD8-DE2DCC3AB3C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99" name="Rectangle 198">
                <a:extLst>
                  <a:ext uri="{FF2B5EF4-FFF2-40B4-BE49-F238E27FC236}">
                    <a16:creationId xmlns:a16="http://schemas.microsoft.com/office/drawing/2014/main" id="{DC27A37B-2989-F74B-9CBF-27CA8CB89B0A}"/>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7" name="Text Box 4">
              <a:extLst>
                <a:ext uri="{FF2B5EF4-FFF2-40B4-BE49-F238E27FC236}">
                  <a16:creationId xmlns:a16="http://schemas.microsoft.com/office/drawing/2014/main" id="{DFC98B0F-99F8-F647-B9FC-DD98FA9B8B63}"/>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Persia</a:t>
              </a:r>
            </a:p>
          </p:txBody>
        </p:sp>
      </p:grpSp>
      <p:grpSp>
        <p:nvGrpSpPr>
          <p:cNvPr id="200" name="Group 199">
            <a:extLst>
              <a:ext uri="{FF2B5EF4-FFF2-40B4-BE49-F238E27FC236}">
                <a16:creationId xmlns:a16="http://schemas.microsoft.com/office/drawing/2014/main" id="{6DFB4AAE-AF66-5E4A-833D-30636B11D5BB}"/>
              </a:ext>
            </a:extLst>
          </p:cNvPr>
          <p:cNvGrpSpPr/>
          <p:nvPr/>
        </p:nvGrpSpPr>
        <p:grpSpPr>
          <a:xfrm>
            <a:off x="725091" y="4766964"/>
            <a:ext cx="2490905" cy="1220802"/>
            <a:chOff x="725091" y="1382228"/>
            <a:chExt cx="2490905" cy="1220802"/>
          </a:xfrm>
        </p:grpSpPr>
        <p:sp>
          <p:nvSpPr>
            <p:cNvPr id="201" name="Oval 3">
              <a:extLst>
                <a:ext uri="{FF2B5EF4-FFF2-40B4-BE49-F238E27FC236}">
                  <a16:creationId xmlns:a16="http://schemas.microsoft.com/office/drawing/2014/main" id="{D3A0FB74-6CC6-9646-82D1-9492BAEF2F82}"/>
                </a:ext>
              </a:extLst>
            </p:cNvPr>
            <p:cNvSpPr>
              <a:spLocks noChangeArrowheads="1"/>
            </p:cNvSpPr>
            <p:nvPr/>
          </p:nvSpPr>
          <p:spPr bwMode="auto">
            <a:xfrm>
              <a:off x="725091" y="1485169"/>
              <a:ext cx="2490905" cy="1117861"/>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sp>
          <p:nvSpPr>
            <p:cNvPr id="202" name="Text Box 4">
              <a:extLst>
                <a:ext uri="{FF2B5EF4-FFF2-40B4-BE49-F238E27FC236}">
                  <a16:creationId xmlns:a16="http://schemas.microsoft.com/office/drawing/2014/main" id="{CFAAA69E-D397-7644-866D-F7C3F436FC71}"/>
                </a:ext>
              </a:extLst>
            </p:cNvPr>
            <p:cNvSpPr txBox="1">
              <a:spLocks noChangeArrowheads="1"/>
            </p:cNvSpPr>
            <p:nvPr/>
          </p:nvSpPr>
          <p:spPr bwMode="auto">
            <a:xfrm>
              <a:off x="739591" y="2083252"/>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murmur</a:t>
              </a:r>
            </a:p>
          </p:txBody>
        </p:sp>
        <p:grpSp>
          <p:nvGrpSpPr>
            <p:cNvPr id="203" name="Group 202">
              <a:extLst>
                <a:ext uri="{FF2B5EF4-FFF2-40B4-BE49-F238E27FC236}">
                  <a16:creationId xmlns:a16="http://schemas.microsoft.com/office/drawing/2014/main" id="{31C5751D-B5DA-694E-9188-38709E574051}"/>
                </a:ext>
              </a:extLst>
            </p:cNvPr>
            <p:cNvGrpSpPr/>
            <p:nvPr/>
          </p:nvGrpSpPr>
          <p:grpSpPr>
            <a:xfrm>
              <a:off x="1435535" y="1382228"/>
              <a:ext cx="1070016" cy="711771"/>
              <a:chOff x="1435535" y="1382228"/>
              <a:chExt cx="1070016" cy="711771"/>
            </a:xfrm>
          </p:grpSpPr>
          <p:pic>
            <p:nvPicPr>
              <p:cNvPr id="204" name="Picture 17">
                <a:extLst>
                  <a:ext uri="{FF2B5EF4-FFF2-40B4-BE49-F238E27FC236}">
                    <a16:creationId xmlns:a16="http://schemas.microsoft.com/office/drawing/2014/main" id="{DC3F8DC2-0BC5-0F4B-932B-C11CD018C49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05" name="Rectangle 204">
                <a:extLst>
                  <a:ext uri="{FF2B5EF4-FFF2-40B4-BE49-F238E27FC236}">
                    <a16:creationId xmlns:a16="http://schemas.microsoft.com/office/drawing/2014/main" id="{3FBBEDD2-4001-734A-9045-5CF985EC0047}"/>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06" name="Group 205">
            <a:extLst>
              <a:ext uri="{FF2B5EF4-FFF2-40B4-BE49-F238E27FC236}">
                <a16:creationId xmlns:a16="http://schemas.microsoft.com/office/drawing/2014/main" id="{9B661CE0-5DF4-D34C-8D9C-19798A01DD1A}"/>
              </a:ext>
            </a:extLst>
          </p:cNvPr>
          <p:cNvGrpSpPr/>
          <p:nvPr/>
        </p:nvGrpSpPr>
        <p:grpSpPr>
          <a:xfrm>
            <a:off x="6296755" y="4764211"/>
            <a:ext cx="2490905" cy="1220803"/>
            <a:chOff x="3538057" y="767292"/>
            <a:chExt cx="2490905" cy="1220803"/>
          </a:xfrm>
        </p:grpSpPr>
        <p:sp>
          <p:nvSpPr>
            <p:cNvPr id="207" name="Oval 3">
              <a:extLst>
                <a:ext uri="{FF2B5EF4-FFF2-40B4-BE49-F238E27FC236}">
                  <a16:creationId xmlns:a16="http://schemas.microsoft.com/office/drawing/2014/main" id="{712F8985-D374-284E-846D-FD7F5E60584F}"/>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dirty="0">
                <a:solidFill>
                  <a:srgbClr val="3E3F41"/>
                </a:solidFill>
                <a:latin typeface="Comic Sans MS" panose="030F0902030302020204" pitchFamily="66" charset="0"/>
              </a:endParaRPr>
            </a:p>
          </p:txBody>
        </p:sp>
        <p:grpSp>
          <p:nvGrpSpPr>
            <p:cNvPr id="208" name="Group 207">
              <a:extLst>
                <a:ext uri="{FF2B5EF4-FFF2-40B4-BE49-F238E27FC236}">
                  <a16:creationId xmlns:a16="http://schemas.microsoft.com/office/drawing/2014/main" id="{B9580658-23DA-0541-B58E-53E36D7D07F7}"/>
                </a:ext>
              </a:extLst>
            </p:cNvPr>
            <p:cNvGrpSpPr/>
            <p:nvPr/>
          </p:nvGrpSpPr>
          <p:grpSpPr>
            <a:xfrm>
              <a:off x="4248501" y="767292"/>
              <a:ext cx="1070016" cy="711771"/>
              <a:chOff x="1435535" y="1382228"/>
              <a:chExt cx="1070016" cy="711771"/>
            </a:xfrm>
          </p:grpSpPr>
          <p:pic>
            <p:nvPicPr>
              <p:cNvPr id="210" name="Picture 17">
                <a:extLst>
                  <a:ext uri="{FF2B5EF4-FFF2-40B4-BE49-F238E27FC236}">
                    <a16:creationId xmlns:a16="http://schemas.microsoft.com/office/drawing/2014/main" id="{E2F3C7D2-EE55-CA4D-9397-354A405FC2E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11" name="Rectangle 210">
                <a:extLst>
                  <a:ext uri="{FF2B5EF4-FFF2-40B4-BE49-F238E27FC236}">
                    <a16:creationId xmlns:a16="http://schemas.microsoft.com/office/drawing/2014/main" id="{7820E978-B6BB-2E42-81CB-725A3C1D38DE}"/>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9" name="Text Box 4">
              <a:extLst>
                <a:ext uri="{FF2B5EF4-FFF2-40B4-BE49-F238E27FC236}">
                  <a16:creationId xmlns:a16="http://schemas.microsoft.com/office/drawing/2014/main" id="{7053CC01-A7E4-2640-87CE-D80967932A32}"/>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bravery</a:t>
              </a:r>
            </a:p>
          </p:txBody>
        </p:sp>
      </p:grpSp>
      <p:grpSp>
        <p:nvGrpSpPr>
          <p:cNvPr id="212" name="Group 211">
            <a:extLst>
              <a:ext uri="{FF2B5EF4-FFF2-40B4-BE49-F238E27FC236}">
                <a16:creationId xmlns:a16="http://schemas.microsoft.com/office/drawing/2014/main" id="{697020B3-2497-1E4B-BE8A-B0AD904F6AA9}"/>
              </a:ext>
            </a:extLst>
          </p:cNvPr>
          <p:cNvGrpSpPr/>
          <p:nvPr/>
        </p:nvGrpSpPr>
        <p:grpSpPr>
          <a:xfrm>
            <a:off x="8993460" y="4144278"/>
            <a:ext cx="2490905" cy="1220803"/>
            <a:chOff x="3538057" y="767292"/>
            <a:chExt cx="2490905" cy="1220803"/>
          </a:xfrm>
        </p:grpSpPr>
        <p:sp>
          <p:nvSpPr>
            <p:cNvPr id="213" name="Oval 3">
              <a:extLst>
                <a:ext uri="{FF2B5EF4-FFF2-40B4-BE49-F238E27FC236}">
                  <a16:creationId xmlns:a16="http://schemas.microsoft.com/office/drawing/2014/main" id="{EBBD0320-C78D-5A45-AD47-9B0855E0869D}"/>
                </a:ext>
              </a:extLst>
            </p:cNvPr>
            <p:cNvSpPr>
              <a:spLocks noChangeArrowheads="1"/>
            </p:cNvSpPr>
            <p:nvPr/>
          </p:nvSpPr>
          <p:spPr bwMode="auto">
            <a:xfrm>
              <a:off x="3538057" y="870233"/>
              <a:ext cx="2490905" cy="1117862"/>
            </a:xfrm>
            <a:prstGeom prst="ellipse">
              <a:avLst/>
            </a:prstGeom>
            <a:solidFill>
              <a:srgbClr val="0070C0"/>
            </a:solidFill>
            <a:ln w="28575" algn="ctr">
              <a:noFill/>
              <a:round/>
              <a:headEnd/>
              <a:tailEnd/>
            </a:ln>
            <a:effectLst/>
          </p:spPr>
          <p:txBody>
            <a:bodyPr wrap="none" anchor="ctr"/>
            <a:lstStyle/>
            <a:p>
              <a:pPr algn="ctr"/>
              <a:endParaRPr lang="en-US" altLang="en-US" sz="2000" b="1">
                <a:solidFill>
                  <a:srgbClr val="3E3F41"/>
                </a:solidFill>
                <a:latin typeface="Comic Sans MS" panose="030F0902030302020204" pitchFamily="66" charset="0"/>
              </a:endParaRPr>
            </a:p>
          </p:txBody>
        </p:sp>
        <p:grpSp>
          <p:nvGrpSpPr>
            <p:cNvPr id="214" name="Group 213">
              <a:extLst>
                <a:ext uri="{FF2B5EF4-FFF2-40B4-BE49-F238E27FC236}">
                  <a16:creationId xmlns:a16="http://schemas.microsoft.com/office/drawing/2014/main" id="{A89AA6D2-9A10-444C-B4CF-B205D8353C5A}"/>
                </a:ext>
              </a:extLst>
            </p:cNvPr>
            <p:cNvGrpSpPr/>
            <p:nvPr/>
          </p:nvGrpSpPr>
          <p:grpSpPr>
            <a:xfrm>
              <a:off x="4248501" y="767292"/>
              <a:ext cx="1070016" cy="711771"/>
              <a:chOff x="1435535" y="1382228"/>
              <a:chExt cx="1070016" cy="711771"/>
            </a:xfrm>
          </p:grpSpPr>
          <p:pic>
            <p:nvPicPr>
              <p:cNvPr id="216" name="Picture 17">
                <a:extLst>
                  <a:ext uri="{FF2B5EF4-FFF2-40B4-BE49-F238E27FC236}">
                    <a16:creationId xmlns:a16="http://schemas.microsoft.com/office/drawing/2014/main" id="{8471FCC0-2F19-B345-AA4C-2CDFA24366F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1756" y="1423489"/>
                <a:ext cx="1050777" cy="670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17" name="Rectangle 216">
                <a:extLst>
                  <a:ext uri="{FF2B5EF4-FFF2-40B4-BE49-F238E27FC236}">
                    <a16:creationId xmlns:a16="http://schemas.microsoft.com/office/drawing/2014/main" id="{FC8EFE14-86F4-5C4E-9736-B956714D982A}"/>
                  </a:ext>
                </a:extLst>
              </p:cNvPr>
              <p:cNvSpPr/>
              <p:nvPr/>
            </p:nvSpPr>
            <p:spPr>
              <a:xfrm>
                <a:off x="1435535" y="1382228"/>
                <a:ext cx="1070016" cy="70355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5" name="Text Box 4">
              <a:extLst>
                <a:ext uri="{FF2B5EF4-FFF2-40B4-BE49-F238E27FC236}">
                  <a16:creationId xmlns:a16="http://schemas.microsoft.com/office/drawing/2014/main" id="{CE7DD394-8A92-904E-8908-DED97BF9A220}"/>
                </a:ext>
              </a:extLst>
            </p:cNvPr>
            <p:cNvSpPr txBox="1">
              <a:spLocks noChangeArrowheads="1"/>
            </p:cNvSpPr>
            <p:nvPr/>
          </p:nvSpPr>
          <p:spPr bwMode="auto">
            <a:xfrm>
              <a:off x="3552557" y="1468316"/>
              <a:ext cx="247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chemeClr val="bg1"/>
                  </a:solidFill>
                  <a:latin typeface="Comic Sans MS" panose="030F0902030302020204" pitchFamily="66" charset="0"/>
                </a:rPr>
                <a:t>chalk</a:t>
              </a:r>
            </a:p>
          </p:txBody>
        </p:sp>
      </p:grpSp>
    </p:spTree>
    <p:extLst>
      <p:ext uri="{BB962C8B-B14F-4D97-AF65-F5344CB8AC3E}">
        <p14:creationId xmlns:p14="http://schemas.microsoft.com/office/powerpoint/2010/main" val="2316142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1">
            <a:extLst>
              <a:ext uri="{FF2B5EF4-FFF2-40B4-BE49-F238E27FC236}">
                <a16:creationId xmlns:a16="http://schemas.microsoft.com/office/drawing/2014/main" id="{E1257FAD-F217-7D42-A7A1-35F5780F1D74}"/>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75" name="TextBox 74">
            <a:extLst>
              <a:ext uri="{FF2B5EF4-FFF2-40B4-BE49-F238E27FC236}">
                <a16:creationId xmlns:a16="http://schemas.microsoft.com/office/drawing/2014/main" id="{6F3C1730-31EA-1946-9A97-20CE92953791}"/>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6" name="TextBox 75">
            <a:extLst>
              <a:ext uri="{FF2B5EF4-FFF2-40B4-BE49-F238E27FC236}">
                <a16:creationId xmlns:a16="http://schemas.microsoft.com/office/drawing/2014/main" id="{74454D8E-DF7C-8F45-B090-A6048C10285B}"/>
              </a:ext>
            </a:extLst>
          </p:cNvPr>
          <p:cNvSpPr txBox="1"/>
          <p:nvPr/>
        </p:nvSpPr>
        <p:spPr>
          <a:xfrm>
            <a:off x="0" y="580328"/>
            <a:ext cx="12191999" cy="477054"/>
          </a:xfrm>
          <a:prstGeom prst="rect">
            <a:avLst/>
          </a:prstGeom>
          <a:noFill/>
        </p:spPr>
        <p:txBody>
          <a:bodyPr wrap="square">
            <a:spAutoFit/>
          </a:bodyPr>
          <a:lstStyle/>
          <a:p>
            <a:pPr algn="ctr"/>
            <a:r>
              <a:rPr lang="en-US" sz="2500" b="1" dirty="0">
                <a:solidFill>
                  <a:srgbClr val="0070C0"/>
                </a:solidFill>
                <a:latin typeface="Comic Sans MS" panose="030F0902030302020204" pitchFamily="66" charset="0"/>
                <a:cs typeface="Arial" panose="020B0604020202020204" pitchFamily="34" charset="0"/>
              </a:rPr>
              <a:t>Word building</a:t>
            </a:r>
            <a:endParaRPr lang="en-GB" sz="2500" dirty="0"/>
          </a:p>
        </p:txBody>
      </p:sp>
      <p:sp>
        <p:nvSpPr>
          <p:cNvPr id="78" name="Text Box 17">
            <a:extLst>
              <a:ext uri="{FF2B5EF4-FFF2-40B4-BE49-F238E27FC236}">
                <a16:creationId xmlns:a16="http://schemas.microsoft.com/office/drawing/2014/main" id="{EACE30DD-36C0-F243-BC48-9D8A4C40136C}"/>
              </a:ext>
            </a:extLst>
          </p:cNvPr>
          <p:cNvSpPr txBox="1">
            <a:spLocks noChangeArrowheads="1"/>
          </p:cNvSpPr>
          <p:nvPr/>
        </p:nvSpPr>
        <p:spPr bwMode="auto">
          <a:xfrm>
            <a:off x="895546" y="1154405"/>
            <a:ext cx="1060826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sz="1600" dirty="0">
                <a:solidFill>
                  <a:srgbClr val="414042"/>
                </a:solidFill>
              </a:rPr>
              <a:t>Whenever you are reading, take notice of how words are transformed and built up by the addition of prefixes and suffixes. If you understand how these work, you will find spelling easier, and when you encounter new words, you will be able to work out what they mean. Look at the examples below and discuss with a partner what word building guidelines you can see. How many different words can you make?</a:t>
            </a:r>
          </a:p>
        </p:txBody>
      </p:sp>
      <p:graphicFrame>
        <p:nvGraphicFramePr>
          <p:cNvPr id="79" name="Group 71">
            <a:extLst>
              <a:ext uri="{FF2B5EF4-FFF2-40B4-BE49-F238E27FC236}">
                <a16:creationId xmlns:a16="http://schemas.microsoft.com/office/drawing/2014/main" id="{74322D1F-CCE1-F247-9D20-21F444A5978D}"/>
              </a:ext>
            </a:extLst>
          </p:cNvPr>
          <p:cNvGraphicFramePr>
            <a:graphicFrameLocks noGrp="1"/>
          </p:cNvGraphicFramePr>
          <p:nvPr>
            <p:extLst>
              <p:ext uri="{D42A27DB-BD31-4B8C-83A1-F6EECF244321}">
                <p14:modId xmlns:p14="http://schemas.microsoft.com/office/powerpoint/2010/main" val="2499568813"/>
              </p:ext>
            </p:extLst>
          </p:nvPr>
        </p:nvGraphicFramePr>
        <p:xfrm>
          <a:off x="1052781" y="2418016"/>
          <a:ext cx="4141788" cy="1837296"/>
        </p:xfrm>
        <a:graphic>
          <a:graphicData uri="http://schemas.openxmlformats.org/drawingml/2006/table">
            <a:tbl>
              <a:tblPr/>
              <a:tblGrid>
                <a:gridCol w="1379538">
                  <a:extLst>
                    <a:ext uri="{9D8B030D-6E8A-4147-A177-3AD203B41FA5}">
                      <a16:colId xmlns:a16="http://schemas.microsoft.com/office/drawing/2014/main" val="20000"/>
                    </a:ext>
                  </a:extLst>
                </a:gridCol>
                <a:gridCol w="1382712">
                  <a:extLst>
                    <a:ext uri="{9D8B030D-6E8A-4147-A177-3AD203B41FA5}">
                      <a16:colId xmlns:a16="http://schemas.microsoft.com/office/drawing/2014/main" val="20001"/>
                    </a:ext>
                  </a:extLst>
                </a:gridCol>
                <a:gridCol w="1379538">
                  <a:extLst>
                    <a:ext uri="{9D8B030D-6E8A-4147-A177-3AD203B41FA5}">
                      <a16:colId xmlns:a16="http://schemas.microsoft.com/office/drawing/2014/main" val="20002"/>
                    </a:ext>
                  </a:extLst>
                </a:gridCol>
              </a:tblGrid>
              <a:tr h="459184">
                <a:tc rowSpan="4">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re</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rowSpan="4">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Root word: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cover</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s</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0"/>
                  </a:ext>
                </a:extLst>
              </a:tr>
              <a:tr h="459184">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ed</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1"/>
                  </a:ext>
                </a:extLst>
              </a:tr>
              <a:tr h="459184">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ing</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2"/>
                  </a:ext>
                </a:extLst>
              </a:tr>
              <a:tr h="459184">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able</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3"/>
                  </a:ext>
                </a:extLst>
              </a:tr>
            </a:tbl>
          </a:graphicData>
        </a:graphic>
      </p:graphicFrame>
      <p:graphicFrame>
        <p:nvGraphicFramePr>
          <p:cNvPr id="80" name="Group 199">
            <a:extLst>
              <a:ext uri="{FF2B5EF4-FFF2-40B4-BE49-F238E27FC236}">
                <a16:creationId xmlns:a16="http://schemas.microsoft.com/office/drawing/2014/main" id="{709D515C-230C-0E41-8B18-9740B438AB48}"/>
              </a:ext>
            </a:extLst>
          </p:cNvPr>
          <p:cNvGraphicFramePr>
            <a:graphicFrameLocks noGrp="1"/>
          </p:cNvGraphicFramePr>
          <p:nvPr>
            <p:extLst>
              <p:ext uri="{D42A27DB-BD31-4B8C-83A1-F6EECF244321}">
                <p14:modId xmlns:p14="http://schemas.microsoft.com/office/powerpoint/2010/main" val="4165573147"/>
              </p:ext>
            </p:extLst>
          </p:nvPr>
        </p:nvGraphicFramePr>
        <p:xfrm>
          <a:off x="6997432" y="2418016"/>
          <a:ext cx="4141787" cy="1814514"/>
        </p:xfrm>
        <a:graphic>
          <a:graphicData uri="http://schemas.openxmlformats.org/drawingml/2006/table">
            <a:tbl>
              <a:tblPr/>
              <a:tblGrid>
                <a:gridCol w="1379537">
                  <a:extLst>
                    <a:ext uri="{9D8B030D-6E8A-4147-A177-3AD203B41FA5}">
                      <a16:colId xmlns:a16="http://schemas.microsoft.com/office/drawing/2014/main" val="20000"/>
                    </a:ext>
                  </a:extLst>
                </a:gridCol>
                <a:gridCol w="1382713">
                  <a:extLst>
                    <a:ext uri="{9D8B030D-6E8A-4147-A177-3AD203B41FA5}">
                      <a16:colId xmlns:a16="http://schemas.microsoft.com/office/drawing/2014/main" val="20001"/>
                    </a:ext>
                  </a:extLst>
                </a:gridCol>
                <a:gridCol w="1379537">
                  <a:extLst>
                    <a:ext uri="{9D8B030D-6E8A-4147-A177-3AD203B41FA5}">
                      <a16:colId xmlns:a16="http://schemas.microsoft.com/office/drawing/2014/main" val="20002"/>
                    </a:ext>
                  </a:extLst>
                </a:gridCol>
              </a:tblGrid>
              <a:tr h="604838">
                <a:tc rowSpan="3">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rowSpan="3">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Root word: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puzzle</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s</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0"/>
                  </a:ext>
                </a:extLst>
              </a:tr>
              <a:tr h="604838">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rPr>
                        <a:t>ed</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1"/>
                  </a:ext>
                </a:extLst>
              </a:tr>
              <a:tr h="604838">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err="1">
                          <a:ln>
                            <a:noFill/>
                          </a:ln>
                          <a:solidFill>
                            <a:schemeClr val="tx1"/>
                          </a:solidFill>
                          <a:effectLst/>
                          <a:latin typeface="Comic Sans MS" panose="030F0702030302020204" pitchFamily="66" charset="0"/>
                          <a:cs typeface="Arial" panose="020B0604020202020204" pitchFamily="34" charset="0"/>
                        </a:rPr>
                        <a:t>ing</a:t>
                      </a:r>
                      <a:endPar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2"/>
                  </a:ext>
                </a:extLst>
              </a:tr>
            </a:tbl>
          </a:graphicData>
        </a:graphic>
      </p:graphicFrame>
      <p:graphicFrame>
        <p:nvGraphicFramePr>
          <p:cNvPr id="81" name="Group 200">
            <a:extLst>
              <a:ext uri="{FF2B5EF4-FFF2-40B4-BE49-F238E27FC236}">
                <a16:creationId xmlns:a16="http://schemas.microsoft.com/office/drawing/2014/main" id="{C9D47E4C-BB4B-7D4E-BDD5-FE8AAFA9FD35}"/>
              </a:ext>
            </a:extLst>
          </p:cNvPr>
          <p:cNvGraphicFramePr>
            <a:graphicFrameLocks noGrp="1"/>
          </p:cNvGraphicFramePr>
          <p:nvPr>
            <p:extLst>
              <p:ext uri="{D42A27DB-BD31-4B8C-83A1-F6EECF244321}">
                <p14:modId xmlns:p14="http://schemas.microsoft.com/office/powerpoint/2010/main" val="4043253393"/>
              </p:ext>
            </p:extLst>
          </p:nvPr>
        </p:nvGraphicFramePr>
        <p:xfrm>
          <a:off x="4332019" y="4404708"/>
          <a:ext cx="6807200" cy="1837296"/>
        </p:xfrm>
        <a:graphic>
          <a:graphicData uri="http://schemas.openxmlformats.org/drawingml/2006/table">
            <a:tbl>
              <a:tblPr/>
              <a:tblGrid>
                <a:gridCol w="1362075">
                  <a:extLst>
                    <a:ext uri="{9D8B030D-6E8A-4147-A177-3AD203B41FA5}">
                      <a16:colId xmlns:a16="http://schemas.microsoft.com/office/drawing/2014/main" val="20000"/>
                    </a:ext>
                  </a:extLst>
                </a:gridCol>
                <a:gridCol w="1360487">
                  <a:extLst>
                    <a:ext uri="{9D8B030D-6E8A-4147-A177-3AD203B41FA5}">
                      <a16:colId xmlns:a16="http://schemas.microsoft.com/office/drawing/2014/main" val="20001"/>
                    </a:ext>
                  </a:extLst>
                </a:gridCol>
                <a:gridCol w="1362075">
                  <a:extLst>
                    <a:ext uri="{9D8B030D-6E8A-4147-A177-3AD203B41FA5}">
                      <a16:colId xmlns:a16="http://schemas.microsoft.com/office/drawing/2014/main" val="20002"/>
                    </a:ext>
                  </a:extLst>
                </a:gridCol>
                <a:gridCol w="1360488">
                  <a:extLst>
                    <a:ext uri="{9D8B030D-6E8A-4147-A177-3AD203B41FA5}">
                      <a16:colId xmlns:a16="http://schemas.microsoft.com/office/drawing/2014/main" val="20003"/>
                    </a:ext>
                  </a:extLst>
                </a:gridCol>
                <a:gridCol w="1362075">
                  <a:extLst>
                    <a:ext uri="{9D8B030D-6E8A-4147-A177-3AD203B41FA5}">
                      <a16:colId xmlns:a16="http://schemas.microsoft.com/office/drawing/2014/main" val="20004"/>
                    </a:ext>
                  </a:extLst>
                </a:gridCol>
              </a:tblGrid>
              <a:tr h="459185">
                <a:tc rowSpan="4">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in</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rowSpan="4">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Root: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vis</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dirty="0" err="1">
                          <a:ln>
                            <a:noFill/>
                          </a:ln>
                          <a:solidFill>
                            <a:schemeClr val="tx1"/>
                          </a:solidFill>
                          <a:effectLst/>
                          <a:latin typeface="Comic Sans MS" panose="030F0702030302020204" pitchFamily="66" charset="0"/>
                          <a:cs typeface="Arial" panose="020B0604020202020204" pitchFamily="34" charset="0"/>
                        </a:rPr>
                        <a:t>ible</a:t>
                      </a:r>
                      <a:endParaRPr kumimoji="0" lang="en-GB"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ity</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ation</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0"/>
                  </a:ext>
                </a:extLst>
              </a:tr>
              <a:tr h="459185">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ual</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ise</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or</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1"/>
                  </a:ext>
                </a:extLst>
              </a:tr>
              <a:tr h="459185">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or</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ly</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2"/>
                  </a:ext>
                </a:extLst>
              </a:tr>
              <a:tr h="459185">
                <a:tc vMerge="1">
                  <a:txBody>
                    <a:bodyPr/>
                    <a:lstStyle/>
                    <a:p>
                      <a:endParaRPr lang="en-GB"/>
                    </a:p>
                  </a:txBody>
                  <a:tcPr/>
                </a:tc>
                <a:tc vMerge="1">
                  <a:txBody>
                    <a:bodyPr/>
                    <a:lstStyle/>
                    <a:p>
                      <a:endParaRPr lang="en-GB"/>
                    </a:p>
                  </a:txBody>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ion</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a:ln>
                            <a:noFill/>
                          </a:ln>
                          <a:solidFill>
                            <a:schemeClr val="tx1"/>
                          </a:solidFill>
                          <a:effectLst/>
                          <a:latin typeface="Comic Sans MS" panose="030F0702030302020204" pitchFamily="66" charset="0"/>
                          <a:cs typeface="Arial" panose="020B0604020202020204" pitchFamily="34" charset="0"/>
                        </a:rPr>
                        <a:t>s</a:t>
                      </a: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marL="90000" marR="90000" marT="46782" marB="4678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chemeClr val="bg1">
                        <a:alpha val="50000"/>
                      </a:schemeClr>
                    </a:solidFill>
                  </a:tcPr>
                </a:tc>
                <a:extLst>
                  <a:ext uri="{0D108BD9-81ED-4DB2-BD59-A6C34878D82A}">
                    <a16:rowId xmlns:a16="http://schemas.microsoft.com/office/drawing/2014/main" val="10003"/>
                  </a:ext>
                </a:extLst>
              </a:tr>
            </a:tbl>
          </a:graphicData>
        </a:graphic>
      </p:graphicFrame>
      <p:sp>
        <p:nvSpPr>
          <p:cNvPr id="82" name="Text Box 198">
            <a:extLst>
              <a:ext uri="{FF2B5EF4-FFF2-40B4-BE49-F238E27FC236}">
                <a16:creationId xmlns:a16="http://schemas.microsoft.com/office/drawing/2014/main" id="{118FAB54-0FD6-2344-8D22-A627AE9893A8}"/>
              </a:ext>
            </a:extLst>
          </p:cNvPr>
          <p:cNvSpPr txBox="1">
            <a:spLocks noChangeArrowheads="1"/>
          </p:cNvSpPr>
          <p:nvPr/>
        </p:nvSpPr>
        <p:spPr bwMode="auto">
          <a:xfrm>
            <a:off x="895546" y="4779617"/>
            <a:ext cx="3369902" cy="1087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sz="1600" dirty="0">
                <a:solidFill>
                  <a:srgbClr val="414042"/>
                </a:solidFill>
              </a:rPr>
              <a:t>Here is a trickier example:</a:t>
            </a:r>
          </a:p>
          <a:p>
            <a:pPr eaLnBrk="1" hangingPunct="1">
              <a:spcBef>
                <a:spcPts val="1000"/>
              </a:spcBef>
            </a:pPr>
            <a:r>
              <a:rPr lang="en-GB" altLang="en-US" sz="1600" dirty="0">
                <a:solidFill>
                  <a:srgbClr val="414042"/>
                </a:solidFill>
              </a:rPr>
              <a:t>How many words can you make?</a:t>
            </a:r>
          </a:p>
          <a:p>
            <a:pPr eaLnBrk="1" hangingPunct="1">
              <a:spcBef>
                <a:spcPts val="1000"/>
              </a:spcBef>
            </a:pPr>
            <a:r>
              <a:rPr lang="en-GB" altLang="en-US" sz="1600" dirty="0">
                <a:solidFill>
                  <a:srgbClr val="414042"/>
                </a:solidFill>
              </a:rPr>
              <a:t>What does the root ‘vis’ mean?</a:t>
            </a:r>
          </a:p>
        </p:txBody>
      </p:sp>
    </p:spTree>
    <p:extLst>
      <p:ext uri="{BB962C8B-B14F-4D97-AF65-F5344CB8AC3E}">
        <p14:creationId xmlns:p14="http://schemas.microsoft.com/office/powerpoint/2010/main" val="11125759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Box 75">
            <a:extLst>
              <a:ext uri="{FF2B5EF4-FFF2-40B4-BE49-F238E27FC236}">
                <a16:creationId xmlns:a16="http://schemas.microsoft.com/office/drawing/2014/main" id="{74454D8E-DF7C-8F45-B090-A6048C10285B}"/>
              </a:ext>
            </a:extLst>
          </p:cNvPr>
          <p:cNvSpPr txBox="1"/>
          <p:nvPr/>
        </p:nvSpPr>
        <p:spPr>
          <a:xfrm>
            <a:off x="0" y="580328"/>
            <a:ext cx="12191999" cy="477054"/>
          </a:xfrm>
          <a:prstGeom prst="rect">
            <a:avLst/>
          </a:prstGeom>
          <a:noFill/>
        </p:spPr>
        <p:txBody>
          <a:bodyPr wrap="square">
            <a:spAutoFit/>
          </a:bodyPr>
          <a:lstStyle/>
          <a:p>
            <a:pPr algn="ctr"/>
            <a:r>
              <a:rPr lang="en-US" sz="2500" b="1" dirty="0">
                <a:solidFill>
                  <a:srgbClr val="0070C0"/>
                </a:solidFill>
                <a:latin typeface="Comic Sans MS" panose="030F0902030302020204" pitchFamily="66" charset="0"/>
                <a:cs typeface="Arial" panose="020B0604020202020204" pitchFamily="34" charset="0"/>
              </a:rPr>
              <a:t>In the Sultan’s Palace</a:t>
            </a:r>
          </a:p>
        </p:txBody>
      </p:sp>
      <p:sp>
        <p:nvSpPr>
          <p:cNvPr id="10" name="Text Box 5">
            <a:extLst>
              <a:ext uri="{FF2B5EF4-FFF2-40B4-BE49-F238E27FC236}">
                <a16:creationId xmlns:a16="http://schemas.microsoft.com/office/drawing/2014/main" id="{ADD0F426-65D6-3A43-9EFA-46D47A06B5D3}"/>
              </a:ext>
            </a:extLst>
          </p:cNvPr>
          <p:cNvSpPr txBox="1">
            <a:spLocks noChangeArrowheads="1"/>
          </p:cNvSpPr>
          <p:nvPr/>
        </p:nvSpPr>
        <p:spPr bwMode="auto">
          <a:xfrm>
            <a:off x="867397" y="1349190"/>
            <a:ext cx="4972401"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500"/>
              </a:spcBef>
            </a:pPr>
            <a:r>
              <a:rPr lang="en-GB" altLang="en-US" dirty="0">
                <a:solidFill>
                  <a:srgbClr val="414042"/>
                </a:solidFill>
              </a:rPr>
              <a:t>In the Sultan’s palace, there is…</a:t>
            </a:r>
          </a:p>
          <a:p>
            <a:pPr lvl="1" eaLnBrk="1" hangingPunct="1">
              <a:spcBef>
                <a:spcPts val="500"/>
              </a:spcBef>
            </a:pPr>
            <a:r>
              <a:rPr lang="en-GB" altLang="en-US" dirty="0">
                <a:solidFill>
                  <a:srgbClr val="414042"/>
                </a:solidFill>
              </a:rPr>
              <a:t>a swish of shimmering chiffon,</a:t>
            </a:r>
          </a:p>
          <a:p>
            <a:pPr lvl="1" eaLnBrk="1" hangingPunct="1">
              <a:spcBef>
                <a:spcPts val="500"/>
              </a:spcBef>
            </a:pPr>
            <a:r>
              <a:rPr lang="en-GB" altLang="en-US" dirty="0">
                <a:solidFill>
                  <a:srgbClr val="414042"/>
                </a:solidFill>
              </a:rPr>
              <a:t>the fury of a cruel king,</a:t>
            </a:r>
          </a:p>
          <a:p>
            <a:pPr lvl="1" eaLnBrk="1" hangingPunct="1">
              <a:spcBef>
                <a:spcPts val="500"/>
              </a:spcBef>
            </a:pPr>
            <a:r>
              <a:rPr lang="en-GB" altLang="en-US" dirty="0">
                <a:solidFill>
                  <a:srgbClr val="414042"/>
                </a:solidFill>
              </a:rPr>
              <a:t>and the stories of a clever princess.</a:t>
            </a:r>
          </a:p>
          <a:p>
            <a:pPr lvl="1" eaLnBrk="1" hangingPunct="1">
              <a:spcBef>
                <a:spcPts val="500"/>
              </a:spcBef>
            </a:pPr>
            <a:endParaRPr lang="en-GB" altLang="en-US" dirty="0">
              <a:solidFill>
                <a:srgbClr val="414042"/>
              </a:solidFill>
            </a:endParaRPr>
          </a:p>
          <a:p>
            <a:pPr eaLnBrk="1" hangingPunct="1">
              <a:spcBef>
                <a:spcPts val="500"/>
              </a:spcBef>
            </a:pPr>
            <a:r>
              <a:rPr lang="en-GB" altLang="en-US" dirty="0">
                <a:solidFill>
                  <a:srgbClr val="414042"/>
                </a:solidFill>
              </a:rPr>
              <a:t>In the Sultan’s palace, there is…</a:t>
            </a:r>
          </a:p>
          <a:p>
            <a:pPr lvl="1" eaLnBrk="1" hangingPunct="1">
              <a:spcBef>
                <a:spcPts val="500"/>
              </a:spcBef>
            </a:pPr>
            <a:r>
              <a:rPr lang="en-GB" altLang="en-US" dirty="0">
                <a:solidFill>
                  <a:srgbClr val="414042"/>
                </a:solidFill>
              </a:rPr>
              <a:t>the babble of a bazaar,</a:t>
            </a:r>
          </a:p>
          <a:p>
            <a:pPr lvl="1" eaLnBrk="1" hangingPunct="1">
              <a:spcBef>
                <a:spcPts val="500"/>
              </a:spcBef>
            </a:pPr>
            <a:r>
              <a:rPr lang="en-GB" altLang="en-US" dirty="0">
                <a:solidFill>
                  <a:srgbClr val="414042"/>
                </a:solidFill>
              </a:rPr>
              <a:t>the invisible whoosh from a golden lamp,</a:t>
            </a:r>
          </a:p>
          <a:p>
            <a:pPr lvl="1" eaLnBrk="1" hangingPunct="1">
              <a:spcBef>
                <a:spcPts val="500"/>
              </a:spcBef>
            </a:pPr>
            <a:r>
              <a:rPr lang="en-GB" altLang="en-US" dirty="0">
                <a:solidFill>
                  <a:srgbClr val="414042"/>
                </a:solidFill>
              </a:rPr>
              <a:t>and a crimson wish spoken in Persian.</a:t>
            </a:r>
          </a:p>
        </p:txBody>
      </p:sp>
      <p:sp>
        <p:nvSpPr>
          <p:cNvPr id="11" name="Text Box 6">
            <a:extLst>
              <a:ext uri="{FF2B5EF4-FFF2-40B4-BE49-F238E27FC236}">
                <a16:creationId xmlns:a16="http://schemas.microsoft.com/office/drawing/2014/main" id="{A47B1D8E-D6F8-DD4B-9CB2-EB5F987DC055}"/>
              </a:ext>
            </a:extLst>
          </p:cNvPr>
          <p:cNvSpPr txBox="1">
            <a:spLocks noChangeArrowheads="1"/>
          </p:cNvSpPr>
          <p:nvPr/>
        </p:nvSpPr>
        <p:spPr bwMode="auto">
          <a:xfrm>
            <a:off x="6007696" y="1349190"/>
            <a:ext cx="5326251"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500"/>
              </a:spcBef>
            </a:pPr>
            <a:r>
              <a:rPr lang="en-GB" altLang="en-US" dirty="0">
                <a:solidFill>
                  <a:srgbClr val="414042"/>
                </a:solidFill>
              </a:rPr>
              <a:t>In the Sultan’s palace, there is…</a:t>
            </a:r>
          </a:p>
          <a:p>
            <a:pPr lvl="1" eaLnBrk="1" hangingPunct="1">
              <a:spcBef>
                <a:spcPts val="500"/>
              </a:spcBef>
            </a:pPr>
            <a:r>
              <a:rPr lang="en-GB" altLang="en-US" dirty="0">
                <a:solidFill>
                  <a:srgbClr val="414042"/>
                </a:solidFill>
              </a:rPr>
              <a:t>a hidden entrance to a hoard of treasure,</a:t>
            </a:r>
          </a:p>
          <a:p>
            <a:pPr lvl="1" eaLnBrk="1" hangingPunct="1">
              <a:spcBef>
                <a:spcPts val="500"/>
              </a:spcBef>
            </a:pPr>
            <a:r>
              <a:rPr lang="en-GB" altLang="en-US" dirty="0">
                <a:solidFill>
                  <a:srgbClr val="414042"/>
                </a:solidFill>
              </a:rPr>
              <a:t>the sigh of a puzzling password,</a:t>
            </a:r>
          </a:p>
          <a:p>
            <a:pPr lvl="1" eaLnBrk="1" hangingPunct="1">
              <a:spcBef>
                <a:spcPts val="500"/>
              </a:spcBef>
            </a:pPr>
            <a:r>
              <a:rPr lang="en-GB" altLang="en-US" dirty="0">
                <a:solidFill>
                  <a:srgbClr val="414042"/>
                </a:solidFill>
              </a:rPr>
              <a:t>and a jewelled murmur from a covered cave.</a:t>
            </a:r>
          </a:p>
          <a:p>
            <a:pPr lvl="1" eaLnBrk="1" hangingPunct="1">
              <a:spcBef>
                <a:spcPts val="500"/>
              </a:spcBef>
            </a:pPr>
            <a:endParaRPr lang="en-GB" altLang="en-US" dirty="0">
              <a:solidFill>
                <a:srgbClr val="414042"/>
              </a:solidFill>
            </a:endParaRPr>
          </a:p>
          <a:p>
            <a:pPr eaLnBrk="1" hangingPunct="1">
              <a:spcBef>
                <a:spcPts val="500"/>
              </a:spcBef>
            </a:pPr>
            <a:r>
              <a:rPr lang="en-GB" altLang="en-US" dirty="0">
                <a:solidFill>
                  <a:srgbClr val="414042"/>
                </a:solidFill>
              </a:rPr>
              <a:t>In the Sultan’s palace, there is…</a:t>
            </a:r>
          </a:p>
          <a:p>
            <a:pPr lvl="1" eaLnBrk="1" hangingPunct="1">
              <a:spcBef>
                <a:spcPts val="500"/>
              </a:spcBef>
            </a:pPr>
            <a:r>
              <a:rPr lang="en-GB" altLang="en-US" dirty="0">
                <a:solidFill>
                  <a:srgbClr val="414042"/>
                </a:solidFill>
              </a:rPr>
              <a:t>a slice of shimmering moonlight,</a:t>
            </a:r>
          </a:p>
          <a:p>
            <a:pPr lvl="1" eaLnBrk="1" hangingPunct="1">
              <a:spcBef>
                <a:spcPts val="500"/>
              </a:spcBef>
            </a:pPr>
            <a:r>
              <a:rPr lang="en-GB" altLang="en-US" dirty="0">
                <a:solidFill>
                  <a:srgbClr val="414042"/>
                </a:solidFill>
              </a:rPr>
              <a:t>the scratch of chalk on wooden doors,</a:t>
            </a:r>
          </a:p>
          <a:p>
            <a:pPr lvl="1" eaLnBrk="1" hangingPunct="1">
              <a:spcBef>
                <a:spcPts val="500"/>
              </a:spcBef>
            </a:pPr>
            <a:r>
              <a:rPr lang="en-GB" altLang="en-US" dirty="0">
                <a:solidFill>
                  <a:srgbClr val="414042"/>
                </a:solidFill>
              </a:rPr>
              <a:t>and the bravery of a loyal wife.</a:t>
            </a:r>
          </a:p>
        </p:txBody>
      </p:sp>
      <p:sp>
        <p:nvSpPr>
          <p:cNvPr id="12" name="Text Box 7">
            <a:extLst>
              <a:ext uri="{FF2B5EF4-FFF2-40B4-BE49-F238E27FC236}">
                <a16:creationId xmlns:a16="http://schemas.microsoft.com/office/drawing/2014/main" id="{B780D1D7-39FA-134B-84D9-CF7F08967657}"/>
              </a:ext>
            </a:extLst>
          </p:cNvPr>
          <p:cNvSpPr txBox="1">
            <a:spLocks noChangeArrowheads="1"/>
          </p:cNvSpPr>
          <p:nvPr/>
        </p:nvSpPr>
        <p:spPr bwMode="auto">
          <a:xfrm>
            <a:off x="0" y="4999474"/>
            <a:ext cx="12191999" cy="71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spcBef>
                <a:spcPts val="500"/>
              </a:spcBef>
            </a:pPr>
            <a:r>
              <a:rPr lang="en-GB" altLang="en-US" dirty="0">
                <a:solidFill>
                  <a:srgbClr val="414042"/>
                </a:solidFill>
              </a:rPr>
              <a:t>The palace is made from gold and jewels,</a:t>
            </a:r>
          </a:p>
          <a:p>
            <a:pPr algn="ctr" eaLnBrk="1" hangingPunct="1">
              <a:spcBef>
                <a:spcPts val="500"/>
              </a:spcBef>
            </a:pPr>
            <a:r>
              <a:rPr lang="en-GB" altLang="en-US" dirty="0">
                <a:solidFill>
                  <a:srgbClr val="414042"/>
                </a:solidFill>
              </a:rPr>
              <a:t>With stars on the ceiling and stories in secret places.</a:t>
            </a:r>
          </a:p>
        </p:txBody>
      </p:sp>
      <p:pic>
        <p:nvPicPr>
          <p:cNvPr id="14" name="Picture 9">
            <a:extLst>
              <a:ext uri="{FF2B5EF4-FFF2-40B4-BE49-F238E27FC236}">
                <a16:creationId xmlns:a16="http://schemas.microsoft.com/office/drawing/2014/main" id="{546D4183-3E77-374D-9C4C-D6C9A2320D2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51123" y="4629311"/>
            <a:ext cx="1562262" cy="156226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a:extLst>
              <a:ext uri="{FF2B5EF4-FFF2-40B4-BE49-F238E27FC236}">
                <a16:creationId xmlns:a16="http://schemas.microsoft.com/office/drawing/2014/main" id="{AB7D5C9D-6F72-824C-94EE-017A5036182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178506" y="4629311"/>
            <a:ext cx="1562262" cy="156226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7895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C897519-9F2F-5448-80C3-971F7B579DA1}"/>
              </a:ext>
            </a:extLst>
          </p:cNvPr>
          <p:cNvGrpSpPr/>
          <p:nvPr/>
        </p:nvGrpSpPr>
        <p:grpSpPr>
          <a:xfrm>
            <a:off x="521472" y="472107"/>
            <a:ext cx="2047558" cy="1948877"/>
            <a:chOff x="521472" y="506941"/>
            <a:chExt cx="2047558" cy="1948877"/>
          </a:xfrm>
        </p:grpSpPr>
        <p:sp>
          <p:nvSpPr>
            <p:cNvPr id="32" name="Rectangle 31">
              <a:extLst>
                <a:ext uri="{FF2B5EF4-FFF2-40B4-BE49-F238E27FC236}">
                  <a16:creationId xmlns:a16="http://schemas.microsoft.com/office/drawing/2014/main" id="{BADCE657-785A-4640-868C-88B95146DBB0}"/>
                </a:ext>
              </a:extLst>
            </p:cNvPr>
            <p:cNvSpPr/>
            <p:nvPr/>
          </p:nvSpPr>
          <p:spPr>
            <a:xfrm>
              <a:off x="521472" y="506941"/>
              <a:ext cx="204755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36" name="TextBox 35">
              <a:extLst>
                <a:ext uri="{FF2B5EF4-FFF2-40B4-BE49-F238E27FC236}">
                  <a16:creationId xmlns:a16="http://schemas.microsoft.com/office/drawing/2014/main" id="{27E1375F-4505-3B40-A667-7BFEF13A686D}"/>
                </a:ext>
              </a:extLst>
            </p:cNvPr>
            <p:cNvSpPr txBox="1"/>
            <p:nvPr/>
          </p:nvSpPr>
          <p:spPr>
            <a:xfrm>
              <a:off x="660398" y="960901"/>
              <a:ext cx="1847671" cy="580516"/>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pic>
          <p:nvPicPr>
            <p:cNvPr id="37" name="Picture 36" descr="Background pattern&#10;&#10;Description automatically generated">
              <a:extLst>
                <a:ext uri="{FF2B5EF4-FFF2-40B4-BE49-F238E27FC236}">
                  <a16:creationId xmlns:a16="http://schemas.microsoft.com/office/drawing/2014/main" id="{F62D55EB-52E5-F841-B98D-EA80D1E8B5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354" y="1468148"/>
              <a:ext cx="1583757" cy="886431"/>
            </a:xfrm>
            <a:prstGeom prst="rect">
              <a:avLst/>
            </a:prstGeom>
          </p:spPr>
        </p:pic>
        <p:sp>
          <p:nvSpPr>
            <p:cNvPr id="3" name="Rectangle 2">
              <a:extLst>
                <a:ext uri="{FF2B5EF4-FFF2-40B4-BE49-F238E27FC236}">
                  <a16:creationId xmlns:a16="http://schemas.microsoft.com/office/drawing/2014/main" id="{3FCD4B63-6252-C542-A3E5-89713C7EDE8B}"/>
                </a:ext>
              </a:extLst>
            </p:cNvPr>
            <p:cNvSpPr/>
            <p:nvPr/>
          </p:nvSpPr>
          <p:spPr>
            <a:xfrm>
              <a:off x="521472" y="506942"/>
              <a:ext cx="2047558" cy="194887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a:extLst>
              <a:ext uri="{FF2B5EF4-FFF2-40B4-BE49-F238E27FC236}">
                <a16:creationId xmlns:a16="http://schemas.microsoft.com/office/drawing/2014/main" id="{BAE23D2A-FB76-794E-A96E-EBE77F669CAF}"/>
              </a:ext>
            </a:extLst>
          </p:cNvPr>
          <p:cNvGrpSpPr/>
          <p:nvPr/>
        </p:nvGrpSpPr>
        <p:grpSpPr>
          <a:xfrm>
            <a:off x="4121736" y="614826"/>
            <a:ext cx="6412788" cy="2217304"/>
            <a:chOff x="1056319" y="1075186"/>
            <a:chExt cx="10147138" cy="4600684"/>
          </a:xfrm>
        </p:grpSpPr>
        <p:sp>
          <p:nvSpPr>
            <p:cNvPr id="53" name="Rectangle 52">
              <a:extLst>
                <a:ext uri="{FF2B5EF4-FFF2-40B4-BE49-F238E27FC236}">
                  <a16:creationId xmlns:a16="http://schemas.microsoft.com/office/drawing/2014/main" id="{4D12674D-3AA7-7943-8AE9-8ED95D6A8C1E}"/>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I want to know…</a:t>
              </a:r>
            </a:p>
          </p:txBody>
        </p:sp>
        <p:sp>
          <p:nvSpPr>
            <p:cNvPr id="54" name="Rectangle 53">
              <a:extLst>
                <a:ext uri="{FF2B5EF4-FFF2-40B4-BE49-F238E27FC236}">
                  <a16:creationId xmlns:a16="http://schemas.microsoft.com/office/drawing/2014/main" id="{D7704FC3-349B-A24E-A383-CE76EA26E761}"/>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It reminded me of…</a:t>
              </a:r>
            </a:p>
          </p:txBody>
        </p:sp>
        <p:sp>
          <p:nvSpPr>
            <p:cNvPr id="55" name="Rectangle 54">
              <a:extLst>
                <a:ext uri="{FF2B5EF4-FFF2-40B4-BE49-F238E27FC236}">
                  <a16:creationId xmlns:a16="http://schemas.microsoft.com/office/drawing/2014/main" id="{7B8A3234-041F-2B42-90EE-360E7674C80E}"/>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What I like</a:t>
              </a:r>
            </a:p>
          </p:txBody>
        </p:sp>
        <p:sp>
          <p:nvSpPr>
            <p:cNvPr id="56" name="Rectangle 55">
              <a:extLst>
                <a:ext uri="{FF2B5EF4-FFF2-40B4-BE49-F238E27FC236}">
                  <a16:creationId xmlns:a16="http://schemas.microsoft.com/office/drawing/2014/main" id="{44C22240-B566-2040-9AB1-F7E792E63D3B}"/>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Comic Sans MS" panose="030F0902030302020204" pitchFamily="66" charset="0"/>
                </a:rPr>
                <a:t>What I didn’t like</a:t>
              </a:r>
            </a:p>
          </p:txBody>
        </p:sp>
        <p:sp>
          <p:nvSpPr>
            <p:cNvPr id="57" name="Line 41">
              <a:extLst>
                <a:ext uri="{FF2B5EF4-FFF2-40B4-BE49-F238E27FC236}">
                  <a16:creationId xmlns:a16="http://schemas.microsoft.com/office/drawing/2014/main" id="{623B4179-B520-E84F-B12D-6D32C7460AD0}"/>
                </a:ext>
              </a:extLst>
            </p:cNvPr>
            <p:cNvSpPr>
              <a:spLocks noChangeShapeType="1"/>
            </p:cNvSpPr>
            <p:nvPr/>
          </p:nvSpPr>
          <p:spPr bwMode="auto">
            <a:xfrm>
              <a:off x="6120805" y="1091297"/>
              <a:ext cx="0" cy="4572869"/>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00"/>
            </a:p>
          </p:txBody>
        </p:sp>
        <p:sp>
          <p:nvSpPr>
            <p:cNvPr id="58" name="Rectangle 57">
              <a:extLst>
                <a:ext uri="{FF2B5EF4-FFF2-40B4-BE49-F238E27FC236}">
                  <a16:creationId xmlns:a16="http://schemas.microsoft.com/office/drawing/2014/main" id="{CBD32B10-E0E7-464B-AB7D-6EB6F15C2290}"/>
                </a:ext>
              </a:extLst>
            </p:cNvPr>
            <p:cNvSpPr/>
            <p:nvPr/>
          </p:nvSpPr>
          <p:spPr>
            <a:xfrm>
              <a:off x="1056319" y="1075186"/>
              <a:ext cx="10147138" cy="460068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59" name="Line 41">
              <a:extLst>
                <a:ext uri="{FF2B5EF4-FFF2-40B4-BE49-F238E27FC236}">
                  <a16:creationId xmlns:a16="http://schemas.microsoft.com/office/drawing/2014/main" id="{942165FB-9E22-F248-B280-2D81AB8E3685}"/>
                </a:ext>
              </a:extLst>
            </p:cNvPr>
            <p:cNvSpPr>
              <a:spLocks noChangeShapeType="1"/>
            </p:cNvSpPr>
            <p:nvPr/>
          </p:nvSpPr>
          <p:spPr bwMode="auto">
            <a:xfrm flipH="1">
              <a:off x="1056319" y="336934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500"/>
            </a:p>
          </p:txBody>
        </p:sp>
      </p:grpSp>
      <p:sp>
        <p:nvSpPr>
          <p:cNvPr id="16" name="Text Box 16">
            <a:extLst>
              <a:ext uri="{FF2B5EF4-FFF2-40B4-BE49-F238E27FC236}">
                <a16:creationId xmlns:a16="http://schemas.microsoft.com/office/drawing/2014/main" id="{0DFD622A-E364-DF43-8BF5-E3EDF0E18DD7}"/>
              </a:ext>
            </a:extLst>
          </p:cNvPr>
          <p:cNvSpPr txBox="1">
            <a:spLocks noChangeArrowheads="1"/>
          </p:cNvSpPr>
          <p:nvPr/>
        </p:nvSpPr>
        <p:spPr bwMode="auto">
          <a:xfrm>
            <a:off x="978334" y="3284649"/>
            <a:ext cx="10459415" cy="275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536575">
              <a:defRPr>
                <a:solidFill>
                  <a:schemeClr val="tx1"/>
                </a:solidFill>
                <a:latin typeface="Comic Sans MS" panose="030F0702030302020204" pitchFamily="66" charset="0"/>
                <a:cs typeface="Arial" panose="020B0604020202020204" pitchFamily="34" charset="0"/>
              </a:defRPr>
            </a:lvl1pPr>
            <a:lvl2pPr marL="536575" indent="-357188" defTabSz="536575">
              <a:defRPr>
                <a:solidFill>
                  <a:schemeClr val="tx1"/>
                </a:solidFill>
                <a:latin typeface="Comic Sans MS" panose="030F0702030302020204" pitchFamily="66" charset="0"/>
                <a:cs typeface="Arial" panose="020B0604020202020204" pitchFamily="34" charset="0"/>
              </a:defRPr>
            </a:lvl2pPr>
            <a:lvl3pPr marL="1143000" indent="-228600" defTabSz="536575">
              <a:defRPr>
                <a:solidFill>
                  <a:schemeClr val="tx1"/>
                </a:solidFill>
                <a:latin typeface="Comic Sans MS" panose="030F0702030302020204" pitchFamily="66" charset="0"/>
                <a:cs typeface="Arial" panose="020B0604020202020204" pitchFamily="34" charset="0"/>
              </a:defRPr>
            </a:lvl3pPr>
            <a:lvl4pPr marL="1600200" indent="-228600" defTabSz="536575">
              <a:defRPr>
                <a:solidFill>
                  <a:schemeClr val="tx1"/>
                </a:solidFill>
                <a:latin typeface="Comic Sans MS" panose="030F0702030302020204" pitchFamily="66" charset="0"/>
                <a:cs typeface="Arial" panose="020B0604020202020204" pitchFamily="34" charset="0"/>
              </a:defRPr>
            </a:lvl4pPr>
            <a:lvl5pPr marL="2057400" indent="-228600" defTabSz="536575">
              <a:defRPr>
                <a:solidFill>
                  <a:schemeClr val="tx1"/>
                </a:solidFill>
                <a:latin typeface="Comic Sans MS" panose="030F0702030302020204" pitchFamily="66" charset="0"/>
                <a:cs typeface="Arial" panose="020B0604020202020204" pitchFamily="34" charset="0"/>
              </a:defRPr>
            </a:lvl5pPr>
            <a:lvl6pPr marL="2514600" indent="-228600" defTabSz="536575"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defTabSz="536575"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defTabSz="536575"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defTabSz="536575"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Aft>
                <a:spcPts val="1000"/>
              </a:spcAft>
              <a:buClr>
                <a:srgbClr val="0070C0"/>
              </a:buClr>
            </a:pPr>
            <a:r>
              <a:rPr lang="en-GB" altLang="en-US" sz="2000" dirty="0">
                <a:solidFill>
                  <a:srgbClr val="414042"/>
                </a:solidFill>
              </a:rPr>
              <a:t>Work with a partner. Discuss the poem you have read and look at each verse closely. Think about:</a:t>
            </a:r>
          </a:p>
          <a:p>
            <a:pPr marL="522287" lvl="1" indent="-342900" eaLnBrk="1" hangingPunct="1">
              <a:spcAft>
                <a:spcPts val="1000"/>
              </a:spcAft>
              <a:buClr>
                <a:srgbClr val="0070C0"/>
              </a:buClr>
              <a:buFont typeface="Arial" panose="020B0604020202020204" pitchFamily="34" charset="0"/>
              <a:buChar char="•"/>
            </a:pPr>
            <a:r>
              <a:rPr lang="en-GB" altLang="en-US" sz="2000" dirty="0">
                <a:solidFill>
                  <a:srgbClr val="414042"/>
                </a:solidFill>
              </a:rPr>
              <a:t>How did the poet include senses to help you picture the things mentioned?</a:t>
            </a:r>
          </a:p>
          <a:p>
            <a:pPr marL="522287" lvl="1" indent="-342900" eaLnBrk="1" hangingPunct="1">
              <a:spcAft>
                <a:spcPts val="1000"/>
              </a:spcAft>
              <a:buClr>
                <a:srgbClr val="0070C0"/>
              </a:buClr>
              <a:buFont typeface="Arial" panose="020B0604020202020204" pitchFamily="34" charset="0"/>
              <a:buChar char="•"/>
            </a:pPr>
            <a:r>
              <a:rPr lang="en-GB" altLang="en-US" sz="2000" dirty="0">
                <a:solidFill>
                  <a:srgbClr val="414042"/>
                </a:solidFill>
              </a:rPr>
              <a:t>What language effects have been used?</a:t>
            </a:r>
          </a:p>
          <a:p>
            <a:pPr marL="522287" lvl="1" indent="-342900" eaLnBrk="1" hangingPunct="1">
              <a:spcAft>
                <a:spcPts val="1000"/>
              </a:spcAft>
              <a:buClr>
                <a:srgbClr val="0070C0"/>
              </a:buClr>
              <a:buFont typeface="Arial" panose="020B0604020202020204" pitchFamily="34" charset="0"/>
              <a:buChar char="•"/>
            </a:pPr>
            <a:r>
              <a:rPr lang="en-GB" altLang="en-US" sz="2000" dirty="0">
                <a:solidFill>
                  <a:srgbClr val="414042"/>
                </a:solidFill>
              </a:rPr>
              <a:t>How does the layout help you to read the poem? Would it matter in what order the different sections are read?</a:t>
            </a:r>
          </a:p>
          <a:p>
            <a:pPr marL="522287" lvl="1" indent="-342900" eaLnBrk="1" hangingPunct="1">
              <a:spcAft>
                <a:spcPts val="1000"/>
              </a:spcAft>
              <a:buClr>
                <a:srgbClr val="0070C0"/>
              </a:buClr>
              <a:buFont typeface="Arial" panose="020B0604020202020204" pitchFamily="34" charset="0"/>
              <a:buChar char="•"/>
            </a:pPr>
            <a:r>
              <a:rPr lang="en-GB" altLang="en-US" sz="2000" dirty="0">
                <a:solidFill>
                  <a:srgbClr val="414042"/>
                </a:solidFill>
              </a:rPr>
              <a:t>Is there a ‘line that lingers’?</a:t>
            </a:r>
          </a:p>
        </p:txBody>
      </p:sp>
    </p:spTree>
    <p:extLst>
      <p:ext uri="{BB962C8B-B14F-4D97-AF65-F5344CB8AC3E}">
        <p14:creationId xmlns:p14="http://schemas.microsoft.com/office/powerpoint/2010/main" val="1935481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poet’s eye: How has the poet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6697"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515918" y="4432678"/>
            <a:ext cx="2313920" cy="6090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Is there a narrative?</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4151869" y="1834108"/>
            <a:ext cx="3838833"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is the poem structured?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51587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a:t>
            </a:r>
            <a:br>
              <a:rPr lang="en-GB" altLang="en-US" sz="1600" dirty="0">
                <a:solidFill>
                  <a:srgbClr val="414042"/>
                </a:solidFill>
              </a:rPr>
            </a:br>
            <a:r>
              <a:rPr lang="en-GB" altLang="en-US" sz="1600" dirty="0">
                <a:solidFill>
                  <a:srgbClr val="414042"/>
                </a:solidFill>
              </a:rPr>
              <a:t>been created and</a:t>
            </a:r>
            <a:br>
              <a:rPr lang="en-GB" altLang="en-US" sz="1600" dirty="0">
                <a:solidFill>
                  <a:srgbClr val="414042"/>
                </a:solidFill>
              </a:rPr>
            </a:br>
            <a:r>
              <a:rPr lang="en-GB" altLang="en-US" sz="1600" dirty="0">
                <a:solidFill>
                  <a:srgbClr val="414042"/>
                </a:solidFill>
              </a:rPr>
              <a:t>how did the writer</a:t>
            </a:r>
            <a:br>
              <a:rPr lang="en-GB" altLang="en-US" sz="1600" dirty="0">
                <a:solidFill>
                  <a:srgbClr val="414042"/>
                </a:solidFill>
              </a:rPr>
            </a:br>
            <a:r>
              <a:rPr lang="en-GB" altLang="en-US" sz="1600" dirty="0">
                <a:solidFill>
                  <a:srgbClr val="414042"/>
                </a:solidFill>
              </a:rPr>
              <a:t>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515874" y="3326914"/>
            <a:ext cx="2313963" cy="9626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language effects have</a:t>
            </a:r>
            <a:br>
              <a:rPr lang="en-GB" altLang="en-US" sz="1600" dirty="0">
                <a:solidFill>
                  <a:srgbClr val="414042"/>
                </a:solidFill>
              </a:rPr>
            </a:br>
            <a:r>
              <a:rPr lang="en-GB" altLang="en-US" sz="1600" dirty="0">
                <a:solidFill>
                  <a:srgbClr val="414042"/>
                </a:solidFill>
              </a:rPr>
              <a:t>been used?</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312733" y="3586291"/>
            <a:ext cx="2340770" cy="155798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created links between lines and between stanzas?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312733" y="1829864"/>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a:t>
            </a:r>
            <a:br>
              <a:rPr lang="en-GB" altLang="en-US" sz="1600" dirty="0">
                <a:solidFill>
                  <a:srgbClr val="414042"/>
                </a:solidFill>
              </a:rPr>
            </a:br>
            <a:r>
              <a:rPr lang="en-GB" altLang="en-US" sz="1600" dirty="0">
                <a:solidFill>
                  <a:srgbClr val="414042"/>
                </a:solidFill>
              </a:rPr>
              <a:t>phrases has the writer chosen</a:t>
            </a:r>
            <a:br>
              <a:rPr lang="en-GB" altLang="en-US" sz="1600" dirty="0">
                <a:solidFill>
                  <a:srgbClr val="414042"/>
                </a:solidFill>
              </a:rPr>
            </a:br>
            <a:r>
              <a:rPr lang="en-GB" altLang="en-US" sz="1600" dirty="0">
                <a:solidFill>
                  <a:srgbClr val="414042"/>
                </a:solidFill>
              </a:rPr>
              <a:t>to create</a:t>
            </a:r>
            <a:br>
              <a:rPr lang="en-GB" altLang="en-US" sz="1600" dirty="0">
                <a:solidFill>
                  <a:srgbClr val="414042"/>
                </a:solidFill>
              </a:rPr>
            </a:br>
            <a:r>
              <a:rPr lang="en-GB" altLang="en-US" sz="1600" dirty="0">
                <a:solidFill>
                  <a:srgbClr val="414042"/>
                </a:solidFill>
              </a:rPr>
              <a:t>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4336651" y="5426453"/>
            <a:ext cx="6316852"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poet used rhythm and rhyme?</a:t>
            </a:r>
          </a:p>
        </p:txBody>
      </p:sp>
      <p:sp>
        <p:nvSpPr>
          <p:cNvPr id="13" name="Text Box 5">
            <a:extLst>
              <a:ext uri="{FF2B5EF4-FFF2-40B4-BE49-F238E27FC236}">
                <a16:creationId xmlns:a16="http://schemas.microsoft.com/office/drawing/2014/main" id="{07D03CB6-F38F-5444-BF78-7EFE62D86D3A}"/>
              </a:ext>
            </a:extLst>
          </p:cNvPr>
          <p:cNvSpPr txBox="1">
            <a:spLocks noChangeArrowheads="1"/>
          </p:cNvSpPr>
          <p:nvPr/>
        </p:nvSpPr>
        <p:spPr bwMode="auto">
          <a:xfrm>
            <a:off x="1515918" y="5184843"/>
            <a:ext cx="2313920" cy="82802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explain the theme of the poem?</a:t>
            </a:r>
          </a:p>
        </p:txBody>
      </p:sp>
    </p:spTree>
    <p:extLst>
      <p:ext uri="{BB962C8B-B14F-4D97-AF65-F5344CB8AC3E}">
        <p14:creationId xmlns:p14="http://schemas.microsoft.com/office/powerpoint/2010/main" val="35008040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512824"/>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Explore the poem</a:t>
            </a:r>
          </a:p>
        </p:txBody>
      </p:sp>
      <p:sp>
        <p:nvSpPr>
          <p:cNvPr id="14" name="Text Box 4">
            <a:extLst>
              <a:ext uri="{FF2B5EF4-FFF2-40B4-BE49-F238E27FC236}">
                <a16:creationId xmlns:a16="http://schemas.microsoft.com/office/drawing/2014/main" id="{62572479-4A36-9F4E-89DB-788ECF512578}"/>
              </a:ext>
            </a:extLst>
          </p:cNvPr>
          <p:cNvSpPr txBox="1">
            <a:spLocks noChangeArrowheads="1"/>
          </p:cNvSpPr>
          <p:nvPr/>
        </p:nvSpPr>
        <p:spPr bwMode="auto">
          <a:xfrm>
            <a:off x="856128" y="1069583"/>
            <a:ext cx="9300091" cy="105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dirty="0">
                <a:solidFill>
                  <a:srgbClr val="414042"/>
                </a:solidFill>
              </a:rPr>
              <a:t>You are now going to delve a bit deeper and consider the structure of the poem.</a:t>
            </a:r>
          </a:p>
          <a:p>
            <a:pPr eaLnBrk="1" hangingPunct="1">
              <a:spcBef>
                <a:spcPts val="1000"/>
              </a:spcBef>
            </a:pPr>
            <a:r>
              <a:rPr lang="en-GB" altLang="en-US" dirty="0">
                <a:solidFill>
                  <a:srgbClr val="414042"/>
                </a:solidFill>
              </a:rPr>
              <a:t>Discuss with a partner and annotate the poem with your thoughts and ideas. Remember it is YOUR opinion that is important in this exercise:</a:t>
            </a:r>
          </a:p>
        </p:txBody>
      </p:sp>
      <p:sp>
        <p:nvSpPr>
          <p:cNvPr id="15" name="Rectangle 2">
            <a:extLst>
              <a:ext uri="{FF2B5EF4-FFF2-40B4-BE49-F238E27FC236}">
                <a16:creationId xmlns:a16="http://schemas.microsoft.com/office/drawing/2014/main" id="{0E8D255A-C57F-A64C-91C5-565E0AA2BE08}"/>
              </a:ext>
            </a:extLst>
          </p:cNvPr>
          <p:cNvSpPr>
            <a:spLocks noChangeArrowheads="1"/>
          </p:cNvSpPr>
          <p:nvPr/>
        </p:nvSpPr>
        <p:spPr bwMode="auto">
          <a:xfrm>
            <a:off x="3027319" y="2971800"/>
            <a:ext cx="48263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400" dirty="0">
                <a:solidFill>
                  <a:srgbClr val="414042"/>
                </a:solidFill>
              </a:rPr>
              <a:t>In the Sultan’s palace, there is…</a:t>
            </a:r>
          </a:p>
        </p:txBody>
      </p:sp>
      <p:sp>
        <p:nvSpPr>
          <p:cNvPr id="16" name="Rectangle 13">
            <a:extLst>
              <a:ext uri="{FF2B5EF4-FFF2-40B4-BE49-F238E27FC236}">
                <a16:creationId xmlns:a16="http://schemas.microsoft.com/office/drawing/2014/main" id="{E22880B6-707E-DC4A-802C-00908EF65A76}"/>
              </a:ext>
            </a:extLst>
          </p:cNvPr>
          <p:cNvSpPr>
            <a:spLocks noChangeArrowheads="1"/>
          </p:cNvSpPr>
          <p:nvPr/>
        </p:nvSpPr>
        <p:spPr bwMode="auto">
          <a:xfrm>
            <a:off x="3551194" y="3548063"/>
            <a:ext cx="59404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400" dirty="0">
                <a:solidFill>
                  <a:srgbClr val="414042"/>
                </a:solidFill>
              </a:rPr>
              <a:t>a swish of </a:t>
            </a:r>
            <a:r>
              <a:rPr lang="en-GB" altLang="en-US" sz="2400" b="1" u="sng" dirty="0">
                <a:solidFill>
                  <a:srgbClr val="CC0099"/>
                </a:solidFill>
              </a:rPr>
              <a:t>sh</a:t>
            </a:r>
            <a:r>
              <a:rPr lang="en-GB" altLang="en-US" sz="2400" dirty="0">
                <a:solidFill>
                  <a:srgbClr val="414042"/>
                </a:solidFill>
              </a:rPr>
              <a:t>immering</a:t>
            </a:r>
            <a:r>
              <a:rPr lang="en-GB" altLang="en-US" sz="2400" dirty="0"/>
              <a:t> </a:t>
            </a:r>
            <a:r>
              <a:rPr lang="en-GB" altLang="en-US" sz="2400" b="1" u="sng" dirty="0">
                <a:solidFill>
                  <a:srgbClr val="CC0099"/>
                </a:solidFill>
              </a:rPr>
              <a:t>ch</a:t>
            </a:r>
            <a:r>
              <a:rPr lang="en-GB" altLang="en-US" sz="2400" dirty="0">
                <a:solidFill>
                  <a:srgbClr val="414042"/>
                </a:solidFill>
              </a:rPr>
              <a:t>iffon,</a:t>
            </a:r>
          </a:p>
          <a:p>
            <a:pPr eaLnBrk="1" hangingPunct="1"/>
            <a:r>
              <a:rPr lang="en-GB" altLang="en-US" sz="2400" dirty="0">
                <a:solidFill>
                  <a:srgbClr val="414042"/>
                </a:solidFill>
              </a:rPr>
              <a:t>the fury of a </a:t>
            </a:r>
            <a:r>
              <a:rPr lang="en-GB" altLang="en-US" sz="2400" b="1" u="sng" dirty="0">
                <a:solidFill>
                  <a:srgbClr val="CC0099"/>
                </a:solidFill>
              </a:rPr>
              <a:t>c</a:t>
            </a:r>
            <a:r>
              <a:rPr lang="en-GB" altLang="en-US" sz="2400" dirty="0">
                <a:solidFill>
                  <a:srgbClr val="414042"/>
                </a:solidFill>
              </a:rPr>
              <a:t>ruel</a:t>
            </a:r>
            <a:r>
              <a:rPr lang="en-GB" altLang="en-US" sz="2400" dirty="0"/>
              <a:t> </a:t>
            </a:r>
            <a:r>
              <a:rPr lang="en-GB" altLang="en-US" sz="2400" b="1" u="sng" dirty="0">
                <a:solidFill>
                  <a:srgbClr val="CC0099"/>
                </a:solidFill>
              </a:rPr>
              <a:t>k</a:t>
            </a:r>
            <a:r>
              <a:rPr lang="en-GB" altLang="en-US" sz="2400" dirty="0">
                <a:solidFill>
                  <a:srgbClr val="414042"/>
                </a:solidFill>
              </a:rPr>
              <a:t>ing,</a:t>
            </a:r>
          </a:p>
          <a:p>
            <a:pPr eaLnBrk="1" hangingPunct="1"/>
            <a:r>
              <a:rPr lang="en-GB" altLang="en-US" sz="2400" dirty="0">
                <a:solidFill>
                  <a:srgbClr val="414042"/>
                </a:solidFill>
              </a:rPr>
              <a:t>and the stories of a clever princess.</a:t>
            </a:r>
          </a:p>
        </p:txBody>
      </p:sp>
      <p:sp>
        <p:nvSpPr>
          <p:cNvPr id="27" name="Text Box 17">
            <a:extLst>
              <a:ext uri="{FF2B5EF4-FFF2-40B4-BE49-F238E27FC236}">
                <a16:creationId xmlns:a16="http://schemas.microsoft.com/office/drawing/2014/main" id="{16E433A7-C72F-F04E-A5ED-222A16962289}"/>
              </a:ext>
            </a:extLst>
          </p:cNvPr>
          <p:cNvSpPr txBox="1">
            <a:spLocks noChangeArrowheads="1"/>
          </p:cNvSpPr>
          <p:nvPr/>
        </p:nvSpPr>
        <p:spPr bwMode="auto">
          <a:xfrm>
            <a:off x="856128" y="5790329"/>
            <a:ext cx="828947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Now work with your partner to look at the rest of the poem in more detail.</a:t>
            </a:r>
          </a:p>
        </p:txBody>
      </p:sp>
      <p:sp>
        <p:nvSpPr>
          <p:cNvPr id="28" name="Rectangle 27">
            <a:extLst>
              <a:ext uri="{FF2B5EF4-FFF2-40B4-BE49-F238E27FC236}">
                <a16:creationId xmlns:a16="http://schemas.microsoft.com/office/drawing/2014/main" id="{930BEE58-C75B-2A4E-8AC7-98D7B17D6EF0}"/>
              </a:ext>
            </a:extLst>
          </p:cNvPr>
          <p:cNvSpPr/>
          <p:nvPr/>
        </p:nvSpPr>
        <p:spPr>
          <a:xfrm>
            <a:off x="856128" y="3099146"/>
            <a:ext cx="1852422" cy="7232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onomatopoeia</a:t>
            </a:r>
          </a:p>
        </p:txBody>
      </p:sp>
      <p:cxnSp>
        <p:nvCxnSpPr>
          <p:cNvPr id="29" name="Straight Arrow Connector 28">
            <a:extLst>
              <a:ext uri="{FF2B5EF4-FFF2-40B4-BE49-F238E27FC236}">
                <a16:creationId xmlns:a16="http://schemas.microsoft.com/office/drawing/2014/main" id="{5F385EAC-7BB7-364A-93D3-1B41BED32492}"/>
              </a:ext>
            </a:extLst>
          </p:cNvPr>
          <p:cNvCxnSpPr>
            <a:cxnSpLocks/>
          </p:cNvCxnSpPr>
          <p:nvPr/>
        </p:nvCxnSpPr>
        <p:spPr>
          <a:xfrm>
            <a:off x="2708550" y="3345386"/>
            <a:ext cx="1518010" cy="35662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AFFD819-F964-8145-B930-FEC35AF2AD16}"/>
              </a:ext>
            </a:extLst>
          </p:cNvPr>
          <p:cNvSpPr/>
          <p:nvPr/>
        </p:nvSpPr>
        <p:spPr>
          <a:xfrm>
            <a:off x="2174240" y="2300433"/>
            <a:ext cx="7843520" cy="5225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line is repeated for each verse and introduces the next three lines.</a:t>
            </a:r>
          </a:p>
        </p:txBody>
      </p:sp>
      <p:cxnSp>
        <p:nvCxnSpPr>
          <p:cNvPr id="41" name="Straight Arrow Connector 40">
            <a:extLst>
              <a:ext uri="{FF2B5EF4-FFF2-40B4-BE49-F238E27FC236}">
                <a16:creationId xmlns:a16="http://schemas.microsoft.com/office/drawing/2014/main" id="{098800D2-5A49-C449-B495-E2A2E5249586}"/>
              </a:ext>
            </a:extLst>
          </p:cNvPr>
          <p:cNvCxnSpPr>
            <a:cxnSpLocks/>
          </p:cNvCxnSpPr>
          <p:nvPr/>
        </p:nvCxnSpPr>
        <p:spPr>
          <a:xfrm>
            <a:off x="5821696" y="2823000"/>
            <a:ext cx="0" cy="3411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24DBEE4D-22A5-5946-AA6E-564DA537256C}"/>
              </a:ext>
            </a:extLst>
          </p:cNvPr>
          <p:cNvSpPr/>
          <p:nvPr/>
        </p:nvSpPr>
        <p:spPr>
          <a:xfrm>
            <a:off x="9032240" y="3080492"/>
            <a:ext cx="2313792" cy="66783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lines are written</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as a list</a:t>
            </a:r>
          </a:p>
        </p:txBody>
      </p:sp>
      <p:sp>
        <p:nvSpPr>
          <p:cNvPr id="49" name="Rectangle 48">
            <a:extLst>
              <a:ext uri="{FF2B5EF4-FFF2-40B4-BE49-F238E27FC236}">
                <a16:creationId xmlns:a16="http://schemas.microsoft.com/office/drawing/2014/main" id="{68DBF308-0C3F-9946-A46E-5EBD5625A1B3}"/>
              </a:ext>
            </a:extLst>
          </p:cNvPr>
          <p:cNvSpPr/>
          <p:nvPr/>
        </p:nvSpPr>
        <p:spPr>
          <a:xfrm>
            <a:off x="9022080" y="3939455"/>
            <a:ext cx="2313792" cy="7232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alliteration.</a:t>
            </a:r>
          </a:p>
        </p:txBody>
      </p:sp>
      <p:cxnSp>
        <p:nvCxnSpPr>
          <p:cNvPr id="50" name="Straight Arrow Connector 49">
            <a:extLst>
              <a:ext uri="{FF2B5EF4-FFF2-40B4-BE49-F238E27FC236}">
                <a16:creationId xmlns:a16="http://schemas.microsoft.com/office/drawing/2014/main" id="{8BA722CF-587C-764E-A3D7-87084302EBF8}"/>
              </a:ext>
            </a:extLst>
          </p:cNvPr>
          <p:cNvCxnSpPr>
            <a:cxnSpLocks/>
            <a:stCxn id="49" idx="1"/>
          </p:cNvCxnSpPr>
          <p:nvPr/>
        </p:nvCxnSpPr>
        <p:spPr>
          <a:xfrm flipH="1" flipV="1">
            <a:off x="7254240" y="3939455"/>
            <a:ext cx="1767840" cy="36160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2D1376E1-A5A4-6748-A863-13701F64A9AB}"/>
              </a:ext>
            </a:extLst>
          </p:cNvPr>
          <p:cNvCxnSpPr>
            <a:cxnSpLocks/>
            <a:stCxn id="49" idx="1"/>
          </p:cNvCxnSpPr>
          <p:nvPr/>
        </p:nvCxnSpPr>
        <p:spPr>
          <a:xfrm flipH="1">
            <a:off x="6604000" y="4301060"/>
            <a:ext cx="2418080" cy="20006"/>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87C6100D-43B9-1E48-B563-68435CAE2FFE}"/>
              </a:ext>
            </a:extLst>
          </p:cNvPr>
          <p:cNvSpPr/>
          <p:nvPr/>
        </p:nvSpPr>
        <p:spPr>
          <a:xfrm>
            <a:off x="9032240" y="4867455"/>
            <a:ext cx="2313792" cy="7232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noun phrases.</a:t>
            </a:r>
          </a:p>
        </p:txBody>
      </p:sp>
      <p:sp>
        <p:nvSpPr>
          <p:cNvPr id="60" name="Rectangle 59">
            <a:extLst>
              <a:ext uri="{FF2B5EF4-FFF2-40B4-BE49-F238E27FC236}">
                <a16:creationId xmlns:a16="http://schemas.microsoft.com/office/drawing/2014/main" id="{3F5AC8E0-23F0-A04D-8A20-0F5F3F9E55EA}"/>
              </a:ext>
            </a:extLst>
          </p:cNvPr>
          <p:cNvSpPr/>
          <p:nvPr/>
        </p:nvSpPr>
        <p:spPr>
          <a:xfrm>
            <a:off x="856128" y="5047650"/>
            <a:ext cx="7901792" cy="53881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two lines start with ‘a’ or ‘the’ and the last line starts with ‘and’.</a:t>
            </a:r>
          </a:p>
        </p:txBody>
      </p:sp>
    </p:spTree>
    <p:extLst>
      <p:ext uri="{BB962C8B-B14F-4D97-AF65-F5344CB8AC3E}">
        <p14:creationId xmlns:p14="http://schemas.microsoft.com/office/powerpoint/2010/main" val="407449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48" grpId="0" animBg="1"/>
      <p:bldP spid="49" grpId="0" animBg="1"/>
      <p:bldP spid="58" grpId="0" animBg="1"/>
      <p:bldP spid="6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512824"/>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Explore the poem</a:t>
            </a:r>
          </a:p>
        </p:txBody>
      </p:sp>
      <p:sp>
        <p:nvSpPr>
          <p:cNvPr id="14" name="Text Box 4">
            <a:extLst>
              <a:ext uri="{FF2B5EF4-FFF2-40B4-BE49-F238E27FC236}">
                <a16:creationId xmlns:a16="http://schemas.microsoft.com/office/drawing/2014/main" id="{62572479-4A36-9F4E-89DB-788ECF512578}"/>
              </a:ext>
            </a:extLst>
          </p:cNvPr>
          <p:cNvSpPr txBox="1">
            <a:spLocks noChangeArrowheads="1"/>
          </p:cNvSpPr>
          <p:nvPr/>
        </p:nvSpPr>
        <p:spPr bwMode="auto">
          <a:xfrm>
            <a:off x="856128" y="1069583"/>
            <a:ext cx="9300091" cy="105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dirty="0">
                <a:solidFill>
                  <a:srgbClr val="414042"/>
                </a:solidFill>
              </a:rPr>
              <a:t>You are now going to delve a bit deeper and consider the structure of the poem.</a:t>
            </a:r>
          </a:p>
          <a:p>
            <a:pPr eaLnBrk="1" hangingPunct="1">
              <a:spcBef>
                <a:spcPts val="1000"/>
              </a:spcBef>
            </a:pPr>
            <a:r>
              <a:rPr lang="en-GB" altLang="en-US" dirty="0">
                <a:solidFill>
                  <a:srgbClr val="414042"/>
                </a:solidFill>
              </a:rPr>
              <a:t>Discuss with a partner and annotate the poem with your thoughts and ideas. Remember it is YOUR opinion that is important in this exercise:</a:t>
            </a:r>
          </a:p>
        </p:txBody>
      </p:sp>
      <p:sp>
        <p:nvSpPr>
          <p:cNvPr id="15" name="Rectangle 2">
            <a:extLst>
              <a:ext uri="{FF2B5EF4-FFF2-40B4-BE49-F238E27FC236}">
                <a16:creationId xmlns:a16="http://schemas.microsoft.com/office/drawing/2014/main" id="{0E8D255A-C57F-A64C-91C5-565E0AA2BE08}"/>
              </a:ext>
            </a:extLst>
          </p:cNvPr>
          <p:cNvSpPr>
            <a:spLocks noChangeArrowheads="1"/>
          </p:cNvSpPr>
          <p:nvPr/>
        </p:nvSpPr>
        <p:spPr bwMode="auto">
          <a:xfrm>
            <a:off x="3027319" y="2971800"/>
            <a:ext cx="48263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400" dirty="0">
                <a:solidFill>
                  <a:srgbClr val="414042"/>
                </a:solidFill>
              </a:rPr>
              <a:t>In the Sultan’s palace, there is…</a:t>
            </a:r>
          </a:p>
        </p:txBody>
      </p:sp>
      <p:sp>
        <p:nvSpPr>
          <p:cNvPr id="16" name="Rectangle 13">
            <a:extLst>
              <a:ext uri="{FF2B5EF4-FFF2-40B4-BE49-F238E27FC236}">
                <a16:creationId xmlns:a16="http://schemas.microsoft.com/office/drawing/2014/main" id="{E22880B6-707E-DC4A-802C-00908EF65A76}"/>
              </a:ext>
            </a:extLst>
          </p:cNvPr>
          <p:cNvSpPr>
            <a:spLocks noChangeArrowheads="1"/>
          </p:cNvSpPr>
          <p:nvPr/>
        </p:nvSpPr>
        <p:spPr bwMode="auto">
          <a:xfrm>
            <a:off x="3551194" y="3548063"/>
            <a:ext cx="59404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lvl="1" indent="0" eaLnBrk="1" hangingPunct="1">
              <a:spcBef>
                <a:spcPct val="0"/>
              </a:spcBef>
              <a:buFontTx/>
              <a:buNone/>
            </a:pPr>
            <a:r>
              <a:rPr lang="en-GB" altLang="en-US" sz="2400" dirty="0">
                <a:solidFill>
                  <a:srgbClr val="414042"/>
                </a:solidFill>
              </a:rPr>
              <a:t>the </a:t>
            </a:r>
            <a:r>
              <a:rPr lang="en-GB" altLang="en-US" sz="2400" b="1" u="sng" dirty="0">
                <a:solidFill>
                  <a:srgbClr val="CC0099"/>
                </a:solidFill>
              </a:rPr>
              <a:t>b</a:t>
            </a:r>
            <a:r>
              <a:rPr lang="en-GB" altLang="en-US" sz="2400" dirty="0">
                <a:solidFill>
                  <a:srgbClr val="414042"/>
                </a:solidFill>
              </a:rPr>
              <a:t>abble of a </a:t>
            </a:r>
            <a:r>
              <a:rPr lang="en-GB" altLang="en-US" sz="2400" b="1" u="sng" dirty="0">
                <a:solidFill>
                  <a:srgbClr val="CC0099"/>
                </a:solidFill>
              </a:rPr>
              <a:t>b</a:t>
            </a:r>
            <a:r>
              <a:rPr lang="en-GB" altLang="en-US" sz="2400" dirty="0">
                <a:solidFill>
                  <a:srgbClr val="414042"/>
                </a:solidFill>
              </a:rPr>
              <a:t>azaar,</a:t>
            </a:r>
          </a:p>
          <a:p>
            <a:pPr marL="0" lvl="1" indent="0" eaLnBrk="1" hangingPunct="1">
              <a:spcBef>
                <a:spcPct val="0"/>
              </a:spcBef>
              <a:buFontTx/>
              <a:buNone/>
            </a:pPr>
            <a:r>
              <a:rPr lang="en-GB" altLang="en-US" sz="2400" dirty="0">
                <a:solidFill>
                  <a:srgbClr val="414042"/>
                </a:solidFill>
              </a:rPr>
              <a:t>the whoosh from a golden lamp,</a:t>
            </a:r>
          </a:p>
          <a:p>
            <a:pPr marL="0" lvl="1" indent="0" eaLnBrk="1" hangingPunct="1">
              <a:spcBef>
                <a:spcPct val="0"/>
              </a:spcBef>
              <a:buFontTx/>
              <a:buNone/>
            </a:pPr>
            <a:r>
              <a:rPr lang="en-GB" altLang="en-US" sz="2400" dirty="0">
                <a:solidFill>
                  <a:srgbClr val="414042"/>
                </a:solidFill>
              </a:rPr>
              <a:t>and a crimson wish spoken in Persian.</a:t>
            </a:r>
          </a:p>
        </p:txBody>
      </p:sp>
      <p:sp>
        <p:nvSpPr>
          <p:cNvPr id="27" name="Text Box 17">
            <a:extLst>
              <a:ext uri="{FF2B5EF4-FFF2-40B4-BE49-F238E27FC236}">
                <a16:creationId xmlns:a16="http://schemas.microsoft.com/office/drawing/2014/main" id="{16E433A7-C72F-F04E-A5ED-222A16962289}"/>
              </a:ext>
            </a:extLst>
          </p:cNvPr>
          <p:cNvSpPr txBox="1">
            <a:spLocks noChangeArrowheads="1"/>
          </p:cNvSpPr>
          <p:nvPr/>
        </p:nvSpPr>
        <p:spPr bwMode="auto">
          <a:xfrm>
            <a:off x="856128" y="5790329"/>
            <a:ext cx="828947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Now work with your partner to look at the rest of the poem in more detail.</a:t>
            </a:r>
          </a:p>
        </p:txBody>
      </p:sp>
      <p:sp>
        <p:nvSpPr>
          <p:cNvPr id="28" name="Rectangle 27">
            <a:extLst>
              <a:ext uri="{FF2B5EF4-FFF2-40B4-BE49-F238E27FC236}">
                <a16:creationId xmlns:a16="http://schemas.microsoft.com/office/drawing/2014/main" id="{930BEE58-C75B-2A4E-8AC7-98D7B17D6EF0}"/>
              </a:ext>
            </a:extLst>
          </p:cNvPr>
          <p:cNvSpPr/>
          <p:nvPr/>
        </p:nvSpPr>
        <p:spPr>
          <a:xfrm>
            <a:off x="856128" y="3099146"/>
            <a:ext cx="1852422" cy="7232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onomatopoeia</a:t>
            </a:r>
          </a:p>
        </p:txBody>
      </p:sp>
      <p:cxnSp>
        <p:nvCxnSpPr>
          <p:cNvPr id="29" name="Straight Arrow Connector 28">
            <a:extLst>
              <a:ext uri="{FF2B5EF4-FFF2-40B4-BE49-F238E27FC236}">
                <a16:creationId xmlns:a16="http://schemas.microsoft.com/office/drawing/2014/main" id="{5F385EAC-7BB7-364A-93D3-1B41BED32492}"/>
              </a:ext>
            </a:extLst>
          </p:cNvPr>
          <p:cNvCxnSpPr>
            <a:cxnSpLocks/>
          </p:cNvCxnSpPr>
          <p:nvPr/>
        </p:nvCxnSpPr>
        <p:spPr>
          <a:xfrm>
            <a:off x="2708550" y="3345386"/>
            <a:ext cx="1518010" cy="35662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AFFD819-F964-8145-B930-FEC35AF2AD16}"/>
              </a:ext>
            </a:extLst>
          </p:cNvPr>
          <p:cNvSpPr/>
          <p:nvPr/>
        </p:nvSpPr>
        <p:spPr>
          <a:xfrm>
            <a:off x="2174240" y="2300433"/>
            <a:ext cx="7843520" cy="5225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line is repeated for each verse and introduces the next three lines.</a:t>
            </a:r>
          </a:p>
        </p:txBody>
      </p:sp>
      <p:cxnSp>
        <p:nvCxnSpPr>
          <p:cNvPr id="41" name="Straight Arrow Connector 40">
            <a:extLst>
              <a:ext uri="{FF2B5EF4-FFF2-40B4-BE49-F238E27FC236}">
                <a16:creationId xmlns:a16="http://schemas.microsoft.com/office/drawing/2014/main" id="{098800D2-5A49-C449-B495-E2A2E5249586}"/>
              </a:ext>
            </a:extLst>
          </p:cNvPr>
          <p:cNvCxnSpPr>
            <a:cxnSpLocks/>
          </p:cNvCxnSpPr>
          <p:nvPr/>
        </p:nvCxnSpPr>
        <p:spPr>
          <a:xfrm>
            <a:off x="5821696" y="2823000"/>
            <a:ext cx="0" cy="3411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68DBF308-0C3F-9946-A46E-5EBD5625A1B3}"/>
              </a:ext>
            </a:extLst>
          </p:cNvPr>
          <p:cNvSpPr/>
          <p:nvPr/>
        </p:nvSpPr>
        <p:spPr>
          <a:xfrm>
            <a:off x="9022080" y="3026860"/>
            <a:ext cx="2313792" cy="7232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alliteration.</a:t>
            </a:r>
          </a:p>
        </p:txBody>
      </p:sp>
      <p:cxnSp>
        <p:nvCxnSpPr>
          <p:cNvPr id="50" name="Straight Arrow Connector 49">
            <a:extLst>
              <a:ext uri="{FF2B5EF4-FFF2-40B4-BE49-F238E27FC236}">
                <a16:creationId xmlns:a16="http://schemas.microsoft.com/office/drawing/2014/main" id="{8BA722CF-587C-764E-A3D7-87084302EBF8}"/>
              </a:ext>
            </a:extLst>
          </p:cNvPr>
          <p:cNvCxnSpPr>
            <a:cxnSpLocks/>
            <a:stCxn id="49" idx="1"/>
          </p:cNvCxnSpPr>
          <p:nvPr/>
        </p:nvCxnSpPr>
        <p:spPr>
          <a:xfrm flipH="1">
            <a:off x="4310380" y="3388465"/>
            <a:ext cx="4711700" cy="24937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2D1376E1-A5A4-6748-A863-13701F64A9AB}"/>
              </a:ext>
            </a:extLst>
          </p:cNvPr>
          <p:cNvCxnSpPr>
            <a:cxnSpLocks/>
            <a:stCxn id="49" idx="1"/>
          </p:cNvCxnSpPr>
          <p:nvPr/>
        </p:nvCxnSpPr>
        <p:spPr>
          <a:xfrm flipH="1">
            <a:off x="6078982" y="3388465"/>
            <a:ext cx="2943098" cy="26954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87C6100D-43B9-1E48-B563-68435CAE2FFE}"/>
              </a:ext>
            </a:extLst>
          </p:cNvPr>
          <p:cNvSpPr/>
          <p:nvPr/>
        </p:nvSpPr>
        <p:spPr>
          <a:xfrm>
            <a:off x="9032240" y="4173870"/>
            <a:ext cx="2313792" cy="141679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unusual descriptions for effect – how could a wish be crimson?</a:t>
            </a:r>
          </a:p>
        </p:txBody>
      </p:sp>
      <p:sp>
        <p:nvSpPr>
          <p:cNvPr id="60" name="Rectangle 59">
            <a:extLst>
              <a:ext uri="{FF2B5EF4-FFF2-40B4-BE49-F238E27FC236}">
                <a16:creationId xmlns:a16="http://schemas.microsoft.com/office/drawing/2014/main" id="{3F5AC8E0-23F0-A04D-8A20-0F5F3F9E55EA}"/>
              </a:ext>
            </a:extLst>
          </p:cNvPr>
          <p:cNvSpPr/>
          <p:nvPr/>
        </p:nvSpPr>
        <p:spPr>
          <a:xfrm>
            <a:off x="856128" y="5047650"/>
            <a:ext cx="7901792" cy="53881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two lines start with ‘a’ or ‘the’ and the last line starts with ‘and’.</a:t>
            </a:r>
          </a:p>
        </p:txBody>
      </p:sp>
      <p:sp>
        <p:nvSpPr>
          <p:cNvPr id="25" name="Rectangle 24">
            <a:extLst>
              <a:ext uri="{FF2B5EF4-FFF2-40B4-BE49-F238E27FC236}">
                <a16:creationId xmlns:a16="http://schemas.microsoft.com/office/drawing/2014/main" id="{BF96A058-666A-8A46-B19F-2DD5E78493B3}"/>
              </a:ext>
            </a:extLst>
          </p:cNvPr>
          <p:cNvSpPr/>
          <p:nvPr/>
        </p:nvSpPr>
        <p:spPr>
          <a:xfrm>
            <a:off x="856128" y="3948248"/>
            <a:ext cx="2171191" cy="97905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There are three lines in every verse which are separate from the introduction.</a:t>
            </a:r>
          </a:p>
        </p:txBody>
      </p:sp>
      <p:cxnSp>
        <p:nvCxnSpPr>
          <p:cNvPr id="26" name="Straight Arrow Connector 25">
            <a:extLst>
              <a:ext uri="{FF2B5EF4-FFF2-40B4-BE49-F238E27FC236}">
                <a16:creationId xmlns:a16="http://schemas.microsoft.com/office/drawing/2014/main" id="{79353760-C50F-B34A-BC54-B8DF83306533}"/>
              </a:ext>
            </a:extLst>
          </p:cNvPr>
          <p:cNvCxnSpPr>
            <a:cxnSpLocks/>
          </p:cNvCxnSpPr>
          <p:nvPr/>
        </p:nvCxnSpPr>
        <p:spPr>
          <a:xfrm>
            <a:off x="2708550" y="3345386"/>
            <a:ext cx="1505310" cy="78842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1977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49" grpId="0" animBg="1"/>
      <p:bldP spid="58" grpId="0" animBg="1"/>
      <p:bldP spid="60" grpId="0" animBg="1"/>
      <p:bldP spid="2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512824"/>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Explore the poem</a:t>
            </a:r>
          </a:p>
        </p:txBody>
      </p:sp>
      <p:sp>
        <p:nvSpPr>
          <p:cNvPr id="14" name="Text Box 4">
            <a:extLst>
              <a:ext uri="{FF2B5EF4-FFF2-40B4-BE49-F238E27FC236}">
                <a16:creationId xmlns:a16="http://schemas.microsoft.com/office/drawing/2014/main" id="{62572479-4A36-9F4E-89DB-788ECF512578}"/>
              </a:ext>
            </a:extLst>
          </p:cNvPr>
          <p:cNvSpPr txBox="1">
            <a:spLocks noChangeArrowheads="1"/>
          </p:cNvSpPr>
          <p:nvPr/>
        </p:nvSpPr>
        <p:spPr bwMode="auto">
          <a:xfrm>
            <a:off x="856128" y="1069583"/>
            <a:ext cx="9300091" cy="105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dirty="0">
                <a:solidFill>
                  <a:srgbClr val="414042"/>
                </a:solidFill>
              </a:rPr>
              <a:t>You are now going to delve a bit deeper and consider the structure of the poem.</a:t>
            </a:r>
          </a:p>
          <a:p>
            <a:pPr eaLnBrk="1" hangingPunct="1">
              <a:spcBef>
                <a:spcPts val="1000"/>
              </a:spcBef>
            </a:pPr>
            <a:r>
              <a:rPr lang="en-GB" altLang="en-US" dirty="0">
                <a:solidFill>
                  <a:srgbClr val="414042"/>
                </a:solidFill>
              </a:rPr>
              <a:t>Discuss with a partner and annotate the poem with your thoughts and ideas. Remember it is YOUR opinion that is important in this exercise:</a:t>
            </a:r>
          </a:p>
        </p:txBody>
      </p:sp>
      <p:sp>
        <p:nvSpPr>
          <p:cNvPr id="15" name="Rectangle 2">
            <a:extLst>
              <a:ext uri="{FF2B5EF4-FFF2-40B4-BE49-F238E27FC236}">
                <a16:creationId xmlns:a16="http://schemas.microsoft.com/office/drawing/2014/main" id="{0E8D255A-C57F-A64C-91C5-565E0AA2BE08}"/>
              </a:ext>
            </a:extLst>
          </p:cNvPr>
          <p:cNvSpPr>
            <a:spLocks noChangeArrowheads="1"/>
          </p:cNvSpPr>
          <p:nvPr/>
        </p:nvSpPr>
        <p:spPr bwMode="auto">
          <a:xfrm>
            <a:off x="2692039" y="2971800"/>
            <a:ext cx="48263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400" dirty="0">
                <a:solidFill>
                  <a:srgbClr val="414042"/>
                </a:solidFill>
              </a:rPr>
              <a:t>In the Sultan’s palace, there is…</a:t>
            </a:r>
          </a:p>
        </p:txBody>
      </p:sp>
      <p:sp>
        <p:nvSpPr>
          <p:cNvPr id="16" name="Rectangle 13">
            <a:extLst>
              <a:ext uri="{FF2B5EF4-FFF2-40B4-BE49-F238E27FC236}">
                <a16:creationId xmlns:a16="http://schemas.microsoft.com/office/drawing/2014/main" id="{E22880B6-707E-DC4A-802C-00908EF65A76}"/>
              </a:ext>
            </a:extLst>
          </p:cNvPr>
          <p:cNvSpPr>
            <a:spLocks noChangeArrowheads="1"/>
          </p:cNvSpPr>
          <p:nvPr/>
        </p:nvSpPr>
        <p:spPr bwMode="auto">
          <a:xfrm>
            <a:off x="3175274" y="3548062"/>
            <a:ext cx="647418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lvl="1" indent="0" eaLnBrk="1" hangingPunct="1">
              <a:spcBef>
                <a:spcPct val="0"/>
              </a:spcBef>
              <a:buFontTx/>
              <a:buNone/>
            </a:pPr>
            <a:r>
              <a:rPr lang="en-GB" altLang="en-US" sz="2400" dirty="0">
                <a:solidFill>
                  <a:srgbClr val="414042"/>
                </a:solidFill>
              </a:rPr>
              <a:t>a hidden entrance to a hoard of treasure,</a:t>
            </a:r>
          </a:p>
          <a:p>
            <a:pPr marL="0" lvl="1" indent="0" eaLnBrk="1" hangingPunct="1">
              <a:spcBef>
                <a:spcPct val="0"/>
              </a:spcBef>
              <a:buFontTx/>
              <a:buNone/>
            </a:pPr>
            <a:r>
              <a:rPr lang="en-GB" altLang="en-US" sz="2400" dirty="0">
                <a:solidFill>
                  <a:srgbClr val="414042"/>
                </a:solidFill>
              </a:rPr>
              <a:t>the sigh of a </a:t>
            </a:r>
            <a:r>
              <a:rPr lang="en-GB" altLang="en-US" sz="2400" b="1" u="sng" dirty="0">
                <a:solidFill>
                  <a:srgbClr val="CC0099"/>
                </a:solidFill>
              </a:rPr>
              <a:t>p</a:t>
            </a:r>
            <a:r>
              <a:rPr lang="en-GB" altLang="en-US" sz="2400" dirty="0">
                <a:solidFill>
                  <a:srgbClr val="414042"/>
                </a:solidFill>
              </a:rPr>
              <a:t>uzzling </a:t>
            </a:r>
            <a:r>
              <a:rPr lang="en-GB" altLang="en-US" sz="2400" b="1" u="sng" dirty="0">
                <a:solidFill>
                  <a:srgbClr val="CC0099"/>
                </a:solidFill>
              </a:rPr>
              <a:t>p</a:t>
            </a:r>
            <a:r>
              <a:rPr lang="en-GB" altLang="en-US" sz="2400" dirty="0">
                <a:solidFill>
                  <a:srgbClr val="414042"/>
                </a:solidFill>
              </a:rPr>
              <a:t>assword,</a:t>
            </a:r>
          </a:p>
          <a:p>
            <a:pPr marL="0" lvl="1" indent="0" eaLnBrk="1" hangingPunct="1">
              <a:spcBef>
                <a:spcPct val="0"/>
              </a:spcBef>
              <a:buFontTx/>
              <a:buNone/>
            </a:pPr>
            <a:r>
              <a:rPr lang="en-GB" altLang="en-US" sz="2400" dirty="0">
                <a:solidFill>
                  <a:srgbClr val="414042"/>
                </a:solidFill>
              </a:rPr>
              <a:t>and a jewelled murmur from a </a:t>
            </a:r>
            <a:r>
              <a:rPr lang="en-GB" altLang="en-US" sz="2400" b="1" u="sng" dirty="0">
                <a:solidFill>
                  <a:srgbClr val="CC0099"/>
                </a:solidFill>
              </a:rPr>
              <a:t>c</a:t>
            </a:r>
            <a:r>
              <a:rPr lang="en-GB" altLang="en-US" sz="2400" dirty="0">
                <a:solidFill>
                  <a:srgbClr val="414042"/>
                </a:solidFill>
              </a:rPr>
              <a:t>overed</a:t>
            </a:r>
            <a:r>
              <a:rPr lang="en-GB" altLang="en-US" sz="2400" dirty="0"/>
              <a:t> </a:t>
            </a:r>
            <a:r>
              <a:rPr lang="en-GB" altLang="en-US" sz="2400" b="1" u="sng" dirty="0">
                <a:solidFill>
                  <a:srgbClr val="CC0099"/>
                </a:solidFill>
              </a:rPr>
              <a:t>c</a:t>
            </a:r>
            <a:r>
              <a:rPr lang="en-GB" altLang="en-US" sz="2400" dirty="0">
                <a:solidFill>
                  <a:srgbClr val="414042"/>
                </a:solidFill>
              </a:rPr>
              <a:t>ave.</a:t>
            </a:r>
          </a:p>
        </p:txBody>
      </p:sp>
      <p:sp>
        <p:nvSpPr>
          <p:cNvPr id="27" name="Text Box 17">
            <a:extLst>
              <a:ext uri="{FF2B5EF4-FFF2-40B4-BE49-F238E27FC236}">
                <a16:creationId xmlns:a16="http://schemas.microsoft.com/office/drawing/2014/main" id="{16E433A7-C72F-F04E-A5ED-222A16962289}"/>
              </a:ext>
            </a:extLst>
          </p:cNvPr>
          <p:cNvSpPr txBox="1">
            <a:spLocks noChangeArrowheads="1"/>
          </p:cNvSpPr>
          <p:nvPr/>
        </p:nvSpPr>
        <p:spPr bwMode="auto">
          <a:xfrm>
            <a:off x="856128" y="5790329"/>
            <a:ext cx="828947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Now work with your partner to look at the rest of the poem in more detail.</a:t>
            </a:r>
          </a:p>
        </p:txBody>
      </p:sp>
      <p:sp>
        <p:nvSpPr>
          <p:cNvPr id="28" name="Rectangle 27">
            <a:extLst>
              <a:ext uri="{FF2B5EF4-FFF2-40B4-BE49-F238E27FC236}">
                <a16:creationId xmlns:a16="http://schemas.microsoft.com/office/drawing/2014/main" id="{930BEE58-C75B-2A4E-8AC7-98D7B17D6EF0}"/>
              </a:ext>
            </a:extLst>
          </p:cNvPr>
          <p:cNvSpPr/>
          <p:nvPr/>
        </p:nvSpPr>
        <p:spPr>
          <a:xfrm>
            <a:off x="856128" y="3099145"/>
            <a:ext cx="1825751" cy="118749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There are three lines in every verse which are separate from the introduction.</a:t>
            </a:r>
          </a:p>
        </p:txBody>
      </p:sp>
      <p:cxnSp>
        <p:nvCxnSpPr>
          <p:cNvPr id="29" name="Straight Arrow Connector 28">
            <a:extLst>
              <a:ext uri="{FF2B5EF4-FFF2-40B4-BE49-F238E27FC236}">
                <a16:creationId xmlns:a16="http://schemas.microsoft.com/office/drawing/2014/main" id="{5F385EAC-7BB7-364A-93D3-1B41BED32492}"/>
              </a:ext>
            </a:extLst>
          </p:cNvPr>
          <p:cNvCxnSpPr>
            <a:cxnSpLocks/>
          </p:cNvCxnSpPr>
          <p:nvPr/>
        </p:nvCxnSpPr>
        <p:spPr>
          <a:xfrm flipV="1">
            <a:off x="2702199" y="4655777"/>
            <a:ext cx="2695301" cy="139914"/>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AFFD819-F964-8145-B930-FEC35AF2AD16}"/>
              </a:ext>
            </a:extLst>
          </p:cNvPr>
          <p:cNvSpPr/>
          <p:nvPr/>
        </p:nvSpPr>
        <p:spPr>
          <a:xfrm>
            <a:off x="2174240" y="2300433"/>
            <a:ext cx="7249160" cy="5225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line is repeated for each verse and introduces the next three lines.</a:t>
            </a:r>
          </a:p>
        </p:txBody>
      </p:sp>
      <p:cxnSp>
        <p:nvCxnSpPr>
          <p:cNvPr id="41" name="Straight Arrow Connector 40">
            <a:extLst>
              <a:ext uri="{FF2B5EF4-FFF2-40B4-BE49-F238E27FC236}">
                <a16:creationId xmlns:a16="http://schemas.microsoft.com/office/drawing/2014/main" id="{098800D2-5A49-C449-B495-E2A2E5249586}"/>
              </a:ext>
            </a:extLst>
          </p:cNvPr>
          <p:cNvCxnSpPr>
            <a:cxnSpLocks/>
          </p:cNvCxnSpPr>
          <p:nvPr/>
        </p:nvCxnSpPr>
        <p:spPr>
          <a:xfrm>
            <a:off x="5821696" y="2823000"/>
            <a:ext cx="0" cy="3411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68DBF308-0C3F-9946-A46E-5EBD5625A1B3}"/>
              </a:ext>
            </a:extLst>
          </p:cNvPr>
          <p:cNvSpPr/>
          <p:nvPr/>
        </p:nvSpPr>
        <p:spPr>
          <a:xfrm>
            <a:off x="9690100" y="2300433"/>
            <a:ext cx="1645772" cy="120032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prepositional phrases</a:t>
            </a:r>
          </a:p>
        </p:txBody>
      </p:sp>
      <p:sp>
        <p:nvSpPr>
          <p:cNvPr id="58" name="Rectangle 57">
            <a:extLst>
              <a:ext uri="{FF2B5EF4-FFF2-40B4-BE49-F238E27FC236}">
                <a16:creationId xmlns:a16="http://schemas.microsoft.com/office/drawing/2014/main" id="{87C6100D-43B9-1E48-B563-68435CAE2FFE}"/>
              </a:ext>
            </a:extLst>
          </p:cNvPr>
          <p:cNvSpPr/>
          <p:nvPr/>
        </p:nvSpPr>
        <p:spPr>
          <a:xfrm>
            <a:off x="9700260" y="3680042"/>
            <a:ext cx="1645772" cy="97573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alliteration.</a:t>
            </a:r>
          </a:p>
        </p:txBody>
      </p:sp>
      <p:sp>
        <p:nvSpPr>
          <p:cNvPr id="60" name="Rectangle 59">
            <a:extLst>
              <a:ext uri="{FF2B5EF4-FFF2-40B4-BE49-F238E27FC236}">
                <a16:creationId xmlns:a16="http://schemas.microsoft.com/office/drawing/2014/main" id="{3F5AC8E0-23F0-A04D-8A20-0F5F3F9E55EA}"/>
              </a:ext>
            </a:extLst>
          </p:cNvPr>
          <p:cNvSpPr/>
          <p:nvPr/>
        </p:nvSpPr>
        <p:spPr>
          <a:xfrm>
            <a:off x="856128" y="5084305"/>
            <a:ext cx="4965568" cy="65331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two lines start with ‘a’ or ‘the’ and</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the last line starts with ‘and’.</a:t>
            </a:r>
          </a:p>
        </p:txBody>
      </p:sp>
      <p:sp>
        <p:nvSpPr>
          <p:cNvPr id="25" name="Rectangle 24">
            <a:extLst>
              <a:ext uri="{FF2B5EF4-FFF2-40B4-BE49-F238E27FC236}">
                <a16:creationId xmlns:a16="http://schemas.microsoft.com/office/drawing/2014/main" id="{BF96A058-666A-8A46-B19F-2DD5E78493B3}"/>
              </a:ext>
            </a:extLst>
          </p:cNvPr>
          <p:cNvSpPr/>
          <p:nvPr/>
        </p:nvSpPr>
        <p:spPr>
          <a:xfrm>
            <a:off x="856128" y="4432093"/>
            <a:ext cx="1835911" cy="52030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onomatopoeia</a:t>
            </a:r>
          </a:p>
        </p:txBody>
      </p:sp>
      <p:sp>
        <p:nvSpPr>
          <p:cNvPr id="19" name="Rectangle 18">
            <a:extLst>
              <a:ext uri="{FF2B5EF4-FFF2-40B4-BE49-F238E27FC236}">
                <a16:creationId xmlns:a16="http://schemas.microsoft.com/office/drawing/2014/main" id="{305CD7D8-3C99-6942-AD3E-BA0D2F7AA23A}"/>
              </a:ext>
            </a:extLst>
          </p:cNvPr>
          <p:cNvSpPr/>
          <p:nvPr/>
        </p:nvSpPr>
        <p:spPr>
          <a:xfrm>
            <a:off x="6223000" y="5086527"/>
            <a:ext cx="5123032" cy="65108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unusual descriptions for effect – how could a murmur be jewelled?</a:t>
            </a:r>
          </a:p>
        </p:txBody>
      </p:sp>
      <p:sp>
        <p:nvSpPr>
          <p:cNvPr id="20" name="Line 18">
            <a:extLst>
              <a:ext uri="{FF2B5EF4-FFF2-40B4-BE49-F238E27FC236}">
                <a16:creationId xmlns:a16="http://schemas.microsoft.com/office/drawing/2014/main" id="{3A4FBDC3-EA1F-0F49-B995-67412D96E872}"/>
              </a:ext>
            </a:extLst>
          </p:cNvPr>
          <p:cNvSpPr>
            <a:spLocks noChangeShapeType="1"/>
          </p:cNvSpPr>
          <p:nvPr/>
        </p:nvSpPr>
        <p:spPr bwMode="auto">
          <a:xfrm>
            <a:off x="5980113" y="3956050"/>
            <a:ext cx="3236912" cy="0"/>
          </a:xfrm>
          <a:prstGeom prst="line">
            <a:avLst/>
          </a:prstGeom>
          <a:noFill/>
          <a:ln w="28575">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Line 19">
            <a:extLst>
              <a:ext uri="{FF2B5EF4-FFF2-40B4-BE49-F238E27FC236}">
                <a16:creationId xmlns:a16="http://schemas.microsoft.com/office/drawing/2014/main" id="{2B4CDED9-030B-BF46-9DD1-93DB5CFA0F08}"/>
              </a:ext>
            </a:extLst>
          </p:cNvPr>
          <p:cNvSpPr>
            <a:spLocks noChangeShapeType="1"/>
          </p:cNvSpPr>
          <p:nvPr/>
        </p:nvSpPr>
        <p:spPr bwMode="auto">
          <a:xfrm>
            <a:off x="4613275" y="4344988"/>
            <a:ext cx="3236913" cy="0"/>
          </a:xfrm>
          <a:prstGeom prst="line">
            <a:avLst/>
          </a:prstGeom>
          <a:noFill/>
          <a:ln w="28575">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 name="Line 19">
            <a:extLst>
              <a:ext uri="{FF2B5EF4-FFF2-40B4-BE49-F238E27FC236}">
                <a16:creationId xmlns:a16="http://schemas.microsoft.com/office/drawing/2014/main" id="{EB61327F-509C-CDBE-E29F-2EC74E0AC55D}"/>
              </a:ext>
            </a:extLst>
          </p:cNvPr>
          <p:cNvSpPr>
            <a:spLocks noChangeShapeType="1"/>
          </p:cNvSpPr>
          <p:nvPr/>
        </p:nvSpPr>
        <p:spPr bwMode="auto">
          <a:xfrm flipV="1">
            <a:off x="6580778" y="4748389"/>
            <a:ext cx="2842622" cy="7233"/>
          </a:xfrm>
          <a:prstGeom prst="line">
            <a:avLst/>
          </a:prstGeom>
          <a:noFill/>
          <a:ln w="28575">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382057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2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49" grpId="0" animBg="1"/>
      <p:bldP spid="58" grpId="0" animBg="1"/>
      <p:bldP spid="60" grpId="0" animBg="1"/>
      <p:bldP spid="25" grpId="0" animBg="1"/>
      <p:bldP spid="19" grpId="0" animBg="1"/>
      <p:bldP spid="20" grpId="0" animBg="1"/>
      <p:bldP spid="21" grpId="0" animBg="1"/>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512824"/>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Explore the poem</a:t>
            </a:r>
          </a:p>
        </p:txBody>
      </p:sp>
      <p:sp>
        <p:nvSpPr>
          <p:cNvPr id="14" name="Text Box 4">
            <a:extLst>
              <a:ext uri="{FF2B5EF4-FFF2-40B4-BE49-F238E27FC236}">
                <a16:creationId xmlns:a16="http://schemas.microsoft.com/office/drawing/2014/main" id="{62572479-4A36-9F4E-89DB-788ECF512578}"/>
              </a:ext>
            </a:extLst>
          </p:cNvPr>
          <p:cNvSpPr txBox="1">
            <a:spLocks noChangeArrowheads="1"/>
          </p:cNvSpPr>
          <p:nvPr/>
        </p:nvSpPr>
        <p:spPr bwMode="auto">
          <a:xfrm>
            <a:off x="856128" y="1069583"/>
            <a:ext cx="9300091" cy="105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spcBef>
                <a:spcPts val="1000"/>
              </a:spcBef>
            </a:pPr>
            <a:r>
              <a:rPr lang="en-GB" altLang="en-US" dirty="0">
                <a:solidFill>
                  <a:srgbClr val="414042"/>
                </a:solidFill>
              </a:rPr>
              <a:t>You are now going to delve a bit deeper and consider the structure of the poem.</a:t>
            </a:r>
          </a:p>
          <a:p>
            <a:pPr eaLnBrk="1" hangingPunct="1">
              <a:spcBef>
                <a:spcPts val="1000"/>
              </a:spcBef>
            </a:pPr>
            <a:r>
              <a:rPr lang="en-GB" altLang="en-US" dirty="0">
                <a:solidFill>
                  <a:srgbClr val="414042"/>
                </a:solidFill>
              </a:rPr>
              <a:t>Discuss with a partner and annotate the poem with your thoughts and ideas. Remember it is YOUR opinion that is important in this exercise:</a:t>
            </a:r>
          </a:p>
        </p:txBody>
      </p:sp>
      <p:sp>
        <p:nvSpPr>
          <p:cNvPr id="15" name="Rectangle 2">
            <a:extLst>
              <a:ext uri="{FF2B5EF4-FFF2-40B4-BE49-F238E27FC236}">
                <a16:creationId xmlns:a16="http://schemas.microsoft.com/office/drawing/2014/main" id="{0E8D255A-C57F-A64C-91C5-565E0AA2BE08}"/>
              </a:ext>
            </a:extLst>
          </p:cNvPr>
          <p:cNvSpPr>
            <a:spLocks noChangeArrowheads="1"/>
          </p:cNvSpPr>
          <p:nvPr/>
        </p:nvSpPr>
        <p:spPr bwMode="auto">
          <a:xfrm>
            <a:off x="2692039" y="2971800"/>
            <a:ext cx="48263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eaLnBrk="1" hangingPunct="1"/>
            <a:r>
              <a:rPr lang="en-GB" altLang="en-US" sz="2400" dirty="0">
                <a:solidFill>
                  <a:srgbClr val="414042"/>
                </a:solidFill>
              </a:rPr>
              <a:t>In the Sultan’s palace, there is…</a:t>
            </a:r>
          </a:p>
        </p:txBody>
      </p:sp>
      <p:sp>
        <p:nvSpPr>
          <p:cNvPr id="16" name="Rectangle 13">
            <a:extLst>
              <a:ext uri="{FF2B5EF4-FFF2-40B4-BE49-F238E27FC236}">
                <a16:creationId xmlns:a16="http://schemas.microsoft.com/office/drawing/2014/main" id="{E22880B6-707E-DC4A-802C-00908EF65A76}"/>
              </a:ext>
            </a:extLst>
          </p:cNvPr>
          <p:cNvSpPr>
            <a:spLocks noChangeArrowheads="1"/>
          </p:cNvSpPr>
          <p:nvPr/>
        </p:nvSpPr>
        <p:spPr bwMode="auto">
          <a:xfrm>
            <a:off x="3215914" y="3548062"/>
            <a:ext cx="647418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lvl="1" indent="0" eaLnBrk="1" hangingPunct="1">
              <a:spcBef>
                <a:spcPct val="0"/>
              </a:spcBef>
              <a:buFontTx/>
              <a:buNone/>
            </a:pPr>
            <a:r>
              <a:rPr lang="en-GB" altLang="en-US" sz="2400" dirty="0">
                <a:solidFill>
                  <a:srgbClr val="414042"/>
                </a:solidFill>
              </a:rPr>
              <a:t>a slice of shimmering moonlight,</a:t>
            </a:r>
          </a:p>
          <a:p>
            <a:pPr marL="0" lvl="1" indent="0" eaLnBrk="1" hangingPunct="1">
              <a:spcBef>
                <a:spcPct val="0"/>
              </a:spcBef>
              <a:buFontTx/>
              <a:buNone/>
            </a:pPr>
            <a:r>
              <a:rPr lang="en-GB" altLang="en-US" sz="2400" dirty="0">
                <a:solidFill>
                  <a:srgbClr val="414042"/>
                </a:solidFill>
              </a:rPr>
              <a:t>the scratch of chalk on wooden doors,</a:t>
            </a:r>
          </a:p>
          <a:p>
            <a:pPr marL="0" lvl="1" indent="0" eaLnBrk="1" hangingPunct="1">
              <a:spcBef>
                <a:spcPct val="0"/>
              </a:spcBef>
              <a:buFontTx/>
              <a:buNone/>
            </a:pPr>
            <a:r>
              <a:rPr lang="en-GB" altLang="en-US" sz="2400" dirty="0">
                <a:solidFill>
                  <a:srgbClr val="414042"/>
                </a:solidFill>
              </a:rPr>
              <a:t>and the bravery of a loyal wife.</a:t>
            </a:r>
          </a:p>
        </p:txBody>
      </p:sp>
      <p:sp>
        <p:nvSpPr>
          <p:cNvPr id="27" name="Text Box 17">
            <a:extLst>
              <a:ext uri="{FF2B5EF4-FFF2-40B4-BE49-F238E27FC236}">
                <a16:creationId xmlns:a16="http://schemas.microsoft.com/office/drawing/2014/main" id="{16E433A7-C72F-F04E-A5ED-222A16962289}"/>
              </a:ext>
            </a:extLst>
          </p:cNvPr>
          <p:cNvSpPr txBox="1">
            <a:spLocks noChangeArrowheads="1"/>
          </p:cNvSpPr>
          <p:nvPr/>
        </p:nvSpPr>
        <p:spPr bwMode="auto">
          <a:xfrm>
            <a:off x="856128" y="5790329"/>
            <a:ext cx="828947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Now work with your partner to look at the rest of the poem in more detail.</a:t>
            </a:r>
          </a:p>
        </p:txBody>
      </p:sp>
      <p:sp>
        <p:nvSpPr>
          <p:cNvPr id="28" name="Rectangle 27">
            <a:extLst>
              <a:ext uri="{FF2B5EF4-FFF2-40B4-BE49-F238E27FC236}">
                <a16:creationId xmlns:a16="http://schemas.microsoft.com/office/drawing/2014/main" id="{930BEE58-C75B-2A4E-8AC7-98D7B17D6EF0}"/>
              </a:ext>
            </a:extLst>
          </p:cNvPr>
          <p:cNvSpPr/>
          <p:nvPr/>
        </p:nvSpPr>
        <p:spPr>
          <a:xfrm>
            <a:off x="856128" y="3323928"/>
            <a:ext cx="1825751" cy="97554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onomatopoeia.</a:t>
            </a:r>
          </a:p>
        </p:txBody>
      </p:sp>
      <p:cxnSp>
        <p:nvCxnSpPr>
          <p:cNvPr id="29" name="Straight Arrow Connector 28">
            <a:extLst>
              <a:ext uri="{FF2B5EF4-FFF2-40B4-BE49-F238E27FC236}">
                <a16:creationId xmlns:a16="http://schemas.microsoft.com/office/drawing/2014/main" id="{5F385EAC-7BB7-364A-93D3-1B41BED32492}"/>
              </a:ext>
            </a:extLst>
          </p:cNvPr>
          <p:cNvCxnSpPr>
            <a:cxnSpLocks/>
            <a:stCxn id="28" idx="3"/>
          </p:cNvCxnSpPr>
          <p:nvPr/>
        </p:nvCxnSpPr>
        <p:spPr>
          <a:xfrm>
            <a:off x="2681879" y="3811701"/>
            <a:ext cx="1218789" cy="22329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0AFFD819-F964-8145-B930-FEC35AF2AD16}"/>
              </a:ext>
            </a:extLst>
          </p:cNvPr>
          <p:cNvSpPr/>
          <p:nvPr/>
        </p:nvSpPr>
        <p:spPr>
          <a:xfrm>
            <a:off x="1823992" y="2300433"/>
            <a:ext cx="7249160" cy="5225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line is repeated for each verse and introduces the next three lines.</a:t>
            </a:r>
          </a:p>
        </p:txBody>
      </p:sp>
      <p:cxnSp>
        <p:nvCxnSpPr>
          <p:cNvPr id="41" name="Straight Arrow Connector 40">
            <a:extLst>
              <a:ext uri="{FF2B5EF4-FFF2-40B4-BE49-F238E27FC236}">
                <a16:creationId xmlns:a16="http://schemas.microsoft.com/office/drawing/2014/main" id="{098800D2-5A49-C449-B495-E2A2E5249586}"/>
              </a:ext>
            </a:extLst>
          </p:cNvPr>
          <p:cNvCxnSpPr>
            <a:cxnSpLocks/>
          </p:cNvCxnSpPr>
          <p:nvPr/>
        </p:nvCxnSpPr>
        <p:spPr>
          <a:xfrm>
            <a:off x="5471448" y="2823000"/>
            <a:ext cx="0" cy="3411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68DBF308-0C3F-9946-A46E-5EBD5625A1B3}"/>
              </a:ext>
            </a:extLst>
          </p:cNvPr>
          <p:cNvSpPr/>
          <p:nvPr/>
        </p:nvSpPr>
        <p:spPr>
          <a:xfrm>
            <a:off x="9236602" y="2300433"/>
            <a:ext cx="2099270" cy="120032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descriptive language.</a:t>
            </a:r>
          </a:p>
        </p:txBody>
      </p:sp>
      <p:sp>
        <p:nvSpPr>
          <p:cNvPr id="58" name="Rectangle 57">
            <a:extLst>
              <a:ext uri="{FF2B5EF4-FFF2-40B4-BE49-F238E27FC236}">
                <a16:creationId xmlns:a16="http://schemas.microsoft.com/office/drawing/2014/main" id="{87C6100D-43B9-1E48-B563-68435CAE2FFE}"/>
              </a:ext>
            </a:extLst>
          </p:cNvPr>
          <p:cNvSpPr/>
          <p:nvPr/>
        </p:nvSpPr>
        <p:spPr>
          <a:xfrm>
            <a:off x="9246762" y="3680042"/>
            <a:ext cx="2099270" cy="118741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prepositional phrases.</a:t>
            </a:r>
          </a:p>
        </p:txBody>
      </p:sp>
      <p:sp>
        <p:nvSpPr>
          <p:cNvPr id="60" name="Rectangle 59">
            <a:extLst>
              <a:ext uri="{FF2B5EF4-FFF2-40B4-BE49-F238E27FC236}">
                <a16:creationId xmlns:a16="http://schemas.microsoft.com/office/drawing/2014/main" id="{3F5AC8E0-23F0-A04D-8A20-0F5F3F9E55EA}"/>
              </a:ext>
            </a:extLst>
          </p:cNvPr>
          <p:cNvSpPr/>
          <p:nvPr/>
        </p:nvSpPr>
        <p:spPr>
          <a:xfrm>
            <a:off x="3044142" y="5084305"/>
            <a:ext cx="2129742" cy="65331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lines are written as a list.</a:t>
            </a:r>
          </a:p>
        </p:txBody>
      </p:sp>
      <p:sp>
        <p:nvSpPr>
          <p:cNvPr id="25" name="Rectangle 24">
            <a:extLst>
              <a:ext uri="{FF2B5EF4-FFF2-40B4-BE49-F238E27FC236}">
                <a16:creationId xmlns:a16="http://schemas.microsoft.com/office/drawing/2014/main" id="{BF96A058-666A-8A46-B19F-2DD5E78493B3}"/>
              </a:ext>
            </a:extLst>
          </p:cNvPr>
          <p:cNvSpPr/>
          <p:nvPr/>
        </p:nvSpPr>
        <p:spPr>
          <a:xfrm>
            <a:off x="856128" y="4470938"/>
            <a:ext cx="1835911" cy="126667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There are three lines in every verse which are separate from the introduction.</a:t>
            </a:r>
          </a:p>
        </p:txBody>
      </p:sp>
      <p:sp>
        <p:nvSpPr>
          <p:cNvPr id="19" name="Rectangle 18">
            <a:extLst>
              <a:ext uri="{FF2B5EF4-FFF2-40B4-BE49-F238E27FC236}">
                <a16:creationId xmlns:a16="http://schemas.microsoft.com/office/drawing/2014/main" id="{305CD7D8-3C99-6942-AD3E-BA0D2F7AA23A}"/>
              </a:ext>
            </a:extLst>
          </p:cNvPr>
          <p:cNvSpPr/>
          <p:nvPr/>
        </p:nvSpPr>
        <p:spPr>
          <a:xfrm>
            <a:off x="5471448" y="5086527"/>
            <a:ext cx="5874584" cy="65108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first two lines start with ‘a’ or ‘the’ and the last</a:t>
            </a:r>
            <a:br>
              <a:rPr lang="en-GB" altLang="en-US" sz="1500" dirty="0">
                <a:solidFill>
                  <a:srgbClr val="414042"/>
                </a:solidFill>
                <a:latin typeface="Comic Sans MS" panose="030F0902030302020204" pitchFamily="66" charset="0"/>
              </a:rPr>
            </a:br>
            <a:r>
              <a:rPr lang="en-GB" altLang="en-US" sz="1500" dirty="0">
                <a:solidFill>
                  <a:srgbClr val="414042"/>
                </a:solidFill>
                <a:latin typeface="Comic Sans MS" panose="030F0902030302020204" pitchFamily="66" charset="0"/>
              </a:rPr>
              <a:t>line starts with ‘and’.</a:t>
            </a:r>
          </a:p>
        </p:txBody>
      </p:sp>
      <p:sp>
        <p:nvSpPr>
          <p:cNvPr id="21" name="Line 19">
            <a:extLst>
              <a:ext uri="{FF2B5EF4-FFF2-40B4-BE49-F238E27FC236}">
                <a16:creationId xmlns:a16="http://schemas.microsoft.com/office/drawing/2014/main" id="{2B4CDED9-030B-BF46-9DD1-93DB5CFA0F08}"/>
              </a:ext>
            </a:extLst>
          </p:cNvPr>
          <p:cNvSpPr>
            <a:spLocks noChangeShapeType="1"/>
          </p:cNvSpPr>
          <p:nvPr/>
        </p:nvSpPr>
        <p:spPr bwMode="auto">
          <a:xfrm>
            <a:off x="5471448" y="4325849"/>
            <a:ext cx="3236913" cy="0"/>
          </a:xfrm>
          <a:prstGeom prst="line">
            <a:avLst/>
          </a:prstGeom>
          <a:noFill/>
          <a:ln w="28575">
            <a:solidFill>
              <a:srgbClr val="CC00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cxnSp>
        <p:nvCxnSpPr>
          <p:cNvPr id="26" name="Straight Arrow Connector 25">
            <a:extLst>
              <a:ext uri="{FF2B5EF4-FFF2-40B4-BE49-F238E27FC236}">
                <a16:creationId xmlns:a16="http://schemas.microsoft.com/office/drawing/2014/main" id="{FD741EDE-29BC-E948-BBDD-E9A86DEC5BB7}"/>
              </a:ext>
            </a:extLst>
          </p:cNvPr>
          <p:cNvCxnSpPr>
            <a:cxnSpLocks/>
          </p:cNvCxnSpPr>
          <p:nvPr/>
        </p:nvCxnSpPr>
        <p:spPr>
          <a:xfrm flipH="1">
            <a:off x="5471448" y="3042075"/>
            <a:ext cx="3775314" cy="60600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99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2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0" grpId="0" animBg="1"/>
      <p:bldP spid="49" grpId="0" animBg="1"/>
      <p:bldP spid="58" grpId="0" animBg="1"/>
      <p:bldP spid="60" grpId="0" animBg="1"/>
      <p:bldP spid="25" grpId="0" animBg="1"/>
      <p:bldP spid="19" grpId="0" animBg="1"/>
      <p:bldP spid="2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4">
            <a:extLst>
              <a:ext uri="{FF2B5EF4-FFF2-40B4-BE49-F238E27FC236}">
                <a16:creationId xmlns:a16="http://schemas.microsoft.com/office/drawing/2014/main" id="{E601C137-3718-204D-AE36-3F65861A507F}"/>
              </a:ext>
            </a:extLst>
          </p:cNvPr>
          <p:cNvSpPr txBox="1">
            <a:spLocks noChangeArrowheads="1"/>
          </p:cNvSpPr>
          <p:nvPr/>
        </p:nvSpPr>
        <p:spPr bwMode="auto">
          <a:xfrm>
            <a:off x="0" y="2198709"/>
            <a:ext cx="121920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ctr" eaLnBrk="1" hangingPunct="1">
              <a:lnSpc>
                <a:spcPct val="110000"/>
              </a:lnSpc>
              <a:buFontTx/>
              <a:buNone/>
            </a:pPr>
            <a:r>
              <a:rPr lang="en-GB" altLang="en-US" sz="2400" dirty="0">
                <a:solidFill>
                  <a:srgbClr val="414042"/>
                </a:solidFill>
              </a:rPr>
              <a:t>The palace is made from gold and jewels,</a:t>
            </a:r>
          </a:p>
          <a:p>
            <a:pPr algn="ctr" eaLnBrk="1" hangingPunct="1">
              <a:lnSpc>
                <a:spcPct val="110000"/>
              </a:lnSpc>
              <a:buFontTx/>
              <a:buNone/>
            </a:pPr>
            <a:r>
              <a:rPr lang="en-GB" altLang="en-US" sz="2400" dirty="0">
                <a:solidFill>
                  <a:srgbClr val="414042"/>
                </a:solidFill>
              </a:rPr>
              <a:t>With </a:t>
            </a:r>
            <a:r>
              <a:rPr lang="en-GB" altLang="en-US" sz="2400" b="1" u="sng" dirty="0">
                <a:solidFill>
                  <a:srgbClr val="CC0099"/>
                </a:solidFill>
              </a:rPr>
              <a:t>s</a:t>
            </a:r>
            <a:r>
              <a:rPr lang="en-GB" altLang="en-US" sz="2400" dirty="0">
                <a:solidFill>
                  <a:srgbClr val="414042"/>
                </a:solidFill>
              </a:rPr>
              <a:t>tars on the </a:t>
            </a:r>
            <a:r>
              <a:rPr lang="en-GB" altLang="en-US" sz="2400" b="1" u="sng" dirty="0">
                <a:solidFill>
                  <a:srgbClr val="CC0099"/>
                </a:solidFill>
              </a:rPr>
              <a:t>c</a:t>
            </a:r>
            <a:r>
              <a:rPr lang="en-GB" altLang="en-US" sz="2400" dirty="0">
                <a:solidFill>
                  <a:srgbClr val="414042"/>
                </a:solidFill>
              </a:rPr>
              <a:t>eiling and </a:t>
            </a:r>
            <a:r>
              <a:rPr lang="en-GB" altLang="en-US" sz="2400" b="1" u="sng" dirty="0">
                <a:solidFill>
                  <a:srgbClr val="CC0099"/>
                </a:solidFill>
              </a:rPr>
              <a:t>s</a:t>
            </a:r>
            <a:r>
              <a:rPr lang="en-GB" altLang="en-US" sz="2400" dirty="0">
                <a:solidFill>
                  <a:srgbClr val="414042"/>
                </a:solidFill>
              </a:rPr>
              <a:t>tories in </a:t>
            </a:r>
            <a:r>
              <a:rPr lang="en-GB" altLang="en-US" sz="2400" b="1" u="sng" dirty="0">
                <a:solidFill>
                  <a:srgbClr val="CC0099"/>
                </a:solidFill>
              </a:rPr>
              <a:t>s</a:t>
            </a:r>
            <a:r>
              <a:rPr lang="en-GB" altLang="en-US" sz="2400" dirty="0">
                <a:solidFill>
                  <a:srgbClr val="414042"/>
                </a:solidFill>
              </a:rPr>
              <a:t>ecret places.</a:t>
            </a:r>
          </a:p>
        </p:txBody>
      </p:sp>
      <p:sp>
        <p:nvSpPr>
          <p:cNvPr id="27" name="Text Box 17">
            <a:extLst>
              <a:ext uri="{FF2B5EF4-FFF2-40B4-BE49-F238E27FC236}">
                <a16:creationId xmlns:a16="http://schemas.microsoft.com/office/drawing/2014/main" id="{16E433A7-C72F-F04E-A5ED-222A16962289}"/>
              </a:ext>
            </a:extLst>
          </p:cNvPr>
          <p:cNvSpPr txBox="1">
            <a:spLocks noChangeArrowheads="1"/>
          </p:cNvSpPr>
          <p:nvPr/>
        </p:nvSpPr>
        <p:spPr bwMode="auto">
          <a:xfrm>
            <a:off x="1303835" y="4977127"/>
            <a:ext cx="862724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pPr>
            <a:r>
              <a:rPr lang="en-GB" altLang="en-US" sz="1800" dirty="0">
                <a:solidFill>
                  <a:srgbClr val="414042"/>
                </a:solidFill>
              </a:rPr>
              <a:t>Why do you think the last two lines are different to the structure of the rest of the poem?</a:t>
            </a:r>
          </a:p>
        </p:txBody>
      </p:sp>
      <p:sp>
        <p:nvSpPr>
          <p:cNvPr id="40" name="Rectangle 39">
            <a:extLst>
              <a:ext uri="{FF2B5EF4-FFF2-40B4-BE49-F238E27FC236}">
                <a16:creationId xmlns:a16="http://schemas.microsoft.com/office/drawing/2014/main" id="{0AFFD819-F964-8145-B930-FEC35AF2AD16}"/>
              </a:ext>
            </a:extLst>
          </p:cNvPr>
          <p:cNvSpPr/>
          <p:nvPr/>
        </p:nvSpPr>
        <p:spPr>
          <a:xfrm>
            <a:off x="1596908" y="1411548"/>
            <a:ext cx="6808290" cy="52256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last two lines of the poem are structured differently to the rest</a:t>
            </a:r>
          </a:p>
        </p:txBody>
      </p:sp>
      <p:cxnSp>
        <p:nvCxnSpPr>
          <p:cNvPr id="41" name="Straight Arrow Connector 40">
            <a:extLst>
              <a:ext uri="{FF2B5EF4-FFF2-40B4-BE49-F238E27FC236}">
                <a16:creationId xmlns:a16="http://schemas.microsoft.com/office/drawing/2014/main" id="{098800D2-5A49-C449-B495-E2A2E5249586}"/>
              </a:ext>
            </a:extLst>
          </p:cNvPr>
          <p:cNvCxnSpPr>
            <a:cxnSpLocks/>
          </p:cNvCxnSpPr>
          <p:nvPr/>
        </p:nvCxnSpPr>
        <p:spPr>
          <a:xfrm>
            <a:off x="4988689" y="1934115"/>
            <a:ext cx="0" cy="3411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68DBF308-0C3F-9946-A46E-5EBD5625A1B3}"/>
              </a:ext>
            </a:extLst>
          </p:cNvPr>
          <p:cNvSpPr/>
          <p:nvPr/>
        </p:nvSpPr>
        <p:spPr>
          <a:xfrm>
            <a:off x="8836566" y="1403222"/>
            <a:ext cx="2099270" cy="53089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descriptive language</a:t>
            </a:r>
          </a:p>
        </p:txBody>
      </p:sp>
      <p:sp>
        <p:nvSpPr>
          <p:cNvPr id="58" name="Rectangle 57">
            <a:extLst>
              <a:ext uri="{FF2B5EF4-FFF2-40B4-BE49-F238E27FC236}">
                <a16:creationId xmlns:a16="http://schemas.microsoft.com/office/drawing/2014/main" id="{87C6100D-43B9-1E48-B563-68435CAE2FFE}"/>
              </a:ext>
            </a:extLst>
          </p:cNvPr>
          <p:cNvSpPr/>
          <p:nvPr/>
        </p:nvSpPr>
        <p:spPr>
          <a:xfrm>
            <a:off x="6233524" y="3463332"/>
            <a:ext cx="4343348" cy="56165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prepositional phrases</a:t>
            </a:r>
          </a:p>
        </p:txBody>
      </p:sp>
      <p:sp>
        <p:nvSpPr>
          <p:cNvPr id="25" name="Rectangle 24">
            <a:extLst>
              <a:ext uri="{FF2B5EF4-FFF2-40B4-BE49-F238E27FC236}">
                <a16:creationId xmlns:a16="http://schemas.microsoft.com/office/drawing/2014/main" id="{BF96A058-666A-8A46-B19F-2DD5E78493B3}"/>
              </a:ext>
            </a:extLst>
          </p:cNvPr>
          <p:cNvSpPr/>
          <p:nvPr/>
        </p:nvSpPr>
        <p:spPr>
          <a:xfrm>
            <a:off x="1887543" y="3463332"/>
            <a:ext cx="3206586" cy="56165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500" dirty="0">
                <a:solidFill>
                  <a:srgbClr val="414042"/>
                </a:solidFill>
                <a:latin typeface="Comic Sans MS" panose="030F0902030302020204" pitchFamily="66" charset="0"/>
              </a:rPr>
              <a:t>The poet has used alliteration</a:t>
            </a:r>
          </a:p>
        </p:txBody>
      </p:sp>
      <p:cxnSp>
        <p:nvCxnSpPr>
          <p:cNvPr id="26" name="Straight Arrow Connector 25">
            <a:extLst>
              <a:ext uri="{FF2B5EF4-FFF2-40B4-BE49-F238E27FC236}">
                <a16:creationId xmlns:a16="http://schemas.microsoft.com/office/drawing/2014/main" id="{FD741EDE-29BC-E948-BBDD-E9A86DEC5BB7}"/>
              </a:ext>
            </a:extLst>
          </p:cNvPr>
          <p:cNvCxnSpPr>
            <a:cxnSpLocks/>
            <a:stCxn id="49" idx="2"/>
          </p:cNvCxnSpPr>
          <p:nvPr/>
        </p:nvCxnSpPr>
        <p:spPr>
          <a:xfrm flipH="1">
            <a:off x="9039828" y="1934115"/>
            <a:ext cx="846373" cy="455447"/>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74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0" grpId="0" animBg="1"/>
      <p:bldP spid="49" grpId="0" animBg="1"/>
      <p:bldP spid="58"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157384"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a:t>
            </a:r>
            <a:r>
              <a:rPr lang="en-GB" altLang="ja-JP" sz="1600" i="1" dirty="0">
                <a:solidFill>
                  <a:srgbClr val="414042"/>
                </a:solidFill>
                <a:ea typeface="MS PGothic" panose="020B0600070205080204" pitchFamily="34" charset="-128"/>
              </a:rPr>
              <a:t> ‘How did the writer do that?’</a:t>
            </a:r>
            <a:r>
              <a:rPr lang="en-GB" altLang="ja-JP" sz="1600" dirty="0">
                <a:solidFill>
                  <a:srgbClr val="414042"/>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Consider what structures, register and language have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working out the meaning of unfamiliar words and phrases by</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recording and retrieving information from a working wall or a writing journal.</a:t>
            </a:r>
          </a:p>
          <a:p>
            <a:pPr marL="228600" indent="-228600">
              <a:spcBef>
                <a:spcPts val="1000"/>
              </a:spcBef>
              <a:buClr>
                <a:srgbClr val="0070C0"/>
              </a:buClr>
              <a:buFont typeface="Arial" panose="020B0604020202020204" pitchFamily="34" charset="0"/>
              <a:buChar char="•"/>
            </a:pPr>
            <a:endParaRPr lang="en-GB" altLang="ja-JP" sz="1600" dirty="0">
              <a:solidFill>
                <a:srgbClr val="414042"/>
              </a:solidFill>
              <a:ea typeface="Microsoft YaHei" panose="020B0503020204020204" pitchFamily="34" charset="-122"/>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252F8D2-B673-2A47-B799-038F257645F2}"/>
              </a:ext>
            </a:extLst>
          </p:cNvPr>
          <p:cNvSpPr>
            <a:spLocks noChangeArrowheads="1"/>
          </p:cNvSpPr>
          <p:nvPr/>
        </p:nvSpPr>
        <p:spPr bwMode="auto">
          <a:xfrm>
            <a:off x="413607" y="1255879"/>
            <a:ext cx="5674676" cy="2298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9pPr>
          </a:lstStyle>
          <a:p>
            <a:pPr algn="ctr" eaLnBrk="1" hangingPunct="1">
              <a:spcBef>
                <a:spcPct val="0"/>
              </a:spcBef>
              <a:spcAft>
                <a:spcPts val="700"/>
              </a:spcAft>
              <a:buFontTx/>
              <a:buNone/>
            </a:pPr>
            <a:r>
              <a:rPr lang="en-GB" altLang="en-US" sz="2400" b="1" u="sng" dirty="0">
                <a:solidFill>
                  <a:srgbClr val="CC0099"/>
                </a:solidFill>
              </a:rPr>
              <a:t>sh</a:t>
            </a:r>
            <a:r>
              <a:rPr lang="en-GB" altLang="en-US" sz="2400" dirty="0">
                <a:solidFill>
                  <a:srgbClr val="414042"/>
                </a:solidFill>
              </a:rPr>
              <a:t>immering</a:t>
            </a:r>
            <a:r>
              <a:rPr lang="en-GB" altLang="en-US" sz="2400" dirty="0">
                <a:solidFill>
                  <a:srgbClr val="990033"/>
                </a:solidFill>
              </a:rPr>
              <a:t> </a:t>
            </a:r>
            <a:r>
              <a:rPr lang="en-GB" altLang="en-US" sz="2400" b="1" u="sng" dirty="0">
                <a:solidFill>
                  <a:srgbClr val="CC0099"/>
                </a:solidFill>
              </a:rPr>
              <a:t>ch</a:t>
            </a:r>
            <a:r>
              <a:rPr lang="en-GB" altLang="en-US" sz="2400" dirty="0">
                <a:solidFill>
                  <a:srgbClr val="414042"/>
                </a:solidFill>
              </a:rPr>
              <a:t>iffon</a:t>
            </a:r>
          </a:p>
          <a:p>
            <a:pPr algn="ctr" eaLnBrk="1" hangingPunct="1">
              <a:spcBef>
                <a:spcPct val="0"/>
              </a:spcBef>
              <a:spcAft>
                <a:spcPts val="700"/>
              </a:spcAft>
              <a:buFontTx/>
              <a:buNone/>
            </a:pPr>
            <a:r>
              <a:rPr lang="en-GB" altLang="en-US" sz="2400" b="1" u="sng" dirty="0">
                <a:solidFill>
                  <a:srgbClr val="CC0099"/>
                </a:solidFill>
              </a:rPr>
              <a:t>c</a:t>
            </a:r>
            <a:r>
              <a:rPr lang="en-GB" altLang="en-US" sz="2400" dirty="0">
                <a:solidFill>
                  <a:srgbClr val="414042"/>
                </a:solidFill>
              </a:rPr>
              <a:t>ruel</a:t>
            </a:r>
            <a:r>
              <a:rPr lang="en-GB" altLang="en-US" sz="2400" dirty="0">
                <a:solidFill>
                  <a:srgbClr val="990033"/>
                </a:solidFill>
              </a:rPr>
              <a:t> </a:t>
            </a:r>
            <a:r>
              <a:rPr lang="en-GB" altLang="en-US" sz="2400" b="1" u="sng" dirty="0">
                <a:solidFill>
                  <a:srgbClr val="CC0099"/>
                </a:solidFill>
              </a:rPr>
              <a:t>k</a:t>
            </a:r>
            <a:r>
              <a:rPr lang="en-GB" altLang="en-US" sz="2400" dirty="0">
                <a:solidFill>
                  <a:srgbClr val="414042"/>
                </a:solidFill>
              </a:rPr>
              <a:t>ing</a:t>
            </a:r>
          </a:p>
          <a:p>
            <a:pPr algn="ctr" eaLnBrk="1" hangingPunct="1">
              <a:spcBef>
                <a:spcPct val="0"/>
              </a:spcBef>
              <a:spcAft>
                <a:spcPts val="700"/>
              </a:spcAft>
              <a:buFontTx/>
              <a:buNone/>
            </a:pPr>
            <a:r>
              <a:rPr lang="en-GB" altLang="en-US" sz="2400" b="1" u="sng" dirty="0">
                <a:solidFill>
                  <a:srgbClr val="CC0099"/>
                </a:solidFill>
              </a:rPr>
              <a:t>b</a:t>
            </a:r>
            <a:r>
              <a:rPr lang="en-GB" altLang="en-US" sz="2400" dirty="0">
                <a:solidFill>
                  <a:srgbClr val="414042"/>
                </a:solidFill>
              </a:rPr>
              <a:t>abble of a </a:t>
            </a:r>
            <a:r>
              <a:rPr lang="en-GB" altLang="en-US" sz="2400" b="1" u="sng" dirty="0">
                <a:solidFill>
                  <a:srgbClr val="CC0099"/>
                </a:solidFill>
              </a:rPr>
              <a:t>b</a:t>
            </a:r>
            <a:r>
              <a:rPr lang="en-GB" altLang="en-US" sz="2400" dirty="0">
                <a:solidFill>
                  <a:srgbClr val="414042"/>
                </a:solidFill>
              </a:rPr>
              <a:t>azaar</a:t>
            </a:r>
          </a:p>
          <a:p>
            <a:pPr algn="ctr" eaLnBrk="1" hangingPunct="1">
              <a:spcBef>
                <a:spcPct val="0"/>
              </a:spcBef>
              <a:spcAft>
                <a:spcPts val="700"/>
              </a:spcAft>
              <a:buFontTx/>
              <a:buNone/>
            </a:pPr>
            <a:r>
              <a:rPr lang="en-GB" altLang="en-US" sz="2400" b="1" u="sng" dirty="0">
                <a:solidFill>
                  <a:srgbClr val="CC0099"/>
                </a:solidFill>
              </a:rPr>
              <a:t>p</a:t>
            </a:r>
            <a:r>
              <a:rPr lang="en-GB" altLang="en-US" sz="2400" dirty="0">
                <a:solidFill>
                  <a:srgbClr val="414042"/>
                </a:solidFill>
              </a:rPr>
              <a:t>uzzling</a:t>
            </a:r>
            <a:r>
              <a:rPr lang="en-GB" altLang="en-US" sz="2400" dirty="0">
                <a:solidFill>
                  <a:srgbClr val="990033"/>
                </a:solidFill>
              </a:rPr>
              <a:t> </a:t>
            </a:r>
            <a:r>
              <a:rPr lang="en-GB" altLang="en-US" sz="2400" b="1" u="sng" dirty="0">
                <a:solidFill>
                  <a:srgbClr val="CC0099"/>
                </a:solidFill>
              </a:rPr>
              <a:t>p</a:t>
            </a:r>
            <a:r>
              <a:rPr lang="en-GB" altLang="en-US" sz="2400" dirty="0">
                <a:solidFill>
                  <a:srgbClr val="414042"/>
                </a:solidFill>
              </a:rPr>
              <a:t>assword</a:t>
            </a:r>
          </a:p>
          <a:p>
            <a:pPr algn="ctr" eaLnBrk="1" hangingPunct="1">
              <a:spcBef>
                <a:spcPct val="0"/>
              </a:spcBef>
              <a:spcAft>
                <a:spcPts val="700"/>
              </a:spcAft>
              <a:buFontTx/>
              <a:buNone/>
            </a:pPr>
            <a:r>
              <a:rPr lang="en-GB" altLang="en-US" sz="2400" b="1" u="sng" dirty="0">
                <a:solidFill>
                  <a:srgbClr val="CC0099"/>
                </a:solidFill>
              </a:rPr>
              <a:t>c</a:t>
            </a:r>
            <a:r>
              <a:rPr lang="en-GB" altLang="en-US" sz="2400" dirty="0">
                <a:solidFill>
                  <a:srgbClr val="414042"/>
                </a:solidFill>
              </a:rPr>
              <a:t>overed</a:t>
            </a:r>
            <a:r>
              <a:rPr lang="en-GB" altLang="en-US" sz="2400" dirty="0">
                <a:solidFill>
                  <a:srgbClr val="990033"/>
                </a:solidFill>
              </a:rPr>
              <a:t> </a:t>
            </a:r>
            <a:r>
              <a:rPr lang="en-GB" altLang="en-US" sz="2400" b="1" u="sng" dirty="0">
                <a:solidFill>
                  <a:srgbClr val="CC0099"/>
                </a:solidFill>
              </a:rPr>
              <a:t>c</a:t>
            </a:r>
            <a:r>
              <a:rPr lang="en-GB" altLang="en-US" sz="2400" dirty="0">
                <a:solidFill>
                  <a:srgbClr val="414042"/>
                </a:solidFill>
              </a:rPr>
              <a:t>ave</a:t>
            </a:r>
          </a:p>
        </p:txBody>
      </p:sp>
      <p:sp>
        <p:nvSpPr>
          <p:cNvPr id="11" name="Rectangle 3">
            <a:extLst>
              <a:ext uri="{FF2B5EF4-FFF2-40B4-BE49-F238E27FC236}">
                <a16:creationId xmlns:a16="http://schemas.microsoft.com/office/drawing/2014/main" id="{4515E1AC-06C0-4446-B939-77984E99FFE2}"/>
              </a:ext>
            </a:extLst>
          </p:cNvPr>
          <p:cNvSpPr>
            <a:spLocks noChangeArrowheads="1"/>
          </p:cNvSpPr>
          <p:nvPr/>
        </p:nvSpPr>
        <p:spPr bwMode="auto">
          <a:xfrm>
            <a:off x="381965" y="726143"/>
            <a:ext cx="570631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ctr" eaLnBrk="1" hangingPunct="1">
              <a:spcBef>
                <a:spcPct val="0"/>
              </a:spcBef>
              <a:buFontTx/>
              <a:buNone/>
            </a:pPr>
            <a:r>
              <a:rPr lang="en-GB" altLang="en-US" sz="2200" b="1" dirty="0">
                <a:solidFill>
                  <a:srgbClr val="0070C0"/>
                </a:solidFill>
              </a:rPr>
              <a:t>ALLITERATION</a:t>
            </a:r>
          </a:p>
        </p:txBody>
      </p:sp>
      <p:cxnSp>
        <p:nvCxnSpPr>
          <p:cNvPr id="4" name="Straight Connector 3">
            <a:extLst>
              <a:ext uri="{FF2B5EF4-FFF2-40B4-BE49-F238E27FC236}">
                <a16:creationId xmlns:a16="http://schemas.microsoft.com/office/drawing/2014/main" id="{DF8C8B0F-A109-3E4A-9BA2-376444459797}"/>
              </a:ext>
            </a:extLst>
          </p:cNvPr>
          <p:cNvCxnSpPr>
            <a:cxnSpLocks/>
          </p:cNvCxnSpPr>
          <p:nvPr/>
        </p:nvCxnSpPr>
        <p:spPr>
          <a:xfrm>
            <a:off x="6088283" y="138896"/>
            <a:ext cx="0" cy="6719104"/>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Oval Callout 6">
            <a:extLst>
              <a:ext uri="{FF2B5EF4-FFF2-40B4-BE49-F238E27FC236}">
                <a16:creationId xmlns:a16="http://schemas.microsoft.com/office/drawing/2014/main" id="{D6C302F9-E3A2-2644-9875-F33F735C172F}"/>
              </a:ext>
            </a:extLst>
          </p:cNvPr>
          <p:cNvSpPr/>
          <p:nvPr/>
        </p:nvSpPr>
        <p:spPr>
          <a:xfrm>
            <a:off x="838994" y="4025245"/>
            <a:ext cx="4779378" cy="1864151"/>
          </a:xfrm>
          <a:prstGeom prst="wedgeEllipseCallout">
            <a:avLst>
              <a:gd name="adj1" fmla="val -34152"/>
              <a:gd name="adj2" fmla="val 6295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800" dirty="0">
                <a:solidFill>
                  <a:srgbClr val="414042"/>
                </a:solidFill>
                <a:latin typeface="Comic Sans MS" panose="030F0902030302020204" pitchFamily="66" charset="0"/>
              </a:rPr>
              <a:t>Remember that with alliteration, it is the initial </a:t>
            </a:r>
            <a:r>
              <a:rPr lang="en-GB" altLang="en-US" sz="1800" u="sng" dirty="0">
                <a:solidFill>
                  <a:srgbClr val="414042"/>
                </a:solidFill>
                <a:latin typeface="Comic Sans MS" panose="030F0902030302020204" pitchFamily="66" charset="0"/>
              </a:rPr>
              <a:t>sounds</a:t>
            </a:r>
            <a:r>
              <a:rPr lang="en-GB" altLang="en-US" sz="1800" dirty="0">
                <a:solidFill>
                  <a:srgbClr val="414042"/>
                </a:solidFill>
                <a:latin typeface="Comic Sans MS" panose="030F0902030302020204" pitchFamily="66" charset="0"/>
              </a:rPr>
              <a:t> that are similar, not necessarily the letters representing the sounds.</a:t>
            </a:r>
          </a:p>
        </p:txBody>
      </p:sp>
      <p:sp>
        <p:nvSpPr>
          <p:cNvPr id="24" name="Rectangle 2">
            <a:extLst>
              <a:ext uri="{FF2B5EF4-FFF2-40B4-BE49-F238E27FC236}">
                <a16:creationId xmlns:a16="http://schemas.microsoft.com/office/drawing/2014/main" id="{0545A59F-7447-6144-8EF6-810DDD858D58}"/>
              </a:ext>
            </a:extLst>
          </p:cNvPr>
          <p:cNvSpPr>
            <a:spLocks noChangeArrowheads="1"/>
          </p:cNvSpPr>
          <p:nvPr/>
        </p:nvSpPr>
        <p:spPr bwMode="auto">
          <a:xfrm>
            <a:off x="6088543" y="1221150"/>
            <a:ext cx="5674676" cy="26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defRPr sz="2000">
                <a:solidFill>
                  <a:schemeClr val="tx1"/>
                </a:solidFill>
                <a:latin typeface="Comic Sans MS" panose="030F0702030302020204" pitchFamily="66" charset="0"/>
                <a:cs typeface="Arial" panose="020B0604020202020204" pitchFamily="34" charset="0"/>
              </a:defRPr>
            </a:lvl9pPr>
          </a:lstStyle>
          <a:p>
            <a:pPr algn="ctr" eaLnBrk="1" hangingPunct="1">
              <a:spcBef>
                <a:spcPct val="0"/>
              </a:spcBef>
              <a:spcAft>
                <a:spcPts val="500"/>
              </a:spcAft>
              <a:buFontTx/>
              <a:buNone/>
            </a:pPr>
            <a:r>
              <a:rPr lang="en-GB" altLang="en-US" sz="2400" dirty="0">
                <a:solidFill>
                  <a:srgbClr val="414042"/>
                </a:solidFill>
              </a:rPr>
              <a:t>swish</a:t>
            </a:r>
          </a:p>
          <a:p>
            <a:pPr algn="ctr" eaLnBrk="1" hangingPunct="1">
              <a:spcBef>
                <a:spcPct val="0"/>
              </a:spcBef>
              <a:spcAft>
                <a:spcPts val="500"/>
              </a:spcAft>
              <a:buFontTx/>
              <a:buNone/>
            </a:pPr>
            <a:r>
              <a:rPr lang="en-GB" altLang="en-US" sz="2400" dirty="0">
                <a:solidFill>
                  <a:srgbClr val="414042"/>
                </a:solidFill>
              </a:rPr>
              <a:t>babble</a:t>
            </a:r>
          </a:p>
          <a:p>
            <a:pPr algn="ctr" eaLnBrk="1" hangingPunct="1">
              <a:spcBef>
                <a:spcPct val="0"/>
              </a:spcBef>
              <a:spcAft>
                <a:spcPts val="500"/>
              </a:spcAft>
              <a:buFontTx/>
              <a:buNone/>
            </a:pPr>
            <a:r>
              <a:rPr lang="en-GB" altLang="en-US" sz="2400" dirty="0">
                <a:solidFill>
                  <a:srgbClr val="414042"/>
                </a:solidFill>
              </a:rPr>
              <a:t>whoosh</a:t>
            </a:r>
          </a:p>
          <a:p>
            <a:pPr algn="ctr" eaLnBrk="1" hangingPunct="1">
              <a:spcBef>
                <a:spcPct val="0"/>
              </a:spcBef>
              <a:spcAft>
                <a:spcPts val="500"/>
              </a:spcAft>
              <a:buFontTx/>
              <a:buNone/>
            </a:pPr>
            <a:r>
              <a:rPr lang="en-GB" altLang="en-US" sz="2400" dirty="0">
                <a:solidFill>
                  <a:srgbClr val="414042"/>
                </a:solidFill>
              </a:rPr>
              <a:t>sigh</a:t>
            </a:r>
          </a:p>
          <a:p>
            <a:pPr algn="ctr" eaLnBrk="1" hangingPunct="1">
              <a:spcBef>
                <a:spcPct val="0"/>
              </a:spcBef>
              <a:spcAft>
                <a:spcPts val="500"/>
              </a:spcAft>
              <a:buFontTx/>
              <a:buNone/>
            </a:pPr>
            <a:r>
              <a:rPr lang="en-GB" altLang="en-US" sz="2400" dirty="0">
                <a:solidFill>
                  <a:srgbClr val="414042"/>
                </a:solidFill>
              </a:rPr>
              <a:t>murmur</a:t>
            </a:r>
          </a:p>
          <a:p>
            <a:pPr algn="ctr" eaLnBrk="1" hangingPunct="1">
              <a:spcBef>
                <a:spcPct val="0"/>
              </a:spcBef>
              <a:spcAft>
                <a:spcPts val="500"/>
              </a:spcAft>
              <a:buFontTx/>
              <a:buNone/>
            </a:pPr>
            <a:r>
              <a:rPr lang="en-GB" altLang="en-US" sz="2400" dirty="0">
                <a:solidFill>
                  <a:srgbClr val="414042"/>
                </a:solidFill>
              </a:rPr>
              <a:t>scratch</a:t>
            </a:r>
          </a:p>
        </p:txBody>
      </p:sp>
      <p:sp>
        <p:nvSpPr>
          <p:cNvPr id="28" name="Rectangle 3">
            <a:extLst>
              <a:ext uri="{FF2B5EF4-FFF2-40B4-BE49-F238E27FC236}">
                <a16:creationId xmlns:a16="http://schemas.microsoft.com/office/drawing/2014/main" id="{87BDF898-3BFF-5C47-B979-DBF652D548FE}"/>
              </a:ext>
            </a:extLst>
          </p:cNvPr>
          <p:cNvSpPr>
            <a:spLocks noChangeArrowheads="1"/>
          </p:cNvSpPr>
          <p:nvPr/>
        </p:nvSpPr>
        <p:spPr bwMode="auto">
          <a:xfrm>
            <a:off x="6056901" y="726143"/>
            <a:ext cx="570631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gn="ctr" eaLnBrk="1" hangingPunct="1">
              <a:spcBef>
                <a:spcPct val="0"/>
              </a:spcBef>
              <a:buFontTx/>
              <a:buNone/>
            </a:pPr>
            <a:r>
              <a:rPr lang="en-GB" altLang="en-US" sz="2200" b="1" dirty="0">
                <a:solidFill>
                  <a:srgbClr val="0070C0"/>
                </a:solidFill>
              </a:rPr>
              <a:t>ONOMATOPOEIA</a:t>
            </a:r>
          </a:p>
        </p:txBody>
      </p:sp>
      <p:sp>
        <p:nvSpPr>
          <p:cNvPr id="29" name="Oval Callout 28">
            <a:extLst>
              <a:ext uri="{FF2B5EF4-FFF2-40B4-BE49-F238E27FC236}">
                <a16:creationId xmlns:a16="http://schemas.microsoft.com/office/drawing/2014/main" id="{BB1B4A8C-EF4F-3647-A54D-FA8157611C50}"/>
              </a:ext>
            </a:extLst>
          </p:cNvPr>
          <p:cNvSpPr/>
          <p:nvPr/>
        </p:nvSpPr>
        <p:spPr>
          <a:xfrm>
            <a:off x="6636479" y="4025245"/>
            <a:ext cx="4779378" cy="1864151"/>
          </a:xfrm>
          <a:prstGeom prst="wedgeEllipseCallout">
            <a:avLst>
              <a:gd name="adj1" fmla="val 40404"/>
              <a:gd name="adj2" fmla="val 65984"/>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ct val="0"/>
              </a:spcBef>
              <a:buFontTx/>
              <a:buNone/>
            </a:pPr>
            <a:r>
              <a:rPr lang="en-GB" altLang="en-US" sz="1800" dirty="0">
                <a:solidFill>
                  <a:srgbClr val="414042"/>
                </a:solidFill>
                <a:latin typeface="Comic Sans MS" panose="030F0902030302020204" pitchFamily="66" charset="0"/>
              </a:rPr>
              <a:t>Remember that onomatopoeia is a language device where the word sounds like the thing it refers to.</a:t>
            </a:r>
            <a:r>
              <a:rPr lang="en-GB" altLang="en-US" sz="2000" dirty="0">
                <a:solidFill>
                  <a:srgbClr val="414042"/>
                </a:solidFill>
                <a:latin typeface="Comic Sans MS" panose="030F0902030302020204" pitchFamily="66" charset="0"/>
              </a:rPr>
              <a:t> </a:t>
            </a:r>
          </a:p>
        </p:txBody>
      </p:sp>
    </p:spTree>
    <p:extLst>
      <p:ext uri="{BB962C8B-B14F-4D97-AF65-F5344CB8AC3E}">
        <p14:creationId xmlns:p14="http://schemas.microsoft.com/office/powerpoint/2010/main" val="26748380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a:extLst>
              <a:ext uri="{FF2B5EF4-FFF2-40B4-BE49-F238E27FC236}">
                <a16:creationId xmlns:a16="http://schemas.microsoft.com/office/drawing/2014/main" id="{E3207F6C-FD18-EA49-B46E-4DBF907B5018}"/>
              </a:ext>
            </a:extLst>
          </p:cNvPr>
          <p:cNvSpPr>
            <a:spLocks noChangeArrowheads="1"/>
          </p:cNvSpPr>
          <p:nvPr/>
        </p:nvSpPr>
        <p:spPr bwMode="auto">
          <a:xfrm>
            <a:off x="4740316" y="2548394"/>
            <a:ext cx="6373886" cy="3527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lvl1pPr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3200">
                <a:solidFill>
                  <a:schemeClr val="tx1"/>
                </a:solidFill>
                <a:latin typeface="Comic Sans MS" panose="030F07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800">
                <a:solidFill>
                  <a:schemeClr val="tx1"/>
                </a:solidFill>
                <a:latin typeface="Comic Sans MS" panose="030F07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chemeClr val="tx1"/>
                </a:solidFill>
                <a:latin typeface="Comic Sans MS" panose="030F07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spcAft>
                <a:spcPts val="5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Consider:</a:t>
            </a:r>
          </a:p>
          <a:p>
            <a:pPr eaLnBrk="1" hangingPunct="1">
              <a:spcBef>
                <a:spcPct val="0"/>
              </a:spcBef>
              <a:spcAft>
                <a:spcPts val="5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What sights would you put in the box?</a:t>
            </a:r>
          </a:p>
          <a:p>
            <a:pPr eaLnBrk="1" hangingPunct="1">
              <a:spcBef>
                <a:spcPct val="0"/>
              </a:spcBef>
              <a:spcAft>
                <a:spcPts val="5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What sounds would you put in the box (use onomatopoeia if you can)?</a:t>
            </a:r>
          </a:p>
          <a:p>
            <a:pPr eaLnBrk="1" hangingPunct="1">
              <a:spcBef>
                <a:spcPct val="0"/>
              </a:spcBef>
              <a:spcAft>
                <a:spcPts val="7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What other senses might you include – smell, touch?</a:t>
            </a:r>
          </a:p>
          <a:p>
            <a:pPr eaLnBrk="1" hangingPunct="1">
              <a:spcBef>
                <a:spcPts val="1000"/>
              </a:spcBef>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Remember, this is a free verse poem, so feel free to construct it as you like but ensure that your poem has some kind of structure.</a:t>
            </a:r>
          </a:p>
          <a:p>
            <a:pPr eaLnBrk="1" hangingPunct="1">
              <a:spcBef>
                <a:spcPts val="1500"/>
              </a:spcBef>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Look at the example on the next slide for ideas.</a:t>
            </a:r>
          </a:p>
        </p:txBody>
      </p:sp>
      <p:sp>
        <p:nvSpPr>
          <p:cNvPr id="15" name="Subtitle 2">
            <a:extLst>
              <a:ext uri="{FF2B5EF4-FFF2-40B4-BE49-F238E27FC236}">
                <a16:creationId xmlns:a16="http://schemas.microsoft.com/office/drawing/2014/main" id="{90CB013A-E0EC-5B43-B966-1A2191E09678}"/>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b="1" dirty="0">
                <a:solidFill>
                  <a:srgbClr val="0070C0"/>
                </a:solidFill>
                <a:latin typeface="Comic Sans MS" panose="030F0702030302020204" pitchFamily="66" charset="0"/>
              </a:rPr>
              <a:t>I will put in the box...</a:t>
            </a:r>
          </a:p>
        </p:txBody>
      </p:sp>
      <p:pic>
        <p:nvPicPr>
          <p:cNvPr id="3" name="Picture 2" descr="A picture containing outdoor&#10;&#10;Description automatically generated">
            <a:extLst>
              <a:ext uri="{FF2B5EF4-FFF2-40B4-BE49-F238E27FC236}">
                <a16:creationId xmlns:a16="http://schemas.microsoft.com/office/drawing/2014/main" id="{87453873-02A2-9C43-930B-D28D077E8F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2979" y="2704706"/>
            <a:ext cx="3130485" cy="3130485"/>
          </a:xfrm>
          <a:prstGeom prst="rect">
            <a:avLst/>
          </a:prstGeom>
        </p:spPr>
      </p:pic>
      <p:sp>
        <p:nvSpPr>
          <p:cNvPr id="17" name="Rectangle 5">
            <a:extLst>
              <a:ext uri="{FF2B5EF4-FFF2-40B4-BE49-F238E27FC236}">
                <a16:creationId xmlns:a16="http://schemas.microsoft.com/office/drawing/2014/main" id="{951143E4-DE57-4B4B-9696-55610DE80B58}"/>
              </a:ext>
            </a:extLst>
          </p:cNvPr>
          <p:cNvSpPr>
            <a:spLocks noChangeArrowheads="1"/>
          </p:cNvSpPr>
          <p:nvPr/>
        </p:nvSpPr>
        <p:spPr bwMode="auto">
          <a:xfrm>
            <a:off x="1151249" y="1413235"/>
            <a:ext cx="9889502" cy="1014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lvl1pPr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3200">
                <a:solidFill>
                  <a:schemeClr val="tx1"/>
                </a:solidFill>
                <a:latin typeface="Comic Sans MS" panose="030F07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800">
                <a:solidFill>
                  <a:schemeClr val="tx1"/>
                </a:solidFill>
                <a:latin typeface="Comic Sans MS" panose="030F07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chemeClr val="tx1"/>
                </a:solidFill>
                <a:latin typeface="Comic Sans MS" panose="030F07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 pos="7962900" algn="l"/>
              </a:tabLst>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0"/>
              </a:spcBef>
              <a:spcAft>
                <a:spcPts val="20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You are now going to think about your own poem. This will be a list poem of things that you would like to put in a magic box, so think about the things that are special to you.</a:t>
            </a:r>
          </a:p>
        </p:txBody>
      </p:sp>
    </p:spTree>
    <p:extLst>
      <p:ext uri="{BB962C8B-B14F-4D97-AF65-F5344CB8AC3E}">
        <p14:creationId xmlns:p14="http://schemas.microsoft.com/office/powerpoint/2010/main" val="21297726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E6A69518-85A9-D19E-B783-0154C2B9A1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626" y="4694316"/>
            <a:ext cx="2675019" cy="144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4">
            <a:extLst>
              <a:ext uri="{FF2B5EF4-FFF2-40B4-BE49-F238E27FC236}">
                <a16:creationId xmlns:a16="http://schemas.microsoft.com/office/drawing/2014/main" id="{8328481A-2F8C-AE54-EE25-2F831428AF6F}"/>
              </a:ext>
            </a:extLst>
          </p:cNvPr>
          <p:cNvSpPr txBox="1">
            <a:spLocks noChangeArrowheads="1"/>
          </p:cNvSpPr>
          <p:nvPr/>
        </p:nvSpPr>
        <p:spPr bwMode="auto">
          <a:xfrm>
            <a:off x="761507" y="1383304"/>
            <a:ext cx="5629275" cy="3026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ts val="700"/>
              </a:spcBef>
              <a:buFontTx/>
              <a:buNone/>
            </a:pPr>
            <a:r>
              <a:rPr lang="en-GB" altLang="en-US" sz="1600" dirty="0">
                <a:solidFill>
                  <a:srgbClr val="414042"/>
                </a:solidFill>
              </a:rPr>
              <a:t>In my magic box, I will put…</a:t>
            </a:r>
          </a:p>
          <a:p>
            <a:pPr lvl="1" eaLnBrk="1" hangingPunct="1">
              <a:spcBef>
                <a:spcPts val="700"/>
              </a:spcBef>
              <a:buFontTx/>
              <a:buNone/>
            </a:pPr>
            <a:r>
              <a:rPr lang="en-GB" altLang="en-US" sz="1600" dirty="0">
                <a:solidFill>
                  <a:srgbClr val="414042"/>
                </a:solidFill>
              </a:rPr>
              <a:t>the glitter of stars on a frosty night,</a:t>
            </a:r>
          </a:p>
          <a:p>
            <a:pPr lvl="1" eaLnBrk="1" hangingPunct="1">
              <a:spcBef>
                <a:spcPts val="700"/>
              </a:spcBef>
              <a:buFontTx/>
              <a:buNone/>
            </a:pPr>
            <a:r>
              <a:rPr lang="en-GB" altLang="en-US" sz="1600" dirty="0">
                <a:solidFill>
                  <a:srgbClr val="414042"/>
                </a:solidFill>
              </a:rPr>
              <a:t>the shimmer of snowdrops in the hedgerow,</a:t>
            </a:r>
          </a:p>
          <a:p>
            <a:pPr lvl="1" eaLnBrk="1" hangingPunct="1">
              <a:spcBef>
                <a:spcPts val="700"/>
              </a:spcBef>
              <a:buFontTx/>
              <a:buNone/>
            </a:pPr>
            <a:r>
              <a:rPr lang="en-GB" altLang="en-US" sz="1600" dirty="0">
                <a:solidFill>
                  <a:srgbClr val="414042"/>
                </a:solidFill>
              </a:rPr>
              <a:t>and the cuddle of a threadbare teddy.</a:t>
            </a:r>
          </a:p>
          <a:p>
            <a:pPr lvl="1" eaLnBrk="1" hangingPunct="1">
              <a:spcBef>
                <a:spcPts val="700"/>
              </a:spcBef>
              <a:buFontTx/>
              <a:buNone/>
            </a:pPr>
            <a:endParaRPr lang="en-GB" altLang="en-US" sz="1600" dirty="0">
              <a:solidFill>
                <a:srgbClr val="414042"/>
              </a:solidFill>
            </a:endParaRPr>
          </a:p>
          <a:p>
            <a:pPr eaLnBrk="1" hangingPunct="1">
              <a:spcBef>
                <a:spcPts val="700"/>
              </a:spcBef>
              <a:buFontTx/>
              <a:buNone/>
            </a:pPr>
            <a:r>
              <a:rPr lang="en-GB" altLang="en-US" sz="1600" dirty="0">
                <a:solidFill>
                  <a:srgbClr val="414042"/>
                </a:solidFill>
              </a:rPr>
              <a:t>In my magic box, I will put…</a:t>
            </a:r>
          </a:p>
          <a:p>
            <a:pPr lvl="1" eaLnBrk="1" hangingPunct="1">
              <a:spcBef>
                <a:spcPts val="700"/>
              </a:spcBef>
              <a:buFontTx/>
              <a:buNone/>
            </a:pPr>
            <a:r>
              <a:rPr lang="en-GB" altLang="en-US" sz="1600" dirty="0">
                <a:solidFill>
                  <a:srgbClr val="414042"/>
                </a:solidFill>
              </a:rPr>
              <a:t>the aroma of freshly baked bread,</a:t>
            </a:r>
          </a:p>
          <a:p>
            <a:pPr lvl="1" eaLnBrk="1" hangingPunct="1">
              <a:spcBef>
                <a:spcPts val="700"/>
              </a:spcBef>
              <a:buFontTx/>
              <a:buNone/>
            </a:pPr>
            <a:r>
              <a:rPr lang="en-GB" altLang="en-US" sz="1600" dirty="0">
                <a:solidFill>
                  <a:srgbClr val="414042"/>
                </a:solidFill>
              </a:rPr>
              <a:t>the sizzle of sausages on the morning air,</a:t>
            </a:r>
          </a:p>
          <a:p>
            <a:pPr lvl="1" eaLnBrk="1" hangingPunct="1">
              <a:spcBef>
                <a:spcPts val="700"/>
              </a:spcBef>
              <a:buFontTx/>
              <a:buNone/>
            </a:pPr>
            <a:r>
              <a:rPr lang="en-GB" altLang="en-US" sz="1600" dirty="0">
                <a:solidFill>
                  <a:srgbClr val="414042"/>
                </a:solidFill>
              </a:rPr>
              <a:t>and the trill of a tuneful song thrush.</a:t>
            </a:r>
          </a:p>
        </p:txBody>
      </p:sp>
      <p:sp>
        <p:nvSpPr>
          <p:cNvPr id="4" name="Text Box 5">
            <a:extLst>
              <a:ext uri="{FF2B5EF4-FFF2-40B4-BE49-F238E27FC236}">
                <a16:creationId xmlns:a16="http://schemas.microsoft.com/office/drawing/2014/main" id="{9A9246FA-83F2-4153-6A88-9065A42AB4E1}"/>
              </a:ext>
            </a:extLst>
          </p:cNvPr>
          <p:cNvSpPr txBox="1">
            <a:spLocks noChangeArrowheads="1"/>
          </p:cNvSpPr>
          <p:nvPr/>
        </p:nvSpPr>
        <p:spPr bwMode="auto">
          <a:xfrm>
            <a:off x="6286426" y="1383304"/>
            <a:ext cx="6423025" cy="3026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ts val="700"/>
              </a:spcBef>
              <a:buFontTx/>
              <a:buNone/>
            </a:pPr>
            <a:r>
              <a:rPr lang="en-GB" altLang="en-US" sz="1600" dirty="0">
                <a:solidFill>
                  <a:srgbClr val="414042"/>
                </a:solidFill>
              </a:rPr>
              <a:t>In my magic box, I will put…</a:t>
            </a:r>
          </a:p>
          <a:p>
            <a:pPr lvl="1" eaLnBrk="1" hangingPunct="1">
              <a:spcBef>
                <a:spcPts val="700"/>
              </a:spcBef>
              <a:buFontTx/>
              <a:buNone/>
            </a:pPr>
            <a:r>
              <a:rPr lang="en-GB" altLang="en-US" sz="1600" dirty="0">
                <a:solidFill>
                  <a:srgbClr val="414042"/>
                </a:solidFill>
              </a:rPr>
              <a:t>the heat of the sun at midday,</a:t>
            </a:r>
          </a:p>
          <a:p>
            <a:pPr lvl="1" eaLnBrk="1" hangingPunct="1">
              <a:spcBef>
                <a:spcPts val="700"/>
              </a:spcBef>
              <a:buFontTx/>
              <a:buNone/>
            </a:pPr>
            <a:r>
              <a:rPr lang="en-GB" altLang="en-US" sz="1600" dirty="0">
                <a:solidFill>
                  <a:srgbClr val="414042"/>
                </a:solidFill>
              </a:rPr>
              <a:t>the whoosh of the wind on a summer cycle,</a:t>
            </a:r>
          </a:p>
          <a:p>
            <a:pPr lvl="1" eaLnBrk="1" hangingPunct="1">
              <a:spcBef>
                <a:spcPts val="700"/>
              </a:spcBef>
              <a:buFontTx/>
              <a:buNone/>
            </a:pPr>
            <a:r>
              <a:rPr lang="en-GB" altLang="en-US" sz="1600" dirty="0">
                <a:solidFill>
                  <a:srgbClr val="414042"/>
                </a:solidFill>
              </a:rPr>
              <a:t>and the scent of bluebells in the shade.</a:t>
            </a:r>
          </a:p>
          <a:p>
            <a:pPr eaLnBrk="1" hangingPunct="1">
              <a:spcBef>
                <a:spcPts val="700"/>
              </a:spcBef>
              <a:buFontTx/>
              <a:buNone/>
            </a:pPr>
            <a:endParaRPr lang="en-GB" altLang="en-US" sz="1600" dirty="0">
              <a:solidFill>
                <a:srgbClr val="414042"/>
              </a:solidFill>
            </a:endParaRPr>
          </a:p>
          <a:p>
            <a:pPr eaLnBrk="1" hangingPunct="1">
              <a:spcBef>
                <a:spcPts val="700"/>
              </a:spcBef>
              <a:buFontTx/>
              <a:buNone/>
            </a:pPr>
            <a:r>
              <a:rPr lang="en-GB" altLang="en-US" sz="1600" dirty="0">
                <a:solidFill>
                  <a:srgbClr val="414042"/>
                </a:solidFill>
              </a:rPr>
              <a:t>In my magic box, I will put…</a:t>
            </a:r>
          </a:p>
          <a:p>
            <a:pPr lvl="1" eaLnBrk="1" hangingPunct="1">
              <a:spcBef>
                <a:spcPts val="700"/>
              </a:spcBef>
              <a:buFontTx/>
              <a:buNone/>
            </a:pPr>
            <a:r>
              <a:rPr lang="en-GB" altLang="en-US" sz="1600" dirty="0">
                <a:solidFill>
                  <a:srgbClr val="414042"/>
                </a:solidFill>
              </a:rPr>
              <a:t>the whirr of goldfinches’ wings,</a:t>
            </a:r>
          </a:p>
          <a:p>
            <a:pPr lvl="1" eaLnBrk="1" hangingPunct="1">
              <a:spcBef>
                <a:spcPts val="700"/>
              </a:spcBef>
              <a:buFontTx/>
              <a:buNone/>
            </a:pPr>
            <a:r>
              <a:rPr lang="en-GB" altLang="en-US" sz="1600" dirty="0">
                <a:solidFill>
                  <a:srgbClr val="414042"/>
                </a:solidFill>
              </a:rPr>
              <a:t>the crackle of new wood in an open fire,</a:t>
            </a:r>
          </a:p>
          <a:p>
            <a:pPr lvl="1" eaLnBrk="1" hangingPunct="1">
              <a:spcBef>
                <a:spcPts val="700"/>
              </a:spcBef>
              <a:buFontTx/>
              <a:buNone/>
            </a:pPr>
            <a:r>
              <a:rPr lang="en-GB" altLang="en-US" sz="1600" dirty="0">
                <a:solidFill>
                  <a:srgbClr val="414042"/>
                </a:solidFill>
              </a:rPr>
              <a:t>and the rustle of autumn leaves.</a:t>
            </a:r>
          </a:p>
        </p:txBody>
      </p:sp>
      <p:sp>
        <p:nvSpPr>
          <p:cNvPr id="5" name="Text Box 7">
            <a:extLst>
              <a:ext uri="{FF2B5EF4-FFF2-40B4-BE49-F238E27FC236}">
                <a16:creationId xmlns:a16="http://schemas.microsoft.com/office/drawing/2014/main" id="{412EA3B4-CC04-2968-714C-56EE3743F40A}"/>
              </a:ext>
            </a:extLst>
          </p:cNvPr>
          <p:cNvSpPr txBox="1">
            <a:spLocks noChangeArrowheads="1"/>
          </p:cNvSpPr>
          <p:nvPr/>
        </p:nvSpPr>
        <p:spPr bwMode="auto">
          <a:xfrm>
            <a:off x="4995862" y="5064249"/>
            <a:ext cx="719613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1" hangingPunct="1">
              <a:spcBef>
                <a:spcPct val="50000"/>
              </a:spcBef>
              <a:buFontTx/>
              <a:buNone/>
            </a:pPr>
            <a:r>
              <a:rPr lang="en-GB" altLang="en-US" sz="1600" dirty="0">
                <a:solidFill>
                  <a:srgbClr val="414042"/>
                </a:solidFill>
              </a:rPr>
              <a:t>My box is made from rosewood and walnut </a:t>
            </a:r>
          </a:p>
          <a:p>
            <a:pPr eaLnBrk="1" hangingPunct="1">
              <a:spcBef>
                <a:spcPct val="50000"/>
              </a:spcBef>
              <a:buFontTx/>
              <a:buNone/>
            </a:pPr>
            <a:r>
              <a:rPr lang="en-GB" altLang="en-US" sz="1600" dirty="0">
                <a:solidFill>
                  <a:srgbClr val="414042"/>
                </a:solidFill>
              </a:rPr>
              <a:t>with secret compartments and memories in every corner.</a:t>
            </a:r>
          </a:p>
        </p:txBody>
      </p:sp>
      <p:sp>
        <p:nvSpPr>
          <p:cNvPr id="9" name="Subtitle 2">
            <a:extLst>
              <a:ext uri="{FF2B5EF4-FFF2-40B4-BE49-F238E27FC236}">
                <a16:creationId xmlns:a16="http://schemas.microsoft.com/office/drawing/2014/main" id="{65F113D3-D885-5E45-9BBF-AB1AD2AC901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b="1" dirty="0">
                <a:solidFill>
                  <a:srgbClr val="0070C0"/>
                </a:solidFill>
                <a:latin typeface="Comic Sans MS" panose="030F0702030302020204" pitchFamily="66" charset="0"/>
              </a:rPr>
              <a:t>In my magic box</a:t>
            </a:r>
          </a:p>
        </p:txBody>
      </p:sp>
    </p:spTree>
    <p:extLst>
      <p:ext uri="{BB962C8B-B14F-4D97-AF65-F5344CB8AC3E}">
        <p14:creationId xmlns:p14="http://schemas.microsoft.com/office/powerpoint/2010/main" val="30009389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
            <a:extLst>
              <a:ext uri="{FF2B5EF4-FFF2-40B4-BE49-F238E27FC236}">
                <a16:creationId xmlns:a16="http://schemas.microsoft.com/office/drawing/2014/main" id="{2FCE33E3-35A6-3546-AFEE-AE9017CAD303}"/>
              </a:ext>
            </a:extLst>
          </p:cNvPr>
          <p:cNvSpPr txBox="1">
            <a:spLocks noChangeArrowheads="1"/>
          </p:cNvSpPr>
          <p:nvPr/>
        </p:nvSpPr>
        <p:spPr bwMode="auto">
          <a:xfrm>
            <a:off x="1743710" y="3010760"/>
            <a:ext cx="9752013"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2913" indent="-442913">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marL="304800" indent="-304800" eaLnBrk="1" hangingPunct="1">
              <a:spcBef>
                <a:spcPts val="1500"/>
              </a:spcBef>
              <a:buClr>
                <a:srgbClr val="0070C0"/>
              </a:buClr>
              <a:buFont typeface="Arial" panose="020B0604020202020204" pitchFamily="34" charset="0"/>
              <a:buChar char="•"/>
            </a:pPr>
            <a:r>
              <a:rPr lang="en-GB" altLang="en-US" sz="2500" dirty="0">
                <a:solidFill>
                  <a:srgbClr val="414042"/>
                </a:solidFill>
              </a:rPr>
              <a:t>The first line repeats in each verse and is an introduction </a:t>
            </a:r>
          </a:p>
          <a:p>
            <a:pPr marL="304800" indent="-304800" eaLnBrk="1" hangingPunct="1">
              <a:spcBef>
                <a:spcPts val="1500"/>
              </a:spcBef>
              <a:buClr>
                <a:srgbClr val="0070C0"/>
              </a:buClr>
              <a:buFont typeface="Arial" panose="020B0604020202020204" pitchFamily="34" charset="0"/>
              <a:buChar char="•"/>
            </a:pPr>
            <a:r>
              <a:rPr lang="en-GB" altLang="en-US" sz="2500" dirty="0">
                <a:solidFill>
                  <a:srgbClr val="414042"/>
                </a:solidFill>
              </a:rPr>
              <a:t>The last three lines make up a list of noun phrases and prepositional phrases</a:t>
            </a:r>
          </a:p>
          <a:p>
            <a:pPr marL="304800" indent="-304800" eaLnBrk="1" hangingPunct="1">
              <a:spcBef>
                <a:spcPts val="1500"/>
              </a:spcBef>
              <a:buClr>
                <a:srgbClr val="0070C0"/>
              </a:buClr>
              <a:buFont typeface="Arial" panose="020B0604020202020204" pitchFamily="34" charset="0"/>
              <a:buChar char="•"/>
            </a:pPr>
            <a:r>
              <a:rPr lang="en-GB" altLang="en-US" sz="2500" dirty="0">
                <a:solidFill>
                  <a:srgbClr val="414042"/>
                </a:solidFill>
              </a:rPr>
              <a:t>The choice of words conveys memories</a:t>
            </a:r>
          </a:p>
          <a:p>
            <a:pPr marL="304800" indent="-304800" eaLnBrk="1" hangingPunct="1">
              <a:spcBef>
                <a:spcPts val="1500"/>
              </a:spcBef>
              <a:buClr>
                <a:srgbClr val="0070C0"/>
              </a:buClr>
              <a:buFont typeface="Arial" panose="020B0604020202020204" pitchFamily="34" charset="0"/>
              <a:buChar char="•"/>
            </a:pPr>
            <a:r>
              <a:rPr lang="en-GB" altLang="en-US" sz="2500" dirty="0">
                <a:solidFill>
                  <a:srgbClr val="414042"/>
                </a:solidFill>
              </a:rPr>
              <a:t>Could you include some alliteration or onomatopoeia?</a:t>
            </a:r>
          </a:p>
          <a:p>
            <a:pPr eaLnBrk="1" hangingPunct="1">
              <a:spcBef>
                <a:spcPts val="1500"/>
              </a:spcBef>
              <a:buFontTx/>
              <a:buNone/>
            </a:pPr>
            <a:endParaRPr lang="en-GB" altLang="en-US" sz="2500" dirty="0">
              <a:solidFill>
                <a:srgbClr val="990033"/>
              </a:solidFill>
            </a:endParaRPr>
          </a:p>
        </p:txBody>
      </p:sp>
      <p:sp>
        <p:nvSpPr>
          <p:cNvPr id="18" name="Text Box 4">
            <a:extLst>
              <a:ext uri="{FF2B5EF4-FFF2-40B4-BE49-F238E27FC236}">
                <a16:creationId xmlns:a16="http://schemas.microsoft.com/office/drawing/2014/main" id="{44DF7900-803E-B148-9CF1-45D11596E7F3}"/>
              </a:ext>
            </a:extLst>
          </p:cNvPr>
          <p:cNvSpPr txBox="1">
            <a:spLocks noChangeArrowheads="1"/>
          </p:cNvSpPr>
          <p:nvPr/>
        </p:nvSpPr>
        <p:spPr bwMode="auto">
          <a:xfrm>
            <a:off x="628650" y="1984394"/>
            <a:ext cx="1141857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tabLst>
                <a:tab pos="361950" algn="l"/>
              </a:tabLst>
              <a:defRPr sz="3200">
                <a:solidFill>
                  <a:schemeClr val="tx1"/>
                </a:solidFill>
                <a:latin typeface="Comic Sans MS" panose="030F0702030302020204" pitchFamily="66" charset="0"/>
                <a:cs typeface="Arial" panose="020B0604020202020204" pitchFamily="34" charset="0"/>
              </a:defRPr>
            </a:lvl1pPr>
            <a:lvl2pPr marL="533400" indent="-285750">
              <a:spcBef>
                <a:spcPct val="20000"/>
              </a:spcBef>
              <a:buChar char="–"/>
              <a:tabLst>
                <a:tab pos="361950" algn="l"/>
              </a:tabLst>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tabLst>
                <a:tab pos="361950" algn="l"/>
              </a:tabLst>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tabLst>
                <a:tab pos="361950" algn="l"/>
              </a:tabLst>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tabLst>
                <a:tab pos="361950" algn="l"/>
              </a:tabLst>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tabLst>
                <a:tab pos="361950" algn="l"/>
              </a:tabLst>
              <a:defRPr sz="2000">
                <a:solidFill>
                  <a:schemeClr val="tx1"/>
                </a:solidFill>
                <a:latin typeface="Comic Sans MS" panose="030F0702030302020204" pitchFamily="66" charset="0"/>
                <a:cs typeface="Arial" panose="020B0604020202020204" pitchFamily="34" charset="0"/>
              </a:defRPr>
            </a:lvl9pPr>
          </a:lstStyle>
          <a:p>
            <a:pPr algn="ctr" eaLnBrk="1" hangingPunct="1">
              <a:spcBef>
                <a:spcPct val="50000"/>
              </a:spcBef>
              <a:buFontTx/>
              <a:buNone/>
            </a:pPr>
            <a:r>
              <a:rPr lang="en-GB" altLang="en-US" sz="2500" dirty="0">
                <a:solidFill>
                  <a:srgbClr val="414042"/>
                </a:solidFill>
              </a:rPr>
              <a:t>Can you follow a similar structure?</a:t>
            </a:r>
          </a:p>
        </p:txBody>
      </p:sp>
      <p:grpSp>
        <p:nvGrpSpPr>
          <p:cNvPr id="24" name="Group 23">
            <a:extLst>
              <a:ext uri="{FF2B5EF4-FFF2-40B4-BE49-F238E27FC236}">
                <a16:creationId xmlns:a16="http://schemas.microsoft.com/office/drawing/2014/main" id="{43393297-DFB0-D349-8F1C-9E4AC2B846E5}"/>
              </a:ext>
            </a:extLst>
          </p:cNvPr>
          <p:cNvGrpSpPr/>
          <p:nvPr/>
        </p:nvGrpSpPr>
        <p:grpSpPr>
          <a:xfrm>
            <a:off x="628650" y="463551"/>
            <a:ext cx="3408575" cy="2405061"/>
            <a:chOff x="477624" y="292101"/>
            <a:chExt cx="3408575" cy="2405061"/>
          </a:xfrm>
        </p:grpSpPr>
        <p:pic>
          <p:nvPicPr>
            <p:cNvPr id="10" name="Picture 9" descr="A picture containing icon&#10;&#10;Description automatically generated">
              <a:extLst>
                <a:ext uri="{FF2B5EF4-FFF2-40B4-BE49-F238E27FC236}">
                  <a16:creationId xmlns:a16="http://schemas.microsoft.com/office/drawing/2014/main" id="{BE127E25-2625-6B47-BE58-1B66EAB9FF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624" y="292101"/>
              <a:ext cx="3408575" cy="2405061"/>
            </a:xfrm>
            <a:prstGeom prst="rect">
              <a:avLst/>
            </a:prstGeom>
          </p:spPr>
        </p:pic>
        <p:sp>
          <p:nvSpPr>
            <p:cNvPr id="20" name="WordArt 10">
              <a:extLst>
                <a:ext uri="{FF2B5EF4-FFF2-40B4-BE49-F238E27FC236}">
                  <a16:creationId xmlns:a16="http://schemas.microsoft.com/office/drawing/2014/main" id="{1851B364-91D7-274C-9B31-52F27FB1E5BE}"/>
                </a:ext>
              </a:extLst>
            </p:cNvPr>
            <p:cNvSpPr>
              <a:spLocks noChangeArrowheads="1" noChangeShapeType="1" noTextEdit="1"/>
            </p:cNvSpPr>
            <p:nvPr/>
          </p:nvSpPr>
          <p:spPr bwMode="auto">
            <a:xfrm>
              <a:off x="1492250" y="1294129"/>
              <a:ext cx="1543050" cy="461665"/>
            </a:xfrm>
            <a:prstGeom prst="rect">
              <a:avLst/>
            </a:prstGeom>
          </p:spPr>
          <p:txBody>
            <a:bodyPr spcFirstLastPara="1" wrap="none" fromWordArt="1">
              <a:prstTxWarp prst="textArchDown">
                <a:avLst>
                  <a:gd name="adj" fmla="val 0"/>
                </a:avLst>
              </a:prstTxWarp>
            </a:bodyPr>
            <a:lstStyle/>
            <a:p>
              <a:pPr algn="ctr"/>
              <a:r>
                <a:rPr lang="en-GB" sz="4000" b="1" kern="10" dirty="0">
                  <a:ln w="28575">
                    <a:solidFill>
                      <a:schemeClr val="bg1"/>
                    </a:solidFill>
                    <a:round/>
                    <a:headEnd/>
                    <a:tailEnd/>
                  </a:ln>
                  <a:solidFill>
                    <a:schemeClr val="bg1"/>
                  </a:solidFill>
                  <a:latin typeface="Comic Sans MS" panose="030F0902030302020204" pitchFamily="66" charset="0"/>
                </a:rPr>
                <a:t>Your turn</a:t>
              </a:r>
            </a:p>
          </p:txBody>
        </p:sp>
        <p:sp>
          <p:nvSpPr>
            <p:cNvPr id="23" name="WordArt 10">
              <a:extLst>
                <a:ext uri="{FF2B5EF4-FFF2-40B4-BE49-F238E27FC236}">
                  <a16:creationId xmlns:a16="http://schemas.microsoft.com/office/drawing/2014/main" id="{D476A58C-693A-6944-AB86-45EE609C07F3}"/>
                </a:ext>
              </a:extLst>
            </p:cNvPr>
            <p:cNvSpPr>
              <a:spLocks noChangeArrowheads="1" noChangeShapeType="1" noTextEdit="1"/>
            </p:cNvSpPr>
            <p:nvPr/>
          </p:nvSpPr>
          <p:spPr bwMode="auto">
            <a:xfrm>
              <a:off x="1492250" y="1296798"/>
              <a:ext cx="1543050" cy="461665"/>
            </a:xfrm>
            <a:prstGeom prst="rect">
              <a:avLst/>
            </a:prstGeom>
          </p:spPr>
          <p:txBody>
            <a:bodyPr spcFirstLastPara="1" wrap="none" fromWordArt="1">
              <a:prstTxWarp prst="textArchDown">
                <a:avLst>
                  <a:gd name="adj" fmla="val 0"/>
                </a:avLst>
              </a:prstTxWarp>
            </a:bodyPr>
            <a:lstStyle/>
            <a:p>
              <a:pPr algn="ctr"/>
              <a:r>
                <a:rPr lang="en-GB" sz="4000" b="1" kern="10" dirty="0">
                  <a:ln w="9525">
                    <a:noFill/>
                    <a:round/>
                    <a:headEnd/>
                    <a:tailEnd/>
                  </a:ln>
                  <a:solidFill>
                    <a:srgbClr val="0070C0"/>
                  </a:solidFill>
                  <a:latin typeface="Comic Sans MS" panose="030F0902030302020204" pitchFamily="66" charset="0"/>
                </a:rPr>
                <a:t>Your turn</a:t>
              </a:r>
            </a:p>
          </p:txBody>
        </p:sp>
      </p:grpSp>
    </p:spTree>
    <p:extLst>
      <p:ext uri="{BB962C8B-B14F-4D97-AF65-F5344CB8AC3E}">
        <p14:creationId xmlns:p14="http://schemas.microsoft.com/office/powerpoint/2010/main" val="330022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730909" y="2044566"/>
            <a:ext cx="5443689" cy="3271984"/>
            <a:chOff x="4730909" y="2073967"/>
            <a:chExt cx="5443689"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Box 22">
              <a:extLst>
                <a:ext uri="{FF2B5EF4-FFF2-40B4-BE49-F238E27FC236}">
                  <a16:creationId xmlns:a16="http://schemas.microsoft.com/office/drawing/2014/main" id="{3CE99F78-DB1F-6446-9CE4-511688751E17}"/>
                </a:ext>
              </a:extLst>
            </p:cNvPr>
            <p:cNvSpPr txBox="1">
              <a:spLocks noChangeArrowheads="1"/>
            </p:cNvSpPr>
            <p:nvPr/>
          </p:nvSpPr>
          <p:spPr bwMode="auto">
            <a:xfrm rot="20899821">
              <a:off x="4964867" y="3742897"/>
              <a:ext cx="1044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Non phrases</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333070">
              <a:off x="5053096" y="4837268"/>
              <a:ext cx="203355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Adjectives</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20554" y="2128518"/>
              <a:ext cx="21667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018900">
              <a:off x="7568115" y="4813504"/>
              <a:ext cx="17044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Prepositional phrases</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21200120">
              <a:off x="8156380" y="2188293"/>
              <a:ext cx="16595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alliteration and assonance</a:t>
              </a:r>
            </a:p>
          </p:txBody>
        </p:sp>
        <p:sp>
          <p:nvSpPr>
            <p:cNvPr id="22" name="Text Box 44">
              <a:extLst>
                <a:ext uri="{FF2B5EF4-FFF2-40B4-BE49-F238E27FC236}">
                  <a16:creationId xmlns:a16="http://schemas.microsoft.com/office/drawing/2014/main" id="{405D41C7-8E9E-5347-97FD-743753DF6471}"/>
                </a:ext>
              </a:extLst>
            </p:cNvPr>
            <p:cNvSpPr txBox="1">
              <a:spLocks noChangeArrowheads="1"/>
            </p:cNvSpPr>
            <p:nvPr/>
          </p:nvSpPr>
          <p:spPr bwMode="auto">
            <a:xfrm rot="333141">
              <a:off x="9224056" y="3586479"/>
              <a:ext cx="93396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 </a:t>
              </a:r>
              <a:r>
                <a:rPr lang="en-GB" altLang="en-US" sz="1200" dirty="0">
                  <a:solidFill>
                    <a:schemeClr val="bg1"/>
                  </a:solidFill>
                  <a:latin typeface="Segoe Print" panose="02000800000000000000" pitchFamily="2" charset="0"/>
                  <a:ea typeface="MS PGothic" panose="020B0600070205080204" pitchFamily="34" charset="-128"/>
                </a:rPr>
                <a:t>Any tense</a:t>
              </a:r>
            </a:p>
            <a:p>
              <a:pPr algn="ctr">
                <a:spcBef>
                  <a:spcPct val="50000"/>
                </a:spcBef>
                <a:buFontTx/>
                <a:buNone/>
              </a:pPr>
              <a:endParaRPr lang="en-GB" altLang="en-US" sz="1200" dirty="0">
                <a:solidFill>
                  <a:schemeClr val="bg1"/>
                </a:solidFill>
                <a:ea typeface="MS PGothic" panose="020B0600070205080204" pitchFamily="34" charset="-128"/>
              </a:endParaRPr>
            </a:p>
          </p:txBody>
        </p:sp>
        <p:sp>
          <p:nvSpPr>
            <p:cNvPr id="41" name="Text Box 22">
              <a:extLst>
                <a:ext uri="{FF2B5EF4-FFF2-40B4-BE49-F238E27FC236}">
                  <a16:creationId xmlns:a16="http://schemas.microsoft.com/office/drawing/2014/main" id="{4DBC169B-5901-9342-A9FF-E3F382CBE77E}"/>
                </a:ext>
              </a:extLst>
            </p:cNvPr>
            <p:cNvSpPr txBox="1">
              <a:spLocks noChangeArrowheads="1"/>
            </p:cNvSpPr>
            <p:nvPr/>
          </p:nvSpPr>
          <p:spPr bwMode="auto">
            <a:xfrm rot="20723419">
              <a:off x="4730909" y="2578697"/>
              <a:ext cx="229545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Use of onomatopoeia</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0" y="62668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2537244"/>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6020997" y="2756838"/>
            <a:ext cx="3263752" cy="1841091"/>
            <a:chOff x="6020997" y="2786239"/>
            <a:chExt cx="3263752"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04253" y="1340070"/>
            <a:ext cx="6771252" cy="4674627"/>
            <a:chOff x="4204253" y="1369471"/>
            <a:chExt cx="6771252"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04253" y="1426073"/>
              <a:ext cx="284461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27924">
              <a:off x="7270221" y="1573418"/>
              <a:ext cx="17452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personal memories</a:t>
              </a:r>
            </a:p>
          </p:txBody>
        </p:sp>
        <p:sp>
          <p:nvSpPr>
            <p:cNvPr id="42" name="Text Box 33">
              <a:extLst>
                <a:ext uri="{FF2B5EF4-FFF2-40B4-BE49-F238E27FC236}">
                  <a16:creationId xmlns:a16="http://schemas.microsoft.com/office/drawing/2014/main" id="{274EFC60-431F-2D45-B5B6-F0C41219C8AC}"/>
                </a:ext>
              </a:extLst>
            </p:cNvPr>
            <p:cNvSpPr txBox="1">
              <a:spLocks noChangeArrowheads="1"/>
            </p:cNvSpPr>
            <p:nvPr/>
          </p:nvSpPr>
          <p:spPr bwMode="auto">
            <a:xfrm rot="826113">
              <a:off x="9424344" y="1643190"/>
              <a:ext cx="132569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precious items</a:t>
              </a:r>
            </a:p>
          </p:txBody>
        </p:sp>
        <p:sp>
          <p:nvSpPr>
            <p:cNvPr id="43" name="Text Box 33">
              <a:extLst>
                <a:ext uri="{FF2B5EF4-FFF2-40B4-BE49-F238E27FC236}">
                  <a16:creationId xmlns:a16="http://schemas.microsoft.com/office/drawing/2014/main" id="{C9BAFA12-F69E-3E44-A247-F52788A0BB70}"/>
                </a:ext>
              </a:extLst>
            </p:cNvPr>
            <p:cNvSpPr txBox="1">
              <a:spLocks noChangeArrowheads="1"/>
            </p:cNvSpPr>
            <p:nvPr/>
          </p:nvSpPr>
          <p:spPr bwMode="auto">
            <a:xfrm rot="21386463">
              <a:off x="5912433" y="5560523"/>
              <a:ext cx="348012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Things which mean something to the poet</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336801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6933315" y="3299651"/>
            <a:ext cx="1396201"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41920"/>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
        <p:nvSpPr>
          <p:cNvPr id="51" name="Rectangle 50">
            <a:extLst>
              <a:ext uri="{FF2B5EF4-FFF2-40B4-BE49-F238E27FC236}">
                <a16:creationId xmlns:a16="http://schemas.microsoft.com/office/drawing/2014/main" id="{3DD3CBCC-819E-EB43-824D-016FB24B0CEB}"/>
              </a:ext>
            </a:extLst>
          </p:cNvPr>
          <p:cNvSpPr/>
          <p:nvPr/>
        </p:nvSpPr>
        <p:spPr>
          <a:xfrm>
            <a:off x="666981" y="661381"/>
            <a:ext cx="2478853" cy="141514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52" name="TextBox 51">
            <a:extLst>
              <a:ext uri="{FF2B5EF4-FFF2-40B4-BE49-F238E27FC236}">
                <a16:creationId xmlns:a16="http://schemas.microsoft.com/office/drawing/2014/main" id="{933473AC-0F53-F944-8768-516B6247AA7F}"/>
              </a:ext>
            </a:extLst>
          </p:cNvPr>
          <p:cNvSpPr txBox="1"/>
          <p:nvPr/>
        </p:nvSpPr>
        <p:spPr>
          <a:xfrm>
            <a:off x="666610" y="5419731"/>
            <a:ext cx="3816489" cy="430887"/>
          </a:xfrm>
          <a:prstGeom prst="rect">
            <a:avLst/>
          </a:prstGeom>
          <a:noFill/>
        </p:spPr>
        <p:txBody>
          <a:bodyPr wrap="square">
            <a:spAutoFit/>
          </a:bodyPr>
          <a:lstStyle/>
          <a:p>
            <a:pPr>
              <a:spcBef>
                <a:spcPct val="50000"/>
              </a:spcBef>
            </a:pPr>
            <a:r>
              <a:rPr lang="en-GB" altLang="en-US" sz="2200" b="1" dirty="0">
                <a:solidFill>
                  <a:srgbClr val="0070C0"/>
                </a:solidFill>
                <a:latin typeface="Comic Sans MS" panose="030F0902030302020204" pitchFamily="66" charset="0"/>
              </a:rPr>
              <a:t>Who is your audience?</a:t>
            </a:r>
          </a:p>
        </p:txBody>
      </p:sp>
      <p:grpSp>
        <p:nvGrpSpPr>
          <p:cNvPr id="2" name="Group 1">
            <a:extLst>
              <a:ext uri="{FF2B5EF4-FFF2-40B4-BE49-F238E27FC236}">
                <a16:creationId xmlns:a16="http://schemas.microsoft.com/office/drawing/2014/main" id="{EBB5656F-60E4-0046-B436-144D21D3EC37}"/>
              </a:ext>
            </a:extLst>
          </p:cNvPr>
          <p:cNvGrpSpPr/>
          <p:nvPr/>
        </p:nvGrpSpPr>
        <p:grpSpPr>
          <a:xfrm>
            <a:off x="5764193" y="3361141"/>
            <a:ext cx="3536783" cy="1088624"/>
            <a:chOff x="5752875" y="-1589378"/>
            <a:chExt cx="3536783" cy="1088624"/>
          </a:xfrm>
        </p:grpSpPr>
        <p:sp>
          <p:nvSpPr>
            <p:cNvPr id="45" name="Text Box 16">
              <a:extLst>
                <a:ext uri="{FF2B5EF4-FFF2-40B4-BE49-F238E27FC236}">
                  <a16:creationId xmlns:a16="http://schemas.microsoft.com/office/drawing/2014/main" id="{C07EAA95-5AEB-444E-8CE6-5774547C6073}"/>
                </a:ext>
              </a:extLst>
            </p:cNvPr>
            <p:cNvSpPr txBox="1">
              <a:spLocks noChangeArrowheads="1"/>
            </p:cNvSpPr>
            <p:nvPr/>
          </p:nvSpPr>
          <p:spPr bwMode="auto">
            <a:xfrm rot="704613">
              <a:off x="8268584" y="-1589378"/>
              <a:ext cx="10210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entertained</a:t>
              </a:r>
            </a:p>
          </p:txBody>
        </p:sp>
        <p:sp>
          <p:nvSpPr>
            <p:cNvPr id="46" name="Text Box 17">
              <a:extLst>
                <a:ext uri="{FF2B5EF4-FFF2-40B4-BE49-F238E27FC236}">
                  <a16:creationId xmlns:a16="http://schemas.microsoft.com/office/drawing/2014/main" id="{26D8612F-0E0A-F74E-8C30-E059CB78A326}"/>
                </a:ext>
              </a:extLst>
            </p:cNvPr>
            <p:cNvSpPr txBox="1">
              <a:spLocks noChangeArrowheads="1"/>
            </p:cNvSpPr>
            <p:nvPr/>
          </p:nvSpPr>
          <p:spPr bwMode="auto">
            <a:xfrm rot="21027077">
              <a:off x="5995658" y="-1543898"/>
              <a:ext cx="8805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Be informed</a:t>
              </a:r>
            </a:p>
          </p:txBody>
        </p:sp>
        <p:sp>
          <p:nvSpPr>
            <p:cNvPr id="47" name="Text Box 18">
              <a:extLst>
                <a:ext uri="{FF2B5EF4-FFF2-40B4-BE49-F238E27FC236}">
                  <a16:creationId xmlns:a16="http://schemas.microsoft.com/office/drawing/2014/main" id="{0AEFAD15-C02A-4343-AF95-39BA115B090E}"/>
                </a:ext>
              </a:extLst>
            </p:cNvPr>
            <p:cNvSpPr txBox="1">
              <a:spLocks noChangeArrowheads="1"/>
            </p:cNvSpPr>
            <p:nvPr/>
          </p:nvSpPr>
          <p:spPr bwMode="auto">
            <a:xfrm rot="21295211">
              <a:off x="5752875" y="-802375"/>
              <a:ext cx="25879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enjoy the poem</a:t>
              </a:r>
            </a:p>
          </p:txBody>
        </p:sp>
        <p:sp>
          <p:nvSpPr>
            <p:cNvPr id="55" name="Text Box 19">
              <a:extLst>
                <a:ext uri="{FF2B5EF4-FFF2-40B4-BE49-F238E27FC236}">
                  <a16:creationId xmlns:a16="http://schemas.microsoft.com/office/drawing/2014/main" id="{6E9635B9-D547-BC4C-9284-2CFEC1A771BC}"/>
                </a:ext>
              </a:extLst>
            </p:cNvPr>
            <p:cNvSpPr txBox="1">
              <a:spLocks noChangeArrowheads="1"/>
            </p:cNvSpPr>
            <p:nvPr/>
          </p:nvSpPr>
          <p:spPr bwMode="auto">
            <a:xfrm rot="1186130">
              <a:off x="8214694" y="-962419"/>
              <a:ext cx="10273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To perform the poem</a:t>
              </a:r>
            </a:p>
          </p:txBody>
        </p:sp>
      </p:gr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BBF3EE88-6439-A44A-A2C5-F6AC1C8811A1}"/>
              </a:ext>
            </a:extLst>
          </p:cNvPr>
          <p:cNvSpPr txBox="1">
            <a:spLocks/>
          </p:cNvSpPr>
          <p:nvPr/>
        </p:nvSpPr>
        <p:spPr>
          <a:xfrm>
            <a:off x="2559" y="539456"/>
            <a:ext cx="12192002" cy="1000274"/>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200" b="1" dirty="0">
                <a:solidFill>
                  <a:schemeClr val="bg1"/>
                </a:solidFill>
                <a:latin typeface="Comic Sans MS" panose="030F0902030302020204" pitchFamily="66" charset="0"/>
                <a:cs typeface="Arial" panose="020B0604020202020204" pitchFamily="34" charset="0"/>
              </a:rPr>
              <a:t>Tale of the 1001 Arabian nights</a:t>
            </a:r>
          </a:p>
          <a:p>
            <a:pPr algn="ctr">
              <a:lnSpc>
                <a:spcPct val="100000"/>
              </a:lnSpc>
              <a:spcBef>
                <a:spcPts val="600"/>
              </a:spcBef>
            </a:pPr>
            <a:r>
              <a:rPr lang="en-GB" sz="2200" dirty="0">
                <a:solidFill>
                  <a:schemeClr val="bg1"/>
                </a:solidFill>
                <a:latin typeface="Comic Sans MS" panose="030F0702030302020204" pitchFamily="66" charset="0"/>
              </a:rPr>
              <a:t>Poetry – in the Sultan’s Palace</a:t>
            </a:r>
            <a:endParaRPr lang="en-GB" sz="2200" b="1" dirty="0">
              <a:solidFill>
                <a:schemeClr val="bg1"/>
              </a:solidFill>
              <a:latin typeface="Comic Sans MS" panose="030F0902030302020204" pitchFamily="66" charset="0"/>
              <a:cs typeface="Arial" panose="020B0604020202020204" pitchFamily="34" charset="0"/>
            </a:endParaRPr>
          </a:p>
        </p:txBody>
      </p:sp>
      <p:grpSp>
        <p:nvGrpSpPr>
          <p:cNvPr id="3" name="Group 2">
            <a:extLst>
              <a:ext uri="{FF2B5EF4-FFF2-40B4-BE49-F238E27FC236}">
                <a16:creationId xmlns:a16="http://schemas.microsoft.com/office/drawing/2014/main" id="{2697CEA4-FEE0-ED4E-B50D-AC52632F514B}"/>
              </a:ext>
            </a:extLst>
          </p:cNvPr>
          <p:cNvGrpSpPr/>
          <p:nvPr/>
        </p:nvGrpSpPr>
        <p:grpSpPr>
          <a:xfrm>
            <a:off x="1291590" y="2158680"/>
            <a:ext cx="9612630" cy="2926839"/>
            <a:chOff x="1291590" y="2158680"/>
            <a:chExt cx="9612630" cy="2926839"/>
          </a:xfrm>
        </p:grpSpPr>
        <p:sp>
          <p:nvSpPr>
            <p:cNvPr id="10" name="Rectangle 9">
              <a:extLst>
                <a:ext uri="{FF2B5EF4-FFF2-40B4-BE49-F238E27FC236}">
                  <a16:creationId xmlns:a16="http://schemas.microsoft.com/office/drawing/2014/main" id="{28D7C6CB-80D0-7442-8776-56C047686186}"/>
                </a:ext>
              </a:extLst>
            </p:cNvPr>
            <p:cNvSpPr/>
            <p:nvPr/>
          </p:nvSpPr>
          <p:spPr>
            <a:xfrm>
              <a:off x="1291590" y="2158680"/>
              <a:ext cx="9612630" cy="2926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4" name="Picture 13" descr="A picture containing bedclothes, fabric&#10;&#10;Description automatically generated">
              <a:extLst>
                <a:ext uri="{FF2B5EF4-FFF2-40B4-BE49-F238E27FC236}">
                  <a16:creationId xmlns:a16="http://schemas.microsoft.com/office/drawing/2014/main" id="{40338A94-C6A6-5C42-AE72-BAA4409EF38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97445" y="2234445"/>
              <a:ext cx="3103689" cy="2780216"/>
            </a:xfrm>
            <a:prstGeom prst="rect">
              <a:avLst/>
            </a:prstGeom>
          </p:spPr>
        </p:pic>
        <p:pic>
          <p:nvPicPr>
            <p:cNvPr id="16" name="Picture 13">
              <a:extLst>
                <a:ext uri="{FF2B5EF4-FFF2-40B4-BE49-F238E27FC236}">
                  <a16:creationId xmlns:a16="http://schemas.microsoft.com/office/drawing/2014/main" id="{60FAC7E8-7A93-434D-B9A0-F03081DD27C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727741" y="2234445"/>
              <a:ext cx="3088169" cy="2780216"/>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44605B90-B41F-184A-82FC-99C50A52100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572517" y="2234445"/>
              <a:ext cx="3094873" cy="278021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1FB877E-4829-ED44-8142-780CB56566F9}"/>
              </a:ext>
            </a:extLst>
          </p:cNvPr>
          <p:cNvGrpSpPr/>
          <p:nvPr/>
        </p:nvGrpSpPr>
        <p:grpSpPr>
          <a:xfrm>
            <a:off x="3298444" y="1018325"/>
            <a:ext cx="5789508" cy="1762781"/>
            <a:chOff x="1291590" y="2158680"/>
            <a:chExt cx="9612630" cy="2926839"/>
          </a:xfrm>
        </p:grpSpPr>
        <p:sp>
          <p:nvSpPr>
            <p:cNvPr id="14" name="Rectangle 13">
              <a:extLst>
                <a:ext uri="{FF2B5EF4-FFF2-40B4-BE49-F238E27FC236}">
                  <a16:creationId xmlns:a16="http://schemas.microsoft.com/office/drawing/2014/main" id="{326BFBEE-84DA-744A-ABAA-9C018F5D9176}"/>
                </a:ext>
              </a:extLst>
            </p:cNvPr>
            <p:cNvSpPr/>
            <p:nvPr/>
          </p:nvSpPr>
          <p:spPr>
            <a:xfrm>
              <a:off x="1291590" y="2158680"/>
              <a:ext cx="9612630" cy="2926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9" name="Picture 18" descr="A picture containing bedclothes, fabric&#10;&#10;Description automatically generated">
              <a:extLst>
                <a:ext uri="{FF2B5EF4-FFF2-40B4-BE49-F238E27FC236}">
                  <a16:creationId xmlns:a16="http://schemas.microsoft.com/office/drawing/2014/main" id="{BBADEB4E-6DA2-3748-95BB-43B429288E6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97445" y="2234445"/>
              <a:ext cx="3103689" cy="2780216"/>
            </a:xfrm>
            <a:prstGeom prst="rect">
              <a:avLst/>
            </a:prstGeom>
          </p:spPr>
        </p:pic>
        <p:pic>
          <p:nvPicPr>
            <p:cNvPr id="21" name="Picture 13">
              <a:extLst>
                <a:ext uri="{FF2B5EF4-FFF2-40B4-BE49-F238E27FC236}">
                  <a16:creationId xmlns:a16="http://schemas.microsoft.com/office/drawing/2014/main" id="{2531E67A-4AE1-C140-AD81-B07292304DE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727741" y="2234445"/>
              <a:ext cx="3088169" cy="2780216"/>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AFE7250E-8537-3C49-96C4-3A21E145C9B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572517" y="2234445"/>
              <a:ext cx="3094873" cy="278021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8" name="Rectangle 17">
            <a:extLst>
              <a:ext uri="{FF2B5EF4-FFF2-40B4-BE49-F238E27FC236}">
                <a16:creationId xmlns:a16="http://schemas.microsoft.com/office/drawing/2014/main" id="{5D55B2CB-8109-DC46-A9AF-0DCA27CA7020}"/>
              </a:ext>
            </a:extLst>
          </p:cNvPr>
          <p:cNvSpPr>
            <a:spLocks noChangeArrowheads="1"/>
          </p:cNvSpPr>
          <p:nvPr/>
        </p:nvSpPr>
        <p:spPr bwMode="auto">
          <a:xfrm>
            <a:off x="0" y="4072039"/>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6">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25" name="Rectangle 12">
            <a:extLst>
              <a:ext uri="{FF2B5EF4-FFF2-40B4-BE49-F238E27FC236}">
                <a16:creationId xmlns:a16="http://schemas.microsoft.com/office/drawing/2014/main" id="{6FBC626D-D266-544D-8EAF-4330314E9FF2}"/>
              </a:ext>
            </a:extLst>
          </p:cNvPr>
          <p:cNvSpPr>
            <a:spLocks noChangeArrowheads="1"/>
          </p:cNvSpPr>
          <p:nvPr/>
        </p:nvSpPr>
        <p:spPr bwMode="auto">
          <a:xfrm>
            <a:off x="2786800" y="5071809"/>
            <a:ext cx="67088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2000" dirty="0">
                <a:solidFill>
                  <a:srgbClr val="3E3F41"/>
                </a:solidFill>
                <a:latin typeface="Comic Sans MS" panose="030F0902030302020204" pitchFamily="66" charset="0"/>
              </a:rPr>
              <a:t>Free resources from Bob Cox @</a:t>
            </a:r>
            <a:br>
              <a:rPr lang="en-GB" altLang="en-US" sz="2000" dirty="0">
                <a:solidFill>
                  <a:srgbClr val="3E3F41"/>
                </a:solidFill>
                <a:latin typeface="Comic Sans MS" panose="030F0902030302020204" pitchFamily="66" charset="0"/>
              </a:rPr>
            </a:br>
            <a:r>
              <a:rPr lang="en-GB" altLang="en-US" sz="2000" u="sng" dirty="0">
                <a:solidFill>
                  <a:srgbClr val="0070C0"/>
                </a:solidFill>
                <a:latin typeface="Comic Sans MS" panose="030F0902030302020204" pitchFamily="66" charset="0"/>
              </a:rPr>
              <a:t>https://</a:t>
            </a:r>
            <a:r>
              <a:rPr lang="en-GB" altLang="en-US" sz="2000" u="sng" dirty="0" err="1">
                <a:solidFill>
                  <a:srgbClr val="0070C0"/>
                </a:solidFill>
                <a:latin typeface="Comic Sans MS" panose="030F0902030302020204" pitchFamily="66" charset="0"/>
              </a:rPr>
              <a:t>searchingforexcellence.co.uk</a:t>
            </a:r>
            <a:r>
              <a:rPr lang="en-GB" altLang="en-US" sz="2000" u="sng" dirty="0">
                <a:solidFill>
                  <a:srgbClr val="0070C0"/>
                </a:solidFill>
                <a:latin typeface="Comic Sans MS" panose="030F0902030302020204" pitchFamily="66" charset="0"/>
              </a:rPr>
              <a:t>/free-resources/</a:t>
            </a:r>
          </a:p>
        </p:txBody>
      </p:sp>
      <p:sp>
        <p:nvSpPr>
          <p:cNvPr id="30" name="Text Box 4">
            <a:extLst>
              <a:ext uri="{FF2B5EF4-FFF2-40B4-BE49-F238E27FC236}">
                <a16:creationId xmlns:a16="http://schemas.microsoft.com/office/drawing/2014/main" id="{8BE53EB5-F081-B24D-A48F-358F6FC2FCFC}"/>
              </a:ext>
            </a:extLst>
          </p:cNvPr>
          <p:cNvSpPr txBox="1">
            <a:spLocks noChangeArrowheads="1"/>
          </p:cNvSpPr>
          <p:nvPr/>
        </p:nvSpPr>
        <p:spPr bwMode="auto">
          <a:xfrm>
            <a:off x="-1" y="3069785"/>
            <a:ext cx="12191999" cy="766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7">
                  <a:extLst>
                    <a:ext uri="{A12FA001-AC4F-418D-AE19-62706E023703}">
                      <ahyp:hlinkClr xmlns:ahyp="http://schemas.microsoft.com/office/drawing/2018/hyperlinkcolor" val="tx"/>
                    </a:ext>
                  </a:extLst>
                </a:hlinkClick>
              </a:rPr>
              <a:t>https</a:t>
            </a:r>
            <a:r>
              <a:rPr lang="en-GB" altLang="en-US" sz="2000" dirty="0">
                <a:solidFill>
                  <a:srgbClr val="0070C0"/>
                </a:solidFill>
                <a:hlinkClick r:id="rId7">
                  <a:extLst>
                    <a:ext uri="{A12FA001-AC4F-418D-AE19-62706E023703}">
                      <ahyp:hlinkClr xmlns:ahyp="http://schemas.microsoft.com/office/drawing/2018/hyperlinkcolor" val="tx"/>
                    </a:ext>
                  </a:extLst>
                </a:hlinkClick>
              </a:rPr>
              <a:t>://www.radicalcartoons.com/</a:t>
            </a:r>
            <a:endParaRPr lang="en-GB" altLang="en-US" sz="2000" dirty="0">
              <a:solidFill>
                <a:srgbClr val="414042"/>
              </a:solidFill>
            </a:endParaRPr>
          </a:p>
          <a:p>
            <a:pPr eaLnBrk="1" hangingPunct="1">
              <a:spcBef>
                <a:spcPct val="50000"/>
              </a:spcBef>
              <a:buFontTx/>
              <a:buNone/>
            </a:pPr>
            <a:endParaRPr lang="en-GB" altLang="en-US" sz="2000" dirty="0"/>
          </a:p>
        </p:txBody>
      </p:sp>
    </p:spTree>
    <p:extLst>
      <p:ext uri="{BB962C8B-B14F-4D97-AF65-F5344CB8AC3E}">
        <p14:creationId xmlns:p14="http://schemas.microsoft.com/office/powerpoint/2010/main" val="4280331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443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t>
            </a:r>
          </a:p>
          <a:p>
            <a:pPr marL="0" indent="0">
              <a:spcBef>
                <a:spcPts val="1000"/>
              </a:spcBef>
            </a:pPr>
            <a:r>
              <a:rPr lang="en-GB" altLang="en-US" sz="2000" dirty="0">
                <a:solidFill>
                  <a:srgbClr val="414042"/>
                </a:solidFill>
                <a:ea typeface="Microsoft YaHei" panose="020B0503020204020204" pitchFamily="34" charset="-122"/>
              </a:rPr>
              <a:t>With poetry, the separate phases are less distinct and there may be a crossover of skills in Phase 1b and Phase 2, and teachers should adapt the resources according to the needs of the children.</a:t>
            </a:r>
          </a:p>
          <a:p>
            <a:pPr marL="0" indent="0">
              <a:spcBef>
                <a:spcPts val="1000"/>
              </a:spcBef>
            </a:pPr>
            <a:r>
              <a:rPr lang="en-GB" altLang="en-US" sz="2000" dirty="0">
                <a:solidFill>
                  <a:srgbClr val="414042"/>
                </a:solidFill>
                <a:ea typeface="Microsoft YaHei" panose="020B0503020204020204" pitchFamily="34" charset="-122"/>
              </a:rPr>
              <a:t>Allow children to work in pairs or small groups to discuss and rehearse elements of writing. Make use of a working wall or writing journal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3432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287122"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In this unit, the poems do not necessarily act as prescriptive models for children’s own writing. </a:t>
            </a:r>
          </a:p>
          <a:p>
            <a:pPr marL="0" indent="0">
              <a:spcBef>
                <a:spcPts val="1000"/>
              </a:spcBef>
            </a:pPr>
            <a:r>
              <a:rPr lang="en-GB" altLang="en-US" sz="2000" dirty="0">
                <a:solidFill>
                  <a:srgbClr val="414042"/>
                </a:solidFill>
                <a:ea typeface="Microsoft YaHei" panose="020B0503020204020204" pitchFamily="34" charset="-122"/>
              </a:rPr>
              <a:t>Rather, they should be used as inspiration for children to create their own pieces after providing plenty of opportunities to strengthen children’s imagination and explore the creative process. </a:t>
            </a:r>
          </a:p>
          <a:p>
            <a:pPr marL="0" indent="0">
              <a:spcBef>
                <a:spcPts val="1000"/>
              </a:spcBef>
            </a:pPr>
            <a:r>
              <a:rPr lang="en-GB" altLang="en-US" sz="2000" dirty="0">
                <a:solidFill>
                  <a:srgbClr val="414042"/>
                </a:solidFill>
                <a:ea typeface="Microsoft YaHei" panose="020B0503020204020204" pitchFamily="34" charset="-122"/>
              </a:rPr>
              <a:t>In this way, the teacher modelling phase can be the teacher delving into their own interpretations of poems.</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Familiarisation with</a:t>
              </a:r>
              <a:br>
                <a:rPr lang="en-GB" altLang="en-US" sz="1400" dirty="0">
                  <a:solidFill>
                    <a:srgbClr val="414042"/>
                  </a:solidFill>
                </a:rPr>
              </a:br>
              <a:r>
                <a:rPr lang="en-GB" altLang="en-US" sz="1400" dirty="0">
                  <a:solidFill>
                    <a:srgbClr val="414042"/>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Teacher</a:t>
              </a:r>
              <a:br>
                <a:rPr lang="en-GB" altLang="en-US" sz="1400" dirty="0">
                  <a:solidFill>
                    <a:srgbClr val="414042"/>
                  </a:solidFill>
                </a:rPr>
              </a:br>
              <a:r>
                <a:rPr lang="en-GB" altLang="en-US" sz="1400" dirty="0">
                  <a:solidFill>
                    <a:srgbClr val="414042"/>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414042"/>
                  </a:solidFill>
                </a:rPr>
                <a:t>Teacher scribing</a:t>
              </a:r>
            </a:p>
            <a:p>
              <a:pPr algn="ctr" eaLnBrk="1" hangingPunct="1">
                <a:spcBef>
                  <a:spcPts val="500"/>
                </a:spcBef>
                <a:buFontTx/>
                <a:buNone/>
              </a:pPr>
              <a:r>
                <a:rPr lang="en-GB" altLang="en-US" sz="1400" dirty="0">
                  <a:solidFill>
                    <a:srgbClr val="414042"/>
                  </a:solidFill>
                </a:rPr>
                <a:t>Supported writing</a:t>
              </a:r>
            </a:p>
            <a:p>
              <a:pPr algn="ctr" eaLnBrk="1" hangingPunct="1">
                <a:spcBef>
                  <a:spcPts val="500"/>
                </a:spcBef>
                <a:buFontTx/>
                <a:buNone/>
              </a:pPr>
              <a:r>
                <a:rPr lang="en-GB" altLang="en-US" sz="1400" dirty="0">
                  <a:solidFill>
                    <a:srgbClr val="414042"/>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232246" y="839296"/>
            <a:ext cx="6128501"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500"/>
              </a:spcBef>
              <a:buNone/>
            </a:pPr>
            <a:r>
              <a:rPr lang="en-US" altLang="en-US" sz="1800" dirty="0">
                <a:solidFill>
                  <a:srgbClr val="414042"/>
                </a:solidFill>
                <a:ea typeface="Microsoft YaHei" panose="020B0503020204020204" pitchFamily="34" charset="-122"/>
              </a:rPr>
              <a:t>The activities in this unit of work support different approaches to poetry but teachers will identify further opportunities to meet the needs of the children in their classes. </a:t>
            </a:r>
          </a:p>
          <a:p>
            <a:pPr indent="0">
              <a:spcBef>
                <a:spcPts val="1500"/>
              </a:spcBef>
              <a:buNone/>
            </a:pPr>
            <a:r>
              <a:rPr lang="en-US" altLang="en-US" sz="18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500"/>
              </a:spcBef>
              <a:buNone/>
            </a:pPr>
            <a:r>
              <a:rPr lang="en-US" altLang="en-US" sz="1800" dirty="0">
                <a:solidFill>
                  <a:srgbClr val="414042"/>
                </a:solidFill>
                <a:ea typeface="Microsoft YaHei" panose="020B0503020204020204" pitchFamily="34" charset="-122"/>
              </a:rPr>
              <a:t>The opportunity to teach the reading, performance, enjoyment and writing of poetry is linked to the </a:t>
            </a:r>
            <a:r>
              <a:rPr lang="en-US" altLang="en-US" sz="1800" i="1" dirty="0">
                <a:solidFill>
                  <a:srgbClr val="414042"/>
                </a:solidFill>
                <a:ea typeface="Microsoft YaHei" panose="020B0503020204020204" pitchFamily="34" charset="-122"/>
              </a:rPr>
              <a:t>Tales of the 1001 Arabian Nights</a:t>
            </a:r>
            <a:r>
              <a:rPr lang="en-US" altLang="en-US" sz="1800" dirty="0">
                <a:solidFill>
                  <a:srgbClr val="414042"/>
                </a:solidFill>
                <a:ea typeface="Microsoft YaHei" panose="020B0503020204020204" pitchFamily="34" charset="-122"/>
              </a:rPr>
              <a:t>.</a:t>
            </a:r>
          </a:p>
          <a:p>
            <a:pPr indent="0">
              <a:spcBef>
                <a:spcPts val="1500"/>
              </a:spcBef>
              <a:buNone/>
            </a:pPr>
            <a:r>
              <a:rPr lang="en-US" altLang="en-US" sz="18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
        <p:nvSpPr>
          <p:cNvPr id="20" name="Text Box 21">
            <a:extLst>
              <a:ext uri="{FF2B5EF4-FFF2-40B4-BE49-F238E27FC236}">
                <a16:creationId xmlns:a16="http://schemas.microsoft.com/office/drawing/2014/main" id="{6E04B45E-7A4B-EE43-8DE8-19BC1B95594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CB25E068-11D1-CE4B-85D3-288B1EF2CB92}"/>
              </a:ext>
            </a:extLst>
          </p:cNvPr>
          <p:cNvSpPr txBox="1">
            <a:spLocks/>
          </p:cNvSpPr>
          <p:nvPr/>
        </p:nvSpPr>
        <p:spPr>
          <a:xfrm>
            <a:off x="5885234" y="2434508"/>
            <a:ext cx="6306766" cy="255454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Tales of the</a:t>
            </a:r>
            <a:br>
              <a:rPr lang="en-GB" sz="4000" b="1" dirty="0">
                <a:solidFill>
                  <a:schemeClr val="bg1"/>
                </a:solidFill>
                <a:latin typeface="Comic Sans MS" panose="030F0902030302020204" pitchFamily="66" charset="0"/>
                <a:cs typeface="Arial" panose="020B0604020202020204" pitchFamily="34" charset="0"/>
              </a:rPr>
            </a:br>
            <a:r>
              <a:rPr lang="en-GB" sz="4000" b="1" dirty="0">
                <a:solidFill>
                  <a:schemeClr val="bg1"/>
                </a:solidFill>
                <a:latin typeface="Comic Sans MS" panose="030F0902030302020204" pitchFamily="66" charset="0"/>
                <a:cs typeface="Arial" panose="020B0604020202020204" pitchFamily="34" charset="0"/>
              </a:rPr>
              <a:t>1001 Arabian Nights</a:t>
            </a:r>
          </a:p>
          <a:p>
            <a:pPr algn="ctr">
              <a:lnSpc>
                <a:spcPct val="100000"/>
              </a:lnSpc>
              <a:spcBef>
                <a:spcPts val="600"/>
              </a:spcBef>
            </a:pPr>
            <a:r>
              <a:rPr lang="en-GB" sz="3000" dirty="0">
                <a:solidFill>
                  <a:schemeClr val="bg1"/>
                </a:solidFill>
                <a:latin typeface="Comic Sans MS" panose="030F0702030302020204" pitchFamily="66" charset="0"/>
              </a:rPr>
              <a:t>Poetry</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pic>
        <p:nvPicPr>
          <p:cNvPr id="3" name="Picture 17">
            <a:extLst>
              <a:ext uri="{FF2B5EF4-FFF2-40B4-BE49-F238E27FC236}">
                <a16:creationId xmlns:a16="http://schemas.microsoft.com/office/drawing/2014/main" id="{CE3212AF-7B3A-5EA0-6F13-D9921858372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20148" r="2761"/>
          <a:stretch/>
        </p:blipFill>
        <p:spPr bwMode="auto">
          <a:xfrm>
            <a:off x="0" y="0"/>
            <a:ext cx="5885234" cy="68579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47590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18812</TotalTime>
  <Words>7537</Words>
  <Application>Microsoft Office PowerPoint</Application>
  <PresentationFormat>Widescreen</PresentationFormat>
  <Paragraphs>761</Paragraphs>
  <Slides>56</Slides>
  <Notes>54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56</vt:i4>
      </vt:variant>
    </vt:vector>
  </HeadingPairs>
  <TitlesOfParts>
    <vt:vector size="64" baseType="lpstr">
      <vt:lpstr>Arial</vt:lpstr>
      <vt:lpstr>Calibri</vt:lpstr>
      <vt:lpstr>Calibri Light</vt:lpstr>
      <vt:lpstr>Comic Sans MS</vt:lpstr>
      <vt:lpstr>Segoe Print</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1741</cp:revision>
  <dcterms:created xsi:type="dcterms:W3CDTF">2021-01-11T17:47:06Z</dcterms:created>
  <dcterms:modified xsi:type="dcterms:W3CDTF">2023-03-31T09:14:31Z</dcterms:modified>
</cp:coreProperties>
</file>